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95" r:id="rId2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A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B4FEA5-E017-4771-A131-277FCDCB4A0D}">
  <a:tblStyle styleId="{6DB4FEA5-E017-4771-A131-277FCDCB4A0D}" styleName="Table_0"/>
  <a:tblStyle styleId="{6438481D-0E05-4710-8186-6623CCE5EB30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6" autoAdjust="0"/>
    <p:restoredTop sz="85327" autoAdjust="0"/>
  </p:normalViewPr>
  <p:slideViewPr>
    <p:cSldViewPr>
      <p:cViewPr varScale="1">
        <p:scale>
          <a:sx n="34" d="100"/>
          <a:sy n="34" d="100"/>
        </p:scale>
        <p:origin x="1452" y="4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endParaRPr lang="en-US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 custScaleX="96577" custScaleY="44426" custLinFactY="-10536" custLinFactNeighborX="-16" custLinFactNeighborY="-100000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1" custScaleX="59838">
        <dgm:presLayoutVars>
          <dgm:bulletEnabled val="1"/>
        </dgm:presLayoutVars>
      </dgm:prSet>
      <dgm:spPr/>
    </dgm:pt>
    <dgm:pt modelId="{D1720A3A-5323-47FA-A501-DB9E770BAE3D}" type="pres">
      <dgm:prSet presAssocID="{11AE9903-8A7D-40BB-AF2D-0827DA2C4880}" presName="circleA" presStyleLbl="node1" presStyleIdx="0" presStyleCnt="1" custScaleX="71028" custScaleY="95984" custLinFactX="-300000" custLinFactY="-200000" custLinFactNeighborX="-358096" custLinFactNeighborY="-210551"/>
      <dgm:spPr>
        <a:gradFill rotWithShape="0">
          <a:gsLst>
            <a:gs pos="0">
              <a:srgbClr val="FF0000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</dgm:pt>
    <dgm:pt modelId="{75045AA1-C2A5-42F2-A01E-58F27156D578}" type="pres">
      <dgm:prSet presAssocID="{11AE9903-8A7D-40BB-AF2D-0827DA2C4880}" presName="spaceA" presStyleCnt="0"/>
      <dgm:spPr/>
    </dgm:pt>
  </dgm:ptLst>
  <dgm:cxnLst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E273DACF-9E02-4899-B44A-BBD02D4E2017}" type="presOf" srcId="{11AE9903-8A7D-40BB-AF2D-0827DA2C4880}" destId="{74D5A485-77E1-4371-B1DA-5501D50167D9}" srcOrd="0" destOrd="0" presId="urn:microsoft.com/office/officeart/2005/8/layout/hProcess11"/>
    <dgm:cxn modelId="{F94AC2EA-23E4-40B9-87DA-8B8F1CA9C8D4}" type="presOf" srcId="{A82EBBEB-02CA-450A-ADF0-7E1C99D8D2D1}" destId="{FE47FBD5-A719-41B1-B14E-1999BDDE6C3C}" srcOrd="0" destOrd="0" presId="urn:microsoft.com/office/officeart/2005/8/layout/hProcess11"/>
    <dgm:cxn modelId="{D6C6E911-8586-4798-B2D8-5750892A79BB}" type="presParOf" srcId="{FE47FBD5-A719-41B1-B14E-1999BDDE6C3C}" destId="{AC72F22C-099E-498D-8DC7-9B2A966FB234}" srcOrd="0" destOrd="0" presId="urn:microsoft.com/office/officeart/2005/8/layout/hProcess11"/>
    <dgm:cxn modelId="{61B089DB-967F-49E7-ABF1-FF4126E9486B}" type="presParOf" srcId="{FE47FBD5-A719-41B1-B14E-1999BDDE6C3C}" destId="{644FC417-65C4-4A14-9BD3-0B4FE4983038}" srcOrd="1" destOrd="0" presId="urn:microsoft.com/office/officeart/2005/8/layout/hProcess11"/>
    <dgm:cxn modelId="{FE02C2C1-DE57-47A5-BEB0-1E52668C56A9}" type="presParOf" srcId="{644FC417-65C4-4A14-9BD3-0B4FE4983038}" destId="{0BFD2B67-6EEF-4CED-9DD0-87FB3CA2D9F6}" srcOrd="0" destOrd="0" presId="urn:microsoft.com/office/officeart/2005/8/layout/hProcess11"/>
    <dgm:cxn modelId="{1DDB7BBE-39E5-4D03-91CC-1506AB150BD9}" type="presParOf" srcId="{0BFD2B67-6EEF-4CED-9DD0-87FB3CA2D9F6}" destId="{74D5A485-77E1-4371-B1DA-5501D50167D9}" srcOrd="0" destOrd="0" presId="urn:microsoft.com/office/officeart/2005/8/layout/hProcess11"/>
    <dgm:cxn modelId="{3E76E0EB-22AE-494D-ABAA-1CB1C975DA1C}" type="presParOf" srcId="{0BFD2B67-6EEF-4CED-9DD0-87FB3CA2D9F6}" destId="{D1720A3A-5323-47FA-A501-DB9E770BAE3D}" srcOrd="1" destOrd="0" presId="urn:microsoft.com/office/officeart/2005/8/layout/hProcess11"/>
    <dgm:cxn modelId="{1F5AC28E-55FD-4096-BF4B-F4725F7E77D3}" type="presParOf" srcId="{0BFD2B67-6EEF-4CED-9DD0-87FB3CA2D9F6}" destId="{75045AA1-C2A5-42F2-A01E-58F27156D57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217991" y="0"/>
          <a:ext cx="8252030" cy="846460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1617360" y="0"/>
          <a:ext cx="4601576" cy="1905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b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617360" y="0"/>
        <a:ext cx="4601576" cy="1905326"/>
      </dsp:txXfrm>
    </dsp:sp>
    <dsp:sp modelId="{D1720A3A-5323-47FA-A501-DB9E770BAE3D}">
      <dsp:nvSpPr>
        <dsp:cNvPr id="0" name=""/>
        <dsp:cNvSpPr/>
      </dsp:nvSpPr>
      <dsp:spPr>
        <a:xfrm>
          <a:off x="614264" y="197472"/>
          <a:ext cx="338328" cy="457202"/>
        </a:xfrm>
        <a:prstGeom prst="ellipse">
          <a:avLst/>
        </a:prstGeom>
        <a:gradFill rotWithShape="0">
          <a:gsLst>
            <a:gs pos="0">
              <a:srgbClr val="FF0000"/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6579" cy="4548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48657" y="0"/>
            <a:ext cx="3036579" cy="4548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63637" y="684212"/>
            <a:ext cx="4659312" cy="3495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0501" y="4406767"/>
            <a:ext cx="5162660" cy="41793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15179"/>
            <a:ext cx="3036579" cy="456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48657" y="8815179"/>
            <a:ext cx="3036579" cy="456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5501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84213"/>
            <a:ext cx="4662488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50195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latin typeface="Arial" charset="0"/>
              <a:ea typeface="+mn-ea"/>
              <a:cs typeface="+mn-cs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9677-32AF-4775-A79D-C6593944CA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1" name="Shape 58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227886" y="131761"/>
            <a:ext cx="1574800" cy="1495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963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9A2BE-63C3-49DF-A9B4-E467C94F05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7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954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74C42-D8BA-4AC5-8DD6-01610F0B24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00500"/>
            <a:ext cx="77724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A7F7E-F28E-4C4E-AE5A-9CD3EE5C2C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0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A7542-1051-4B0D-8C37-E8FECDFA14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2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5A3D4-D19D-45E6-85A0-4484BCFE68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5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AADE3-5FEE-4F4D-9676-76C4983E9D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66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9D99F-0BEE-4D6A-B2D8-6BAE927546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5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E986-6C43-4EE0-BEC5-9929557BC5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1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8B2FA-09E5-42B2-8D5D-399C63FA3B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8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9CA9-B31B-4DE8-BFA5-488524DA02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467C8-F37D-457D-9A09-A191682C1C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9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latin typeface="Arial" charset="0"/>
              <a:ea typeface="+mn-ea"/>
              <a:cs typeface="+mn-cs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latin typeface="Arial" charset="0"/>
              <a:ea typeface="+mn-ea"/>
              <a:cs typeface="+mn-cs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7A4A8-B760-4596-8D01-561ED7BD9F67}" type="slidenum">
              <a:rPr lang="en-US" kern="1200">
                <a:latin typeface="Arial" charset="0"/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latin typeface="Arial" charset="0"/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latin typeface="Arial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kern="1200">
              <a:solidFill>
                <a:srgbClr val="002A6C"/>
              </a:solidFill>
              <a:latin typeface="Times" pitchFamily="18" charset="0"/>
              <a:ea typeface="+mn-ea"/>
              <a:cs typeface="+mn-cs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227013" y="228600"/>
            <a:ext cx="24225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hape 58"/>
          <p:cNvPicPr preferRelativeResize="0">
            <a:picLocks noChangeAspect="1"/>
          </p:cNvPicPr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993042" y="132471"/>
            <a:ext cx="903678" cy="858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968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10F3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10F3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10F3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10F3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10F3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10F3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10F3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10F3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10F3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egulations.gov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0894" y="1175863"/>
            <a:ext cx="8190738" cy="424337"/>
          </a:xfrm>
        </p:spPr>
        <p:txBody>
          <a:bodyPr/>
          <a:lstStyle/>
          <a:p>
            <a:pPr algn="ctr"/>
            <a:r>
              <a:rPr lang="en-US" sz="2000" dirty="0"/>
              <a:t>USAID Rulemaking Timeline</a:t>
            </a:r>
          </a:p>
        </p:txBody>
      </p:sp>
      <p:graphicFrame>
        <p:nvGraphicFramePr>
          <p:cNvPr id="5" name="Diagram 4" descr="Basic Timeline"/>
          <p:cNvGraphicFramePr/>
          <p:nvPr>
            <p:extLst>
              <p:ext uri="{D42A27DB-BD31-4B8C-83A1-F6EECF244321}">
                <p14:modId xmlns:p14="http://schemas.microsoft.com/office/powerpoint/2010/main" val="1061935658"/>
              </p:ext>
            </p:extLst>
          </p:nvPr>
        </p:nvGraphicFramePr>
        <p:xfrm>
          <a:off x="321469" y="1567633"/>
          <a:ext cx="8544509" cy="4763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5"/>
          <p:cNvSpPr/>
          <p:nvPr/>
        </p:nvSpPr>
        <p:spPr>
          <a:xfrm>
            <a:off x="2173377" y="1775443"/>
            <a:ext cx="339471" cy="452628"/>
          </a:xfrm>
          <a:prstGeom prst="ellipse">
            <a:avLst/>
          </a:prstGeom>
          <a:gradFill>
            <a:gsLst>
              <a:gs pos="0">
                <a:srgbClr val="FFFF00"/>
              </a:gs>
              <a:gs pos="80000">
                <a:schemeClr val="accent4">
                  <a:hueOff val="2785744"/>
                  <a:satOff val="9906"/>
                  <a:lumOff val="22402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2785744"/>
                  <a:satOff val="9906"/>
                  <a:lumOff val="22402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2785744"/>
              <a:satOff val="9906"/>
              <a:lumOff val="22402"/>
              <a:alphaOff val="0"/>
            </a:schemeClr>
          </a:fillRef>
          <a:effectRef idx="2">
            <a:schemeClr val="accent4">
              <a:hueOff val="2785744"/>
              <a:satOff val="9906"/>
              <a:lumOff val="22402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4829928" y="1777445"/>
            <a:ext cx="339471" cy="452628"/>
          </a:xfrm>
          <a:prstGeom prst="ellipse">
            <a:avLst/>
          </a:prstGeom>
          <a:gradFill>
            <a:gsLst>
              <a:gs pos="0">
                <a:srgbClr val="002060"/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3453670" y="1770126"/>
            <a:ext cx="339471" cy="452628"/>
          </a:xfrm>
          <a:prstGeom prst="ellipse">
            <a:avLst/>
          </a:prstGeom>
          <a:gradFill>
            <a:gsLst>
              <a:gs pos="0">
                <a:srgbClr val="00B0F0"/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585311" y="2302891"/>
            <a:ext cx="1000125" cy="484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Step One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4835" y="2904025"/>
            <a:ext cx="1007269" cy="5345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  <a:p>
            <a:pPr algn="ctr"/>
            <a:r>
              <a:rPr lang="en-US" sz="1200" b="1" dirty="0"/>
              <a:t>Proposed Rule Stage</a:t>
            </a:r>
            <a:endParaRPr lang="en-US" sz="1200" dirty="0"/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3486151"/>
            <a:ext cx="1371599" cy="329564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1" dirty="0">
                <a:solidFill>
                  <a:schemeClr val="tx1"/>
                </a:solidFill>
              </a:rPr>
              <a:t>The Initiating Program Office (IPO)  consults with the Code of Federal Regulations (CFR) Owner and the Rules Coordinator (RC) to inform of their intent to publish a rule.</a:t>
            </a:r>
            <a:br>
              <a:rPr lang="en-US" sz="800" b="1" dirty="0">
                <a:solidFill>
                  <a:schemeClr val="tx1"/>
                </a:solidFill>
              </a:rPr>
            </a:br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The RC and CFR Owner provide guidance to IPO on whether action warrants new rule and, if so, advise on rulemaking requirements. </a:t>
            </a:r>
            <a:br>
              <a:rPr lang="en-US" sz="800" b="1" dirty="0">
                <a:solidFill>
                  <a:schemeClr val="tx1"/>
                </a:solidFill>
              </a:rPr>
            </a:br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The RC contacts OMB/OIRA about the rule and prepares to add it to the Unified Agenda. 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The IPO, CFR Owner, and GC develop the rule and supporting documentation. 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35944" y="2302891"/>
            <a:ext cx="1000125" cy="484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Step Two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43088" y="2894498"/>
            <a:ext cx="1007269" cy="10298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OMB Review of Proposed Rule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(90 Days)</a:t>
            </a:r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48940" y="3541394"/>
            <a:ext cx="1393032" cy="31242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00" dirty="0">
              <a:solidFill>
                <a:schemeClr val="tx1"/>
              </a:solidFill>
            </a:endParaRPr>
          </a:p>
          <a:p>
            <a:endParaRPr lang="en-US" sz="700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Once OMB/OIRA completes their significance review, the CFR Owner sends an action memo to the Regulatory Reform Officer (RRO) to authorize publication of the proposed rule in the Federal Register.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The RC ensures the memo contains all of the required information  per ADS 156, </a:t>
            </a:r>
            <a:r>
              <a:rPr lang="en-US" sz="800" b="1" i="1" dirty="0">
                <a:solidFill>
                  <a:schemeClr val="tx1"/>
                </a:solidFill>
              </a:rPr>
              <a:t>Agency Rulemaking</a:t>
            </a:r>
            <a:r>
              <a:rPr lang="en-US" sz="800" b="1" dirty="0">
                <a:solidFill>
                  <a:schemeClr val="tx1"/>
                </a:solidFill>
              </a:rPr>
              <a:t> (clearances, cost analysis, correct format, etc.).</a:t>
            </a:r>
          </a:p>
          <a:p>
            <a:br>
              <a:rPr lang="en-US" sz="800" b="1" dirty="0">
                <a:solidFill>
                  <a:schemeClr val="tx1"/>
                </a:solidFill>
              </a:rPr>
            </a:br>
            <a:r>
              <a:rPr lang="en-US" sz="800" b="1" dirty="0">
                <a:solidFill>
                  <a:schemeClr val="tx1"/>
                </a:solidFill>
              </a:rPr>
              <a:t>Once the RRO approves the rule for publication, the RC works with the USAID Federal Register Liaison to publish the rule.</a:t>
            </a:r>
            <a:endParaRPr lang="en-US" sz="700" dirty="0">
              <a:solidFill>
                <a:schemeClr val="tx1"/>
              </a:solidFill>
            </a:endParaRPr>
          </a:p>
          <a:p>
            <a:br>
              <a:rPr lang="en-US" sz="700" dirty="0">
                <a:solidFill>
                  <a:schemeClr val="tx1"/>
                </a:solidFill>
              </a:rPr>
            </a:b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86100" y="2884975"/>
            <a:ext cx="1104900" cy="5916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  <a:p>
            <a:pPr algn="ctr"/>
            <a:r>
              <a:rPr lang="en-US" sz="1200" b="1" dirty="0"/>
              <a:t>Publication of Proposed Rule</a:t>
            </a:r>
            <a:endParaRPr lang="en-US" sz="1200" dirty="0"/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160" y="2321941"/>
            <a:ext cx="1000125" cy="484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Step Five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86100" y="2302891"/>
            <a:ext cx="1104900" cy="484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Step Three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43088" y="3987165"/>
            <a:ext cx="1025780" cy="277177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1" dirty="0">
                <a:solidFill>
                  <a:schemeClr val="tx1"/>
                </a:solidFill>
              </a:rPr>
              <a:t>The RC reviews and sends the rule and supporting documentation to OMB/OIRA for their significance review under E.O. 12866.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OMB/OIRA determines whether the rule is significant and sends determination with input on the rule to the RC.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This review can take up to 90 days.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78150" y="2321941"/>
            <a:ext cx="1019618" cy="484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Step Four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44302" y="3556635"/>
            <a:ext cx="1111504" cy="283844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1" dirty="0">
                <a:solidFill>
                  <a:schemeClr val="tx1"/>
                </a:solidFill>
              </a:rPr>
              <a:t>The RC coordinates with the USAID Federal Register Liaison to publish the proposed rule. 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Once the rule has been published, the public has up to 60 days to provide comments. </a:t>
            </a:r>
            <a:br>
              <a:rPr lang="en-US" sz="800" b="1" dirty="0">
                <a:solidFill>
                  <a:schemeClr val="tx1"/>
                </a:solidFill>
              </a:rPr>
            </a:br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The CFR Owner monitors and manages public comments in the Federal Docket Management System.</a:t>
            </a:r>
          </a:p>
          <a:p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78149" y="2875450"/>
            <a:ext cx="1007269" cy="61070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  <a:p>
            <a:pPr algn="ctr"/>
            <a:r>
              <a:rPr lang="en-US" sz="1200" b="1" dirty="0"/>
              <a:t>Public Comments</a:t>
            </a:r>
          </a:p>
          <a:p>
            <a:pPr algn="ctr"/>
            <a:r>
              <a:rPr lang="en-US" sz="1200" b="1" dirty="0"/>
              <a:t>(60 Days)</a:t>
            </a:r>
            <a:endParaRPr lang="en-US" sz="1200" dirty="0"/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204898" y="2321941"/>
            <a:ext cx="1000125" cy="484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Step Six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61156" y="2894498"/>
            <a:ext cx="1135317" cy="5630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Preparation of Final Rule</a:t>
            </a:r>
          </a:p>
          <a:p>
            <a:pPr algn="ctr"/>
            <a:endParaRPr lang="en-US" sz="1200" dirty="0"/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88486" y="2875450"/>
            <a:ext cx="1309148" cy="10340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Publication of Final Rule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(Rule Becomes Effective within 30 Days)</a:t>
            </a:r>
          </a:p>
        </p:txBody>
      </p:sp>
      <p:sp>
        <p:nvSpPr>
          <p:cNvPr id="34" name="Oval 33"/>
          <p:cNvSpPr/>
          <p:nvPr/>
        </p:nvSpPr>
        <p:spPr>
          <a:xfrm>
            <a:off x="6106763" y="1770888"/>
            <a:ext cx="339471" cy="452628"/>
          </a:xfrm>
          <a:prstGeom prst="ellipse">
            <a:avLst/>
          </a:prstGeom>
          <a:gradFill>
            <a:gsLst>
              <a:gs pos="0">
                <a:srgbClr val="7030A0"/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Oval 34"/>
          <p:cNvSpPr/>
          <p:nvPr/>
        </p:nvSpPr>
        <p:spPr>
          <a:xfrm>
            <a:off x="7527604" y="1769524"/>
            <a:ext cx="339471" cy="452628"/>
          </a:xfrm>
          <a:prstGeom prst="ellipse">
            <a:avLst/>
          </a:prstGeom>
          <a:gradFill>
            <a:gsLst>
              <a:gs pos="0">
                <a:srgbClr val="00B050"/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Rectangle 35"/>
          <p:cNvSpPr/>
          <p:nvPr/>
        </p:nvSpPr>
        <p:spPr>
          <a:xfrm>
            <a:off x="5630807" y="3512821"/>
            <a:ext cx="1404339" cy="323849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1" dirty="0">
                <a:solidFill>
                  <a:schemeClr val="tx1"/>
                </a:solidFill>
              </a:rPr>
              <a:t>The IPO, CFR Owner, and GC review and address substantive comments in final rule. 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If the final rule is significant, the RC submits it to OMB/OIRA for approval. If the final rule is not significant, the RC notifies OMB/OIRA of intent to publish rule in the Federal Register.</a:t>
            </a:r>
          </a:p>
          <a:p>
            <a:br>
              <a:rPr lang="en-US" sz="800" b="1" dirty="0">
                <a:solidFill>
                  <a:schemeClr val="tx1"/>
                </a:solidFill>
              </a:rPr>
            </a:br>
            <a:r>
              <a:rPr lang="en-US" sz="800" b="1" dirty="0">
                <a:solidFill>
                  <a:schemeClr val="tx1"/>
                </a:solidFill>
              </a:rPr>
              <a:t>The IPO, CFR Owner, and GC complete revisions to the final rule. The CFR Owner and RC coordinate to publish comments via </a:t>
            </a:r>
            <a:r>
              <a:rPr lang="en-US" sz="800" b="1" dirty="0">
                <a:solidFill>
                  <a:schemeClr val="tx1"/>
                </a:solidFill>
                <a:hlinkClick r:id="rId8"/>
              </a:rPr>
              <a:t>regulations.gov</a:t>
            </a:r>
            <a:r>
              <a:rPr lang="en-US" sz="800" b="1" dirty="0">
                <a:solidFill>
                  <a:schemeClr val="tx1"/>
                </a:solidFill>
              </a:rPr>
              <a:t>. The CFR Owner sends an action memo to the RRO to authorize publication of the final rule.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3726" y="3977640"/>
            <a:ext cx="1309148" cy="235555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1" dirty="0">
                <a:solidFill>
                  <a:schemeClr val="tx1"/>
                </a:solidFill>
              </a:rPr>
              <a:t>The RC coordinates with the USAID Federal Register Liaison to publish the final rule.</a:t>
            </a:r>
            <a:br>
              <a:rPr lang="en-US" sz="800" b="1" dirty="0">
                <a:solidFill>
                  <a:schemeClr val="tx1"/>
                </a:solidFill>
              </a:rPr>
            </a:br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800" b="1" dirty="0">
                <a:solidFill>
                  <a:schemeClr val="tx1"/>
                </a:solidFill>
              </a:rPr>
              <a:t>The RC coordinates the Congressional Review Act (CRA) submission of the rule with LPA.</a:t>
            </a:r>
          </a:p>
          <a:p>
            <a:br>
              <a:rPr lang="en-US" sz="800" b="1" dirty="0">
                <a:solidFill>
                  <a:schemeClr val="tx1"/>
                </a:solidFill>
              </a:rPr>
            </a:br>
            <a:r>
              <a:rPr lang="en-US" sz="800" b="1" dirty="0">
                <a:solidFill>
                  <a:schemeClr val="tx1"/>
                </a:solidFill>
              </a:rPr>
              <a:t>The final rule becomes effective within 30 days of publication in the Federal Register, unless it is a major rule (60 days). </a:t>
            </a:r>
            <a:br>
              <a:rPr lang="en-US" sz="700" dirty="0">
                <a:solidFill>
                  <a:schemeClr val="tx1"/>
                </a:solidFill>
              </a:rPr>
            </a:br>
            <a:endParaRPr 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223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6502</TotalTime>
  <Words>510</Words>
  <Application>Microsoft Office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</vt:lpstr>
      <vt:lpstr>Blank</vt:lpstr>
      <vt:lpstr>USAID Rulemaking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Agency Rulemaking</dc:title>
  <dc:creator>Lambert, Diana M</dc:creator>
  <cp:lastModifiedBy>Wood, Kristen (M/MPBP/POL:DKW)</cp:lastModifiedBy>
  <cp:revision>221</cp:revision>
  <cp:lastPrinted>2020-01-02T18:12:43Z</cp:lastPrinted>
  <dcterms:modified xsi:type="dcterms:W3CDTF">2020-06-16T13:57:08Z</dcterms:modified>
</cp:coreProperties>
</file>