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881" r:id="rId5"/>
    <p:sldMasterId id="2147483934" r:id="rId6"/>
    <p:sldMasterId id="2147483961" r:id="rId7"/>
    <p:sldMasterId id="2147483967" r:id="rId8"/>
    <p:sldMasterId id="2147483973" r:id="rId9"/>
  </p:sldMasterIdLst>
  <p:notesMasterIdLst>
    <p:notesMasterId r:id="rId25"/>
  </p:notesMasterIdLst>
  <p:handoutMasterIdLst>
    <p:handoutMasterId r:id="rId26"/>
  </p:handoutMasterIdLst>
  <p:sldIdLst>
    <p:sldId id="257" r:id="rId10"/>
    <p:sldId id="320" r:id="rId11"/>
    <p:sldId id="922" r:id="rId12"/>
    <p:sldId id="323" r:id="rId13"/>
    <p:sldId id="771" r:id="rId14"/>
    <p:sldId id="772" r:id="rId15"/>
    <p:sldId id="773" r:id="rId16"/>
    <p:sldId id="774" r:id="rId17"/>
    <p:sldId id="846" r:id="rId18"/>
    <p:sldId id="847" r:id="rId19"/>
    <p:sldId id="918" r:id="rId20"/>
    <p:sldId id="920" r:id="rId21"/>
    <p:sldId id="919" r:id="rId22"/>
    <p:sldId id="921" r:id="rId23"/>
    <p:sldId id="300" r:id="rId24"/>
  </p:sldIdLst>
  <p:sldSz cx="9144000" cy="6858000" type="screen4x3"/>
  <p:notesSz cx="7035800" cy="93218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Steven (UTC)" initials="JS(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6C"/>
    <a:srgbClr val="1E4ABD"/>
    <a:srgbClr val="B2D7EC"/>
    <a:srgbClr val="DDDDDD"/>
    <a:srgbClr val="CCCCCC"/>
    <a:srgbClr val="666666"/>
    <a:srgbClr val="003366"/>
    <a:srgbClr val="E10040"/>
    <a:srgbClr val="C21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9" autoAdjust="0"/>
    <p:restoredTop sz="92339" autoAdjust="0"/>
  </p:normalViewPr>
  <p:slideViewPr>
    <p:cSldViewPr>
      <p:cViewPr varScale="1">
        <p:scale>
          <a:sx n="62" d="100"/>
          <a:sy n="62" d="100"/>
        </p:scale>
        <p:origin x="15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16" y="-120"/>
      </p:cViewPr>
      <p:guideLst>
        <p:guide orient="horz" pos="2936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037136-268F-4BC0-AB32-8A88225F88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7970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33BA2F-4FF3-40AD-A8F3-0DEE5491FA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1846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3BA2F-4FF3-40AD-A8F3-0DEE5491FA2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78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3BA2F-4FF3-40AD-A8F3-0DEE5491FA2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535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3BA2F-4FF3-40AD-A8F3-0DEE5491FA2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638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3BA2F-4FF3-40AD-A8F3-0DEE5491FA2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076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3BA2F-4FF3-40AD-A8F3-0DEE5491FA2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434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3BA2F-4FF3-40AD-A8F3-0DEE5491FA2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762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3BA2F-4FF3-40AD-A8F3-0DEE5491FA2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067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3BA2F-4FF3-40AD-A8F3-0DEE5491FA2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474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6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6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6.emf"/><Relationship Id="rId2" Type="http://schemas.openxmlformats.org/officeDocument/2006/relationships/tags" Target="../tags/tag1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.emf"/><Relationship Id="rId2" Type="http://schemas.openxmlformats.org/officeDocument/2006/relationships/tags" Target="../tags/tag2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6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6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6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6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6.emf"/><Relationship Id="rId2" Type="http://schemas.openxmlformats.org/officeDocument/2006/relationships/tags" Target="../tags/tag3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6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6.emf"/><Relationship Id="rId2" Type="http://schemas.openxmlformats.org/officeDocument/2006/relationships/tags" Target="../tags/tag4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6.emf"/><Relationship Id="rId2" Type="http://schemas.openxmlformats.org/officeDocument/2006/relationships/tags" Target="../tags/tag4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6.emf"/><Relationship Id="rId2" Type="http://schemas.openxmlformats.org/officeDocument/2006/relationships/tags" Target="../tags/tag4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6.emf"/><Relationship Id="rId2" Type="http://schemas.openxmlformats.org/officeDocument/2006/relationships/tags" Target="../tags/tag5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6.emf"/><Relationship Id="rId2" Type="http://schemas.openxmlformats.org/officeDocument/2006/relationships/tags" Target="../tags/tag5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6.emf"/><Relationship Id="rId2" Type="http://schemas.openxmlformats.org/officeDocument/2006/relationships/tags" Target="../tags/tag5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6.emf"/><Relationship Id="rId2" Type="http://schemas.openxmlformats.org/officeDocument/2006/relationships/tags" Target="../tags/tag59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6.emf"/><Relationship Id="rId2" Type="http://schemas.openxmlformats.org/officeDocument/2006/relationships/tags" Target="../tags/tag6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6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4.bin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8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0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7350"/>
            <a:ext cx="2139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7" name="Picture 15" descr="NARUC_logo-Blue_Gold-tex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6238"/>
            <a:ext cx="21812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P:\International Dept\Admin\Admin\Logos\USAID\Web, Digital, Video and Office Printers\USAIDLogo_2ColorRGB\Horizontal_RGB_294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3338"/>
            <a:ext cx="42672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524000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C059-08C3-46B8-A848-6E0E1749069C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3169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08F73A2-04A1-4E96-B64D-006D4F1DFC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08F73A2-04A1-4E96-B64D-006D4F1DF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CC23497-0997-4ED4-B9CB-BBFA337B434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B76F2A4-20E9-4270-ADF8-24B579A917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590" y="1341114"/>
            <a:ext cx="8707750" cy="4651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5B52FB9-352C-43AE-B047-3EF2824426D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1"/>
            <a:ext cx="8707750" cy="1011600"/>
          </a:xfrm>
          <a:prstGeom prst="rect">
            <a:avLst/>
          </a:prstGeom>
        </p:spPr>
        <p:txBody>
          <a:bodyPr wrap="square"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9A3F822C-A70D-413C-A564-D4A7F513A302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0" y="6062099"/>
            <a:ext cx="8707750" cy="123111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47119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itl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12A1D1F-438D-436C-9502-B48AA4BA83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12A1D1F-438D-436C-9502-B48AA4BA83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DFC5E17-231D-442F-AF03-D71F8247D71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590" y="1341114"/>
            <a:ext cx="8707750" cy="5471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8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B9A5C5-09FA-4F23-9056-C9675EF303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590" y="1984917"/>
            <a:ext cx="8707750" cy="4007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1F7AB54A-5D4B-4FED-AFBB-F1FE5CB4577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1"/>
            <a:ext cx="8707750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16" name="Content">
            <a:extLst>
              <a:ext uri="{FF2B5EF4-FFF2-40B4-BE49-F238E27FC236}">
                <a16:creationId xmlns:a16="http://schemas.microsoft.com/office/drawing/2014/main" id="{2A79D07B-9FB9-4DA4-86A5-F4017D85AAB9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0" y="6062099"/>
            <a:ext cx="8707750" cy="123111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60992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422BCD6-4A88-47D4-B16F-73A31A9CDC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422BCD6-4A88-47D4-B16F-73A31A9CD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4ADD763-B1D3-455B-BDCB-24E3A559222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Right"/>
          <p:cNvSpPr>
            <a:spLocks noGrp="1"/>
          </p:cNvSpPr>
          <p:nvPr>
            <p:ph idx="11" hasCustomPrompt="1"/>
          </p:nvPr>
        </p:nvSpPr>
        <p:spPr bwMode="gray">
          <a:xfrm>
            <a:off x="4783338" y="1341114"/>
            <a:ext cx="4140000" cy="46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6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</p:txBody>
      </p:sp>
      <p:sp>
        <p:nvSpPr>
          <p:cNvPr id="5" name="Content Left"/>
          <p:cNvSpPr>
            <a:spLocks noGrp="1"/>
          </p:cNvSpPr>
          <p:nvPr>
            <p:ph idx="1" hasCustomPrompt="1"/>
          </p:nvPr>
        </p:nvSpPr>
        <p:spPr bwMode="gray">
          <a:xfrm>
            <a:off x="215591" y="1341114"/>
            <a:ext cx="4140000" cy="46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6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0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616D1980-4CAD-475B-8F1D-1078AAC448D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9" name="Content">
            <a:extLst>
              <a:ext uri="{FF2B5EF4-FFF2-40B4-BE49-F238E27FC236}">
                <a16:creationId xmlns:a16="http://schemas.microsoft.com/office/drawing/2014/main" id="{32F6456B-2AF6-478C-8BF8-BB804EDDF957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0" y="6062099"/>
            <a:ext cx="8707750" cy="123111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14449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Titl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7658AF-894D-4304-8CF4-B265EDEAA9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7658AF-894D-4304-8CF4-B265EDEAA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0D1D91-D772-4A4A-BC40-12E6D8A06A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Content Right"/>
          <p:cNvSpPr>
            <a:spLocks noGrp="1"/>
          </p:cNvSpPr>
          <p:nvPr>
            <p:ph idx="11" hasCustomPrompt="1"/>
          </p:nvPr>
        </p:nvSpPr>
        <p:spPr bwMode="gray">
          <a:xfrm>
            <a:off x="4783338" y="1984247"/>
            <a:ext cx="4140000" cy="400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6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5" name="Content Left"/>
          <p:cNvSpPr>
            <a:spLocks noGrp="1"/>
          </p:cNvSpPr>
          <p:nvPr>
            <p:ph idx="1" hasCustomPrompt="1"/>
          </p:nvPr>
        </p:nvSpPr>
        <p:spPr bwMode="gray">
          <a:xfrm>
            <a:off x="215588" y="1984247"/>
            <a:ext cx="4140000" cy="400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8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6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83338" y="1341114"/>
            <a:ext cx="4140000" cy="5486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8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591" y="1341114"/>
            <a:ext cx="4140000" cy="5486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8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DC55B431-24EC-42F0-A1FA-11B32D72383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FB220409-CC97-4B8A-9FB1-178FF15DCB84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0" y="6062099"/>
            <a:ext cx="8707750" cy="123111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088895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6742699-DA95-4F47-9326-80D03E4A73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6742699-DA95-4F47-9326-80D03E4A7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2332938-4866-4318-824F-1ED9D95127E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Content Right Top"/>
          <p:cNvSpPr>
            <a:spLocks noGrp="1"/>
          </p:cNvSpPr>
          <p:nvPr>
            <p:ph idx="29" hasCustomPrompt="1"/>
          </p:nvPr>
        </p:nvSpPr>
        <p:spPr bwMode="gray">
          <a:xfrm>
            <a:off x="4783338" y="1341113"/>
            <a:ext cx="4140000" cy="225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4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2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</p:txBody>
      </p:sp>
      <p:sp>
        <p:nvSpPr>
          <p:cNvPr id="9" name="Content Left Top"/>
          <p:cNvSpPr>
            <a:spLocks noGrp="1"/>
          </p:cNvSpPr>
          <p:nvPr>
            <p:ph idx="1" hasCustomPrompt="1"/>
          </p:nvPr>
        </p:nvSpPr>
        <p:spPr bwMode="gray">
          <a:xfrm>
            <a:off x="215591" y="1341113"/>
            <a:ext cx="4140000" cy="225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4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2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 hasCustomPrompt="1"/>
          </p:nvPr>
        </p:nvSpPr>
        <p:spPr bwMode="gray">
          <a:xfrm>
            <a:off x="4783338" y="3735460"/>
            <a:ext cx="4140000" cy="225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4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2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</p:txBody>
      </p:sp>
      <p:sp>
        <p:nvSpPr>
          <p:cNvPr id="22" name="Content Left Top"/>
          <p:cNvSpPr>
            <a:spLocks noGrp="1"/>
          </p:cNvSpPr>
          <p:nvPr>
            <p:ph idx="35" hasCustomPrompt="1"/>
          </p:nvPr>
        </p:nvSpPr>
        <p:spPr bwMode="gray">
          <a:xfrm>
            <a:off x="215591" y="3735460"/>
            <a:ext cx="4140000" cy="225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4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2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3C11DF43-E960-42FE-8079-BC334E34FE5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A75329C6-4FFB-4C83-9D3B-E61D5BB1D496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0" y="6062099"/>
            <a:ext cx="8707750" cy="123111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77013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, Titl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6742699-DA95-4F47-9326-80D03E4A73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6742699-DA95-4F47-9326-80D03E4A7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2332938-4866-4318-824F-1ED9D95127E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Content Right Top"/>
          <p:cNvSpPr>
            <a:spLocks noGrp="1"/>
          </p:cNvSpPr>
          <p:nvPr>
            <p:ph idx="29" hasCustomPrompt="1"/>
          </p:nvPr>
        </p:nvSpPr>
        <p:spPr bwMode="gray">
          <a:xfrm>
            <a:off x="4783338" y="1833237"/>
            <a:ext cx="41400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4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2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</p:txBody>
      </p:sp>
      <p:sp>
        <p:nvSpPr>
          <p:cNvPr id="9" name="Content Left Top"/>
          <p:cNvSpPr>
            <a:spLocks noGrp="1"/>
          </p:cNvSpPr>
          <p:nvPr>
            <p:ph idx="1" hasCustomPrompt="1"/>
          </p:nvPr>
        </p:nvSpPr>
        <p:spPr bwMode="gray">
          <a:xfrm>
            <a:off x="215591" y="1833237"/>
            <a:ext cx="41400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4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2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83338" y="1341113"/>
            <a:ext cx="4140000" cy="42077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bg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591" y="1341113"/>
            <a:ext cx="4140000" cy="42077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bg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 hasCustomPrompt="1"/>
          </p:nvPr>
        </p:nvSpPr>
        <p:spPr bwMode="gray">
          <a:xfrm>
            <a:off x="4783338" y="4227584"/>
            <a:ext cx="41400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4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2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</p:txBody>
      </p:sp>
      <p:sp>
        <p:nvSpPr>
          <p:cNvPr id="22" name="Content Left Top"/>
          <p:cNvSpPr>
            <a:spLocks noGrp="1"/>
          </p:cNvSpPr>
          <p:nvPr>
            <p:ph idx="35" hasCustomPrompt="1"/>
          </p:nvPr>
        </p:nvSpPr>
        <p:spPr bwMode="gray">
          <a:xfrm>
            <a:off x="215591" y="4227584"/>
            <a:ext cx="41400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4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2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783338" y="3735459"/>
            <a:ext cx="4140000" cy="42077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bg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15591" y="3735459"/>
            <a:ext cx="4140000" cy="42077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bg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3C11DF43-E960-42FE-8079-BC334E34FE5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A75329C6-4FFB-4C83-9D3B-E61D5BB1D496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0" y="6062099"/>
            <a:ext cx="8707750" cy="123111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48877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8B75D86-0059-4649-B683-0C9721E1A2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8B75D86-0059-4649-B683-0C9721E1A2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E701441-C0AC-4078-A1D9-7297E4A01A9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Content Right"/>
          <p:cNvSpPr>
            <a:spLocks noGrp="1"/>
          </p:cNvSpPr>
          <p:nvPr>
            <p:ph idx="27" hasCustomPrompt="1"/>
          </p:nvPr>
        </p:nvSpPr>
        <p:spPr bwMode="gray">
          <a:xfrm>
            <a:off x="6223338" y="1341114"/>
            <a:ext cx="2700000" cy="465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6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4" name="Content Middle"/>
          <p:cNvSpPr>
            <a:spLocks noGrp="1"/>
          </p:cNvSpPr>
          <p:nvPr>
            <p:ph idx="26" hasCustomPrompt="1"/>
          </p:nvPr>
        </p:nvSpPr>
        <p:spPr bwMode="gray">
          <a:xfrm>
            <a:off x="3219463" y="1341114"/>
            <a:ext cx="2700000" cy="465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3" name="Content Left"/>
          <p:cNvSpPr>
            <a:spLocks noGrp="1"/>
          </p:cNvSpPr>
          <p:nvPr>
            <p:ph idx="25" hasCustomPrompt="1"/>
          </p:nvPr>
        </p:nvSpPr>
        <p:spPr bwMode="gray">
          <a:xfrm>
            <a:off x="215589" y="1341114"/>
            <a:ext cx="2700000" cy="465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6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0909ABD9-C6C9-4D5C-A54D-56ED4579391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85ED642D-236E-4EB2-A1E3-2322D0CE2DAC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0" y="6062099"/>
            <a:ext cx="8707750" cy="123111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38696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, Titl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ACBDC37-26C9-4ECD-B490-9831AA4A9D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ACBDC37-26C9-4ECD-B490-9831AA4A9D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AF11EA5-FA9A-427E-BA08-AF55F351AF3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ntent Right"/>
          <p:cNvSpPr>
            <a:spLocks noGrp="1"/>
          </p:cNvSpPr>
          <p:nvPr>
            <p:ph idx="27" hasCustomPrompt="1"/>
          </p:nvPr>
        </p:nvSpPr>
        <p:spPr bwMode="gray">
          <a:xfrm>
            <a:off x="6223338" y="1920240"/>
            <a:ext cx="2700000" cy="40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6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7" name="Content Middle"/>
          <p:cNvSpPr>
            <a:spLocks noGrp="1"/>
          </p:cNvSpPr>
          <p:nvPr>
            <p:ph idx="26" hasCustomPrompt="1"/>
          </p:nvPr>
        </p:nvSpPr>
        <p:spPr bwMode="gray">
          <a:xfrm>
            <a:off x="3219464" y="1920240"/>
            <a:ext cx="2700000" cy="40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6" name="Content Left"/>
          <p:cNvSpPr>
            <a:spLocks noGrp="1"/>
          </p:cNvSpPr>
          <p:nvPr>
            <p:ph idx="25" hasCustomPrompt="1"/>
          </p:nvPr>
        </p:nvSpPr>
        <p:spPr bwMode="gray">
          <a:xfrm>
            <a:off x="215589" y="1920240"/>
            <a:ext cx="2700000" cy="40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23338" y="1337513"/>
            <a:ext cx="2700000" cy="4846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6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/>
              <a:t>Click to add headline or column title</a:t>
            </a:r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19464" y="1337513"/>
            <a:ext cx="2700000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6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/>
              <a:t>Click to add headline or column title</a:t>
            </a:r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5590" y="1337513"/>
            <a:ext cx="2700000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6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/>
              <a:t>Click to add headline or column title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AC56C90A-ED36-474E-B5E8-986C41198C5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1DC2DC86-F832-4BBD-8802-F16CBA206E0D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0" y="6062099"/>
            <a:ext cx="8707750" cy="123111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130686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, Title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E7A0F40-C0FE-4922-B811-918FFD485E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E7A0F40-C0FE-4922-B811-918FFD485E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684C6BA-D2B2-4634-97F6-0A6246D2695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Content Right"/>
          <p:cNvSpPr>
            <a:spLocks noGrp="1"/>
          </p:cNvSpPr>
          <p:nvPr>
            <p:ph idx="28" hasCustomPrompt="1"/>
          </p:nvPr>
        </p:nvSpPr>
        <p:spPr bwMode="gray">
          <a:xfrm>
            <a:off x="6223338" y="1984249"/>
            <a:ext cx="2700000" cy="400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0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23338" y="1337514"/>
            <a:ext cx="2700000" cy="5486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8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headline or column title</a:t>
            </a:r>
          </a:p>
        </p:txBody>
      </p:sp>
      <p:sp>
        <p:nvSpPr>
          <p:cNvPr id="12" name="Content Middle"/>
          <p:cNvSpPr>
            <a:spLocks noGrp="1"/>
          </p:cNvSpPr>
          <p:nvPr>
            <p:ph idx="26" hasCustomPrompt="1"/>
          </p:nvPr>
        </p:nvSpPr>
        <p:spPr bwMode="gray">
          <a:xfrm>
            <a:off x="215590" y="1984249"/>
            <a:ext cx="5709599" cy="400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0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591" y="1337514"/>
            <a:ext cx="5709599" cy="5486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8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F2A7FFF-EE2C-4204-9D30-1425D5BED4F6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5F8AD8A-1AAB-4EB3-9856-C9326DC694D3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0" y="6062099"/>
            <a:ext cx="8707750" cy="123111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158645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Line Header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08F73A2-04A1-4E96-B64D-006D4F1DFC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08F73A2-04A1-4E96-B64D-006D4F1DF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CC23497-0997-4ED4-B9CB-BBFA337B434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B76F2A4-20E9-4270-ADF8-24B579A917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590" y="1341114"/>
            <a:ext cx="8707750" cy="4651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9A3F822C-A70D-413C-A564-D4A7F513A302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0" y="6062099"/>
            <a:ext cx="8707750" cy="123111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8" name="Heading ">
            <a:extLst>
              <a:ext uri="{FF2B5EF4-FFF2-40B4-BE49-F238E27FC236}">
                <a16:creationId xmlns:a16="http://schemas.microsoft.com/office/drawing/2014/main" id="{C18F9424-6472-4722-8613-3F2EBACD85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5590" y="89846"/>
            <a:ext cx="8707750" cy="2462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buNone/>
              <a:defRPr lang="en-US" sz="1400" b="0" kern="1200" cap="all" baseline="0" dirty="0">
                <a:solidFill>
                  <a:schemeClr val="accent2"/>
                </a:solidFill>
                <a:effectLst/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high level title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D4A7CCAE-BEAF-4499-96CB-450E18DF3D2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334492"/>
            <a:ext cx="8707748" cy="6771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59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990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7772400" cy="2819400"/>
          </a:xfrm>
        </p:spPr>
        <p:txBody>
          <a:bodyPr/>
          <a:lstStyle>
            <a:lvl1pPr>
              <a:defRPr sz="2400" baseline="0"/>
            </a:lvl1pPr>
            <a:lvl2pPr>
              <a:defRPr baseline="0"/>
            </a:lvl2pPr>
            <a:lvl3pPr marL="1143000" indent="1588">
              <a:buFont typeface="Wingdings" panose="05000000000000000000" pitchFamily="2" charset="2"/>
              <a:buChar char="§"/>
              <a:defRPr baseline="0"/>
            </a:lvl3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36DD1-A3F4-4075-A024-5940F02513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0383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itle, 2 Line Header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320D8E1-3218-476F-ADAF-C22E4BC7D1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320D8E1-3218-476F-ADAF-C22E4BC7D1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0C6AC38-0A44-4986-BDC7-9852BC4B10C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Heading ">
            <a:extLst>
              <a:ext uri="{FF2B5EF4-FFF2-40B4-BE49-F238E27FC236}">
                <a16:creationId xmlns:a16="http://schemas.microsoft.com/office/drawing/2014/main" id="{C372A2B6-C9F0-4CF6-A4F5-F533B065D0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5590" y="89846"/>
            <a:ext cx="8707750" cy="2462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buNone/>
              <a:defRPr lang="en-US" sz="1400" b="0" kern="1200" cap="all" baseline="0" dirty="0">
                <a:solidFill>
                  <a:schemeClr val="accent2"/>
                </a:solidFill>
                <a:effectLst/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high level title</a:t>
            </a:r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590" y="1341114"/>
            <a:ext cx="8707750" cy="5471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8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1F7AB54A-5D4B-4FED-AFBB-F1FE5CB4577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334492"/>
            <a:ext cx="8707748" cy="6771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C9BF7FC0-3080-426E-8C4C-6AD0204626AB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0" y="6062099"/>
            <a:ext cx="8707750" cy="123111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698EDD-E274-4FC0-92CC-2D1577A20E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590" y="1984917"/>
            <a:ext cx="8707750" cy="4007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876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Title, 2 Line Header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7658AF-894D-4304-8CF4-B265EDEAA9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7658AF-894D-4304-8CF4-B265EDEAA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0D1D91-D772-4A4A-BC40-12E6D8A06A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Content Right"/>
          <p:cNvSpPr>
            <a:spLocks noGrp="1"/>
          </p:cNvSpPr>
          <p:nvPr>
            <p:ph idx="11" hasCustomPrompt="1"/>
          </p:nvPr>
        </p:nvSpPr>
        <p:spPr bwMode="gray">
          <a:xfrm>
            <a:off x="4783338" y="1984247"/>
            <a:ext cx="4140000" cy="400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6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5" name="Content Left"/>
          <p:cNvSpPr>
            <a:spLocks noGrp="1"/>
          </p:cNvSpPr>
          <p:nvPr>
            <p:ph idx="1" hasCustomPrompt="1"/>
          </p:nvPr>
        </p:nvSpPr>
        <p:spPr bwMode="gray">
          <a:xfrm>
            <a:off x="215588" y="1984247"/>
            <a:ext cx="4140000" cy="400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8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6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4" name="Heading Right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83338" y="1341114"/>
            <a:ext cx="4140000" cy="5486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8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13" name="Heading Left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591" y="1341114"/>
            <a:ext cx="4140000" cy="5486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8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FB220409-CC97-4B8A-9FB1-178FF15DCB84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0" y="6062099"/>
            <a:ext cx="8707750" cy="123111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0" name="Heading ">
            <a:extLst>
              <a:ext uri="{FF2B5EF4-FFF2-40B4-BE49-F238E27FC236}">
                <a16:creationId xmlns:a16="http://schemas.microsoft.com/office/drawing/2014/main" id="{395503FF-309F-4BF6-AAD7-8BF556015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5590" y="89846"/>
            <a:ext cx="8707750" cy="2462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buNone/>
              <a:defRPr lang="en-US" sz="1400" b="0" kern="1200" cap="all" baseline="0" dirty="0">
                <a:solidFill>
                  <a:schemeClr val="accent2"/>
                </a:solidFill>
                <a:effectLst/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high level title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6D500DF7-A07E-44A8-8082-D9961C82AA4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334492"/>
            <a:ext cx="8707748" cy="6771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139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oxes, Title, 2 Line Header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6742699-DA95-4F47-9326-80D03E4A73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6742699-DA95-4F47-9326-80D03E4A73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2332938-4866-4318-824F-1ED9D95127E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Content Right Top"/>
          <p:cNvSpPr>
            <a:spLocks noGrp="1"/>
          </p:cNvSpPr>
          <p:nvPr>
            <p:ph idx="29" hasCustomPrompt="1"/>
          </p:nvPr>
        </p:nvSpPr>
        <p:spPr bwMode="gray">
          <a:xfrm>
            <a:off x="4783338" y="1833237"/>
            <a:ext cx="41400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4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2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</p:txBody>
      </p:sp>
      <p:sp>
        <p:nvSpPr>
          <p:cNvPr id="9" name="Content Left Top"/>
          <p:cNvSpPr>
            <a:spLocks noGrp="1"/>
          </p:cNvSpPr>
          <p:nvPr>
            <p:ph idx="1" hasCustomPrompt="1"/>
          </p:nvPr>
        </p:nvSpPr>
        <p:spPr bwMode="gray">
          <a:xfrm>
            <a:off x="215591" y="1833237"/>
            <a:ext cx="41400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4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2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</p:txBody>
      </p:sp>
      <p:sp>
        <p:nvSpPr>
          <p:cNvPr id="11" name="Heading Right Top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783338" y="1341113"/>
            <a:ext cx="4140000" cy="42077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bg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10" name="Heading Left Top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591" y="1341113"/>
            <a:ext cx="4140000" cy="42077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bg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21" name="Content Right Top"/>
          <p:cNvSpPr>
            <a:spLocks noGrp="1"/>
          </p:cNvSpPr>
          <p:nvPr>
            <p:ph idx="34" hasCustomPrompt="1"/>
          </p:nvPr>
        </p:nvSpPr>
        <p:spPr bwMode="gray">
          <a:xfrm>
            <a:off x="4783338" y="4227584"/>
            <a:ext cx="41400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4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2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</p:txBody>
      </p:sp>
      <p:sp>
        <p:nvSpPr>
          <p:cNvPr id="22" name="Content Left Top"/>
          <p:cNvSpPr>
            <a:spLocks noGrp="1"/>
          </p:cNvSpPr>
          <p:nvPr>
            <p:ph idx="35" hasCustomPrompt="1"/>
          </p:nvPr>
        </p:nvSpPr>
        <p:spPr bwMode="gray">
          <a:xfrm>
            <a:off x="215591" y="4227584"/>
            <a:ext cx="4140000" cy="176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ja-JP" sz="1400" smtClean="0">
                <a:latin typeface="+mn-lt"/>
                <a:ea typeface="+mn-ea"/>
                <a:sym typeface="+mn-lt"/>
              </a:defRPr>
            </a:lvl1pPr>
            <a:lvl2pPr>
              <a:defRPr lang="en-US" altLang="ja-JP" sz="1200" smtClean="0">
                <a:latin typeface="+mn-lt"/>
                <a:ea typeface="+mn-ea"/>
                <a:sym typeface="+mn-lt"/>
              </a:defRPr>
            </a:lvl2pPr>
            <a:lvl3pPr>
              <a:defRPr lang="en-US" altLang="ja-JP" sz="1000" smtClean="0">
                <a:latin typeface="+mn-lt"/>
                <a:ea typeface="+mn-ea"/>
                <a:sym typeface="+mn-lt"/>
              </a:defRPr>
            </a:lvl3pPr>
            <a:lvl4pPr>
              <a:defRPr lang="en-US" altLang="ja-JP" sz="1000" smtClean="0">
                <a:latin typeface="+mn-lt"/>
                <a:ea typeface="+mn-ea"/>
                <a:sym typeface="+mn-lt"/>
              </a:defRPr>
            </a:lvl4pPr>
            <a:lvl5pPr>
              <a:defRPr lang="en-GB" sz="1000" dirty="0" smtClean="0">
                <a:latin typeface="+mn-lt"/>
                <a:ea typeface="+mn-ea"/>
                <a:sym typeface="+mn-lt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altLang="ja-JP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altLang="ja-JP"/>
              <a:t>Third level</a:t>
            </a:r>
          </a:p>
        </p:txBody>
      </p:sp>
      <p:sp>
        <p:nvSpPr>
          <p:cNvPr id="23" name="Heading Right Top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783338" y="3735459"/>
            <a:ext cx="4140000" cy="42077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bg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24" name="Heading Left Top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15591" y="3735459"/>
            <a:ext cx="4140000" cy="420779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 b="1">
                <a:solidFill>
                  <a:schemeClr val="bg1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A75329C6-4FFB-4C83-9D3B-E61D5BB1D496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0" y="6062099"/>
            <a:ext cx="8707750" cy="123111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5" name="Heading ">
            <a:extLst>
              <a:ext uri="{FF2B5EF4-FFF2-40B4-BE49-F238E27FC236}">
                <a16:creationId xmlns:a16="http://schemas.microsoft.com/office/drawing/2014/main" id="{212CABDF-AFC1-4A9A-946B-DCE84768D8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5590" y="89846"/>
            <a:ext cx="8707750" cy="2462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buNone/>
              <a:defRPr lang="en-US" sz="1400" b="0" kern="1200" cap="all" baseline="0" dirty="0">
                <a:solidFill>
                  <a:schemeClr val="accent2"/>
                </a:solidFill>
                <a:effectLst/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high-level title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2143BD00-4AF0-4A53-8849-EE5E7D93DD0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334492"/>
            <a:ext cx="8707748" cy="6771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77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, Title, 2 Line Header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ACBDC37-26C9-4ECD-B490-9831AA4A9D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ACBDC37-26C9-4ECD-B490-9831AA4A9D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AF11EA5-FA9A-427E-BA08-AF55F351AF3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ntent Right"/>
          <p:cNvSpPr>
            <a:spLocks noGrp="1"/>
          </p:cNvSpPr>
          <p:nvPr>
            <p:ph idx="27" hasCustomPrompt="1"/>
          </p:nvPr>
        </p:nvSpPr>
        <p:spPr bwMode="gray">
          <a:xfrm>
            <a:off x="6223338" y="1920240"/>
            <a:ext cx="2700000" cy="40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60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7" name="Content Middle"/>
          <p:cNvSpPr>
            <a:spLocks noGrp="1"/>
          </p:cNvSpPr>
          <p:nvPr>
            <p:ph idx="26" hasCustomPrompt="1"/>
          </p:nvPr>
        </p:nvSpPr>
        <p:spPr bwMode="gray">
          <a:xfrm>
            <a:off x="3219464" y="1920240"/>
            <a:ext cx="2700000" cy="40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6" name="Content Left"/>
          <p:cNvSpPr>
            <a:spLocks noGrp="1"/>
          </p:cNvSpPr>
          <p:nvPr>
            <p:ph idx="25" hasCustomPrompt="1"/>
          </p:nvPr>
        </p:nvSpPr>
        <p:spPr bwMode="gray">
          <a:xfrm>
            <a:off x="215589" y="1920240"/>
            <a:ext cx="2700000" cy="40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21" name="Heading Right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23338" y="1337513"/>
            <a:ext cx="2700000" cy="4846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6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/>
              <a:t>Click to add headline or column title</a:t>
            </a:r>
          </a:p>
        </p:txBody>
      </p:sp>
      <p:sp>
        <p:nvSpPr>
          <p:cNvPr id="22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19464" y="1337513"/>
            <a:ext cx="2700000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6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/>
              <a:t>Click to add headline or column title</a:t>
            </a:r>
          </a:p>
        </p:txBody>
      </p:sp>
      <p:sp>
        <p:nvSpPr>
          <p:cNvPr id="20" name="Heading Left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15590" y="1337513"/>
            <a:ext cx="2700000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6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/>
              <a:t>Click to add headline or column title</a:t>
            </a: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1DC2DC86-F832-4BBD-8802-F16CBA206E0D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0" y="6062099"/>
            <a:ext cx="8707750" cy="123111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3" name="Heading ">
            <a:extLst>
              <a:ext uri="{FF2B5EF4-FFF2-40B4-BE49-F238E27FC236}">
                <a16:creationId xmlns:a16="http://schemas.microsoft.com/office/drawing/2014/main" id="{57A299D3-D479-4BC3-B453-5488E45110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5590" y="89846"/>
            <a:ext cx="8707750" cy="2462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buNone/>
              <a:defRPr lang="en-US" sz="1400" b="0" kern="1200" cap="all" baseline="0" dirty="0">
                <a:solidFill>
                  <a:schemeClr val="accent2"/>
                </a:solidFill>
                <a:effectLst/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high level title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6C374BC2-3137-4568-83FD-DCF19C32CF3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334492"/>
            <a:ext cx="8707748" cy="6771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881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/3 Split, Title, 2 Line Header,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E7A0F40-C0FE-4922-B811-918FFD485E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E7A0F40-C0FE-4922-B811-918FFD485E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684C6BA-D2B2-4634-97F6-0A6246D2695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Content Right"/>
          <p:cNvSpPr>
            <a:spLocks noGrp="1"/>
          </p:cNvSpPr>
          <p:nvPr>
            <p:ph idx="28" hasCustomPrompt="1"/>
          </p:nvPr>
        </p:nvSpPr>
        <p:spPr bwMode="gray">
          <a:xfrm>
            <a:off x="6223338" y="1984249"/>
            <a:ext cx="2700000" cy="400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0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</p:txBody>
      </p:sp>
      <p:sp>
        <p:nvSpPr>
          <p:cNvPr id="19" name="Heading Right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23338" y="1337514"/>
            <a:ext cx="2700000" cy="5486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8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headline or column title</a:t>
            </a:r>
          </a:p>
        </p:txBody>
      </p:sp>
      <p:sp>
        <p:nvSpPr>
          <p:cNvPr id="12" name="Content Middle"/>
          <p:cNvSpPr>
            <a:spLocks noGrp="1"/>
          </p:cNvSpPr>
          <p:nvPr>
            <p:ph idx="26" hasCustomPrompt="1"/>
          </p:nvPr>
        </p:nvSpPr>
        <p:spPr bwMode="gray">
          <a:xfrm>
            <a:off x="215590" y="1984249"/>
            <a:ext cx="5709599" cy="400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6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0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</p:txBody>
      </p:sp>
      <p:sp>
        <p:nvSpPr>
          <p:cNvPr id="13" name="Heading Middl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5591" y="1337514"/>
            <a:ext cx="5709599" cy="5486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8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200" b="0" baseline="0">
                <a:solidFill>
                  <a:schemeClr val="accent1"/>
                </a:solidFill>
                <a:latin typeface="+mn-lt"/>
                <a:sym typeface="+mn-lt"/>
              </a:defRPr>
            </a:lvl2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5F8AD8A-1AAB-4EB3-9856-C9326DC694D3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gray">
          <a:xfrm>
            <a:off x="215590" y="6062099"/>
            <a:ext cx="8707750" cy="123111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/>
            </a:lvl6pPr>
            <a:lvl7pPr fontAlgn="base">
              <a:lnSpc>
                <a:spcPct val="100000"/>
              </a:lnSpc>
              <a:spcAft>
                <a:spcPts val="0"/>
              </a:spcAft>
              <a:defRPr/>
            </a:lvl7pPr>
            <a:lvl8pPr fontAlgn="base">
              <a:lnSpc>
                <a:spcPct val="100000"/>
              </a:lnSpc>
              <a:spcAft>
                <a:spcPts val="0"/>
              </a:spcAft>
              <a:defRPr/>
            </a:lvl8pPr>
            <a:lvl9pPr fontAlgn="base">
              <a:lnSpc>
                <a:spcPct val="100000"/>
              </a:lnSpc>
              <a:spcAft>
                <a:spcPts val="0"/>
              </a:spcAft>
              <a:defRPr/>
            </a:lvl9pPr>
          </a:lstStyle>
          <a:p>
            <a:pPr lvl="0"/>
            <a:r>
              <a:rPr lang="en-GB"/>
              <a:t>Source:</a:t>
            </a:r>
          </a:p>
        </p:txBody>
      </p:sp>
      <p:sp>
        <p:nvSpPr>
          <p:cNvPr id="14" name="Heading ">
            <a:extLst>
              <a:ext uri="{FF2B5EF4-FFF2-40B4-BE49-F238E27FC236}">
                <a16:creationId xmlns:a16="http://schemas.microsoft.com/office/drawing/2014/main" id="{EB70BF8C-1445-44D6-89F9-6130FA7853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15590" y="89846"/>
            <a:ext cx="8707750" cy="2462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buNone/>
              <a:defRPr lang="en-US" sz="1400" b="0" kern="1200" cap="all" baseline="0" dirty="0">
                <a:solidFill>
                  <a:schemeClr val="accent2"/>
                </a:solidFill>
                <a:effectLst/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high level title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7484566C-2088-459C-B7B9-0B2D6D56CA49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334492"/>
            <a:ext cx="8707748" cy="6771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955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N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08F73A2-04A1-4E96-B64D-006D4F1DFC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08F73A2-04A1-4E96-B64D-006D4F1DF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CC23497-0997-4ED4-B9CB-BBFA337B434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B76F2A4-20E9-4270-ADF8-24B579A917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590" y="1341114"/>
            <a:ext cx="8707750" cy="46512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5B52FB9-352C-43AE-B047-3EF2824426D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1"/>
            <a:ext cx="8707750" cy="1011600"/>
          </a:xfrm>
          <a:prstGeom prst="rect">
            <a:avLst/>
          </a:prstGeom>
        </p:spPr>
        <p:txBody>
          <a:bodyPr wrap="square"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48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itle, N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12A1D1F-438D-436C-9502-B48AA4BA83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12A1D1F-438D-436C-9502-B48AA4BA83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DFC5E17-231D-442F-AF03-D71F8247D71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Heading 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5590" y="1341114"/>
            <a:ext cx="8707750" cy="5471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800" b="1">
                <a:solidFill>
                  <a:srgbClr val="648C1A"/>
                </a:solidFill>
                <a:latin typeface="+mn-lt"/>
                <a:sym typeface="+mn-lt"/>
              </a:defRPr>
            </a:lvl1pPr>
            <a:lvl2pPr marL="0" indent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sz="1400">
                <a:solidFill>
                  <a:schemeClr val="accent1"/>
                </a:solidFill>
                <a:latin typeface="+mn-lt"/>
                <a:sym typeface="+mn-lt"/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  <a:lvl4pPr>
              <a:defRPr sz="1000">
                <a:solidFill>
                  <a:schemeClr val="accent2"/>
                </a:solidFill>
              </a:defRPr>
            </a:lvl4pPr>
            <a:lvl5pPr>
              <a:defRPr sz="1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main takeaway, headline, or figure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B9A5C5-09FA-4F23-9056-C9675EF303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590" y="1984917"/>
            <a:ext cx="8707750" cy="4007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1F7AB54A-5D4B-4FED-AFBB-F1FE5CB4577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1"/>
            <a:ext cx="8707750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152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N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422BCD6-4A88-47D4-B16F-73A31A9CDC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422BCD6-4A88-47D4-B16F-73A31A9CD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4ADD763-B1D3-455B-BDCB-24E3A559222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>
              <a:solidFill>
                <a:schemeClr val="tx1"/>
              </a:solidFill>
              <a:latin typeface="Arial" panose="020B0604020202020204" pitchFamily="34" charset="0"/>
              <a:ea typeface="Meiryo" panose="020B060403050404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Right"/>
          <p:cNvSpPr>
            <a:spLocks noGrp="1"/>
          </p:cNvSpPr>
          <p:nvPr>
            <p:ph idx="11" hasCustomPrompt="1"/>
          </p:nvPr>
        </p:nvSpPr>
        <p:spPr bwMode="gray">
          <a:xfrm>
            <a:off x="4783338" y="1341114"/>
            <a:ext cx="4140000" cy="46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6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2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</p:txBody>
      </p:sp>
      <p:sp>
        <p:nvSpPr>
          <p:cNvPr id="5" name="Content Left"/>
          <p:cNvSpPr>
            <a:spLocks noGrp="1"/>
          </p:cNvSpPr>
          <p:nvPr>
            <p:ph idx="1" hasCustomPrompt="1"/>
          </p:nvPr>
        </p:nvSpPr>
        <p:spPr bwMode="gray">
          <a:xfrm>
            <a:off x="215591" y="1341114"/>
            <a:ext cx="4140000" cy="46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fontAlgn="base">
              <a:lnSpc>
                <a:spcPct val="100000"/>
              </a:lnSpc>
              <a:spcAft>
                <a:spcPts val="0"/>
              </a:spcAft>
              <a:defRPr lang="en-US" sz="1800" dirty="0" smtClean="0">
                <a:latin typeface="+mn-lt"/>
                <a:ea typeface="+mn-ea"/>
                <a:sym typeface="+mn-lt"/>
              </a:defRPr>
            </a:lvl1pPr>
            <a:lvl2pPr fontAlgn="base">
              <a:lnSpc>
                <a:spcPct val="100000"/>
              </a:lnSpc>
              <a:spcAft>
                <a:spcPts val="0"/>
              </a:spcAft>
              <a:defRPr lang="en-US" sz="1600" dirty="0" smtClean="0">
                <a:latin typeface="+mn-lt"/>
                <a:ea typeface="+mn-ea"/>
                <a:sym typeface="+mn-lt"/>
              </a:defRPr>
            </a:lvl2pPr>
            <a:lvl3pPr fontAlgn="base">
              <a:lnSpc>
                <a:spcPct val="100000"/>
              </a:lnSpc>
              <a:spcAft>
                <a:spcPts val="0"/>
              </a:spcAft>
              <a:defRPr lang="en-US" sz="1400" dirty="0" smtClean="0">
                <a:latin typeface="+mn-lt"/>
                <a:ea typeface="+mn-ea"/>
                <a:sym typeface="+mn-lt"/>
              </a:defRPr>
            </a:lvl3pPr>
            <a:lvl4pPr fontAlgn="base">
              <a:lnSpc>
                <a:spcPct val="100000"/>
              </a:lnSpc>
              <a:spcAft>
                <a:spcPts val="0"/>
              </a:spcAft>
              <a:defRPr lang="en-US" sz="1200" dirty="0" smtClean="0">
                <a:latin typeface="+mn-lt"/>
                <a:ea typeface="+mn-ea"/>
                <a:sym typeface="+mn-lt"/>
              </a:defRPr>
            </a:lvl4pPr>
            <a:lvl5pPr fontAlgn="base">
              <a:lnSpc>
                <a:spcPct val="100000"/>
              </a:lnSpc>
              <a:spcAft>
                <a:spcPts val="0"/>
              </a:spcAft>
              <a:defRPr lang="en-GB" sz="1000" dirty="0" smtClean="0">
                <a:latin typeface="+mn-lt"/>
                <a:ea typeface="+mn-ea"/>
                <a:sym typeface="+mn-lt"/>
              </a:defRPr>
            </a:lvl5pPr>
            <a:lvl6pPr fontAlgn="base">
              <a:lnSpc>
                <a:spcPct val="100000"/>
              </a:lnSpc>
              <a:spcAft>
                <a:spcPts val="0"/>
              </a:spcAft>
              <a:defRPr sz="1200"/>
            </a:lvl6pPr>
            <a:lvl7pPr fontAlgn="base">
              <a:lnSpc>
                <a:spcPct val="100000"/>
              </a:lnSpc>
              <a:spcAft>
                <a:spcPts val="0"/>
              </a:spcAft>
              <a:defRPr sz="1200"/>
            </a:lvl7pPr>
            <a:lvl8pPr fontAlgn="base">
              <a:lnSpc>
                <a:spcPct val="100000"/>
              </a:lnSpc>
              <a:spcAft>
                <a:spcPts val="0"/>
              </a:spcAft>
              <a:defRPr sz="1200"/>
            </a:lvl8pPr>
            <a:lvl9pPr fontAlgn="base">
              <a:lnSpc>
                <a:spcPct val="100000"/>
              </a:lnSpc>
              <a:spcAft>
                <a:spcPts val="0"/>
              </a:spcAft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616D1980-4CAD-475B-8F1D-1078AAC448D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215590" y="1"/>
            <a:ext cx="8707438" cy="101160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22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5" y="0"/>
            <a:ext cx="4571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6710289" y="858420"/>
            <a:ext cx="2222577" cy="4842504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Divider Slide</a:t>
            </a:r>
          </a:p>
          <a:p>
            <a:pPr lvl="0"/>
            <a:r>
              <a:rPr lang="en-US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59" y="6400190"/>
            <a:ext cx="977407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5"/>
            <a:ext cx="4572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94" y="858420"/>
            <a:ext cx="3935212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0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5" y="0"/>
            <a:ext cx="4571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6710289" y="858420"/>
            <a:ext cx="2222577" cy="4842504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Divider Slide</a:t>
            </a:r>
          </a:p>
          <a:p>
            <a:pPr lvl="0"/>
            <a:r>
              <a:rPr lang="en-US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59" y="6400190"/>
            <a:ext cx="977407" cy="1685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865"/>
            <a:ext cx="4572000" cy="6857135"/>
          </a:xfrm>
          <a:prstGeom prst="rect">
            <a:avLst/>
          </a:pr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31C8E9-7FD8-42CA-9DFB-6161E99B21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" b="-1"/>
          <a:stretch/>
        </p:blipFill>
        <p:spPr>
          <a:xfrm>
            <a:off x="-16933" y="-10510"/>
            <a:ext cx="4588933" cy="68755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94" y="858420"/>
            <a:ext cx="3935212" cy="48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9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381000" y="2895600"/>
            <a:ext cx="838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Times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Times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Times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Times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altLang="en-US" sz="2400" dirty="0"/>
              <a:t>Coordination between the Power System Planners and Industrialists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en-US" sz="2400" dirty="0"/>
              <a:t>Locations of industries </a:t>
            </a:r>
          </a:p>
          <a:p>
            <a:pPr lvl="2">
              <a:buFont typeface="Arial" charset="0"/>
              <a:buChar char="•"/>
              <a:defRPr/>
            </a:pPr>
            <a:r>
              <a:rPr lang="en-US" altLang="en-US" sz="2400" dirty="0"/>
              <a:t>Access to appropriate/adequate source of Power</a:t>
            </a:r>
          </a:p>
          <a:p>
            <a:pPr lvl="3">
              <a:buFont typeface="Arial" charset="0"/>
              <a:buChar char="•"/>
              <a:defRPr/>
            </a:pPr>
            <a:r>
              <a:rPr lang="en-US" altLang="en-US" sz="2400" dirty="0"/>
              <a:t>Dispersed Loads Centers</a:t>
            </a:r>
          </a:p>
          <a:p>
            <a:pPr lvl="4">
              <a:buFont typeface="Arial" charset="0"/>
              <a:buChar char="•"/>
              <a:defRPr/>
            </a:pPr>
            <a:r>
              <a:rPr lang="en-US" altLang="en-US" sz="2400" dirty="0"/>
              <a:t>Land Zoning (Commercial, Industrial etc)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8001000" cy="8382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92D2-BF53-456F-950E-D28202E0E1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9911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678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©2019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Navigant--A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459" y="6400190"/>
            <a:ext cx="977407" cy="1685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 sz="22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15590" y="1403684"/>
            <a:ext cx="8717276" cy="47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207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F4E942-0EBA-4CF0-8688-BC9302F8A57B}"/>
              </a:ext>
            </a:extLst>
          </p:cNvPr>
          <p:cNvSpPr/>
          <p:nvPr userDrawn="1"/>
        </p:nvSpPr>
        <p:spPr>
          <a:xfrm>
            <a:off x="1047" y="0"/>
            <a:ext cx="9151264" cy="6858001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 userDrawn="1"/>
        </p:nvSpPr>
        <p:spPr>
          <a:xfrm>
            <a:off x="-19969" y="-18548"/>
            <a:ext cx="8959356" cy="6883161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  <a:gd name="connsiteX0" fmla="*/ 2094750 w 8959356"/>
              <a:gd name="connsiteY0" fmla="*/ 15607 h 6883161"/>
              <a:gd name="connsiteX1" fmla="*/ 8959356 w 8959356"/>
              <a:gd name="connsiteY1" fmla="*/ 15399 h 6883161"/>
              <a:gd name="connsiteX2" fmla="*/ 3399925 w 8959356"/>
              <a:gd name="connsiteY2" fmla="*/ 6878276 h 6883161"/>
              <a:gd name="connsiteX3" fmla="*/ 16522 w 8959356"/>
              <a:gd name="connsiteY3" fmla="*/ 6883161 h 6883161"/>
              <a:gd name="connsiteX4" fmla="*/ 0 w 8959356"/>
              <a:gd name="connsiteY4" fmla="*/ 0 h 6883161"/>
              <a:gd name="connsiteX5" fmla="*/ 2094750 w 8959356"/>
              <a:gd name="connsiteY5" fmla="*/ 15607 h 688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9356" h="6883161">
                <a:moveTo>
                  <a:pt x="2094750" y="15607"/>
                </a:moveTo>
                <a:lnTo>
                  <a:pt x="8959356" y="15399"/>
                </a:lnTo>
                <a:lnTo>
                  <a:pt x="3399925" y="6878276"/>
                </a:lnTo>
                <a:lnTo>
                  <a:pt x="16522" y="6883161"/>
                </a:lnTo>
                <a:cubicBezTo>
                  <a:pt x="16522" y="6503974"/>
                  <a:pt x="0" y="379187"/>
                  <a:pt x="0" y="0"/>
                </a:cubicBezTo>
                <a:lnTo>
                  <a:pt x="2094750" y="15607"/>
                </a:lnTo>
                <a:close/>
              </a:path>
            </a:pathLst>
          </a:custGeom>
          <a:solidFill>
            <a:srgbClr val="5C5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59" y="6396705"/>
            <a:ext cx="977407" cy="16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36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4731"/>
            <a:ext cx="9151264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8952" y="-3149"/>
            <a:ext cx="8948339" cy="6942187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00053" y="3588760"/>
            <a:ext cx="4953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400054" y="3692359"/>
            <a:ext cx="41825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400054" y="3059448"/>
            <a:ext cx="4615735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981" y="6197562"/>
            <a:ext cx="1994246" cy="343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95D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2" y="-3993"/>
            <a:ext cx="2107275" cy="52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79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47" y="3692"/>
            <a:ext cx="9151264" cy="685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89864" y="3588760"/>
            <a:ext cx="675421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2089865" y="3692359"/>
            <a:ext cx="6754212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089865" y="3059448"/>
            <a:ext cx="6754212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6447" y="-3908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6042893"/>
            <a:ext cx="2358390" cy="6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03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©2019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Navigant--A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459" y="6400190"/>
            <a:ext cx="977407" cy="1685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 sz="22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15590" y="1403684"/>
            <a:ext cx="8717276" cy="47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113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5" y="0"/>
            <a:ext cx="4571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865"/>
            <a:ext cx="4572000" cy="6857135"/>
          </a:xfrm>
          <a:prstGeom prst="rect">
            <a:avLst/>
          </a:prstGeom>
          <a:solidFill>
            <a:srgbClr val="5C5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6710289" y="858420"/>
            <a:ext cx="2222577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OPTIONAL TEXT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394" y="858420"/>
            <a:ext cx="3935212" cy="4842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59" y="6396705"/>
            <a:ext cx="977407" cy="1686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8951" y="6396704"/>
            <a:ext cx="45809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555759">
                    <a:lumMod val="60000"/>
                    <a:lumOff val="40000"/>
                  </a:srgb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611987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4731"/>
            <a:ext cx="9151264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8952" y="-3149"/>
            <a:ext cx="8948339" cy="6942187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00053" y="3588760"/>
            <a:ext cx="4953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400054" y="3692359"/>
            <a:ext cx="41825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400054" y="3059448"/>
            <a:ext cx="4615735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981" y="6197562"/>
            <a:ext cx="1994246" cy="343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95D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2" y="-3993"/>
            <a:ext cx="2107275" cy="52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74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47" y="3692"/>
            <a:ext cx="9151264" cy="685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89864" y="3588760"/>
            <a:ext cx="675421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2089865" y="3692359"/>
            <a:ext cx="6754212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089865" y="3059448"/>
            <a:ext cx="6754212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6447" y="-3908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6042893"/>
            <a:ext cx="2358390" cy="6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24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©2019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Navigant--A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459" y="6400190"/>
            <a:ext cx="977407" cy="1685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 sz="22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15590" y="1403684"/>
            <a:ext cx="8717276" cy="47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4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AE91-B71C-463C-B7F5-6AFE44BD3E08}" type="datetimeFigureOut">
              <a:rPr lang="en-US"/>
              <a:pPr>
                <a:defRPr/>
              </a:pPr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5B90-9DA9-4B03-AE26-1D26513FB3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1462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5" y="0"/>
            <a:ext cx="4571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865"/>
            <a:ext cx="4572000" cy="6857135"/>
          </a:xfrm>
          <a:prstGeom prst="rect">
            <a:avLst/>
          </a:prstGeom>
          <a:solidFill>
            <a:srgbClr val="5C5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6710289" y="858420"/>
            <a:ext cx="2222577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OPTIONAL TEXT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394" y="858420"/>
            <a:ext cx="3935212" cy="4842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59" y="6396705"/>
            <a:ext cx="977407" cy="1686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8951" y="6396704"/>
            <a:ext cx="45809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555759">
                    <a:lumMod val="60000"/>
                    <a:lumOff val="40000"/>
                  </a:srgb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4049317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4731"/>
            <a:ext cx="9151264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-8952" y="-3149"/>
            <a:ext cx="8948339" cy="6942187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00053" y="3588760"/>
            <a:ext cx="4953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400054" y="3692359"/>
            <a:ext cx="4182599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1400054" y="3059448"/>
            <a:ext cx="4615735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981" y="6197562"/>
            <a:ext cx="1994246" cy="343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rgbClr val="95D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2" y="-3993"/>
            <a:ext cx="2107275" cy="52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2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Block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47" y="3692"/>
            <a:ext cx="9151264" cy="685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89864" y="3588760"/>
            <a:ext cx="675421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2089865" y="3692359"/>
            <a:ext cx="6754212" cy="34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cap="all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600" dirty="0"/>
              <a:t>Click to edit SUB TITLE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089865" y="3059448"/>
            <a:ext cx="6754212" cy="452437"/>
          </a:xfrm>
          <a:prstGeom prst="rect">
            <a:avLst/>
          </a:prstGeom>
        </p:spPr>
        <p:txBody>
          <a:bodyPr vert="horz" lIns="0" rIns="0" bIns="0" anchor="b"/>
          <a:lstStyle>
            <a:lvl1pPr marL="0" indent="0">
              <a:buFontTx/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reeform 14"/>
          <p:cNvSpPr/>
          <p:nvPr userDrawn="1"/>
        </p:nvSpPr>
        <p:spPr>
          <a:xfrm>
            <a:off x="-6447" y="-3908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6042893"/>
            <a:ext cx="2358390" cy="6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48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4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©2019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Navigant--A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459" y="6400190"/>
            <a:ext cx="977407" cy="1685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5590" y="1"/>
            <a:ext cx="8717276" cy="1011420"/>
          </a:xfrm>
          <a:prstGeom prst="rect">
            <a:avLst/>
          </a:prstGeom>
        </p:spPr>
        <p:txBody>
          <a:bodyPr anchor="b"/>
          <a:lstStyle>
            <a:lvl1pPr>
              <a:defRPr sz="22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13" name="Rectangle 14"/>
          <p:cNvSpPr>
            <a:spLocks noGrp="1" noChangeArrowheads="1"/>
          </p:cNvSpPr>
          <p:nvPr>
            <p:ph idx="1"/>
          </p:nvPr>
        </p:nvSpPr>
        <p:spPr bwMode="auto">
          <a:xfrm>
            <a:off x="215590" y="1403684"/>
            <a:ext cx="8717276" cy="476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004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5" y="0"/>
            <a:ext cx="4571999" cy="6857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" y="865"/>
            <a:ext cx="4572000" cy="6857135"/>
          </a:xfrm>
          <a:prstGeom prst="rect">
            <a:avLst/>
          </a:prstGeom>
          <a:solidFill>
            <a:srgbClr val="5C5C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6710289" y="858420"/>
            <a:ext cx="2222577" cy="4842504"/>
          </a:xfrm>
          <a:prstGeom prst="rect">
            <a:avLst/>
          </a:prstGeom>
        </p:spPr>
        <p:txBody>
          <a:bodyPr vert="horz" lIns="0" rIns="0" bIns="0" anchor="ctr"/>
          <a:lstStyle>
            <a:lvl1pPr marL="0" indent="0">
              <a:buFontTx/>
              <a:buNone/>
              <a:defRPr sz="2000" cap="all" baseline="0">
                <a:solidFill>
                  <a:srgbClr val="555759"/>
                </a:solidFill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OPTIONAL TEXT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394" y="858420"/>
            <a:ext cx="3935212" cy="4842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59" y="6396705"/>
            <a:ext cx="977407" cy="1686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8951" y="6396704"/>
            <a:ext cx="45809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555759">
                    <a:lumMod val="60000"/>
                    <a:lumOff val="40000"/>
                  </a:srgbClr>
                </a:solidFill>
              </a:rPr>
              <a:t>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89648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2A98-F9CA-476E-B946-6E12076C6C6A}" type="datetimeFigureOut">
              <a:rPr lang="en-US"/>
              <a:pPr>
                <a:defRPr/>
              </a:pPr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44CF-567A-40C8-A422-C50B3A0A01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812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FF69-746C-4D83-93B4-155F44955AB5}" type="datetimeFigureOut">
              <a:rPr lang="en-US"/>
              <a:pPr>
                <a:defRPr/>
              </a:pPr>
              <a:t>7/3/2020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9E29A-6BFE-46BA-848E-6457014037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24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82B0B-B288-4DEB-A434-58C8F78D1D5F}" type="datetimeFigureOut">
              <a:rPr lang="en-US"/>
              <a:pPr>
                <a:defRPr/>
              </a:pPr>
              <a:t>7/3/2020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5AD9-2CDE-4539-B3D1-454BFF2460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192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ABC4C54-664B-4897-AC58-BA6ECA05BF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ABC4C54-664B-4897-AC58-BA6ECA05BF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047" y="3692"/>
            <a:ext cx="9142953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 userDrawn="1"/>
        </p:nvSpPr>
        <p:spPr>
          <a:xfrm>
            <a:off x="-8952" y="-3148"/>
            <a:ext cx="894833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00053" y="3588760"/>
            <a:ext cx="4953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400053" y="3059448"/>
            <a:ext cx="4615735" cy="45243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marL="0" indent="0">
              <a:buFontTx/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81" y="6197562"/>
            <a:ext cx="1994246" cy="343835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-6447" y="-3908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1E556CC-6B55-444A-868A-6D051FE3E6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00053" y="3692359"/>
            <a:ext cx="3825090" cy="3474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D112CDC-29A5-4F0D-B8C8-4C3E6A6DF0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00053" y="4764211"/>
            <a:ext cx="3200400" cy="3474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08498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ABC4C54-664B-4897-AC58-BA6ECA05BF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ABC4C54-664B-4897-AC58-BA6ECA05BF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047" y="3692"/>
            <a:ext cx="9142953" cy="685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 userDrawn="1"/>
        </p:nvSpPr>
        <p:spPr>
          <a:xfrm>
            <a:off x="-8952" y="-3148"/>
            <a:ext cx="8948339" cy="6867762"/>
          </a:xfrm>
          <a:custGeom>
            <a:avLst/>
            <a:gdLst>
              <a:gd name="connsiteX0" fmla="*/ 1643975 w 8501975"/>
              <a:gd name="connsiteY0" fmla="*/ 0 h 5175115"/>
              <a:gd name="connsiteX1" fmla="*/ 8501975 w 8501975"/>
              <a:gd name="connsiteY1" fmla="*/ 19455 h 5175115"/>
              <a:gd name="connsiteX2" fmla="*/ 4289898 w 8501975"/>
              <a:gd name="connsiteY2" fmla="*/ 5175115 h 5175115"/>
              <a:gd name="connsiteX3" fmla="*/ 0 w 8501975"/>
              <a:gd name="connsiteY3" fmla="*/ 5175115 h 5175115"/>
              <a:gd name="connsiteX4" fmla="*/ 0 w 8501975"/>
              <a:gd name="connsiteY4" fmla="*/ 4027251 h 5175115"/>
              <a:gd name="connsiteX5" fmla="*/ 1643975 w 8501975"/>
              <a:gd name="connsiteY5" fmla="*/ 0 h 5175115"/>
              <a:gd name="connsiteX0" fmla="*/ 1649126 w 8507126"/>
              <a:gd name="connsiteY0" fmla="*/ 0 h 5175115"/>
              <a:gd name="connsiteX1" fmla="*/ 8507126 w 8507126"/>
              <a:gd name="connsiteY1" fmla="*/ 19455 h 5175115"/>
              <a:gd name="connsiteX2" fmla="*/ 4295049 w 8507126"/>
              <a:gd name="connsiteY2" fmla="*/ 5175115 h 5175115"/>
              <a:gd name="connsiteX3" fmla="*/ 5151 w 8507126"/>
              <a:gd name="connsiteY3" fmla="*/ 5175115 h 5175115"/>
              <a:gd name="connsiteX4" fmla="*/ 0 w 8507126"/>
              <a:gd name="connsiteY4" fmla="*/ 4037554 h 5175115"/>
              <a:gd name="connsiteX5" fmla="*/ 1649126 w 8507126"/>
              <a:gd name="connsiteY5" fmla="*/ 0 h 5175115"/>
              <a:gd name="connsiteX0" fmla="*/ 1649127 w 8507127"/>
              <a:gd name="connsiteY0" fmla="*/ 0 h 5175115"/>
              <a:gd name="connsiteX1" fmla="*/ 8507127 w 8507127"/>
              <a:gd name="connsiteY1" fmla="*/ 19455 h 5175115"/>
              <a:gd name="connsiteX2" fmla="*/ 4295050 w 8507127"/>
              <a:gd name="connsiteY2" fmla="*/ 5175115 h 5175115"/>
              <a:gd name="connsiteX3" fmla="*/ 0 w 8507127"/>
              <a:gd name="connsiteY3" fmla="*/ 5175115 h 5175115"/>
              <a:gd name="connsiteX4" fmla="*/ 1 w 8507127"/>
              <a:gd name="connsiteY4" fmla="*/ 4037554 h 5175115"/>
              <a:gd name="connsiteX5" fmla="*/ 1649127 w 8507127"/>
              <a:gd name="connsiteY5" fmla="*/ 0 h 5175115"/>
              <a:gd name="connsiteX0" fmla="*/ 1690339 w 8507127"/>
              <a:gd name="connsiteY0" fmla="*/ 34637 h 5155660"/>
              <a:gd name="connsiteX1" fmla="*/ 8507127 w 8507127"/>
              <a:gd name="connsiteY1" fmla="*/ 0 h 5155660"/>
              <a:gd name="connsiteX2" fmla="*/ 4295050 w 8507127"/>
              <a:gd name="connsiteY2" fmla="*/ 5155660 h 5155660"/>
              <a:gd name="connsiteX3" fmla="*/ 0 w 8507127"/>
              <a:gd name="connsiteY3" fmla="*/ 5155660 h 5155660"/>
              <a:gd name="connsiteX4" fmla="*/ 1 w 8507127"/>
              <a:gd name="connsiteY4" fmla="*/ 4018099 h 5155660"/>
              <a:gd name="connsiteX5" fmla="*/ 1690339 w 8507127"/>
              <a:gd name="connsiteY5" fmla="*/ 34637 h 5155660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 w 8507127"/>
              <a:gd name="connsiteY4" fmla="*/ 4019523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46365 w 8507127"/>
              <a:gd name="connsiteY4" fmla="*/ 4006644 h 5157084"/>
              <a:gd name="connsiteX5" fmla="*/ 1651702 w 8507127"/>
              <a:gd name="connsiteY5" fmla="*/ 0 h 5157084"/>
              <a:gd name="connsiteX0" fmla="*/ 1651702 w 8507127"/>
              <a:gd name="connsiteY0" fmla="*/ 0 h 5157084"/>
              <a:gd name="connsiteX1" fmla="*/ 8507127 w 8507127"/>
              <a:gd name="connsiteY1" fmla="*/ 1424 h 5157084"/>
              <a:gd name="connsiteX2" fmla="*/ 4295050 w 8507127"/>
              <a:gd name="connsiteY2" fmla="*/ 5157084 h 5157084"/>
              <a:gd name="connsiteX3" fmla="*/ 0 w 8507127"/>
              <a:gd name="connsiteY3" fmla="*/ 5157084 h 5157084"/>
              <a:gd name="connsiteX4" fmla="*/ 15455 w 8507127"/>
              <a:gd name="connsiteY4" fmla="*/ 3973159 h 5157084"/>
              <a:gd name="connsiteX5" fmla="*/ 1651702 w 8507127"/>
              <a:gd name="connsiteY5" fmla="*/ 0 h 5157084"/>
              <a:gd name="connsiteX0" fmla="*/ 1636247 w 8491672"/>
              <a:gd name="connsiteY0" fmla="*/ 0 h 5157084"/>
              <a:gd name="connsiteX1" fmla="*/ 8491672 w 8491672"/>
              <a:gd name="connsiteY1" fmla="*/ 1424 h 5157084"/>
              <a:gd name="connsiteX2" fmla="*/ 4279595 w 8491672"/>
              <a:gd name="connsiteY2" fmla="*/ 5157084 h 5157084"/>
              <a:gd name="connsiteX3" fmla="*/ 64394 w 8491672"/>
              <a:gd name="connsiteY3" fmla="*/ 5157084 h 5157084"/>
              <a:gd name="connsiteX4" fmla="*/ 0 w 8491672"/>
              <a:gd name="connsiteY4" fmla="*/ 3973159 h 5157084"/>
              <a:gd name="connsiteX5" fmla="*/ 1636247 w 8491672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2576 w 8494248"/>
              <a:gd name="connsiteY4" fmla="*/ 3973159 h 5157084"/>
              <a:gd name="connsiteX5" fmla="*/ 1638823 w 8494248"/>
              <a:gd name="connsiteY5" fmla="*/ 0 h 5157084"/>
              <a:gd name="connsiteX0" fmla="*/ 1638823 w 8494248"/>
              <a:gd name="connsiteY0" fmla="*/ 0 h 5157084"/>
              <a:gd name="connsiteX1" fmla="*/ 8494248 w 8494248"/>
              <a:gd name="connsiteY1" fmla="*/ 1424 h 5157084"/>
              <a:gd name="connsiteX2" fmla="*/ 4282171 w 8494248"/>
              <a:gd name="connsiteY2" fmla="*/ 5157084 h 5157084"/>
              <a:gd name="connsiteX3" fmla="*/ 0 w 8494248"/>
              <a:gd name="connsiteY3" fmla="*/ 5157084 h 5157084"/>
              <a:gd name="connsiteX4" fmla="*/ 38637 w 8494248"/>
              <a:gd name="connsiteY4" fmla="*/ 4029826 h 5157084"/>
              <a:gd name="connsiteX5" fmla="*/ 1638823 w 8494248"/>
              <a:gd name="connsiteY5" fmla="*/ 0 h 5157084"/>
              <a:gd name="connsiteX0" fmla="*/ 1641398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41398 w 8496823"/>
              <a:gd name="connsiteY5" fmla="*/ 0 h 5157084"/>
              <a:gd name="connsiteX0" fmla="*/ 1638256 w 8496823"/>
              <a:gd name="connsiteY0" fmla="*/ 0 h 5157084"/>
              <a:gd name="connsiteX1" fmla="*/ 8496823 w 8496823"/>
              <a:gd name="connsiteY1" fmla="*/ 1424 h 5157084"/>
              <a:gd name="connsiteX2" fmla="*/ 4284746 w 8496823"/>
              <a:gd name="connsiteY2" fmla="*/ 5157084 h 5157084"/>
              <a:gd name="connsiteX3" fmla="*/ 2575 w 8496823"/>
              <a:gd name="connsiteY3" fmla="*/ 5157084 h 5157084"/>
              <a:gd name="connsiteX4" fmla="*/ 0 w 8496823"/>
              <a:gd name="connsiteY4" fmla="*/ 3983462 h 5157084"/>
              <a:gd name="connsiteX5" fmla="*/ 1638256 w 8496823"/>
              <a:gd name="connsiteY5" fmla="*/ 0 h 5157084"/>
              <a:gd name="connsiteX0" fmla="*/ 1638256 w 8496823"/>
              <a:gd name="connsiteY0" fmla="*/ 0 h 6846184"/>
              <a:gd name="connsiteX1" fmla="*/ 8496823 w 8496823"/>
              <a:gd name="connsiteY1" fmla="*/ 1424 h 6846184"/>
              <a:gd name="connsiteX2" fmla="*/ 2900446 w 8496823"/>
              <a:gd name="connsiteY2" fmla="*/ 6846184 h 6846184"/>
              <a:gd name="connsiteX3" fmla="*/ 2575 w 8496823"/>
              <a:gd name="connsiteY3" fmla="*/ 5157084 h 6846184"/>
              <a:gd name="connsiteX4" fmla="*/ 0 w 8496823"/>
              <a:gd name="connsiteY4" fmla="*/ 3983462 h 6846184"/>
              <a:gd name="connsiteX5" fmla="*/ 1638256 w 8496823"/>
              <a:gd name="connsiteY5" fmla="*/ 0 h 6846184"/>
              <a:gd name="connsiteX0" fmla="*/ 16483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648381 w 8506948"/>
              <a:gd name="connsiteY5" fmla="*/ 0 h 6858884"/>
              <a:gd name="connsiteX0" fmla="*/ 1597581 w 8506948"/>
              <a:gd name="connsiteY0" fmla="*/ 0 h 6858884"/>
              <a:gd name="connsiteX1" fmla="*/ 8506948 w 8506948"/>
              <a:gd name="connsiteY1" fmla="*/ 1424 h 6858884"/>
              <a:gd name="connsiteX2" fmla="*/ 2910571 w 8506948"/>
              <a:gd name="connsiteY2" fmla="*/ 6846184 h 6858884"/>
              <a:gd name="connsiteX3" fmla="*/ 0 w 8506948"/>
              <a:gd name="connsiteY3" fmla="*/ 6858884 h 6858884"/>
              <a:gd name="connsiteX4" fmla="*/ 10125 w 8506948"/>
              <a:gd name="connsiteY4" fmla="*/ 3983462 h 6858884"/>
              <a:gd name="connsiteX5" fmla="*/ 1597581 w 8506948"/>
              <a:gd name="connsiteY5" fmla="*/ 0 h 6858884"/>
              <a:gd name="connsiteX0" fmla="*/ 2083733 w 8993100"/>
              <a:gd name="connsiteY0" fmla="*/ 0 h 6858884"/>
              <a:gd name="connsiteX1" fmla="*/ 8993100 w 8993100"/>
              <a:gd name="connsiteY1" fmla="*/ 1424 h 6858884"/>
              <a:gd name="connsiteX2" fmla="*/ 3396723 w 8993100"/>
              <a:gd name="connsiteY2" fmla="*/ 6846184 h 6858884"/>
              <a:gd name="connsiteX3" fmla="*/ 486152 w 8993100"/>
              <a:gd name="connsiteY3" fmla="*/ 6858884 h 6858884"/>
              <a:gd name="connsiteX4" fmla="*/ 0 w 8993100"/>
              <a:gd name="connsiteY4" fmla="*/ 5136231 h 6858884"/>
              <a:gd name="connsiteX5" fmla="*/ 2083733 w 8993100"/>
              <a:gd name="connsiteY5" fmla="*/ 0 h 6858884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36231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96723 w 8993100"/>
              <a:gd name="connsiteY2" fmla="*/ 6846184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9413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57907"/>
              <a:gd name="connsiteX1" fmla="*/ 8993100 w 8993100"/>
              <a:gd name="connsiteY1" fmla="*/ 1424 h 6857907"/>
              <a:gd name="connsiteX2" fmla="*/ 3388908 w 8993100"/>
              <a:gd name="connsiteY2" fmla="*/ 6857907 h 6857907"/>
              <a:gd name="connsiteX3" fmla="*/ 99290 w 8993100"/>
              <a:gd name="connsiteY3" fmla="*/ 6851069 h 6857907"/>
              <a:gd name="connsiteX4" fmla="*/ 0 w 8993100"/>
              <a:gd name="connsiteY4" fmla="*/ 5124508 h 6857907"/>
              <a:gd name="connsiteX5" fmla="*/ 2083733 w 8993100"/>
              <a:gd name="connsiteY5" fmla="*/ 0 h 6857907"/>
              <a:gd name="connsiteX0" fmla="*/ 2083733 w 8993100"/>
              <a:gd name="connsiteY0" fmla="*/ 0 h 6862792"/>
              <a:gd name="connsiteX1" fmla="*/ 8993100 w 8993100"/>
              <a:gd name="connsiteY1" fmla="*/ 1424 h 6862792"/>
              <a:gd name="connsiteX2" fmla="*/ 3388908 w 8993100"/>
              <a:gd name="connsiteY2" fmla="*/ 6857907 h 6862792"/>
              <a:gd name="connsiteX3" fmla="*/ 5505 w 8993100"/>
              <a:gd name="connsiteY3" fmla="*/ 6862792 h 6862792"/>
              <a:gd name="connsiteX4" fmla="*/ 0 w 8993100"/>
              <a:gd name="connsiteY4" fmla="*/ 5124508 h 6862792"/>
              <a:gd name="connsiteX5" fmla="*/ 2083733 w 8993100"/>
              <a:gd name="connsiteY5" fmla="*/ 0 h 6862792"/>
              <a:gd name="connsiteX0" fmla="*/ 2083733 w 8993100"/>
              <a:gd name="connsiteY0" fmla="*/ 0 h 6867554"/>
              <a:gd name="connsiteX1" fmla="*/ 8993100 w 8993100"/>
              <a:gd name="connsiteY1" fmla="*/ 6186 h 6867554"/>
              <a:gd name="connsiteX2" fmla="*/ 3388908 w 8993100"/>
              <a:gd name="connsiteY2" fmla="*/ 6862669 h 6867554"/>
              <a:gd name="connsiteX3" fmla="*/ 5505 w 8993100"/>
              <a:gd name="connsiteY3" fmla="*/ 6867554 h 6867554"/>
              <a:gd name="connsiteX4" fmla="*/ 0 w 8993100"/>
              <a:gd name="connsiteY4" fmla="*/ 5129270 h 6867554"/>
              <a:gd name="connsiteX5" fmla="*/ 2083733 w 8993100"/>
              <a:gd name="connsiteY5" fmla="*/ 0 h 6867554"/>
              <a:gd name="connsiteX0" fmla="*/ 2083733 w 8791676"/>
              <a:gd name="connsiteY0" fmla="*/ 0 h 6867554"/>
              <a:gd name="connsiteX1" fmla="*/ 8791676 w 8791676"/>
              <a:gd name="connsiteY1" fmla="*/ 22172 h 6867554"/>
              <a:gd name="connsiteX2" fmla="*/ 3388908 w 8791676"/>
              <a:gd name="connsiteY2" fmla="*/ 6862669 h 6867554"/>
              <a:gd name="connsiteX3" fmla="*/ 5505 w 8791676"/>
              <a:gd name="connsiteY3" fmla="*/ 6867554 h 6867554"/>
              <a:gd name="connsiteX4" fmla="*/ 0 w 8791676"/>
              <a:gd name="connsiteY4" fmla="*/ 5129270 h 6867554"/>
              <a:gd name="connsiteX5" fmla="*/ 2083733 w 8791676"/>
              <a:gd name="connsiteY5" fmla="*/ 0 h 6867554"/>
              <a:gd name="connsiteX0" fmla="*/ 2083733 w 8948339"/>
              <a:gd name="connsiteY0" fmla="*/ 208 h 6867762"/>
              <a:gd name="connsiteX1" fmla="*/ 8948339 w 8948339"/>
              <a:gd name="connsiteY1" fmla="*/ 0 h 6867762"/>
              <a:gd name="connsiteX2" fmla="*/ 3388908 w 8948339"/>
              <a:gd name="connsiteY2" fmla="*/ 6862877 h 6867762"/>
              <a:gd name="connsiteX3" fmla="*/ 5505 w 8948339"/>
              <a:gd name="connsiteY3" fmla="*/ 6867762 h 6867762"/>
              <a:gd name="connsiteX4" fmla="*/ 0 w 8948339"/>
              <a:gd name="connsiteY4" fmla="*/ 5129478 h 6867762"/>
              <a:gd name="connsiteX5" fmla="*/ 2083733 w 8948339"/>
              <a:gd name="connsiteY5" fmla="*/ 208 h 686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48339" h="6867762">
                <a:moveTo>
                  <a:pt x="2083733" y="208"/>
                </a:moveTo>
                <a:lnTo>
                  <a:pt x="8948339" y="0"/>
                </a:lnTo>
                <a:lnTo>
                  <a:pt x="3388908" y="6862877"/>
                </a:lnTo>
                <a:lnTo>
                  <a:pt x="5505" y="6867762"/>
                </a:lnTo>
                <a:cubicBezTo>
                  <a:pt x="5505" y="6488575"/>
                  <a:pt x="0" y="5508665"/>
                  <a:pt x="0" y="5129478"/>
                </a:cubicBezTo>
                <a:lnTo>
                  <a:pt x="2083733" y="208"/>
                </a:lnTo>
                <a:close/>
              </a:path>
            </a:pathLst>
          </a:custGeom>
          <a:solidFill>
            <a:srgbClr val="555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400053" y="3588760"/>
            <a:ext cx="4953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400054" y="3059448"/>
            <a:ext cx="4615735" cy="45243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marL="0" indent="0">
              <a:buFontTx/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FontTx/>
              <a:buNone/>
              <a:defRPr sz="2400" cap="all" baseline="0">
                <a:solidFill>
                  <a:schemeClr val="bg1"/>
                </a:solidFill>
              </a:defRPr>
            </a:lvl2pPr>
            <a:lvl3pPr marL="914354" indent="0">
              <a:buFontTx/>
              <a:buNone/>
              <a:defRPr sz="2400" cap="all" baseline="0">
                <a:solidFill>
                  <a:schemeClr val="bg1"/>
                </a:solidFill>
              </a:defRPr>
            </a:lvl3pPr>
            <a:lvl4pPr marL="1371532" indent="0">
              <a:buFontTx/>
              <a:buNone/>
              <a:defRPr sz="2400" cap="all" baseline="0">
                <a:solidFill>
                  <a:schemeClr val="bg1"/>
                </a:solidFill>
              </a:defRPr>
            </a:lvl4pPr>
            <a:lvl5pPr marL="1828709" indent="0">
              <a:buFontTx/>
              <a:buNone/>
              <a:defRPr sz="2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81" y="6197562"/>
            <a:ext cx="1994246" cy="3438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400053" y="4764211"/>
            <a:ext cx="3200400" cy="3474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1E556CC-6B55-444A-868A-6D051FE3E6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00053" y="3692359"/>
            <a:ext cx="3825090" cy="3474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B441D9-8F56-46BD-B906-0D4AFA2A6FA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1" y="3691"/>
            <a:ext cx="2084832" cy="52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1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image" Target="../media/image3.jpeg"/><Relationship Id="rId5" Type="http://schemas.openxmlformats.org/officeDocument/2006/relationships/vmlDrawing" Target="../drawings/vmlDrawing1.vml"/><Relationship Id="rId10" Type="http://schemas.openxmlformats.org/officeDocument/2006/relationships/image" Target="../media/image2.png"/><Relationship Id="rId4" Type="http://schemas.openxmlformats.org/officeDocument/2006/relationships/theme" Target="../theme/theme1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6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vmlDrawing" Target="../drawings/vmlDrawing2.vml"/><Relationship Id="rId5" Type="http://schemas.openxmlformats.org/officeDocument/2006/relationships/theme" Target="../theme/theme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image" Target="../media/image6.emf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oleObject" Target="../embeddings/oleObject3.bin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vmlDrawing" Target="../drawings/vmlDrawing3.vml"/><Relationship Id="rId30" Type="http://schemas.openxmlformats.org/officeDocument/2006/relationships/tags" Target="../tags/tag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slideLayout" Target="../slideLayouts/slideLayout35.xml"/><Relationship Id="rId7" Type="http://schemas.openxmlformats.org/officeDocument/2006/relationships/tags" Target="../tags/tag6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vmlDrawing" Target="../drawings/vmlDrawing25.vml"/><Relationship Id="rId5" Type="http://schemas.openxmlformats.org/officeDocument/2006/relationships/theme" Target="../theme/theme4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7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slideLayout" Target="../slideLayouts/slideLayout39.xml"/><Relationship Id="rId7" Type="http://schemas.openxmlformats.org/officeDocument/2006/relationships/tags" Target="../tags/tag6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vmlDrawing" Target="../drawings/vmlDrawing27.vml"/><Relationship Id="rId5" Type="http://schemas.openxmlformats.org/officeDocument/2006/relationships/theme" Target="../theme/theme5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7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slideLayout" Target="../slideLayouts/slideLayout43.xml"/><Relationship Id="rId7" Type="http://schemas.openxmlformats.org/officeDocument/2006/relationships/tags" Target="../tags/tag70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vmlDrawing" Target="../drawings/vmlDrawing29.vml"/><Relationship Id="rId5" Type="http://schemas.openxmlformats.org/officeDocument/2006/relationships/theme" Target="../theme/theme6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A48674A-EDD3-45C7-B20E-EF8EE42015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62759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think-cell Slide" r:id="rId8" imgW="347" imgH="348" progId="TCLayout.ActiveDocument.1">
                  <p:embed/>
                </p:oleObj>
              </mc:Choice>
              <mc:Fallback>
                <p:oleObj name="think-cell Slide" r:id="rId8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44D0602-DD3A-4A7B-88D3-FFB839146F52}"/>
              </a:ext>
            </a:extLst>
          </p:cNvPr>
          <p:cNvSpPr/>
          <p:nvPr userDrawn="1">
            <p:custDataLst>
              <p:tags r:id="rId7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7800"/>
            <a:ext cx="18923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C75A27-8504-4BBF-85D0-63F4E2BF60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002A6C"/>
              </a:solidFill>
            </a:endParaRPr>
          </a:p>
        </p:txBody>
      </p:sp>
      <p:pic>
        <p:nvPicPr>
          <p:cNvPr id="1034" name="Picture 10" descr="NARUC_logo-Blue_Gold-text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66688"/>
            <a:ext cx="19288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 descr="P:\International Dept\Admin\Admin\Logos\USAID\Web, Digital, Video and Office Printers\USAIDLogo_2ColorRGB\Horizontal_RGB_294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8425"/>
            <a:ext cx="35814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27" r:id="rId2"/>
    <p:sldLayoutId id="214748393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3FBFCEB-D8F7-4838-BA4E-AD7A7EEB9E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4221288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1EB0B95-8659-4A0D-8614-262E11F69200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fld id="{41DA912D-E3CC-4C01-B044-D87B10D7F960}" type="datetimeFigureOut">
              <a:rPr lang="en-US"/>
              <a:pPr>
                <a:defRPr/>
              </a:pPr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20643D7-D7AC-4437-8A48-87460F323A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56DA754-2162-4375-ADC9-A63B7FB056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6922107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think-cell Slide" r:id="rId31" imgW="470" imgH="469" progId="TCLayout.ActiveDocument.1">
                  <p:embed/>
                </p:oleObj>
              </mc:Choice>
              <mc:Fallback>
                <p:oleObj name="think-cell Slide" r:id="rId31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56DA754-2162-4375-ADC9-A63B7FB05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399AF62-42B7-4DF7-A5F9-A9E742EB349D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2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10743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074396"/>
            <a:ext cx="9144000" cy="151354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30"/>
            </p:custDataLst>
          </p:nvPr>
        </p:nvSpPr>
        <p:spPr bwMode="gray">
          <a:xfrm>
            <a:off x="215590" y="1"/>
            <a:ext cx="8707750" cy="10116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/>
            <a:r>
              <a:rPr lang="en-US" altLang="ja-JP"/>
              <a:t>Click to edit Master title style</a:t>
            </a:r>
            <a:endParaRPr lang="en-GB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215590" y="6250077"/>
            <a:ext cx="8707750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 txBox="1">
            <a:spLocks/>
          </p:cNvSpPr>
          <p:nvPr userDrawn="1"/>
        </p:nvSpPr>
        <p:spPr>
          <a:xfrm>
            <a:off x="356403" y="6367780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©2018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Navigant--A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 Placeholder 18"/>
          <p:cNvSpPr txBox="1">
            <a:spLocks/>
          </p:cNvSpPr>
          <p:nvPr userDrawn="1"/>
        </p:nvSpPr>
        <p:spPr>
          <a:xfrm>
            <a:off x="89210" y="6365442"/>
            <a:ext cx="405340" cy="210020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r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59" y="6396705"/>
            <a:ext cx="977407" cy="16867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C97D6-3868-4201-A881-18612A14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590" y="1341114"/>
            <a:ext cx="8707750" cy="48344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106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  <p:sldLayoutId id="2147483953" r:id="rId19"/>
    <p:sldLayoutId id="2147483954" r:id="rId20"/>
    <p:sldLayoutId id="2147483955" r:id="rId21"/>
    <p:sldLayoutId id="2147483956" r:id="rId22"/>
    <p:sldLayoutId id="2147483957" r:id="rId23"/>
    <p:sldLayoutId id="2147483959" r:id="rId24"/>
    <p:sldLayoutId id="2147483960" r:id="rId25"/>
  </p:sldLayoutIdLst>
  <p:hf sldNum="0" hdr="0" ftr="0"/>
  <p:txStyles>
    <p:title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lang="en-GB" altLang="ja-JP" sz="2200" b="0" kern="1200" cap="all" baseline="0" dirty="0" smtClean="0">
          <a:solidFill>
            <a:schemeClr val="bg2"/>
          </a:solidFill>
          <a:effectLst/>
          <a:latin typeface="+mn-lt"/>
          <a:ea typeface="+mj-ea"/>
          <a:cs typeface="+mj-cs"/>
          <a:sym typeface="+mj-lt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9144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37160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80000" indent="-180000" algn="l" rtl="0" eaLnBrk="1" fontAlgn="base" hangingPunct="1">
        <a:spcBef>
          <a:spcPts val="400"/>
        </a:spcBef>
        <a:spcAft>
          <a:spcPts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360000" indent="-180000" algn="l" rtl="0" eaLnBrk="1" fontAlgn="base" hangingPunct="1">
        <a:spcBef>
          <a:spcPts val="400"/>
        </a:spcBef>
        <a:spcAft>
          <a:spcPts val="0"/>
        </a:spcAft>
        <a:buFont typeface="Arial" charset="0"/>
        <a:buChar char="–"/>
        <a:defRPr sz="1600" baseline="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40000" indent="-179388" algn="l" rtl="0" eaLnBrk="1" fontAlgn="base" hangingPunct="1">
        <a:spcBef>
          <a:spcPts val="400"/>
        </a:spcBef>
        <a:spcAft>
          <a:spcPts val="0"/>
        </a:spcAft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720000" indent="-179388" algn="l" rtl="0" eaLnBrk="1" fontAlgn="base" hangingPunct="1">
        <a:spcBef>
          <a:spcPts val="400"/>
        </a:spcBef>
        <a:spcAft>
          <a:spcPts val="0"/>
        </a:spcAft>
        <a:buSzPct val="80000"/>
        <a:buFont typeface="Courier New" panose="02070309020205020404" pitchFamily="49" charset="0"/>
        <a:buChar char="o"/>
        <a:defRPr sz="1200">
          <a:solidFill>
            <a:schemeClr val="tx1"/>
          </a:solidFill>
          <a:latin typeface="+mn-lt"/>
          <a:ea typeface="+mn-ea"/>
          <a:cs typeface="+mn-cs"/>
          <a:sym typeface="+mn-lt"/>
        </a:defRPr>
      </a:lvl4pPr>
      <a:lvl5pPr marL="900000" indent="-180000" algn="l" rtl="0" eaLnBrk="1" fontAlgn="base" hangingPunct="1">
        <a:spcBef>
          <a:spcPts val="400"/>
        </a:spcBef>
        <a:spcAft>
          <a:spcPts val="0"/>
        </a:spcAft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1080000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6pPr>
      <a:lvl7pPr marL="126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144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1620001" indent="-180000" algn="l" rtl="0" eaLnBrk="1" fontAlgn="base" hangingPunct="1">
        <a:spcBef>
          <a:spcPts val="300"/>
        </a:spcBef>
        <a:spcAft>
          <a:spcPts val="0"/>
        </a:spcAft>
        <a:buFont typeface="Arial" charset="0"/>
        <a:buChar char="-"/>
        <a:defRPr sz="14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2" algn="l" defTabSz="9144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5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887">
          <p15:clr>
            <a:srgbClr val="F26B43"/>
          </p15:clr>
        </p15:guide>
        <p15:guide id="4" pos="135">
          <p15:clr>
            <a:srgbClr val="F26B43"/>
          </p15:clr>
        </p15:guide>
        <p15:guide id="5" pos="5630">
          <p15:clr>
            <a:srgbClr val="F26B43"/>
          </p15:clr>
        </p15:guide>
        <p15:guide id="6" orient="horz" pos="240">
          <p15:clr>
            <a:srgbClr val="F26B43"/>
          </p15:clr>
        </p15:guide>
        <p15:guide id="7" pos="3020">
          <p15:clr>
            <a:srgbClr val="F26B43"/>
          </p15:clr>
        </p15:guide>
        <p15:guide id="8" pos="27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098226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think-cell Slide" r:id="rId8" imgW="216" imgH="216" progId="TCLayout.ActiveDocument.1">
                  <p:embed/>
                </p:oleObj>
              </mc:Choice>
              <mc:Fallback>
                <p:oleObj name="think-cell Slide" r:id="rId8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Navigant--A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dirty="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079560" y="1262358"/>
            <a:ext cx="6856622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459" y="6400190"/>
            <a:ext cx="977407" cy="16851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2079560" y="1022438"/>
            <a:ext cx="7064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0" y="1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844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6" r:id="rId4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125484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think-cell Slide" r:id="rId8" imgW="216" imgH="216" progId="TCLayout.ActiveDocument.1">
                  <p:embed/>
                </p:oleObj>
              </mc:Choice>
              <mc:Fallback>
                <p:oleObj name="think-cell Slide" r:id="rId8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©2019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Navigant--A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dirty="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079560" y="1262358"/>
            <a:ext cx="6856622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459" y="6400190"/>
            <a:ext cx="977407" cy="16851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2079560" y="1022438"/>
            <a:ext cx="7064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0" y="1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460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2" r:id="rId4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2757343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think-cell Slide" r:id="rId8" imgW="216" imgH="216" progId="TCLayout.ActiveDocument.1">
                  <p:embed/>
                </p:oleObj>
              </mc:Choice>
              <mc:Fallback>
                <p:oleObj name="think-cell Slide" r:id="rId8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8"/>
          <p:cNvSpPr txBox="1">
            <a:spLocks/>
          </p:cNvSpPr>
          <p:nvPr userDrawn="1"/>
        </p:nvSpPr>
        <p:spPr>
          <a:xfrm>
            <a:off x="309511" y="6370116"/>
            <a:ext cx="5827876" cy="205345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/ </a:t>
            </a:r>
            <a:r>
              <a:rPr lang="en-US" sz="900" kern="1200" cap="all" normalizeH="0" baseline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©2016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Navigant--A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Guidehouse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Company Consulting,</a:t>
            </a:r>
            <a:r>
              <a:rPr lang="en-US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Inc. All rights Reserved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28601" y="6250077"/>
            <a:ext cx="8694739" cy="0"/>
          </a:xfrm>
          <a:prstGeom prst="line">
            <a:avLst/>
          </a:prstGeom>
          <a:ln w="9525">
            <a:solidFill>
              <a:srgbClr val="5557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8"/>
          <p:cNvSpPr txBox="1">
            <a:spLocks/>
          </p:cNvSpPr>
          <p:nvPr userDrawn="1"/>
        </p:nvSpPr>
        <p:spPr>
          <a:xfrm>
            <a:off x="136515" y="6365441"/>
            <a:ext cx="358736" cy="231169"/>
          </a:xfrm>
          <a:prstGeom prst="rect">
            <a:avLst/>
          </a:prstGeom>
        </p:spPr>
        <p:txBody>
          <a:bodyPr vert="horz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fld id="{C0D4A90D-707C-4CFA-8F87-17CF45DE2B45}" type="slidenum">
              <a:rPr lang="en-US" sz="900" smtClean="0">
                <a:solidFill>
                  <a:srgbClr val="95D600"/>
                </a:solidFill>
              </a:rPr>
              <a:pPr algn="l"/>
              <a:t>‹#›</a:t>
            </a:fld>
            <a:endParaRPr lang="en-US" dirty="0"/>
          </a:p>
        </p:txBody>
      </p:sp>
      <p:sp>
        <p:nvSpPr>
          <p:cNvPr id="1037" name="Rectangle 1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079560" y="1262358"/>
            <a:ext cx="6856622" cy="490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0" y="630246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dbl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459" y="6400190"/>
            <a:ext cx="977407" cy="16851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 bwMode="auto">
          <a:xfrm>
            <a:off x="2079560" y="1022438"/>
            <a:ext cx="7064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 userDrawn="1"/>
        </p:nvSpPr>
        <p:spPr>
          <a:xfrm>
            <a:off x="0" y="1"/>
            <a:ext cx="2086007" cy="5136220"/>
          </a:xfrm>
          <a:custGeom>
            <a:avLst/>
            <a:gdLst>
              <a:gd name="connsiteX0" fmla="*/ 0 w 1661746"/>
              <a:gd name="connsiteY0" fmla="*/ 0 h 4044462"/>
              <a:gd name="connsiteX1" fmla="*/ 1661746 w 1661746"/>
              <a:gd name="connsiteY1" fmla="*/ 0 h 4044462"/>
              <a:gd name="connsiteX2" fmla="*/ 17585 w 1661746"/>
              <a:gd name="connsiteY2" fmla="*/ 4044462 h 4044462"/>
              <a:gd name="connsiteX3" fmla="*/ 0 w 1661746"/>
              <a:gd name="connsiteY3" fmla="*/ 0 h 4044462"/>
              <a:gd name="connsiteX0" fmla="*/ 0 w 1661746"/>
              <a:gd name="connsiteY0" fmla="*/ 0 h 4039867"/>
              <a:gd name="connsiteX1" fmla="*/ 1661746 w 1661746"/>
              <a:gd name="connsiteY1" fmla="*/ 0 h 4039867"/>
              <a:gd name="connsiteX2" fmla="*/ 12990 w 1661746"/>
              <a:gd name="connsiteY2" fmla="*/ 4039867 h 4039867"/>
              <a:gd name="connsiteX3" fmla="*/ 0 w 1661746"/>
              <a:gd name="connsiteY3" fmla="*/ 0 h 4039867"/>
              <a:gd name="connsiteX0" fmla="*/ 170948 w 1648895"/>
              <a:gd name="connsiteY0" fmla="*/ 284889 h 4039867"/>
              <a:gd name="connsiteX1" fmla="*/ 1648895 w 1648895"/>
              <a:gd name="connsiteY1" fmla="*/ 0 h 4039867"/>
              <a:gd name="connsiteX2" fmla="*/ 139 w 1648895"/>
              <a:gd name="connsiteY2" fmla="*/ 4039867 h 4039867"/>
              <a:gd name="connsiteX3" fmla="*/ 170948 w 1648895"/>
              <a:gd name="connsiteY3" fmla="*/ 284889 h 4039867"/>
              <a:gd name="connsiteX0" fmla="*/ 170948 w 1653490"/>
              <a:gd name="connsiteY0" fmla="*/ 225154 h 3980132"/>
              <a:gd name="connsiteX1" fmla="*/ 1653490 w 1653490"/>
              <a:gd name="connsiteY1" fmla="*/ 0 h 3980132"/>
              <a:gd name="connsiteX2" fmla="*/ 139 w 1653490"/>
              <a:gd name="connsiteY2" fmla="*/ 3980132 h 3980132"/>
              <a:gd name="connsiteX3" fmla="*/ 170948 w 1653490"/>
              <a:gd name="connsiteY3" fmla="*/ 225154 h 3980132"/>
              <a:gd name="connsiteX0" fmla="*/ 170948 w 1658085"/>
              <a:gd name="connsiteY0" fmla="*/ 284889 h 4039867"/>
              <a:gd name="connsiteX1" fmla="*/ 1658085 w 1658085"/>
              <a:gd name="connsiteY1" fmla="*/ 0 h 4039867"/>
              <a:gd name="connsiteX2" fmla="*/ 139 w 1658085"/>
              <a:gd name="connsiteY2" fmla="*/ 4039867 h 4039867"/>
              <a:gd name="connsiteX3" fmla="*/ 170948 w 1658085"/>
              <a:gd name="connsiteY3" fmla="*/ 284889 h 4039867"/>
              <a:gd name="connsiteX0" fmla="*/ 0 w 1666341"/>
              <a:gd name="connsiteY0" fmla="*/ 4595 h 4039867"/>
              <a:gd name="connsiteX1" fmla="*/ 1666341 w 1666341"/>
              <a:gd name="connsiteY1" fmla="*/ 0 h 4039867"/>
              <a:gd name="connsiteX2" fmla="*/ 8395 w 1666341"/>
              <a:gd name="connsiteY2" fmla="*/ 4039867 h 4039867"/>
              <a:gd name="connsiteX3" fmla="*/ 0 w 1666341"/>
              <a:gd name="connsiteY3" fmla="*/ 4595 h 4039867"/>
              <a:gd name="connsiteX0" fmla="*/ 0 w 1666341"/>
              <a:gd name="connsiteY0" fmla="*/ 4595 h 4035272"/>
              <a:gd name="connsiteX1" fmla="*/ 1666341 w 1666341"/>
              <a:gd name="connsiteY1" fmla="*/ 0 h 4035272"/>
              <a:gd name="connsiteX2" fmla="*/ 8395 w 1666341"/>
              <a:gd name="connsiteY2" fmla="*/ 4035272 h 4035272"/>
              <a:gd name="connsiteX3" fmla="*/ 0 w 1666341"/>
              <a:gd name="connsiteY3" fmla="*/ 4595 h 4035272"/>
              <a:gd name="connsiteX0" fmla="*/ 56296 w 1658307"/>
              <a:gd name="connsiteY0" fmla="*/ 114874 h 4035272"/>
              <a:gd name="connsiteX1" fmla="*/ 1658307 w 1658307"/>
              <a:gd name="connsiteY1" fmla="*/ 0 h 4035272"/>
              <a:gd name="connsiteX2" fmla="*/ 361 w 1658307"/>
              <a:gd name="connsiteY2" fmla="*/ 4035272 h 4035272"/>
              <a:gd name="connsiteX3" fmla="*/ 56296 w 1658307"/>
              <a:gd name="connsiteY3" fmla="*/ 114874 h 4035272"/>
              <a:gd name="connsiteX0" fmla="*/ 2400 w 1659551"/>
              <a:gd name="connsiteY0" fmla="*/ 9190 h 4035272"/>
              <a:gd name="connsiteX1" fmla="*/ 1659551 w 1659551"/>
              <a:gd name="connsiteY1" fmla="*/ 0 h 4035272"/>
              <a:gd name="connsiteX2" fmla="*/ 1605 w 1659551"/>
              <a:gd name="connsiteY2" fmla="*/ 4035272 h 4035272"/>
              <a:gd name="connsiteX3" fmla="*/ 2400 w 1659551"/>
              <a:gd name="connsiteY3" fmla="*/ 9190 h 4035272"/>
              <a:gd name="connsiteX0" fmla="*/ 146 w 1659873"/>
              <a:gd name="connsiteY0" fmla="*/ 6614 h 4035272"/>
              <a:gd name="connsiteX1" fmla="*/ 1659873 w 1659873"/>
              <a:gd name="connsiteY1" fmla="*/ 0 h 4035272"/>
              <a:gd name="connsiteX2" fmla="*/ 1927 w 1659873"/>
              <a:gd name="connsiteY2" fmla="*/ 4035272 h 4035272"/>
              <a:gd name="connsiteX3" fmla="*/ 146 w 1659873"/>
              <a:gd name="connsiteY3" fmla="*/ 6614 h 4035272"/>
              <a:gd name="connsiteX0" fmla="*/ 146 w 1649570"/>
              <a:gd name="connsiteY0" fmla="*/ 0 h 4028658"/>
              <a:gd name="connsiteX1" fmla="*/ 1649570 w 1649570"/>
              <a:gd name="connsiteY1" fmla="*/ 11416 h 4028658"/>
              <a:gd name="connsiteX2" fmla="*/ 1927 w 1649570"/>
              <a:gd name="connsiteY2" fmla="*/ 4028658 h 4028658"/>
              <a:gd name="connsiteX3" fmla="*/ 146 w 1649570"/>
              <a:gd name="connsiteY3" fmla="*/ 0 h 4028658"/>
              <a:gd name="connsiteX0" fmla="*/ 57814 w 1647996"/>
              <a:gd name="connsiteY0" fmla="*/ 109645 h 4017242"/>
              <a:gd name="connsiteX1" fmla="*/ 1647996 w 1647996"/>
              <a:gd name="connsiteY1" fmla="*/ 0 h 4017242"/>
              <a:gd name="connsiteX2" fmla="*/ 353 w 1647996"/>
              <a:gd name="connsiteY2" fmla="*/ 4017242 h 4017242"/>
              <a:gd name="connsiteX3" fmla="*/ 57814 w 1647996"/>
              <a:gd name="connsiteY3" fmla="*/ 109645 h 4017242"/>
              <a:gd name="connsiteX0" fmla="*/ 52689 w 1648022"/>
              <a:gd name="connsiteY0" fmla="*/ 65857 h 4017242"/>
              <a:gd name="connsiteX1" fmla="*/ 1648022 w 1648022"/>
              <a:gd name="connsiteY1" fmla="*/ 0 h 4017242"/>
              <a:gd name="connsiteX2" fmla="*/ 379 w 1648022"/>
              <a:gd name="connsiteY2" fmla="*/ 4017242 h 4017242"/>
              <a:gd name="connsiteX3" fmla="*/ 52689 w 1648022"/>
              <a:gd name="connsiteY3" fmla="*/ 65857 h 4017242"/>
              <a:gd name="connsiteX0" fmla="*/ 9598 w 1648720"/>
              <a:gd name="connsiteY0" fmla="*/ 0 h 4020931"/>
              <a:gd name="connsiteX1" fmla="*/ 1648720 w 1648720"/>
              <a:gd name="connsiteY1" fmla="*/ 3689 h 4020931"/>
              <a:gd name="connsiteX2" fmla="*/ 1077 w 1648720"/>
              <a:gd name="connsiteY2" fmla="*/ 4020931 h 4020931"/>
              <a:gd name="connsiteX3" fmla="*/ 9598 w 1648720"/>
              <a:gd name="connsiteY3" fmla="*/ 0 h 4020931"/>
              <a:gd name="connsiteX0" fmla="*/ 12067 w 1651189"/>
              <a:gd name="connsiteY0" fmla="*/ 0 h 4023507"/>
              <a:gd name="connsiteX1" fmla="*/ 1651189 w 1651189"/>
              <a:gd name="connsiteY1" fmla="*/ 3689 h 4023507"/>
              <a:gd name="connsiteX2" fmla="*/ 971 w 1651189"/>
              <a:gd name="connsiteY2" fmla="*/ 4023507 h 4023507"/>
              <a:gd name="connsiteX3" fmla="*/ 12067 w 1651189"/>
              <a:gd name="connsiteY3" fmla="*/ 0 h 4023507"/>
              <a:gd name="connsiteX0" fmla="*/ 0 w 1639122"/>
              <a:gd name="connsiteY0" fmla="*/ 0 h 4023507"/>
              <a:gd name="connsiteX1" fmla="*/ 1639122 w 1639122"/>
              <a:gd name="connsiteY1" fmla="*/ 3689 h 4023507"/>
              <a:gd name="connsiteX2" fmla="*/ 6935 w 1639122"/>
              <a:gd name="connsiteY2" fmla="*/ 4023507 h 4023507"/>
              <a:gd name="connsiteX3" fmla="*/ 0 w 1639122"/>
              <a:gd name="connsiteY3" fmla="*/ 0 h 4023507"/>
              <a:gd name="connsiteX0" fmla="*/ 17059 w 1656181"/>
              <a:gd name="connsiteY0" fmla="*/ 0 h 4015780"/>
              <a:gd name="connsiteX1" fmla="*/ 1656181 w 1656181"/>
              <a:gd name="connsiteY1" fmla="*/ 3689 h 4015780"/>
              <a:gd name="connsiteX2" fmla="*/ 812 w 1656181"/>
              <a:gd name="connsiteY2" fmla="*/ 4015780 h 4015780"/>
              <a:gd name="connsiteX3" fmla="*/ 17059 w 1656181"/>
              <a:gd name="connsiteY3" fmla="*/ 0 h 4015780"/>
              <a:gd name="connsiteX0" fmla="*/ 0 w 1639122"/>
              <a:gd name="connsiteY0" fmla="*/ 0 h 3899870"/>
              <a:gd name="connsiteX1" fmla="*/ 1639122 w 1639122"/>
              <a:gd name="connsiteY1" fmla="*/ 3689 h 3899870"/>
              <a:gd name="connsiteX2" fmla="*/ 73905 w 1639122"/>
              <a:gd name="connsiteY2" fmla="*/ 3899870 h 3899870"/>
              <a:gd name="connsiteX3" fmla="*/ 0 w 1639122"/>
              <a:gd name="connsiteY3" fmla="*/ 0 h 3899870"/>
              <a:gd name="connsiteX0" fmla="*/ 0 w 1639122"/>
              <a:gd name="connsiteY0" fmla="*/ 0 h 3987447"/>
              <a:gd name="connsiteX1" fmla="*/ 1639122 w 1639122"/>
              <a:gd name="connsiteY1" fmla="*/ 3689 h 3987447"/>
              <a:gd name="connsiteX2" fmla="*/ 6935 w 1639122"/>
              <a:gd name="connsiteY2" fmla="*/ 3987447 h 3987447"/>
              <a:gd name="connsiteX3" fmla="*/ 0 w 1639122"/>
              <a:gd name="connsiteY3" fmla="*/ 0 h 3987447"/>
              <a:gd name="connsiteX0" fmla="*/ 144 w 1639266"/>
              <a:gd name="connsiteY0" fmla="*/ 0 h 3987447"/>
              <a:gd name="connsiteX1" fmla="*/ 1639266 w 1639266"/>
              <a:gd name="connsiteY1" fmla="*/ 3689 h 3987447"/>
              <a:gd name="connsiteX2" fmla="*/ 1927 w 1639266"/>
              <a:gd name="connsiteY2" fmla="*/ 3987447 h 3987447"/>
              <a:gd name="connsiteX3" fmla="*/ 144 w 1639266"/>
              <a:gd name="connsiteY3" fmla="*/ 0 h 3987447"/>
              <a:gd name="connsiteX0" fmla="*/ 2397 w 1641519"/>
              <a:gd name="connsiteY0" fmla="*/ 0 h 3995174"/>
              <a:gd name="connsiteX1" fmla="*/ 1641519 w 1641519"/>
              <a:gd name="connsiteY1" fmla="*/ 3689 h 3995174"/>
              <a:gd name="connsiteX2" fmla="*/ 1605 w 1641519"/>
              <a:gd name="connsiteY2" fmla="*/ 3995174 h 3995174"/>
              <a:gd name="connsiteX3" fmla="*/ 2397 w 1641519"/>
              <a:gd name="connsiteY3" fmla="*/ 0 h 3995174"/>
              <a:gd name="connsiteX0" fmla="*/ 9681 w 1648803"/>
              <a:gd name="connsiteY0" fmla="*/ 0 h 5116681"/>
              <a:gd name="connsiteX1" fmla="*/ 1648803 w 1648803"/>
              <a:gd name="connsiteY1" fmla="*/ 3689 h 5116681"/>
              <a:gd name="connsiteX2" fmla="*/ 1073 w 1648803"/>
              <a:gd name="connsiteY2" fmla="*/ 5116681 h 5116681"/>
              <a:gd name="connsiteX3" fmla="*/ 9681 w 1648803"/>
              <a:gd name="connsiteY3" fmla="*/ 0 h 5116681"/>
              <a:gd name="connsiteX0" fmla="*/ 9681 w 2078650"/>
              <a:gd name="connsiteY0" fmla="*/ 0 h 5116681"/>
              <a:gd name="connsiteX1" fmla="*/ 2078650 w 2078650"/>
              <a:gd name="connsiteY1" fmla="*/ 3689 h 5116681"/>
              <a:gd name="connsiteX2" fmla="*/ 1073 w 2078650"/>
              <a:gd name="connsiteY2" fmla="*/ 5116681 h 5116681"/>
              <a:gd name="connsiteX3" fmla="*/ 9681 w 2078650"/>
              <a:gd name="connsiteY3" fmla="*/ 0 h 5116681"/>
              <a:gd name="connsiteX0" fmla="*/ 5986 w 2078862"/>
              <a:gd name="connsiteY0" fmla="*/ 0 h 5120589"/>
              <a:gd name="connsiteX1" fmla="*/ 2078862 w 2078862"/>
              <a:gd name="connsiteY1" fmla="*/ 7597 h 5120589"/>
              <a:gd name="connsiteX2" fmla="*/ 1285 w 2078862"/>
              <a:gd name="connsiteY2" fmla="*/ 5120589 h 5120589"/>
              <a:gd name="connsiteX3" fmla="*/ 5986 w 2078862"/>
              <a:gd name="connsiteY3" fmla="*/ 0 h 5120589"/>
              <a:gd name="connsiteX0" fmla="*/ 2400 w 2075276"/>
              <a:gd name="connsiteY0" fmla="*/ 0 h 5108866"/>
              <a:gd name="connsiteX1" fmla="*/ 2075276 w 2075276"/>
              <a:gd name="connsiteY1" fmla="*/ 7597 h 5108866"/>
              <a:gd name="connsiteX2" fmla="*/ 1606 w 2075276"/>
              <a:gd name="connsiteY2" fmla="*/ 5108866 h 5108866"/>
              <a:gd name="connsiteX3" fmla="*/ 2400 w 2075276"/>
              <a:gd name="connsiteY3" fmla="*/ 0 h 5108866"/>
              <a:gd name="connsiteX0" fmla="*/ 5987 w 2078863"/>
              <a:gd name="connsiteY0" fmla="*/ 0 h 5136220"/>
              <a:gd name="connsiteX1" fmla="*/ 2078863 w 2078863"/>
              <a:gd name="connsiteY1" fmla="*/ 7597 h 5136220"/>
              <a:gd name="connsiteX2" fmla="*/ 1285 w 2078863"/>
              <a:gd name="connsiteY2" fmla="*/ 5136220 h 5136220"/>
              <a:gd name="connsiteX3" fmla="*/ 5987 w 2078863"/>
              <a:gd name="connsiteY3" fmla="*/ 0 h 5136220"/>
              <a:gd name="connsiteX0" fmla="*/ 5987 w 2086007"/>
              <a:gd name="connsiteY0" fmla="*/ 0 h 5136220"/>
              <a:gd name="connsiteX1" fmla="*/ 2086007 w 2086007"/>
              <a:gd name="connsiteY1" fmla="*/ 2835 h 5136220"/>
              <a:gd name="connsiteX2" fmla="*/ 1285 w 2086007"/>
              <a:gd name="connsiteY2" fmla="*/ 5136220 h 5136220"/>
              <a:gd name="connsiteX3" fmla="*/ 5987 w 2086007"/>
              <a:gd name="connsiteY3" fmla="*/ 0 h 51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007" h="5136220">
                <a:moveTo>
                  <a:pt x="5987" y="0"/>
                </a:moveTo>
                <a:lnTo>
                  <a:pt x="2086007" y="2835"/>
                </a:lnTo>
                <a:cubicBezTo>
                  <a:pt x="1539369" y="1333330"/>
                  <a:pt x="547923" y="3805725"/>
                  <a:pt x="1285" y="5136220"/>
                </a:cubicBezTo>
                <a:cubicBezTo>
                  <a:pt x="-4577" y="3790997"/>
                  <a:pt x="11849" y="1354016"/>
                  <a:pt x="5987" y="0"/>
                </a:cubicBezTo>
                <a:close/>
              </a:path>
            </a:pathLst>
          </a:custGeom>
          <a:gradFill>
            <a:gsLst>
              <a:gs pos="0">
                <a:srgbClr val="648C1A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973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8" r:id="rId4"/>
  </p:sldLayoutIdLst>
  <p:hf sldNum="0"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lang="en-US" sz="2200" b="0" kern="1200" cap="all" baseline="0" dirty="0">
          <a:solidFill>
            <a:schemeClr val="accent1"/>
          </a:solidFill>
          <a:effectLst/>
          <a:latin typeface="+mn-lt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230188" indent="-2301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j-lt"/>
          <a:ea typeface="+mn-ea"/>
          <a:cs typeface="+mn-cs"/>
        </a:defRPr>
      </a:lvl1pPr>
      <a:lvl2pPr marL="460375" indent="-223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-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◦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Palatino Linotype" pitchFamily="18" charset="0"/>
        <a:buChar char="▫"/>
        <a:defRPr lang="en-US" sz="1600" kern="1200" dirty="0">
          <a:solidFill>
            <a:schemeClr val="accent1"/>
          </a:solidFill>
          <a:latin typeface="+mj-lt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971800"/>
            <a:ext cx="8305800" cy="1524000"/>
          </a:xfrm>
        </p:spPr>
        <p:txBody>
          <a:bodyPr/>
          <a:lstStyle/>
          <a:p>
            <a:pPr eaLnBrk="1" hangingPunct="1"/>
            <a:r>
              <a:rPr lang="en-US" altLang="en-US" sz="3200" noProof="0" dirty="0"/>
              <a:t>International Experiences with Implementing Clean Energy Auctions 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020397" y="5622925"/>
            <a:ext cx="11063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April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A3F468-2DD1-4C83-8905-3BFC03EA102A}"/>
              </a:ext>
            </a:extLst>
          </p:cNvPr>
          <p:cNvSpPr/>
          <p:nvPr/>
        </p:nvSpPr>
        <p:spPr>
          <a:xfrm>
            <a:off x="198120" y="1447800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Policy goals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5DE5CE-5207-4454-99E4-99E830D7F998}"/>
              </a:ext>
            </a:extLst>
          </p:cNvPr>
          <p:cNvSpPr/>
          <p:nvPr/>
        </p:nvSpPr>
        <p:spPr>
          <a:xfrm>
            <a:off x="198120" y="1722120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Price competition</a:t>
            </a:r>
          </a:p>
          <a:p>
            <a:r>
              <a:rPr lang="en-US" sz="1600" dirty="0"/>
              <a:t>Volume control</a:t>
            </a:r>
          </a:p>
          <a:p>
            <a:r>
              <a:rPr lang="en-US" sz="1600" dirty="0"/>
              <a:t>Other goals such as grid &amp; system integration, local value creation etc. </a:t>
            </a:r>
          </a:p>
          <a:p>
            <a:r>
              <a:rPr lang="en-US" sz="1600" dirty="0"/>
              <a:t>Be aware of trade-offs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54CF91-9279-427C-B47D-E993359BCC28}"/>
              </a:ext>
            </a:extLst>
          </p:cNvPr>
          <p:cNvSpPr/>
          <p:nvPr/>
        </p:nvSpPr>
        <p:spPr>
          <a:xfrm>
            <a:off x="198120" y="3465737"/>
            <a:ext cx="894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Competition: market size, competition with other renumeration (e.g. feed.in tariffs, bilateral deals)</a:t>
            </a:r>
          </a:p>
          <a:p>
            <a:r>
              <a:rPr lang="en-US" sz="1600" dirty="0">
                <a:latin typeface="+mj-lt"/>
              </a:rPr>
              <a:t>Risk &amp; duration of project development phases, ease of permitting</a:t>
            </a:r>
          </a:p>
          <a:p>
            <a:r>
              <a:rPr lang="en-US" sz="1600" dirty="0">
                <a:latin typeface="+mj-lt"/>
              </a:rPr>
              <a:t>Understanding bidder risks: selection risk, penalty risk, revenue risk, financial risk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956D6-3F5C-4870-9A7E-CAAD7D7C7706}"/>
              </a:ext>
            </a:extLst>
          </p:cNvPr>
          <p:cNvSpPr/>
          <p:nvPr/>
        </p:nvSpPr>
        <p:spPr bwMode="auto">
          <a:xfrm>
            <a:off x="4083653" y="1955145"/>
            <a:ext cx="5049715" cy="1163343"/>
          </a:xfrm>
          <a:prstGeom prst="rect">
            <a:avLst/>
          </a:prstGeom>
          <a:solidFill>
            <a:schemeClr val="bg2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>
                <a:solidFill>
                  <a:schemeClr val="bg1"/>
                </a:solidFill>
                <a:latin typeface="+mj-lt"/>
                <a:cs typeface="Times" panose="02020603050405020304" pitchFamily="18" charset="0"/>
              </a:rPr>
              <a:t>Period for which PPA is offered should reflect a realistic payback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+mj-lt"/>
              </a:rPr>
              <a:t>Too short of a duration makes PPA less bankable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+mj-lt"/>
              </a:rPr>
              <a:t>Most countries offer PPA with 15/20-year duration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D17219-E0F0-47D4-BDCD-CED77B28ACB6}"/>
              </a:ext>
            </a:extLst>
          </p:cNvPr>
          <p:cNvSpPr/>
          <p:nvPr/>
        </p:nvSpPr>
        <p:spPr>
          <a:xfrm>
            <a:off x="198120" y="4935035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Institutional readiness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6132E-303B-40F9-9BB5-8B9C2DC6631F}"/>
              </a:ext>
            </a:extLst>
          </p:cNvPr>
          <p:cNvSpPr/>
          <p:nvPr/>
        </p:nvSpPr>
        <p:spPr>
          <a:xfrm>
            <a:off x="198120" y="5209355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Depends on type of auction, implementation timeline, desire for scalability of the auction. </a:t>
            </a:r>
          </a:p>
          <a:p>
            <a:r>
              <a:rPr lang="en-US" sz="1600" dirty="0"/>
              <a:t>Alignment of relevant ministries, grid operators, permitting authorities, energy regulator</a:t>
            </a:r>
          </a:p>
          <a:p>
            <a:r>
              <a:rPr lang="en-US" sz="1600" dirty="0"/>
              <a:t>Trust, transparency, independence</a:t>
            </a:r>
          </a:p>
          <a:p>
            <a:r>
              <a:rPr lang="en-US" sz="1600" dirty="0"/>
              <a:t>Use international best-practices but tailor auction to individual case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E97BFB-2ED8-4805-9776-88C71033A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01664" y="4296733"/>
            <a:ext cx="8945880" cy="198983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6D1C0C-5D88-448F-A858-85BD856EF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7488" y="3465737"/>
            <a:ext cx="8945880" cy="27432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4024A31-F42E-477C-9BA6-012E39E00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58078"/>
              </p:ext>
            </p:extLst>
          </p:nvPr>
        </p:nvGraphicFramePr>
        <p:xfrm>
          <a:off x="187488" y="4236720"/>
          <a:ext cx="8880312" cy="2377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880312">
                  <a:extLst>
                    <a:ext uri="{9D8B030D-6E8A-4147-A177-3AD203B41FA5}">
                      <a16:colId xmlns:a16="http://schemas.microsoft.com/office/drawing/2014/main" val="2875821205"/>
                    </a:ext>
                  </a:extLst>
                </a:gridCol>
              </a:tblGrid>
              <a:tr h="32098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Challenges and country examples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01967"/>
                  </a:ext>
                </a:extLst>
              </a:tr>
              <a:tr h="1893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Revenue risk due to: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Off-taker risk - Dispatch risk: Risk that off-taker curtails 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  <a:sym typeface="Wingdings" panose="05000000000000000000" pitchFamily="2" charset="2"/>
                        </a:rPr>
                        <a:t> T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ake-or-pay clause in PPA used in UAE, Morocco, Saudi Arabia, Egypt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Off-taker risk - Credit risk: Risk of default by off-taker 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  <a:sym typeface="Wingdings" panose="05000000000000000000" pitchFamily="2" charset="2"/>
                        </a:rPr>
                        <a:t> Sovereign guarantee in South Africa, Jordan, Azerbaijan, Egypt; Government support letter in Kenya;  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Political risk: MIGA political risk insurance in Zambia,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Financial market risk (currency and inflation) 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  <a:sym typeface="Wingdings" panose="05000000000000000000" pitchFamily="2" charset="2"/>
                        </a:rPr>
                        <a:t> Financial market risk: PPA in USD in Senegal, Zambia, Ghana, Argentina; most countries index to inflation, India exception.</a:t>
                      </a:r>
                      <a:endParaRPr lang="en-US" sz="1500" noProof="0" dirty="0">
                        <a:solidFill>
                          <a:schemeClr val="tx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16269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38FF801-678F-4678-8523-1AC96F192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98120" y="1447800"/>
            <a:ext cx="8945880" cy="168473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10E32160-D70A-421F-815A-066EDD3D6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7385837">
            <a:off x="7669368" y="3423017"/>
            <a:ext cx="1121477" cy="608622"/>
          </a:xfrm>
          <a:prstGeom prst="curvedUpArrow">
            <a:avLst>
              <a:gd name="adj1" fmla="val 27598"/>
              <a:gd name="adj2" fmla="val 54511"/>
              <a:gd name="adj3" fmla="val 2500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37D721A-835D-432F-8028-86D19AFB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3" y="3153317"/>
            <a:ext cx="7772400" cy="990600"/>
          </a:xfrm>
        </p:spPr>
        <p:txBody>
          <a:bodyPr/>
          <a:lstStyle/>
          <a:p>
            <a:r>
              <a:rPr lang="en-US" dirty="0"/>
              <a:t>Market Readiness Challenges</a:t>
            </a:r>
          </a:p>
        </p:txBody>
      </p:sp>
    </p:spTree>
    <p:extLst>
      <p:ext uri="{BB962C8B-B14F-4D97-AF65-F5344CB8AC3E}">
        <p14:creationId xmlns:p14="http://schemas.microsoft.com/office/powerpoint/2010/main" val="28249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A3F468-2DD1-4C83-8905-3BFC03EA102A}"/>
              </a:ext>
            </a:extLst>
          </p:cNvPr>
          <p:cNvSpPr/>
          <p:nvPr/>
        </p:nvSpPr>
        <p:spPr>
          <a:xfrm>
            <a:off x="198120" y="1630680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Policy goals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5DE5CE-5207-4454-99E4-99E830D7F998}"/>
              </a:ext>
            </a:extLst>
          </p:cNvPr>
          <p:cNvSpPr/>
          <p:nvPr/>
        </p:nvSpPr>
        <p:spPr>
          <a:xfrm>
            <a:off x="198120" y="1905000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Price competition</a:t>
            </a:r>
          </a:p>
          <a:p>
            <a:r>
              <a:rPr lang="en-US" sz="1600" dirty="0"/>
              <a:t>Volume control</a:t>
            </a:r>
          </a:p>
          <a:p>
            <a:r>
              <a:rPr lang="en-US" sz="1600" dirty="0"/>
              <a:t>Other goals such as grid &amp; system integration, local value creation etc. </a:t>
            </a:r>
          </a:p>
          <a:p>
            <a:r>
              <a:rPr lang="en-US" sz="1600" dirty="0"/>
              <a:t>Be aware of trade-offs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851F7D-06A1-4842-AA71-4CE0FDFAF3C2}"/>
              </a:ext>
            </a:extLst>
          </p:cNvPr>
          <p:cNvSpPr/>
          <p:nvPr/>
        </p:nvSpPr>
        <p:spPr>
          <a:xfrm>
            <a:off x="198120" y="3374297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 readiness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54CF91-9279-427C-B47D-E993359BCC28}"/>
              </a:ext>
            </a:extLst>
          </p:cNvPr>
          <p:cNvSpPr/>
          <p:nvPr/>
        </p:nvSpPr>
        <p:spPr>
          <a:xfrm>
            <a:off x="198120" y="3648617"/>
            <a:ext cx="894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Competition: market size, competition with other renumeration (e.g. feed.in tariffs, bilateral deals)</a:t>
            </a:r>
          </a:p>
          <a:p>
            <a:r>
              <a:rPr lang="en-US" sz="1600" dirty="0"/>
              <a:t>Risk &amp; duration of project development phases, ease of permitting</a:t>
            </a:r>
          </a:p>
          <a:p>
            <a:r>
              <a:rPr lang="en-US" sz="1600" dirty="0"/>
              <a:t>Understanding bidder risks: selection risk, penalty risk, revenue risk, financial risk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6132E-303B-40F9-9BB5-8B9C2DC6631F}"/>
              </a:ext>
            </a:extLst>
          </p:cNvPr>
          <p:cNvSpPr/>
          <p:nvPr/>
        </p:nvSpPr>
        <p:spPr>
          <a:xfrm>
            <a:off x="198120" y="5392235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Depends on type of auction, implementation timeline, desire for scalability of the auction. </a:t>
            </a:r>
          </a:p>
          <a:p>
            <a:r>
              <a:rPr lang="en-US" sz="1600" dirty="0">
                <a:latin typeface="+mj-lt"/>
              </a:rPr>
              <a:t>Alignment of relevant ministries, grid operators, permitting authorities, energy regulator</a:t>
            </a:r>
          </a:p>
          <a:p>
            <a:r>
              <a:rPr lang="en-US" sz="1600" dirty="0">
                <a:latin typeface="+mj-lt"/>
              </a:rPr>
              <a:t>Trust, transparency, independence</a:t>
            </a:r>
          </a:p>
          <a:p>
            <a:r>
              <a:rPr lang="en-US" sz="1600" dirty="0">
                <a:latin typeface="+mj-lt"/>
              </a:rPr>
              <a:t>Use international best-practices but tailor auction to individual case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A1F27C-1DC7-4297-889E-373AD8570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98120" y="1494857"/>
            <a:ext cx="8945880" cy="362305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A1BF97-61C5-4203-8029-3A4B9A6F2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039301"/>
              </p:ext>
            </p:extLst>
          </p:nvPr>
        </p:nvGraphicFramePr>
        <p:xfrm>
          <a:off x="230777" y="1524000"/>
          <a:ext cx="8880312" cy="2895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880312">
                  <a:extLst>
                    <a:ext uri="{9D8B030D-6E8A-4147-A177-3AD203B41FA5}">
                      <a16:colId xmlns:a16="http://schemas.microsoft.com/office/drawing/2014/main" val="2875821205"/>
                    </a:ext>
                  </a:extLst>
                </a:gridCol>
              </a:tblGrid>
              <a:tr h="33559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latin typeface="+mj-lt"/>
                          <a:cs typeface="Times" panose="02020603050405020304" pitchFamily="18" charset="0"/>
                        </a:rPr>
                        <a:t>Challenges and country examples</a:t>
                      </a:r>
                      <a:endParaRPr lang="en-US" sz="18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01967"/>
                  </a:ext>
                </a:extLst>
              </a:tr>
              <a:tr h="2499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Timeline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Delays and errors in site preparation risk „missing“ auction implementation timeline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Zambia set an ambitious ~6-month timeline yet inadequate pre-development quality: geotechnical and land rights issues required additional site preparation work.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Allow enough time for permitting authorities and bidders to prepare for the auction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noProof="0" dirty="0">
                        <a:solidFill>
                          <a:schemeClr val="tx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Institutional capability + funding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South Africa’s initial capacity gap in RE auctions filled by: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Creation of dedicated auction agency with experience in working with private sector.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Adequate resources for hiring experienced transaction advisors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16269"/>
                  </a:ext>
                </a:extLst>
              </a:tr>
            </a:tbl>
          </a:graphicData>
        </a:graphic>
      </p:graphicFrame>
      <p:sp>
        <p:nvSpPr>
          <p:cNvPr id="2" name="Arrow: Up 1">
            <a:extLst>
              <a:ext uri="{FF2B5EF4-FFF2-40B4-BE49-F238E27FC236}">
                <a16:creationId xmlns:a16="http://schemas.microsoft.com/office/drawing/2014/main" id="{13BC805F-A60E-4B94-A992-A63A4D42A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602678" y="4614995"/>
            <a:ext cx="228600" cy="457200"/>
          </a:xfrm>
          <a:prstGeom prst="upArrow">
            <a:avLst/>
          </a:prstGeom>
          <a:solidFill>
            <a:srgbClr val="002A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5C57A48-824A-46B8-A9A4-69EB2E880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707" y="6480306"/>
            <a:ext cx="60371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altLang="en-US" sz="1000" dirty="0" bmk="">
                <a:ea typeface="Times New Roman" panose="02020603050405020304" pitchFamily="18" charset="0"/>
                <a:cs typeface="Times" panose="02020603050405020304" pitchFamily="18" charset="0"/>
              </a:rPr>
              <a:t>[1]: (Kruger, </a:t>
            </a:r>
            <a:r>
              <a:rPr lang="en-US" altLang="en-US" sz="1000" dirty="0" err="1" bmk="">
                <a:ea typeface="Times New Roman" panose="02020603050405020304" pitchFamily="18" charset="0"/>
                <a:cs typeface="Times" panose="02020603050405020304" pitchFamily="18" charset="0"/>
              </a:rPr>
              <a:t>Stritzkeb</a:t>
            </a:r>
            <a:r>
              <a:rPr lang="en-US" altLang="en-US" sz="1000" dirty="0" bmk="">
                <a:ea typeface="Times New Roman" panose="02020603050405020304" pitchFamily="18" charset="0"/>
                <a:cs typeface="Times" panose="02020603050405020304" pitchFamily="18" charset="0"/>
              </a:rPr>
              <a:t>, &amp; </a:t>
            </a:r>
            <a:r>
              <a:rPr lang="en-US" altLang="en-US" sz="1000" dirty="0" err="1" bmk="">
                <a:ea typeface="Times New Roman" panose="02020603050405020304" pitchFamily="18" charset="0"/>
                <a:cs typeface="Times" panose="02020603050405020304" pitchFamily="18" charset="0"/>
              </a:rPr>
              <a:t>Trotterb</a:t>
            </a:r>
            <a:r>
              <a:rPr lang="en-US" altLang="en-US" sz="1000" dirty="0" bmk="">
                <a:ea typeface="Times New Roman" panose="02020603050405020304" pitchFamily="18" charset="0"/>
                <a:cs typeface="Times" panose="02020603050405020304" pitchFamily="18" charset="0"/>
              </a:rPr>
              <a:t>, 2018) (World Bank Group, 2017) (Tarantino, 2018)</a:t>
            </a:r>
            <a:endParaRPr lang="en-US" altLang="en-US" sz="1000" dirty="0" bmk="">
              <a:cs typeface="Times" panose="02020603050405020304" pitchFamily="18" charset="0"/>
            </a:endParaRPr>
          </a:p>
          <a:p>
            <a:pPr algn="r">
              <a:defRPr/>
            </a:pPr>
            <a:r>
              <a:rPr lang="en-US" altLang="en-US" sz="1000" dirty="0" bmk="">
                <a:ea typeface="Times New Roman" panose="02020603050405020304" pitchFamily="18" charset="0"/>
                <a:cs typeface="Times" panose="02020603050405020304" pitchFamily="18" charset="0"/>
              </a:rPr>
              <a:t>[2]:</a:t>
            </a:r>
            <a:r>
              <a:rPr lang="en-US" altLang="en-US" sz="1000" dirty="0">
                <a:ea typeface="Times New Roman" panose="02020603050405020304" pitchFamily="18" charset="0"/>
                <a:cs typeface="Times" panose="02020603050405020304" pitchFamily="18" charset="0"/>
              </a:rPr>
              <a:t> (Eberhard &amp; Naude, 2017) (DOE &amp; National Treasury, 2017) (Tarantino, 2018)</a:t>
            </a:r>
            <a:endParaRPr lang="en-US" altLang="en-US" sz="1000" dirty="0">
              <a:cs typeface="Times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05B099D-E4A7-4E37-98F7-9E589EB1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5006340"/>
            <a:ext cx="7772400" cy="220980"/>
          </a:xfrm>
        </p:spPr>
        <p:txBody>
          <a:bodyPr/>
          <a:lstStyle/>
          <a:p>
            <a:r>
              <a:rPr lang="en-US" dirty="0"/>
              <a:t>Institutional Readiness</a:t>
            </a:r>
          </a:p>
        </p:txBody>
      </p:sp>
    </p:spTree>
    <p:extLst>
      <p:ext uri="{BB962C8B-B14F-4D97-AF65-F5344CB8AC3E}">
        <p14:creationId xmlns:p14="http://schemas.microsoft.com/office/powerpoint/2010/main" val="15204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A3F468-2DD1-4C83-8905-3BFC03EA102A}"/>
              </a:ext>
            </a:extLst>
          </p:cNvPr>
          <p:cNvSpPr/>
          <p:nvPr/>
        </p:nvSpPr>
        <p:spPr>
          <a:xfrm>
            <a:off x="198120" y="1630680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Policy goals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5DE5CE-5207-4454-99E4-99E830D7F998}"/>
              </a:ext>
            </a:extLst>
          </p:cNvPr>
          <p:cNvSpPr/>
          <p:nvPr/>
        </p:nvSpPr>
        <p:spPr>
          <a:xfrm>
            <a:off x="198120" y="1905000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Price competition</a:t>
            </a:r>
          </a:p>
          <a:p>
            <a:r>
              <a:rPr lang="en-US" sz="1600" dirty="0"/>
              <a:t>Volume control</a:t>
            </a:r>
          </a:p>
          <a:p>
            <a:r>
              <a:rPr lang="en-US" sz="1600" dirty="0"/>
              <a:t>Other goals such as grid &amp; system integration, local value creation etc. </a:t>
            </a:r>
          </a:p>
          <a:p>
            <a:r>
              <a:rPr lang="en-US" sz="1600" dirty="0"/>
              <a:t>Be aware of trade-offs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851F7D-06A1-4842-AA71-4CE0FDFAF3C2}"/>
              </a:ext>
            </a:extLst>
          </p:cNvPr>
          <p:cNvSpPr/>
          <p:nvPr/>
        </p:nvSpPr>
        <p:spPr>
          <a:xfrm>
            <a:off x="198120" y="3374297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 readiness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54CF91-9279-427C-B47D-E993359BCC28}"/>
              </a:ext>
            </a:extLst>
          </p:cNvPr>
          <p:cNvSpPr/>
          <p:nvPr/>
        </p:nvSpPr>
        <p:spPr>
          <a:xfrm>
            <a:off x="198120" y="3648617"/>
            <a:ext cx="894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Competition: market size, competition with other renumeration (e.g. feed.in tariffs, bilateral deals)</a:t>
            </a:r>
          </a:p>
          <a:p>
            <a:r>
              <a:rPr lang="en-US" sz="1600" dirty="0"/>
              <a:t>Risk &amp; duration of project development phases, ease of permitting</a:t>
            </a:r>
          </a:p>
          <a:p>
            <a:r>
              <a:rPr lang="en-US" sz="1600" dirty="0"/>
              <a:t>Understanding bidder risks: selection risk, penalty risk, revenue risk, financial risk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6132E-303B-40F9-9BB5-8B9C2DC6631F}"/>
              </a:ext>
            </a:extLst>
          </p:cNvPr>
          <p:cNvSpPr/>
          <p:nvPr/>
        </p:nvSpPr>
        <p:spPr>
          <a:xfrm>
            <a:off x="198120" y="5392235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Depends on type of auction, implementation timeline, desire for scalability of the auction. </a:t>
            </a:r>
          </a:p>
          <a:p>
            <a:r>
              <a:rPr lang="en-US" sz="1600" dirty="0">
                <a:latin typeface="+mj-lt"/>
              </a:rPr>
              <a:t>Alignment of relevant ministries, grid operators, permitting authorities, energy regulator</a:t>
            </a:r>
          </a:p>
          <a:p>
            <a:r>
              <a:rPr lang="en-US" sz="1600" dirty="0">
                <a:latin typeface="+mj-lt"/>
              </a:rPr>
              <a:t>Trust, transparency, independence</a:t>
            </a:r>
          </a:p>
          <a:p>
            <a:r>
              <a:rPr lang="en-US" sz="1600" dirty="0">
                <a:latin typeface="+mj-lt"/>
              </a:rPr>
              <a:t>Use international best-practices but tailor auction to individual case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A1F27C-1DC7-4297-889E-373AD8570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98120" y="1494857"/>
            <a:ext cx="8945880" cy="362305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A1BF97-61C5-4203-8029-3A4B9A6F2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40816"/>
              </p:ext>
            </p:extLst>
          </p:nvPr>
        </p:nvGraphicFramePr>
        <p:xfrm>
          <a:off x="198120" y="1698838"/>
          <a:ext cx="8912969" cy="2895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912969">
                  <a:extLst>
                    <a:ext uri="{9D8B030D-6E8A-4147-A177-3AD203B41FA5}">
                      <a16:colId xmlns:a16="http://schemas.microsoft.com/office/drawing/2014/main" val="2875821205"/>
                    </a:ext>
                  </a:extLst>
                </a:gridCol>
              </a:tblGrid>
              <a:tr h="3445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latin typeface="+mj-lt"/>
                          <a:cs typeface="Times" panose="02020603050405020304" pitchFamily="18" charset="0"/>
                        </a:rPr>
                        <a:t>Mexico: transitional arrangements</a:t>
                      </a:r>
                      <a:endParaRPr lang="en-US" sz="18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01967"/>
                  </a:ext>
                </a:extLst>
              </a:tr>
              <a:tr h="235500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Energy reform started in 2012-2013: liberalization of the electricity sector.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Existing institutions assumed implementing roles at first; competencies transferred once new institutions ready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Auctioneer: grid/market operator, CENACE 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  <a:sym typeface="Wingdings" panose="05000000000000000000" pitchFamily="2" charset="2"/>
                        </a:rPr>
                        <a:t> i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nitially, ministry of energy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Off-taker: 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  <a:sym typeface="Wingdings" panose="05000000000000000000" pitchFamily="2" charset="2"/>
                        </a:rPr>
                        <a:t>multiple. Clearing House as PPA counterparty and administer  initially, state-owned utility CFE.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  <a:sym typeface="Wingdings" panose="05000000000000000000" pitchFamily="2" charset="2"/>
                        </a:rPr>
                        <a:t>Non-payment risk: managed by Clearing House via supervision of credit quality of buyers  no guarantee. Risk mitigation by: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  <a:sym typeface="Wingdings" panose="05000000000000000000" pitchFamily="2" charset="2"/>
                        </a:rPr>
                        <a:t>Buyer guarantee equal to 3 years of payment obligation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  <a:sym typeface="Wingdings" panose="05000000000000000000" pitchFamily="2" charset="2"/>
                        </a:rPr>
                        <a:t>Contribution to reserve fund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16269"/>
                  </a:ext>
                </a:extLst>
              </a:tr>
            </a:tbl>
          </a:graphicData>
        </a:graphic>
      </p:graphicFrame>
      <p:sp>
        <p:nvSpPr>
          <p:cNvPr id="2" name="Arrow: Up 1">
            <a:extLst>
              <a:ext uri="{FF2B5EF4-FFF2-40B4-BE49-F238E27FC236}">
                <a16:creationId xmlns:a16="http://schemas.microsoft.com/office/drawing/2014/main" id="{13BC805F-A60E-4B94-A992-A63A4D42A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602678" y="4614995"/>
            <a:ext cx="228600" cy="457200"/>
          </a:xfrm>
          <a:prstGeom prst="upArrow">
            <a:avLst/>
          </a:prstGeom>
          <a:solidFill>
            <a:srgbClr val="002A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5C57A48-824A-46B8-A9A4-69EB2E880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707" y="6480306"/>
            <a:ext cx="60371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altLang="en-US" sz="1000" dirty="0" bmk="">
                <a:ea typeface="Times New Roman" panose="02020603050405020304" pitchFamily="18" charset="0"/>
                <a:cs typeface="Times" panose="02020603050405020304" pitchFamily="18" charset="0"/>
              </a:rPr>
              <a:t>[1]: (Kruger, </a:t>
            </a:r>
            <a:r>
              <a:rPr lang="en-US" altLang="en-US" sz="1000" dirty="0" err="1" bmk="">
                <a:ea typeface="Times New Roman" panose="02020603050405020304" pitchFamily="18" charset="0"/>
                <a:cs typeface="Times" panose="02020603050405020304" pitchFamily="18" charset="0"/>
              </a:rPr>
              <a:t>Stritzkeb</a:t>
            </a:r>
            <a:r>
              <a:rPr lang="en-US" altLang="en-US" sz="1000" dirty="0" bmk="">
                <a:ea typeface="Times New Roman" panose="02020603050405020304" pitchFamily="18" charset="0"/>
                <a:cs typeface="Times" panose="02020603050405020304" pitchFamily="18" charset="0"/>
              </a:rPr>
              <a:t>, &amp; </a:t>
            </a:r>
            <a:r>
              <a:rPr lang="en-US" altLang="en-US" sz="1000" dirty="0" err="1" bmk="">
                <a:ea typeface="Times New Roman" panose="02020603050405020304" pitchFamily="18" charset="0"/>
                <a:cs typeface="Times" panose="02020603050405020304" pitchFamily="18" charset="0"/>
              </a:rPr>
              <a:t>Trotterb</a:t>
            </a:r>
            <a:r>
              <a:rPr lang="en-US" altLang="en-US" sz="1000" dirty="0" bmk="">
                <a:ea typeface="Times New Roman" panose="02020603050405020304" pitchFamily="18" charset="0"/>
                <a:cs typeface="Times" panose="02020603050405020304" pitchFamily="18" charset="0"/>
              </a:rPr>
              <a:t>, 2018) (World Bank Group, 2017) (Tarantino, 2018)</a:t>
            </a:r>
            <a:endParaRPr lang="en-US" altLang="en-US" sz="1000" dirty="0" bmk="">
              <a:cs typeface="Times" panose="02020603050405020304" pitchFamily="18" charset="0"/>
            </a:endParaRPr>
          </a:p>
          <a:p>
            <a:pPr algn="r">
              <a:defRPr/>
            </a:pPr>
            <a:r>
              <a:rPr lang="en-US" altLang="en-US" sz="1000" dirty="0" bmk="">
                <a:ea typeface="Times New Roman" panose="02020603050405020304" pitchFamily="18" charset="0"/>
                <a:cs typeface="Times" panose="02020603050405020304" pitchFamily="18" charset="0"/>
              </a:rPr>
              <a:t>[2]:</a:t>
            </a:r>
            <a:r>
              <a:rPr lang="en-US" altLang="en-US" sz="1000" dirty="0">
                <a:ea typeface="Times New Roman" panose="02020603050405020304" pitchFamily="18" charset="0"/>
                <a:cs typeface="Times" panose="02020603050405020304" pitchFamily="18" charset="0"/>
              </a:rPr>
              <a:t> (Eberhard &amp; Naude, 2017) (DOE &amp; National Treasury, 2017) (Tarantino, 2018)</a:t>
            </a:r>
            <a:endParaRPr lang="en-US" altLang="en-US" sz="1000" dirty="0">
              <a:cs typeface="Times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6A03A0D-73B6-417C-9932-07268E66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4662596"/>
            <a:ext cx="7772400" cy="564724"/>
          </a:xfrm>
        </p:spPr>
        <p:txBody>
          <a:bodyPr/>
          <a:lstStyle/>
          <a:p>
            <a:r>
              <a:rPr lang="en-US" dirty="0"/>
              <a:t>Institutional Readiness (Mexico)</a:t>
            </a:r>
          </a:p>
        </p:txBody>
      </p:sp>
    </p:spTree>
    <p:extLst>
      <p:ext uri="{BB962C8B-B14F-4D97-AF65-F5344CB8AC3E}">
        <p14:creationId xmlns:p14="http://schemas.microsoft.com/office/powerpoint/2010/main" val="9924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BFEE-6A82-4BF6-A708-C4EADC15E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077200" cy="990600"/>
          </a:xfrm>
        </p:spPr>
        <p:txBody>
          <a:bodyPr/>
          <a:lstStyle/>
          <a:p>
            <a:r>
              <a:rPr lang="en-US" noProof="0" dirty="0"/>
              <a:t>Timeline for auction implementation: Zambia and South Africa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984CE7-3F9C-472F-924F-BE60BD281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250852"/>
              </p:ext>
            </p:extLst>
          </p:nvPr>
        </p:nvGraphicFramePr>
        <p:xfrm>
          <a:off x="225056" y="2069011"/>
          <a:ext cx="8717278" cy="437781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539059">
                  <a:extLst>
                    <a:ext uri="{9D8B030D-6E8A-4147-A177-3AD203B41FA5}">
                      <a16:colId xmlns:a16="http://schemas.microsoft.com/office/drawing/2014/main" val="85199728"/>
                    </a:ext>
                  </a:extLst>
                </a:gridCol>
                <a:gridCol w="3504003">
                  <a:extLst>
                    <a:ext uri="{9D8B030D-6E8A-4147-A177-3AD203B41FA5}">
                      <a16:colId xmlns:a16="http://schemas.microsoft.com/office/drawing/2014/main" val="3989206936"/>
                    </a:ext>
                  </a:extLst>
                </a:gridCol>
                <a:gridCol w="3674216">
                  <a:extLst>
                    <a:ext uri="{9D8B030D-6E8A-4147-A177-3AD203B41FA5}">
                      <a16:colId xmlns:a16="http://schemas.microsoft.com/office/drawing/2014/main" val="2861446328"/>
                    </a:ext>
                  </a:extLst>
                </a:gridCol>
              </a:tblGrid>
              <a:tr h="269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</a:rPr>
                        <a:t> </a:t>
                      </a:r>
                      <a:endParaRPr lang="en-US" sz="1300" noProof="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</a:rPr>
                        <a:t>Zambia</a:t>
                      </a:r>
                      <a:r>
                        <a:rPr lang="en-US" sz="1300" baseline="30000" noProof="0" dirty="0">
                          <a:effectLst/>
                        </a:rPr>
                        <a:t>1</a:t>
                      </a:r>
                      <a:r>
                        <a:rPr lang="en-US" sz="1300" noProof="0" dirty="0">
                          <a:effectLst/>
                        </a:rPr>
                        <a:t>: Example round 1</a:t>
                      </a:r>
                      <a:endParaRPr lang="en-US" sz="1300" noProof="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</a:rPr>
                        <a:t>South Africa</a:t>
                      </a:r>
                      <a:r>
                        <a:rPr lang="en-US" sz="1300" baseline="30000" noProof="0" dirty="0">
                          <a:effectLst/>
                        </a:rPr>
                        <a:t>2</a:t>
                      </a:r>
                      <a:r>
                        <a:rPr lang="en-US" sz="1300" noProof="0" dirty="0">
                          <a:effectLst/>
                        </a:rPr>
                        <a:t>: Example round 1</a:t>
                      </a:r>
                      <a:endParaRPr lang="en-US" sz="1300" noProof="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rgbClr val="002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98950"/>
                  </a:ext>
                </a:extLst>
              </a:tr>
              <a:tr h="453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solidFill>
                            <a:schemeClr val="tx1"/>
                          </a:solidFill>
                          <a:effectLst/>
                        </a:rPr>
                        <a:t>Auction type</a:t>
                      </a:r>
                      <a:endParaRPr lang="en-US" sz="13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</a:rPr>
                        <a:t>Solar PV site pre-selected &amp; pre-developed</a:t>
                      </a:r>
                      <a:endParaRPr lang="en-US" sz="1300" noProof="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</a:rPr>
                        <a:t>RE project sites selected and developed by the bidder</a:t>
                      </a:r>
                      <a:endParaRPr lang="en-US" sz="1300" noProof="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867044272"/>
                  </a:ext>
                </a:extLst>
              </a:tr>
              <a:tr h="4533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solidFill>
                            <a:schemeClr val="tx1"/>
                          </a:solidFill>
                          <a:effectLst/>
                        </a:rPr>
                        <a:t>Lead time design and bid</a:t>
                      </a:r>
                      <a:endParaRPr lang="en-US" sz="13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</a:rPr>
                        <a:t>~6 months, from IFC mandate signature to RfP issue.</a:t>
                      </a:r>
                      <a:endParaRPr lang="en-US" sz="1300" noProof="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</a:rPr>
                        <a:t>~9 months, from DOE IPP office creation in November 2010 to RfP issue.</a:t>
                      </a:r>
                      <a:endParaRPr lang="en-US" sz="1300" noProof="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99980048"/>
                  </a:ext>
                </a:extLst>
              </a:tr>
              <a:tr h="269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 err="1">
                          <a:solidFill>
                            <a:schemeClr val="tx1"/>
                          </a:solidFill>
                          <a:effectLst/>
                        </a:rPr>
                        <a:t>RfP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effectLst/>
                        </a:rPr>
                        <a:t> issued</a:t>
                      </a:r>
                      <a:endParaRPr lang="en-US" sz="13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effectLst/>
                        </a:rPr>
                        <a:t>February/March 2016</a:t>
                      </a:r>
                      <a:endParaRPr lang="en-US" sz="1300" noProof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</a:rPr>
                        <a:t>August 2011</a:t>
                      </a:r>
                      <a:endParaRPr lang="en-US" sz="1300" noProof="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890387759"/>
                  </a:ext>
                </a:extLst>
              </a:tr>
              <a:tr h="269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solidFill>
                            <a:schemeClr val="tx1"/>
                          </a:solidFill>
                          <a:effectLst/>
                        </a:rPr>
                        <a:t>Bid submission</a:t>
                      </a:r>
                      <a:endParaRPr lang="en-US" sz="13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effectLst/>
                        </a:rPr>
                        <a:t>April 2016</a:t>
                      </a:r>
                      <a:endParaRPr lang="en-US" sz="1300" noProof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effectLst/>
                        </a:rPr>
                        <a:t>November 2011</a:t>
                      </a:r>
                      <a:endParaRPr lang="en-US" sz="1300" noProof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476853027"/>
                  </a:ext>
                </a:extLst>
              </a:tr>
              <a:tr h="269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solidFill>
                            <a:schemeClr val="tx1"/>
                          </a:solidFill>
                          <a:effectLst/>
                        </a:rPr>
                        <a:t>Award</a:t>
                      </a:r>
                      <a:endParaRPr lang="en-US" sz="13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effectLst/>
                        </a:rPr>
                        <a:t>May 2016</a:t>
                      </a:r>
                      <a:endParaRPr lang="en-US" sz="1300" noProof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effectLst/>
                        </a:rPr>
                        <a:t>December 2011</a:t>
                      </a:r>
                      <a:endParaRPr lang="en-US" sz="1300" noProof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40008710"/>
                  </a:ext>
                </a:extLst>
              </a:tr>
              <a:tr h="637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solidFill>
                            <a:schemeClr val="tx1"/>
                          </a:solidFill>
                          <a:effectLst/>
                        </a:rPr>
                        <a:t>Financial close</a:t>
                      </a:r>
                      <a:endParaRPr lang="en-US" sz="13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</a:rPr>
                        <a:t>Planned: 6 months after award (November 2016)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</a:rPr>
                        <a:t>Actual: December 2017/June 2018</a:t>
                      </a:r>
                      <a:endParaRPr lang="en-US" sz="1300" noProof="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effectLst/>
                        </a:rPr>
                        <a:t>Expected 9-12 months after award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>
                          <a:effectLst/>
                        </a:rPr>
                        <a:t>Actual: November 2012 (11 months)</a:t>
                      </a:r>
                      <a:endParaRPr lang="en-US" sz="1300" noProof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289677842"/>
                  </a:ext>
                </a:extLst>
              </a:tr>
              <a:tr h="1558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solidFill>
                            <a:schemeClr val="tx1"/>
                          </a:solidFill>
                          <a:effectLst/>
                        </a:rPr>
                        <a:t>Take-aways</a:t>
                      </a:r>
                      <a:endParaRPr lang="en-US" sz="13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</a:rPr>
                        <a:t>Delay in reaching financial close of 13-18 months over initial 6-month period.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noProof="0" dirty="0">
                          <a:effectLst/>
                        </a:rPr>
                        <a:t>Lack of previous coordination processes among implementing bodies.</a:t>
                      </a:r>
                    </a:p>
                    <a:p>
                      <a:pPr marL="171450" marR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noProof="0" dirty="0">
                          <a:effectLst/>
                        </a:rPr>
                        <a:t>Limited understanding of specific requirements regarding the project site and regulation (e.g. grid code).</a:t>
                      </a:r>
                      <a:endParaRPr lang="en-US" sz="1300" noProof="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effectLst/>
                        </a:rPr>
                        <a:t>+90% of projects of rounds 1-3 realized on time.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>
                          <a:effectLst/>
                        </a:rPr>
                        <a:t>Yet timeline implementation delayed due to ESKOM: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noProof="0" dirty="0">
                          <a:effectLst/>
                        </a:rPr>
                        <a:t>Experiencing delays issuing budget quotes for grid connection to preferred bidders.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noProof="0" dirty="0">
                          <a:effectLst/>
                        </a:rPr>
                        <a:t>Suspending the signing of the PPAs in round 4 for ~2 years. </a:t>
                      </a:r>
                      <a:endParaRPr lang="en-US" sz="1300" noProof="0" dirty="0">
                        <a:effectLst/>
                        <a:latin typeface="+mj-lt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6252652"/>
                  </a:ext>
                </a:extLst>
              </a:tr>
            </a:tbl>
          </a:graphicData>
        </a:graphic>
      </p:graphicFrame>
      <p:sp>
        <p:nvSpPr>
          <p:cNvPr id="5" name="Rectangle 6">
            <a:extLst>
              <a:ext uri="{FF2B5EF4-FFF2-40B4-BE49-F238E27FC236}">
                <a16:creationId xmlns:a16="http://schemas.microsoft.com/office/drawing/2014/main" id="{3931B7AB-7A5B-4422-B947-85A8F0B59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89258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altLang="en-US" sz="1000" dirty="0" bmk="">
                <a:ea typeface="Times New Roman" panose="02020603050405020304" pitchFamily="18" charset="0"/>
                <a:cs typeface="Times" panose="02020603050405020304" pitchFamily="18" charset="0"/>
              </a:rPr>
              <a:t>[1]: (Kruger, </a:t>
            </a:r>
            <a:r>
              <a:rPr lang="en-US" altLang="en-US" sz="1000" dirty="0" err="1" bmk="">
                <a:ea typeface="Times New Roman" panose="02020603050405020304" pitchFamily="18" charset="0"/>
                <a:cs typeface="Times" panose="02020603050405020304" pitchFamily="18" charset="0"/>
              </a:rPr>
              <a:t>Stritzkeb</a:t>
            </a:r>
            <a:r>
              <a:rPr lang="en-US" altLang="en-US" sz="1000" dirty="0" bmk="">
                <a:ea typeface="Times New Roman" panose="02020603050405020304" pitchFamily="18" charset="0"/>
                <a:cs typeface="Times" panose="02020603050405020304" pitchFamily="18" charset="0"/>
              </a:rPr>
              <a:t>, &amp; </a:t>
            </a:r>
            <a:r>
              <a:rPr lang="en-US" altLang="en-US" sz="1000" dirty="0" err="1" bmk="">
                <a:ea typeface="Times New Roman" panose="02020603050405020304" pitchFamily="18" charset="0"/>
                <a:cs typeface="Times" panose="02020603050405020304" pitchFamily="18" charset="0"/>
              </a:rPr>
              <a:t>Trotterb</a:t>
            </a:r>
            <a:r>
              <a:rPr lang="en-US" altLang="en-US" sz="1000" dirty="0" bmk="">
                <a:ea typeface="Times New Roman" panose="02020603050405020304" pitchFamily="18" charset="0"/>
                <a:cs typeface="Times" panose="02020603050405020304" pitchFamily="18" charset="0"/>
              </a:rPr>
              <a:t>, 2018) (World Bank Group, 2017) (Tarantino, 2018)</a:t>
            </a:r>
            <a:r>
              <a:rPr lang="en-US" altLang="en-US" sz="1000" dirty="0" bmk="">
                <a:cs typeface="Times" panose="02020603050405020304" pitchFamily="18" charset="0"/>
              </a:rPr>
              <a:t> </a:t>
            </a:r>
            <a:r>
              <a:rPr lang="en-US" altLang="en-US" sz="1000" dirty="0" bmk="">
                <a:ea typeface="Times New Roman" panose="02020603050405020304" pitchFamily="18" charset="0"/>
                <a:cs typeface="Times" panose="02020603050405020304" pitchFamily="18" charset="0"/>
              </a:rPr>
              <a:t>[2]:</a:t>
            </a:r>
            <a:r>
              <a:rPr lang="en-US" altLang="en-US" sz="1000" dirty="0">
                <a:ea typeface="Times New Roman" panose="02020603050405020304" pitchFamily="18" charset="0"/>
                <a:cs typeface="Times" panose="02020603050405020304" pitchFamily="18" charset="0"/>
              </a:rPr>
              <a:t> (Eberhard &amp; Naude, 2017)(DOE &amp; National Treasury, 2017)(Tarantino, 2018)</a:t>
            </a:r>
            <a:endParaRPr lang="en-US" altLang="en-US" sz="1000" dirty="0"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9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113A-A647-48A5-AFE4-1102A020A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/>
              <a:t>Agree on policy goals, understand the market and prepare institutions for successful auctions</a:t>
            </a:r>
          </a:p>
        </p:txBody>
      </p:sp>
      <p:grpSp>
        <p:nvGrpSpPr>
          <p:cNvPr id="6" name="Group 5" descr="a three circle venn diagram: top circle saying &quot;policy goals,&quot; bottom left circle reading &quot;market readiness,&quot; and bottom right circle reading &quot;institutional readiness&quot; ">
            <a:extLst>
              <a:ext uri="{FF2B5EF4-FFF2-40B4-BE49-F238E27FC236}">
                <a16:creationId xmlns:a16="http://schemas.microsoft.com/office/drawing/2014/main" id="{22224D25-F113-4AA1-9A09-684D4E9C159F}"/>
              </a:ext>
            </a:extLst>
          </p:cNvPr>
          <p:cNvGrpSpPr/>
          <p:nvPr/>
        </p:nvGrpSpPr>
        <p:grpSpPr>
          <a:xfrm>
            <a:off x="2590800" y="2647951"/>
            <a:ext cx="4191000" cy="3905249"/>
            <a:chOff x="5299113" y="1554388"/>
            <a:chExt cx="2672545" cy="241470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CFE72DE-8091-4567-A08B-41CB1A79D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9113" y="2409023"/>
              <a:ext cx="1560338" cy="1560070"/>
            </a:xfrm>
            <a:prstGeom prst="ellipse">
              <a:avLst/>
            </a:prstGeom>
            <a:solidFill>
              <a:srgbClr val="002060">
                <a:alpha val="50196"/>
              </a:srgbClr>
            </a:solidFill>
            <a:ln w="12700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+mj-lt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A0A3DD8-6651-4B8E-ABAE-B4F77219B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365" y="2409023"/>
              <a:ext cx="1560338" cy="1560070"/>
            </a:xfrm>
            <a:prstGeom prst="ellipse">
              <a:avLst/>
            </a:prstGeom>
            <a:solidFill>
              <a:srgbClr val="002060">
                <a:alpha val="50196"/>
              </a:srgbClr>
            </a:solidFill>
            <a:ln w="12700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9" name="Text Box 19">
              <a:extLst>
                <a:ext uri="{FF2B5EF4-FFF2-40B4-BE49-F238E27FC236}">
                  <a16:creationId xmlns:a16="http://schemas.microsoft.com/office/drawing/2014/main" id="{B2BA7FDF-EEE5-49B1-91A7-D47100C4D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4908" y="3114458"/>
              <a:ext cx="802215" cy="34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" panose="02020603050405020304" pitchFamily="18" charset="0"/>
                </a:rPr>
                <a:t>Market readiness</a:t>
              </a: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id="{8B34FFC6-2505-40F9-A70D-29C9F96EC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3704" y="3114458"/>
              <a:ext cx="1117954" cy="34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" panose="02020603050405020304" pitchFamily="18" charset="0"/>
                </a:rPr>
                <a:t>Institutional readiness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D715166-BE4E-48A4-A730-59AEC4BDA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4738" y="1554388"/>
              <a:ext cx="1560338" cy="1560070"/>
            </a:xfrm>
            <a:prstGeom prst="ellipse">
              <a:avLst/>
            </a:prstGeom>
            <a:solidFill>
              <a:srgbClr val="002060">
                <a:alpha val="50196"/>
              </a:srgbClr>
            </a:solidFill>
            <a:ln w="12700" cmpd="sng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 panose="020B0604020202020204" pitchFamily="34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12" name="Text Box 19">
              <a:extLst>
                <a:ext uri="{FF2B5EF4-FFF2-40B4-BE49-F238E27FC236}">
                  <a16:creationId xmlns:a16="http://schemas.microsoft.com/office/drawing/2014/main" id="{A682DA0A-C5D2-4396-9A20-2AFC11E27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5076" y="2004212"/>
              <a:ext cx="719662" cy="34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Times" panose="02020603050405020304" pitchFamily="18" charset="0"/>
                </a:rPr>
                <a:t>Policy goals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013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A43162-E3F4-4879-A984-3B8FD744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7332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4BB279-DE2C-417C-9DEF-3B08F47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077200" cy="462123"/>
          </a:xfrm>
        </p:spPr>
        <p:txBody>
          <a:bodyPr/>
          <a:lstStyle/>
          <a:p>
            <a:pPr algn="ctr"/>
            <a:r>
              <a:rPr lang="de-DE" dirty="0"/>
              <a:t>Agenda</a:t>
            </a:r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A3F468-2DD1-4C83-8905-3BFC03EA102A}"/>
              </a:ext>
            </a:extLst>
          </p:cNvPr>
          <p:cNvSpPr/>
          <p:nvPr/>
        </p:nvSpPr>
        <p:spPr>
          <a:xfrm>
            <a:off x="198120" y="2209800"/>
            <a:ext cx="8945880" cy="274320"/>
          </a:xfrm>
          <a:prstGeom prst="rect">
            <a:avLst/>
          </a:prstGeom>
          <a:solidFill>
            <a:srgbClr val="002A6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Policy goals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5DE5CE-5207-4454-99E4-99E830D7F998}"/>
              </a:ext>
            </a:extLst>
          </p:cNvPr>
          <p:cNvSpPr/>
          <p:nvPr/>
        </p:nvSpPr>
        <p:spPr>
          <a:xfrm>
            <a:off x="198120" y="2484120"/>
            <a:ext cx="894588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Price competition</a:t>
            </a:r>
          </a:p>
          <a:p>
            <a:r>
              <a:rPr lang="en-US" sz="1600" dirty="0">
                <a:latin typeface="+mj-lt"/>
              </a:rPr>
              <a:t>Volume control</a:t>
            </a:r>
          </a:p>
          <a:p>
            <a:r>
              <a:rPr lang="en-US" sz="1600" dirty="0">
                <a:latin typeface="+mj-lt"/>
              </a:rPr>
              <a:t>Other goals such as grid &amp; system integration, local value creation etc. </a:t>
            </a:r>
          </a:p>
          <a:p>
            <a:r>
              <a:rPr lang="en-US" sz="1600" dirty="0">
                <a:latin typeface="+mj-lt"/>
              </a:rPr>
              <a:t>Be aware of trade-offs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851F7D-06A1-4842-AA71-4CE0FDFAF3C2}"/>
              </a:ext>
            </a:extLst>
          </p:cNvPr>
          <p:cNvSpPr/>
          <p:nvPr/>
        </p:nvSpPr>
        <p:spPr>
          <a:xfrm>
            <a:off x="198120" y="3771483"/>
            <a:ext cx="8945880" cy="274320"/>
          </a:xfrm>
          <a:prstGeom prst="rect">
            <a:avLst/>
          </a:prstGeom>
          <a:solidFill>
            <a:srgbClr val="002A6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 readiness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54CF91-9279-427C-B47D-E993359BCC28}"/>
              </a:ext>
            </a:extLst>
          </p:cNvPr>
          <p:cNvSpPr/>
          <p:nvPr/>
        </p:nvSpPr>
        <p:spPr>
          <a:xfrm>
            <a:off x="198120" y="4045803"/>
            <a:ext cx="894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Competition: market size, competition with other renumeration (e.g. feed-in tariffs, bilateral deals)</a:t>
            </a:r>
          </a:p>
          <a:p>
            <a:r>
              <a:rPr lang="en-US" sz="1600" dirty="0">
                <a:latin typeface="+mj-lt"/>
              </a:rPr>
              <a:t>Risk &amp; duration of project development phases, ease of permitting</a:t>
            </a:r>
          </a:p>
          <a:p>
            <a:r>
              <a:rPr lang="en-US" sz="1600" dirty="0">
                <a:latin typeface="+mj-lt"/>
              </a:rPr>
              <a:t>Understanding bidder risks: selection risk, penalty risk, revenue risk, financial risk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D17219-E0F0-47D4-BDCD-CED77B28ACB6}"/>
              </a:ext>
            </a:extLst>
          </p:cNvPr>
          <p:cNvSpPr/>
          <p:nvPr/>
        </p:nvSpPr>
        <p:spPr>
          <a:xfrm>
            <a:off x="198120" y="5117915"/>
            <a:ext cx="8945880" cy="274320"/>
          </a:xfrm>
          <a:prstGeom prst="rect">
            <a:avLst/>
          </a:prstGeom>
          <a:solidFill>
            <a:srgbClr val="002A6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Institutional readiness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6132E-303B-40F9-9BB5-8B9C2DC6631F}"/>
              </a:ext>
            </a:extLst>
          </p:cNvPr>
          <p:cNvSpPr/>
          <p:nvPr/>
        </p:nvSpPr>
        <p:spPr>
          <a:xfrm>
            <a:off x="198120" y="5392235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Depends on type of auction, implementation timeline, desire for scalability of the auction. </a:t>
            </a:r>
          </a:p>
          <a:p>
            <a:r>
              <a:rPr lang="en-US" sz="1600" dirty="0">
                <a:latin typeface="+mj-lt"/>
              </a:rPr>
              <a:t>Alignment of relevant ministries, grid operators, permitting authorities, energy regulator</a:t>
            </a:r>
          </a:p>
          <a:p>
            <a:r>
              <a:rPr lang="en-US" sz="1600" dirty="0">
                <a:latin typeface="+mj-lt"/>
              </a:rPr>
              <a:t>Trust, transparency, independence</a:t>
            </a:r>
          </a:p>
          <a:p>
            <a:r>
              <a:rPr lang="en-US" sz="1600" dirty="0">
                <a:latin typeface="+mj-lt"/>
              </a:rPr>
              <a:t>Use international best-practices but tailor auction to individual case</a:t>
            </a:r>
          </a:p>
        </p:txBody>
      </p:sp>
    </p:spTree>
    <p:extLst>
      <p:ext uri="{BB962C8B-B14F-4D97-AF65-F5344CB8AC3E}">
        <p14:creationId xmlns:p14="http://schemas.microsoft.com/office/powerpoint/2010/main" val="350884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14BB279-DE2C-417C-9DEF-3B08F475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077200" cy="990600"/>
          </a:xfrm>
        </p:spPr>
        <p:txBody>
          <a:bodyPr/>
          <a:lstStyle/>
          <a:p>
            <a:r>
              <a:rPr lang="de-DE" dirty="0"/>
              <a:t>T</a:t>
            </a:r>
            <a:r>
              <a:rPr lang="en-US" dirty="0"/>
              <a:t>here is no “one-size-fits-all” auction: tailor them to policy goals, market and institutional readiness</a:t>
            </a:r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A3F468-2DD1-4C83-8905-3BFC03EA102A}"/>
              </a:ext>
            </a:extLst>
          </p:cNvPr>
          <p:cNvSpPr/>
          <p:nvPr/>
        </p:nvSpPr>
        <p:spPr>
          <a:xfrm>
            <a:off x="198120" y="2209800"/>
            <a:ext cx="8945880" cy="274320"/>
          </a:xfrm>
          <a:prstGeom prst="rect">
            <a:avLst/>
          </a:prstGeom>
          <a:solidFill>
            <a:srgbClr val="002A6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Policy goals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5DE5CE-5207-4454-99E4-99E830D7F998}"/>
              </a:ext>
            </a:extLst>
          </p:cNvPr>
          <p:cNvSpPr/>
          <p:nvPr/>
        </p:nvSpPr>
        <p:spPr>
          <a:xfrm>
            <a:off x="198120" y="2484120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Price competition</a:t>
            </a:r>
          </a:p>
          <a:p>
            <a:r>
              <a:rPr lang="en-US" sz="1600" dirty="0">
                <a:latin typeface="+mj-lt"/>
              </a:rPr>
              <a:t>Volume control</a:t>
            </a:r>
          </a:p>
          <a:p>
            <a:r>
              <a:rPr lang="en-US" sz="1600" dirty="0">
                <a:latin typeface="+mj-lt"/>
              </a:rPr>
              <a:t>Other goals such as grid &amp; system integration, local value creation etc. </a:t>
            </a:r>
          </a:p>
          <a:p>
            <a:r>
              <a:rPr lang="en-US" sz="1600" dirty="0">
                <a:latin typeface="+mj-lt"/>
              </a:rPr>
              <a:t>Be aware of trade-offs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851F7D-06A1-4842-AA71-4CE0FDFAF3C2}"/>
              </a:ext>
            </a:extLst>
          </p:cNvPr>
          <p:cNvSpPr/>
          <p:nvPr/>
        </p:nvSpPr>
        <p:spPr>
          <a:xfrm>
            <a:off x="198120" y="3771483"/>
            <a:ext cx="8945880" cy="274320"/>
          </a:xfrm>
          <a:prstGeom prst="rect">
            <a:avLst/>
          </a:prstGeom>
          <a:solidFill>
            <a:srgbClr val="002A6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 readiness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54CF91-9279-427C-B47D-E993359BCC28}"/>
              </a:ext>
            </a:extLst>
          </p:cNvPr>
          <p:cNvSpPr/>
          <p:nvPr/>
        </p:nvSpPr>
        <p:spPr>
          <a:xfrm>
            <a:off x="198120" y="4045803"/>
            <a:ext cx="894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Competition: market size, competition with other renumeration (e.g. feed.in tariffs, bilateral deals)</a:t>
            </a:r>
          </a:p>
          <a:p>
            <a:r>
              <a:rPr lang="en-US" sz="1600" dirty="0">
                <a:latin typeface="+mj-lt"/>
              </a:rPr>
              <a:t>Risk &amp; duration of project development phases, ease of permitting</a:t>
            </a:r>
          </a:p>
          <a:p>
            <a:r>
              <a:rPr lang="en-US" sz="1600" dirty="0">
                <a:latin typeface="+mj-lt"/>
              </a:rPr>
              <a:t>Understanding bidder risks: selection risk, penalty risk, revenue risk, financial risk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D17219-E0F0-47D4-BDCD-CED77B28ACB6}"/>
              </a:ext>
            </a:extLst>
          </p:cNvPr>
          <p:cNvSpPr/>
          <p:nvPr/>
        </p:nvSpPr>
        <p:spPr>
          <a:xfrm>
            <a:off x="198120" y="5117915"/>
            <a:ext cx="8945880" cy="274320"/>
          </a:xfrm>
          <a:prstGeom prst="rect">
            <a:avLst/>
          </a:prstGeom>
          <a:solidFill>
            <a:srgbClr val="002A6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Institutional readiness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6132E-303B-40F9-9BB5-8B9C2DC6631F}"/>
              </a:ext>
            </a:extLst>
          </p:cNvPr>
          <p:cNvSpPr/>
          <p:nvPr/>
        </p:nvSpPr>
        <p:spPr>
          <a:xfrm>
            <a:off x="198120" y="5392235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Depends on type of auction, implementation timeline, desire for scalability of the auction. </a:t>
            </a:r>
          </a:p>
          <a:p>
            <a:r>
              <a:rPr lang="en-US" sz="1600" dirty="0">
                <a:latin typeface="+mj-lt"/>
              </a:rPr>
              <a:t>Alignment of relevant ministries, grid operators, permitting authorities, energy regulator</a:t>
            </a:r>
          </a:p>
          <a:p>
            <a:r>
              <a:rPr lang="en-US" sz="1600" dirty="0">
                <a:latin typeface="+mj-lt"/>
              </a:rPr>
              <a:t>Trust, transparency, independence</a:t>
            </a:r>
          </a:p>
          <a:p>
            <a:r>
              <a:rPr lang="en-US" sz="1600" dirty="0">
                <a:latin typeface="+mj-lt"/>
              </a:rPr>
              <a:t>Use international best-practices but tailor auction to individual case</a:t>
            </a:r>
          </a:p>
        </p:txBody>
      </p:sp>
    </p:spTree>
    <p:extLst>
      <p:ext uri="{BB962C8B-B14F-4D97-AF65-F5344CB8AC3E}">
        <p14:creationId xmlns:p14="http://schemas.microsoft.com/office/powerpoint/2010/main" val="201242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5DE5CE-5207-4454-99E4-99E830D7F998}"/>
              </a:ext>
            </a:extLst>
          </p:cNvPr>
          <p:cNvSpPr/>
          <p:nvPr/>
        </p:nvSpPr>
        <p:spPr>
          <a:xfrm>
            <a:off x="198120" y="1905000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Trade-off: Price competition and timely project realization</a:t>
            </a:r>
          </a:p>
          <a:p>
            <a:r>
              <a:rPr lang="en-US" sz="1600" dirty="0">
                <a:latin typeface="+mj-lt"/>
              </a:rPr>
              <a:t>Volume control</a:t>
            </a:r>
          </a:p>
          <a:p>
            <a:r>
              <a:rPr lang="en-US" sz="1600" dirty="0">
                <a:latin typeface="+mj-lt"/>
              </a:rPr>
              <a:t>Other goals such as grid &amp; system integration, local value creation etc. </a:t>
            </a:r>
          </a:p>
          <a:p>
            <a:r>
              <a:rPr lang="en-US" sz="1600" dirty="0">
                <a:latin typeface="+mj-lt"/>
              </a:rPr>
              <a:t>Be aware of trade-offs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851F7D-06A1-4842-AA71-4CE0FDFAF3C2}"/>
              </a:ext>
            </a:extLst>
          </p:cNvPr>
          <p:cNvSpPr/>
          <p:nvPr/>
        </p:nvSpPr>
        <p:spPr>
          <a:xfrm>
            <a:off x="198120" y="3374297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Market readiness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54CF91-9279-427C-B47D-E993359BCC28}"/>
              </a:ext>
            </a:extLst>
          </p:cNvPr>
          <p:cNvSpPr/>
          <p:nvPr/>
        </p:nvSpPr>
        <p:spPr>
          <a:xfrm>
            <a:off x="198120" y="3648617"/>
            <a:ext cx="894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Competition: market size, competition with other renumeration (e.g. feed.in tariffs, bilateral deals)</a:t>
            </a:r>
          </a:p>
          <a:p>
            <a:r>
              <a:rPr lang="en-US" sz="1600" dirty="0">
                <a:latin typeface="+mj-lt"/>
              </a:rPr>
              <a:t>Risk &amp; duration of project development phases, ease of permitting</a:t>
            </a:r>
          </a:p>
          <a:p>
            <a:r>
              <a:rPr lang="en-US" sz="1600" dirty="0">
                <a:latin typeface="+mj-lt"/>
              </a:rPr>
              <a:t>Understanding bidder risks: selection risk, penalty risk, revenue risk, financial risk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D17219-E0F0-47D4-BDCD-CED77B28ACB6}"/>
              </a:ext>
            </a:extLst>
          </p:cNvPr>
          <p:cNvSpPr/>
          <p:nvPr/>
        </p:nvSpPr>
        <p:spPr>
          <a:xfrm>
            <a:off x="198120" y="5117915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Institutional readiness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6132E-303B-40F9-9BB5-8B9C2DC6631F}"/>
              </a:ext>
            </a:extLst>
          </p:cNvPr>
          <p:cNvSpPr/>
          <p:nvPr/>
        </p:nvSpPr>
        <p:spPr>
          <a:xfrm>
            <a:off x="198120" y="5392235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Depends on type of auction, implementation timeline, desire for scalability of the auction. </a:t>
            </a:r>
          </a:p>
          <a:p>
            <a:r>
              <a:rPr lang="en-US" sz="1600" dirty="0">
                <a:latin typeface="+mj-lt"/>
              </a:rPr>
              <a:t>Alignment of relevant ministries, grid operators, permitting authorities, energy regulator</a:t>
            </a:r>
          </a:p>
          <a:p>
            <a:r>
              <a:rPr lang="en-US" sz="1600" dirty="0">
                <a:latin typeface="+mj-lt"/>
              </a:rPr>
              <a:t>Trust, transparency, independence</a:t>
            </a:r>
          </a:p>
          <a:p>
            <a:r>
              <a:rPr lang="en-US" sz="1600" dirty="0">
                <a:latin typeface="+mj-lt"/>
              </a:rPr>
              <a:t>Use international best-practices but tailor auction to individual case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37858-518F-45A9-99EB-2348B802D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98120" y="2209800"/>
            <a:ext cx="8945880" cy="43434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9022DC0-1F97-4CB7-8404-FC7373EA0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60967"/>
              </p:ext>
            </p:extLst>
          </p:nvPr>
        </p:nvGraphicFramePr>
        <p:xfrm>
          <a:off x="312421" y="2294771"/>
          <a:ext cx="8717277" cy="316114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11579">
                  <a:extLst>
                    <a:ext uri="{9D8B030D-6E8A-4147-A177-3AD203B41FA5}">
                      <a16:colId xmlns:a16="http://schemas.microsoft.com/office/drawing/2014/main" val="3424796833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875821205"/>
                    </a:ext>
                  </a:extLst>
                </a:gridCol>
                <a:gridCol w="3467098">
                  <a:extLst>
                    <a:ext uri="{9D8B030D-6E8A-4147-A177-3AD203B41FA5}">
                      <a16:colId xmlns:a16="http://schemas.microsoft.com/office/drawing/2014/main" val="3064211624"/>
                    </a:ext>
                  </a:extLst>
                </a:gridCol>
              </a:tblGrid>
              <a:tr h="38746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Country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Challenge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Measures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01967"/>
                  </a:ext>
                </a:extLst>
              </a:tr>
              <a:tr h="1688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Brazil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Signicant price reduction in wind auctions: average price of $6.1 ct/kWh in 2009-2013.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60% lower than preceding FIT of </a:t>
                      </a: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" panose="02020603050405020304" pitchFamily="18" charset="0"/>
                        </a:rPr>
                        <a:t>$</a:t>
                      </a: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15.4 ct/kWh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noProof="0" dirty="0">
                        <a:latin typeface="+mj-lt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Delayed project realization: only 17% of the awarded wind capacity in 2009-2013 reached operation within the deadline.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noProof="0" dirty="0">
                          <a:latin typeface="+mj-lt"/>
                          <a:cs typeface="Times" panose="02020603050405020304" pitchFamily="18" charset="0"/>
                        </a:rPr>
                        <a:t>Delays </a:t>
                      </a: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by</a:t>
                      </a:r>
                      <a:r>
                        <a:rPr lang="de-DE" sz="1600" noProof="0" dirty="0">
                          <a:latin typeface="+mj-lt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the government in connecting projects to the grid.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Bidders are responsible for securing their own grid access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noProof="0" dirty="0">
                        <a:latin typeface="+mj-lt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Increase of penalties in case of project non-realization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1626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321E43C-B8A1-4F76-8230-CA1AF8EE7FE4}"/>
              </a:ext>
            </a:extLst>
          </p:cNvPr>
          <p:cNvSpPr/>
          <p:nvPr/>
        </p:nvSpPr>
        <p:spPr>
          <a:xfrm>
            <a:off x="4972049" y="5213231"/>
            <a:ext cx="2743200" cy="1143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Times" panose="02020603050405020304" pitchFamily="18" charset="0"/>
              </a:rPr>
              <a:t>Caveat: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Times" panose="02020603050405020304" pitchFamily="18" charset="0"/>
              </a:rPr>
              <a:t>Project cancellations low as of 2018; final realization rate of 89% - 98% likely.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Times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6FC4F5-50F0-442F-81AF-4DC38977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Goals</a:t>
            </a:r>
          </a:p>
        </p:txBody>
      </p:sp>
    </p:spTree>
    <p:extLst>
      <p:ext uri="{BB962C8B-B14F-4D97-AF65-F5344CB8AC3E}">
        <p14:creationId xmlns:p14="http://schemas.microsoft.com/office/powerpoint/2010/main" val="31138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5DE5CE-5207-4454-99E4-99E830D7F998}"/>
              </a:ext>
            </a:extLst>
          </p:cNvPr>
          <p:cNvSpPr/>
          <p:nvPr/>
        </p:nvSpPr>
        <p:spPr>
          <a:xfrm>
            <a:off x="198120" y="1905000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Trade-off: Price competition and timely project realization</a:t>
            </a:r>
          </a:p>
          <a:p>
            <a:r>
              <a:rPr lang="en-US" sz="1600" dirty="0">
                <a:latin typeface="+mj-lt"/>
              </a:rPr>
              <a:t>Volume control</a:t>
            </a:r>
          </a:p>
          <a:p>
            <a:r>
              <a:rPr lang="en-US" sz="1600" dirty="0">
                <a:latin typeface="+mj-lt"/>
              </a:rPr>
              <a:t>Other goals such as </a:t>
            </a:r>
            <a:r>
              <a:rPr lang="en-US" sz="1600" b="1" dirty="0">
                <a:latin typeface="+mj-lt"/>
              </a:rPr>
              <a:t>grid &amp; system integration</a:t>
            </a:r>
            <a:r>
              <a:rPr lang="en-US" sz="1600" dirty="0">
                <a:latin typeface="+mj-lt"/>
              </a:rPr>
              <a:t>, local value creation etc. </a:t>
            </a:r>
          </a:p>
          <a:p>
            <a:r>
              <a:rPr lang="en-US" sz="1600" dirty="0">
                <a:latin typeface="+mj-lt"/>
              </a:rPr>
              <a:t>Be aware of trade-offs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851F7D-06A1-4842-AA71-4CE0FDFAF3C2}"/>
              </a:ext>
            </a:extLst>
          </p:cNvPr>
          <p:cNvSpPr/>
          <p:nvPr/>
        </p:nvSpPr>
        <p:spPr>
          <a:xfrm>
            <a:off x="198120" y="3374297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 readiness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54CF91-9279-427C-B47D-E993359BCC28}"/>
              </a:ext>
            </a:extLst>
          </p:cNvPr>
          <p:cNvSpPr/>
          <p:nvPr/>
        </p:nvSpPr>
        <p:spPr>
          <a:xfrm>
            <a:off x="198120" y="3648617"/>
            <a:ext cx="894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Competition: market size, competition with other renumeration (e.g. feed.in tariffs, bilateral deals)</a:t>
            </a:r>
          </a:p>
          <a:p>
            <a:r>
              <a:rPr lang="en-US" sz="1600" dirty="0"/>
              <a:t>Risk &amp; duration of project development phases, ease of permitting</a:t>
            </a:r>
          </a:p>
          <a:p>
            <a:r>
              <a:rPr lang="en-US" sz="1600" dirty="0"/>
              <a:t>Understanding bidder risks: selection risk, penalty risk, revenue risk, financial risk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D17219-E0F0-47D4-BDCD-CED77B28ACB6}"/>
              </a:ext>
            </a:extLst>
          </p:cNvPr>
          <p:cNvSpPr/>
          <p:nvPr/>
        </p:nvSpPr>
        <p:spPr>
          <a:xfrm>
            <a:off x="198120" y="5117915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Institutional readiness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6132E-303B-40F9-9BB5-8B9C2DC6631F}"/>
              </a:ext>
            </a:extLst>
          </p:cNvPr>
          <p:cNvSpPr/>
          <p:nvPr/>
        </p:nvSpPr>
        <p:spPr>
          <a:xfrm>
            <a:off x="198120" y="5392235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Depends on type of auction, implementation timeline, desire for scalability of the auction. </a:t>
            </a:r>
          </a:p>
          <a:p>
            <a:r>
              <a:rPr lang="en-US" sz="1600" dirty="0"/>
              <a:t>Alignment of relevant ministries, grid operators, permitting authorities, energy regulator</a:t>
            </a:r>
          </a:p>
          <a:p>
            <a:r>
              <a:rPr lang="en-US" sz="1600" dirty="0"/>
              <a:t>Trust, transparency, independence</a:t>
            </a:r>
          </a:p>
          <a:p>
            <a:r>
              <a:rPr lang="en-US" sz="1600" dirty="0"/>
              <a:t>Use international best-practices but tailor auction to individual case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37858-518F-45A9-99EB-2348B802D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98120" y="2667000"/>
            <a:ext cx="8945880" cy="38862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9022DC0-1F97-4CB7-8404-FC7373EA0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468063"/>
              </p:ext>
            </p:extLst>
          </p:nvPr>
        </p:nvGraphicFramePr>
        <p:xfrm>
          <a:off x="315437" y="2816909"/>
          <a:ext cx="8752363" cy="176279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60963">
                  <a:extLst>
                    <a:ext uri="{9D8B030D-6E8A-4147-A177-3AD203B41FA5}">
                      <a16:colId xmlns:a16="http://schemas.microsoft.com/office/drawing/2014/main" val="342479683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875821205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064211624"/>
                    </a:ext>
                  </a:extLst>
                </a:gridCol>
              </a:tblGrid>
              <a:tr h="32758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Country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>
                          <a:latin typeface="+mj-lt"/>
                          <a:cs typeface="Times" panose="02020603050405020304" pitchFamily="18" charset="0"/>
                        </a:rPr>
                        <a:t>Challenge</a:t>
                      </a:r>
                      <a:endParaRPr lang="en-US" sz="1600" noProof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Measures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01967"/>
                  </a:ext>
                </a:extLst>
              </a:tr>
              <a:tr h="14275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>
                          <a:latin typeface="+mj-lt"/>
                          <a:cs typeface="Times" panose="02020603050405020304" pitchFamily="18" charset="0"/>
                        </a:rPr>
                        <a:t>Kazakhstan</a:t>
                      </a:r>
                      <a:endParaRPr lang="en-US" sz="1600" noProof="0">
                        <a:solidFill>
                          <a:schemeClr val="tx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Minimize new transmission costs and support renewable energy system integration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Maximum permissible capacity and number of new connections for grid connection points.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If bids in a grid connection point above limit, more expensive bids are excluded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16269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BE3C012-314A-48CA-8EDE-F4DF7E03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08753" y="1905000"/>
            <a:ext cx="8945880" cy="53821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AD8E76-2035-4F5F-B05E-447F158F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Kazakhstan Policy Goals</a:t>
            </a:r>
          </a:p>
        </p:txBody>
      </p:sp>
    </p:spTree>
    <p:extLst>
      <p:ext uri="{BB962C8B-B14F-4D97-AF65-F5344CB8AC3E}">
        <p14:creationId xmlns:p14="http://schemas.microsoft.com/office/powerpoint/2010/main" val="3121642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A3F468-2DD1-4C83-8905-3BFC03EA102A}"/>
              </a:ext>
            </a:extLst>
          </p:cNvPr>
          <p:cNvSpPr/>
          <p:nvPr/>
        </p:nvSpPr>
        <p:spPr>
          <a:xfrm>
            <a:off x="198120" y="1630680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Policy goals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5DE5CE-5207-4454-99E4-99E830D7F998}"/>
              </a:ext>
            </a:extLst>
          </p:cNvPr>
          <p:cNvSpPr/>
          <p:nvPr/>
        </p:nvSpPr>
        <p:spPr>
          <a:xfrm>
            <a:off x="198120" y="1905000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Price competition</a:t>
            </a:r>
          </a:p>
          <a:p>
            <a:r>
              <a:rPr lang="en-US" sz="1600" dirty="0"/>
              <a:t>Volume control</a:t>
            </a:r>
          </a:p>
          <a:p>
            <a:r>
              <a:rPr lang="en-US" sz="1600" dirty="0"/>
              <a:t>Other goals such as grid &amp; system integration, local value creation etc. </a:t>
            </a:r>
          </a:p>
          <a:p>
            <a:r>
              <a:rPr lang="en-US" sz="1600" dirty="0"/>
              <a:t>Be aware of trade-offs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54CF91-9279-427C-B47D-E993359BCC28}"/>
              </a:ext>
            </a:extLst>
          </p:cNvPr>
          <p:cNvSpPr/>
          <p:nvPr/>
        </p:nvSpPr>
        <p:spPr>
          <a:xfrm>
            <a:off x="198120" y="3648617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Competition: market size, competition with other renumeration (e.g. feed.in tariffs, bilateral deals)</a:t>
            </a:r>
          </a:p>
          <a:p>
            <a:r>
              <a:rPr lang="en-US" sz="1600" dirty="0">
                <a:latin typeface="+mj-lt"/>
              </a:rPr>
              <a:t>Risk &amp; duration of project development phases, ease of permitting</a:t>
            </a:r>
          </a:p>
          <a:p>
            <a:r>
              <a:rPr lang="en-US" sz="1600" dirty="0">
                <a:latin typeface="+mj-lt"/>
              </a:rPr>
              <a:t>Understanding bidder risks: selection risk, penalty risk, revenue risk, financial risk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D17219-E0F0-47D4-BDCD-CED77B28ACB6}"/>
              </a:ext>
            </a:extLst>
          </p:cNvPr>
          <p:cNvSpPr/>
          <p:nvPr/>
        </p:nvSpPr>
        <p:spPr>
          <a:xfrm>
            <a:off x="198120" y="5117915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Institutional readiness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6132E-303B-40F9-9BB5-8B9C2DC6631F}"/>
              </a:ext>
            </a:extLst>
          </p:cNvPr>
          <p:cNvSpPr/>
          <p:nvPr/>
        </p:nvSpPr>
        <p:spPr>
          <a:xfrm>
            <a:off x="198120" y="5392235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Depends on type of auction, implementation timeline, desire for scalability of the auction. </a:t>
            </a:r>
          </a:p>
          <a:p>
            <a:r>
              <a:rPr lang="en-US" sz="1600" dirty="0"/>
              <a:t>Alignment of relevant ministries, grid operators, permitting authorities, energy regulator</a:t>
            </a:r>
          </a:p>
          <a:p>
            <a:r>
              <a:rPr lang="en-US" sz="1600" dirty="0"/>
              <a:t>Trust, transparency, independence</a:t>
            </a:r>
          </a:p>
          <a:p>
            <a:r>
              <a:rPr lang="en-US" sz="1600" dirty="0"/>
              <a:t>Use international best-practices but tailor auction to individual case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0FB386-A931-4F3A-8DB5-4B5488367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08753" y="1630679"/>
            <a:ext cx="8945880" cy="174361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02B9B3-0FCC-42DD-AA1C-0B3EE423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01664" y="3922937"/>
            <a:ext cx="8945880" cy="254651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CCD0D54-292C-4573-9CF7-990107EEC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552327"/>
              </p:ext>
            </p:extLst>
          </p:nvPr>
        </p:nvGraphicFramePr>
        <p:xfrm>
          <a:off x="294878" y="4205364"/>
          <a:ext cx="8752363" cy="1889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61321">
                  <a:extLst>
                    <a:ext uri="{9D8B030D-6E8A-4147-A177-3AD203B41FA5}">
                      <a16:colId xmlns:a16="http://schemas.microsoft.com/office/drawing/2014/main" val="342479683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875821205"/>
                    </a:ext>
                  </a:extLst>
                </a:gridCol>
                <a:gridCol w="4571642">
                  <a:extLst>
                    <a:ext uri="{9D8B030D-6E8A-4147-A177-3AD203B41FA5}">
                      <a16:colId xmlns:a16="http://schemas.microsoft.com/office/drawing/2014/main" val="3064211624"/>
                    </a:ext>
                  </a:extLst>
                </a:gridCol>
              </a:tblGrid>
              <a:tr h="32758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Country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Challenge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Measures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01967"/>
                  </a:ext>
                </a:extLst>
              </a:tr>
              <a:tr h="14275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South Africa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Auction prices close to the ceiling price in 1</a:t>
                      </a:r>
                      <a:r>
                        <a:rPr lang="en-US" sz="1600" baseline="300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st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 auction round.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Overestimation of the RE market size and project bid readiness.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Auction volumes reduced in later rounds.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noProof="0" dirty="0"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1626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74749A2-C5B1-4BAC-9855-9E70D86EE479}"/>
              </a:ext>
            </a:extLst>
          </p:cNvPr>
          <p:cNvSpPr/>
          <p:nvPr/>
        </p:nvSpPr>
        <p:spPr>
          <a:xfrm>
            <a:off x="4453218" y="4864617"/>
            <a:ext cx="4561366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FFFFFF"/>
                </a:solidFill>
                <a:latin typeface="+mj-lt"/>
                <a:cs typeface="Times" panose="02020603050405020304" pitchFamily="18" charset="0"/>
              </a:rPr>
              <a:t>Good practice: start with smaller volumes to ensure there is sufficient demand from the private sector.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939CB8-9410-46D3-B6CF-3C98147F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45480"/>
            <a:ext cx="7772400" cy="533400"/>
          </a:xfrm>
        </p:spPr>
        <p:txBody>
          <a:bodyPr/>
          <a:lstStyle/>
          <a:p>
            <a:r>
              <a:rPr lang="en-US" dirty="0"/>
              <a:t>Market Readiness</a:t>
            </a:r>
          </a:p>
        </p:txBody>
      </p:sp>
    </p:spTree>
    <p:extLst>
      <p:ext uri="{BB962C8B-B14F-4D97-AF65-F5344CB8AC3E}">
        <p14:creationId xmlns:p14="http://schemas.microsoft.com/office/powerpoint/2010/main" val="86406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A3F468-2DD1-4C83-8905-3BFC03EA102A}"/>
              </a:ext>
            </a:extLst>
          </p:cNvPr>
          <p:cNvSpPr/>
          <p:nvPr/>
        </p:nvSpPr>
        <p:spPr>
          <a:xfrm>
            <a:off x="198120" y="1630680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Policy goals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5DE5CE-5207-4454-99E4-99E830D7F998}"/>
              </a:ext>
            </a:extLst>
          </p:cNvPr>
          <p:cNvSpPr/>
          <p:nvPr/>
        </p:nvSpPr>
        <p:spPr>
          <a:xfrm>
            <a:off x="198120" y="1905000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Price competition</a:t>
            </a:r>
          </a:p>
          <a:p>
            <a:r>
              <a:rPr lang="en-US" sz="1600" dirty="0"/>
              <a:t>Volume control</a:t>
            </a:r>
          </a:p>
          <a:p>
            <a:r>
              <a:rPr lang="en-US" sz="1600" dirty="0"/>
              <a:t>Other goals such as grid &amp; system integration, local value creation etc. </a:t>
            </a:r>
          </a:p>
          <a:p>
            <a:r>
              <a:rPr lang="en-US" sz="1600" dirty="0"/>
              <a:t>Be aware of trade-offs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54CF91-9279-427C-B47D-E993359BCC28}"/>
              </a:ext>
            </a:extLst>
          </p:cNvPr>
          <p:cNvSpPr/>
          <p:nvPr/>
        </p:nvSpPr>
        <p:spPr>
          <a:xfrm>
            <a:off x="198120" y="3648617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Competition: market size, competition with other renumeration (e.g. feed.in tariffs, bilateral deals)</a:t>
            </a:r>
          </a:p>
          <a:p>
            <a:r>
              <a:rPr lang="en-US" sz="1600" dirty="0">
                <a:latin typeface="+mj-lt"/>
              </a:rPr>
              <a:t>Risk &amp; duration of project development phases, ease of permitting</a:t>
            </a:r>
          </a:p>
          <a:p>
            <a:r>
              <a:rPr lang="en-US" sz="1600" dirty="0">
                <a:latin typeface="+mj-lt"/>
              </a:rPr>
              <a:t>Understanding bidder risks: selection risk, penalty risk, revenue risk, financial risk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D17219-E0F0-47D4-BDCD-CED77B28ACB6}"/>
              </a:ext>
            </a:extLst>
          </p:cNvPr>
          <p:cNvSpPr/>
          <p:nvPr/>
        </p:nvSpPr>
        <p:spPr>
          <a:xfrm>
            <a:off x="198120" y="5117915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Institutional readiness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6132E-303B-40F9-9BB5-8B9C2DC6631F}"/>
              </a:ext>
            </a:extLst>
          </p:cNvPr>
          <p:cNvSpPr/>
          <p:nvPr/>
        </p:nvSpPr>
        <p:spPr>
          <a:xfrm>
            <a:off x="198120" y="5392235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Depends on type of auction, implementation timeline, desire for scalability of the auction. </a:t>
            </a:r>
          </a:p>
          <a:p>
            <a:r>
              <a:rPr lang="en-US" sz="1600" dirty="0"/>
              <a:t>Alignment of relevant ministries, grid operators, permitting authorities, energy regulator</a:t>
            </a:r>
          </a:p>
          <a:p>
            <a:r>
              <a:rPr lang="en-US" sz="1600" dirty="0"/>
              <a:t>Trust, transparency, independence</a:t>
            </a:r>
          </a:p>
          <a:p>
            <a:r>
              <a:rPr lang="en-US" sz="1600" dirty="0"/>
              <a:t>Use international best-practices but tailor auction to individual case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0FB386-A931-4F3A-8DB5-4B5488367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08753" y="1630679"/>
            <a:ext cx="8945880" cy="174361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02B9B3-0FCC-42DD-AA1C-0B3EE423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01664" y="3922937"/>
            <a:ext cx="8945880" cy="2546516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CCD0D54-292C-4573-9CF7-990107EEC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510357"/>
              </p:ext>
            </p:extLst>
          </p:nvPr>
        </p:nvGraphicFramePr>
        <p:xfrm>
          <a:off x="294878" y="1295400"/>
          <a:ext cx="8752363" cy="1889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61321">
                  <a:extLst>
                    <a:ext uri="{9D8B030D-6E8A-4147-A177-3AD203B41FA5}">
                      <a16:colId xmlns:a16="http://schemas.microsoft.com/office/drawing/2014/main" val="3424796833"/>
                    </a:ext>
                  </a:extLst>
                </a:gridCol>
                <a:gridCol w="4135001">
                  <a:extLst>
                    <a:ext uri="{9D8B030D-6E8A-4147-A177-3AD203B41FA5}">
                      <a16:colId xmlns:a16="http://schemas.microsoft.com/office/drawing/2014/main" val="2875821205"/>
                    </a:ext>
                  </a:extLst>
                </a:gridCol>
                <a:gridCol w="3256041">
                  <a:extLst>
                    <a:ext uri="{9D8B030D-6E8A-4147-A177-3AD203B41FA5}">
                      <a16:colId xmlns:a16="http://schemas.microsoft.com/office/drawing/2014/main" val="3064211624"/>
                    </a:ext>
                  </a:extLst>
                </a:gridCol>
              </a:tblGrid>
              <a:tr h="32758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Country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Challenge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Measures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01967"/>
                  </a:ext>
                </a:extLst>
              </a:tr>
              <a:tr h="14275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>
                          <a:latin typeface="+mj-lt"/>
                          <a:cs typeface="Times" panose="02020603050405020304" pitchFamily="18" charset="0"/>
                        </a:rPr>
                        <a:t>Germany</a:t>
                      </a:r>
                      <a:endParaRPr lang="en-US" sz="1600" noProof="0">
                        <a:solidFill>
                          <a:schemeClr val="tx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Onshore wind auction prices in 2018-2019 close to ceiling price due to low competition.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Many projects cannot participate due to:</a:t>
                      </a:r>
                      <a:endParaRPr lang="en-US" sz="1600" b="1" noProof="0" dirty="0">
                        <a:solidFill>
                          <a:schemeClr val="tx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L</a:t>
                      </a:r>
                      <a:r>
                        <a:rPr lang="en-US" sz="1600" noProof="0" dirty="0" err="1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imited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 land designed for development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Ongoing lawsuits against wind projects.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Ease land development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Potential adaptation of volumes?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noProof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j-lt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noProof="0" dirty="0"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1626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1DE3D9F-CA68-4D2B-8876-13F0E61A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3" y="3153317"/>
            <a:ext cx="7772400" cy="990600"/>
          </a:xfrm>
        </p:spPr>
        <p:txBody>
          <a:bodyPr/>
          <a:lstStyle/>
          <a:p>
            <a:r>
              <a:rPr lang="en-US" dirty="0"/>
              <a:t>Germany Market Readiness</a:t>
            </a:r>
          </a:p>
        </p:txBody>
      </p:sp>
    </p:spTree>
    <p:extLst>
      <p:ext uri="{BB962C8B-B14F-4D97-AF65-F5344CB8AC3E}">
        <p14:creationId xmlns:p14="http://schemas.microsoft.com/office/powerpoint/2010/main" val="115624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A3F468-2DD1-4C83-8905-3BFC03EA102A}"/>
              </a:ext>
            </a:extLst>
          </p:cNvPr>
          <p:cNvSpPr/>
          <p:nvPr/>
        </p:nvSpPr>
        <p:spPr>
          <a:xfrm>
            <a:off x="198120" y="1630680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Policy goals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5DE5CE-5207-4454-99E4-99E830D7F998}"/>
              </a:ext>
            </a:extLst>
          </p:cNvPr>
          <p:cNvSpPr/>
          <p:nvPr/>
        </p:nvSpPr>
        <p:spPr>
          <a:xfrm>
            <a:off x="198120" y="1905000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Price competition</a:t>
            </a:r>
          </a:p>
          <a:p>
            <a:r>
              <a:rPr lang="en-US" sz="1600" dirty="0"/>
              <a:t>Volume control</a:t>
            </a:r>
          </a:p>
          <a:p>
            <a:r>
              <a:rPr lang="en-US" sz="1600" dirty="0"/>
              <a:t>Other goals such as grid &amp; system integration, local value creation etc. </a:t>
            </a:r>
          </a:p>
          <a:p>
            <a:r>
              <a:rPr lang="en-US" sz="1600" dirty="0"/>
              <a:t>Be aware of trade-offs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54CF91-9279-427C-B47D-E993359BCC28}"/>
              </a:ext>
            </a:extLst>
          </p:cNvPr>
          <p:cNvSpPr/>
          <p:nvPr/>
        </p:nvSpPr>
        <p:spPr>
          <a:xfrm>
            <a:off x="198120" y="3648617"/>
            <a:ext cx="894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Competition: market size, competition with other renumeration (e.g. feed.in tariffs, bilateral deals)</a:t>
            </a:r>
          </a:p>
          <a:p>
            <a:r>
              <a:rPr lang="en-US" sz="1600" dirty="0">
                <a:latin typeface="+mj-lt"/>
              </a:rPr>
              <a:t>Risk &amp; duration of project development phases, ease of permitting</a:t>
            </a:r>
          </a:p>
          <a:p>
            <a:r>
              <a:rPr lang="en-US" sz="1600" dirty="0">
                <a:latin typeface="+mj-lt"/>
              </a:rPr>
              <a:t>Understanding bidder risks: selection risk, penalty risk, revenue risk, financial risk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D17219-E0F0-47D4-BDCD-CED77B28ACB6}"/>
              </a:ext>
            </a:extLst>
          </p:cNvPr>
          <p:cNvSpPr/>
          <p:nvPr/>
        </p:nvSpPr>
        <p:spPr>
          <a:xfrm>
            <a:off x="198120" y="5117915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Institutional readiness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6132E-303B-40F9-9BB5-8B9C2DC6631F}"/>
              </a:ext>
            </a:extLst>
          </p:cNvPr>
          <p:cNvSpPr/>
          <p:nvPr/>
        </p:nvSpPr>
        <p:spPr>
          <a:xfrm>
            <a:off x="198120" y="5392235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Depends on type of auction, implementation timeline, desire for scalability of the auction. </a:t>
            </a:r>
          </a:p>
          <a:p>
            <a:r>
              <a:rPr lang="en-US" sz="1600" dirty="0"/>
              <a:t>Alignment of relevant ministries, grid operators, permitting authorities, energy regulator</a:t>
            </a:r>
          </a:p>
          <a:p>
            <a:r>
              <a:rPr lang="en-US" sz="1600" dirty="0"/>
              <a:t>Trust, transparency, independence</a:t>
            </a:r>
          </a:p>
          <a:p>
            <a:r>
              <a:rPr lang="en-US" sz="1600" dirty="0"/>
              <a:t>Use international best-practices but tailor auction to individual case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E97BFB-2ED8-4805-9776-88C71033A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01664" y="4479613"/>
            <a:ext cx="8945880" cy="198983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956D6-3F5C-4870-9A7E-CAAD7D7C7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98120" y="1494857"/>
            <a:ext cx="8945880" cy="187944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6D1C0C-5D88-448F-A858-85BD856EF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7488" y="3648617"/>
            <a:ext cx="8945880" cy="27432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4024A31-F42E-477C-9BA6-012E39E00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289349"/>
              </p:ext>
            </p:extLst>
          </p:nvPr>
        </p:nvGraphicFramePr>
        <p:xfrm>
          <a:off x="294878" y="4480560"/>
          <a:ext cx="8856210" cy="2133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81722">
                  <a:extLst>
                    <a:ext uri="{9D8B030D-6E8A-4147-A177-3AD203B41FA5}">
                      <a16:colId xmlns:a16="http://schemas.microsoft.com/office/drawing/2014/main" val="2875821205"/>
                    </a:ext>
                  </a:extLst>
                </a:gridCol>
                <a:gridCol w="5874488">
                  <a:extLst>
                    <a:ext uri="{9D8B030D-6E8A-4147-A177-3AD203B41FA5}">
                      <a16:colId xmlns:a16="http://schemas.microsoft.com/office/drawing/2014/main" val="3064211624"/>
                    </a:ext>
                  </a:extLst>
                </a:gridCol>
              </a:tblGrid>
              <a:tr h="32758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Challenge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Country examples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01967"/>
                  </a:ext>
                </a:extLst>
              </a:tr>
              <a:tr h="1427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Selection risk: risk of bids not being selected despite the costs incurred in project pre-development (sunk cost).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UAE/Morocco/Zambia/Denmark: site selection and preparation by the government can reduce pre-development costs &amp; risks of bidders.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noProof="0" dirty="0">
                        <a:latin typeface="+mj-lt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Germany: option to participate in solar auction at earlier stage of project development process against higher completion bond post-award ($56/kW instead of $28/kW)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1626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5E6DD234-236D-4BCF-AED9-546E6B8A9B26}"/>
              </a:ext>
            </a:extLst>
          </p:cNvPr>
          <p:cNvSpPr/>
          <p:nvPr/>
        </p:nvSpPr>
        <p:spPr>
          <a:xfrm>
            <a:off x="8092109" y="6490156"/>
            <a:ext cx="10518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EUR = 1.12 USD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BE1447C-4C91-4FAB-B266-33F83E1D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2" y="3153317"/>
            <a:ext cx="8554247" cy="990600"/>
          </a:xfrm>
        </p:spPr>
        <p:txBody>
          <a:bodyPr/>
          <a:lstStyle/>
          <a:p>
            <a:r>
              <a:rPr lang="en-US" dirty="0"/>
              <a:t>Market Readiness (UAE, Morocco, Zambia, Denmark)</a:t>
            </a:r>
          </a:p>
        </p:txBody>
      </p:sp>
    </p:spTree>
    <p:extLst>
      <p:ext uri="{BB962C8B-B14F-4D97-AF65-F5344CB8AC3E}">
        <p14:creationId xmlns:p14="http://schemas.microsoft.com/office/powerpoint/2010/main" val="173114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A3F468-2DD1-4C83-8905-3BFC03EA102A}"/>
              </a:ext>
            </a:extLst>
          </p:cNvPr>
          <p:cNvSpPr/>
          <p:nvPr/>
        </p:nvSpPr>
        <p:spPr>
          <a:xfrm>
            <a:off x="198120" y="1630680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Policy goals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5DE5CE-5207-4454-99E4-99E830D7F998}"/>
              </a:ext>
            </a:extLst>
          </p:cNvPr>
          <p:cNvSpPr/>
          <p:nvPr/>
        </p:nvSpPr>
        <p:spPr>
          <a:xfrm>
            <a:off x="198120" y="1905000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Price competition</a:t>
            </a:r>
          </a:p>
          <a:p>
            <a:r>
              <a:rPr lang="en-US" sz="1600" dirty="0"/>
              <a:t>Volume control</a:t>
            </a:r>
          </a:p>
          <a:p>
            <a:r>
              <a:rPr lang="en-US" sz="1600" dirty="0"/>
              <a:t>Other goals such as grid &amp; system integration, local value creation etc. </a:t>
            </a:r>
          </a:p>
          <a:p>
            <a:r>
              <a:rPr lang="en-US" sz="1600" dirty="0"/>
              <a:t>Be aware of trade-offs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54CF91-9279-427C-B47D-E993359BCC28}"/>
              </a:ext>
            </a:extLst>
          </p:cNvPr>
          <p:cNvSpPr/>
          <p:nvPr/>
        </p:nvSpPr>
        <p:spPr>
          <a:xfrm>
            <a:off x="198120" y="3648617"/>
            <a:ext cx="8945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Competition: market size, competition with other renumeration (e.g. feed.in tariffs, bilateral deals)</a:t>
            </a:r>
          </a:p>
          <a:p>
            <a:r>
              <a:rPr lang="en-US" sz="1600" dirty="0">
                <a:latin typeface="+mj-lt"/>
              </a:rPr>
              <a:t>Risk &amp; duration of project development phases, ease of permitting</a:t>
            </a:r>
          </a:p>
          <a:p>
            <a:r>
              <a:rPr lang="en-US" sz="1600" dirty="0">
                <a:latin typeface="+mj-lt"/>
              </a:rPr>
              <a:t>Understanding bidder risks: selection risk, penalty risk, revenue risk, financial risk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D17219-E0F0-47D4-BDCD-CED77B28ACB6}"/>
              </a:ext>
            </a:extLst>
          </p:cNvPr>
          <p:cNvSpPr/>
          <p:nvPr/>
        </p:nvSpPr>
        <p:spPr>
          <a:xfrm>
            <a:off x="198120" y="5117915"/>
            <a:ext cx="8945880" cy="2743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Institutional readiness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6132E-303B-40F9-9BB5-8B9C2DC6631F}"/>
              </a:ext>
            </a:extLst>
          </p:cNvPr>
          <p:cNvSpPr/>
          <p:nvPr/>
        </p:nvSpPr>
        <p:spPr>
          <a:xfrm>
            <a:off x="198120" y="5392235"/>
            <a:ext cx="8945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Depends on type of auction, implementation timeline, desire for scalability of the auction. </a:t>
            </a:r>
          </a:p>
          <a:p>
            <a:r>
              <a:rPr lang="en-US" sz="1600" dirty="0"/>
              <a:t>Alignment of relevant ministries, grid operators, permitting authorities, energy regulator</a:t>
            </a:r>
          </a:p>
          <a:p>
            <a:r>
              <a:rPr lang="en-US" sz="1600" dirty="0"/>
              <a:t>Trust, transparency, independence</a:t>
            </a:r>
          </a:p>
          <a:p>
            <a:r>
              <a:rPr lang="en-US" sz="1600" dirty="0"/>
              <a:t>Use international best-practices but tailor auction to individual case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E97BFB-2ED8-4805-9776-88C71033A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01664" y="4479613"/>
            <a:ext cx="8945880" cy="198983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956D6-3F5C-4870-9A7E-CAAD7D7C7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98120" y="1494857"/>
            <a:ext cx="8945880" cy="187944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6D1C0C-5D88-448F-A858-85BD856EF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7488" y="3648617"/>
            <a:ext cx="8945880" cy="27432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4024A31-F42E-477C-9BA6-012E39E00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783569"/>
              </p:ext>
            </p:extLst>
          </p:nvPr>
        </p:nvGraphicFramePr>
        <p:xfrm>
          <a:off x="194576" y="1061835"/>
          <a:ext cx="8856210" cy="2377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72122">
                  <a:extLst>
                    <a:ext uri="{9D8B030D-6E8A-4147-A177-3AD203B41FA5}">
                      <a16:colId xmlns:a16="http://schemas.microsoft.com/office/drawing/2014/main" val="2875821205"/>
                    </a:ext>
                  </a:extLst>
                </a:gridCol>
                <a:gridCol w="6484088">
                  <a:extLst>
                    <a:ext uri="{9D8B030D-6E8A-4147-A177-3AD203B41FA5}">
                      <a16:colId xmlns:a16="http://schemas.microsoft.com/office/drawing/2014/main" val="3064211624"/>
                    </a:ext>
                  </a:extLst>
                </a:gridCol>
              </a:tblGrid>
              <a:tr h="32758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Challenge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Country examples</a:t>
                      </a:r>
                      <a:endParaRPr lang="en-US" sz="1600" noProof="0" dirty="0">
                        <a:solidFill>
                          <a:schemeClr val="bg1"/>
                        </a:solidFill>
                        <a:latin typeface="+mj-lt"/>
                        <a:cs typeface="Times" panose="02020603050405020304" pitchFamily="18" charset="0"/>
                      </a:endParaRPr>
                    </a:p>
                  </a:txBody>
                  <a:tcPr>
                    <a:solidFill>
                      <a:srgbClr val="002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01967"/>
                  </a:ext>
                </a:extLst>
              </a:tr>
              <a:tr h="1427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Penalty risk: risk of not being able to realize projects or only with delays and face financial penalties.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Mexico: Construction of awarded solar projects delayed/ prevented due to resistance by local communities after many RE projects.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j-lt"/>
                          <a:cs typeface="Times" panose="02020603050405020304" pitchFamily="18" charset="0"/>
                        </a:rPr>
                        <a:t>Action plan for the management of social issues developed and social impact evaluation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noProof="0" dirty="0">
                        <a:latin typeface="+mj-lt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Denmark: very high and too short realization period reduced appetite from investors for Anholt offshore auction.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>
                          <a:latin typeface="+mj-lt"/>
                          <a:cs typeface="Times" panose="02020603050405020304" pitchFamily="18" charset="0"/>
                        </a:rPr>
                        <a:t>Penalty relaxed in later auction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16269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EBB3519E-D84F-4CE1-BCD9-77005932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56" y="3386738"/>
            <a:ext cx="7772400" cy="990600"/>
          </a:xfrm>
        </p:spPr>
        <p:txBody>
          <a:bodyPr/>
          <a:lstStyle/>
          <a:p>
            <a:r>
              <a:rPr lang="en-US" dirty="0"/>
              <a:t>Market Readiness (Mexico, Denmark)</a:t>
            </a:r>
          </a:p>
        </p:txBody>
      </p:sp>
    </p:spTree>
    <p:extLst>
      <p:ext uri="{BB962C8B-B14F-4D97-AF65-F5344CB8AC3E}">
        <p14:creationId xmlns:p14="http://schemas.microsoft.com/office/powerpoint/2010/main" val="34693230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nVm60.QaK551DroAIN_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3V6d37TXW.T6zgCcxKJ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pUzcx0Qomth2eTc.6lm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Ra2eiLQgyTYBXaEtiCR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Lq9N7ARv.UDEXnWzsyq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Lq9N7ARv.UDEXnWzsyq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32.JZ3FC7u_hHdsTd1h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VQNhccTKm86_yWp12XN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925UYuQqaoJXJ2tlKz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ae_iV5STKAP64Zlpgua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nVm60.QaK551DroAIN_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U3XNocSaS2qKwnTCDtk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Ra2eiLQgyTYBXaEtiCR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Lq9N7ARv.UDEXnWzsyq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1AOxJSzbpGEmt_eRNjP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g925UYuQqaoJXJ2tlKzN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ae_iV5STKAP64Zlpgua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nVm60.QaK551DroAIN_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3V6d37TXW.T6zgCcxK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pUzcx0Qomth2eTc.6lm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URVfIlR8qvE0gGveV3n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SAID NARUC template">
  <a:themeElements>
    <a:clrScheme name="USAID NARUC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AID NARU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USAID NARUC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 NARUC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 NARUC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 NARUC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 NARUC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ID NARUC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 NARUC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 NARUC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 NARUC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 NARUC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 NARUC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ID NARUC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avigant">
  <a:themeElements>
    <a:clrScheme name="2018_Navigant Standard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Navig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100000"/>
          </a:lnSpc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sz="1200"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  <a:custClr name="Pure Red">
      <a:srgbClr val="FF0000"/>
    </a:custClr>
    <a:custClr name="Bright Onyx">
      <a:srgbClr val="808080"/>
    </a:custClr>
    <a:custClr name="Table Onyx">
      <a:srgbClr val="E8E8E8"/>
    </a:custClr>
    <a:custClr name="Medium Sapphire">
      <a:srgbClr val="016D9F"/>
    </a:custClr>
    <a:custClr name="Bright Sapphire">
      <a:srgbClr val="00A8C8"/>
    </a:custClr>
    <a:custClr name="Pale Sapphire">
      <a:srgbClr val="E1FAFF"/>
    </a:custClr>
    <a:custClr name="Dark Topaz">
      <a:srgbClr val="8E5501"/>
    </a:custClr>
    <a:custClr name="Pale Topaz">
      <a:srgbClr val="FFEED5"/>
    </a:custClr>
    <a:custClr name="Dark Emerald">
      <a:srgbClr val="00582D"/>
    </a:custClr>
    <a:custClr name="Pale Emerald">
      <a:srgbClr val="E2EDC3"/>
    </a:custClr>
  </a:custClrLst>
  <a:extLst>
    <a:ext uri="{05A4C25C-085E-4340-85A3-A5531E510DB2}">
      <thm15:themeFamily xmlns:thm15="http://schemas.microsoft.com/office/thememl/2012/main" name="Standard Energy PowerPoint Template_October 2018" id="{F4A9B9F1-04E9-4995-A2E1-0B2BDD53E385}" vid="{A26A9EDD-BAB1-44C9-842C-57698F388823}"/>
    </a:ext>
  </a:extLst>
</a:theme>
</file>

<file path=ppt/theme/theme4.xml><?xml version="1.0" encoding="utf-8"?>
<a:theme xmlns:a="http://schemas.openxmlformats.org/drawingml/2006/main" name="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BrandRefreshNavigantTemplate4x3_PPT_FINAL.potx" id="{D18732E3-5FC8-4543-9315-A259989668F0}" vid="{E2EC561C-9127-47EA-9B2A-1ACA8630C48B}"/>
    </a:ext>
  </a:extLst>
</a:theme>
</file>

<file path=ppt/theme/theme5.xml><?xml version="1.0" encoding="utf-8"?>
<a:theme xmlns:a="http://schemas.openxmlformats.org/drawingml/2006/main" name="1_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BrandRefreshNavigantTemplate4x3_PPT_FINAL.potx" id="{D18732E3-5FC8-4543-9315-A259989668F0}" vid="{E2EC561C-9127-47EA-9B2A-1ACA8630C48B}"/>
    </a:ext>
  </a:extLst>
</a:theme>
</file>

<file path=ppt/theme/theme6.xml><?xml version="1.0" encoding="utf-8"?>
<a:theme xmlns:a="http://schemas.openxmlformats.org/drawingml/2006/main" name="2_Presentation_Refresh 4:3">
  <a:themeElements>
    <a:clrScheme name="Custom 5">
      <a:dk1>
        <a:srgbClr val="555759"/>
      </a:dk1>
      <a:lt1>
        <a:sysClr val="window" lastClr="FFFFFF"/>
      </a:lt1>
      <a:dk2>
        <a:srgbClr val="555759"/>
      </a:dk2>
      <a:lt2>
        <a:srgbClr val="FFFFFF"/>
      </a:lt2>
      <a:accent1>
        <a:srgbClr val="555759"/>
      </a:accent1>
      <a:accent2>
        <a:srgbClr val="95D600"/>
      </a:accent2>
      <a:accent3>
        <a:srgbClr val="0093C9"/>
      </a:accent3>
      <a:accent4>
        <a:srgbClr val="FFB718"/>
      </a:accent4>
      <a:accent5>
        <a:srgbClr val="E53C2E"/>
      </a:accent5>
      <a:accent6>
        <a:srgbClr val="8B189B"/>
      </a:accent6>
      <a:hlink>
        <a:srgbClr val="85D206"/>
      </a:hlink>
      <a:folHlink>
        <a:srgbClr val="648C1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_BrandRefreshNavigantTemplate4x3_PPT_FINAL.potx" id="{D18732E3-5FC8-4543-9315-A259989668F0}" vid="{E2EC561C-9127-47EA-9B2A-1ACA8630C48B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cofys Project Document" ma:contentTypeID="0x01010041C754EF69CC447396707CDFA155F784009696BCE8E514CC458C353431DA29C38F" ma:contentTypeVersion="17" ma:contentTypeDescription="Create a new document." ma:contentTypeScope="" ma:versionID="7c47c2ac88c4e4f79e39479a5f6346cf">
  <xsd:schema xmlns:xsd="http://www.w3.org/2001/XMLSchema" xmlns:xs="http://www.w3.org/2001/XMLSchema" xmlns:p="http://schemas.microsoft.com/office/2006/metadata/properties" xmlns:ns2="8d9b4ab4-65b9-4a08-baeb-312269dd31de" xmlns:ns3="0a1b4e56-d53b-4711-9759-9c73f807a9f5" xmlns:ns4="06ca66ff-4745-4c28-90d8-cd26a62d6c1a" targetNamespace="http://schemas.microsoft.com/office/2006/metadata/properties" ma:root="true" ma:fieldsID="91245d4981d536bbcc8eadc75dc42721" ns2:_="" ns3:_="" ns4:_="">
    <xsd:import namespace="8d9b4ab4-65b9-4a08-baeb-312269dd31de"/>
    <xsd:import namespace="0a1b4e56-d53b-4711-9759-9c73f807a9f5"/>
    <xsd:import namespace="06ca66ff-4745-4c28-90d8-cd26a62d6c1a"/>
    <xsd:element name="properties">
      <xsd:complexType>
        <xsd:sequence>
          <xsd:element name="documentManagement">
            <xsd:complexType>
              <xsd:all>
                <xsd:element ref="ns2:ProjectDocumentDescription" minOccurs="0"/>
                <xsd:element ref="ns2:ProjectDocumentCategory"/>
                <xsd:element ref="ns2:Year" minOccurs="0"/>
                <xsd:element ref="ns2:Country" minOccurs="0"/>
                <xsd:element ref="ns2:Subcategory" minOccurs="0"/>
                <xsd:element ref="ns2:EcofysConfidential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b4ab4-65b9-4a08-baeb-312269dd31de" elementFormDefault="qualified">
    <xsd:import namespace="http://schemas.microsoft.com/office/2006/documentManagement/types"/>
    <xsd:import namespace="http://schemas.microsoft.com/office/infopath/2007/PartnerControls"/>
    <xsd:element name="ProjectDocumentDescription" ma:index="8" nillable="true" ma:displayName="Document Description" ma:internalName="ProjectDocumentDescription">
      <xsd:simpleType>
        <xsd:restriction base="dms:Note">
          <xsd:maxLength value="255"/>
        </xsd:restriction>
      </xsd:simpleType>
    </xsd:element>
    <xsd:element name="ProjectDocumentCategory" ma:index="9" ma:displayName="Document Category" ma:default="No Category" ma:internalName="ProjectDocumentCategory" ma:readOnly="false">
      <xsd:simpleType>
        <xsd:restriction base="dms:Choice">
          <xsd:enumeration value="Proposal"/>
          <xsd:enumeration value="QCL"/>
          <xsd:enumeration value="Budget"/>
          <xsd:enumeration value="Contract"/>
          <xsd:enumeration value="Communication"/>
          <xsd:enumeration value="Minutes"/>
          <xsd:enumeration value="Data"/>
          <xsd:enumeration value="Report"/>
          <xsd:enumeration value="Background information"/>
          <xsd:enumeration value="Invoice"/>
          <xsd:enumeration value="Planning and control"/>
          <xsd:enumeration value="Presentation"/>
          <xsd:enumeration value="Image"/>
          <xsd:enumeration value="Sub-contract"/>
          <xsd:enumeration value="Drawing"/>
          <xsd:enumeration value="Analysis"/>
          <xsd:enumeration value="CV"/>
          <xsd:enumeration value="No Category"/>
          <xsd:enumeration value="Tender document"/>
          <xsd:enumeration value="Travel"/>
        </xsd:restriction>
      </xsd:simpleType>
    </xsd:element>
    <xsd:element name="Year" ma:index="10" nillable="true" ma:displayName="Year" ma:default="" ma:internalName="Year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Country" ma:index="11" nillable="true" ma:displayName="Country" ma:default="" ma:internalName="Country">
      <xsd:simpleType>
        <xsd:restriction base="dms:Choice">
          <xsd:enumeration value=".Africa (region)"/>
          <xsd:enumeration value=".APEC countries (region)"/>
          <xsd:enumeration value=".Asia (region)"/>
          <xsd:enumeration value=".EU (region)"/>
          <xsd:enumeration value=".Euromed (region)"/>
          <xsd:enumeration value=".Global/World (region)"/>
          <xsd:enumeration value=".Latin America (region)"/>
          <xsd:enumeration value=".MENA (region)"/>
          <xsd:enumeration value=".OHADA (region)"/>
          <xsd:enumeration value=".OPEC countries (region)"/>
          <xsd:enumeration value="Albania"/>
          <xsd:enumeration value="Algeria"/>
          <xsd:enumeration value="Angola"/>
          <xsd:enumeration value="Antigua and Barbuda"/>
          <xsd:enumeration value="Argentina"/>
          <xsd:enumeration value="Australia"/>
          <xsd:enumeration value="Austria"/>
          <xsd:enumeration value="Bahrain"/>
          <xsd:enumeration value="Barbados"/>
          <xsd:enumeration value="Belgium"/>
          <xsd:enumeration value="Belize"/>
          <xsd:enumeration value="Benelux"/>
          <xsd:enumeration value="Benin"/>
          <xsd:enumeration value="Benin"/>
          <xsd:enumeration value="Bolivia"/>
          <xsd:enumeration value="Bonaire"/>
          <xsd:enumeration value="Botswana"/>
          <xsd:enumeration value="Brazil"/>
          <xsd:enumeration value="Brunei"/>
          <xsd:enumeration value="Bulgaria"/>
          <xsd:enumeration value="Burkina Faso"/>
          <xsd:enumeration value="Burkina Faso"/>
          <xsd:enumeration value="Burundi"/>
          <xsd:enumeration value="Cameroon"/>
          <xsd:enumeration value="Canada"/>
          <xsd:enumeration value="Cape Verde"/>
          <xsd:enumeration value="Central African Republic"/>
          <xsd:enumeration value="Chad"/>
          <xsd:enumeration value="Chile"/>
          <xsd:enumeration value="Chinese Taipei"/>
          <xsd:enumeration value="Colombia"/>
          <xsd:enumeration value="Comoros"/>
          <xsd:enumeration value="Congo"/>
          <xsd:enumeration value="Costa Rica"/>
          <xsd:enumeration value="Cote d'Ivoire"/>
          <xsd:enumeration value="Cyprus"/>
          <xsd:enumeration value="Czech Republic"/>
          <xsd:enumeration value="Dem. Rep. Congo (Zaire)"/>
          <xsd:enumeration value="Denmark"/>
          <xsd:enumeration value="Djibouti"/>
          <xsd:enumeration value="Dominica"/>
          <xsd:enumeration value="Dominican Republic"/>
          <xsd:enumeration value="Ecuador"/>
          <xsd:enumeration value="Egypt"/>
          <xsd:enumeration value="El Salvador"/>
          <xsd:enumeration value="Equatorial Guinea"/>
          <xsd:enumeration value="Estonia"/>
          <xsd:enumeration value="Ethiopia"/>
          <xsd:enumeration value="Europe"/>
          <xsd:enumeration value="Finland"/>
          <xsd:enumeration value="France"/>
          <xsd:enumeration value="Gabon"/>
          <xsd:enumeration value="Gambia"/>
          <xsd:enumeration value="Germany"/>
          <xsd:enumeration value="Ghana"/>
          <xsd:enumeration value="Greece"/>
          <xsd:enumeration value="Grenada"/>
          <xsd:enumeration value="Guatemala"/>
          <xsd:enumeration value="Guinea"/>
          <xsd:enumeration value="Guinea Bissau"/>
          <xsd:enumeration value="Guyana"/>
          <xsd:enumeration value="Haiti"/>
          <xsd:enumeration value="Honduras"/>
          <xsd:enumeration value="Hong Kong, China"/>
          <xsd:enumeration value="Hungary"/>
          <xsd:enumeration value="Iceland"/>
          <xsd:enumeration value="India"/>
          <xsd:enumeration value="Indonesia"/>
          <xsd:enumeration value="Iran"/>
          <xsd:enumeration value="Iraq"/>
          <xsd:enumeration value="Ireland"/>
          <xsd:enumeration value="Israel"/>
          <xsd:enumeration value="Italy"/>
          <xsd:enumeration value="Ivory Coast"/>
          <xsd:enumeration value="Jamaica"/>
          <xsd:enumeration value="Japan"/>
          <xsd:enumeration value="Jordan"/>
          <xsd:enumeration value="Kazakhstan"/>
          <xsd:enumeration value="Kenya"/>
          <xsd:enumeration value="Korea, North"/>
          <xsd:enumeration value="Korea, South"/>
          <xsd:enumeration value="Kuwait"/>
          <xsd:enumeration value="Kyrgyzstan"/>
          <xsd:enumeration value="Latvia"/>
          <xsd:enumeration value="Lebanon"/>
          <xsd:enumeration value="Lesotho"/>
          <xsd:enumeration value="Liberia"/>
          <xsd:enumeration value="Libya"/>
          <xsd:enumeration value="Lithuania"/>
          <xsd:enumeration value="Luxembourg"/>
          <xsd:enumeration value="Madagascar"/>
          <xsd:enumeration value="Malawi"/>
          <xsd:enumeration value="Malaysia"/>
          <xsd:enumeration value="Maldives"/>
          <xsd:enumeration value="Mali"/>
          <xsd:enumeration value="Malta"/>
          <xsd:enumeration value="Mauritania"/>
          <xsd:enumeration value="Mauritius"/>
          <xsd:enumeration value="Mexico"/>
          <xsd:enumeration value="Moldova"/>
          <xsd:enumeration value="Mongolia"/>
          <xsd:enumeration value="Morocco"/>
          <xsd:enumeration value="Mozambique"/>
          <xsd:enumeration value="Myanmar"/>
          <xsd:enumeration value="Namibia"/>
          <xsd:enumeration value="Nepal"/>
          <xsd:enumeration value="New Zealand"/>
          <xsd:enumeration value="Nicaragua"/>
          <xsd:enumeration value="Niger"/>
          <xsd:enumeration value="Nigeria"/>
          <xsd:enumeration value="Oman"/>
          <xsd:enumeration value="Pakistan"/>
          <xsd:enumeration value="Palestinian territories"/>
          <xsd:enumeration value="Panama"/>
          <xsd:enumeration value="Papua New Guinea"/>
          <xsd:enumeration value="Paraguay"/>
          <xsd:enumeration value="People's Republic of China"/>
          <xsd:enumeration value="Peru"/>
          <xsd:enumeration value="Peru"/>
          <xsd:enumeration value="Philippines"/>
          <xsd:enumeration value="Poland"/>
          <xsd:enumeration value="Portugal"/>
          <xsd:enumeration value="Qatar"/>
          <xsd:enumeration value="Reunion"/>
          <xsd:enumeration value="Romania"/>
          <xsd:enumeration value="Russia"/>
          <xsd:enumeration value="Rwanda"/>
          <xsd:enumeration value="Saint Kitts and Nevis"/>
          <xsd:enumeration value="Saint Lucia"/>
          <xsd:enumeration value="Saint Vincent and the Grenadines"/>
          <xsd:enumeration value="São Tomé and Principe"/>
          <xsd:enumeration value="Saudi Arabia"/>
          <xsd:enumeration value="Senegal"/>
          <xsd:enumeration value="Seychelles"/>
          <xsd:enumeration value="Sierra Leone"/>
          <xsd:enumeration value="Singapore"/>
          <xsd:enumeration value="Singapore"/>
          <xsd:enumeration value="Slovakia"/>
          <xsd:enumeration value="Slovenia"/>
          <xsd:enumeration value="Somalia"/>
          <xsd:enumeration value="South Africa"/>
          <xsd:enumeration value="Spain"/>
          <xsd:enumeration value="Sri Lanka"/>
          <xsd:enumeration value="Sudan"/>
          <xsd:enumeration value="Suriname"/>
          <xsd:enumeration value="Swaziland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he Bahamas"/>
          <xsd:enumeration value="The Netherlands"/>
          <xsd:enumeration value="Togo"/>
          <xsd:enumeration value="Trinidad and Tobago"/>
          <xsd:enumeration value="Tunisia"/>
          <xsd:enumeration value="Turkey"/>
          <xsd:enumeration value="Turkmenistan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zbekistan"/>
          <xsd:enumeration value="Venezuela"/>
          <xsd:enumeration value="Vietnam"/>
          <xsd:enumeration value="Yemen"/>
          <xsd:enumeration value="Zambia"/>
          <xsd:enumeration value="Zanzibar"/>
          <xsd:enumeration value="Zimbabwe"/>
        </xsd:restriction>
      </xsd:simpleType>
    </xsd:element>
    <xsd:element name="Subcategory" ma:index="12" nillable="true" ma:displayName="Sub category" ma:default="" ma:internalName="Subcategory">
      <xsd:simpleType>
        <xsd:restriction base="dms:Choice">
          <xsd:enumeration value="None"/>
        </xsd:restriction>
      </xsd:simpleType>
    </xsd:element>
    <xsd:element name="EcofysConfidential" ma:index="13" nillable="true" ma:displayName="Confidential" ma:default="0" ma:internalName="EcofysConfidential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1b4e56-d53b-4711-9759-9c73f807a9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internalName="MediaServiceAutoTags" ma:readOnly="true">
      <xsd:simpleType>
        <xsd:restriction base="dms:Text"/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66ff-4745-4c28-90d8-cd26a62d6c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ofysConfidential xmlns="8d9b4ab4-65b9-4a08-baeb-312269dd31de">false</EcofysConfidential>
    <ProjectDocumentDescription xmlns="8d9b4ab4-65b9-4a08-baeb-312269dd31de" xsi:nil="true"/>
    <Subcategory xmlns="8d9b4ab4-65b9-4a08-baeb-312269dd31de" xsi:nil="true"/>
    <ProjectDocumentCategory xmlns="8d9b4ab4-65b9-4a08-baeb-312269dd31de">No Category</ProjectDocumentCategory>
    <Country xmlns="8d9b4ab4-65b9-4a08-baeb-312269dd31de" xsi:nil="true"/>
    <Year xmlns="8d9b4ab4-65b9-4a08-baeb-312269dd31de" xsi:nil="true"/>
  </documentManagement>
</p:properties>
</file>

<file path=customXml/itemProps1.xml><?xml version="1.0" encoding="utf-8"?>
<ds:datastoreItem xmlns:ds="http://schemas.openxmlformats.org/officeDocument/2006/customXml" ds:itemID="{638FC643-C875-4591-A19A-C863267FC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9b4ab4-65b9-4a08-baeb-312269dd31de"/>
    <ds:schemaRef ds:uri="0a1b4e56-d53b-4711-9759-9c73f807a9f5"/>
    <ds:schemaRef ds:uri="06ca66ff-4745-4c28-90d8-cd26a62d6c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2681FA-9D72-46E1-8714-E551419BFE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2533B6-B919-4BC5-93DC-4D8F3DAF0BD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d9b4ab4-65b9-4a08-baeb-312269dd31de"/>
    <ds:schemaRef ds:uri="http://purl.org/dc/terms/"/>
    <ds:schemaRef ds:uri="06ca66ff-4745-4c28-90d8-cd26a62d6c1a"/>
    <ds:schemaRef ds:uri="0a1b4e56-d53b-4711-9759-9c73f807a9f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USAID NARUC template</Template>
  <TotalTime>13749</TotalTime>
  <Words>2477</Words>
  <Application>Microsoft Office PowerPoint</Application>
  <PresentationFormat>On-screen Show (4:3)</PresentationFormat>
  <Paragraphs>289</Paragraphs>
  <Slides>15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Arial Narrow</vt:lpstr>
      <vt:lpstr>Calibri</vt:lpstr>
      <vt:lpstr>Courier New</vt:lpstr>
      <vt:lpstr>Palatino Linotype</vt:lpstr>
      <vt:lpstr>Times</vt:lpstr>
      <vt:lpstr>Wingdings</vt:lpstr>
      <vt:lpstr>USAID NARUC template</vt:lpstr>
      <vt:lpstr>Custom Design</vt:lpstr>
      <vt:lpstr>Navigant</vt:lpstr>
      <vt:lpstr>Presentation_Refresh 4:3</vt:lpstr>
      <vt:lpstr>1_Presentation_Refresh 4:3</vt:lpstr>
      <vt:lpstr>2_Presentation_Refresh 4:3</vt:lpstr>
      <vt:lpstr>think-cell Slide</vt:lpstr>
      <vt:lpstr>International Experiences with Implementing Clean Energy Auctions </vt:lpstr>
      <vt:lpstr>Agenda</vt:lpstr>
      <vt:lpstr>There is no “one-size-fits-all” auction: tailor them to policy goals, market and institutional readiness</vt:lpstr>
      <vt:lpstr>Policy Goals</vt:lpstr>
      <vt:lpstr>Kazakhstan Policy Goals</vt:lpstr>
      <vt:lpstr>Market Readiness</vt:lpstr>
      <vt:lpstr>Germany Market Readiness</vt:lpstr>
      <vt:lpstr>Market Readiness (UAE, Morocco, Zambia, Denmark)</vt:lpstr>
      <vt:lpstr>Market Readiness (Mexico, Denmark)</vt:lpstr>
      <vt:lpstr>Market Readiness Challenges</vt:lpstr>
      <vt:lpstr>Institutional Readiness</vt:lpstr>
      <vt:lpstr>Institutional Readiness (Mexico)</vt:lpstr>
      <vt:lpstr>Timeline for auction implementation: Zambia and South Africa</vt:lpstr>
      <vt:lpstr>Agree on policy goals, understand the market and prepare institutions for successful auctions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Experiences with Implementing Clean Energy Auctions </dc:title>
  <dc:subject>This presentation discusses experiences with implementing clean energy auctions in terms of policy goals, market readiness, and institutional readiness. </dc:subject>
  <dc:creator>Navigant--A Guidehouse Company</dc:creator>
  <cp:keywords>Renewable energy auctions, electricity, price competition, volume control, electric grid, integration, markets, renumeration, tariffs, risk, permitting, penalties, revenue, regulator</cp:keywords>
  <cp:lastModifiedBy>Bradley, Bridget</cp:lastModifiedBy>
  <cp:revision>256</cp:revision>
  <cp:lastPrinted>2004-09-30T16:41:33Z</cp:lastPrinted>
  <dcterms:created xsi:type="dcterms:W3CDTF">2009-12-10T17:09:01Z</dcterms:created>
  <dcterms:modified xsi:type="dcterms:W3CDTF">2020-07-03T16:41:57Z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0x01010041C754EF69CC447396707CDFA155F784009696BCE8E514CC458C353431DA29C38F</vt:lpwstr>
  </property>
</Properties>
</file>