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881" r:id="rId5"/>
    <p:sldMasterId id="2147483934" r:id="rId6"/>
    <p:sldMasterId id="2147483940" r:id="rId7"/>
  </p:sldMasterIdLst>
  <p:notesMasterIdLst>
    <p:notesMasterId r:id="rId25"/>
  </p:notesMasterIdLst>
  <p:handoutMasterIdLst>
    <p:handoutMasterId r:id="rId26"/>
  </p:handoutMasterIdLst>
  <p:sldIdLst>
    <p:sldId id="257" r:id="rId8"/>
    <p:sldId id="320" r:id="rId9"/>
    <p:sldId id="943" r:id="rId10"/>
    <p:sldId id="944" r:id="rId11"/>
    <p:sldId id="945" r:id="rId12"/>
    <p:sldId id="946" r:id="rId13"/>
    <p:sldId id="947" r:id="rId14"/>
    <p:sldId id="322" r:id="rId15"/>
    <p:sldId id="321" r:id="rId16"/>
    <p:sldId id="942" r:id="rId17"/>
    <p:sldId id="941" r:id="rId18"/>
    <p:sldId id="936" r:id="rId19"/>
    <p:sldId id="937" r:id="rId20"/>
    <p:sldId id="931" r:id="rId21"/>
    <p:sldId id="934" r:id="rId22"/>
    <p:sldId id="935" r:id="rId23"/>
    <p:sldId id="300" r:id="rId24"/>
  </p:sldIdLst>
  <p:sldSz cx="9144000" cy="6858000" type="screen4x3"/>
  <p:notesSz cx="7035800" cy="93218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6">
          <p15:clr>
            <a:srgbClr val="A4A3A4"/>
          </p15:clr>
        </p15:guide>
        <p15:guide id="2" pos="221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Steven (UTC)" initials="JS(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040"/>
    <a:srgbClr val="C2113A"/>
    <a:srgbClr val="1E4ABD"/>
    <a:srgbClr val="002A6C"/>
    <a:srgbClr val="DDDDDD"/>
    <a:srgbClr val="666666"/>
    <a:srgbClr val="B2D7EC"/>
    <a:srgbClr val="CCCC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4" autoAdjust="0"/>
    <p:restoredTop sz="91090" autoAdjust="0"/>
  </p:normalViewPr>
  <p:slideViewPr>
    <p:cSldViewPr>
      <p:cViewPr varScale="1">
        <p:scale>
          <a:sx n="57" d="100"/>
          <a:sy n="57" d="100"/>
        </p:scale>
        <p:origin x="18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16" y="-120"/>
      </p:cViewPr>
      <p:guideLst>
        <p:guide orient="horz" pos="2936"/>
        <p:guide pos="22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037136-268F-4BC0-AB32-8A88225F88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7970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33BA2F-4FF3-40AD-A8F3-0DEE5491FA2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1846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33BA2F-4FF3-40AD-A8F3-0DEE5491FA26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621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33BA2F-4FF3-40AD-A8F3-0DEE5491FA2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60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33BA2F-4FF3-40AD-A8F3-0DEE5491FA2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845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33BA2F-4FF3-40AD-A8F3-0DEE5491FA2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343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33BA2F-4FF3-40AD-A8F3-0DEE5491FA2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199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33BA2F-4FF3-40AD-A8F3-0DEE5491FA2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067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33BA2F-4FF3-40AD-A8F3-0DEE5491FA26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766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87350"/>
            <a:ext cx="21399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pic>
        <p:nvPicPr>
          <p:cNvPr id="7" name="Picture 15" descr="NARUC_logo-Blue_Gold-tex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76238"/>
            <a:ext cx="218122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7" descr="P:\International Dept\Admin\Admin\Logos\USAID\Web, Digital, Video and Office Printers\USAIDLogo_2ColorRGB\Horizontal_RGB_294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3338"/>
            <a:ext cx="42672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5240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2C059-08C3-46B8-A848-6E0E1749069C}" type="slidenum">
              <a:rPr lang="en-US" altLang="en-US"/>
              <a:pPr>
                <a:defRPr/>
              </a:pPr>
              <a:t>‹#›</a:t>
            </a:fld>
            <a:r>
              <a:rPr lang="en-US" alt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3169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_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  <p:sp>
        <p:nvSpPr>
          <p:cNvPr id="4" name="Text Placeholder 18"/>
          <p:cNvSpPr txBox="1">
            <a:spLocks/>
          </p:cNvSpPr>
          <p:nvPr/>
        </p:nvSpPr>
        <p:spPr>
          <a:xfrm>
            <a:off x="309511" y="6370116"/>
            <a:ext cx="5827876" cy="205345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 </a:t>
            </a:r>
            <a:r>
              <a:rPr lang="en-US" sz="900" kern="1200" cap="all" normalizeH="0" baseline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©2016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Navigant--A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Guidehouse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Company Consulting,</a:t>
            </a:r>
            <a:r>
              <a:rPr lang="en-US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Inc. All rights Reserved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1" y="6250077"/>
            <a:ext cx="8694739" cy="0"/>
          </a:xfrm>
          <a:prstGeom prst="line">
            <a:avLst/>
          </a:prstGeom>
          <a:ln w="9525">
            <a:solidFill>
              <a:srgbClr val="5557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8"/>
          <p:cNvSpPr txBox="1">
            <a:spLocks/>
          </p:cNvSpPr>
          <p:nvPr/>
        </p:nvSpPr>
        <p:spPr>
          <a:xfrm>
            <a:off x="136515" y="6365441"/>
            <a:ext cx="358736" cy="231169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fld id="{C0D4A90D-707C-4CFA-8F87-17CF45DE2B45}" type="slidenum">
              <a:rPr lang="en-US" sz="900" smtClean="0">
                <a:solidFill>
                  <a:srgbClr val="95D600"/>
                </a:solidFill>
              </a:rPr>
              <a:pPr algn="l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0" y="6302465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dbl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59" y="6400190"/>
            <a:ext cx="977407" cy="16851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9144000" cy="107439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590" y="1"/>
            <a:ext cx="8717276" cy="101142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074396"/>
            <a:ext cx="9144000" cy="151354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60053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4572005" y="0"/>
            <a:ext cx="4571999" cy="6857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" y="865"/>
            <a:ext cx="4572000" cy="6857135"/>
          </a:xfrm>
          <a:prstGeom prst="rect">
            <a:avLst/>
          </a:prstGeom>
          <a:solidFill>
            <a:srgbClr val="5C5C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6710289" y="858420"/>
            <a:ext cx="2222577" cy="4842504"/>
          </a:xfrm>
          <a:prstGeom prst="rect">
            <a:avLst/>
          </a:prstGeom>
        </p:spPr>
        <p:txBody>
          <a:bodyPr vert="horz" lIns="0" rIns="0" bIns="0" anchor="ctr"/>
          <a:lstStyle>
            <a:lvl1pPr marL="0" indent="0">
              <a:buFontTx/>
              <a:buNone/>
              <a:defRPr sz="2000" cap="all" baseline="0">
                <a:solidFill>
                  <a:srgbClr val="555759"/>
                </a:solidFill>
              </a:defRPr>
            </a:lvl1pPr>
            <a:lvl2pPr marL="457178" indent="0">
              <a:buFontTx/>
              <a:buNone/>
              <a:defRPr sz="2400" cap="all" baseline="0">
                <a:solidFill>
                  <a:schemeClr val="bg1"/>
                </a:solidFill>
              </a:defRPr>
            </a:lvl2pPr>
            <a:lvl3pPr marL="914354" indent="0">
              <a:buFontTx/>
              <a:buNone/>
              <a:defRPr sz="2400" cap="all" baseline="0">
                <a:solidFill>
                  <a:schemeClr val="bg1"/>
                </a:solidFill>
              </a:defRPr>
            </a:lvl3pPr>
            <a:lvl4pPr marL="1371532" indent="0">
              <a:buFontTx/>
              <a:buNone/>
              <a:defRPr sz="2400" cap="all" baseline="0">
                <a:solidFill>
                  <a:schemeClr val="bg1"/>
                </a:solidFill>
              </a:defRPr>
            </a:lvl4pPr>
            <a:lvl5pPr marL="1828709" indent="0">
              <a:buFontTx/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DIVIDER SLIDE</a:t>
            </a:r>
          </a:p>
          <a:p>
            <a:pPr lvl="0"/>
            <a:r>
              <a:rPr lang="en-US" dirty="0"/>
              <a:t>OPTIONAL TEXT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4394" y="858420"/>
            <a:ext cx="3935212" cy="48425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59" y="6396705"/>
            <a:ext cx="977407" cy="16867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-8951" y="6396704"/>
            <a:ext cx="4580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solidFill>
                  <a:srgbClr val="555759">
                    <a:lumMod val="60000"/>
                    <a:lumOff val="40000"/>
                  </a:srgbClr>
                </a:solidFill>
              </a:rPr>
              <a:t>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89872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_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84731"/>
            <a:ext cx="9151264" cy="6854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Freeform 8"/>
          <p:cNvSpPr/>
          <p:nvPr userDrawn="1"/>
        </p:nvSpPr>
        <p:spPr>
          <a:xfrm>
            <a:off x="-8952" y="-3149"/>
            <a:ext cx="8948339" cy="6942187"/>
          </a:xfrm>
          <a:custGeom>
            <a:avLst/>
            <a:gdLst>
              <a:gd name="connsiteX0" fmla="*/ 1643975 w 8501975"/>
              <a:gd name="connsiteY0" fmla="*/ 0 h 5175115"/>
              <a:gd name="connsiteX1" fmla="*/ 8501975 w 8501975"/>
              <a:gd name="connsiteY1" fmla="*/ 19455 h 5175115"/>
              <a:gd name="connsiteX2" fmla="*/ 4289898 w 8501975"/>
              <a:gd name="connsiteY2" fmla="*/ 5175115 h 5175115"/>
              <a:gd name="connsiteX3" fmla="*/ 0 w 8501975"/>
              <a:gd name="connsiteY3" fmla="*/ 5175115 h 5175115"/>
              <a:gd name="connsiteX4" fmla="*/ 0 w 8501975"/>
              <a:gd name="connsiteY4" fmla="*/ 4027251 h 5175115"/>
              <a:gd name="connsiteX5" fmla="*/ 1643975 w 8501975"/>
              <a:gd name="connsiteY5" fmla="*/ 0 h 5175115"/>
              <a:gd name="connsiteX0" fmla="*/ 1649126 w 8507126"/>
              <a:gd name="connsiteY0" fmla="*/ 0 h 5175115"/>
              <a:gd name="connsiteX1" fmla="*/ 8507126 w 8507126"/>
              <a:gd name="connsiteY1" fmla="*/ 19455 h 5175115"/>
              <a:gd name="connsiteX2" fmla="*/ 4295049 w 8507126"/>
              <a:gd name="connsiteY2" fmla="*/ 5175115 h 5175115"/>
              <a:gd name="connsiteX3" fmla="*/ 5151 w 8507126"/>
              <a:gd name="connsiteY3" fmla="*/ 5175115 h 5175115"/>
              <a:gd name="connsiteX4" fmla="*/ 0 w 8507126"/>
              <a:gd name="connsiteY4" fmla="*/ 4037554 h 5175115"/>
              <a:gd name="connsiteX5" fmla="*/ 1649126 w 8507126"/>
              <a:gd name="connsiteY5" fmla="*/ 0 h 5175115"/>
              <a:gd name="connsiteX0" fmla="*/ 1649127 w 8507127"/>
              <a:gd name="connsiteY0" fmla="*/ 0 h 5175115"/>
              <a:gd name="connsiteX1" fmla="*/ 8507127 w 8507127"/>
              <a:gd name="connsiteY1" fmla="*/ 19455 h 5175115"/>
              <a:gd name="connsiteX2" fmla="*/ 4295050 w 8507127"/>
              <a:gd name="connsiteY2" fmla="*/ 5175115 h 5175115"/>
              <a:gd name="connsiteX3" fmla="*/ 0 w 8507127"/>
              <a:gd name="connsiteY3" fmla="*/ 5175115 h 5175115"/>
              <a:gd name="connsiteX4" fmla="*/ 1 w 8507127"/>
              <a:gd name="connsiteY4" fmla="*/ 4037554 h 5175115"/>
              <a:gd name="connsiteX5" fmla="*/ 1649127 w 8507127"/>
              <a:gd name="connsiteY5" fmla="*/ 0 h 5175115"/>
              <a:gd name="connsiteX0" fmla="*/ 1690339 w 8507127"/>
              <a:gd name="connsiteY0" fmla="*/ 34637 h 5155660"/>
              <a:gd name="connsiteX1" fmla="*/ 8507127 w 8507127"/>
              <a:gd name="connsiteY1" fmla="*/ 0 h 5155660"/>
              <a:gd name="connsiteX2" fmla="*/ 4295050 w 8507127"/>
              <a:gd name="connsiteY2" fmla="*/ 5155660 h 5155660"/>
              <a:gd name="connsiteX3" fmla="*/ 0 w 8507127"/>
              <a:gd name="connsiteY3" fmla="*/ 5155660 h 5155660"/>
              <a:gd name="connsiteX4" fmla="*/ 1 w 8507127"/>
              <a:gd name="connsiteY4" fmla="*/ 4018099 h 5155660"/>
              <a:gd name="connsiteX5" fmla="*/ 1690339 w 8507127"/>
              <a:gd name="connsiteY5" fmla="*/ 34637 h 5155660"/>
              <a:gd name="connsiteX0" fmla="*/ 1651702 w 8507127"/>
              <a:gd name="connsiteY0" fmla="*/ 0 h 5157084"/>
              <a:gd name="connsiteX1" fmla="*/ 8507127 w 8507127"/>
              <a:gd name="connsiteY1" fmla="*/ 1424 h 5157084"/>
              <a:gd name="connsiteX2" fmla="*/ 4295050 w 8507127"/>
              <a:gd name="connsiteY2" fmla="*/ 5157084 h 5157084"/>
              <a:gd name="connsiteX3" fmla="*/ 0 w 8507127"/>
              <a:gd name="connsiteY3" fmla="*/ 5157084 h 5157084"/>
              <a:gd name="connsiteX4" fmla="*/ 1 w 8507127"/>
              <a:gd name="connsiteY4" fmla="*/ 4019523 h 5157084"/>
              <a:gd name="connsiteX5" fmla="*/ 1651702 w 8507127"/>
              <a:gd name="connsiteY5" fmla="*/ 0 h 5157084"/>
              <a:gd name="connsiteX0" fmla="*/ 1651702 w 8507127"/>
              <a:gd name="connsiteY0" fmla="*/ 0 h 5157084"/>
              <a:gd name="connsiteX1" fmla="*/ 8507127 w 8507127"/>
              <a:gd name="connsiteY1" fmla="*/ 1424 h 5157084"/>
              <a:gd name="connsiteX2" fmla="*/ 4295050 w 8507127"/>
              <a:gd name="connsiteY2" fmla="*/ 5157084 h 5157084"/>
              <a:gd name="connsiteX3" fmla="*/ 0 w 8507127"/>
              <a:gd name="connsiteY3" fmla="*/ 5157084 h 5157084"/>
              <a:gd name="connsiteX4" fmla="*/ 46365 w 8507127"/>
              <a:gd name="connsiteY4" fmla="*/ 4006644 h 5157084"/>
              <a:gd name="connsiteX5" fmla="*/ 1651702 w 8507127"/>
              <a:gd name="connsiteY5" fmla="*/ 0 h 5157084"/>
              <a:gd name="connsiteX0" fmla="*/ 1651702 w 8507127"/>
              <a:gd name="connsiteY0" fmla="*/ 0 h 5157084"/>
              <a:gd name="connsiteX1" fmla="*/ 8507127 w 8507127"/>
              <a:gd name="connsiteY1" fmla="*/ 1424 h 5157084"/>
              <a:gd name="connsiteX2" fmla="*/ 4295050 w 8507127"/>
              <a:gd name="connsiteY2" fmla="*/ 5157084 h 5157084"/>
              <a:gd name="connsiteX3" fmla="*/ 0 w 8507127"/>
              <a:gd name="connsiteY3" fmla="*/ 5157084 h 5157084"/>
              <a:gd name="connsiteX4" fmla="*/ 15455 w 8507127"/>
              <a:gd name="connsiteY4" fmla="*/ 3973159 h 5157084"/>
              <a:gd name="connsiteX5" fmla="*/ 1651702 w 8507127"/>
              <a:gd name="connsiteY5" fmla="*/ 0 h 5157084"/>
              <a:gd name="connsiteX0" fmla="*/ 1636247 w 8491672"/>
              <a:gd name="connsiteY0" fmla="*/ 0 h 5157084"/>
              <a:gd name="connsiteX1" fmla="*/ 8491672 w 8491672"/>
              <a:gd name="connsiteY1" fmla="*/ 1424 h 5157084"/>
              <a:gd name="connsiteX2" fmla="*/ 4279595 w 8491672"/>
              <a:gd name="connsiteY2" fmla="*/ 5157084 h 5157084"/>
              <a:gd name="connsiteX3" fmla="*/ 64394 w 8491672"/>
              <a:gd name="connsiteY3" fmla="*/ 5157084 h 5157084"/>
              <a:gd name="connsiteX4" fmla="*/ 0 w 8491672"/>
              <a:gd name="connsiteY4" fmla="*/ 3973159 h 5157084"/>
              <a:gd name="connsiteX5" fmla="*/ 1636247 w 8491672"/>
              <a:gd name="connsiteY5" fmla="*/ 0 h 5157084"/>
              <a:gd name="connsiteX0" fmla="*/ 1638823 w 8494248"/>
              <a:gd name="connsiteY0" fmla="*/ 0 h 5157084"/>
              <a:gd name="connsiteX1" fmla="*/ 8494248 w 8494248"/>
              <a:gd name="connsiteY1" fmla="*/ 1424 h 5157084"/>
              <a:gd name="connsiteX2" fmla="*/ 4282171 w 8494248"/>
              <a:gd name="connsiteY2" fmla="*/ 5157084 h 5157084"/>
              <a:gd name="connsiteX3" fmla="*/ 0 w 8494248"/>
              <a:gd name="connsiteY3" fmla="*/ 5157084 h 5157084"/>
              <a:gd name="connsiteX4" fmla="*/ 2576 w 8494248"/>
              <a:gd name="connsiteY4" fmla="*/ 3973159 h 5157084"/>
              <a:gd name="connsiteX5" fmla="*/ 1638823 w 8494248"/>
              <a:gd name="connsiteY5" fmla="*/ 0 h 5157084"/>
              <a:gd name="connsiteX0" fmla="*/ 1638823 w 8494248"/>
              <a:gd name="connsiteY0" fmla="*/ 0 h 5157084"/>
              <a:gd name="connsiteX1" fmla="*/ 8494248 w 8494248"/>
              <a:gd name="connsiteY1" fmla="*/ 1424 h 5157084"/>
              <a:gd name="connsiteX2" fmla="*/ 4282171 w 8494248"/>
              <a:gd name="connsiteY2" fmla="*/ 5157084 h 5157084"/>
              <a:gd name="connsiteX3" fmla="*/ 0 w 8494248"/>
              <a:gd name="connsiteY3" fmla="*/ 5157084 h 5157084"/>
              <a:gd name="connsiteX4" fmla="*/ 38637 w 8494248"/>
              <a:gd name="connsiteY4" fmla="*/ 4029826 h 5157084"/>
              <a:gd name="connsiteX5" fmla="*/ 1638823 w 8494248"/>
              <a:gd name="connsiteY5" fmla="*/ 0 h 5157084"/>
              <a:gd name="connsiteX0" fmla="*/ 1641398 w 8496823"/>
              <a:gd name="connsiteY0" fmla="*/ 0 h 5157084"/>
              <a:gd name="connsiteX1" fmla="*/ 8496823 w 8496823"/>
              <a:gd name="connsiteY1" fmla="*/ 1424 h 5157084"/>
              <a:gd name="connsiteX2" fmla="*/ 4284746 w 8496823"/>
              <a:gd name="connsiteY2" fmla="*/ 5157084 h 5157084"/>
              <a:gd name="connsiteX3" fmla="*/ 2575 w 8496823"/>
              <a:gd name="connsiteY3" fmla="*/ 5157084 h 5157084"/>
              <a:gd name="connsiteX4" fmla="*/ 0 w 8496823"/>
              <a:gd name="connsiteY4" fmla="*/ 3983462 h 5157084"/>
              <a:gd name="connsiteX5" fmla="*/ 1641398 w 8496823"/>
              <a:gd name="connsiteY5" fmla="*/ 0 h 5157084"/>
              <a:gd name="connsiteX0" fmla="*/ 1638256 w 8496823"/>
              <a:gd name="connsiteY0" fmla="*/ 0 h 5157084"/>
              <a:gd name="connsiteX1" fmla="*/ 8496823 w 8496823"/>
              <a:gd name="connsiteY1" fmla="*/ 1424 h 5157084"/>
              <a:gd name="connsiteX2" fmla="*/ 4284746 w 8496823"/>
              <a:gd name="connsiteY2" fmla="*/ 5157084 h 5157084"/>
              <a:gd name="connsiteX3" fmla="*/ 2575 w 8496823"/>
              <a:gd name="connsiteY3" fmla="*/ 5157084 h 5157084"/>
              <a:gd name="connsiteX4" fmla="*/ 0 w 8496823"/>
              <a:gd name="connsiteY4" fmla="*/ 3983462 h 5157084"/>
              <a:gd name="connsiteX5" fmla="*/ 1638256 w 8496823"/>
              <a:gd name="connsiteY5" fmla="*/ 0 h 5157084"/>
              <a:gd name="connsiteX0" fmla="*/ 1638256 w 8496823"/>
              <a:gd name="connsiteY0" fmla="*/ 0 h 6846184"/>
              <a:gd name="connsiteX1" fmla="*/ 8496823 w 8496823"/>
              <a:gd name="connsiteY1" fmla="*/ 1424 h 6846184"/>
              <a:gd name="connsiteX2" fmla="*/ 2900446 w 8496823"/>
              <a:gd name="connsiteY2" fmla="*/ 6846184 h 6846184"/>
              <a:gd name="connsiteX3" fmla="*/ 2575 w 8496823"/>
              <a:gd name="connsiteY3" fmla="*/ 5157084 h 6846184"/>
              <a:gd name="connsiteX4" fmla="*/ 0 w 8496823"/>
              <a:gd name="connsiteY4" fmla="*/ 3983462 h 6846184"/>
              <a:gd name="connsiteX5" fmla="*/ 1638256 w 8496823"/>
              <a:gd name="connsiteY5" fmla="*/ 0 h 6846184"/>
              <a:gd name="connsiteX0" fmla="*/ 1648381 w 8506948"/>
              <a:gd name="connsiteY0" fmla="*/ 0 h 6858884"/>
              <a:gd name="connsiteX1" fmla="*/ 8506948 w 8506948"/>
              <a:gd name="connsiteY1" fmla="*/ 1424 h 6858884"/>
              <a:gd name="connsiteX2" fmla="*/ 2910571 w 8506948"/>
              <a:gd name="connsiteY2" fmla="*/ 6846184 h 6858884"/>
              <a:gd name="connsiteX3" fmla="*/ 0 w 8506948"/>
              <a:gd name="connsiteY3" fmla="*/ 6858884 h 6858884"/>
              <a:gd name="connsiteX4" fmla="*/ 10125 w 8506948"/>
              <a:gd name="connsiteY4" fmla="*/ 3983462 h 6858884"/>
              <a:gd name="connsiteX5" fmla="*/ 1648381 w 8506948"/>
              <a:gd name="connsiteY5" fmla="*/ 0 h 6858884"/>
              <a:gd name="connsiteX0" fmla="*/ 1597581 w 8506948"/>
              <a:gd name="connsiteY0" fmla="*/ 0 h 6858884"/>
              <a:gd name="connsiteX1" fmla="*/ 8506948 w 8506948"/>
              <a:gd name="connsiteY1" fmla="*/ 1424 h 6858884"/>
              <a:gd name="connsiteX2" fmla="*/ 2910571 w 8506948"/>
              <a:gd name="connsiteY2" fmla="*/ 6846184 h 6858884"/>
              <a:gd name="connsiteX3" fmla="*/ 0 w 8506948"/>
              <a:gd name="connsiteY3" fmla="*/ 6858884 h 6858884"/>
              <a:gd name="connsiteX4" fmla="*/ 10125 w 8506948"/>
              <a:gd name="connsiteY4" fmla="*/ 3983462 h 6858884"/>
              <a:gd name="connsiteX5" fmla="*/ 1597581 w 8506948"/>
              <a:gd name="connsiteY5" fmla="*/ 0 h 6858884"/>
              <a:gd name="connsiteX0" fmla="*/ 2083733 w 8993100"/>
              <a:gd name="connsiteY0" fmla="*/ 0 h 6858884"/>
              <a:gd name="connsiteX1" fmla="*/ 8993100 w 8993100"/>
              <a:gd name="connsiteY1" fmla="*/ 1424 h 6858884"/>
              <a:gd name="connsiteX2" fmla="*/ 3396723 w 8993100"/>
              <a:gd name="connsiteY2" fmla="*/ 6846184 h 6858884"/>
              <a:gd name="connsiteX3" fmla="*/ 486152 w 8993100"/>
              <a:gd name="connsiteY3" fmla="*/ 6858884 h 6858884"/>
              <a:gd name="connsiteX4" fmla="*/ 0 w 8993100"/>
              <a:gd name="connsiteY4" fmla="*/ 5136231 h 6858884"/>
              <a:gd name="connsiteX5" fmla="*/ 2083733 w 8993100"/>
              <a:gd name="connsiteY5" fmla="*/ 0 h 6858884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96723 w 8993100"/>
              <a:gd name="connsiteY2" fmla="*/ 6846184 h 6862792"/>
              <a:gd name="connsiteX3" fmla="*/ 9413 w 8993100"/>
              <a:gd name="connsiteY3" fmla="*/ 6862792 h 6862792"/>
              <a:gd name="connsiteX4" fmla="*/ 0 w 8993100"/>
              <a:gd name="connsiteY4" fmla="*/ 5136231 h 6862792"/>
              <a:gd name="connsiteX5" fmla="*/ 2083733 w 8993100"/>
              <a:gd name="connsiteY5" fmla="*/ 0 h 6862792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96723 w 8993100"/>
              <a:gd name="connsiteY2" fmla="*/ 6846184 h 6862792"/>
              <a:gd name="connsiteX3" fmla="*/ 9413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88908 w 8993100"/>
              <a:gd name="connsiteY2" fmla="*/ 6857907 h 6862792"/>
              <a:gd name="connsiteX3" fmla="*/ 9413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88908 w 8993100"/>
              <a:gd name="connsiteY2" fmla="*/ 6857907 h 6862792"/>
              <a:gd name="connsiteX3" fmla="*/ 9413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57907"/>
              <a:gd name="connsiteX1" fmla="*/ 8993100 w 8993100"/>
              <a:gd name="connsiteY1" fmla="*/ 1424 h 6857907"/>
              <a:gd name="connsiteX2" fmla="*/ 3388908 w 8993100"/>
              <a:gd name="connsiteY2" fmla="*/ 6857907 h 6857907"/>
              <a:gd name="connsiteX3" fmla="*/ 99290 w 8993100"/>
              <a:gd name="connsiteY3" fmla="*/ 6851069 h 6857907"/>
              <a:gd name="connsiteX4" fmla="*/ 0 w 8993100"/>
              <a:gd name="connsiteY4" fmla="*/ 5124508 h 6857907"/>
              <a:gd name="connsiteX5" fmla="*/ 2083733 w 8993100"/>
              <a:gd name="connsiteY5" fmla="*/ 0 h 6857907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88908 w 8993100"/>
              <a:gd name="connsiteY2" fmla="*/ 6857907 h 6862792"/>
              <a:gd name="connsiteX3" fmla="*/ 5505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67554"/>
              <a:gd name="connsiteX1" fmla="*/ 8993100 w 8993100"/>
              <a:gd name="connsiteY1" fmla="*/ 6186 h 6867554"/>
              <a:gd name="connsiteX2" fmla="*/ 3388908 w 8993100"/>
              <a:gd name="connsiteY2" fmla="*/ 6862669 h 6867554"/>
              <a:gd name="connsiteX3" fmla="*/ 5505 w 8993100"/>
              <a:gd name="connsiteY3" fmla="*/ 6867554 h 6867554"/>
              <a:gd name="connsiteX4" fmla="*/ 0 w 8993100"/>
              <a:gd name="connsiteY4" fmla="*/ 5129270 h 6867554"/>
              <a:gd name="connsiteX5" fmla="*/ 2083733 w 8993100"/>
              <a:gd name="connsiteY5" fmla="*/ 0 h 6867554"/>
              <a:gd name="connsiteX0" fmla="*/ 2083733 w 8791676"/>
              <a:gd name="connsiteY0" fmla="*/ 0 h 6867554"/>
              <a:gd name="connsiteX1" fmla="*/ 8791676 w 8791676"/>
              <a:gd name="connsiteY1" fmla="*/ 22172 h 6867554"/>
              <a:gd name="connsiteX2" fmla="*/ 3388908 w 8791676"/>
              <a:gd name="connsiteY2" fmla="*/ 6862669 h 6867554"/>
              <a:gd name="connsiteX3" fmla="*/ 5505 w 8791676"/>
              <a:gd name="connsiteY3" fmla="*/ 6867554 h 6867554"/>
              <a:gd name="connsiteX4" fmla="*/ 0 w 8791676"/>
              <a:gd name="connsiteY4" fmla="*/ 5129270 h 6867554"/>
              <a:gd name="connsiteX5" fmla="*/ 2083733 w 8791676"/>
              <a:gd name="connsiteY5" fmla="*/ 0 h 6867554"/>
              <a:gd name="connsiteX0" fmla="*/ 2083733 w 8948339"/>
              <a:gd name="connsiteY0" fmla="*/ 208 h 6867762"/>
              <a:gd name="connsiteX1" fmla="*/ 8948339 w 8948339"/>
              <a:gd name="connsiteY1" fmla="*/ 0 h 6867762"/>
              <a:gd name="connsiteX2" fmla="*/ 3388908 w 8948339"/>
              <a:gd name="connsiteY2" fmla="*/ 6862877 h 6867762"/>
              <a:gd name="connsiteX3" fmla="*/ 5505 w 8948339"/>
              <a:gd name="connsiteY3" fmla="*/ 6867762 h 6867762"/>
              <a:gd name="connsiteX4" fmla="*/ 0 w 8948339"/>
              <a:gd name="connsiteY4" fmla="*/ 5129478 h 6867762"/>
              <a:gd name="connsiteX5" fmla="*/ 2083733 w 8948339"/>
              <a:gd name="connsiteY5" fmla="*/ 208 h 6867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8339" h="6867762">
                <a:moveTo>
                  <a:pt x="2083733" y="208"/>
                </a:moveTo>
                <a:lnTo>
                  <a:pt x="8948339" y="0"/>
                </a:lnTo>
                <a:lnTo>
                  <a:pt x="3388908" y="6862877"/>
                </a:lnTo>
                <a:lnTo>
                  <a:pt x="5505" y="6867762"/>
                </a:lnTo>
                <a:cubicBezTo>
                  <a:pt x="5505" y="6488575"/>
                  <a:pt x="0" y="5508665"/>
                  <a:pt x="0" y="5129478"/>
                </a:cubicBezTo>
                <a:lnTo>
                  <a:pt x="2083733" y="208"/>
                </a:lnTo>
                <a:close/>
              </a:path>
            </a:pathLst>
          </a:custGeom>
          <a:solidFill>
            <a:srgbClr val="5557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00053" y="3588760"/>
            <a:ext cx="4953000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9"/>
          <p:cNvSpPr>
            <a:spLocks noGrp="1"/>
          </p:cNvSpPr>
          <p:nvPr>
            <p:ph type="body" sz="quarter" idx="18" hasCustomPrompt="1"/>
          </p:nvPr>
        </p:nvSpPr>
        <p:spPr>
          <a:xfrm>
            <a:off x="1400054" y="3692359"/>
            <a:ext cx="4182599" cy="34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600" cap="all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600" dirty="0"/>
              <a:t>Click to edit SUB TITLE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00054" y="3059448"/>
            <a:ext cx="4615735" cy="452437"/>
          </a:xfrm>
          <a:prstGeom prst="rect">
            <a:avLst/>
          </a:prstGeom>
        </p:spPr>
        <p:txBody>
          <a:bodyPr vert="horz" lIns="0" rIns="0" bIns="0" anchor="b"/>
          <a:lstStyle>
            <a:lvl1pPr marL="0" indent="0">
              <a:buFontTx/>
              <a:buNone/>
              <a:defRPr sz="2500" cap="all" baseline="0">
                <a:solidFill>
                  <a:schemeClr val="bg1"/>
                </a:solidFill>
                <a:latin typeface="+mj-lt"/>
              </a:defRPr>
            </a:lvl1pPr>
            <a:lvl2pPr marL="457178" indent="0">
              <a:buFontTx/>
              <a:buNone/>
              <a:defRPr sz="2400" cap="all" baseline="0">
                <a:solidFill>
                  <a:schemeClr val="bg1"/>
                </a:solidFill>
              </a:defRPr>
            </a:lvl2pPr>
            <a:lvl3pPr marL="914354" indent="0">
              <a:buFontTx/>
              <a:buNone/>
              <a:defRPr sz="2400" cap="all" baseline="0">
                <a:solidFill>
                  <a:schemeClr val="bg1"/>
                </a:solidFill>
              </a:defRPr>
            </a:lvl3pPr>
            <a:lvl4pPr marL="1371532" indent="0">
              <a:buFontTx/>
              <a:buNone/>
              <a:defRPr sz="2400" cap="all" baseline="0">
                <a:solidFill>
                  <a:schemeClr val="bg1"/>
                </a:solidFill>
              </a:defRPr>
            </a:lvl4pPr>
            <a:lvl5pPr marL="1828709" indent="0">
              <a:buFontTx/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981" y="6197562"/>
            <a:ext cx="1994246" cy="3438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rgbClr val="95D6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952" y="-3993"/>
            <a:ext cx="2107275" cy="523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89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Block_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047" y="3692"/>
            <a:ext cx="9151264" cy="68543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089864" y="3588760"/>
            <a:ext cx="6754213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9"/>
          <p:cNvSpPr>
            <a:spLocks noGrp="1"/>
          </p:cNvSpPr>
          <p:nvPr>
            <p:ph type="body" sz="quarter" idx="18" hasCustomPrompt="1"/>
          </p:nvPr>
        </p:nvSpPr>
        <p:spPr>
          <a:xfrm>
            <a:off x="2089865" y="3692359"/>
            <a:ext cx="6754212" cy="34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600" cap="all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600" dirty="0"/>
              <a:t>Click to edit SUB TITLE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089865" y="3059448"/>
            <a:ext cx="6754212" cy="452437"/>
          </a:xfrm>
          <a:prstGeom prst="rect">
            <a:avLst/>
          </a:prstGeom>
        </p:spPr>
        <p:txBody>
          <a:bodyPr vert="horz" lIns="0" rIns="0" bIns="0" anchor="b"/>
          <a:lstStyle>
            <a:lvl1pPr marL="0" indent="0">
              <a:buFontTx/>
              <a:buNone/>
              <a:defRPr sz="2500" cap="all" baseline="0">
                <a:solidFill>
                  <a:schemeClr val="bg1"/>
                </a:solidFill>
                <a:latin typeface="+mj-lt"/>
              </a:defRPr>
            </a:lvl1pPr>
            <a:lvl2pPr marL="457178" indent="0">
              <a:buFontTx/>
              <a:buNone/>
              <a:defRPr sz="2400" cap="all" baseline="0">
                <a:solidFill>
                  <a:schemeClr val="bg1"/>
                </a:solidFill>
              </a:defRPr>
            </a:lvl2pPr>
            <a:lvl3pPr marL="914354" indent="0">
              <a:buFontTx/>
              <a:buNone/>
              <a:defRPr sz="2400" cap="all" baseline="0">
                <a:solidFill>
                  <a:schemeClr val="bg1"/>
                </a:solidFill>
              </a:defRPr>
            </a:lvl3pPr>
            <a:lvl4pPr marL="1371532" indent="0">
              <a:buFontTx/>
              <a:buNone/>
              <a:defRPr sz="2400" cap="all" baseline="0">
                <a:solidFill>
                  <a:schemeClr val="bg1"/>
                </a:solidFill>
              </a:defRPr>
            </a:lvl4pPr>
            <a:lvl5pPr marL="1828709" indent="0">
              <a:buFontTx/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-6447" y="-3908"/>
            <a:ext cx="2086007" cy="5136220"/>
          </a:xfrm>
          <a:custGeom>
            <a:avLst/>
            <a:gdLst>
              <a:gd name="connsiteX0" fmla="*/ 0 w 1661746"/>
              <a:gd name="connsiteY0" fmla="*/ 0 h 4044462"/>
              <a:gd name="connsiteX1" fmla="*/ 1661746 w 1661746"/>
              <a:gd name="connsiteY1" fmla="*/ 0 h 4044462"/>
              <a:gd name="connsiteX2" fmla="*/ 17585 w 1661746"/>
              <a:gd name="connsiteY2" fmla="*/ 4044462 h 4044462"/>
              <a:gd name="connsiteX3" fmla="*/ 0 w 1661746"/>
              <a:gd name="connsiteY3" fmla="*/ 0 h 4044462"/>
              <a:gd name="connsiteX0" fmla="*/ 0 w 1661746"/>
              <a:gd name="connsiteY0" fmla="*/ 0 h 4039867"/>
              <a:gd name="connsiteX1" fmla="*/ 1661746 w 1661746"/>
              <a:gd name="connsiteY1" fmla="*/ 0 h 4039867"/>
              <a:gd name="connsiteX2" fmla="*/ 12990 w 1661746"/>
              <a:gd name="connsiteY2" fmla="*/ 4039867 h 4039867"/>
              <a:gd name="connsiteX3" fmla="*/ 0 w 1661746"/>
              <a:gd name="connsiteY3" fmla="*/ 0 h 4039867"/>
              <a:gd name="connsiteX0" fmla="*/ 170948 w 1648895"/>
              <a:gd name="connsiteY0" fmla="*/ 284889 h 4039867"/>
              <a:gd name="connsiteX1" fmla="*/ 1648895 w 1648895"/>
              <a:gd name="connsiteY1" fmla="*/ 0 h 4039867"/>
              <a:gd name="connsiteX2" fmla="*/ 139 w 1648895"/>
              <a:gd name="connsiteY2" fmla="*/ 4039867 h 4039867"/>
              <a:gd name="connsiteX3" fmla="*/ 170948 w 1648895"/>
              <a:gd name="connsiteY3" fmla="*/ 284889 h 4039867"/>
              <a:gd name="connsiteX0" fmla="*/ 170948 w 1653490"/>
              <a:gd name="connsiteY0" fmla="*/ 225154 h 3980132"/>
              <a:gd name="connsiteX1" fmla="*/ 1653490 w 1653490"/>
              <a:gd name="connsiteY1" fmla="*/ 0 h 3980132"/>
              <a:gd name="connsiteX2" fmla="*/ 139 w 1653490"/>
              <a:gd name="connsiteY2" fmla="*/ 3980132 h 3980132"/>
              <a:gd name="connsiteX3" fmla="*/ 170948 w 1653490"/>
              <a:gd name="connsiteY3" fmla="*/ 225154 h 3980132"/>
              <a:gd name="connsiteX0" fmla="*/ 170948 w 1658085"/>
              <a:gd name="connsiteY0" fmla="*/ 284889 h 4039867"/>
              <a:gd name="connsiteX1" fmla="*/ 1658085 w 1658085"/>
              <a:gd name="connsiteY1" fmla="*/ 0 h 4039867"/>
              <a:gd name="connsiteX2" fmla="*/ 139 w 1658085"/>
              <a:gd name="connsiteY2" fmla="*/ 4039867 h 4039867"/>
              <a:gd name="connsiteX3" fmla="*/ 170948 w 1658085"/>
              <a:gd name="connsiteY3" fmla="*/ 284889 h 4039867"/>
              <a:gd name="connsiteX0" fmla="*/ 0 w 1666341"/>
              <a:gd name="connsiteY0" fmla="*/ 4595 h 4039867"/>
              <a:gd name="connsiteX1" fmla="*/ 1666341 w 1666341"/>
              <a:gd name="connsiteY1" fmla="*/ 0 h 4039867"/>
              <a:gd name="connsiteX2" fmla="*/ 8395 w 1666341"/>
              <a:gd name="connsiteY2" fmla="*/ 4039867 h 4039867"/>
              <a:gd name="connsiteX3" fmla="*/ 0 w 1666341"/>
              <a:gd name="connsiteY3" fmla="*/ 4595 h 4039867"/>
              <a:gd name="connsiteX0" fmla="*/ 0 w 1666341"/>
              <a:gd name="connsiteY0" fmla="*/ 4595 h 4035272"/>
              <a:gd name="connsiteX1" fmla="*/ 1666341 w 1666341"/>
              <a:gd name="connsiteY1" fmla="*/ 0 h 4035272"/>
              <a:gd name="connsiteX2" fmla="*/ 8395 w 1666341"/>
              <a:gd name="connsiteY2" fmla="*/ 4035272 h 4035272"/>
              <a:gd name="connsiteX3" fmla="*/ 0 w 1666341"/>
              <a:gd name="connsiteY3" fmla="*/ 4595 h 4035272"/>
              <a:gd name="connsiteX0" fmla="*/ 56296 w 1658307"/>
              <a:gd name="connsiteY0" fmla="*/ 114874 h 4035272"/>
              <a:gd name="connsiteX1" fmla="*/ 1658307 w 1658307"/>
              <a:gd name="connsiteY1" fmla="*/ 0 h 4035272"/>
              <a:gd name="connsiteX2" fmla="*/ 361 w 1658307"/>
              <a:gd name="connsiteY2" fmla="*/ 4035272 h 4035272"/>
              <a:gd name="connsiteX3" fmla="*/ 56296 w 1658307"/>
              <a:gd name="connsiteY3" fmla="*/ 114874 h 4035272"/>
              <a:gd name="connsiteX0" fmla="*/ 2400 w 1659551"/>
              <a:gd name="connsiteY0" fmla="*/ 9190 h 4035272"/>
              <a:gd name="connsiteX1" fmla="*/ 1659551 w 1659551"/>
              <a:gd name="connsiteY1" fmla="*/ 0 h 4035272"/>
              <a:gd name="connsiteX2" fmla="*/ 1605 w 1659551"/>
              <a:gd name="connsiteY2" fmla="*/ 4035272 h 4035272"/>
              <a:gd name="connsiteX3" fmla="*/ 2400 w 1659551"/>
              <a:gd name="connsiteY3" fmla="*/ 9190 h 4035272"/>
              <a:gd name="connsiteX0" fmla="*/ 146 w 1659873"/>
              <a:gd name="connsiteY0" fmla="*/ 6614 h 4035272"/>
              <a:gd name="connsiteX1" fmla="*/ 1659873 w 1659873"/>
              <a:gd name="connsiteY1" fmla="*/ 0 h 4035272"/>
              <a:gd name="connsiteX2" fmla="*/ 1927 w 1659873"/>
              <a:gd name="connsiteY2" fmla="*/ 4035272 h 4035272"/>
              <a:gd name="connsiteX3" fmla="*/ 146 w 1659873"/>
              <a:gd name="connsiteY3" fmla="*/ 6614 h 4035272"/>
              <a:gd name="connsiteX0" fmla="*/ 146 w 1649570"/>
              <a:gd name="connsiteY0" fmla="*/ 0 h 4028658"/>
              <a:gd name="connsiteX1" fmla="*/ 1649570 w 1649570"/>
              <a:gd name="connsiteY1" fmla="*/ 11416 h 4028658"/>
              <a:gd name="connsiteX2" fmla="*/ 1927 w 1649570"/>
              <a:gd name="connsiteY2" fmla="*/ 4028658 h 4028658"/>
              <a:gd name="connsiteX3" fmla="*/ 146 w 1649570"/>
              <a:gd name="connsiteY3" fmla="*/ 0 h 4028658"/>
              <a:gd name="connsiteX0" fmla="*/ 57814 w 1647996"/>
              <a:gd name="connsiteY0" fmla="*/ 109645 h 4017242"/>
              <a:gd name="connsiteX1" fmla="*/ 1647996 w 1647996"/>
              <a:gd name="connsiteY1" fmla="*/ 0 h 4017242"/>
              <a:gd name="connsiteX2" fmla="*/ 353 w 1647996"/>
              <a:gd name="connsiteY2" fmla="*/ 4017242 h 4017242"/>
              <a:gd name="connsiteX3" fmla="*/ 57814 w 1647996"/>
              <a:gd name="connsiteY3" fmla="*/ 109645 h 4017242"/>
              <a:gd name="connsiteX0" fmla="*/ 52689 w 1648022"/>
              <a:gd name="connsiteY0" fmla="*/ 65857 h 4017242"/>
              <a:gd name="connsiteX1" fmla="*/ 1648022 w 1648022"/>
              <a:gd name="connsiteY1" fmla="*/ 0 h 4017242"/>
              <a:gd name="connsiteX2" fmla="*/ 379 w 1648022"/>
              <a:gd name="connsiteY2" fmla="*/ 4017242 h 4017242"/>
              <a:gd name="connsiteX3" fmla="*/ 52689 w 1648022"/>
              <a:gd name="connsiteY3" fmla="*/ 65857 h 4017242"/>
              <a:gd name="connsiteX0" fmla="*/ 9598 w 1648720"/>
              <a:gd name="connsiteY0" fmla="*/ 0 h 4020931"/>
              <a:gd name="connsiteX1" fmla="*/ 1648720 w 1648720"/>
              <a:gd name="connsiteY1" fmla="*/ 3689 h 4020931"/>
              <a:gd name="connsiteX2" fmla="*/ 1077 w 1648720"/>
              <a:gd name="connsiteY2" fmla="*/ 4020931 h 4020931"/>
              <a:gd name="connsiteX3" fmla="*/ 9598 w 1648720"/>
              <a:gd name="connsiteY3" fmla="*/ 0 h 4020931"/>
              <a:gd name="connsiteX0" fmla="*/ 12067 w 1651189"/>
              <a:gd name="connsiteY0" fmla="*/ 0 h 4023507"/>
              <a:gd name="connsiteX1" fmla="*/ 1651189 w 1651189"/>
              <a:gd name="connsiteY1" fmla="*/ 3689 h 4023507"/>
              <a:gd name="connsiteX2" fmla="*/ 971 w 1651189"/>
              <a:gd name="connsiteY2" fmla="*/ 4023507 h 4023507"/>
              <a:gd name="connsiteX3" fmla="*/ 12067 w 1651189"/>
              <a:gd name="connsiteY3" fmla="*/ 0 h 4023507"/>
              <a:gd name="connsiteX0" fmla="*/ 0 w 1639122"/>
              <a:gd name="connsiteY0" fmla="*/ 0 h 4023507"/>
              <a:gd name="connsiteX1" fmla="*/ 1639122 w 1639122"/>
              <a:gd name="connsiteY1" fmla="*/ 3689 h 4023507"/>
              <a:gd name="connsiteX2" fmla="*/ 6935 w 1639122"/>
              <a:gd name="connsiteY2" fmla="*/ 4023507 h 4023507"/>
              <a:gd name="connsiteX3" fmla="*/ 0 w 1639122"/>
              <a:gd name="connsiteY3" fmla="*/ 0 h 4023507"/>
              <a:gd name="connsiteX0" fmla="*/ 17059 w 1656181"/>
              <a:gd name="connsiteY0" fmla="*/ 0 h 4015780"/>
              <a:gd name="connsiteX1" fmla="*/ 1656181 w 1656181"/>
              <a:gd name="connsiteY1" fmla="*/ 3689 h 4015780"/>
              <a:gd name="connsiteX2" fmla="*/ 812 w 1656181"/>
              <a:gd name="connsiteY2" fmla="*/ 4015780 h 4015780"/>
              <a:gd name="connsiteX3" fmla="*/ 17059 w 1656181"/>
              <a:gd name="connsiteY3" fmla="*/ 0 h 4015780"/>
              <a:gd name="connsiteX0" fmla="*/ 0 w 1639122"/>
              <a:gd name="connsiteY0" fmla="*/ 0 h 3899870"/>
              <a:gd name="connsiteX1" fmla="*/ 1639122 w 1639122"/>
              <a:gd name="connsiteY1" fmla="*/ 3689 h 3899870"/>
              <a:gd name="connsiteX2" fmla="*/ 73905 w 1639122"/>
              <a:gd name="connsiteY2" fmla="*/ 3899870 h 3899870"/>
              <a:gd name="connsiteX3" fmla="*/ 0 w 1639122"/>
              <a:gd name="connsiteY3" fmla="*/ 0 h 3899870"/>
              <a:gd name="connsiteX0" fmla="*/ 0 w 1639122"/>
              <a:gd name="connsiteY0" fmla="*/ 0 h 3987447"/>
              <a:gd name="connsiteX1" fmla="*/ 1639122 w 1639122"/>
              <a:gd name="connsiteY1" fmla="*/ 3689 h 3987447"/>
              <a:gd name="connsiteX2" fmla="*/ 6935 w 1639122"/>
              <a:gd name="connsiteY2" fmla="*/ 3987447 h 3987447"/>
              <a:gd name="connsiteX3" fmla="*/ 0 w 1639122"/>
              <a:gd name="connsiteY3" fmla="*/ 0 h 3987447"/>
              <a:gd name="connsiteX0" fmla="*/ 144 w 1639266"/>
              <a:gd name="connsiteY0" fmla="*/ 0 h 3987447"/>
              <a:gd name="connsiteX1" fmla="*/ 1639266 w 1639266"/>
              <a:gd name="connsiteY1" fmla="*/ 3689 h 3987447"/>
              <a:gd name="connsiteX2" fmla="*/ 1927 w 1639266"/>
              <a:gd name="connsiteY2" fmla="*/ 3987447 h 3987447"/>
              <a:gd name="connsiteX3" fmla="*/ 144 w 1639266"/>
              <a:gd name="connsiteY3" fmla="*/ 0 h 3987447"/>
              <a:gd name="connsiteX0" fmla="*/ 2397 w 1641519"/>
              <a:gd name="connsiteY0" fmla="*/ 0 h 3995174"/>
              <a:gd name="connsiteX1" fmla="*/ 1641519 w 1641519"/>
              <a:gd name="connsiteY1" fmla="*/ 3689 h 3995174"/>
              <a:gd name="connsiteX2" fmla="*/ 1605 w 1641519"/>
              <a:gd name="connsiteY2" fmla="*/ 3995174 h 3995174"/>
              <a:gd name="connsiteX3" fmla="*/ 2397 w 1641519"/>
              <a:gd name="connsiteY3" fmla="*/ 0 h 3995174"/>
              <a:gd name="connsiteX0" fmla="*/ 9681 w 1648803"/>
              <a:gd name="connsiteY0" fmla="*/ 0 h 5116681"/>
              <a:gd name="connsiteX1" fmla="*/ 1648803 w 1648803"/>
              <a:gd name="connsiteY1" fmla="*/ 3689 h 5116681"/>
              <a:gd name="connsiteX2" fmla="*/ 1073 w 1648803"/>
              <a:gd name="connsiteY2" fmla="*/ 5116681 h 5116681"/>
              <a:gd name="connsiteX3" fmla="*/ 9681 w 1648803"/>
              <a:gd name="connsiteY3" fmla="*/ 0 h 5116681"/>
              <a:gd name="connsiteX0" fmla="*/ 9681 w 2078650"/>
              <a:gd name="connsiteY0" fmla="*/ 0 h 5116681"/>
              <a:gd name="connsiteX1" fmla="*/ 2078650 w 2078650"/>
              <a:gd name="connsiteY1" fmla="*/ 3689 h 5116681"/>
              <a:gd name="connsiteX2" fmla="*/ 1073 w 2078650"/>
              <a:gd name="connsiteY2" fmla="*/ 5116681 h 5116681"/>
              <a:gd name="connsiteX3" fmla="*/ 9681 w 2078650"/>
              <a:gd name="connsiteY3" fmla="*/ 0 h 5116681"/>
              <a:gd name="connsiteX0" fmla="*/ 5986 w 2078862"/>
              <a:gd name="connsiteY0" fmla="*/ 0 h 5120589"/>
              <a:gd name="connsiteX1" fmla="*/ 2078862 w 2078862"/>
              <a:gd name="connsiteY1" fmla="*/ 7597 h 5120589"/>
              <a:gd name="connsiteX2" fmla="*/ 1285 w 2078862"/>
              <a:gd name="connsiteY2" fmla="*/ 5120589 h 5120589"/>
              <a:gd name="connsiteX3" fmla="*/ 5986 w 2078862"/>
              <a:gd name="connsiteY3" fmla="*/ 0 h 5120589"/>
              <a:gd name="connsiteX0" fmla="*/ 2400 w 2075276"/>
              <a:gd name="connsiteY0" fmla="*/ 0 h 5108866"/>
              <a:gd name="connsiteX1" fmla="*/ 2075276 w 2075276"/>
              <a:gd name="connsiteY1" fmla="*/ 7597 h 5108866"/>
              <a:gd name="connsiteX2" fmla="*/ 1606 w 2075276"/>
              <a:gd name="connsiteY2" fmla="*/ 5108866 h 5108866"/>
              <a:gd name="connsiteX3" fmla="*/ 2400 w 2075276"/>
              <a:gd name="connsiteY3" fmla="*/ 0 h 5108866"/>
              <a:gd name="connsiteX0" fmla="*/ 5987 w 2078863"/>
              <a:gd name="connsiteY0" fmla="*/ 0 h 5136220"/>
              <a:gd name="connsiteX1" fmla="*/ 2078863 w 2078863"/>
              <a:gd name="connsiteY1" fmla="*/ 7597 h 5136220"/>
              <a:gd name="connsiteX2" fmla="*/ 1285 w 2078863"/>
              <a:gd name="connsiteY2" fmla="*/ 5136220 h 5136220"/>
              <a:gd name="connsiteX3" fmla="*/ 5987 w 2078863"/>
              <a:gd name="connsiteY3" fmla="*/ 0 h 5136220"/>
              <a:gd name="connsiteX0" fmla="*/ 5987 w 2086007"/>
              <a:gd name="connsiteY0" fmla="*/ 0 h 5136220"/>
              <a:gd name="connsiteX1" fmla="*/ 2086007 w 2086007"/>
              <a:gd name="connsiteY1" fmla="*/ 2835 h 5136220"/>
              <a:gd name="connsiteX2" fmla="*/ 1285 w 2086007"/>
              <a:gd name="connsiteY2" fmla="*/ 5136220 h 5136220"/>
              <a:gd name="connsiteX3" fmla="*/ 5987 w 2086007"/>
              <a:gd name="connsiteY3" fmla="*/ 0 h 51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007" h="5136220">
                <a:moveTo>
                  <a:pt x="5987" y="0"/>
                </a:moveTo>
                <a:lnTo>
                  <a:pt x="2086007" y="2835"/>
                </a:lnTo>
                <a:cubicBezTo>
                  <a:pt x="1539369" y="1333330"/>
                  <a:pt x="547923" y="3805725"/>
                  <a:pt x="1285" y="5136220"/>
                </a:cubicBezTo>
                <a:cubicBezTo>
                  <a:pt x="-4577" y="3790997"/>
                  <a:pt x="11849" y="1354016"/>
                  <a:pt x="5987" y="0"/>
                </a:cubicBezTo>
                <a:close/>
              </a:path>
            </a:pathLst>
          </a:custGeom>
          <a:gradFill>
            <a:gsLst>
              <a:gs pos="0">
                <a:srgbClr val="648C1A"/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5600" y="6042893"/>
            <a:ext cx="2358390" cy="6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21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_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  <p:sp>
        <p:nvSpPr>
          <p:cNvPr id="4" name="Text Placeholder 18"/>
          <p:cNvSpPr txBox="1">
            <a:spLocks/>
          </p:cNvSpPr>
          <p:nvPr/>
        </p:nvSpPr>
        <p:spPr>
          <a:xfrm>
            <a:off x="309511" y="6370116"/>
            <a:ext cx="5827876" cy="205345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 </a:t>
            </a:r>
            <a:r>
              <a:rPr lang="en-US" sz="900" kern="1200" cap="all" normalizeH="0" baseline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©2016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Navigant--A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Guidehouse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Company Consulting,</a:t>
            </a:r>
            <a:r>
              <a:rPr lang="en-US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Inc. All rights Reserved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1" y="6250077"/>
            <a:ext cx="8694739" cy="0"/>
          </a:xfrm>
          <a:prstGeom prst="line">
            <a:avLst/>
          </a:prstGeom>
          <a:ln w="9525">
            <a:solidFill>
              <a:srgbClr val="5557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8"/>
          <p:cNvSpPr txBox="1">
            <a:spLocks/>
          </p:cNvSpPr>
          <p:nvPr/>
        </p:nvSpPr>
        <p:spPr>
          <a:xfrm>
            <a:off x="136515" y="6365441"/>
            <a:ext cx="358736" cy="231169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fld id="{C0D4A90D-707C-4CFA-8F87-17CF45DE2B45}" type="slidenum">
              <a:rPr lang="en-US" sz="900" smtClean="0">
                <a:solidFill>
                  <a:srgbClr val="95D600"/>
                </a:solidFill>
              </a:rPr>
              <a:pPr algn="l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0" y="6302465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dbl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59" y="6400190"/>
            <a:ext cx="977407" cy="16851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0"/>
            <a:ext cx="9144000" cy="107439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590" y="1"/>
            <a:ext cx="8717276" cy="101142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0" y="1074396"/>
            <a:ext cx="9144000" cy="151354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0984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4572005" y="0"/>
            <a:ext cx="4571999" cy="6857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1" y="865"/>
            <a:ext cx="4572000" cy="6857135"/>
          </a:xfrm>
          <a:prstGeom prst="rect">
            <a:avLst/>
          </a:prstGeom>
          <a:solidFill>
            <a:srgbClr val="5C5C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6710289" y="858420"/>
            <a:ext cx="2222577" cy="4842504"/>
          </a:xfrm>
          <a:prstGeom prst="rect">
            <a:avLst/>
          </a:prstGeom>
        </p:spPr>
        <p:txBody>
          <a:bodyPr vert="horz" lIns="0" rIns="0" bIns="0" anchor="ctr"/>
          <a:lstStyle>
            <a:lvl1pPr marL="0" indent="0">
              <a:buFontTx/>
              <a:buNone/>
              <a:defRPr sz="2000" cap="all" baseline="0">
                <a:solidFill>
                  <a:srgbClr val="555759"/>
                </a:solidFill>
              </a:defRPr>
            </a:lvl1pPr>
            <a:lvl2pPr marL="457178" indent="0">
              <a:buFontTx/>
              <a:buNone/>
              <a:defRPr sz="2400" cap="all" baseline="0">
                <a:solidFill>
                  <a:schemeClr val="bg1"/>
                </a:solidFill>
              </a:defRPr>
            </a:lvl2pPr>
            <a:lvl3pPr marL="914354" indent="0">
              <a:buFontTx/>
              <a:buNone/>
              <a:defRPr sz="2400" cap="all" baseline="0">
                <a:solidFill>
                  <a:schemeClr val="bg1"/>
                </a:solidFill>
              </a:defRPr>
            </a:lvl3pPr>
            <a:lvl4pPr marL="1371532" indent="0">
              <a:buFontTx/>
              <a:buNone/>
              <a:defRPr sz="2400" cap="all" baseline="0">
                <a:solidFill>
                  <a:schemeClr val="bg1"/>
                </a:solidFill>
              </a:defRPr>
            </a:lvl4pPr>
            <a:lvl5pPr marL="1828709" indent="0">
              <a:buFontTx/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DIVIDER SLIDE</a:t>
            </a:r>
          </a:p>
          <a:p>
            <a:pPr lvl="0"/>
            <a:r>
              <a:rPr lang="en-US" dirty="0"/>
              <a:t>OPTIONAL TEXT</a:t>
            </a: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4394" y="858420"/>
            <a:ext cx="3935212" cy="48425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59" y="6396705"/>
            <a:ext cx="977407" cy="16867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-8951" y="6396704"/>
            <a:ext cx="4580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solidFill>
                  <a:srgbClr val="555759">
                    <a:lumMod val="60000"/>
                    <a:lumOff val="40000"/>
                  </a:srgbClr>
                </a:solidFill>
              </a:rPr>
              <a:t>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81543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990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71800"/>
            <a:ext cx="7772400" cy="2819400"/>
          </a:xfrm>
        </p:spPr>
        <p:txBody>
          <a:bodyPr/>
          <a:lstStyle>
            <a:lvl1pPr>
              <a:defRPr sz="2400" baseline="0"/>
            </a:lvl1pPr>
            <a:lvl2pPr>
              <a:defRPr baseline="0"/>
            </a:lvl2pPr>
            <a:lvl3pPr marL="1143000" indent="1588">
              <a:buFont typeface="Wingdings" panose="05000000000000000000" pitchFamily="2" charset="2"/>
              <a:buChar char="§"/>
              <a:defRPr baseline="0"/>
            </a:lvl3pPr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36DD1-A3F4-4075-A024-5940F02513C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038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381000" y="2895600"/>
            <a:ext cx="8382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" charset="0"/>
              </a:defRPr>
            </a:lvl1pPr>
            <a:lvl2pPr marL="800100" indent="-342900">
              <a:defRPr sz="2800">
                <a:solidFill>
                  <a:schemeClr val="tx1"/>
                </a:solidFill>
                <a:latin typeface="Times" charset="0"/>
              </a:defRPr>
            </a:lvl2pPr>
            <a:lvl3pPr marL="1257300" indent="-342900">
              <a:defRPr sz="2800">
                <a:solidFill>
                  <a:schemeClr val="tx1"/>
                </a:solidFill>
                <a:latin typeface="Times" charset="0"/>
              </a:defRPr>
            </a:lvl3pPr>
            <a:lvl4pPr marL="1714500" indent="-342900">
              <a:defRPr sz="2800">
                <a:solidFill>
                  <a:schemeClr val="tx1"/>
                </a:solidFill>
                <a:latin typeface="Times" charset="0"/>
              </a:defRPr>
            </a:lvl4pPr>
            <a:lvl5pPr marL="2171700" indent="-342900">
              <a:defRPr sz="2800">
                <a:solidFill>
                  <a:schemeClr val="tx1"/>
                </a:solidFill>
                <a:latin typeface="Times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buFont typeface="Arial" charset="0"/>
              <a:buChar char="•"/>
              <a:defRPr/>
            </a:pPr>
            <a:r>
              <a:rPr lang="en-US" altLang="en-US" sz="2400" dirty="0"/>
              <a:t>Coordination between the Power System Planners and Industrialists</a:t>
            </a:r>
          </a:p>
          <a:p>
            <a:pPr lvl="1">
              <a:buFont typeface="Arial" charset="0"/>
              <a:buChar char="•"/>
              <a:defRPr/>
            </a:pPr>
            <a:r>
              <a:rPr lang="en-US" altLang="en-US" sz="2400" dirty="0"/>
              <a:t>Locations of industries </a:t>
            </a:r>
          </a:p>
          <a:p>
            <a:pPr lvl="2">
              <a:buFont typeface="Arial" charset="0"/>
              <a:buChar char="•"/>
              <a:defRPr/>
            </a:pPr>
            <a:r>
              <a:rPr lang="en-US" altLang="en-US" sz="2400" dirty="0"/>
              <a:t>Access to appropriate/adequate source of Power</a:t>
            </a:r>
          </a:p>
          <a:p>
            <a:pPr lvl="3">
              <a:buFont typeface="Arial" charset="0"/>
              <a:buChar char="•"/>
              <a:defRPr/>
            </a:pPr>
            <a:r>
              <a:rPr lang="en-US" altLang="en-US" sz="2400" dirty="0"/>
              <a:t>Dispersed Loads Centers</a:t>
            </a:r>
          </a:p>
          <a:p>
            <a:pPr lvl="4">
              <a:buFont typeface="Arial" charset="0"/>
              <a:buChar char="•"/>
              <a:defRPr/>
            </a:pPr>
            <a:r>
              <a:rPr lang="en-US" altLang="en-US" sz="2400" dirty="0"/>
              <a:t>Land Zoning (Commercial, Industrial etc)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8001000" cy="8382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392D2-BF53-456F-950E-D28202E0E1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991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DAE91-B71C-463C-B7F5-6AFE44BD3E08}" type="datetimeFigureOut">
              <a:rPr lang="en-US"/>
              <a:pPr>
                <a:defRPr/>
              </a:pPr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5B90-9DA9-4B03-AE26-1D26513FB3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1462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2A98-F9CA-476E-B946-6E12076C6C6A}" type="datetimeFigureOut">
              <a:rPr lang="en-US"/>
              <a:pPr>
                <a:defRPr/>
              </a:pPr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44CF-567A-40C8-A422-C50B3A0A012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812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1FF69-746C-4D83-93B4-155F44955AB5}" type="datetimeFigureOut">
              <a:rPr lang="en-US"/>
              <a:pPr>
                <a:defRPr/>
              </a:pPr>
              <a:t>7/3/2020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9E29A-6BFE-46BA-848E-6457014037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24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82B0B-B288-4DEB-A434-58C8F78D1D5F}" type="datetimeFigureOut">
              <a:rPr lang="en-US"/>
              <a:pPr>
                <a:defRPr/>
              </a:pPr>
              <a:t>7/3/2020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65AD9-2CDE-4539-B3D1-454BFF2460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192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_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84731"/>
            <a:ext cx="9151264" cy="6854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Freeform 8"/>
          <p:cNvSpPr/>
          <p:nvPr userDrawn="1"/>
        </p:nvSpPr>
        <p:spPr>
          <a:xfrm>
            <a:off x="-8952" y="-3149"/>
            <a:ext cx="8948339" cy="6942187"/>
          </a:xfrm>
          <a:custGeom>
            <a:avLst/>
            <a:gdLst>
              <a:gd name="connsiteX0" fmla="*/ 1643975 w 8501975"/>
              <a:gd name="connsiteY0" fmla="*/ 0 h 5175115"/>
              <a:gd name="connsiteX1" fmla="*/ 8501975 w 8501975"/>
              <a:gd name="connsiteY1" fmla="*/ 19455 h 5175115"/>
              <a:gd name="connsiteX2" fmla="*/ 4289898 w 8501975"/>
              <a:gd name="connsiteY2" fmla="*/ 5175115 h 5175115"/>
              <a:gd name="connsiteX3" fmla="*/ 0 w 8501975"/>
              <a:gd name="connsiteY3" fmla="*/ 5175115 h 5175115"/>
              <a:gd name="connsiteX4" fmla="*/ 0 w 8501975"/>
              <a:gd name="connsiteY4" fmla="*/ 4027251 h 5175115"/>
              <a:gd name="connsiteX5" fmla="*/ 1643975 w 8501975"/>
              <a:gd name="connsiteY5" fmla="*/ 0 h 5175115"/>
              <a:gd name="connsiteX0" fmla="*/ 1649126 w 8507126"/>
              <a:gd name="connsiteY0" fmla="*/ 0 h 5175115"/>
              <a:gd name="connsiteX1" fmla="*/ 8507126 w 8507126"/>
              <a:gd name="connsiteY1" fmla="*/ 19455 h 5175115"/>
              <a:gd name="connsiteX2" fmla="*/ 4295049 w 8507126"/>
              <a:gd name="connsiteY2" fmla="*/ 5175115 h 5175115"/>
              <a:gd name="connsiteX3" fmla="*/ 5151 w 8507126"/>
              <a:gd name="connsiteY3" fmla="*/ 5175115 h 5175115"/>
              <a:gd name="connsiteX4" fmla="*/ 0 w 8507126"/>
              <a:gd name="connsiteY4" fmla="*/ 4037554 h 5175115"/>
              <a:gd name="connsiteX5" fmla="*/ 1649126 w 8507126"/>
              <a:gd name="connsiteY5" fmla="*/ 0 h 5175115"/>
              <a:gd name="connsiteX0" fmla="*/ 1649127 w 8507127"/>
              <a:gd name="connsiteY0" fmla="*/ 0 h 5175115"/>
              <a:gd name="connsiteX1" fmla="*/ 8507127 w 8507127"/>
              <a:gd name="connsiteY1" fmla="*/ 19455 h 5175115"/>
              <a:gd name="connsiteX2" fmla="*/ 4295050 w 8507127"/>
              <a:gd name="connsiteY2" fmla="*/ 5175115 h 5175115"/>
              <a:gd name="connsiteX3" fmla="*/ 0 w 8507127"/>
              <a:gd name="connsiteY3" fmla="*/ 5175115 h 5175115"/>
              <a:gd name="connsiteX4" fmla="*/ 1 w 8507127"/>
              <a:gd name="connsiteY4" fmla="*/ 4037554 h 5175115"/>
              <a:gd name="connsiteX5" fmla="*/ 1649127 w 8507127"/>
              <a:gd name="connsiteY5" fmla="*/ 0 h 5175115"/>
              <a:gd name="connsiteX0" fmla="*/ 1690339 w 8507127"/>
              <a:gd name="connsiteY0" fmla="*/ 34637 h 5155660"/>
              <a:gd name="connsiteX1" fmla="*/ 8507127 w 8507127"/>
              <a:gd name="connsiteY1" fmla="*/ 0 h 5155660"/>
              <a:gd name="connsiteX2" fmla="*/ 4295050 w 8507127"/>
              <a:gd name="connsiteY2" fmla="*/ 5155660 h 5155660"/>
              <a:gd name="connsiteX3" fmla="*/ 0 w 8507127"/>
              <a:gd name="connsiteY3" fmla="*/ 5155660 h 5155660"/>
              <a:gd name="connsiteX4" fmla="*/ 1 w 8507127"/>
              <a:gd name="connsiteY4" fmla="*/ 4018099 h 5155660"/>
              <a:gd name="connsiteX5" fmla="*/ 1690339 w 8507127"/>
              <a:gd name="connsiteY5" fmla="*/ 34637 h 5155660"/>
              <a:gd name="connsiteX0" fmla="*/ 1651702 w 8507127"/>
              <a:gd name="connsiteY0" fmla="*/ 0 h 5157084"/>
              <a:gd name="connsiteX1" fmla="*/ 8507127 w 8507127"/>
              <a:gd name="connsiteY1" fmla="*/ 1424 h 5157084"/>
              <a:gd name="connsiteX2" fmla="*/ 4295050 w 8507127"/>
              <a:gd name="connsiteY2" fmla="*/ 5157084 h 5157084"/>
              <a:gd name="connsiteX3" fmla="*/ 0 w 8507127"/>
              <a:gd name="connsiteY3" fmla="*/ 5157084 h 5157084"/>
              <a:gd name="connsiteX4" fmla="*/ 1 w 8507127"/>
              <a:gd name="connsiteY4" fmla="*/ 4019523 h 5157084"/>
              <a:gd name="connsiteX5" fmla="*/ 1651702 w 8507127"/>
              <a:gd name="connsiteY5" fmla="*/ 0 h 5157084"/>
              <a:gd name="connsiteX0" fmla="*/ 1651702 w 8507127"/>
              <a:gd name="connsiteY0" fmla="*/ 0 h 5157084"/>
              <a:gd name="connsiteX1" fmla="*/ 8507127 w 8507127"/>
              <a:gd name="connsiteY1" fmla="*/ 1424 h 5157084"/>
              <a:gd name="connsiteX2" fmla="*/ 4295050 w 8507127"/>
              <a:gd name="connsiteY2" fmla="*/ 5157084 h 5157084"/>
              <a:gd name="connsiteX3" fmla="*/ 0 w 8507127"/>
              <a:gd name="connsiteY3" fmla="*/ 5157084 h 5157084"/>
              <a:gd name="connsiteX4" fmla="*/ 46365 w 8507127"/>
              <a:gd name="connsiteY4" fmla="*/ 4006644 h 5157084"/>
              <a:gd name="connsiteX5" fmla="*/ 1651702 w 8507127"/>
              <a:gd name="connsiteY5" fmla="*/ 0 h 5157084"/>
              <a:gd name="connsiteX0" fmla="*/ 1651702 w 8507127"/>
              <a:gd name="connsiteY0" fmla="*/ 0 h 5157084"/>
              <a:gd name="connsiteX1" fmla="*/ 8507127 w 8507127"/>
              <a:gd name="connsiteY1" fmla="*/ 1424 h 5157084"/>
              <a:gd name="connsiteX2" fmla="*/ 4295050 w 8507127"/>
              <a:gd name="connsiteY2" fmla="*/ 5157084 h 5157084"/>
              <a:gd name="connsiteX3" fmla="*/ 0 w 8507127"/>
              <a:gd name="connsiteY3" fmla="*/ 5157084 h 5157084"/>
              <a:gd name="connsiteX4" fmla="*/ 15455 w 8507127"/>
              <a:gd name="connsiteY4" fmla="*/ 3973159 h 5157084"/>
              <a:gd name="connsiteX5" fmla="*/ 1651702 w 8507127"/>
              <a:gd name="connsiteY5" fmla="*/ 0 h 5157084"/>
              <a:gd name="connsiteX0" fmla="*/ 1636247 w 8491672"/>
              <a:gd name="connsiteY0" fmla="*/ 0 h 5157084"/>
              <a:gd name="connsiteX1" fmla="*/ 8491672 w 8491672"/>
              <a:gd name="connsiteY1" fmla="*/ 1424 h 5157084"/>
              <a:gd name="connsiteX2" fmla="*/ 4279595 w 8491672"/>
              <a:gd name="connsiteY2" fmla="*/ 5157084 h 5157084"/>
              <a:gd name="connsiteX3" fmla="*/ 64394 w 8491672"/>
              <a:gd name="connsiteY3" fmla="*/ 5157084 h 5157084"/>
              <a:gd name="connsiteX4" fmla="*/ 0 w 8491672"/>
              <a:gd name="connsiteY4" fmla="*/ 3973159 h 5157084"/>
              <a:gd name="connsiteX5" fmla="*/ 1636247 w 8491672"/>
              <a:gd name="connsiteY5" fmla="*/ 0 h 5157084"/>
              <a:gd name="connsiteX0" fmla="*/ 1638823 w 8494248"/>
              <a:gd name="connsiteY0" fmla="*/ 0 h 5157084"/>
              <a:gd name="connsiteX1" fmla="*/ 8494248 w 8494248"/>
              <a:gd name="connsiteY1" fmla="*/ 1424 h 5157084"/>
              <a:gd name="connsiteX2" fmla="*/ 4282171 w 8494248"/>
              <a:gd name="connsiteY2" fmla="*/ 5157084 h 5157084"/>
              <a:gd name="connsiteX3" fmla="*/ 0 w 8494248"/>
              <a:gd name="connsiteY3" fmla="*/ 5157084 h 5157084"/>
              <a:gd name="connsiteX4" fmla="*/ 2576 w 8494248"/>
              <a:gd name="connsiteY4" fmla="*/ 3973159 h 5157084"/>
              <a:gd name="connsiteX5" fmla="*/ 1638823 w 8494248"/>
              <a:gd name="connsiteY5" fmla="*/ 0 h 5157084"/>
              <a:gd name="connsiteX0" fmla="*/ 1638823 w 8494248"/>
              <a:gd name="connsiteY0" fmla="*/ 0 h 5157084"/>
              <a:gd name="connsiteX1" fmla="*/ 8494248 w 8494248"/>
              <a:gd name="connsiteY1" fmla="*/ 1424 h 5157084"/>
              <a:gd name="connsiteX2" fmla="*/ 4282171 w 8494248"/>
              <a:gd name="connsiteY2" fmla="*/ 5157084 h 5157084"/>
              <a:gd name="connsiteX3" fmla="*/ 0 w 8494248"/>
              <a:gd name="connsiteY3" fmla="*/ 5157084 h 5157084"/>
              <a:gd name="connsiteX4" fmla="*/ 38637 w 8494248"/>
              <a:gd name="connsiteY4" fmla="*/ 4029826 h 5157084"/>
              <a:gd name="connsiteX5" fmla="*/ 1638823 w 8494248"/>
              <a:gd name="connsiteY5" fmla="*/ 0 h 5157084"/>
              <a:gd name="connsiteX0" fmla="*/ 1641398 w 8496823"/>
              <a:gd name="connsiteY0" fmla="*/ 0 h 5157084"/>
              <a:gd name="connsiteX1" fmla="*/ 8496823 w 8496823"/>
              <a:gd name="connsiteY1" fmla="*/ 1424 h 5157084"/>
              <a:gd name="connsiteX2" fmla="*/ 4284746 w 8496823"/>
              <a:gd name="connsiteY2" fmla="*/ 5157084 h 5157084"/>
              <a:gd name="connsiteX3" fmla="*/ 2575 w 8496823"/>
              <a:gd name="connsiteY3" fmla="*/ 5157084 h 5157084"/>
              <a:gd name="connsiteX4" fmla="*/ 0 w 8496823"/>
              <a:gd name="connsiteY4" fmla="*/ 3983462 h 5157084"/>
              <a:gd name="connsiteX5" fmla="*/ 1641398 w 8496823"/>
              <a:gd name="connsiteY5" fmla="*/ 0 h 5157084"/>
              <a:gd name="connsiteX0" fmla="*/ 1638256 w 8496823"/>
              <a:gd name="connsiteY0" fmla="*/ 0 h 5157084"/>
              <a:gd name="connsiteX1" fmla="*/ 8496823 w 8496823"/>
              <a:gd name="connsiteY1" fmla="*/ 1424 h 5157084"/>
              <a:gd name="connsiteX2" fmla="*/ 4284746 w 8496823"/>
              <a:gd name="connsiteY2" fmla="*/ 5157084 h 5157084"/>
              <a:gd name="connsiteX3" fmla="*/ 2575 w 8496823"/>
              <a:gd name="connsiteY3" fmla="*/ 5157084 h 5157084"/>
              <a:gd name="connsiteX4" fmla="*/ 0 w 8496823"/>
              <a:gd name="connsiteY4" fmla="*/ 3983462 h 5157084"/>
              <a:gd name="connsiteX5" fmla="*/ 1638256 w 8496823"/>
              <a:gd name="connsiteY5" fmla="*/ 0 h 5157084"/>
              <a:gd name="connsiteX0" fmla="*/ 1638256 w 8496823"/>
              <a:gd name="connsiteY0" fmla="*/ 0 h 6846184"/>
              <a:gd name="connsiteX1" fmla="*/ 8496823 w 8496823"/>
              <a:gd name="connsiteY1" fmla="*/ 1424 h 6846184"/>
              <a:gd name="connsiteX2" fmla="*/ 2900446 w 8496823"/>
              <a:gd name="connsiteY2" fmla="*/ 6846184 h 6846184"/>
              <a:gd name="connsiteX3" fmla="*/ 2575 w 8496823"/>
              <a:gd name="connsiteY3" fmla="*/ 5157084 h 6846184"/>
              <a:gd name="connsiteX4" fmla="*/ 0 w 8496823"/>
              <a:gd name="connsiteY4" fmla="*/ 3983462 h 6846184"/>
              <a:gd name="connsiteX5" fmla="*/ 1638256 w 8496823"/>
              <a:gd name="connsiteY5" fmla="*/ 0 h 6846184"/>
              <a:gd name="connsiteX0" fmla="*/ 1648381 w 8506948"/>
              <a:gd name="connsiteY0" fmla="*/ 0 h 6858884"/>
              <a:gd name="connsiteX1" fmla="*/ 8506948 w 8506948"/>
              <a:gd name="connsiteY1" fmla="*/ 1424 h 6858884"/>
              <a:gd name="connsiteX2" fmla="*/ 2910571 w 8506948"/>
              <a:gd name="connsiteY2" fmla="*/ 6846184 h 6858884"/>
              <a:gd name="connsiteX3" fmla="*/ 0 w 8506948"/>
              <a:gd name="connsiteY3" fmla="*/ 6858884 h 6858884"/>
              <a:gd name="connsiteX4" fmla="*/ 10125 w 8506948"/>
              <a:gd name="connsiteY4" fmla="*/ 3983462 h 6858884"/>
              <a:gd name="connsiteX5" fmla="*/ 1648381 w 8506948"/>
              <a:gd name="connsiteY5" fmla="*/ 0 h 6858884"/>
              <a:gd name="connsiteX0" fmla="*/ 1597581 w 8506948"/>
              <a:gd name="connsiteY0" fmla="*/ 0 h 6858884"/>
              <a:gd name="connsiteX1" fmla="*/ 8506948 w 8506948"/>
              <a:gd name="connsiteY1" fmla="*/ 1424 h 6858884"/>
              <a:gd name="connsiteX2" fmla="*/ 2910571 w 8506948"/>
              <a:gd name="connsiteY2" fmla="*/ 6846184 h 6858884"/>
              <a:gd name="connsiteX3" fmla="*/ 0 w 8506948"/>
              <a:gd name="connsiteY3" fmla="*/ 6858884 h 6858884"/>
              <a:gd name="connsiteX4" fmla="*/ 10125 w 8506948"/>
              <a:gd name="connsiteY4" fmla="*/ 3983462 h 6858884"/>
              <a:gd name="connsiteX5" fmla="*/ 1597581 w 8506948"/>
              <a:gd name="connsiteY5" fmla="*/ 0 h 6858884"/>
              <a:gd name="connsiteX0" fmla="*/ 2083733 w 8993100"/>
              <a:gd name="connsiteY0" fmla="*/ 0 h 6858884"/>
              <a:gd name="connsiteX1" fmla="*/ 8993100 w 8993100"/>
              <a:gd name="connsiteY1" fmla="*/ 1424 h 6858884"/>
              <a:gd name="connsiteX2" fmla="*/ 3396723 w 8993100"/>
              <a:gd name="connsiteY2" fmla="*/ 6846184 h 6858884"/>
              <a:gd name="connsiteX3" fmla="*/ 486152 w 8993100"/>
              <a:gd name="connsiteY3" fmla="*/ 6858884 h 6858884"/>
              <a:gd name="connsiteX4" fmla="*/ 0 w 8993100"/>
              <a:gd name="connsiteY4" fmla="*/ 5136231 h 6858884"/>
              <a:gd name="connsiteX5" fmla="*/ 2083733 w 8993100"/>
              <a:gd name="connsiteY5" fmla="*/ 0 h 6858884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96723 w 8993100"/>
              <a:gd name="connsiteY2" fmla="*/ 6846184 h 6862792"/>
              <a:gd name="connsiteX3" fmla="*/ 9413 w 8993100"/>
              <a:gd name="connsiteY3" fmla="*/ 6862792 h 6862792"/>
              <a:gd name="connsiteX4" fmla="*/ 0 w 8993100"/>
              <a:gd name="connsiteY4" fmla="*/ 5136231 h 6862792"/>
              <a:gd name="connsiteX5" fmla="*/ 2083733 w 8993100"/>
              <a:gd name="connsiteY5" fmla="*/ 0 h 6862792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96723 w 8993100"/>
              <a:gd name="connsiteY2" fmla="*/ 6846184 h 6862792"/>
              <a:gd name="connsiteX3" fmla="*/ 9413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88908 w 8993100"/>
              <a:gd name="connsiteY2" fmla="*/ 6857907 h 6862792"/>
              <a:gd name="connsiteX3" fmla="*/ 9413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88908 w 8993100"/>
              <a:gd name="connsiteY2" fmla="*/ 6857907 h 6862792"/>
              <a:gd name="connsiteX3" fmla="*/ 9413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57907"/>
              <a:gd name="connsiteX1" fmla="*/ 8993100 w 8993100"/>
              <a:gd name="connsiteY1" fmla="*/ 1424 h 6857907"/>
              <a:gd name="connsiteX2" fmla="*/ 3388908 w 8993100"/>
              <a:gd name="connsiteY2" fmla="*/ 6857907 h 6857907"/>
              <a:gd name="connsiteX3" fmla="*/ 99290 w 8993100"/>
              <a:gd name="connsiteY3" fmla="*/ 6851069 h 6857907"/>
              <a:gd name="connsiteX4" fmla="*/ 0 w 8993100"/>
              <a:gd name="connsiteY4" fmla="*/ 5124508 h 6857907"/>
              <a:gd name="connsiteX5" fmla="*/ 2083733 w 8993100"/>
              <a:gd name="connsiteY5" fmla="*/ 0 h 6857907"/>
              <a:gd name="connsiteX0" fmla="*/ 2083733 w 8993100"/>
              <a:gd name="connsiteY0" fmla="*/ 0 h 6862792"/>
              <a:gd name="connsiteX1" fmla="*/ 8993100 w 8993100"/>
              <a:gd name="connsiteY1" fmla="*/ 1424 h 6862792"/>
              <a:gd name="connsiteX2" fmla="*/ 3388908 w 8993100"/>
              <a:gd name="connsiteY2" fmla="*/ 6857907 h 6862792"/>
              <a:gd name="connsiteX3" fmla="*/ 5505 w 8993100"/>
              <a:gd name="connsiteY3" fmla="*/ 6862792 h 6862792"/>
              <a:gd name="connsiteX4" fmla="*/ 0 w 8993100"/>
              <a:gd name="connsiteY4" fmla="*/ 5124508 h 6862792"/>
              <a:gd name="connsiteX5" fmla="*/ 2083733 w 8993100"/>
              <a:gd name="connsiteY5" fmla="*/ 0 h 6862792"/>
              <a:gd name="connsiteX0" fmla="*/ 2083733 w 8993100"/>
              <a:gd name="connsiteY0" fmla="*/ 0 h 6867554"/>
              <a:gd name="connsiteX1" fmla="*/ 8993100 w 8993100"/>
              <a:gd name="connsiteY1" fmla="*/ 6186 h 6867554"/>
              <a:gd name="connsiteX2" fmla="*/ 3388908 w 8993100"/>
              <a:gd name="connsiteY2" fmla="*/ 6862669 h 6867554"/>
              <a:gd name="connsiteX3" fmla="*/ 5505 w 8993100"/>
              <a:gd name="connsiteY3" fmla="*/ 6867554 h 6867554"/>
              <a:gd name="connsiteX4" fmla="*/ 0 w 8993100"/>
              <a:gd name="connsiteY4" fmla="*/ 5129270 h 6867554"/>
              <a:gd name="connsiteX5" fmla="*/ 2083733 w 8993100"/>
              <a:gd name="connsiteY5" fmla="*/ 0 h 6867554"/>
              <a:gd name="connsiteX0" fmla="*/ 2083733 w 8791676"/>
              <a:gd name="connsiteY0" fmla="*/ 0 h 6867554"/>
              <a:gd name="connsiteX1" fmla="*/ 8791676 w 8791676"/>
              <a:gd name="connsiteY1" fmla="*/ 22172 h 6867554"/>
              <a:gd name="connsiteX2" fmla="*/ 3388908 w 8791676"/>
              <a:gd name="connsiteY2" fmla="*/ 6862669 h 6867554"/>
              <a:gd name="connsiteX3" fmla="*/ 5505 w 8791676"/>
              <a:gd name="connsiteY3" fmla="*/ 6867554 h 6867554"/>
              <a:gd name="connsiteX4" fmla="*/ 0 w 8791676"/>
              <a:gd name="connsiteY4" fmla="*/ 5129270 h 6867554"/>
              <a:gd name="connsiteX5" fmla="*/ 2083733 w 8791676"/>
              <a:gd name="connsiteY5" fmla="*/ 0 h 6867554"/>
              <a:gd name="connsiteX0" fmla="*/ 2083733 w 8948339"/>
              <a:gd name="connsiteY0" fmla="*/ 208 h 6867762"/>
              <a:gd name="connsiteX1" fmla="*/ 8948339 w 8948339"/>
              <a:gd name="connsiteY1" fmla="*/ 0 h 6867762"/>
              <a:gd name="connsiteX2" fmla="*/ 3388908 w 8948339"/>
              <a:gd name="connsiteY2" fmla="*/ 6862877 h 6867762"/>
              <a:gd name="connsiteX3" fmla="*/ 5505 w 8948339"/>
              <a:gd name="connsiteY3" fmla="*/ 6867762 h 6867762"/>
              <a:gd name="connsiteX4" fmla="*/ 0 w 8948339"/>
              <a:gd name="connsiteY4" fmla="*/ 5129478 h 6867762"/>
              <a:gd name="connsiteX5" fmla="*/ 2083733 w 8948339"/>
              <a:gd name="connsiteY5" fmla="*/ 208 h 6867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8339" h="6867762">
                <a:moveTo>
                  <a:pt x="2083733" y="208"/>
                </a:moveTo>
                <a:lnTo>
                  <a:pt x="8948339" y="0"/>
                </a:lnTo>
                <a:lnTo>
                  <a:pt x="3388908" y="6862877"/>
                </a:lnTo>
                <a:lnTo>
                  <a:pt x="5505" y="6867762"/>
                </a:lnTo>
                <a:cubicBezTo>
                  <a:pt x="5505" y="6488575"/>
                  <a:pt x="0" y="5508665"/>
                  <a:pt x="0" y="5129478"/>
                </a:cubicBezTo>
                <a:lnTo>
                  <a:pt x="2083733" y="208"/>
                </a:lnTo>
                <a:close/>
              </a:path>
            </a:pathLst>
          </a:custGeom>
          <a:solidFill>
            <a:srgbClr val="5557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400053" y="3588760"/>
            <a:ext cx="4953000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9"/>
          <p:cNvSpPr>
            <a:spLocks noGrp="1"/>
          </p:cNvSpPr>
          <p:nvPr>
            <p:ph type="body" sz="quarter" idx="18" hasCustomPrompt="1"/>
          </p:nvPr>
        </p:nvSpPr>
        <p:spPr>
          <a:xfrm>
            <a:off x="1400054" y="3692359"/>
            <a:ext cx="4182599" cy="34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600" cap="all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600" dirty="0"/>
              <a:t>Click to edit SUB TITLE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00054" y="3059448"/>
            <a:ext cx="4615735" cy="452437"/>
          </a:xfrm>
          <a:prstGeom prst="rect">
            <a:avLst/>
          </a:prstGeom>
        </p:spPr>
        <p:txBody>
          <a:bodyPr vert="horz" lIns="0" rIns="0" bIns="0" anchor="b"/>
          <a:lstStyle>
            <a:lvl1pPr marL="0" indent="0">
              <a:buFontTx/>
              <a:buNone/>
              <a:defRPr sz="2500" cap="all" baseline="0">
                <a:solidFill>
                  <a:schemeClr val="bg1"/>
                </a:solidFill>
                <a:latin typeface="+mj-lt"/>
              </a:defRPr>
            </a:lvl1pPr>
            <a:lvl2pPr marL="457178" indent="0">
              <a:buFontTx/>
              <a:buNone/>
              <a:defRPr sz="2400" cap="all" baseline="0">
                <a:solidFill>
                  <a:schemeClr val="bg1"/>
                </a:solidFill>
              </a:defRPr>
            </a:lvl2pPr>
            <a:lvl3pPr marL="914354" indent="0">
              <a:buFontTx/>
              <a:buNone/>
              <a:defRPr sz="2400" cap="all" baseline="0">
                <a:solidFill>
                  <a:schemeClr val="bg1"/>
                </a:solidFill>
              </a:defRPr>
            </a:lvl3pPr>
            <a:lvl4pPr marL="1371532" indent="0">
              <a:buFontTx/>
              <a:buNone/>
              <a:defRPr sz="2400" cap="all" baseline="0">
                <a:solidFill>
                  <a:schemeClr val="bg1"/>
                </a:solidFill>
              </a:defRPr>
            </a:lvl4pPr>
            <a:lvl5pPr marL="1828709" indent="0">
              <a:buFontTx/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4981" y="6197562"/>
            <a:ext cx="1994246" cy="3438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rgbClr val="95D6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952" y="-3993"/>
            <a:ext cx="2107275" cy="523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81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Block_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047" y="3692"/>
            <a:ext cx="9151264" cy="68543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089864" y="3588760"/>
            <a:ext cx="6754213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9"/>
          <p:cNvSpPr>
            <a:spLocks noGrp="1"/>
          </p:cNvSpPr>
          <p:nvPr>
            <p:ph type="body" sz="quarter" idx="18" hasCustomPrompt="1"/>
          </p:nvPr>
        </p:nvSpPr>
        <p:spPr>
          <a:xfrm>
            <a:off x="2089865" y="3692359"/>
            <a:ext cx="6754212" cy="3434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600" cap="all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z="1600" dirty="0"/>
              <a:t>Click to edit SUB TITLE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2089865" y="3059448"/>
            <a:ext cx="6754212" cy="452437"/>
          </a:xfrm>
          <a:prstGeom prst="rect">
            <a:avLst/>
          </a:prstGeom>
        </p:spPr>
        <p:txBody>
          <a:bodyPr vert="horz" lIns="0" rIns="0" bIns="0" anchor="b"/>
          <a:lstStyle>
            <a:lvl1pPr marL="0" indent="0">
              <a:buFontTx/>
              <a:buNone/>
              <a:defRPr sz="2500" cap="all" baseline="0">
                <a:solidFill>
                  <a:schemeClr val="bg1"/>
                </a:solidFill>
                <a:latin typeface="+mj-lt"/>
              </a:defRPr>
            </a:lvl1pPr>
            <a:lvl2pPr marL="457178" indent="0">
              <a:buFontTx/>
              <a:buNone/>
              <a:defRPr sz="2400" cap="all" baseline="0">
                <a:solidFill>
                  <a:schemeClr val="bg1"/>
                </a:solidFill>
              </a:defRPr>
            </a:lvl2pPr>
            <a:lvl3pPr marL="914354" indent="0">
              <a:buFontTx/>
              <a:buNone/>
              <a:defRPr sz="2400" cap="all" baseline="0">
                <a:solidFill>
                  <a:schemeClr val="bg1"/>
                </a:solidFill>
              </a:defRPr>
            </a:lvl3pPr>
            <a:lvl4pPr marL="1371532" indent="0">
              <a:buFontTx/>
              <a:buNone/>
              <a:defRPr sz="2400" cap="all" baseline="0">
                <a:solidFill>
                  <a:schemeClr val="bg1"/>
                </a:solidFill>
              </a:defRPr>
            </a:lvl4pPr>
            <a:lvl5pPr marL="1828709" indent="0">
              <a:buFontTx/>
              <a:buNone/>
              <a:defRPr sz="2400" cap="all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-6447" y="-3908"/>
            <a:ext cx="2086007" cy="5136220"/>
          </a:xfrm>
          <a:custGeom>
            <a:avLst/>
            <a:gdLst>
              <a:gd name="connsiteX0" fmla="*/ 0 w 1661746"/>
              <a:gd name="connsiteY0" fmla="*/ 0 h 4044462"/>
              <a:gd name="connsiteX1" fmla="*/ 1661746 w 1661746"/>
              <a:gd name="connsiteY1" fmla="*/ 0 h 4044462"/>
              <a:gd name="connsiteX2" fmla="*/ 17585 w 1661746"/>
              <a:gd name="connsiteY2" fmla="*/ 4044462 h 4044462"/>
              <a:gd name="connsiteX3" fmla="*/ 0 w 1661746"/>
              <a:gd name="connsiteY3" fmla="*/ 0 h 4044462"/>
              <a:gd name="connsiteX0" fmla="*/ 0 w 1661746"/>
              <a:gd name="connsiteY0" fmla="*/ 0 h 4039867"/>
              <a:gd name="connsiteX1" fmla="*/ 1661746 w 1661746"/>
              <a:gd name="connsiteY1" fmla="*/ 0 h 4039867"/>
              <a:gd name="connsiteX2" fmla="*/ 12990 w 1661746"/>
              <a:gd name="connsiteY2" fmla="*/ 4039867 h 4039867"/>
              <a:gd name="connsiteX3" fmla="*/ 0 w 1661746"/>
              <a:gd name="connsiteY3" fmla="*/ 0 h 4039867"/>
              <a:gd name="connsiteX0" fmla="*/ 170948 w 1648895"/>
              <a:gd name="connsiteY0" fmla="*/ 284889 h 4039867"/>
              <a:gd name="connsiteX1" fmla="*/ 1648895 w 1648895"/>
              <a:gd name="connsiteY1" fmla="*/ 0 h 4039867"/>
              <a:gd name="connsiteX2" fmla="*/ 139 w 1648895"/>
              <a:gd name="connsiteY2" fmla="*/ 4039867 h 4039867"/>
              <a:gd name="connsiteX3" fmla="*/ 170948 w 1648895"/>
              <a:gd name="connsiteY3" fmla="*/ 284889 h 4039867"/>
              <a:gd name="connsiteX0" fmla="*/ 170948 w 1653490"/>
              <a:gd name="connsiteY0" fmla="*/ 225154 h 3980132"/>
              <a:gd name="connsiteX1" fmla="*/ 1653490 w 1653490"/>
              <a:gd name="connsiteY1" fmla="*/ 0 h 3980132"/>
              <a:gd name="connsiteX2" fmla="*/ 139 w 1653490"/>
              <a:gd name="connsiteY2" fmla="*/ 3980132 h 3980132"/>
              <a:gd name="connsiteX3" fmla="*/ 170948 w 1653490"/>
              <a:gd name="connsiteY3" fmla="*/ 225154 h 3980132"/>
              <a:gd name="connsiteX0" fmla="*/ 170948 w 1658085"/>
              <a:gd name="connsiteY0" fmla="*/ 284889 h 4039867"/>
              <a:gd name="connsiteX1" fmla="*/ 1658085 w 1658085"/>
              <a:gd name="connsiteY1" fmla="*/ 0 h 4039867"/>
              <a:gd name="connsiteX2" fmla="*/ 139 w 1658085"/>
              <a:gd name="connsiteY2" fmla="*/ 4039867 h 4039867"/>
              <a:gd name="connsiteX3" fmla="*/ 170948 w 1658085"/>
              <a:gd name="connsiteY3" fmla="*/ 284889 h 4039867"/>
              <a:gd name="connsiteX0" fmla="*/ 0 w 1666341"/>
              <a:gd name="connsiteY0" fmla="*/ 4595 h 4039867"/>
              <a:gd name="connsiteX1" fmla="*/ 1666341 w 1666341"/>
              <a:gd name="connsiteY1" fmla="*/ 0 h 4039867"/>
              <a:gd name="connsiteX2" fmla="*/ 8395 w 1666341"/>
              <a:gd name="connsiteY2" fmla="*/ 4039867 h 4039867"/>
              <a:gd name="connsiteX3" fmla="*/ 0 w 1666341"/>
              <a:gd name="connsiteY3" fmla="*/ 4595 h 4039867"/>
              <a:gd name="connsiteX0" fmla="*/ 0 w 1666341"/>
              <a:gd name="connsiteY0" fmla="*/ 4595 h 4035272"/>
              <a:gd name="connsiteX1" fmla="*/ 1666341 w 1666341"/>
              <a:gd name="connsiteY1" fmla="*/ 0 h 4035272"/>
              <a:gd name="connsiteX2" fmla="*/ 8395 w 1666341"/>
              <a:gd name="connsiteY2" fmla="*/ 4035272 h 4035272"/>
              <a:gd name="connsiteX3" fmla="*/ 0 w 1666341"/>
              <a:gd name="connsiteY3" fmla="*/ 4595 h 4035272"/>
              <a:gd name="connsiteX0" fmla="*/ 56296 w 1658307"/>
              <a:gd name="connsiteY0" fmla="*/ 114874 h 4035272"/>
              <a:gd name="connsiteX1" fmla="*/ 1658307 w 1658307"/>
              <a:gd name="connsiteY1" fmla="*/ 0 h 4035272"/>
              <a:gd name="connsiteX2" fmla="*/ 361 w 1658307"/>
              <a:gd name="connsiteY2" fmla="*/ 4035272 h 4035272"/>
              <a:gd name="connsiteX3" fmla="*/ 56296 w 1658307"/>
              <a:gd name="connsiteY3" fmla="*/ 114874 h 4035272"/>
              <a:gd name="connsiteX0" fmla="*/ 2400 w 1659551"/>
              <a:gd name="connsiteY0" fmla="*/ 9190 h 4035272"/>
              <a:gd name="connsiteX1" fmla="*/ 1659551 w 1659551"/>
              <a:gd name="connsiteY1" fmla="*/ 0 h 4035272"/>
              <a:gd name="connsiteX2" fmla="*/ 1605 w 1659551"/>
              <a:gd name="connsiteY2" fmla="*/ 4035272 h 4035272"/>
              <a:gd name="connsiteX3" fmla="*/ 2400 w 1659551"/>
              <a:gd name="connsiteY3" fmla="*/ 9190 h 4035272"/>
              <a:gd name="connsiteX0" fmla="*/ 146 w 1659873"/>
              <a:gd name="connsiteY0" fmla="*/ 6614 h 4035272"/>
              <a:gd name="connsiteX1" fmla="*/ 1659873 w 1659873"/>
              <a:gd name="connsiteY1" fmla="*/ 0 h 4035272"/>
              <a:gd name="connsiteX2" fmla="*/ 1927 w 1659873"/>
              <a:gd name="connsiteY2" fmla="*/ 4035272 h 4035272"/>
              <a:gd name="connsiteX3" fmla="*/ 146 w 1659873"/>
              <a:gd name="connsiteY3" fmla="*/ 6614 h 4035272"/>
              <a:gd name="connsiteX0" fmla="*/ 146 w 1649570"/>
              <a:gd name="connsiteY0" fmla="*/ 0 h 4028658"/>
              <a:gd name="connsiteX1" fmla="*/ 1649570 w 1649570"/>
              <a:gd name="connsiteY1" fmla="*/ 11416 h 4028658"/>
              <a:gd name="connsiteX2" fmla="*/ 1927 w 1649570"/>
              <a:gd name="connsiteY2" fmla="*/ 4028658 h 4028658"/>
              <a:gd name="connsiteX3" fmla="*/ 146 w 1649570"/>
              <a:gd name="connsiteY3" fmla="*/ 0 h 4028658"/>
              <a:gd name="connsiteX0" fmla="*/ 57814 w 1647996"/>
              <a:gd name="connsiteY0" fmla="*/ 109645 h 4017242"/>
              <a:gd name="connsiteX1" fmla="*/ 1647996 w 1647996"/>
              <a:gd name="connsiteY1" fmla="*/ 0 h 4017242"/>
              <a:gd name="connsiteX2" fmla="*/ 353 w 1647996"/>
              <a:gd name="connsiteY2" fmla="*/ 4017242 h 4017242"/>
              <a:gd name="connsiteX3" fmla="*/ 57814 w 1647996"/>
              <a:gd name="connsiteY3" fmla="*/ 109645 h 4017242"/>
              <a:gd name="connsiteX0" fmla="*/ 52689 w 1648022"/>
              <a:gd name="connsiteY0" fmla="*/ 65857 h 4017242"/>
              <a:gd name="connsiteX1" fmla="*/ 1648022 w 1648022"/>
              <a:gd name="connsiteY1" fmla="*/ 0 h 4017242"/>
              <a:gd name="connsiteX2" fmla="*/ 379 w 1648022"/>
              <a:gd name="connsiteY2" fmla="*/ 4017242 h 4017242"/>
              <a:gd name="connsiteX3" fmla="*/ 52689 w 1648022"/>
              <a:gd name="connsiteY3" fmla="*/ 65857 h 4017242"/>
              <a:gd name="connsiteX0" fmla="*/ 9598 w 1648720"/>
              <a:gd name="connsiteY0" fmla="*/ 0 h 4020931"/>
              <a:gd name="connsiteX1" fmla="*/ 1648720 w 1648720"/>
              <a:gd name="connsiteY1" fmla="*/ 3689 h 4020931"/>
              <a:gd name="connsiteX2" fmla="*/ 1077 w 1648720"/>
              <a:gd name="connsiteY2" fmla="*/ 4020931 h 4020931"/>
              <a:gd name="connsiteX3" fmla="*/ 9598 w 1648720"/>
              <a:gd name="connsiteY3" fmla="*/ 0 h 4020931"/>
              <a:gd name="connsiteX0" fmla="*/ 12067 w 1651189"/>
              <a:gd name="connsiteY0" fmla="*/ 0 h 4023507"/>
              <a:gd name="connsiteX1" fmla="*/ 1651189 w 1651189"/>
              <a:gd name="connsiteY1" fmla="*/ 3689 h 4023507"/>
              <a:gd name="connsiteX2" fmla="*/ 971 w 1651189"/>
              <a:gd name="connsiteY2" fmla="*/ 4023507 h 4023507"/>
              <a:gd name="connsiteX3" fmla="*/ 12067 w 1651189"/>
              <a:gd name="connsiteY3" fmla="*/ 0 h 4023507"/>
              <a:gd name="connsiteX0" fmla="*/ 0 w 1639122"/>
              <a:gd name="connsiteY0" fmla="*/ 0 h 4023507"/>
              <a:gd name="connsiteX1" fmla="*/ 1639122 w 1639122"/>
              <a:gd name="connsiteY1" fmla="*/ 3689 h 4023507"/>
              <a:gd name="connsiteX2" fmla="*/ 6935 w 1639122"/>
              <a:gd name="connsiteY2" fmla="*/ 4023507 h 4023507"/>
              <a:gd name="connsiteX3" fmla="*/ 0 w 1639122"/>
              <a:gd name="connsiteY3" fmla="*/ 0 h 4023507"/>
              <a:gd name="connsiteX0" fmla="*/ 17059 w 1656181"/>
              <a:gd name="connsiteY0" fmla="*/ 0 h 4015780"/>
              <a:gd name="connsiteX1" fmla="*/ 1656181 w 1656181"/>
              <a:gd name="connsiteY1" fmla="*/ 3689 h 4015780"/>
              <a:gd name="connsiteX2" fmla="*/ 812 w 1656181"/>
              <a:gd name="connsiteY2" fmla="*/ 4015780 h 4015780"/>
              <a:gd name="connsiteX3" fmla="*/ 17059 w 1656181"/>
              <a:gd name="connsiteY3" fmla="*/ 0 h 4015780"/>
              <a:gd name="connsiteX0" fmla="*/ 0 w 1639122"/>
              <a:gd name="connsiteY0" fmla="*/ 0 h 3899870"/>
              <a:gd name="connsiteX1" fmla="*/ 1639122 w 1639122"/>
              <a:gd name="connsiteY1" fmla="*/ 3689 h 3899870"/>
              <a:gd name="connsiteX2" fmla="*/ 73905 w 1639122"/>
              <a:gd name="connsiteY2" fmla="*/ 3899870 h 3899870"/>
              <a:gd name="connsiteX3" fmla="*/ 0 w 1639122"/>
              <a:gd name="connsiteY3" fmla="*/ 0 h 3899870"/>
              <a:gd name="connsiteX0" fmla="*/ 0 w 1639122"/>
              <a:gd name="connsiteY0" fmla="*/ 0 h 3987447"/>
              <a:gd name="connsiteX1" fmla="*/ 1639122 w 1639122"/>
              <a:gd name="connsiteY1" fmla="*/ 3689 h 3987447"/>
              <a:gd name="connsiteX2" fmla="*/ 6935 w 1639122"/>
              <a:gd name="connsiteY2" fmla="*/ 3987447 h 3987447"/>
              <a:gd name="connsiteX3" fmla="*/ 0 w 1639122"/>
              <a:gd name="connsiteY3" fmla="*/ 0 h 3987447"/>
              <a:gd name="connsiteX0" fmla="*/ 144 w 1639266"/>
              <a:gd name="connsiteY0" fmla="*/ 0 h 3987447"/>
              <a:gd name="connsiteX1" fmla="*/ 1639266 w 1639266"/>
              <a:gd name="connsiteY1" fmla="*/ 3689 h 3987447"/>
              <a:gd name="connsiteX2" fmla="*/ 1927 w 1639266"/>
              <a:gd name="connsiteY2" fmla="*/ 3987447 h 3987447"/>
              <a:gd name="connsiteX3" fmla="*/ 144 w 1639266"/>
              <a:gd name="connsiteY3" fmla="*/ 0 h 3987447"/>
              <a:gd name="connsiteX0" fmla="*/ 2397 w 1641519"/>
              <a:gd name="connsiteY0" fmla="*/ 0 h 3995174"/>
              <a:gd name="connsiteX1" fmla="*/ 1641519 w 1641519"/>
              <a:gd name="connsiteY1" fmla="*/ 3689 h 3995174"/>
              <a:gd name="connsiteX2" fmla="*/ 1605 w 1641519"/>
              <a:gd name="connsiteY2" fmla="*/ 3995174 h 3995174"/>
              <a:gd name="connsiteX3" fmla="*/ 2397 w 1641519"/>
              <a:gd name="connsiteY3" fmla="*/ 0 h 3995174"/>
              <a:gd name="connsiteX0" fmla="*/ 9681 w 1648803"/>
              <a:gd name="connsiteY0" fmla="*/ 0 h 5116681"/>
              <a:gd name="connsiteX1" fmla="*/ 1648803 w 1648803"/>
              <a:gd name="connsiteY1" fmla="*/ 3689 h 5116681"/>
              <a:gd name="connsiteX2" fmla="*/ 1073 w 1648803"/>
              <a:gd name="connsiteY2" fmla="*/ 5116681 h 5116681"/>
              <a:gd name="connsiteX3" fmla="*/ 9681 w 1648803"/>
              <a:gd name="connsiteY3" fmla="*/ 0 h 5116681"/>
              <a:gd name="connsiteX0" fmla="*/ 9681 w 2078650"/>
              <a:gd name="connsiteY0" fmla="*/ 0 h 5116681"/>
              <a:gd name="connsiteX1" fmla="*/ 2078650 w 2078650"/>
              <a:gd name="connsiteY1" fmla="*/ 3689 h 5116681"/>
              <a:gd name="connsiteX2" fmla="*/ 1073 w 2078650"/>
              <a:gd name="connsiteY2" fmla="*/ 5116681 h 5116681"/>
              <a:gd name="connsiteX3" fmla="*/ 9681 w 2078650"/>
              <a:gd name="connsiteY3" fmla="*/ 0 h 5116681"/>
              <a:gd name="connsiteX0" fmla="*/ 5986 w 2078862"/>
              <a:gd name="connsiteY0" fmla="*/ 0 h 5120589"/>
              <a:gd name="connsiteX1" fmla="*/ 2078862 w 2078862"/>
              <a:gd name="connsiteY1" fmla="*/ 7597 h 5120589"/>
              <a:gd name="connsiteX2" fmla="*/ 1285 w 2078862"/>
              <a:gd name="connsiteY2" fmla="*/ 5120589 h 5120589"/>
              <a:gd name="connsiteX3" fmla="*/ 5986 w 2078862"/>
              <a:gd name="connsiteY3" fmla="*/ 0 h 5120589"/>
              <a:gd name="connsiteX0" fmla="*/ 2400 w 2075276"/>
              <a:gd name="connsiteY0" fmla="*/ 0 h 5108866"/>
              <a:gd name="connsiteX1" fmla="*/ 2075276 w 2075276"/>
              <a:gd name="connsiteY1" fmla="*/ 7597 h 5108866"/>
              <a:gd name="connsiteX2" fmla="*/ 1606 w 2075276"/>
              <a:gd name="connsiteY2" fmla="*/ 5108866 h 5108866"/>
              <a:gd name="connsiteX3" fmla="*/ 2400 w 2075276"/>
              <a:gd name="connsiteY3" fmla="*/ 0 h 5108866"/>
              <a:gd name="connsiteX0" fmla="*/ 5987 w 2078863"/>
              <a:gd name="connsiteY0" fmla="*/ 0 h 5136220"/>
              <a:gd name="connsiteX1" fmla="*/ 2078863 w 2078863"/>
              <a:gd name="connsiteY1" fmla="*/ 7597 h 5136220"/>
              <a:gd name="connsiteX2" fmla="*/ 1285 w 2078863"/>
              <a:gd name="connsiteY2" fmla="*/ 5136220 h 5136220"/>
              <a:gd name="connsiteX3" fmla="*/ 5987 w 2078863"/>
              <a:gd name="connsiteY3" fmla="*/ 0 h 5136220"/>
              <a:gd name="connsiteX0" fmla="*/ 5987 w 2086007"/>
              <a:gd name="connsiteY0" fmla="*/ 0 h 5136220"/>
              <a:gd name="connsiteX1" fmla="*/ 2086007 w 2086007"/>
              <a:gd name="connsiteY1" fmla="*/ 2835 h 5136220"/>
              <a:gd name="connsiteX2" fmla="*/ 1285 w 2086007"/>
              <a:gd name="connsiteY2" fmla="*/ 5136220 h 5136220"/>
              <a:gd name="connsiteX3" fmla="*/ 5987 w 2086007"/>
              <a:gd name="connsiteY3" fmla="*/ 0 h 51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007" h="5136220">
                <a:moveTo>
                  <a:pt x="5987" y="0"/>
                </a:moveTo>
                <a:lnTo>
                  <a:pt x="2086007" y="2835"/>
                </a:lnTo>
                <a:cubicBezTo>
                  <a:pt x="1539369" y="1333330"/>
                  <a:pt x="547923" y="3805725"/>
                  <a:pt x="1285" y="5136220"/>
                </a:cubicBezTo>
                <a:cubicBezTo>
                  <a:pt x="-4577" y="3790997"/>
                  <a:pt x="11849" y="1354016"/>
                  <a:pt x="5987" y="0"/>
                </a:cubicBezTo>
                <a:close/>
              </a:path>
            </a:pathLst>
          </a:custGeom>
          <a:gradFill>
            <a:gsLst>
              <a:gs pos="0">
                <a:srgbClr val="648C1A"/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05600" y="6042893"/>
            <a:ext cx="2358390" cy="65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66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image" Target="../media/image3.jpeg"/><Relationship Id="rId5" Type="http://schemas.openxmlformats.org/officeDocument/2006/relationships/vmlDrawing" Target="../drawings/vmlDrawing1.vml"/><Relationship Id="rId10" Type="http://schemas.openxmlformats.org/officeDocument/2006/relationships/image" Target="../media/image2.png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3" Type="http://schemas.openxmlformats.org/officeDocument/2006/relationships/slideLayout" Target="../slideLayouts/slideLayout6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vmlDrawing" Target="../drawings/vmlDrawing2.vml"/><Relationship Id="rId5" Type="http://schemas.openxmlformats.org/officeDocument/2006/relationships/theme" Target="../theme/theme2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7.xml"/><Relationship Id="rId9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0.xml"/><Relationship Id="rId7" Type="http://schemas.openxmlformats.org/officeDocument/2006/relationships/tags" Target="../tags/tag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vmlDrawing" Target="../drawings/vmlDrawing3.vml"/><Relationship Id="rId5" Type="http://schemas.openxmlformats.org/officeDocument/2006/relationships/theme" Target="../theme/theme3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6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14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vmlDrawing" Target="../drawings/vmlDrawing4.vml"/><Relationship Id="rId5" Type="http://schemas.openxmlformats.org/officeDocument/2006/relationships/theme" Target="../theme/theme4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F651DDA-D15E-42F8-AD50-ED444CDA240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239030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6EA4A102-660E-4AAB-8050-889CEA52B25A}"/>
              </a:ext>
            </a:extLst>
          </p:cNvPr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7800"/>
            <a:ext cx="18923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4C75A27-8504-4BBF-85D0-63F4E2BF60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endParaRPr lang="en-US" altLang="en-US" dirty="0">
              <a:solidFill>
                <a:srgbClr val="002A6C"/>
              </a:solidFill>
            </a:endParaRPr>
          </a:p>
        </p:txBody>
      </p:sp>
      <p:pic>
        <p:nvPicPr>
          <p:cNvPr id="1034" name="Picture 10" descr="NARUC_logo-Blue_Gold-tex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166688"/>
            <a:ext cx="19288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2" descr="P:\International Dept\Admin\Admin\Logos\USAID\Web, Digital, Video and Office Printers\USAIDLogo_2ColorRGB\Horizontal_RGB_294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98425"/>
            <a:ext cx="35814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7" r:id="rId2"/>
    <p:sldLayoutId id="214748393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BB34ED8-724E-468E-9C27-50EC9E1CD7E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7228132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think-cell Slide" r:id="rId9" imgW="347" imgH="348" progId="TCLayout.ActiveDocument.1">
                  <p:embed/>
                </p:oleObj>
              </mc:Choice>
              <mc:Fallback>
                <p:oleObj name="think-cell Slide" r:id="rId9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63D6F37A-7A69-4F2F-95CA-4478BDC3E8C3}"/>
              </a:ext>
            </a:extLst>
          </p:cNvPr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pPr>
              <a:defRPr/>
            </a:pPr>
            <a:fld id="{41DA912D-E3CC-4C01-B044-D87B10D7F960}" type="datetimeFigureOut">
              <a:rPr lang="en-US"/>
              <a:pPr>
                <a:defRPr/>
              </a:pPr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0643D7-D7AC-4437-8A48-87460F323AA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28965412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think-cell Slide" r:id="rId8" imgW="216" imgH="216" progId="TCLayout.ActiveDocument.1">
                  <p:embed/>
                </p:oleObj>
              </mc:Choice>
              <mc:Fallback>
                <p:oleObj name="think-cell Slide" r:id="rId8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Placeholder 18"/>
          <p:cNvSpPr txBox="1">
            <a:spLocks/>
          </p:cNvSpPr>
          <p:nvPr userDrawn="1"/>
        </p:nvSpPr>
        <p:spPr>
          <a:xfrm>
            <a:off x="309511" y="6370116"/>
            <a:ext cx="5827876" cy="205345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 </a:t>
            </a:r>
            <a:r>
              <a:rPr lang="en-US" sz="900" kern="1200" cap="all" normalizeH="0" baseline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©2016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Navigant--A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Guidehouse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Company Consulting,</a:t>
            </a:r>
            <a:r>
              <a:rPr lang="en-US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Inc. All rights Reserved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228601" y="6250077"/>
            <a:ext cx="8694739" cy="0"/>
          </a:xfrm>
          <a:prstGeom prst="line">
            <a:avLst/>
          </a:prstGeom>
          <a:ln w="9525">
            <a:solidFill>
              <a:srgbClr val="5557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8"/>
          <p:cNvSpPr txBox="1">
            <a:spLocks/>
          </p:cNvSpPr>
          <p:nvPr userDrawn="1"/>
        </p:nvSpPr>
        <p:spPr>
          <a:xfrm>
            <a:off x="136515" y="6365441"/>
            <a:ext cx="358736" cy="231169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fld id="{C0D4A90D-707C-4CFA-8F87-17CF45DE2B45}" type="slidenum">
              <a:rPr lang="en-US" sz="900" smtClean="0">
                <a:solidFill>
                  <a:srgbClr val="95D600"/>
                </a:solidFill>
              </a:rPr>
              <a:pPr algn="l"/>
              <a:t>‹#›</a:t>
            </a:fld>
            <a:endParaRPr lang="en-US" dirty="0"/>
          </a:p>
        </p:txBody>
      </p:sp>
      <p:sp>
        <p:nvSpPr>
          <p:cNvPr id="1037" name="Rectangle 14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079560" y="1262358"/>
            <a:ext cx="6856622" cy="490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 bwMode="auto">
          <a:xfrm flipH="1">
            <a:off x="0" y="6302465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dbl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5459" y="6400190"/>
            <a:ext cx="977407" cy="16851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 bwMode="auto">
          <a:xfrm>
            <a:off x="2079560" y="1022438"/>
            <a:ext cx="70644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Freeform 10"/>
          <p:cNvSpPr/>
          <p:nvPr userDrawn="1"/>
        </p:nvSpPr>
        <p:spPr>
          <a:xfrm>
            <a:off x="0" y="1"/>
            <a:ext cx="2086007" cy="5136220"/>
          </a:xfrm>
          <a:custGeom>
            <a:avLst/>
            <a:gdLst>
              <a:gd name="connsiteX0" fmla="*/ 0 w 1661746"/>
              <a:gd name="connsiteY0" fmla="*/ 0 h 4044462"/>
              <a:gd name="connsiteX1" fmla="*/ 1661746 w 1661746"/>
              <a:gd name="connsiteY1" fmla="*/ 0 h 4044462"/>
              <a:gd name="connsiteX2" fmla="*/ 17585 w 1661746"/>
              <a:gd name="connsiteY2" fmla="*/ 4044462 h 4044462"/>
              <a:gd name="connsiteX3" fmla="*/ 0 w 1661746"/>
              <a:gd name="connsiteY3" fmla="*/ 0 h 4044462"/>
              <a:gd name="connsiteX0" fmla="*/ 0 w 1661746"/>
              <a:gd name="connsiteY0" fmla="*/ 0 h 4039867"/>
              <a:gd name="connsiteX1" fmla="*/ 1661746 w 1661746"/>
              <a:gd name="connsiteY1" fmla="*/ 0 h 4039867"/>
              <a:gd name="connsiteX2" fmla="*/ 12990 w 1661746"/>
              <a:gd name="connsiteY2" fmla="*/ 4039867 h 4039867"/>
              <a:gd name="connsiteX3" fmla="*/ 0 w 1661746"/>
              <a:gd name="connsiteY3" fmla="*/ 0 h 4039867"/>
              <a:gd name="connsiteX0" fmla="*/ 170948 w 1648895"/>
              <a:gd name="connsiteY0" fmla="*/ 284889 h 4039867"/>
              <a:gd name="connsiteX1" fmla="*/ 1648895 w 1648895"/>
              <a:gd name="connsiteY1" fmla="*/ 0 h 4039867"/>
              <a:gd name="connsiteX2" fmla="*/ 139 w 1648895"/>
              <a:gd name="connsiteY2" fmla="*/ 4039867 h 4039867"/>
              <a:gd name="connsiteX3" fmla="*/ 170948 w 1648895"/>
              <a:gd name="connsiteY3" fmla="*/ 284889 h 4039867"/>
              <a:gd name="connsiteX0" fmla="*/ 170948 w 1653490"/>
              <a:gd name="connsiteY0" fmla="*/ 225154 h 3980132"/>
              <a:gd name="connsiteX1" fmla="*/ 1653490 w 1653490"/>
              <a:gd name="connsiteY1" fmla="*/ 0 h 3980132"/>
              <a:gd name="connsiteX2" fmla="*/ 139 w 1653490"/>
              <a:gd name="connsiteY2" fmla="*/ 3980132 h 3980132"/>
              <a:gd name="connsiteX3" fmla="*/ 170948 w 1653490"/>
              <a:gd name="connsiteY3" fmla="*/ 225154 h 3980132"/>
              <a:gd name="connsiteX0" fmla="*/ 170948 w 1658085"/>
              <a:gd name="connsiteY0" fmla="*/ 284889 h 4039867"/>
              <a:gd name="connsiteX1" fmla="*/ 1658085 w 1658085"/>
              <a:gd name="connsiteY1" fmla="*/ 0 h 4039867"/>
              <a:gd name="connsiteX2" fmla="*/ 139 w 1658085"/>
              <a:gd name="connsiteY2" fmla="*/ 4039867 h 4039867"/>
              <a:gd name="connsiteX3" fmla="*/ 170948 w 1658085"/>
              <a:gd name="connsiteY3" fmla="*/ 284889 h 4039867"/>
              <a:gd name="connsiteX0" fmla="*/ 0 w 1666341"/>
              <a:gd name="connsiteY0" fmla="*/ 4595 h 4039867"/>
              <a:gd name="connsiteX1" fmla="*/ 1666341 w 1666341"/>
              <a:gd name="connsiteY1" fmla="*/ 0 h 4039867"/>
              <a:gd name="connsiteX2" fmla="*/ 8395 w 1666341"/>
              <a:gd name="connsiteY2" fmla="*/ 4039867 h 4039867"/>
              <a:gd name="connsiteX3" fmla="*/ 0 w 1666341"/>
              <a:gd name="connsiteY3" fmla="*/ 4595 h 4039867"/>
              <a:gd name="connsiteX0" fmla="*/ 0 w 1666341"/>
              <a:gd name="connsiteY0" fmla="*/ 4595 h 4035272"/>
              <a:gd name="connsiteX1" fmla="*/ 1666341 w 1666341"/>
              <a:gd name="connsiteY1" fmla="*/ 0 h 4035272"/>
              <a:gd name="connsiteX2" fmla="*/ 8395 w 1666341"/>
              <a:gd name="connsiteY2" fmla="*/ 4035272 h 4035272"/>
              <a:gd name="connsiteX3" fmla="*/ 0 w 1666341"/>
              <a:gd name="connsiteY3" fmla="*/ 4595 h 4035272"/>
              <a:gd name="connsiteX0" fmla="*/ 56296 w 1658307"/>
              <a:gd name="connsiteY0" fmla="*/ 114874 h 4035272"/>
              <a:gd name="connsiteX1" fmla="*/ 1658307 w 1658307"/>
              <a:gd name="connsiteY1" fmla="*/ 0 h 4035272"/>
              <a:gd name="connsiteX2" fmla="*/ 361 w 1658307"/>
              <a:gd name="connsiteY2" fmla="*/ 4035272 h 4035272"/>
              <a:gd name="connsiteX3" fmla="*/ 56296 w 1658307"/>
              <a:gd name="connsiteY3" fmla="*/ 114874 h 4035272"/>
              <a:gd name="connsiteX0" fmla="*/ 2400 w 1659551"/>
              <a:gd name="connsiteY0" fmla="*/ 9190 h 4035272"/>
              <a:gd name="connsiteX1" fmla="*/ 1659551 w 1659551"/>
              <a:gd name="connsiteY1" fmla="*/ 0 h 4035272"/>
              <a:gd name="connsiteX2" fmla="*/ 1605 w 1659551"/>
              <a:gd name="connsiteY2" fmla="*/ 4035272 h 4035272"/>
              <a:gd name="connsiteX3" fmla="*/ 2400 w 1659551"/>
              <a:gd name="connsiteY3" fmla="*/ 9190 h 4035272"/>
              <a:gd name="connsiteX0" fmla="*/ 146 w 1659873"/>
              <a:gd name="connsiteY0" fmla="*/ 6614 h 4035272"/>
              <a:gd name="connsiteX1" fmla="*/ 1659873 w 1659873"/>
              <a:gd name="connsiteY1" fmla="*/ 0 h 4035272"/>
              <a:gd name="connsiteX2" fmla="*/ 1927 w 1659873"/>
              <a:gd name="connsiteY2" fmla="*/ 4035272 h 4035272"/>
              <a:gd name="connsiteX3" fmla="*/ 146 w 1659873"/>
              <a:gd name="connsiteY3" fmla="*/ 6614 h 4035272"/>
              <a:gd name="connsiteX0" fmla="*/ 146 w 1649570"/>
              <a:gd name="connsiteY0" fmla="*/ 0 h 4028658"/>
              <a:gd name="connsiteX1" fmla="*/ 1649570 w 1649570"/>
              <a:gd name="connsiteY1" fmla="*/ 11416 h 4028658"/>
              <a:gd name="connsiteX2" fmla="*/ 1927 w 1649570"/>
              <a:gd name="connsiteY2" fmla="*/ 4028658 h 4028658"/>
              <a:gd name="connsiteX3" fmla="*/ 146 w 1649570"/>
              <a:gd name="connsiteY3" fmla="*/ 0 h 4028658"/>
              <a:gd name="connsiteX0" fmla="*/ 57814 w 1647996"/>
              <a:gd name="connsiteY0" fmla="*/ 109645 h 4017242"/>
              <a:gd name="connsiteX1" fmla="*/ 1647996 w 1647996"/>
              <a:gd name="connsiteY1" fmla="*/ 0 h 4017242"/>
              <a:gd name="connsiteX2" fmla="*/ 353 w 1647996"/>
              <a:gd name="connsiteY2" fmla="*/ 4017242 h 4017242"/>
              <a:gd name="connsiteX3" fmla="*/ 57814 w 1647996"/>
              <a:gd name="connsiteY3" fmla="*/ 109645 h 4017242"/>
              <a:gd name="connsiteX0" fmla="*/ 52689 w 1648022"/>
              <a:gd name="connsiteY0" fmla="*/ 65857 h 4017242"/>
              <a:gd name="connsiteX1" fmla="*/ 1648022 w 1648022"/>
              <a:gd name="connsiteY1" fmla="*/ 0 h 4017242"/>
              <a:gd name="connsiteX2" fmla="*/ 379 w 1648022"/>
              <a:gd name="connsiteY2" fmla="*/ 4017242 h 4017242"/>
              <a:gd name="connsiteX3" fmla="*/ 52689 w 1648022"/>
              <a:gd name="connsiteY3" fmla="*/ 65857 h 4017242"/>
              <a:gd name="connsiteX0" fmla="*/ 9598 w 1648720"/>
              <a:gd name="connsiteY0" fmla="*/ 0 h 4020931"/>
              <a:gd name="connsiteX1" fmla="*/ 1648720 w 1648720"/>
              <a:gd name="connsiteY1" fmla="*/ 3689 h 4020931"/>
              <a:gd name="connsiteX2" fmla="*/ 1077 w 1648720"/>
              <a:gd name="connsiteY2" fmla="*/ 4020931 h 4020931"/>
              <a:gd name="connsiteX3" fmla="*/ 9598 w 1648720"/>
              <a:gd name="connsiteY3" fmla="*/ 0 h 4020931"/>
              <a:gd name="connsiteX0" fmla="*/ 12067 w 1651189"/>
              <a:gd name="connsiteY0" fmla="*/ 0 h 4023507"/>
              <a:gd name="connsiteX1" fmla="*/ 1651189 w 1651189"/>
              <a:gd name="connsiteY1" fmla="*/ 3689 h 4023507"/>
              <a:gd name="connsiteX2" fmla="*/ 971 w 1651189"/>
              <a:gd name="connsiteY2" fmla="*/ 4023507 h 4023507"/>
              <a:gd name="connsiteX3" fmla="*/ 12067 w 1651189"/>
              <a:gd name="connsiteY3" fmla="*/ 0 h 4023507"/>
              <a:gd name="connsiteX0" fmla="*/ 0 w 1639122"/>
              <a:gd name="connsiteY0" fmla="*/ 0 h 4023507"/>
              <a:gd name="connsiteX1" fmla="*/ 1639122 w 1639122"/>
              <a:gd name="connsiteY1" fmla="*/ 3689 h 4023507"/>
              <a:gd name="connsiteX2" fmla="*/ 6935 w 1639122"/>
              <a:gd name="connsiteY2" fmla="*/ 4023507 h 4023507"/>
              <a:gd name="connsiteX3" fmla="*/ 0 w 1639122"/>
              <a:gd name="connsiteY3" fmla="*/ 0 h 4023507"/>
              <a:gd name="connsiteX0" fmla="*/ 17059 w 1656181"/>
              <a:gd name="connsiteY0" fmla="*/ 0 h 4015780"/>
              <a:gd name="connsiteX1" fmla="*/ 1656181 w 1656181"/>
              <a:gd name="connsiteY1" fmla="*/ 3689 h 4015780"/>
              <a:gd name="connsiteX2" fmla="*/ 812 w 1656181"/>
              <a:gd name="connsiteY2" fmla="*/ 4015780 h 4015780"/>
              <a:gd name="connsiteX3" fmla="*/ 17059 w 1656181"/>
              <a:gd name="connsiteY3" fmla="*/ 0 h 4015780"/>
              <a:gd name="connsiteX0" fmla="*/ 0 w 1639122"/>
              <a:gd name="connsiteY0" fmla="*/ 0 h 3899870"/>
              <a:gd name="connsiteX1" fmla="*/ 1639122 w 1639122"/>
              <a:gd name="connsiteY1" fmla="*/ 3689 h 3899870"/>
              <a:gd name="connsiteX2" fmla="*/ 73905 w 1639122"/>
              <a:gd name="connsiteY2" fmla="*/ 3899870 h 3899870"/>
              <a:gd name="connsiteX3" fmla="*/ 0 w 1639122"/>
              <a:gd name="connsiteY3" fmla="*/ 0 h 3899870"/>
              <a:gd name="connsiteX0" fmla="*/ 0 w 1639122"/>
              <a:gd name="connsiteY0" fmla="*/ 0 h 3987447"/>
              <a:gd name="connsiteX1" fmla="*/ 1639122 w 1639122"/>
              <a:gd name="connsiteY1" fmla="*/ 3689 h 3987447"/>
              <a:gd name="connsiteX2" fmla="*/ 6935 w 1639122"/>
              <a:gd name="connsiteY2" fmla="*/ 3987447 h 3987447"/>
              <a:gd name="connsiteX3" fmla="*/ 0 w 1639122"/>
              <a:gd name="connsiteY3" fmla="*/ 0 h 3987447"/>
              <a:gd name="connsiteX0" fmla="*/ 144 w 1639266"/>
              <a:gd name="connsiteY0" fmla="*/ 0 h 3987447"/>
              <a:gd name="connsiteX1" fmla="*/ 1639266 w 1639266"/>
              <a:gd name="connsiteY1" fmla="*/ 3689 h 3987447"/>
              <a:gd name="connsiteX2" fmla="*/ 1927 w 1639266"/>
              <a:gd name="connsiteY2" fmla="*/ 3987447 h 3987447"/>
              <a:gd name="connsiteX3" fmla="*/ 144 w 1639266"/>
              <a:gd name="connsiteY3" fmla="*/ 0 h 3987447"/>
              <a:gd name="connsiteX0" fmla="*/ 2397 w 1641519"/>
              <a:gd name="connsiteY0" fmla="*/ 0 h 3995174"/>
              <a:gd name="connsiteX1" fmla="*/ 1641519 w 1641519"/>
              <a:gd name="connsiteY1" fmla="*/ 3689 h 3995174"/>
              <a:gd name="connsiteX2" fmla="*/ 1605 w 1641519"/>
              <a:gd name="connsiteY2" fmla="*/ 3995174 h 3995174"/>
              <a:gd name="connsiteX3" fmla="*/ 2397 w 1641519"/>
              <a:gd name="connsiteY3" fmla="*/ 0 h 3995174"/>
              <a:gd name="connsiteX0" fmla="*/ 9681 w 1648803"/>
              <a:gd name="connsiteY0" fmla="*/ 0 h 5116681"/>
              <a:gd name="connsiteX1" fmla="*/ 1648803 w 1648803"/>
              <a:gd name="connsiteY1" fmla="*/ 3689 h 5116681"/>
              <a:gd name="connsiteX2" fmla="*/ 1073 w 1648803"/>
              <a:gd name="connsiteY2" fmla="*/ 5116681 h 5116681"/>
              <a:gd name="connsiteX3" fmla="*/ 9681 w 1648803"/>
              <a:gd name="connsiteY3" fmla="*/ 0 h 5116681"/>
              <a:gd name="connsiteX0" fmla="*/ 9681 w 2078650"/>
              <a:gd name="connsiteY0" fmla="*/ 0 h 5116681"/>
              <a:gd name="connsiteX1" fmla="*/ 2078650 w 2078650"/>
              <a:gd name="connsiteY1" fmla="*/ 3689 h 5116681"/>
              <a:gd name="connsiteX2" fmla="*/ 1073 w 2078650"/>
              <a:gd name="connsiteY2" fmla="*/ 5116681 h 5116681"/>
              <a:gd name="connsiteX3" fmla="*/ 9681 w 2078650"/>
              <a:gd name="connsiteY3" fmla="*/ 0 h 5116681"/>
              <a:gd name="connsiteX0" fmla="*/ 5986 w 2078862"/>
              <a:gd name="connsiteY0" fmla="*/ 0 h 5120589"/>
              <a:gd name="connsiteX1" fmla="*/ 2078862 w 2078862"/>
              <a:gd name="connsiteY1" fmla="*/ 7597 h 5120589"/>
              <a:gd name="connsiteX2" fmla="*/ 1285 w 2078862"/>
              <a:gd name="connsiteY2" fmla="*/ 5120589 h 5120589"/>
              <a:gd name="connsiteX3" fmla="*/ 5986 w 2078862"/>
              <a:gd name="connsiteY3" fmla="*/ 0 h 5120589"/>
              <a:gd name="connsiteX0" fmla="*/ 2400 w 2075276"/>
              <a:gd name="connsiteY0" fmla="*/ 0 h 5108866"/>
              <a:gd name="connsiteX1" fmla="*/ 2075276 w 2075276"/>
              <a:gd name="connsiteY1" fmla="*/ 7597 h 5108866"/>
              <a:gd name="connsiteX2" fmla="*/ 1606 w 2075276"/>
              <a:gd name="connsiteY2" fmla="*/ 5108866 h 5108866"/>
              <a:gd name="connsiteX3" fmla="*/ 2400 w 2075276"/>
              <a:gd name="connsiteY3" fmla="*/ 0 h 5108866"/>
              <a:gd name="connsiteX0" fmla="*/ 5987 w 2078863"/>
              <a:gd name="connsiteY0" fmla="*/ 0 h 5136220"/>
              <a:gd name="connsiteX1" fmla="*/ 2078863 w 2078863"/>
              <a:gd name="connsiteY1" fmla="*/ 7597 h 5136220"/>
              <a:gd name="connsiteX2" fmla="*/ 1285 w 2078863"/>
              <a:gd name="connsiteY2" fmla="*/ 5136220 h 5136220"/>
              <a:gd name="connsiteX3" fmla="*/ 5987 w 2078863"/>
              <a:gd name="connsiteY3" fmla="*/ 0 h 5136220"/>
              <a:gd name="connsiteX0" fmla="*/ 5987 w 2086007"/>
              <a:gd name="connsiteY0" fmla="*/ 0 h 5136220"/>
              <a:gd name="connsiteX1" fmla="*/ 2086007 w 2086007"/>
              <a:gd name="connsiteY1" fmla="*/ 2835 h 5136220"/>
              <a:gd name="connsiteX2" fmla="*/ 1285 w 2086007"/>
              <a:gd name="connsiteY2" fmla="*/ 5136220 h 5136220"/>
              <a:gd name="connsiteX3" fmla="*/ 5987 w 2086007"/>
              <a:gd name="connsiteY3" fmla="*/ 0 h 51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007" h="5136220">
                <a:moveTo>
                  <a:pt x="5987" y="0"/>
                </a:moveTo>
                <a:lnTo>
                  <a:pt x="2086007" y="2835"/>
                </a:lnTo>
                <a:cubicBezTo>
                  <a:pt x="1539369" y="1333330"/>
                  <a:pt x="547923" y="3805725"/>
                  <a:pt x="1285" y="5136220"/>
                </a:cubicBezTo>
                <a:cubicBezTo>
                  <a:pt x="-4577" y="3790997"/>
                  <a:pt x="11849" y="1354016"/>
                  <a:pt x="5987" y="0"/>
                </a:cubicBezTo>
                <a:close/>
              </a:path>
            </a:pathLst>
          </a:custGeom>
          <a:gradFill>
            <a:gsLst>
              <a:gs pos="0">
                <a:srgbClr val="648C1A"/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515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8" r:id="rId3"/>
    <p:sldLayoutId id="2147483939" r:id="rId4"/>
  </p:sldLayoutIdLst>
  <p:hf sldNum="0" hdr="0" dt="0"/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defRPr lang="en-US" sz="2200" b="0" kern="1200" cap="all" baseline="0" dirty="0">
          <a:solidFill>
            <a:schemeClr val="accent1"/>
          </a:solidFill>
          <a:effectLst/>
          <a:latin typeface="+mn-lt"/>
          <a:ea typeface="+mj-ea"/>
          <a:cs typeface="+mj-cs"/>
        </a:defRPr>
      </a:lvl1pPr>
      <a:lvl2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2pPr>
      <a:lvl3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3pPr>
      <a:lvl4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4pPr>
      <a:lvl5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5pPr>
      <a:lvl6pPr marL="10350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6pPr>
      <a:lvl7pPr marL="14922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7pPr>
      <a:lvl8pPr marL="19494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8pPr>
      <a:lvl9pPr marL="24066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lang="en-US" sz="1800" kern="1200" dirty="0">
          <a:solidFill>
            <a:schemeClr val="accent1"/>
          </a:solidFill>
          <a:latin typeface="+mj-lt"/>
          <a:ea typeface="+mn-ea"/>
          <a:cs typeface="+mn-cs"/>
        </a:defRPr>
      </a:lvl1pPr>
      <a:lvl2pPr marL="460375" indent="-223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-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2pPr>
      <a:lvl3pPr marL="1027113" indent="-3444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3pPr>
      <a:lvl4pPr marL="1373188" indent="-3444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Palatino Linotype" pitchFamily="18" charset="0"/>
        <a:buChar char="◦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4pPr>
      <a:lvl5pPr marL="1717675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Palatino Linotype" pitchFamily="18" charset="0"/>
        <a:buChar char="▫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5pPr>
      <a:lvl6pPr marL="21748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6pPr>
      <a:lvl7pPr marL="26320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7pPr>
      <a:lvl8pPr marL="30892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8pPr>
      <a:lvl9pPr marL="35464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6753440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think-cell Slide" r:id="rId8" imgW="216" imgH="216" progId="TCLayout.ActiveDocument.1">
                  <p:embed/>
                </p:oleObj>
              </mc:Choice>
              <mc:Fallback>
                <p:oleObj name="think-cell Slide" r:id="rId8" imgW="216" imgH="21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Placeholder 18"/>
          <p:cNvSpPr txBox="1">
            <a:spLocks/>
          </p:cNvSpPr>
          <p:nvPr userDrawn="1"/>
        </p:nvSpPr>
        <p:spPr>
          <a:xfrm>
            <a:off x="309511" y="6370116"/>
            <a:ext cx="5827876" cy="205345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 </a:t>
            </a:r>
            <a:r>
              <a:rPr lang="en-US" sz="900" kern="1200" cap="all" normalizeH="0" baseline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©2016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Navigant--A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Guidehouse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Company Consulting,</a:t>
            </a:r>
            <a:r>
              <a:rPr lang="en-US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Inc. All rights Reserved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228601" y="6250077"/>
            <a:ext cx="8694739" cy="0"/>
          </a:xfrm>
          <a:prstGeom prst="line">
            <a:avLst/>
          </a:prstGeom>
          <a:ln w="9525">
            <a:solidFill>
              <a:srgbClr val="5557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8"/>
          <p:cNvSpPr txBox="1">
            <a:spLocks/>
          </p:cNvSpPr>
          <p:nvPr userDrawn="1"/>
        </p:nvSpPr>
        <p:spPr>
          <a:xfrm>
            <a:off x="136515" y="6365441"/>
            <a:ext cx="358736" cy="231169"/>
          </a:xfrm>
          <a:prstGeom prst="rect">
            <a:avLst/>
          </a:prstGeom>
        </p:spPr>
        <p:txBody>
          <a:bodyPr vert="horz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 baseline="0">
                <a:solidFill>
                  <a:srgbClr val="898C8F"/>
                </a:solidFill>
                <a:latin typeface="+mj-lt"/>
                <a:ea typeface="+mn-ea"/>
                <a:cs typeface="+mn-cs"/>
              </a:defRPr>
            </a:lvl1pPr>
            <a:lvl2pPr marL="457178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2pPr>
            <a:lvl3pPr marL="914354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3pPr>
            <a:lvl4pPr marL="1371532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4pPr>
            <a:lvl5pPr marL="1828709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Tx/>
              <a:buNone/>
              <a:defRPr lang="en-US" sz="900" kern="1200" cap="all" normalizeH="0">
                <a:solidFill>
                  <a:srgbClr val="9CA1A4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fld id="{C0D4A90D-707C-4CFA-8F87-17CF45DE2B45}" type="slidenum">
              <a:rPr lang="en-US" sz="900" smtClean="0">
                <a:solidFill>
                  <a:srgbClr val="95D600"/>
                </a:solidFill>
              </a:rPr>
              <a:pPr algn="l"/>
              <a:t>‹#›</a:t>
            </a:fld>
            <a:endParaRPr lang="en-US" dirty="0"/>
          </a:p>
        </p:txBody>
      </p:sp>
      <p:sp>
        <p:nvSpPr>
          <p:cNvPr id="1037" name="Rectangle 14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079560" y="1262358"/>
            <a:ext cx="6856622" cy="4906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 bwMode="auto">
          <a:xfrm flipH="1">
            <a:off x="0" y="6302465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dbl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5459" y="6400190"/>
            <a:ext cx="977407" cy="16851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 bwMode="auto">
          <a:xfrm>
            <a:off x="2079560" y="1022438"/>
            <a:ext cx="70644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Freeform 10"/>
          <p:cNvSpPr/>
          <p:nvPr userDrawn="1"/>
        </p:nvSpPr>
        <p:spPr>
          <a:xfrm>
            <a:off x="0" y="1"/>
            <a:ext cx="2086007" cy="5136220"/>
          </a:xfrm>
          <a:custGeom>
            <a:avLst/>
            <a:gdLst>
              <a:gd name="connsiteX0" fmla="*/ 0 w 1661746"/>
              <a:gd name="connsiteY0" fmla="*/ 0 h 4044462"/>
              <a:gd name="connsiteX1" fmla="*/ 1661746 w 1661746"/>
              <a:gd name="connsiteY1" fmla="*/ 0 h 4044462"/>
              <a:gd name="connsiteX2" fmla="*/ 17585 w 1661746"/>
              <a:gd name="connsiteY2" fmla="*/ 4044462 h 4044462"/>
              <a:gd name="connsiteX3" fmla="*/ 0 w 1661746"/>
              <a:gd name="connsiteY3" fmla="*/ 0 h 4044462"/>
              <a:gd name="connsiteX0" fmla="*/ 0 w 1661746"/>
              <a:gd name="connsiteY0" fmla="*/ 0 h 4039867"/>
              <a:gd name="connsiteX1" fmla="*/ 1661746 w 1661746"/>
              <a:gd name="connsiteY1" fmla="*/ 0 h 4039867"/>
              <a:gd name="connsiteX2" fmla="*/ 12990 w 1661746"/>
              <a:gd name="connsiteY2" fmla="*/ 4039867 h 4039867"/>
              <a:gd name="connsiteX3" fmla="*/ 0 w 1661746"/>
              <a:gd name="connsiteY3" fmla="*/ 0 h 4039867"/>
              <a:gd name="connsiteX0" fmla="*/ 170948 w 1648895"/>
              <a:gd name="connsiteY0" fmla="*/ 284889 h 4039867"/>
              <a:gd name="connsiteX1" fmla="*/ 1648895 w 1648895"/>
              <a:gd name="connsiteY1" fmla="*/ 0 h 4039867"/>
              <a:gd name="connsiteX2" fmla="*/ 139 w 1648895"/>
              <a:gd name="connsiteY2" fmla="*/ 4039867 h 4039867"/>
              <a:gd name="connsiteX3" fmla="*/ 170948 w 1648895"/>
              <a:gd name="connsiteY3" fmla="*/ 284889 h 4039867"/>
              <a:gd name="connsiteX0" fmla="*/ 170948 w 1653490"/>
              <a:gd name="connsiteY0" fmla="*/ 225154 h 3980132"/>
              <a:gd name="connsiteX1" fmla="*/ 1653490 w 1653490"/>
              <a:gd name="connsiteY1" fmla="*/ 0 h 3980132"/>
              <a:gd name="connsiteX2" fmla="*/ 139 w 1653490"/>
              <a:gd name="connsiteY2" fmla="*/ 3980132 h 3980132"/>
              <a:gd name="connsiteX3" fmla="*/ 170948 w 1653490"/>
              <a:gd name="connsiteY3" fmla="*/ 225154 h 3980132"/>
              <a:gd name="connsiteX0" fmla="*/ 170948 w 1658085"/>
              <a:gd name="connsiteY0" fmla="*/ 284889 h 4039867"/>
              <a:gd name="connsiteX1" fmla="*/ 1658085 w 1658085"/>
              <a:gd name="connsiteY1" fmla="*/ 0 h 4039867"/>
              <a:gd name="connsiteX2" fmla="*/ 139 w 1658085"/>
              <a:gd name="connsiteY2" fmla="*/ 4039867 h 4039867"/>
              <a:gd name="connsiteX3" fmla="*/ 170948 w 1658085"/>
              <a:gd name="connsiteY3" fmla="*/ 284889 h 4039867"/>
              <a:gd name="connsiteX0" fmla="*/ 0 w 1666341"/>
              <a:gd name="connsiteY0" fmla="*/ 4595 h 4039867"/>
              <a:gd name="connsiteX1" fmla="*/ 1666341 w 1666341"/>
              <a:gd name="connsiteY1" fmla="*/ 0 h 4039867"/>
              <a:gd name="connsiteX2" fmla="*/ 8395 w 1666341"/>
              <a:gd name="connsiteY2" fmla="*/ 4039867 h 4039867"/>
              <a:gd name="connsiteX3" fmla="*/ 0 w 1666341"/>
              <a:gd name="connsiteY3" fmla="*/ 4595 h 4039867"/>
              <a:gd name="connsiteX0" fmla="*/ 0 w 1666341"/>
              <a:gd name="connsiteY0" fmla="*/ 4595 h 4035272"/>
              <a:gd name="connsiteX1" fmla="*/ 1666341 w 1666341"/>
              <a:gd name="connsiteY1" fmla="*/ 0 h 4035272"/>
              <a:gd name="connsiteX2" fmla="*/ 8395 w 1666341"/>
              <a:gd name="connsiteY2" fmla="*/ 4035272 h 4035272"/>
              <a:gd name="connsiteX3" fmla="*/ 0 w 1666341"/>
              <a:gd name="connsiteY3" fmla="*/ 4595 h 4035272"/>
              <a:gd name="connsiteX0" fmla="*/ 56296 w 1658307"/>
              <a:gd name="connsiteY0" fmla="*/ 114874 h 4035272"/>
              <a:gd name="connsiteX1" fmla="*/ 1658307 w 1658307"/>
              <a:gd name="connsiteY1" fmla="*/ 0 h 4035272"/>
              <a:gd name="connsiteX2" fmla="*/ 361 w 1658307"/>
              <a:gd name="connsiteY2" fmla="*/ 4035272 h 4035272"/>
              <a:gd name="connsiteX3" fmla="*/ 56296 w 1658307"/>
              <a:gd name="connsiteY3" fmla="*/ 114874 h 4035272"/>
              <a:gd name="connsiteX0" fmla="*/ 2400 w 1659551"/>
              <a:gd name="connsiteY0" fmla="*/ 9190 h 4035272"/>
              <a:gd name="connsiteX1" fmla="*/ 1659551 w 1659551"/>
              <a:gd name="connsiteY1" fmla="*/ 0 h 4035272"/>
              <a:gd name="connsiteX2" fmla="*/ 1605 w 1659551"/>
              <a:gd name="connsiteY2" fmla="*/ 4035272 h 4035272"/>
              <a:gd name="connsiteX3" fmla="*/ 2400 w 1659551"/>
              <a:gd name="connsiteY3" fmla="*/ 9190 h 4035272"/>
              <a:gd name="connsiteX0" fmla="*/ 146 w 1659873"/>
              <a:gd name="connsiteY0" fmla="*/ 6614 h 4035272"/>
              <a:gd name="connsiteX1" fmla="*/ 1659873 w 1659873"/>
              <a:gd name="connsiteY1" fmla="*/ 0 h 4035272"/>
              <a:gd name="connsiteX2" fmla="*/ 1927 w 1659873"/>
              <a:gd name="connsiteY2" fmla="*/ 4035272 h 4035272"/>
              <a:gd name="connsiteX3" fmla="*/ 146 w 1659873"/>
              <a:gd name="connsiteY3" fmla="*/ 6614 h 4035272"/>
              <a:gd name="connsiteX0" fmla="*/ 146 w 1649570"/>
              <a:gd name="connsiteY0" fmla="*/ 0 h 4028658"/>
              <a:gd name="connsiteX1" fmla="*/ 1649570 w 1649570"/>
              <a:gd name="connsiteY1" fmla="*/ 11416 h 4028658"/>
              <a:gd name="connsiteX2" fmla="*/ 1927 w 1649570"/>
              <a:gd name="connsiteY2" fmla="*/ 4028658 h 4028658"/>
              <a:gd name="connsiteX3" fmla="*/ 146 w 1649570"/>
              <a:gd name="connsiteY3" fmla="*/ 0 h 4028658"/>
              <a:gd name="connsiteX0" fmla="*/ 57814 w 1647996"/>
              <a:gd name="connsiteY0" fmla="*/ 109645 h 4017242"/>
              <a:gd name="connsiteX1" fmla="*/ 1647996 w 1647996"/>
              <a:gd name="connsiteY1" fmla="*/ 0 h 4017242"/>
              <a:gd name="connsiteX2" fmla="*/ 353 w 1647996"/>
              <a:gd name="connsiteY2" fmla="*/ 4017242 h 4017242"/>
              <a:gd name="connsiteX3" fmla="*/ 57814 w 1647996"/>
              <a:gd name="connsiteY3" fmla="*/ 109645 h 4017242"/>
              <a:gd name="connsiteX0" fmla="*/ 52689 w 1648022"/>
              <a:gd name="connsiteY0" fmla="*/ 65857 h 4017242"/>
              <a:gd name="connsiteX1" fmla="*/ 1648022 w 1648022"/>
              <a:gd name="connsiteY1" fmla="*/ 0 h 4017242"/>
              <a:gd name="connsiteX2" fmla="*/ 379 w 1648022"/>
              <a:gd name="connsiteY2" fmla="*/ 4017242 h 4017242"/>
              <a:gd name="connsiteX3" fmla="*/ 52689 w 1648022"/>
              <a:gd name="connsiteY3" fmla="*/ 65857 h 4017242"/>
              <a:gd name="connsiteX0" fmla="*/ 9598 w 1648720"/>
              <a:gd name="connsiteY0" fmla="*/ 0 h 4020931"/>
              <a:gd name="connsiteX1" fmla="*/ 1648720 w 1648720"/>
              <a:gd name="connsiteY1" fmla="*/ 3689 h 4020931"/>
              <a:gd name="connsiteX2" fmla="*/ 1077 w 1648720"/>
              <a:gd name="connsiteY2" fmla="*/ 4020931 h 4020931"/>
              <a:gd name="connsiteX3" fmla="*/ 9598 w 1648720"/>
              <a:gd name="connsiteY3" fmla="*/ 0 h 4020931"/>
              <a:gd name="connsiteX0" fmla="*/ 12067 w 1651189"/>
              <a:gd name="connsiteY0" fmla="*/ 0 h 4023507"/>
              <a:gd name="connsiteX1" fmla="*/ 1651189 w 1651189"/>
              <a:gd name="connsiteY1" fmla="*/ 3689 h 4023507"/>
              <a:gd name="connsiteX2" fmla="*/ 971 w 1651189"/>
              <a:gd name="connsiteY2" fmla="*/ 4023507 h 4023507"/>
              <a:gd name="connsiteX3" fmla="*/ 12067 w 1651189"/>
              <a:gd name="connsiteY3" fmla="*/ 0 h 4023507"/>
              <a:gd name="connsiteX0" fmla="*/ 0 w 1639122"/>
              <a:gd name="connsiteY0" fmla="*/ 0 h 4023507"/>
              <a:gd name="connsiteX1" fmla="*/ 1639122 w 1639122"/>
              <a:gd name="connsiteY1" fmla="*/ 3689 h 4023507"/>
              <a:gd name="connsiteX2" fmla="*/ 6935 w 1639122"/>
              <a:gd name="connsiteY2" fmla="*/ 4023507 h 4023507"/>
              <a:gd name="connsiteX3" fmla="*/ 0 w 1639122"/>
              <a:gd name="connsiteY3" fmla="*/ 0 h 4023507"/>
              <a:gd name="connsiteX0" fmla="*/ 17059 w 1656181"/>
              <a:gd name="connsiteY0" fmla="*/ 0 h 4015780"/>
              <a:gd name="connsiteX1" fmla="*/ 1656181 w 1656181"/>
              <a:gd name="connsiteY1" fmla="*/ 3689 h 4015780"/>
              <a:gd name="connsiteX2" fmla="*/ 812 w 1656181"/>
              <a:gd name="connsiteY2" fmla="*/ 4015780 h 4015780"/>
              <a:gd name="connsiteX3" fmla="*/ 17059 w 1656181"/>
              <a:gd name="connsiteY3" fmla="*/ 0 h 4015780"/>
              <a:gd name="connsiteX0" fmla="*/ 0 w 1639122"/>
              <a:gd name="connsiteY0" fmla="*/ 0 h 3899870"/>
              <a:gd name="connsiteX1" fmla="*/ 1639122 w 1639122"/>
              <a:gd name="connsiteY1" fmla="*/ 3689 h 3899870"/>
              <a:gd name="connsiteX2" fmla="*/ 73905 w 1639122"/>
              <a:gd name="connsiteY2" fmla="*/ 3899870 h 3899870"/>
              <a:gd name="connsiteX3" fmla="*/ 0 w 1639122"/>
              <a:gd name="connsiteY3" fmla="*/ 0 h 3899870"/>
              <a:gd name="connsiteX0" fmla="*/ 0 w 1639122"/>
              <a:gd name="connsiteY0" fmla="*/ 0 h 3987447"/>
              <a:gd name="connsiteX1" fmla="*/ 1639122 w 1639122"/>
              <a:gd name="connsiteY1" fmla="*/ 3689 h 3987447"/>
              <a:gd name="connsiteX2" fmla="*/ 6935 w 1639122"/>
              <a:gd name="connsiteY2" fmla="*/ 3987447 h 3987447"/>
              <a:gd name="connsiteX3" fmla="*/ 0 w 1639122"/>
              <a:gd name="connsiteY3" fmla="*/ 0 h 3987447"/>
              <a:gd name="connsiteX0" fmla="*/ 144 w 1639266"/>
              <a:gd name="connsiteY0" fmla="*/ 0 h 3987447"/>
              <a:gd name="connsiteX1" fmla="*/ 1639266 w 1639266"/>
              <a:gd name="connsiteY1" fmla="*/ 3689 h 3987447"/>
              <a:gd name="connsiteX2" fmla="*/ 1927 w 1639266"/>
              <a:gd name="connsiteY2" fmla="*/ 3987447 h 3987447"/>
              <a:gd name="connsiteX3" fmla="*/ 144 w 1639266"/>
              <a:gd name="connsiteY3" fmla="*/ 0 h 3987447"/>
              <a:gd name="connsiteX0" fmla="*/ 2397 w 1641519"/>
              <a:gd name="connsiteY0" fmla="*/ 0 h 3995174"/>
              <a:gd name="connsiteX1" fmla="*/ 1641519 w 1641519"/>
              <a:gd name="connsiteY1" fmla="*/ 3689 h 3995174"/>
              <a:gd name="connsiteX2" fmla="*/ 1605 w 1641519"/>
              <a:gd name="connsiteY2" fmla="*/ 3995174 h 3995174"/>
              <a:gd name="connsiteX3" fmla="*/ 2397 w 1641519"/>
              <a:gd name="connsiteY3" fmla="*/ 0 h 3995174"/>
              <a:gd name="connsiteX0" fmla="*/ 9681 w 1648803"/>
              <a:gd name="connsiteY0" fmla="*/ 0 h 5116681"/>
              <a:gd name="connsiteX1" fmla="*/ 1648803 w 1648803"/>
              <a:gd name="connsiteY1" fmla="*/ 3689 h 5116681"/>
              <a:gd name="connsiteX2" fmla="*/ 1073 w 1648803"/>
              <a:gd name="connsiteY2" fmla="*/ 5116681 h 5116681"/>
              <a:gd name="connsiteX3" fmla="*/ 9681 w 1648803"/>
              <a:gd name="connsiteY3" fmla="*/ 0 h 5116681"/>
              <a:gd name="connsiteX0" fmla="*/ 9681 w 2078650"/>
              <a:gd name="connsiteY0" fmla="*/ 0 h 5116681"/>
              <a:gd name="connsiteX1" fmla="*/ 2078650 w 2078650"/>
              <a:gd name="connsiteY1" fmla="*/ 3689 h 5116681"/>
              <a:gd name="connsiteX2" fmla="*/ 1073 w 2078650"/>
              <a:gd name="connsiteY2" fmla="*/ 5116681 h 5116681"/>
              <a:gd name="connsiteX3" fmla="*/ 9681 w 2078650"/>
              <a:gd name="connsiteY3" fmla="*/ 0 h 5116681"/>
              <a:gd name="connsiteX0" fmla="*/ 5986 w 2078862"/>
              <a:gd name="connsiteY0" fmla="*/ 0 h 5120589"/>
              <a:gd name="connsiteX1" fmla="*/ 2078862 w 2078862"/>
              <a:gd name="connsiteY1" fmla="*/ 7597 h 5120589"/>
              <a:gd name="connsiteX2" fmla="*/ 1285 w 2078862"/>
              <a:gd name="connsiteY2" fmla="*/ 5120589 h 5120589"/>
              <a:gd name="connsiteX3" fmla="*/ 5986 w 2078862"/>
              <a:gd name="connsiteY3" fmla="*/ 0 h 5120589"/>
              <a:gd name="connsiteX0" fmla="*/ 2400 w 2075276"/>
              <a:gd name="connsiteY0" fmla="*/ 0 h 5108866"/>
              <a:gd name="connsiteX1" fmla="*/ 2075276 w 2075276"/>
              <a:gd name="connsiteY1" fmla="*/ 7597 h 5108866"/>
              <a:gd name="connsiteX2" fmla="*/ 1606 w 2075276"/>
              <a:gd name="connsiteY2" fmla="*/ 5108866 h 5108866"/>
              <a:gd name="connsiteX3" fmla="*/ 2400 w 2075276"/>
              <a:gd name="connsiteY3" fmla="*/ 0 h 5108866"/>
              <a:gd name="connsiteX0" fmla="*/ 5987 w 2078863"/>
              <a:gd name="connsiteY0" fmla="*/ 0 h 5136220"/>
              <a:gd name="connsiteX1" fmla="*/ 2078863 w 2078863"/>
              <a:gd name="connsiteY1" fmla="*/ 7597 h 5136220"/>
              <a:gd name="connsiteX2" fmla="*/ 1285 w 2078863"/>
              <a:gd name="connsiteY2" fmla="*/ 5136220 h 5136220"/>
              <a:gd name="connsiteX3" fmla="*/ 5987 w 2078863"/>
              <a:gd name="connsiteY3" fmla="*/ 0 h 5136220"/>
              <a:gd name="connsiteX0" fmla="*/ 5987 w 2086007"/>
              <a:gd name="connsiteY0" fmla="*/ 0 h 5136220"/>
              <a:gd name="connsiteX1" fmla="*/ 2086007 w 2086007"/>
              <a:gd name="connsiteY1" fmla="*/ 2835 h 5136220"/>
              <a:gd name="connsiteX2" fmla="*/ 1285 w 2086007"/>
              <a:gd name="connsiteY2" fmla="*/ 5136220 h 5136220"/>
              <a:gd name="connsiteX3" fmla="*/ 5987 w 2086007"/>
              <a:gd name="connsiteY3" fmla="*/ 0 h 513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6007" h="5136220">
                <a:moveTo>
                  <a:pt x="5987" y="0"/>
                </a:moveTo>
                <a:lnTo>
                  <a:pt x="2086007" y="2835"/>
                </a:lnTo>
                <a:cubicBezTo>
                  <a:pt x="1539369" y="1333330"/>
                  <a:pt x="547923" y="3805725"/>
                  <a:pt x="1285" y="5136220"/>
                </a:cubicBezTo>
                <a:cubicBezTo>
                  <a:pt x="-4577" y="3790997"/>
                  <a:pt x="11849" y="1354016"/>
                  <a:pt x="5987" y="0"/>
                </a:cubicBezTo>
                <a:close/>
              </a:path>
            </a:pathLst>
          </a:custGeom>
          <a:gradFill>
            <a:gsLst>
              <a:gs pos="0">
                <a:srgbClr val="648C1A"/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927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4" r:id="rId3"/>
    <p:sldLayoutId id="2147483945" r:id="rId4"/>
  </p:sldLayoutIdLst>
  <p:hf sldNum="0" hdr="0" dt="0"/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defRPr lang="en-US" sz="2200" b="0" kern="1200" cap="all" baseline="0" dirty="0">
          <a:solidFill>
            <a:schemeClr val="accent1"/>
          </a:solidFill>
          <a:effectLst/>
          <a:latin typeface="+mn-lt"/>
          <a:ea typeface="+mj-ea"/>
          <a:cs typeface="+mj-cs"/>
        </a:defRPr>
      </a:lvl1pPr>
      <a:lvl2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2pPr>
      <a:lvl3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3pPr>
      <a:lvl4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4pPr>
      <a:lvl5pPr marL="455613" indent="-45561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 Narrow" pitchFamily="34" charset="0"/>
        </a:defRPr>
      </a:lvl5pPr>
      <a:lvl6pPr marL="10350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6pPr>
      <a:lvl7pPr marL="14922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7pPr>
      <a:lvl8pPr marL="19494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8pPr>
      <a:lvl9pPr marL="240665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Palatino Linotype" pitchFamily="18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lang="en-US" sz="1800" kern="1200" dirty="0">
          <a:solidFill>
            <a:schemeClr val="accent1"/>
          </a:solidFill>
          <a:latin typeface="+mj-lt"/>
          <a:ea typeface="+mn-ea"/>
          <a:cs typeface="+mn-cs"/>
        </a:defRPr>
      </a:lvl1pPr>
      <a:lvl2pPr marL="460375" indent="-223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-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2pPr>
      <a:lvl3pPr marL="1027113" indent="-3444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3pPr>
      <a:lvl4pPr marL="1373188" indent="-3444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Palatino Linotype" pitchFamily="18" charset="0"/>
        <a:buChar char="◦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4pPr>
      <a:lvl5pPr marL="1717675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Palatino Linotype" pitchFamily="18" charset="0"/>
        <a:buChar char="▫"/>
        <a:defRPr lang="en-US" sz="1600" kern="1200" dirty="0">
          <a:solidFill>
            <a:schemeClr val="accent1"/>
          </a:solidFill>
          <a:latin typeface="+mj-lt"/>
          <a:ea typeface="+mn-ea"/>
          <a:cs typeface="+mn-cs"/>
        </a:defRPr>
      </a:lvl5pPr>
      <a:lvl6pPr marL="21748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6pPr>
      <a:lvl7pPr marL="26320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7pPr>
      <a:lvl8pPr marL="30892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8pPr>
      <a:lvl9pPr marL="3546475" indent="-342900" algn="l" rtl="0" eaLnBrk="1" fontAlgn="base" hangingPunct="1">
        <a:spcBef>
          <a:spcPct val="20000"/>
        </a:spcBef>
        <a:spcAft>
          <a:spcPct val="0"/>
        </a:spcAft>
        <a:buSzPct val="125000"/>
        <a:buFont typeface="Palatino Linotype" pitchFamily="18" charset="0"/>
        <a:buChar char="▫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971800"/>
            <a:ext cx="8305800" cy="1524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Comparative Analysis of Competitive Procurement Mechanisms</a:t>
            </a:r>
          </a:p>
        </p:txBody>
      </p:sp>
      <p:sp>
        <p:nvSpPr>
          <p:cNvPr id="7171" name="Text Box 10"/>
          <p:cNvSpPr txBox="1">
            <a:spLocks noChangeArrowheads="1"/>
          </p:cNvSpPr>
          <p:nvPr/>
        </p:nvSpPr>
        <p:spPr bwMode="auto">
          <a:xfrm>
            <a:off x="4020398" y="5622925"/>
            <a:ext cx="11063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/>
              <a:t>April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534400" cy="457200"/>
          </a:xfrm>
        </p:spPr>
        <p:txBody>
          <a:bodyPr/>
          <a:lstStyle/>
          <a:p>
            <a:pPr algn="ctr"/>
            <a:r>
              <a:rPr lang="en-US" dirty="0"/>
              <a:t>Site selection and preparation: benefits and challenges</a:t>
            </a:r>
          </a:p>
        </p:txBody>
      </p:sp>
      <p:grpSp>
        <p:nvGrpSpPr>
          <p:cNvPr id="3" name="Group 2" descr="Left: chart illustrating function of government site auctions, Right: chart illustrating function of bidder-site auction">
            <a:extLst>
              <a:ext uri="{FF2B5EF4-FFF2-40B4-BE49-F238E27FC236}">
                <a16:creationId xmlns:a16="http://schemas.microsoft.com/office/drawing/2014/main" id="{F76DAE04-94FF-4381-9675-6801E21D2BEF}"/>
              </a:ext>
            </a:extLst>
          </p:cNvPr>
          <p:cNvGrpSpPr/>
          <p:nvPr/>
        </p:nvGrpSpPr>
        <p:grpSpPr>
          <a:xfrm>
            <a:off x="848591" y="1629006"/>
            <a:ext cx="7566747" cy="2561994"/>
            <a:chOff x="457200" y="1828800"/>
            <a:chExt cx="8648705" cy="2895600"/>
          </a:xfrm>
        </p:grpSpPr>
        <p:sp>
          <p:nvSpPr>
            <p:cNvPr id="8" name="Content Placeholder 27">
              <a:extLst>
                <a:ext uri="{FF2B5EF4-FFF2-40B4-BE49-F238E27FC236}">
                  <a16:creationId xmlns:a16="http://schemas.microsoft.com/office/drawing/2014/main" id="{1D714345-2F45-430F-AD34-EFE952E1FA84}"/>
                </a:ext>
              </a:extLst>
            </p:cNvPr>
            <p:cNvSpPr txBox="1">
              <a:spLocks/>
            </p:cNvSpPr>
            <p:nvPr/>
          </p:nvSpPr>
          <p:spPr>
            <a:xfrm>
              <a:off x="457200" y="1828800"/>
              <a:ext cx="3878710" cy="34834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30188" indent="-230188" algn="l" defTabSz="457200" rtl="0" eaLnBrk="1" latinLnBrk="0" hangingPunct="1"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  <a:defRPr sz="2000" b="0" i="0" kern="1200">
                  <a:solidFill>
                    <a:srgbClr val="635C5B"/>
                  </a:solidFill>
                  <a:latin typeface="Gill Sans MT"/>
                  <a:ea typeface="+mn-ea"/>
                  <a:cs typeface="Gill Sans MT"/>
                </a:defRPr>
              </a:lvl1pPr>
              <a:lvl2pPr marL="684213" indent="-230188" algn="l" defTabSz="457200" rtl="0" eaLnBrk="1" latinLnBrk="0" hangingPunct="1">
                <a:spcBef>
                  <a:spcPts val="0"/>
                </a:spcBef>
                <a:spcAft>
                  <a:spcPts val="1200"/>
                </a:spcAft>
                <a:buFont typeface="Arial"/>
                <a:buChar char="–"/>
                <a:defRPr sz="2000" b="0" i="0" kern="1200">
                  <a:solidFill>
                    <a:srgbClr val="635C5B"/>
                  </a:solidFill>
                  <a:latin typeface="Gill Sans MT"/>
                  <a:ea typeface="+mn-ea"/>
                  <a:cs typeface="Gill Sans MT"/>
                </a:defRPr>
              </a:lvl2pPr>
              <a:lvl3pPr marL="914400" indent="-230188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1146175" indent="-231775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6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1255713" indent="-230188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  <a:ea typeface="+mn-ea"/>
                </a:rPr>
                <a:t>Government-site auction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</a:endParaRPr>
            </a:p>
          </p:txBody>
        </p:sp>
        <p:sp>
          <p:nvSpPr>
            <p:cNvPr id="9" name="Content Placeholder 27">
              <a:extLst>
                <a:ext uri="{FF2B5EF4-FFF2-40B4-BE49-F238E27FC236}">
                  <a16:creationId xmlns:a16="http://schemas.microsoft.com/office/drawing/2014/main" id="{2656D9BB-43B9-4C3F-ADD3-6AED6F1864B7}"/>
                </a:ext>
              </a:extLst>
            </p:cNvPr>
            <p:cNvSpPr txBox="1">
              <a:spLocks/>
            </p:cNvSpPr>
            <p:nvPr/>
          </p:nvSpPr>
          <p:spPr>
            <a:xfrm>
              <a:off x="4808398" y="1833606"/>
              <a:ext cx="3878710" cy="50783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30188" indent="-230188" algn="l" defTabSz="457200" rtl="0" eaLnBrk="1" latinLnBrk="0" hangingPunct="1">
                <a:spcBef>
                  <a:spcPts val="0"/>
                </a:spcBef>
                <a:spcAft>
                  <a:spcPts val="1200"/>
                </a:spcAft>
                <a:buFont typeface="Arial"/>
                <a:buChar char="•"/>
                <a:defRPr sz="2000" b="0" i="0" kern="1200">
                  <a:solidFill>
                    <a:srgbClr val="635C5B"/>
                  </a:solidFill>
                  <a:latin typeface="Gill Sans MT"/>
                  <a:ea typeface="+mn-ea"/>
                  <a:cs typeface="Gill Sans MT"/>
                </a:defRPr>
              </a:lvl1pPr>
              <a:lvl2pPr marL="684213" indent="-230188" algn="l" defTabSz="457200" rtl="0" eaLnBrk="1" latinLnBrk="0" hangingPunct="1">
                <a:spcBef>
                  <a:spcPts val="0"/>
                </a:spcBef>
                <a:spcAft>
                  <a:spcPts val="1200"/>
                </a:spcAft>
                <a:buFont typeface="Arial"/>
                <a:buChar char="–"/>
                <a:defRPr sz="2000" b="0" i="0" kern="1200">
                  <a:solidFill>
                    <a:srgbClr val="635C5B"/>
                  </a:solidFill>
                  <a:latin typeface="Gill Sans MT"/>
                  <a:ea typeface="+mn-ea"/>
                  <a:cs typeface="Gill Sans MT"/>
                </a:defRPr>
              </a:lvl2pPr>
              <a:lvl3pPr marL="914400" indent="-230188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1146175" indent="-231775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6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1255713" indent="-230188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</a:rPr>
                <a:t>Bidder-site auction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endPara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endParaRPr>
            </a:p>
          </p:txBody>
        </p:sp>
        <p:sp>
          <p:nvSpPr>
            <p:cNvPr id="10" name="Abgerundetes Rechteck 5">
              <a:extLst>
                <a:ext uri="{FF2B5EF4-FFF2-40B4-BE49-F238E27FC236}">
                  <a16:creationId xmlns:a16="http://schemas.microsoft.com/office/drawing/2014/main" id="{766D64FF-4623-40E1-8144-25592C515242}"/>
                </a:ext>
              </a:extLst>
            </p:cNvPr>
            <p:cNvSpPr/>
            <p:nvPr/>
          </p:nvSpPr>
          <p:spPr bwMode="auto">
            <a:xfrm>
              <a:off x="457200" y="2773477"/>
              <a:ext cx="2089493" cy="1950923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itchFamily="34" charset="0"/>
              </a:endParaRPr>
            </a:p>
          </p:txBody>
        </p:sp>
        <p:sp>
          <p:nvSpPr>
            <p:cNvPr id="11" name="Abgerundetes Rechteck 7">
              <a:extLst>
                <a:ext uri="{FF2B5EF4-FFF2-40B4-BE49-F238E27FC236}">
                  <a16:creationId xmlns:a16="http://schemas.microsoft.com/office/drawing/2014/main" id="{4327D86F-E8C2-43AE-9E8E-CA86E1997792}"/>
                </a:ext>
              </a:extLst>
            </p:cNvPr>
            <p:cNvSpPr/>
            <p:nvPr/>
          </p:nvSpPr>
          <p:spPr bwMode="auto">
            <a:xfrm>
              <a:off x="579830" y="2915839"/>
              <a:ext cx="894777" cy="764443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itchFamily="34" charset="0"/>
              </a:endParaRPr>
            </a:p>
          </p:txBody>
        </p:sp>
        <p:sp>
          <p:nvSpPr>
            <p:cNvPr id="12" name="Abgerundetes Rechteck 9">
              <a:extLst>
                <a:ext uri="{FF2B5EF4-FFF2-40B4-BE49-F238E27FC236}">
                  <a16:creationId xmlns:a16="http://schemas.microsoft.com/office/drawing/2014/main" id="{BDCEF667-89DE-4F75-B651-97FCC16F5415}"/>
                </a:ext>
              </a:extLst>
            </p:cNvPr>
            <p:cNvSpPr/>
            <p:nvPr/>
          </p:nvSpPr>
          <p:spPr bwMode="auto">
            <a:xfrm>
              <a:off x="565162" y="3774791"/>
              <a:ext cx="894777" cy="764443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itchFamily="34" charset="0"/>
              </a:endParaRPr>
            </a:p>
          </p:txBody>
        </p:sp>
        <p:sp>
          <p:nvSpPr>
            <p:cNvPr id="13" name="Abgerundetes Rechteck 10">
              <a:extLst>
                <a:ext uri="{FF2B5EF4-FFF2-40B4-BE49-F238E27FC236}">
                  <a16:creationId xmlns:a16="http://schemas.microsoft.com/office/drawing/2014/main" id="{4FFEE90C-2378-4A70-8141-97C3FAC51EAF}"/>
                </a:ext>
              </a:extLst>
            </p:cNvPr>
            <p:cNvSpPr/>
            <p:nvPr/>
          </p:nvSpPr>
          <p:spPr bwMode="auto">
            <a:xfrm>
              <a:off x="1529724" y="3774792"/>
              <a:ext cx="894777" cy="764443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itchFamily="34" charset="0"/>
              </a:endParaRPr>
            </a:p>
          </p:txBody>
        </p:sp>
        <p:sp>
          <p:nvSpPr>
            <p:cNvPr id="14" name="Textfeld 31">
              <a:extLst>
                <a:ext uri="{FF2B5EF4-FFF2-40B4-BE49-F238E27FC236}">
                  <a16:creationId xmlns:a16="http://schemas.microsoft.com/office/drawing/2014/main" id="{D221A96A-C873-4B35-93C1-99B9888B9277}"/>
                </a:ext>
              </a:extLst>
            </p:cNvPr>
            <p:cNvSpPr txBox="1"/>
            <p:nvPr/>
          </p:nvSpPr>
          <p:spPr>
            <a:xfrm>
              <a:off x="3200292" y="2822716"/>
              <a:ext cx="990707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1</a:t>
              </a:r>
            </a:p>
          </p:txBody>
        </p:sp>
        <p:sp>
          <p:nvSpPr>
            <p:cNvPr id="15" name="Textfeld 32">
              <a:extLst>
                <a:ext uri="{FF2B5EF4-FFF2-40B4-BE49-F238E27FC236}">
                  <a16:creationId xmlns:a16="http://schemas.microsoft.com/office/drawing/2014/main" id="{5EA4FD7D-0419-4225-867C-C79028A22D37}"/>
                </a:ext>
              </a:extLst>
            </p:cNvPr>
            <p:cNvSpPr txBox="1"/>
            <p:nvPr/>
          </p:nvSpPr>
          <p:spPr>
            <a:xfrm>
              <a:off x="3200292" y="3342248"/>
              <a:ext cx="990707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2</a:t>
              </a:r>
            </a:p>
          </p:txBody>
        </p:sp>
        <p:sp>
          <p:nvSpPr>
            <p:cNvPr id="16" name="Textfeld 33">
              <a:extLst>
                <a:ext uri="{FF2B5EF4-FFF2-40B4-BE49-F238E27FC236}">
                  <a16:creationId xmlns:a16="http://schemas.microsoft.com/office/drawing/2014/main" id="{164A1E8C-EEB9-4771-945B-A10D324C6BF7}"/>
                </a:ext>
              </a:extLst>
            </p:cNvPr>
            <p:cNvSpPr txBox="1"/>
            <p:nvPr/>
          </p:nvSpPr>
          <p:spPr>
            <a:xfrm>
              <a:off x="3200292" y="3882290"/>
              <a:ext cx="990707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3</a:t>
              </a:r>
            </a:p>
          </p:txBody>
        </p:sp>
        <p:sp>
          <p:nvSpPr>
            <p:cNvPr id="17" name="Textfeld 34">
              <a:extLst>
                <a:ext uri="{FF2B5EF4-FFF2-40B4-BE49-F238E27FC236}">
                  <a16:creationId xmlns:a16="http://schemas.microsoft.com/office/drawing/2014/main" id="{A33035E2-F85F-48AF-AEBE-88FA1B43A089}"/>
                </a:ext>
              </a:extLst>
            </p:cNvPr>
            <p:cNvSpPr txBox="1"/>
            <p:nvPr/>
          </p:nvSpPr>
          <p:spPr>
            <a:xfrm>
              <a:off x="3200292" y="4422330"/>
              <a:ext cx="990707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4</a:t>
              </a:r>
            </a:p>
          </p:txBody>
        </p:sp>
        <p:cxnSp>
          <p:nvCxnSpPr>
            <p:cNvPr id="18" name="Gewinkelte Verbindung 36">
              <a:extLst>
                <a:ext uri="{FF2B5EF4-FFF2-40B4-BE49-F238E27FC236}">
                  <a16:creationId xmlns:a16="http://schemas.microsoft.com/office/drawing/2014/main" id="{82025E3C-367C-42AE-BFA1-8E9A7284A98A}"/>
                </a:ext>
              </a:extLst>
            </p:cNvPr>
            <p:cNvCxnSpPr>
              <a:cxnSpLocks/>
              <a:stCxn id="14" idx="1"/>
            </p:cNvCxnSpPr>
            <p:nvPr/>
          </p:nvCxnSpPr>
          <p:spPr bwMode="auto">
            <a:xfrm rot="10800000" flipV="1">
              <a:off x="2558877" y="2970554"/>
              <a:ext cx="641415" cy="321562"/>
            </a:xfrm>
            <a:prstGeom prst="bentConnector3">
              <a:avLst>
                <a:gd name="adj1" fmla="val 50000"/>
              </a:avLst>
            </a:prstGeom>
            <a:solidFill>
              <a:srgbClr val="002F6C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winkelte Verbindung 38">
              <a:extLst>
                <a:ext uri="{FF2B5EF4-FFF2-40B4-BE49-F238E27FC236}">
                  <a16:creationId xmlns:a16="http://schemas.microsoft.com/office/drawing/2014/main" id="{70EEDA32-2F14-496E-AE22-E8B5174ACCE6}"/>
                </a:ext>
              </a:extLst>
            </p:cNvPr>
            <p:cNvCxnSpPr>
              <a:cxnSpLocks/>
              <a:stCxn id="15" idx="1"/>
            </p:cNvCxnSpPr>
            <p:nvPr/>
          </p:nvCxnSpPr>
          <p:spPr bwMode="auto">
            <a:xfrm rot="10800000">
              <a:off x="2558877" y="3292118"/>
              <a:ext cx="641415" cy="197969"/>
            </a:xfrm>
            <a:prstGeom prst="bentConnector3">
              <a:avLst>
                <a:gd name="adj1" fmla="val 50000"/>
              </a:avLst>
            </a:prstGeom>
            <a:solidFill>
              <a:srgbClr val="002F6C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Gewinkelte Verbindung 50">
              <a:extLst>
                <a:ext uri="{FF2B5EF4-FFF2-40B4-BE49-F238E27FC236}">
                  <a16:creationId xmlns:a16="http://schemas.microsoft.com/office/drawing/2014/main" id="{AB401253-332C-401C-97EA-CDC7A3C6D494}"/>
                </a:ext>
              </a:extLst>
            </p:cNvPr>
            <p:cNvCxnSpPr>
              <a:cxnSpLocks/>
              <a:stCxn id="16" idx="1"/>
            </p:cNvCxnSpPr>
            <p:nvPr/>
          </p:nvCxnSpPr>
          <p:spPr bwMode="auto">
            <a:xfrm rot="10800000">
              <a:off x="2558877" y="3292119"/>
              <a:ext cx="641415" cy="738010"/>
            </a:xfrm>
            <a:prstGeom prst="bentConnector2">
              <a:avLst/>
            </a:prstGeom>
            <a:solidFill>
              <a:srgbClr val="002F6C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winkelte Verbindung 52">
              <a:extLst>
                <a:ext uri="{FF2B5EF4-FFF2-40B4-BE49-F238E27FC236}">
                  <a16:creationId xmlns:a16="http://schemas.microsoft.com/office/drawing/2014/main" id="{0A0B03DC-D5AD-4D28-8F2B-D684D5BD51A0}"/>
                </a:ext>
              </a:extLst>
            </p:cNvPr>
            <p:cNvCxnSpPr>
              <a:cxnSpLocks/>
              <a:stCxn id="17" idx="1"/>
            </p:cNvCxnSpPr>
            <p:nvPr/>
          </p:nvCxnSpPr>
          <p:spPr bwMode="auto">
            <a:xfrm rot="10800000">
              <a:off x="2558877" y="3292118"/>
              <a:ext cx="641415" cy="1278051"/>
            </a:xfrm>
            <a:prstGeom prst="bentConnector2">
              <a:avLst/>
            </a:prstGeom>
            <a:solidFill>
              <a:srgbClr val="002F6C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feld 31">
              <a:extLst>
                <a:ext uri="{FF2B5EF4-FFF2-40B4-BE49-F238E27FC236}">
                  <a16:creationId xmlns:a16="http://schemas.microsoft.com/office/drawing/2014/main" id="{BC673319-0132-4D18-88F1-1FC6461D9176}"/>
                </a:ext>
              </a:extLst>
            </p:cNvPr>
            <p:cNvSpPr txBox="1"/>
            <p:nvPr/>
          </p:nvSpPr>
          <p:spPr>
            <a:xfrm>
              <a:off x="532419" y="2303144"/>
              <a:ext cx="990707" cy="261611"/>
            </a:xfrm>
            <a:prstGeom prst="rect">
              <a:avLst/>
            </a:prstGeom>
            <a:solidFill>
              <a:srgbClr val="002F6C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Auctioneer</a:t>
              </a:r>
            </a:p>
          </p:txBody>
        </p:sp>
        <p:pic>
          <p:nvPicPr>
            <p:cNvPr id="23" name="Graphic 22" descr="Arrow: Clockwise curve">
              <a:extLst>
                <a:ext uri="{FF2B5EF4-FFF2-40B4-BE49-F238E27FC236}">
                  <a16:creationId xmlns:a16="http://schemas.microsoft.com/office/drawing/2014/main" id="{6FD85B30-F1F5-4FCB-AEF2-727EF5807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9596047">
              <a:off x="1440438" y="2278408"/>
              <a:ext cx="650418" cy="650418"/>
            </a:xfrm>
            <a:prstGeom prst="rect">
              <a:avLst/>
            </a:prstGeom>
          </p:spPr>
        </p:pic>
        <p:sp>
          <p:nvSpPr>
            <p:cNvPr id="24" name="Abgerundetes Rechteck 7">
              <a:extLst>
                <a:ext uri="{FF2B5EF4-FFF2-40B4-BE49-F238E27FC236}">
                  <a16:creationId xmlns:a16="http://schemas.microsoft.com/office/drawing/2014/main" id="{146396CD-CB4B-4848-AB37-0BCB091F64D1}"/>
                </a:ext>
              </a:extLst>
            </p:cNvPr>
            <p:cNvSpPr/>
            <p:nvPr/>
          </p:nvSpPr>
          <p:spPr bwMode="auto">
            <a:xfrm>
              <a:off x="1529724" y="2920129"/>
              <a:ext cx="894777" cy="764443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itchFamily="34" charset="0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1DEEA35-C751-4213-B670-59A1FB86F48C}"/>
                </a:ext>
              </a:extLst>
            </p:cNvPr>
            <p:cNvGrpSpPr/>
            <p:nvPr/>
          </p:nvGrpSpPr>
          <p:grpSpPr>
            <a:xfrm>
              <a:off x="1490472" y="2905998"/>
              <a:ext cx="1095485" cy="783769"/>
              <a:chOff x="1505838" y="1918091"/>
              <a:chExt cx="1095485" cy="783769"/>
            </a:xfrm>
          </p:grpSpPr>
          <p:sp>
            <p:nvSpPr>
              <p:cNvPr id="26" name="Abgerundetes Rechteck 8">
                <a:extLst>
                  <a:ext uri="{FF2B5EF4-FFF2-40B4-BE49-F238E27FC236}">
                    <a16:creationId xmlns:a16="http://schemas.microsoft.com/office/drawing/2014/main" id="{1BDD88FD-E2F5-4C7A-8783-0223683032A5}"/>
                  </a:ext>
                </a:extLst>
              </p:cNvPr>
              <p:cNvSpPr/>
              <p:nvPr/>
            </p:nvSpPr>
            <p:spPr bwMode="auto">
              <a:xfrm>
                <a:off x="1548888" y="1937417"/>
                <a:ext cx="894777" cy="764443"/>
              </a:xfrm>
              <a:prstGeom prst="roundRect">
                <a:avLst/>
              </a:prstGeom>
              <a:gradFill rotWithShape="1">
                <a:gsLst>
                  <a:gs pos="0">
                    <a:srgbClr val="002F6C">
                      <a:tint val="50000"/>
                      <a:satMod val="300000"/>
                    </a:srgbClr>
                  </a:gs>
                  <a:gs pos="35000">
                    <a:srgbClr val="002F6C">
                      <a:tint val="37000"/>
                      <a:satMod val="300000"/>
                    </a:srgbClr>
                  </a:gs>
                  <a:gs pos="100000">
                    <a:srgbClr val="002F6C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002F6C">
                    <a:shade val="95000"/>
                    <a:satMod val="105000"/>
                  </a:srgbClr>
                </a:solidFill>
                <a:prstDash val="solid"/>
                <a:headEnd type="none" w="med" len="med"/>
                <a:tailEnd type="none" w="med" len="me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endParaRPr>
              </a:p>
            </p:txBody>
          </p:sp>
          <p:sp>
            <p:nvSpPr>
              <p:cNvPr id="27" name="Textfeld 15">
                <a:extLst>
                  <a:ext uri="{FF2B5EF4-FFF2-40B4-BE49-F238E27FC236}">
                    <a16:creationId xmlns:a16="http://schemas.microsoft.com/office/drawing/2014/main" id="{64B62DBA-5596-447E-9535-E74FE073F524}"/>
                  </a:ext>
                </a:extLst>
              </p:cNvPr>
              <p:cNvSpPr txBox="1"/>
              <p:nvPr/>
            </p:nvSpPr>
            <p:spPr>
              <a:xfrm>
                <a:off x="1511546" y="1918091"/>
                <a:ext cx="1089777" cy="26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C6463"/>
                    </a:solidFill>
                    <a:effectLst/>
                    <a:uLnTx/>
                    <a:uFillTx/>
                    <a:latin typeface="+mn-lt"/>
                    <a:cs typeface="Arial"/>
                  </a:rPr>
                  <a:t>Project site</a:t>
                </a:r>
              </a:p>
            </p:txBody>
          </p:sp>
          <p:sp>
            <p:nvSpPr>
              <p:cNvPr id="28" name="Textfeld 15">
                <a:extLst>
                  <a:ext uri="{FF2B5EF4-FFF2-40B4-BE49-F238E27FC236}">
                    <a16:creationId xmlns:a16="http://schemas.microsoft.com/office/drawing/2014/main" id="{77EC2096-50B8-4F95-BDB5-0B35774F2B84}"/>
                  </a:ext>
                </a:extLst>
              </p:cNvPr>
              <p:cNvSpPr txBox="1"/>
              <p:nvPr/>
            </p:nvSpPr>
            <p:spPr>
              <a:xfrm>
                <a:off x="1505838" y="2096273"/>
                <a:ext cx="980220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F6C"/>
                    </a:solidFill>
                    <a:effectLst/>
                    <a:uLnTx/>
                    <a:uFillTx/>
                    <a:latin typeface="+mn-lt"/>
                    <a:cs typeface="Arial"/>
                  </a:rPr>
                  <a:t>Selected &amp; pre-developed</a:t>
                </a:r>
              </a:p>
            </p:txBody>
          </p:sp>
        </p:grpSp>
        <p:sp>
          <p:nvSpPr>
            <p:cNvPr id="29" name="Abgerundetes Rechteck 5">
              <a:extLst>
                <a:ext uri="{FF2B5EF4-FFF2-40B4-BE49-F238E27FC236}">
                  <a16:creationId xmlns:a16="http://schemas.microsoft.com/office/drawing/2014/main" id="{FDFE7276-B7D7-4856-A2AD-79DE70360B84}"/>
                </a:ext>
              </a:extLst>
            </p:cNvPr>
            <p:cNvSpPr/>
            <p:nvPr/>
          </p:nvSpPr>
          <p:spPr bwMode="auto">
            <a:xfrm>
              <a:off x="5908440" y="2773477"/>
              <a:ext cx="2089493" cy="1950923"/>
            </a:xfrm>
            <a:prstGeom prst="roundRect">
              <a:avLst/>
            </a:prstGeom>
            <a:noFill/>
            <a:ln w="19050" cap="flat" cmpd="sng" algn="ctr">
              <a:solidFill>
                <a:srgbClr val="002F6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itchFamily="34" charset="0"/>
              </a:endParaRPr>
            </a:p>
          </p:txBody>
        </p:sp>
        <p:sp>
          <p:nvSpPr>
            <p:cNvPr id="30" name="Abgerundetes Rechteck 7">
              <a:extLst>
                <a:ext uri="{FF2B5EF4-FFF2-40B4-BE49-F238E27FC236}">
                  <a16:creationId xmlns:a16="http://schemas.microsoft.com/office/drawing/2014/main" id="{4FBCF691-1919-4A12-B3C6-C1EA1096FB5E}"/>
                </a:ext>
              </a:extLst>
            </p:cNvPr>
            <p:cNvSpPr/>
            <p:nvPr/>
          </p:nvSpPr>
          <p:spPr bwMode="auto">
            <a:xfrm>
              <a:off x="6116986" y="3369747"/>
              <a:ext cx="615170" cy="394017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+mn-lt"/>
                  <a:cs typeface="Arial" pitchFamily="34" charset="0"/>
                </a:rPr>
                <a:t>15 MW</a:t>
              </a:r>
            </a:p>
          </p:txBody>
        </p:sp>
        <p:sp>
          <p:nvSpPr>
            <p:cNvPr id="31" name="Abgerundetes Rechteck 9">
              <a:extLst>
                <a:ext uri="{FF2B5EF4-FFF2-40B4-BE49-F238E27FC236}">
                  <a16:creationId xmlns:a16="http://schemas.microsoft.com/office/drawing/2014/main" id="{260AB102-C0DF-4874-ACA1-E4790DB5678E}"/>
                </a:ext>
              </a:extLst>
            </p:cNvPr>
            <p:cNvSpPr/>
            <p:nvPr/>
          </p:nvSpPr>
          <p:spPr bwMode="auto">
            <a:xfrm>
              <a:off x="6139661" y="3979109"/>
              <a:ext cx="759486" cy="638447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+mn-lt"/>
                  <a:cs typeface="Arial" pitchFamily="34" charset="0"/>
                </a:rPr>
                <a:t>30 MW</a:t>
              </a:r>
            </a:p>
          </p:txBody>
        </p:sp>
        <p:sp>
          <p:nvSpPr>
            <p:cNvPr id="32" name="Textfeld 15">
              <a:extLst>
                <a:ext uri="{FF2B5EF4-FFF2-40B4-BE49-F238E27FC236}">
                  <a16:creationId xmlns:a16="http://schemas.microsoft.com/office/drawing/2014/main" id="{6C5B4C3B-42FC-4CD7-A2B3-A9E05516152F}"/>
                </a:ext>
              </a:extLst>
            </p:cNvPr>
            <p:cNvSpPr txBox="1"/>
            <p:nvPr/>
          </p:nvSpPr>
          <p:spPr>
            <a:xfrm>
              <a:off x="6122673" y="2736999"/>
              <a:ext cx="1565964" cy="486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rgbClr val="6C6463"/>
                  </a:solidFill>
                  <a:latin typeface="+mn-lt"/>
                  <a:cs typeface="Arial"/>
                </a:rPr>
                <a:t>Procured volume (e.g. 100 MW)</a:t>
              </a:r>
            </a:p>
          </p:txBody>
        </p:sp>
        <p:sp>
          <p:nvSpPr>
            <p:cNvPr id="33" name="Abgerundetes Rechteck 9">
              <a:extLst>
                <a:ext uri="{FF2B5EF4-FFF2-40B4-BE49-F238E27FC236}">
                  <a16:creationId xmlns:a16="http://schemas.microsoft.com/office/drawing/2014/main" id="{3832F6F8-D816-404C-86AA-F4D1B44652C2}"/>
                </a:ext>
              </a:extLst>
            </p:cNvPr>
            <p:cNvSpPr/>
            <p:nvPr/>
          </p:nvSpPr>
          <p:spPr bwMode="auto">
            <a:xfrm>
              <a:off x="7031472" y="3979109"/>
              <a:ext cx="759486" cy="638447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+mn-lt"/>
                  <a:cs typeface="Arial" pitchFamily="34" charset="0"/>
                </a:rPr>
                <a:t>30 MW</a:t>
              </a:r>
            </a:p>
          </p:txBody>
        </p:sp>
        <p:sp>
          <p:nvSpPr>
            <p:cNvPr id="34" name="Abgerundetes Rechteck 7">
              <a:extLst>
                <a:ext uri="{FF2B5EF4-FFF2-40B4-BE49-F238E27FC236}">
                  <a16:creationId xmlns:a16="http://schemas.microsoft.com/office/drawing/2014/main" id="{68717587-1D71-492C-87D3-6DDDCDB1970D}"/>
                </a:ext>
              </a:extLst>
            </p:cNvPr>
            <p:cNvSpPr/>
            <p:nvPr/>
          </p:nvSpPr>
          <p:spPr bwMode="auto">
            <a:xfrm>
              <a:off x="7054507" y="3261248"/>
              <a:ext cx="615170" cy="611017"/>
            </a:xfrm>
            <a:prstGeom prst="roundRect">
              <a:avLst/>
            </a:prstGeom>
            <a:solidFill>
              <a:srgbClr val="E8E8E8"/>
            </a:solidFill>
            <a:ln w="9525" cap="flat" cmpd="sng" algn="ctr">
              <a:solidFill>
                <a:srgbClr val="BA0C2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+mn-lt"/>
                  <a:cs typeface="Arial" pitchFamily="34" charset="0"/>
                </a:rPr>
                <a:t>25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+mn-lt"/>
                  <a:cs typeface="Arial" pitchFamily="34" charset="0"/>
                </a:rPr>
                <a:t>MW</a:t>
              </a:r>
            </a:p>
          </p:txBody>
        </p:sp>
        <p:sp>
          <p:nvSpPr>
            <p:cNvPr id="35" name="Textfeld 31">
              <a:extLst>
                <a:ext uri="{FF2B5EF4-FFF2-40B4-BE49-F238E27FC236}">
                  <a16:creationId xmlns:a16="http://schemas.microsoft.com/office/drawing/2014/main" id="{3269DB2B-35F2-4E10-B092-205A74434045}"/>
                </a:ext>
              </a:extLst>
            </p:cNvPr>
            <p:cNvSpPr txBox="1"/>
            <p:nvPr/>
          </p:nvSpPr>
          <p:spPr>
            <a:xfrm>
              <a:off x="8115187" y="3310102"/>
              <a:ext cx="838318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1</a:t>
              </a:r>
            </a:p>
          </p:txBody>
        </p:sp>
        <p:cxnSp>
          <p:nvCxnSpPr>
            <p:cNvPr id="36" name="Gewinkelte Verbindung 36">
              <a:extLst>
                <a:ext uri="{FF2B5EF4-FFF2-40B4-BE49-F238E27FC236}">
                  <a16:creationId xmlns:a16="http://schemas.microsoft.com/office/drawing/2014/main" id="{C3D133C1-B178-4F4E-BD51-DCFD6E33CF91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7703194" y="3437838"/>
              <a:ext cx="458413" cy="77282"/>
            </a:xfrm>
            <a:prstGeom prst="bentConnector3">
              <a:avLst>
                <a:gd name="adj1" fmla="val 50000"/>
              </a:avLst>
            </a:prstGeom>
            <a:solidFill>
              <a:srgbClr val="002F6C"/>
            </a:solidFill>
            <a:ln w="19050" cap="flat" cmpd="sng" algn="ctr">
              <a:solidFill>
                <a:srgbClr val="635C5B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feld 32">
              <a:extLst>
                <a:ext uri="{FF2B5EF4-FFF2-40B4-BE49-F238E27FC236}">
                  <a16:creationId xmlns:a16="http://schemas.microsoft.com/office/drawing/2014/main" id="{57B98143-BC40-4F2A-B0A5-979E5EB5E90F}"/>
                </a:ext>
              </a:extLst>
            </p:cNvPr>
            <p:cNvSpPr txBox="1"/>
            <p:nvPr/>
          </p:nvSpPr>
          <p:spPr>
            <a:xfrm>
              <a:off x="4760887" y="3312993"/>
              <a:ext cx="873688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2</a:t>
              </a:r>
            </a:p>
          </p:txBody>
        </p: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CD08137D-6613-4BF3-A1FA-779877C1EB2F}"/>
                </a:ext>
              </a:extLst>
            </p:cNvPr>
            <p:cNvCxnSpPr>
              <a:stCxn id="37" idx="3"/>
              <a:endCxn id="30" idx="1"/>
            </p:cNvCxnSpPr>
            <p:nvPr/>
          </p:nvCxnSpPr>
          <p:spPr>
            <a:xfrm>
              <a:off x="5634575" y="3460830"/>
              <a:ext cx="482411" cy="105925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635C5B"/>
              </a:solidFill>
              <a:prstDash val="solid"/>
              <a:tailEnd type="triangl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9" name="Textfeld 32">
              <a:extLst>
                <a:ext uri="{FF2B5EF4-FFF2-40B4-BE49-F238E27FC236}">
                  <a16:creationId xmlns:a16="http://schemas.microsoft.com/office/drawing/2014/main" id="{36AD20EB-961B-4CFE-B554-F542603F062C}"/>
                </a:ext>
              </a:extLst>
            </p:cNvPr>
            <p:cNvSpPr txBox="1"/>
            <p:nvPr/>
          </p:nvSpPr>
          <p:spPr>
            <a:xfrm>
              <a:off x="4760887" y="4038600"/>
              <a:ext cx="873688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3</a:t>
              </a:r>
            </a:p>
          </p:txBody>
        </p:sp>
        <p:cxnSp>
          <p:nvCxnSpPr>
            <p:cNvPr id="40" name="Connector: Elbow 39">
              <a:extLst>
                <a:ext uri="{FF2B5EF4-FFF2-40B4-BE49-F238E27FC236}">
                  <a16:creationId xmlns:a16="http://schemas.microsoft.com/office/drawing/2014/main" id="{7A6973DD-066C-4F92-A2F9-CAB3DB2F9702}"/>
                </a:ext>
              </a:extLst>
            </p:cNvPr>
            <p:cNvCxnSpPr>
              <a:stCxn id="39" idx="3"/>
            </p:cNvCxnSpPr>
            <p:nvPr/>
          </p:nvCxnSpPr>
          <p:spPr>
            <a:xfrm>
              <a:off x="5634575" y="4186438"/>
              <a:ext cx="482412" cy="105926"/>
            </a:xfrm>
            <a:prstGeom prst="bentConnector3">
              <a:avLst>
                <a:gd name="adj1" fmla="val 50000"/>
              </a:avLst>
            </a:prstGeom>
            <a:noFill/>
            <a:ln w="19050" cap="flat" cmpd="sng" algn="ctr">
              <a:solidFill>
                <a:srgbClr val="635C5B"/>
              </a:solidFill>
              <a:prstDash val="solid"/>
              <a:tailEnd type="triangl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41" name="Textfeld 31">
              <a:extLst>
                <a:ext uri="{FF2B5EF4-FFF2-40B4-BE49-F238E27FC236}">
                  <a16:creationId xmlns:a16="http://schemas.microsoft.com/office/drawing/2014/main" id="{3FFE6A01-5AFE-4A74-B9DC-A017414F577C}"/>
                </a:ext>
              </a:extLst>
            </p:cNvPr>
            <p:cNvSpPr txBox="1"/>
            <p:nvPr/>
          </p:nvSpPr>
          <p:spPr>
            <a:xfrm>
              <a:off x="8267587" y="4114800"/>
              <a:ext cx="838318" cy="295675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Bidder 4</a:t>
              </a:r>
            </a:p>
          </p:txBody>
        </p:sp>
        <p:cxnSp>
          <p:nvCxnSpPr>
            <p:cNvPr id="42" name="Gewinkelte Verbindung 36">
              <a:extLst>
                <a:ext uri="{FF2B5EF4-FFF2-40B4-BE49-F238E27FC236}">
                  <a16:creationId xmlns:a16="http://schemas.microsoft.com/office/drawing/2014/main" id="{56C8ECF0-9CB1-453F-B734-4B28CCBC0A44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7855594" y="4242536"/>
              <a:ext cx="458413" cy="77282"/>
            </a:xfrm>
            <a:prstGeom prst="bentConnector3">
              <a:avLst>
                <a:gd name="adj1" fmla="val 50000"/>
              </a:avLst>
            </a:prstGeom>
            <a:solidFill>
              <a:srgbClr val="002F6C"/>
            </a:solidFill>
            <a:ln w="19050" cap="flat" cmpd="sng" algn="ctr">
              <a:solidFill>
                <a:srgbClr val="635C5B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" name="Textfeld 31">
              <a:extLst>
                <a:ext uri="{FF2B5EF4-FFF2-40B4-BE49-F238E27FC236}">
                  <a16:creationId xmlns:a16="http://schemas.microsoft.com/office/drawing/2014/main" id="{6C273132-6D81-486B-AF8B-607C6BAA5864}"/>
                </a:ext>
              </a:extLst>
            </p:cNvPr>
            <p:cNvSpPr txBox="1"/>
            <p:nvPr/>
          </p:nvSpPr>
          <p:spPr>
            <a:xfrm>
              <a:off x="5168587" y="2288996"/>
              <a:ext cx="990707" cy="261611"/>
            </a:xfrm>
            <a:prstGeom prst="rect">
              <a:avLst/>
            </a:prstGeom>
            <a:solidFill>
              <a:srgbClr val="002F6C"/>
            </a:solidFill>
            <a:ln w="25400" cap="flat" cmpd="sng" algn="ctr">
              <a:solidFill>
                <a:srgbClr val="002F6C"/>
              </a:solidFill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ea typeface="+mn-ea"/>
                  <a:cs typeface="Arial"/>
                </a:rPr>
                <a:t>Auctioneer</a:t>
              </a:r>
            </a:p>
          </p:txBody>
        </p:sp>
        <p:pic>
          <p:nvPicPr>
            <p:cNvPr id="44" name="Graphic 43" descr="Arrow: Clockwise curve">
              <a:extLst>
                <a:ext uri="{FF2B5EF4-FFF2-40B4-BE49-F238E27FC236}">
                  <a16:creationId xmlns:a16="http://schemas.microsoft.com/office/drawing/2014/main" id="{9A64E9A9-E096-4313-8A95-B678AC91CF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880063">
              <a:off x="6094664" y="2289348"/>
              <a:ext cx="543862" cy="543862"/>
            </a:xfrm>
            <a:prstGeom prst="rect">
              <a:avLst/>
            </a:prstGeom>
          </p:spPr>
        </p:pic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47A51688-5D8B-4FFD-BE71-5E97A3F86204}"/>
              </a:ext>
            </a:extLst>
          </p:cNvPr>
          <p:cNvSpPr/>
          <p:nvPr/>
        </p:nvSpPr>
        <p:spPr>
          <a:xfrm>
            <a:off x="183399" y="4191000"/>
            <a:ext cx="4430485" cy="25545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Benefits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Grid-compatible RE development.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Lower risks &amp; costs of project development if adequate quality. 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  <a:latin typeface="+mn-lt"/>
              </a:rPr>
              <a:t>Challenges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Higher admin. burden on government.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Reduced role of bidders in finding optimal site.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Risk of ‚faulty‘ site selection and preparation.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2CE1938-DEBE-466F-BE14-D3012B36ED59}"/>
              </a:ext>
            </a:extLst>
          </p:cNvPr>
          <p:cNvSpPr/>
          <p:nvPr/>
        </p:nvSpPr>
        <p:spPr>
          <a:xfrm>
            <a:off x="4495800" y="4191000"/>
            <a:ext cx="4541001" cy="230832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Benefits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Lower admin. burden on government.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Site-specific risks mitigated through bidder-driven project development.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  <a:latin typeface="+mn-lt"/>
              </a:rPr>
              <a:t>Challenges</a:t>
            </a:r>
            <a:endParaRPr lang="en-US" sz="1600" dirty="0">
              <a:solidFill>
                <a:srgbClr val="C00000"/>
              </a:solidFill>
              <a:latin typeface="+mn-lt"/>
            </a:endParaRP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Lower grid-compatible RE development in absence of locational signals.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Higher risks &amp; costs of project development if uncertainty about project costs and timeline.</a:t>
            </a:r>
          </a:p>
        </p:txBody>
      </p:sp>
    </p:spTree>
    <p:extLst>
      <p:ext uri="{BB962C8B-B14F-4D97-AF65-F5344CB8AC3E}">
        <p14:creationId xmlns:p14="http://schemas.microsoft.com/office/powerpoint/2010/main" val="634846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Site selection and preparation: country examples</a:t>
            </a:r>
          </a:p>
        </p:txBody>
      </p:sp>
      <p:sp>
        <p:nvSpPr>
          <p:cNvPr id="8" name="Content Placeholder 27">
            <a:extLst>
              <a:ext uri="{FF2B5EF4-FFF2-40B4-BE49-F238E27FC236}">
                <a16:creationId xmlns:a16="http://schemas.microsoft.com/office/drawing/2014/main" id="{1D714345-2F45-430F-AD34-EFE952E1FA84}"/>
              </a:ext>
            </a:extLst>
          </p:cNvPr>
          <p:cNvSpPr txBox="1">
            <a:spLocks/>
          </p:cNvSpPr>
          <p:nvPr/>
        </p:nvSpPr>
        <p:spPr>
          <a:xfrm>
            <a:off x="457200" y="1828800"/>
            <a:ext cx="3878710" cy="348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</a:rPr>
              <a:t>Government-site auction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9" name="Content Placeholder 27">
            <a:extLst>
              <a:ext uri="{FF2B5EF4-FFF2-40B4-BE49-F238E27FC236}">
                <a16:creationId xmlns:a16="http://schemas.microsoft.com/office/drawing/2014/main" id="{2656D9BB-43B9-4C3F-ADD3-6AED6F1864B7}"/>
              </a:ext>
            </a:extLst>
          </p:cNvPr>
          <p:cNvSpPr txBox="1">
            <a:spLocks/>
          </p:cNvSpPr>
          <p:nvPr/>
        </p:nvSpPr>
        <p:spPr>
          <a:xfrm>
            <a:off x="4808398" y="1833606"/>
            <a:ext cx="3878710" cy="507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Bidder-site auction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0" name="Abgerundetes Rechteck 5">
            <a:extLst>
              <a:ext uri="{FF2B5EF4-FFF2-40B4-BE49-F238E27FC236}">
                <a16:creationId xmlns:a16="http://schemas.microsoft.com/office/drawing/2014/main" id="{766D64FF-4623-40E1-8144-25592C515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57200" y="2773477"/>
            <a:ext cx="2089493" cy="1950923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11" name="Abgerundetes Rechteck 7">
            <a:extLst>
              <a:ext uri="{FF2B5EF4-FFF2-40B4-BE49-F238E27FC236}">
                <a16:creationId xmlns:a16="http://schemas.microsoft.com/office/drawing/2014/main" id="{4327D86F-E8C2-43AE-9E8E-CA86E1997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9830" y="2915839"/>
            <a:ext cx="894777" cy="764443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12" name="Abgerundetes Rechteck 9">
            <a:extLst>
              <a:ext uri="{FF2B5EF4-FFF2-40B4-BE49-F238E27FC236}">
                <a16:creationId xmlns:a16="http://schemas.microsoft.com/office/drawing/2014/main" id="{BDCEF667-89DE-4F75-B651-97FCC16F5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5162" y="3774791"/>
            <a:ext cx="894777" cy="764443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13" name="Abgerundetes Rechteck 10">
            <a:extLst>
              <a:ext uri="{FF2B5EF4-FFF2-40B4-BE49-F238E27FC236}">
                <a16:creationId xmlns:a16="http://schemas.microsoft.com/office/drawing/2014/main" id="{4FFEE90C-2378-4A70-8141-97C3FAC51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529724" y="3774792"/>
            <a:ext cx="894777" cy="764443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14" name="Textfeld 31">
            <a:extLst>
              <a:ext uri="{FF2B5EF4-FFF2-40B4-BE49-F238E27FC236}">
                <a16:creationId xmlns:a16="http://schemas.microsoft.com/office/drawing/2014/main" id="{D221A96A-C873-4B35-93C1-99B9888B9277}"/>
              </a:ext>
            </a:extLst>
          </p:cNvPr>
          <p:cNvSpPr txBox="1"/>
          <p:nvPr/>
        </p:nvSpPr>
        <p:spPr>
          <a:xfrm>
            <a:off x="3200293" y="2822717"/>
            <a:ext cx="990707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1</a:t>
            </a:r>
          </a:p>
        </p:txBody>
      </p:sp>
      <p:sp>
        <p:nvSpPr>
          <p:cNvPr id="15" name="Textfeld 32">
            <a:extLst>
              <a:ext uri="{FF2B5EF4-FFF2-40B4-BE49-F238E27FC236}">
                <a16:creationId xmlns:a16="http://schemas.microsoft.com/office/drawing/2014/main" id="{5EA4FD7D-0419-4225-867C-C79028A22D37}"/>
              </a:ext>
            </a:extLst>
          </p:cNvPr>
          <p:cNvSpPr txBox="1"/>
          <p:nvPr/>
        </p:nvSpPr>
        <p:spPr>
          <a:xfrm>
            <a:off x="3200293" y="3342249"/>
            <a:ext cx="990707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2</a:t>
            </a:r>
          </a:p>
        </p:txBody>
      </p:sp>
      <p:sp>
        <p:nvSpPr>
          <p:cNvPr id="16" name="Textfeld 33">
            <a:extLst>
              <a:ext uri="{FF2B5EF4-FFF2-40B4-BE49-F238E27FC236}">
                <a16:creationId xmlns:a16="http://schemas.microsoft.com/office/drawing/2014/main" id="{164A1E8C-EEB9-4771-945B-A10D324C6BF7}"/>
              </a:ext>
            </a:extLst>
          </p:cNvPr>
          <p:cNvSpPr txBox="1"/>
          <p:nvPr/>
        </p:nvSpPr>
        <p:spPr>
          <a:xfrm>
            <a:off x="3200293" y="3882290"/>
            <a:ext cx="990707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3</a:t>
            </a:r>
          </a:p>
        </p:txBody>
      </p:sp>
      <p:sp>
        <p:nvSpPr>
          <p:cNvPr id="17" name="Textfeld 34">
            <a:extLst>
              <a:ext uri="{FF2B5EF4-FFF2-40B4-BE49-F238E27FC236}">
                <a16:creationId xmlns:a16="http://schemas.microsoft.com/office/drawing/2014/main" id="{A33035E2-F85F-48AF-AEBE-88FA1B43A089}"/>
              </a:ext>
            </a:extLst>
          </p:cNvPr>
          <p:cNvSpPr txBox="1"/>
          <p:nvPr/>
        </p:nvSpPr>
        <p:spPr>
          <a:xfrm>
            <a:off x="3200293" y="4422330"/>
            <a:ext cx="990707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4</a:t>
            </a:r>
          </a:p>
        </p:txBody>
      </p:sp>
      <p:cxnSp>
        <p:nvCxnSpPr>
          <p:cNvPr id="18" name="Gewinkelte Verbindung 36">
            <a:extLst>
              <a:ext uri="{FF2B5EF4-FFF2-40B4-BE49-F238E27FC236}">
                <a16:creationId xmlns:a16="http://schemas.microsoft.com/office/drawing/2014/main" id="{82025E3C-367C-42AE-BFA1-8E9A7284A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rot="10800000" flipV="1">
            <a:off x="2558877" y="2953521"/>
            <a:ext cx="641416" cy="338595"/>
          </a:xfrm>
          <a:prstGeom prst="bentConnector3">
            <a:avLst>
              <a:gd name="adj1" fmla="val 50000"/>
            </a:avLst>
          </a:prstGeom>
          <a:solidFill>
            <a:srgbClr val="002F6C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winkelte Verbindung 38">
            <a:extLst>
              <a:ext uri="{FF2B5EF4-FFF2-40B4-BE49-F238E27FC236}">
                <a16:creationId xmlns:a16="http://schemas.microsoft.com/office/drawing/2014/main" id="{70EEDA32-2F14-496E-AE22-E8B5174AC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rot="10800000">
            <a:off x="2558877" y="3292117"/>
            <a:ext cx="641416" cy="180938"/>
          </a:xfrm>
          <a:prstGeom prst="bentConnector3">
            <a:avLst>
              <a:gd name="adj1" fmla="val 50000"/>
            </a:avLst>
          </a:prstGeom>
          <a:solidFill>
            <a:srgbClr val="002F6C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winkelte Verbindung 50">
            <a:extLst>
              <a:ext uri="{FF2B5EF4-FFF2-40B4-BE49-F238E27FC236}">
                <a16:creationId xmlns:a16="http://schemas.microsoft.com/office/drawing/2014/main" id="{AB401253-332C-401C-97EA-CDC7A3C6D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" idx="1"/>
          </p:cNvCxnSpPr>
          <p:nvPr/>
        </p:nvCxnSpPr>
        <p:spPr bwMode="auto">
          <a:xfrm rot="10800000">
            <a:off x="2558877" y="3292118"/>
            <a:ext cx="641416" cy="720979"/>
          </a:xfrm>
          <a:prstGeom prst="bentConnector3">
            <a:avLst>
              <a:gd name="adj1" fmla="val 50000"/>
            </a:avLst>
          </a:prstGeom>
          <a:solidFill>
            <a:srgbClr val="002F6C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winkelte Verbindung 52">
            <a:extLst>
              <a:ext uri="{FF2B5EF4-FFF2-40B4-BE49-F238E27FC236}">
                <a16:creationId xmlns:a16="http://schemas.microsoft.com/office/drawing/2014/main" id="{0A0B03DC-D5AD-4D28-8F2B-D684D5BD5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rot="10800000">
            <a:off x="2558877" y="3292117"/>
            <a:ext cx="641416" cy="1261017"/>
          </a:xfrm>
          <a:prstGeom prst="bentConnector3">
            <a:avLst>
              <a:gd name="adj1" fmla="val 50000"/>
            </a:avLst>
          </a:prstGeom>
          <a:solidFill>
            <a:srgbClr val="002F6C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31">
            <a:extLst>
              <a:ext uri="{FF2B5EF4-FFF2-40B4-BE49-F238E27FC236}">
                <a16:creationId xmlns:a16="http://schemas.microsoft.com/office/drawing/2014/main" id="{BC673319-0132-4D18-88F1-1FC6461D9176}"/>
              </a:ext>
            </a:extLst>
          </p:cNvPr>
          <p:cNvSpPr txBox="1"/>
          <p:nvPr/>
        </p:nvSpPr>
        <p:spPr>
          <a:xfrm>
            <a:off x="469232" y="2223948"/>
            <a:ext cx="990707" cy="261610"/>
          </a:xfrm>
          <a:prstGeom prst="rect">
            <a:avLst/>
          </a:prstGeom>
          <a:solidFill>
            <a:srgbClr val="002F6C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Auctioneer</a:t>
            </a:r>
          </a:p>
        </p:txBody>
      </p:sp>
      <p:pic>
        <p:nvPicPr>
          <p:cNvPr id="23" name="Graphic 22" descr="Arrow: Clockwise curve">
            <a:extLst>
              <a:ext uri="{FF2B5EF4-FFF2-40B4-BE49-F238E27FC236}">
                <a16:creationId xmlns:a16="http://schemas.microsoft.com/office/drawing/2014/main" id="{6FD85B30-F1F5-4FCB-AEF2-727EF5807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596047">
            <a:off x="1440438" y="2278408"/>
            <a:ext cx="650418" cy="650418"/>
          </a:xfrm>
          <a:prstGeom prst="rect">
            <a:avLst/>
          </a:prstGeom>
        </p:spPr>
      </p:pic>
      <p:sp>
        <p:nvSpPr>
          <p:cNvPr id="24" name="Abgerundetes Rechteck 7">
            <a:extLst>
              <a:ext uri="{FF2B5EF4-FFF2-40B4-BE49-F238E27FC236}">
                <a16:creationId xmlns:a16="http://schemas.microsoft.com/office/drawing/2014/main" id="{146396CD-CB4B-4848-AB37-0BCB091F6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529724" y="2920129"/>
            <a:ext cx="894777" cy="764443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1DEEA35-C751-4213-B670-59A1FB86F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5056" y="2892907"/>
            <a:ext cx="1021366" cy="796860"/>
            <a:chOff x="1530422" y="1905000"/>
            <a:chExt cx="1021366" cy="796860"/>
          </a:xfrm>
        </p:grpSpPr>
        <p:sp>
          <p:nvSpPr>
            <p:cNvPr id="26" name="Abgerundetes Rechteck 8">
              <a:extLst>
                <a:ext uri="{FF2B5EF4-FFF2-40B4-BE49-F238E27FC236}">
                  <a16:creationId xmlns:a16="http://schemas.microsoft.com/office/drawing/2014/main" id="{1BDD88FD-E2F5-4C7A-8783-0223683032A5}"/>
                </a:ext>
              </a:extLst>
            </p:cNvPr>
            <p:cNvSpPr/>
            <p:nvPr/>
          </p:nvSpPr>
          <p:spPr bwMode="auto">
            <a:xfrm>
              <a:off x="1548888" y="1937417"/>
              <a:ext cx="894777" cy="764443"/>
            </a:xfrm>
            <a:prstGeom prst="roundRect">
              <a:avLst/>
            </a:prstGeom>
            <a:gradFill rotWithShape="1">
              <a:gsLst>
                <a:gs pos="0">
                  <a:srgbClr val="002F6C">
                    <a:tint val="50000"/>
                    <a:satMod val="300000"/>
                  </a:srgbClr>
                </a:gs>
                <a:gs pos="35000">
                  <a:srgbClr val="002F6C">
                    <a:tint val="37000"/>
                    <a:satMod val="300000"/>
                  </a:srgbClr>
                </a:gs>
                <a:gs pos="100000">
                  <a:srgbClr val="002F6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2F6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/>
              </a:endParaRPr>
            </a:p>
          </p:txBody>
        </p:sp>
        <p:sp>
          <p:nvSpPr>
            <p:cNvPr id="27" name="Textfeld 15">
              <a:extLst>
                <a:ext uri="{FF2B5EF4-FFF2-40B4-BE49-F238E27FC236}">
                  <a16:creationId xmlns:a16="http://schemas.microsoft.com/office/drawing/2014/main" id="{64B62DBA-5596-447E-9535-E74FE073F524}"/>
                </a:ext>
              </a:extLst>
            </p:cNvPr>
            <p:cNvSpPr txBox="1"/>
            <p:nvPr/>
          </p:nvSpPr>
          <p:spPr>
            <a:xfrm>
              <a:off x="1561081" y="1905000"/>
              <a:ext cx="99070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+mn-lt"/>
                  <a:cs typeface="Arial"/>
                </a:rPr>
                <a:t>Project site</a:t>
              </a:r>
            </a:p>
          </p:txBody>
        </p:sp>
        <p:sp>
          <p:nvSpPr>
            <p:cNvPr id="28" name="Textfeld 15">
              <a:extLst>
                <a:ext uri="{FF2B5EF4-FFF2-40B4-BE49-F238E27FC236}">
                  <a16:creationId xmlns:a16="http://schemas.microsoft.com/office/drawing/2014/main" id="{77EC2096-50B8-4F95-BDB5-0B35774F2B84}"/>
                </a:ext>
              </a:extLst>
            </p:cNvPr>
            <p:cNvSpPr txBox="1"/>
            <p:nvPr/>
          </p:nvSpPr>
          <p:spPr>
            <a:xfrm>
              <a:off x="1530422" y="2098840"/>
              <a:ext cx="89111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F6C"/>
                  </a:solidFill>
                  <a:effectLst/>
                  <a:uLnTx/>
                  <a:uFillTx/>
                  <a:latin typeface="+mn-lt"/>
                  <a:cs typeface="Arial"/>
                </a:rPr>
                <a:t>Selected &amp; pre-developed</a:t>
              </a:r>
            </a:p>
          </p:txBody>
        </p:sp>
      </p:grpSp>
      <p:sp>
        <p:nvSpPr>
          <p:cNvPr id="29" name="Abgerundetes Rechteck 5">
            <a:extLst>
              <a:ext uri="{FF2B5EF4-FFF2-40B4-BE49-F238E27FC236}">
                <a16:creationId xmlns:a16="http://schemas.microsoft.com/office/drawing/2014/main" id="{FDFE7276-B7D7-4856-A2AD-79DE70360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908440" y="2773477"/>
            <a:ext cx="2089493" cy="1950923"/>
          </a:xfrm>
          <a:prstGeom prst="roundRect">
            <a:avLst/>
          </a:prstGeom>
          <a:noFill/>
          <a:ln w="19050" cap="flat" cmpd="sng" algn="ctr">
            <a:solidFill>
              <a:srgbClr val="002F6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30" name="Abgerundetes Rechteck 7">
            <a:extLst>
              <a:ext uri="{FF2B5EF4-FFF2-40B4-BE49-F238E27FC236}">
                <a16:creationId xmlns:a16="http://schemas.microsoft.com/office/drawing/2014/main" id="{4FBCF691-1919-4A12-B3C6-C1EA1096FB5E}"/>
              </a:ext>
            </a:extLst>
          </p:cNvPr>
          <p:cNvSpPr/>
          <p:nvPr/>
        </p:nvSpPr>
        <p:spPr bwMode="auto">
          <a:xfrm>
            <a:off x="6116986" y="3369747"/>
            <a:ext cx="615170" cy="394017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+mn-lt"/>
                <a:cs typeface="Arial" pitchFamily="34" charset="0"/>
              </a:rPr>
              <a:t>15 MW</a:t>
            </a:r>
          </a:p>
        </p:txBody>
      </p:sp>
      <p:sp>
        <p:nvSpPr>
          <p:cNvPr id="31" name="Abgerundetes Rechteck 9">
            <a:extLst>
              <a:ext uri="{FF2B5EF4-FFF2-40B4-BE49-F238E27FC236}">
                <a16:creationId xmlns:a16="http://schemas.microsoft.com/office/drawing/2014/main" id="{260AB102-C0DF-4874-ACA1-E4790DB5678E}"/>
              </a:ext>
            </a:extLst>
          </p:cNvPr>
          <p:cNvSpPr/>
          <p:nvPr/>
        </p:nvSpPr>
        <p:spPr bwMode="auto">
          <a:xfrm>
            <a:off x="6139661" y="3979109"/>
            <a:ext cx="759486" cy="638447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+mn-lt"/>
                <a:cs typeface="Arial" pitchFamily="34" charset="0"/>
              </a:rPr>
              <a:t>30 MW</a:t>
            </a:r>
          </a:p>
        </p:txBody>
      </p:sp>
      <p:sp>
        <p:nvSpPr>
          <p:cNvPr id="32" name="Textfeld 15">
            <a:extLst>
              <a:ext uri="{FF2B5EF4-FFF2-40B4-BE49-F238E27FC236}">
                <a16:creationId xmlns:a16="http://schemas.microsoft.com/office/drawing/2014/main" id="{6C5B4C3B-42FC-4CD7-A2B3-A9E05516152F}"/>
              </a:ext>
            </a:extLst>
          </p:cNvPr>
          <p:cNvSpPr txBox="1"/>
          <p:nvPr/>
        </p:nvSpPr>
        <p:spPr>
          <a:xfrm>
            <a:off x="6258562" y="2784179"/>
            <a:ext cx="12941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rgbClr val="6C6463"/>
                </a:solidFill>
                <a:latin typeface="+mn-lt"/>
                <a:cs typeface="Arial"/>
              </a:rPr>
              <a:t>Procured volume (e.g. 100 MW)</a:t>
            </a:r>
          </a:p>
        </p:txBody>
      </p:sp>
      <p:sp>
        <p:nvSpPr>
          <p:cNvPr id="33" name="Abgerundetes Rechteck 9">
            <a:extLst>
              <a:ext uri="{FF2B5EF4-FFF2-40B4-BE49-F238E27FC236}">
                <a16:creationId xmlns:a16="http://schemas.microsoft.com/office/drawing/2014/main" id="{3832F6F8-D816-404C-86AA-F4D1B44652C2}"/>
              </a:ext>
            </a:extLst>
          </p:cNvPr>
          <p:cNvSpPr/>
          <p:nvPr/>
        </p:nvSpPr>
        <p:spPr bwMode="auto">
          <a:xfrm>
            <a:off x="7031472" y="3979109"/>
            <a:ext cx="759486" cy="638447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+mn-lt"/>
                <a:cs typeface="Arial" pitchFamily="34" charset="0"/>
              </a:rPr>
              <a:t>30 MW</a:t>
            </a:r>
          </a:p>
        </p:txBody>
      </p:sp>
      <p:sp>
        <p:nvSpPr>
          <p:cNvPr id="34" name="Abgerundetes Rechteck 7">
            <a:extLst>
              <a:ext uri="{FF2B5EF4-FFF2-40B4-BE49-F238E27FC236}">
                <a16:creationId xmlns:a16="http://schemas.microsoft.com/office/drawing/2014/main" id="{68717587-1D71-492C-87D3-6DDDCDB1970D}"/>
              </a:ext>
            </a:extLst>
          </p:cNvPr>
          <p:cNvSpPr/>
          <p:nvPr/>
        </p:nvSpPr>
        <p:spPr bwMode="auto">
          <a:xfrm>
            <a:off x="7054507" y="3261248"/>
            <a:ext cx="615170" cy="611017"/>
          </a:xfrm>
          <a:prstGeom prst="roundRect">
            <a:avLst/>
          </a:prstGeom>
          <a:solidFill>
            <a:srgbClr val="E8E8E8"/>
          </a:solidFill>
          <a:ln w="9525" cap="flat" cmpd="sng" algn="ctr">
            <a:solidFill>
              <a:srgbClr val="BA0C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+mn-lt"/>
                <a:cs typeface="Arial" pitchFamily="34" charset="0"/>
              </a:rPr>
              <a:t>25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6C6463"/>
                </a:solidFill>
                <a:effectLst/>
                <a:uLnTx/>
                <a:uFillTx/>
                <a:latin typeface="+mn-lt"/>
                <a:cs typeface="Arial" pitchFamily="34" charset="0"/>
              </a:rPr>
              <a:t>MW</a:t>
            </a:r>
          </a:p>
        </p:txBody>
      </p:sp>
      <p:sp>
        <p:nvSpPr>
          <p:cNvPr id="35" name="Textfeld 31">
            <a:extLst>
              <a:ext uri="{FF2B5EF4-FFF2-40B4-BE49-F238E27FC236}">
                <a16:creationId xmlns:a16="http://schemas.microsoft.com/office/drawing/2014/main" id="{3269DB2B-35F2-4E10-B092-205A74434045}"/>
              </a:ext>
            </a:extLst>
          </p:cNvPr>
          <p:cNvSpPr txBox="1"/>
          <p:nvPr/>
        </p:nvSpPr>
        <p:spPr>
          <a:xfrm>
            <a:off x="8153293" y="3310102"/>
            <a:ext cx="762107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1</a:t>
            </a:r>
          </a:p>
        </p:txBody>
      </p:sp>
      <p:cxnSp>
        <p:nvCxnSpPr>
          <p:cNvPr id="36" name="Gewinkelte Verbindung 36">
            <a:extLst>
              <a:ext uri="{FF2B5EF4-FFF2-40B4-BE49-F238E27FC236}">
                <a16:creationId xmlns:a16="http://schemas.microsoft.com/office/drawing/2014/main" id="{C3D133C1-B178-4F4E-BD51-DCFD6E33C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703194" y="3437838"/>
            <a:ext cx="458413" cy="77282"/>
          </a:xfrm>
          <a:prstGeom prst="bentConnector3">
            <a:avLst>
              <a:gd name="adj1" fmla="val 50000"/>
            </a:avLst>
          </a:prstGeom>
          <a:solidFill>
            <a:srgbClr val="002F6C"/>
          </a:solidFill>
          <a:ln w="19050" cap="flat" cmpd="sng" algn="ctr">
            <a:solidFill>
              <a:srgbClr val="635C5B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2">
            <a:extLst>
              <a:ext uri="{FF2B5EF4-FFF2-40B4-BE49-F238E27FC236}">
                <a16:creationId xmlns:a16="http://schemas.microsoft.com/office/drawing/2014/main" id="{57B98143-BC40-4F2A-B0A5-979E5EB5E90F}"/>
              </a:ext>
            </a:extLst>
          </p:cNvPr>
          <p:cNvSpPr txBox="1"/>
          <p:nvPr/>
        </p:nvSpPr>
        <p:spPr>
          <a:xfrm>
            <a:off x="4800600" y="3312993"/>
            <a:ext cx="794262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2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CD08137D-6613-4BF3-A1FA-779877C1E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37" idx="3"/>
            <a:endCxn id="30" idx="1"/>
          </p:cNvCxnSpPr>
          <p:nvPr/>
        </p:nvCxnSpPr>
        <p:spPr>
          <a:xfrm>
            <a:off x="5594862" y="3443798"/>
            <a:ext cx="522124" cy="122958"/>
          </a:xfrm>
          <a:prstGeom prst="bentConnector3">
            <a:avLst/>
          </a:prstGeom>
          <a:noFill/>
          <a:ln w="19050" cap="flat" cmpd="sng" algn="ctr">
            <a:solidFill>
              <a:srgbClr val="635C5B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9" name="Textfeld 32">
            <a:extLst>
              <a:ext uri="{FF2B5EF4-FFF2-40B4-BE49-F238E27FC236}">
                <a16:creationId xmlns:a16="http://schemas.microsoft.com/office/drawing/2014/main" id="{36AD20EB-961B-4CFE-B554-F542603F062C}"/>
              </a:ext>
            </a:extLst>
          </p:cNvPr>
          <p:cNvSpPr txBox="1"/>
          <p:nvPr/>
        </p:nvSpPr>
        <p:spPr>
          <a:xfrm>
            <a:off x="4800600" y="4038600"/>
            <a:ext cx="794262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3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7A6973DD-066C-4F92-A2F9-CAB3DB2F9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39" idx="3"/>
          </p:cNvCxnSpPr>
          <p:nvPr/>
        </p:nvCxnSpPr>
        <p:spPr>
          <a:xfrm>
            <a:off x="5594862" y="4169405"/>
            <a:ext cx="522124" cy="122958"/>
          </a:xfrm>
          <a:prstGeom prst="bentConnector3">
            <a:avLst/>
          </a:prstGeom>
          <a:noFill/>
          <a:ln w="19050" cap="flat" cmpd="sng" algn="ctr">
            <a:solidFill>
              <a:srgbClr val="635C5B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1" name="Textfeld 31">
            <a:extLst>
              <a:ext uri="{FF2B5EF4-FFF2-40B4-BE49-F238E27FC236}">
                <a16:creationId xmlns:a16="http://schemas.microsoft.com/office/drawing/2014/main" id="{3FFE6A01-5AFE-4A74-B9DC-A017414F577C}"/>
              </a:ext>
            </a:extLst>
          </p:cNvPr>
          <p:cNvSpPr txBox="1"/>
          <p:nvPr/>
        </p:nvSpPr>
        <p:spPr>
          <a:xfrm>
            <a:off x="8305693" y="4114800"/>
            <a:ext cx="762107" cy="26161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Bidder 4</a:t>
            </a:r>
          </a:p>
        </p:txBody>
      </p:sp>
      <p:cxnSp>
        <p:nvCxnSpPr>
          <p:cNvPr id="42" name="Gewinkelte Verbindung 36">
            <a:extLst>
              <a:ext uri="{FF2B5EF4-FFF2-40B4-BE49-F238E27FC236}">
                <a16:creationId xmlns:a16="http://schemas.microsoft.com/office/drawing/2014/main" id="{56C8ECF0-9CB1-453F-B734-4B28CCBC0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7855594" y="4242536"/>
            <a:ext cx="458413" cy="77282"/>
          </a:xfrm>
          <a:prstGeom prst="bentConnector3">
            <a:avLst>
              <a:gd name="adj1" fmla="val 50000"/>
            </a:avLst>
          </a:prstGeom>
          <a:solidFill>
            <a:srgbClr val="002F6C"/>
          </a:solidFill>
          <a:ln w="19050" cap="flat" cmpd="sng" algn="ctr">
            <a:solidFill>
              <a:srgbClr val="635C5B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31">
            <a:extLst>
              <a:ext uri="{FF2B5EF4-FFF2-40B4-BE49-F238E27FC236}">
                <a16:creationId xmlns:a16="http://schemas.microsoft.com/office/drawing/2014/main" id="{6C273132-6D81-486B-AF8B-607C6BAA5864}"/>
              </a:ext>
            </a:extLst>
          </p:cNvPr>
          <p:cNvSpPr txBox="1"/>
          <p:nvPr/>
        </p:nvSpPr>
        <p:spPr>
          <a:xfrm>
            <a:off x="5105400" y="2209800"/>
            <a:ext cx="990707" cy="261610"/>
          </a:xfrm>
          <a:prstGeom prst="rect">
            <a:avLst/>
          </a:prstGeom>
          <a:solidFill>
            <a:srgbClr val="002F6C"/>
          </a:solidFill>
          <a:ln w="25400" cap="flat" cmpd="sng" algn="ctr">
            <a:solidFill>
              <a:srgbClr val="002F6C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Auctioneer</a:t>
            </a:r>
          </a:p>
        </p:txBody>
      </p:sp>
      <p:pic>
        <p:nvPicPr>
          <p:cNvPr id="44" name="Graphic 43" descr="Arrow: Clockwise curve">
            <a:extLst>
              <a:ext uri="{FF2B5EF4-FFF2-40B4-BE49-F238E27FC236}">
                <a16:creationId xmlns:a16="http://schemas.microsoft.com/office/drawing/2014/main" id="{9A64E9A9-E096-4313-8A95-B678AC91C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880063">
            <a:off x="6094664" y="2289348"/>
            <a:ext cx="543862" cy="543862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9AD434E5-CAB6-4D69-B9A4-54D3757C3820}"/>
              </a:ext>
            </a:extLst>
          </p:cNvPr>
          <p:cNvSpPr/>
          <p:nvPr/>
        </p:nvSpPr>
        <p:spPr>
          <a:xfrm>
            <a:off x="381000" y="4876800"/>
            <a:ext cx="3954602" cy="338554"/>
          </a:xfrm>
          <a:prstGeom prst="rect">
            <a:avLst/>
          </a:prstGeom>
          <a:solidFill>
            <a:srgbClr val="002A6C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FFFFFF"/>
                </a:solidFill>
                <a:latin typeface="+mn-lt"/>
              </a:rPr>
              <a:t>Country examples: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7A51688-5D8B-4FFD-BE71-5E97A3F86204}"/>
              </a:ext>
            </a:extLst>
          </p:cNvPr>
          <p:cNvSpPr/>
          <p:nvPr/>
        </p:nvSpPr>
        <p:spPr>
          <a:xfrm>
            <a:off x="381000" y="5207789"/>
            <a:ext cx="3954602" cy="1077218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Senegal’s Scaling Solar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Dubai/Abu Dhabi (UAE)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Morocco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600" dirty="0">
                <a:latin typeface="+mn-lt"/>
              </a:rPr>
              <a:t>D</a:t>
            </a:r>
            <a:r>
              <a:rPr lang="en-US" sz="1600" dirty="0" err="1">
                <a:latin typeface="+mn-lt"/>
              </a:rPr>
              <a:t>enmark</a:t>
            </a:r>
            <a:r>
              <a:rPr lang="en-US" sz="1600" dirty="0">
                <a:latin typeface="+mn-lt"/>
              </a:rPr>
              <a:t> offshore wind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EF55D80-2710-4209-9FD6-7A74ADD3B93F}"/>
              </a:ext>
            </a:extLst>
          </p:cNvPr>
          <p:cNvSpPr/>
          <p:nvPr/>
        </p:nvSpPr>
        <p:spPr>
          <a:xfrm>
            <a:off x="4800600" y="4878164"/>
            <a:ext cx="3954602" cy="338554"/>
          </a:xfrm>
          <a:prstGeom prst="rect">
            <a:avLst/>
          </a:prstGeom>
          <a:solidFill>
            <a:srgbClr val="002A6C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FFFFFF"/>
                </a:solidFill>
                <a:latin typeface="+mn-lt"/>
              </a:rPr>
              <a:t>Country examples: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762A4D0-20D5-49FD-96B0-5CF378E923E3}"/>
              </a:ext>
            </a:extLst>
          </p:cNvPr>
          <p:cNvSpPr/>
          <p:nvPr/>
        </p:nvSpPr>
        <p:spPr>
          <a:xfrm>
            <a:off x="4800600" y="5209153"/>
            <a:ext cx="3954602" cy="1569660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Tanzania onshore wind and solar procurement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South Africa (with easier project development in Renewable Energy Development Zones - REDZ)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Mexico, Chile </a:t>
            </a:r>
          </a:p>
        </p:txBody>
      </p:sp>
    </p:spTree>
    <p:extLst>
      <p:ext uri="{BB962C8B-B14F-4D97-AF65-F5344CB8AC3E}">
        <p14:creationId xmlns:p14="http://schemas.microsoft.com/office/powerpoint/2010/main" val="273484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lvl="0" algn="ctr"/>
            <a:r>
              <a:rPr lang="en-US" dirty="0"/>
              <a:t>Ceiling prices control costs and generate market signals, but setting is a challenge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DEC91-2642-4057-B1E5-EA1CCDCC5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68493" y="4562270"/>
            <a:ext cx="103949" cy="631242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61B9D-6769-4F9E-8667-89CF39281973}"/>
              </a:ext>
            </a:extLst>
          </p:cNvPr>
          <p:cNvSpPr txBox="1"/>
          <p:nvPr/>
        </p:nvSpPr>
        <p:spPr>
          <a:xfrm>
            <a:off x="2014851" y="5756164"/>
            <a:ext cx="1529586" cy="655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l">
              <a:lnSpc>
                <a:spcPct val="150000"/>
              </a:lnSpc>
              <a:defRPr b="0"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Successful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bids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Unsuccessful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bids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E4287-98E8-44BB-BCF4-0CD36ADEA7A3}"/>
              </a:ext>
            </a:extLst>
          </p:cNvPr>
          <p:cNvSpPr txBox="1"/>
          <p:nvPr/>
        </p:nvSpPr>
        <p:spPr>
          <a:xfrm>
            <a:off x="3646794" y="5176119"/>
            <a:ext cx="7750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r">
              <a:lnSpc>
                <a:spcPct val="100000"/>
              </a:lnSpc>
              <a:defRPr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Volume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in MW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F6DDD3-7723-42E0-8649-FC25B5287633}"/>
              </a:ext>
            </a:extLst>
          </p:cNvPr>
          <p:cNvSpPr txBox="1"/>
          <p:nvPr/>
        </p:nvSpPr>
        <p:spPr>
          <a:xfrm>
            <a:off x="622244" y="2749572"/>
            <a:ext cx="11512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r">
              <a:lnSpc>
                <a:spcPct val="100000"/>
              </a:lnSpc>
              <a:defRPr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Price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in Cent/kWh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42E23DF-052A-4F03-8577-6C7FD8B6F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1760130" y="5369187"/>
            <a:ext cx="1622124" cy="13117"/>
          </a:xfrm>
          <a:prstGeom prst="line">
            <a:avLst/>
          </a:prstGeom>
          <a:solidFill>
            <a:schemeClr val="tx2"/>
          </a:solidFill>
          <a:ln w="28575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A069919-BD44-4633-8BFB-38D604EB1712}"/>
              </a:ext>
            </a:extLst>
          </p:cNvPr>
          <p:cNvSpPr txBox="1"/>
          <p:nvPr/>
        </p:nvSpPr>
        <p:spPr>
          <a:xfrm>
            <a:off x="1856094" y="5354114"/>
            <a:ext cx="1430199" cy="3322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Defined</a:t>
            </a:r>
            <a:r>
              <a:rPr kumimoji="0" lang="de-DE" sz="1300" b="1" i="1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 </a:t>
            </a:r>
            <a:r>
              <a:rPr kumimoji="0" lang="en-US" sz="1300" b="1" i="1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volume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3FD29-9B84-4631-9467-3BDBF7EC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871853" y="4510986"/>
            <a:ext cx="84983" cy="685602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EBDD77-5FB4-4466-95B1-D02C84867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954917" y="4510725"/>
            <a:ext cx="435710" cy="685602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CB2287-37A0-476E-A17E-B142D4EDB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406343" y="3951645"/>
            <a:ext cx="72875" cy="1243385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201D73-557C-486F-A827-D3155DD7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479986" y="3932355"/>
            <a:ext cx="389432" cy="1265445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71066E-BFC3-4165-B1B9-66DFD754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868335" y="3907722"/>
            <a:ext cx="201327" cy="1290078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D705A8-87A1-49EC-A5C4-7B8162F65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088841" y="3665440"/>
            <a:ext cx="294830" cy="1531229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E05E73-72A1-4B28-ADEB-05467511D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387906" y="3551403"/>
            <a:ext cx="247753" cy="16463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AFD4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169AF-394C-4ACD-955C-EEB8BCD06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37075" y="3416504"/>
            <a:ext cx="211053" cy="176632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AFD4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BCEDC0D-ADEE-47AF-9551-E2ED9E129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3382254" y="3097599"/>
            <a:ext cx="1" cy="2093556"/>
          </a:xfrm>
          <a:prstGeom prst="line">
            <a:avLst/>
          </a:prstGeom>
          <a:ln w="19050"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8B402F7-4C5D-42DC-9DC0-4680AEE12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79379" y="6189092"/>
            <a:ext cx="214552" cy="16288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AFD4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B0D5A-99E6-427F-844C-B279AB8E0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79379" y="5894614"/>
            <a:ext cx="214552" cy="162885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51DBF4F-49FC-45DA-91A5-11A581FC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V="1">
            <a:off x="1751768" y="5177865"/>
            <a:ext cx="2554848" cy="22295"/>
          </a:xfrm>
          <a:prstGeom prst="straightConnector1">
            <a:avLst/>
          </a:prstGeom>
          <a:solidFill>
            <a:schemeClr val="tx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3656F96-D9C5-4864-B2FD-4FB5EAB71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V="1">
            <a:off x="1752600" y="3086215"/>
            <a:ext cx="0" cy="2131309"/>
          </a:xfrm>
          <a:prstGeom prst="straightConnector1">
            <a:avLst/>
          </a:prstGeom>
          <a:solidFill>
            <a:srgbClr val="44546A"/>
          </a:solidFill>
          <a:ln w="1905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F450A90-7D80-401D-AA50-984BD57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>
            <a:off x="1745633" y="3886035"/>
            <a:ext cx="23990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3DFDFD1-57C0-4018-B088-9C4F83431DB1}"/>
              </a:ext>
            </a:extLst>
          </p:cNvPr>
          <p:cNvSpPr txBox="1"/>
          <p:nvPr/>
        </p:nvSpPr>
        <p:spPr>
          <a:xfrm>
            <a:off x="50507" y="3530622"/>
            <a:ext cx="16353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r">
              <a:lnSpc>
                <a:spcPct val="100000"/>
              </a:lnSpc>
              <a:defRPr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Ceiling</a:t>
            </a: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price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(e.g. LCOE-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based</a:t>
            </a: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)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803EF2-058F-49DD-BE08-BB3A0CE57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075313" y="3658249"/>
            <a:ext cx="294830" cy="1531229"/>
          </a:xfrm>
          <a:prstGeom prst="rect">
            <a:avLst/>
          </a:prstGeom>
          <a:noFill/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grpSp>
        <p:nvGrpSpPr>
          <p:cNvPr id="27" name="Group 26" descr="Ceiling prices: relevance and calculation: Relevance:&#10;Control over maximum costs&#10;Create price signal for market&#10;&#10;Disadvantage:&#10;Could signal lack of competition&#10;Ceiling difficult to set if little information&#10;&#10;Calculation: &#10;LCOE + margin to cover bid risk&#10;If applicable: previous feed-in tariff&#10;Cash-flow model analysis&#10;Adapt based on experience">
            <a:extLst>
              <a:ext uri="{FF2B5EF4-FFF2-40B4-BE49-F238E27FC236}">
                <a16:creationId xmlns:a16="http://schemas.microsoft.com/office/drawing/2014/main" id="{B440D16C-98D1-42B3-874E-F798A7AF8912}"/>
              </a:ext>
            </a:extLst>
          </p:cNvPr>
          <p:cNvGrpSpPr/>
          <p:nvPr/>
        </p:nvGrpSpPr>
        <p:grpSpPr>
          <a:xfrm>
            <a:off x="4810619" y="2400134"/>
            <a:ext cx="3915587" cy="4229266"/>
            <a:chOff x="5029200" y="5382466"/>
            <a:chExt cx="1885049" cy="467649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BB7651D-0FAD-4847-8C60-81A10F1D4F97}"/>
                </a:ext>
              </a:extLst>
            </p:cNvPr>
            <p:cNvSpPr/>
            <p:nvPr/>
          </p:nvSpPr>
          <p:spPr>
            <a:xfrm>
              <a:off x="5029200" y="5382466"/>
              <a:ext cx="1875228" cy="681989"/>
            </a:xfrm>
            <a:prstGeom prst="rect">
              <a:avLst/>
            </a:prstGeom>
            <a:solidFill>
              <a:srgbClr val="002A6C"/>
            </a:solidFill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Ceiling prices: relevance and calculation</a:t>
              </a:r>
            </a:p>
          </p:txBody>
        </p:sp>
        <p:sp>
          <p:nvSpPr>
            <p:cNvPr id="30" name="Rectangle 29" descr="&#10;">
              <a:extLst>
                <a:ext uri="{FF2B5EF4-FFF2-40B4-BE49-F238E27FC236}">
                  <a16:creationId xmlns:a16="http://schemas.microsoft.com/office/drawing/2014/main" id="{0428D8ED-00A8-426C-89F1-C72C461865DE}"/>
                </a:ext>
              </a:extLst>
            </p:cNvPr>
            <p:cNvSpPr/>
            <p:nvPr/>
          </p:nvSpPr>
          <p:spPr>
            <a:xfrm>
              <a:off x="5033099" y="6064455"/>
              <a:ext cx="1881150" cy="3994506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Relevance:</a:t>
              </a:r>
            </a:p>
            <a:p>
              <a:pPr marL="171450" marR="0" lvl="0" indent="-1714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+mn-ea"/>
                  <a:cs typeface="+mn-cs"/>
                </a:rPr>
                <a:t>Control over maximum costs</a:t>
              </a:r>
            </a:p>
            <a:p>
              <a:pPr marL="171450" marR="0" lvl="0" indent="-1714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+mn-ea"/>
                  <a:cs typeface="+mn-cs"/>
                </a:rPr>
                <a:t>Create price signal for market</a:t>
              </a:r>
            </a:p>
            <a:p>
              <a:pPr marL="171450" marR="0" lvl="0" indent="-1714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Disadvantage: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+mn-ea"/>
                  <a:cs typeface="+mn-cs"/>
                </a:rPr>
                <a:t>Could signal lack of competition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lt"/>
                  <a:ea typeface="+mn-ea"/>
                  <a:cs typeface="+mn-cs"/>
                </a:rPr>
                <a:t>Ceiling difficult to set if little information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endParaRPr>
            </a:p>
            <a:p>
              <a:pPr lvl="0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Calculation: </a:t>
              </a:r>
            </a:p>
            <a:p>
              <a:pPr marL="171450" lvl="0" indent="-1714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LCOE + margin to cover bid risk</a:t>
              </a:r>
            </a:p>
            <a:p>
              <a:pPr marL="171450" lvl="0" indent="-1714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If applicable: previous feed-in tariff</a:t>
              </a:r>
            </a:p>
            <a:p>
              <a:pPr marL="171450" lvl="0" indent="-1714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Cash-flow model analysis</a:t>
              </a:r>
            </a:p>
            <a:p>
              <a:pPr marL="171450" lvl="0" indent="-1714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Adapt based on experience</a:t>
              </a:r>
            </a:p>
            <a:p>
              <a:pPr marL="285750" marR="0" lvl="0" indent="-2857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45192074-C989-404A-8DD9-39D0274AC5DE}"/>
              </a:ext>
            </a:extLst>
          </p:cNvPr>
          <p:cNvSpPr txBox="1">
            <a:spLocks/>
          </p:cNvSpPr>
          <p:nvPr/>
        </p:nvSpPr>
        <p:spPr>
          <a:xfrm>
            <a:off x="6858000" y="6520934"/>
            <a:ext cx="213360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r"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2782948-4DBE-204D-AB9E-B65E067054AE}" type="slidenum">
              <a:rPr lang="en-US" sz="600" smtClean="0">
                <a:solidFill>
                  <a:srgbClr val="6C6463"/>
                </a:solidFill>
                <a:latin typeface="+mj-lt"/>
              </a:rPr>
              <a:pPr algn="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12</a:t>
            </a:fld>
            <a:endParaRPr lang="en-US" sz="600" dirty="0">
              <a:solidFill>
                <a:srgbClr val="6C646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60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lvl="0" algn="ctr"/>
            <a:r>
              <a:rPr lang="en-US" dirty="0"/>
              <a:t>Most countries disclose ceiling prices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DEC91-2642-4057-B1E5-EA1CCDCC5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68493" y="4297747"/>
            <a:ext cx="103949" cy="631242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61B9D-6769-4F9E-8667-89CF39281973}"/>
              </a:ext>
            </a:extLst>
          </p:cNvPr>
          <p:cNvSpPr txBox="1"/>
          <p:nvPr/>
        </p:nvSpPr>
        <p:spPr>
          <a:xfrm>
            <a:off x="2014851" y="5491641"/>
            <a:ext cx="1529586" cy="655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l">
              <a:lnSpc>
                <a:spcPct val="150000"/>
              </a:lnSpc>
              <a:defRPr b="0"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Successful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bids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Unsuccessful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bids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E4287-98E8-44BB-BCF4-0CD36ADEA7A3}"/>
              </a:ext>
            </a:extLst>
          </p:cNvPr>
          <p:cNvSpPr txBox="1"/>
          <p:nvPr/>
        </p:nvSpPr>
        <p:spPr>
          <a:xfrm>
            <a:off x="3646794" y="4911596"/>
            <a:ext cx="77502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r">
              <a:lnSpc>
                <a:spcPct val="100000"/>
              </a:lnSpc>
              <a:defRPr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Volume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in MW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F6DDD3-7723-42E0-8649-FC25B5287633}"/>
              </a:ext>
            </a:extLst>
          </p:cNvPr>
          <p:cNvSpPr txBox="1"/>
          <p:nvPr/>
        </p:nvSpPr>
        <p:spPr>
          <a:xfrm>
            <a:off x="622244" y="2485049"/>
            <a:ext cx="11512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r">
              <a:lnSpc>
                <a:spcPct val="100000"/>
              </a:lnSpc>
              <a:defRPr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Price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in Cent/kWh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42E23DF-052A-4F03-8577-6C7FD8B6F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1760130" y="5104664"/>
            <a:ext cx="1622124" cy="13117"/>
          </a:xfrm>
          <a:prstGeom prst="line">
            <a:avLst/>
          </a:prstGeom>
          <a:solidFill>
            <a:schemeClr val="tx2"/>
          </a:solidFill>
          <a:ln w="28575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A069919-BD44-4633-8BFB-38D604EB1712}"/>
              </a:ext>
            </a:extLst>
          </p:cNvPr>
          <p:cNvSpPr txBox="1"/>
          <p:nvPr/>
        </p:nvSpPr>
        <p:spPr>
          <a:xfrm>
            <a:off x="1856094" y="5089591"/>
            <a:ext cx="1430199" cy="3322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Defined</a:t>
            </a:r>
            <a:r>
              <a:rPr kumimoji="0" lang="de-DE" sz="1300" b="1" i="1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 </a:t>
            </a:r>
            <a:r>
              <a:rPr kumimoji="0" lang="en-US" sz="1300" b="1" i="1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volume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3FD29-9B84-4631-9467-3BDBF7EC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871853" y="4246463"/>
            <a:ext cx="84983" cy="685602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EBDD77-5FB4-4466-95B1-D02C84867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954917" y="4246202"/>
            <a:ext cx="435710" cy="685602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CB2287-37A0-476E-A17E-B142D4EDB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406343" y="3687122"/>
            <a:ext cx="72875" cy="1243385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201D73-557C-486F-A827-D3155DD7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479986" y="3667832"/>
            <a:ext cx="389432" cy="1265445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71066E-BFC3-4165-B1B9-66DFD754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868335" y="3643199"/>
            <a:ext cx="201327" cy="1290078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D705A8-87A1-49EC-A5C4-7B8162F65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088841" y="3400917"/>
            <a:ext cx="294830" cy="1531229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E05E73-72A1-4B28-ADEB-05467511D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387906" y="3286880"/>
            <a:ext cx="247753" cy="16463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AFD4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169AF-394C-4ACD-955C-EEB8BCD06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37075" y="3151981"/>
            <a:ext cx="211053" cy="176632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AFD4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BCEDC0D-ADEE-47AF-9551-E2ED9E129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>
            <a:off x="3382254" y="2833076"/>
            <a:ext cx="1" cy="2093556"/>
          </a:xfrm>
          <a:prstGeom prst="line">
            <a:avLst/>
          </a:prstGeom>
          <a:ln w="19050"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8B402F7-4C5D-42DC-9DC0-4680AEE12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79379" y="5924569"/>
            <a:ext cx="214552" cy="16288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AFD4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B0D5A-99E6-427F-844C-B279AB8E0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779379" y="5630091"/>
            <a:ext cx="214552" cy="162885"/>
          </a:xfrm>
          <a:prstGeom prst="rect">
            <a:avLst/>
          </a:prstGeom>
          <a:solidFill>
            <a:srgbClr val="AFD466"/>
          </a:solidFill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51DBF4F-49FC-45DA-91A5-11A581FC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V="1">
            <a:off x="1751768" y="4913342"/>
            <a:ext cx="2554848" cy="22295"/>
          </a:xfrm>
          <a:prstGeom prst="straightConnector1">
            <a:avLst/>
          </a:prstGeom>
          <a:solidFill>
            <a:schemeClr val="tx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3656F96-D9C5-4864-B2FD-4FB5EAB71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V="1">
            <a:off x="1752600" y="2821692"/>
            <a:ext cx="0" cy="2131309"/>
          </a:xfrm>
          <a:prstGeom prst="straightConnector1">
            <a:avLst/>
          </a:prstGeom>
          <a:solidFill>
            <a:srgbClr val="44546A"/>
          </a:solidFill>
          <a:ln w="1905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F450A90-7D80-401D-AA50-984BD57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>
            <a:off x="1745633" y="3621512"/>
            <a:ext cx="23990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3DFDFD1-57C0-4018-B088-9C4F83431DB1}"/>
              </a:ext>
            </a:extLst>
          </p:cNvPr>
          <p:cNvSpPr txBox="1"/>
          <p:nvPr/>
        </p:nvSpPr>
        <p:spPr>
          <a:xfrm>
            <a:off x="50507" y="3266099"/>
            <a:ext cx="16353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r">
              <a:lnSpc>
                <a:spcPct val="100000"/>
              </a:lnSpc>
              <a:defRPr>
                <a:solidFill>
                  <a:srgbClr val="000000"/>
                </a:solidFill>
                <a:latin typeface="Calibri" panose="020F0502020204030204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Ceiling</a:t>
            </a: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price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(e.g. LCOE-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based</a:t>
            </a:r>
            <a:r>
              <a:rPr kumimoji="0" 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)</a:t>
            </a: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803EF2-058F-49DD-BE08-BB3A0CE57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075313" y="3393726"/>
            <a:ext cx="294830" cy="1531229"/>
          </a:xfrm>
          <a:prstGeom prst="rect">
            <a:avLst/>
          </a:prstGeom>
          <a:noFill/>
          <a:ln w="9525" cap="flat" cmpd="sng" algn="ctr">
            <a:solidFill>
              <a:srgbClr val="7AB8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grpSp>
        <p:nvGrpSpPr>
          <p:cNvPr id="27" name="Group 26" descr="Disclosing ceiling price: Benefits:&#10;Helps prevent projects from being rejected in the auction.&#10;Gives bidders more planning security (sunk costs).&#10;Disadvantages:&#10;Bids close to ceiling price if low competition&#10;">
            <a:extLst>
              <a:ext uri="{FF2B5EF4-FFF2-40B4-BE49-F238E27FC236}">
                <a16:creationId xmlns:a16="http://schemas.microsoft.com/office/drawing/2014/main" id="{B440D16C-98D1-42B3-874E-F798A7AF8912}"/>
              </a:ext>
            </a:extLst>
          </p:cNvPr>
          <p:cNvGrpSpPr/>
          <p:nvPr/>
        </p:nvGrpSpPr>
        <p:grpSpPr>
          <a:xfrm>
            <a:off x="4810619" y="2057399"/>
            <a:ext cx="3915587" cy="2443104"/>
            <a:chOff x="5029200" y="5382466"/>
            <a:chExt cx="1885049" cy="25778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BB7651D-0FAD-4847-8C60-81A10F1D4F97}"/>
                </a:ext>
              </a:extLst>
            </p:cNvPr>
            <p:cNvSpPr/>
            <p:nvPr/>
          </p:nvSpPr>
          <p:spPr>
            <a:xfrm>
              <a:off x="5029200" y="5382466"/>
              <a:ext cx="1875228" cy="389708"/>
            </a:xfrm>
            <a:prstGeom prst="rect">
              <a:avLst/>
            </a:prstGeom>
            <a:solidFill>
              <a:srgbClr val="002A6C"/>
            </a:solidFill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lvl="0"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dirty="0">
                  <a:solidFill>
                    <a:schemeClr val="bg1"/>
                  </a:solidFill>
                  <a:latin typeface="+mj-lt"/>
                </a:rPr>
                <a:t>Disclosing ceiling price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428D8ED-00A8-426C-89F1-C72C461865DE}"/>
                </a:ext>
              </a:extLst>
            </p:cNvPr>
            <p:cNvSpPr/>
            <p:nvPr/>
          </p:nvSpPr>
          <p:spPr>
            <a:xfrm>
              <a:off x="5033099" y="5784487"/>
              <a:ext cx="1881150" cy="2175869"/>
            </a:xfrm>
            <a:prstGeom prst="rect">
              <a:avLst/>
            </a:prstGeom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lvl="0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00B050"/>
                  </a:solidFill>
                  <a:latin typeface="Arial"/>
                </a:rPr>
                <a:t>Benefits:</a:t>
              </a:r>
            </a:p>
            <a:p>
              <a:pPr marL="285750" lvl="0" indent="-2857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Helps prevent projects from being rejected in the auction.</a:t>
              </a:r>
            </a:p>
            <a:p>
              <a:pPr marL="285750" lvl="0" indent="-2857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Gives bidders more planning security (sunk costs).</a:t>
              </a:r>
            </a:p>
            <a:p>
              <a:pPr lvl="0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Arial"/>
                </a:rPr>
                <a:t>Disadvantages:</a:t>
              </a:r>
            </a:p>
            <a:p>
              <a:pPr marL="285750" lvl="0" indent="-285750" defTabSz="457200" eaLnBrk="1" fontAlgn="auto" hangingPunct="1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000000"/>
                  </a:solidFill>
                  <a:latin typeface="Arial"/>
                </a:rPr>
                <a:t>Bids close to ceiling price if low competition</a:t>
              </a:r>
            </a:p>
          </p:txBody>
        </p:sp>
      </p:grp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45192074-C989-404A-8DD9-39D0274AC5DE}"/>
              </a:ext>
            </a:extLst>
          </p:cNvPr>
          <p:cNvSpPr txBox="1">
            <a:spLocks/>
          </p:cNvSpPr>
          <p:nvPr/>
        </p:nvSpPr>
        <p:spPr>
          <a:xfrm>
            <a:off x="6858000" y="6444734"/>
            <a:ext cx="213360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pPr algn="r"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2782948-4DBE-204D-AB9E-B65E067054AE}" type="slidenum">
              <a:rPr lang="en-US" sz="600" smtClean="0">
                <a:solidFill>
                  <a:srgbClr val="6C6463"/>
                </a:solidFill>
                <a:latin typeface="+mj-lt"/>
              </a:rPr>
              <a:pPr algn="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13</a:t>
            </a:fld>
            <a:endParaRPr lang="en-US" sz="600" dirty="0">
              <a:solidFill>
                <a:srgbClr val="6C6463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F4641F-571B-4752-8752-56320CFD85B8}"/>
              </a:ext>
            </a:extLst>
          </p:cNvPr>
          <p:cNvSpPr/>
          <p:nvPr/>
        </p:nvSpPr>
        <p:spPr>
          <a:xfrm>
            <a:off x="4802494" y="4980296"/>
            <a:ext cx="3923711" cy="156966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+mj-lt"/>
              </a:rPr>
              <a:t>Undisclosed ceiling price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South Africa, Peru (rounds 1-3)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+mj-lt"/>
              </a:rPr>
              <a:t>Disclosed ceiling price</a:t>
            </a:r>
          </a:p>
          <a:p>
            <a:pPr marL="285750" indent="-285750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Brazil (combined with undisclosed auction volume), Mexico, India, Peru (round 4)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8004C6C-03DD-4152-BF62-541128A8B224}"/>
              </a:ext>
            </a:extLst>
          </p:cNvPr>
          <p:cNvSpPr/>
          <p:nvPr/>
        </p:nvSpPr>
        <p:spPr>
          <a:xfrm>
            <a:off x="4800600" y="4646190"/>
            <a:ext cx="3942379" cy="369332"/>
          </a:xfrm>
          <a:prstGeom prst="rect">
            <a:avLst/>
          </a:prstGeom>
          <a:solidFill>
            <a:srgbClr val="C2113A"/>
          </a:solidFill>
          <a:ln>
            <a:solidFill>
              <a:srgbClr val="E1004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Country examples</a:t>
            </a:r>
          </a:p>
        </p:txBody>
      </p:sp>
    </p:spTree>
    <p:extLst>
      <p:ext uri="{BB962C8B-B14F-4D97-AF65-F5344CB8AC3E}">
        <p14:creationId xmlns:p14="http://schemas.microsoft.com/office/powerpoint/2010/main" val="150915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1600"/>
            <a:ext cx="8125800" cy="457200"/>
          </a:xfrm>
        </p:spPr>
        <p:txBody>
          <a:bodyPr/>
          <a:lstStyle/>
          <a:p>
            <a:pPr lvl="0" algn="ctr"/>
            <a:r>
              <a:rPr lang="en-US" dirty="0"/>
              <a:t>Technical requirements and financial guarantees ensure quality of projects in auction</a:t>
            </a:r>
          </a:p>
        </p:txBody>
      </p:sp>
      <p:grpSp>
        <p:nvGrpSpPr>
          <p:cNvPr id="7" name="Group 6" descr="Arrow chart, from left to right, depicting linear flow from planning to approval process to construction to operation, with red bars between each step">
            <a:extLst>
              <a:ext uri="{FF2B5EF4-FFF2-40B4-BE49-F238E27FC236}">
                <a16:creationId xmlns:a16="http://schemas.microsoft.com/office/drawing/2014/main" id="{84024A1C-4982-445A-A41D-D184CC1B160E}"/>
              </a:ext>
            </a:extLst>
          </p:cNvPr>
          <p:cNvGrpSpPr/>
          <p:nvPr/>
        </p:nvGrpSpPr>
        <p:grpSpPr>
          <a:xfrm>
            <a:off x="277200" y="2419048"/>
            <a:ext cx="8632340" cy="582652"/>
            <a:chOff x="2726351" y="3229470"/>
            <a:chExt cx="3691298" cy="399059"/>
          </a:xfrm>
          <a:solidFill>
            <a:srgbClr val="002F6C"/>
          </a:solidFill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376419-874A-4316-B088-96F2EF6A0102}"/>
                </a:ext>
              </a:extLst>
            </p:cNvPr>
            <p:cNvGrpSpPr/>
            <p:nvPr/>
          </p:nvGrpSpPr>
          <p:grpSpPr>
            <a:xfrm>
              <a:off x="2726351" y="3229470"/>
              <a:ext cx="997648" cy="399059"/>
              <a:chOff x="1713" y="220150"/>
              <a:chExt cx="997648" cy="399059"/>
            </a:xfrm>
            <a:grpFill/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C7D6848B-F908-4AB4-9EA6-59B1319DE206}"/>
                  </a:ext>
                </a:extLst>
              </p:cNvPr>
              <p:cNvSpPr/>
              <p:nvPr/>
            </p:nvSpPr>
            <p:spPr>
              <a:xfrm>
                <a:off x="1713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9" name="Arrow: Chevron 4">
                <a:extLst>
                  <a:ext uri="{FF2B5EF4-FFF2-40B4-BE49-F238E27FC236}">
                    <a16:creationId xmlns:a16="http://schemas.microsoft.com/office/drawing/2014/main" id="{B424D01D-A194-472C-A72E-19D5D7EB44E3}"/>
                  </a:ext>
                </a:extLst>
              </p:cNvPr>
              <p:cNvSpPr txBox="1"/>
              <p:nvPr/>
            </p:nvSpPr>
            <p:spPr>
              <a:xfrm>
                <a:off x="201243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Planning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B86CF3C-8BD8-4D59-AD5E-643F4B264CF7}"/>
                </a:ext>
              </a:extLst>
            </p:cNvPr>
            <p:cNvGrpSpPr/>
            <p:nvPr/>
          </p:nvGrpSpPr>
          <p:grpSpPr>
            <a:xfrm>
              <a:off x="3624235" y="3229470"/>
              <a:ext cx="997648" cy="399059"/>
              <a:chOff x="899597" y="220150"/>
              <a:chExt cx="997648" cy="399059"/>
            </a:xfrm>
            <a:grpFill/>
          </p:grpSpPr>
          <p:sp>
            <p:nvSpPr>
              <p:cNvPr id="16" name="Arrow: Chevron 15">
                <a:extLst>
                  <a:ext uri="{FF2B5EF4-FFF2-40B4-BE49-F238E27FC236}">
                    <a16:creationId xmlns:a16="http://schemas.microsoft.com/office/drawing/2014/main" id="{91500A3E-DF0F-4784-A52E-7C791BCF584E}"/>
                  </a:ext>
                </a:extLst>
              </p:cNvPr>
              <p:cNvSpPr/>
              <p:nvPr/>
            </p:nvSpPr>
            <p:spPr>
              <a:xfrm>
                <a:off x="899597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7" name="Arrow: Chevron 6">
                <a:extLst>
                  <a:ext uri="{FF2B5EF4-FFF2-40B4-BE49-F238E27FC236}">
                    <a16:creationId xmlns:a16="http://schemas.microsoft.com/office/drawing/2014/main" id="{08649741-3B89-45DE-BE12-4E7AFF7B6D12}"/>
                  </a:ext>
                </a:extLst>
              </p:cNvPr>
              <p:cNvSpPr txBox="1"/>
              <p:nvPr/>
            </p:nvSpPr>
            <p:spPr>
              <a:xfrm>
                <a:off x="1099127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Approval process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7DD7BC8-248F-4C27-8757-48A22BC1E34A}"/>
                </a:ext>
              </a:extLst>
            </p:cNvPr>
            <p:cNvGrpSpPr/>
            <p:nvPr/>
          </p:nvGrpSpPr>
          <p:grpSpPr>
            <a:xfrm>
              <a:off x="4522118" y="3229470"/>
              <a:ext cx="997648" cy="399059"/>
              <a:chOff x="1797480" y="220150"/>
              <a:chExt cx="997648" cy="399059"/>
            </a:xfrm>
            <a:grpFill/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CB54FA82-A172-4909-B7C6-0BFAD0E07C4D}"/>
                  </a:ext>
                </a:extLst>
              </p:cNvPr>
              <p:cNvSpPr/>
              <p:nvPr/>
            </p:nvSpPr>
            <p:spPr>
              <a:xfrm>
                <a:off x="1797480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5" name="Arrow: Chevron 8">
                <a:extLst>
                  <a:ext uri="{FF2B5EF4-FFF2-40B4-BE49-F238E27FC236}">
                    <a16:creationId xmlns:a16="http://schemas.microsoft.com/office/drawing/2014/main" id="{81ED1E3E-A605-4F3A-BC16-5C7B879E6364}"/>
                  </a:ext>
                </a:extLst>
              </p:cNvPr>
              <p:cNvSpPr txBox="1"/>
              <p:nvPr/>
            </p:nvSpPr>
            <p:spPr>
              <a:xfrm>
                <a:off x="1997010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Construction 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416CCE2-0D2D-4EA6-B02D-2EEB93919757}"/>
                </a:ext>
              </a:extLst>
            </p:cNvPr>
            <p:cNvGrpSpPr/>
            <p:nvPr/>
          </p:nvGrpSpPr>
          <p:grpSpPr>
            <a:xfrm>
              <a:off x="5420001" y="3229470"/>
              <a:ext cx="997648" cy="399059"/>
              <a:chOff x="2695363" y="220150"/>
              <a:chExt cx="997648" cy="399059"/>
            </a:xfrm>
            <a:grpFill/>
          </p:grpSpPr>
          <p:sp>
            <p:nvSpPr>
              <p:cNvPr id="12" name="Arrow: Chevron 11">
                <a:extLst>
                  <a:ext uri="{FF2B5EF4-FFF2-40B4-BE49-F238E27FC236}">
                    <a16:creationId xmlns:a16="http://schemas.microsoft.com/office/drawing/2014/main" id="{A9225BBB-A4E1-4774-9BD2-E31978998735}"/>
                  </a:ext>
                </a:extLst>
              </p:cNvPr>
              <p:cNvSpPr/>
              <p:nvPr/>
            </p:nvSpPr>
            <p:spPr>
              <a:xfrm>
                <a:off x="2695363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3" name="Arrow: Chevron 10">
                <a:extLst>
                  <a:ext uri="{FF2B5EF4-FFF2-40B4-BE49-F238E27FC236}">
                    <a16:creationId xmlns:a16="http://schemas.microsoft.com/office/drawing/2014/main" id="{76DAC19F-7FB9-4D86-8D67-0F3063ACBB84}"/>
                  </a:ext>
                </a:extLst>
              </p:cNvPr>
              <p:cNvSpPr txBox="1"/>
              <p:nvPr/>
            </p:nvSpPr>
            <p:spPr>
              <a:xfrm>
                <a:off x="2894893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Operation</a:t>
                </a:r>
              </a:p>
            </p:txBody>
          </p:sp>
        </p:grp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7C591C1E-83F9-4C7F-882E-BD66056D6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1863953" y="3784492"/>
            <a:ext cx="1032695" cy="674162"/>
          </a:xfrm>
          <a:prstGeom prst="ellipse">
            <a:avLst/>
          </a:prstGeom>
          <a:solidFill>
            <a:srgbClr val="E8E8E8">
              <a:tint val="50000"/>
              <a:alpha val="4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054E4CE-4F2F-4B1D-B205-225039CCF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323525" y="2193979"/>
            <a:ext cx="173833" cy="1116000"/>
          </a:xfrm>
          <a:prstGeom prst="rect">
            <a:avLst/>
          </a:prstGeom>
          <a:solidFill>
            <a:srgbClr val="BA0C2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81237B-CF5C-4E51-B9B6-27581A03FEC7}"/>
              </a:ext>
            </a:extLst>
          </p:cNvPr>
          <p:cNvSpPr txBox="1"/>
          <p:nvPr/>
        </p:nvSpPr>
        <p:spPr>
          <a:xfrm>
            <a:off x="1507619" y="3307356"/>
            <a:ext cx="1728000" cy="88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Early auction:</a:t>
            </a:r>
          </a:p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RfQ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stage</a:t>
            </a:r>
            <a:endParaRPr kumimoji="0" lang="de-DE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Arial"/>
            </a:endParaRPr>
          </a:p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RfP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stage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4B4A9A-AAC8-48BD-9E49-B78F80DD0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689384" y="2193979"/>
            <a:ext cx="173833" cy="1116000"/>
          </a:xfrm>
          <a:prstGeom prst="rect">
            <a:avLst/>
          </a:prstGeom>
          <a:solidFill>
            <a:srgbClr val="BA0C2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ACBC78-083E-45C9-A1DD-B122603946A3}"/>
              </a:ext>
            </a:extLst>
          </p:cNvPr>
          <p:cNvSpPr txBox="1"/>
          <p:nvPr/>
        </p:nvSpPr>
        <p:spPr>
          <a:xfrm>
            <a:off x="743814" y="6044625"/>
            <a:ext cx="459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anose="020B0604030504040204" pitchFamily="34" charset="0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Technical: Sunk costs</a:t>
            </a:r>
          </a:p>
          <a:p>
            <a:pPr marL="3429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anose="020B0604030504040204" pitchFamily="34" charset="0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All: Prohibitive barrier for (some) bidders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EC04E1-9DEA-41C4-B394-7A71C4F077B7}"/>
              </a:ext>
            </a:extLst>
          </p:cNvPr>
          <p:cNvSpPr txBox="1"/>
          <p:nvPr/>
        </p:nvSpPr>
        <p:spPr>
          <a:xfrm>
            <a:off x="720958" y="4893208"/>
            <a:ext cx="46225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marR="0" lvl="1" indent="-363538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7AB800"/>
              </a:buClr>
              <a:buSzPct val="110000"/>
              <a:buFont typeface="Verdana" pitchFamily="34" charset="0"/>
              <a:buChar char="+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Technical: Selection of projects with sufficient progress in planning (ability to assess costs)</a:t>
            </a:r>
          </a:p>
          <a:p>
            <a:pPr marL="363538" marR="0" lvl="1" indent="-363538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7AB800"/>
              </a:buClr>
              <a:buSzPct val="110000"/>
              <a:buFont typeface="Verdana" pitchFamily="34" charset="0"/>
              <a:buChar char="+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Financial: Bidders with intention to realize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B04C98-EAA4-48EF-9564-47395CFEA857}"/>
              </a:ext>
            </a:extLst>
          </p:cNvPr>
          <p:cNvSpPr txBox="1"/>
          <p:nvPr/>
        </p:nvSpPr>
        <p:spPr>
          <a:xfrm>
            <a:off x="743814" y="4533501"/>
            <a:ext cx="4652591" cy="343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Conditions for participation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545BD2A8-4013-4389-8294-09F3A5E0B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480726" y="4202607"/>
            <a:ext cx="1728000" cy="216993"/>
          </a:xfrm>
          <a:prstGeom prst="triangle">
            <a:avLst/>
          </a:prstGeom>
          <a:solidFill>
            <a:srgbClr val="E8E8E8"/>
          </a:solidFill>
          <a:ln w="9525" cap="flat" cmpd="sng" algn="ctr">
            <a:solidFill>
              <a:srgbClr val="8B8D8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CD7A3B9-4F49-45FC-A231-19B600EB1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09600" y="4477140"/>
            <a:ext cx="4858615" cy="215226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9AFDA4-C832-4E27-9DF5-59DF88881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469228" y="2193979"/>
            <a:ext cx="173833" cy="1116000"/>
          </a:xfrm>
          <a:prstGeom prst="rect">
            <a:avLst/>
          </a:prstGeom>
          <a:solidFill>
            <a:srgbClr val="BA0C2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5D9559F-3B89-4D41-A8B1-ED3088C26CD5}"/>
              </a:ext>
            </a:extLst>
          </p:cNvPr>
          <p:cNvSpPr txBox="1"/>
          <p:nvPr/>
        </p:nvSpPr>
        <p:spPr>
          <a:xfrm>
            <a:off x="3697484" y="3307356"/>
            <a:ext cx="1717319" cy="88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Late auction:</a:t>
            </a:r>
          </a:p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RfQ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stage</a:t>
            </a:r>
            <a:endParaRPr kumimoji="0" lang="de-DE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Arial"/>
            </a:endParaRPr>
          </a:p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RfP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 </a:t>
            </a:r>
            <a:r>
              <a:rPr kumimoji="0" lang="de-DE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stage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48DFB02-64FE-4FEB-B28E-B1E7DE346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740216" y="4202607"/>
            <a:ext cx="1728000" cy="216993"/>
          </a:xfrm>
          <a:prstGeom prst="triangle">
            <a:avLst/>
          </a:prstGeom>
          <a:solidFill>
            <a:srgbClr val="E8E8E8"/>
          </a:solidFill>
          <a:ln w="9525" cap="flat" cmpd="sng" algn="ctr">
            <a:solidFill>
              <a:srgbClr val="8B8D8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CF8CA948-2930-4932-B1A9-8223736FAE7A}"/>
              </a:ext>
            </a:extLst>
          </p:cNvPr>
          <p:cNvSpPr txBox="1">
            <a:spLocks/>
          </p:cNvSpPr>
          <p:nvPr/>
        </p:nvSpPr>
        <p:spPr bwMode="auto">
          <a:xfrm>
            <a:off x="5530619" y="3780681"/>
            <a:ext cx="3537181" cy="288000"/>
          </a:xfrm>
          <a:prstGeom prst="rect">
            <a:avLst/>
          </a:prstGeom>
          <a:solidFill>
            <a:srgbClr val="E10040"/>
          </a:solidFill>
          <a:ln w="9525">
            <a:solidFill>
              <a:srgbClr val="E10040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</a:rPr>
              <a:t>Country examples</a:t>
            </a:r>
          </a:p>
        </p:txBody>
      </p:sp>
      <p:sp>
        <p:nvSpPr>
          <p:cNvPr id="33" name="Content Placeholder 6">
            <a:extLst>
              <a:ext uri="{FF2B5EF4-FFF2-40B4-BE49-F238E27FC236}">
                <a16:creationId xmlns:a16="http://schemas.microsoft.com/office/drawing/2014/main" id="{1E78A9E3-D986-442B-BDF0-0739901CCCA5}"/>
              </a:ext>
            </a:extLst>
          </p:cNvPr>
          <p:cNvSpPr txBox="1">
            <a:spLocks/>
          </p:cNvSpPr>
          <p:nvPr/>
        </p:nvSpPr>
        <p:spPr bwMode="auto">
          <a:xfrm>
            <a:off x="5530619" y="4070416"/>
            <a:ext cx="3537181" cy="2725211"/>
          </a:xfrm>
          <a:prstGeom prst="rect">
            <a:avLst/>
          </a:prstGeom>
          <a:noFill/>
          <a:ln w="9525">
            <a:solidFill>
              <a:srgbClr val="E10040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Ethiopia (government-sited, 100MW)</a:t>
            </a:r>
            <a:r>
              <a:rPr kumimoji="0" lang="en-US" sz="1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500" baseline="0" dirty="0">
                <a:solidFill>
                  <a:schemeClr val="tx1"/>
                </a:solidFill>
                <a:latin typeface="+mj-lt"/>
              </a:rPr>
              <a:t>Bid bond: $3/kW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kumimoji="0" lang="en-US" sz="1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Completion bond: $15/kW</a:t>
            </a:r>
            <a:endParaRPr lang="en-US" sz="1500" dirty="0">
              <a:solidFill>
                <a:schemeClr val="tx1"/>
              </a:solidFill>
              <a:latin typeface="+mj-lt"/>
            </a:endParaRP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solidFill>
                  <a:schemeClr val="tx1"/>
                </a:solidFill>
                <a:latin typeface="+mj-lt"/>
              </a:rPr>
              <a:t>Zambia (government-sited, 2x50 MW)</a:t>
            </a:r>
            <a:endParaRPr lang="en-US" sz="1500" baseline="0" dirty="0">
              <a:solidFill>
                <a:schemeClr val="tx1"/>
              </a:solidFill>
              <a:latin typeface="+mj-lt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kumimoji="0" lang="en-US" sz="1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Bid bond: $26/kW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500" dirty="0">
                <a:solidFill>
                  <a:schemeClr val="tx1"/>
                </a:solidFill>
                <a:latin typeface="+mj-lt"/>
              </a:rPr>
              <a:t>Completion bond: $300/kW ($15M per project)</a:t>
            </a:r>
            <a:endParaRPr kumimoji="0" lang="en-US" sz="15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kumimoji="0" lang="en-US" sz="1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South Africa (bidder</a:t>
            </a:r>
            <a:r>
              <a:rPr lang="en-US" sz="1500" dirty="0">
                <a:solidFill>
                  <a:schemeClr val="tx1"/>
                </a:solidFill>
                <a:latin typeface="+mj-lt"/>
              </a:rPr>
              <a:t>-sited)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Bid</a:t>
            </a:r>
            <a:r>
              <a:rPr kumimoji="0" lang="en-US" sz="1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bond: $8/kW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500" baseline="0" dirty="0">
                <a:solidFill>
                  <a:schemeClr val="tx1"/>
                </a:solidFill>
                <a:latin typeface="+mj-lt"/>
              </a:rPr>
              <a:t>Completion</a:t>
            </a:r>
            <a:r>
              <a:rPr lang="en-US" sz="1500" dirty="0">
                <a:solidFill>
                  <a:schemeClr val="tx1"/>
                </a:solidFill>
                <a:latin typeface="+mj-lt"/>
              </a:rPr>
              <a:t> bond: $16/kW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635C5B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E7E3B5-FCC4-4753-AD72-E1017B783DC2}"/>
              </a:ext>
            </a:extLst>
          </p:cNvPr>
          <p:cNvSpPr txBox="1"/>
          <p:nvPr/>
        </p:nvSpPr>
        <p:spPr>
          <a:xfrm>
            <a:off x="6010481" y="3307356"/>
            <a:ext cx="2257782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+mj-lt"/>
                <a:ea typeface="+mn-ea"/>
                <a:cs typeface="Arial"/>
              </a:rPr>
              <a:t>Project realization</a:t>
            </a:r>
          </a:p>
        </p:txBody>
      </p:sp>
    </p:spTree>
    <p:extLst>
      <p:ext uri="{BB962C8B-B14F-4D97-AF65-F5344CB8AC3E}">
        <p14:creationId xmlns:p14="http://schemas.microsoft.com/office/powerpoint/2010/main" val="344721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 animBg="1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Penalties enforce project realization </a:t>
            </a:r>
          </a:p>
        </p:txBody>
      </p:sp>
      <p:grpSp>
        <p:nvGrpSpPr>
          <p:cNvPr id="6" name="Group 5" descr="An arrow from left to right indicating the flow from the planning step to the approval process to construction to operation, with a large red ex between the steps of construction and operation, indicating where there is no/delayed project realization. ">
            <a:extLst>
              <a:ext uri="{FF2B5EF4-FFF2-40B4-BE49-F238E27FC236}">
                <a16:creationId xmlns:a16="http://schemas.microsoft.com/office/drawing/2014/main" id="{D6D41746-8452-499C-958E-1FE9BB416B3A}"/>
              </a:ext>
            </a:extLst>
          </p:cNvPr>
          <p:cNvGrpSpPr/>
          <p:nvPr/>
        </p:nvGrpSpPr>
        <p:grpSpPr>
          <a:xfrm>
            <a:off x="228600" y="1981200"/>
            <a:ext cx="8546006" cy="582652"/>
            <a:chOff x="2726351" y="3229470"/>
            <a:chExt cx="3691298" cy="399059"/>
          </a:xfrm>
          <a:solidFill>
            <a:srgbClr val="002F6C"/>
          </a:solidFill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47BE8AC-1E8D-40D4-94AF-7CA0E503A00C}"/>
                </a:ext>
              </a:extLst>
            </p:cNvPr>
            <p:cNvGrpSpPr/>
            <p:nvPr/>
          </p:nvGrpSpPr>
          <p:grpSpPr>
            <a:xfrm>
              <a:off x="2726351" y="3229470"/>
              <a:ext cx="997648" cy="399059"/>
              <a:chOff x="1713" y="220150"/>
              <a:chExt cx="997648" cy="399059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6F38D17E-010A-4309-A2BD-7253667946EF}"/>
                  </a:ext>
                </a:extLst>
              </p:cNvPr>
              <p:cNvSpPr/>
              <p:nvPr/>
            </p:nvSpPr>
            <p:spPr>
              <a:xfrm>
                <a:off x="1713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8" name="Arrow: Chevron 4">
                <a:extLst>
                  <a:ext uri="{FF2B5EF4-FFF2-40B4-BE49-F238E27FC236}">
                    <a16:creationId xmlns:a16="http://schemas.microsoft.com/office/drawing/2014/main" id="{22A2940C-A30A-4A80-9892-139C1078D8A6}"/>
                  </a:ext>
                </a:extLst>
              </p:cNvPr>
              <p:cNvSpPr txBox="1"/>
              <p:nvPr/>
            </p:nvSpPr>
            <p:spPr>
              <a:xfrm>
                <a:off x="201243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Planning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236F664-C3A9-479F-8484-7B5BFD5DB507}"/>
                </a:ext>
              </a:extLst>
            </p:cNvPr>
            <p:cNvGrpSpPr/>
            <p:nvPr/>
          </p:nvGrpSpPr>
          <p:grpSpPr>
            <a:xfrm>
              <a:off x="3624235" y="3229470"/>
              <a:ext cx="997648" cy="399059"/>
              <a:chOff x="899597" y="220150"/>
              <a:chExt cx="997648" cy="399059"/>
            </a:xfrm>
            <a:grpFill/>
          </p:grpSpPr>
          <p:sp>
            <p:nvSpPr>
              <p:cNvPr id="15" name="Arrow: Chevron 14">
                <a:extLst>
                  <a:ext uri="{FF2B5EF4-FFF2-40B4-BE49-F238E27FC236}">
                    <a16:creationId xmlns:a16="http://schemas.microsoft.com/office/drawing/2014/main" id="{7DAF622C-05EE-4823-AE08-16C7126EDF74}"/>
                  </a:ext>
                </a:extLst>
              </p:cNvPr>
              <p:cNvSpPr/>
              <p:nvPr/>
            </p:nvSpPr>
            <p:spPr>
              <a:xfrm>
                <a:off x="899597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6" name="Arrow: Chevron 6">
                <a:extLst>
                  <a:ext uri="{FF2B5EF4-FFF2-40B4-BE49-F238E27FC236}">
                    <a16:creationId xmlns:a16="http://schemas.microsoft.com/office/drawing/2014/main" id="{0ECCD51B-AE8E-4526-A535-B91851C2A5DC}"/>
                  </a:ext>
                </a:extLst>
              </p:cNvPr>
              <p:cNvSpPr txBox="1"/>
              <p:nvPr/>
            </p:nvSpPr>
            <p:spPr>
              <a:xfrm>
                <a:off x="1099127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Approval process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A1D086-4ED6-48CE-848C-5B305C68F424}"/>
                </a:ext>
              </a:extLst>
            </p:cNvPr>
            <p:cNvGrpSpPr/>
            <p:nvPr/>
          </p:nvGrpSpPr>
          <p:grpSpPr>
            <a:xfrm>
              <a:off x="4522118" y="3229470"/>
              <a:ext cx="997648" cy="399059"/>
              <a:chOff x="1797480" y="220150"/>
              <a:chExt cx="997648" cy="399059"/>
            </a:xfrm>
            <a:grpFill/>
          </p:grpSpPr>
          <p:sp>
            <p:nvSpPr>
              <p:cNvPr id="13" name="Arrow: Chevron 12">
                <a:extLst>
                  <a:ext uri="{FF2B5EF4-FFF2-40B4-BE49-F238E27FC236}">
                    <a16:creationId xmlns:a16="http://schemas.microsoft.com/office/drawing/2014/main" id="{5E2FE8AE-4E18-473D-AF86-BA004AE52094}"/>
                  </a:ext>
                </a:extLst>
              </p:cNvPr>
              <p:cNvSpPr/>
              <p:nvPr/>
            </p:nvSpPr>
            <p:spPr>
              <a:xfrm>
                <a:off x="1797480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4" name="Arrow: Chevron 8">
                <a:extLst>
                  <a:ext uri="{FF2B5EF4-FFF2-40B4-BE49-F238E27FC236}">
                    <a16:creationId xmlns:a16="http://schemas.microsoft.com/office/drawing/2014/main" id="{123D20E7-535D-4A81-B004-BEEB8543BB42}"/>
                  </a:ext>
                </a:extLst>
              </p:cNvPr>
              <p:cNvSpPr txBox="1"/>
              <p:nvPr/>
            </p:nvSpPr>
            <p:spPr>
              <a:xfrm>
                <a:off x="1997010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Construction 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70005A9-2315-468C-9C58-9C3633CD83D5}"/>
                </a:ext>
              </a:extLst>
            </p:cNvPr>
            <p:cNvGrpSpPr/>
            <p:nvPr/>
          </p:nvGrpSpPr>
          <p:grpSpPr>
            <a:xfrm>
              <a:off x="5420001" y="3229470"/>
              <a:ext cx="997648" cy="399059"/>
              <a:chOff x="2695363" y="220150"/>
              <a:chExt cx="997648" cy="399059"/>
            </a:xfrm>
            <a:grpFill/>
          </p:grpSpPr>
          <p:sp>
            <p:nvSpPr>
              <p:cNvPr id="11" name="Arrow: Chevron 10">
                <a:extLst>
                  <a:ext uri="{FF2B5EF4-FFF2-40B4-BE49-F238E27FC236}">
                    <a16:creationId xmlns:a16="http://schemas.microsoft.com/office/drawing/2014/main" id="{1B3D2755-0A1D-48C1-8661-5D9464B196F6}"/>
                  </a:ext>
                </a:extLst>
              </p:cNvPr>
              <p:cNvSpPr/>
              <p:nvPr/>
            </p:nvSpPr>
            <p:spPr>
              <a:xfrm>
                <a:off x="2695363" y="220150"/>
                <a:ext cx="997648" cy="399059"/>
              </a:xfrm>
              <a:prstGeom prst="chevron">
                <a:avLst/>
              </a:prstGeom>
              <a:grpFill/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12" name="Arrow: Chevron 10">
                <a:extLst>
                  <a:ext uri="{FF2B5EF4-FFF2-40B4-BE49-F238E27FC236}">
                    <a16:creationId xmlns:a16="http://schemas.microsoft.com/office/drawing/2014/main" id="{CD91411C-975B-4A7E-8342-91A74A61B4BF}"/>
                  </a:ext>
                </a:extLst>
              </p:cNvPr>
              <p:cNvSpPr txBox="1"/>
              <p:nvPr/>
            </p:nvSpPr>
            <p:spPr>
              <a:xfrm>
                <a:off x="2894893" y="220150"/>
                <a:ext cx="598589" cy="399059"/>
              </a:xfrm>
              <a:prstGeom prst="rect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2004" tIns="10668" rIns="10668" bIns="10668" numCol="1" spcCol="1270" anchor="ctr" anchorCtr="0">
                <a:noAutofit/>
              </a:bodyPr>
              <a:lstStyle/>
              <a:p>
                <a:pPr marL="0" marR="0" lvl="0" indent="0" algn="ctr" defTabSz="3556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j-lt"/>
                    <a:ea typeface="+mn-ea"/>
                    <a:cs typeface="Arial"/>
                  </a:rPr>
                  <a:t>Operation</a:t>
                </a: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EDE4F13-76FF-4F76-9F2C-C1BB3FE482F1}"/>
              </a:ext>
            </a:extLst>
          </p:cNvPr>
          <p:cNvSpPr txBox="1"/>
          <p:nvPr/>
        </p:nvSpPr>
        <p:spPr>
          <a:xfrm>
            <a:off x="5096301" y="4030001"/>
            <a:ext cx="31771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anose="020B0604030504040204" pitchFamily="34" charset="0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Risk for bidders increases</a:t>
            </a:r>
          </a:p>
          <a:p>
            <a:pPr marL="3429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anose="020B0604030504040204" pitchFamily="34" charset="0"/>
              <a:buChar char="-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Prohibitive barrier for (some) bidders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307DF5-F0CA-4DCF-862A-BDD980977A65}"/>
              </a:ext>
            </a:extLst>
          </p:cNvPr>
          <p:cNvSpPr txBox="1"/>
          <p:nvPr/>
        </p:nvSpPr>
        <p:spPr>
          <a:xfrm>
            <a:off x="5151833" y="3463213"/>
            <a:ext cx="3121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marR="0" lvl="1" indent="-271463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7AB800"/>
              </a:buClr>
              <a:buSzPct val="110000"/>
              <a:buFont typeface="Verdana" pitchFamily="34" charset="0"/>
              <a:buChar char="+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Incentive to realize due to penalties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44E1A5-4B6B-4090-901E-E4853CC3F960}"/>
              </a:ext>
            </a:extLst>
          </p:cNvPr>
          <p:cNvSpPr txBox="1"/>
          <p:nvPr/>
        </p:nvSpPr>
        <p:spPr>
          <a:xfrm>
            <a:off x="5199084" y="3200400"/>
            <a:ext cx="3147693" cy="343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Deadlines and penalties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C74316-B799-4F70-85AA-05071650F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140187" y="3200400"/>
            <a:ext cx="3318014" cy="167917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A427A64D-F936-486A-8B40-21DF23D66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096301" y="2971800"/>
            <a:ext cx="3361899" cy="162795"/>
          </a:xfrm>
          <a:prstGeom prst="triangle">
            <a:avLst/>
          </a:prstGeom>
          <a:solidFill>
            <a:srgbClr val="E8E8E8"/>
          </a:solidFill>
          <a:ln w="9525" cap="flat" cmpd="sng" algn="ctr">
            <a:solidFill>
              <a:srgbClr val="8B8D8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26" name="Content Placeholder 6">
            <a:extLst>
              <a:ext uri="{FF2B5EF4-FFF2-40B4-BE49-F238E27FC236}">
                <a16:creationId xmlns:a16="http://schemas.microsoft.com/office/drawing/2014/main" id="{AE26CEF5-CBD9-458A-B149-3DB759929B03}"/>
              </a:ext>
            </a:extLst>
          </p:cNvPr>
          <p:cNvSpPr txBox="1">
            <a:spLocks/>
          </p:cNvSpPr>
          <p:nvPr/>
        </p:nvSpPr>
        <p:spPr bwMode="auto">
          <a:xfrm>
            <a:off x="596348" y="2807732"/>
            <a:ext cx="4128052" cy="367031"/>
          </a:xfrm>
          <a:prstGeom prst="rect">
            <a:avLst/>
          </a:prstGeom>
          <a:solidFill>
            <a:srgbClr val="002A6C"/>
          </a:solidFill>
          <a:ln w="9525">
            <a:solidFill>
              <a:srgbClr val="BA0C2F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</a:rPr>
              <a:t>Considerations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</a:endParaRPr>
          </a:p>
        </p:txBody>
      </p:sp>
      <p:sp>
        <p:nvSpPr>
          <p:cNvPr id="27" name="Content Placeholder 6">
            <a:extLst>
              <a:ext uri="{FF2B5EF4-FFF2-40B4-BE49-F238E27FC236}">
                <a16:creationId xmlns:a16="http://schemas.microsoft.com/office/drawing/2014/main" id="{43D5ABCA-FF73-4959-9098-569D3D59B9F5}"/>
              </a:ext>
            </a:extLst>
          </p:cNvPr>
          <p:cNvSpPr txBox="1">
            <a:spLocks/>
          </p:cNvSpPr>
          <p:nvPr/>
        </p:nvSpPr>
        <p:spPr bwMode="auto">
          <a:xfrm>
            <a:off x="596348" y="3174762"/>
            <a:ext cx="4120243" cy="3302238"/>
          </a:xfrm>
          <a:prstGeom prst="rect">
            <a:avLst/>
          </a:prstGeom>
          <a:noFill/>
          <a:ln w="9525">
            <a:solidFill>
              <a:srgbClr val="1E4ABD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60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230188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Penalties imposed in case project is delayed or fails to comply with the requirements stated in the PPA contract.</a:t>
            </a:r>
          </a:p>
          <a:p>
            <a:pPr marL="230188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de-DE" sz="1600" dirty="0">
              <a:solidFill>
                <a:srgbClr val="000000"/>
              </a:solidFill>
              <a:latin typeface="Arial"/>
              <a:cs typeface="+mn-cs"/>
            </a:endParaRPr>
          </a:p>
          <a:p>
            <a:pPr marL="230188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Examples of penalties:</a:t>
            </a:r>
          </a:p>
          <a:p>
            <a:pPr marL="684213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Execution of financial guarantees if:</a:t>
            </a:r>
          </a:p>
          <a:p>
            <a:pPr marL="914400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Signing of PPA is delayed</a:t>
            </a:r>
          </a:p>
          <a:p>
            <a:pPr marL="914400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Project delays or cancellation</a:t>
            </a:r>
          </a:p>
          <a:p>
            <a:pPr marL="684213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Cancellation of the PPA</a:t>
            </a:r>
          </a:p>
          <a:p>
            <a:pPr marL="684213" marR="0" indent="-230188" fontAlgn="auto" latinLnBrk="0">
              <a:lnSpc>
                <a:spcPct val="100000"/>
              </a:lnSpc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  <a:cs typeface="+mn-cs"/>
              </a:rPr>
              <a:t>Exclusion of bidder and/or project from future rounds.</a:t>
            </a:r>
          </a:p>
        </p:txBody>
      </p:sp>
      <p:sp>
        <p:nvSpPr>
          <p:cNvPr id="30" name="Content Placeholder 6">
            <a:extLst>
              <a:ext uri="{FF2B5EF4-FFF2-40B4-BE49-F238E27FC236}">
                <a16:creationId xmlns:a16="http://schemas.microsoft.com/office/drawing/2014/main" id="{25D90890-244E-4111-B2CD-436DDD8FA188}"/>
              </a:ext>
            </a:extLst>
          </p:cNvPr>
          <p:cNvSpPr txBox="1">
            <a:spLocks/>
          </p:cNvSpPr>
          <p:nvPr/>
        </p:nvSpPr>
        <p:spPr bwMode="auto">
          <a:xfrm>
            <a:off x="4882243" y="4953000"/>
            <a:ext cx="4120243" cy="283030"/>
          </a:xfrm>
          <a:prstGeom prst="rect">
            <a:avLst/>
          </a:prstGeom>
          <a:solidFill>
            <a:srgbClr val="E10040"/>
          </a:solidFill>
          <a:ln w="9525">
            <a:solidFill>
              <a:srgbClr val="E10040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</a:rPr>
              <a:t>Country examples</a:t>
            </a: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DC4B994D-56EA-47D8-BBD5-BEBAD570D55D}"/>
              </a:ext>
            </a:extLst>
          </p:cNvPr>
          <p:cNvSpPr txBox="1">
            <a:spLocks/>
          </p:cNvSpPr>
          <p:nvPr/>
        </p:nvSpPr>
        <p:spPr bwMode="auto">
          <a:xfrm>
            <a:off x="4882243" y="5247689"/>
            <a:ext cx="4120243" cy="1450289"/>
          </a:xfrm>
          <a:prstGeom prst="rect">
            <a:avLst/>
          </a:prstGeom>
          <a:noFill/>
          <a:ln w="9525">
            <a:solidFill>
              <a:srgbClr val="E10040"/>
            </a:solidFill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1pPr>
            <a:lvl2pPr marL="684213" indent="-230188" algn="l" defTabSz="457200" rtl="0" eaLnBrk="1" latinLnBrk="0" hangingPunct="1">
              <a:spcBef>
                <a:spcPts val="0"/>
              </a:spcBef>
              <a:spcAft>
                <a:spcPts val="1200"/>
              </a:spcAft>
              <a:buFont typeface="Arial"/>
              <a:buChar char="–"/>
              <a:defRPr sz="2000" b="0" i="0" kern="1200">
                <a:solidFill>
                  <a:srgbClr val="635C5B"/>
                </a:solidFill>
                <a:latin typeface="Gill Sans MT"/>
                <a:ea typeface="+mn-ea"/>
                <a:cs typeface="Gill Sans MT"/>
              </a:defRPr>
            </a:lvl2pPr>
            <a:lvl3pPr marL="914400" indent="-230188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1146175" indent="-231775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1255713" indent="-230188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Zambia: termination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of PPA if longstop deadline missed.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1600" baseline="0" dirty="0">
                <a:solidFill>
                  <a:schemeClr val="tx1"/>
                </a:solidFill>
                <a:latin typeface="+mj-lt"/>
              </a:rPr>
              <a:t>South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 Africa: Reduction of PPA duration by 2 days/1 day of delay. Termination of PPA if deadline missed &gt; 180 days.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635C5B"/>
                </a:solidFill>
                <a:effectLst/>
                <a:uLnTx/>
                <a:uFillTx/>
                <a:latin typeface="+mj-lt"/>
                <a:ea typeface="+mn-ea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635C5B"/>
              </a:solidFill>
              <a:effectLst/>
              <a:uLnTx/>
              <a:uFillTx/>
              <a:latin typeface="+mj-lt"/>
              <a:ea typeface="+mn-ea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BFFF77-E1DE-4C74-A88F-E79557A5F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2497907">
            <a:off x="6520950" y="1710392"/>
            <a:ext cx="173833" cy="1116000"/>
          </a:xfrm>
          <a:prstGeom prst="rect">
            <a:avLst/>
          </a:prstGeom>
          <a:solidFill>
            <a:srgbClr val="BA0C2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688C8F-83B4-4B76-BD53-3950036FDB4E}"/>
              </a:ext>
            </a:extLst>
          </p:cNvPr>
          <p:cNvSpPr txBox="1"/>
          <p:nvPr/>
        </p:nvSpPr>
        <p:spPr>
          <a:xfrm>
            <a:off x="5413150" y="2590800"/>
            <a:ext cx="2719559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Arial"/>
              </a:rPr>
              <a:t>No/delayed realization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9166E1-05FB-4C57-BF42-95DD47516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8909922">
            <a:off x="6576382" y="1703943"/>
            <a:ext cx="173833" cy="1116000"/>
          </a:xfrm>
          <a:prstGeom prst="rect">
            <a:avLst/>
          </a:prstGeom>
          <a:solidFill>
            <a:srgbClr val="BA0C2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016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 animBg="1"/>
      <p:bldP spid="31" grpId="0" animBg="1"/>
      <p:bldP spid="32" grpId="0" animBg="1"/>
      <p:bldP spid="33" grpId="0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lvl="0"/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429000"/>
          </a:xfrm>
        </p:spPr>
        <p:txBody>
          <a:bodyPr/>
          <a:lstStyle/>
          <a:p>
            <a:pPr lvl="0">
              <a:spcBef>
                <a:spcPts val="1200"/>
              </a:spcBef>
            </a:pPr>
            <a:r>
              <a:rPr lang="en-US" sz="1900" dirty="0"/>
              <a:t>Auction needs to be tailored to local policy preferences, market maturity and institutional readiness</a:t>
            </a:r>
          </a:p>
          <a:p>
            <a:pPr lvl="0">
              <a:spcBef>
                <a:spcPts val="1200"/>
              </a:spcBef>
            </a:pPr>
            <a:r>
              <a:rPr lang="en-US" sz="1900" dirty="0"/>
              <a:t>Auctions provide most volume control and price reduction potential – but market needs to have sufficient competition</a:t>
            </a:r>
          </a:p>
          <a:p>
            <a:pPr lvl="0">
              <a:spcBef>
                <a:spcPts val="1200"/>
              </a:spcBef>
            </a:pPr>
            <a:r>
              <a:rPr lang="de-DE" sz="1900" dirty="0"/>
              <a:t>S</a:t>
            </a:r>
            <a:r>
              <a:rPr lang="en-US" sz="1900" dirty="0" err="1"/>
              <a:t>ite</a:t>
            </a:r>
            <a:r>
              <a:rPr lang="en-US" sz="1900" dirty="0"/>
              <a:t> selection by government reduces bidder risk and eases grid integration but are more complex for the government</a:t>
            </a:r>
          </a:p>
          <a:p>
            <a:pPr lvl="0">
              <a:spcBef>
                <a:spcPts val="1200"/>
              </a:spcBef>
            </a:pPr>
            <a:r>
              <a:rPr lang="en-US" sz="1900" dirty="0"/>
              <a:t>Risk of underbidding and winners curse can be reduced through technical requirements and financial guarantees </a:t>
            </a:r>
            <a:r>
              <a:rPr lang="en-US" sz="1900" dirty="0">
                <a:sym typeface="Wingdings" panose="05000000000000000000" pitchFamily="2" charset="2"/>
              </a:rPr>
              <a:t> </a:t>
            </a:r>
            <a:r>
              <a:rPr lang="en-US" sz="1900" dirty="0"/>
              <a:t>bidders can better estimate cost covering bids and have incentive to realize (also learning from winner’s curse experiment)</a:t>
            </a:r>
          </a:p>
        </p:txBody>
      </p:sp>
    </p:spTree>
    <p:extLst>
      <p:ext uri="{BB962C8B-B14F-4D97-AF65-F5344CB8AC3E}">
        <p14:creationId xmlns:p14="http://schemas.microsoft.com/office/powerpoint/2010/main" val="45244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78D8-252F-4992-86B1-D4D329D0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7332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429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900" dirty="0"/>
              <a:t>Overview on difference administratively-set FITs, bilateral deals, auctions and their applicability</a:t>
            </a:r>
          </a:p>
          <a:p>
            <a:pPr>
              <a:spcBef>
                <a:spcPts val="1200"/>
              </a:spcBef>
            </a:pPr>
            <a:r>
              <a:rPr lang="en-US" sz="1900" dirty="0"/>
              <a:t>The auction design process and design elements</a:t>
            </a:r>
          </a:p>
          <a:p>
            <a:pPr>
              <a:spcBef>
                <a:spcPts val="1200"/>
              </a:spcBef>
            </a:pPr>
            <a:r>
              <a:rPr lang="en-US" sz="1900" dirty="0"/>
              <a:t>Simulation to understand the problem of the winner’s curse and how it can be addressed</a:t>
            </a:r>
          </a:p>
          <a:p>
            <a:pPr>
              <a:spcBef>
                <a:spcPts val="1200"/>
              </a:spcBef>
            </a:pPr>
            <a:r>
              <a:rPr lang="en-US" sz="1900" dirty="0"/>
              <a:t>Site-selected vs bidder-selected auctions</a:t>
            </a:r>
          </a:p>
          <a:p>
            <a:pPr>
              <a:spcBef>
                <a:spcPts val="1200"/>
              </a:spcBef>
            </a:pPr>
            <a:r>
              <a:rPr lang="de-DE" sz="1900" dirty="0"/>
              <a:t>H</a:t>
            </a:r>
            <a:r>
              <a:rPr lang="en-US" sz="1900" dirty="0"/>
              <a:t>ow to set ceiling prices</a:t>
            </a:r>
          </a:p>
          <a:p>
            <a:pPr>
              <a:spcBef>
                <a:spcPts val="1200"/>
              </a:spcBef>
            </a:pPr>
            <a:r>
              <a:rPr lang="en-US" sz="1900" dirty="0"/>
              <a:t>Technical requirements, financial guarantees and penalties to ensure project realization</a:t>
            </a:r>
          </a:p>
          <a:p>
            <a:pPr>
              <a:spcBef>
                <a:spcPts val="1200"/>
              </a:spcBef>
            </a:pPr>
            <a:r>
              <a:rPr lang="en-US" sz="1900" dirty="0"/>
              <a:t>Conclusion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41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Feed-in tariffs provide high certainty for developers, but little volume control and price competition</a:t>
            </a:r>
          </a:p>
        </p:txBody>
      </p:sp>
      <p:grpSp>
        <p:nvGrpSpPr>
          <p:cNvPr id="31" name="Group 30" descr="A bar graph describing renumeration for realized and non realized projects">
            <a:extLst>
              <a:ext uri="{FF2B5EF4-FFF2-40B4-BE49-F238E27FC236}">
                <a16:creationId xmlns:a16="http://schemas.microsoft.com/office/drawing/2014/main" id="{5983F637-75FB-4D7C-A8F8-87DFBCCDFDD7}"/>
              </a:ext>
            </a:extLst>
          </p:cNvPr>
          <p:cNvGrpSpPr/>
          <p:nvPr/>
        </p:nvGrpSpPr>
        <p:grpSpPr>
          <a:xfrm>
            <a:off x="240324" y="4051542"/>
            <a:ext cx="4492760" cy="2275059"/>
            <a:chOff x="55640" y="2589984"/>
            <a:chExt cx="4492760" cy="2275059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BDBE912-F83B-4FFF-B896-D47CABD1C3D1}"/>
                </a:ext>
              </a:extLst>
            </p:cNvPr>
            <p:cNvGrpSpPr/>
            <p:nvPr/>
          </p:nvGrpSpPr>
          <p:grpSpPr>
            <a:xfrm>
              <a:off x="55640" y="2589984"/>
              <a:ext cx="4220379" cy="2275059"/>
              <a:chOff x="22982" y="2589984"/>
              <a:chExt cx="4220379" cy="2275059"/>
            </a:xfrm>
          </p:grpSpPr>
          <p:sp>
            <p:nvSpPr>
              <p:cNvPr id="34" name="Rectangle 62">
                <a:extLst>
                  <a:ext uri="{FF2B5EF4-FFF2-40B4-BE49-F238E27FC236}">
                    <a16:creationId xmlns:a16="http://schemas.microsoft.com/office/drawing/2014/main" id="{E8308F20-464F-4D53-9041-560CB11614A0}"/>
                  </a:ext>
                </a:extLst>
              </p:cNvPr>
              <p:cNvSpPr/>
              <p:nvPr/>
            </p:nvSpPr>
            <p:spPr bwMode="auto">
              <a:xfrm>
                <a:off x="1678226" y="2919034"/>
                <a:ext cx="176600" cy="123619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" name="TextBox 17">
                <a:extLst>
                  <a:ext uri="{FF2B5EF4-FFF2-40B4-BE49-F238E27FC236}">
                    <a16:creationId xmlns:a16="http://schemas.microsoft.com/office/drawing/2014/main" id="{C71E8221-129B-411B-9832-73F27401E6BE}"/>
                  </a:ext>
                </a:extLst>
              </p:cNvPr>
              <p:cNvSpPr txBox="1"/>
              <p:nvPr/>
            </p:nvSpPr>
            <p:spPr>
              <a:xfrm>
                <a:off x="1809677" y="2830930"/>
                <a:ext cx="186621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de-DE"/>
                </a:defPPr>
                <a:lvl1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0" sz="1100" b="0" i="0" u="none" strike="noStrike" kern="0" cap="none" spc="0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defRPr>
                </a:lvl1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Realized projects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Non realized projects</a:t>
                </a:r>
              </a:p>
            </p:txBody>
          </p:sp>
          <p:sp>
            <p:nvSpPr>
              <p:cNvPr id="36" name="TextBox 22">
                <a:extLst>
                  <a:ext uri="{FF2B5EF4-FFF2-40B4-BE49-F238E27FC236}">
                    <a16:creationId xmlns:a16="http://schemas.microsoft.com/office/drawing/2014/main" id="{6CB4FB34-D7E5-4A44-B05C-6C4890F7CF13}"/>
                  </a:ext>
                </a:extLst>
              </p:cNvPr>
              <p:cNvSpPr txBox="1"/>
              <p:nvPr/>
            </p:nvSpPr>
            <p:spPr>
              <a:xfrm>
                <a:off x="58282" y="2589984"/>
                <a:ext cx="1308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Remuneration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C1ECE06-D6C8-450C-BB6A-E8C5F98DD845}"/>
                  </a:ext>
                </a:extLst>
              </p:cNvPr>
              <p:cNvSpPr txBox="1"/>
              <p:nvPr/>
            </p:nvSpPr>
            <p:spPr>
              <a:xfrm>
                <a:off x="22982" y="3429000"/>
                <a:ext cx="87000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BA0C2F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defined tariff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E03E6252-472A-4FE6-B394-9D08C265BF05}"/>
                  </a:ext>
                </a:extLst>
              </p:cNvPr>
              <p:cNvSpPr/>
              <p:nvPr/>
            </p:nvSpPr>
            <p:spPr bwMode="auto">
              <a:xfrm>
                <a:off x="2383804" y="4195592"/>
                <a:ext cx="103323" cy="657048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7366B108-C2EA-440F-BA95-CDF3F8D9154D}"/>
                  </a:ext>
                </a:extLst>
              </p:cNvPr>
              <p:cNvSpPr/>
              <p:nvPr/>
            </p:nvSpPr>
            <p:spPr bwMode="auto">
              <a:xfrm>
                <a:off x="935203" y="4131980"/>
                <a:ext cx="69950" cy="713630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106CF24-0E22-48E4-B874-1FB47211882E}"/>
                  </a:ext>
                </a:extLst>
              </p:cNvPr>
              <p:cNvSpPr/>
              <p:nvPr/>
            </p:nvSpPr>
            <p:spPr bwMode="auto">
              <a:xfrm>
                <a:off x="2028955" y="4141673"/>
                <a:ext cx="358637" cy="713630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4F4B421-26C2-4A8D-8E3E-8AD40297F763}"/>
                  </a:ext>
                </a:extLst>
              </p:cNvPr>
              <p:cNvSpPr/>
              <p:nvPr/>
            </p:nvSpPr>
            <p:spPr bwMode="auto">
              <a:xfrm>
                <a:off x="1016181" y="3944370"/>
                <a:ext cx="322643" cy="898407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FD2282E-2062-4808-AB91-F690E349672C}"/>
                  </a:ext>
                </a:extLst>
              </p:cNvPr>
              <p:cNvSpPr/>
              <p:nvPr/>
            </p:nvSpPr>
            <p:spPr bwMode="auto">
              <a:xfrm>
                <a:off x="1831350" y="3732567"/>
                <a:ext cx="194308" cy="1112771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36C9250-CA2B-4840-ABB4-5D86A90D8F99}"/>
                  </a:ext>
                </a:extLst>
              </p:cNvPr>
              <p:cNvSpPr/>
              <p:nvPr/>
            </p:nvSpPr>
            <p:spPr bwMode="auto">
              <a:xfrm>
                <a:off x="1337541" y="3559492"/>
                <a:ext cx="287977" cy="1294215"/>
              </a:xfrm>
              <a:prstGeom prst="rect">
                <a:avLst/>
              </a:prstGeom>
              <a:noFill/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4FF244D3-56DC-43BC-84D5-9A45FE9AECC2}"/>
                  </a:ext>
                </a:extLst>
              </p:cNvPr>
              <p:cNvSpPr/>
              <p:nvPr/>
            </p:nvSpPr>
            <p:spPr bwMode="auto">
              <a:xfrm>
                <a:off x="2494798" y="3529027"/>
                <a:ext cx="321852" cy="1317177"/>
              </a:xfrm>
              <a:prstGeom prst="rect">
                <a:avLst/>
              </a:prstGeom>
              <a:noFill/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C4C4914-4171-42BA-BDB5-959F74CCAD5C}"/>
                  </a:ext>
                </a:extLst>
              </p:cNvPr>
              <p:cNvSpPr/>
              <p:nvPr/>
            </p:nvSpPr>
            <p:spPr bwMode="auto">
              <a:xfrm>
                <a:off x="2965706" y="3712627"/>
                <a:ext cx="1009876" cy="1137527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40D0FA06-4099-4B41-AC9D-94EA30ECD0DF}"/>
                  </a:ext>
                </a:extLst>
              </p:cNvPr>
              <p:cNvSpPr/>
              <p:nvPr/>
            </p:nvSpPr>
            <p:spPr bwMode="auto">
              <a:xfrm>
                <a:off x="1627313" y="3875259"/>
                <a:ext cx="206627" cy="970080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57673EB2-CB15-436E-B77F-4982296364FA}"/>
                  </a:ext>
                </a:extLst>
              </p:cNvPr>
              <p:cNvSpPr/>
              <p:nvPr/>
            </p:nvSpPr>
            <p:spPr bwMode="auto">
              <a:xfrm>
                <a:off x="3962110" y="3363142"/>
                <a:ext cx="250756" cy="1483733"/>
              </a:xfrm>
              <a:prstGeom prst="rect">
                <a:avLst/>
              </a:prstGeom>
              <a:noFill/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165AE8DA-939B-48E3-B5DF-08D87E144A63}"/>
                  </a:ext>
                </a:extLst>
              </p:cNvPr>
              <p:cNvCxnSpPr/>
              <p:nvPr/>
            </p:nvCxnSpPr>
            <p:spPr bwMode="auto">
              <a:xfrm flipV="1">
                <a:off x="930856" y="2838672"/>
                <a:ext cx="0" cy="2026371"/>
              </a:xfrm>
              <a:prstGeom prst="straightConnector1">
                <a:avLst/>
              </a:prstGeom>
              <a:solidFill>
                <a:srgbClr val="002F6C"/>
              </a:solidFill>
              <a:ln w="19050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27AEF802-729C-484D-951F-85DF6F0EF59E}"/>
                  </a:ext>
                </a:extLst>
              </p:cNvPr>
              <p:cNvCxnSpPr/>
              <p:nvPr/>
            </p:nvCxnSpPr>
            <p:spPr bwMode="auto">
              <a:xfrm flipH="1" flipV="1">
                <a:off x="895189" y="3593374"/>
                <a:ext cx="3348172" cy="570"/>
              </a:xfrm>
              <a:prstGeom prst="line">
                <a:avLst/>
              </a:prstGeom>
              <a:solidFill>
                <a:srgbClr val="002F6C"/>
              </a:solidFill>
              <a:ln w="28575" cap="flat" cmpd="sng" algn="ctr">
                <a:solidFill>
                  <a:srgbClr val="BA0C2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0" name="Rectangle 60">
                <a:extLst>
                  <a:ext uri="{FF2B5EF4-FFF2-40B4-BE49-F238E27FC236}">
                    <a16:creationId xmlns:a16="http://schemas.microsoft.com/office/drawing/2014/main" id="{A636E81B-EDDC-4452-8D4A-ADC48110CDE6}"/>
                  </a:ext>
                </a:extLst>
              </p:cNvPr>
              <p:cNvSpPr/>
              <p:nvPr/>
            </p:nvSpPr>
            <p:spPr bwMode="auto">
              <a:xfrm>
                <a:off x="1678226" y="3083408"/>
                <a:ext cx="176600" cy="123619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56216D82-C8E6-4E6D-B8A3-A3F7152D882A}"/>
                  </a:ext>
                </a:extLst>
              </p:cNvPr>
              <p:cNvSpPr/>
              <p:nvPr/>
            </p:nvSpPr>
            <p:spPr bwMode="auto">
              <a:xfrm>
                <a:off x="2824596" y="3678416"/>
                <a:ext cx="130799" cy="1168522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 charset="0"/>
                </a:endParaRPr>
              </a:p>
            </p:txBody>
          </p:sp>
        </p:grp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C213C49-4A4B-4297-8662-7C08CA8B845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63514" y="4850154"/>
              <a:ext cx="3584886" cy="0"/>
            </a:xfrm>
            <a:prstGeom prst="straightConnector1">
              <a:avLst/>
            </a:prstGeom>
            <a:solidFill>
              <a:srgbClr val="002F6C"/>
            </a:solidFill>
            <a:ln w="1905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C361065D-1DA7-4C5E-A78F-2CB3A6DAA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1000" y="2209800"/>
            <a:ext cx="4356410" cy="1601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Content Placeholder 209">
            <a:extLst>
              <a:ext uri="{FF2B5EF4-FFF2-40B4-BE49-F238E27FC236}">
                <a16:creationId xmlns:a16="http://schemas.microsoft.com/office/drawing/2014/main" id="{DFB7DCCB-8C6B-4C2A-9A21-4F3D407CB2DA}"/>
              </a:ext>
            </a:extLst>
          </p:cNvPr>
          <p:cNvSpPr txBox="1">
            <a:spLocks/>
          </p:cNvSpPr>
          <p:nvPr/>
        </p:nvSpPr>
        <p:spPr>
          <a:xfrm>
            <a:off x="933028" y="2278099"/>
            <a:ext cx="4027488" cy="974773"/>
          </a:xfrm>
          <a:prstGeom prst="rect">
            <a:avLst/>
          </a:prstGeom>
        </p:spPr>
        <p:txBody>
          <a:bodyPr/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lang="en-US" sz="18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60375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-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2pPr>
            <a:lvl3pPr marL="1027113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1373188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Palatino Linotype" pitchFamily="18" charset="0"/>
              <a:buChar char="◦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4pPr>
            <a:lvl5pPr marL="17176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Palatino Linotype" pitchFamily="18" charset="0"/>
              <a:buChar char="▫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5575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Administratively-set Feed-in tariff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Government sets price (experts) 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Market determines volume (projects)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Projects can be built until volume/budget cap is reached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55759">
                  <a:lumMod val="5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36D1F1F2-AC1A-4779-8626-8977C34745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5400000">
            <a:off x="-111711" y="2905800"/>
            <a:ext cx="1404000" cy="252000"/>
          </a:xfrm>
          <a:prstGeom prst="triangle">
            <a:avLst/>
          </a:prstGeom>
          <a:solidFill>
            <a:srgbClr val="1E4ABD"/>
          </a:solidFill>
          <a:ln w="12700" cap="flat" cmpd="sng" algn="ctr">
            <a:solidFill>
              <a:srgbClr val="1E4A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82E37194-884C-46B9-AB56-3B3528968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731801"/>
              </p:ext>
            </p:extLst>
          </p:nvPr>
        </p:nvGraphicFramePr>
        <p:xfrm>
          <a:off x="4998382" y="2194560"/>
          <a:ext cx="4027487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850">
                <a:tc>
                  <a:txBody>
                    <a:bodyPr/>
                    <a:lstStyle/>
                    <a:p>
                      <a:pPr algn="ctr"/>
                      <a:endParaRPr lang="en-US" sz="1400" cap="all" baseline="0" noProof="0" dirty="0">
                        <a:effectLst/>
                        <a:latin typeface="+mj-lt"/>
                      </a:endParaRP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02A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cap="all" baseline="0" noProof="0" dirty="0">
                          <a:effectLst/>
                          <a:latin typeface="+mj-lt"/>
                        </a:rPr>
                        <a:t>Feed-in Tariff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02A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Policy goals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j-lt"/>
                        </a:rPr>
                        <a:t>+ Secure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revenue streams help less mature technologies and small project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j-lt"/>
                        </a:rPr>
                        <a:t>- Slow in reacting to market price changes, less competitive pressure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j-lt"/>
                        </a:rPr>
                        <a:t>- Low volume control 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3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Market maturity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j-lt"/>
                        </a:rPr>
                        <a:t>+ Not much </a:t>
                      </a:r>
                      <a:r>
                        <a:rPr lang="en-US" sz="16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arket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maturity, competition and RE market knowledge required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j-lt"/>
                        </a:rPr>
                        <a:t>Institutional capacity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rgbClr val="555759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j-lt"/>
                        </a:rPr>
                        <a:t>o Experts to calculate and regularly update tariff, but procurement easier and flexible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4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48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Bilateral deals suitable for less mature markets, but are less scalable and transparent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A0C6277-DEE0-4F05-B292-895949F62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15590" y="2313829"/>
            <a:ext cx="4356410" cy="149617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F2D501AA-47A8-4DD7-AF7C-7B97B069E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5400000">
            <a:off x="-244874" y="2974480"/>
            <a:ext cx="1368000" cy="223504"/>
          </a:xfrm>
          <a:prstGeom prst="triangle">
            <a:avLst>
              <a:gd name="adj" fmla="val 50859"/>
            </a:avLst>
          </a:prstGeom>
          <a:solidFill>
            <a:srgbClr val="1E4ABD"/>
          </a:solidFill>
          <a:ln w="12700" cap="flat" cmpd="sng" algn="ctr">
            <a:solidFill>
              <a:srgbClr val="1E4A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74" name="Group 73" descr="renumeration bar graph showing columns a, b and c for preferred bids and non preferred bids, with the shortest column, A, being highlighted to represent the preferred bid. ">
            <a:extLst>
              <a:ext uri="{FF2B5EF4-FFF2-40B4-BE49-F238E27FC236}">
                <a16:creationId xmlns:a16="http://schemas.microsoft.com/office/drawing/2014/main" id="{B62206B1-869D-4D11-8492-0473C6C64243}"/>
              </a:ext>
            </a:extLst>
          </p:cNvPr>
          <p:cNvGrpSpPr/>
          <p:nvPr/>
        </p:nvGrpSpPr>
        <p:grpSpPr>
          <a:xfrm>
            <a:off x="27328" y="3836866"/>
            <a:ext cx="4685717" cy="2868734"/>
            <a:chOff x="152290" y="2575070"/>
            <a:chExt cx="4685717" cy="2868734"/>
          </a:xfrm>
        </p:grpSpPr>
        <p:sp>
          <p:nvSpPr>
            <p:cNvPr id="75" name="TextBox 22">
              <a:extLst>
                <a:ext uri="{FF2B5EF4-FFF2-40B4-BE49-F238E27FC236}">
                  <a16:creationId xmlns:a16="http://schemas.microsoft.com/office/drawing/2014/main" id="{89AFCEA4-76B4-4C3F-994A-D2037AC63649}"/>
                </a:ext>
              </a:extLst>
            </p:cNvPr>
            <p:cNvSpPr txBox="1"/>
            <p:nvPr/>
          </p:nvSpPr>
          <p:spPr>
            <a:xfrm>
              <a:off x="249350" y="2575070"/>
              <a:ext cx="11464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Remuneration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2444F84-F55F-4C63-AE2B-BD04E27448E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255317" y="3681990"/>
              <a:ext cx="1323248" cy="13448"/>
            </a:xfrm>
            <a:prstGeom prst="line">
              <a:avLst/>
            </a:prstGeom>
            <a:solidFill>
              <a:srgbClr val="002F6C"/>
            </a:solidFill>
            <a:ln w="1905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6564A37-DB8B-4DE1-A8AA-F6A2FFE1ECA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00519" y="4912078"/>
              <a:ext cx="1031149" cy="0"/>
            </a:xfrm>
            <a:prstGeom prst="line">
              <a:avLst/>
            </a:prstGeom>
            <a:solidFill>
              <a:srgbClr val="002F6C"/>
            </a:solidFill>
            <a:ln w="28575" cap="flat" cmpd="sng" algn="ctr">
              <a:solidFill>
                <a:srgbClr val="BA0C2F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24926839-7B67-4CED-A5B4-2C4EC07CAB1B}"/>
                </a:ext>
              </a:extLst>
            </p:cNvPr>
            <p:cNvGrpSpPr/>
            <p:nvPr/>
          </p:nvGrpSpPr>
          <p:grpSpPr>
            <a:xfrm>
              <a:off x="935660" y="2808904"/>
              <a:ext cx="3902347" cy="2634900"/>
              <a:chOff x="1163024" y="2882463"/>
              <a:chExt cx="3902347" cy="2634900"/>
            </a:xfrm>
          </p:grpSpPr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E10B7A5C-A217-4B49-9BA8-E60C7BB5F867}"/>
                  </a:ext>
                </a:extLst>
              </p:cNvPr>
              <p:cNvSpPr/>
              <p:nvPr/>
            </p:nvSpPr>
            <p:spPr>
              <a:xfrm>
                <a:off x="1163024" y="5055698"/>
                <a:ext cx="390234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BA0C2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Defined volume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BA0C2F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Capacity (kW), production (kWh), budget, grid capacity</a:t>
                </a: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BA0C2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81" name="TextBox 17">
                <a:extLst>
                  <a:ext uri="{FF2B5EF4-FFF2-40B4-BE49-F238E27FC236}">
                    <a16:creationId xmlns:a16="http://schemas.microsoft.com/office/drawing/2014/main" id="{C55E2135-A28D-4C50-A1D1-9AF9A14B5B5D}"/>
                  </a:ext>
                </a:extLst>
              </p:cNvPr>
              <p:cNvSpPr txBox="1"/>
              <p:nvPr/>
            </p:nvSpPr>
            <p:spPr>
              <a:xfrm>
                <a:off x="2026824" y="2882463"/>
                <a:ext cx="22717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Preferred bid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Qualified, non-preferred bidder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82" name="Rectangle 60">
                <a:extLst>
                  <a:ext uri="{FF2B5EF4-FFF2-40B4-BE49-F238E27FC236}">
                    <a16:creationId xmlns:a16="http://schemas.microsoft.com/office/drawing/2014/main" id="{BBF4A1B5-04B9-4A88-8E98-6DB011DF9285}"/>
                  </a:ext>
                </a:extLst>
              </p:cNvPr>
              <p:cNvSpPr/>
              <p:nvPr/>
            </p:nvSpPr>
            <p:spPr bwMode="auto">
              <a:xfrm>
                <a:off x="1894614" y="3127364"/>
                <a:ext cx="176600" cy="123619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3" name="Rectangle 62">
                <a:extLst>
                  <a:ext uri="{FF2B5EF4-FFF2-40B4-BE49-F238E27FC236}">
                    <a16:creationId xmlns:a16="http://schemas.microsoft.com/office/drawing/2014/main" id="{555ADE24-BB76-4797-B293-54241069A8F1}"/>
                  </a:ext>
                </a:extLst>
              </p:cNvPr>
              <p:cNvSpPr/>
              <p:nvPr/>
            </p:nvSpPr>
            <p:spPr bwMode="auto">
              <a:xfrm>
                <a:off x="1894614" y="2964210"/>
                <a:ext cx="176600" cy="123619"/>
              </a:xfrm>
              <a:prstGeom prst="rect">
                <a:avLst/>
              </a:prstGeom>
              <a:solidFill>
                <a:srgbClr val="1E4ABD"/>
              </a:solidFill>
              <a:ln w="9525" cap="flat" cmpd="sng" algn="ctr">
                <a:solidFill>
                  <a:srgbClr val="1E4AB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ll Sans MT"/>
                  <a:ea typeface="+mn-ea"/>
                  <a:cs typeface="+mn-cs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71D97E56-F3E8-4B3F-8D1C-FCB36F05EBEE}"/>
                  </a:ext>
                </a:extLst>
              </p:cNvPr>
              <p:cNvSpPr/>
              <p:nvPr/>
            </p:nvSpPr>
            <p:spPr bwMode="auto">
              <a:xfrm>
                <a:off x="1249002" y="3718197"/>
                <a:ext cx="1029840" cy="1209110"/>
              </a:xfrm>
              <a:prstGeom prst="rect">
                <a:avLst/>
              </a:prstGeom>
              <a:solidFill>
                <a:srgbClr val="1E4ABD"/>
              </a:solidFill>
              <a:ln w="9525" cap="flat" cmpd="sng" algn="ctr">
                <a:solidFill>
                  <a:schemeClr val="accent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300" b="1" i="0" u="none" strike="noStrike" kern="0" cap="none" spc="0" normalizeH="0" baseline="0" noProof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Arial" charset="0"/>
                  </a:rPr>
                  <a:t>A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Arial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3F234211-B9B6-4789-A22E-2F231A17E48B}"/>
                  </a:ext>
                </a:extLst>
              </p:cNvPr>
              <p:cNvSpPr/>
              <p:nvPr/>
            </p:nvSpPr>
            <p:spPr bwMode="auto">
              <a:xfrm>
                <a:off x="2267449" y="3629230"/>
                <a:ext cx="1027471" cy="1297016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rgbClr val="1E4AB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300" b="1" i="0" u="none" strike="noStrike" kern="0" cap="none" spc="0" normalizeH="0" baseline="0" noProof="0">
                    <a:ln>
                      <a:noFill/>
                    </a:ln>
                    <a:solidFill>
                      <a:srgbClr val="6C6463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Arial" charset="0"/>
                  </a:rPr>
                  <a:t>B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Arial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68B32E18-0801-46F9-99F2-DE1D965CB6C0}"/>
                  </a:ext>
                </a:extLst>
              </p:cNvPr>
              <p:cNvSpPr/>
              <p:nvPr/>
            </p:nvSpPr>
            <p:spPr bwMode="auto">
              <a:xfrm>
                <a:off x="3303616" y="3445250"/>
                <a:ext cx="1021233" cy="1483734"/>
              </a:xfrm>
              <a:prstGeom prst="rect">
                <a:avLst/>
              </a:prstGeom>
              <a:noFill/>
              <a:ln w="9525" cap="flat" cmpd="sng" algn="ctr">
                <a:solidFill>
                  <a:srgbClr val="1E4ABD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C6463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Arial" charset="0"/>
                  </a:rPr>
                  <a:t>C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6C6463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99D0627A-7E70-4999-91DC-426BD61BF1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26139" y="4937412"/>
                <a:ext cx="3564000" cy="1061"/>
              </a:xfrm>
              <a:prstGeom prst="straightConnector1">
                <a:avLst/>
              </a:prstGeom>
              <a:solidFill>
                <a:srgbClr val="002F6C"/>
              </a:solidFill>
              <a:ln w="19050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C23435CA-59C8-4014-A91E-99E02025A2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67450" y="3412542"/>
                <a:ext cx="11392" cy="1518980"/>
              </a:xfrm>
              <a:prstGeom prst="line">
                <a:avLst/>
              </a:prstGeom>
              <a:solidFill>
                <a:srgbClr val="002F6C"/>
              </a:solidFill>
              <a:ln w="28575" cap="flat" cmpd="sng" algn="ctr">
                <a:solidFill>
                  <a:srgbClr val="BA0C2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EE24AC52-C0E9-437D-9D1B-858DF639D97D}"/>
                  </a:ext>
                </a:extLst>
              </p:cNvPr>
              <p:cNvCxnSpPr/>
              <p:nvPr/>
            </p:nvCxnSpPr>
            <p:spPr bwMode="auto">
              <a:xfrm flipV="1">
                <a:off x="1233058" y="2905150"/>
                <a:ext cx="0" cy="2026372"/>
              </a:xfrm>
              <a:prstGeom prst="straightConnector1">
                <a:avLst/>
              </a:prstGeom>
              <a:solidFill>
                <a:srgbClr val="002F6C"/>
              </a:solidFill>
              <a:ln w="19050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4F3BEF86-EFA8-484A-9E2D-8D39FCEDC230}"/>
                </a:ext>
              </a:extLst>
            </p:cNvPr>
            <p:cNvSpPr txBox="1"/>
            <p:nvPr/>
          </p:nvSpPr>
          <p:spPr>
            <a:xfrm>
              <a:off x="152290" y="3167253"/>
              <a:ext cx="8291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1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1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offered</a:t>
              </a:r>
              <a:endParaRPr kumimoji="0" lang="en-US" sz="1200" b="1" i="1" u="none" strike="noStrike" kern="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price</a:t>
              </a:r>
            </a:p>
          </p:txBody>
        </p:sp>
      </p:grpSp>
      <p:sp>
        <p:nvSpPr>
          <p:cNvPr id="90" name="Content Placeholder 209">
            <a:extLst>
              <a:ext uri="{FF2B5EF4-FFF2-40B4-BE49-F238E27FC236}">
                <a16:creationId xmlns:a16="http://schemas.microsoft.com/office/drawing/2014/main" id="{9F41E94F-5AB1-4693-B563-CC6DA2608D94}"/>
              </a:ext>
            </a:extLst>
          </p:cNvPr>
          <p:cNvSpPr txBox="1">
            <a:spLocks/>
          </p:cNvSpPr>
          <p:nvPr/>
        </p:nvSpPr>
        <p:spPr>
          <a:xfrm>
            <a:off x="767618" y="2334371"/>
            <a:ext cx="4027488" cy="974773"/>
          </a:xfrm>
          <a:prstGeom prst="rect">
            <a:avLst/>
          </a:prstGeom>
        </p:spPr>
        <p:txBody>
          <a:bodyPr/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lang="en-US" sz="18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60375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-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2pPr>
            <a:lvl3pPr marL="1027113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1373188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Palatino Linotype" pitchFamily="18" charset="0"/>
              <a:buChar char="◦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4pPr>
            <a:lvl5pPr marL="17176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Palatino Linotype" pitchFamily="18" charset="0"/>
              <a:buChar char="▫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557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Bilateral deal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5575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Government sets volume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5575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Bidders offer price 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55575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55575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egotiation determines price/changes in size</a:t>
            </a: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852DE813-B4D6-4A5C-84D8-23008E7C43F0}"/>
              </a:ext>
            </a:extLst>
          </p:cNvPr>
          <p:cNvGraphicFramePr>
            <a:graphicFrameLocks noGrp="1"/>
          </p:cNvGraphicFramePr>
          <p:nvPr/>
        </p:nvGraphicFramePr>
        <p:xfrm>
          <a:off x="4605972" y="2270760"/>
          <a:ext cx="4345018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850">
                <a:tc>
                  <a:txBody>
                    <a:bodyPr/>
                    <a:lstStyle/>
                    <a:p>
                      <a:pPr algn="ctr"/>
                      <a:endParaRPr lang="en-US" sz="1600" cap="all" baseline="0" noProof="0" dirty="0">
                        <a:effectLst/>
                        <a:latin typeface="+mj-lt"/>
                      </a:endParaRP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02A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cap="all" baseline="0" noProof="0" dirty="0">
                          <a:effectLst/>
                          <a:latin typeface="+mj-lt"/>
                        </a:rPr>
                        <a:t>Bilateral deal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02A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Policy goals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663" indent="0">
                        <a:buClr>
                          <a:srgbClr val="555759"/>
                        </a:buClr>
                        <a:buFont typeface="Courier New" panose="02070309020205020404" pitchFamily="49" charset="0"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Volume control and higher flexibility to tailor projects than auction</a:t>
                      </a:r>
                    </a:p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55759"/>
                        </a:buClr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Competitive price building mechanism but lower than auction</a:t>
                      </a:r>
                    </a:p>
                    <a:p>
                      <a:pPr marL="93663" indent="0">
                        <a:buClr>
                          <a:srgbClr val="555759"/>
                        </a:buClr>
                        <a:buFontTx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Limited transparency</a:t>
                      </a:r>
                    </a:p>
                    <a:p>
                      <a:pPr marL="93663" indent="0">
                        <a:buClr>
                          <a:srgbClr val="555759"/>
                        </a:buClr>
                        <a:buFontTx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Risk of delayed realization due to negotiation stage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04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Market maturity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55759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o </a:t>
                      </a: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Competition needed but less than in auction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Clr>
                          <a:srgbClr val="555759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US" sz="1600" noProof="0" dirty="0">
                          <a:solidFill>
                            <a:schemeClr val="tx1"/>
                          </a:solidFill>
                          <a:latin typeface="+mn-lt"/>
                        </a:rPr>
                        <a:t>- Difficult to scale if many bidders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Institutional capacity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55759"/>
                        </a:buClr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Require capabilities for negotiations, but more flexible on timeline</a:t>
                      </a:r>
                      <a:endParaRPr lang="en-US" sz="160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4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10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Auctions provide strong volume control, price pressure and scalability, but need competition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8BE54-352F-4836-87B7-94E41D063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215590" y="2368412"/>
            <a:ext cx="4342056" cy="128287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Content Placeholder 209">
            <a:extLst>
              <a:ext uri="{FF2B5EF4-FFF2-40B4-BE49-F238E27FC236}">
                <a16:creationId xmlns:a16="http://schemas.microsoft.com/office/drawing/2014/main" id="{B6F6FB63-C69E-429C-96E7-7BCB0C2D718F}"/>
              </a:ext>
            </a:extLst>
          </p:cNvPr>
          <p:cNvSpPr txBox="1">
            <a:spLocks/>
          </p:cNvSpPr>
          <p:nvPr/>
        </p:nvSpPr>
        <p:spPr>
          <a:xfrm>
            <a:off x="767618" y="2418831"/>
            <a:ext cx="4027488" cy="974773"/>
          </a:xfrm>
          <a:prstGeom prst="rect">
            <a:avLst/>
          </a:prstGeom>
        </p:spPr>
        <p:txBody>
          <a:bodyPr/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lang="en-US" sz="18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60375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-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2pPr>
            <a:lvl3pPr marL="1027113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1373188" indent="-3444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Palatino Linotype" pitchFamily="18" charset="0"/>
              <a:buChar char="◦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4pPr>
            <a:lvl5pPr marL="17176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Palatino Linotype" pitchFamily="18" charset="0"/>
              <a:buChar char="▫"/>
              <a:defRPr lang="en-US" sz="1600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5pPr>
            <a:lvl6pPr marL="21748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6pPr>
            <a:lvl7pPr marL="26320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7pPr>
            <a:lvl8pPr marL="30892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8pPr>
            <a:lvl9pPr marL="3546475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5000"/>
              <a:buFont typeface="Palatino Linotype" pitchFamily="18" charset="0"/>
              <a:buChar char="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555759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Auctions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Government sets volume</a:t>
            </a:r>
          </a:p>
          <a:p>
            <a:pPr marL="230188" marR="0" lvl="0" indent="-230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55759">
                  <a:lumMod val="50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Market sets the price (clearing at price level where auction volume is met)</a:t>
            </a: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F6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557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26" name="Group 25" descr="a renumeration graph representing ideal prices (lower) for awarded bids as opposed to non awarded bids">
            <a:extLst>
              <a:ext uri="{FF2B5EF4-FFF2-40B4-BE49-F238E27FC236}">
                <a16:creationId xmlns:a16="http://schemas.microsoft.com/office/drawing/2014/main" id="{C9F0746E-1BE5-4C93-9743-039D4655854D}"/>
              </a:ext>
            </a:extLst>
          </p:cNvPr>
          <p:cNvGrpSpPr/>
          <p:nvPr/>
        </p:nvGrpSpPr>
        <p:grpSpPr>
          <a:xfrm>
            <a:off x="64367" y="3775223"/>
            <a:ext cx="4812433" cy="3082777"/>
            <a:chOff x="-17327" y="2572038"/>
            <a:chExt cx="4812433" cy="308277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B3E95E9-BCD7-4961-AB86-BDD906A035DD}"/>
                </a:ext>
              </a:extLst>
            </p:cNvPr>
            <p:cNvSpPr txBox="1"/>
            <p:nvPr/>
          </p:nvSpPr>
          <p:spPr>
            <a:xfrm>
              <a:off x="-17327" y="3445310"/>
              <a:ext cx="10053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r">
                <a:defRPr sz="1200" b="1" i="1" kern="0">
                  <a:solidFill>
                    <a:prstClr val="black"/>
                  </a:solidFill>
                  <a:latin typeface="+mj-lt"/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1" u="none" strike="noStrike" kern="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Price (pay-as bid or clearing)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89DCC36-84A1-40FD-BF32-41A7F85313D3}"/>
                </a:ext>
              </a:extLst>
            </p:cNvPr>
            <p:cNvGrpSpPr/>
            <p:nvPr/>
          </p:nvGrpSpPr>
          <p:grpSpPr>
            <a:xfrm>
              <a:off x="194384" y="2572038"/>
              <a:ext cx="4600722" cy="3082777"/>
              <a:chOff x="194384" y="2572038"/>
              <a:chExt cx="4600722" cy="3082777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525BADB-8D03-4D2A-9C69-6FF272823430}"/>
                  </a:ext>
                </a:extLst>
              </p:cNvPr>
              <p:cNvSpPr/>
              <p:nvPr/>
            </p:nvSpPr>
            <p:spPr>
              <a:xfrm>
                <a:off x="906562" y="4762263"/>
                <a:ext cx="3888544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Defined volume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Capacity (kW), production (kWh), budget, grid capacity</a:t>
                </a: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1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977C3F2-E13F-4164-A33B-921ADF18F49E}"/>
                  </a:ext>
                </a:extLst>
              </p:cNvPr>
              <p:cNvCxnSpPr/>
              <p:nvPr/>
            </p:nvCxnSpPr>
            <p:spPr bwMode="auto">
              <a:xfrm flipH="1">
                <a:off x="1016508" y="3621970"/>
                <a:ext cx="2416766" cy="7560"/>
              </a:xfrm>
              <a:prstGeom prst="line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TextBox 17">
                <a:extLst>
                  <a:ext uri="{FF2B5EF4-FFF2-40B4-BE49-F238E27FC236}">
                    <a16:creationId xmlns:a16="http://schemas.microsoft.com/office/drawing/2014/main" id="{DC84E252-46DC-4EFB-9595-83671BAE9C50}"/>
                  </a:ext>
                </a:extLst>
              </p:cNvPr>
              <p:cNvSpPr txBox="1"/>
              <p:nvPr/>
            </p:nvSpPr>
            <p:spPr>
              <a:xfrm>
                <a:off x="1813668" y="2806244"/>
                <a:ext cx="14189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55759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Awarded bids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555759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charset="0"/>
                  </a:rPr>
                  <a:t>Non awarded bids</a:t>
                </a:r>
              </a:p>
            </p:txBody>
          </p:sp>
          <p:sp>
            <p:nvSpPr>
              <p:cNvPr id="32" name="Rectangle 60">
                <a:extLst>
                  <a:ext uri="{FF2B5EF4-FFF2-40B4-BE49-F238E27FC236}">
                    <a16:creationId xmlns:a16="http://schemas.microsoft.com/office/drawing/2014/main" id="{5920EBE4-51BD-48BF-8B96-73B86CBC2C6B}"/>
                  </a:ext>
                </a:extLst>
              </p:cNvPr>
              <p:cNvSpPr/>
              <p:nvPr/>
            </p:nvSpPr>
            <p:spPr bwMode="auto">
              <a:xfrm>
                <a:off x="1680063" y="3051916"/>
                <a:ext cx="176600" cy="123619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33" name="Rectangle 62">
                <a:extLst>
                  <a:ext uri="{FF2B5EF4-FFF2-40B4-BE49-F238E27FC236}">
                    <a16:creationId xmlns:a16="http://schemas.microsoft.com/office/drawing/2014/main" id="{724F5F1F-8AA9-433B-B332-0953DEF420FC}"/>
                  </a:ext>
                </a:extLst>
              </p:cNvPr>
              <p:cNvSpPr/>
              <p:nvPr/>
            </p:nvSpPr>
            <p:spPr bwMode="auto">
              <a:xfrm>
                <a:off x="1682303" y="2894539"/>
                <a:ext cx="176600" cy="123619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30B8E62-AA91-482E-8ADB-974BB6473903}"/>
                  </a:ext>
                </a:extLst>
              </p:cNvPr>
              <p:cNvSpPr/>
              <p:nvPr/>
            </p:nvSpPr>
            <p:spPr bwMode="auto">
              <a:xfrm>
                <a:off x="1000192" y="4192252"/>
                <a:ext cx="103323" cy="657048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F8830466-F4FA-49ED-8DBF-FF82C0C5F609}"/>
                  </a:ext>
                </a:extLst>
              </p:cNvPr>
              <p:cNvCxnSpPr/>
              <p:nvPr/>
            </p:nvCxnSpPr>
            <p:spPr bwMode="auto">
              <a:xfrm flipH="1" flipV="1">
                <a:off x="1015199" y="4922989"/>
                <a:ext cx="2380655" cy="0"/>
              </a:xfrm>
              <a:prstGeom prst="line">
                <a:avLst/>
              </a:prstGeom>
              <a:solidFill>
                <a:schemeClr val="tx2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F3CCFE2-AE75-4E7E-97CE-7E2FE2151496}"/>
                  </a:ext>
                </a:extLst>
              </p:cNvPr>
              <p:cNvSpPr/>
              <p:nvPr/>
            </p:nvSpPr>
            <p:spPr bwMode="auto">
              <a:xfrm>
                <a:off x="1092525" y="4138870"/>
                <a:ext cx="69950" cy="713630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B6E8A5B-6400-4565-9A52-F990290045CB}"/>
                  </a:ext>
                </a:extLst>
              </p:cNvPr>
              <p:cNvSpPr/>
              <p:nvPr/>
            </p:nvSpPr>
            <p:spPr bwMode="auto">
              <a:xfrm>
                <a:off x="1160896" y="4138600"/>
                <a:ext cx="358637" cy="713630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2E926F3B-F2E1-4F5B-BC03-52B3632F5A95}"/>
                  </a:ext>
                </a:extLst>
              </p:cNvPr>
              <p:cNvSpPr/>
              <p:nvPr/>
            </p:nvSpPr>
            <p:spPr bwMode="auto">
              <a:xfrm>
                <a:off x="1519227" y="3953822"/>
                <a:ext cx="322643" cy="898408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55759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60DF3A2-CB5B-4015-9CBC-335C5D4BE58D}"/>
                  </a:ext>
                </a:extLst>
              </p:cNvPr>
              <p:cNvSpPr/>
              <p:nvPr/>
            </p:nvSpPr>
            <p:spPr bwMode="auto">
              <a:xfrm>
                <a:off x="2036884" y="3739457"/>
                <a:ext cx="194308" cy="1112772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001B8E4-67FA-4DAE-9E9C-8959A3F23558}"/>
                  </a:ext>
                </a:extLst>
              </p:cNvPr>
              <p:cNvSpPr/>
              <p:nvPr/>
            </p:nvSpPr>
            <p:spPr bwMode="auto">
              <a:xfrm>
                <a:off x="3246062" y="3621970"/>
                <a:ext cx="146068" cy="1230118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C55F2E2-95FC-41AB-82FE-EAC53AF89C6B}"/>
                  </a:ext>
                </a:extLst>
              </p:cNvPr>
              <p:cNvSpPr/>
              <p:nvPr/>
            </p:nvSpPr>
            <p:spPr bwMode="auto">
              <a:xfrm>
                <a:off x="3409773" y="3558817"/>
                <a:ext cx="311365" cy="129421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9C204F2-73BD-4FEB-BE64-6A080E02C62A}"/>
                  </a:ext>
                </a:extLst>
              </p:cNvPr>
              <p:cNvSpPr/>
              <p:nvPr/>
            </p:nvSpPr>
            <p:spPr bwMode="auto">
              <a:xfrm>
                <a:off x="3725694" y="3536585"/>
                <a:ext cx="320545" cy="13171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51CEE7D-5B9D-4592-8EDE-D3AE7880F656}"/>
                  </a:ext>
                </a:extLst>
              </p:cNvPr>
              <p:cNvSpPr/>
              <p:nvPr/>
            </p:nvSpPr>
            <p:spPr bwMode="auto">
              <a:xfrm>
                <a:off x="4051220" y="3370031"/>
                <a:ext cx="242892" cy="1483734"/>
              </a:xfrm>
              <a:prstGeom prst="rect">
                <a:avLst/>
              </a:prstGeom>
              <a:noFill/>
              <a:ln w="9525" cap="flat" cmpd="sng" algn="ctr">
                <a:solidFill>
                  <a:srgbClr val="AFD4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272C342A-D8F1-4D4C-A070-70372710E253}"/>
                  </a:ext>
                </a:extLst>
              </p:cNvPr>
              <p:cNvSpPr/>
              <p:nvPr/>
            </p:nvSpPr>
            <p:spPr bwMode="auto">
              <a:xfrm>
                <a:off x="2233528" y="3715778"/>
                <a:ext cx="1013147" cy="1137528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21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F652D4D-063F-4BF1-B0BD-0151EAAA98C3}"/>
                  </a:ext>
                </a:extLst>
              </p:cNvPr>
              <p:cNvSpPr/>
              <p:nvPr/>
            </p:nvSpPr>
            <p:spPr bwMode="auto">
              <a:xfrm>
                <a:off x="1841726" y="3882148"/>
                <a:ext cx="194308" cy="970081"/>
              </a:xfrm>
              <a:prstGeom prst="rect">
                <a:avLst/>
              </a:prstGeom>
              <a:solidFill>
                <a:srgbClr val="AFD466"/>
              </a:solidFill>
              <a:ln w="9525" cap="flat" cmpd="sng" algn="ctr">
                <a:solidFill>
                  <a:srgbClr val="7AB8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555759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charset="0"/>
                </a:endParaRP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7BC813FC-03BE-44C0-854B-6DBEA40E7D75}"/>
                  </a:ext>
                </a:extLst>
              </p:cNvPr>
              <p:cNvCxnSpPr/>
              <p:nvPr/>
            </p:nvCxnSpPr>
            <p:spPr bwMode="auto">
              <a:xfrm>
                <a:off x="993646" y="4862193"/>
                <a:ext cx="3564000" cy="1061"/>
              </a:xfrm>
              <a:prstGeom prst="straightConnector1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2E4EF342-3962-449F-A555-B9E8CE95CC64}"/>
                  </a:ext>
                </a:extLst>
              </p:cNvPr>
              <p:cNvCxnSpPr/>
              <p:nvPr/>
            </p:nvCxnSpPr>
            <p:spPr bwMode="auto">
              <a:xfrm flipH="1">
                <a:off x="3397111" y="3267435"/>
                <a:ext cx="1" cy="1588868"/>
              </a:xfrm>
              <a:prstGeom prst="line">
                <a:avLst/>
              </a:prstGeom>
              <a:solidFill>
                <a:schemeClr val="tx2"/>
              </a:solidFill>
              <a:ln w="28575" cap="flat" cmpd="sng" algn="ctr">
                <a:solidFill>
                  <a:schemeClr val="accent5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E6378C4F-0E71-4CBA-B364-091A41AD3BDA}"/>
                  </a:ext>
                </a:extLst>
              </p:cNvPr>
              <p:cNvCxnSpPr/>
              <p:nvPr/>
            </p:nvCxnSpPr>
            <p:spPr bwMode="auto">
              <a:xfrm flipV="1">
                <a:off x="1000565" y="2829931"/>
                <a:ext cx="0" cy="2026372"/>
              </a:xfrm>
              <a:prstGeom prst="straightConnector1">
                <a:avLst/>
              </a:prstGeom>
              <a:solidFill>
                <a:schemeClr val="tx2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9" name="TextBox 22">
                <a:extLst>
                  <a:ext uri="{FF2B5EF4-FFF2-40B4-BE49-F238E27FC236}">
                    <a16:creationId xmlns:a16="http://schemas.microsoft.com/office/drawing/2014/main" id="{E7814A92-5368-4E94-BAA2-62BAE4083566}"/>
                  </a:ext>
                </a:extLst>
              </p:cNvPr>
              <p:cNvSpPr txBox="1"/>
              <p:nvPr/>
            </p:nvSpPr>
            <p:spPr>
              <a:xfrm>
                <a:off x="194384" y="2572038"/>
                <a:ext cx="11464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Remuneration</a:t>
                </a:r>
              </a:p>
            </p:txBody>
          </p:sp>
        </p:grpSp>
      </p:grp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4B5C064-8FFE-4103-9F49-53A208A03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5400000">
            <a:off x="-107867" y="2910986"/>
            <a:ext cx="1093988" cy="223504"/>
          </a:xfrm>
          <a:prstGeom prst="triangle">
            <a:avLst/>
          </a:prstGeom>
          <a:solidFill>
            <a:srgbClr val="1E4ABD"/>
          </a:solidFill>
          <a:ln w="12700" cap="flat" cmpd="sng" algn="ctr">
            <a:solidFill>
              <a:srgbClr val="1E4AB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BC4BCFDC-3775-41B7-B13C-A20C91E3FEE4}"/>
              </a:ext>
            </a:extLst>
          </p:cNvPr>
          <p:cNvGraphicFramePr>
            <a:graphicFrameLocks noGrp="1"/>
          </p:cNvGraphicFramePr>
          <p:nvPr/>
        </p:nvGraphicFramePr>
        <p:xfrm>
          <a:off x="4845345" y="2350532"/>
          <a:ext cx="4146255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689588887"/>
                    </a:ext>
                  </a:extLst>
                </a:gridCol>
              </a:tblGrid>
              <a:tr h="330850">
                <a:tc>
                  <a:txBody>
                    <a:bodyPr/>
                    <a:lstStyle/>
                    <a:p>
                      <a:pPr algn="ctr"/>
                      <a:endParaRPr lang="en-US" sz="1600" cap="all" baseline="0" noProof="0" dirty="0">
                        <a:effectLst/>
                        <a:latin typeface="+mj-lt"/>
                      </a:endParaRP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02A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cap="all" baseline="0" noProof="0" dirty="0">
                          <a:effectLst/>
                          <a:latin typeface="+mj-lt"/>
                        </a:rPr>
                        <a:t>Auctions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rgbClr val="002A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Policy goals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55759"/>
                        </a:buClr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Volume control</a:t>
                      </a:r>
                    </a:p>
                    <a:p>
                      <a:pPr marL="93663" indent="0">
                        <a:buClr>
                          <a:srgbClr val="555759"/>
                        </a:buClr>
                        <a:buFont typeface="Courier New" panose="02070309020205020404" pitchFamily="49" charset="0"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Competitive price building high</a:t>
                      </a:r>
                    </a:p>
                    <a:p>
                      <a:pPr marL="93663" indent="0">
                        <a:buClr>
                          <a:srgbClr val="555759"/>
                        </a:buClr>
                        <a:buFont typeface="Courier New" panose="02070309020205020404" pitchFamily="49" charset="0"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Fast realization after award</a:t>
                      </a:r>
                    </a:p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55759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Developers face risk of not being awarded and sunk cost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Market maturity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55759"/>
                        </a:buClr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Easy to scale</a:t>
                      </a:r>
                    </a:p>
                    <a:p>
                      <a:pPr marL="93663" indent="0" algn="l" defTabSz="914400" rtl="0" eaLnBrk="1" latinLnBrk="0" hangingPunct="1">
                        <a:buClr>
                          <a:srgbClr val="555759"/>
                        </a:buClr>
                        <a:buFont typeface="Courier New" panose="02070309020205020404" pitchFamily="49" charset="0"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Need high competition</a:t>
                      </a:r>
                    </a:p>
                    <a:p>
                      <a:pPr marL="93663" indent="0" algn="l" defTabSz="914400" rtl="0" eaLnBrk="1" latinLnBrk="0" hangingPunct="1">
                        <a:buClr>
                          <a:srgbClr val="555759"/>
                        </a:buClr>
                        <a:buFont typeface="Courier New" panose="02070309020205020404" pitchFamily="49" charset="0"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RE producers need to know market to place bid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3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Institutional capacity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3663" indent="0">
                        <a:buClr>
                          <a:srgbClr val="555759"/>
                        </a:buClr>
                        <a:buFont typeface="Courier New" panose="02070309020205020404" pitchFamily="49" charset="0"/>
                        <a:buNone/>
                      </a:pP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Require stronger institutional capabilities to build bidder interest </a:t>
                      </a:r>
                    </a:p>
                  </a:txBody>
                  <a:tcPr>
                    <a:lnT w="6350" cap="flat" cmpd="sng" algn="ctr">
                      <a:solidFill>
                        <a:srgbClr val="5557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4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29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lvl="0" algn="ctr"/>
            <a:r>
              <a:rPr lang="en-US" dirty="0"/>
              <a:t>Focus on auctions: overview of auction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429000"/>
          </a:xfrm>
        </p:spPr>
        <p:txBody>
          <a:bodyPr/>
          <a:lstStyle/>
          <a:p>
            <a:pPr lvl="0"/>
            <a:r>
              <a:rPr lang="en-US" sz="1400" dirty="0">
                <a:latin typeface="+mj-lt"/>
              </a:rPr>
              <a:t>...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1BAE7E1-F691-4DCC-BF75-3879B8C46911}"/>
              </a:ext>
            </a:extLst>
          </p:cNvPr>
          <p:cNvSpPr/>
          <p:nvPr/>
        </p:nvSpPr>
        <p:spPr>
          <a:xfrm>
            <a:off x="-63608" y="2401931"/>
            <a:ext cx="2016000" cy="850900"/>
          </a:xfrm>
          <a:custGeom>
            <a:avLst/>
            <a:gdLst>
              <a:gd name="connsiteX0" fmla="*/ 0 w 1704050"/>
              <a:gd name="connsiteY0" fmla="*/ 0 h 496296"/>
              <a:gd name="connsiteX1" fmla="*/ 1455902 w 1704050"/>
              <a:gd name="connsiteY1" fmla="*/ 0 h 496296"/>
              <a:gd name="connsiteX2" fmla="*/ 1704050 w 1704050"/>
              <a:gd name="connsiteY2" fmla="*/ 248148 h 496296"/>
              <a:gd name="connsiteX3" fmla="*/ 1455902 w 1704050"/>
              <a:gd name="connsiteY3" fmla="*/ 496296 h 496296"/>
              <a:gd name="connsiteX4" fmla="*/ 0 w 1704050"/>
              <a:gd name="connsiteY4" fmla="*/ 496296 h 496296"/>
              <a:gd name="connsiteX5" fmla="*/ 248148 w 1704050"/>
              <a:gd name="connsiteY5" fmla="*/ 248148 h 496296"/>
              <a:gd name="connsiteX6" fmla="*/ 0 w 1704050"/>
              <a:gd name="connsiteY6" fmla="*/ 0 h 4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4050" h="496296">
                <a:moveTo>
                  <a:pt x="0" y="0"/>
                </a:moveTo>
                <a:lnTo>
                  <a:pt x="1455902" y="0"/>
                </a:lnTo>
                <a:lnTo>
                  <a:pt x="1704050" y="248148"/>
                </a:lnTo>
                <a:lnTo>
                  <a:pt x="1455902" y="496296"/>
                </a:lnTo>
                <a:lnTo>
                  <a:pt x="0" y="496296"/>
                </a:lnTo>
                <a:lnTo>
                  <a:pt x="248148" y="248148"/>
                </a:lnTo>
                <a:lnTo>
                  <a:pt x="0" y="0"/>
                </a:lnTo>
                <a:close/>
              </a:path>
            </a:pathLst>
          </a:custGeom>
          <a:solidFill>
            <a:srgbClr val="555759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320157" tIns="24003" rIns="272151" bIns="24003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Target definition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D479E56-8DA6-4CF3-886D-6AA448D12CFD}"/>
              </a:ext>
            </a:extLst>
          </p:cNvPr>
          <p:cNvSpPr/>
          <p:nvPr/>
        </p:nvSpPr>
        <p:spPr>
          <a:xfrm>
            <a:off x="1740045" y="2401931"/>
            <a:ext cx="2016000" cy="850900"/>
          </a:xfrm>
          <a:custGeom>
            <a:avLst/>
            <a:gdLst>
              <a:gd name="connsiteX0" fmla="*/ 0 w 1420929"/>
              <a:gd name="connsiteY0" fmla="*/ 0 h 496296"/>
              <a:gd name="connsiteX1" fmla="*/ 1172781 w 1420929"/>
              <a:gd name="connsiteY1" fmla="*/ 0 h 496296"/>
              <a:gd name="connsiteX2" fmla="*/ 1420929 w 1420929"/>
              <a:gd name="connsiteY2" fmla="*/ 248148 h 496296"/>
              <a:gd name="connsiteX3" fmla="*/ 1172781 w 1420929"/>
              <a:gd name="connsiteY3" fmla="*/ 496296 h 496296"/>
              <a:gd name="connsiteX4" fmla="*/ 0 w 1420929"/>
              <a:gd name="connsiteY4" fmla="*/ 496296 h 496296"/>
              <a:gd name="connsiteX5" fmla="*/ 248148 w 1420929"/>
              <a:gd name="connsiteY5" fmla="*/ 248148 h 496296"/>
              <a:gd name="connsiteX6" fmla="*/ 0 w 1420929"/>
              <a:gd name="connsiteY6" fmla="*/ 0 h 4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20929" h="496296">
                <a:moveTo>
                  <a:pt x="0" y="0"/>
                </a:moveTo>
                <a:lnTo>
                  <a:pt x="1172781" y="0"/>
                </a:lnTo>
                <a:lnTo>
                  <a:pt x="1420929" y="248148"/>
                </a:lnTo>
                <a:lnTo>
                  <a:pt x="1172781" y="496296"/>
                </a:lnTo>
                <a:lnTo>
                  <a:pt x="0" y="496296"/>
                </a:lnTo>
                <a:lnTo>
                  <a:pt x="248148" y="248148"/>
                </a:lnTo>
                <a:lnTo>
                  <a:pt x="0" y="0"/>
                </a:lnTo>
                <a:close/>
              </a:path>
            </a:pathLst>
          </a:custGeom>
          <a:solidFill>
            <a:srgbClr val="555759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320157" tIns="24003" rIns="272151" bIns="24003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</a:t>
            </a: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&amp;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regulatory analysis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BFB8312-030A-4936-80B2-C88F2525805C}"/>
              </a:ext>
            </a:extLst>
          </p:cNvPr>
          <p:cNvSpPr/>
          <p:nvPr/>
        </p:nvSpPr>
        <p:spPr>
          <a:xfrm>
            <a:off x="3543698" y="2401931"/>
            <a:ext cx="2016000" cy="850900"/>
          </a:xfrm>
          <a:custGeom>
            <a:avLst/>
            <a:gdLst>
              <a:gd name="connsiteX0" fmla="*/ 0 w 1362074"/>
              <a:gd name="connsiteY0" fmla="*/ 0 h 496296"/>
              <a:gd name="connsiteX1" fmla="*/ 1113926 w 1362074"/>
              <a:gd name="connsiteY1" fmla="*/ 0 h 496296"/>
              <a:gd name="connsiteX2" fmla="*/ 1362074 w 1362074"/>
              <a:gd name="connsiteY2" fmla="*/ 248148 h 496296"/>
              <a:gd name="connsiteX3" fmla="*/ 1113926 w 1362074"/>
              <a:gd name="connsiteY3" fmla="*/ 496296 h 496296"/>
              <a:gd name="connsiteX4" fmla="*/ 0 w 1362074"/>
              <a:gd name="connsiteY4" fmla="*/ 496296 h 496296"/>
              <a:gd name="connsiteX5" fmla="*/ 248148 w 1362074"/>
              <a:gd name="connsiteY5" fmla="*/ 248148 h 496296"/>
              <a:gd name="connsiteX6" fmla="*/ 0 w 1362074"/>
              <a:gd name="connsiteY6" fmla="*/ 0 h 4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2074" h="496296">
                <a:moveTo>
                  <a:pt x="0" y="0"/>
                </a:moveTo>
                <a:lnTo>
                  <a:pt x="1113926" y="0"/>
                </a:lnTo>
                <a:lnTo>
                  <a:pt x="1362074" y="248148"/>
                </a:lnTo>
                <a:lnTo>
                  <a:pt x="1113926" y="496296"/>
                </a:lnTo>
                <a:lnTo>
                  <a:pt x="0" y="496296"/>
                </a:lnTo>
                <a:lnTo>
                  <a:pt x="248148" y="248148"/>
                </a:lnTo>
                <a:lnTo>
                  <a:pt x="0" y="0"/>
                </a:lnTo>
                <a:close/>
              </a:path>
            </a:pathLst>
          </a:custGeom>
          <a:solidFill>
            <a:srgbClr val="555759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320157" tIns="24003" rIns="272151" bIns="24003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Auction design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A927B68-AC0D-4610-888C-6F0810FB4B8C}"/>
              </a:ext>
            </a:extLst>
          </p:cNvPr>
          <p:cNvSpPr/>
          <p:nvPr/>
        </p:nvSpPr>
        <p:spPr>
          <a:xfrm>
            <a:off x="5347351" y="2401931"/>
            <a:ext cx="2016000" cy="850900"/>
          </a:xfrm>
          <a:custGeom>
            <a:avLst/>
            <a:gdLst>
              <a:gd name="connsiteX0" fmla="*/ 0 w 1745443"/>
              <a:gd name="connsiteY0" fmla="*/ 0 h 496296"/>
              <a:gd name="connsiteX1" fmla="*/ 1497295 w 1745443"/>
              <a:gd name="connsiteY1" fmla="*/ 0 h 496296"/>
              <a:gd name="connsiteX2" fmla="*/ 1745443 w 1745443"/>
              <a:gd name="connsiteY2" fmla="*/ 248148 h 496296"/>
              <a:gd name="connsiteX3" fmla="*/ 1497295 w 1745443"/>
              <a:gd name="connsiteY3" fmla="*/ 496296 h 496296"/>
              <a:gd name="connsiteX4" fmla="*/ 0 w 1745443"/>
              <a:gd name="connsiteY4" fmla="*/ 496296 h 496296"/>
              <a:gd name="connsiteX5" fmla="*/ 248148 w 1745443"/>
              <a:gd name="connsiteY5" fmla="*/ 248148 h 496296"/>
              <a:gd name="connsiteX6" fmla="*/ 0 w 1745443"/>
              <a:gd name="connsiteY6" fmla="*/ 0 h 4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5443" h="496296">
                <a:moveTo>
                  <a:pt x="0" y="0"/>
                </a:moveTo>
                <a:lnTo>
                  <a:pt x="1497295" y="0"/>
                </a:lnTo>
                <a:lnTo>
                  <a:pt x="1745443" y="248148"/>
                </a:lnTo>
                <a:lnTo>
                  <a:pt x="1497295" y="496296"/>
                </a:lnTo>
                <a:lnTo>
                  <a:pt x="0" y="496296"/>
                </a:lnTo>
                <a:lnTo>
                  <a:pt x="248148" y="248148"/>
                </a:lnTo>
                <a:lnTo>
                  <a:pt x="0" y="0"/>
                </a:lnTo>
                <a:close/>
              </a:path>
            </a:pathLst>
          </a:custGeom>
          <a:solidFill>
            <a:srgbClr val="555759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320157" tIns="24003" rIns="272151" bIns="24003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Imple-mentation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966B78E-3C70-4AB6-B421-4F967586651A}"/>
              </a:ext>
            </a:extLst>
          </p:cNvPr>
          <p:cNvSpPr/>
          <p:nvPr/>
        </p:nvSpPr>
        <p:spPr>
          <a:xfrm>
            <a:off x="7151003" y="2401931"/>
            <a:ext cx="2016000" cy="850900"/>
          </a:xfrm>
          <a:custGeom>
            <a:avLst/>
            <a:gdLst>
              <a:gd name="connsiteX0" fmla="*/ 0 w 1362074"/>
              <a:gd name="connsiteY0" fmla="*/ 0 h 496296"/>
              <a:gd name="connsiteX1" fmla="*/ 1113926 w 1362074"/>
              <a:gd name="connsiteY1" fmla="*/ 0 h 496296"/>
              <a:gd name="connsiteX2" fmla="*/ 1362074 w 1362074"/>
              <a:gd name="connsiteY2" fmla="*/ 248148 h 496296"/>
              <a:gd name="connsiteX3" fmla="*/ 1113926 w 1362074"/>
              <a:gd name="connsiteY3" fmla="*/ 496296 h 496296"/>
              <a:gd name="connsiteX4" fmla="*/ 0 w 1362074"/>
              <a:gd name="connsiteY4" fmla="*/ 496296 h 496296"/>
              <a:gd name="connsiteX5" fmla="*/ 248148 w 1362074"/>
              <a:gd name="connsiteY5" fmla="*/ 248148 h 496296"/>
              <a:gd name="connsiteX6" fmla="*/ 0 w 1362074"/>
              <a:gd name="connsiteY6" fmla="*/ 0 h 496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2074" h="496296">
                <a:moveTo>
                  <a:pt x="0" y="0"/>
                </a:moveTo>
                <a:lnTo>
                  <a:pt x="1113926" y="0"/>
                </a:lnTo>
                <a:lnTo>
                  <a:pt x="1362074" y="248148"/>
                </a:lnTo>
                <a:lnTo>
                  <a:pt x="1113926" y="496296"/>
                </a:lnTo>
                <a:lnTo>
                  <a:pt x="0" y="496296"/>
                </a:lnTo>
                <a:lnTo>
                  <a:pt x="248148" y="248148"/>
                </a:lnTo>
                <a:lnTo>
                  <a:pt x="0" y="0"/>
                </a:lnTo>
                <a:close/>
              </a:path>
            </a:pathLst>
          </a:custGeom>
          <a:solidFill>
            <a:srgbClr val="555759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320157" tIns="24003" rIns="272151" bIns="24003" numCol="1" spcCol="1270" anchor="ctr" anchorCtr="0">
            <a:no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Evaluation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DBB463-4559-46D5-A02A-5F6F20A646D4}"/>
              </a:ext>
            </a:extLst>
          </p:cNvPr>
          <p:cNvSpPr/>
          <p:nvPr/>
        </p:nvSpPr>
        <p:spPr>
          <a:xfrm>
            <a:off x="3555581" y="3207871"/>
            <a:ext cx="2004115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Institutional set-up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What is auctioned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Procurement procedure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Conditions for participation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Enforcement of obligation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Rights for awarded projects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E02005-323C-425A-BBEB-D54EA14812C5}"/>
              </a:ext>
            </a:extLst>
          </p:cNvPr>
          <p:cNvSpPr txBox="1"/>
          <p:nvPr/>
        </p:nvSpPr>
        <p:spPr>
          <a:xfrm>
            <a:off x="89463" y="3219539"/>
            <a:ext cx="1815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Policy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goals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5BB5C9-11D2-4A17-89CD-F51803356868}"/>
              </a:ext>
            </a:extLst>
          </p:cNvPr>
          <p:cNvSpPr txBox="1"/>
          <p:nvPr/>
        </p:nvSpPr>
        <p:spPr>
          <a:xfrm>
            <a:off x="1740044" y="3207871"/>
            <a:ext cx="2016001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Market size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re-developed project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Market players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Technology cost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Project development &amp; operation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Existing regulations &amp; incentives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C7C2E8-64C0-44B4-BA37-1BB4CAE87591}"/>
              </a:ext>
            </a:extLst>
          </p:cNvPr>
          <p:cNvSpPr txBox="1"/>
          <p:nvPr/>
        </p:nvSpPr>
        <p:spPr>
          <a:xfrm>
            <a:off x="5410200" y="3207871"/>
            <a:ext cx="2016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Drafting of required documents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Market building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Procurement conduction</a:t>
            </a:r>
          </a:p>
          <a:p>
            <a:pPr marL="2857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R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fQ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R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fP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and awarding of bids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Contracting 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Monitoring of realization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A9C563-7222-469B-BBCE-84873250B9F9}"/>
              </a:ext>
            </a:extLst>
          </p:cNvPr>
          <p:cNvSpPr txBox="1"/>
          <p:nvPr/>
        </p:nvSpPr>
        <p:spPr>
          <a:xfrm>
            <a:off x="7204200" y="3207871"/>
            <a:ext cx="2016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Lessons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learned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Adjustment of procurement design</a:t>
            </a:r>
          </a:p>
        </p:txBody>
      </p:sp>
      <p:cxnSp>
        <p:nvCxnSpPr>
          <p:cNvPr id="16" name="Connector: Elbow 15" descr="arrow connecting evaluation back to auction design ">
            <a:extLst>
              <a:ext uri="{FF2B5EF4-FFF2-40B4-BE49-F238E27FC236}">
                <a16:creationId xmlns:a16="http://schemas.microsoft.com/office/drawing/2014/main" id="{52CF35D3-BC00-49F7-9E68-49E97D47CEC1}"/>
              </a:ext>
            </a:extLst>
          </p:cNvPr>
          <p:cNvCxnSpPr/>
          <p:nvPr/>
        </p:nvCxnSpPr>
        <p:spPr bwMode="auto">
          <a:xfrm flipH="1">
            <a:off x="4553348" y="2401931"/>
            <a:ext cx="3607305" cy="12700"/>
          </a:xfrm>
          <a:prstGeom prst="bentConnector5">
            <a:avLst>
              <a:gd name="adj1" fmla="val -528"/>
              <a:gd name="adj2" fmla="val -1750000"/>
              <a:gd name="adj3" fmla="val 99595"/>
            </a:avLst>
          </a:prstGeom>
          <a:solidFill>
            <a:srgbClr val="555759"/>
          </a:solidFill>
          <a:ln w="12700" cap="flat" cmpd="sng" algn="ctr">
            <a:solidFill>
              <a:srgbClr val="55575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Connector: Elbow 16" descr="arrow connecting evaluation back to auction design">
            <a:extLst>
              <a:ext uri="{FF2B5EF4-FFF2-40B4-BE49-F238E27FC236}">
                <a16:creationId xmlns:a16="http://schemas.microsoft.com/office/drawing/2014/main" id="{C24E69A8-0AF0-4C50-B7CE-6F8F2B0C470E}"/>
              </a:ext>
            </a:extLst>
          </p:cNvPr>
          <p:cNvCxnSpPr/>
          <p:nvPr/>
        </p:nvCxnSpPr>
        <p:spPr bwMode="auto">
          <a:xfrm flipH="1">
            <a:off x="1036517" y="2401931"/>
            <a:ext cx="7140903" cy="12700"/>
          </a:xfrm>
          <a:prstGeom prst="bentConnector5">
            <a:avLst>
              <a:gd name="adj1" fmla="val 0"/>
              <a:gd name="adj2" fmla="val -2350000"/>
              <a:gd name="adj3" fmla="val 100113"/>
            </a:avLst>
          </a:prstGeom>
          <a:solidFill>
            <a:srgbClr val="555759"/>
          </a:solidFill>
          <a:ln w="12700" cap="flat" cmpd="sng" algn="ctr">
            <a:solidFill>
              <a:srgbClr val="555759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Connector: Elbow 17" descr="arrow connecting evaluation back to implementation">
            <a:extLst>
              <a:ext uri="{FF2B5EF4-FFF2-40B4-BE49-F238E27FC236}">
                <a16:creationId xmlns:a16="http://schemas.microsoft.com/office/drawing/2014/main" id="{797BB88A-ED3B-4F87-BAAA-FE5C9F5DC338}"/>
              </a:ext>
            </a:extLst>
          </p:cNvPr>
          <p:cNvCxnSpPr/>
          <p:nvPr/>
        </p:nvCxnSpPr>
        <p:spPr bwMode="auto">
          <a:xfrm flipH="1">
            <a:off x="6366527" y="2401931"/>
            <a:ext cx="1803651" cy="12700"/>
          </a:xfrm>
          <a:prstGeom prst="bentConnector5">
            <a:avLst>
              <a:gd name="adj1" fmla="val 0"/>
              <a:gd name="adj2" fmla="val -950000"/>
              <a:gd name="adj3" fmla="val 99810"/>
            </a:avLst>
          </a:prstGeom>
          <a:solidFill>
            <a:srgbClr val="555759"/>
          </a:solidFill>
          <a:ln w="12700" cap="flat" cmpd="sng" algn="ctr">
            <a:solidFill>
              <a:srgbClr val="555759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2870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lvl="0" algn="ctr"/>
            <a:r>
              <a:rPr lang="en-US" dirty="0"/>
              <a:t>Overview of different design elements and functions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6AC97-BE0C-47AE-B317-251A7CCF4C63}"/>
              </a:ext>
            </a:extLst>
          </p:cNvPr>
          <p:cNvSpPr/>
          <p:nvPr/>
        </p:nvSpPr>
        <p:spPr bwMode="auto">
          <a:xfrm>
            <a:off x="215590" y="2057401"/>
            <a:ext cx="8717276" cy="914400"/>
          </a:xfrm>
          <a:prstGeom prst="rect">
            <a:avLst/>
          </a:prstGeom>
          <a:noFill/>
          <a:ln>
            <a:solidFill>
              <a:srgbClr val="666666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is auctioned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lang="en-GB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echnology</a:t>
            </a: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type, technology size, auctioned item (kWh, KW, budget), multi vs. single-item auction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92CA71-4E6D-4AB2-84F3-1C385B883AF8}"/>
              </a:ext>
            </a:extLst>
          </p:cNvPr>
          <p:cNvSpPr/>
          <p:nvPr/>
        </p:nvSpPr>
        <p:spPr bwMode="auto">
          <a:xfrm>
            <a:off x="215590" y="3048000"/>
            <a:ext cx="2740670" cy="1842945"/>
          </a:xfrm>
          <a:prstGeom prst="rect">
            <a:avLst/>
          </a:prstGeom>
          <a:noFill/>
          <a:ln>
            <a:solidFill>
              <a:srgbClr val="666666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Auction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Procedure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tatic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vs. dynamic auctions, price, selection criteria, pricing rule, number of rounds</a:t>
            </a:r>
            <a:endParaRPr kumimoji="0" lang="en-GB" sz="16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E848EB-3120-4AF8-BAD1-AAF043518F55}"/>
              </a:ext>
            </a:extLst>
          </p:cNvPr>
          <p:cNvSpPr/>
          <p:nvPr/>
        </p:nvSpPr>
        <p:spPr bwMode="auto">
          <a:xfrm>
            <a:off x="3203893" y="3048000"/>
            <a:ext cx="2740670" cy="1842946"/>
          </a:xfrm>
          <a:prstGeom prst="rect">
            <a:avLst/>
          </a:prstGeom>
          <a:noFill/>
          <a:ln>
            <a:solidFill>
              <a:srgbClr val="666666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Conditions for participation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iming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of the auction, technical requirements, financial bid bonds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53612D-C5F1-4DCA-A537-53F70B4910E3}"/>
              </a:ext>
            </a:extLst>
          </p:cNvPr>
          <p:cNvSpPr/>
          <p:nvPr/>
        </p:nvSpPr>
        <p:spPr bwMode="auto">
          <a:xfrm>
            <a:off x="6192196" y="3048000"/>
            <a:ext cx="2740670" cy="1842946"/>
          </a:xfrm>
          <a:prstGeom prst="rect">
            <a:avLst/>
          </a:prstGeom>
          <a:noFill/>
          <a:ln>
            <a:solidFill>
              <a:srgbClr val="666666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Enforcement of obligations</a:t>
            </a:r>
            <a:endParaRPr kumimoji="0" lang="en-GB" sz="20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Tx/>
              <a:buNone/>
              <a:tabLst/>
              <a:defRPr/>
            </a:pP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Deadlines and penalties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BAB570-DB27-4923-AEE3-06BC53A71F21}"/>
              </a:ext>
            </a:extLst>
          </p:cNvPr>
          <p:cNvSpPr/>
          <p:nvPr/>
        </p:nvSpPr>
        <p:spPr bwMode="auto">
          <a:xfrm>
            <a:off x="215590" y="5715000"/>
            <a:ext cx="8717276" cy="719270"/>
          </a:xfrm>
          <a:prstGeom prst="rect">
            <a:avLst/>
          </a:prstGeom>
          <a:noFill/>
          <a:ln>
            <a:solidFill>
              <a:srgbClr val="666666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>
                <a:srgbClr val="7AB800"/>
              </a:buClr>
              <a:buSzPct val="110000"/>
              <a:buFont typeface="Verdana" pitchFamily="34" charset="0"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Institutions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Tx/>
              <a:buNone/>
              <a:tabLst/>
              <a:defRPr/>
            </a:pPr>
            <a:r>
              <a:rPr kumimoji="0" lang="en-GB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Auction regulation, design, implementation, contract off-taker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C3DCBD-6764-4D86-B329-F1FEA419102F}"/>
              </a:ext>
            </a:extLst>
          </p:cNvPr>
          <p:cNvSpPr/>
          <p:nvPr/>
        </p:nvSpPr>
        <p:spPr bwMode="auto">
          <a:xfrm>
            <a:off x="211134" y="4983430"/>
            <a:ext cx="8717276" cy="655370"/>
          </a:xfrm>
          <a:prstGeom prst="rect">
            <a:avLst/>
          </a:prstGeom>
          <a:noFill/>
          <a:ln>
            <a:solidFill>
              <a:srgbClr val="666666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Rights for awarded projects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7AB800"/>
              </a:buClr>
              <a:buSzPct val="110000"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Provisions against off-taker, political and currency risk</a:t>
            </a:r>
          </a:p>
        </p:txBody>
      </p:sp>
    </p:spTree>
    <p:extLst>
      <p:ext uri="{BB962C8B-B14F-4D97-AF65-F5344CB8AC3E}">
        <p14:creationId xmlns:p14="http://schemas.microsoft.com/office/powerpoint/2010/main" val="399956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Simulation </a:t>
            </a:r>
            <a:r>
              <a:rPr lang="de-DE" dirty="0"/>
              <a:t>–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winner‘s</a:t>
            </a:r>
            <a:r>
              <a:rPr lang="de-DE" dirty="0"/>
              <a:t> </a:t>
            </a:r>
            <a:r>
              <a:rPr lang="de-DE" dirty="0" err="1"/>
              <a:t>curse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3429000"/>
          </a:xfrm>
        </p:spPr>
        <p:txBody>
          <a:bodyPr/>
          <a:lstStyle/>
          <a:p>
            <a:pPr marL="457200" lvl="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1900" dirty="0"/>
              <a:t>Procurement auction for similar project</a:t>
            </a:r>
          </a:p>
          <a:p>
            <a:pPr marL="457200" lvl="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1900" dirty="0"/>
              <a:t>The bidder has difficulty in estimating his costs (symbolized by a can with cash). Each bidder estimates the amount of the cash in the can and notes it on a piece of paper. Cover the piece of paper.</a:t>
            </a:r>
          </a:p>
          <a:p>
            <a:pPr marL="457200" lvl="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1900" dirty="0"/>
              <a:t>Static sealed bid auction – all bidders hand in their bids at the same time </a:t>
            </a:r>
          </a:p>
          <a:p>
            <a:pPr marL="457200" lvl="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1900" dirty="0"/>
              <a:t>Each bidder decides on a bid price and writes it on a piece of paper. </a:t>
            </a:r>
          </a:p>
          <a:p>
            <a:pPr marL="457200" lvl="0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1900" dirty="0"/>
              <a:t>Announcement and evaluation of the results</a:t>
            </a:r>
          </a:p>
          <a:p>
            <a:pPr lvl="0"/>
            <a:endParaRPr lang="en-US" sz="1900" dirty="0"/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C06E6-BD3E-43D5-B564-D430FEFAD81F}"/>
              </a:ext>
            </a:extLst>
          </p:cNvPr>
          <p:cNvSpPr txBox="1"/>
          <p:nvPr/>
        </p:nvSpPr>
        <p:spPr>
          <a:xfrm>
            <a:off x="7146557" y="6116935"/>
            <a:ext cx="1845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Based</a:t>
            </a: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on </a:t>
            </a:r>
            <a:r>
              <a:rPr kumimoji="0" lang="de-D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Takon</a:t>
            </a: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de-D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by</a:t>
            </a: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Ehrhart, 2016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48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"/>
          </a:xfrm>
        </p:spPr>
        <p:txBody>
          <a:bodyPr/>
          <a:lstStyle/>
          <a:p>
            <a:pPr algn="ctr"/>
            <a:r>
              <a:rPr lang="en-US" dirty="0"/>
              <a:t>Introduction to the problem of the winner‘s curse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429000"/>
          </a:xfrm>
        </p:spPr>
        <p:txBody>
          <a:bodyPr/>
          <a:lstStyle/>
          <a:p>
            <a:r>
              <a:rPr lang="en-US" sz="1900" dirty="0"/>
              <a:t>Definition</a:t>
            </a:r>
          </a:p>
          <a:p>
            <a:pPr lvl="1"/>
            <a:r>
              <a:rPr lang="en-US" sz="1900" dirty="0"/>
              <a:t>Auction bid price is less than the actual value of the good, which will result in a loss for the auction winner</a:t>
            </a:r>
          </a:p>
          <a:p>
            <a:r>
              <a:rPr lang="en-US" sz="1900" dirty="0"/>
              <a:t>Example</a:t>
            </a:r>
          </a:p>
          <a:p>
            <a:pPr lvl="1"/>
            <a:r>
              <a:rPr lang="en-US" sz="1900" dirty="0"/>
              <a:t>Excessive yield or underestimated costs</a:t>
            </a:r>
          </a:p>
          <a:p>
            <a:r>
              <a:rPr lang="en-US" sz="1900" dirty="0"/>
              <a:t>Impact on bidders</a:t>
            </a:r>
          </a:p>
          <a:p>
            <a:pPr lvl="1"/>
            <a:r>
              <a:rPr lang="en-US" sz="1900" dirty="0"/>
              <a:t>Often bidders tend to estimate the costs relatively well</a:t>
            </a:r>
          </a:p>
          <a:p>
            <a:pPr lvl="1"/>
            <a:r>
              <a:rPr lang="en-US" sz="1900" dirty="0"/>
              <a:t>If bidders are guided by their cost estimates in their bid strategy, the bidder who underestimates costs wins the auction</a:t>
            </a:r>
          </a:p>
          <a:p>
            <a:r>
              <a:rPr lang="en-US" sz="1900" dirty="0"/>
              <a:t>Adequate bidding behavior</a:t>
            </a:r>
          </a:p>
          <a:p>
            <a:pPr lvl="1"/>
            <a:r>
              <a:rPr lang="en-US" sz="1900" dirty="0"/>
              <a:t>Upward adjustment of the cost estimation in case of having a winning bid</a:t>
            </a:r>
          </a:p>
          <a:p>
            <a:pPr lvl="1"/>
            <a:r>
              <a:rPr lang="en-US" sz="1900" dirty="0"/>
              <a:t>Adjustment of the bid where possible</a:t>
            </a:r>
            <a:endParaRPr lang="en-GB" sz="19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43B626-108E-48ED-8EB1-4C46BD4E3B71}"/>
              </a:ext>
            </a:extLst>
          </p:cNvPr>
          <p:cNvSpPr txBox="1"/>
          <p:nvPr/>
        </p:nvSpPr>
        <p:spPr>
          <a:xfrm>
            <a:off x="7146557" y="6116935"/>
            <a:ext cx="1845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Based</a:t>
            </a: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on </a:t>
            </a:r>
            <a:r>
              <a:rPr kumimoji="0" lang="de-D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Takon</a:t>
            </a: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  <a:r>
              <a:rPr kumimoji="0" lang="de-DE" sz="12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by</a:t>
            </a:r>
            <a:r>
              <a:rPr kumimoji="0" lang="de-DE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Ehrhart, 2016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6788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DUmT1EATUA0.cmnU74do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T4JLw9TQmB8zMxgOTx.T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USAID NARUC template">
  <a:themeElements>
    <a:clrScheme name="USAID NARU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AID NARU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USAID NARU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 NARU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 NARU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 NARU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 NARU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 NARU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 NARU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 NARU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 NARU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 NARU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 NARU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 NARU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Presentation_Refresh 4:3">
  <a:themeElements>
    <a:clrScheme name="Custom 5">
      <a:dk1>
        <a:srgbClr val="555759"/>
      </a:dk1>
      <a:lt1>
        <a:sysClr val="window" lastClr="FFFFFF"/>
      </a:lt1>
      <a:dk2>
        <a:srgbClr val="555759"/>
      </a:dk2>
      <a:lt2>
        <a:srgbClr val="FFFFFF"/>
      </a:lt2>
      <a:accent1>
        <a:srgbClr val="555759"/>
      </a:accent1>
      <a:accent2>
        <a:srgbClr val="95D600"/>
      </a:accent2>
      <a:accent3>
        <a:srgbClr val="0093C9"/>
      </a:accent3>
      <a:accent4>
        <a:srgbClr val="FFB718"/>
      </a:accent4>
      <a:accent5>
        <a:srgbClr val="E53C2E"/>
      </a:accent5>
      <a:accent6>
        <a:srgbClr val="8B189B"/>
      </a:accent6>
      <a:hlink>
        <a:srgbClr val="85D206"/>
      </a:hlink>
      <a:folHlink>
        <a:srgbClr val="648C1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</a:objectDefaults>
  <a:extraClrSchemeLst>
    <a:extraClrScheme>
      <a:clrScheme name="NCI Powerpoint 1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B887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8C3AF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2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AB62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2B7AF"/>
        </a:accent5>
        <a:accent6>
          <a:srgbClr val="384210"/>
        </a:accent6>
        <a:hlink>
          <a:srgbClr val="093678"/>
        </a:hlink>
        <a:folHlink>
          <a:srgbClr val="8F2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3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855576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C2B4BD"/>
        </a:accent5>
        <a:accent6>
          <a:srgbClr val="384210"/>
        </a:accent6>
        <a:hlink>
          <a:srgbClr val="A15F00"/>
        </a:hlink>
        <a:folHlink>
          <a:srgbClr val="5C1C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4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46689A"/>
        </a:accent1>
        <a:accent2>
          <a:srgbClr val="5C2801"/>
        </a:accent2>
        <a:accent3>
          <a:srgbClr val="FFFFFF"/>
        </a:accent3>
        <a:accent4>
          <a:srgbClr val="000000"/>
        </a:accent4>
        <a:accent5>
          <a:srgbClr val="B0B9CA"/>
        </a:accent5>
        <a:accent6>
          <a:srgbClr val="532301"/>
        </a:accent6>
        <a:hlink>
          <a:srgbClr val="17524E"/>
        </a:hlink>
        <a:folHlink>
          <a:srgbClr val="093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5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517D7A"/>
        </a:accent1>
        <a:accent2>
          <a:srgbClr val="A15F00"/>
        </a:accent2>
        <a:accent3>
          <a:srgbClr val="FFFFFF"/>
        </a:accent3>
        <a:accent4>
          <a:srgbClr val="000000"/>
        </a:accent4>
        <a:accent5>
          <a:srgbClr val="B3BFBE"/>
        </a:accent5>
        <a:accent6>
          <a:srgbClr val="915500"/>
        </a:accent6>
        <a:hlink>
          <a:srgbClr val="5C1C49"/>
        </a:hlink>
        <a:folHlink>
          <a:srgbClr val="1752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6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6F774E"/>
        </a:accent1>
        <a:accent2>
          <a:srgbClr val="093678"/>
        </a:accent2>
        <a:accent3>
          <a:srgbClr val="FFFFFF"/>
        </a:accent3>
        <a:accent4>
          <a:srgbClr val="000000"/>
        </a:accent4>
        <a:accent5>
          <a:srgbClr val="BBBDB2"/>
        </a:accent5>
        <a:accent6>
          <a:srgbClr val="07306C"/>
        </a:accent6>
        <a:hlink>
          <a:srgbClr val="8F2E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7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855E40"/>
        </a:accent1>
        <a:accent2>
          <a:srgbClr val="17524E"/>
        </a:accent2>
        <a:accent3>
          <a:srgbClr val="FFFFFF"/>
        </a:accent3>
        <a:accent4>
          <a:srgbClr val="000000"/>
        </a:accent4>
        <a:accent5>
          <a:srgbClr val="C2B6AF"/>
        </a:accent5>
        <a:accent6>
          <a:srgbClr val="144946"/>
        </a:accent6>
        <a:hlink>
          <a:srgbClr val="8F2E00"/>
        </a:hlink>
        <a:folHlink>
          <a:srgbClr val="5C28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RP_BrandRefreshNavigantTemplate4x3_PPT_FINAL.potx" id="{D18732E3-5FC8-4543-9315-A259989668F0}" vid="{E2EC561C-9127-47EA-9B2A-1ACA8630C48B}"/>
    </a:ext>
  </a:extLst>
</a:theme>
</file>

<file path=ppt/theme/theme4.xml><?xml version="1.0" encoding="utf-8"?>
<a:theme xmlns:a="http://schemas.openxmlformats.org/drawingml/2006/main" name="Presentation_Refresh 4:3">
  <a:themeElements>
    <a:clrScheme name="Custom 5">
      <a:dk1>
        <a:srgbClr val="555759"/>
      </a:dk1>
      <a:lt1>
        <a:sysClr val="window" lastClr="FFFFFF"/>
      </a:lt1>
      <a:dk2>
        <a:srgbClr val="555759"/>
      </a:dk2>
      <a:lt2>
        <a:srgbClr val="FFFFFF"/>
      </a:lt2>
      <a:accent1>
        <a:srgbClr val="555759"/>
      </a:accent1>
      <a:accent2>
        <a:srgbClr val="95D600"/>
      </a:accent2>
      <a:accent3>
        <a:srgbClr val="0093C9"/>
      </a:accent3>
      <a:accent4>
        <a:srgbClr val="FFB718"/>
      </a:accent4>
      <a:accent5>
        <a:srgbClr val="E53C2E"/>
      </a:accent5>
      <a:accent6>
        <a:srgbClr val="8B189B"/>
      </a:accent6>
      <a:hlink>
        <a:srgbClr val="85D206"/>
      </a:hlink>
      <a:folHlink>
        <a:srgbClr val="648C1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</a:objectDefaults>
  <a:extraClrSchemeLst>
    <a:extraClrScheme>
      <a:clrScheme name="NCI Powerpoint 1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B887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8C3AF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2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AB62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2B7AF"/>
        </a:accent5>
        <a:accent6>
          <a:srgbClr val="384210"/>
        </a:accent6>
        <a:hlink>
          <a:srgbClr val="093678"/>
        </a:hlink>
        <a:folHlink>
          <a:srgbClr val="8F2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3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855576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C2B4BD"/>
        </a:accent5>
        <a:accent6>
          <a:srgbClr val="384210"/>
        </a:accent6>
        <a:hlink>
          <a:srgbClr val="A15F00"/>
        </a:hlink>
        <a:folHlink>
          <a:srgbClr val="5C1C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4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46689A"/>
        </a:accent1>
        <a:accent2>
          <a:srgbClr val="5C2801"/>
        </a:accent2>
        <a:accent3>
          <a:srgbClr val="FFFFFF"/>
        </a:accent3>
        <a:accent4>
          <a:srgbClr val="000000"/>
        </a:accent4>
        <a:accent5>
          <a:srgbClr val="B0B9CA"/>
        </a:accent5>
        <a:accent6>
          <a:srgbClr val="532301"/>
        </a:accent6>
        <a:hlink>
          <a:srgbClr val="17524E"/>
        </a:hlink>
        <a:folHlink>
          <a:srgbClr val="093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5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517D7A"/>
        </a:accent1>
        <a:accent2>
          <a:srgbClr val="A15F00"/>
        </a:accent2>
        <a:accent3>
          <a:srgbClr val="FFFFFF"/>
        </a:accent3>
        <a:accent4>
          <a:srgbClr val="000000"/>
        </a:accent4>
        <a:accent5>
          <a:srgbClr val="B3BFBE"/>
        </a:accent5>
        <a:accent6>
          <a:srgbClr val="915500"/>
        </a:accent6>
        <a:hlink>
          <a:srgbClr val="5C1C49"/>
        </a:hlink>
        <a:folHlink>
          <a:srgbClr val="1752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6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6F774E"/>
        </a:accent1>
        <a:accent2>
          <a:srgbClr val="093678"/>
        </a:accent2>
        <a:accent3>
          <a:srgbClr val="FFFFFF"/>
        </a:accent3>
        <a:accent4>
          <a:srgbClr val="000000"/>
        </a:accent4>
        <a:accent5>
          <a:srgbClr val="BBBDB2"/>
        </a:accent5>
        <a:accent6>
          <a:srgbClr val="07306C"/>
        </a:accent6>
        <a:hlink>
          <a:srgbClr val="8F2E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I Powerpoint 7">
        <a:dk1>
          <a:srgbClr val="000000"/>
        </a:dk1>
        <a:lt1>
          <a:srgbClr val="FFFFFF"/>
        </a:lt1>
        <a:dk2>
          <a:srgbClr val="6F6754"/>
        </a:dk2>
        <a:lt2>
          <a:srgbClr val="D8D6D2"/>
        </a:lt2>
        <a:accent1>
          <a:srgbClr val="855E40"/>
        </a:accent1>
        <a:accent2>
          <a:srgbClr val="17524E"/>
        </a:accent2>
        <a:accent3>
          <a:srgbClr val="FFFFFF"/>
        </a:accent3>
        <a:accent4>
          <a:srgbClr val="000000"/>
        </a:accent4>
        <a:accent5>
          <a:srgbClr val="C2B6AF"/>
        </a:accent5>
        <a:accent6>
          <a:srgbClr val="144946"/>
        </a:accent6>
        <a:hlink>
          <a:srgbClr val="8F2E00"/>
        </a:hlink>
        <a:folHlink>
          <a:srgbClr val="5C28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RP_BrandRefreshNavigantTemplate4x3_PPT_FINAL.potx" id="{D18732E3-5FC8-4543-9315-A259989668F0}" vid="{E2EC561C-9127-47EA-9B2A-1ACA8630C48B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ofys Project Document" ma:contentTypeID="0x01010041C754EF69CC447396707CDFA155F784009696BCE8E514CC458C353431DA29C38F" ma:contentTypeVersion="17" ma:contentTypeDescription="Create a new document." ma:contentTypeScope="" ma:versionID="7c47c2ac88c4e4f79e39479a5f6346cf">
  <xsd:schema xmlns:xsd="http://www.w3.org/2001/XMLSchema" xmlns:xs="http://www.w3.org/2001/XMLSchema" xmlns:p="http://schemas.microsoft.com/office/2006/metadata/properties" xmlns:ns2="8d9b4ab4-65b9-4a08-baeb-312269dd31de" xmlns:ns3="0a1b4e56-d53b-4711-9759-9c73f807a9f5" xmlns:ns4="06ca66ff-4745-4c28-90d8-cd26a62d6c1a" targetNamespace="http://schemas.microsoft.com/office/2006/metadata/properties" ma:root="true" ma:fieldsID="91245d4981d536bbcc8eadc75dc42721" ns2:_="" ns3:_="" ns4:_="">
    <xsd:import namespace="8d9b4ab4-65b9-4a08-baeb-312269dd31de"/>
    <xsd:import namespace="0a1b4e56-d53b-4711-9759-9c73f807a9f5"/>
    <xsd:import namespace="06ca66ff-4745-4c28-90d8-cd26a62d6c1a"/>
    <xsd:element name="properties">
      <xsd:complexType>
        <xsd:sequence>
          <xsd:element name="documentManagement">
            <xsd:complexType>
              <xsd:all>
                <xsd:element ref="ns2:ProjectDocumentDescription" minOccurs="0"/>
                <xsd:element ref="ns2:ProjectDocumentCategory"/>
                <xsd:element ref="ns2:Year" minOccurs="0"/>
                <xsd:element ref="ns2:Country" minOccurs="0"/>
                <xsd:element ref="ns2:Subcategory" minOccurs="0"/>
                <xsd:element ref="ns2:EcofysConfidential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b4ab4-65b9-4a08-baeb-312269dd31de" elementFormDefault="qualified">
    <xsd:import namespace="http://schemas.microsoft.com/office/2006/documentManagement/types"/>
    <xsd:import namespace="http://schemas.microsoft.com/office/infopath/2007/PartnerControls"/>
    <xsd:element name="ProjectDocumentDescription" ma:index="8" nillable="true" ma:displayName="Document Description" ma:internalName="ProjectDocumentDescription">
      <xsd:simpleType>
        <xsd:restriction base="dms:Note">
          <xsd:maxLength value="255"/>
        </xsd:restriction>
      </xsd:simpleType>
    </xsd:element>
    <xsd:element name="ProjectDocumentCategory" ma:index="9" ma:displayName="Document Category" ma:default="No Category" ma:internalName="ProjectDocumentCategory" ma:readOnly="false">
      <xsd:simpleType>
        <xsd:restriction base="dms:Choice">
          <xsd:enumeration value="Proposal"/>
          <xsd:enumeration value="QCL"/>
          <xsd:enumeration value="Budget"/>
          <xsd:enumeration value="Contract"/>
          <xsd:enumeration value="Communication"/>
          <xsd:enumeration value="Minutes"/>
          <xsd:enumeration value="Data"/>
          <xsd:enumeration value="Report"/>
          <xsd:enumeration value="Background information"/>
          <xsd:enumeration value="Invoice"/>
          <xsd:enumeration value="Planning and control"/>
          <xsd:enumeration value="Presentation"/>
          <xsd:enumeration value="Image"/>
          <xsd:enumeration value="Sub-contract"/>
          <xsd:enumeration value="Drawing"/>
          <xsd:enumeration value="Analysis"/>
          <xsd:enumeration value="CV"/>
          <xsd:enumeration value="No Category"/>
          <xsd:enumeration value="Tender document"/>
          <xsd:enumeration value="Travel"/>
        </xsd:restriction>
      </xsd:simpleType>
    </xsd:element>
    <xsd:element name="Year" ma:index="10" nillable="true" ma:displayName="Year" ma:default="" ma:internalName="Year">
      <xsd:simpleType>
        <xsd:restriction base="dms:Choice">
          <xsd:enumeration value="2000"/>
          <xsd:enumeration value="2001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</xsd:restriction>
      </xsd:simpleType>
    </xsd:element>
    <xsd:element name="Country" ma:index="11" nillable="true" ma:displayName="Country" ma:default="" ma:internalName="Country">
      <xsd:simpleType>
        <xsd:restriction base="dms:Choice">
          <xsd:enumeration value=".Africa (region)"/>
          <xsd:enumeration value=".APEC countries (region)"/>
          <xsd:enumeration value=".Asia (region)"/>
          <xsd:enumeration value=".EU (region)"/>
          <xsd:enumeration value=".Euromed (region)"/>
          <xsd:enumeration value=".Global/World (region)"/>
          <xsd:enumeration value=".Latin America (region)"/>
          <xsd:enumeration value=".MENA (region)"/>
          <xsd:enumeration value=".OHADA (region)"/>
          <xsd:enumeration value=".OPEC countries (region)"/>
          <xsd:enumeration value="Albania"/>
          <xsd:enumeration value="Algeria"/>
          <xsd:enumeration value="Angola"/>
          <xsd:enumeration value="Antigua and Barbuda"/>
          <xsd:enumeration value="Argentina"/>
          <xsd:enumeration value="Australia"/>
          <xsd:enumeration value="Austria"/>
          <xsd:enumeration value="Bahrain"/>
          <xsd:enumeration value="Barbados"/>
          <xsd:enumeration value="Belgium"/>
          <xsd:enumeration value="Belize"/>
          <xsd:enumeration value="Benelux"/>
          <xsd:enumeration value="Benin"/>
          <xsd:enumeration value="Benin"/>
          <xsd:enumeration value="Bolivia"/>
          <xsd:enumeration value="Bonaire"/>
          <xsd:enumeration value="Botswana"/>
          <xsd:enumeration value="Brazil"/>
          <xsd:enumeration value="Brunei"/>
          <xsd:enumeration value="Bulgaria"/>
          <xsd:enumeration value="Burkina Faso"/>
          <xsd:enumeration value="Burkina Faso"/>
          <xsd:enumeration value="Burundi"/>
          <xsd:enumeration value="Cameroon"/>
          <xsd:enumeration value="Canada"/>
          <xsd:enumeration value="Cape Verde"/>
          <xsd:enumeration value="Central African Republic"/>
          <xsd:enumeration value="Chad"/>
          <xsd:enumeration value="Chile"/>
          <xsd:enumeration value="Chinese Taipei"/>
          <xsd:enumeration value="Colombia"/>
          <xsd:enumeration value="Comoros"/>
          <xsd:enumeration value="Congo"/>
          <xsd:enumeration value="Costa Rica"/>
          <xsd:enumeration value="Cote d'Ivoire"/>
          <xsd:enumeration value="Cyprus"/>
          <xsd:enumeration value="Czech Republic"/>
          <xsd:enumeration value="Dem. Rep. Congo (Zaire)"/>
          <xsd:enumeration value="Denmark"/>
          <xsd:enumeration value="Djibouti"/>
          <xsd:enumeration value="Dominica"/>
          <xsd:enumeration value="Dominican Republic"/>
          <xsd:enumeration value="Ecuador"/>
          <xsd:enumeration value="Egypt"/>
          <xsd:enumeration value="El Salvador"/>
          <xsd:enumeration value="Equatorial Guinea"/>
          <xsd:enumeration value="Estonia"/>
          <xsd:enumeration value="Ethiopia"/>
          <xsd:enumeration value="Europe"/>
          <xsd:enumeration value="Finland"/>
          <xsd:enumeration value="France"/>
          <xsd:enumeration value="Gabon"/>
          <xsd:enumeration value="Gambia"/>
          <xsd:enumeration value="Germany"/>
          <xsd:enumeration value="Ghana"/>
          <xsd:enumeration value="Greece"/>
          <xsd:enumeration value="Grenada"/>
          <xsd:enumeration value="Guatemala"/>
          <xsd:enumeration value="Guinea"/>
          <xsd:enumeration value="Guinea Bissau"/>
          <xsd:enumeration value="Guyana"/>
          <xsd:enumeration value="Haiti"/>
          <xsd:enumeration value="Honduras"/>
          <xsd:enumeration value="Hong Kong, China"/>
          <xsd:enumeration value="Hungary"/>
          <xsd:enumeration value="Iceland"/>
          <xsd:enumeration value="India"/>
          <xsd:enumeration value="Indonesia"/>
          <xsd:enumeration value="Iran"/>
          <xsd:enumeration value="Iraq"/>
          <xsd:enumeration value="Ireland"/>
          <xsd:enumeration value="Israel"/>
          <xsd:enumeration value="Italy"/>
          <xsd:enumeration value="Ivory Coast"/>
          <xsd:enumeration value="Jamaica"/>
          <xsd:enumeration value="Japan"/>
          <xsd:enumeration value="Jordan"/>
          <xsd:enumeration value="Kazakhstan"/>
          <xsd:enumeration value="Kenya"/>
          <xsd:enumeration value="Korea, North"/>
          <xsd:enumeration value="Korea, South"/>
          <xsd:enumeration value="Kuwait"/>
          <xsd:enumeration value="Kyrgyzstan"/>
          <xsd:enumeration value="Latvia"/>
          <xsd:enumeration value="Lebanon"/>
          <xsd:enumeration value="Lesotho"/>
          <xsd:enumeration value="Liberia"/>
          <xsd:enumeration value="Libya"/>
          <xsd:enumeration value="Lithuania"/>
          <xsd:enumeration value="Luxembourg"/>
          <xsd:enumeration value="Madagascar"/>
          <xsd:enumeration value="Malawi"/>
          <xsd:enumeration value="Malaysia"/>
          <xsd:enumeration value="Maldives"/>
          <xsd:enumeration value="Mali"/>
          <xsd:enumeration value="Malta"/>
          <xsd:enumeration value="Mauritania"/>
          <xsd:enumeration value="Mauritius"/>
          <xsd:enumeration value="Mexico"/>
          <xsd:enumeration value="Moldova"/>
          <xsd:enumeration value="Mongolia"/>
          <xsd:enumeration value="Morocco"/>
          <xsd:enumeration value="Mozambique"/>
          <xsd:enumeration value="Myanmar"/>
          <xsd:enumeration value="Namibia"/>
          <xsd:enumeration value="Nepal"/>
          <xsd:enumeration value="New Zealand"/>
          <xsd:enumeration value="Nicaragua"/>
          <xsd:enumeration value="Niger"/>
          <xsd:enumeration value="Nigeria"/>
          <xsd:enumeration value="Oman"/>
          <xsd:enumeration value="Pakistan"/>
          <xsd:enumeration value="Palestinian territories"/>
          <xsd:enumeration value="Panama"/>
          <xsd:enumeration value="Papua New Guinea"/>
          <xsd:enumeration value="Paraguay"/>
          <xsd:enumeration value="People's Republic of China"/>
          <xsd:enumeration value="Peru"/>
          <xsd:enumeration value="Peru"/>
          <xsd:enumeration value="Philippines"/>
          <xsd:enumeration value="Poland"/>
          <xsd:enumeration value="Portugal"/>
          <xsd:enumeration value="Qatar"/>
          <xsd:enumeration value="Reunion"/>
          <xsd:enumeration value="Romania"/>
          <xsd:enumeration value="Russia"/>
          <xsd:enumeration value="Rwanda"/>
          <xsd:enumeration value="Saint Kitts and Nevis"/>
          <xsd:enumeration value="Saint Lucia"/>
          <xsd:enumeration value="Saint Vincent and the Grenadines"/>
          <xsd:enumeration value="São Tomé and Principe"/>
          <xsd:enumeration value="Saudi Arabia"/>
          <xsd:enumeration value="Senegal"/>
          <xsd:enumeration value="Seychelles"/>
          <xsd:enumeration value="Sierra Leone"/>
          <xsd:enumeration value="Singapore"/>
          <xsd:enumeration value="Singapore"/>
          <xsd:enumeration value="Slovakia"/>
          <xsd:enumeration value="Slovenia"/>
          <xsd:enumeration value="Somalia"/>
          <xsd:enumeration value="South Africa"/>
          <xsd:enumeration value="Spain"/>
          <xsd:enumeration value="Sri Lanka"/>
          <xsd:enumeration value="Sudan"/>
          <xsd:enumeration value="Suriname"/>
          <xsd:enumeration value="Swaziland"/>
          <xsd:enumeration value="Sweden"/>
          <xsd:enumeration value="Switzerland"/>
          <xsd:enumeration value="Syria"/>
          <xsd:enumeration value="Taiwan"/>
          <xsd:enumeration value="Tajikistan"/>
          <xsd:enumeration value="Tanzania"/>
          <xsd:enumeration value="Thailand"/>
          <xsd:enumeration value="The Bahamas"/>
          <xsd:enumeration value="The Netherlands"/>
          <xsd:enumeration value="Togo"/>
          <xsd:enumeration value="Trinidad and Tobago"/>
          <xsd:enumeration value="Tunisia"/>
          <xsd:enumeration value="Turkey"/>
          <xsd:enumeration value="Turkmenistan"/>
          <xsd:enumeration value="Uganda"/>
          <xsd:enumeration value="Ukraine"/>
          <xsd:enumeration value="United Arab Emirates"/>
          <xsd:enumeration value="United Kingdom"/>
          <xsd:enumeration value="United States"/>
          <xsd:enumeration value="Uruguay"/>
          <xsd:enumeration value="Uzbekistan"/>
          <xsd:enumeration value="Venezuela"/>
          <xsd:enumeration value="Vietnam"/>
          <xsd:enumeration value="Yemen"/>
          <xsd:enumeration value="Zambia"/>
          <xsd:enumeration value="Zanzibar"/>
          <xsd:enumeration value="Zimbabwe"/>
        </xsd:restriction>
      </xsd:simpleType>
    </xsd:element>
    <xsd:element name="Subcategory" ma:index="12" nillable="true" ma:displayName="Sub category" ma:default="" ma:internalName="Subcategory">
      <xsd:simpleType>
        <xsd:restriction base="dms:Choice">
          <xsd:enumeration value="None"/>
        </xsd:restriction>
      </xsd:simpleType>
    </xsd:element>
    <xsd:element name="EcofysConfidential" ma:index="13" nillable="true" ma:displayName="Confidential" ma:default="0" ma:internalName="EcofysConfidential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b4e56-d53b-4711-9759-9c73f807a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20" nillable="true" ma:displayName="MediaServiceLocation" ma:internalName="MediaServiceLocation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a66ff-4745-4c28-90d8-cd26a62d6c1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ofysConfidential xmlns="8d9b4ab4-65b9-4a08-baeb-312269dd31de">false</EcofysConfidential>
    <ProjectDocumentDescription xmlns="8d9b4ab4-65b9-4a08-baeb-312269dd31de" xsi:nil="true"/>
    <Subcategory xmlns="8d9b4ab4-65b9-4a08-baeb-312269dd31de" xsi:nil="true"/>
    <ProjectDocumentCategory xmlns="8d9b4ab4-65b9-4a08-baeb-312269dd31de">No Category</ProjectDocumentCategory>
    <Country xmlns="8d9b4ab4-65b9-4a08-baeb-312269dd31de" xsi:nil="true"/>
    <Year xmlns="8d9b4ab4-65b9-4a08-baeb-312269dd31de" xsi:nil="true"/>
  </documentManagement>
</p:properties>
</file>

<file path=customXml/itemProps1.xml><?xml version="1.0" encoding="utf-8"?>
<ds:datastoreItem xmlns:ds="http://schemas.openxmlformats.org/officeDocument/2006/customXml" ds:itemID="{45964D9D-0AEF-4E7B-AC97-DED65AE310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9b4ab4-65b9-4a08-baeb-312269dd31de"/>
    <ds:schemaRef ds:uri="0a1b4e56-d53b-4711-9759-9c73f807a9f5"/>
    <ds:schemaRef ds:uri="06ca66ff-4745-4c28-90d8-cd26a62d6c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2C8FC1-BD49-4C88-A50F-EC357AE47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EF2D55-2D5D-4045-9E97-087E19A09B4F}">
  <ds:schemaRefs>
    <ds:schemaRef ds:uri="06ca66ff-4745-4c28-90d8-cd26a62d6c1a"/>
    <ds:schemaRef ds:uri="http://purl.org/dc/elements/1.1/"/>
    <ds:schemaRef ds:uri="http://schemas.microsoft.com/office/2006/metadata/properties"/>
    <ds:schemaRef ds:uri="8d9b4ab4-65b9-4a08-baeb-312269dd31d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a1b4e56-d53b-4711-9759-9c73f807a9f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USAID NARUC template</Template>
  <TotalTime>14941</TotalTime>
  <Words>1574</Words>
  <Application>Microsoft Office PowerPoint</Application>
  <PresentationFormat>On-screen Show (4:3)</PresentationFormat>
  <Paragraphs>325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Arial</vt:lpstr>
      <vt:lpstr>Arial Narrow</vt:lpstr>
      <vt:lpstr>Calibri</vt:lpstr>
      <vt:lpstr>Courier New</vt:lpstr>
      <vt:lpstr>Gill Sans MT</vt:lpstr>
      <vt:lpstr>Palatino Linotype</vt:lpstr>
      <vt:lpstr>Times</vt:lpstr>
      <vt:lpstr>Verdana</vt:lpstr>
      <vt:lpstr>Wingdings</vt:lpstr>
      <vt:lpstr>USAID NARUC template</vt:lpstr>
      <vt:lpstr>Custom Design</vt:lpstr>
      <vt:lpstr>3_Presentation_Refresh 4:3</vt:lpstr>
      <vt:lpstr>Presentation_Refresh 4:3</vt:lpstr>
      <vt:lpstr>think-cell Slide</vt:lpstr>
      <vt:lpstr>Comparative Analysis of Competitive Procurement Mechanisms</vt:lpstr>
      <vt:lpstr>Agenda</vt:lpstr>
      <vt:lpstr>Feed-in tariffs provide high certainty for developers, but little volume control and price competition</vt:lpstr>
      <vt:lpstr>Bilateral deals suitable for less mature markets, but are less scalable and transparent</vt:lpstr>
      <vt:lpstr>Auctions provide strong volume control, price pressure and scalability, but need competition</vt:lpstr>
      <vt:lpstr>Focus on auctions: overview of auction design</vt:lpstr>
      <vt:lpstr>Overview of different design elements and functions</vt:lpstr>
      <vt:lpstr>Simulation – the winner‘s curse</vt:lpstr>
      <vt:lpstr>Introduction to the problem of the winner‘s curse</vt:lpstr>
      <vt:lpstr>Site selection and preparation: benefits and challenges</vt:lpstr>
      <vt:lpstr>Site selection and preparation: country examples</vt:lpstr>
      <vt:lpstr>Ceiling prices control costs and generate market signals, but setting is a challenge</vt:lpstr>
      <vt:lpstr>Most countries disclose ceiling prices</vt:lpstr>
      <vt:lpstr>Technical requirements and financial guarantees ensure quality of projects in auction</vt:lpstr>
      <vt:lpstr>Penalties enforce project realization </vt:lpstr>
      <vt:lpstr>Conclusion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Analysis of Competitive Procurement Mechanisms</dc:title>
  <dc:subject>This presentation provides an analysis of several competitive procurement mechanisms for renewable energy auctions.</dc:subject>
  <dc:creator>Navigant--A Guidehouse Company</dc:creator>
  <cp:keywords>Renewable energy auctions, tariffs, design, bidder, site, ceiling price, technical requirements, financial guarantees, financial penalties</cp:keywords>
  <cp:lastModifiedBy>Bradley, Bridget</cp:lastModifiedBy>
  <cp:revision>255</cp:revision>
  <cp:lastPrinted>2004-09-30T16:41:33Z</cp:lastPrinted>
  <dcterms:created xsi:type="dcterms:W3CDTF">2009-12-10T17:09:01Z</dcterms:created>
  <dcterms:modified xsi:type="dcterms:W3CDTF">2020-07-03T16:33:18Z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0x01010041C754EF69CC447396707CDFA155F784009696BCE8E514CC458C353431DA29C38F</vt:lpwstr>
  </property>
</Properties>
</file>