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4"/>
    <p:sldMasterId id="2147483896" r:id="rId5"/>
    <p:sldMasterId id="2147483927" r:id="rId6"/>
    <p:sldMasterId id="2147483948" r:id="rId7"/>
    <p:sldMasterId id="2147483963" r:id="rId8"/>
    <p:sldMasterId id="2147483995" r:id="rId9"/>
  </p:sldMasterIdLst>
  <p:notesMasterIdLst>
    <p:notesMasterId r:id="rId44"/>
  </p:notesMasterIdLst>
  <p:handoutMasterIdLst>
    <p:handoutMasterId r:id="rId45"/>
  </p:handoutMasterIdLst>
  <p:sldIdLst>
    <p:sldId id="1063" r:id="rId10"/>
    <p:sldId id="1922" r:id="rId11"/>
    <p:sldId id="1030" r:id="rId12"/>
    <p:sldId id="1919" r:id="rId13"/>
    <p:sldId id="1031" r:id="rId14"/>
    <p:sldId id="1890" r:id="rId15"/>
    <p:sldId id="1905" r:id="rId16"/>
    <p:sldId id="1903" r:id="rId17"/>
    <p:sldId id="1899" r:id="rId18"/>
    <p:sldId id="1900" r:id="rId19"/>
    <p:sldId id="1917" r:id="rId20"/>
    <p:sldId id="1902" r:id="rId21"/>
    <p:sldId id="1918" r:id="rId22"/>
    <p:sldId id="1907" r:id="rId23"/>
    <p:sldId id="1906" r:id="rId24"/>
    <p:sldId id="1916" r:id="rId25"/>
    <p:sldId id="1041" r:id="rId26"/>
    <p:sldId id="1908" r:id="rId27"/>
    <p:sldId id="1043" r:id="rId28"/>
    <p:sldId id="1044" r:id="rId29"/>
    <p:sldId id="1909" r:id="rId30"/>
    <p:sldId id="1082" r:id="rId31"/>
    <p:sldId id="1891" r:id="rId32"/>
    <p:sldId id="1910" r:id="rId33"/>
    <p:sldId id="1920" r:id="rId34"/>
    <p:sldId id="1062" r:id="rId35"/>
    <p:sldId id="1049" r:id="rId36"/>
    <p:sldId id="1050" r:id="rId37"/>
    <p:sldId id="1893" r:id="rId38"/>
    <p:sldId id="1912" r:id="rId39"/>
    <p:sldId id="1911" r:id="rId40"/>
    <p:sldId id="1913" r:id="rId41"/>
    <p:sldId id="1914" r:id="rId42"/>
    <p:sldId id="1915" r:id="rId43"/>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amp; Opportunity" id="{F01A5B65-F1BD-4056-9A06-A943F2583494}">
          <p14:sldIdLst>
            <p14:sldId id="1063"/>
            <p14:sldId id="1922"/>
            <p14:sldId id="1030"/>
            <p14:sldId id="1919"/>
            <p14:sldId id="1031"/>
            <p14:sldId id="1890"/>
          </p14:sldIdLst>
        </p14:section>
        <p14:section name="Key issues" id="{65732F65-376B-4898-87DB-3D821565D8FB}">
          <p14:sldIdLst>
            <p14:sldId id="1905"/>
            <p14:sldId id="1903"/>
          </p14:sldIdLst>
        </p14:section>
        <p14:section name="Status in India" id="{9C96D9DB-A1B7-48FD-A1A7-4D42D4A54710}">
          <p14:sldIdLst>
            <p14:sldId id="1899"/>
            <p14:sldId id="1900"/>
            <p14:sldId id="1917"/>
            <p14:sldId id="1902"/>
            <p14:sldId id="1918"/>
          </p14:sldIdLst>
        </p14:section>
        <p14:section name="Global trends" id="{822E9C9F-F6A3-43DF-824E-09FCBA31B561}">
          <p14:sldIdLst>
            <p14:sldId id="1907"/>
            <p14:sldId id="1906"/>
            <p14:sldId id="1916"/>
            <p14:sldId id="1041"/>
            <p14:sldId id="1908"/>
            <p14:sldId id="1043"/>
            <p14:sldId id="1044"/>
            <p14:sldId id="1909"/>
            <p14:sldId id="1082"/>
            <p14:sldId id="1891"/>
            <p14:sldId id="1910"/>
            <p14:sldId id="1920"/>
            <p14:sldId id="1062"/>
            <p14:sldId id="1049"/>
            <p14:sldId id="1050"/>
          </p14:sldIdLst>
        </p14:section>
        <p14:section name="Recommendations" id="{A45CC2B8-055F-4E10-987D-4ED6937E73DD}">
          <p14:sldIdLst>
            <p14:sldId id="1893"/>
            <p14:sldId id="1912"/>
            <p14:sldId id="1911"/>
            <p14:sldId id="1913"/>
            <p14:sldId id="1914"/>
            <p14:sldId id="191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ttacharjee, Ujjwal" initials="BU" lastIdx="5" clrIdx="0">
    <p:extLst>
      <p:ext uri="{19B8F6BF-5375-455C-9EA6-DF929625EA0E}">
        <p15:presenceInfo xmlns:p15="http://schemas.microsoft.com/office/powerpoint/2012/main" userId="S-1-5-21-2982660134-4255240162-3086778697-410428" providerId="AD"/>
      </p:ext>
    </p:extLst>
  </p:cmAuthor>
  <p:cmAuthor id="2" name="Ana Amazo Blanco" initials="AAB" lastIdx="1" clrIdx="1">
    <p:extLst>
      <p:ext uri="{19B8F6BF-5375-455C-9EA6-DF929625EA0E}">
        <p15:presenceInfo xmlns:p15="http://schemas.microsoft.com/office/powerpoint/2012/main" userId="S-1-5-21-861567501-2052111302-725345543-207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C5B"/>
    <a:srgbClr val="339933"/>
    <a:srgbClr val="BA0C2F"/>
    <a:srgbClr val="FF9900"/>
    <a:srgbClr val="CCFF99"/>
    <a:srgbClr val="E7E7E5"/>
    <a:srgbClr val="651D32"/>
    <a:srgbClr val="002F6C"/>
    <a:srgbClr val="D9D7D3"/>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3817" autoAdjust="0"/>
  </p:normalViewPr>
  <p:slideViewPr>
    <p:cSldViewPr snapToObjects="1">
      <p:cViewPr varScale="1">
        <p:scale>
          <a:sx n="104" d="100"/>
          <a:sy n="104" d="100"/>
        </p:scale>
        <p:origin x="1470" y="114"/>
      </p:cViewPr>
      <p:guideLst>
        <p:guide orient="horz" pos="2160"/>
        <p:guide pos="2880"/>
      </p:guideLst>
    </p:cSldViewPr>
  </p:slideViewPr>
  <p:outlineViewPr>
    <p:cViewPr>
      <p:scale>
        <a:sx n="33" d="100"/>
        <a:sy n="33" d="100"/>
      </p:scale>
      <p:origin x="0" y="-6010"/>
    </p:cViewPr>
  </p:outlineViewPr>
  <p:notesTextViewPr>
    <p:cViewPr>
      <p:scale>
        <a:sx n="100" d="100"/>
        <a:sy n="100" d="100"/>
      </p:scale>
      <p:origin x="0" y="0"/>
    </p:cViewPr>
  </p:notesTextViewPr>
  <p:sorterViewPr>
    <p:cViewPr>
      <p:scale>
        <a:sx n="80" d="100"/>
        <a:sy n="80" d="100"/>
      </p:scale>
      <p:origin x="0" y="0"/>
    </p:cViewPr>
  </p:sorterViewPr>
  <p:notesViewPr>
    <p:cSldViewPr snapToObjects="1" showGuides="1">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6/24/2020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331933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dirty="0"/>
          </a:p>
        </p:txBody>
      </p:sp>
    </p:spTree>
    <p:extLst>
      <p:ext uri="{BB962C8B-B14F-4D97-AF65-F5344CB8AC3E}">
        <p14:creationId xmlns:p14="http://schemas.microsoft.com/office/powerpoint/2010/main" val="270339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dirty="0"/>
          </a:p>
        </p:txBody>
      </p:sp>
    </p:spTree>
    <p:extLst>
      <p:ext uri="{BB962C8B-B14F-4D97-AF65-F5344CB8AC3E}">
        <p14:creationId xmlns:p14="http://schemas.microsoft.com/office/powerpoint/2010/main" val="319379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dirty="0"/>
          </a:p>
        </p:txBody>
      </p:sp>
    </p:spTree>
    <p:extLst>
      <p:ext uri="{BB962C8B-B14F-4D97-AF65-F5344CB8AC3E}">
        <p14:creationId xmlns:p14="http://schemas.microsoft.com/office/powerpoint/2010/main" val="82071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80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932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3.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oleObject15.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4.xml"/><Relationship Id="rId1" Type="http://schemas.openxmlformats.org/officeDocument/2006/relationships/vmlDrawing" Target="../drawings/vmlDrawing16.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17.vml"/><Relationship Id="rId6" Type="http://schemas.openxmlformats.org/officeDocument/2006/relationships/image" Target="../media/image10.emf"/><Relationship Id="rId5" Type="http://schemas.openxmlformats.org/officeDocument/2006/relationships/oleObject" Target="../embeddings/oleObject17.bin"/><Relationship Id="rId4"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jpeg"/><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jpeg"/><Relationship Id="rId2" Type="http://schemas.openxmlformats.org/officeDocument/2006/relationships/tags" Target="../tags/tag38.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_Title Slide">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6" y="3692359"/>
            <a:ext cx="4182599" cy="343400"/>
          </a:xfrm>
          <a:prstGeom prst="rect">
            <a:avLst/>
          </a:prstGeom>
        </p:spPr>
        <p:txBody>
          <a:bodyPr vert="horz" lIns="0" tIns="0" rIns="0" bIns="0"/>
          <a:lstStyle>
            <a:lvl1pPr marL="0" indent="0">
              <a:buFontTx/>
              <a:buNone/>
              <a:defRPr sz="1600" cap="all">
                <a:solidFill>
                  <a:schemeClr val="accent1"/>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400056" y="3059452"/>
            <a:ext cx="4615735" cy="452437"/>
          </a:xfrm>
          <a:prstGeom prst="rect">
            <a:avLst/>
          </a:prstGeom>
        </p:spPr>
        <p:txBody>
          <a:bodyPr vert="horz" lIns="0" rIns="0" bIns="0" anchor="b"/>
          <a:lstStyle>
            <a:lvl1pPr marL="0" indent="0">
              <a:buFontTx/>
              <a:buNone/>
              <a:defRPr sz="2500" cap="all" baseline="0">
                <a:solidFill>
                  <a:schemeClr val="accent1"/>
                </a:solidFill>
                <a:latin typeface="+mj-lt"/>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a:t>Edit Master text styles</a:t>
            </a:r>
          </a:p>
        </p:txBody>
      </p:sp>
      <p:sp>
        <p:nvSpPr>
          <p:cNvPr id="15" name="Freeform 14"/>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8106" y="5666597"/>
            <a:ext cx="2381123" cy="874800"/>
          </a:xfrm>
          <a:prstGeom prst="rect">
            <a:avLst/>
          </a:prstGeom>
        </p:spPr>
      </p:pic>
    </p:spTree>
    <p:extLst>
      <p:ext uri="{BB962C8B-B14F-4D97-AF65-F5344CB8AC3E}">
        <p14:creationId xmlns:p14="http://schemas.microsoft.com/office/powerpoint/2010/main" val="401844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Bar_Title and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15590" y="1403684"/>
            <a:ext cx="8717276" cy="4765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86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ue/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10679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ue/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69088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ue/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1272285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ue/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8971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2224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334659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ue/White Title + Lef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8724423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185670" y="2205647"/>
            <a:ext cx="6010275" cy="1902434"/>
          </a:xfrm>
          <a:prstGeom prst="rect">
            <a:avLst/>
          </a:prstGeom>
          <a:noFill/>
          <a:ln w="0" cmpd="sng">
            <a:noFill/>
            <a:prstDash val="solid"/>
          </a:ln>
        </p:spPr>
        <p:txBody>
          <a:bodyPr vert="horz" lIns="0" tIns="0" rIns="0" bIns="0" anchor="t"/>
          <a:lstStyle>
            <a:lvl1pPr marL="0" marR="0" indent="0" algn="just">
              <a:lnSpc>
                <a:spcPts val="1350"/>
              </a:lnSpc>
              <a:spcBef>
                <a:spcPts val="600"/>
              </a:spcBef>
              <a:spcAft>
                <a:spcPts val="0"/>
              </a:spcAft>
              <a:defRPr/>
            </a:lvl1pPr>
          </a:lstStyle>
          <a:p>
            <a:pPr marL="0" marR="0" indent="0" algn="just">
              <a:lnSpc>
                <a:spcPts val="2900"/>
              </a:lnSpc>
              <a:spcAft>
                <a:spcPts val="0"/>
              </a:spcAft>
            </a:pPr>
            <a:r>
              <a:rPr lang="en-US" sz="2331" spc="-30">
                <a:solidFill>
                  <a:srgbClr val="042C61"/>
                </a:solidFill>
                <a:latin typeface="Gill Sans MT" panose="02020603050405020304" pitchFamily="2"/>
              </a:rPr>
              <a:t>PARTNERSHIP TO ADVANCE CLEAN ENERGY </a:t>
            </a:r>
          </a:p>
          <a:p>
            <a:pPr marL="0" marR="0" indent="0" algn="just">
              <a:lnSpc>
                <a:spcPts val="2900"/>
              </a:lnSpc>
              <a:spcBef>
                <a:spcPts val="0"/>
              </a:spcBef>
              <a:spcAft>
                <a:spcPts val="0"/>
              </a:spcAft>
            </a:pPr>
            <a:r>
              <a:rPr lang="en-US" sz="2331" spc="-5">
                <a:solidFill>
                  <a:srgbClr val="042C61"/>
                </a:solidFill>
                <a:latin typeface="Gill Sans MT" panose="02020603050405020304" pitchFamily="2"/>
              </a:rPr>
              <a:t>DEPLOYMENT (PACE-D 2.0) </a:t>
            </a:r>
          </a:p>
          <a:p>
            <a:pPr marL="0" marR="0" indent="0" algn="just">
              <a:lnSpc>
                <a:spcPts val="2900"/>
              </a:lnSpc>
              <a:spcBef>
                <a:spcPts val="0"/>
              </a:spcBef>
              <a:spcAft>
                <a:spcPts val="0"/>
              </a:spcAft>
            </a:pPr>
            <a:r>
              <a:rPr lang="en-US" sz="2331" spc="0">
                <a:solidFill>
                  <a:srgbClr val="042C61"/>
                </a:solidFill>
                <a:latin typeface="Gill Sans MT" panose="02020603050405020304" pitchFamily="2"/>
              </a:rPr>
              <a:t>TECHNICAL ASSISTANCE PROGRAM </a:t>
            </a:r>
          </a:p>
          <a:p>
            <a:pPr marL="0" marR="0" indent="0" algn="just">
              <a:lnSpc>
                <a:spcPts val="1800"/>
              </a:lnSpc>
              <a:spcBef>
                <a:spcPts val="800"/>
              </a:spcBef>
              <a:spcAft>
                <a:spcPts val="0"/>
              </a:spcAft>
            </a:pPr>
            <a:r>
              <a:rPr lang="en-US" sz="1587" spc="-5">
                <a:solidFill>
                  <a:srgbClr val="042C61"/>
                </a:solidFill>
                <a:latin typeface="Gill Sans MT" panose="02020603050405020304" pitchFamily="2"/>
              </a:rPr>
              <a:t>February 2019 </a:t>
            </a:r>
          </a:p>
        </p:txBody>
      </p:sp>
      <p:sp>
        <p:nvSpPr>
          <p:cNvPr id="5" name="Text Placeholder 4"/>
          <p:cNvSpPr>
            <a:spLocks noGrp="1"/>
          </p:cNvSpPr>
          <p:nvPr>
            <p:ph type="body" idx="10"/>
          </p:nvPr>
        </p:nvSpPr>
        <p:spPr>
          <a:xfrm>
            <a:off x="243841" y="6477513"/>
            <a:ext cx="8644255" cy="117590"/>
          </a:xfrm>
          <a:prstGeom prst="rect">
            <a:avLst/>
          </a:prstGeom>
          <a:noFill/>
          <a:ln w="0" cmpd="sng">
            <a:noFill/>
            <a:prstDash val="solid"/>
          </a:ln>
        </p:spPr>
        <p:txBody>
          <a:bodyPr vert="horz" lIns="0" tIns="635" rIns="0" bIns="0" anchor="t"/>
          <a:lstStyle>
            <a:lvl1pPr marL="0" marR="0" indent="0" algn="l">
              <a:lnSpc>
                <a:spcPts val="525"/>
              </a:lnSpc>
              <a:spcAft>
                <a:spcPts val="0"/>
              </a:spcAft>
              <a:tabLst>
                <a:tab pos="2983230" algn="l"/>
                <a:tab pos="6480810" algn="r"/>
              </a:tabLst>
              <a:defRPr/>
            </a:lvl1pPr>
          </a:lstStyle>
          <a:p>
            <a:pPr marL="0" marR="0" indent="0" algn="l">
              <a:lnSpc>
                <a:spcPts val="700"/>
              </a:lnSpc>
              <a:spcAft>
                <a:spcPts val="0"/>
              </a:spcAft>
              <a:tabLst>
                <a:tab pos="3977640" algn="l"/>
                <a:tab pos="8641080" algn="r"/>
              </a:tabLst>
            </a:pPr>
            <a:r>
              <a:rPr lang="en-US" sz="596" spc="0">
                <a:solidFill>
                  <a:srgbClr val="6D6261"/>
                </a:solidFill>
                <a:latin typeface="Gill Sans MT" panose="02020603050405020304" pitchFamily="2"/>
              </a:rPr>
              <a:t>2/18/2019 FOOTER GOES HERE 1 </a:t>
            </a:r>
          </a:p>
        </p:txBody>
      </p:sp>
    </p:spTree>
    <p:extLst>
      <p:ext uri="{BB962C8B-B14F-4D97-AF65-F5344CB8AC3E}">
        <p14:creationId xmlns:p14="http://schemas.microsoft.com/office/powerpoint/2010/main" val="3241706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3462"/>
            <a:ext cx="8839200" cy="6553200"/>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6005043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114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561" y="1"/>
            <a:ext cx="6853306"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076246" y="1262358"/>
            <a:ext cx="330460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4"/>
          <p:cNvSpPr>
            <a:spLocks noGrp="1" noChangeArrowheads="1"/>
          </p:cNvSpPr>
          <p:nvPr>
            <p:ph idx="10"/>
          </p:nvPr>
        </p:nvSpPr>
        <p:spPr bwMode="auto">
          <a:xfrm>
            <a:off x="5628267" y="1262358"/>
            <a:ext cx="330460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72379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Tree>
    <p:extLst>
      <p:ext uri="{BB962C8B-B14F-4D97-AF65-F5344CB8AC3E}">
        <p14:creationId xmlns:p14="http://schemas.microsoft.com/office/powerpoint/2010/main" val="3034264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3763E8-A48B-4216-98C5-2D2891B5B7F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5" name="think-cell Slide" r:id="rId4" imgW="359" imgH="360" progId="TCLayout.ActiveDocument.1">
                  <p:embed/>
                </p:oleObj>
              </mc:Choice>
              <mc:Fallback>
                <p:oleObj name="think-cell Slide" r:id="rId4" imgW="359" imgH="360" progId="TCLayout.ActiveDocument.1">
                  <p:embed/>
                  <p:pic>
                    <p:nvPicPr>
                      <p:cNvPr id="2" name="Object 1" hidden="1">
                        <a:extLst>
                          <a:ext uri="{FF2B5EF4-FFF2-40B4-BE49-F238E27FC236}">
                            <a16:creationId xmlns:a16="http://schemas.microsoft.com/office/drawing/2014/main" id="{9D3763E8-A48B-4216-98C5-2D2891B5B7F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5005960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9241130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066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9481273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659988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6926254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6524984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8720840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7521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Bar_Title and 2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4" name="Rectangle 14"/>
          <p:cNvSpPr>
            <a:spLocks noGrp="1" noChangeArrowheads="1"/>
          </p:cNvSpPr>
          <p:nvPr>
            <p:ph idx="10"/>
          </p:nvPr>
        </p:nvSpPr>
        <p:spPr bwMode="auto">
          <a:xfrm>
            <a:off x="215591" y="1403686"/>
            <a:ext cx="4221117"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4711751" y="1403686"/>
            <a:ext cx="4221117"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6"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5902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0869312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7567093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954590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26997"/>
            <a:ext cx="8839199"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6/24/2020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58344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660320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Tree>
    <p:extLst>
      <p:ext uri="{BB962C8B-B14F-4D97-AF65-F5344CB8AC3E}">
        <p14:creationId xmlns:p14="http://schemas.microsoft.com/office/powerpoint/2010/main" val="4126327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007433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3718872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84758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51292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_Title and 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561" y="1"/>
            <a:ext cx="6853306" cy="1011420"/>
          </a:xfrm>
          <a:prstGeom prst="rect">
            <a:avLst/>
          </a:prstGeom>
        </p:spPr>
        <p:txBody>
          <a:bodyPr anchor="b"/>
          <a:lstStyle>
            <a:lvl1pPr>
              <a:defRPr sz="2200">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076244" y="1262358"/>
            <a:ext cx="210665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4"/>
          <p:cNvSpPr>
            <a:spLocks noGrp="1" noChangeArrowheads="1"/>
          </p:cNvSpPr>
          <p:nvPr>
            <p:ph idx="10"/>
          </p:nvPr>
        </p:nvSpPr>
        <p:spPr bwMode="auto">
          <a:xfrm>
            <a:off x="4452889" y="1262358"/>
            <a:ext cx="210665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4"/>
          <p:cNvSpPr>
            <a:spLocks noGrp="1" noChangeArrowheads="1"/>
          </p:cNvSpPr>
          <p:nvPr>
            <p:ph idx="11"/>
          </p:nvPr>
        </p:nvSpPr>
        <p:spPr bwMode="auto">
          <a:xfrm>
            <a:off x="6826216" y="1262358"/>
            <a:ext cx="210665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975535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3198713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091994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597914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197975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81559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518649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501130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179604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Green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14"/>
          <p:cNvSpPr>
            <a:spLocks noGrp="1" noChangeArrowheads="1"/>
          </p:cNvSpPr>
          <p:nvPr>
            <p:ph idx="1"/>
          </p:nvPr>
        </p:nvSpPr>
        <p:spPr bwMode="auto">
          <a:xfrm>
            <a:off x="215590" y="1262358"/>
            <a:ext cx="8717276"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1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p>
        </p:txBody>
      </p:sp>
      <p:sp>
        <p:nvSpPr>
          <p:cNvPr id="13"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a:t>
            </a:r>
            <a:r>
              <a:rPr lang="en-US" sz="900" kern="1200" cap="all" normalizeH="0" baseline="0" dirty="0" err="1">
                <a:solidFill>
                  <a:schemeClr val="accent1">
                    <a:lumMod val="60000"/>
                    <a:lumOff val="40000"/>
                  </a:schemeClr>
                </a:solidFill>
                <a:latin typeface="+mj-lt"/>
                <a:ea typeface="+mn-ea"/>
                <a:cs typeface="+mn-cs"/>
              </a:rPr>
              <a:t>Company</a:t>
            </a:r>
            <a:r>
              <a:rPr lang="en-US" baseline="0" dirty="0">
                <a:solidFill>
                  <a:schemeClr val="accent1">
                    <a:lumMod val="60000"/>
                    <a:lumOff val="40000"/>
                  </a:schemeClr>
                </a:solidFill>
              </a:rPr>
              <a:t>. All rights Reserved</a:t>
            </a:r>
            <a:endParaRPr lang="en-US"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78640" y="6418193"/>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915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3"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Content"/>
          <p:cNvSpPr>
            <a:spLocks noGrp="1"/>
          </p:cNvSpPr>
          <p:nvPr>
            <p:ph idx="1"/>
          </p:nvPr>
        </p:nvSpPr>
        <p:spPr bwMode="gray">
          <a:xfrm>
            <a:off x="215590" y="1341114"/>
            <a:ext cx="87192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15590" y="6046047"/>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08121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Bar_Title and 3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3" name="Rectangle 14"/>
          <p:cNvSpPr>
            <a:spLocks noGrp="1" noChangeArrowheads="1"/>
          </p:cNvSpPr>
          <p:nvPr>
            <p:ph idx="1"/>
          </p:nvPr>
        </p:nvSpPr>
        <p:spPr bwMode="auto">
          <a:xfrm>
            <a:off x="215590"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4"/>
          <p:cNvSpPr>
            <a:spLocks noGrp="1" noChangeArrowheads="1"/>
          </p:cNvSpPr>
          <p:nvPr>
            <p:ph idx="10"/>
          </p:nvPr>
        </p:nvSpPr>
        <p:spPr bwMode="auto">
          <a:xfrm>
            <a:off x="3203893"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6192196"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7"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8"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9"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70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Bar_Title and 3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15590"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4"/>
          <p:cNvSpPr>
            <a:spLocks noGrp="1" noChangeArrowheads="1"/>
          </p:cNvSpPr>
          <p:nvPr>
            <p:ph idx="12"/>
          </p:nvPr>
        </p:nvSpPr>
        <p:spPr bwMode="auto">
          <a:xfrm>
            <a:off x="3203893"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p:cNvSpPr>
            <a:spLocks noGrp="1" noChangeArrowheads="1"/>
          </p:cNvSpPr>
          <p:nvPr>
            <p:ph idx="13"/>
          </p:nvPr>
        </p:nvSpPr>
        <p:spPr bwMode="auto">
          <a:xfrm>
            <a:off x="6192196"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23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gline_Title Only_Gray Bar">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4" name="Text Placeholder 8"/>
          <p:cNvSpPr>
            <a:spLocks noGrp="1"/>
          </p:cNvSpPr>
          <p:nvPr>
            <p:ph type="body" sz="quarter" idx="14" hasCustomPrompt="1"/>
          </p:nvPr>
        </p:nvSpPr>
        <p:spPr>
          <a:xfrm>
            <a:off x="215590" y="1323975"/>
            <a:ext cx="8707748" cy="577850"/>
          </a:xfrm>
        </p:spPr>
        <p:txBody>
          <a:bodyPr/>
          <a:lstStyle>
            <a:lvl1pPr marL="0" indent="0">
              <a:buNone/>
              <a:defRPr b="1" baseline="0"/>
            </a:lvl1pPr>
            <a:lvl2pPr marL="236531" indent="0">
              <a:buNone/>
              <a:defRPr/>
            </a:lvl2pPr>
            <a:lvl3pPr marL="682608" indent="0">
              <a:buNone/>
              <a:defRPr/>
            </a:lvl3pPr>
            <a:lvl4pPr marL="1028674" indent="0">
              <a:buNone/>
              <a:defRPr/>
            </a:lvl4pPr>
            <a:lvl5pPr marL="1374740" indent="0">
              <a:buNone/>
              <a:defRPr/>
            </a:lvl5pPr>
          </a:lstStyle>
          <a:p>
            <a:pPr lvl="0"/>
            <a:r>
              <a:rPr lang="en-US" dirty="0"/>
              <a:t>Click to enter tagline text. </a:t>
            </a: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spTree>
    <p:extLst>
      <p:ext uri="{BB962C8B-B14F-4D97-AF65-F5344CB8AC3E}">
        <p14:creationId xmlns:p14="http://schemas.microsoft.com/office/powerpoint/2010/main" val="23458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_Content">
    <p:spTree>
      <p:nvGrpSpPr>
        <p:cNvPr id="1" name=""/>
        <p:cNvGrpSpPr/>
        <p:nvPr/>
      </p:nvGrpSpPr>
      <p:grpSpPr>
        <a:xfrm>
          <a:off x="0" y="0"/>
          <a:ext cx="0" cy="0"/>
          <a:chOff x="0" y="0"/>
          <a:chExt cx="0" cy="0"/>
        </a:xfrm>
      </p:grpSpPr>
      <p:sp>
        <p:nvSpPr>
          <p:cNvPr id="6" name="Titel 1"/>
          <p:cNvSpPr>
            <a:spLocks noGrp="1"/>
          </p:cNvSpPr>
          <p:nvPr>
            <p:ph type="title"/>
          </p:nvPr>
        </p:nvSpPr>
        <p:spPr>
          <a:xfrm>
            <a:off x="466727" y="0"/>
            <a:ext cx="8205787" cy="846138"/>
          </a:xfrm>
        </p:spPr>
        <p:txBody>
          <a:bodyPr/>
          <a:lstStyle/>
          <a:p>
            <a:r>
              <a:rPr lang="en-US" noProof="0"/>
              <a:t>Click to edit Master title style</a:t>
            </a:r>
            <a:endParaRPr lang="en-GB" noProof="0" dirty="0"/>
          </a:p>
        </p:txBody>
      </p:sp>
      <p:sp>
        <p:nvSpPr>
          <p:cNvPr id="7" name="Inhaltsplatzhalter 2"/>
          <p:cNvSpPr>
            <a:spLocks noGrp="1"/>
          </p:cNvSpPr>
          <p:nvPr>
            <p:ph sz="half" idx="1"/>
          </p:nvPr>
        </p:nvSpPr>
        <p:spPr>
          <a:xfrm>
            <a:off x="466726" y="1192213"/>
            <a:ext cx="4025900" cy="514667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Inhaltsplatzhalter 3"/>
          <p:cNvSpPr>
            <a:spLocks noGrp="1"/>
          </p:cNvSpPr>
          <p:nvPr>
            <p:ph sz="half" idx="2"/>
          </p:nvPr>
        </p:nvSpPr>
        <p:spPr>
          <a:xfrm>
            <a:off x="4645025" y="1192213"/>
            <a:ext cx="4027488" cy="514667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4"/>
          <p:cNvSpPr>
            <a:spLocks noGrp="1"/>
          </p:cNvSpPr>
          <p:nvPr>
            <p:ph type="dt" sz="half" idx="10"/>
          </p:nvPr>
        </p:nvSpPr>
        <p:spPr>
          <a:xfrm>
            <a:off x="1689789" y="6578600"/>
            <a:ext cx="652462" cy="133350"/>
          </a:xfrm>
        </p:spPr>
        <p:txBody>
          <a:bodyPr/>
          <a:lstStyle>
            <a:lvl1pPr>
              <a:defRPr/>
            </a:lvl1pPr>
          </a:lstStyle>
          <a:p>
            <a:fld id="{C9BD4F23-E76B-44C4-B99C-C259D939991E}" type="datetime1">
              <a:rPr lang="en-GB"/>
              <a:pPr/>
              <a:t>24/06/2020</a:t>
            </a:fld>
            <a:endParaRPr lang="en-GB" dirty="0"/>
          </a:p>
        </p:txBody>
      </p:sp>
      <p:sp>
        <p:nvSpPr>
          <p:cNvPr id="10" name="Fußzeilenplatzhalter 5"/>
          <p:cNvSpPr>
            <a:spLocks noGrp="1"/>
          </p:cNvSpPr>
          <p:nvPr>
            <p:ph type="ftr" sz="quarter" idx="11"/>
          </p:nvPr>
        </p:nvSpPr>
        <p:spPr>
          <a:xfrm>
            <a:off x="2422527" y="6578600"/>
            <a:ext cx="3594100" cy="173038"/>
          </a:xfrm>
        </p:spPr>
        <p:txBody>
          <a:bodyPr/>
          <a:lstStyle>
            <a:lvl1pPr>
              <a:defRPr/>
            </a:lvl1pPr>
          </a:lstStyle>
          <a:p>
            <a:r>
              <a:rPr lang="en-GB" dirty="0"/>
              <a:t>Name</a:t>
            </a:r>
          </a:p>
        </p:txBody>
      </p:sp>
      <p:sp>
        <p:nvSpPr>
          <p:cNvPr id="11" name="Foliennummernplatzhalter 6"/>
          <p:cNvSpPr>
            <a:spLocks noGrp="1"/>
          </p:cNvSpPr>
          <p:nvPr>
            <p:ph type="sldNum" sz="quarter" idx="12"/>
          </p:nvPr>
        </p:nvSpPr>
        <p:spPr>
          <a:xfrm>
            <a:off x="2" y="6578600"/>
            <a:ext cx="1027113" cy="147638"/>
          </a:xfrm>
        </p:spPr>
        <p:txBody>
          <a:bodyPr/>
          <a:lstStyle>
            <a:lvl1pPr>
              <a:defRPr/>
            </a:lvl1pPr>
          </a:lstStyle>
          <a:p>
            <a:fld id="{F8C92D98-CF1D-41BE-ACCF-242B5082D7FB}" type="slidenum">
              <a:rPr lang="en-GB"/>
              <a:pPr/>
              <a:t>‹#›</a:t>
            </a:fld>
            <a:endParaRPr lang="en-GB" dirty="0"/>
          </a:p>
        </p:txBody>
      </p:sp>
    </p:spTree>
    <p:extLst>
      <p:ext uri="{BB962C8B-B14F-4D97-AF65-F5344CB8AC3E}">
        <p14:creationId xmlns:p14="http://schemas.microsoft.com/office/powerpoint/2010/main" val="670326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A2F8542F-706B-41EC-BB29-F4735E768B13}" type="datetime1">
              <a:rPr lang="en-US" smtClean="0">
                <a:solidFill>
                  <a:srgbClr val="000000"/>
                </a:solidFill>
              </a:rPr>
              <a:pPr/>
              <a:t>6/24/2020</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Corinna Klessmann and Fabian Wigand</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51296D-C1C0-46AC-980A-14DBEA0E3F2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3129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3462"/>
            <a:ext cx="8839200" cy="6553200"/>
          </a:xfrm>
          <a:prstGeom prst="rect">
            <a:avLst/>
          </a:prstGeom>
          <a:solidFill>
            <a:srgbClr val="CFCDC9"/>
          </a:solidFill>
        </p:spPr>
      </p:pic>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chemeClr val="bg1"/>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8995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_Title Slide">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6"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400056" y="3059452"/>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a:t>Edit Master text styles</a:t>
            </a:r>
          </a:p>
        </p:txBody>
      </p:sp>
      <p:sp>
        <p:nvSpPr>
          <p:cNvPr id="15" name="Freeform 14"/>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8106" y="5666597"/>
            <a:ext cx="2381123" cy="874800"/>
          </a:xfrm>
          <a:prstGeom prst="rect">
            <a:avLst/>
          </a:prstGeom>
        </p:spPr>
      </p:pic>
    </p:spTree>
    <p:extLst>
      <p:ext uri="{BB962C8B-B14F-4D97-AF65-F5344CB8AC3E}">
        <p14:creationId xmlns:p14="http://schemas.microsoft.com/office/powerpoint/2010/main" val="2922570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8754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5"/>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30769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683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5126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5315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24498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2"/>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843987"/>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89438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3"/>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395285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301133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3719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ergy_Title Slide - Green">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6"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400056" y="3059452"/>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a:t>Edit Master text styles</a:t>
            </a:r>
          </a:p>
        </p:txBody>
      </p:sp>
      <p:pic>
        <p:nvPicPr>
          <p:cNvPr id="10" name="Picture 9"/>
          <p:cNvPicPr>
            <a:picLocks noChangeAspect="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220" y="-3148"/>
            <a:ext cx="2111758" cy="512440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8106" y="5666597"/>
            <a:ext cx="2381123" cy="874800"/>
          </a:xfrm>
          <a:prstGeom prst="rect">
            <a:avLst/>
          </a:prstGeom>
        </p:spPr>
      </p:pic>
    </p:spTree>
    <p:extLst>
      <p:ext uri="{BB962C8B-B14F-4D97-AF65-F5344CB8AC3E}">
        <p14:creationId xmlns:p14="http://schemas.microsoft.com/office/powerpoint/2010/main" val="792002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754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8483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22381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2"/>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843987"/>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776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White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3"/>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73061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2" y="139703"/>
            <a:ext cx="8839199" cy="6553199"/>
          </a:xfrm>
          <a:prstGeom prst="rect">
            <a:avLst/>
          </a:prstGeom>
        </p:spPr>
      </p:pic>
      <p:sp>
        <p:nvSpPr>
          <p:cNvPr id="5"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6/24/2020</a:t>
            </a:fld>
            <a:endParaRPr lang="en-US" dirty="0"/>
          </a:p>
        </p:txBody>
      </p:sp>
      <p:sp>
        <p:nvSpPr>
          <p:cNvPr id="8"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8225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Full Blue">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50516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Divider - Full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5"/>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Tree>
    <p:extLst>
      <p:ext uri="{BB962C8B-B14F-4D97-AF65-F5344CB8AC3E}">
        <p14:creationId xmlns:p14="http://schemas.microsoft.com/office/powerpoint/2010/main" val="3212753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161177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200128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718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sp>
        <p:nvSpPr>
          <p:cNvPr id="2" name="Title 1"/>
          <p:cNvSpPr>
            <a:spLocks noGrp="1"/>
          </p:cNvSpPr>
          <p:nvPr>
            <p:ph type="title"/>
          </p:nvPr>
        </p:nvSpPr>
        <p:spPr>
          <a:xfrm>
            <a:off x="2079561" y="1"/>
            <a:ext cx="6853306" cy="1011420"/>
          </a:xfrm>
          <a:prstGeom prst="rect">
            <a:avLst/>
          </a:prstGeom>
        </p:spPr>
        <p:txBody>
          <a:bodyPr anchor="b"/>
          <a:lstStyle/>
          <a:p>
            <a:r>
              <a:rPr lang="en-US"/>
              <a:t>Click to edit Master title style</a:t>
            </a:r>
            <a:endParaRPr lang="en-US" dirty="0"/>
          </a:p>
        </p:txBody>
      </p:sp>
    </p:spTree>
    <p:extLst>
      <p:ext uri="{BB962C8B-B14F-4D97-AF65-F5344CB8AC3E}">
        <p14:creationId xmlns:p14="http://schemas.microsoft.com/office/powerpoint/2010/main" val="2142269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84351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843987"/>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682713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3"/>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208015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09514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01095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5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314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8483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936678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1" y="843987"/>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151477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White Title + Lef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5"/>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5"/>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7"/>
            <a:ext cx="2743200" cy="184666"/>
          </a:xfrm>
        </p:spPr>
        <p:txBody>
          <a:bodyPr>
            <a:spAutoFit/>
          </a:bodyPr>
          <a:lstStyle>
            <a:lvl1pPr marL="0" indent="0" algn="r">
              <a:buNone/>
              <a:defRPr sz="600" baseline="0">
                <a:solidFill>
                  <a:srgbClr val="FFFFFF"/>
                </a:solidFill>
              </a:defRPr>
            </a:lvl1pPr>
            <a:lvl2pPr marL="230181" indent="0">
              <a:buNone/>
              <a:defRPr sz="1800">
                <a:solidFill>
                  <a:schemeClr val="bg1"/>
                </a:solidFill>
              </a:defRPr>
            </a:lvl2pPr>
            <a:lvl3pPr marL="460363" indent="0">
              <a:buNone/>
              <a:defRPr sz="1600">
                <a:solidFill>
                  <a:schemeClr val="bg1"/>
                </a:solidFill>
              </a:defRPr>
            </a:lvl3pPr>
            <a:lvl4pPr marL="684195" indent="0">
              <a:buNone/>
              <a:defRPr sz="1400">
                <a:solidFill>
                  <a:schemeClr val="bg1"/>
                </a:solidFill>
              </a:defRPr>
            </a:lvl4pPr>
            <a:lvl5pPr marL="1025500"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3"/>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591384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6"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400056" y="3059452"/>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4983" y="6197566"/>
            <a:ext cx="1994246" cy="343835"/>
          </a:xfrm>
          <a:prstGeom prst="rect">
            <a:avLst/>
          </a:prstGeom>
        </p:spPr>
      </p:pic>
      <p:sp>
        <p:nvSpPr>
          <p:cNvPr id="4" name="Text Placeholder 3"/>
          <p:cNvSpPr>
            <a:spLocks noGrp="1"/>
          </p:cNvSpPr>
          <p:nvPr>
            <p:ph type="body" sz="quarter" idx="20" hasCustomPrompt="1"/>
          </p:nvPr>
        </p:nvSpPr>
        <p:spPr>
          <a:xfrm>
            <a:off x="1400053" y="4200993"/>
            <a:ext cx="32004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400053" y="4889321"/>
            <a:ext cx="3200400" cy="347472"/>
          </a:xfrm>
        </p:spPr>
        <p:txBody>
          <a:bodyPr anchor="ctr"/>
          <a:lstStyle>
            <a:lvl1pPr marL="0" indent="0">
              <a:buNone/>
              <a:defRPr sz="1051" cap="all" baseline="0">
                <a:solidFill>
                  <a:schemeClr val="bg1"/>
                </a:solidFill>
              </a:defRPr>
            </a:lvl1pPr>
          </a:lstStyle>
          <a:p>
            <a:pPr lvl="0"/>
            <a:r>
              <a:rPr lang="en-US" dirty="0"/>
              <a:t>Navigant Reference No:</a:t>
            </a:r>
          </a:p>
        </p:txBody>
      </p:sp>
      <p:sp>
        <p:nvSpPr>
          <p:cNvPr id="15" name="Freeform 14"/>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4348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een Bar">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3"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39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6169"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1589" y="1592"/>
                        <a:ext cx="1587" cy="1587"/>
                      </a:xfrm>
                      <a:prstGeom prst="rect">
                        <a:avLst/>
                      </a:prstGeom>
                    </p:spPr>
                  </p:pic>
                </p:oleObj>
              </mc:Fallback>
            </mc:AlternateContent>
          </a:graphicData>
        </a:graphic>
      </p:graphicFrame>
      <p:sp>
        <p:nvSpPr>
          <p:cNvPr id="3" name="Content"/>
          <p:cNvSpPr>
            <a:spLocks noGrp="1"/>
          </p:cNvSpPr>
          <p:nvPr>
            <p:ph idx="1"/>
          </p:nvPr>
        </p:nvSpPr>
        <p:spPr bwMode="gray">
          <a:xfrm>
            <a:off x="215590" y="1341114"/>
            <a:ext cx="87192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342535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15590" y="1944002"/>
            <a:ext cx="87192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15590" y="1341118"/>
            <a:ext cx="87192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858815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4572007" y="4"/>
            <a:ext cx="4571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6710291" y="858420"/>
            <a:ext cx="2222577" cy="4842504"/>
          </a:xfrm>
          <a:prstGeom prst="rect">
            <a:avLst/>
          </a:prstGeom>
        </p:spPr>
        <p:txBody>
          <a:bodyPr vert="horz" lIns="0" rIns="0" bIns="0" anchor="ctr"/>
          <a:lstStyle>
            <a:lvl1pPr marL="0" indent="0">
              <a:buFontTx/>
              <a:buNone/>
              <a:defRPr sz="2000" cap="all" baseline="0">
                <a:solidFill>
                  <a:srgbClr val="555759"/>
                </a:solidFill>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5461" y="6400190"/>
            <a:ext cx="977407" cy="168518"/>
          </a:xfrm>
          <a:prstGeom prst="rect">
            <a:avLst/>
          </a:prstGeom>
        </p:spPr>
      </p:pic>
      <p:sp>
        <p:nvSpPr>
          <p:cNvPr id="9" name="Rectangle 8"/>
          <p:cNvSpPr/>
          <p:nvPr userDrawn="1"/>
        </p:nvSpPr>
        <p:spPr>
          <a:xfrm>
            <a:off x="1" y="868"/>
            <a:ext cx="4572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4396" y="858420"/>
            <a:ext cx="3935212" cy="4842504"/>
          </a:xfrm>
          <a:prstGeom prst="rect">
            <a:avLst/>
          </a:prstGeom>
        </p:spPr>
      </p:pic>
    </p:spTree>
    <p:extLst>
      <p:ext uri="{BB962C8B-B14F-4D97-AF65-F5344CB8AC3E}">
        <p14:creationId xmlns:p14="http://schemas.microsoft.com/office/powerpoint/2010/main" val="409342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4794790" y="1341114"/>
            <a:ext cx="414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15591" y="1341114"/>
            <a:ext cx="414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192878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4794790" y="1882448"/>
            <a:ext cx="414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15588" y="1882448"/>
            <a:ext cx="414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4794790" y="1341115"/>
            <a:ext cx="414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15591" y="1341115"/>
            <a:ext cx="414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79290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4794790" y="3842319"/>
            <a:ext cx="414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15591" y="3842319"/>
            <a:ext cx="414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4794790" y="1341114"/>
            <a:ext cx="414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15591" y="1341114"/>
            <a:ext cx="414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583443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4794790" y="1814188"/>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15591" y="1814188"/>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4794790" y="1341117"/>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15591" y="1341117"/>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4794790" y="4316632"/>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15591" y="4316632"/>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4794790" y="3843558"/>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15591" y="3843558"/>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1788826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6234790"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3225189"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15589"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426356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6234790"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3225189"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15589"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6234790" y="1337515"/>
            <a:ext cx="27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32251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155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7809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6234790"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62347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15592" y="1882448"/>
            <a:ext cx="57095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15593" y="1337515"/>
            <a:ext cx="57095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02775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_Green Bar">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3"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att_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589" b="1042"/>
          <a:stretch/>
        </p:blipFill>
        <p:spPr bwMode="auto">
          <a:xfrm>
            <a:off x="-7938" y="1011421"/>
            <a:ext cx="9151938" cy="535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82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636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719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64008" y="6365445"/>
            <a:ext cx="438912"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15590" y="1403684"/>
            <a:ext cx="8717276"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1556329" y="2627336"/>
            <a:ext cx="6042025"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140694" y="3148936"/>
            <a:ext cx="4852639"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248952" y="5870240"/>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88562"/>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821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4" name="Text Placeholder 18"/>
          <p:cNvSpPr txBox="1">
            <a:spLocks/>
          </p:cNvSpPr>
          <p:nvPr/>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©2016 </a:t>
            </a:r>
            <a:r>
              <a:rPr lang="en-US" sz="900" dirty="0">
                <a:solidFill>
                  <a:schemeClr val="accent1">
                    <a:lumMod val="60000"/>
                    <a:lumOff val="40000"/>
                  </a:schemeClr>
                </a:solidFill>
              </a:rPr>
              <a:t>Navigant--A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5" name="Straight Connector 4"/>
          <p:cNvCxnSpPr/>
          <p:nvPr/>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64008" y="6365445"/>
            <a:ext cx="438912"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5461" y="6400190"/>
            <a:ext cx="977407" cy="168518"/>
          </a:xfrm>
          <a:prstGeom prst="rect">
            <a:avLst/>
          </a:prstGeom>
        </p:spPr>
      </p:pic>
      <p:sp>
        <p:nvSpPr>
          <p:cNvPr id="10" name="Rectangle 9"/>
          <p:cNvSpPr/>
          <p:nvPr/>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15" name="Straight Connector 1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17" name="Straight Connector 1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0" name="Rectangle 19"/>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1"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79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6"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400056" y="3059452"/>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4983" y="6197566"/>
            <a:ext cx="1994246" cy="343835"/>
          </a:xfrm>
          <a:prstGeom prst="rect">
            <a:avLst/>
          </a:prstGeom>
        </p:spPr>
      </p:pic>
      <p:sp>
        <p:nvSpPr>
          <p:cNvPr id="4" name="Text Placeholder 3"/>
          <p:cNvSpPr>
            <a:spLocks noGrp="1"/>
          </p:cNvSpPr>
          <p:nvPr>
            <p:ph type="body" sz="quarter" idx="20" hasCustomPrompt="1"/>
          </p:nvPr>
        </p:nvSpPr>
        <p:spPr>
          <a:xfrm>
            <a:off x="1400053" y="4200993"/>
            <a:ext cx="32004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400053" y="4889321"/>
            <a:ext cx="3200400" cy="347472"/>
          </a:xfrm>
        </p:spPr>
        <p:txBody>
          <a:bodyPr anchor="ctr"/>
          <a:lstStyle>
            <a:lvl1pPr marL="0" indent="0">
              <a:buNone/>
              <a:defRPr sz="1051" cap="all" baseline="0">
                <a:solidFill>
                  <a:schemeClr val="bg1"/>
                </a:solidFill>
              </a:defRPr>
            </a:lvl1pPr>
          </a:lstStyle>
          <a:p>
            <a:pPr lvl="0"/>
            <a:r>
              <a:rPr lang="en-US" dirty="0"/>
              <a:t>Navigant Reference No:</a:t>
            </a:r>
          </a:p>
        </p:txBody>
      </p:sp>
      <p:sp>
        <p:nvSpPr>
          <p:cNvPr id="15" name="Freeform 14"/>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0105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265"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1589" y="1592"/>
                        <a:ext cx="1587" cy="1587"/>
                      </a:xfrm>
                      <a:prstGeom prst="rect">
                        <a:avLst/>
                      </a:prstGeom>
                    </p:spPr>
                  </p:pic>
                </p:oleObj>
              </mc:Fallback>
            </mc:AlternateContent>
          </a:graphicData>
        </a:graphic>
      </p:graphicFrame>
      <p:sp>
        <p:nvSpPr>
          <p:cNvPr id="3" name="Content"/>
          <p:cNvSpPr>
            <a:spLocks noGrp="1"/>
          </p:cNvSpPr>
          <p:nvPr>
            <p:ph idx="1"/>
          </p:nvPr>
        </p:nvSpPr>
        <p:spPr bwMode="gray">
          <a:xfrm>
            <a:off x="215590" y="1341114"/>
            <a:ext cx="87192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201427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15590" y="1944002"/>
            <a:ext cx="87192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15590" y="1341118"/>
            <a:ext cx="87192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906647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4572007" y="4"/>
            <a:ext cx="4571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6710291" y="858420"/>
            <a:ext cx="2222577" cy="4842504"/>
          </a:xfrm>
          <a:prstGeom prst="rect">
            <a:avLst/>
          </a:prstGeom>
        </p:spPr>
        <p:txBody>
          <a:bodyPr vert="horz" lIns="0" rIns="0" bIns="0" anchor="ctr"/>
          <a:lstStyle>
            <a:lvl1pPr marL="0" indent="0">
              <a:buFontTx/>
              <a:buNone/>
              <a:defRPr sz="2000" cap="all" baseline="0">
                <a:solidFill>
                  <a:srgbClr val="555759"/>
                </a:solidFill>
              </a:defRPr>
            </a:lvl1pPr>
            <a:lvl2pPr marL="457167" indent="0">
              <a:buFontTx/>
              <a:buNone/>
              <a:defRPr sz="2400" cap="all" baseline="0">
                <a:solidFill>
                  <a:schemeClr val="bg1"/>
                </a:solidFill>
              </a:defRPr>
            </a:lvl2pPr>
            <a:lvl3pPr marL="914332" indent="0">
              <a:buFontTx/>
              <a:buNone/>
              <a:defRPr sz="2400" cap="all" baseline="0">
                <a:solidFill>
                  <a:schemeClr val="bg1"/>
                </a:solidFill>
              </a:defRPr>
            </a:lvl3pPr>
            <a:lvl4pPr marL="1371498" indent="0">
              <a:buFontTx/>
              <a:buNone/>
              <a:defRPr sz="2400" cap="all" baseline="0">
                <a:solidFill>
                  <a:schemeClr val="bg1"/>
                </a:solidFill>
              </a:defRPr>
            </a:lvl4pPr>
            <a:lvl5pPr marL="1828664"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5461" y="6400190"/>
            <a:ext cx="977407" cy="168518"/>
          </a:xfrm>
          <a:prstGeom prst="rect">
            <a:avLst/>
          </a:prstGeom>
        </p:spPr>
      </p:pic>
      <p:sp>
        <p:nvSpPr>
          <p:cNvPr id="9" name="Rectangle 8"/>
          <p:cNvSpPr/>
          <p:nvPr userDrawn="1"/>
        </p:nvSpPr>
        <p:spPr>
          <a:xfrm>
            <a:off x="1" y="868"/>
            <a:ext cx="4572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4396" y="858420"/>
            <a:ext cx="3935212" cy="4842504"/>
          </a:xfrm>
          <a:prstGeom prst="rect">
            <a:avLst/>
          </a:prstGeom>
        </p:spPr>
      </p:pic>
    </p:spTree>
    <p:extLst>
      <p:ext uri="{BB962C8B-B14F-4D97-AF65-F5344CB8AC3E}">
        <p14:creationId xmlns:p14="http://schemas.microsoft.com/office/powerpoint/2010/main" val="3354613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4794790" y="1341114"/>
            <a:ext cx="414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15591" y="1341114"/>
            <a:ext cx="414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153968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4794790" y="1882448"/>
            <a:ext cx="414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15588" y="1882448"/>
            <a:ext cx="414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4794790" y="1341115"/>
            <a:ext cx="414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15591" y="1341115"/>
            <a:ext cx="414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092298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4794790" y="3842319"/>
            <a:ext cx="414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15591" y="3842319"/>
            <a:ext cx="414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4794790" y="1341114"/>
            <a:ext cx="414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15591" y="1341114"/>
            <a:ext cx="414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7779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07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534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4794790" y="1814188"/>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15591" y="1814188"/>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4794790" y="1341117"/>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15591" y="1341117"/>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4794790" y="4316632"/>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15591" y="4316632"/>
            <a:ext cx="414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4794790" y="3843558"/>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15591" y="3843558"/>
            <a:ext cx="414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1608292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6234790"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3225189"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15589" y="1341114"/>
            <a:ext cx="27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7677205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6234790"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3225189"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15589"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6234790" y="1337515"/>
            <a:ext cx="27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32251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155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4525104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6234790" y="1882448"/>
            <a:ext cx="27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6234790" y="1337515"/>
            <a:ext cx="27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15592" y="1882448"/>
            <a:ext cx="57095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15593" y="1337515"/>
            <a:ext cx="57095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15590" y="6046051"/>
            <a:ext cx="87192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094392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3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128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64008" y="6365445"/>
            <a:ext cx="438912"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15590" y="1403684"/>
            <a:ext cx="8717276"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1556329" y="2627336"/>
            <a:ext cx="6042025"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140694" y="3148936"/>
            <a:ext cx="4852639"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248952" y="5870240"/>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088117"/>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231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4" name="Text Placeholder 18"/>
          <p:cNvSpPr txBox="1">
            <a:spLocks/>
          </p:cNvSpPr>
          <p:nvPr/>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©2016 </a:t>
            </a:r>
            <a:r>
              <a:rPr lang="en-US" sz="900" dirty="0">
                <a:solidFill>
                  <a:schemeClr val="accent1">
                    <a:lumMod val="60000"/>
                    <a:lumOff val="40000"/>
                  </a:schemeClr>
                </a:solidFill>
              </a:rPr>
              <a:t>Navigant--A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5" name="Straight Connector 4"/>
          <p:cNvCxnSpPr/>
          <p:nvPr/>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64008" y="6365445"/>
            <a:ext cx="438912"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5461" y="6400190"/>
            <a:ext cx="977407" cy="168518"/>
          </a:xfrm>
          <a:prstGeom prst="rect">
            <a:avLst/>
          </a:prstGeom>
        </p:spPr>
      </p:pic>
      <p:sp>
        <p:nvSpPr>
          <p:cNvPr id="10" name="Rectangle 9"/>
          <p:cNvSpPr/>
          <p:nvPr/>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15" name="Straight Connector 1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17" name="Straight Connector 1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0" name="Rectangle 19"/>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1"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6464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3462"/>
            <a:ext cx="8839200" cy="6553200"/>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61902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26380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304839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561" y="1"/>
            <a:ext cx="6853306"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076244" y="1262358"/>
            <a:ext cx="6856622"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29262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219075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380500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3431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289802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40626485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4556684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d/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3938741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d/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860711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d/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13668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5942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09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14"/>
          <p:cNvSpPr>
            <a:spLocks noGrp="1" noChangeArrowheads="1"/>
          </p:cNvSpPr>
          <p:nvPr>
            <p:ph idx="1"/>
          </p:nvPr>
        </p:nvSpPr>
        <p:spPr bwMode="auto">
          <a:xfrm>
            <a:off x="215590" y="1262358"/>
            <a:ext cx="8717276"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3"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3365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9681185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d/White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26046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39699"/>
            <a:ext cx="8839199" cy="6553199"/>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6/24/2020</a:t>
            </a:fld>
            <a:endParaRPr lang="en-US" dirty="0"/>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473381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 Full Blue">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036737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Divider - Full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Tree>
    <p:extLst>
      <p:ext uri="{BB962C8B-B14F-4D97-AF65-F5344CB8AC3E}">
        <p14:creationId xmlns:p14="http://schemas.microsoft.com/office/powerpoint/2010/main" val="2752951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ue/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66293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74042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ue/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06516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0942018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6/24/2020</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52592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tags" Target="../tags/tag6.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tags" Target="../tags/tag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vmlDrawing" Target="../drawings/vmlDrawing4.v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image" Target="../media/image6.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8.xml"/><Relationship Id="rId3" Type="http://schemas.openxmlformats.org/officeDocument/2006/relationships/slideLayout" Target="../slideLayouts/slideLayout51.xml"/><Relationship Id="rId21" Type="http://schemas.openxmlformats.org/officeDocument/2006/relationships/oleObject" Target="../embeddings/oleObject5.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7.xml"/><Relationship Id="rId2" Type="http://schemas.openxmlformats.org/officeDocument/2006/relationships/slideLayout" Target="../slideLayouts/slideLayout50.xml"/><Relationship Id="rId16" Type="http://schemas.openxmlformats.org/officeDocument/2006/relationships/vmlDrawing" Target="../drawings/vmlDrawing5.vml"/><Relationship Id="rId20" Type="http://schemas.openxmlformats.org/officeDocument/2006/relationships/tags" Target="../tags/tag1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3.xml"/><Relationship Id="rId23" Type="http://schemas.openxmlformats.org/officeDocument/2006/relationships/image" Target="../media/image11.png"/><Relationship Id="rId10" Type="http://schemas.openxmlformats.org/officeDocument/2006/relationships/slideLayout" Target="../slideLayouts/slideLayout58.xml"/><Relationship Id="rId19" Type="http://schemas.openxmlformats.org/officeDocument/2006/relationships/tags" Target="../tags/tag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ags" Target="../tags/tag24.xml"/><Relationship Id="rId3" Type="http://schemas.openxmlformats.org/officeDocument/2006/relationships/slideLayout" Target="../slideLayouts/slideLayout65.xml"/><Relationship Id="rId21" Type="http://schemas.openxmlformats.org/officeDocument/2006/relationships/oleObject" Target="../embeddings/oleObject9.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ags" Target="../tags/tag23.xml"/><Relationship Id="rId2" Type="http://schemas.openxmlformats.org/officeDocument/2006/relationships/slideLayout" Target="../slideLayouts/slideLayout64.xml"/><Relationship Id="rId16" Type="http://schemas.openxmlformats.org/officeDocument/2006/relationships/vmlDrawing" Target="../drawings/vmlDrawing9.vml"/><Relationship Id="rId20" Type="http://schemas.openxmlformats.org/officeDocument/2006/relationships/tags" Target="../tags/tag2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4.xml"/><Relationship Id="rId23" Type="http://schemas.openxmlformats.org/officeDocument/2006/relationships/image" Target="../media/image11.png"/><Relationship Id="rId10" Type="http://schemas.openxmlformats.org/officeDocument/2006/relationships/slideLayout" Target="../slideLayouts/slideLayout72.xml"/><Relationship Id="rId19" Type="http://schemas.openxmlformats.org/officeDocument/2006/relationships/tags" Target="../tags/tag2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10.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tags" Target="../tags/tag3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vmlDrawing" Target="../drawings/vmlDrawing13.v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theme" Target="../theme/theme5.xml"/><Relationship Id="rId37" Type="http://schemas.openxmlformats.org/officeDocument/2006/relationships/image" Target="../media/image6.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oleObject" Target="../embeddings/oleObject13.bin"/><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tags" Target="../tags/tag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34" Type="http://schemas.openxmlformats.org/officeDocument/2006/relationships/vmlDrawing" Target="../drawings/vmlDrawing14.v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theme" Target="../theme/theme6.xml"/><Relationship Id="rId38" Type="http://schemas.openxmlformats.org/officeDocument/2006/relationships/image" Target="../media/image16.emf"/><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oleObject" Target="../embeddings/oleObject14.bin"/><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tags" Target="../tags/tag4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tags" Target="../tags/tag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152582816"/>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49"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9" y="1592"/>
                        <a:ext cx="1587" cy="1587"/>
                      </a:xfrm>
                      <a:prstGeom prst="rect">
                        <a:avLst/>
                      </a:prstGeom>
                    </p:spPr>
                  </p:pic>
                </p:oleObj>
              </mc:Fallback>
            </mc:AlternateContent>
          </a:graphicData>
        </a:graphic>
      </p:graphicFrame>
      <p:sp>
        <p:nvSpPr>
          <p:cNvPr id="21" name="Text Placeholder 18"/>
          <p:cNvSpPr txBox="1">
            <a:spLocks/>
          </p:cNvSpPr>
          <p:nvPr userDrawn="1"/>
        </p:nvSpPr>
        <p:spPr>
          <a:xfrm>
            <a:off x="30951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cxnSp>
        <p:nvCxnSpPr>
          <p:cNvPr id="22" name="Straight Connector 21"/>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8"/>
          <p:cNvSpPr txBox="1">
            <a:spLocks/>
          </p:cNvSpPr>
          <p:nvPr userDrawn="1"/>
        </p:nvSpPr>
        <p:spPr>
          <a:xfrm>
            <a:off x="136516" y="6365445"/>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sp>
        <p:nvSpPr>
          <p:cNvPr id="1037" name="Rectangle 14"/>
          <p:cNvSpPr>
            <a:spLocks noGrp="1" noChangeArrowheads="1"/>
          </p:cNvSpPr>
          <p:nvPr userDrawn="1">
            <p:ph type="body" idx="1"/>
          </p:nvPr>
        </p:nvSpPr>
        <p:spPr bwMode="auto">
          <a:xfrm>
            <a:off x="2079562" y="1262358"/>
            <a:ext cx="6856622"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cxnSp>
        <p:nvCxnSpPr>
          <p:cNvPr id="5" name="Straight Connector 4"/>
          <p:cNvCxnSpPr/>
          <p:nvPr userDrawn="1"/>
        </p:nvCxnSpPr>
        <p:spPr bwMode="auto">
          <a:xfrm>
            <a:off x="2079561" y="1022438"/>
            <a:ext cx="706444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Freeform 10"/>
          <p:cNvSpPr/>
          <p:nvPr userDrawn="1"/>
        </p:nvSpPr>
        <p:spPr>
          <a:xfrm>
            <a:off x="2" y="1"/>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13" descr="Mission_Statement_RGB"/>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878641" y="6418197"/>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91853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hf sldNum="0" hdr="0" dt="0"/>
  <p:txStyles>
    <p:titleStyle>
      <a:lvl1pPr marL="0" indent="0" algn="l" rtl="0" eaLnBrk="1" fontAlgn="base" hangingPunct="1">
        <a:spcBef>
          <a:spcPct val="0"/>
        </a:spcBef>
        <a:spcAft>
          <a:spcPct val="0"/>
        </a:spcAft>
        <a:defRPr lang="en-US" sz="2200" b="0" kern="1200" cap="all" baseline="0" dirty="0">
          <a:solidFill>
            <a:schemeClr val="accent1"/>
          </a:solidFill>
          <a:effectLst/>
          <a:latin typeface="+mn-lt"/>
          <a:ea typeface="+mj-ea"/>
          <a:cs typeface="+mj-cs"/>
        </a:defRPr>
      </a:lvl1pPr>
      <a:lvl2pPr marL="455602" indent="-455602" algn="l" rtl="0" eaLnBrk="1" fontAlgn="base" hangingPunct="1">
        <a:spcBef>
          <a:spcPct val="0"/>
        </a:spcBef>
        <a:spcAft>
          <a:spcPct val="0"/>
        </a:spcAft>
        <a:defRPr sz="3200">
          <a:solidFill>
            <a:schemeClr val="bg1"/>
          </a:solidFill>
          <a:latin typeface="Arial Narrow" pitchFamily="34" charset="0"/>
        </a:defRPr>
      </a:lvl2pPr>
      <a:lvl3pPr marL="455602" indent="-455602" algn="l" rtl="0" eaLnBrk="1" fontAlgn="base" hangingPunct="1">
        <a:spcBef>
          <a:spcPct val="0"/>
        </a:spcBef>
        <a:spcAft>
          <a:spcPct val="0"/>
        </a:spcAft>
        <a:defRPr sz="3200">
          <a:solidFill>
            <a:schemeClr val="bg1"/>
          </a:solidFill>
          <a:latin typeface="Arial Narrow" pitchFamily="34" charset="0"/>
        </a:defRPr>
      </a:lvl3pPr>
      <a:lvl4pPr marL="455602" indent="-455602" algn="l" rtl="0" eaLnBrk="1" fontAlgn="base" hangingPunct="1">
        <a:spcBef>
          <a:spcPct val="0"/>
        </a:spcBef>
        <a:spcAft>
          <a:spcPct val="0"/>
        </a:spcAft>
        <a:defRPr sz="3200">
          <a:solidFill>
            <a:schemeClr val="bg1"/>
          </a:solidFill>
          <a:latin typeface="Arial Narrow" pitchFamily="34" charset="0"/>
        </a:defRPr>
      </a:lvl4pPr>
      <a:lvl5pPr marL="455602" indent="-455602" algn="l" rtl="0" eaLnBrk="1" fontAlgn="base" hangingPunct="1">
        <a:spcBef>
          <a:spcPct val="0"/>
        </a:spcBef>
        <a:spcAft>
          <a:spcPct val="0"/>
        </a:spcAft>
        <a:defRPr sz="3200">
          <a:solidFill>
            <a:schemeClr val="bg1"/>
          </a:solidFill>
          <a:latin typeface="Arial Narrow" pitchFamily="34" charset="0"/>
        </a:defRPr>
      </a:lvl5pPr>
      <a:lvl6pPr marL="1035025" algn="l" rtl="0" eaLnBrk="1" fontAlgn="base" hangingPunct="1">
        <a:spcBef>
          <a:spcPct val="0"/>
        </a:spcBef>
        <a:spcAft>
          <a:spcPct val="0"/>
        </a:spcAft>
        <a:defRPr sz="2400">
          <a:solidFill>
            <a:schemeClr val="bg1"/>
          </a:solidFill>
          <a:latin typeface="Palatino Linotype" pitchFamily="18" charset="0"/>
        </a:defRPr>
      </a:lvl6pPr>
      <a:lvl7pPr marL="1492213" algn="l" rtl="0" eaLnBrk="1" fontAlgn="base" hangingPunct="1">
        <a:spcBef>
          <a:spcPct val="0"/>
        </a:spcBef>
        <a:spcAft>
          <a:spcPct val="0"/>
        </a:spcAft>
        <a:defRPr sz="2400">
          <a:solidFill>
            <a:schemeClr val="bg1"/>
          </a:solidFill>
          <a:latin typeface="Palatino Linotype" pitchFamily="18" charset="0"/>
        </a:defRPr>
      </a:lvl7pPr>
      <a:lvl8pPr marL="1949402" algn="l" rtl="0" eaLnBrk="1" fontAlgn="base" hangingPunct="1">
        <a:spcBef>
          <a:spcPct val="0"/>
        </a:spcBef>
        <a:spcAft>
          <a:spcPct val="0"/>
        </a:spcAft>
        <a:defRPr sz="2400">
          <a:solidFill>
            <a:schemeClr val="bg1"/>
          </a:solidFill>
          <a:latin typeface="Palatino Linotype" pitchFamily="18" charset="0"/>
        </a:defRPr>
      </a:lvl8pPr>
      <a:lvl9pPr marL="2406591" algn="l" rtl="0" eaLnBrk="1" fontAlgn="base" hangingPunct="1">
        <a:spcBef>
          <a:spcPct val="0"/>
        </a:spcBef>
        <a:spcAft>
          <a:spcPct val="0"/>
        </a:spcAft>
        <a:defRPr sz="2400">
          <a:solidFill>
            <a:schemeClr val="bg1"/>
          </a:solidFill>
          <a:latin typeface="Palatino Linotype" pitchFamily="18" charset="0"/>
        </a:defRPr>
      </a:lvl9pPr>
    </p:titleStyle>
    <p:bodyStyle>
      <a:lvl1pPr marL="230182" indent="-230182" algn="l" rtl="0" eaLnBrk="1" fontAlgn="base" hangingPunct="1">
        <a:spcBef>
          <a:spcPct val="20000"/>
        </a:spcBef>
        <a:spcAft>
          <a:spcPct val="0"/>
        </a:spcAft>
        <a:buClr>
          <a:schemeClr val="accent1"/>
        </a:buClr>
        <a:buSzPct val="100000"/>
        <a:buFont typeface="Arial" panose="020B0604020202020204" pitchFamily="34" charset="0"/>
        <a:buChar char="•"/>
        <a:defRPr lang="en-US" sz="1800" kern="1200" dirty="0">
          <a:solidFill>
            <a:schemeClr val="accent1"/>
          </a:solidFill>
          <a:latin typeface="+mj-lt"/>
          <a:ea typeface="+mn-ea"/>
          <a:cs typeface="+mn-cs"/>
        </a:defRPr>
      </a:lvl1pPr>
      <a:lvl2pPr marL="460363" indent="-223833"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088" indent="-344479"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3pPr>
      <a:lvl4pPr marL="1373154" indent="-344479"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4pPr>
      <a:lvl5pPr marL="1717632" indent="-342891"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5pPr>
      <a:lvl6pPr marL="2174820" indent="-342891"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09" indent="-342891"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197" indent="-342891"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386" indent="-342891"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98BD595-C4CF-45E2-BCD0-0087764D4EBC}"/>
              </a:ext>
            </a:extLst>
          </p:cNvPr>
          <p:cNvGraphicFramePr>
            <a:graphicFrameLocks noChangeAspect="1"/>
          </p:cNvGraphicFramePr>
          <p:nvPr userDrawn="1">
            <p:custDataLst>
              <p:tags r:id="rId33"/>
            </p:custDataLst>
            <p:extLst>
              <p:ext uri="{D42A27DB-BD31-4B8C-83A1-F6EECF244321}">
                <p14:modId xmlns:p14="http://schemas.microsoft.com/office/powerpoint/2010/main" val="1350956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1" name="think-cell Slide" r:id="rId35" imgW="395" imgH="394" progId="TCLayout.ActiveDocument.1">
                  <p:embed/>
                </p:oleObj>
              </mc:Choice>
              <mc:Fallback>
                <p:oleObj name="think-cell Slide" r:id="rId35" imgW="395" imgH="394" progId="TCLayout.ActiveDocument.1">
                  <p:embed/>
                  <p:pic>
                    <p:nvPicPr>
                      <p:cNvPr id="9" name="Object 8" hidden="1">
                        <a:extLst>
                          <a:ext uri="{FF2B5EF4-FFF2-40B4-BE49-F238E27FC236}">
                            <a16:creationId xmlns:a16="http://schemas.microsoft.com/office/drawing/2014/main" id="{298BD595-C4CF-45E2-BCD0-0087764D4EBC}"/>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959C74-3D9A-4ECB-99BA-0843E116B30C}"/>
              </a:ext>
            </a:extLst>
          </p:cNvPr>
          <p:cNvSpPr/>
          <p:nvPr userDrawn="1">
            <p:custDataLst>
              <p:tags r:id="rId3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80"/>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6/24/2020</a:t>
            </a:fld>
            <a:endParaRPr lang="en-US" dirty="0"/>
          </a:p>
        </p:txBody>
      </p:sp>
      <p:sp>
        <p:nvSpPr>
          <p:cNvPr id="5" name="Footer Placeholder 4"/>
          <p:cNvSpPr>
            <a:spLocks noGrp="1"/>
          </p:cNvSpPr>
          <p:nvPr>
            <p:ph type="ftr" sz="quarter" idx="3"/>
          </p:nvPr>
        </p:nvSpPr>
        <p:spPr>
          <a:xfrm>
            <a:off x="3124200" y="6530080"/>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6530080"/>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241140786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Lst>
  <p:hf hdr="0"/>
  <p:txStyles>
    <p:titleStyle>
      <a:lvl1pPr algn="l" defTabSz="457189" rtl="0" eaLnBrk="1" latinLnBrk="0" hangingPunct="1">
        <a:spcBef>
          <a:spcPct val="0"/>
        </a:spcBef>
        <a:buNone/>
        <a:defRPr sz="2800" b="0" i="0" kern="1200">
          <a:solidFill>
            <a:srgbClr val="BA0C2F"/>
          </a:solidFill>
          <a:latin typeface="Gill Sans MT"/>
          <a:ea typeface="+mj-ea"/>
          <a:cs typeface="Gill Sans MT"/>
        </a:defRPr>
      </a:lvl1pPr>
    </p:titleStyle>
    <p:bodyStyle>
      <a:lvl1pPr marL="230182" indent="-230182" algn="l" defTabSz="457189"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196" indent="-230182" algn="l" defTabSz="457189"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377" indent="-230182" algn="l" defTabSz="457189"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46" indent="-231769" algn="l" defTabSz="457189"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682" indent="-230182" algn="l" defTabSz="457189"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152219648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145"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1589" y="1592"/>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9879C79-296F-4280-BF14-B1D6E6497C7B}"/>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9144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7" name="Rectangle 16"/>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026" name="Title"/>
          <p:cNvSpPr>
            <a:spLocks noGrp="1" noChangeArrowheads="1"/>
          </p:cNvSpPr>
          <p:nvPr>
            <p:ph type="title"/>
            <p:custDataLst>
              <p:tags r:id="rId19"/>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027" name="BodyText"/>
          <p:cNvSpPr>
            <a:spLocks noGrp="1" noChangeArrowheads="1"/>
          </p:cNvSpPr>
          <p:nvPr>
            <p:ph type="body" idx="1"/>
            <p:custDataLst>
              <p:tags r:id="rId20"/>
            </p:custDataLst>
          </p:nvPr>
        </p:nvSpPr>
        <p:spPr bwMode="gray">
          <a:xfrm>
            <a:off x="215590" y="1341114"/>
            <a:ext cx="87192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cxnSp>
        <p:nvCxnSpPr>
          <p:cNvPr id="11" name="Straight Connector 10"/>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35640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tx2">
                    <a:lumMod val="60000"/>
                    <a:lumOff val="40000"/>
                  </a:schemeClr>
                </a:solidFill>
              </a:rPr>
              <a:t>/ </a:t>
            </a:r>
            <a:r>
              <a:rPr lang="en-US" sz="900" kern="1200" cap="all" normalizeH="0" baseline="0" dirty="0">
                <a:solidFill>
                  <a:schemeClr val="tx2">
                    <a:lumMod val="60000"/>
                    <a:lumOff val="40000"/>
                  </a:schemeClr>
                </a:solidFill>
                <a:latin typeface="+mj-lt"/>
                <a:ea typeface="+mn-ea"/>
                <a:cs typeface="+mn-cs"/>
              </a:rPr>
              <a:t>©2016 </a:t>
            </a:r>
            <a:r>
              <a:rPr lang="en-US" sz="900" dirty="0">
                <a:solidFill>
                  <a:schemeClr val="tx2">
                    <a:lumMod val="60000"/>
                    <a:lumOff val="40000"/>
                  </a:schemeClr>
                </a:solidFill>
              </a:rPr>
              <a:t>Navigant--A </a:t>
            </a:r>
            <a:r>
              <a:rPr lang="en-US" sz="900" dirty="0" err="1">
                <a:solidFill>
                  <a:schemeClr val="tx2">
                    <a:lumMod val="60000"/>
                    <a:lumOff val="40000"/>
                  </a:schemeClr>
                </a:solidFill>
              </a:rPr>
              <a:t>Guidehouse</a:t>
            </a:r>
            <a:r>
              <a:rPr lang="en-US" sz="900" dirty="0">
                <a:solidFill>
                  <a:schemeClr val="tx2">
                    <a:lumMod val="60000"/>
                    <a:lumOff val="40000"/>
                  </a:schemeClr>
                </a:solidFill>
              </a:rPr>
              <a:t> Company Consulting,</a:t>
            </a:r>
            <a:r>
              <a:rPr lang="en-US" sz="900" baseline="0" dirty="0">
                <a:solidFill>
                  <a:schemeClr val="tx2">
                    <a:lumMod val="60000"/>
                    <a:lumOff val="40000"/>
                  </a:schemeClr>
                </a:solidFill>
              </a:rPr>
              <a:t> Inc. All rights Reserved</a:t>
            </a:r>
            <a:endParaRPr lang="en-US" sz="900" dirty="0">
              <a:solidFill>
                <a:schemeClr val="tx2">
                  <a:lumMod val="60000"/>
                  <a:lumOff val="40000"/>
                </a:schemeClr>
              </a:solidFill>
            </a:endParaRPr>
          </a:p>
        </p:txBody>
      </p:sp>
      <p:sp>
        <p:nvSpPr>
          <p:cNvPr id="13" name="Text Placeholder 18"/>
          <p:cNvSpPr txBox="1">
            <a:spLocks/>
          </p:cNvSpPr>
          <p:nvPr userDrawn="1"/>
        </p:nvSpPr>
        <p:spPr>
          <a:xfrm>
            <a:off x="136515" y="6365442"/>
            <a:ext cx="618228"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955461" y="6396705"/>
            <a:ext cx="977407" cy="168678"/>
          </a:xfrm>
          <a:prstGeom prst="rect">
            <a:avLst/>
          </a:prstGeom>
        </p:spPr>
      </p:pic>
    </p:spTree>
    <p:extLst>
      <p:ext uri="{BB962C8B-B14F-4D97-AF65-F5344CB8AC3E}">
        <p14:creationId xmlns:p14="http://schemas.microsoft.com/office/powerpoint/2010/main" val="70317767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189" algn="l" rtl="0" eaLnBrk="1" fontAlgn="base" hangingPunct="1">
        <a:lnSpc>
          <a:spcPct val="88000"/>
        </a:lnSpc>
        <a:spcBef>
          <a:spcPct val="0"/>
        </a:spcBef>
        <a:spcAft>
          <a:spcPct val="0"/>
        </a:spcAft>
        <a:defRPr>
          <a:solidFill>
            <a:srgbClr val="002C77"/>
          </a:solidFill>
          <a:latin typeface="Arial" charset="0"/>
          <a:cs typeface="Arial" charset="0"/>
        </a:defRPr>
      </a:lvl6pPr>
      <a:lvl7pPr marL="914378" algn="l" rtl="0" eaLnBrk="1" fontAlgn="base" hangingPunct="1">
        <a:lnSpc>
          <a:spcPct val="88000"/>
        </a:lnSpc>
        <a:spcBef>
          <a:spcPct val="0"/>
        </a:spcBef>
        <a:spcAft>
          <a:spcPct val="0"/>
        </a:spcAft>
        <a:defRPr>
          <a:solidFill>
            <a:srgbClr val="002C77"/>
          </a:solidFill>
          <a:latin typeface="Arial" charset="0"/>
          <a:cs typeface="Arial" charset="0"/>
        </a:defRPr>
      </a:lvl7pPr>
      <a:lvl8pPr marL="1371567" algn="l" rtl="0" eaLnBrk="1" fontAlgn="base" hangingPunct="1">
        <a:lnSpc>
          <a:spcPct val="88000"/>
        </a:lnSpc>
        <a:spcBef>
          <a:spcPct val="0"/>
        </a:spcBef>
        <a:spcAft>
          <a:spcPct val="0"/>
        </a:spcAft>
        <a:defRPr>
          <a:solidFill>
            <a:srgbClr val="002C77"/>
          </a:solidFill>
          <a:latin typeface="Arial" charset="0"/>
          <a:cs typeface="Arial" charset="0"/>
        </a:defRPr>
      </a:lvl8pPr>
      <a:lvl9pPr marL="1828754"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79996" indent="-179996" algn="l" rtl="0" eaLnBrk="1" fontAlgn="base" hangingPunct="1">
        <a:spcBef>
          <a:spcPts val="700"/>
        </a:spcBef>
        <a:spcAft>
          <a:spcPts val="0"/>
        </a:spcAft>
        <a:buChar char="•"/>
        <a:defRPr sz="1400">
          <a:solidFill>
            <a:schemeClr val="tx1"/>
          </a:solidFill>
          <a:latin typeface="+mn-lt"/>
          <a:ea typeface="+mn-ea"/>
          <a:cs typeface="+mn-cs"/>
          <a:sym typeface="+mn-lt"/>
        </a:defRPr>
      </a:lvl1pPr>
      <a:lvl2pPr marL="359991" indent="-179996"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39987" indent="-179384"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19982" indent="-179384"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899978" indent="-179996"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79973" indent="-179996"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59970" indent="-179996" algn="l" rtl="0" eaLnBrk="1" fontAlgn="base" hangingPunct="1">
        <a:spcBef>
          <a:spcPts val="300"/>
        </a:spcBef>
        <a:spcAft>
          <a:spcPts val="0"/>
        </a:spcAft>
        <a:buFont typeface="Arial" charset="0"/>
        <a:buChar char="-"/>
        <a:defRPr sz="1400">
          <a:solidFill>
            <a:schemeClr val="tx1"/>
          </a:solidFill>
          <a:latin typeface="+mn-lt"/>
          <a:cs typeface="+mn-cs"/>
        </a:defRPr>
      </a:lvl7pPr>
      <a:lvl8pPr marL="1439965" indent="-179996" algn="l" rtl="0" eaLnBrk="1" fontAlgn="base" hangingPunct="1">
        <a:spcBef>
          <a:spcPts val="300"/>
        </a:spcBef>
        <a:spcAft>
          <a:spcPts val="0"/>
        </a:spcAft>
        <a:buFont typeface="Arial" charset="0"/>
        <a:buChar char="-"/>
        <a:defRPr sz="1400">
          <a:solidFill>
            <a:schemeClr val="tx1"/>
          </a:solidFill>
          <a:latin typeface="+mn-lt"/>
          <a:cs typeface="+mn-cs"/>
        </a:defRPr>
      </a:lvl8pPr>
      <a:lvl9pPr marL="1619961" indent="-179996"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7"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4" algn="l" defTabSz="914378" rtl="0" eaLnBrk="1" latinLnBrk="0" hangingPunct="1">
        <a:defRPr sz="1200" kern="1200">
          <a:solidFill>
            <a:schemeClr val="tx1"/>
          </a:solidFill>
          <a:latin typeface="+mn-lt"/>
          <a:ea typeface="+mn-ea"/>
          <a:cs typeface="+mn-cs"/>
        </a:defRPr>
      </a:lvl6pPr>
      <a:lvl7pPr marL="2743133"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1"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2880" userDrawn="1">
          <p15:clr>
            <a:srgbClr val="F26B43"/>
          </p15:clr>
        </p15:guide>
        <p15:guide id="3" orient="horz" pos="3887" userDrawn="1">
          <p15:clr>
            <a:srgbClr val="F26B43"/>
          </p15:clr>
        </p15:guide>
        <p15:guide id="4" pos="135" userDrawn="1">
          <p15:clr>
            <a:srgbClr val="F26B43"/>
          </p15:clr>
        </p15:guide>
        <p15:guide id="5" pos="5630" userDrawn="1">
          <p15:clr>
            <a:srgbClr val="F26B43"/>
          </p15:clr>
        </p15:guide>
        <p15:guide id="6" orient="horz" pos="240" userDrawn="1">
          <p15:clr>
            <a:srgbClr val="F26B43"/>
          </p15:clr>
        </p15:guide>
        <p15:guide id="7" pos="3020" userDrawn="1">
          <p15:clr>
            <a:srgbClr val="F26B43"/>
          </p15:clr>
        </p15:guide>
        <p15:guide id="8" pos="27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355644546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9241"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1589" y="1592"/>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426C9F2-A05E-43A5-9F95-D730A07F5CE0}"/>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9144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7" name="Rectangle 16"/>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026" name="Title"/>
          <p:cNvSpPr>
            <a:spLocks noGrp="1" noChangeArrowheads="1"/>
          </p:cNvSpPr>
          <p:nvPr>
            <p:ph type="title"/>
            <p:custDataLst>
              <p:tags r:id="rId19"/>
            </p:custDataLst>
          </p:nvPr>
        </p:nvSpPr>
        <p:spPr bwMode="gray">
          <a:xfrm>
            <a:off x="215590" y="1"/>
            <a:ext cx="8719200" cy="1011600"/>
          </a:xfrm>
          <a:prstGeom prst="rect">
            <a:avLst/>
          </a:prstGeom>
        </p:spPr>
        <p:txBody>
          <a:bodyPr anchor="b"/>
          <a:lstStyle/>
          <a:p>
            <a:pPr lvl="0"/>
            <a:r>
              <a:rPr lang="en-US" altLang="ja-JP"/>
              <a:t>Click to edit Master title style</a:t>
            </a:r>
            <a:endParaRPr lang="en-GB" dirty="0"/>
          </a:p>
        </p:txBody>
      </p:sp>
      <p:sp>
        <p:nvSpPr>
          <p:cNvPr id="1027" name="BodyText"/>
          <p:cNvSpPr>
            <a:spLocks noGrp="1" noChangeArrowheads="1"/>
          </p:cNvSpPr>
          <p:nvPr>
            <p:ph type="body" idx="1"/>
            <p:custDataLst>
              <p:tags r:id="rId20"/>
            </p:custDataLst>
          </p:nvPr>
        </p:nvSpPr>
        <p:spPr bwMode="gray">
          <a:xfrm>
            <a:off x="215590" y="1341114"/>
            <a:ext cx="87192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cxnSp>
        <p:nvCxnSpPr>
          <p:cNvPr id="11" name="Straight Connector 10"/>
          <p:cNvCxnSpPr/>
          <p:nvPr userDrawn="1"/>
        </p:nvCxnSpPr>
        <p:spPr>
          <a:xfrm>
            <a:off x="228603"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356403" y="637012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tx2">
                    <a:lumMod val="60000"/>
                    <a:lumOff val="40000"/>
                  </a:schemeClr>
                </a:solidFill>
              </a:rPr>
              <a:t>/ </a:t>
            </a:r>
            <a:r>
              <a:rPr lang="en-US" sz="900" kern="1200" cap="all" normalizeH="0" baseline="0" dirty="0">
                <a:solidFill>
                  <a:schemeClr val="tx2">
                    <a:lumMod val="60000"/>
                    <a:lumOff val="40000"/>
                  </a:schemeClr>
                </a:solidFill>
                <a:latin typeface="+mj-lt"/>
                <a:ea typeface="+mn-ea"/>
                <a:cs typeface="+mn-cs"/>
              </a:rPr>
              <a:t>©2016 </a:t>
            </a:r>
            <a:r>
              <a:rPr lang="en-US" sz="900" dirty="0">
                <a:solidFill>
                  <a:schemeClr val="tx2">
                    <a:lumMod val="60000"/>
                    <a:lumOff val="40000"/>
                  </a:schemeClr>
                </a:solidFill>
              </a:rPr>
              <a:t>Navigant--A </a:t>
            </a:r>
            <a:r>
              <a:rPr lang="en-US" sz="900" dirty="0" err="1">
                <a:solidFill>
                  <a:schemeClr val="tx2">
                    <a:lumMod val="60000"/>
                    <a:lumOff val="40000"/>
                  </a:schemeClr>
                </a:solidFill>
              </a:rPr>
              <a:t>Guidehouse</a:t>
            </a:r>
            <a:r>
              <a:rPr lang="en-US" sz="900" dirty="0">
                <a:solidFill>
                  <a:schemeClr val="tx2">
                    <a:lumMod val="60000"/>
                    <a:lumOff val="40000"/>
                  </a:schemeClr>
                </a:solidFill>
              </a:rPr>
              <a:t> Company Consulting,</a:t>
            </a:r>
            <a:r>
              <a:rPr lang="en-US" sz="900" baseline="0" dirty="0">
                <a:solidFill>
                  <a:schemeClr val="tx2">
                    <a:lumMod val="60000"/>
                    <a:lumOff val="40000"/>
                  </a:schemeClr>
                </a:solidFill>
              </a:rPr>
              <a:t> Inc. All rights Reserved</a:t>
            </a:r>
            <a:endParaRPr lang="en-US" sz="900" dirty="0">
              <a:solidFill>
                <a:schemeClr val="tx2">
                  <a:lumMod val="60000"/>
                  <a:lumOff val="40000"/>
                </a:schemeClr>
              </a:solidFill>
            </a:endParaRPr>
          </a:p>
        </p:txBody>
      </p:sp>
      <p:sp>
        <p:nvSpPr>
          <p:cNvPr id="13" name="Text Placeholder 18"/>
          <p:cNvSpPr txBox="1">
            <a:spLocks/>
          </p:cNvSpPr>
          <p:nvPr userDrawn="1"/>
        </p:nvSpPr>
        <p:spPr>
          <a:xfrm>
            <a:off x="136515" y="6365442"/>
            <a:ext cx="618228"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955461" y="6396705"/>
            <a:ext cx="977407" cy="168678"/>
          </a:xfrm>
          <a:prstGeom prst="rect">
            <a:avLst/>
          </a:prstGeom>
        </p:spPr>
      </p:pic>
    </p:spTree>
    <p:extLst>
      <p:ext uri="{BB962C8B-B14F-4D97-AF65-F5344CB8AC3E}">
        <p14:creationId xmlns:p14="http://schemas.microsoft.com/office/powerpoint/2010/main" val="340375905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189" algn="l" rtl="0" eaLnBrk="1" fontAlgn="base" hangingPunct="1">
        <a:lnSpc>
          <a:spcPct val="88000"/>
        </a:lnSpc>
        <a:spcBef>
          <a:spcPct val="0"/>
        </a:spcBef>
        <a:spcAft>
          <a:spcPct val="0"/>
        </a:spcAft>
        <a:defRPr>
          <a:solidFill>
            <a:srgbClr val="002C77"/>
          </a:solidFill>
          <a:latin typeface="Arial" charset="0"/>
          <a:cs typeface="Arial" charset="0"/>
        </a:defRPr>
      </a:lvl6pPr>
      <a:lvl7pPr marL="914378" algn="l" rtl="0" eaLnBrk="1" fontAlgn="base" hangingPunct="1">
        <a:lnSpc>
          <a:spcPct val="88000"/>
        </a:lnSpc>
        <a:spcBef>
          <a:spcPct val="0"/>
        </a:spcBef>
        <a:spcAft>
          <a:spcPct val="0"/>
        </a:spcAft>
        <a:defRPr>
          <a:solidFill>
            <a:srgbClr val="002C77"/>
          </a:solidFill>
          <a:latin typeface="Arial" charset="0"/>
          <a:cs typeface="Arial" charset="0"/>
        </a:defRPr>
      </a:lvl7pPr>
      <a:lvl8pPr marL="1371567" algn="l" rtl="0" eaLnBrk="1" fontAlgn="base" hangingPunct="1">
        <a:lnSpc>
          <a:spcPct val="88000"/>
        </a:lnSpc>
        <a:spcBef>
          <a:spcPct val="0"/>
        </a:spcBef>
        <a:spcAft>
          <a:spcPct val="0"/>
        </a:spcAft>
        <a:defRPr>
          <a:solidFill>
            <a:srgbClr val="002C77"/>
          </a:solidFill>
          <a:latin typeface="Arial" charset="0"/>
          <a:cs typeface="Arial" charset="0"/>
        </a:defRPr>
      </a:lvl8pPr>
      <a:lvl9pPr marL="1828754"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79996" indent="-179996" algn="l" rtl="0" eaLnBrk="1" fontAlgn="base" hangingPunct="1">
        <a:spcBef>
          <a:spcPts val="700"/>
        </a:spcBef>
        <a:spcAft>
          <a:spcPts val="0"/>
        </a:spcAft>
        <a:buChar char="•"/>
        <a:defRPr sz="1400">
          <a:solidFill>
            <a:schemeClr val="tx1"/>
          </a:solidFill>
          <a:latin typeface="+mn-lt"/>
          <a:ea typeface="+mn-ea"/>
          <a:cs typeface="+mn-cs"/>
          <a:sym typeface="+mn-lt"/>
        </a:defRPr>
      </a:lvl1pPr>
      <a:lvl2pPr marL="359991" indent="-179996"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39987" indent="-179384"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19982" indent="-179384"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899978" indent="-179996"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79973" indent="-179996"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59970" indent="-179996" algn="l" rtl="0" eaLnBrk="1" fontAlgn="base" hangingPunct="1">
        <a:spcBef>
          <a:spcPts val="300"/>
        </a:spcBef>
        <a:spcAft>
          <a:spcPts val="0"/>
        </a:spcAft>
        <a:buFont typeface="Arial" charset="0"/>
        <a:buChar char="-"/>
        <a:defRPr sz="1400">
          <a:solidFill>
            <a:schemeClr val="tx1"/>
          </a:solidFill>
          <a:latin typeface="+mn-lt"/>
          <a:cs typeface="+mn-cs"/>
        </a:defRPr>
      </a:lvl7pPr>
      <a:lvl8pPr marL="1439965" indent="-179996" algn="l" rtl="0" eaLnBrk="1" fontAlgn="base" hangingPunct="1">
        <a:spcBef>
          <a:spcPts val="300"/>
        </a:spcBef>
        <a:spcAft>
          <a:spcPts val="0"/>
        </a:spcAft>
        <a:buFont typeface="Arial" charset="0"/>
        <a:buChar char="-"/>
        <a:defRPr sz="1400">
          <a:solidFill>
            <a:schemeClr val="tx1"/>
          </a:solidFill>
          <a:latin typeface="+mn-lt"/>
          <a:cs typeface="+mn-cs"/>
        </a:defRPr>
      </a:lvl8pPr>
      <a:lvl9pPr marL="1619961" indent="-179996"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7"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4" algn="l" defTabSz="914378" rtl="0" eaLnBrk="1" latinLnBrk="0" hangingPunct="1">
        <a:defRPr sz="1200" kern="1200">
          <a:solidFill>
            <a:schemeClr val="tx1"/>
          </a:solidFill>
          <a:latin typeface="+mn-lt"/>
          <a:ea typeface="+mn-ea"/>
          <a:cs typeface="+mn-cs"/>
        </a:defRPr>
      </a:lvl6pPr>
      <a:lvl7pPr marL="2743133"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1"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2880" userDrawn="1">
          <p15:clr>
            <a:srgbClr val="F26B43"/>
          </p15:clr>
        </p15:guide>
        <p15:guide id="3" orient="horz" pos="3887" userDrawn="1">
          <p15:clr>
            <a:srgbClr val="F26B43"/>
          </p15:clr>
        </p15:guide>
        <p15:guide id="4" pos="135" userDrawn="1">
          <p15:clr>
            <a:srgbClr val="F26B43"/>
          </p15:clr>
        </p15:guide>
        <p15:guide id="5" pos="5630" userDrawn="1">
          <p15:clr>
            <a:srgbClr val="F26B43"/>
          </p15:clr>
        </p15:guide>
        <p15:guide id="6" orient="horz" pos="240" userDrawn="1">
          <p15:clr>
            <a:srgbClr val="F26B43"/>
          </p15:clr>
        </p15:guide>
        <p15:guide id="7" pos="3020" userDrawn="1">
          <p15:clr>
            <a:srgbClr val="F26B43"/>
          </p15:clr>
        </p15:guide>
        <p15:guide id="8" pos="27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54B81FE-664D-4B9B-9A40-3CDE3308079C}"/>
              </a:ext>
            </a:extLst>
          </p:cNvPr>
          <p:cNvGraphicFramePr>
            <a:graphicFrameLocks noChangeAspect="1"/>
          </p:cNvGraphicFramePr>
          <p:nvPr userDrawn="1">
            <p:custDataLst>
              <p:tags r:id="rId34"/>
            </p:custDataLst>
            <p:extLst>
              <p:ext uri="{D42A27DB-BD31-4B8C-83A1-F6EECF244321}">
                <p14:modId xmlns:p14="http://schemas.microsoft.com/office/powerpoint/2010/main" val="1585310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7" name="think-cell Slide" r:id="rId36" imgW="395" imgH="394" progId="TCLayout.ActiveDocument.1">
                  <p:embed/>
                </p:oleObj>
              </mc:Choice>
              <mc:Fallback>
                <p:oleObj name="think-cell Slide" r:id="rId36" imgW="395" imgH="394" progId="TCLayout.ActiveDocument.1">
                  <p:embed/>
                  <p:pic>
                    <p:nvPicPr>
                      <p:cNvPr id="9" name="Object 8" hidden="1">
                        <a:extLst>
                          <a:ext uri="{FF2B5EF4-FFF2-40B4-BE49-F238E27FC236}">
                            <a16:creationId xmlns:a16="http://schemas.microsoft.com/office/drawing/2014/main" id="{254B81FE-664D-4B9B-9A40-3CDE3308079C}"/>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C200335-2BD9-4915-BBD7-60979BD81514}"/>
              </a:ext>
            </a:extLst>
          </p:cNvPr>
          <p:cNvSpPr/>
          <p:nvPr userDrawn="1">
            <p:custDataLst>
              <p:tags r:id="rId35"/>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6/24/2020</a:t>
            </a:fld>
            <a:endParaRPr lang="en-US" dirty="0"/>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122925762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88" r:id="rId25"/>
    <p:sldLayoutId id="2147483989" r:id="rId26"/>
    <p:sldLayoutId id="2147483990" r:id="rId27"/>
    <p:sldLayoutId id="2147483991" r:id="rId28"/>
    <p:sldLayoutId id="2147483992" r:id="rId29"/>
    <p:sldLayoutId id="2147483993" r:id="rId30"/>
    <p:sldLayoutId id="2147483994" r:id="rId31"/>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A2E4E1-2832-4598-A24D-C4B408C06B16}"/>
              </a:ext>
            </a:extLst>
          </p:cNvPr>
          <p:cNvGraphicFramePr>
            <a:graphicFrameLocks noChangeAspect="1"/>
          </p:cNvGraphicFramePr>
          <p:nvPr userDrawn="1">
            <p:custDataLst>
              <p:tags r:id="rId35"/>
            </p:custDataLst>
            <p:extLst>
              <p:ext uri="{D42A27DB-BD31-4B8C-83A1-F6EECF244321}">
                <p14:modId xmlns:p14="http://schemas.microsoft.com/office/powerpoint/2010/main" val="1995518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1" name="think-cell Slide" r:id="rId37" imgW="359" imgH="360" progId="TCLayout.ActiveDocument.1">
                  <p:embed/>
                </p:oleObj>
              </mc:Choice>
              <mc:Fallback>
                <p:oleObj name="think-cell Slide" r:id="rId37" imgW="359" imgH="360" progId="TCLayout.ActiveDocument.1">
                  <p:embed/>
                  <p:pic>
                    <p:nvPicPr>
                      <p:cNvPr id="8" name="Object 7" hidden="1">
                        <a:extLst>
                          <a:ext uri="{FF2B5EF4-FFF2-40B4-BE49-F238E27FC236}">
                            <a16:creationId xmlns:a16="http://schemas.microsoft.com/office/drawing/2014/main" id="{EAA2E4E1-2832-4598-A24D-C4B408C06B16}"/>
                          </a:ext>
                        </a:extLst>
                      </p:cNvPr>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70539FE-4EFF-4847-95BC-52276B27E8AA}"/>
              </a:ext>
            </a:extLst>
          </p:cNvPr>
          <p:cNvSpPr/>
          <p:nvPr userDrawn="1">
            <p:custDataLst>
              <p:tags r:id="rId3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6/24/2020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97513287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6" r:id="rId31"/>
    <p:sldLayoutId id="2147484027"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0.png"/><Relationship Id="rId2" Type="http://schemas.openxmlformats.org/officeDocument/2006/relationships/tags" Target="../tags/tag47.xml"/><Relationship Id="rId1" Type="http://schemas.openxmlformats.org/officeDocument/2006/relationships/vmlDrawing" Target="../drawings/vmlDrawing18.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svg"/><Relationship Id="rId7" Type="http://schemas.openxmlformats.org/officeDocument/2006/relationships/image" Target="../media/image34.svg"/><Relationship Id="rId2" Type="http://schemas.openxmlformats.org/officeDocument/2006/relationships/image" Target="../media/image28.png"/><Relationship Id="rId1" Type="http://schemas.openxmlformats.org/officeDocument/2006/relationships/slideLayout" Target="../slideLayouts/slideLayout95.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svg"/><Relationship Id="rId3" Type="http://schemas.openxmlformats.org/officeDocument/2006/relationships/image" Target="../media/image34.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3.png"/><Relationship Id="rId16" Type="http://schemas.openxmlformats.org/officeDocument/2006/relationships/image" Target="../media/image50.svg"/><Relationship Id="rId1" Type="http://schemas.openxmlformats.org/officeDocument/2006/relationships/slideLayout" Target="../slideLayouts/slideLayout9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21.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43.svg"/><Relationship Id="rId3" Type="http://schemas.openxmlformats.org/officeDocument/2006/relationships/image" Target="../media/image34.svg"/><Relationship Id="rId7" Type="http://schemas.openxmlformats.org/officeDocument/2006/relationships/image" Target="../media/image41.svg"/><Relationship Id="rId12" Type="http://schemas.openxmlformats.org/officeDocument/2006/relationships/image" Target="../media/image48.png"/><Relationship Id="rId17" Type="http://schemas.openxmlformats.org/officeDocument/2006/relationships/image" Target="../media/image42.png"/><Relationship Id="rId2" Type="http://schemas.openxmlformats.org/officeDocument/2006/relationships/image" Target="../media/image33.png"/><Relationship Id="rId16" Type="http://schemas.openxmlformats.org/officeDocument/2006/relationships/image" Target="../media/image52.svg"/><Relationship Id="rId1" Type="http://schemas.openxmlformats.org/officeDocument/2006/relationships/slideLayout" Target="../slideLayouts/slideLayout95.xml"/><Relationship Id="rId6" Type="http://schemas.openxmlformats.org/officeDocument/2006/relationships/image" Target="../media/image40.png"/><Relationship Id="rId11" Type="http://schemas.openxmlformats.org/officeDocument/2006/relationships/image" Target="../media/image47.svg"/><Relationship Id="rId5" Type="http://schemas.openxmlformats.org/officeDocument/2006/relationships/image" Target="../media/image39.sv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21.png"/><Relationship Id="rId4" Type="http://schemas.openxmlformats.org/officeDocument/2006/relationships/image" Target="../media/image38.png"/><Relationship Id="rId9" Type="http://schemas.openxmlformats.org/officeDocument/2006/relationships/image" Target="../media/image45.sv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hyperlink" Target="https://in.reuters.com/finance/currencies" TargetMode="External"/><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5B4649-059D-4BCF-9E2D-F8A3FEF92C2D}"/>
              </a:ext>
            </a:extLst>
          </p:cNvPr>
          <p:cNvGraphicFramePr>
            <a:graphicFrameLocks noChangeAspect="1"/>
          </p:cNvGraphicFramePr>
          <p:nvPr>
            <p:custDataLst>
              <p:tags r:id="rId2"/>
            </p:custDataLst>
            <p:extLst>
              <p:ext uri="{D42A27DB-BD31-4B8C-83A1-F6EECF244321}">
                <p14:modId xmlns:p14="http://schemas.microsoft.com/office/powerpoint/2010/main" val="2264149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8"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03E41DC7-C314-4C68-A3B4-CD53EA538242}"/>
              </a:ext>
            </a:extLst>
          </p:cNvPr>
          <p:cNvSpPr>
            <a:spLocks noGrp="1"/>
          </p:cNvSpPr>
          <p:nvPr>
            <p:ph type="subTitle" idx="1"/>
          </p:nvPr>
        </p:nvSpPr>
        <p:spPr/>
        <p:txBody>
          <a:bodyPr/>
          <a:lstStyle/>
          <a:p>
            <a:r>
              <a:rPr lang="de-DE" dirty="0">
                <a:solidFill>
                  <a:schemeClr val="tx1"/>
                </a:solidFill>
              </a:rPr>
              <a:t>Fabian Wigand </a:t>
            </a:r>
          </a:p>
          <a:p>
            <a:r>
              <a:rPr lang="de-DE" dirty="0">
                <a:solidFill>
                  <a:schemeClr val="tx1"/>
                </a:solidFill>
              </a:rPr>
              <a:t>PACE-D 2.0 RE Team</a:t>
            </a:r>
          </a:p>
        </p:txBody>
      </p:sp>
      <p:sp>
        <p:nvSpPr>
          <p:cNvPr id="4" name="Title 3">
            <a:extLst>
              <a:ext uri="{FF2B5EF4-FFF2-40B4-BE49-F238E27FC236}">
                <a16:creationId xmlns:a16="http://schemas.microsoft.com/office/drawing/2014/main" id="{765D8D91-F8C9-4F2C-A25D-140965F42CFB}"/>
              </a:ext>
            </a:extLst>
          </p:cNvPr>
          <p:cNvSpPr>
            <a:spLocks noGrp="1"/>
          </p:cNvSpPr>
          <p:nvPr>
            <p:ph type="ctrTitle"/>
          </p:nvPr>
        </p:nvSpPr>
        <p:spPr/>
        <p:txBody>
          <a:bodyPr>
            <a:normAutofit/>
          </a:bodyPr>
          <a:lstStyle/>
          <a:p>
            <a:r>
              <a:rPr lang="en-US" dirty="0">
                <a:solidFill>
                  <a:schemeClr val="tx1"/>
                </a:solidFill>
              </a:rPr>
              <a:t>System-friendly competitive RE procurement in India</a:t>
            </a:r>
          </a:p>
        </p:txBody>
      </p:sp>
      <p:pic>
        <p:nvPicPr>
          <p:cNvPr id="10" name="Picture 9">
            <a:extLst>
              <a:ext uri="{FF2B5EF4-FFF2-40B4-BE49-F238E27FC236}">
                <a16:creationId xmlns:a16="http://schemas.microsoft.com/office/drawing/2014/main" id="{7EC20968-EF71-477D-B09F-A3B2D0333F0E}"/>
              </a:ex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blip>
          <a:stretch>
            <a:fillRect/>
          </a:stretch>
        </p:blipFill>
        <p:spPr>
          <a:xfrm>
            <a:off x="6334697" y="290395"/>
            <a:ext cx="2553398" cy="483598"/>
          </a:xfrm>
          <a:prstGeom prst="rect">
            <a:avLst/>
          </a:prstGeom>
        </p:spPr>
      </p:pic>
      <p:pic>
        <p:nvPicPr>
          <p:cNvPr id="9" name="Picture 8">
            <a:extLst>
              <a:ext uri="{FF2B5EF4-FFF2-40B4-BE49-F238E27FC236}">
                <a16:creationId xmlns:a16="http://schemas.microsoft.com/office/drawing/2014/main" id="{DFE6CD06-5275-4D95-867B-49AE6425094B}"/>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378" t="15010" b="20779"/>
          <a:stretch/>
        </p:blipFill>
        <p:spPr bwMode="auto">
          <a:xfrm>
            <a:off x="497549" y="245424"/>
            <a:ext cx="2131351" cy="59436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20157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EF170F-62EC-4984-94CB-2CA5E1CE1379}"/>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CDEE3811-9CF9-4704-9B9B-BE412B49DC81}"/>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10</a:t>
            </a:fld>
            <a:endParaRPr lang="en-US" dirty="0"/>
          </a:p>
        </p:txBody>
      </p:sp>
      <p:sp>
        <p:nvSpPr>
          <p:cNvPr id="2" name="Content Placeholder 1">
            <a:extLst>
              <a:ext uri="{FF2B5EF4-FFF2-40B4-BE49-F238E27FC236}">
                <a16:creationId xmlns:a16="http://schemas.microsoft.com/office/drawing/2014/main" id="{4E50EC89-3350-4F8F-BA45-5150710394A6}"/>
              </a:ext>
            </a:extLst>
          </p:cNvPr>
          <p:cNvSpPr>
            <a:spLocks noGrp="1"/>
          </p:cNvSpPr>
          <p:nvPr>
            <p:ph idx="1"/>
          </p:nvPr>
        </p:nvSpPr>
        <p:spPr>
          <a:xfrm>
            <a:off x="533400" y="1676400"/>
            <a:ext cx="8153400" cy="4953000"/>
          </a:xfrm>
        </p:spPr>
        <p:txBody>
          <a:bodyPr>
            <a:normAutofit fontScale="25000" lnSpcReduction="20000"/>
          </a:bodyPr>
          <a:lstStyle/>
          <a:p>
            <a:pPr marL="0" indent="0">
              <a:buNone/>
            </a:pPr>
            <a:r>
              <a:rPr lang="en-US" sz="6600" b="1" dirty="0"/>
              <a:t>Aim of physical RE hybrids in India</a:t>
            </a:r>
            <a:r>
              <a:rPr lang="en-US" sz="6600" dirty="0"/>
              <a:t>: </a:t>
            </a:r>
          </a:p>
          <a:p>
            <a:r>
              <a:rPr lang="en-US" sz="6600" dirty="0"/>
              <a:t>Efficient </a:t>
            </a:r>
            <a:r>
              <a:rPr lang="en-US" sz="6600" dirty="0">
                <a:solidFill>
                  <a:srgbClr val="0070C0"/>
                </a:solidFill>
              </a:rPr>
              <a:t>utilization of land </a:t>
            </a:r>
            <a:r>
              <a:rPr lang="en-US" sz="6600" dirty="0"/>
              <a:t>(i.e. kWh/m</a:t>
            </a:r>
            <a:r>
              <a:rPr lang="en-US" sz="6600" baseline="30000" dirty="0"/>
              <a:t>2</a:t>
            </a:r>
            <a:r>
              <a:rPr lang="en-US" sz="6600" dirty="0"/>
              <a:t>) and </a:t>
            </a:r>
            <a:r>
              <a:rPr lang="en-US" sz="6600" dirty="0">
                <a:solidFill>
                  <a:srgbClr val="0070C0"/>
                </a:solidFill>
              </a:rPr>
              <a:t>transmission capacity </a:t>
            </a:r>
            <a:r>
              <a:rPr lang="en-US" sz="6600" dirty="0"/>
              <a:t>(i.e. MWh/MW) </a:t>
            </a:r>
          </a:p>
          <a:p>
            <a:pPr>
              <a:spcAft>
                <a:spcPts val="2400"/>
              </a:spcAft>
            </a:pPr>
            <a:r>
              <a:rPr lang="en-US" sz="6600" dirty="0"/>
              <a:t>Reduction in the </a:t>
            </a:r>
            <a:r>
              <a:rPr lang="en-US" sz="6600" dirty="0">
                <a:solidFill>
                  <a:srgbClr val="0070C0"/>
                </a:solidFill>
              </a:rPr>
              <a:t>intermittency of RE generation </a:t>
            </a:r>
            <a:r>
              <a:rPr lang="en-US" sz="6600" dirty="0"/>
              <a:t>to increase grid stability. </a:t>
            </a:r>
          </a:p>
          <a:p>
            <a:pPr marL="0" indent="0">
              <a:buNone/>
            </a:pPr>
            <a:r>
              <a:rPr lang="en-US" sz="6600" b="1" dirty="0"/>
              <a:t>Physical hybrid capacities tendered (2018-19): Roughly 6 GW</a:t>
            </a:r>
          </a:p>
          <a:p>
            <a:pPr>
              <a:spcAft>
                <a:spcPts val="2400"/>
              </a:spcAft>
            </a:pPr>
            <a:r>
              <a:rPr lang="en-US" sz="6600" dirty="0"/>
              <a:t>Wind-PV (2.59 GW); floating solar (1.72 GW); PV-storage (1.46 GW/3.96 GWh)</a:t>
            </a:r>
          </a:p>
          <a:p>
            <a:pPr marL="0" indent="0">
              <a:buNone/>
            </a:pPr>
            <a:r>
              <a:rPr lang="en-US" sz="6600" b="1" dirty="0"/>
              <a:t>Two central-level tenders for large-scale hybrid installations held by SECI: </a:t>
            </a:r>
          </a:p>
          <a:p>
            <a:r>
              <a:rPr lang="en-US" sz="6600" dirty="0"/>
              <a:t>1</a:t>
            </a:r>
            <a:r>
              <a:rPr lang="en-US" sz="6600" baseline="30000" dirty="0"/>
              <a:t>st</a:t>
            </a:r>
            <a:r>
              <a:rPr lang="en-US" sz="6600" dirty="0"/>
              <a:t> round (2018): 840 MW awarded (2 projects at 2.69 INR/kWh or 3.87 cents/kWh</a:t>
            </a:r>
          </a:p>
          <a:p>
            <a:pPr>
              <a:spcAft>
                <a:spcPts val="2400"/>
              </a:spcAft>
            </a:pPr>
            <a:r>
              <a:rPr lang="en-US" sz="6600" dirty="0"/>
              <a:t>2</a:t>
            </a:r>
            <a:r>
              <a:rPr lang="en-US" sz="6600" baseline="30000" dirty="0"/>
              <a:t>nd</a:t>
            </a:r>
            <a:r>
              <a:rPr lang="en-US" sz="6600" dirty="0"/>
              <a:t> round (2019): 720 MW awarded (2 projects at 2.69 INR/kWh or 3.87 cents/kWh &amp; 2.70 INR/kWh or 3.89 cents/kWh) </a:t>
            </a:r>
          </a:p>
          <a:p>
            <a:pPr marL="0" indent="0">
              <a:buNone/>
            </a:pPr>
            <a:r>
              <a:rPr lang="en-US" sz="6600" b="1" dirty="0"/>
              <a:t>Design element to incentivize system-friendliness in SECI hybrid tenders</a:t>
            </a:r>
            <a:r>
              <a:rPr lang="en-US" sz="6600" dirty="0"/>
              <a:t> </a:t>
            </a:r>
          </a:p>
          <a:p>
            <a:r>
              <a:rPr lang="en-US" sz="6600" dirty="0"/>
              <a:t>Guaranteed</a:t>
            </a:r>
            <a:r>
              <a:rPr lang="en-US" sz="6600" dirty="0">
                <a:solidFill>
                  <a:srgbClr val="0070C0"/>
                </a:solidFill>
              </a:rPr>
              <a:t> generation requirement</a:t>
            </a:r>
            <a:r>
              <a:rPr lang="en-US" sz="6600" dirty="0"/>
              <a:t> (CUF of min. 30-40%)</a:t>
            </a:r>
          </a:p>
          <a:p>
            <a:r>
              <a:rPr lang="en-US" sz="6600" dirty="0"/>
              <a:t>In case generation below 90% of the declared CUF </a:t>
            </a:r>
            <a:r>
              <a:rPr lang="en-US" sz="6600" dirty="0">
                <a:solidFill>
                  <a:srgbClr val="0070C0"/>
                </a:solidFill>
              </a:rPr>
              <a:t>penalties</a:t>
            </a:r>
            <a:r>
              <a:rPr lang="en-US" sz="6600" dirty="0"/>
              <a:t> apply</a:t>
            </a:r>
          </a:p>
          <a:p>
            <a:r>
              <a:rPr lang="en-US" sz="6600" dirty="0"/>
              <a:t>Excess generation beyond 120% of CUF can be sold at full PPA tariff </a:t>
            </a:r>
          </a:p>
          <a:p>
            <a:pPr lvl="1"/>
            <a:endParaRPr lang="en-US" b="1" dirty="0"/>
          </a:p>
          <a:p>
            <a:pPr lvl="1"/>
            <a:endParaRPr lang="en-US" b="1" dirty="0"/>
          </a:p>
        </p:txBody>
      </p:sp>
      <p:sp>
        <p:nvSpPr>
          <p:cNvPr id="5" name="Title 4">
            <a:extLst>
              <a:ext uri="{FF2B5EF4-FFF2-40B4-BE49-F238E27FC236}">
                <a16:creationId xmlns:a16="http://schemas.microsoft.com/office/drawing/2014/main" id="{F9482347-D60F-498F-A5F8-C14F91B663B4}"/>
              </a:ext>
            </a:extLst>
          </p:cNvPr>
          <p:cNvSpPr>
            <a:spLocks noGrp="1"/>
          </p:cNvSpPr>
          <p:nvPr>
            <p:ph type="title"/>
          </p:nvPr>
        </p:nvSpPr>
        <p:spPr>
          <a:xfrm>
            <a:off x="686104" y="772180"/>
            <a:ext cx="7772400" cy="523220"/>
          </a:xfrm>
        </p:spPr>
        <p:txBody>
          <a:bodyPr/>
          <a:lstStyle/>
          <a:p>
            <a:r>
              <a:rPr lang="en-US" dirty="0"/>
              <a:t>Status of hybrid RE procurement in India</a:t>
            </a:r>
          </a:p>
        </p:txBody>
      </p:sp>
      <p:sp>
        <p:nvSpPr>
          <p:cNvPr id="6" name="TextBox 5">
            <a:extLst>
              <a:ext uri="{FF2B5EF4-FFF2-40B4-BE49-F238E27FC236}">
                <a16:creationId xmlns:a16="http://schemas.microsoft.com/office/drawing/2014/main" id="{F21E0643-6259-4FDF-BF0C-59AB8ABE04E1}"/>
              </a:ext>
            </a:extLst>
          </p:cNvPr>
          <p:cNvSpPr txBox="1"/>
          <p:nvPr/>
        </p:nvSpPr>
        <p:spPr>
          <a:xfrm>
            <a:off x="152400" y="140494"/>
            <a:ext cx="3429000" cy="276999"/>
          </a:xfrm>
          <a:prstGeom prst="rect">
            <a:avLst/>
          </a:prstGeom>
          <a:solidFill>
            <a:srgbClr val="002060"/>
          </a:solidFill>
        </p:spPr>
        <p:txBody>
          <a:bodyPr wrap="square" rtlCol="0">
            <a:spAutoFit/>
          </a:bodyPr>
          <a:lstStyle/>
          <a:p>
            <a:pPr lvl="0">
              <a:defRPr/>
            </a:pPr>
            <a:r>
              <a:rPr lang="en-US" sz="1200" dirty="0">
                <a:solidFill>
                  <a:srgbClr val="FFFFFF"/>
                </a:solidFill>
              </a:rPr>
              <a:t>3. Status of system-friendly RE procurement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23685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F1C67-74AC-4051-857F-D3EC078DECD0}"/>
              </a:ext>
            </a:extLst>
          </p:cNvPr>
          <p:cNvSpPr>
            <a:spLocks noGrp="1"/>
          </p:cNvSpPr>
          <p:nvPr>
            <p:ph idx="1"/>
          </p:nvPr>
        </p:nvSpPr>
        <p:spPr>
          <a:xfrm>
            <a:off x="685800" y="1614826"/>
            <a:ext cx="7772400" cy="4920734"/>
          </a:xfrm>
        </p:spPr>
        <p:txBody>
          <a:bodyPr>
            <a:noAutofit/>
          </a:bodyPr>
          <a:lstStyle/>
          <a:p>
            <a:pPr marL="0" indent="0">
              <a:buNone/>
            </a:pPr>
            <a:r>
              <a:rPr lang="en-IN" sz="1700" b="1" dirty="0"/>
              <a:t>Lower grid connection costs</a:t>
            </a:r>
            <a:endParaRPr lang="en-US" sz="1700" dirty="0"/>
          </a:p>
          <a:p>
            <a:r>
              <a:rPr lang="en-IN" sz="1700" dirty="0"/>
              <a:t>RE projects with a </a:t>
            </a:r>
            <a:r>
              <a:rPr lang="en-IN" sz="1700" dirty="0">
                <a:solidFill>
                  <a:srgbClr val="0070C0"/>
                </a:solidFill>
              </a:rPr>
              <a:t>high Capacity Utilization Factor (CUF) </a:t>
            </a:r>
            <a:r>
              <a:rPr lang="en-IN" sz="1700" dirty="0"/>
              <a:t>such as hybrids have lower grid connection costs than other RE projects.</a:t>
            </a:r>
          </a:p>
          <a:p>
            <a:pPr>
              <a:spcAft>
                <a:spcPts val="1800"/>
              </a:spcAft>
            </a:pPr>
            <a:r>
              <a:rPr lang="en-IN" sz="1700" dirty="0"/>
              <a:t>From 2022 RE producers will pay for grid connection costs, hence system advantage of hybrids will be priced in and compensated.</a:t>
            </a:r>
            <a:endParaRPr lang="en-US" sz="1700" dirty="0"/>
          </a:p>
          <a:p>
            <a:pPr marL="0" indent="0">
              <a:buNone/>
            </a:pPr>
            <a:r>
              <a:rPr lang="en-US" sz="1700" b="1" dirty="0"/>
              <a:t>Generation that better matches the demand curve</a:t>
            </a:r>
          </a:p>
          <a:p>
            <a:r>
              <a:rPr lang="en-US" sz="1700" dirty="0"/>
              <a:t>Time-based tariffs or supply blocks can provide a better demand-generation match.</a:t>
            </a:r>
          </a:p>
          <a:p>
            <a:pPr>
              <a:spcAft>
                <a:spcPts val="1800"/>
              </a:spcAft>
            </a:pPr>
            <a:r>
              <a:rPr lang="en-US" sz="1700" dirty="0"/>
              <a:t>Hybrid plants w/ storage closely </a:t>
            </a:r>
            <a:r>
              <a:rPr lang="en-US" sz="1700" dirty="0">
                <a:solidFill>
                  <a:srgbClr val="0070C0"/>
                </a:solidFill>
              </a:rPr>
              <a:t>aligns generation w/ peak demand </a:t>
            </a:r>
            <a:r>
              <a:rPr lang="en-US" sz="1700" dirty="0"/>
              <a:t>via “peak tariff”.</a:t>
            </a:r>
          </a:p>
          <a:p>
            <a:pPr marL="0" indent="0">
              <a:buNone/>
            </a:pPr>
            <a:r>
              <a:rPr lang="en-US" sz="1700" b="1" dirty="0"/>
              <a:t>Balancing out intermittency</a:t>
            </a:r>
          </a:p>
          <a:p>
            <a:r>
              <a:rPr lang="en-IN" sz="1700" dirty="0"/>
              <a:t>Co-location of different technologies (e.g. wind and solar) in one installation can result in </a:t>
            </a:r>
            <a:r>
              <a:rPr lang="en-IN" sz="1700" dirty="0">
                <a:solidFill>
                  <a:srgbClr val="0070C0"/>
                </a:solidFill>
              </a:rPr>
              <a:t>more balanced generation curves </a:t>
            </a:r>
            <a:r>
              <a:rPr lang="en-IN" sz="1700" dirty="0"/>
              <a:t>throughout the day and year.</a:t>
            </a:r>
          </a:p>
          <a:p>
            <a:r>
              <a:rPr lang="en-US" sz="1700" dirty="0"/>
              <a:t>Hybrid plants incorporating storage (e.g., pumped hydro or batteries) can </a:t>
            </a:r>
            <a:r>
              <a:rPr lang="en-US" sz="1700" dirty="0">
                <a:solidFill>
                  <a:srgbClr val="0070C0"/>
                </a:solidFill>
              </a:rPr>
              <a:t>provide balancing energy</a:t>
            </a:r>
            <a:r>
              <a:rPr lang="en-US" sz="1700" dirty="0"/>
              <a:t> to the grid (however, few incentives so far).</a:t>
            </a:r>
          </a:p>
          <a:p>
            <a:endParaRPr lang="en-US" sz="1700" dirty="0">
              <a:solidFill>
                <a:srgbClr val="0070C0"/>
              </a:solidFill>
            </a:endParaRPr>
          </a:p>
        </p:txBody>
      </p:sp>
      <p:sp>
        <p:nvSpPr>
          <p:cNvPr id="5" name="Title 4">
            <a:extLst>
              <a:ext uri="{FF2B5EF4-FFF2-40B4-BE49-F238E27FC236}">
                <a16:creationId xmlns:a16="http://schemas.microsoft.com/office/drawing/2014/main" id="{5F344676-FA80-4097-A7B4-992E050A17BE}"/>
              </a:ext>
            </a:extLst>
          </p:cNvPr>
          <p:cNvSpPr>
            <a:spLocks noGrp="1"/>
          </p:cNvSpPr>
          <p:nvPr>
            <p:ph type="title"/>
          </p:nvPr>
        </p:nvSpPr>
        <p:spPr>
          <a:xfrm>
            <a:off x="686104" y="417493"/>
            <a:ext cx="7772400" cy="954107"/>
          </a:xfrm>
        </p:spPr>
        <p:txBody>
          <a:bodyPr/>
          <a:lstStyle/>
          <a:p>
            <a:r>
              <a:rPr lang="en-US" dirty="0"/>
              <a:t>RE hybrid procurement can support system integration in India</a:t>
            </a:r>
          </a:p>
        </p:txBody>
      </p:sp>
      <p:sp>
        <p:nvSpPr>
          <p:cNvPr id="6" name="TextBox 5">
            <a:extLst>
              <a:ext uri="{FF2B5EF4-FFF2-40B4-BE49-F238E27FC236}">
                <a16:creationId xmlns:a16="http://schemas.microsoft.com/office/drawing/2014/main" id="{D80EFB51-8226-4F74-AB35-A7DD1726C76C}"/>
              </a:ext>
            </a:extLst>
          </p:cNvPr>
          <p:cNvSpPr txBox="1"/>
          <p:nvPr/>
        </p:nvSpPr>
        <p:spPr>
          <a:xfrm>
            <a:off x="152400" y="140494"/>
            <a:ext cx="3429000" cy="276999"/>
          </a:xfrm>
          <a:prstGeom prst="rect">
            <a:avLst/>
          </a:prstGeom>
          <a:solidFill>
            <a:srgbClr val="002060"/>
          </a:solidFill>
        </p:spPr>
        <p:txBody>
          <a:bodyPr wrap="square" rtlCol="0">
            <a:spAutoFit/>
          </a:bodyPr>
          <a:lstStyle/>
          <a:p>
            <a:pPr lvl="0">
              <a:defRPr/>
            </a:pPr>
            <a:r>
              <a:rPr lang="en-US" sz="1200" dirty="0">
                <a:solidFill>
                  <a:srgbClr val="FFFFFF"/>
                </a:solidFill>
              </a:rPr>
              <a:t>3. Status of system-friendly RE procurement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39382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C52A25-9796-4B19-B830-400ABA4DE23A}"/>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45EED496-B12F-4FC5-BC83-A20A7E2C024E}"/>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12</a:t>
            </a:fld>
            <a:endParaRPr lang="en-US" dirty="0"/>
          </a:p>
        </p:txBody>
      </p:sp>
      <p:sp>
        <p:nvSpPr>
          <p:cNvPr id="2" name="Content Placeholder 1">
            <a:extLst>
              <a:ext uri="{FF2B5EF4-FFF2-40B4-BE49-F238E27FC236}">
                <a16:creationId xmlns:a16="http://schemas.microsoft.com/office/drawing/2014/main" id="{F08F1C67-74AC-4051-857F-D3EC078DECD0}"/>
              </a:ext>
            </a:extLst>
          </p:cNvPr>
          <p:cNvSpPr>
            <a:spLocks noGrp="1"/>
          </p:cNvSpPr>
          <p:nvPr>
            <p:ph idx="1"/>
          </p:nvPr>
        </p:nvSpPr>
        <p:spPr>
          <a:xfrm>
            <a:off x="685800" y="1614826"/>
            <a:ext cx="7848600" cy="4920734"/>
          </a:xfrm>
        </p:spPr>
        <p:txBody>
          <a:bodyPr>
            <a:noAutofit/>
          </a:bodyPr>
          <a:lstStyle/>
          <a:p>
            <a:pPr marL="0" indent="0">
              <a:buNone/>
            </a:pPr>
            <a:r>
              <a:rPr lang="en-IN" sz="1700" b="1" dirty="0"/>
              <a:t>Uniform and ambitious CUF and ceiling prices across states</a:t>
            </a:r>
          </a:p>
          <a:p>
            <a:r>
              <a:rPr lang="en-IN" sz="1700" dirty="0"/>
              <a:t>Only </a:t>
            </a:r>
            <a:r>
              <a:rPr lang="en-IN" sz="1700" dirty="0">
                <a:solidFill>
                  <a:srgbClr val="0070C0"/>
                </a:solidFill>
              </a:rPr>
              <a:t>achievable in regions with higher RE resource potential </a:t>
            </a:r>
            <a:r>
              <a:rPr lang="en-IN" sz="1700" dirty="0"/>
              <a:t>which can restrict number of participating bidders or risk the non-completion of awarded projects.</a:t>
            </a:r>
          </a:p>
          <a:p>
            <a:r>
              <a:rPr lang="en-US" sz="1700" dirty="0"/>
              <a:t>Developers: </a:t>
            </a:r>
            <a:r>
              <a:rPr lang="en-US" sz="1700" dirty="0">
                <a:solidFill>
                  <a:srgbClr val="0070C0"/>
                </a:solidFill>
              </a:rPr>
              <a:t>Ceiling price for hybrids of 2.70 INR/kWh (3.89 cents/kWh) too low </a:t>
            </a:r>
            <a:r>
              <a:rPr lang="en-US" sz="1700" dirty="0"/>
              <a:t>for many regions </a:t>
            </a:r>
            <a:r>
              <a:rPr lang="en-US" sz="1700" dirty="0">
                <a:sym typeface="Wingdings" panose="05000000000000000000" pitchFamily="2" charset="2"/>
              </a:rPr>
              <a:t> concentration of RE projects</a:t>
            </a:r>
            <a:r>
              <a:rPr lang="en-US" sz="1700" dirty="0"/>
              <a:t>.</a:t>
            </a:r>
            <a:endParaRPr lang="en-IN" sz="1700" dirty="0"/>
          </a:p>
          <a:p>
            <a:pPr>
              <a:spcAft>
                <a:spcPts val="2400"/>
              </a:spcAft>
            </a:pPr>
            <a:r>
              <a:rPr lang="en-IN" sz="1700" dirty="0"/>
              <a:t>Can bidders offering a high CUF meet the requirement with seasonal variations? </a:t>
            </a:r>
          </a:p>
          <a:p>
            <a:pPr marL="0" indent="0">
              <a:spcAft>
                <a:spcPts val="2400"/>
              </a:spcAft>
              <a:buNone/>
            </a:pPr>
            <a:r>
              <a:rPr lang="en-IN" sz="1700" b="1" dirty="0"/>
              <a:t>Fixed costs of long-term contracts with thermal plants in some states</a:t>
            </a:r>
          </a:p>
          <a:p>
            <a:r>
              <a:rPr lang="en-US" sz="1700" dirty="0"/>
              <a:t>Several DISCOMs have long-term take-or-pay PPAs with thermal power plants. Fixed costs in the form of </a:t>
            </a:r>
            <a:r>
              <a:rPr lang="en-US" sz="1700" dirty="0">
                <a:solidFill>
                  <a:srgbClr val="0070C0"/>
                </a:solidFill>
              </a:rPr>
              <a:t>capacity charges also accrue even if no power is being taken by DISCOMs</a:t>
            </a:r>
            <a:r>
              <a:rPr lang="en-US" sz="1700" dirty="0"/>
              <a:t>, and amount to roughly 1.39-1.66 INR/kWh (2.00-2.39 cents/kWh)</a:t>
            </a:r>
          </a:p>
          <a:p>
            <a:r>
              <a:rPr lang="en-IN" sz="1700" dirty="0"/>
              <a:t>DISCOMs may be inclined to procure </a:t>
            </a:r>
            <a:r>
              <a:rPr lang="en-IN" sz="1700" dirty="0">
                <a:solidFill>
                  <a:srgbClr val="0070C0"/>
                </a:solidFill>
              </a:rPr>
              <a:t>least-cost RE rather than hybrid installations</a:t>
            </a:r>
            <a:r>
              <a:rPr lang="en-IN" sz="1700" dirty="0"/>
              <a:t>, despite their potential savings in grid connection. </a:t>
            </a:r>
          </a:p>
          <a:p>
            <a:r>
              <a:rPr lang="en-US" sz="1700" dirty="0"/>
              <a:t>End of life for thermal power plants: </a:t>
            </a:r>
            <a:r>
              <a:rPr lang="en-US" sz="1700" dirty="0">
                <a:solidFill>
                  <a:srgbClr val="0070C0"/>
                </a:solidFill>
              </a:rPr>
              <a:t>Fixed costs become increasingly less important.</a:t>
            </a:r>
          </a:p>
        </p:txBody>
      </p:sp>
      <p:sp>
        <p:nvSpPr>
          <p:cNvPr id="5" name="Title 4">
            <a:extLst>
              <a:ext uri="{FF2B5EF4-FFF2-40B4-BE49-F238E27FC236}">
                <a16:creationId xmlns:a16="http://schemas.microsoft.com/office/drawing/2014/main" id="{5F344676-FA80-4097-A7B4-992E050A17BE}"/>
              </a:ext>
            </a:extLst>
          </p:cNvPr>
          <p:cNvSpPr>
            <a:spLocks noGrp="1"/>
          </p:cNvSpPr>
          <p:nvPr>
            <p:ph type="title"/>
          </p:nvPr>
        </p:nvSpPr>
        <p:spPr>
          <a:xfrm>
            <a:off x="686104" y="848380"/>
            <a:ext cx="7772400" cy="523220"/>
          </a:xfrm>
        </p:spPr>
        <p:txBody>
          <a:bodyPr/>
          <a:lstStyle/>
          <a:p>
            <a:r>
              <a:rPr lang="en-US" dirty="0"/>
              <a:t>RE hybrid procurement also faces challenges in India</a:t>
            </a:r>
          </a:p>
        </p:txBody>
      </p:sp>
      <p:sp>
        <p:nvSpPr>
          <p:cNvPr id="6" name="TextBox 5">
            <a:extLst>
              <a:ext uri="{FF2B5EF4-FFF2-40B4-BE49-F238E27FC236}">
                <a16:creationId xmlns:a16="http://schemas.microsoft.com/office/drawing/2014/main" id="{D80EFB51-8226-4F74-AB35-A7DD1726C76C}"/>
              </a:ext>
            </a:extLst>
          </p:cNvPr>
          <p:cNvSpPr txBox="1"/>
          <p:nvPr/>
        </p:nvSpPr>
        <p:spPr>
          <a:xfrm>
            <a:off x="152400" y="140494"/>
            <a:ext cx="3429000" cy="276999"/>
          </a:xfrm>
          <a:prstGeom prst="rect">
            <a:avLst/>
          </a:prstGeom>
          <a:solidFill>
            <a:srgbClr val="002060"/>
          </a:solidFill>
        </p:spPr>
        <p:txBody>
          <a:bodyPr wrap="square" rtlCol="0">
            <a:spAutoFit/>
          </a:bodyPr>
          <a:lstStyle/>
          <a:p>
            <a:pPr lvl="0">
              <a:defRPr/>
            </a:pPr>
            <a:r>
              <a:rPr lang="en-US" sz="1200" dirty="0">
                <a:solidFill>
                  <a:srgbClr val="FFFFFF"/>
                </a:solidFill>
              </a:rPr>
              <a:t>3. Status of system-friendly RE procurement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01198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B400F06-6ADE-4CB2-82DD-025925803B75}"/>
              </a:ext>
            </a:extLst>
          </p:cNvPr>
          <p:cNvSpPr txBox="1">
            <a:spLocks/>
          </p:cNvSpPr>
          <p:nvPr/>
        </p:nvSpPr>
        <p:spPr>
          <a:xfrm>
            <a:off x="686104" y="1601184"/>
            <a:ext cx="1904696" cy="1302384"/>
          </a:xfrm>
          <a:prstGeom prst="rect">
            <a:avLst/>
          </a:prstGeom>
          <a:solidFill>
            <a:schemeClr val="accent3"/>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bg1"/>
                </a:solidFill>
              </a:rPr>
              <a:t>CUF</a:t>
            </a:r>
          </a:p>
        </p:txBody>
      </p:sp>
      <p:sp>
        <p:nvSpPr>
          <p:cNvPr id="11" name="Content Placeholder 1" descr="Option to revise declared CUF during first 3 years of operation gives bidders flexibility to consider plant performance and gather site measurements. Min 30% how are different regional resource potential and seasonal variability considered? ">
            <a:extLst>
              <a:ext uri="{FF2B5EF4-FFF2-40B4-BE49-F238E27FC236}">
                <a16:creationId xmlns:a16="http://schemas.microsoft.com/office/drawing/2014/main" id="{643D2510-04BC-44E6-AE0C-9E95137F3B4B}"/>
              </a:ext>
            </a:extLst>
          </p:cNvPr>
          <p:cNvSpPr txBox="1">
            <a:spLocks/>
          </p:cNvSpPr>
          <p:nvPr/>
        </p:nvSpPr>
        <p:spPr>
          <a:xfrm>
            <a:off x="2590800" y="1600111"/>
            <a:ext cx="5715000" cy="1303457"/>
          </a:xfrm>
          <a:prstGeom prst="rect">
            <a:avLst/>
          </a:prstGeom>
          <a:solidFill>
            <a:schemeClr val="bg1">
              <a:lumMod val="85000"/>
            </a:schemeClr>
          </a:solidFill>
        </p:spPr>
        <p:txBody>
          <a:bodyPr vert="horz" lIns="91440" tIns="45720" rIns="91440" bIns="45720" rtlCol="0" anchor="ctr">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p>
        </p:txBody>
      </p:sp>
      <p:sp>
        <p:nvSpPr>
          <p:cNvPr id="8" name="Content Placeholder 1">
            <a:extLst>
              <a:ext uri="{FF2B5EF4-FFF2-40B4-BE49-F238E27FC236}">
                <a16:creationId xmlns:a16="http://schemas.microsoft.com/office/drawing/2014/main" id="{1CBC65A2-48F5-4CDF-8FAB-BF66AA8A082F}"/>
              </a:ext>
            </a:extLst>
          </p:cNvPr>
          <p:cNvSpPr txBox="1">
            <a:spLocks/>
          </p:cNvSpPr>
          <p:nvPr/>
        </p:nvSpPr>
        <p:spPr>
          <a:xfrm>
            <a:off x="685800" y="3179291"/>
            <a:ext cx="1904696" cy="1303458"/>
          </a:xfrm>
          <a:prstGeom prst="rect">
            <a:avLst/>
          </a:prstGeom>
          <a:solidFill>
            <a:schemeClr val="accent3"/>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Ceiling price</a:t>
            </a:r>
          </a:p>
        </p:txBody>
      </p:sp>
      <p:sp>
        <p:nvSpPr>
          <p:cNvPr id="10" name="Content Placeholder 1" descr="Procuring entities can specify your own ceiling prices, which provides flexibility to account for regional resource potential and lowers risk for undersubscription compared to uniform ceiling price that is too ambitious for most bidders">
            <a:extLst>
              <a:ext uri="{FF2B5EF4-FFF2-40B4-BE49-F238E27FC236}">
                <a16:creationId xmlns:a16="http://schemas.microsoft.com/office/drawing/2014/main" id="{90FAC2A1-6B35-4C4B-B060-91B18A0806A2}"/>
              </a:ext>
            </a:extLst>
          </p:cNvPr>
          <p:cNvSpPr txBox="1">
            <a:spLocks/>
          </p:cNvSpPr>
          <p:nvPr/>
        </p:nvSpPr>
        <p:spPr>
          <a:xfrm>
            <a:off x="2599288" y="3175346"/>
            <a:ext cx="5715000" cy="1293843"/>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solidFill>
                <a:schemeClr val="bg1"/>
              </a:solidFill>
            </a:endParaRPr>
          </a:p>
        </p:txBody>
      </p:sp>
      <p:sp>
        <p:nvSpPr>
          <p:cNvPr id="6" name="Content Placeholder 1">
            <a:extLst>
              <a:ext uri="{FF2B5EF4-FFF2-40B4-BE49-F238E27FC236}">
                <a16:creationId xmlns:a16="http://schemas.microsoft.com/office/drawing/2014/main" id="{3D5DCE06-6ECA-4A55-909C-FDBD0AB17E80}"/>
              </a:ext>
            </a:extLst>
          </p:cNvPr>
          <p:cNvSpPr>
            <a:spLocks noGrp="1"/>
          </p:cNvSpPr>
          <p:nvPr>
            <p:ph idx="1"/>
          </p:nvPr>
        </p:nvSpPr>
        <p:spPr>
          <a:xfrm>
            <a:off x="685496" y="4706392"/>
            <a:ext cx="1905000" cy="1517167"/>
          </a:xfrm>
          <a:solidFill>
            <a:schemeClr val="accent3"/>
          </a:solidFill>
        </p:spPr>
        <p:txBody>
          <a:bodyPr anchor="ctr">
            <a:normAutofit/>
          </a:bodyPr>
          <a:lstStyle/>
          <a:p>
            <a:pPr marL="0" indent="0">
              <a:buNone/>
            </a:pPr>
            <a:r>
              <a:rPr lang="en-US" dirty="0">
                <a:solidFill>
                  <a:schemeClr val="bg1"/>
                </a:solidFill>
              </a:rPr>
              <a:t>Bidding parameters</a:t>
            </a:r>
          </a:p>
        </p:txBody>
      </p:sp>
      <p:sp>
        <p:nvSpPr>
          <p:cNvPr id="12" name="Content Placeholder 1" descr="Procuring entities can define parameters to procure RE with reduced intermittency or guaranteed supply for defined hours during the day. Additional guideline for states on how to define these parameters would further support the use of this option. ">
            <a:extLst>
              <a:ext uri="{FF2B5EF4-FFF2-40B4-BE49-F238E27FC236}">
                <a16:creationId xmlns:a16="http://schemas.microsoft.com/office/drawing/2014/main" id="{F0BFEA89-09EB-4660-9591-9983D52DE936}"/>
              </a:ext>
            </a:extLst>
          </p:cNvPr>
          <p:cNvSpPr txBox="1">
            <a:spLocks/>
          </p:cNvSpPr>
          <p:nvPr/>
        </p:nvSpPr>
        <p:spPr>
          <a:xfrm>
            <a:off x="2590496" y="4706390"/>
            <a:ext cx="5791200" cy="1517169"/>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14" name="Rectangle 13">
            <a:extLst>
              <a:ext uri="{FF2B5EF4-FFF2-40B4-BE49-F238E27FC236}">
                <a16:creationId xmlns:a16="http://schemas.microsoft.com/office/drawing/2014/main" id="{69FCA4AC-651C-4BD8-A616-DE523C462FC5}"/>
              </a:ext>
            </a:extLst>
          </p:cNvPr>
          <p:cNvSpPr/>
          <p:nvPr/>
        </p:nvSpPr>
        <p:spPr>
          <a:xfrm>
            <a:off x="2731476" y="1605686"/>
            <a:ext cx="5574323" cy="1323439"/>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635C5B"/>
                </a:solidFill>
                <a:latin typeface="Gill Sans MT"/>
              </a:rPr>
              <a:t>Option to </a:t>
            </a:r>
            <a:r>
              <a:rPr lang="en-US" sz="1600" dirty="0">
                <a:solidFill>
                  <a:srgbClr val="0070C0"/>
                </a:solidFill>
                <a:latin typeface="Gill Sans MT"/>
              </a:rPr>
              <a:t>revise declared CUF during first 3 years </a:t>
            </a:r>
            <a:r>
              <a:rPr lang="en-US" sz="1600" dirty="0">
                <a:solidFill>
                  <a:srgbClr val="635C5B"/>
                </a:solidFill>
                <a:latin typeface="Gill Sans MT"/>
              </a:rPr>
              <a:t>of operation gives bidders flexibility to consider plant performance and gather site measurements</a:t>
            </a:r>
          </a:p>
          <a:p>
            <a:pPr marL="285750" indent="-285750">
              <a:buFont typeface="Arial" panose="020B0604020202020204" pitchFamily="34" charset="0"/>
              <a:buChar char="•"/>
            </a:pPr>
            <a:r>
              <a:rPr lang="en-US" sz="1600" dirty="0">
                <a:solidFill>
                  <a:srgbClr val="0070C0"/>
                </a:solidFill>
                <a:latin typeface="Gill Sans MT"/>
              </a:rPr>
              <a:t>Min. 30%: </a:t>
            </a:r>
            <a:r>
              <a:rPr lang="en-US" sz="1600" dirty="0">
                <a:solidFill>
                  <a:srgbClr val="635C5B"/>
                </a:solidFill>
                <a:latin typeface="Gill Sans MT"/>
              </a:rPr>
              <a:t>how are different regional resource potential and seasonal variability considered?</a:t>
            </a:r>
          </a:p>
        </p:txBody>
      </p:sp>
      <p:sp>
        <p:nvSpPr>
          <p:cNvPr id="20" name="Rectangle 19">
            <a:extLst>
              <a:ext uri="{FF2B5EF4-FFF2-40B4-BE49-F238E27FC236}">
                <a16:creationId xmlns:a16="http://schemas.microsoft.com/office/drawing/2014/main" id="{1625898E-1F8F-401B-916B-2454123266A1}"/>
              </a:ext>
            </a:extLst>
          </p:cNvPr>
          <p:cNvSpPr/>
          <p:nvPr/>
        </p:nvSpPr>
        <p:spPr>
          <a:xfrm>
            <a:off x="2731477" y="3161299"/>
            <a:ext cx="5574323" cy="1323439"/>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70C0"/>
                </a:solidFill>
                <a:latin typeface="Gill Sans MT"/>
              </a:rPr>
              <a:t>Procuring entities can specify own ceiling prices</a:t>
            </a:r>
            <a:r>
              <a:rPr lang="en-US" sz="1600" dirty="0">
                <a:solidFill>
                  <a:srgbClr val="635C5B"/>
                </a:solidFill>
                <a:latin typeface="Gill Sans MT"/>
              </a:rPr>
              <a:t>, which</a:t>
            </a:r>
          </a:p>
          <a:p>
            <a:pPr marL="742950" lvl="1" indent="-285750">
              <a:buFont typeface="Courier New" panose="02070309020205020404" pitchFamily="49" charset="0"/>
              <a:buChar char="­"/>
            </a:pPr>
            <a:r>
              <a:rPr lang="en-US" sz="1600" dirty="0">
                <a:solidFill>
                  <a:srgbClr val="635C5B"/>
                </a:solidFill>
                <a:latin typeface="Gill Sans MT"/>
              </a:rPr>
              <a:t>provides flexibility to account for regional resource potential, and </a:t>
            </a:r>
          </a:p>
          <a:p>
            <a:pPr marL="742950" lvl="1" indent="-285750">
              <a:buFont typeface="Courier New" panose="02070309020205020404" pitchFamily="49" charset="0"/>
              <a:buChar char="­"/>
            </a:pPr>
            <a:r>
              <a:rPr lang="en-US" sz="1600" dirty="0">
                <a:solidFill>
                  <a:srgbClr val="635C5B"/>
                </a:solidFill>
                <a:latin typeface="Gill Sans MT"/>
              </a:rPr>
              <a:t>lowers risk for undersubscription compared to uniform ceiling price that is too ambitious for most bidders</a:t>
            </a:r>
          </a:p>
        </p:txBody>
      </p:sp>
      <p:sp>
        <p:nvSpPr>
          <p:cNvPr id="22" name="Rectangle 21">
            <a:extLst>
              <a:ext uri="{FF2B5EF4-FFF2-40B4-BE49-F238E27FC236}">
                <a16:creationId xmlns:a16="http://schemas.microsoft.com/office/drawing/2014/main" id="{424663F5-B2CB-436B-8ABA-0D1EEDC881D0}"/>
              </a:ext>
            </a:extLst>
          </p:cNvPr>
          <p:cNvSpPr/>
          <p:nvPr/>
        </p:nvSpPr>
        <p:spPr>
          <a:xfrm>
            <a:off x="2745827" y="4691591"/>
            <a:ext cx="5574323" cy="140038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70C0"/>
                </a:solidFill>
                <a:latin typeface="Gill Sans MT"/>
              </a:rPr>
              <a:t>Procuring entities can define parameters </a:t>
            </a:r>
            <a:r>
              <a:rPr lang="en-US" sz="1600" dirty="0">
                <a:solidFill>
                  <a:srgbClr val="635C5B"/>
                </a:solidFill>
                <a:latin typeface="Gill Sans MT"/>
              </a:rPr>
              <a:t>to procure RE with </a:t>
            </a:r>
          </a:p>
          <a:p>
            <a:pPr marL="742950" lvl="1" indent="-285750">
              <a:buFont typeface="Courier New" panose="02070309020205020404" pitchFamily="49" charset="0"/>
              <a:buChar char="­"/>
            </a:pPr>
            <a:r>
              <a:rPr lang="en-US" sz="1600" dirty="0">
                <a:solidFill>
                  <a:srgbClr val="635C5B"/>
                </a:solidFill>
                <a:latin typeface="Gill Sans MT"/>
              </a:rPr>
              <a:t>reduced intermittency, or </a:t>
            </a:r>
          </a:p>
          <a:p>
            <a:pPr marL="742950" lvl="1" indent="-285750">
              <a:spcAft>
                <a:spcPts val="600"/>
              </a:spcAft>
              <a:buFont typeface="Courier New" panose="02070309020205020404" pitchFamily="49" charset="0"/>
              <a:buChar char="­"/>
            </a:pPr>
            <a:r>
              <a:rPr lang="en-US" sz="1600" dirty="0">
                <a:solidFill>
                  <a:srgbClr val="635C5B"/>
                </a:solidFill>
                <a:latin typeface="Gill Sans MT"/>
              </a:rPr>
              <a:t>guaranteed supply for defined hours during the day</a:t>
            </a:r>
          </a:p>
          <a:p>
            <a:pPr marL="285750" indent="-285750">
              <a:buFont typeface="Courier New" panose="02070309020205020404" pitchFamily="49" charset="0"/>
              <a:buChar char="­"/>
            </a:pPr>
            <a:r>
              <a:rPr lang="en-US" sz="1600" dirty="0">
                <a:solidFill>
                  <a:srgbClr val="0070C0"/>
                </a:solidFill>
                <a:latin typeface="Gill Sans MT"/>
              </a:rPr>
              <a:t>Additional guideline for states </a:t>
            </a:r>
            <a:r>
              <a:rPr lang="en-US" sz="1600" dirty="0">
                <a:solidFill>
                  <a:srgbClr val="635C5B"/>
                </a:solidFill>
                <a:latin typeface="Gill Sans MT"/>
              </a:rPr>
              <a:t>on how to define these parameters would further support the use of this option</a:t>
            </a:r>
          </a:p>
        </p:txBody>
      </p:sp>
      <p:sp>
        <p:nvSpPr>
          <p:cNvPr id="5" name="Title 4">
            <a:extLst>
              <a:ext uri="{FF2B5EF4-FFF2-40B4-BE49-F238E27FC236}">
                <a16:creationId xmlns:a16="http://schemas.microsoft.com/office/drawing/2014/main" id="{64F0D27A-A0F2-46F9-83FF-7901F30CF4B5}"/>
              </a:ext>
            </a:extLst>
          </p:cNvPr>
          <p:cNvSpPr>
            <a:spLocks noGrp="1"/>
          </p:cNvSpPr>
          <p:nvPr>
            <p:ph type="title"/>
          </p:nvPr>
        </p:nvSpPr>
        <p:spPr>
          <a:xfrm>
            <a:off x="686104" y="417493"/>
            <a:ext cx="7772400" cy="954107"/>
          </a:xfrm>
        </p:spPr>
        <p:txBody>
          <a:bodyPr/>
          <a:lstStyle/>
          <a:p>
            <a:r>
              <a:rPr lang="en-US" dirty="0"/>
              <a:t>Draft Guidelines on wind-solar hybrid competitive procurement (MNRE) address some challenges</a:t>
            </a:r>
          </a:p>
        </p:txBody>
      </p:sp>
    </p:spTree>
    <p:extLst>
      <p:ext uri="{BB962C8B-B14F-4D97-AF65-F5344CB8AC3E}">
        <p14:creationId xmlns:p14="http://schemas.microsoft.com/office/powerpoint/2010/main" val="88416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4 global trends in RE system-friendly procurement</a:t>
            </a:r>
          </a:p>
        </p:txBody>
      </p:sp>
      <p:sp>
        <p:nvSpPr>
          <p:cNvPr id="2" name="Content Placeholder 1">
            <a:extLst>
              <a:ext uri="{FF2B5EF4-FFF2-40B4-BE49-F238E27FC236}">
                <a16:creationId xmlns:a16="http://schemas.microsoft.com/office/drawing/2014/main" id="{4B02FD96-B88D-4B5D-AAC3-D95BF34FDF76}"/>
              </a:ext>
            </a:extLst>
          </p:cNvPr>
          <p:cNvSpPr>
            <a:spLocks noGrp="1"/>
          </p:cNvSpPr>
          <p:nvPr>
            <p:ph idx="1"/>
          </p:nvPr>
        </p:nvSpPr>
        <p:spPr>
          <a:xfrm>
            <a:off x="685800" y="1600200"/>
            <a:ext cx="1905000" cy="894901"/>
          </a:xfrm>
          <a:solidFill>
            <a:srgbClr val="0070C0"/>
          </a:solidFill>
        </p:spPr>
        <p:txBody>
          <a:bodyPr anchor="ctr">
            <a:normAutofit fontScale="92500" lnSpcReduction="10000"/>
          </a:bodyPr>
          <a:lstStyle/>
          <a:p>
            <a:pPr marL="0" indent="0">
              <a:buNone/>
            </a:pPr>
            <a:r>
              <a:rPr lang="en-US" dirty="0">
                <a:solidFill>
                  <a:schemeClr val="bg1"/>
                </a:solidFill>
              </a:rPr>
              <a:t>1. Time-based incentives and penalties</a:t>
            </a:r>
          </a:p>
        </p:txBody>
      </p:sp>
      <p:sp>
        <p:nvSpPr>
          <p:cNvPr id="13" name="Content Placeholder 1">
            <a:extLst>
              <a:ext uri="{FF2B5EF4-FFF2-40B4-BE49-F238E27FC236}">
                <a16:creationId xmlns:a16="http://schemas.microsoft.com/office/drawing/2014/main" id="{9D91C1FD-FECE-4AF8-9595-302940397954}"/>
              </a:ext>
              <a:ext uri="{C183D7F6-B498-43B3-948B-1728B52AA6E4}">
                <adec:decorative xmlns:adec="http://schemas.microsoft.com/office/drawing/2017/decorative" val="1"/>
              </a:ext>
            </a:extLst>
          </p:cNvPr>
          <p:cNvSpPr txBox="1">
            <a:spLocks/>
          </p:cNvSpPr>
          <p:nvPr/>
        </p:nvSpPr>
        <p:spPr>
          <a:xfrm>
            <a:off x="2590800" y="1600200"/>
            <a:ext cx="5715000" cy="894901"/>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solidFill>
                <a:schemeClr val="bg1"/>
              </a:solidFill>
            </a:endParaRPr>
          </a:p>
        </p:txBody>
      </p:sp>
      <p:sp>
        <p:nvSpPr>
          <p:cNvPr id="18" name="Rectangle 17">
            <a:extLst>
              <a:ext uri="{FF2B5EF4-FFF2-40B4-BE49-F238E27FC236}">
                <a16:creationId xmlns:a16="http://schemas.microsoft.com/office/drawing/2014/main" id="{B6C8448D-6B19-450E-B7AA-1C17A1BC8EE3}"/>
              </a:ext>
            </a:extLst>
          </p:cNvPr>
          <p:cNvSpPr/>
          <p:nvPr/>
        </p:nvSpPr>
        <p:spPr>
          <a:xfrm>
            <a:off x="2819400" y="1632151"/>
            <a:ext cx="5410200" cy="830997"/>
          </a:xfrm>
          <a:prstGeom prst="rect">
            <a:avLst/>
          </a:prstGeom>
        </p:spPr>
        <p:txBody>
          <a:bodyPr wrap="square">
            <a:spAutoFit/>
          </a:bodyPr>
          <a:lstStyle/>
          <a:p>
            <a:r>
              <a:rPr lang="en-US" sz="1600" dirty="0">
                <a:solidFill>
                  <a:srgbClr val="635C5B"/>
                </a:solidFill>
                <a:latin typeface="Gill Sans MT"/>
              </a:rPr>
              <a:t>Design options that incentivize RE generation to more </a:t>
            </a:r>
            <a:r>
              <a:rPr lang="en-US" sz="1600" dirty="0">
                <a:solidFill>
                  <a:srgbClr val="0070C0"/>
                </a:solidFill>
                <a:latin typeface="Gill Sans MT"/>
              </a:rPr>
              <a:t>closely match the DISCOM demand curve </a:t>
            </a:r>
            <a:r>
              <a:rPr lang="en-US" sz="1600" dirty="0">
                <a:solidFill>
                  <a:srgbClr val="635C5B"/>
                </a:solidFill>
                <a:latin typeface="Gill Sans MT"/>
              </a:rPr>
              <a:t>(e.g. price adjustment factors, supply blocks). </a:t>
            </a:r>
          </a:p>
        </p:txBody>
      </p:sp>
      <p:sp>
        <p:nvSpPr>
          <p:cNvPr id="9" name="Content Placeholder 1">
            <a:extLst>
              <a:ext uri="{FF2B5EF4-FFF2-40B4-BE49-F238E27FC236}">
                <a16:creationId xmlns:a16="http://schemas.microsoft.com/office/drawing/2014/main" id="{477B4B31-7051-4BF4-B4D3-FD35221735A6}"/>
              </a:ext>
            </a:extLst>
          </p:cNvPr>
          <p:cNvSpPr txBox="1">
            <a:spLocks/>
          </p:cNvSpPr>
          <p:nvPr/>
        </p:nvSpPr>
        <p:spPr>
          <a:xfrm>
            <a:off x="686104" y="2630053"/>
            <a:ext cx="1904696" cy="1066800"/>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bg1"/>
                </a:solidFill>
              </a:rPr>
              <a:t>2. Aggregators </a:t>
            </a:r>
            <a:br>
              <a:rPr lang="en-US" dirty="0">
                <a:solidFill>
                  <a:schemeClr val="bg1"/>
                </a:solidFill>
              </a:rPr>
            </a:br>
            <a:r>
              <a:rPr lang="en-US" dirty="0">
                <a:solidFill>
                  <a:schemeClr val="bg1"/>
                </a:solidFill>
              </a:rPr>
              <a:t>(virtual hybrids)</a:t>
            </a:r>
          </a:p>
        </p:txBody>
      </p:sp>
      <p:sp>
        <p:nvSpPr>
          <p:cNvPr id="15" name="Content Placeholder 1">
            <a:extLst>
              <a:ext uri="{FF2B5EF4-FFF2-40B4-BE49-F238E27FC236}">
                <a16:creationId xmlns:a16="http://schemas.microsoft.com/office/drawing/2014/main" id="{87AE858D-C0BB-48EE-8127-9BD2289B9517}"/>
              </a:ext>
              <a:ext uri="{C183D7F6-B498-43B3-948B-1728B52AA6E4}">
                <adec:decorative xmlns:adec="http://schemas.microsoft.com/office/drawing/2017/decorative" val="1"/>
              </a:ext>
            </a:extLst>
          </p:cNvPr>
          <p:cNvSpPr txBox="1">
            <a:spLocks/>
          </p:cNvSpPr>
          <p:nvPr/>
        </p:nvSpPr>
        <p:spPr>
          <a:xfrm>
            <a:off x="2590800" y="2628981"/>
            <a:ext cx="5715000" cy="1065728"/>
          </a:xfrm>
          <a:prstGeom prst="rect">
            <a:avLst/>
          </a:prstGeom>
          <a:solidFill>
            <a:schemeClr val="bg1">
              <a:lumMod val="85000"/>
            </a:schemeClr>
          </a:solidFill>
        </p:spPr>
        <p:txBody>
          <a:bodyPr vert="horz" lIns="91440" tIns="45720" rIns="91440" bIns="45720" rtlCol="0" anchor="ctr">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p>
        </p:txBody>
      </p:sp>
      <p:sp>
        <p:nvSpPr>
          <p:cNvPr id="19" name="Rectangle 18">
            <a:extLst>
              <a:ext uri="{FF2B5EF4-FFF2-40B4-BE49-F238E27FC236}">
                <a16:creationId xmlns:a16="http://schemas.microsoft.com/office/drawing/2014/main" id="{098EC2EF-7F98-4356-82A7-E92456923D52}"/>
              </a:ext>
            </a:extLst>
          </p:cNvPr>
          <p:cNvSpPr/>
          <p:nvPr/>
        </p:nvSpPr>
        <p:spPr>
          <a:xfrm>
            <a:off x="2819400" y="2602703"/>
            <a:ext cx="5410200" cy="1077218"/>
          </a:xfrm>
          <a:prstGeom prst="rect">
            <a:avLst/>
          </a:prstGeom>
        </p:spPr>
        <p:txBody>
          <a:bodyPr wrap="square">
            <a:spAutoFit/>
          </a:bodyPr>
          <a:lstStyle/>
          <a:p>
            <a:r>
              <a:rPr lang="en-US" sz="1600" dirty="0">
                <a:solidFill>
                  <a:srgbClr val="635C5B"/>
                </a:solidFill>
              </a:rPr>
              <a:t>Several RE installations at different grid connection points are bundled and dispatched via virtual control systems. Virtual hybrids can thus </a:t>
            </a:r>
            <a:r>
              <a:rPr lang="en-US" sz="1600" dirty="0">
                <a:solidFill>
                  <a:srgbClr val="0070C0"/>
                </a:solidFill>
              </a:rPr>
              <a:t>feed in exactly as much electricity as has been purchased</a:t>
            </a:r>
            <a:r>
              <a:rPr lang="en-US" sz="1600" dirty="0">
                <a:solidFill>
                  <a:srgbClr val="635C5B"/>
                </a:solidFill>
              </a:rPr>
              <a:t>. </a:t>
            </a:r>
          </a:p>
        </p:txBody>
      </p:sp>
      <p:sp>
        <p:nvSpPr>
          <p:cNvPr id="10" name="Content Placeholder 1">
            <a:extLst>
              <a:ext uri="{FF2B5EF4-FFF2-40B4-BE49-F238E27FC236}">
                <a16:creationId xmlns:a16="http://schemas.microsoft.com/office/drawing/2014/main" id="{00F85A9A-7870-4C50-8475-7004F23F4BBB}"/>
              </a:ext>
            </a:extLst>
          </p:cNvPr>
          <p:cNvSpPr txBox="1">
            <a:spLocks/>
          </p:cNvSpPr>
          <p:nvPr/>
        </p:nvSpPr>
        <p:spPr>
          <a:xfrm>
            <a:off x="686104" y="3817746"/>
            <a:ext cx="1904696" cy="1303458"/>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3. Procurement of (physical) hybrid solutions</a:t>
            </a:r>
          </a:p>
        </p:txBody>
      </p:sp>
      <p:sp>
        <p:nvSpPr>
          <p:cNvPr id="16" name="Content Placeholder 1">
            <a:extLst>
              <a:ext uri="{FF2B5EF4-FFF2-40B4-BE49-F238E27FC236}">
                <a16:creationId xmlns:a16="http://schemas.microsoft.com/office/drawing/2014/main" id="{8610912E-2E9A-4F08-ACF8-EE1D272ACF12}"/>
              </a:ext>
              <a:ext uri="{C183D7F6-B498-43B3-948B-1728B52AA6E4}">
                <adec:decorative xmlns:adec="http://schemas.microsoft.com/office/drawing/2017/decorative" val="1"/>
              </a:ext>
            </a:extLst>
          </p:cNvPr>
          <p:cNvSpPr txBox="1">
            <a:spLocks/>
          </p:cNvSpPr>
          <p:nvPr/>
        </p:nvSpPr>
        <p:spPr>
          <a:xfrm>
            <a:off x="2590800" y="3815602"/>
            <a:ext cx="5715000" cy="1302148"/>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20" name="Rectangle 19">
            <a:extLst>
              <a:ext uri="{FF2B5EF4-FFF2-40B4-BE49-F238E27FC236}">
                <a16:creationId xmlns:a16="http://schemas.microsoft.com/office/drawing/2014/main" id="{918CEF32-B273-4051-B5E5-F7682B94868C}"/>
              </a:ext>
            </a:extLst>
          </p:cNvPr>
          <p:cNvSpPr/>
          <p:nvPr/>
        </p:nvSpPr>
        <p:spPr>
          <a:xfrm>
            <a:off x="2819400" y="3797765"/>
            <a:ext cx="5410200" cy="1323439"/>
          </a:xfrm>
          <a:prstGeom prst="rect">
            <a:avLst/>
          </a:prstGeom>
        </p:spPr>
        <p:txBody>
          <a:bodyPr wrap="square">
            <a:spAutoFit/>
          </a:bodyPr>
          <a:lstStyle/>
          <a:p>
            <a:r>
              <a:rPr lang="en-US" sz="1600" dirty="0">
                <a:solidFill>
                  <a:srgbClr val="635C5B"/>
                </a:solidFill>
              </a:rPr>
              <a:t>Competitive procurement of RE electricity from installations combining technologies such as wind, solar, storage or dispatchable technologies with the aim of combining complementary generation profiles to </a:t>
            </a:r>
            <a:r>
              <a:rPr lang="en-US" sz="1600" dirty="0">
                <a:solidFill>
                  <a:srgbClr val="0070C0"/>
                </a:solidFill>
              </a:rPr>
              <a:t>offset technology-specific intermittencies and to reduce grid connection costs</a:t>
            </a:r>
            <a:r>
              <a:rPr lang="en-US" sz="1600" dirty="0">
                <a:solidFill>
                  <a:srgbClr val="635C5B"/>
                </a:solidFill>
              </a:rPr>
              <a:t>. </a:t>
            </a:r>
          </a:p>
        </p:txBody>
      </p:sp>
      <p:sp>
        <p:nvSpPr>
          <p:cNvPr id="11" name="Content Placeholder 1">
            <a:extLst>
              <a:ext uri="{FF2B5EF4-FFF2-40B4-BE49-F238E27FC236}">
                <a16:creationId xmlns:a16="http://schemas.microsoft.com/office/drawing/2014/main" id="{C46BB5EC-5C63-4D74-A131-18C3351D08F0}"/>
              </a:ext>
            </a:extLst>
          </p:cNvPr>
          <p:cNvSpPr txBox="1">
            <a:spLocks/>
          </p:cNvSpPr>
          <p:nvPr/>
        </p:nvSpPr>
        <p:spPr>
          <a:xfrm>
            <a:off x="686104" y="5229120"/>
            <a:ext cx="1904696" cy="1288359"/>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4. Locational signals</a:t>
            </a:r>
          </a:p>
        </p:txBody>
      </p:sp>
      <p:sp>
        <p:nvSpPr>
          <p:cNvPr id="17" name="Content Placeholder 1">
            <a:extLst>
              <a:ext uri="{FF2B5EF4-FFF2-40B4-BE49-F238E27FC236}">
                <a16:creationId xmlns:a16="http://schemas.microsoft.com/office/drawing/2014/main" id="{32AC7E2C-DF83-4FAE-AF6C-DE1BE84AD172}"/>
              </a:ext>
              <a:ext uri="{C183D7F6-B498-43B3-948B-1728B52AA6E4}">
                <adec:decorative xmlns:adec="http://schemas.microsoft.com/office/drawing/2017/decorative" val="1"/>
              </a:ext>
            </a:extLst>
          </p:cNvPr>
          <p:cNvSpPr txBox="1">
            <a:spLocks/>
          </p:cNvSpPr>
          <p:nvPr/>
        </p:nvSpPr>
        <p:spPr>
          <a:xfrm>
            <a:off x="2590800" y="5224260"/>
            <a:ext cx="5715000" cy="1293843"/>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21" name="Rectangle 20">
            <a:extLst>
              <a:ext uri="{FF2B5EF4-FFF2-40B4-BE49-F238E27FC236}">
                <a16:creationId xmlns:a16="http://schemas.microsoft.com/office/drawing/2014/main" id="{B8E0B124-8BD7-4F01-9FE0-A96ABAD1C789}"/>
              </a:ext>
            </a:extLst>
          </p:cNvPr>
          <p:cNvSpPr/>
          <p:nvPr/>
        </p:nvSpPr>
        <p:spPr>
          <a:xfrm>
            <a:off x="2819400" y="5200949"/>
            <a:ext cx="5410200" cy="1077218"/>
          </a:xfrm>
          <a:prstGeom prst="rect">
            <a:avLst/>
          </a:prstGeom>
        </p:spPr>
        <p:txBody>
          <a:bodyPr wrap="square">
            <a:spAutoFit/>
          </a:bodyPr>
          <a:lstStyle/>
          <a:p>
            <a:r>
              <a:rPr lang="en-US" sz="1600" dirty="0">
                <a:solidFill>
                  <a:srgbClr val="635C5B"/>
                </a:solidFill>
              </a:rPr>
              <a:t>Locational signals aim to steer the location of projects to specific areas/grid connection points to </a:t>
            </a:r>
            <a:r>
              <a:rPr lang="en-US" sz="1600" dirty="0">
                <a:solidFill>
                  <a:srgbClr val="0070C0"/>
                </a:solidFill>
              </a:rPr>
              <a:t>avoid the concentration of projects in resource-rich but costly-to-connect areas</a:t>
            </a:r>
            <a:r>
              <a:rPr lang="en-US" sz="1600" dirty="0">
                <a:solidFill>
                  <a:srgbClr val="635C5B"/>
                </a:solidFill>
              </a:rPr>
              <a:t>.</a:t>
            </a:r>
          </a:p>
        </p:txBody>
      </p:sp>
    </p:spTree>
    <p:extLst>
      <p:ext uri="{BB962C8B-B14F-4D97-AF65-F5344CB8AC3E}">
        <p14:creationId xmlns:p14="http://schemas.microsoft.com/office/powerpoint/2010/main" val="259583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E7E5">
            <a:alpha val="99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4.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Global trend 1: Time-based incentives &amp; penalties</a:t>
            </a:r>
          </a:p>
        </p:txBody>
      </p:sp>
      <p:sp>
        <p:nvSpPr>
          <p:cNvPr id="2" name="Content Placeholder 1">
            <a:extLst>
              <a:ext uri="{FF2B5EF4-FFF2-40B4-BE49-F238E27FC236}">
                <a16:creationId xmlns:a16="http://schemas.microsoft.com/office/drawing/2014/main" id="{4B02FD96-B88D-4B5D-AAC3-D95BF34FDF76}"/>
              </a:ext>
            </a:extLst>
          </p:cNvPr>
          <p:cNvSpPr>
            <a:spLocks noGrp="1"/>
          </p:cNvSpPr>
          <p:nvPr>
            <p:ph idx="1"/>
          </p:nvPr>
        </p:nvSpPr>
        <p:spPr>
          <a:xfrm>
            <a:off x="685800" y="1600200"/>
            <a:ext cx="1905000" cy="894901"/>
          </a:xfrm>
          <a:solidFill>
            <a:srgbClr val="0070C0"/>
          </a:solidFill>
        </p:spPr>
        <p:txBody>
          <a:bodyPr anchor="ctr">
            <a:normAutofit fontScale="92500" lnSpcReduction="10000"/>
          </a:bodyPr>
          <a:lstStyle/>
          <a:p>
            <a:pPr marL="0" indent="0">
              <a:buNone/>
            </a:pPr>
            <a:r>
              <a:rPr lang="en-US" dirty="0">
                <a:solidFill>
                  <a:schemeClr val="bg1"/>
                </a:solidFill>
              </a:rPr>
              <a:t>Time-based incentives and penalties</a:t>
            </a:r>
          </a:p>
        </p:txBody>
      </p:sp>
      <p:sp>
        <p:nvSpPr>
          <p:cNvPr id="13" name="Content Placeholder 1">
            <a:extLst>
              <a:ext uri="{FF2B5EF4-FFF2-40B4-BE49-F238E27FC236}">
                <a16:creationId xmlns:a16="http://schemas.microsoft.com/office/drawing/2014/main" id="{9D91C1FD-FECE-4AF8-9595-302940397954}"/>
              </a:ext>
              <a:ext uri="{C183D7F6-B498-43B3-948B-1728B52AA6E4}">
                <adec:decorative xmlns:adec="http://schemas.microsoft.com/office/drawing/2017/decorative" val="1"/>
              </a:ext>
            </a:extLst>
          </p:cNvPr>
          <p:cNvSpPr txBox="1">
            <a:spLocks/>
          </p:cNvSpPr>
          <p:nvPr/>
        </p:nvSpPr>
        <p:spPr>
          <a:xfrm>
            <a:off x="2590800" y="1600200"/>
            <a:ext cx="5715000" cy="894901"/>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solidFill>
                <a:schemeClr val="bg1"/>
              </a:solidFill>
            </a:endParaRPr>
          </a:p>
        </p:txBody>
      </p:sp>
      <p:sp>
        <p:nvSpPr>
          <p:cNvPr id="18" name="Rectangle 17">
            <a:extLst>
              <a:ext uri="{FF2B5EF4-FFF2-40B4-BE49-F238E27FC236}">
                <a16:creationId xmlns:a16="http://schemas.microsoft.com/office/drawing/2014/main" id="{B6C8448D-6B19-450E-B7AA-1C17A1BC8EE3}"/>
              </a:ext>
            </a:extLst>
          </p:cNvPr>
          <p:cNvSpPr/>
          <p:nvPr/>
        </p:nvSpPr>
        <p:spPr>
          <a:xfrm>
            <a:off x="2819400" y="1632151"/>
            <a:ext cx="5410200" cy="830997"/>
          </a:xfrm>
          <a:prstGeom prst="rect">
            <a:avLst/>
          </a:prstGeom>
        </p:spPr>
        <p:txBody>
          <a:bodyPr wrap="square">
            <a:spAutoFit/>
          </a:bodyPr>
          <a:lstStyle/>
          <a:p>
            <a:r>
              <a:rPr lang="en-US" sz="1600" dirty="0">
                <a:solidFill>
                  <a:srgbClr val="635C5B"/>
                </a:solidFill>
                <a:latin typeface="Gill Sans MT"/>
              </a:rPr>
              <a:t>Design options that incentivize RE generation to more </a:t>
            </a:r>
            <a:r>
              <a:rPr lang="en-US" sz="1600" dirty="0">
                <a:solidFill>
                  <a:srgbClr val="0070C0"/>
                </a:solidFill>
                <a:latin typeface="Gill Sans MT"/>
              </a:rPr>
              <a:t>closely match the DISCOM demand curve </a:t>
            </a:r>
            <a:r>
              <a:rPr lang="en-US" sz="1600" dirty="0">
                <a:solidFill>
                  <a:srgbClr val="635C5B"/>
                </a:solidFill>
                <a:latin typeface="Gill Sans MT"/>
              </a:rPr>
              <a:t>(e.g. price adjustment factors, supply blocks). </a:t>
            </a:r>
          </a:p>
        </p:txBody>
      </p:sp>
      <p:sp>
        <p:nvSpPr>
          <p:cNvPr id="84" name="Rectangle 83">
            <a:extLst>
              <a:ext uri="{FF2B5EF4-FFF2-40B4-BE49-F238E27FC236}">
                <a16:creationId xmlns:a16="http://schemas.microsoft.com/office/drawing/2014/main" id="{7EAD197C-839E-4BC4-B3DA-4A183457CDB4}"/>
              </a:ext>
              <a:ext uri="{C183D7F6-B498-43B3-948B-1728B52AA6E4}">
                <adec:decorative xmlns:adec="http://schemas.microsoft.com/office/drawing/2017/decorative" val="1"/>
              </a:ext>
            </a:extLst>
          </p:cNvPr>
          <p:cNvSpPr/>
          <p:nvPr/>
        </p:nvSpPr>
        <p:spPr>
          <a:xfrm>
            <a:off x="4977011" y="5544428"/>
            <a:ext cx="1780861" cy="1088143"/>
          </a:xfrm>
          <a:prstGeom prst="rect">
            <a:avLst/>
          </a:prstGeom>
          <a:solidFill>
            <a:schemeClr val="bg1"/>
          </a:solid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80FEF18-8C26-40BA-BC99-AF949CAA070A}"/>
              </a:ext>
              <a:ext uri="{C183D7F6-B498-43B3-948B-1728B52AA6E4}">
                <adec:decorative xmlns:adec="http://schemas.microsoft.com/office/drawing/2017/decorative" val="1"/>
              </a:ext>
            </a:extLst>
          </p:cNvPr>
          <p:cNvSpPr/>
          <p:nvPr/>
        </p:nvSpPr>
        <p:spPr>
          <a:xfrm>
            <a:off x="3000702" y="5551693"/>
            <a:ext cx="1780861" cy="1088143"/>
          </a:xfrm>
          <a:prstGeom prst="rect">
            <a:avLst/>
          </a:prstGeom>
          <a:solidFill>
            <a:schemeClr val="bg1"/>
          </a:solid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C5438ED-A228-48FB-8F1C-7201CA8406C6}"/>
              </a:ext>
              <a:ext uri="{C183D7F6-B498-43B3-948B-1728B52AA6E4}">
                <adec:decorative xmlns:adec="http://schemas.microsoft.com/office/drawing/2017/decorative" val="1"/>
              </a:ext>
            </a:extLst>
          </p:cNvPr>
          <p:cNvSpPr/>
          <p:nvPr/>
        </p:nvSpPr>
        <p:spPr>
          <a:xfrm>
            <a:off x="1132720" y="5558957"/>
            <a:ext cx="1780861" cy="1088143"/>
          </a:xfrm>
          <a:prstGeom prst="rect">
            <a:avLst/>
          </a:prstGeom>
          <a:solidFill>
            <a:schemeClr val="bg1"/>
          </a:solid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B2BFBE39-2E66-4B1A-B977-B1A7460A0680}"/>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D3AA2571-7590-4880-A164-3EC6DAAF04A9}"/>
              </a:ext>
              <a:ext uri="{C183D7F6-B498-43B3-948B-1728B52AA6E4}">
                <adec:decorative xmlns:adec="http://schemas.microsoft.com/office/drawing/2017/decorative" val="1"/>
              </a:ext>
            </a:extLst>
          </p:cNvPr>
          <p:cNvSpPr>
            <a:spLocks noGrp="1"/>
          </p:cNvSpPr>
          <p:nvPr>
            <p:ph type="sldNum" sz="quarter" idx="4"/>
          </p:nvPr>
        </p:nvSpPr>
        <p:spPr>
          <a:xfrm>
            <a:off x="6858000" y="6520934"/>
            <a:ext cx="2133600" cy="184666"/>
          </a:xfrm>
        </p:spPr>
        <p:txBody>
          <a:bodyPr/>
          <a:lstStyle/>
          <a:p>
            <a:fld id="{42782948-4DBE-204D-AB9E-B65E067054AE}" type="slidenum">
              <a:rPr lang="en-US" smtClean="0"/>
              <a:pPr/>
              <a:t>15</a:t>
            </a:fld>
            <a:endParaRPr lang="en-US" dirty="0"/>
          </a:p>
        </p:txBody>
      </p:sp>
      <p:grpSp>
        <p:nvGrpSpPr>
          <p:cNvPr id="74" name="Group 73" descr="Trend graph with stylized demand curve showing gigawatts on y axis and time in hours across x, indicating increased demand in the morning and evening hours">
            <a:extLst>
              <a:ext uri="{FF2B5EF4-FFF2-40B4-BE49-F238E27FC236}">
                <a16:creationId xmlns:a16="http://schemas.microsoft.com/office/drawing/2014/main" id="{BB8AEA36-885A-43AD-AF84-6EEB4B21C729}"/>
              </a:ext>
            </a:extLst>
          </p:cNvPr>
          <p:cNvGrpSpPr/>
          <p:nvPr/>
        </p:nvGrpSpPr>
        <p:grpSpPr>
          <a:xfrm>
            <a:off x="927080" y="2691514"/>
            <a:ext cx="7150120" cy="2917838"/>
            <a:chOff x="927080" y="2691513"/>
            <a:chExt cx="7461558" cy="3214528"/>
          </a:xfrm>
        </p:grpSpPr>
        <p:sp>
          <p:nvSpPr>
            <p:cNvPr id="61" name="Rectangle 60">
              <a:extLst>
                <a:ext uri="{FF2B5EF4-FFF2-40B4-BE49-F238E27FC236}">
                  <a16:creationId xmlns:a16="http://schemas.microsoft.com/office/drawing/2014/main" id="{EEAE418F-2F01-44FA-B5DA-B9B5DF42C5A7}"/>
                </a:ext>
                <a:ext uri="{C183D7F6-B498-43B3-948B-1728B52AA6E4}">
                  <adec:decorative xmlns:adec="http://schemas.microsoft.com/office/drawing/2017/decorative" val="1"/>
                </a:ext>
              </a:extLst>
            </p:cNvPr>
            <p:cNvSpPr/>
            <p:nvPr/>
          </p:nvSpPr>
          <p:spPr>
            <a:xfrm>
              <a:off x="5249444" y="2783930"/>
              <a:ext cx="1668835" cy="2548680"/>
            </a:xfrm>
            <a:prstGeom prst="rect">
              <a:avLst/>
            </a:prstGeom>
            <a:solidFill>
              <a:srgbClr val="92D050">
                <a:alpha val="28000"/>
              </a:srgb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8F3E98E-F078-46FB-BAAF-C9816C3C9EB1}"/>
                </a:ext>
                <a:ext uri="{C183D7F6-B498-43B3-948B-1728B52AA6E4}">
                  <adec:decorative xmlns:adec="http://schemas.microsoft.com/office/drawing/2017/decorative" val="1"/>
                </a:ext>
              </a:extLst>
            </p:cNvPr>
            <p:cNvSpPr txBox="1"/>
            <p:nvPr/>
          </p:nvSpPr>
          <p:spPr>
            <a:xfrm>
              <a:off x="7327880" y="5397433"/>
              <a:ext cx="1060758" cy="508608"/>
            </a:xfrm>
            <a:prstGeom prst="rect">
              <a:avLst/>
            </a:prstGeom>
            <a:noFill/>
            <a:ln>
              <a:noFill/>
            </a:ln>
          </p:spPr>
          <p:txBody>
            <a:bodyPr wrap="square" rtlCol="0">
              <a:spAutoFit/>
            </a:bodyPr>
            <a:lstStyle/>
            <a:p>
              <a:r>
                <a:rPr lang="en-US" sz="1200" b="1" dirty="0">
                  <a:solidFill>
                    <a:srgbClr val="635C5B"/>
                  </a:solidFill>
                </a:rPr>
                <a:t>Time in hours</a:t>
              </a:r>
              <a:endParaRPr lang="en-US" sz="1050" b="1" dirty="0">
                <a:solidFill>
                  <a:srgbClr val="635C5B"/>
                </a:solidFill>
              </a:endParaRPr>
            </a:p>
          </p:txBody>
        </p:sp>
        <p:sp>
          <p:nvSpPr>
            <p:cNvPr id="24" name="TextBox 23">
              <a:extLst>
                <a:ext uri="{FF2B5EF4-FFF2-40B4-BE49-F238E27FC236}">
                  <a16:creationId xmlns:a16="http://schemas.microsoft.com/office/drawing/2014/main" id="{A4686A9C-0502-4600-8EB1-3CB55771231E}"/>
                </a:ext>
                <a:ext uri="{C183D7F6-B498-43B3-948B-1728B52AA6E4}">
                  <adec:decorative xmlns:adec="http://schemas.microsoft.com/office/drawing/2017/decorative" val="1"/>
                </a:ext>
              </a:extLst>
            </p:cNvPr>
            <p:cNvSpPr txBox="1"/>
            <p:nvPr/>
          </p:nvSpPr>
          <p:spPr>
            <a:xfrm>
              <a:off x="927080" y="2691513"/>
              <a:ext cx="584240" cy="305165"/>
            </a:xfrm>
            <a:prstGeom prst="rect">
              <a:avLst/>
            </a:prstGeom>
            <a:noFill/>
            <a:ln>
              <a:noFill/>
            </a:ln>
          </p:spPr>
          <p:txBody>
            <a:bodyPr wrap="square" rtlCol="0">
              <a:spAutoFit/>
            </a:bodyPr>
            <a:lstStyle/>
            <a:p>
              <a:r>
                <a:rPr lang="en-US" sz="1200" b="1" dirty="0">
                  <a:solidFill>
                    <a:srgbClr val="635C5B"/>
                  </a:solidFill>
                </a:rPr>
                <a:t>GW</a:t>
              </a:r>
            </a:p>
          </p:txBody>
        </p:sp>
        <p:cxnSp>
          <p:nvCxnSpPr>
            <p:cNvPr id="25" name="Straight Arrow Connector 24">
              <a:extLst>
                <a:ext uri="{FF2B5EF4-FFF2-40B4-BE49-F238E27FC236}">
                  <a16:creationId xmlns:a16="http://schemas.microsoft.com/office/drawing/2014/main" id="{BD531EC8-401B-4C39-A642-A283D513161A}"/>
                </a:ext>
                <a:ext uri="{C183D7F6-B498-43B3-948B-1728B52AA6E4}">
                  <adec:decorative xmlns:adec="http://schemas.microsoft.com/office/drawing/2017/decorative" val="1"/>
                </a:ext>
              </a:extLst>
            </p:cNvPr>
            <p:cNvCxnSpPr>
              <a:cxnSpLocks/>
            </p:cNvCxnSpPr>
            <p:nvPr/>
          </p:nvCxnSpPr>
          <p:spPr>
            <a:xfrm>
              <a:off x="1439446" y="5334000"/>
              <a:ext cx="6256754"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1725F40-51BE-4AFF-906E-DDB6ECBCD1C8}"/>
                </a:ext>
                <a:ext uri="{C183D7F6-B498-43B3-948B-1728B52AA6E4}">
                  <adec:decorative xmlns:adec="http://schemas.microsoft.com/office/drawing/2017/decorative" val="1"/>
                </a:ext>
              </a:extLst>
            </p:cNvPr>
            <p:cNvCxnSpPr>
              <a:cxnSpLocks/>
            </p:cNvCxnSpPr>
            <p:nvPr/>
          </p:nvCxnSpPr>
          <p:spPr>
            <a:xfrm flipV="1">
              <a:off x="1437329" y="2743200"/>
              <a:ext cx="10471" cy="259080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97160494-98F3-449C-8BE5-E7C0087450D4}"/>
                </a:ext>
                <a:ext uri="{C183D7F6-B498-43B3-948B-1728B52AA6E4}">
                  <adec:decorative xmlns:adec="http://schemas.microsoft.com/office/drawing/2017/decorative" val="1"/>
                </a:ext>
              </a:extLst>
            </p:cNvPr>
            <p:cNvSpPr/>
            <p:nvPr/>
          </p:nvSpPr>
          <p:spPr>
            <a:xfrm>
              <a:off x="1456154" y="2786712"/>
              <a:ext cx="1229477" cy="2548680"/>
            </a:xfrm>
            <a:prstGeom prst="rect">
              <a:avLst/>
            </a:prstGeom>
            <a:solidFill>
              <a:schemeClr val="bg2">
                <a:alpha val="28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F3DBF02F-403E-455D-95EC-440375B61F0C}"/>
                </a:ext>
                <a:ext uri="{C183D7F6-B498-43B3-948B-1728B52AA6E4}">
                  <adec:decorative xmlns:adec="http://schemas.microsoft.com/office/drawing/2017/decorative" val="1"/>
                </a:ext>
              </a:extLst>
            </p:cNvPr>
            <p:cNvSpPr/>
            <p:nvPr/>
          </p:nvSpPr>
          <p:spPr>
            <a:xfrm>
              <a:off x="1439446" y="3285122"/>
              <a:ext cx="5962467" cy="1591679"/>
            </a:xfrm>
            <a:custGeom>
              <a:avLst/>
              <a:gdLst>
                <a:gd name="connsiteX0" fmla="*/ 0 w 6005014"/>
                <a:gd name="connsiteY0" fmla="*/ 1283208 h 1324152"/>
                <a:gd name="connsiteX1" fmla="*/ 1528549 w 6005014"/>
                <a:gd name="connsiteY1" fmla="*/ 61734 h 1324152"/>
                <a:gd name="connsiteX2" fmla="*/ 3070746 w 6005014"/>
                <a:gd name="connsiteY2" fmla="*/ 1187674 h 1324152"/>
                <a:gd name="connsiteX3" fmla="*/ 4558352 w 6005014"/>
                <a:gd name="connsiteY3" fmla="*/ 319 h 1324152"/>
                <a:gd name="connsiteX4" fmla="*/ 6005014 w 6005014"/>
                <a:gd name="connsiteY4" fmla="*/ 1324152 h 132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014" h="1324152">
                  <a:moveTo>
                    <a:pt x="0" y="1283208"/>
                  </a:moveTo>
                  <a:cubicBezTo>
                    <a:pt x="508379" y="680432"/>
                    <a:pt x="1016758" y="77656"/>
                    <a:pt x="1528549" y="61734"/>
                  </a:cubicBezTo>
                  <a:cubicBezTo>
                    <a:pt x="2040340" y="45812"/>
                    <a:pt x="2565779" y="1197910"/>
                    <a:pt x="3070746" y="1187674"/>
                  </a:cubicBezTo>
                  <a:cubicBezTo>
                    <a:pt x="3575713" y="1177438"/>
                    <a:pt x="4069307" y="-22427"/>
                    <a:pt x="4558352" y="319"/>
                  </a:cubicBezTo>
                  <a:cubicBezTo>
                    <a:pt x="5047397" y="23065"/>
                    <a:pt x="5526205" y="673608"/>
                    <a:pt x="6005014" y="1324152"/>
                  </a:cubicBezTo>
                </a:path>
              </a:pathLst>
            </a:cu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3CAB915-3257-45E3-940F-0C45F9509321}"/>
                </a:ext>
                <a:ext uri="{C183D7F6-B498-43B3-948B-1728B52AA6E4}">
                  <adec:decorative xmlns:adec="http://schemas.microsoft.com/office/drawing/2017/decorative" val="1"/>
                </a:ext>
              </a:extLst>
            </p:cNvPr>
            <p:cNvSpPr/>
            <p:nvPr/>
          </p:nvSpPr>
          <p:spPr>
            <a:xfrm>
              <a:off x="2693985" y="2783930"/>
              <a:ext cx="2555459" cy="2548681"/>
            </a:xfrm>
            <a:prstGeom prst="rect">
              <a:avLst/>
            </a:prstGeom>
            <a:solidFill>
              <a:schemeClr val="accent1">
                <a:alpha val="28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C03F920-499E-4923-9250-EBB65EF68606}"/>
                </a:ext>
                <a:ext uri="{C183D7F6-B498-43B3-948B-1728B52AA6E4}">
                  <adec:decorative xmlns:adec="http://schemas.microsoft.com/office/drawing/2017/decorative" val="1"/>
                </a:ext>
              </a:extLst>
            </p:cNvPr>
            <p:cNvSpPr/>
            <p:nvPr/>
          </p:nvSpPr>
          <p:spPr>
            <a:xfrm>
              <a:off x="6926635" y="2786712"/>
              <a:ext cx="677444" cy="2545898"/>
            </a:xfrm>
            <a:prstGeom prst="rect">
              <a:avLst/>
            </a:prstGeom>
            <a:solidFill>
              <a:schemeClr val="bg2">
                <a:alpha val="28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87CE223-D7A5-4176-B3FA-0F8027B569A4}"/>
                </a:ext>
                <a:ext uri="{C183D7F6-B498-43B3-948B-1728B52AA6E4}">
                  <adec:decorative xmlns:adec="http://schemas.microsoft.com/office/drawing/2017/decorative" val="1"/>
                </a:ext>
              </a:extLst>
            </p:cNvPr>
            <p:cNvSpPr txBox="1"/>
            <p:nvPr/>
          </p:nvSpPr>
          <p:spPr>
            <a:xfrm>
              <a:off x="2422383" y="5415697"/>
              <a:ext cx="575047" cy="305165"/>
            </a:xfrm>
            <a:prstGeom prst="rect">
              <a:avLst/>
            </a:prstGeom>
            <a:noFill/>
          </p:spPr>
          <p:txBody>
            <a:bodyPr wrap="square" rtlCol="0">
              <a:spAutoFit/>
            </a:bodyPr>
            <a:lstStyle/>
            <a:p>
              <a:r>
                <a:rPr lang="en-US" sz="1200" dirty="0">
                  <a:solidFill>
                    <a:srgbClr val="635C5B"/>
                  </a:solidFill>
                </a:rPr>
                <a:t>8:00</a:t>
              </a:r>
            </a:p>
          </p:txBody>
        </p:sp>
        <p:sp>
          <p:nvSpPr>
            <p:cNvPr id="64" name="TextBox 63">
              <a:extLst>
                <a:ext uri="{FF2B5EF4-FFF2-40B4-BE49-F238E27FC236}">
                  <a16:creationId xmlns:a16="http://schemas.microsoft.com/office/drawing/2014/main" id="{EF3649C8-3773-4DB7-8132-178F125B79E4}"/>
                </a:ext>
                <a:ext uri="{C183D7F6-B498-43B3-948B-1728B52AA6E4}">
                  <adec:decorative xmlns:adec="http://schemas.microsoft.com/office/drawing/2017/decorative" val="1"/>
                </a:ext>
              </a:extLst>
            </p:cNvPr>
            <p:cNvSpPr txBox="1"/>
            <p:nvPr/>
          </p:nvSpPr>
          <p:spPr>
            <a:xfrm>
              <a:off x="4949453" y="5394182"/>
              <a:ext cx="575047" cy="305165"/>
            </a:xfrm>
            <a:prstGeom prst="rect">
              <a:avLst/>
            </a:prstGeom>
            <a:noFill/>
          </p:spPr>
          <p:txBody>
            <a:bodyPr wrap="square" rtlCol="0">
              <a:spAutoFit/>
            </a:bodyPr>
            <a:lstStyle/>
            <a:p>
              <a:r>
                <a:rPr lang="en-US" sz="1200" dirty="0">
                  <a:solidFill>
                    <a:srgbClr val="635C5B"/>
                  </a:solidFill>
                </a:rPr>
                <a:t>18:00</a:t>
              </a:r>
            </a:p>
          </p:txBody>
        </p:sp>
        <p:sp>
          <p:nvSpPr>
            <p:cNvPr id="65" name="TextBox 64">
              <a:extLst>
                <a:ext uri="{FF2B5EF4-FFF2-40B4-BE49-F238E27FC236}">
                  <a16:creationId xmlns:a16="http://schemas.microsoft.com/office/drawing/2014/main" id="{73045E9A-F365-4E40-BD62-BBD1C5A13797}"/>
                </a:ext>
                <a:ext uri="{C183D7F6-B498-43B3-948B-1728B52AA6E4}">
                  <adec:decorative xmlns:adec="http://schemas.microsoft.com/office/drawing/2017/decorative" val="1"/>
                </a:ext>
              </a:extLst>
            </p:cNvPr>
            <p:cNvSpPr txBox="1"/>
            <p:nvPr/>
          </p:nvSpPr>
          <p:spPr>
            <a:xfrm>
              <a:off x="6633827" y="5397433"/>
              <a:ext cx="721579" cy="305165"/>
            </a:xfrm>
            <a:prstGeom prst="rect">
              <a:avLst/>
            </a:prstGeom>
            <a:noFill/>
          </p:spPr>
          <p:txBody>
            <a:bodyPr wrap="square" rtlCol="0">
              <a:spAutoFit/>
            </a:bodyPr>
            <a:lstStyle/>
            <a:p>
              <a:r>
                <a:rPr lang="en-US" sz="1200" dirty="0">
                  <a:solidFill>
                    <a:srgbClr val="635C5B"/>
                  </a:solidFill>
                </a:rPr>
                <a:t>23:00</a:t>
              </a:r>
            </a:p>
          </p:txBody>
        </p:sp>
      </p:grpSp>
      <p:pic>
        <p:nvPicPr>
          <p:cNvPr id="67" name="Picture 66" descr="time based incentives graph 00:00 to 07:59">
            <a:extLst>
              <a:ext uri="{FF2B5EF4-FFF2-40B4-BE49-F238E27FC236}">
                <a16:creationId xmlns:a16="http://schemas.microsoft.com/office/drawing/2014/main" id="{E92AE71F-E163-4894-958E-341FD8915ACA}"/>
              </a:ext>
            </a:extLst>
          </p:cNvPr>
          <p:cNvPicPr/>
          <p:nvPr/>
        </p:nvPicPr>
        <p:blipFill rotWithShape="1">
          <a:blip r:embed="rId3">
            <a:extLst>
              <a:ext uri="{28A0092B-C50C-407E-A947-70E740481C1C}">
                <a14:useLocalDpi xmlns:a14="http://schemas.microsoft.com/office/drawing/2010/main" val="0"/>
              </a:ext>
            </a:extLst>
          </a:blip>
          <a:srcRect b="22155"/>
          <a:stretch/>
        </p:blipFill>
        <p:spPr bwMode="auto">
          <a:xfrm>
            <a:off x="1108255" y="5631748"/>
            <a:ext cx="1565650" cy="927660"/>
          </a:xfrm>
          <a:prstGeom prst="rect">
            <a:avLst/>
          </a:prstGeom>
          <a:noFill/>
        </p:spPr>
      </p:pic>
      <p:pic>
        <p:nvPicPr>
          <p:cNvPr id="69" name="Picture 68" descr="time based incentives and penalties graph 0:800 - 17:59">
            <a:extLst>
              <a:ext uri="{FF2B5EF4-FFF2-40B4-BE49-F238E27FC236}">
                <a16:creationId xmlns:a16="http://schemas.microsoft.com/office/drawing/2014/main" id="{B4A55ADC-CFA1-465B-9393-A9DEE52923DF}"/>
              </a:ext>
            </a:extLst>
          </p:cNvPr>
          <p:cNvPicPr/>
          <p:nvPr/>
        </p:nvPicPr>
        <p:blipFill rotWithShape="1">
          <a:blip r:embed="rId3">
            <a:extLst>
              <a:ext uri="{28A0092B-C50C-407E-A947-70E740481C1C}">
                <a14:useLocalDpi xmlns:a14="http://schemas.microsoft.com/office/drawing/2010/main" val="0"/>
              </a:ext>
            </a:extLst>
          </a:blip>
          <a:srcRect b="22155"/>
          <a:stretch/>
        </p:blipFill>
        <p:spPr bwMode="auto">
          <a:xfrm>
            <a:off x="3061809" y="5631748"/>
            <a:ext cx="1565650" cy="927660"/>
          </a:xfrm>
          <a:prstGeom prst="rect">
            <a:avLst/>
          </a:prstGeom>
          <a:noFill/>
        </p:spPr>
      </p:pic>
      <p:pic>
        <p:nvPicPr>
          <p:cNvPr id="71" name="Picture 70" descr="time-based incentives and penalties graph 18:00 - 22:59">
            <a:extLst>
              <a:ext uri="{FF2B5EF4-FFF2-40B4-BE49-F238E27FC236}">
                <a16:creationId xmlns:a16="http://schemas.microsoft.com/office/drawing/2014/main" id="{284199AA-D3D1-4ADC-B20B-C784154EB836}"/>
              </a:ext>
            </a:extLst>
          </p:cNvPr>
          <p:cNvPicPr/>
          <p:nvPr/>
        </p:nvPicPr>
        <p:blipFill rotWithShape="1">
          <a:blip r:embed="rId3">
            <a:extLst>
              <a:ext uri="{28A0092B-C50C-407E-A947-70E740481C1C}">
                <a14:useLocalDpi xmlns:a14="http://schemas.microsoft.com/office/drawing/2010/main" val="0"/>
              </a:ext>
            </a:extLst>
          </a:blip>
          <a:srcRect b="22155"/>
          <a:stretch/>
        </p:blipFill>
        <p:spPr bwMode="auto">
          <a:xfrm>
            <a:off x="5123633" y="5631748"/>
            <a:ext cx="1565650" cy="927660"/>
          </a:xfrm>
          <a:prstGeom prst="rect">
            <a:avLst/>
          </a:prstGeom>
          <a:noFill/>
        </p:spPr>
      </p:pic>
      <p:cxnSp>
        <p:nvCxnSpPr>
          <p:cNvPr id="78" name="Straight Arrow Connector 77">
            <a:extLst>
              <a:ext uri="{FF2B5EF4-FFF2-40B4-BE49-F238E27FC236}">
                <a16:creationId xmlns:a16="http://schemas.microsoft.com/office/drawing/2014/main" id="{193E0D8D-B8A7-4238-A140-30F09AEAC1A1}"/>
              </a:ext>
              <a:ext uri="{C183D7F6-B498-43B3-948B-1728B52AA6E4}">
                <adec:decorative xmlns:adec="http://schemas.microsoft.com/office/drawing/2017/decorative" val="1"/>
              </a:ext>
            </a:extLst>
          </p:cNvPr>
          <p:cNvCxnSpPr>
            <a:cxnSpLocks/>
            <a:stCxn id="53" idx="2"/>
          </p:cNvCxnSpPr>
          <p:nvPr/>
        </p:nvCxnSpPr>
        <p:spPr>
          <a:xfrm>
            <a:off x="2023151" y="5091371"/>
            <a:ext cx="0" cy="460135"/>
          </a:xfrm>
          <a:prstGeom prst="straightConnector1">
            <a:avLst/>
          </a:prstGeom>
          <a:ln>
            <a:solidFill>
              <a:srgbClr val="635C5B"/>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6E595BA6-5F91-4ECE-AF79-73C20BAD0A10}"/>
              </a:ext>
              <a:ext uri="{C183D7F6-B498-43B3-948B-1728B52AA6E4}">
                <adec:decorative xmlns:adec="http://schemas.microsoft.com/office/drawing/2017/decorative" val="1"/>
              </a:ext>
            </a:extLst>
          </p:cNvPr>
          <p:cNvCxnSpPr>
            <a:cxnSpLocks/>
            <a:stCxn id="60" idx="2"/>
          </p:cNvCxnSpPr>
          <p:nvPr/>
        </p:nvCxnSpPr>
        <p:spPr>
          <a:xfrm flipH="1">
            <a:off x="3844634" y="5088846"/>
            <a:ext cx="1" cy="462660"/>
          </a:xfrm>
          <a:prstGeom prst="straightConnector1">
            <a:avLst/>
          </a:prstGeom>
          <a:ln>
            <a:solidFill>
              <a:srgbClr val="635C5B"/>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6B029B80-E1F5-4361-8D62-B1DD39DF8158}"/>
              </a:ext>
              <a:ext uri="{C183D7F6-B498-43B3-948B-1728B52AA6E4}">
                <adec:decorative xmlns:adec="http://schemas.microsoft.com/office/drawing/2017/decorative" val="1"/>
              </a:ext>
            </a:extLst>
          </p:cNvPr>
          <p:cNvCxnSpPr>
            <a:cxnSpLocks/>
            <a:stCxn id="61" idx="2"/>
            <a:endCxn id="84" idx="0"/>
          </p:cNvCxnSpPr>
          <p:nvPr/>
        </p:nvCxnSpPr>
        <p:spPr>
          <a:xfrm flipH="1">
            <a:off x="5867442" y="5088846"/>
            <a:ext cx="1181" cy="455582"/>
          </a:xfrm>
          <a:prstGeom prst="straightConnector1">
            <a:avLst/>
          </a:prstGeom>
          <a:ln>
            <a:solidFill>
              <a:srgbClr val="635C5B"/>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descr="graph key indicating stylized demand surve line">
            <a:extLst>
              <a:ext uri="{FF2B5EF4-FFF2-40B4-BE49-F238E27FC236}">
                <a16:creationId xmlns:a16="http://schemas.microsoft.com/office/drawing/2014/main" id="{F7819EBC-9E00-41C4-836E-1E19EA7DC841}"/>
              </a:ext>
            </a:extLst>
          </p:cNvPr>
          <p:cNvSpPr/>
          <p:nvPr/>
        </p:nvSpPr>
        <p:spPr>
          <a:xfrm>
            <a:off x="7592155" y="2851897"/>
            <a:ext cx="1295400" cy="646331"/>
          </a:xfrm>
          <a:prstGeom prst="rect">
            <a:avLst/>
          </a:prstGeom>
          <a:noFill/>
          <a:ln>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5BDD5B-479E-4954-A6D9-A078991752E2}"/>
              </a:ext>
              <a:ext uri="{C183D7F6-B498-43B3-948B-1728B52AA6E4}">
                <adec:decorative xmlns:adec="http://schemas.microsoft.com/office/drawing/2017/decorative" val="1"/>
              </a:ext>
            </a:extLst>
          </p:cNvPr>
          <p:cNvSpPr txBox="1"/>
          <p:nvPr/>
        </p:nvSpPr>
        <p:spPr>
          <a:xfrm>
            <a:off x="8139478" y="2851897"/>
            <a:ext cx="685800" cy="646331"/>
          </a:xfrm>
          <a:prstGeom prst="rect">
            <a:avLst/>
          </a:prstGeom>
          <a:noFill/>
        </p:spPr>
        <p:txBody>
          <a:bodyPr wrap="square" rtlCol="0">
            <a:spAutoFit/>
          </a:bodyPr>
          <a:lstStyle/>
          <a:p>
            <a:r>
              <a:rPr lang="en-US" sz="1200" dirty="0">
                <a:solidFill>
                  <a:srgbClr val="635C5B"/>
                </a:solidFill>
              </a:rPr>
              <a:t>Stylized demand curve</a:t>
            </a:r>
          </a:p>
        </p:txBody>
      </p:sp>
      <p:cxnSp>
        <p:nvCxnSpPr>
          <p:cNvPr id="12" name="Straight Connector 11">
            <a:extLst>
              <a:ext uri="{FF2B5EF4-FFF2-40B4-BE49-F238E27FC236}">
                <a16:creationId xmlns:a16="http://schemas.microsoft.com/office/drawing/2014/main" id="{EB0C2912-9099-4D71-83BA-B5F37DF83038}"/>
              </a:ext>
              <a:ext uri="{C183D7F6-B498-43B3-948B-1728B52AA6E4}">
                <adec:decorative xmlns:adec="http://schemas.microsoft.com/office/drawing/2017/decorative" val="1"/>
              </a:ext>
            </a:extLst>
          </p:cNvPr>
          <p:cNvCxnSpPr>
            <a:cxnSpLocks/>
            <a:endCxn id="10" idx="1"/>
          </p:cNvCxnSpPr>
          <p:nvPr/>
        </p:nvCxnSpPr>
        <p:spPr>
          <a:xfrm>
            <a:off x="7696200" y="3169828"/>
            <a:ext cx="443278" cy="5235"/>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4129AF6-DB4D-4432-9DDB-A26B5D25D814}"/>
              </a:ext>
            </a:extLst>
          </p:cNvPr>
          <p:cNvSpPr txBox="1"/>
          <p:nvPr/>
        </p:nvSpPr>
        <p:spPr>
          <a:xfrm>
            <a:off x="2651375" y="2809228"/>
            <a:ext cx="1387225" cy="261610"/>
          </a:xfrm>
          <a:prstGeom prst="rect">
            <a:avLst/>
          </a:prstGeom>
          <a:noFill/>
        </p:spPr>
        <p:txBody>
          <a:bodyPr wrap="square" rtlCol="0">
            <a:spAutoFit/>
          </a:bodyPr>
          <a:lstStyle/>
          <a:p>
            <a:r>
              <a:rPr lang="en-US" sz="1100" dirty="0">
                <a:solidFill>
                  <a:srgbClr val="635C5B"/>
                </a:solidFill>
              </a:rPr>
              <a:t>08:00 – 17:59</a:t>
            </a:r>
          </a:p>
        </p:txBody>
      </p:sp>
      <p:sp>
        <p:nvSpPr>
          <p:cNvPr id="41" name="TextBox 40">
            <a:extLst>
              <a:ext uri="{FF2B5EF4-FFF2-40B4-BE49-F238E27FC236}">
                <a16:creationId xmlns:a16="http://schemas.microsoft.com/office/drawing/2014/main" id="{2943EF8C-3572-43ED-91E7-E79A87B59252}"/>
              </a:ext>
              <a:ext uri="{C183D7F6-B498-43B3-948B-1728B52AA6E4}">
                <adec:decorative xmlns:adec="http://schemas.microsoft.com/office/drawing/2017/decorative" val="1"/>
              </a:ext>
            </a:extLst>
          </p:cNvPr>
          <p:cNvSpPr txBox="1"/>
          <p:nvPr/>
        </p:nvSpPr>
        <p:spPr>
          <a:xfrm>
            <a:off x="5115138" y="2794260"/>
            <a:ext cx="1472807" cy="261610"/>
          </a:xfrm>
          <a:prstGeom prst="rect">
            <a:avLst/>
          </a:prstGeom>
          <a:noFill/>
        </p:spPr>
        <p:txBody>
          <a:bodyPr wrap="square" rtlCol="0">
            <a:spAutoFit/>
          </a:bodyPr>
          <a:lstStyle/>
          <a:p>
            <a:r>
              <a:rPr lang="en-US" sz="1100" dirty="0">
                <a:solidFill>
                  <a:srgbClr val="635C5B"/>
                </a:solidFill>
              </a:rPr>
              <a:t>18:00 – 22:59 </a:t>
            </a:r>
          </a:p>
        </p:txBody>
      </p:sp>
      <p:sp>
        <p:nvSpPr>
          <p:cNvPr id="42" name="TextBox 41">
            <a:extLst>
              <a:ext uri="{FF2B5EF4-FFF2-40B4-BE49-F238E27FC236}">
                <a16:creationId xmlns:a16="http://schemas.microsoft.com/office/drawing/2014/main" id="{64B9114B-A77B-4EBF-B7E8-1409D28708AC}"/>
              </a:ext>
              <a:ext uri="{C183D7F6-B498-43B3-948B-1728B52AA6E4}">
                <adec:decorative xmlns:adec="http://schemas.microsoft.com/office/drawing/2017/decorative" val="1"/>
              </a:ext>
            </a:extLst>
          </p:cNvPr>
          <p:cNvSpPr txBox="1"/>
          <p:nvPr/>
        </p:nvSpPr>
        <p:spPr>
          <a:xfrm>
            <a:off x="6702149" y="2813131"/>
            <a:ext cx="623240" cy="430887"/>
          </a:xfrm>
          <a:prstGeom prst="rect">
            <a:avLst/>
          </a:prstGeom>
          <a:noFill/>
        </p:spPr>
        <p:txBody>
          <a:bodyPr wrap="square" rtlCol="0">
            <a:spAutoFit/>
          </a:bodyPr>
          <a:lstStyle/>
          <a:p>
            <a:r>
              <a:rPr lang="en-US" sz="1100" dirty="0">
                <a:solidFill>
                  <a:srgbClr val="635C5B"/>
                </a:solidFill>
              </a:rPr>
              <a:t>23:00 – </a:t>
            </a:r>
            <a:br>
              <a:rPr lang="en-US" sz="1100" dirty="0">
                <a:solidFill>
                  <a:srgbClr val="635C5B"/>
                </a:solidFill>
              </a:rPr>
            </a:br>
            <a:r>
              <a:rPr lang="en-US" sz="1100" dirty="0">
                <a:solidFill>
                  <a:srgbClr val="635C5B"/>
                </a:solidFill>
              </a:rPr>
              <a:t>23:59</a:t>
            </a:r>
          </a:p>
        </p:txBody>
      </p:sp>
      <p:sp>
        <p:nvSpPr>
          <p:cNvPr id="43" name="TextBox 42">
            <a:extLst>
              <a:ext uri="{FF2B5EF4-FFF2-40B4-BE49-F238E27FC236}">
                <a16:creationId xmlns:a16="http://schemas.microsoft.com/office/drawing/2014/main" id="{8D52D563-058C-4B66-B29B-1D5044E19D96}"/>
              </a:ext>
              <a:ext uri="{C183D7F6-B498-43B3-948B-1728B52AA6E4}">
                <adec:decorative xmlns:adec="http://schemas.microsoft.com/office/drawing/2017/decorative" val="1"/>
              </a:ext>
            </a:extLst>
          </p:cNvPr>
          <p:cNvSpPr txBox="1"/>
          <p:nvPr/>
        </p:nvSpPr>
        <p:spPr>
          <a:xfrm>
            <a:off x="1416032" y="2823680"/>
            <a:ext cx="1387225" cy="261610"/>
          </a:xfrm>
          <a:prstGeom prst="rect">
            <a:avLst/>
          </a:prstGeom>
          <a:noFill/>
        </p:spPr>
        <p:txBody>
          <a:bodyPr wrap="square" rtlCol="0">
            <a:spAutoFit/>
          </a:bodyPr>
          <a:lstStyle/>
          <a:p>
            <a:r>
              <a:rPr lang="en-US" sz="1100" dirty="0">
                <a:solidFill>
                  <a:srgbClr val="635C5B"/>
                </a:solidFill>
              </a:rPr>
              <a:t>00:00 – 07:59</a:t>
            </a:r>
          </a:p>
        </p:txBody>
      </p:sp>
    </p:spTree>
    <p:extLst>
      <p:ext uri="{BB962C8B-B14F-4D97-AF65-F5344CB8AC3E}">
        <p14:creationId xmlns:p14="http://schemas.microsoft.com/office/powerpoint/2010/main" val="86785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2" name="TextBox 11">
            <a:extLst>
              <a:ext uri="{FF2B5EF4-FFF2-40B4-BE49-F238E27FC236}">
                <a16:creationId xmlns:a16="http://schemas.microsoft.com/office/drawing/2014/main" id="{92FD80BF-8048-414B-843C-DA244D17238D}"/>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79158"/>
            <a:ext cx="7772400" cy="492443"/>
          </a:xfrm>
        </p:spPr>
        <p:txBody>
          <a:bodyPr/>
          <a:lstStyle/>
          <a:p>
            <a:r>
              <a:rPr lang="en-US" sz="2600" dirty="0"/>
              <a:t>Global trend 1: Time-based incentives &amp; penalties (pt. 2)</a:t>
            </a:r>
          </a:p>
        </p:txBody>
      </p:sp>
      <p:sp>
        <p:nvSpPr>
          <p:cNvPr id="38" name="Content Placeholder 1">
            <a:extLst>
              <a:ext uri="{FF2B5EF4-FFF2-40B4-BE49-F238E27FC236}">
                <a16:creationId xmlns:a16="http://schemas.microsoft.com/office/drawing/2014/main" id="{060FB3ED-B362-4A10-98D8-6C435FFF0086}"/>
              </a:ext>
            </a:extLst>
          </p:cNvPr>
          <p:cNvSpPr>
            <a:spLocks noGrp="1"/>
          </p:cNvSpPr>
          <p:nvPr>
            <p:ph idx="1"/>
          </p:nvPr>
        </p:nvSpPr>
        <p:spPr>
          <a:xfrm>
            <a:off x="734001" y="1523998"/>
            <a:ext cx="6781800" cy="627049"/>
          </a:xfrm>
        </p:spPr>
        <p:txBody>
          <a:bodyPr>
            <a:normAutofit/>
          </a:bodyPr>
          <a:lstStyle/>
          <a:p>
            <a:pPr marL="0" indent="0">
              <a:buNone/>
            </a:pPr>
            <a:r>
              <a:rPr lang="en-US" sz="1800" b="1" dirty="0"/>
              <a:t>Country experience: </a:t>
            </a:r>
            <a:r>
              <a:rPr lang="en-US" sz="1800" dirty="0"/>
              <a:t>Intraday and seasonal supply blocks in Chile</a:t>
            </a:r>
            <a:endParaRPr lang="en-IN" sz="1800" dirty="0"/>
          </a:p>
        </p:txBody>
      </p:sp>
      <p:pic>
        <p:nvPicPr>
          <p:cNvPr id="13" name="Picture 4" descr="Chilean Flag">
            <a:extLst>
              <a:ext uri="{FF2B5EF4-FFF2-40B4-BE49-F238E27FC236}">
                <a16:creationId xmlns:a16="http://schemas.microsoft.com/office/drawing/2014/main" id="{A3131A8A-1695-4803-BFE4-3F44C568E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813" y="1452622"/>
            <a:ext cx="848323" cy="5645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58F4E6-78FE-40EB-B65E-BC9D31DDEA14}"/>
              </a:ext>
            </a:extLst>
          </p:cNvPr>
          <p:cNvSpPr txBox="1"/>
          <p:nvPr/>
        </p:nvSpPr>
        <p:spPr>
          <a:xfrm>
            <a:off x="734001" y="1939761"/>
            <a:ext cx="7592432" cy="923330"/>
          </a:xfrm>
          <a:prstGeom prst="rect">
            <a:avLst/>
          </a:prstGeom>
          <a:noFill/>
        </p:spPr>
        <p:txBody>
          <a:bodyPr wrap="square" rtlCol="0">
            <a:spAutoFit/>
          </a:bodyPr>
          <a:lstStyle/>
          <a:p>
            <a:pPr lvl="0">
              <a:defRPr/>
            </a:pPr>
            <a:r>
              <a:rPr lang="en-US" b="1" dirty="0">
                <a:solidFill>
                  <a:srgbClr val="C00000"/>
                </a:solidFill>
              </a:rPr>
              <a:t>This policy with time blocks enabled Chile to save on both its daytime and nighttime supply – and both times RE &amp; storage were cheaper than thermal power. </a:t>
            </a:r>
          </a:p>
        </p:txBody>
      </p:sp>
      <p:graphicFrame>
        <p:nvGraphicFramePr>
          <p:cNvPr id="8" name="Table 7">
            <a:extLst>
              <a:ext uri="{FF2B5EF4-FFF2-40B4-BE49-F238E27FC236}">
                <a16:creationId xmlns:a16="http://schemas.microsoft.com/office/drawing/2014/main" id="{280C82F1-FCE5-4D73-A195-A30DA290867A}"/>
              </a:ext>
            </a:extLst>
          </p:cNvPr>
          <p:cNvGraphicFramePr>
            <a:graphicFrameLocks noGrp="1"/>
          </p:cNvGraphicFramePr>
          <p:nvPr>
            <p:extLst>
              <p:ext uri="{D42A27DB-BD31-4B8C-83A1-F6EECF244321}">
                <p14:modId xmlns:p14="http://schemas.microsoft.com/office/powerpoint/2010/main" val="3399515546"/>
              </p:ext>
            </p:extLst>
          </p:nvPr>
        </p:nvGraphicFramePr>
        <p:xfrm>
          <a:off x="381000" y="2919615"/>
          <a:ext cx="8382000" cy="3642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254690982"/>
                    </a:ext>
                  </a:extLst>
                </a:gridCol>
                <a:gridCol w="7239000">
                  <a:extLst>
                    <a:ext uri="{9D8B030D-6E8A-4147-A177-3AD203B41FA5}">
                      <a16:colId xmlns:a16="http://schemas.microsoft.com/office/drawing/2014/main" val="3620533044"/>
                    </a:ext>
                  </a:extLst>
                </a:gridCol>
              </a:tblGrid>
              <a:tr h="592389">
                <a:tc>
                  <a:txBody>
                    <a:bodyPr/>
                    <a:lstStyle/>
                    <a:p>
                      <a:r>
                        <a:rPr lang="en-IN" sz="1800" b="0" noProof="0" dirty="0">
                          <a:solidFill>
                            <a:schemeClr val="bg1"/>
                          </a:solidFill>
                        </a:rPr>
                        <a:t>Challenge</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lgn="l"/>
                      <a:r>
                        <a:rPr lang="en-US" sz="1700" b="0" noProof="0" dirty="0">
                          <a:solidFill>
                            <a:srgbClr val="635C5B"/>
                          </a:solidFill>
                        </a:rPr>
                        <a:t>Allowing intermittent technologies to optimize their feed-in potential and guarantee supply to distribution companies.</a:t>
                      </a:r>
                      <a:endParaRPr lang="en-IN" sz="17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947250893"/>
                  </a:ext>
                </a:extLst>
              </a:tr>
              <a:tr h="1017554">
                <a:tc>
                  <a:txBody>
                    <a:bodyPr/>
                    <a:lstStyle/>
                    <a:p>
                      <a:r>
                        <a:rPr lang="en-IN" sz="1800" b="0" noProof="0" dirty="0">
                          <a:solidFill>
                            <a:schemeClr val="bg1"/>
                          </a:solidFill>
                        </a:rPr>
                        <a:t>Design Solution</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r>
                        <a:rPr lang="en-US" sz="1700" b="0" noProof="0" dirty="0">
                          <a:solidFill>
                            <a:srgbClr val="635C5B"/>
                          </a:solidFill>
                        </a:rPr>
                        <a:t>Supply blocks: Intra-day hourly (12am-8am + 11pm-12am; 8am-6pm; 6pm-11pm) + four 3-month blocks .</a:t>
                      </a:r>
                    </a:p>
                    <a:p>
                      <a:pPr marL="285750" indent="-285750">
                        <a:buFont typeface="Arial" panose="020B0604020202020204" pitchFamily="34" charset="0"/>
                        <a:buChar char="•"/>
                      </a:pPr>
                      <a:r>
                        <a:rPr lang="en-US" sz="1700" b="0" noProof="0" dirty="0">
                          <a:solidFill>
                            <a:srgbClr val="635C5B"/>
                          </a:solidFill>
                        </a:rPr>
                        <a:t>Supply block translates generation risk to RE producer </a:t>
                      </a:r>
                      <a:r>
                        <a:rPr lang="en-US" sz="1700" b="0" noProof="0" dirty="0">
                          <a:solidFill>
                            <a:srgbClr val="635C5B"/>
                          </a:solidFill>
                          <a:sym typeface="Wingdings" panose="05000000000000000000" pitchFamily="2" charset="2"/>
                        </a:rPr>
                        <a:t> </a:t>
                      </a:r>
                      <a:br>
                        <a:rPr lang="en-US" sz="1700" b="0" noProof="0" dirty="0">
                          <a:solidFill>
                            <a:srgbClr val="635C5B"/>
                          </a:solidFill>
                          <a:sym typeface="Wingdings" panose="05000000000000000000" pitchFamily="2" charset="2"/>
                        </a:rPr>
                      </a:br>
                      <a:r>
                        <a:rPr lang="en-US" sz="1700" b="0" noProof="0" dirty="0">
                          <a:solidFill>
                            <a:srgbClr val="635C5B"/>
                          </a:solidFill>
                          <a:sym typeface="Wingdings" panose="05000000000000000000" pitchFamily="2" charset="2"/>
                        </a:rPr>
                        <a:t> </a:t>
                      </a:r>
                      <a:r>
                        <a:rPr lang="en-US" sz="1700" b="0" noProof="0" dirty="0">
                          <a:solidFill>
                            <a:srgbClr val="635C5B"/>
                          </a:solidFill>
                        </a:rPr>
                        <a:t>Production deviation are settled at spot-market prices. </a:t>
                      </a:r>
                      <a:endParaRPr lang="en-IN" sz="17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1718841">
                <a:tc>
                  <a:txBody>
                    <a:bodyPr/>
                    <a:lstStyle/>
                    <a:p>
                      <a:r>
                        <a:rPr lang="en-IN" sz="1800" b="0" noProof="0" dirty="0">
                          <a:solidFill>
                            <a:schemeClr val="bg1"/>
                          </a:solidFill>
                        </a:rPr>
                        <a:t>Results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400050" lvl="0" indent="-285750" algn="l" rtl="0">
                        <a:spcBef>
                          <a:spcPts val="0"/>
                        </a:spcBef>
                        <a:spcAft>
                          <a:spcPts val="0"/>
                        </a:spcAft>
                        <a:buClr>
                          <a:schemeClr val="accent3"/>
                        </a:buClr>
                        <a:buSzPts val="1800"/>
                        <a:buFont typeface="Arial" panose="020B0604020202020204" pitchFamily="34" charset="0"/>
                        <a:buChar char="•"/>
                      </a:pPr>
                      <a:r>
                        <a:rPr lang="en-US" sz="1700" b="0" noProof="0" dirty="0">
                          <a:solidFill>
                            <a:srgbClr val="635C5B"/>
                          </a:solidFill>
                          <a:latin typeface="Gill Sans MT" panose="020B0502020104020203" pitchFamily="34" charset="0"/>
                        </a:rPr>
                        <a:t>In the technology-neutral auctions 2017, only RE projects won (2,200 GWh of electricity awarded).</a:t>
                      </a:r>
                      <a:endParaRPr lang="en-US" sz="1700" dirty="0">
                        <a:solidFill>
                          <a:schemeClr val="accent3"/>
                        </a:solidFill>
                        <a:latin typeface="Gill Sans MT" panose="020B0502020104020203" pitchFamily="34" charset="0"/>
                      </a:endParaRPr>
                    </a:p>
                    <a:p>
                      <a:pPr marL="400050" lvl="0" indent="-285750" algn="l" rtl="0">
                        <a:spcBef>
                          <a:spcPts val="0"/>
                        </a:spcBef>
                        <a:spcAft>
                          <a:spcPts val="0"/>
                        </a:spcAft>
                        <a:buClr>
                          <a:schemeClr val="accent3"/>
                        </a:buClr>
                        <a:buSzPts val="1800"/>
                        <a:buFont typeface="Arial" panose="020B0604020202020204" pitchFamily="34" charset="0"/>
                        <a:buChar char="•"/>
                      </a:pPr>
                      <a:r>
                        <a:rPr lang="en-US" sz="1700" dirty="0">
                          <a:solidFill>
                            <a:schemeClr val="accent3"/>
                          </a:solidFill>
                          <a:latin typeface="Gill Sans MT" panose="020B0502020104020203" pitchFamily="34" charset="0"/>
                        </a:rPr>
                        <a:t>Auction average price was </a:t>
                      </a:r>
                      <a:r>
                        <a:rPr lang="en-US" sz="1700" b="0" dirty="0">
                          <a:solidFill>
                            <a:schemeClr val="accent3"/>
                          </a:solidFill>
                          <a:latin typeface="Gill Sans MT" panose="020B0502020104020203" pitchFamily="34" charset="0"/>
                        </a:rPr>
                        <a:t>3.25 cents/kWh (2.24 INR/kWh)  </a:t>
                      </a:r>
                      <a:r>
                        <a:rPr lang="en-US" sz="1700" dirty="0">
                          <a:solidFill>
                            <a:schemeClr val="accent3"/>
                          </a:solidFill>
                          <a:latin typeface="Gill Sans MT" panose="020B0502020104020203" pitchFamily="34" charset="0"/>
                        </a:rPr>
                        <a:t>- lowest ever recorded in country. Lowest bids: 3.29 cents/kWh (2.28 INR/kWh), for wind and </a:t>
                      </a:r>
                      <a:r>
                        <a:rPr lang="en-US" sz="1700" b="0" dirty="0">
                          <a:solidFill>
                            <a:schemeClr val="accent3"/>
                          </a:solidFill>
                          <a:latin typeface="Gill Sans MT" panose="020B0502020104020203" pitchFamily="34" charset="0"/>
                        </a:rPr>
                        <a:t>2.15 cents/kWh (1.49 INR/kWh)</a:t>
                      </a:r>
                      <a:r>
                        <a:rPr lang="en-US" sz="1700" dirty="0">
                          <a:solidFill>
                            <a:schemeClr val="accent3"/>
                          </a:solidFill>
                          <a:latin typeface="Gill Sans MT" panose="020B0502020104020203" pitchFamily="34" charset="0"/>
                        </a:rPr>
                        <a:t> for solar</a:t>
                      </a:r>
                    </a:p>
                    <a:p>
                      <a:pPr marL="400050" lvl="0" indent="-285750" algn="l" rtl="0">
                        <a:spcBef>
                          <a:spcPts val="0"/>
                        </a:spcBef>
                        <a:spcAft>
                          <a:spcPts val="0"/>
                        </a:spcAft>
                        <a:buClr>
                          <a:schemeClr val="accent3"/>
                        </a:buClr>
                        <a:buSzPts val="1800"/>
                        <a:buFont typeface="Arial" panose="020B0604020202020204" pitchFamily="34" charset="0"/>
                        <a:buChar char="•"/>
                      </a:pPr>
                      <a:r>
                        <a:rPr lang="de-DE" sz="1700" dirty="0">
                          <a:solidFill>
                            <a:schemeClr val="accent3"/>
                          </a:solidFill>
                          <a:latin typeface="Gill Sans MT" panose="020B0502020104020203" pitchFamily="34" charset="0"/>
                        </a:rPr>
                        <a:t>N</a:t>
                      </a:r>
                      <a:r>
                        <a:rPr lang="en-US" sz="1700" dirty="0">
                          <a:solidFill>
                            <a:schemeClr val="accent3"/>
                          </a:solidFill>
                          <a:latin typeface="Gill Sans MT" panose="020B0502020104020203" pitchFamily="34" charset="0"/>
                        </a:rPr>
                        <a:t>on-RE </a:t>
                      </a:r>
                      <a:r>
                        <a:rPr lang="en-US" sz="1700" kern="1200" dirty="0">
                          <a:solidFill>
                            <a:schemeClr val="accent3"/>
                          </a:solidFill>
                          <a:latin typeface="Gill Sans MT" panose="020B0502020104020203" pitchFamily="34" charset="0"/>
                          <a:ea typeface="+mn-ea"/>
                          <a:cs typeface="+mn-cs"/>
                        </a:rPr>
                        <a:t>alternatives</a:t>
                      </a:r>
                      <a:r>
                        <a:rPr lang="en-US" sz="1700" dirty="0">
                          <a:solidFill>
                            <a:schemeClr val="accent3"/>
                          </a:solidFill>
                          <a:latin typeface="Gill Sans MT" panose="020B0502020104020203" pitchFamily="34" charset="0"/>
                        </a:rPr>
                        <a:t> more expensive:  Thermal price 7.54 cents/kWh </a:t>
                      </a:r>
                      <a:br>
                        <a:rPr lang="en-US" sz="1700" dirty="0">
                          <a:solidFill>
                            <a:schemeClr val="accent3"/>
                          </a:solidFill>
                          <a:latin typeface="Gill Sans MT" panose="020B0502020104020203" pitchFamily="34" charset="0"/>
                        </a:rPr>
                      </a:br>
                      <a:r>
                        <a:rPr lang="en-US" sz="1700" kern="1200" dirty="0">
                          <a:solidFill>
                            <a:schemeClr val="accent3"/>
                          </a:solidFill>
                          <a:latin typeface="Gill Sans MT" panose="020B0502020104020203" pitchFamily="34" charset="0"/>
                          <a:ea typeface="+mn-ea"/>
                          <a:cs typeface="+mn-cs"/>
                        </a:rPr>
                        <a:t>(5.22 INR/kWh)</a:t>
                      </a:r>
                      <a:endParaRPr lang="en-IN" sz="1700" kern="1200" noProof="0" dirty="0">
                        <a:solidFill>
                          <a:schemeClr val="accent3"/>
                        </a:solidFill>
                        <a:latin typeface="Gill Sans MT" panose="020B0502020104020203" pitchFamily="34" charset="0"/>
                        <a:ea typeface="+mn-ea"/>
                        <a:cs typeface="+mn-cs"/>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542588"/>
                  </a:ext>
                </a:extLst>
              </a:tr>
            </a:tbl>
          </a:graphicData>
        </a:graphic>
      </p:graphicFrame>
    </p:spTree>
    <p:extLst>
      <p:ext uri="{BB962C8B-B14F-4D97-AF65-F5344CB8AC3E}">
        <p14:creationId xmlns:p14="http://schemas.microsoft.com/office/powerpoint/2010/main" val="56369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a:xfrm>
            <a:off x="133470" y="6482834"/>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4" name="TextBox 13">
            <a:extLst>
              <a:ext uri="{FF2B5EF4-FFF2-40B4-BE49-F238E27FC236}">
                <a16:creationId xmlns:a16="http://schemas.microsoft.com/office/drawing/2014/main" id="{F60B2A75-5F5F-4125-A198-9EFF5BD99F9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79158"/>
            <a:ext cx="7772400" cy="492443"/>
          </a:xfrm>
        </p:spPr>
        <p:txBody>
          <a:bodyPr/>
          <a:lstStyle/>
          <a:p>
            <a:r>
              <a:rPr lang="en-US" sz="2600" dirty="0"/>
              <a:t>Global trend 1: Time-based incentives &amp; penalties (pt. 3)</a:t>
            </a:r>
          </a:p>
        </p:txBody>
      </p:sp>
      <p:sp>
        <p:nvSpPr>
          <p:cNvPr id="8" name="Content Placeholder 1">
            <a:extLst>
              <a:ext uri="{FF2B5EF4-FFF2-40B4-BE49-F238E27FC236}">
                <a16:creationId xmlns:a16="http://schemas.microsoft.com/office/drawing/2014/main" id="{283E8F42-6A9C-4AD5-B7C1-5EB7621E3DA8}"/>
              </a:ext>
              <a:ext uri="{C183D7F6-B498-43B3-948B-1728B52AA6E4}">
                <adec:decorative xmlns:adec="http://schemas.microsoft.com/office/drawing/2017/decorative" val="1"/>
              </a:ext>
            </a:extLst>
          </p:cNvPr>
          <p:cNvSpPr txBox="1">
            <a:spLocks/>
          </p:cNvSpPr>
          <p:nvPr/>
        </p:nvSpPr>
        <p:spPr>
          <a:xfrm>
            <a:off x="5015345" y="1520602"/>
            <a:ext cx="2438400" cy="4572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endParaRPr kumimoji="0" lang="en-IN" sz="2000" b="0" i="0" u="none" strike="noStrike" kern="1200" cap="none" spc="0" normalizeH="0" baseline="0" noProof="0" dirty="0">
              <a:ln>
                <a:noFill/>
              </a:ln>
              <a:solidFill>
                <a:srgbClr val="635C5B"/>
              </a:solidFill>
              <a:effectLst/>
              <a:uLnTx/>
              <a:uFillTx/>
              <a:latin typeface="Gill Sans MT"/>
              <a:ea typeface="+mn-ea"/>
            </a:endParaRPr>
          </a:p>
        </p:txBody>
      </p:sp>
      <p:pic>
        <p:nvPicPr>
          <p:cNvPr id="18" name="Picture 2" descr="Image result for indian flag">
            <a:extLst>
              <a:ext uri="{FF2B5EF4-FFF2-40B4-BE49-F238E27FC236}">
                <a16:creationId xmlns:a16="http://schemas.microsoft.com/office/drawing/2014/main" id="{92268770-F46E-458E-A2CE-8C34F69C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397" y="1467134"/>
            <a:ext cx="848323" cy="564136"/>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a:extLst>
              <a:ext uri="{FF2B5EF4-FFF2-40B4-BE49-F238E27FC236}">
                <a16:creationId xmlns:a16="http://schemas.microsoft.com/office/drawing/2014/main" id="{E96A6772-3DB8-4DCB-AA9C-D03064060CF5}"/>
              </a:ext>
            </a:extLst>
          </p:cNvPr>
          <p:cNvSpPr>
            <a:spLocks noGrp="1"/>
          </p:cNvSpPr>
          <p:nvPr>
            <p:ph idx="1"/>
          </p:nvPr>
        </p:nvSpPr>
        <p:spPr>
          <a:xfrm>
            <a:off x="685800" y="1600200"/>
            <a:ext cx="7772400" cy="838200"/>
          </a:xfrm>
        </p:spPr>
        <p:txBody>
          <a:bodyPr>
            <a:normAutofit/>
          </a:bodyPr>
          <a:lstStyle/>
          <a:p>
            <a:pPr marL="0" lvl="0" indent="0">
              <a:buNone/>
            </a:pPr>
            <a:r>
              <a:rPr lang="en-US" b="1" dirty="0"/>
              <a:t>Considerations for application in India</a:t>
            </a:r>
          </a:p>
          <a:p>
            <a:pPr marL="0" indent="0">
              <a:buNone/>
            </a:pPr>
            <a:endParaRPr lang="en-US" dirty="0"/>
          </a:p>
        </p:txBody>
      </p:sp>
      <p:graphicFrame>
        <p:nvGraphicFramePr>
          <p:cNvPr id="12" name="Table 11">
            <a:extLst>
              <a:ext uri="{FF2B5EF4-FFF2-40B4-BE49-F238E27FC236}">
                <a16:creationId xmlns:a16="http://schemas.microsoft.com/office/drawing/2014/main" id="{48AE48F2-6DDD-4D89-B149-96A09D42DF90}"/>
              </a:ext>
            </a:extLst>
          </p:cNvPr>
          <p:cNvGraphicFramePr>
            <a:graphicFrameLocks noGrp="1"/>
          </p:cNvGraphicFramePr>
          <p:nvPr>
            <p:extLst>
              <p:ext uri="{D42A27DB-BD31-4B8C-83A1-F6EECF244321}">
                <p14:modId xmlns:p14="http://schemas.microsoft.com/office/powerpoint/2010/main" val="2197743801"/>
              </p:ext>
            </p:extLst>
          </p:nvPr>
        </p:nvGraphicFramePr>
        <p:xfrm>
          <a:off x="653143" y="2162855"/>
          <a:ext cx="7772400" cy="4373880"/>
        </p:xfrm>
        <a:graphic>
          <a:graphicData uri="http://schemas.openxmlformats.org/drawingml/2006/table">
            <a:tbl>
              <a:tblPr firstRow="1" bandRow="1">
                <a:tableStyleId>{2D5ABB26-0587-4C30-8999-92F81FD0307C}</a:tableStyleId>
              </a:tblPr>
              <a:tblGrid>
                <a:gridCol w="3874477">
                  <a:extLst>
                    <a:ext uri="{9D8B030D-6E8A-4147-A177-3AD203B41FA5}">
                      <a16:colId xmlns:a16="http://schemas.microsoft.com/office/drawing/2014/main" val="2254690982"/>
                    </a:ext>
                  </a:extLst>
                </a:gridCol>
                <a:gridCol w="3897923">
                  <a:extLst>
                    <a:ext uri="{9D8B030D-6E8A-4147-A177-3AD203B41FA5}">
                      <a16:colId xmlns:a16="http://schemas.microsoft.com/office/drawing/2014/main" val="3620533044"/>
                    </a:ext>
                  </a:extLst>
                </a:gridCol>
              </a:tblGrid>
              <a:tr h="300547">
                <a:tc>
                  <a:txBody>
                    <a:bodyPr/>
                    <a:lstStyle/>
                    <a:p>
                      <a:pPr algn="ctr"/>
                      <a:r>
                        <a:rPr lang="en-IN" sz="2000" b="0" i="0" kern="1200" noProof="0" dirty="0">
                          <a:solidFill>
                            <a:schemeClr val="bg1"/>
                          </a:solidFill>
                          <a:latin typeface="Gill Sans MT"/>
                          <a:ea typeface="+mn-ea"/>
                          <a:cs typeface="+mn-cs"/>
                        </a:rPr>
                        <a:t>Advantages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lgn="ctr"/>
                      <a:r>
                        <a:rPr lang="en-IN" sz="2000" b="0" i="0" kern="1200" noProof="0" dirty="0">
                          <a:solidFill>
                            <a:schemeClr val="bg1"/>
                          </a:solidFill>
                          <a:latin typeface="Gill Sans MT"/>
                          <a:ea typeface="+mn-ea"/>
                          <a:cs typeface="+mn-cs"/>
                        </a:rPr>
                        <a:t>Disadvantages</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extLst>
                  <a:ext uri="{0D108BD9-81ED-4DB2-BD59-A6C34878D82A}">
                    <a16:rowId xmlns:a16="http://schemas.microsoft.com/office/drawing/2014/main" val="3947250893"/>
                  </a:ext>
                </a:extLst>
              </a:tr>
              <a:tr h="203447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rgbClr val="635C5B"/>
                          </a:solidFill>
                          <a:latin typeface="+mn-lt"/>
                          <a:ea typeface="+mn-ea"/>
                          <a:cs typeface="+mn-cs"/>
                        </a:rPr>
                        <a:t>Time-based incentives help matching RE generation with the demand curve, thus </a:t>
                      </a:r>
                      <a:r>
                        <a:rPr lang="en-US" sz="1700" b="0" kern="1200" dirty="0">
                          <a:solidFill>
                            <a:srgbClr val="0070C0"/>
                          </a:solidFill>
                          <a:latin typeface="+mn-lt"/>
                          <a:ea typeface="+mn-ea"/>
                          <a:cs typeface="+mn-cs"/>
                        </a:rPr>
                        <a:t>avoiding an inefficient &amp; costly capacity addition pathway </a:t>
                      </a:r>
                      <a:r>
                        <a:rPr lang="en-US" sz="1700" b="0" kern="1200" dirty="0">
                          <a:solidFill>
                            <a:srgbClr val="635C5B"/>
                          </a:solidFill>
                          <a:latin typeface="+mn-lt"/>
                          <a:ea typeface="+mn-ea"/>
                          <a:cs typeface="+mn-cs"/>
                        </a:rPr>
                        <a:t>for utilities.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rgbClr val="635C5B"/>
                          </a:solidFill>
                          <a:latin typeface="+mn-lt"/>
                          <a:ea typeface="+mn-ea"/>
                          <a:cs typeface="+mn-cs"/>
                        </a:rPr>
                        <a:t>Price adjustment factors offer financial compensation to RE producers for </a:t>
                      </a:r>
                      <a:r>
                        <a:rPr lang="en-US" sz="1700" b="0" kern="1200" dirty="0">
                          <a:solidFill>
                            <a:schemeClr val="accent6"/>
                          </a:solidFill>
                          <a:latin typeface="+mn-lt"/>
                          <a:ea typeface="+mn-ea"/>
                          <a:cs typeface="+mn-cs"/>
                        </a:rPr>
                        <a:t>optimizing a supply that meets the demand profile.</a:t>
                      </a:r>
                    </a:p>
                    <a:p>
                      <a:pPr marL="0" indent="0">
                        <a:buFont typeface="Arial" panose="020B0604020202020204" pitchFamily="34" charset="0"/>
                        <a:buNone/>
                      </a:pPr>
                      <a:endParaRPr lang="en-US" sz="1700" b="0" kern="1200" noProof="0" dirty="0">
                        <a:solidFill>
                          <a:srgbClr val="635C5B"/>
                        </a:solidFill>
                        <a:latin typeface="+mn-lt"/>
                        <a:ea typeface="+mn-ea"/>
                        <a:cs typeface="+mn-cs"/>
                      </a:endParaRPr>
                    </a:p>
                    <a:p>
                      <a:pPr marL="0" indent="0">
                        <a:buFont typeface="Arial" panose="020B0604020202020204" pitchFamily="34" charset="0"/>
                        <a:buNone/>
                      </a:pPr>
                      <a:r>
                        <a:rPr lang="en-US" sz="1700" b="0" kern="1200" noProof="0" dirty="0">
                          <a:solidFill>
                            <a:srgbClr val="635C5B"/>
                          </a:solidFill>
                          <a:latin typeface="+mn-lt"/>
                          <a:ea typeface="+mn-ea"/>
                          <a:cs typeface="+mn-cs"/>
                        </a:rPr>
                        <a:t>Supply blocks limit supply timeframe to time/season-specific demand, increasing </a:t>
                      </a:r>
                      <a:r>
                        <a:rPr lang="en-US" sz="1700" b="0" kern="1200" noProof="0" dirty="0">
                          <a:solidFill>
                            <a:srgbClr val="0070C0"/>
                          </a:solidFill>
                          <a:latin typeface="+mn-lt"/>
                          <a:ea typeface="+mn-ea"/>
                          <a:cs typeface="+mn-cs"/>
                        </a:rPr>
                        <a:t>producer long-term revenue certainty </a:t>
                      </a:r>
                      <a:r>
                        <a:rPr lang="en-US" sz="1700" b="0" kern="1200" noProof="0" dirty="0">
                          <a:solidFill>
                            <a:srgbClr val="635C5B"/>
                          </a:solidFill>
                          <a:latin typeface="+mn-lt"/>
                          <a:ea typeface="+mn-ea"/>
                          <a:cs typeface="+mn-cs"/>
                        </a:rPr>
                        <a:t>and encouraging intermittent RE generation to </a:t>
                      </a:r>
                      <a:r>
                        <a:rPr lang="en-US" sz="1700" b="0" kern="1200" noProof="0" dirty="0">
                          <a:solidFill>
                            <a:srgbClr val="0070C0"/>
                          </a:solidFill>
                          <a:latin typeface="+mn-lt"/>
                          <a:ea typeface="+mn-ea"/>
                          <a:cs typeface="+mn-cs"/>
                        </a:rPr>
                        <a:t>provide reliable electricity. </a:t>
                      </a:r>
                      <a:endParaRPr lang="en-IN" sz="1700" b="0" kern="1200" noProof="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US" sz="1700" b="0" kern="1200" dirty="0">
                        <a:solidFill>
                          <a:srgbClr val="635C5B"/>
                        </a:solidFill>
                        <a:latin typeface="+mn-lt"/>
                        <a:ea typeface="+mn-ea"/>
                        <a:cs typeface="+mn-cs"/>
                      </a:endParaRPr>
                    </a:p>
                    <a:p>
                      <a:pPr marL="0" indent="0">
                        <a:buFont typeface="Arial" panose="020B0604020202020204" pitchFamily="34" charset="0"/>
                        <a:buNone/>
                      </a:pPr>
                      <a:endParaRPr lang="en-US" sz="1700" b="0" kern="1200" dirty="0">
                        <a:solidFill>
                          <a:srgbClr val="635C5B"/>
                        </a:solidFill>
                        <a:latin typeface="+mn-lt"/>
                        <a:ea typeface="+mn-ea"/>
                        <a:cs typeface="+mn-cs"/>
                      </a:endParaRPr>
                    </a:p>
                    <a:p>
                      <a:pPr marL="0" indent="0">
                        <a:buFont typeface="Arial" panose="020B0604020202020204" pitchFamily="34" charset="0"/>
                        <a:buNone/>
                      </a:pPr>
                      <a:r>
                        <a:rPr lang="en-US" sz="1700" b="0" kern="1200" dirty="0">
                          <a:solidFill>
                            <a:srgbClr val="635C5B"/>
                          </a:solidFill>
                          <a:latin typeface="+mn-lt"/>
                          <a:ea typeface="+mn-ea"/>
                          <a:cs typeface="+mn-cs"/>
                        </a:rPr>
                        <a:t>Compared to the wholesale market, (fixed) time-based incentives increase </a:t>
                      </a:r>
                      <a:r>
                        <a:rPr lang="en-US" sz="1700" b="0" kern="1200" dirty="0">
                          <a:solidFill>
                            <a:srgbClr val="0070C0"/>
                          </a:solidFill>
                          <a:latin typeface="+mn-lt"/>
                          <a:ea typeface="+mn-ea"/>
                          <a:cs typeface="+mn-cs"/>
                        </a:rPr>
                        <a:t>the risk of overcompensating </a:t>
                      </a:r>
                      <a:r>
                        <a:rPr lang="en-US" sz="1700" b="0" kern="1200" dirty="0">
                          <a:solidFill>
                            <a:srgbClr val="635C5B"/>
                          </a:solidFill>
                          <a:latin typeface="+mn-lt"/>
                          <a:ea typeface="+mn-ea"/>
                          <a:cs typeface="+mn-cs"/>
                        </a:rPr>
                        <a:t>RE electricity that will be less valuable in a few years.</a:t>
                      </a:r>
                    </a:p>
                    <a:p>
                      <a:pPr marL="0" indent="0">
                        <a:buFont typeface="Arial" panose="020B0604020202020204" pitchFamily="34" charset="0"/>
                        <a:buNone/>
                      </a:pPr>
                      <a:endParaRPr lang="en-US" sz="1700" b="0" kern="1200" dirty="0">
                        <a:solidFill>
                          <a:srgbClr val="635C5B"/>
                        </a:solidFill>
                        <a:latin typeface="+mn-lt"/>
                        <a:ea typeface="+mn-ea"/>
                        <a:cs typeface="+mn-cs"/>
                      </a:endParaRPr>
                    </a:p>
                    <a:p>
                      <a:pPr marL="0" indent="0">
                        <a:buFont typeface="Arial" panose="020B0604020202020204" pitchFamily="34" charset="0"/>
                        <a:buNone/>
                      </a:pPr>
                      <a:r>
                        <a:rPr lang="en-US" sz="1700" b="0" kern="1200" dirty="0">
                          <a:solidFill>
                            <a:srgbClr val="0070C0"/>
                          </a:solidFill>
                          <a:latin typeface="+mn-lt"/>
                          <a:ea typeface="+mn-ea"/>
                          <a:cs typeface="+mn-cs"/>
                        </a:rPr>
                        <a:t>Adapting supply blocks and volume </a:t>
                      </a:r>
                      <a:r>
                        <a:rPr lang="en-US" sz="1700" b="0" kern="1200" dirty="0">
                          <a:solidFill>
                            <a:srgbClr val="635C5B"/>
                          </a:solidFill>
                          <a:latin typeface="+mn-lt"/>
                          <a:ea typeface="+mn-ea"/>
                          <a:cs typeface="+mn-cs"/>
                        </a:rPr>
                        <a:t>regularly could mitigate the risk of future mismatch between generation and demand profiles. </a:t>
                      </a:r>
                      <a:endParaRPr lang="en-US" sz="1700" b="0" kern="1200" noProof="0" dirty="0">
                        <a:solidFill>
                          <a:srgbClr val="635C5B"/>
                        </a:solidFill>
                        <a:latin typeface="+mn-lt"/>
                        <a:ea typeface="+mn-ea"/>
                        <a:cs typeface="+mn-cs"/>
                      </a:endParaRPr>
                    </a:p>
                    <a:p>
                      <a:pPr marL="0" indent="0">
                        <a:buFont typeface="Arial" panose="020B0604020202020204" pitchFamily="34" charset="0"/>
                        <a:buNone/>
                      </a:pPr>
                      <a:endParaRPr lang="en-US" sz="1700" b="0" noProof="0" dirty="0">
                        <a:solidFill>
                          <a:schemeClr val="accent6"/>
                        </a:solidFill>
                      </a:endParaRPr>
                    </a:p>
                    <a:p>
                      <a:pPr marL="0" indent="0">
                        <a:buFont typeface="Arial" panose="020B0604020202020204" pitchFamily="34" charset="0"/>
                        <a:buNone/>
                      </a:pPr>
                      <a:endParaRPr lang="en-US" sz="1700" b="0" noProof="0" dirty="0">
                        <a:solidFill>
                          <a:srgbClr val="635C5B"/>
                        </a:solidFill>
                      </a:endParaRPr>
                    </a:p>
                    <a:p>
                      <a:pPr marL="0" indent="0">
                        <a:buFont typeface="Arial" panose="020B0604020202020204" pitchFamily="34" charset="0"/>
                        <a:buNone/>
                      </a:pPr>
                      <a:endParaRPr lang="en-IN" sz="17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bl>
          </a:graphicData>
        </a:graphic>
      </p:graphicFrame>
    </p:spTree>
    <p:extLst>
      <p:ext uri="{BB962C8B-B14F-4D97-AF65-F5344CB8AC3E}">
        <p14:creationId xmlns:p14="http://schemas.microsoft.com/office/powerpoint/2010/main" val="359403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BFBE39-2E66-4B1A-B977-B1A7460A0680}"/>
              </a:ext>
              <a:ext uri="{C183D7F6-B498-43B3-948B-1728B52AA6E4}">
                <adec:decorative xmlns:adec="http://schemas.microsoft.com/office/drawing/2017/decorative" val="1"/>
              </a:ext>
            </a:extLst>
          </p:cNvPr>
          <p:cNvSpPr>
            <a:spLocks noGrp="1"/>
          </p:cNvSpPr>
          <p:nvPr>
            <p:ph type="dt" sz="half" idx="2"/>
          </p:nvPr>
        </p:nvSpPr>
        <p:spPr>
          <a:xfrm>
            <a:off x="152400" y="6520934"/>
            <a:ext cx="2133600" cy="184666"/>
          </a:xfrm>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D3AA2571-7590-4880-A164-3EC6DAAF04A9}"/>
              </a:ext>
              <a:ext uri="{C183D7F6-B498-43B3-948B-1728B52AA6E4}">
                <adec:decorative xmlns:adec="http://schemas.microsoft.com/office/drawing/2017/decorative" val="1"/>
              </a:ext>
            </a:extLst>
          </p:cNvPr>
          <p:cNvSpPr>
            <a:spLocks noGrp="1"/>
          </p:cNvSpPr>
          <p:nvPr>
            <p:ph type="sldNum" sz="quarter" idx="4"/>
          </p:nvPr>
        </p:nvSpPr>
        <p:spPr>
          <a:xfrm>
            <a:off x="6858000" y="6466976"/>
            <a:ext cx="2133600" cy="184666"/>
          </a:xfrm>
        </p:spPr>
        <p:txBody>
          <a:bodyPr/>
          <a:lstStyle/>
          <a:p>
            <a:fld id="{42782948-4DBE-204D-AB9E-B65E067054AE}" type="slidenum">
              <a:rPr lang="en-US" smtClean="0"/>
              <a:pPr/>
              <a:t>18</a:t>
            </a:fld>
            <a:endParaRPr lang="en-US" dirty="0"/>
          </a:p>
        </p:txBody>
      </p:sp>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4.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Global trend 2:  Aggregators (virtual hybrids)</a:t>
            </a:r>
          </a:p>
        </p:txBody>
      </p:sp>
      <p:sp>
        <p:nvSpPr>
          <p:cNvPr id="9" name="Content Placeholder 1">
            <a:extLst>
              <a:ext uri="{FF2B5EF4-FFF2-40B4-BE49-F238E27FC236}">
                <a16:creationId xmlns:a16="http://schemas.microsoft.com/office/drawing/2014/main" id="{477B4B31-7051-4BF4-B4D3-FD35221735A6}"/>
              </a:ext>
            </a:extLst>
          </p:cNvPr>
          <p:cNvSpPr txBox="1">
            <a:spLocks/>
          </p:cNvSpPr>
          <p:nvPr/>
        </p:nvSpPr>
        <p:spPr>
          <a:xfrm>
            <a:off x="686104" y="1487034"/>
            <a:ext cx="1904696" cy="1066800"/>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bg1"/>
                </a:solidFill>
              </a:rPr>
              <a:t>Aggregators </a:t>
            </a:r>
            <a:br>
              <a:rPr lang="en-US" dirty="0">
                <a:solidFill>
                  <a:schemeClr val="bg1"/>
                </a:solidFill>
              </a:rPr>
            </a:br>
            <a:r>
              <a:rPr lang="en-US" dirty="0">
                <a:solidFill>
                  <a:schemeClr val="bg1"/>
                </a:solidFill>
              </a:rPr>
              <a:t>(virtual hybrids)</a:t>
            </a:r>
          </a:p>
        </p:txBody>
      </p:sp>
      <p:sp>
        <p:nvSpPr>
          <p:cNvPr id="15" name="Content Placeholder 1">
            <a:extLst>
              <a:ext uri="{FF2B5EF4-FFF2-40B4-BE49-F238E27FC236}">
                <a16:creationId xmlns:a16="http://schemas.microsoft.com/office/drawing/2014/main" id="{87AE858D-C0BB-48EE-8127-9BD2289B9517}"/>
              </a:ext>
              <a:ext uri="{C183D7F6-B498-43B3-948B-1728B52AA6E4}">
                <adec:decorative xmlns:adec="http://schemas.microsoft.com/office/drawing/2017/decorative" val="1"/>
              </a:ext>
            </a:extLst>
          </p:cNvPr>
          <p:cNvSpPr txBox="1">
            <a:spLocks/>
          </p:cNvSpPr>
          <p:nvPr/>
        </p:nvSpPr>
        <p:spPr>
          <a:xfrm>
            <a:off x="2590800" y="1485962"/>
            <a:ext cx="5715000" cy="1065728"/>
          </a:xfrm>
          <a:prstGeom prst="rect">
            <a:avLst/>
          </a:prstGeom>
          <a:solidFill>
            <a:schemeClr val="bg1">
              <a:lumMod val="85000"/>
            </a:schemeClr>
          </a:solidFill>
        </p:spPr>
        <p:txBody>
          <a:bodyPr vert="horz" lIns="91440" tIns="45720" rIns="91440" bIns="45720" rtlCol="0" anchor="ctr">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700" dirty="0"/>
          </a:p>
        </p:txBody>
      </p:sp>
      <p:sp>
        <p:nvSpPr>
          <p:cNvPr id="19" name="Rectangle 18">
            <a:extLst>
              <a:ext uri="{FF2B5EF4-FFF2-40B4-BE49-F238E27FC236}">
                <a16:creationId xmlns:a16="http://schemas.microsoft.com/office/drawing/2014/main" id="{098EC2EF-7F98-4356-82A7-E92456923D52}"/>
              </a:ext>
            </a:extLst>
          </p:cNvPr>
          <p:cNvSpPr/>
          <p:nvPr/>
        </p:nvSpPr>
        <p:spPr>
          <a:xfrm>
            <a:off x="2819400" y="1459684"/>
            <a:ext cx="5410200" cy="1138773"/>
          </a:xfrm>
          <a:prstGeom prst="rect">
            <a:avLst/>
          </a:prstGeom>
        </p:spPr>
        <p:txBody>
          <a:bodyPr wrap="square">
            <a:spAutoFit/>
          </a:bodyPr>
          <a:lstStyle/>
          <a:p>
            <a:r>
              <a:rPr lang="en-US" sz="1700" dirty="0">
                <a:solidFill>
                  <a:srgbClr val="635C5B"/>
                </a:solidFill>
              </a:rPr>
              <a:t>Several RE installations at different grid connection points are bundled and dispatched via virtual control systems. Virtual hybrids can thus </a:t>
            </a:r>
            <a:r>
              <a:rPr lang="en-US" sz="1700" dirty="0">
                <a:solidFill>
                  <a:srgbClr val="0070C0"/>
                </a:solidFill>
              </a:rPr>
              <a:t>feed in exactly as much electricity as has been purchased. </a:t>
            </a:r>
          </a:p>
        </p:txBody>
      </p:sp>
      <p:cxnSp>
        <p:nvCxnSpPr>
          <p:cNvPr id="35" name="Straight Connector 34">
            <a:extLst>
              <a:ext uri="{FF2B5EF4-FFF2-40B4-BE49-F238E27FC236}">
                <a16:creationId xmlns:a16="http://schemas.microsoft.com/office/drawing/2014/main" id="{6D7AA9A8-E607-4B46-8EA1-0F674DEA56E8}"/>
              </a:ext>
              <a:ext uri="{C183D7F6-B498-43B3-948B-1728B52AA6E4}">
                <adec:decorative xmlns:adec="http://schemas.microsoft.com/office/drawing/2017/decorative" val="1"/>
              </a:ext>
            </a:extLst>
          </p:cNvPr>
          <p:cNvCxnSpPr>
            <a:cxnSpLocks/>
            <a:stCxn id="53" idx="3"/>
            <a:endCxn id="46" idx="1"/>
          </p:cNvCxnSpPr>
          <p:nvPr/>
        </p:nvCxnSpPr>
        <p:spPr>
          <a:xfrm>
            <a:off x="1623336" y="3115387"/>
            <a:ext cx="2314677" cy="129184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descr="control center graphic icon ">
            <a:extLst>
              <a:ext uri="{FF2B5EF4-FFF2-40B4-BE49-F238E27FC236}">
                <a16:creationId xmlns:a16="http://schemas.microsoft.com/office/drawing/2014/main" id="{5887603C-370D-4F4C-91F0-5EF345CBACE7}"/>
              </a:ext>
            </a:extLst>
          </p:cNvPr>
          <p:cNvGrpSpPr/>
          <p:nvPr/>
        </p:nvGrpSpPr>
        <p:grpSpPr>
          <a:xfrm>
            <a:off x="3938013" y="3407402"/>
            <a:ext cx="1269628" cy="1618654"/>
            <a:chOff x="1261559" y="3048000"/>
            <a:chExt cx="1269628" cy="1618654"/>
          </a:xfrm>
        </p:grpSpPr>
        <p:pic>
          <p:nvPicPr>
            <p:cNvPr id="46" name="Graphic 45">
              <a:extLst>
                <a:ext uri="{FF2B5EF4-FFF2-40B4-BE49-F238E27FC236}">
                  <a16:creationId xmlns:a16="http://schemas.microsoft.com/office/drawing/2014/main" id="{6A067675-89D8-4B9E-A7E8-6CE244D6AD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1559" y="3429000"/>
              <a:ext cx="1237654" cy="1237654"/>
            </a:xfrm>
            <a:prstGeom prst="rect">
              <a:avLst/>
            </a:prstGeom>
          </p:spPr>
        </p:pic>
        <p:grpSp>
          <p:nvGrpSpPr>
            <p:cNvPr id="48" name="Group 47">
              <a:extLst>
                <a:ext uri="{FF2B5EF4-FFF2-40B4-BE49-F238E27FC236}">
                  <a16:creationId xmlns:a16="http://schemas.microsoft.com/office/drawing/2014/main" id="{5D6F1500-9D6C-452D-A8B1-E34CAD794013}"/>
                </a:ext>
              </a:extLst>
            </p:cNvPr>
            <p:cNvGrpSpPr/>
            <p:nvPr/>
          </p:nvGrpSpPr>
          <p:grpSpPr>
            <a:xfrm>
              <a:off x="1261559" y="3048000"/>
              <a:ext cx="1269628" cy="1110382"/>
              <a:chOff x="1261559" y="3048000"/>
              <a:chExt cx="1269628" cy="1110382"/>
            </a:xfrm>
          </p:grpSpPr>
          <p:pic>
            <p:nvPicPr>
              <p:cNvPr id="44" name="Graphic 43">
                <a:extLst>
                  <a:ext uri="{FF2B5EF4-FFF2-40B4-BE49-F238E27FC236}">
                    <a16:creationId xmlns:a16="http://schemas.microsoft.com/office/drawing/2014/main" id="{B62B436E-70DB-4A01-A0C6-85E4C6E762F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7172" y="3651954"/>
                <a:ext cx="506428" cy="506428"/>
              </a:xfrm>
              <a:prstGeom prst="rect">
                <a:avLst/>
              </a:prstGeom>
            </p:spPr>
          </p:pic>
          <p:sp>
            <p:nvSpPr>
              <p:cNvPr id="47" name="TextBox 46">
                <a:extLst>
                  <a:ext uri="{FF2B5EF4-FFF2-40B4-BE49-F238E27FC236}">
                    <a16:creationId xmlns:a16="http://schemas.microsoft.com/office/drawing/2014/main" id="{0B0D40ED-3E03-4C9D-8C2E-DD017C928A01}"/>
                  </a:ext>
                  <a:ext uri="{C183D7F6-B498-43B3-948B-1728B52AA6E4}">
                    <adec:decorative xmlns:adec="http://schemas.microsoft.com/office/drawing/2017/decorative" val="1"/>
                  </a:ext>
                </a:extLst>
              </p:cNvPr>
              <p:cNvSpPr txBox="1"/>
              <p:nvPr/>
            </p:nvSpPr>
            <p:spPr>
              <a:xfrm>
                <a:off x="1261559" y="3048000"/>
                <a:ext cx="1269628" cy="523220"/>
              </a:xfrm>
              <a:prstGeom prst="rect">
                <a:avLst/>
              </a:prstGeom>
              <a:noFill/>
            </p:spPr>
            <p:txBody>
              <a:bodyPr wrap="square" rtlCol="0">
                <a:spAutoFit/>
              </a:bodyPr>
              <a:lstStyle/>
              <a:p>
                <a:pPr algn="ctr"/>
                <a:r>
                  <a:rPr lang="en-US" sz="1400" b="1" dirty="0"/>
                  <a:t>Control center</a:t>
                </a:r>
              </a:p>
            </p:txBody>
          </p:sp>
        </p:grpSp>
      </p:grpSp>
      <p:pic>
        <p:nvPicPr>
          <p:cNvPr id="53" name="Graphic 52" descr="graphic icon of wind turbine connected via dotted line to control center graphic icon">
            <a:extLst>
              <a:ext uri="{FF2B5EF4-FFF2-40B4-BE49-F238E27FC236}">
                <a16:creationId xmlns:a16="http://schemas.microsoft.com/office/drawing/2014/main" id="{B5B05104-AAE1-4272-8639-131C71ACF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759" y="2680598"/>
            <a:ext cx="869577" cy="869577"/>
          </a:xfrm>
          <a:prstGeom prst="rect">
            <a:avLst/>
          </a:prstGeom>
        </p:spPr>
      </p:pic>
      <p:grpSp>
        <p:nvGrpSpPr>
          <p:cNvPr id="57" name="Group 56" descr="graphic of wind turbine and charged battery and solar panel connected to control center via dotted line from opposite side of screen">
            <a:extLst>
              <a:ext uri="{FF2B5EF4-FFF2-40B4-BE49-F238E27FC236}">
                <a16:creationId xmlns:a16="http://schemas.microsoft.com/office/drawing/2014/main" id="{A0CBA6D6-C332-46AA-8661-C62F2346DA5F}"/>
              </a:ext>
            </a:extLst>
          </p:cNvPr>
          <p:cNvGrpSpPr/>
          <p:nvPr/>
        </p:nvGrpSpPr>
        <p:grpSpPr>
          <a:xfrm>
            <a:off x="7035031" y="3762001"/>
            <a:ext cx="1229460" cy="919829"/>
            <a:chOff x="3357600" y="5412278"/>
            <a:chExt cx="1229460" cy="919829"/>
          </a:xfrm>
        </p:grpSpPr>
        <p:sp>
          <p:nvSpPr>
            <p:cNvPr id="54" name="Freeform 88">
              <a:extLst>
                <a:ext uri="{FF2B5EF4-FFF2-40B4-BE49-F238E27FC236}">
                  <a16:creationId xmlns:a16="http://schemas.microsoft.com/office/drawing/2014/main" id="{03E54E34-FC10-4A1B-9187-8054B244D8B1}"/>
                </a:ext>
                <a:ext uri="{C183D7F6-B498-43B3-948B-1728B52AA6E4}">
                  <adec:decorative xmlns:adec="http://schemas.microsoft.com/office/drawing/2017/decorative" val="1"/>
                </a:ext>
              </a:extLst>
            </p:cNvPr>
            <p:cNvSpPr>
              <a:spLocks noEditPoints="1"/>
            </p:cNvSpPr>
            <p:nvPr/>
          </p:nvSpPr>
          <p:spPr bwMode="auto">
            <a:xfrm rot="16200000">
              <a:off x="4145053" y="5890100"/>
              <a:ext cx="501485" cy="382529"/>
            </a:xfrm>
            <a:custGeom>
              <a:avLst/>
              <a:gdLst>
                <a:gd name="T0" fmla="*/ 95 w 17542"/>
                <a:gd name="T1" fmla="*/ 7144 h 8288"/>
                <a:gd name="T2" fmla="*/ 85 w 17542"/>
                <a:gd name="T3" fmla="*/ 1188 h 8288"/>
                <a:gd name="T4" fmla="*/ 8137 w 17542"/>
                <a:gd name="T5" fmla="*/ 7 h 8288"/>
                <a:gd name="T6" fmla="*/ 15772 w 17542"/>
                <a:gd name="T7" fmla="*/ 520 h 8288"/>
                <a:gd name="T8" fmla="*/ 16257 w 17542"/>
                <a:gd name="T9" fmla="*/ 2032 h 8288"/>
                <a:gd name="T10" fmla="*/ 16689 w 17542"/>
                <a:gd name="T11" fmla="*/ 2504 h 8288"/>
                <a:gd name="T12" fmla="*/ 17217 w 17542"/>
                <a:gd name="T13" fmla="*/ 2555 h 8288"/>
                <a:gd name="T14" fmla="*/ 17534 w 17542"/>
                <a:gd name="T15" fmla="*/ 2922 h 8288"/>
                <a:gd name="T16" fmla="*/ 17512 w 17542"/>
                <a:gd name="T17" fmla="*/ 5387 h 8288"/>
                <a:gd name="T18" fmla="*/ 16668 w 17542"/>
                <a:gd name="T19" fmla="*/ 5764 h 8288"/>
                <a:gd name="T20" fmla="*/ 16257 w 17542"/>
                <a:gd name="T21" fmla="*/ 6255 h 8288"/>
                <a:gd name="T22" fmla="*/ 15761 w 17542"/>
                <a:gd name="T23" fmla="*/ 7793 h 8288"/>
                <a:gd name="T24" fmla="*/ 8117 w 17542"/>
                <a:gd name="T25" fmla="*/ 8287 h 8288"/>
                <a:gd name="T26" fmla="*/ 14725 w 17542"/>
                <a:gd name="T27" fmla="*/ 7342 h 8288"/>
                <a:gd name="T28" fmla="*/ 15324 w 17542"/>
                <a:gd name="T29" fmla="*/ 4109 h 8288"/>
                <a:gd name="T30" fmla="*/ 15287 w 17542"/>
                <a:gd name="T31" fmla="*/ 1450 h 8288"/>
                <a:gd name="T32" fmla="*/ 1576 w 17542"/>
                <a:gd name="T33" fmla="*/ 952 h 8288"/>
                <a:gd name="T34" fmla="*/ 933 w 17542"/>
                <a:gd name="T35" fmla="*/ 4154 h 8288"/>
                <a:gd name="T36" fmla="*/ 1346 w 17542"/>
                <a:gd name="T37" fmla="*/ 7275 h 8288"/>
                <a:gd name="T38" fmla="*/ 14725 w 17542"/>
                <a:gd name="T39" fmla="*/ 7342 h 8288"/>
                <a:gd name="T40" fmla="*/ 1979 w 17542"/>
                <a:gd name="T41" fmla="*/ 6502 h 8288"/>
                <a:gd name="T42" fmla="*/ 1879 w 17542"/>
                <a:gd name="T43" fmla="*/ 1936 h 8288"/>
                <a:gd name="T44" fmla="*/ 2151 w 17542"/>
                <a:gd name="T45" fmla="*/ 1653 h 8288"/>
                <a:gd name="T46" fmla="*/ 4051 w 17542"/>
                <a:gd name="T47" fmla="*/ 1653 h 8288"/>
                <a:gd name="T48" fmla="*/ 6891 w 17542"/>
                <a:gd name="T49" fmla="*/ 6558 h 8288"/>
                <a:gd name="T50" fmla="*/ 4554 w 17542"/>
                <a:gd name="T51" fmla="*/ 6619 h 8288"/>
                <a:gd name="T52" fmla="*/ 6543 w 17542"/>
                <a:gd name="T53" fmla="*/ 4190 h 8288"/>
                <a:gd name="T54" fmla="*/ 5080 w 17542"/>
                <a:gd name="T55" fmla="*/ 1645 h 8288"/>
                <a:gd name="T56" fmla="*/ 8337 w 17542"/>
                <a:gd name="T57" fmla="*/ 1646 h 8288"/>
                <a:gd name="T58" fmla="*/ 11153 w 17542"/>
                <a:gd name="T59" fmla="*/ 6549 h 8288"/>
                <a:gd name="T60" fmla="*/ 9566 w 17542"/>
                <a:gd name="T61" fmla="*/ 6620 h 8288"/>
                <a:gd name="T62" fmla="*/ 6543 w 17542"/>
                <a:gd name="T63" fmla="*/ 4190 h 8288"/>
                <a:gd name="T64" fmla="*/ 10758 w 17542"/>
                <a:gd name="T65" fmla="*/ 4081 h 8288"/>
                <a:gd name="T66" fmla="*/ 9345 w 17542"/>
                <a:gd name="T67" fmla="*/ 1645 h 8288"/>
                <a:gd name="T68" fmla="*/ 14124 w 17542"/>
                <a:gd name="T69" fmla="*/ 1653 h 8288"/>
                <a:gd name="T70" fmla="*/ 14317 w 17542"/>
                <a:gd name="T71" fmla="*/ 1784 h 8288"/>
                <a:gd name="T72" fmla="*/ 14404 w 17542"/>
                <a:gd name="T73" fmla="*/ 6347 h 8288"/>
                <a:gd name="T74" fmla="*/ 14190 w 17542"/>
                <a:gd name="T75" fmla="*/ 6586 h 8288"/>
                <a:gd name="T76" fmla="*/ 12229 w 17542"/>
                <a:gd name="T77" fmla="*/ 6621 h 8288"/>
                <a:gd name="T78" fmla="*/ 16921 w 17542"/>
                <a:gd name="T79" fmla="*/ 4133 h 8288"/>
                <a:gd name="T80" fmla="*/ 16589 w 17542"/>
                <a:gd name="T81" fmla="*/ 3122 h 8288"/>
                <a:gd name="T82" fmla="*/ 16257 w 17542"/>
                <a:gd name="T83" fmla="*/ 4133 h 8288"/>
                <a:gd name="T84" fmla="*/ 16589 w 17542"/>
                <a:gd name="T85" fmla="*/ 5144 h 8288"/>
                <a:gd name="T86" fmla="*/ 16921 w 17542"/>
                <a:gd name="T87" fmla="*/ 4133 h 8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42" h="8288">
                  <a:moveTo>
                    <a:pt x="1398" y="8265"/>
                  </a:moveTo>
                  <a:cubicBezTo>
                    <a:pt x="798" y="8157"/>
                    <a:pt x="292" y="7722"/>
                    <a:pt x="95" y="7144"/>
                  </a:cubicBezTo>
                  <a:cubicBezTo>
                    <a:pt x="6" y="6883"/>
                    <a:pt x="12" y="7086"/>
                    <a:pt x="7" y="4217"/>
                  </a:cubicBezTo>
                  <a:cubicBezTo>
                    <a:pt x="2" y="1366"/>
                    <a:pt x="0" y="1458"/>
                    <a:pt x="85" y="1188"/>
                  </a:cubicBezTo>
                  <a:cubicBezTo>
                    <a:pt x="247" y="675"/>
                    <a:pt x="649" y="269"/>
                    <a:pt x="1166" y="95"/>
                  </a:cubicBezTo>
                  <a:cubicBezTo>
                    <a:pt x="1450" y="0"/>
                    <a:pt x="945" y="7"/>
                    <a:pt x="8137" y="7"/>
                  </a:cubicBezTo>
                  <a:cubicBezTo>
                    <a:pt x="15286" y="7"/>
                    <a:pt x="14798" y="1"/>
                    <a:pt x="15079" y="89"/>
                  </a:cubicBezTo>
                  <a:cubicBezTo>
                    <a:pt x="15336" y="170"/>
                    <a:pt x="15580" y="322"/>
                    <a:pt x="15772" y="520"/>
                  </a:cubicBezTo>
                  <a:cubicBezTo>
                    <a:pt x="15964" y="717"/>
                    <a:pt x="16087" y="919"/>
                    <a:pt x="16174" y="1179"/>
                  </a:cubicBezTo>
                  <a:cubicBezTo>
                    <a:pt x="16244" y="1388"/>
                    <a:pt x="16257" y="1520"/>
                    <a:pt x="16257" y="2032"/>
                  </a:cubicBezTo>
                  <a:lnTo>
                    <a:pt x="16257" y="2500"/>
                  </a:lnTo>
                  <a:lnTo>
                    <a:pt x="16689" y="2504"/>
                  </a:lnTo>
                  <a:lnTo>
                    <a:pt x="17121" y="2509"/>
                  </a:lnTo>
                  <a:lnTo>
                    <a:pt x="17217" y="2555"/>
                  </a:lnTo>
                  <a:cubicBezTo>
                    <a:pt x="17339" y="2613"/>
                    <a:pt x="17430" y="2704"/>
                    <a:pt x="17488" y="2826"/>
                  </a:cubicBezTo>
                  <a:lnTo>
                    <a:pt x="17534" y="2922"/>
                  </a:lnTo>
                  <a:lnTo>
                    <a:pt x="17538" y="4110"/>
                  </a:lnTo>
                  <a:cubicBezTo>
                    <a:pt x="17542" y="5268"/>
                    <a:pt x="17541" y="5300"/>
                    <a:pt x="17512" y="5387"/>
                  </a:cubicBezTo>
                  <a:cubicBezTo>
                    <a:pt x="17456" y="5554"/>
                    <a:pt x="17315" y="5694"/>
                    <a:pt x="17154" y="5742"/>
                  </a:cubicBezTo>
                  <a:cubicBezTo>
                    <a:pt x="17094" y="5759"/>
                    <a:pt x="16991" y="5764"/>
                    <a:pt x="16668" y="5764"/>
                  </a:cubicBezTo>
                  <a:lnTo>
                    <a:pt x="16257" y="5764"/>
                  </a:lnTo>
                  <a:lnTo>
                    <a:pt x="16257" y="6255"/>
                  </a:lnTo>
                  <a:cubicBezTo>
                    <a:pt x="16257" y="6796"/>
                    <a:pt x="16246" y="6907"/>
                    <a:pt x="16168" y="7141"/>
                  </a:cubicBezTo>
                  <a:cubicBezTo>
                    <a:pt x="16085" y="7390"/>
                    <a:pt x="15954" y="7600"/>
                    <a:pt x="15761" y="7793"/>
                  </a:cubicBezTo>
                  <a:cubicBezTo>
                    <a:pt x="15508" y="8046"/>
                    <a:pt x="15203" y="8204"/>
                    <a:pt x="14849" y="8266"/>
                  </a:cubicBezTo>
                  <a:cubicBezTo>
                    <a:pt x="14732" y="8286"/>
                    <a:pt x="14013" y="8288"/>
                    <a:pt x="8117" y="8287"/>
                  </a:cubicBezTo>
                  <a:cubicBezTo>
                    <a:pt x="2436" y="8286"/>
                    <a:pt x="1500" y="8283"/>
                    <a:pt x="1398" y="8265"/>
                  </a:cubicBezTo>
                  <a:close/>
                  <a:moveTo>
                    <a:pt x="14725" y="7342"/>
                  </a:moveTo>
                  <a:cubicBezTo>
                    <a:pt x="14928" y="7300"/>
                    <a:pt x="15157" y="7124"/>
                    <a:pt x="15243" y="6945"/>
                  </a:cubicBezTo>
                  <a:cubicBezTo>
                    <a:pt x="15333" y="6759"/>
                    <a:pt x="15328" y="6927"/>
                    <a:pt x="15324" y="4109"/>
                  </a:cubicBezTo>
                  <a:lnTo>
                    <a:pt x="15320" y="1535"/>
                  </a:lnTo>
                  <a:lnTo>
                    <a:pt x="15287" y="1450"/>
                  </a:lnTo>
                  <a:cubicBezTo>
                    <a:pt x="15187" y="1186"/>
                    <a:pt x="14949" y="990"/>
                    <a:pt x="14685" y="952"/>
                  </a:cubicBezTo>
                  <a:cubicBezTo>
                    <a:pt x="14542" y="932"/>
                    <a:pt x="1717" y="932"/>
                    <a:pt x="1576" y="952"/>
                  </a:cubicBezTo>
                  <a:cubicBezTo>
                    <a:pt x="1270" y="996"/>
                    <a:pt x="1005" y="1255"/>
                    <a:pt x="949" y="1563"/>
                  </a:cubicBezTo>
                  <a:cubicBezTo>
                    <a:pt x="938" y="1623"/>
                    <a:pt x="933" y="2431"/>
                    <a:pt x="933" y="4154"/>
                  </a:cubicBezTo>
                  <a:cubicBezTo>
                    <a:pt x="934" y="6880"/>
                    <a:pt x="930" y="6761"/>
                    <a:pt x="1017" y="6940"/>
                  </a:cubicBezTo>
                  <a:cubicBezTo>
                    <a:pt x="1072" y="7053"/>
                    <a:pt x="1239" y="7223"/>
                    <a:pt x="1346" y="7275"/>
                  </a:cubicBezTo>
                  <a:cubicBezTo>
                    <a:pt x="1531" y="7363"/>
                    <a:pt x="997" y="7357"/>
                    <a:pt x="8118" y="7358"/>
                  </a:cubicBezTo>
                  <a:cubicBezTo>
                    <a:pt x="12831" y="7358"/>
                    <a:pt x="14668" y="7354"/>
                    <a:pt x="14725" y="7342"/>
                  </a:cubicBezTo>
                  <a:close/>
                  <a:moveTo>
                    <a:pt x="2115" y="6595"/>
                  </a:moveTo>
                  <a:cubicBezTo>
                    <a:pt x="2077" y="6582"/>
                    <a:pt x="2020" y="6542"/>
                    <a:pt x="1979" y="6502"/>
                  </a:cubicBezTo>
                  <a:cubicBezTo>
                    <a:pt x="1854" y="6377"/>
                    <a:pt x="1863" y="6556"/>
                    <a:pt x="1863" y="4137"/>
                  </a:cubicBezTo>
                  <a:cubicBezTo>
                    <a:pt x="1863" y="2681"/>
                    <a:pt x="1868" y="1978"/>
                    <a:pt x="1879" y="1936"/>
                  </a:cubicBezTo>
                  <a:cubicBezTo>
                    <a:pt x="1902" y="1844"/>
                    <a:pt x="1979" y="1748"/>
                    <a:pt x="2071" y="1697"/>
                  </a:cubicBezTo>
                  <a:lnTo>
                    <a:pt x="2151" y="1653"/>
                  </a:lnTo>
                  <a:lnTo>
                    <a:pt x="3101" y="1653"/>
                  </a:lnTo>
                  <a:lnTo>
                    <a:pt x="4051" y="1653"/>
                  </a:lnTo>
                  <a:lnTo>
                    <a:pt x="5453" y="4074"/>
                  </a:lnTo>
                  <a:cubicBezTo>
                    <a:pt x="6224" y="5405"/>
                    <a:pt x="6871" y="6523"/>
                    <a:pt x="6891" y="6558"/>
                  </a:cubicBezTo>
                  <a:lnTo>
                    <a:pt x="6928" y="6620"/>
                  </a:lnTo>
                  <a:lnTo>
                    <a:pt x="4554" y="6619"/>
                  </a:lnTo>
                  <a:cubicBezTo>
                    <a:pt x="2437" y="6618"/>
                    <a:pt x="2173" y="6616"/>
                    <a:pt x="2115" y="6595"/>
                  </a:cubicBezTo>
                  <a:close/>
                  <a:moveTo>
                    <a:pt x="6543" y="4190"/>
                  </a:moveTo>
                  <a:cubicBezTo>
                    <a:pt x="5776" y="2854"/>
                    <a:pt x="5133" y="1734"/>
                    <a:pt x="5114" y="1703"/>
                  </a:cubicBezTo>
                  <a:lnTo>
                    <a:pt x="5080" y="1645"/>
                  </a:lnTo>
                  <a:lnTo>
                    <a:pt x="6708" y="1646"/>
                  </a:lnTo>
                  <a:lnTo>
                    <a:pt x="8337" y="1646"/>
                  </a:lnTo>
                  <a:lnTo>
                    <a:pt x="9724" y="4062"/>
                  </a:lnTo>
                  <a:cubicBezTo>
                    <a:pt x="10488" y="5391"/>
                    <a:pt x="11131" y="6510"/>
                    <a:pt x="11153" y="6549"/>
                  </a:cubicBezTo>
                  <a:lnTo>
                    <a:pt x="11194" y="6620"/>
                  </a:lnTo>
                  <a:lnTo>
                    <a:pt x="9566" y="6620"/>
                  </a:lnTo>
                  <a:lnTo>
                    <a:pt x="7938" y="6619"/>
                  </a:lnTo>
                  <a:lnTo>
                    <a:pt x="6543" y="4190"/>
                  </a:lnTo>
                  <a:close/>
                  <a:moveTo>
                    <a:pt x="12170" y="6521"/>
                  </a:moveTo>
                  <a:cubicBezTo>
                    <a:pt x="12138" y="6466"/>
                    <a:pt x="11503" y="5368"/>
                    <a:pt x="10758" y="4081"/>
                  </a:cubicBezTo>
                  <a:cubicBezTo>
                    <a:pt x="10013" y="2794"/>
                    <a:pt x="9391" y="1720"/>
                    <a:pt x="9375" y="1693"/>
                  </a:cubicBezTo>
                  <a:lnTo>
                    <a:pt x="9345" y="1645"/>
                  </a:lnTo>
                  <a:lnTo>
                    <a:pt x="11735" y="1649"/>
                  </a:lnTo>
                  <a:lnTo>
                    <a:pt x="14124" y="1653"/>
                  </a:lnTo>
                  <a:lnTo>
                    <a:pt x="14196" y="1689"/>
                  </a:lnTo>
                  <a:cubicBezTo>
                    <a:pt x="14236" y="1710"/>
                    <a:pt x="14290" y="1752"/>
                    <a:pt x="14317" y="1784"/>
                  </a:cubicBezTo>
                  <a:cubicBezTo>
                    <a:pt x="14419" y="1902"/>
                    <a:pt x="14413" y="1745"/>
                    <a:pt x="14408" y="4163"/>
                  </a:cubicBezTo>
                  <a:lnTo>
                    <a:pt x="14404" y="6347"/>
                  </a:lnTo>
                  <a:lnTo>
                    <a:pt x="14372" y="6406"/>
                  </a:lnTo>
                  <a:cubicBezTo>
                    <a:pt x="14335" y="6476"/>
                    <a:pt x="14262" y="6547"/>
                    <a:pt x="14190" y="6586"/>
                  </a:cubicBezTo>
                  <a:cubicBezTo>
                    <a:pt x="14142" y="6611"/>
                    <a:pt x="14082" y="6613"/>
                    <a:pt x="13184" y="6617"/>
                  </a:cubicBezTo>
                  <a:lnTo>
                    <a:pt x="12229" y="6621"/>
                  </a:lnTo>
                  <a:lnTo>
                    <a:pt x="12170" y="6521"/>
                  </a:lnTo>
                  <a:close/>
                  <a:moveTo>
                    <a:pt x="16921" y="4133"/>
                  </a:moveTo>
                  <a:lnTo>
                    <a:pt x="16921" y="3122"/>
                  </a:lnTo>
                  <a:lnTo>
                    <a:pt x="16589" y="3122"/>
                  </a:lnTo>
                  <a:lnTo>
                    <a:pt x="16257" y="3122"/>
                  </a:lnTo>
                  <a:lnTo>
                    <a:pt x="16257" y="4133"/>
                  </a:lnTo>
                  <a:lnTo>
                    <a:pt x="16257" y="5144"/>
                  </a:lnTo>
                  <a:lnTo>
                    <a:pt x="16589" y="5144"/>
                  </a:lnTo>
                  <a:lnTo>
                    <a:pt x="16921" y="5144"/>
                  </a:lnTo>
                  <a:lnTo>
                    <a:pt x="16921" y="4133"/>
                  </a:lnTo>
                  <a:close/>
                </a:path>
              </a:pathLst>
            </a:custGeom>
            <a:solidFill>
              <a:schemeClr val="tx2"/>
            </a:solidFill>
            <a:ln w="22225">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55759"/>
                </a:solidFill>
                <a:effectLst/>
                <a:uLnTx/>
                <a:uFillTx/>
                <a:latin typeface="Arial" panose="020B0604020202020204"/>
              </a:endParaRPr>
            </a:p>
          </p:txBody>
        </p:sp>
        <p:pic>
          <p:nvPicPr>
            <p:cNvPr id="55" name="Graphic 54">
              <a:extLst>
                <a:ext uri="{FF2B5EF4-FFF2-40B4-BE49-F238E27FC236}">
                  <a16:creationId xmlns:a16="http://schemas.microsoft.com/office/drawing/2014/main" id="{2ECC9BCB-8C31-4356-9830-0C197F81FE2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7600" y="5412278"/>
              <a:ext cx="869577" cy="869577"/>
            </a:xfrm>
            <a:prstGeom prst="rect">
              <a:avLst/>
            </a:prstGeom>
          </p:spPr>
        </p:pic>
      </p:grpSp>
      <p:grpSp>
        <p:nvGrpSpPr>
          <p:cNvPr id="58" name="Group 57" descr="graphic icon of solar panel and charged battery connected via dotted line to control center icon from same side of screen as lone wind turbine">
            <a:extLst>
              <a:ext uri="{FF2B5EF4-FFF2-40B4-BE49-F238E27FC236}">
                <a16:creationId xmlns:a16="http://schemas.microsoft.com/office/drawing/2014/main" id="{D761F747-C25C-4272-A427-9F31D143CF18}"/>
              </a:ext>
            </a:extLst>
          </p:cNvPr>
          <p:cNvGrpSpPr/>
          <p:nvPr/>
        </p:nvGrpSpPr>
        <p:grpSpPr>
          <a:xfrm>
            <a:off x="143988" y="4316107"/>
            <a:ext cx="1287337" cy="907028"/>
            <a:chOff x="1492991" y="4762170"/>
            <a:chExt cx="1287337" cy="907028"/>
          </a:xfrm>
        </p:grpSpPr>
        <p:pic>
          <p:nvPicPr>
            <p:cNvPr id="51" name="Graphic 50">
              <a:extLst>
                <a:ext uri="{FF2B5EF4-FFF2-40B4-BE49-F238E27FC236}">
                  <a16:creationId xmlns:a16="http://schemas.microsoft.com/office/drawing/2014/main" id="{89CE421E-757B-42D4-9DDC-A6940DD44EF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92991" y="4762170"/>
              <a:ext cx="880235" cy="880235"/>
            </a:xfrm>
            <a:prstGeom prst="rect">
              <a:avLst/>
            </a:prstGeom>
          </p:spPr>
        </p:pic>
        <p:sp>
          <p:nvSpPr>
            <p:cNvPr id="56" name="Freeform 88">
              <a:extLst>
                <a:ext uri="{FF2B5EF4-FFF2-40B4-BE49-F238E27FC236}">
                  <a16:creationId xmlns:a16="http://schemas.microsoft.com/office/drawing/2014/main" id="{8B3881B8-29C7-4C94-A23B-32A4E21A9109}"/>
                </a:ext>
                <a:ext uri="{C183D7F6-B498-43B3-948B-1728B52AA6E4}">
                  <adec:decorative xmlns:adec="http://schemas.microsoft.com/office/drawing/2017/decorative" val="1"/>
                </a:ext>
              </a:extLst>
            </p:cNvPr>
            <p:cNvSpPr>
              <a:spLocks noEditPoints="1"/>
            </p:cNvSpPr>
            <p:nvPr/>
          </p:nvSpPr>
          <p:spPr bwMode="auto">
            <a:xfrm rot="16200000">
              <a:off x="2338321" y="5227191"/>
              <a:ext cx="501485" cy="382529"/>
            </a:xfrm>
            <a:custGeom>
              <a:avLst/>
              <a:gdLst>
                <a:gd name="T0" fmla="*/ 95 w 17542"/>
                <a:gd name="T1" fmla="*/ 7144 h 8288"/>
                <a:gd name="T2" fmla="*/ 85 w 17542"/>
                <a:gd name="T3" fmla="*/ 1188 h 8288"/>
                <a:gd name="T4" fmla="*/ 8137 w 17542"/>
                <a:gd name="T5" fmla="*/ 7 h 8288"/>
                <a:gd name="T6" fmla="*/ 15772 w 17542"/>
                <a:gd name="T7" fmla="*/ 520 h 8288"/>
                <a:gd name="T8" fmla="*/ 16257 w 17542"/>
                <a:gd name="T9" fmla="*/ 2032 h 8288"/>
                <a:gd name="T10" fmla="*/ 16689 w 17542"/>
                <a:gd name="T11" fmla="*/ 2504 h 8288"/>
                <a:gd name="T12" fmla="*/ 17217 w 17542"/>
                <a:gd name="T13" fmla="*/ 2555 h 8288"/>
                <a:gd name="T14" fmla="*/ 17534 w 17542"/>
                <a:gd name="T15" fmla="*/ 2922 h 8288"/>
                <a:gd name="T16" fmla="*/ 17512 w 17542"/>
                <a:gd name="T17" fmla="*/ 5387 h 8288"/>
                <a:gd name="T18" fmla="*/ 16668 w 17542"/>
                <a:gd name="T19" fmla="*/ 5764 h 8288"/>
                <a:gd name="T20" fmla="*/ 16257 w 17542"/>
                <a:gd name="T21" fmla="*/ 6255 h 8288"/>
                <a:gd name="T22" fmla="*/ 15761 w 17542"/>
                <a:gd name="T23" fmla="*/ 7793 h 8288"/>
                <a:gd name="T24" fmla="*/ 8117 w 17542"/>
                <a:gd name="T25" fmla="*/ 8287 h 8288"/>
                <a:gd name="T26" fmla="*/ 14725 w 17542"/>
                <a:gd name="T27" fmla="*/ 7342 h 8288"/>
                <a:gd name="T28" fmla="*/ 15324 w 17542"/>
                <a:gd name="T29" fmla="*/ 4109 h 8288"/>
                <a:gd name="T30" fmla="*/ 15287 w 17542"/>
                <a:gd name="T31" fmla="*/ 1450 h 8288"/>
                <a:gd name="T32" fmla="*/ 1576 w 17542"/>
                <a:gd name="T33" fmla="*/ 952 h 8288"/>
                <a:gd name="T34" fmla="*/ 933 w 17542"/>
                <a:gd name="T35" fmla="*/ 4154 h 8288"/>
                <a:gd name="T36" fmla="*/ 1346 w 17542"/>
                <a:gd name="T37" fmla="*/ 7275 h 8288"/>
                <a:gd name="T38" fmla="*/ 14725 w 17542"/>
                <a:gd name="T39" fmla="*/ 7342 h 8288"/>
                <a:gd name="T40" fmla="*/ 1979 w 17542"/>
                <a:gd name="T41" fmla="*/ 6502 h 8288"/>
                <a:gd name="T42" fmla="*/ 1879 w 17542"/>
                <a:gd name="T43" fmla="*/ 1936 h 8288"/>
                <a:gd name="T44" fmla="*/ 2151 w 17542"/>
                <a:gd name="T45" fmla="*/ 1653 h 8288"/>
                <a:gd name="T46" fmla="*/ 4051 w 17542"/>
                <a:gd name="T47" fmla="*/ 1653 h 8288"/>
                <a:gd name="T48" fmla="*/ 6891 w 17542"/>
                <a:gd name="T49" fmla="*/ 6558 h 8288"/>
                <a:gd name="T50" fmla="*/ 4554 w 17542"/>
                <a:gd name="T51" fmla="*/ 6619 h 8288"/>
                <a:gd name="T52" fmla="*/ 6543 w 17542"/>
                <a:gd name="T53" fmla="*/ 4190 h 8288"/>
                <a:gd name="T54" fmla="*/ 5080 w 17542"/>
                <a:gd name="T55" fmla="*/ 1645 h 8288"/>
                <a:gd name="T56" fmla="*/ 8337 w 17542"/>
                <a:gd name="T57" fmla="*/ 1646 h 8288"/>
                <a:gd name="T58" fmla="*/ 11153 w 17542"/>
                <a:gd name="T59" fmla="*/ 6549 h 8288"/>
                <a:gd name="T60" fmla="*/ 9566 w 17542"/>
                <a:gd name="T61" fmla="*/ 6620 h 8288"/>
                <a:gd name="T62" fmla="*/ 6543 w 17542"/>
                <a:gd name="T63" fmla="*/ 4190 h 8288"/>
                <a:gd name="T64" fmla="*/ 10758 w 17542"/>
                <a:gd name="T65" fmla="*/ 4081 h 8288"/>
                <a:gd name="T66" fmla="*/ 9345 w 17542"/>
                <a:gd name="T67" fmla="*/ 1645 h 8288"/>
                <a:gd name="T68" fmla="*/ 14124 w 17542"/>
                <a:gd name="T69" fmla="*/ 1653 h 8288"/>
                <a:gd name="T70" fmla="*/ 14317 w 17542"/>
                <a:gd name="T71" fmla="*/ 1784 h 8288"/>
                <a:gd name="T72" fmla="*/ 14404 w 17542"/>
                <a:gd name="T73" fmla="*/ 6347 h 8288"/>
                <a:gd name="T74" fmla="*/ 14190 w 17542"/>
                <a:gd name="T75" fmla="*/ 6586 h 8288"/>
                <a:gd name="T76" fmla="*/ 12229 w 17542"/>
                <a:gd name="T77" fmla="*/ 6621 h 8288"/>
                <a:gd name="T78" fmla="*/ 16921 w 17542"/>
                <a:gd name="T79" fmla="*/ 4133 h 8288"/>
                <a:gd name="T80" fmla="*/ 16589 w 17542"/>
                <a:gd name="T81" fmla="*/ 3122 h 8288"/>
                <a:gd name="T82" fmla="*/ 16257 w 17542"/>
                <a:gd name="T83" fmla="*/ 4133 h 8288"/>
                <a:gd name="T84" fmla="*/ 16589 w 17542"/>
                <a:gd name="T85" fmla="*/ 5144 h 8288"/>
                <a:gd name="T86" fmla="*/ 16921 w 17542"/>
                <a:gd name="T87" fmla="*/ 4133 h 8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42" h="8288">
                  <a:moveTo>
                    <a:pt x="1398" y="8265"/>
                  </a:moveTo>
                  <a:cubicBezTo>
                    <a:pt x="798" y="8157"/>
                    <a:pt x="292" y="7722"/>
                    <a:pt x="95" y="7144"/>
                  </a:cubicBezTo>
                  <a:cubicBezTo>
                    <a:pt x="6" y="6883"/>
                    <a:pt x="12" y="7086"/>
                    <a:pt x="7" y="4217"/>
                  </a:cubicBezTo>
                  <a:cubicBezTo>
                    <a:pt x="2" y="1366"/>
                    <a:pt x="0" y="1458"/>
                    <a:pt x="85" y="1188"/>
                  </a:cubicBezTo>
                  <a:cubicBezTo>
                    <a:pt x="247" y="675"/>
                    <a:pt x="649" y="269"/>
                    <a:pt x="1166" y="95"/>
                  </a:cubicBezTo>
                  <a:cubicBezTo>
                    <a:pt x="1450" y="0"/>
                    <a:pt x="945" y="7"/>
                    <a:pt x="8137" y="7"/>
                  </a:cubicBezTo>
                  <a:cubicBezTo>
                    <a:pt x="15286" y="7"/>
                    <a:pt x="14798" y="1"/>
                    <a:pt x="15079" y="89"/>
                  </a:cubicBezTo>
                  <a:cubicBezTo>
                    <a:pt x="15336" y="170"/>
                    <a:pt x="15580" y="322"/>
                    <a:pt x="15772" y="520"/>
                  </a:cubicBezTo>
                  <a:cubicBezTo>
                    <a:pt x="15964" y="717"/>
                    <a:pt x="16087" y="919"/>
                    <a:pt x="16174" y="1179"/>
                  </a:cubicBezTo>
                  <a:cubicBezTo>
                    <a:pt x="16244" y="1388"/>
                    <a:pt x="16257" y="1520"/>
                    <a:pt x="16257" y="2032"/>
                  </a:cubicBezTo>
                  <a:lnTo>
                    <a:pt x="16257" y="2500"/>
                  </a:lnTo>
                  <a:lnTo>
                    <a:pt x="16689" y="2504"/>
                  </a:lnTo>
                  <a:lnTo>
                    <a:pt x="17121" y="2509"/>
                  </a:lnTo>
                  <a:lnTo>
                    <a:pt x="17217" y="2555"/>
                  </a:lnTo>
                  <a:cubicBezTo>
                    <a:pt x="17339" y="2613"/>
                    <a:pt x="17430" y="2704"/>
                    <a:pt x="17488" y="2826"/>
                  </a:cubicBezTo>
                  <a:lnTo>
                    <a:pt x="17534" y="2922"/>
                  </a:lnTo>
                  <a:lnTo>
                    <a:pt x="17538" y="4110"/>
                  </a:lnTo>
                  <a:cubicBezTo>
                    <a:pt x="17542" y="5268"/>
                    <a:pt x="17541" y="5300"/>
                    <a:pt x="17512" y="5387"/>
                  </a:cubicBezTo>
                  <a:cubicBezTo>
                    <a:pt x="17456" y="5554"/>
                    <a:pt x="17315" y="5694"/>
                    <a:pt x="17154" y="5742"/>
                  </a:cubicBezTo>
                  <a:cubicBezTo>
                    <a:pt x="17094" y="5759"/>
                    <a:pt x="16991" y="5764"/>
                    <a:pt x="16668" y="5764"/>
                  </a:cubicBezTo>
                  <a:lnTo>
                    <a:pt x="16257" y="5764"/>
                  </a:lnTo>
                  <a:lnTo>
                    <a:pt x="16257" y="6255"/>
                  </a:lnTo>
                  <a:cubicBezTo>
                    <a:pt x="16257" y="6796"/>
                    <a:pt x="16246" y="6907"/>
                    <a:pt x="16168" y="7141"/>
                  </a:cubicBezTo>
                  <a:cubicBezTo>
                    <a:pt x="16085" y="7390"/>
                    <a:pt x="15954" y="7600"/>
                    <a:pt x="15761" y="7793"/>
                  </a:cubicBezTo>
                  <a:cubicBezTo>
                    <a:pt x="15508" y="8046"/>
                    <a:pt x="15203" y="8204"/>
                    <a:pt x="14849" y="8266"/>
                  </a:cubicBezTo>
                  <a:cubicBezTo>
                    <a:pt x="14732" y="8286"/>
                    <a:pt x="14013" y="8288"/>
                    <a:pt x="8117" y="8287"/>
                  </a:cubicBezTo>
                  <a:cubicBezTo>
                    <a:pt x="2436" y="8286"/>
                    <a:pt x="1500" y="8283"/>
                    <a:pt x="1398" y="8265"/>
                  </a:cubicBezTo>
                  <a:close/>
                  <a:moveTo>
                    <a:pt x="14725" y="7342"/>
                  </a:moveTo>
                  <a:cubicBezTo>
                    <a:pt x="14928" y="7300"/>
                    <a:pt x="15157" y="7124"/>
                    <a:pt x="15243" y="6945"/>
                  </a:cubicBezTo>
                  <a:cubicBezTo>
                    <a:pt x="15333" y="6759"/>
                    <a:pt x="15328" y="6927"/>
                    <a:pt x="15324" y="4109"/>
                  </a:cubicBezTo>
                  <a:lnTo>
                    <a:pt x="15320" y="1535"/>
                  </a:lnTo>
                  <a:lnTo>
                    <a:pt x="15287" y="1450"/>
                  </a:lnTo>
                  <a:cubicBezTo>
                    <a:pt x="15187" y="1186"/>
                    <a:pt x="14949" y="990"/>
                    <a:pt x="14685" y="952"/>
                  </a:cubicBezTo>
                  <a:cubicBezTo>
                    <a:pt x="14542" y="932"/>
                    <a:pt x="1717" y="932"/>
                    <a:pt x="1576" y="952"/>
                  </a:cubicBezTo>
                  <a:cubicBezTo>
                    <a:pt x="1270" y="996"/>
                    <a:pt x="1005" y="1255"/>
                    <a:pt x="949" y="1563"/>
                  </a:cubicBezTo>
                  <a:cubicBezTo>
                    <a:pt x="938" y="1623"/>
                    <a:pt x="933" y="2431"/>
                    <a:pt x="933" y="4154"/>
                  </a:cubicBezTo>
                  <a:cubicBezTo>
                    <a:pt x="934" y="6880"/>
                    <a:pt x="930" y="6761"/>
                    <a:pt x="1017" y="6940"/>
                  </a:cubicBezTo>
                  <a:cubicBezTo>
                    <a:pt x="1072" y="7053"/>
                    <a:pt x="1239" y="7223"/>
                    <a:pt x="1346" y="7275"/>
                  </a:cubicBezTo>
                  <a:cubicBezTo>
                    <a:pt x="1531" y="7363"/>
                    <a:pt x="997" y="7357"/>
                    <a:pt x="8118" y="7358"/>
                  </a:cubicBezTo>
                  <a:cubicBezTo>
                    <a:pt x="12831" y="7358"/>
                    <a:pt x="14668" y="7354"/>
                    <a:pt x="14725" y="7342"/>
                  </a:cubicBezTo>
                  <a:close/>
                  <a:moveTo>
                    <a:pt x="2115" y="6595"/>
                  </a:moveTo>
                  <a:cubicBezTo>
                    <a:pt x="2077" y="6582"/>
                    <a:pt x="2020" y="6542"/>
                    <a:pt x="1979" y="6502"/>
                  </a:cubicBezTo>
                  <a:cubicBezTo>
                    <a:pt x="1854" y="6377"/>
                    <a:pt x="1863" y="6556"/>
                    <a:pt x="1863" y="4137"/>
                  </a:cubicBezTo>
                  <a:cubicBezTo>
                    <a:pt x="1863" y="2681"/>
                    <a:pt x="1868" y="1978"/>
                    <a:pt x="1879" y="1936"/>
                  </a:cubicBezTo>
                  <a:cubicBezTo>
                    <a:pt x="1902" y="1844"/>
                    <a:pt x="1979" y="1748"/>
                    <a:pt x="2071" y="1697"/>
                  </a:cubicBezTo>
                  <a:lnTo>
                    <a:pt x="2151" y="1653"/>
                  </a:lnTo>
                  <a:lnTo>
                    <a:pt x="3101" y="1653"/>
                  </a:lnTo>
                  <a:lnTo>
                    <a:pt x="4051" y="1653"/>
                  </a:lnTo>
                  <a:lnTo>
                    <a:pt x="5453" y="4074"/>
                  </a:lnTo>
                  <a:cubicBezTo>
                    <a:pt x="6224" y="5405"/>
                    <a:pt x="6871" y="6523"/>
                    <a:pt x="6891" y="6558"/>
                  </a:cubicBezTo>
                  <a:lnTo>
                    <a:pt x="6928" y="6620"/>
                  </a:lnTo>
                  <a:lnTo>
                    <a:pt x="4554" y="6619"/>
                  </a:lnTo>
                  <a:cubicBezTo>
                    <a:pt x="2437" y="6618"/>
                    <a:pt x="2173" y="6616"/>
                    <a:pt x="2115" y="6595"/>
                  </a:cubicBezTo>
                  <a:close/>
                  <a:moveTo>
                    <a:pt x="6543" y="4190"/>
                  </a:moveTo>
                  <a:cubicBezTo>
                    <a:pt x="5776" y="2854"/>
                    <a:pt x="5133" y="1734"/>
                    <a:pt x="5114" y="1703"/>
                  </a:cubicBezTo>
                  <a:lnTo>
                    <a:pt x="5080" y="1645"/>
                  </a:lnTo>
                  <a:lnTo>
                    <a:pt x="6708" y="1646"/>
                  </a:lnTo>
                  <a:lnTo>
                    <a:pt x="8337" y="1646"/>
                  </a:lnTo>
                  <a:lnTo>
                    <a:pt x="9724" y="4062"/>
                  </a:lnTo>
                  <a:cubicBezTo>
                    <a:pt x="10488" y="5391"/>
                    <a:pt x="11131" y="6510"/>
                    <a:pt x="11153" y="6549"/>
                  </a:cubicBezTo>
                  <a:lnTo>
                    <a:pt x="11194" y="6620"/>
                  </a:lnTo>
                  <a:lnTo>
                    <a:pt x="9566" y="6620"/>
                  </a:lnTo>
                  <a:lnTo>
                    <a:pt x="7938" y="6619"/>
                  </a:lnTo>
                  <a:lnTo>
                    <a:pt x="6543" y="4190"/>
                  </a:lnTo>
                  <a:close/>
                  <a:moveTo>
                    <a:pt x="12170" y="6521"/>
                  </a:moveTo>
                  <a:cubicBezTo>
                    <a:pt x="12138" y="6466"/>
                    <a:pt x="11503" y="5368"/>
                    <a:pt x="10758" y="4081"/>
                  </a:cubicBezTo>
                  <a:cubicBezTo>
                    <a:pt x="10013" y="2794"/>
                    <a:pt x="9391" y="1720"/>
                    <a:pt x="9375" y="1693"/>
                  </a:cubicBezTo>
                  <a:lnTo>
                    <a:pt x="9345" y="1645"/>
                  </a:lnTo>
                  <a:lnTo>
                    <a:pt x="11735" y="1649"/>
                  </a:lnTo>
                  <a:lnTo>
                    <a:pt x="14124" y="1653"/>
                  </a:lnTo>
                  <a:lnTo>
                    <a:pt x="14196" y="1689"/>
                  </a:lnTo>
                  <a:cubicBezTo>
                    <a:pt x="14236" y="1710"/>
                    <a:pt x="14290" y="1752"/>
                    <a:pt x="14317" y="1784"/>
                  </a:cubicBezTo>
                  <a:cubicBezTo>
                    <a:pt x="14419" y="1902"/>
                    <a:pt x="14413" y="1745"/>
                    <a:pt x="14408" y="4163"/>
                  </a:cubicBezTo>
                  <a:lnTo>
                    <a:pt x="14404" y="6347"/>
                  </a:lnTo>
                  <a:lnTo>
                    <a:pt x="14372" y="6406"/>
                  </a:lnTo>
                  <a:cubicBezTo>
                    <a:pt x="14335" y="6476"/>
                    <a:pt x="14262" y="6547"/>
                    <a:pt x="14190" y="6586"/>
                  </a:cubicBezTo>
                  <a:cubicBezTo>
                    <a:pt x="14142" y="6611"/>
                    <a:pt x="14082" y="6613"/>
                    <a:pt x="13184" y="6617"/>
                  </a:cubicBezTo>
                  <a:lnTo>
                    <a:pt x="12229" y="6621"/>
                  </a:lnTo>
                  <a:lnTo>
                    <a:pt x="12170" y="6521"/>
                  </a:lnTo>
                  <a:close/>
                  <a:moveTo>
                    <a:pt x="16921" y="4133"/>
                  </a:moveTo>
                  <a:lnTo>
                    <a:pt x="16921" y="3122"/>
                  </a:lnTo>
                  <a:lnTo>
                    <a:pt x="16589" y="3122"/>
                  </a:lnTo>
                  <a:lnTo>
                    <a:pt x="16257" y="3122"/>
                  </a:lnTo>
                  <a:lnTo>
                    <a:pt x="16257" y="4133"/>
                  </a:lnTo>
                  <a:lnTo>
                    <a:pt x="16257" y="5144"/>
                  </a:lnTo>
                  <a:lnTo>
                    <a:pt x="16589" y="5144"/>
                  </a:lnTo>
                  <a:lnTo>
                    <a:pt x="16921" y="5144"/>
                  </a:lnTo>
                  <a:lnTo>
                    <a:pt x="16921" y="4133"/>
                  </a:lnTo>
                  <a:close/>
                </a:path>
              </a:pathLst>
            </a:custGeom>
            <a:solidFill>
              <a:schemeClr val="tx2"/>
            </a:solidFill>
            <a:ln w="22225">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55759"/>
                </a:solidFill>
                <a:effectLst/>
                <a:uLnTx/>
                <a:uFillTx/>
                <a:latin typeface="Arial" panose="020B0604020202020204"/>
              </a:endParaRPr>
            </a:p>
          </p:txBody>
        </p:sp>
      </p:grpSp>
      <p:cxnSp>
        <p:nvCxnSpPr>
          <p:cNvPr id="63" name="Straight Connector 62">
            <a:extLst>
              <a:ext uri="{FF2B5EF4-FFF2-40B4-BE49-F238E27FC236}">
                <a16:creationId xmlns:a16="http://schemas.microsoft.com/office/drawing/2014/main" id="{249C4291-A045-4A2F-8B26-DA525419282F}"/>
              </a:ext>
              <a:ext uri="{C183D7F6-B498-43B3-948B-1728B52AA6E4}">
                <adec:decorative xmlns:adec="http://schemas.microsoft.com/office/drawing/2017/decorative" val="1"/>
              </a:ext>
            </a:extLst>
          </p:cNvPr>
          <p:cNvCxnSpPr>
            <a:cxnSpLocks/>
            <a:endCxn id="46" idx="1"/>
          </p:cNvCxnSpPr>
          <p:nvPr/>
        </p:nvCxnSpPr>
        <p:spPr>
          <a:xfrm flipV="1">
            <a:off x="1532667" y="4407229"/>
            <a:ext cx="2405346" cy="481321"/>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5E5641B-B272-4CBF-9F02-38DCCB12771E}"/>
              </a:ext>
              <a:ext uri="{C183D7F6-B498-43B3-948B-1728B52AA6E4}">
                <adec:decorative xmlns:adec="http://schemas.microsoft.com/office/drawing/2017/decorative" val="1"/>
              </a:ext>
            </a:extLst>
          </p:cNvPr>
          <p:cNvCxnSpPr>
            <a:cxnSpLocks/>
            <a:stCxn id="81" idx="0"/>
            <a:endCxn id="46" idx="1"/>
          </p:cNvCxnSpPr>
          <p:nvPr/>
        </p:nvCxnSpPr>
        <p:spPr>
          <a:xfrm flipV="1">
            <a:off x="1891118" y="4407229"/>
            <a:ext cx="2046895" cy="1340535"/>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77" name="Graphic 76">
            <a:extLst>
              <a:ext uri="{FF2B5EF4-FFF2-40B4-BE49-F238E27FC236}">
                <a16:creationId xmlns:a16="http://schemas.microsoft.com/office/drawing/2014/main" id="{3E90BC32-DF20-49A4-B9E7-85B27A67A9A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49231" y="3771389"/>
            <a:ext cx="880235" cy="880235"/>
          </a:xfrm>
          <a:prstGeom prst="rect">
            <a:avLst/>
          </a:prstGeom>
        </p:spPr>
      </p:pic>
      <p:cxnSp>
        <p:nvCxnSpPr>
          <p:cNvPr id="78" name="Straight Connector 77">
            <a:extLst>
              <a:ext uri="{FF2B5EF4-FFF2-40B4-BE49-F238E27FC236}">
                <a16:creationId xmlns:a16="http://schemas.microsoft.com/office/drawing/2014/main" id="{82D94183-E075-4511-8201-16B2BD32A6C8}"/>
              </a:ext>
              <a:ext uri="{C183D7F6-B498-43B3-948B-1728B52AA6E4}">
                <adec:decorative xmlns:adec="http://schemas.microsoft.com/office/drawing/2017/decorative" val="1"/>
              </a:ext>
            </a:extLst>
          </p:cNvPr>
          <p:cNvCxnSpPr>
            <a:cxnSpLocks/>
            <a:endCxn id="77" idx="1"/>
          </p:cNvCxnSpPr>
          <p:nvPr/>
        </p:nvCxnSpPr>
        <p:spPr>
          <a:xfrm>
            <a:off x="5207641" y="4211506"/>
            <a:ext cx="1141590" cy="1"/>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81" name="Graphic 80" descr="solar panel connected by dotted line to control center icon from side of screen containing individual wind turbine and solar panel with charged battery">
            <a:extLst>
              <a:ext uri="{FF2B5EF4-FFF2-40B4-BE49-F238E27FC236}">
                <a16:creationId xmlns:a16="http://schemas.microsoft.com/office/drawing/2014/main" id="{3A916481-E836-4048-9F70-1C29B214A7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1000" y="5747764"/>
            <a:ext cx="880235" cy="880235"/>
          </a:xfrm>
          <a:prstGeom prst="rect">
            <a:avLst/>
          </a:prstGeom>
        </p:spPr>
      </p:pic>
      <p:sp>
        <p:nvSpPr>
          <p:cNvPr id="88" name="TextBox 87">
            <a:extLst>
              <a:ext uri="{FF2B5EF4-FFF2-40B4-BE49-F238E27FC236}">
                <a16:creationId xmlns:a16="http://schemas.microsoft.com/office/drawing/2014/main" id="{5F8C3B0B-76BB-4524-98BE-2B288D7A7CBE}"/>
              </a:ext>
              <a:ext uri="{C183D7F6-B498-43B3-948B-1728B52AA6E4}">
                <adec:decorative xmlns:adec="http://schemas.microsoft.com/office/drawing/2017/decorative" val="1"/>
              </a:ext>
            </a:extLst>
          </p:cNvPr>
          <p:cNvSpPr txBox="1"/>
          <p:nvPr/>
        </p:nvSpPr>
        <p:spPr>
          <a:xfrm>
            <a:off x="7709952" y="3609920"/>
            <a:ext cx="584240" cy="246221"/>
          </a:xfrm>
          <a:prstGeom prst="rect">
            <a:avLst/>
          </a:prstGeom>
          <a:noFill/>
          <a:ln>
            <a:noFill/>
          </a:ln>
        </p:spPr>
        <p:txBody>
          <a:bodyPr wrap="square" rtlCol="0">
            <a:spAutoFit/>
          </a:bodyPr>
          <a:lstStyle/>
          <a:p>
            <a:r>
              <a:rPr lang="en-US" sz="1000" dirty="0">
                <a:solidFill>
                  <a:srgbClr val="635C5B"/>
                </a:solidFill>
              </a:rPr>
              <a:t>Time</a:t>
            </a:r>
          </a:p>
        </p:txBody>
      </p:sp>
      <p:sp>
        <p:nvSpPr>
          <p:cNvPr id="89" name="TextBox 88">
            <a:extLst>
              <a:ext uri="{FF2B5EF4-FFF2-40B4-BE49-F238E27FC236}">
                <a16:creationId xmlns:a16="http://schemas.microsoft.com/office/drawing/2014/main" id="{3475021B-6D56-4C70-ADB4-5846FDCF0680}"/>
              </a:ext>
              <a:ext uri="{C183D7F6-B498-43B3-948B-1728B52AA6E4}">
                <adec:decorative xmlns:adec="http://schemas.microsoft.com/office/drawing/2017/decorative" val="1"/>
              </a:ext>
            </a:extLst>
          </p:cNvPr>
          <p:cNvSpPr txBox="1"/>
          <p:nvPr/>
        </p:nvSpPr>
        <p:spPr>
          <a:xfrm>
            <a:off x="6500346" y="2695651"/>
            <a:ext cx="584240" cy="246221"/>
          </a:xfrm>
          <a:prstGeom prst="rect">
            <a:avLst/>
          </a:prstGeom>
          <a:noFill/>
          <a:ln>
            <a:noFill/>
          </a:ln>
        </p:spPr>
        <p:txBody>
          <a:bodyPr wrap="square" rtlCol="0">
            <a:spAutoFit/>
          </a:bodyPr>
          <a:lstStyle/>
          <a:p>
            <a:r>
              <a:rPr lang="en-US" sz="1000" dirty="0">
                <a:solidFill>
                  <a:srgbClr val="635C5B"/>
                </a:solidFill>
              </a:rPr>
              <a:t>GW</a:t>
            </a:r>
          </a:p>
        </p:txBody>
      </p:sp>
      <p:cxnSp>
        <p:nvCxnSpPr>
          <p:cNvPr id="91" name="Straight Arrow Connector 90">
            <a:extLst>
              <a:ext uri="{FF2B5EF4-FFF2-40B4-BE49-F238E27FC236}">
                <a16:creationId xmlns:a16="http://schemas.microsoft.com/office/drawing/2014/main" id="{BF7819B7-16C6-43BA-87B9-5FCAF7BBB9EF}"/>
              </a:ext>
              <a:ext uri="{C183D7F6-B498-43B3-948B-1728B52AA6E4}">
                <adec:decorative xmlns:adec="http://schemas.microsoft.com/office/drawing/2017/decorative" val="1"/>
              </a:ext>
            </a:extLst>
          </p:cNvPr>
          <p:cNvCxnSpPr>
            <a:cxnSpLocks/>
            <a:endCxn id="88" idx="0"/>
          </p:cNvCxnSpPr>
          <p:nvPr/>
        </p:nvCxnSpPr>
        <p:spPr>
          <a:xfrm>
            <a:off x="6803362" y="3595958"/>
            <a:ext cx="1198710" cy="1396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3DB3C7AA-E17F-4B6E-9156-48A0E23FB428}"/>
              </a:ext>
              <a:ext uri="{C183D7F6-B498-43B3-948B-1728B52AA6E4}">
                <adec:decorative xmlns:adec="http://schemas.microsoft.com/office/drawing/2017/decorative" val="1"/>
              </a:ext>
            </a:extLst>
          </p:cNvPr>
          <p:cNvCxnSpPr>
            <a:cxnSpLocks/>
          </p:cNvCxnSpPr>
          <p:nvPr/>
        </p:nvCxnSpPr>
        <p:spPr>
          <a:xfrm flipV="1">
            <a:off x="6803362" y="2884866"/>
            <a:ext cx="0" cy="699163"/>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99" name="Freeform: Shape 98">
            <a:extLst>
              <a:ext uri="{FF2B5EF4-FFF2-40B4-BE49-F238E27FC236}">
                <a16:creationId xmlns:a16="http://schemas.microsoft.com/office/drawing/2014/main" id="{453E805C-2095-498F-93AD-36652988CAF5}"/>
              </a:ext>
              <a:ext uri="{C183D7F6-B498-43B3-948B-1728B52AA6E4}">
                <adec:decorative xmlns:adec="http://schemas.microsoft.com/office/drawing/2017/decorative" val="1"/>
              </a:ext>
            </a:extLst>
          </p:cNvPr>
          <p:cNvSpPr/>
          <p:nvPr/>
        </p:nvSpPr>
        <p:spPr>
          <a:xfrm>
            <a:off x="6792466" y="2729540"/>
            <a:ext cx="1184480" cy="844821"/>
          </a:xfrm>
          <a:custGeom>
            <a:avLst/>
            <a:gdLst>
              <a:gd name="connsiteX0" fmla="*/ 0 w 1184480"/>
              <a:gd name="connsiteY0" fmla="*/ 647150 h 844821"/>
              <a:gd name="connsiteX1" fmla="*/ 259644 w 1184480"/>
              <a:gd name="connsiteY1" fmla="*/ 760039 h 844821"/>
              <a:gd name="connsiteX2" fmla="*/ 440266 w 1184480"/>
              <a:gd name="connsiteY2" fmla="*/ 353639 h 844821"/>
              <a:gd name="connsiteX3" fmla="*/ 733777 w 1184480"/>
              <a:gd name="connsiteY3" fmla="*/ 466528 h 844821"/>
              <a:gd name="connsiteX4" fmla="*/ 936977 w 1184480"/>
              <a:gd name="connsiteY4" fmla="*/ 3683 h 844821"/>
              <a:gd name="connsiteX5" fmla="*/ 1162755 w 1184480"/>
              <a:gd name="connsiteY5" fmla="*/ 760039 h 844821"/>
              <a:gd name="connsiteX6" fmla="*/ 1162755 w 1184480"/>
              <a:gd name="connsiteY6" fmla="*/ 793906 h 8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480" h="844821">
                <a:moveTo>
                  <a:pt x="0" y="647150"/>
                </a:moveTo>
                <a:cubicBezTo>
                  <a:pt x="93133" y="728053"/>
                  <a:pt x="186266" y="808957"/>
                  <a:pt x="259644" y="760039"/>
                </a:cubicBezTo>
                <a:cubicBezTo>
                  <a:pt x="333022" y="711121"/>
                  <a:pt x="361244" y="402557"/>
                  <a:pt x="440266" y="353639"/>
                </a:cubicBezTo>
                <a:cubicBezTo>
                  <a:pt x="519288" y="304720"/>
                  <a:pt x="650992" y="524854"/>
                  <a:pt x="733777" y="466528"/>
                </a:cubicBezTo>
                <a:cubicBezTo>
                  <a:pt x="816562" y="408202"/>
                  <a:pt x="865481" y="-45235"/>
                  <a:pt x="936977" y="3683"/>
                </a:cubicBezTo>
                <a:cubicBezTo>
                  <a:pt x="1008473" y="52601"/>
                  <a:pt x="1125125" y="628335"/>
                  <a:pt x="1162755" y="760039"/>
                </a:cubicBezTo>
                <a:cubicBezTo>
                  <a:pt x="1200385" y="891743"/>
                  <a:pt x="1181570" y="842824"/>
                  <a:pt x="1162755" y="793906"/>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B686800-6123-4E82-A460-B5F1E3DD9112}"/>
              </a:ext>
              <a:ext uri="{C183D7F6-B498-43B3-948B-1728B52AA6E4}">
                <adec:decorative xmlns:adec="http://schemas.microsoft.com/office/drawing/2017/decorative" val="1"/>
              </a:ext>
            </a:extLst>
          </p:cNvPr>
          <p:cNvGrpSpPr/>
          <p:nvPr/>
        </p:nvGrpSpPr>
        <p:grpSpPr>
          <a:xfrm>
            <a:off x="1865376" y="2687194"/>
            <a:ext cx="1515538" cy="890940"/>
            <a:chOff x="2797578" y="5676113"/>
            <a:chExt cx="2142014" cy="1188238"/>
          </a:xfrm>
        </p:grpSpPr>
        <p:sp>
          <p:nvSpPr>
            <p:cNvPr id="100" name="TextBox 99">
              <a:extLst>
                <a:ext uri="{FF2B5EF4-FFF2-40B4-BE49-F238E27FC236}">
                  <a16:creationId xmlns:a16="http://schemas.microsoft.com/office/drawing/2014/main" id="{EADA0D24-F50F-4200-B2A0-DE17CB66AEF6}"/>
                </a:ext>
                <a:ext uri="{C183D7F6-B498-43B3-948B-1728B52AA6E4}">
                  <adec:decorative xmlns:adec="http://schemas.microsoft.com/office/drawing/2017/decorative" val="1"/>
                </a:ext>
              </a:extLst>
            </p:cNvPr>
            <p:cNvSpPr txBox="1"/>
            <p:nvPr/>
          </p:nvSpPr>
          <p:spPr>
            <a:xfrm>
              <a:off x="4111413" y="6556493"/>
              <a:ext cx="828179" cy="307858"/>
            </a:xfrm>
            <a:prstGeom prst="rect">
              <a:avLst/>
            </a:prstGeom>
            <a:noFill/>
            <a:ln>
              <a:noFill/>
            </a:ln>
          </p:spPr>
          <p:txBody>
            <a:bodyPr wrap="square" rtlCol="0">
              <a:spAutoFit/>
            </a:bodyPr>
            <a:lstStyle/>
            <a:p>
              <a:r>
                <a:rPr lang="en-US" sz="900" dirty="0">
                  <a:solidFill>
                    <a:srgbClr val="635C5B"/>
                  </a:solidFill>
                </a:rPr>
                <a:t>Time</a:t>
              </a:r>
              <a:endParaRPr lang="en-US" sz="1000" dirty="0">
                <a:solidFill>
                  <a:srgbClr val="635C5B"/>
                </a:solidFill>
              </a:endParaRPr>
            </a:p>
          </p:txBody>
        </p:sp>
        <p:sp>
          <p:nvSpPr>
            <p:cNvPr id="101" name="TextBox 100">
              <a:extLst>
                <a:ext uri="{FF2B5EF4-FFF2-40B4-BE49-F238E27FC236}">
                  <a16:creationId xmlns:a16="http://schemas.microsoft.com/office/drawing/2014/main" id="{444C1F70-ADF0-43CA-8CD3-DBEE0EEDDC02}"/>
                </a:ext>
              </a:extLst>
            </p:cNvPr>
            <p:cNvSpPr txBox="1"/>
            <p:nvPr/>
          </p:nvSpPr>
          <p:spPr>
            <a:xfrm>
              <a:off x="2797578" y="5677484"/>
              <a:ext cx="584240" cy="299060"/>
            </a:xfrm>
            <a:prstGeom prst="rect">
              <a:avLst/>
            </a:prstGeom>
            <a:noFill/>
            <a:ln>
              <a:noFill/>
            </a:ln>
          </p:spPr>
          <p:txBody>
            <a:bodyPr wrap="square" rtlCol="0">
              <a:spAutoFit/>
            </a:bodyPr>
            <a:lstStyle/>
            <a:p>
              <a:r>
                <a:rPr lang="en-US" sz="900" dirty="0">
                  <a:solidFill>
                    <a:srgbClr val="635C5B"/>
                  </a:solidFill>
                </a:rPr>
                <a:t>GW</a:t>
              </a:r>
              <a:endParaRPr lang="en-US" sz="1000" dirty="0">
                <a:solidFill>
                  <a:srgbClr val="635C5B"/>
                </a:solidFill>
              </a:endParaRPr>
            </a:p>
          </p:txBody>
        </p:sp>
        <p:cxnSp>
          <p:nvCxnSpPr>
            <p:cNvPr id="102" name="Straight Arrow Connector 101">
              <a:extLst>
                <a:ext uri="{FF2B5EF4-FFF2-40B4-BE49-F238E27FC236}">
                  <a16:creationId xmlns:a16="http://schemas.microsoft.com/office/drawing/2014/main" id="{7BE86C7D-7293-44B8-82D2-59EF8A6F8218}"/>
                </a:ext>
              </a:extLst>
            </p:cNvPr>
            <p:cNvCxnSpPr>
              <a:cxnSpLocks/>
              <a:endCxn id="100" idx="0"/>
            </p:cNvCxnSpPr>
            <p:nvPr/>
          </p:nvCxnSpPr>
          <p:spPr>
            <a:xfrm>
              <a:off x="3204823" y="6542530"/>
              <a:ext cx="1320680" cy="1396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96640A86-14F7-4352-BF92-1D5D28B3789A}"/>
                </a:ext>
              </a:extLst>
            </p:cNvPr>
            <p:cNvCxnSpPr>
              <a:cxnSpLocks/>
            </p:cNvCxnSpPr>
            <p:nvPr/>
          </p:nvCxnSpPr>
          <p:spPr>
            <a:xfrm flipV="1">
              <a:off x="3204823" y="5831439"/>
              <a:ext cx="0" cy="699163"/>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04" name="Freeform: Shape 103">
              <a:extLst>
                <a:ext uri="{FF2B5EF4-FFF2-40B4-BE49-F238E27FC236}">
                  <a16:creationId xmlns:a16="http://schemas.microsoft.com/office/drawing/2014/main" id="{2F40AE8E-C65A-40B4-BA15-AB4A4AE61AA1}"/>
                </a:ext>
              </a:extLst>
            </p:cNvPr>
            <p:cNvSpPr/>
            <p:nvPr/>
          </p:nvSpPr>
          <p:spPr>
            <a:xfrm>
              <a:off x="3193927" y="5676113"/>
              <a:ext cx="1184480" cy="844821"/>
            </a:xfrm>
            <a:custGeom>
              <a:avLst/>
              <a:gdLst>
                <a:gd name="connsiteX0" fmla="*/ 0 w 1184480"/>
                <a:gd name="connsiteY0" fmla="*/ 647150 h 844821"/>
                <a:gd name="connsiteX1" fmla="*/ 259644 w 1184480"/>
                <a:gd name="connsiteY1" fmla="*/ 760039 h 844821"/>
                <a:gd name="connsiteX2" fmla="*/ 440266 w 1184480"/>
                <a:gd name="connsiteY2" fmla="*/ 353639 h 844821"/>
                <a:gd name="connsiteX3" fmla="*/ 733777 w 1184480"/>
                <a:gd name="connsiteY3" fmla="*/ 466528 h 844821"/>
                <a:gd name="connsiteX4" fmla="*/ 936977 w 1184480"/>
                <a:gd name="connsiteY4" fmla="*/ 3683 h 844821"/>
                <a:gd name="connsiteX5" fmla="*/ 1162755 w 1184480"/>
                <a:gd name="connsiteY5" fmla="*/ 760039 h 844821"/>
                <a:gd name="connsiteX6" fmla="*/ 1162755 w 1184480"/>
                <a:gd name="connsiteY6" fmla="*/ 793906 h 8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480" h="844821">
                  <a:moveTo>
                    <a:pt x="0" y="647150"/>
                  </a:moveTo>
                  <a:cubicBezTo>
                    <a:pt x="93133" y="728053"/>
                    <a:pt x="186266" y="808957"/>
                    <a:pt x="259644" y="760039"/>
                  </a:cubicBezTo>
                  <a:cubicBezTo>
                    <a:pt x="333022" y="711121"/>
                    <a:pt x="361244" y="402557"/>
                    <a:pt x="440266" y="353639"/>
                  </a:cubicBezTo>
                  <a:cubicBezTo>
                    <a:pt x="519288" y="304720"/>
                    <a:pt x="650992" y="524854"/>
                    <a:pt x="733777" y="466528"/>
                  </a:cubicBezTo>
                  <a:cubicBezTo>
                    <a:pt x="816562" y="408202"/>
                    <a:pt x="865481" y="-45235"/>
                    <a:pt x="936977" y="3683"/>
                  </a:cubicBezTo>
                  <a:cubicBezTo>
                    <a:pt x="1008473" y="52601"/>
                    <a:pt x="1125125" y="628335"/>
                    <a:pt x="1162755" y="760039"/>
                  </a:cubicBezTo>
                  <a:cubicBezTo>
                    <a:pt x="1200385" y="891743"/>
                    <a:pt x="1181570" y="842824"/>
                    <a:pt x="1162755" y="793906"/>
                  </a:cubicBezTo>
                </a:path>
              </a:pathLst>
            </a:custGeom>
            <a:no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60948788-FCBD-4E19-A01B-9BA200F92F42}"/>
                </a:ext>
              </a:extLst>
            </p:cNvPr>
            <p:cNvSpPr/>
            <p:nvPr/>
          </p:nvSpPr>
          <p:spPr>
            <a:xfrm>
              <a:off x="3228622" y="5937956"/>
              <a:ext cx="1174045" cy="452887"/>
            </a:xfrm>
            <a:custGeom>
              <a:avLst/>
              <a:gdLst>
                <a:gd name="connsiteX0" fmla="*/ 0 w 1174045"/>
                <a:gd name="connsiteY0" fmla="*/ 90311 h 452887"/>
                <a:gd name="connsiteX1" fmla="*/ 282222 w 1174045"/>
                <a:gd name="connsiteY1" fmla="*/ 112888 h 452887"/>
                <a:gd name="connsiteX2" fmla="*/ 553156 w 1174045"/>
                <a:gd name="connsiteY2" fmla="*/ 395111 h 452887"/>
                <a:gd name="connsiteX3" fmla="*/ 982134 w 1174045"/>
                <a:gd name="connsiteY3" fmla="*/ 417688 h 452887"/>
                <a:gd name="connsiteX4" fmla="*/ 1174045 w 1174045"/>
                <a:gd name="connsiteY4" fmla="*/ 0 h 45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45" h="452887">
                  <a:moveTo>
                    <a:pt x="0" y="90311"/>
                  </a:moveTo>
                  <a:cubicBezTo>
                    <a:pt x="95014" y="76199"/>
                    <a:pt x="190029" y="62088"/>
                    <a:pt x="282222" y="112888"/>
                  </a:cubicBezTo>
                  <a:cubicBezTo>
                    <a:pt x="374415" y="163688"/>
                    <a:pt x="436504" y="344311"/>
                    <a:pt x="553156" y="395111"/>
                  </a:cubicBezTo>
                  <a:cubicBezTo>
                    <a:pt x="669808" y="445911"/>
                    <a:pt x="878653" y="483540"/>
                    <a:pt x="982134" y="417688"/>
                  </a:cubicBezTo>
                  <a:cubicBezTo>
                    <a:pt x="1085615" y="351836"/>
                    <a:pt x="1134534" y="71496"/>
                    <a:pt x="1174045" y="0"/>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ACEFE2AC-1F82-4110-B8C3-A12764B91942}"/>
              </a:ext>
              <a:ext uri="{C183D7F6-B498-43B3-948B-1728B52AA6E4}">
                <adec:decorative xmlns:adec="http://schemas.microsoft.com/office/drawing/2017/decorative" val="1"/>
              </a:ext>
            </a:extLst>
          </p:cNvPr>
          <p:cNvGrpSpPr/>
          <p:nvPr/>
        </p:nvGrpSpPr>
        <p:grpSpPr>
          <a:xfrm>
            <a:off x="2438624" y="5404452"/>
            <a:ext cx="1383911" cy="940171"/>
            <a:chOff x="3111515" y="4792323"/>
            <a:chExt cx="1576400" cy="979743"/>
          </a:xfrm>
        </p:grpSpPr>
        <p:sp>
          <p:nvSpPr>
            <p:cNvPr id="123" name="TextBox 122">
              <a:extLst>
                <a:ext uri="{FF2B5EF4-FFF2-40B4-BE49-F238E27FC236}">
                  <a16:creationId xmlns:a16="http://schemas.microsoft.com/office/drawing/2014/main" id="{B3EB41B8-524E-4C40-BD02-2DFC12DCDC99}"/>
                </a:ext>
              </a:extLst>
            </p:cNvPr>
            <p:cNvSpPr txBox="1"/>
            <p:nvPr/>
          </p:nvSpPr>
          <p:spPr>
            <a:xfrm>
              <a:off x="4202689" y="5531518"/>
              <a:ext cx="485226" cy="240548"/>
            </a:xfrm>
            <a:prstGeom prst="rect">
              <a:avLst/>
            </a:prstGeom>
            <a:noFill/>
            <a:ln>
              <a:noFill/>
            </a:ln>
          </p:spPr>
          <p:txBody>
            <a:bodyPr wrap="square" rtlCol="0">
              <a:spAutoFit/>
            </a:bodyPr>
            <a:lstStyle/>
            <a:p>
              <a:r>
                <a:rPr lang="en-US" sz="900" dirty="0">
                  <a:solidFill>
                    <a:srgbClr val="635C5B"/>
                  </a:solidFill>
                </a:rPr>
                <a:t>Time</a:t>
              </a:r>
            </a:p>
          </p:txBody>
        </p:sp>
        <p:sp>
          <p:nvSpPr>
            <p:cNvPr id="124" name="TextBox 123">
              <a:extLst>
                <a:ext uri="{FF2B5EF4-FFF2-40B4-BE49-F238E27FC236}">
                  <a16:creationId xmlns:a16="http://schemas.microsoft.com/office/drawing/2014/main" id="{4ED210C9-91CC-4F3F-9FE2-1AE1ED91F93C}"/>
                </a:ext>
              </a:extLst>
            </p:cNvPr>
            <p:cNvSpPr txBox="1"/>
            <p:nvPr/>
          </p:nvSpPr>
          <p:spPr>
            <a:xfrm>
              <a:off x="3111515" y="4792323"/>
              <a:ext cx="485226" cy="240548"/>
            </a:xfrm>
            <a:prstGeom prst="rect">
              <a:avLst/>
            </a:prstGeom>
            <a:noFill/>
            <a:ln>
              <a:noFill/>
            </a:ln>
          </p:spPr>
          <p:txBody>
            <a:bodyPr wrap="square" rtlCol="0">
              <a:spAutoFit/>
            </a:bodyPr>
            <a:lstStyle/>
            <a:p>
              <a:r>
                <a:rPr lang="en-US" sz="900" dirty="0">
                  <a:solidFill>
                    <a:srgbClr val="635C5B"/>
                  </a:solidFill>
                </a:rPr>
                <a:t>GW</a:t>
              </a:r>
            </a:p>
          </p:txBody>
        </p:sp>
        <p:cxnSp>
          <p:nvCxnSpPr>
            <p:cNvPr id="125" name="Straight Arrow Connector 124">
              <a:extLst>
                <a:ext uri="{FF2B5EF4-FFF2-40B4-BE49-F238E27FC236}">
                  <a16:creationId xmlns:a16="http://schemas.microsoft.com/office/drawing/2014/main" id="{AC26D3D0-B3CB-4A3C-85E2-DD2E1540425E}"/>
                </a:ext>
              </a:extLst>
            </p:cNvPr>
            <p:cNvCxnSpPr>
              <a:cxnSpLocks/>
              <a:endCxn id="123" idx="0"/>
            </p:cNvCxnSpPr>
            <p:nvPr/>
          </p:nvCxnSpPr>
          <p:spPr>
            <a:xfrm>
              <a:off x="3449742" y="5520609"/>
              <a:ext cx="995561" cy="1091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C1F549B1-C3C9-4457-B3EF-342A1B93CB4E}"/>
                </a:ext>
              </a:extLst>
            </p:cNvPr>
            <p:cNvCxnSpPr>
              <a:cxnSpLocks/>
            </p:cNvCxnSpPr>
            <p:nvPr/>
          </p:nvCxnSpPr>
          <p:spPr>
            <a:xfrm flipV="1">
              <a:off x="3449742" y="4964927"/>
              <a:ext cx="0" cy="546359"/>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27" name="Freeform: Shape 126">
              <a:extLst>
                <a:ext uri="{FF2B5EF4-FFF2-40B4-BE49-F238E27FC236}">
                  <a16:creationId xmlns:a16="http://schemas.microsoft.com/office/drawing/2014/main" id="{CE969264-ACD4-4710-8879-31E17609A11A}"/>
                </a:ext>
              </a:extLst>
            </p:cNvPr>
            <p:cNvSpPr/>
            <p:nvPr/>
          </p:nvSpPr>
          <p:spPr>
            <a:xfrm>
              <a:off x="3440693" y="4843548"/>
              <a:ext cx="983741" cy="660184"/>
            </a:xfrm>
            <a:custGeom>
              <a:avLst/>
              <a:gdLst>
                <a:gd name="connsiteX0" fmla="*/ 0 w 1184480"/>
                <a:gd name="connsiteY0" fmla="*/ 647150 h 844821"/>
                <a:gd name="connsiteX1" fmla="*/ 259644 w 1184480"/>
                <a:gd name="connsiteY1" fmla="*/ 760039 h 844821"/>
                <a:gd name="connsiteX2" fmla="*/ 440266 w 1184480"/>
                <a:gd name="connsiteY2" fmla="*/ 353639 h 844821"/>
                <a:gd name="connsiteX3" fmla="*/ 733777 w 1184480"/>
                <a:gd name="connsiteY3" fmla="*/ 466528 h 844821"/>
                <a:gd name="connsiteX4" fmla="*/ 936977 w 1184480"/>
                <a:gd name="connsiteY4" fmla="*/ 3683 h 844821"/>
                <a:gd name="connsiteX5" fmla="*/ 1162755 w 1184480"/>
                <a:gd name="connsiteY5" fmla="*/ 760039 h 844821"/>
                <a:gd name="connsiteX6" fmla="*/ 1162755 w 1184480"/>
                <a:gd name="connsiteY6" fmla="*/ 793906 h 8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480" h="844821">
                  <a:moveTo>
                    <a:pt x="0" y="647150"/>
                  </a:moveTo>
                  <a:cubicBezTo>
                    <a:pt x="93133" y="728053"/>
                    <a:pt x="186266" y="808957"/>
                    <a:pt x="259644" y="760039"/>
                  </a:cubicBezTo>
                  <a:cubicBezTo>
                    <a:pt x="333022" y="711121"/>
                    <a:pt x="361244" y="402557"/>
                    <a:pt x="440266" y="353639"/>
                  </a:cubicBezTo>
                  <a:cubicBezTo>
                    <a:pt x="519288" y="304720"/>
                    <a:pt x="650992" y="524854"/>
                    <a:pt x="733777" y="466528"/>
                  </a:cubicBezTo>
                  <a:cubicBezTo>
                    <a:pt x="816562" y="408202"/>
                    <a:pt x="865481" y="-45235"/>
                    <a:pt x="936977" y="3683"/>
                  </a:cubicBezTo>
                  <a:cubicBezTo>
                    <a:pt x="1008473" y="52601"/>
                    <a:pt x="1125125" y="628335"/>
                    <a:pt x="1162755" y="760039"/>
                  </a:cubicBezTo>
                  <a:cubicBezTo>
                    <a:pt x="1200385" y="891743"/>
                    <a:pt x="1181570" y="842824"/>
                    <a:pt x="1162755" y="793906"/>
                  </a:cubicBezTo>
                </a:path>
              </a:pathLst>
            </a:custGeom>
            <a:no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477EEE7-B2B0-4D56-A8A2-4E30EC9CA7B4}"/>
                </a:ext>
              </a:extLst>
            </p:cNvPr>
            <p:cNvSpPr/>
            <p:nvPr/>
          </p:nvSpPr>
          <p:spPr>
            <a:xfrm>
              <a:off x="3654054" y="5009775"/>
              <a:ext cx="597310" cy="508823"/>
            </a:xfrm>
            <a:custGeom>
              <a:avLst/>
              <a:gdLst>
                <a:gd name="connsiteX0" fmla="*/ 0 w 597310"/>
                <a:gd name="connsiteY0" fmla="*/ 501449 h 508823"/>
                <a:gd name="connsiteX1" fmla="*/ 265471 w 597310"/>
                <a:gd name="connsiteY1" fmla="*/ 4 h 508823"/>
                <a:gd name="connsiteX2" fmla="*/ 597310 w 597310"/>
                <a:gd name="connsiteY2" fmla="*/ 508823 h 508823"/>
              </a:gdLst>
              <a:ahLst/>
              <a:cxnLst>
                <a:cxn ang="0">
                  <a:pos x="connsiteX0" y="connsiteY0"/>
                </a:cxn>
                <a:cxn ang="0">
                  <a:pos x="connsiteX1" y="connsiteY1"/>
                </a:cxn>
                <a:cxn ang="0">
                  <a:pos x="connsiteX2" y="connsiteY2"/>
                </a:cxn>
              </a:cxnLst>
              <a:rect l="l" t="t" r="r" b="b"/>
              <a:pathLst>
                <a:path w="597310" h="508823">
                  <a:moveTo>
                    <a:pt x="0" y="501449"/>
                  </a:moveTo>
                  <a:cubicBezTo>
                    <a:pt x="82959" y="250112"/>
                    <a:pt x="165919" y="-1225"/>
                    <a:pt x="265471" y="4"/>
                  </a:cubicBezTo>
                  <a:cubicBezTo>
                    <a:pt x="365023" y="1233"/>
                    <a:pt x="530942" y="396981"/>
                    <a:pt x="597310" y="508823"/>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86CB2665-69C2-43FE-A79F-690E8A4817BB}"/>
              </a:ext>
              <a:ext uri="{C183D7F6-B498-43B3-948B-1728B52AA6E4}">
                <adec:decorative xmlns:adec="http://schemas.microsoft.com/office/drawing/2017/decorative" val="1"/>
              </a:ext>
            </a:extLst>
          </p:cNvPr>
          <p:cNvGrpSpPr/>
          <p:nvPr/>
        </p:nvGrpSpPr>
        <p:grpSpPr>
          <a:xfrm>
            <a:off x="1167054" y="3808038"/>
            <a:ext cx="1449349" cy="905790"/>
            <a:chOff x="1747923" y="3619146"/>
            <a:chExt cx="1640516" cy="979305"/>
          </a:xfrm>
        </p:grpSpPr>
        <p:cxnSp>
          <p:nvCxnSpPr>
            <p:cNvPr id="137" name="Straight Arrow Connector 136">
              <a:extLst>
                <a:ext uri="{FF2B5EF4-FFF2-40B4-BE49-F238E27FC236}">
                  <a16:creationId xmlns:a16="http://schemas.microsoft.com/office/drawing/2014/main" id="{98F39F0E-73F1-42AA-B4DB-E70BFE68B9CF}"/>
                </a:ext>
              </a:extLst>
            </p:cNvPr>
            <p:cNvCxnSpPr>
              <a:cxnSpLocks/>
            </p:cNvCxnSpPr>
            <p:nvPr/>
          </p:nvCxnSpPr>
          <p:spPr>
            <a:xfrm flipV="1">
              <a:off x="2150266" y="3791615"/>
              <a:ext cx="0" cy="546359"/>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91D00011-258C-4CFE-A547-65E40AAC85C2}"/>
                </a:ext>
              </a:extLst>
            </p:cNvPr>
            <p:cNvGrpSpPr/>
            <p:nvPr/>
          </p:nvGrpSpPr>
          <p:grpSpPr>
            <a:xfrm>
              <a:off x="1747923" y="3619146"/>
              <a:ext cx="1640516" cy="979305"/>
              <a:chOff x="1747923" y="3619146"/>
              <a:chExt cx="1640516" cy="979305"/>
            </a:xfrm>
          </p:grpSpPr>
          <p:sp>
            <p:nvSpPr>
              <p:cNvPr id="138" name="Freeform: Shape 137">
                <a:extLst>
                  <a:ext uri="{FF2B5EF4-FFF2-40B4-BE49-F238E27FC236}">
                    <a16:creationId xmlns:a16="http://schemas.microsoft.com/office/drawing/2014/main" id="{710A950B-49B5-46FF-847C-55969D1449B6}"/>
                  </a:ext>
                </a:extLst>
              </p:cNvPr>
              <p:cNvSpPr/>
              <p:nvPr/>
            </p:nvSpPr>
            <p:spPr>
              <a:xfrm>
                <a:off x="2141217" y="3698065"/>
                <a:ext cx="983741" cy="660184"/>
              </a:xfrm>
              <a:custGeom>
                <a:avLst/>
                <a:gdLst>
                  <a:gd name="connsiteX0" fmla="*/ 0 w 1184480"/>
                  <a:gd name="connsiteY0" fmla="*/ 647150 h 844821"/>
                  <a:gd name="connsiteX1" fmla="*/ 259644 w 1184480"/>
                  <a:gd name="connsiteY1" fmla="*/ 760039 h 844821"/>
                  <a:gd name="connsiteX2" fmla="*/ 440266 w 1184480"/>
                  <a:gd name="connsiteY2" fmla="*/ 353639 h 844821"/>
                  <a:gd name="connsiteX3" fmla="*/ 733777 w 1184480"/>
                  <a:gd name="connsiteY3" fmla="*/ 466528 h 844821"/>
                  <a:gd name="connsiteX4" fmla="*/ 936977 w 1184480"/>
                  <a:gd name="connsiteY4" fmla="*/ 3683 h 844821"/>
                  <a:gd name="connsiteX5" fmla="*/ 1162755 w 1184480"/>
                  <a:gd name="connsiteY5" fmla="*/ 760039 h 844821"/>
                  <a:gd name="connsiteX6" fmla="*/ 1162755 w 1184480"/>
                  <a:gd name="connsiteY6" fmla="*/ 793906 h 8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480" h="844821">
                    <a:moveTo>
                      <a:pt x="0" y="647150"/>
                    </a:moveTo>
                    <a:cubicBezTo>
                      <a:pt x="93133" y="728053"/>
                      <a:pt x="186266" y="808957"/>
                      <a:pt x="259644" y="760039"/>
                    </a:cubicBezTo>
                    <a:cubicBezTo>
                      <a:pt x="333022" y="711121"/>
                      <a:pt x="361244" y="402557"/>
                      <a:pt x="440266" y="353639"/>
                    </a:cubicBezTo>
                    <a:cubicBezTo>
                      <a:pt x="519288" y="304720"/>
                      <a:pt x="650992" y="524854"/>
                      <a:pt x="733777" y="466528"/>
                    </a:cubicBezTo>
                    <a:cubicBezTo>
                      <a:pt x="816562" y="408202"/>
                      <a:pt x="865481" y="-45235"/>
                      <a:pt x="936977" y="3683"/>
                    </a:cubicBezTo>
                    <a:cubicBezTo>
                      <a:pt x="1008473" y="52601"/>
                      <a:pt x="1125125" y="628335"/>
                      <a:pt x="1162755" y="760039"/>
                    </a:cubicBezTo>
                    <a:cubicBezTo>
                      <a:pt x="1200385" y="891743"/>
                      <a:pt x="1181570" y="842824"/>
                      <a:pt x="1162755" y="793906"/>
                    </a:cubicBezTo>
                  </a:path>
                </a:pathLst>
              </a:custGeom>
              <a:noFill/>
              <a:ln>
                <a:solidFill>
                  <a:srgbClr val="635C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5FA006BC-383C-4B43-967A-08006553FD87}"/>
                  </a:ext>
                </a:extLst>
              </p:cNvPr>
              <p:cNvGrpSpPr/>
              <p:nvPr/>
            </p:nvGrpSpPr>
            <p:grpSpPr>
              <a:xfrm>
                <a:off x="1747923" y="3619146"/>
                <a:ext cx="1640516" cy="979305"/>
                <a:chOff x="1747923" y="3619146"/>
                <a:chExt cx="1640516" cy="979305"/>
              </a:xfrm>
            </p:grpSpPr>
            <p:sp>
              <p:nvSpPr>
                <p:cNvPr id="134" name="TextBox 133">
                  <a:extLst>
                    <a:ext uri="{FF2B5EF4-FFF2-40B4-BE49-F238E27FC236}">
                      <a16:creationId xmlns:a16="http://schemas.microsoft.com/office/drawing/2014/main" id="{35965D78-C9DD-4DEB-BA77-DA31D8410AF3}"/>
                    </a:ext>
                  </a:extLst>
                </p:cNvPr>
                <p:cNvSpPr txBox="1"/>
                <p:nvPr/>
              </p:nvSpPr>
              <p:spPr>
                <a:xfrm>
                  <a:off x="2903213" y="4348884"/>
                  <a:ext cx="485226" cy="249567"/>
                </a:xfrm>
                <a:prstGeom prst="rect">
                  <a:avLst/>
                </a:prstGeom>
                <a:noFill/>
                <a:ln>
                  <a:noFill/>
                </a:ln>
              </p:spPr>
              <p:txBody>
                <a:bodyPr wrap="square" rtlCol="0">
                  <a:spAutoFit/>
                </a:bodyPr>
                <a:lstStyle/>
                <a:p>
                  <a:r>
                    <a:rPr lang="en-US" sz="900" dirty="0">
                      <a:solidFill>
                        <a:srgbClr val="635C5B"/>
                      </a:solidFill>
                    </a:rPr>
                    <a:t>Time</a:t>
                  </a:r>
                  <a:endParaRPr lang="en-US" sz="1000" dirty="0">
                    <a:solidFill>
                      <a:srgbClr val="635C5B"/>
                    </a:solidFill>
                  </a:endParaRPr>
                </a:p>
              </p:txBody>
            </p:sp>
            <p:sp>
              <p:nvSpPr>
                <p:cNvPr id="135" name="TextBox 134">
                  <a:extLst>
                    <a:ext uri="{FF2B5EF4-FFF2-40B4-BE49-F238E27FC236}">
                      <a16:creationId xmlns:a16="http://schemas.microsoft.com/office/drawing/2014/main" id="{5364A8BF-FFAD-49D1-A1BA-A54172BBEFB1}"/>
                    </a:ext>
                  </a:extLst>
                </p:cNvPr>
                <p:cNvSpPr txBox="1"/>
                <p:nvPr/>
              </p:nvSpPr>
              <p:spPr>
                <a:xfrm>
                  <a:off x="1747923" y="3619146"/>
                  <a:ext cx="485226" cy="249567"/>
                </a:xfrm>
                <a:prstGeom prst="rect">
                  <a:avLst/>
                </a:prstGeom>
                <a:noFill/>
                <a:ln>
                  <a:noFill/>
                </a:ln>
              </p:spPr>
              <p:txBody>
                <a:bodyPr wrap="square" rtlCol="0">
                  <a:spAutoFit/>
                </a:bodyPr>
                <a:lstStyle/>
                <a:p>
                  <a:r>
                    <a:rPr lang="en-US" sz="900" dirty="0">
                      <a:solidFill>
                        <a:srgbClr val="635C5B"/>
                      </a:solidFill>
                    </a:rPr>
                    <a:t>GW</a:t>
                  </a:r>
                  <a:endParaRPr lang="en-US" sz="1000" dirty="0">
                    <a:solidFill>
                      <a:srgbClr val="635C5B"/>
                    </a:solidFill>
                  </a:endParaRPr>
                </a:p>
              </p:txBody>
            </p:sp>
            <p:cxnSp>
              <p:nvCxnSpPr>
                <p:cNvPr id="136" name="Straight Arrow Connector 135">
                  <a:extLst>
                    <a:ext uri="{FF2B5EF4-FFF2-40B4-BE49-F238E27FC236}">
                      <a16:creationId xmlns:a16="http://schemas.microsoft.com/office/drawing/2014/main" id="{19C8F275-6BD5-4321-B55B-4D0B25CFB233}"/>
                    </a:ext>
                  </a:extLst>
                </p:cNvPr>
                <p:cNvCxnSpPr>
                  <a:cxnSpLocks/>
                  <a:endCxn id="134" idx="0"/>
                </p:cNvCxnSpPr>
                <p:nvPr/>
              </p:nvCxnSpPr>
              <p:spPr>
                <a:xfrm>
                  <a:off x="2150266" y="4337974"/>
                  <a:ext cx="995561" cy="1091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42" name="Freeform: Shape 141">
                  <a:extLst>
                    <a:ext uri="{FF2B5EF4-FFF2-40B4-BE49-F238E27FC236}">
                      <a16:creationId xmlns:a16="http://schemas.microsoft.com/office/drawing/2014/main" id="{6977D20E-394E-4A8B-8DFA-DB9D16E9E863}"/>
                    </a:ext>
                  </a:extLst>
                </p:cNvPr>
                <p:cNvSpPr/>
                <p:nvPr/>
              </p:nvSpPr>
              <p:spPr>
                <a:xfrm>
                  <a:off x="2175387" y="4048350"/>
                  <a:ext cx="958645" cy="258179"/>
                </a:xfrm>
                <a:custGeom>
                  <a:avLst/>
                  <a:gdLst>
                    <a:gd name="connsiteX0" fmla="*/ 0 w 958645"/>
                    <a:gd name="connsiteY0" fmla="*/ 236056 h 258179"/>
                    <a:gd name="connsiteX1" fmla="*/ 538316 w 958645"/>
                    <a:gd name="connsiteY1" fmla="*/ 82 h 258179"/>
                    <a:gd name="connsiteX2" fmla="*/ 958645 w 958645"/>
                    <a:gd name="connsiteY2" fmla="*/ 258179 h 258179"/>
                  </a:gdLst>
                  <a:ahLst/>
                  <a:cxnLst>
                    <a:cxn ang="0">
                      <a:pos x="connsiteX0" y="connsiteY0"/>
                    </a:cxn>
                    <a:cxn ang="0">
                      <a:pos x="connsiteX1" y="connsiteY1"/>
                    </a:cxn>
                    <a:cxn ang="0">
                      <a:pos x="connsiteX2" y="connsiteY2"/>
                    </a:cxn>
                  </a:cxnLst>
                  <a:rect l="l" t="t" r="r" b="b"/>
                  <a:pathLst>
                    <a:path w="958645" h="258179">
                      <a:moveTo>
                        <a:pt x="0" y="236056"/>
                      </a:moveTo>
                      <a:cubicBezTo>
                        <a:pt x="189271" y="116225"/>
                        <a:pt x="378542" y="-3605"/>
                        <a:pt x="538316" y="82"/>
                      </a:cubicBezTo>
                      <a:cubicBezTo>
                        <a:pt x="698090" y="3769"/>
                        <a:pt x="828367" y="130974"/>
                        <a:pt x="958645" y="258179"/>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60" name="Rectangle 59">
            <a:extLst>
              <a:ext uri="{FF2B5EF4-FFF2-40B4-BE49-F238E27FC236}">
                <a16:creationId xmlns:a16="http://schemas.microsoft.com/office/drawing/2014/main" id="{EF75FF6B-EF5D-4098-A89F-476246EC4639}"/>
              </a:ext>
              <a:ext uri="{C183D7F6-B498-43B3-948B-1728B52AA6E4}">
                <adec:decorative xmlns:adec="http://schemas.microsoft.com/office/drawing/2017/decorative" val="1"/>
              </a:ext>
            </a:extLst>
          </p:cNvPr>
          <p:cNvSpPr/>
          <p:nvPr/>
        </p:nvSpPr>
        <p:spPr>
          <a:xfrm>
            <a:off x="5486400" y="5309789"/>
            <a:ext cx="3048000" cy="793533"/>
          </a:xfrm>
          <a:prstGeom prst="rect">
            <a:avLst/>
          </a:prstGeom>
          <a:noFill/>
          <a:ln>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E60F8D6B-CB26-424A-BF46-C5F832679076}"/>
              </a:ext>
              <a:ext uri="{C183D7F6-B498-43B3-948B-1728B52AA6E4}">
                <adec:decorative xmlns:adec="http://schemas.microsoft.com/office/drawing/2017/decorative" val="1"/>
              </a:ext>
            </a:extLst>
          </p:cNvPr>
          <p:cNvSpPr txBox="1"/>
          <p:nvPr/>
        </p:nvSpPr>
        <p:spPr>
          <a:xfrm>
            <a:off x="6349232" y="5309789"/>
            <a:ext cx="2404556" cy="461665"/>
          </a:xfrm>
          <a:prstGeom prst="rect">
            <a:avLst/>
          </a:prstGeom>
          <a:noFill/>
        </p:spPr>
        <p:txBody>
          <a:bodyPr wrap="square" rtlCol="0">
            <a:spAutoFit/>
          </a:bodyPr>
          <a:lstStyle/>
          <a:p>
            <a:r>
              <a:rPr lang="en-US" sz="1200" dirty="0">
                <a:solidFill>
                  <a:srgbClr val="635C5B"/>
                </a:solidFill>
              </a:rPr>
              <a:t>Stylized Demand curve </a:t>
            </a:r>
            <a:br>
              <a:rPr lang="en-US" sz="1200" dirty="0">
                <a:solidFill>
                  <a:srgbClr val="635C5B"/>
                </a:solidFill>
              </a:rPr>
            </a:br>
            <a:r>
              <a:rPr lang="en-US" sz="1200" dirty="0">
                <a:solidFill>
                  <a:srgbClr val="635C5B"/>
                </a:solidFill>
              </a:rPr>
              <a:t>(power purchased)</a:t>
            </a:r>
          </a:p>
        </p:txBody>
      </p:sp>
      <p:cxnSp>
        <p:nvCxnSpPr>
          <p:cNvPr id="62" name="Straight Connector 61">
            <a:extLst>
              <a:ext uri="{FF2B5EF4-FFF2-40B4-BE49-F238E27FC236}">
                <a16:creationId xmlns:a16="http://schemas.microsoft.com/office/drawing/2014/main" id="{64EB82C1-284C-47C3-913A-A159FA253423}"/>
              </a:ext>
              <a:ext uri="{C183D7F6-B498-43B3-948B-1728B52AA6E4}">
                <adec:decorative xmlns:adec="http://schemas.microsoft.com/office/drawing/2017/decorative" val="1"/>
              </a:ext>
            </a:extLst>
          </p:cNvPr>
          <p:cNvCxnSpPr>
            <a:cxnSpLocks/>
          </p:cNvCxnSpPr>
          <p:nvPr/>
        </p:nvCxnSpPr>
        <p:spPr>
          <a:xfrm>
            <a:off x="5715000" y="5570084"/>
            <a:ext cx="514151" cy="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C0A421B6-3176-4E1C-B07D-B7B6A3B7A625}"/>
              </a:ext>
              <a:ext uri="{C183D7F6-B498-43B3-948B-1728B52AA6E4}">
                <adec:decorative xmlns:adec="http://schemas.microsoft.com/office/drawing/2017/decorative" val="1"/>
              </a:ext>
            </a:extLst>
          </p:cNvPr>
          <p:cNvSpPr txBox="1"/>
          <p:nvPr/>
        </p:nvSpPr>
        <p:spPr>
          <a:xfrm>
            <a:off x="6349232" y="5766067"/>
            <a:ext cx="2404556" cy="276999"/>
          </a:xfrm>
          <a:prstGeom prst="rect">
            <a:avLst/>
          </a:prstGeom>
          <a:noFill/>
        </p:spPr>
        <p:txBody>
          <a:bodyPr wrap="square" rtlCol="0">
            <a:spAutoFit/>
          </a:bodyPr>
          <a:lstStyle/>
          <a:p>
            <a:r>
              <a:rPr lang="en-US" sz="1200" dirty="0">
                <a:solidFill>
                  <a:srgbClr val="635C5B"/>
                </a:solidFill>
              </a:rPr>
              <a:t>Stylized Feed-in profile</a:t>
            </a:r>
          </a:p>
        </p:txBody>
      </p:sp>
      <p:cxnSp>
        <p:nvCxnSpPr>
          <p:cNvPr id="65" name="Straight Connector 64">
            <a:extLst>
              <a:ext uri="{FF2B5EF4-FFF2-40B4-BE49-F238E27FC236}">
                <a16:creationId xmlns:a16="http://schemas.microsoft.com/office/drawing/2014/main" id="{D6D84786-B7C5-4FDD-AAE4-46DFB0386B3A}"/>
              </a:ext>
              <a:ext uri="{C183D7F6-B498-43B3-948B-1728B52AA6E4}">
                <adec:decorative xmlns:adec="http://schemas.microsoft.com/office/drawing/2017/decorative" val="1"/>
              </a:ext>
            </a:extLst>
          </p:cNvPr>
          <p:cNvCxnSpPr>
            <a:cxnSpLocks/>
          </p:cNvCxnSpPr>
          <p:nvPr/>
        </p:nvCxnSpPr>
        <p:spPr>
          <a:xfrm>
            <a:off x="5715000" y="5909742"/>
            <a:ext cx="514151" cy="0"/>
          </a:xfrm>
          <a:prstGeom prst="line">
            <a:avLst/>
          </a:prstGeom>
          <a:ln w="19050">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11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2" name="TextBox 11">
            <a:extLst>
              <a:ext uri="{FF2B5EF4-FFF2-40B4-BE49-F238E27FC236}">
                <a16:creationId xmlns:a16="http://schemas.microsoft.com/office/drawing/2014/main" id="{92FD80BF-8048-414B-843C-DA244D17238D}"/>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48380"/>
            <a:ext cx="7772400" cy="523220"/>
          </a:xfrm>
        </p:spPr>
        <p:txBody>
          <a:bodyPr/>
          <a:lstStyle/>
          <a:p>
            <a:r>
              <a:rPr lang="en-US" dirty="0"/>
              <a:t>Global trend 2:  Aggregators (virtual hybrids pt. 2)</a:t>
            </a:r>
          </a:p>
        </p:txBody>
      </p:sp>
      <p:sp>
        <p:nvSpPr>
          <p:cNvPr id="38" name="Content Placeholder 1">
            <a:extLst>
              <a:ext uri="{FF2B5EF4-FFF2-40B4-BE49-F238E27FC236}">
                <a16:creationId xmlns:a16="http://schemas.microsoft.com/office/drawing/2014/main" id="{060FB3ED-B362-4A10-98D8-6C435FFF0086}"/>
              </a:ext>
            </a:extLst>
          </p:cNvPr>
          <p:cNvSpPr>
            <a:spLocks noGrp="1"/>
          </p:cNvSpPr>
          <p:nvPr>
            <p:ph idx="1"/>
          </p:nvPr>
        </p:nvSpPr>
        <p:spPr>
          <a:xfrm>
            <a:off x="762000" y="1523999"/>
            <a:ext cx="6781800" cy="627049"/>
          </a:xfrm>
        </p:spPr>
        <p:txBody>
          <a:bodyPr>
            <a:normAutofit lnSpcReduction="10000"/>
          </a:bodyPr>
          <a:lstStyle/>
          <a:p>
            <a:pPr marL="0" indent="0">
              <a:buNone/>
            </a:pPr>
            <a:r>
              <a:rPr lang="en-US" sz="1800" b="1" dirty="0"/>
              <a:t>Country experience:  </a:t>
            </a:r>
            <a:br>
              <a:rPr lang="en-US" sz="1800" dirty="0"/>
            </a:br>
            <a:r>
              <a:rPr lang="en-US" sz="1800" dirty="0"/>
              <a:t>Virtual power plant (VPP)  “</a:t>
            </a:r>
            <a:r>
              <a:rPr lang="en-US" sz="1800" dirty="0" err="1"/>
              <a:t>NextKraftwerke</a:t>
            </a:r>
            <a:r>
              <a:rPr lang="en-US" sz="1800" dirty="0"/>
              <a:t>” in Germany</a:t>
            </a:r>
            <a:endParaRPr lang="en-IN" sz="1800" dirty="0"/>
          </a:p>
        </p:txBody>
      </p:sp>
      <p:pic>
        <p:nvPicPr>
          <p:cNvPr id="7" name="Picture 6" descr="german flag">
            <a:extLst>
              <a:ext uri="{FF2B5EF4-FFF2-40B4-BE49-F238E27FC236}">
                <a16:creationId xmlns:a16="http://schemas.microsoft.com/office/drawing/2014/main" id="{63D87C3D-F155-4AE3-8F87-D873D3B6DEF6}"/>
              </a:ext>
            </a:extLst>
          </p:cNvPr>
          <p:cNvPicPr>
            <a:picLocks noChangeAspect="1"/>
          </p:cNvPicPr>
          <p:nvPr/>
        </p:nvPicPr>
        <p:blipFill rotWithShape="1">
          <a:blip r:embed="rId2"/>
          <a:srcRect r="9836"/>
          <a:stretch/>
        </p:blipFill>
        <p:spPr>
          <a:xfrm>
            <a:off x="7686077" y="1452561"/>
            <a:ext cx="848323" cy="525711"/>
          </a:xfrm>
          <a:prstGeom prst="rect">
            <a:avLst/>
          </a:prstGeom>
        </p:spPr>
      </p:pic>
      <p:sp>
        <p:nvSpPr>
          <p:cNvPr id="10" name="TextBox 9">
            <a:extLst>
              <a:ext uri="{FF2B5EF4-FFF2-40B4-BE49-F238E27FC236}">
                <a16:creationId xmlns:a16="http://schemas.microsoft.com/office/drawing/2014/main" id="{0158F4E6-78FE-40EB-B65E-BC9D31DDEA14}"/>
              </a:ext>
            </a:extLst>
          </p:cNvPr>
          <p:cNvSpPr txBox="1"/>
          <p:nvPr/>
        </p:nvSpPr>
        <p:spPr>
          <a:xfrm>
            <a:off x="756828" y="2240805"/>
            <a:ext cx="75924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ill Sans MT"/>
                <a:ea typeface="+mn-ea"/>
                <a:cs typeface="+mn-cs"/>
              </a:rPr>
              <a:t>This policy enables the German virtual power plant to provide reliable, dispatchable power for balancing just with RE.</a:t>
            </a:r>
          </a:p>
        </p:txBody>
      </p:sp>
      <p:graphicFrame>
        <p:nvGraphicFramePr>
          <p:cNvPr id="8" name="Table 7">
            <a:extLst>
              <a:ext uri="{FF2B5EF4-FFF2-40B4-BE49-F238E27FC236}">
                <a16:creationId xmlns:a16="http://schemas.microsoft.com/office/drawing/2014/main" id="{280C82F1-FCE5-4D73-A195-A30DA290867A}"/>
              </a:ext>
            </a:extLst>
          </p:cNvPr>
          <p:cNvGraphicFramePr>
            <a:graphicFrameLocks noGrp="1"/>
          </p:cNvGraphicFramePr>
          <p:nvPr>
            <p:extLst>
              <p:ext uri="{D42A27DB-BD31-4B8C-83A1-F6EECF244321}">
                <p14:modId xmlns:p14="http://schemas.microsoft.com/office/powerpoint/2010/main" val="3305550713"/>
              </p:ext>
            </p:extLst>
          </p:nvPr>
        </p:nvGraphicFramePr>
        <p:xfrm>
          <a:off x="762000" y="2976893"/>
          <a:ext cx="7924800" cy="3231012"/>
        </p:xfrm>
        <a:graphic>
          <a:graphicData uri="http://schemas.openxmlformats.org/drawingml/2006/table">
            <a:tbl>
              <a:tblPr firstRow="1" bandRow="1">
                <a:tableStyleId>{2D5ABB26-0587-4C30-8999-92F81FD0307C}</a:tableStyleId>
              </a:tblPr>
              <a:tblGrid>
                <a:gridCol w="1495245">
                  <a:extLst>
                    <a:ext uri="{9D8B030D-6E8A-4147-A177-3AD203B41FA5}">
                      <a16:colId xmlns:a16="http://schemas.microsoft.com/office/drawing/2014/main" val="2254690982"/>
                    </a:ext>
                  </a:extLst>
                </a:gridCol>
                <a:gridCol w="6429555">
                  <a:extLst>
                    <a:ext uri="{9D8B030D-6E8A-4147-A177-3AD203B41FA5}">
                      <a16:colId xmlns:a16="http://schemas.microsoft.com/office/drawing/2014/main" val="3620533044"/>
                    </a:ext>
                  </a:extLst>
                </a:gridCol>
              </a:tblGrid>
              <a:tr h="607326">
                <a:tc>
                  <a:txBody>
                    <a:bodyPr/>
                    <a:lstStyle/>
                    <a:p>
                      <a:r>
                        <a:rPr lang="en-IN" sz="1800" b="0" noProof="0" dirty="0">
                          <a:solidFill>
                            <a:schemeClr val="bg1"/>
                          </a:solidFill>
                        </a:rPr>
                        <a:t>Challenge</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r>
                        <a:rPr lang="en-US" sz="1800" b="0" noProof="0" dirty="0">
                          <a:solidFill>
                            <a:srgbClr val="635C5B"/>
                          </a:solidFill>
                        </a:rPr>
                        <a:t>Integrating smaller intermittent RE to provide balancing energy products to the balancing market. </a:t>
                      </a:r>
                      <a:endParaRPr lang="en-IN" sz="18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947250893"/>
                  </a:ext>
                </a:extLst>
              </a:tr>
              <a:tr h="1354788">
                <a:tc>
                  <a:txBody>
                    <a:bodyPr/>
                    <a:lstStyle/>
                    <a:p>
                      <a:r>
                        <a:rPr lang="en-IN" sz="1800" b="0" noProof="0" dirty="0">
                          <a:solidFill>
                            <a:schemeClr val="bg1"/>
                          </a:solidFill>
                        </a:rPr>
                        <a:t>Design Solution</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r>
                        <a:rPr lang="en-IN" sz="1800" b="0" noProof="0" dirty="0">
                          <a:solidFill>
                            <a:srgbClr val="635C5B"/>
                          </a:solidFill>
                        </a:rPr>
                        <a:t>Digitally aggregating multiple decentralized RE of different producers into a single centralized control system</a:t>
                      </a:r>
                    </a:p>
                    <a:p>
                      <a:pPr marL="285750" indent="-285750">
                        <a:buFont typeface="Arial" panose="020B0604020202020204" pitchFamily="34" charset="0"/>
                        <a:buChar char="•"/>
                      </a:pPr>
                      <a:r>
                        <a:rPr lang="en-IN" sz="1800" b="0" noProof="0" dirty="0">
                          <a:solidFill>
                            <a:srgbClr val="635C5B"/>
                          </a:solidFill>
                        </a:rPr>
                        <a:t>Different generation technologies (PV, wind, hydro, biogas etc.) are bundled to offset intermittency risks. </a:t>
                      </a:r>
                      <a:r>
                        <a:rPr lang="en-US" sz="1800" b="0" kern="1200" noProof="0" dirty="0">
                          <a:solidFill>
                            <a:srgbClr val="635C5B"/>
                          </a:solidFill>
                          <a:latin typeface="+mn-lt"/>
                          <a:ea typeface="+mn-ea"/>
                          <a:cs typeface="+mn-cs"/>
                        </a:rPr>
                        <a:t>This </a:t>
                      </a:r>
                      <a:r>
                        <a:rPr lang="en-US" sz="1800" b="0" kern="1200" dirty="0">
                          <a:solidFill>
                            <a:srgbClr val="635C5B"/>
                          </a:solidFill>
                          <a:latin typeface="+mn-lt"/>
                          <a:ea typeface="+mn-ea"/>
                          <a:cs typeface="+mn-cs"/>
                        </a:rPr>
                        <a:t>allows them to be forecasted, optimized and traded as one single power plant. </a:t>
                      </a:r>
                      <a:endParaRPr lang="en-IN" sz="1800" b="0" kern="1200" noProof="0" dirty="0">
                        <a:solidFill>
                          <a:srgbClr val="635C5B"/>
                        </a:solidFill>
                        <a:latin typeface="+mn-lt"/>
                        <a:ea typeface="+mn-ea"/>
                        <a:cs typeface="+mn-cs"/>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1127892">
                <a:tc>
                  <a:txBody>
                    <a:bodyPr/>
                    <a:lstStyle/>
                    <a:p>
                      <a:r>
                        <a:rPr lang="en-IN" sz="1800" b="0" noProof="0" dirty="0">
                          <a:solidFill>
                            <a:schemeClr val="bg1"/>
                          </a:solidFill>
                        </a:rPr>
                        <a:t>Results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noProof="0" dirty="0">
                          <a:solidFill>
                            <a:srgbClr val="635C5B"/>
                          </a:solidFill>
                        </a:rPr>
                        <a:t>2016: </a:t>
                      </a:r>
                      <a:r>
                        <a:rPr lang="en-US" sz="1800" b="0" noProof="0" dirty="0">
                          <a:solidFill>
                            <a:srgbClr val="635C5B"/>
                          </a:solidFill>
                        </a:rPr>
                        <a:t>Provision of 67 MW as primary reserve, 67 MW as secondary reserve, and 1160 MW as tertiary reserve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noProof="0" dirty="0">
                          <a:solidFill>
                            <a:srgbClr val="635C5B"/>
                          </a:solidFill>
                        </a:rPr>
                        <a:t>This reduces provision of these products by thermal generation</a:t>
                      </a:r>
                      <a:endParaRPr lang="en-IN" sz="18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542588"/>
                  </a:ext>
                </a:extLst>
              </a:tr>
            </a:tbl>
          </a:graphicData>
        </a:graphic>
      </p:graphicFrame>
    </p:spTree>
    <p:extLst>
      <p:ext uri="{BB962C8B-B14F-4D97-AF65-F5344CB8AC3E}">
        <p14:creationId xmlns:p14="http://schemas.microsoft.com/office/powerpoint/2010/main" val="392865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82B9E6-90CF-4A38-83E8-8ED402584320}"/>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6DFEBA5E-5086-4893-9EBA-B3E82F7A6968}"/>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a:t>
            </a:fld>
            <a:endParaRPr lang="en-US" dirty="0"/>
          </a:p>
        </p:txBody>
      </p:sp>
      <p:sp>
        <p:nvSpPr>
          <p:cNvPr id="2" name="Content Placeholder 1">
            <a:extLst>
              <a:ext uri="{FF2B5EF4-FFF2-40B4-BE49-F238E27FC236}">
                <a16:creationId xmlns:a16="http://schemas.microsoft.com/office/drawing/2014/main" id="{E6CF762F-4D8F-4CAA-95D6-B235DD85592D}"/>
              </a:ext>
            </a:extLst>
          </p:cNvPr>
          <p:cNvSpPr>
            <a:spLocks noGrp="1"/>
          </p:cNvSpPr>
          <p:nvPr>
            <p:ph idx="1"/>
          </p:nvPr>
        </p:nvSpPr>
        <p:spPr>
          <a:xfrm>
            <a:off x="685800" y="1600199"/>
            <a:ext cx="7772400" cy="5105402"/>
          </a:xfrm>
        </p:spPr>
        <p:txBody>
          <a:bodyPr>
            <a:normAutofit fontScale="92500" lnSpcReduction="10000"/>
          </a:bodyPr>
          <a:lstStyle/>
          <a:p>
            <a:pPr marL="0" indent="0">
              <a:buNone/>
            </a:pPr>
            <a:r>
              <a:rPr lang="en-IN" b="1" dirty="0">
                <a:solidFill>
                  <a:srgbClr val="0070C0"/>
                </a:solidFill>
              </a:rPr>
              <a:t>From demand analysis to procurement</a:t>
            </a:r>
          </a:p>
          <a:p>
            <a:pPr marL="0" indent="0">
              <a:buNone/>
            </a:pPr>
            <a:r>
              <a:rPr lang="en-IN" dirty="0"/>
              <a:t>The previous presentation focused on resources to meet demand, this presentation will focus on the procurement side - how to procure the identified resources. </a:t>
            </a:r>
          </a:p>
          <a:p>
            <a:pPr marL="0" indent="0">
              <a:buNone/>
            </a:pPr>
            <a:r>
              <a:rPr lang="en-IN" b="1" dirty="0">
                <a:solidFill>
                  <a:srgbClr val="0070C0"/>
                </a:solidFill>
              </a:rPr>
              <a:t>A broader look at procurement</a:t>
            </a:r>
          </a:p>
          <a:p>
            <a:pPr marL="0" indent="0">
              <a:buNone/>
            </a:pPr>
            <a:r>
              <a:rPr lang="en-IN" dirty="0"/>
              <a:t>System-friendly competitive procurement considers system costs and benefits of RE in the award decision by minimizing both generation and system integration costs. </a:t>
            </a:r>
          </a:p>
          <a:p>
            <a:pPr marL="0" indent="0">
              <a:buNone/>
            </a:pPr>
            <a:r>
              <a:rPr lang="en-IN" b="1" dirty="0">
                <a:solidFill>
                  <a:srgbClr val="0070C0"/>
                </a:solidFill>
              </a:rPr>
              <a:t>Increasing importance</a:t>
            </a:r>
            <a:endParaRPr lang="en-IN" b="1" dirty="0">
              <a:solidFill>
                <a:srgbClr val="002060"/>
              </a:solidFill>
            </a:endParaRPr>
          </a:p>
          <a:p>
            <a:pPr marL="0" indent="0">
              <a:buNone/>
            </a:pPr>
            <a:r>
              <a:rPr lang="en-IN" dirty="0"/>
              <a:t>This becomes more relevant with higher shares of RE and is particularly relevant in India with low RE costs but significant system costs</a:t>
            </a:r>
          </a:p>
          <a:p>
            <a:pPr marL="0" indent="0">
              <a:buNone/>
            </a:pPr>
            <a:r>
              <a:rPr lang="en-IN" b="1" dirty="0">
                <a:solidFill>
                  <a:srgbClr val="0070C0"/>
                </a:solidFill>
              </a:rPr>
              <a:t>Best practices</a:t>
            </a:r>
          </a:p>
          <a:p>
            <a:pPr marL="0" indent="0">
              <a:buNone/>
            </a:pPr>
            <a:r>
              <a:rPr lang="en-IN" dirty="0"/>
              <a:t>India has already taken important steps towards system-friendly competitive procurement – this presentation will present them and introduce further global best practices</a:t>
            </a:r>
          </a:p>
        </p:txBody>
      </p:sp>
      <p:sp>
        <p:nvSpPr>
          <p:cNvPr id="5" name="Title 4">
            <a:extLst>
              <a:ext uri="{FF2B5EF4-FFF2-40B4-BE49-F238E27FC236}">
                <a16:creationId xmlns:a16="http://schemas.microsoft.com/office/drawing/2014/main" id="{9B3F422B-9AD9-418F-AD09-648268F68499}"/>
              </a:ext>
            </a:extLst>
          </p:cNvPr>
          <p:cNvSpPr>
            <a:spLocks noGrp="1"/>
          </p:cNvSpPr>
          <p:nvPr>
            <p:ph type="title"/>
          </p:nvPr>
        </p:nvSpPr>
        <p:spPr/>
        <p:txBody>
          <a:bodyPr/>
          <a:lstStyle/>
          <a:p>
            <a:r>
              <a:rPr lang="de-DE" dirty="0" err="1"/>
              <a:t>Aim</a:t>
            </a:r>
            <a:r>
              <a:rPr lang="de-DE" dirty="0"/>
              <a:t> </a:t>
            </a:r>
            <a:r>
              <a:rPr lang="de-DE" dirty="0" err="1"/>
              <a:t>of</a:t>
            </a:r>
            <a:r>
              <a:rPr lang="de-DE" dirty="0"/>
              <a:t> </a:t>
            </a:r>
            <a:r>
              <a:rPr lang="de-DE" dirty="0" err="1"/>
              <a:t>this</a:t>
            </a:r>
            <a:r>
              <a:rPr lang="de-DE" dirty="0"/>
              <a:t> </a:t>
            </a:r>
            <a:r>
              <a:rPr lang="de-DE" dirty="0" err="1"/>
              <a:t>presentation</a:t>
            </a:r>
            <a:endParaRPr lang="en-US" dirty="0"/>
          </a:p>
        </p:txBody>
      </p:sp>
    </p:spTree>
    <p:extLst>
      <p:ext uri="{BB962C8B-B14F-4D97-AF65-F5344CB8AC3E}">
        <p14:creationId xmlns:p14="http://schemas.microsoft.com/office/powerpoint/2010/main" val="160324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5" name="TextBox 14">
            <a:extLst>
              <a:ext uri="{FF2B5EF4-FFF2-40B4-BE49-F238E27FC236}">
                <a16:creationId xmlns:a16="http://schemas.microsoft.com/office/drawing/2014/main" id="{CC59752D-B36F-483C-B930-368582CC4D25}"/>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48380"/>
            <a:ext cx="7772400" cy="523220"/>
          </a:xfrm>
        </p:spPr>
        <p:txBody>
          <a:bodyPr/>
          <a:lstStyle/>
          <a:p>
            <a:r>
              <a:rPr lang="en-US" dirty="0"/>
              <a:t>Global trend 2:  Aggregators (virtual hybrids pt. 3)</a:t>
            </a:r>
          </a:p>
        </p:txBody>
      </p:sp>
      <p:sp>
        <p:nvSpPr>
          <p:cNvPr id="9" name="Content Placeholder 1">
            <a:extLst>
              <a:ext uri="{FF2B5EF4-FFF2-40B4-BE49-F238E27FC236}">
                <a16:creationId xmlns:a16="http://schemas.microsoft.com/office/drawing/2014/main" id="{FBB736FA-4CE0-44B7-B19C-661AA031B6AC}"/>
              </a:ext>
            </a:extLst>
          </p:cNvPr>
          <p:cNvSpPr>
            <a:spLocks noGrp="1"/>
          </p:cNvSpPr>
          <p:nvPr>
            <p:ph idx="1"/>
          </p:nvPr>
        </p:nvSpPr>
        <p:spPr>
          <a:xfrm>
            <a:off x="685800" y="1600200"/>
            <a:ext cx="7772400" cy="838200"/>
          </a:xfrm>
        </p:spPr>
        <p:txBody>
          <a:bodyPr>
            <a:normAutofit/>
          </a:bodyPr>
          <a:lstStyle/>
          <a:p>
            <a:pPr marL="0" lvl="0" indent="0">
              <a:buNone/>
            </a:pPr>
            <a:r>
              <a:rPr lang="en-US" b="1" dirty="0"/>
              <a:t>Considerations for application in India</a:t>
            </a:r>
          </a:p>
          <a:p>
            <a:pPr marL="0" indent="0">
              <a:buNone/>
            </a:pPr>
            <a:endParaRPr lang="en-US" dirty="0"/>
          </a:p>
        </p:txBody>
      </p:sp>
      <p:pic>
        <p:nvPicPr>
          <p:cNvPr id="11" name="Picture 2" descr="Image result for indian flag">
            <a:extLst>
              <a:ext uri="{FF2B5EF4-FFF2-40B4-BE49-F238E27FC236}">
                <a16:creationId xmlns:a16="http://schemas.microsoft.com/office/drawing/2014/main" id="{A14E2543-CA75-4670-B665-C8B837449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397" y="1455164"/>
            <a:ext cx="848323" cy="56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a:extLst>
              <a:ext uri="{FF2B5EF4-FFF2-40B4-BE49-F238E27FC236}">
                <a16:creationId xmlns:a16="http://schemas.microsoft.com/office/drawing/2014/main" id="{C347E5C8-BBA4-4A00-A07D-4AB275EA3A79}"/>
              </a:ext>
            </a:extLst>
          </p:cNvPr>
          <p:cNvGraphicFramePr>
            <a:graphicFrameLocks noGrp="1"/>
          </p:cNvGraphicFramePr>
          <p:nvPr>
            <p:extLst>
              <p:ext uri="{D42A27DB-BD31-4B8C-83A1-F6EECF244321}">
                <p14:modId xmlns:p14="http://schemas.microsoft.com/office/powerpoint/2010/main" val="1008565058"/>
              </p:ext>
            </p:extLst>
          </p:nvPr>
        </p:nvGraphicFramePr>
        <p:xfrm>
          <a:off x="685800" y="2286000"/>
          <a:ext cx="7772400" cy="3835400"/>
        </p:xfrm>
        <a:graphic>
          <a:graphicData uri="http://schemas.openxmlformats.org/drawingml/2006/table">
            <a:tbl>
              <a:tblPr firstRow="1" bandRow="1">
                <a:tableStyleId>{2D5ABB26-0587-4C30-8999-92F81FD0307C}</a:tableStyleId>
              </a:tblPr>
              <a:tblGrid>
                <a:gridCol w="3733800">
                  <a:extLst>
                    <a:ext uri="{9D8B030D-6E8A-4147-A177-3AD203B41FA5}">
                      <a16:colId xmlns:a16="http://schemas.microsoft.com/office/drawing/2014/main" val="2254690982"/>
                    </a:ext>
                  </a:extLst>
                </a:gridCol>
                <a:gridCol w="4038600">
                  <a:extLst>
                    <a:ext uri="{9D8B030D-6E8A-4147-A177-3AD203B41FA5}">
                      <a16:colId xmlns:a16="http://schemas.microsoft.com/office/drawing/2014/main" val="3620533044"/>
                    </a:ext>
                  </a:extLst>
                </a:gridCol>
              </a:tblGrid>
              <a:tr h="635000">
                <a:tc>
                  <a:txBody>
                    <a:bodyPr/>
                    <a:lstStyle/>
                    <a:p>
                      <a:pPr algn="ctr"/>
                      <a:r>
                        <a:rPr lang="en-IN" sz="2000" b="0" i="0" kern="1200" noProof="0" dirty="0">
                          <a:solidFill>
                            <a:schemeClr val="bg1"/>
                          </a:solidFill>
                          <a:latin typeface="Gill Sans MT"/>
                          <a:ea typeface="+mn-ea"/>
                          <a:cs typeface="+mn-cs"/>
                        </a:rPr>
                        <a:t>Advantages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lgn="ctr"/>
                      <a:r>
                        <a:rPr lang="en-IN" sz="2000" b="0" i="0" kern="1200" noProof="0" dirty="0">
                          <a:solidFill>
                            <a:schemeClr val="bg1"/>
                          </a:solidFill>
                          <a:latin typeface="Gill Sans MT"/>
                          <a:ea typeface="+mn-ea"/>
                          <a:cs typeface="+mn-cs"/>
                        </a:rPr>
                        <a:t>Disadvantages</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extLst>
                  <a:ext uri="{0D108BD9-81ED-4DB2-BD59-A6C34878D82A}">
                    <a16:rowId xmlns:a16="http://schemas.microsoft.com/office/drawing/2014/main" val="3947250893"/>
                  </a:ext>
                </a:extLst>
              </a:tr>
              <a:tr h="31750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rgbClr val="635C5B"/>
                          </a:solidFill>
                          <a:latin typeface="+mn-lt"/>
                          <a:ea typeface="+mn-ea"/>
                          <a:cs typeface="+mn-cs"/>
                        </a:rPr>
                        <a:t>Possibility to </a:t>
                      </a:r>
                      <a:r>
                        <a:rPr lang="en-US" sz="1700" b="0" kern="1200" dirty="0">
                          <a:solidFill>
                            <a:srgbClr val="0070C0"/>
                          </a:solidFill>
                          <a:latin typeface="+mn-lt"/>
                          <a:ea typeface="+mn-ea"/>
                          <a:cs typeface="+mn-cs"/>
                        </a:rPr>
                        <a:t>sign shorter contracts with DISCOMs/institutional buyers</a:t>
                      </a:r>
                      <a:r>
                        <a:rPr lang="en-US" sz="1700" b="0" kern="1200" dirty="0">
                          <a:solidFill>
                            <a:srgbClr val="635C5B"/>
                          </a:solidFill>
                          <a:latin typeface="+mn-lt"/>
                          <a:ea typeface="+mn-ea"/>
                          <a:cs typeface="+mn-cs"/>
                        </a:rPr>
                        <a:t>, resulting in prices better adapting to changing demand needs and RE market prices.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noProof="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noProof="0" dirty="0">
                          <a:solidFill>
                            <a:srgbClr val="635C5B"/>
                          </a:solidFill>
                          <a:latin typeface="+mn-lt"/>
                          <a:ea typeface="+mn-ea"/>
                          <a:cs typeface="+mn-cs"/>
                        </a:rPr>
                        <a:t>Enabling compliance with </a:t>
                      </a:r>
                      <a:r>
                        <a:rPr lang="en-US" sz="1700" b="0" kern="1200" noProof="0" dirty="0">
                          <a:solidFill>
                            <a:srgbClr val="0070C0"/>
                          </a:solidFill>
                          <a:latin typeface="+mn-lt"/>
                          <a:ea typeface="+mn-ea"/>
                          <a:cs typeface="+mn-cs"/>
                        </a:rPr>
                        <a:t>time-specific generation requirements or balancing.</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700" b="0" noProof="0" dirty="0">
                          <a:solidFill>
                            <a:schemeClr val="accent6"/>
                          </a:solidFill>
                        </a:rPr>
                        <a:t>Business case (e.g. to provide balancing services) is weak:  </a:t>
                      </a:r>
                      <a:r>
                        <a:rPr lang="en-US" sz="1700" b="0" noProof="0" dirty="0">
                          <a:solidFill>
                            <a:srgbClr val="635C5B"/>
                          </a:solidFill>
                        </a:rPr>
                        <a:t>So far, no dedicated ancillary market for private players in India. </a:t>
                      </a:r>
                    </a:p>
                    <a:p>
                      <a:pPr marL="0" indent="0">
                        <a:buFont typeface="Arial" panose="020B0604020202020204" pitchFamily="34" charset="0"/>
                        <a:buNone/>
                      </a:pPr>
                      <a:endParaRPr lang="en-US" sz="1700" b="0" noProof="0" dirty="0">
                        <a:solidFill>
                          <a:srgbClr val="635C5B"/>
                        </a:solidFill>
                      </a:endParaRPr>
                    </a:p>
                    <a:p>
                      <a:pPr marL="0" indent="0">
                        <a:buFont typeface="Arial" panose="020B0604020202020204" pitchFamily="34" charset="0"/>
                        <a:buNone/>
                      </a:pPr>
                      <a:r>
                        <a:rPr lang="en-US" sz="1700" b="0" noProof="0" dirty="0">
                          <a:solidFill>
                            <a:srgbClr val="635C5B"/>
                          </a:solidFill>
                        </a:rPr>
                        <a:t>If virtual hybrids </a:t>
                      </a:r>
                      <a:r>
                        <a:rPr lang="en-US" sz="1700" b="0" noProof="0" dirty="0">
                          <a:solidFill>
                            <a:srgbClr val="0070C0"/>
                          </a:solidFill>
                        </a:rPr>
                        <a:t>portfolio is composed of mainly shorter contracts</a:t>
                      </a:r>
                      <a:r>
                        <a:rPr lang="en-US" sz="1700" b="0" noProof="0" dirty="0">
                          <a:solidFill>
                            <a:srgbClr val="635C5B"/>
                          </a:solidFill>
                        </a:rPr>
                        <a:t>, cost-covering bids from virtual hybrids will likely not be successful.</a:t>
                      </a:r>
                    </a:p>
                    <a:p>
                      <a:pPr marL="0" indent="0">
                        <a:buFont typeface="Arial" panose="020B0604020202020204" pitchFamily="34" charset="0"/>
                        <a:buNone/>
                      </a:pPr>
                      <a:endParaRPr lang="de-DE" sz="1700" b="0" noProof="0" dirty="0">
                        <a:solidFill>
                          <a:srgbClr val="635C5B"/>
                        </a:solidFill>
                      </a:endParaRPr>
                    </a:p>
                    <a:p>
                      <a:pPr marL="0" indent="0">
                        <a:buFont typeface="Arial" panose="020B0604020202020204" pitchFamily="34" charset="0"/>
                        <a:buNone/>
                      </a:pPr>
                      <a:r>
                        <a:rPr lang="en-US" sz="1700" b="0" noProof="0" dirty="0">
                          <a:solidFill>
                            <a:srgbClr val="635C5B"/>
                          </a:solidFill>
                        </a:rPr>
                        <a:t>Compared to physical hybrids, virtual hybrids </a:t>
                      </a:r>
                      <a:r>
                        <a:rPr lang="en-US" sz="1700" b="0" noProof="0" dirty="0">
                          <a:solidFill>
                            <a:srgbClr val="0070C0"/>
                          </a:solidFill>
                        </a:rPr>
                        <a:t>do not lead to lower grid connection costs </a:t>
                      </a:r>
                      <a:r>
                        <a:rPr lang="en-US" sz="1700" b="0" noProof="0" dirty="0">
                          <a:solidFill>
                            <a:srgbClr val="635C5B"/>
                          </a:solidFill>
                        </a:rPr>
                        <a:t>per each RE asset.</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bl>
          </a:graphicData>
        </a:graphic>
      </p:graphicFrame>
    </p:spTree>
    <p:extLst>
      <p:ext uri="{BB962C8B-B14F-4D97-AF65-F5344CB8AC3E}">
        <p14:creationId xmlns:p14="http://schemas.microsoft.com/office/powerpoint/2010/main" val="108868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BFBE39-2E66-4B1A-B977-B1A7460A0680}"/>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D3AA2571-7590-4880-A164-3EC6DAAF04A9}"/>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21</a:t>
            </a:fld>
            <a:endParaRPr lang="en-US" dirty="0"/>
          </a:p>
        </p:txBody>
      </p:sp>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Global </a:t>
            </a:r>
            <a:r>
              <a:rPr lang="en-US" dirty="0">
                <a:solidFill>
                  <a:srgbClr val="0070C0"/>
                </a:solidFill>
              </a:rPr>
              <a:t>trend 3: Procurement of (physical) hybrids</a:t>
            </a:r>
            <a:endParaRPr lang="en-US" dirty="0"/>
          </a:p>
        </p:txBody>
      </p:sp>
      <p:sp>
        <p:nvSpPr>
          <p:cNvPr id="10" name="Content Placeholder 1">
            <a:extLst>
              <a:ext uri="{FF2B5EF4-FFF2-40B4-BE49-F238E27FC236}">
                <a16:creationId xmlns:a16="http://schemas.microsoft.com/office/drawing/2014/main" id="{00F85A9A-7870-4C50-8475-7004F23F4BBB}"/>
              </a:ext>
            </a:extLst>
          </p:cNvPr>
          <p:cNvSpPr txBox="1">
            <a:spLocks/>
          </p:cNvSpPr>
          <p:nvPr/>
        </p:nvSpPr>
        <p:spPr>
          <a:xfrm>
            <a:off x="686104" y="1506433"/>
            <a:ext cx="1904696" cy="1303458"/>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Procurement of (physical) hybrid solutions</a:t>
            </a:r>
          </a:p>
        </p:txBody>
      </p:sp>
      <p:sp>
        <p:nvSpPr>
          <p:cNvPr id="16" name="Content Placeholder 1">
            <a:extLst>
              <a:ext uri="{FF2B5EF4-FFF2-40B4-BE49-F238E27FC236}">
                <a16:creationId xmlns:a16="http://schemas.microsoft.com/office/drawing/2014/main" id="{8610912E-2E9A-4F08-ACF8-EE1D272ACF12}"/>
              </a:ext>
              <a:ext uri="{C183D7F6-B498-43B3-948B-1728B52AA6E4}">
                <adec:decorative xmlns:adec="http://schemas.microsoft.com/office/drawing/2017/decorative" val="1"/>
              </a:ext>
            </a:extLst>
          </p:cNvPr>
          <p:cNvSpPr txBox="1">
            <a:spLocks/>
          </p:cNvSpPr>
          <p:nvPr/>
        </p:nvSpPr>
        <p:spPr>
          <a:xfrm>
            <a:off x="2590800" y="1504289"/>
            <a:ext cx="5715000" cy="1302148"/>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20" name="Rectangle 19">
            <a:extLst>
              <a:ext uri="{FF2B5EF4-FFF2-40B4-BE49-F238E27FC236}">
                <a16:creationId xmlns:a16="http://schemas.microsoft.com/office/drawing/2014/main" id="{918CEF32-B273-4051-B5E5-F7682B94868C}"/>
              </a:ext>
            </a:extLst>
          </p:cNvPr>
          <p:cNvSpPr/>
          <p:nvPr/>
        </p:nvSpPr>
        <p:spPr>
          <a:xfrm>
            <a:off x="2743201" y="1447800"/>
            <a:ext cx="5714999" cy="1400383"/>
          </a:xfrm>
          <a:prstGeom prst="rect">
            <a:avLst/>
          </a:prstGeom>
        </p:spPr>
        <p:txBody>
          <a:bodyPr wrap="square">
            <a:spAutoFit/>
          </a:bodyPr>
          <a:lstStyle/>
          <a:p>
            <a:r>
              <a:rPr lang="en-US" sz="1700" dirty="0">
                <a:solidFill>
                  <a:srgbClr val="635C5B"/>
                </a:solidFill>
              </a:rPr>
              <a:t>Competitive procurement of RE electricity from installations combining technologies such as wind, solar, storage or dispatchable technologies with the aim of combining complementary generation profiles to </a:t>
            </a:r>
            <a:r>
              <a:rPr lang="en-US" sz="1700" dirty="0">
                <a:solidFill>
                  <a:srgbClr val="0070C0"/>
                </a:solidFill>
              </a:rPr>
              <a:t>offset technology-specific intermittencies and to reduce interconnection costs</a:t>
            </a:r>
            <a:r>
              <a:rPr lang="en-US" sz="1700" dirty="0">
                <a:solidFill>
                  <a:srgbClr val="635C5B"/>
                </a:solidFill>
              </a:rPr>
              <a:t>. </a:t>
            </a:r>
          </a:p>
        </p:txBody>
      </p:sp>
      <p:pic>
        <p:nvPicPr>
          <p:cNvPr id="31" name="Graphic 30" descr="a graphic chart showing a wind turbine and a solar panel icon on the left side of the screen, connected with a line to a substation, then flowing through to the right side of the screen to a transmission tower">
            <a:extLst>
              <a:ext uri="{FF2B5EF4-FFF2-40B4-BE49-F238E27FC236}">
                <a16:creationId xmlns:a16="http://schemas.microsoft.com/office/drawing/2014/main" id="{62510695-16A5-4A80-8A9D-4F6BB3B7C8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9162" y="3138628"/>
            <a:ext cx="869577" cy="869577"/>
          </a:xfrm>
          <a:prstGeom prst="rect">
            <a:avLst/>
          </a:prstGeom>
        </p:spPr>
      </p:pic>
      <p:pic>
        <p:nvPicPr>
          <p:cNvPr id="32" name="Graphic 31">
            <a:extLst>
              <a:ext uri="{FF2B5EF4-FFF2-40B4-BE49-F238E27FC236}">
                <a16:creationId xmlns:a16="http://schemas.microsoft.com/office/drawing/2014/main" id="{3C4EF604-C6E1-4961-8EB6-8758F372874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8504" y="5035679"/>
            <a:ext cx="880235" cy="880235"/>
          </a:xfrm>
          <a:prstGeom prst="rect">
            <a:avLst/>
          </a:prstGeom>
        </p:spPr>
      </p:pic>
      <p:cxnSp>
        <p:nvCxnSpPr>
          <p:cNvPr id="33" name="Straight Connector 32">
            <a:extLst>
              <a:ext uri="{FF2B5EF4-FFF2-40B4-BE49-F238E27FC236}">
                <a16:creationId xmlns:a16="http://schemas.microsoft.com/office/drawing/2014/main" id="{9B79417D-6EF4-4848-844B-AC9A2B481453}"/>
              </a:ext>
              <a:ext uri="{C183D7F6-B498-43B3-948B-1728B52AA6E4}">
                <adec:decorative xmlns:adec="http://schemas.microsoft.com/office/drawing/2017/decorative" val="1"/>
              </a:ext>
            </a:extLst>
          </p:cNvPr>
          <p:cNvCxnSpPr>
            <a:cxnSpLocks/>
            <a:stCxn id="31" idx="3"/>
            <a:endCxn id="35" idx="1"/>
          </p:cNvCxnSpPr>
          <p:nvPr/>
        </p:nvCxnSpPr>
        <p:spPr>
          <a:xfrm>
            <a:off x="2218739" y="3573417"/>
            <a:ext cx="2082140" cy="1007634"/>
          </a:xfrm>
          <a:prstGeom prst="line">
            <a:avLst/>
          </a:prstGeom>
          <a:ln>
            <a:solidFill>
              <a:schemeClr val="bg1"/>
            </a:solidFill>
            <a:prstDash val="solid"/>
          </a:ln>
        </p:spPr>
        <p:style>
          <a:lnRef idx="2">
            <a:schemeClr val="accent1"/>
          </a:lnRef>
          <a:fillRef idx="0">
            <a:schemeClr val="accent1"/>
          </a:fillRef>
          <a:effectRef idx="1">
            <a:schemeClr val="accent1"/>
          </a:effectRef>
          <a:fontRef idx="minor">
            <a:schemeClr val="tx1"/>
          </a:fontRef>
        </p:style>
      </p:cxnSp>
      <p:pic>
        <p:nvPicPr>
          <p:cNvPr id="35" name="Graphic 34">
            <a:extLst>
              <a:ext uri="{FF2B5EF4-FFF2-40B4-BE49-F238E27FC236}">
                <a16:creationId xmlns:a16="http://schemas.microsoft.com/office/drawing/2014/main" id="{AF7FC97B-FC11-4DED-9108-C067EF1AEEE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00879" y="4126423"/>
            <a:ext cx="909256" cy="909256"/>
          </a:xfrm>
          <a:prstGeom prst="rect">
            <a:avLst/>
          </a:prstGeom>
        </p:spPr>
      </p:pic>
      <p:sp>
        <p:nvSpPr>
          <p:cNvPr id="39" name="TextBox 38">
            <a:extLst>
              <a:ext uri="{FF2B5EF4-FFF2-40B4-BE49-F238E27FC236}">
                <a16:creationId xmlns:a16="http://schemas.microsoft.com/office/drawing/2014/main" id="{A257EF63-430C-4EC9-96E3-3499C1514B35}"/>
              </a:ext>
              <a:ext uri="{C183D7F6-B498-43B3-948B-1728B52AA6E4}">
                <adec:decorative xmlns:adec="http://schemas.microsoft.com/office/drawing/2017/decorative" val="1"/>
              </a:ext>
            </a:extLst>
          </p:cNvPr>
          <p:cNvSpPr txBox="1"/>
          <p:nvPr/>
        </p:nvSpPr>
        <p:spPr>
          <a:xfrm>
            <a:off x="4120693" y="5035679"/>
            <a:ext cx="1269628" cy="307777"/>
          </a:xfrm>
          <a:prstGeom prst="rect">
            <a:avLst/>
          </a:prstGeom>
          <a:noFill/>
        </p:spPr>
        <p:txBody>
          <a:bodyPr wrap="square" rtlCol="0">
            <a:spAutoFit/>
          </a:bodyPr>
          <a:lstStyle/>
          <a:p>
            <a:pPr algn="ctr"/>
            <a:r>
              <a:rPr lang="en-US" sz="1400" b="1" dirty="0"/>
              <a:t>Substation</a:t>
            </a:r>
          </a:p>
        </p:txBody>
      </p:sp>
      <p:pic>
        <p:nvPicPr>
          <p:cNvPr id="41" name="Graphic 40">
            <a:extLst>
              <a:ext uri="{FF2B5EF4-FFF2-40B4-BE49-F238E27FC236}">
                <a16:creationId xmlns:a16="http://schemas.microsoft.com/office/drawing/2014/main" id="{6753029E-6343-437E-A11C-54FC885EE4B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8602" y="4171220"/>
            <a:ext cx="847345" cy="847345"/>
          </a:xfrm>
          <a:prstGeom prst="rect">
            <a:avLst/>
          </a:prstGeom>
        </p:spPr>
      </p:pic>
      <p:cxnSp>
        <p:nvCxnSpPr>
          <p:cNvPr id="43" name="Straight Connector 42">
            <a:extLst>
              <a:ext uri="{FF2B5EF4-FFF2-40B4-BE49-F238E27FC236}">
                <a16:creationId xmlns:a16="http://schemas.microsoft.com/office/drawing/2014/main" id="{6DE2D4EF-68F4-4E27-A434-E87A14C1D26A}"/>
              </a:ext>
              <a:ext uri="{C183D7F6-B498-43B3-948B-1728B52AA6E4}">
                <adec:decorative xmlns:adec="http://schemas.microsoft.com/office/drawing/2017/decorative" val="1"/>
              </a:ext>
            </a:extLst>
          </p:cNvPr>
          <p:cNvCxnSpPr>
            <a:cxnSpLocks/>
            <a:stCxn id="32" idx="3"/>
            <a:endCxn id="35" idx="1"/>
          </p:cNvCxnSpPr>
          <p:nvPr/>
        </p:nvCxnSpPr>
        <p:spPr>
          <a:xfrm flipV="1">
            <a:off x="2218739" y="4581051"/>
            <a:ext cx="2082140" cy="894746"/>
          </a:xfrm>
          <a:prstGeom prst="line">
            <a:avLst/>
          </a:prstGeom>
          <a:ln>
            <a:solidFill>
              <a:schemeClr val="bg1"/>
            </a:solidFill>
            <a:prstDash val="soli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AEA48F2-0E62-48ED-9701-90BB7618A64F}"/>
              </a:ext>
              <a:ext uri="{C183D7F6-B498-43B3-948B-1728B52AA6E4}">
                <adec:decorative xmlns:adec="http://schemas.microsoft.com/office/drawing/2017/decorative" val="1"/>
              </a:ext>
            </a:extLst>
          </p:cNvPr>
          <p:cNvSpPr txBox="1"/>
          <p:nvPr/>
        </p:nvSpPr>
        <p:spPr>
          <a:xfrm>
            <a:off x="6657460" y="5018565"/>
            <a:ext cx="1269628" cy="307777"/>
          </a:xfrm>
          <a:prstGeom prst="rect">
            <a:avLst/>
          </a:prstGeom>
          <a:noFill/>
        </p:spPr>
        <p:txBody>
          <a:bodyPr wrap="square" rtlCol="0">
            <a:spAutoFit/>
          </a:bodyPr>
          <a:lstStyle/>
          <a:p>
            <a:pPr algn="ctr"/>
            <a:r>
              <a:rPr lang="en-US" sz="1400" b="1" dirty="0"/>
              <a:t>Transmission</a:t>
            </a:r>
          </a:p>
        </p:txBody>
      </p:sp>
      <p:cxnSp>
        <p:nvCxnSpPr>
          <p:cNvPr id="52" name="Straight Connector 51">
            <a:extLst>
              <a:ext uri="{FF2B5EF4-FFF2-40B4-BE49-F238E27FC236}">
                <a16:creationId xmlns:a16="http://schemas.microsoft.com/office/drawing/2014/main" id="{59EDCB36-2100-4442-BEE0-2E87FC4CE411}"/>
              </a:ext>
              <a:ext uri="{C183D7F6-B498-43B3-948B-1728B52AA6E4}">
                <adec:decorative xmlns:adec="http://schemas.microsoft.com/office/drawing/2017/decorative" val="1"/>
              </a:ext>
            </a:extLst>
          </p:cNvPr>
          <p:cNvCxnSpPr>
            <a:cxnSpLocks/>
            <a:stCxn id="41" idx="1"/>
            <a:endCxn id="35" idx="3"/>
          </p:cNvCxnSpPr>
          <p:nvPr/>
        </p:nvCxnSpPr>
        <p:spPr>
          <a:xfrm flipH="1" flipV="1">
            <a:off x="5210135" y="4581051"/>
            <a:ext cx="1658467" cy="13842"/>
          </a:xfrm>
          <a:prstGeom prst="line">
            <a:avLst/>
          </a:prstGeom>
          <a:ln>
            <a:solidFill>
              <a:schemeClr val="bg1"/>
            </a:solidFill>
            <a:prstDash val="solid"/>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70296F1C-9DCE-4CC5-A245-39471E0F0780}"/>
              </a:ext>
              <a:ext uri="{C183D7F6-B498-43B3-948B-1728B52AA6E4}">
                <adec:decorative xmlns:adec="http://schemas.microsoft.com/office/drawing/2017/decorative" val="1"/>
              </a:ext>
            </a:extLst>
          </p:cNvPr>
          <p:cNvGrpSpPr/>
          <p:nvPr/>
        </p:nvGrpSpPr>
        <p:grpSpPr>
          <a:xfrm>
            <a:off x="2711607" y="3171827"/>
            <a:ext cx="1515538" cy="889912"/>
            <a:chOff x="2797578" y="5677484"/>
            <a:chExt cx="2142014" cy="1186867"/>
          </a:xfrm>
        </p:grpSpPr>
        <p:sp>
          <p:nvSpPr>
            <p:cNvPr id="56" name="TextBox 55">
              <a:extLst>
                <a:ext uri="{FF2B5EF4-FFF2-40B4-BE49-F238E27FC236}">
                  <a16:creationId xmlns:a16="http://schemas.microsoft.com/office/drawing/2014/main" id="{A44E02F6-B59A-4CF4-A273-2ED3E6452523}"/>
                </a:ext>
                <a:ext uri="{C183D7F6-B498-43B3-948B-1728B52AA6E4}">
                  <adec:decorative xmlns:adec="http://schemas.microsoft.com/office/drawing/2017/decorative" val="1"/>
                </a:ext>
              </a:extLst>
            </p:cNvPr>
            <p:cNvSpPr txBox="1"/>
            <p:nvPr/>
          </p:nvSpPr>
          <p:spPr>
            <a:xfrm>
              <a:off x="4111413" y="6556493"/>
              <a:ext cx="828179" cy="307858"/>
            </a:xfrm>
            <a:prstGeom prst="rect">
              <a:avLst/>
            </a:prstGeom>
            <a:noFill/>
            <a:ln>
              <a:noFill/>
            </a:ln>
          </p:spPr>
          <p:txBody>
            <a:bodyPr wrap="square" rtlCol="0">
              <a:spAutoFit/>
            </a:bodyPr>
            <a:lstStyle/>
            <a:p>
              <a:r>
                <a:rPr lang="en-US" sz="900" dirty="0">
                  <a:solidFill>
                    <a:srgbClr val="635C5B"/>
                  </a:solidFill>
                </a:rPr>
                <a:t>Time</a:t>
              </a:r>
              <a:endParaRPr lang="en-US" sz="1000" dirty="0">
                <a:solidFill>
                  <a:srgbClr val="635C5B"/>
                </a:solidFill>
              </a:endParaRPr>
            </a:p>
          </p:txBody>
        </p:sp>
        <p:sp>
          <p:nvSpPr>
            <p:cNvPr id="57" name="TextBox 56">
              <a:extLst>
                <a:ext uri="{FF2B5EF4-FFF2-40B4-BE49-F238E27FC236}">
                  <a16:creationId xmlns:a16="http://schemas.microsoft.com/office/drawing/2014/main" id="{C1B81F51-F477-4375-A871-554FCAEEF69C}"/>
                </a:ext>
                <a:ext uri="{C183D7F6-B498-43B3-948B-1728B52AA6E4}">
                  <adec:decorative xmlns:adec="http://schemas.microsoft.com/office/drawing/2017/decorative" val="1"/>
                </a:ext>
              </a:extLst>
            </p:cNvPr>
            <p:cNvSpPr txBox="1"/>
            <p:nvPr/>
          </p:nvSpPr>
          <p:spPr>
            <a:xfrm>
              <a:off x="2797578" y="5677484"/>
              <a:ext cx="584240" cy="299060"/>
            </a:xfrm>
            <a:prstGeom prst="rect">
              <a:avLst/>
            </a:prstGeom>
            <a:noFill/>
            <a:ln>
              <a:noFill/>
            </a:ln>
          </p:spPr>
          <p:txBody>
            <a:bodyPr wrap="square" rtlCol="0">
              <a:spAutoFit/>
            </a:bodyPr>
            <a:lstStyle/>
            <a:p>
              <a:r>
                <a:rPr lang="en-US" sz="900" dirty="0">
                  <a:solidFill>
                    <a:srgbClr val="635C5B"/>
                  </a:solidFill>
                </a:rPr>
                <a:t>GW</a:t>
              </a:r>
              <a:endParaRPr lang="en-US" sz="1000" dirty="0">
                <a:solidFill>
                  <a:srgbClr val="635C5B"/>
                </a:solidFill>
              </a:endParaRPr>
            </a:p>
          </p:txBody>
        </p:sp>
        <p:cxnSp>
          <p:nvCxnSpPr>
            <p:cNvPr id="58" name="Straight Arrow Connector 57">
              <a:extLst>
                <a:ext uri="{FF2B5EF4-FFF2-40B4-BE49-F238E27FC236}">
                  <a16:creationId xmlns:a16="http://schemas.microsoft.com/office/drawing/2014/main" id="{A7A0A9B7-F181-4780-BBBC-B80E5DBE9BB1}"/>
                </a:ext>
                <a:ext uri="{C183D7F6-B498-43B3-948B-1728B52AA6E4}">
                  <adec:decorative xmlns:adec="http://schemas.microsoft.com/office/drawing/2017/decorative" val="1"/>
                </a:ext>
              </a:extLst>
            </p:cNvPr>
            <p:cNvCxnSpPr>
              <a:cxnSpLocks/>
              <a:endCxn id="56" idx="0"/>
            </p:cNvCxnSpPr>
            <p:nvPr/>
          </p:nvCxnSpPr>
          <p:spPr>
            <a:xfrm>
              <a:off x="3204823" y="6542530"/>
              <a:ext cx="1320680" cy="1396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F59A6E8E-CB71-48B1-BE67-5B169C9FD824}"/>
                </a:ext>
                <a:ext uri="{C183D7F6-B498-43B3-948B-1728B52AA6E4}">
                  <adec:decorative xmlns:adec="http://schemas.microsoft.com/office/drawing/2017/decorative" val="1"/>
                </a:ext>
              </a:extLst>
            </p:cNvPr>
            <p:cNvCxnSpPr>
              <a:cxnSpLocks/>
            </p:cNvCxnSpPr>
            <p:nvPr/>
          </p:nvCxnSpPr>
          <p:spPr>
            <a:xfrm flipV="1">
              <a:off x="3204823" y="5831439"/>
              <a:ext cx="0" cy="699163"/>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61" name="Freeform: Shape 60">
              <a:extLst>
                <a:ext uri="{FF2B5EF4-FFF2-40B4-BE49-F238E27FC236}">
                  <a16:creationId xmlns:a16="http://schemas.microsoft.com/office/drawing/2014/main" id="{2D3A1EE4-C1FB-4D7F-829B-5E74A769CF34}"/>
                </a:ext>
                <a:ext uri="{C183D7F6-B498-43B3-948B-1728B52AA6E4}">
                  <adec:decorative xmlns:adec="http://schemas.microsoft.com/office/drawing/2017/decorative" val="1"/>
                </a:ext>
              </a:extLst>
            </p:cNvPr>
            <p:cNvSpPr/>
            <p:nvPr/>
          </p:nvSpPr>
          <p:spPr>
            <a:xfrm>
              <a:off x="3228622" y="5937956"/>
              <a:ext cx="1174045" cy="452887"/>
            </a:xfrm>
            <a:custGeom>
              <a:avLst/>
              <a:gdLst>
                <a:gd name="connsiteX0" fmla="*/ 0 w 1174045"/>
                <a:gd name="connsiteY0" fmla="*/ 90311 h 452887"/>
                <a:gd name="connsiteX1" fmla="*/ 282222 w 1174045"/>
                <a:gd name="connsiteY1" fmla="*/ 112888 h 452887"/>
                <a:gd name="connsiteX2" fmla="*/ 553156 w 1174045"/>
                <a:gd name="connsiteY2" fmla="*/ 395111 h 452887"/>
                <a:gd name="connsiteX3" fmla="*/ 982134 w 1174045"/>
                <a:gd name="connsiteY3" fmla="*/ 417688 h 452887"/>
                <a:gd name="connsiteX4" fmla="*/ 1174045 w 1174045"/>
                <a:gd name="connsiteY4" fmla="*/ 0 h 45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45" h="452887">
                  <a:moveTo>
                    <a:pt x="0" y="90311"/>
                  </a:moveTo>
                  <a:cubicBezTo>
                    <a:pt x="95014" y="76199"/>
                    <a:pt x="190029" y="62088"/>
                    <a:pt x="282222" y="112888"/>
                  </a:cubicBezTo>
                  <a:cubicBezTo>
                    <a:pt x="374415" y="163688"/>
                    <a:pt x="436504" y="344311"/>
                    <a:pt x="553156" y="395111"/>
                  </a:cubicBezTo>
                  <a:cubicBezTo>
                    <a:pt x="669808" y="445911"/>
                    <a:pt x="878653" y="483540"/>
                    <a:pt x="982134" y="417688"/>
                  </a:cubicBezTo>
                  <a:cubicBezTo>
                    <a:pt x="1085615" y="351836"/>
                    <a:pt x="1134534" y="71496"/>
                    <a:pt x="1174045" y="0"/>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AF27911-88B5-4475-A6C2-5E5F54F2EEBE}"/>
              </a:ext>
              <a:ext uri="{C183D7F6-B498-43B3-948B-1728B52AA6E4}">
                <adec:decorative xmlns:adec="http://schemas.microsoft.com/office/drawing/2017/decorative" val="1"/>
              </a:ext>
            </a:extLst>
          </p:cNvPr>
          <p:cNvGrpSpPr/>
          <p:nvPr/>
        </p:nvGrpSpPr>
        <p:grpSpPr>
          <a:xfrm>
            <a:off x="2838832" y="5229677"/>
            <a:ext cx="1383911" cy="940171"/>
            <a:chOff x="3111515" y="4792323"/>
            <a:chExt cx="1576400" cy="979743"/>
          </a:xfrm>
        </p:grpSpPr>
        <p:sp>
          <p:nvSpPr>
            <p:cNvPr id="63" name="TextBox 62">
              <a:extLst>
                <a:ext uri="{FF2B5EF4-FFF2-40B4-BE49-F238E27FC236}">
                  <a16:creationId xmlns:a16="http://schemas.microsoft.com/office/drawing/2014/main" id="{BC0CF0DD-4BF2-454D-B642-55EFD0A0735C}"/>
                </a:ext>
                <a:ext uri="{C183D7F6-B498-43B3-948B-1728B52AA6E4}">
                  <adec:decorative xmlns:adec="http://schemas.microsoft.com/office/drawing/2017/decorative" val="1"/>
                </a:ext>
              </a:extLst>
            </p:cNvPr>
            <p:cNvSpPr txBox="1"/>
            <p:nvPr/>
          </p:nvSpPr>
          <p:spPr>
            <a:xfrm>
              <a:off x="4202689" y="5531518"/>
              <a:ext cx="485226" cy="240548"/>
            </a:xfrm>
            <a:prstGeom prst="rect">
              <a:avLst/>
            </a:prstGeom>
            <a:noFill/>
            <a:ln>
              <a:noFill/>
            </a:ln>
          </p:spPr>
          <p:txBody>
            <a:bodyPr wrap="square" rtlCol="0">
              <a:spAutoFit/>
            </a:bodyPr>
            <a:lstStyle/>
            <a:p>
              <a:r>
                <a:rPr lang="en-US" sz="900" dirty="0">
                  <a:solidFill>
                    <a:srgbClr val="635C5B"/>
                  </a:solidFill>
                </a:rPr>
                <a:t>Time</a:t>
              </a:r>
            </a:p>
          </p:txBody>
        </p:sp>
        <p:sp>
          <p:nvSpPr>
            <p:cNvPr id="64" name="TextBox 63">
              <a:extLst>
                <a:ext uri="{FF2B5EF4-FFF2-40B4-BE49-F238E27FC236}">
                  <a16:creationId xmlns:a16="http://schemas.microsoft.com/office/drawing/2014/main" id="{05E5DF27-66B3-4CDE-A4AD-A83C002AA6B4}"/>
                </a:ext>
                <a:ext uri="{C183D7F6-B498-43B3-948B-1728B52AA6E4}">
                  <adec:decorative xmlns:adec="http://schemas.microsoft.com/office/drawing/2017/decorative" val="1"/>
                </a:ext>
              </a:extLst>
            </p:cNvPr>
            <p:cNvSpPr txBox="1"/>
            <p:nvPr/>
          </p:nvSpPr>
          <p:spPr>
            <a:xfrm>
              <a:off x="3111515" y="4792323"/>
              <a:ext cx="485226" cy="240548"/>
            </a:xfrm>
            <a:prstGeom prst="rect">
              <a:avLst/>
            </a:prstGeom>
            <a:noFill/>
            <a:ln>
              <a:noFill/>
            </a:ln>
          </p:spPr>
          <p:txBody>
            <a:bodyPr wrap="square" rtlCol="0">
              <a:spAutoFit/>
            </a:bodyPr>
            <a:lstStyle/>
            <a:p>
              <a:r>
                <a:rPr lang="en-US" sz="900" dirty="0">
                  <a:solidFill>
                    <a:srgbClr val="635C5B"/>
                  </a:solidFill>
                </a:rPr>
                <a:t>GW</a:t>
              </a:r>
            </a:p>
          </p:txBody>
        </p:sp>
        <p:cxnSp>
          <p:nvCxnSpPr>
            <p:cNvPr id="65" name="Straight Arrow Connector 64">
              <a:extLst>
                <a:ext uri="{FF2B5EF4-FFF2-40B4-BE49-F238E27FC236}">
                  <a16:creationId xmlns:a16="http://schemas.microsoft.com/office/drawing/2014/main" id="{CC8A5DD4-D2CA-437B-8908-BB83B45E1582}"/>
                </a:ext>
                <a:ext uri="{C183D7F6-B498-43B3-948B-1728B52AA6E4}">
                  <adec:decorative xmlns:adec="http://schemas.microsoft.com/office/drawing/2017/decorative" val="1"/>
                </a:ext>
              </a:extLst>
            </p:cNvPr>
            <p:cNvCxnSpPr>
              <a:cxnSpLocks/>
              <a:endCxn id="63" idx="0"/>
            </p:cNvCxnSpPr>
            <p:nvPr/>
          </p:nvCxnSpPr>
          <p:spPr>
            <a:xfrm>
              <a:off x="3449742" y="5520609"/>
              <a:ext cx="995561" cy="1091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0BAE3E4-1F8C-43E9-81DB-1CE2D0F75868}"/>
                </a:ext>
                <a:ext uri="{C183D7F6-B498-43B3-948B-1728B52AA6E4}">
                  <adec:decorative xmlns:adec="http://schemas.microsoft.com/office/drawing/2017/decorative" val="1"/>
                </a:ext>
              </a:extLst>
            </p:cNvPr>
            <p:cNvCxnSpPr>
              <a:cxnSpLocks/>
            </p:cNvCxnSpPr>
            <p:nvPr/>
          </p:nvCxnSpPr>
          <p:spPr>
            <a:xfrm flipV="1">
              <a:off x="3449742" y="4964927"/>
              <a:ext cx="0" cy="546359"/>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68" name="Freeform: Shape 67">
              <a:extLst>
                <a:ext uri="{FF2B5EF4-FFF2-40B4-BE49-F238E27FC236}">
                  <a16:creationId xmlns:a16="http://schemas.microsoft.com/office/drawing/2014/main" id="{6BF3A59C-C2A7-4F43-9506-A3E9871C81BA}"/>
                </a:ext>
                <a:ext uri="{C183D7F6-B498-43B3-948B-1728B52AA6E4}">
                  <adec:decorative xmlns:adec="http://schemas.microsoft.com/office/drawing/2017/decorative" val="1"/>
                </a:ext>
              </a:extLst>
            </p:cNvPr>
            <p:cNvSpPr/>
            <p:nvPr/>
          </p:nvSpPr>
          <p:spPr>
            <a:xfrm>
              <a:off x="3654054" y="5009775"/>
              <a:ext cx="597310" cy="508823"/>
            </a:xfrm>
            <a:custGeom>
              <a:avLst/>
              <a:gdLst>
                <a:gd name="connsiteX0" fmla="*/ 0 w 597310"/>
                <a:gd name="connsiteY0" fmla="*/ 501449 h 508823"/>
                <a:gd name="connsiteX1" fmla="*/ 265471 w 597310"/>
                <a:gd name="connsiteY1" fmla="*/ 4 h 508823"/>
                <a:gd name="connsiteX2" fmla="*/ 597310 w 597310"/>
                <a:gd name="connsiteY2" fmla="*/ 508823 h 508823"/>
              </a:gdLst>
              <a:ahLst/>
              <a:cxnLst>
                <a:cxn ang="0">
                  <a:pos x="connsiteX0" y="connsiteY0"/>
                </a:cxn>
                <a:cxn ang="0">
                  <a:pos x="connsiteX1" y="connsiteY1"/>
                </a:cxn>
                <a:cxn ang="0">
                  <a:pos x="connsiteX2" y="connsiteY2"/>
                </a:cxn>
              </a:cxnLst>
              <a:rect l="l" t="t" r="r" b="b"/>
              <a:pathLst>
                <a:path w="597310" h="508823">
                  <a:moveTo>
                    <a:pt x="0" y="501449"/>
                  </a:moveTo>
                  <a:cubicBezTo>
                    <a:pt x="82959" y="250112"/>
                    <a:pt x="165919" y="-1225"/>
                    <a:pt x="265471" y="4"/>
                  </a:cubicBezTo>
                  <a:cubicBezTo>
                    <a:pt x="365023" y="1233"/>
                    <a:pt x="530942" y="396981"/>
                    <a:pt x="597310" y="508823"/>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46F43C63-4F86-4615-8119-2B3B56CAF385}"/>
              </a:ext>
              <a:ext uri="{C183D7F6-B498-43B3-948B-1728B52AA6E4}">
                <adec:decorative xmlns:adec="http://schemas.microsoft.com/office/drawing/2017/decorative" val="1"/>
              </a:ext>
            </a:extLst>
          </p:cNvPr>
          <p:cNvGrpSpPr/>
          <p:nvPr/>
        </p:nvGrpSpPr>
        <p:grpSpPr>
          <a:xfrm>
            <a:off x="5341155" y="3769183"/>
            <a:ext cx="1515538" cy="889912"/>
            <a:chOff x="2797578" y="5677484"/>
            <a:chExt cx="2142014" cy="1186867"/>
          </a:xfrm>
        </p:grpSpPr>
        <p:sp>
          <p:nvSpPr>
            <p:cNvPr id="70" name="TextBox 69">
              <a:extLst>
                <a:ext uri="{FF2B5EF4-FFF2-40B4-BE49-F238E27FC236}">
                  <a16:creationId xmlns:a16="http://schemas.microsoft.com/office/drawing/2014/main" id="{4E5E542C-B183-4EEA-8399-3E77D4CD7EDE}"/>
                </a:ext>
              </a:extLst>
            </p:cNvPr>
            <p:cNvSpPr txBox="1"/>
            <p:nvPr/>
          </p:nvSpPr>
          <p:spPr>
            <a:xfrm>
              <a:off x="4111413" y="6556493"/>
              <a:ext cx="828179" cy="307858"/>
            </a:xfrm>
            <a:prstGeom prst="rect">
              <a:avLst/>
            </a:prstGeom>
            <a:noFill/>
            <a:ln>
              <a:noFill/>
            </a:ln>
          </p:spPr>
          <p:txBody>
            <a:bodyPr wrap="square" rtlCol="0">
              <a:spAutoFit/>
            </a:bodyPr>
            <a:lstStyle/>
            <a:p>
              <a:r>
                <a:rPr lang="en-US" sz="900" dirty="0">
                  <a:solidFill>
                    <a:srgbClr val="635C5B"/>
                  </a:solidFill>
                </a:rPr>
                <a:t>Time</a:t>
              </a:r>
              <a:endParaRPr lang="en-US" sz="1000" dirty="0">
                <a:solidFill>
                  <a:srgbClr val="635C5B"/>
                </a:solidFill>
              </a:endParaRPr>
            </a:p>
          </p:txBody>
        </p:sp>
        <p:sp>
          <p:nvSpPr>
            <p:cNvPr id="71" name="TextBox 70">
              <a:extLst>
                <a:ext uri="{FF2B5EF4-FFF2-40B4-BE49-F238E27FC236}">
                  <a16:creationId xmlns:a16="http://schemas.microsoft.com/office/drawing/2014/main" id="{55C3F419-BADE-4AF1-9CE7-411A14B3F1DE}"/>
                </a:ext>
              </a:extLst>
            </p:cNvPr>
            <p:cNvSpPr txBox="1"/>
            <p:nvPr/>
          </p:nvSpPr>
          <p:spPr>
            <a:xfrm>
              <a:off x="2797578" y="5677484"/>
              <a:ext cx="584240" cy="299060"/>
            </a:xfrm>
            <a:prstGeom prst="rect">
              <a:avLst/>
            </a:prstGeom>
            <a:noFill/>
            <a:ln>
              <a:noFill/>
            </a:ln>
          </p:spPr>
          <p:txBody>
            <a:bodyPr wrap="square" rtlCol="0">
              <a:spAutoFit/>
            </a:bodyPr>
            <a:lstStyle/>
            <a:p>
              <a:r>
                <a:rPr lang="en-US" sz="900" dirty="0">
                  <a:solidFill>
                    <a:srgbClr val="635C5B"/>
                  </a:solidFill>
                </a:rPr>
                <a:t>GW</a:t>
              </a:r>
              <a:endParaRPr lang="en-US" sz="1000" dirty="0">
                <a:solidFill>
                  <a:srgbClr val="635C5B"/>
                </a:solidFill>
              </a:endParaRPr>
            </a:p>
          </p:txBody>
        </p:sp>
        <p:cxnSp>
          <p:nvCxnSpPr>
            <p:cNvPr id="72" name="Straight Arrow Connector 71">
              <a:extLst>
                <a:ext uri="{FF2B5EF4-FFF2-40B4-BE49-F238E27FC236}">
                  <a16:creationId xmlns:a16="http://schemas.microsoft.com/office/drawing/2014/main" id="{D8DD9DD8-6479-4304-AB74-82DBF508A320}"/>
                </a:ext>
              </a:extLst>
            </p:cNvPr>
            <p:cNvCxnSpPr>
              <a:cxnSpLocks/>
              <a:endCxn id="70" idx="0"/>
            </p:cNvCxnSpPr>
            <p:nvPr/>
          </p:nvCxnSpPr>
          <p:spPr>
            <a:xfrm>
              <a:off x="3204823" y="6542530"/>
              <a:ext cx="1320680" cy="1396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C0FC4F5-A618-46D2-BD72-19401420B316}"/>
                </a:ext>
              </a:extLst>
            </p:cNvPr>
            <p:cNvCxnSpPr>
              <a:cxnSpLocks/>
            </p:cNvCxnSpPr>
            <p:nvPr/>
          </p:nvCxnSpPr>
          <p:spPr>
            <a:xfrm flipV="1">
              <a:off x="3204823" y="5831439"/>
              <a:ext cx="0" cy="699163"/>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pSp>
      <p:sp>
        <p:nvSpPr>
          <p:cNvPr id="77" name="Freeform: Shape 76">
            <a:extLst>
              <a:ext uri="{FF2B5EF4-FFF2-40B4-BE49-F238E27FC236}">
                <a16:creationId xmlns:a16="http://schemas.microsoft.com/office/drawing/2014/main" id="{3F878A6A-7504-4481-8CA0-50A03DC33FA2}"/>
              </a:ext>
              <a:ext uri="{C183D7F6-B498-43B3-948B-1728B52AA6E4}">
                <adec:decorative xmlns:adec="http://schemas.microsoft.com/office/drawing/2017/decorative" val="1"/>
              </a:ext>
            </a:extLst>
          </p:cNvPr>
          <p:cNvSpPr/>
          <p:nvPr/>
        </p:nvSpPr>
        <p:spPr>
          <a:xfrm>
            <a:off x="5645426" y="3927944"/>
            <a:ext cx="930303" cy="143164"/>
          </a:xfrm>
          <a:custGeom>
            <a:avLst/>
            <a:gdLst>
              <a:gd name="connsiteX0" fmla="*/ 0 w 930303"/>
              <a:gd name="connsiteY0" fmla="*/ 143124 h 143164"/>
              <a:gd name="connsiteX1" fmla="*/ 357809 w 930303"/>
              <a:gd name="connsiteY1" fmla="*/ 15903 h 143164"/>
              <a:gd name="connsiteX2" fmla="*/ 739471 w 930303"/>
              <a:gd name="connsiteY2" fmla="*/ 143124 h 143164"/>
              <a:gd name="connsiteX3" fmla="*/ 930303 w 930303"/>
              <a:gd name="connsiteY3" fmla="*/ 0 h 143164"/>
            </a:gdLst>
            <a:ahLst/>
            <a:cxnLst>
              <a:cxn ang="0">
                <a:pos x="connsiteX0" y="connsiteY0"/>
              </a:cxn>
              <a:cxn ang="0">
                <a:pos x="connsiteX1" y="connsiteY1"/>
              </a:cxn>
              <a:cxn ang="0">
                <a:pos x="connsiteX2" y="connsiteY2"/>
              </a:cxn>
              <a:cxn ang="0">
                <a:pos x="connsiteX3" y="connsiteY3"/>
              </a:cxn>
            </a:cxnLst>
            <a:rect l="l" t="t" r="r" b="b"/>
            <a:pathLst>
              <a:path w="930303" h="143164">
                <a:moveTo>
                  <a:pt x="0" y="143124"/>
                </a:moveTo>
                <a:cubicBezTo>
                  <a:pt x="117282" y="79513"/>
                  <a:pt x="234564" y="15903"/>
                  <a:pt x="357809" y="15903"/>
                </a:cubicBezTo>
                <a:cubicBezTo>
                  <a:pt x="481054" y="15903"/>
                  <a:pt x="644055" y="145774"/>
                  <a:pt x="739471" y="143124"/>
                </a:cubicBezTo>
                <a:cubicBezTo>
                  <a:pt x="834887" y="140474"/>
                  <a:pt x="882595" y="70237"/>
                  <a:pt x="930303" y="0"/>
                </a:cubicBezTo>
              </a:path>
            </a:pathLst>
          </a:cu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FC11AB8-664F-4D20-BC8F-E53F1D57C2AF}"/>
              </a:ext>
              <a:ext uri="{C183D7F6-B498-43B3-948B-1728B52AA6E4}">
                <adec:decorative xmlns:adec="http://schemas.microsoft.com/office/drawing/2017/decorative" val="1"/>
              </a:ext>
            </a:extLst>
          </p:cNvPr>
          <p:cNvSpPr/>
          <p:nvPr/>
        </p:nvSpPr>
        <p:spPr>
          <a:xfrm>
            <a:off x="5943600" y="6032535"/>
            <a:ext cx="2584043" cy="277810"/>
          </a:xfrm>
          <a:prstGeom prst="rect">
            <a:avLst/>
          </a:prstGeom>
          <a:noFill/>
          <a:ln>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C69C81D-D3CE-4A62-9B62-F7C51E81C425}"/>
              </a:ext>
              <a:ext uri="{C183D7F6-B498-43B3-948B-1728B52AA6E4}">
                <adec:decorative xmlns:adec="http://schemas.microsoft.com/office/drawing/2017/decorative" val="1"/>
              </a:ext>
            </a:extLst>
          </p:cNvPr>
          <p:cNvSpPr txBox="1"/>
          <p:nvPr/>
        </p:nvSpPr>
        <p:spPr>
          <a:xfrm>
            <a:off x="6690356" y="6033346"/>
            <a:ext cx="1828799" cy="276999"/>
          </a:xfrm>
          <a:prstGeom prst="rect">
            <a:avLst/>
          </a:prstGeom>
          <a:noFill/>
        </p:spPr>
        <p:txBody>
          <a:bodyPr wrap="square" rtlCol="0">
            <a:spAutoFit/>
          </a:bodyPr>
          <a:lstStyle/>
          <a:p>
            <a:r>
              <a:rPr lang="en-US" sz="1200" dirty="0">
                <a:solidFill>
                  <a:srgbClr val="635C5B"/>
                </a:solidFill>
              </a:rPr>
              <a:t>Stylized generation profile</a:t>
            </a:r>
          </a:p>
        </p:txBody>
      </p:sp>
      <p:cxnSp>
        <p:nvCxnSpPr>
          <p:cNvPr id="46" name="Straight Connector 45">
            <a:extLst>
              <a:ext uri="{FF2B5EF4-FFF2-40B4-BE49-F238E27FC236}">
                <a16:creationId xmlns:a16="http://schemas.microsoft.com/office/drawing/2014/main" id="{4B7D7E5C-D353-4E78-9897-5C70E32CA970}"/>
              </a:ext>
              <a:ext uri="{C183D7F6-B498-43B3-948B-1728B52AA6E4}">
                <adec:decorative xmlns:adec="http://schemas.microsoft.com/office/drawing/2017/decorative" val="1"/>
              </a:ext>
            </a:extLst>
          </p:cNvPr>
          <p:cNvCxnSpPr>
            <a:cxnSpLocks/>
          </p:cNvCxnSpPr>
          <p:nvPr/>
        </p:nvCxnSpPr>
        <p:spPr>
          <a:xfrm>
            <a:off x="6143309" y="6180360"/>
            <a:ext cx="514151" cy="0"/>
          </a:xfrm>
          <a:prstGeom prst="line">
            <a:avLst/>
          </a:prstGeom>
          <a:ln w="19050">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00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5" name="TextBox 14">
            <a:extLst>
              <a:ext uri="{FF2B5EF4-FFF2-40B4-BE49-F238E27FC236}">
                <a16:creationId xmlns:a16="http://schemas.microsoft.com/office/drawing/2014/main" id="{02C4F4C5-A7F3-49F6-B418-379E326EA90E}"/>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640378"/>
            <a:ext cx="7772400" cy="492443"/>
          </a:xfrm>
        </p:spPr>
        <p:txBody>
          <a:bodyPr/>
          <a:lstStyle/>
          <a:p>
            <a:r>
              <a:rPr lang="en-US" sz="2600" dirty="0"/>
              <a:t>Global </a:t>
            </a:r>
            <a:r>
              <a:rPr lang="en-US" sz="2600" dirty="0">
                <a:solidFill>
                  <a:srgbClr val="0070C0"/>
                </a:solidFill>
              </a:rPr>
              <a:t>trend 3: Procurement of (physical) hybrids (pt. 2)</a:t>
            </a:r>
          </a:p>
        </p:txBody>
      </p:sp>
      <p:sp>
        <p:nvSpPr>
          <p:cNvPr id="13" name="Content Placeholder 1">
            <a:extLst>
              <a:ext uri="{FF2B5EF4-FFF2-40B4-BE49-F238E27FC236}">
                <a16:creationId xmlns:a16="http://schemas.microsoft.com/office/drawing/2014/main" id="{164E87FE-1C79-489B-85AE-AAB6E2C9C0B6}"/>
              </a:ext>
            </a:extLst>
          </p:cNvPr>
          <p:cNvSpPr>
            <a:spLocks noGrp="1"/>
          </p:cNvSpPr>
          <p:nvPr>
            <p:ph idx="1"/>
          </p:nvPr>
        </p:nvSpPr>
        <p:spPr>
          <a:xfrm>
            <a:off x="751525" y="1325431"/>
            <a:ext cx="6944675" cy="184666"/>
          </a:xfrm>
        </p:spPr>
        <p:txBody>
          <a:bodyPr>
            <a:normAutofit fontScale="25000" lnSpcReduction="20000"/>
          </a:bodyPr>
          <a:lstStyle/>
          <a:p>
            <a:pPr marL="0" indent="0">
              <a:buNone/>
            </a:pPr>
            <a:r>
              <a:rPr lang="en-US" sz="8000" b="1" dirty="0"/>
              <a:t>Country experience: </a:t>
            </a:r>
            <a:br>
              <a:rPr lang="en-US" sz="8000" b="1" dirty="0"/>
            </a:br>
            <a:r>
              <a:rPr lang="en-US" sz="8000" dirty="0"/>
              <a:t>Hybrid procurement for firm energy in Thailand</a:t>
            </a:r>
            <a:endParaRPr lang="en-US" dirty="0"/>
          </a:p>
        </p:txBody>
      </p:sp>
      <p:pic>
        <p:nvPicPr>
          <p:cNvPr id="9" name="Picture 8" descr="Thai Flag">
            <a:extLst>
              <a:ext uri="{FF2B5EF4-FFF2-40B4-BE49-F238E27FC236}">
                <a16:creationId xmlns:a16="http://schemas.microsoft.com/office/drawing/2014/main" id="{258C95F6-E2BF-4109-93BB-2D8F3BD8FA32}"/>
              </a:ext>
            </a:extLst>
          </p:cNvPr>
          <p:cNvPicPr>
            <a:picLocks noChangeAspect="1"/>
          </p:cNvPicPr>
          <p:nvPr/>
        </p:nvPicPr>
        <p:blipFill>
          <a:blip r:embed="rId3"/>
          <a:stretch>
            <a:fillRect/>
          </a:stretch>
        </p:blipFill>
        <p:spPr>
          <a:xfrm>
            <a:off x="7541123" y="1287870"/>
            <a:ext cx="845966" cy="492041"/>
          </a:xfrm>
          <a:prstGeom prst="rect">
            <a:avLst/>
          </a:prstGeom>
        </p:spPr>
      </p:pic>
      <p:sp>
        <p:nvSpPr>
          <p:cNvPr id="11" name="TextBox 10">
            <a:extLst>
              <a:ext uri="{FF2B5EF4-FFF2-40B4-BE49-F238E27FC236}">
                <a16:creationId xmlns:a16="http://schemas.microsoft.com/office/drawing/2014/main" id="{1DA45183-5CAA-4DA8-87BC-2C454CEA66F7}"/>
              </a:ext>
            </a:extLst>
          </p:cNvPr>
          <p:cNvSpPr txBox="1"/>
          <p:nvPr/>
        </p:nvSpPr>
        <p:spPr>
          <a:xfrm>
            <a:off x="784593" y="1934961"/>
            <a:ext cx="75924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ill Sans MT"/>
                <a:ea typeface="+mn-ea"/>
                <a:cs typeface="+mn-cs"/>
              </a:rPr>
              <a:t>This policy enabled Thailand to purchase dispatchable RE with guaranteed evening generation.</a:t>
            </a:r>
          </a:p>
        </p:txBody>
      </p:sp>
      <p:graphicFrame>
        <p:nvGraphicFramePr>
          <p:cNvPr id="14" name="Table 13">
            <a:extLst>
              <a:ext uri="{FF2B5EF4-FFF2-40B4-BE49-F238E27FC236}">
                <a16:creationId xmlns:a16="http://schemas.microsoft.com/office/drawing/2014/main" id="{FA155EB1-61E9-4270-B18A-7A4A9638B669}"/>
              </a:ext>
            </a:extLst>
          </p:cNvPr>
          <p:cNvGraphicFramePr>
            <a:graphicFrameLocks noGrp="1"/>
          </p:cNvGraphicFramePr>
          <p:nvPr>
            <p:extLst>
              <p:ext uri="{D42A27DB-BD31-4B8C-83A1-F6EECF244321}">
                <p14:modId xmlns:p14="http://schemas.microsoft.com/office/powerpoint/2010/main" val="1768947934"/>
              </p:ext>
            </p:extLst>
          </p:nvPr>
        </p:nvGraphicFramePr>
        <p:xfrm>
          <a:off x="784593" y="2590800"/>
          <a:ext cx="7620304" cy="3966308"/>
        </p:xfrm>
        <a:graphic>
          <a:graphicData uri="http://schemas.openxmlformats.org/drawingml/2006/table">
            <a:tbl>
              <a:tblPr firstRow="1" bandRow="1">
                <a:tableStyleId>{2D5ABB26-0587-4C30-8999-92F81FD0307C}</a:tableStyleId>
              </a:tblPr>
              <a:tblGrid>
                <a:gridCol w="1437793">
                  <a:extLst>
                    <a:ext uri="{9D8B030D-6E8A-4147-A177-3AD203B41FA5}">
                      <a16:colId xmlns:a16="http://schemas.microsoft.com/office/drawing/2014/main" val="2254690982"/>
                    </a:ext>
                  </a:extLst>
                </a:gridCol>
                <a:gridCol w="6182511">
                  <a:extLst>
                    <a:ext uri="{9D8B030D-6E8A-4147-A177-3AD203B41FA5}">
                      <a16:colId xmlns:a16="http://schemas.microsoft.com/office/drawing/2014/main" val="3620533044"/>
                    </a:ext>
                  </a:extLst>
                </a:gridCol>
              </a:tblGrid>
              <a:tr h="341263">
                <a:tc>
                  <a:txBody>
                    <a:bodyPr/>
                    <a:lstStyle/>
                    <a:p>
                      <a:r>
                        <a:rPr lang="en-IN" sz="1700" b="0" noProof="0" dirty="0">
                          <a:solidFill>
                            <a:schemeClr val="bg1"/>
                          </a:solidFill>
                        </a:rPr>
                        <a:t>Challenge</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spcAft>
                          <a:spcPts val="600"/>
                        </a:spcAft>
                      </a:pPr>
                      <a:r>
                        <a:rPr lang="en-US" sz="1700" b="0" noProof="0" dirty="0">
                          <a:solidFill>
                            <a:srgbClr val="635C5B"/>
                          </a:solidFill>
                        </a:rPr>
                        <a:t>Ensure a continuous supply of electricity even during peak hours, reduce intermittency of RE generation</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947250893"/>
                  </a:ext>
                </a:extLst>
              </a:tr>
              <a:tr h="1062347">
                <a:tc>
                  <a:txBody>
                    <a:bodyPr/>
                    <a:lstStyle/>
                    <a:p>
                      <a:r>
                        <a:rPr lang="en-IN" sz="1700" b="0" noProof="0" dirty="0">
                          <a:solidFill>
                            <a:schemeClr val="bg1"/>
                          </a:solidFill>
                        </a:rPr>
                        <a:t>Design Solution</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700" b="0" noProof="0" dirty="0">
                          <a:solidFill>
                            <a:srgbClr val="635C5B"/>
                          </a:solidFill>
                        </a:rPr>
                        <a:t>Peak: 100% contracted capacity, ± 2% tolerance range </a:t>
                      </a:r>
                      <a:br>
                        <a:rPr lang="en-US" sz="1700" b="0" noProof="0" dirty="0">
                          <a:solidFill>
                            <a:srgbClr val="635C5B"/>
                          </a:solidFill>
                        </a:rPr>
                      </a:br>
                      <a:r>
                        <a:rPr lang="en-US" sz="1700" b="0" noProof="0" dirty="0">
                          <a:solidFill>
                            <a:srgbClr val="635C5B"/>
                          </a:solidFill>
                        </a:rPr>
                        <a:t>(Mon.-Fri., 9:00am-11pm)</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700" b="0" noProof="0" dirty="0">
                          <a:solidFill>
                            <a:srgbClr val="635C5B"/>
                          </a:solidFill>
                        </a:rPr>
                        <a:t>Off-peak: 65% of contracted capacity, ± 2% tolerance range </a:t>
                      </a:r>
                      <a:br>
                        <a:rPr lang="en-US" sz="1700" b="0" noProof="0" dirty="0">
                          <a:solidFill>
                            <a:srgbClr val="635C5B"/>
                          </a:solidFill>
                        </a:rPr>
                      </a:br>
                      <a:r>
                        <a:rPr lang="en-US" sz="1700" b="0" noProof="0" dirty="0">
                          <a:solidFill>
                            <a:srgbClr val="635C5B"/>
                          </a:solidFill>
                        </a:rPr>
                        <a:t>(at all other times)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N" sz="1700" b="0" noProof="0" dirty="0">
                          <a:solidFill>
                            <a:srgbClr val="635C5B"/>
                          </a:solidFill>
                        </a:rPr>
                        <a:t>Penalty: 20% of fixed tariff (</a:t>
                      </a:r>
                      <a:r>
                        <a:rPr lang="en-IN" sz="1700" b="0" noProof="0" dirty="0" err="1">
                          <a:solidFill>
                            <a:srgbClr val="635C5B"/>
                          </a:solidFill>
                        </a:rPr>
                        <a:t>FIT</a:t>
                      </a:r>
                      <a:r>
                        <a:rPr lang="en-IN" sz="1700" b="0" baseline="-25000" noProof="0" dirty="0" err="1">
                          <a:solidFill>
                            <a:srgbClr val="635C5B"/>
                          </a:solidFill>
                        </a:rPr>
                        <a:t>f</a:t>
                      </a:r>
                      <a:r>
                        <a:rPr lang="en-IN" sz="1700" b="0" baseline="0" noProof="0" dirty="0">
                          <a:solidFill>
                            <a:srgbClr val="635C5B"/>
                          </a:solidFill>
                        </a:rPr>
                        <a:t>)</a:t>
                      </a:r>
                      <a:r>
                        <a:rPr lang="en-IN" sz="1700" b="0" noProof="0" dirty="0">
                          <a:solidFill>
                            <a:srgbClr val="635C5B"/>
                          </a:solidFill>
                        </a:rPr>
                        <a:t> component (FIT </a:t>
                      </a:r>
                      <a:r>
                        <a:rPr lang="de-DE" sz="1700" b="0" noProof="0" dirty="0">
                          <a:solidFill>
                            <a:srgbClr val="635C5B"/>
                          </a:solidFill>
                        </a:rPr>
                        <a:t>= </a:t>
                      </a:r>
                      <a:r>
                        <a:rPr lang="de-DE" sz="1700" b="0" noProof="0" dirty="0" err="1">
                          <a:solidFill>
                            <a:srgbClr val="635C5B"/>
                          </a:solidFill>
                        </a:rPr>
                        <a:t>FIT</a:t>
                      </a:r>
                      <a:r>
                        <a:rPr lang="de-DE" sz="1700" b="0" baseline="-25000" noProof="0" dirty="0" err="1">
                          <a:solidFill>
                            <a:srgbClr val="635C5B"/>
                          </a:solidFill>
                        </a:rPr>
                        <a:t>f</a:t>
                      </a:r>
                      <a:r>
                        <a:rPr lang="de-DE" sz="1700" b="0" noProof="0" dirty="0">
                          <a:solidFill>
                            <a:srgbClr val="635C5B"/>
                          </a:solidFill>
                        </a:rPr>
                        <a:t> + </a:t>
                      </a:r>
                      <a:r>
                        <a:rPr lang="de-DE" sz="1700" b="0" noProof="0" dirty="0" err="1">
                          <a:solidFill>
                            <a:srgbClr val="635C5B"/>
                          </a:solidFill>
                        </a:rPr>
                        <a:t>FIT</a:t>
                      </a:r>
                      <a:r>
                        <a:rPr lang="de-DE" sz="1700" b="0" baseline="-25000" noProof="0" dirty="0" err="1">
                          <a:solidFill>
                            <a:srgbClr val="635C5B"/>
                          </a:solidFill>
                        </a:rPr>
                        <a:t>v</a:t>
                      </a:r>
                      <a:r>
                        <a:rPr lang="de-DE" sz="1700" b="0" baseline="0" noProof="0" dirty="0">
                          <a:solidFill>
                            <a:srgbClr val="635C5B"/>
                          </a:solidFill>
                        </a:rPr>
                        <a:t>)</a:t>
                      </a:r>
                      <a:endParaRPr lang="en-IN" sz="1700" b="0" baseline="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1817468">
                <a:tc>
                  <a:txBody>
                    <a:bodyPr/>
                    <a:lstStyle/>
                    <a:p>
                      <a:r>
                        <a:rPr lang="en-IN" sz="1700" b="0" noProof="0" dirty="0">
                          <a:solidFill>
                            <a:schemeClr val="bg1"/>
                          </a:solidFill>
                        </a:rPr>
                        <a:t>Results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N" sz="1700" b="0" noProof="0" dirty="0">
                          <a:solidFill>
                            <a:srgbClr val="635C5B"/>
                          </a:solidFill>
                        </a:rPr>
                        <a:t>Volume offered: 755 MW (of technically qualified bids), against 300 MW demanded</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N" sz="1700" b="0" noProof="0" dirty="0">
                          <a:solidFill>
                            <a:srgbClr val="635C5B"/>
                          </a:solidFill>
                        </a:rPr>
                        <a:t>Average bid price: 7.39 cents/kWh (5.13 INR/kWh) represented against a ceiling price of 11.09 cents/kWh (7.69 INR/kWh)</a:t>
                      </a:r>
                    </a:p>
                    <a:p>
                      <a:pPr marL="285750" indent="-285750">
                        <a:spcAft>
                          <a:spcPts val="600"/>
                        </a:spcAft>
                        <a:buFont typeface="Arial" panose="020B0604020202020204" pitchFamily="34" charset="0"/>
                        <a:buChar char="•"/>
                      </a:pPr>
                      <a:r>
                        <a:rPr lang="en-IN" sz="1700" b="0" noProof="0" dirty="0">
                          <a:solidFill>
                            <a:srgbClr val="635C5B"/>
                          </a:solidFill>
                        </a:rPr>
                        <a:t>Technology: predominantly biomass with 258.7 MW, biomass-solar with 29.31 MW, solar + storage with 12 MW</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542588"/>
                  </a:ext>
                </a:extLst>
              </a:tr>
            </a:tbl>
          </a:graphicData>
        </a:graphic>
      </p:graphicFrame>
    </p:spTree>
    <p:extLst>
      <p:ext uri="{BB962C8B-B14F-4D97-AF65-F5344CB8AC3E}">
        <p14:creationId xmlns:p14="http://schemas.microsoft.com/office/powerpoint/2010/main" val="2493039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A1F25B-9175-4229-9F5F-67B103FF112D}"/>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C3373B61-E69B-4ABB-BE24-45CAA10083F4}"/>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6" name="TextBox 15">
            <a:extLst>
              <a:ext uri="{FF2B5EF4-FFF2-40B4-BE49-F238E27FC236}">
                <a16:creationId xmlns:a16="http://schemas.microsoft.com/office/drawing/2014/main" id="{E493D847-1DE3-4646-9796-0E529F77DFD8}"/>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AABD89E6-6158-4490-8738-46556278F15A}"/>
              </a:ext>
            </a:extLst>
          </p:cNvPr>
          <p:cNvSpPr>
            <a:spLocks noGrp="1"/>
          </p:cNvSpPr>
          <p:nvPr>
            <p:ph type="title"/>
          </p:nvPr>
        </p:nvSpPr>
        <p:spPr>
          <a:xfrm>
            <a:off x="686104" y="879158"/>
            <a:ext cx="7772400" cy="492443"/>
          </a:xfrm>
        </p:spPr>
        <p:txBody>
          <a:bodyPr/>
          <a:lstStyle/>
          <a:p>
            <a:r>
              <a:rPr lang="en-US" sz="2600" dirty="0"/>
              <a:t>Global trend 3: </a:t>
            </a:r>
            <a:r>
              <a:rPr lang="en-US" sz="2600" dirty="0">
                <a:solidFill>
                  <a:srgbClr val="0070C0"/>
                </a:solidFill>
              </a:rPr>
              <a:t>Procurement of (physical) hybrids (pt. 3)</a:t>
            </a:r>
            <a:endParaRPr lang="en-US" sz="2600" dirty="0"/>
          </a:p>
        </p:txBody>
      </p:sp>
      <p:sp>
        <p:nvSpPr>
          <p:cNvPr id="12" name="Content Placeholder 1">
            <a:extLst>
              <a:ext uri="{FF2B5EF4-FFF2-40B4-BE49-F238E27FC236}">
                <a16:creationId xmlns:a16="http://schemas.microsoft.com/office/drawing/2014/main" id="{5F86B709-DF47-47BF-B504-5D68E355838A}"/>
              </a:ext>
            </a:extLst>
          </p:cNvPr>
          <p:cNvSpPr>
            <a:spLocks noGrp="1"/>
          </p:cNvSpPr>
          <p:nvPr>
            <p:ph idx="1"/>
          </p:nvPr>
        </p:nvSpPr>
        <p:spPr>
          <a:xfrm>
            <a:off x="685800" y="1600200"/>
            <a:ext cx="7772400" cy="838200"/>
          </a:xfrm>
        </p:spPr>
        <p:txBody>
          <a:bodyPr>
            <a:normAutofit/>
          </a:bodyPr>
          <a:lstStyle/>
          <a:p>
            <a:pPr marL="0" lvl="0" indent="0">
              <a:buNone/>
            </a:pPr>
            <a:r>
              <a:rPr lang="en-US" b="1" dirty="0"/>
              <a:t>Considerations for application in India</a:t>
            </a:r>
          </a:p>
          <a:p>
            <a:pPr marL="0" indent="0">
              <a:buNone/>
            </a:pPr>
            <a:endParaRPr lang="en-US" dirty="0"/>
          </a:p>
        </p:txBody>
      </p:sp>
      <p:pic>
        <p:nvPicPr>
          <p:cNvPr id="13" name="Picture 2" descr="Image result for indian flag">
            <a:extLst>
              <a:ext uri="{FF2B5EF4-FFF2-40B4-BE49-F238E27FC236}">
                <a16:creationId xmlns:a16="http://schemas.microsoft.com/office/drawing/2014/main" id="{1E6D8854-825F-4E24-B0B5-8612CFF5B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441" y="1455164"/>
            <a:ext cx="848323" cy="56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96146457-5353-4DAD-80FB-4E4F580C6FEA}"/>
              </a:ext>
            </a:extLst>
          </p:cNvPr>
          <p:cNvGraphicFramePr>
            <a:graphicFrameLocks noGrp="1"/>
          </p:cNvGraphicFramePr>
          <p:nvPr>
            <p:extLst>
              <p:ext uri="{D42A27DB-BD31-4B8C-83A1-F6EECF244321}">
                <p14:modId xmlns:p14="http://schemas.microsoft.com/office/powerpoint/2010/main" val="3625070257"/>
              </p:ext>
            </p:extLst>
          </p:nvPr>
        </p:nvGraphicFramePr>
        <p:xfrm>
          <a:off x="686104" y="2147054"/>
          <a:ext cx="7814660" cy="4373880"/>
        </p:xfrm>
        <a:graphic>
          <a:graphicData uri="http://schemas.openxmlformats.org/drawingml/2006/table">
            <a:tbl>
              <a:tblPr firstRow="1" bandRow="1">
                <a:tableStyleId>{2D5ABB26-0587-4C30-8999-92F81FD0307C}</a:tableStyleId>
              </a:tblPr>
              <a:tblGrid>
                <a:gridCol w="3907330">
                  <a:extLst>
                    <a:ext uri="{9D8B030D-6E8A-4147-A177-3AD203B41FA5}">
                      <a16:colId xmlns:a16="http://schemas.microsoft.com/office/drawing/2014/main" val="2254690982"/>
                    </a:ext>
                  </a:extLst>
                </a:gridCol>
                <a:gridCol w="3907330">
                  <a:extLst>
                    <a:ext uri="{9D8B030D-6E8A-4147-A177-3AD203B41FA5}">
                      <a16:colId xmlns:a16="http://schemas.microsoft.com/office/drawing/2014/main" val="3620533044"/>
                    </a:ext>
                  </a:extLst>
                </a:gridCol>
              </a:tblGrid>
              <a:tr h="376276">
                <a:tc>
                  <a:txBody>
                    <a:bodyPr/>
                    <a:lstStyle/>
                    <a:p>
                      <a:pPr algn="ctr"/>
                      <a:r>
                        <a:rPr lang="en-IN" sz="2000" b="0" i="0" kern="1200" noProof="0" dirty="0">
                          <a:solidFill>
                            <a:schemeClr val="bg1"/>
                          </a:solidFill>
                          <a:latin typeface="Gill Sans MT"/>
                          <a:ea typeface="+mn-ea"/>
                          <a:cs typeface="+mn-cs"/>
                        </a:rPr>
                        <a:t>Advantages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lgn="ctr"/>
                      <a:r>
                        <a:rPr lang="en-IN" sz="2000" b="0" i="0" kern="1200" noProof="0" dirty="0">
                          <a:solidFill>
                            <a:schemeClr val="bg1"/>
                          </a:solidFill>
                          <a:latin typeface="Gill Sans MT"/>
                          <a:ea typeface="+mn-ea"/>
                          <a:cs typeface="+mn-cs"/>
                        </a:rPr>
                        <a:t>Disadvantages</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extLst>
                  <a:ext uri="{0D108BD9-81ED-4DB2-BD59-A6C34878D82A}">
                    <a16:rowId xmlns:a16="http://schemas.microsoft.com/office/drawing/2014/main" val="3947250893"/>
                  </a:ext>
                </a:extLst>
              </a:tr>
              <a:tr h="60509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noProof="0" dirty="0">
                          <a:solidFill>
                            <a:srgbClr val="635C5B"/>
                          </a:solidFill>
                          <a:latin typeface="+mn-lt"/>
                          <a:ea typeface="+mn-ea"/>
                          <a:cs typeface="+mn-cs"/>
                        </a:rPr>
                        <a:t>More </a:t>
                      </a:r>
                      <a:r>
                        <a:rPr lang="en-US" sz="1700" b="0" kern="1200" noProof="0" dirty="0">
                          <a:solidFill>
                            <a:srgbClr val="0070C0"/>
                          </a:solidFill>
                          <a:latin typeface="+mn-lt"/>
                          <a:ea typeface="+mn-ea"/>
                          <a:cs typeface="+mn-cs"/>
                        </a:rPr>
                        <a:t>efficient use of land and grid infrastructure </a:t>
                      </a:r>
                      <a:r>
                        <a:rPr lang="en-US" sz="1700" b="0" kern="1200" noProof="0" dirty="0">
                          <a:solidFill>
                            <a:srgbClr val="635C5B"/>
                          </a:solidFill>
                          <a:latin typeface="+mn-lt"/>
                          <a:ea typeface="+mn-ea"/>
                          <a:cs typeface="+mn-cs"/>
                        </a:rPr>
                        <a:t>and higher CUF compared to single-technology plant.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noProof="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noProof="0" dirty="0">
                          <a:solidFill>
                            <a:srgbClr val="0070C0"/>
                          </a:solidFill>
                          <a:latin typeface="+mn-lt"/>
                          <a:ea typeface="+mn-ea"/>
                          <a:cs typeface="+mn-cs"/>
                        </a:rPr>
                        <a:t>Savings on grid connection and transmission cost</a:t>
                      </a:r>
                      <a:r>
                        <a:rPr lang="en-US" sz="1700" b="0" kern="1200" noProof="0" dirty="0">
                          <a:solidFill>
                            <a:srgbClr val="635C5B"/>
                          </a:solidFill>
                          <a:latin typeface="+mn-lt"/>
                          <a:ea typeface="+mn-ea"/>
                          <a:cs typeface="+mn-cs"/>
                        </a:rPr>
                        <a:t>, since time-of-day generation patterns of wind and solar can be complimentary (Note: connection charges to Indian ISTS are high and waivers for RE expire in 2019).</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noProof="0" dirty="0">
                        <a:solidFill>
                          <a:schemeClr val="accent6"/>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noProof="0" dirty="0">
                          <a:solidFill>
                            <a:schemeClr val="accent6"/>
                          </a:solidFill>
                          <a:latin typeface="+mn-lt"/>
                          <a:ea typeface="+mn-ea"/>
                          <a:cs typeface="+mn-cs"/>
                        </a:rPr>
                        <a:t>More balanced power mix for sale</a:t>
                      </a:r>
                      <a:r>
                        <a:rPr lang="en-US" sz="1700" b="0" kern="1200" noProof="0" dirty="0">
                          <a:solidFill>
                            <a:srgbClr val="635C5B"/>
                          </a:solidFill>
                          <a:latin typeface="+mn-lt"/>
                          <a:ea typeface="+mn-ea"/>
                          <a:cs typeface="+mn-cs"/>
                        </a:rPr>
                        <a:t>, given the lower peak-to-average power for the same hour throughout the year than for single-technology wind- or solar plants.</a:t>
                      </a:r>
                      <a:endParaRPr lang="de-DE" sz="1700" b="0" kern="1200" noProof="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noProof="0"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noProof="0" dirty="0">
                          <a:solidFill>
                            <a:srgbClr val="0070C0"/>
                          </a:solidFill>
                        </a:rPr>
                        <a:t>Correct parametrization of design elements</a:t>
                      </a:r>
                      <a:r>
                        <a:rPr lang="en-US" sz="1700" b="0" noProof="0" dirty="0">
                          <a:solidFill>
                            <a:srgbClr val="635C5B"/>
                          </a:solidFill>
                        </a:rPr>
                        <a:t> for competitive procurement is more complex than in single-technology procurement (e.g. due to varying project development durations for solar &amp; wind).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noProof="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rgbClr val="0070C0"/>
                          </a:solidFill>
                          <a:latin typeface="+mn-lt"/>
                          <a:ea typeface="+mn-ea"/>
                          <a:cs typeface="+mn-cs"/>
                        </a:rPr>
                        <a:t>Higher prices for hybrid procurement compared to single-technologies </a:t>
                      </a:r>
                      <a:r>
                        <a:rPr lang="en-US" sz="1700" b="0" kern="1200" dirty="0">
                          <a:solidFill>
                            <a:srgbClr val="635C5B"/>
                          </a:solidFill>
                          <a:latin typeface="+mn-lt"/>
                          <a:ea typeface="+mn-ea"/>
                          <a:cs typeface="+mn-cs"/>
                        </a:rPr>
                        <a:t>as grid cost savings in hybrids are not yet reflected in bids submitted by bidders.</a:t>
                      </a:r>
                      <a:endParaRPr lang="en-US" sz="1700" b="0" kern="1200" noProof="0" dirty="0">
                        <a:solidFill>
                          <a:srgbClr val="635C5B"/>
                        </a:solidFill>
                        <a:latin typeface="+mn-lt"/>
                        <a:ea typeface="+mn-ea"/>
                        <a:cs typeface="+mn-cs"/>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bl>
          </a:graphicData>
        </a:graphic>
      </p:graphicFrame>
    </p:spTree>
    <p:extLst>
      <p:ext uri="{BB962C8B-B14F-4D97-AF65-F5344CB8AC3E}">
        <p14:creationId xmlns:p14="http://schemas.microsoft.com/office/powerpoint/2010/main" val="311997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BFBE39-2E66-4B1A-B977-B1A7460A0680}"/>
              </a:ext>
              <a:ext uri="{C183D7F6-B498-43B3-948B-1728B52AA6E4}">
                <adec:decorative xmlns:adec="http://schemas.microsoft.com/office/drawing/2017/decorative" val="1"/>
              </a:ext>
            </a:extLst>
          </p:cNvPr>
          <p:cNvSpPr>
            <a:spLocks noGrp="1"/>
          </p:cNvSpPr>
          <p:nvPr>
            <p:ph type="dt" sz="half" idx="2"/>
          </p:nvPr>
        </p:nvSpPr>
        <p:spPr>
          <a:xfrm>
            <a:off x="239716" y="6520934"/>
            <a:ext cx="2133600" cy="184666"/>
          </a:xfrm>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D3AA2571-7590-4880-A164-3EC6DAAF04A9}"/>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24</a:t>
            </a:fld>
            <a:endParaRPr lang="en-US" dirty="0"/>
          </a:p>
        </p:txBody>
      </p:sp>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Global trend 4: Locational signals</a:t>
            </a:r>
          </a:p>
        </p:txBody>
      </p:sp>
      <p:sp>
        <p:nvSpPr>
          <p:cNvPr id="11" name="Content Placeholder 1">
            <a:extLst>
              <a:ext uri="{FF2B5EF4-FFF2-40B4-BE49-F238E27FC236}">
                <a16:creationId xmlns:a16="http://schemas.microsoft.com/office/drawing/2014/main" id="{C46BB5EC-5C63-4D74-A131-18C3351D08F0}"/>
              </a:ext>
            </a:extLst>
          </p:cNvPr>
          <p:cNvSpPr txBox="1">
            <a:spLocks/>
          </p:cNvSpPr>
          <p:nvPr/>
        </p:nvSpPr>
        <p:spPr>
          <a:xfrm>
            <a:off x="686104" y="1522961"/>
            <a:ext cx="1904696" cy="1288359"/>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4. Locational signals</a:t>
            </a:r>
          </a:p>
        </p:txBody>
      </p:sp>
      <p:sp>
        <p:nvSpPr>
          <p:cNvPr id="17" name="Content Placeholder 1">
            <a:extLst>
              <a:ext uri="{FF2B5EF4-FFF2-40B4-BE49-F238E27FC236}">
                <a16:creationId xmlns:a16="http://schemas.microsoft.com/office/drawing/2014/main" id="{32AC7E2C-DF83-4FAE-AF6C-DE1BE84AD172}"/>
              </a:ext>
              <a:ext uri="{C183D7F6-B498-43B3-948B-1728B52AA6E4}">
                <adec:decorative xmlns:adec="http://schemas.microsoft.com/office/drawing/2017/decorative" val="1"/>
              </a:ext>
            </a:extLst>
          </p:cNvPr>
          <p:cNvSpPr txBox="1">
            <a:spLocks/>
          </p:cNvSpPr>
          <p:nvPr/>
        </p:nvSpPr>
        <p:spPr>
          <a:xfrm>
            <a:off x="2590800" y="1518101"/>
            <a:ext cx="5715000" cy="1293843"/>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21" name="Rectangle 20">
            <a:extLst>
              <a:ext uri="{FF2B5EF4-FFF2-40B4-BE49-F238E27FC236}">
                <a16:creationId xmlns:a16="http://schemas.microsoft.com/office/drawing/2014/main" id="{B8E0B124-8BD7-4F01-9FE0-A96ABAD1C789}"/>
              </a:ext>
            </a:extLst>
          </p:cNvPr>
          <p:cNvSpPr/>
          <p:nvPr/>
        </p:nvSpPr>
        <p:spPr>
          <a:xfrm>
            <a:off x="2819400" y="1610268"/>
            <a:ext cx="5410200" cy="1138773"/>
          </a:xfrm>
          <a:prstGeom prst="rect">
            <a:avLst/>
          </a:prstGeom>
        </p:spPr>
        <p:txBody>
          <a:bodyPr wrap="square">
            <a:spAutoFit/>
          </a:bodyPr>
          <a:lstStyle/>
          <a:p>
            <a:r>
              <a:rPr lang="en-US" sz="1700" dirty="0">
                <a:solidFill>
                  <a:srgbClr val="635C5B"/>
                </a:solidFill>
              </a:rPr>
              <a:t>Locational signals aim to steer the location of projects to specific areas/grid connection points to </a:t>
            </a:r>
            <a:r>
              <a:rPr lang="en-US" sz="1700" dirty="0">
                <a:solidFill>
                  <a:srgbClr val="0070C0"/>
                </a:solidFill>
              </a:rPr>
              <a:t>avoid the concentration of projects in resource-rich but costly-to-connect areas.</a:t>
            </a:r>
            <a:endParaRPr lang="en-US" sz="1700" dirty="0">
              <a:solidFill>
                <a:srgbClr val="635C5B"/>
              </a:solidFill>
            </a:endParaRPr>
          </a:p>
        </p:txBody>
      </p:sp>
      <p:grpSp>
        <p:nvGrpSpPr>
          <p:cNvPr id="78" name="Group 77" descr="a graphic of a substation (20 MW) with two options: a green checkmark next to 3 cents per kWh and a red x next to 4 cents per kWh">
            <a:extLst>
              <a:ext uri="{FF2B5EF4-FFF2-40B4-BE49-F238E27FC236}">
                <a16:creationId xmlns:a16="http://schemas.microsoft.com/office/drawing/2014/main" id="{CC2567BC-414D-4F57-AB8B-1C8A16B77F2E}"/>
              </a:ext>
            </a:extLst>
          </p:cNvPr>
          <p:cNvGrpSpPr/>
          <p:nvPr/>
        </p:nvGrpSpPr>
        <p:grpSpPr>
          <a:xfrm>
            <a:off x="536358" y="3080095"/>
            <a:ext cx="3214679" cy="1497898"/>
            <a:chOff x="453151" y="2918663"/>
            <a:chExt cx="3719649" cy="1686471"/>
          </a:xfrm>
        </p:grpSpPr>
        <p:pic>
          <p:nvPicPr>
            <p:cNvPr id="24" name="Graphic 23">
              <a:extLst>
                <a:ext uri="{FF2B5EF4-FFF2-40B4-BE49-F238E27FC236}">
                  <a16:creationId xmlns:a16="http://schemas.microsoft.com/office/drawing/2014/main" id="{4090E702-728D-4BC2-B0F8-D2982219CAF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033" y="2951851"/>
              <a:ext cx="909256" cy="909256"/>
            </a:xfrm>
            <a:prstGeom prst="rect">
              <a:avLst/>
            </a:prstGeom>
          </p:spPr>
        </p:pic>
        <p:sp>
          <p:nvSpPr>
            <p:cNvPr id="25" name="TextBox 24">
              <a:extLst>
                <a:ext uri="{FF2B5EF4-FFF2-40B4-BE49-F238E27FC236}">
                  <a16:creationId xmlns:a16="http://schemas.microsoft.com/office/drawing/2014/main" id="{DD828D7D-19F8-4027-9F57-27CC0DD4BFAC}"/>
                </a:ext>
                <a:ext uri="{C183D7F6-B498-43B3-948B-1728B52AA6E4}">
                  <adec:decorative xmlns:adec="http://schemas.microsoft.com/office/drawing/2017/decorative" val="1"/>
                </a:ext>
              </a:extLst>
            </p:cNvPr>
            <p:cNvSpPr txBox="1"/>
            <p:nvPr/>
          </p:nvSpPr>
          <p:spPr>
            <a:xfrm>
              <a:off x="453151" y="3861107"/>
              <a:ext cx="1369117" cy="566049"/>
            </a:xfrm>
            <a:prstGeom prst="rect">
              <a:avLst/>
            </a:prstGeom>
            <a:noFill/>
          </p:spPr>
          <p:txBody>
            <a:bodyPr wrap="square" rtlCol="0">
              <a:spAutoFit/>
            </a:bodyPr>
            <a:lstStyle/>
            <a:p>
              <a:pPr algn="ctr"/>
              <a:r>
                <a:rPr lang="en-US" sz="1300" b="1" dirty="0"/>
                <a:t>Substation I (20 MW)</a:t>
              </a:r>
            </a:p>
          </p:txBody>
        </p:sp>
        <p:pic>
          <p:nvPicPr>
            <p:cNvPr id="49" name="Graphic 48">
              <a:extLst>
                <a:ext uri="{FF2B5EF4-FFF2-40B4-BE49-F238E27FC236}">
                  <a16:creationId xmlns:a16="http://schemas.microsoft.com/office/drawing/2014/main" id="{497C8946-A137-4649-A6CC-ED5EBDC7E3D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6342" y="2989744"/>
              <a:ext cx="785253" cy="785253"/>
            </a:xfrm>
            <a:prstGeom prst="rect">
              <a:avLst/>
            </a:prstGeom>
          </p:spPr>
        </p:pic>
        <p:pic>
          <p:nvPicPr>
            <p:cNvPr id="50" name="Graphic 49">
              <a:extLst>
                <a:ext uri="{FF2B5EF4-FFF2-40B4-BE49-F238E27FC236}">
                  <a16:creationId xmlns:a16="http://schemas.microsoft.com/office/drawing/2014/main" id="{7431DC82-BEF1-4C0D-83E1-5CBF39984AA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7165" y="3791419"/>
              <a:ext cx="795413" cy="795413"/>
            </a:xfrm>
            <a:prstGeom prst="rect">
              <a:avLst/>
            </a:prstGeom>
          </p:spPr>
        </p:pic>
        <p:sp>
          <p:nvSpPr>
            <p:cNvPr id="51" name="TextBox 50">
              <a:extLst>
                <a:ext uri="{FF2B5EF4-FFF2-40B4-BE49-F238E27FC236}">
                  <a16:creationId xmlns:a16="http://schemas.microsoft.com/office/drawing/2014/main" id="{31F493DB-845D-4211-8750-BFFD9F619624}"/>
                </a:ext>
                <a:ext uri="{C183D7F6-B498-43B3-948B-1728B52AA6E4}">
                  <adec:decorative xmlns:adec="http://schemas.microsoft.com/office/drawing/2017/decorative" val="1"/>
                </a:ext>
              </a:extLst>
            </p:cNvPr>
            <p:cNvSpPr txBox="1"/>
            <p:nvPr/>
          </p:nvSpPr>
          <p:spPr>
            <a:xfrm>
              <a:off x="2570921" y="3092277"/>
              <a:ext cx="909255" cy="589089"/>
            </a:xfrm>
            <a:prstGeom prst="rect">
              <a:avLst/>
            </a:prstGeom>
            <a:noFill/>
          </p:spPr>
          <p:txBody>
            <a:bodyPr wrap="square" rtlCol="0">
              <a:spAutoFit/>
            </a:bodyPr>
            <a:lstStyle/>
            <a:p>
              <a:r>
                <a:rPr lang="en-US" sz="1400" dirty="0"/>
                <a:t>3 cents</a:t>
              </a:r>
              <a:br>
                <a:rPr lang="en-US" sz="1400" dirty="0"/>
              </a:br>
              <a:r>
                <a:rPr lang="en-US" sz="1400" dirty="0"/>
                <a:t>/kWh</a:t>
              </a:r>
            </a:p>
          </p:txBody>
        </p:sp>
        <p:sp>
          <p:nvSpPr>
            <p:cNvPr id="52" name="TextBox 51">
              <a:extLst>
                <a:ext uri="{FF2B5EF4-FFF2-40B4-BE49-F238E27FC236}">
                  <a16:creationId xmlns:a16="http://schemas.microsoft.com/office/drawing/2014/main" id="{910670DA-C2E0-432D-92DA-3FF010F0AA87}"/>
                </a:ext>
                <a:ext uri="{C183D7F6-B498-43B3-948B-1728B52AA6E4}">
                  <adec:decorative xmlns:adec="http://schemas.microsoft.com/office/drawing/2017/decorative" val="1"/>
                </a:ext>
              </a:extLst>
            </p:cNvPr>
            <p:cNvSpPr txBox="1"/>
            <p:nvPr/>
          </p:nvSpPr>
          <p:spPr>
            <a:xfrm>
              <a:off x="2530460" y="3889836"/>
              <a:ext cx="846217" cy="601426"/>
            </a:xfrm>
            <a:prstGeom prst="rect">
              <a:avLst/>
            </a:prstGeom>
            <a:noFill/>
          </p:spPr>
          <p:txBody>
            <a:bodyPr wrap="square" rtlCol="0">
              <a:spAutoFit/>
            </a:bodyPr>
            <a:lstStyle/>
            <a:p>
              <a:r>
                <a:rPr lang="en-US" sz="1400" dirty="0"/>
                <a:t>4 cents</a:t>
              </a:r>
              <a:br>
                <a:rPr lang="en-US" sz="1400" dirty="0"/>
              </a:br>
              <a:r>
                <a:rPr lang="en-US" sz="1400" dirty="0"/>
                <a:t>/kWh</a:t>
              </a:r>
            </a:p>
          </p:txBody>
        </p:sp>
        <p:sp>
          <p:nvSpPr>
            <p:cNvPr id="59" name="Rectangle 58">
              <a:extLst>
                <a:ext uri="{FF2B5EF4-FFF2-40B4-BE49-F238E27FC236}">
                  <a16:creationId xmlns:a16="http://schemas.microsoft.com/office/drawing/2014/main" id="{BD65A25A-775B-4E4A-8DF8-EB7AE9DF366A}"/>
                </a:ext>
                <a:ext uri="{C183D7F6-B498-43B3-948B-1728B52AA6E4}">
                  <adec:decorative xmlns:adec="http://schemas.microsoft.com/office/drawing/2017/decorative" val="1"/>
                </a:ext>
              </a:extLst>
            </p:cNvPr>
            <p:cNvSpPr/>
            <p:nvPr/>
          </p:nvSpPr>
          <p:spPr>
            <a:xfrm>
              <a:off x="514581" y="2918663"/>
              <a:ext cx="3658219" cy="1686471"/>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08B51E34-5E64-4287-BF07-AD7D95AEABE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3561" y="3889836"/>
              <a:ext cx="635182" cy="635182"/>
            </a:xfrm>
            <a:prstGeom prst="rect">
              <a:avLst/>
            </a:prstGeom>
          </p:spPr>
        </p:pic>
        <p:pic>
          <p:nvPicPr>
            <p:cNvPr id="64" name="Graphic 63">
              <a:extLst>
                <a:ext uri="{FF2B5EF4-FFF2-40B4-BE49-F238E27FC236}">
                  <a16:creationId xmlns:a16="http://schemas.microsoft.com/office/drawing/2014/main" id="{0EC96DF7-A569-453E-8985-269C0255BE3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60834" y="3059896"/>
              <a:ext cx="626580" cy="626580"/>
            </a:xfrm>
            <a:prstGeom prst="rect">
              <a:avLst/>
            </a:prstGeom>
          </p:spPr>
        </p:pic>
      </p:grpSp>
      <p:grpSp>
        <p:nvGrpSpPr>
          <p:cNvPr id="79" name="Group 78" descr="a graphic of substation 2 (40 MW) with a green checkmark next to 2 cents per kWh and a checkmark next to 5 cents per kWh">
            <a:extLst>
              <a:ext uri="{FF2B5EF4-FFF2-40B4-BE49-F238E27FC236}">
                <a16:creationId xmlns:a16="http://schemas.microsoft.com/office/drawing/2014/main" id="{FB3A4D02-B9DA-4D4D-AC4A-42D0AAF570F4}"/>
              </a:ext>
            </a:extLst>
          </p:cNvPr>
          <p:cNvGrpSpPr/>
          <p:nvPr/>
        </p:nvGrpSpPr>
        <p:grpSpPr>
          <a:xfrm>
            <a:off x="5717813" y="3080095"/>
            <a:ext cx="3152094" cy="1477260"/>
            <a:chOff x="5233764" y="2927174"/>
            <a:chExt cx="3647233" cy="1698067"/>
          </a:xfrm>
        </p:grpSpPr>
        <p:pic>
          <p:nvPicPr>
            <p:cNvPr id="26" name="Graphic 25">
              <a:extLst>
                <a:ext uri="{FF2B5EF4-FFF2-40B4-BE49-F238E27FC236}">
                  <a16:creationId xmlns:a16="http://schemas.microsoft.com/office/drawing/2014/main" id="{F4AA0411-0ADF-416F-A363-23D69EC281F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621" y="2985496"/>
              <a:ext cx="909256" cy="909257"/>
            </a:xfrm>
            <a:prstGeom prst="rect">
              <a:avLst/>
            </a:prstGeom>
          </p:spPr>
        </p:pic>
        <p:sp>
          <p:nvSpPr>
            <p:cNvPr id="27" name="TextBox 26">
              <a:extLst>
                <a:ext uri="{FF2B5EF4-FFF2-40B4-BE49-F238E27FC236}">
                  <a16:creationId xmlns:a16="http://schemas.microsoft.com/office/drawing/2014/main" id="{FF48BBF6-9CDA-4781-9B0D-952F086A0DFB}"/>
                </a:ext>
                <a:ext uri="{C183D7F6-B498-43B3-948B-1728B52AA6E4}">
                  <adec:decorative xmlns:adec="http://schemas.microsoft.com/office/drawing/2017/decorative" val="1"/>
                </a:ext>
              </a:extLst>
            </p:cNvPr>
            <p:cNvSpPr txBox="1"/>
            <p:nvPr/>
          </p:nvSpPr>
          <p:spPr>
            <a:xfrm>
              <a:off x="7343912" y="3894752"/>
              <a:ext cx="1462673" cy="566049"/>
            </a:xfrm>
            <a:prstGeom prst="rect">
              <a:avLst/>
            </a:prstGeom>
            <a:noFill/>
          </p:spPr>
          <p:txBody>
            <a:bodyPr wrap="square" rtlCol="0">
              <a:spAutoFit/>
            </a:bodyPr>
            <a:lstStyle/>
            <a:p>
              <a:pPr algn="ctr"/>
              <a:r>
                <a:rPr lang="en-US" sz="1300" b="1" dirty="0"/>
                <a:t>Substation 2 (40 MW)</a:t>
              </a:r>
            </a:p>
          </p:txBody>
        </p:sp>
        <p:pic>
          <p:nvPicPr>
            <p:cNvPr id="55" name="Graphic 54">
              <a:extLst>
                <a:ext uri="{FF2B5EF4-FFF2-40B4-BE49-F238E27FC236}">
                  <a16:creationId xmlns:a16="http://schemas.microsoft.com/office/drawing/2014/main" id="{297EDB35-2403-45B6-8C2B-59F79CD18D3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77203" y="2960362"/>
              <a:ext cx="785253" cy="785253"/>
            </a:xfrm>
            <a:prstGeom prst="rect">
              <a:avLst/>
            </a:prstGeom>
          </p:spPr>
        </p:pic>
        <p:pic>
          <p:nvPicPr>
            <p:cNvPr id="56" name="Graphic 55">
              <a:extLst>
                <a:ext uri="{FF2B5EF4-FFF2-40B4-BE49-F238E27FC236}">
                  <a16:creationId xmlns:a16="http://schemas.microsoft.com/office/drawing/2014/main" id="{186EC8CF-DA43-4AFC-9AA5-005FD3670051}"/>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5500" y="3829828"/>
              <a:ext cx="795413" cy="795413"/>
            </a:xfrm>
            <a:prstGeom prst="rect">
              <a:avLst/>
            </a:prstGeom>
          </p:spPr>
        </p:pic>
        <p:sp>
          <p:nvSpPr>
            <p:cNvPr id="57" name="TextBox 56">
              <a:extLst>
                <a:ext uri="{FF2B5EF4-FFF2-40B4-BE49-F238E27FC236}">
                  <a16:creationId xmlns:a16="http://schemas.microsoft.com/office/drawing/2014/main" id="{808A8329-195B-420E-888C-FED4763BBC38}"/>
                </a:ext>
                <a:ext uri="{C183D7F6-B498-43B3-948B-1728B52AA6E4}">
                  <adec:decorative xmlns:adec="http://schemas.microsoft.com/office/drawing/2017/decorative" val="1"/>
                </a:ext>
              </a:extLst>
            </p:cNvPr>
            <p:cNvSpPr txBox="1"/>
            <p:nvPr/>
          </p:nvSpPr>
          <p:spPr>
            <a:xfrm>
              <a:off x="6667300" y="3059896"/>
              <a:ext cx="909255" cy="601426"/>
            </a:xfrm>
            <a:prstGeom prst="rect">
              <a:avLst/>
            </a:prstGeom>
            <a:noFill/>
          </p:spPr>
          <p:txBody>
            <a:bodyPr wrap="square" rtlCol="0">
              <a:spAutoFit/>
            </a:bodyPr>
            <a:lstStyle/>
            <a:p>
              <a:r>
                <a:rPr lang="en-US" sz="1400" dirty="0"/>
                <a:t>2 cents</a:t>
              </a:r>
              <a:br>
                <a:rPr lang="en-US" sz="1400" dirty="0"/>
              </a:br>
              <a:r>
                <a:rPr lang="en-US" sz="1400" dirty="0"/>
                <a:t>/kWh</a:t>
              </a:r>
            </a:p>
          </p:txBody>
        </p:sp>
        <p:sp>
          <p:nvSpPr>
            <p:cNvPr id="58" name="TextBox 57">
              <a:extLst>
                <a:ext uri="{FF2B5EF4-FFF2-40B4-BE49-F238E27FC236}">
                  <a16:creationId xmlns:a16="http://schemas.microsoft.com/office/drawing/2014/main" id="{F48AB849-B2A0-4406-85DF-65FA41B3A4EF}"/>
                </a:ext>
                <a:ext uri="{C183D7F6-B498-43B3-948B-1728B52AA6E4}">
                  <adec:decorative xmlns:adec="http://schemas.microsoft.com/office/drawing/2017/decorative" val="1"/>
                </a:ext>
              </a:extLst>
            </p:cNvPr>
            <p:cNvSpPr txBox="1"/>
            <p:nvPr/>
          </p:nvSpPr>
          <p:spPr>
            <a:xfrm>
              <a:off x="6678908" y="3939245"/>
              <a:ext cx="906735" cy="601426"/>
            </a:xfrm>
            <a:prstGeom prst="rect">
              <a:avLst/>
            </a:prstGeom>
            <a:noFill/>
          </p:spPr>
          <p:txBody>
            <a:bodyPr wrap="square" rtlCol="0">
              <a:spAutoFit/>
            </a:bodyPr>
            <a:lstStyle/>
            <a:p>
              <a:r>
                <a:rPr lang="en-US" sz="1400" dirty="0"/>
                <a:t>5 cents</a:t>
              </a:r>
              <a:br>
                <a:rPr lang="en-US" sz="1400" dirty="0"/>
              </a:br>
              <a:r>
                <a:rPr lang="en-US" sz="1400" dirty="0"/>
                <a:t>/kWh</a:t>
              </a:r>
            </a:p>
          </p:txBody>
        </p:sp>
        <p:sp>
          <p:nvSpPr>
            <p:cNvPr id="60" name="Rectangle 59">
              <a:extLst>
                <a:ext uri="{FF2B5EF4-FFF2-40B4-BE49-F238E27FC236}">
                  <a16:creationId xmlns:a16="http://schemas.microsoft.com/office/drawing/2014/main" id="{D28CFA4F-2815-40E2-B861-5301BE1EF27A}"/>
                </a:ext>
                <a:ext uri="{C183D7F6-B498-43B3-948B-1728B52AA6E4}">
                  <adec:decorative xmlns:adec="http://schemas.microsoft.com/office/drawing/2017/decorative" val="1"/>
                </a:ext>
              </a:extLst>
            </p:cNvPr>
            <p:cNvSpPr/>
            <p:nvPr/>
          </p:nvSpPr>
          <p:spPr>
            <a:xfrm>
              <a:off x="5233764" y="2927174"/>
              <a:ext cx="3647233" cy="1686471"/>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47B8E3B8-BAC7-403C-AD76-29F33600F75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72561" y="3059896"/>
              <a:ext cx="626580" cy="626580"/>
            </a:xfrm>
            <a:prstGeom prst="rect">
              <a:avLst/>
            </a:prstGeom>
          </p:spPr>
        </p:pic>
        <p:pic>
          <p:nvPicPr>
            <p:cNvPr id="66" name="Graphic 65">
              <a:extLst>
                <a:ext uri="{FF2B5EF4-FFF2-40B4-BE49-F238E27FC236}">
                  <a16:creationId xmlns:a16="http://schemas.microsoft.com/office/drawing/2014/main" id="{E1641605-AB7E-4841-BA1D-539BBC26B86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76169" y="3892892"/>
              <a:ext cx="626580" cy="626580"/>
            </a:xfrm>
            <a:prstGeom prst="rect">
              <a:avLst/>
            </a:prstGeom>
          </p:spPr>
        </p:pic>
      </p:grpSp>
      <p:grpSp>
        <p:nvGrpSpPr>
          <p:cNvPr id="85" name="Group 84" descr="Projects: Bid Prices 2 cents, 3 cents, 4 cents 5 cents per kilowatt hour all for 20 mw of energy">
            <a:extLst>
              <a:ext uri="{FF2B5EF4-FFF2-40B4-BE49-F238E27FC236}">
                <a16:creationId xmlns:a16="http://schemas.microsoft.com/office/drawing/2014/main" id="{7F52FD85-6A19-4B3C-BDEA-4C433C49D352}"/>
              </a:ext>
            </a:extLst>
          </p:cNvPr>
          <p:cNvGrpSpPr/>
          <p:nvPr/>
        </p:nvGrpSpPr>
        <p:grpSpPr>
          <a:xfrm>
            <a:off x="2331657" y="4704377"/>
            <a:ext cx="4607155" cy="1726452"/>
            <a:chOff x="2055734" y="4714699"/>
            <a:chExt cx="4607155" cy="1726452"/>
          </a:xfrm>
        </p:grpSpPr>
        <p:pic>
          <p:nvPicPr>
            <p:cNvPr id="34" name="Graphic 33">
              <a:extLst>
                <a:ext uri="{FF2B5EF4-FFF2-40B4-BE49-F238E27FC236}">
                  <a16:creationId xmlns:a16="http://schemas.microsoft.com/office/drawing/2014/main" id="{FFB34196-C36C-4D68-B0C7-853F72B23AA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6"/>
                </a:ext>
              </a:extLst>
            </a:blip>
            <a:stretch>
              <a:fillRect/>
            </a:stretch>
          </p:blipFill>
          <p:spPr>
            <a:xfrm>
              <a:off x="3196074" y="5112735"/>
              <a:ext cx="751489" cy="751489"/>
            </a:xfrm>
            <a:prstGeom prst="rect">
              <a:avLst/>
            </a:prstGeom>
          </p:spPr>
        </p:pic>
        <p:pic>
          <p:nvPicPr>
            <p:cNvPr id="36" name="Graphic 35">
              <a:extLst>
                <a:ext uri="{FF2B5EF4-FFF2-40B4-BE49-F238E27FC236}">
                  <a16:creationId xmlns:a16="http://schemas.microsoft.com/office/drawing/2014/main" id="{542B981D-A655-47A5-814E-A7133A6B7D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6243" y="5127747"/>
              <a:ext cx="751489" cy="751489"/>
            </a:xfrm>
            <a:prstGeom prst="rect">
              <a:avLst/>
            </a:prstGeom>
          </p:spPr>
        </p:pic>
        <p:pic>
          <p:nvPicPr>
            <p:cNvPr id="37" name="Graphic 36">
              <a:extLst>
                <a:ext uri="{FF2B5EF4-FFF2-40B4-BE49-F238E27FC236}">
                  <a16:creationId xmlns:a16="http://schemas.microsoft.com/office/drawing/2014/main" id="{D0BE79C6-C7C8-454F-9BA7-6D73F92B407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3178" y="5127747"/>
              <a:ext cx="751489" cy="751489"/>
            </a:xfrm>
            <a:prstGeom prst="rect">
              <a:avLst/>
            </a:prstGeom>
          </p:spPr>
        </p:pic>
        <p:pic>
          <p:nvPicPr>
            <p:cNvPr id="38" name="Graphic 37">
              <a:extLst>
                <a:ext uri="{FF2B5EF4-FFF2-40B4-BE49-F238E27FC236}">
                  <a16:creationId xmlns:a16="http://schemas.microsoft.com/office/drawing/2014/main" id="{36FBA05D-66C8-48D6-BF0F-E35AFD64A3BB}"/>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79667" y="5139218"/>
              <a:ext cx="751489" cy="751489"/>
            </a:xfrm>
            <a:prstGeom prst="rect">
              <a:avLst/>
            </a:prstGeom>
          </p:spPr>
        </p:pic>
        <p:sp>
          <p:nvSpPr>
            <p:cNvPr id="39" name="TextBox 38">
              <a:extLst>
                <a:ext uri="{FF2B5EF4-FFF2-40B4-BE49-F238E27FC236}">
                  <a16:creationId xmlns:a16="http://schemas.microsoft.com/office/drawing/2014/main" id="{40C61C8C-32DB-44CD-B4C8-D7719FF778AB}"/>
                </a:ext>
                <a:ext uri="{C183D7F6-B498-43B3-948B-1728B52AA6E4}">
                  <adec:decorative xmlns:adec="http://schemas.microsoft.com/office/drawing/2017/decorative" val="1"/>
                </a:ext>
              </a:extLst>
            </p:cNvPr>
            <p:cNvSpPr txBox="1"/>
            <p:nvPr/>
          </p:nvSpPr>
          <p:spPr>
            <a:xfrm>
              <a:off x="2098892" y="6039627"/>
              <a:ext cx="1174669" cy="307777"/>
            </a:xfrm>
            <a:prstGeom prst="rect">
              <a:avLst/>
            </a:prstGeom>
            <a:noFill/>
          </p:spPr>
          <p:txBody>
            <a:bodyPr wrap="square" rtlCol="0">
              <a:spAutoFit/>
            </a:bodyPr>
            <a:lstStyle/>
            <a:p>
              <a:r>
                <a:rPr lang="en-US" sz="1400" b="1" dirty="0"/>
                <a:t>Bid prices</a:t>
              </a:r>
            </a:p>
          </p:txBody>
        </p:sp>
        <p:sp>
          <p:nvSpPr>
            <p:cNvPr id="40" name="TextBox 39">
              <a:extLst>
                <a:ext uri="{FF2B5EF4-FFF2-40B4-BE49-F238E27FC236}">
                  <a16:creationId xmlns:a16="http://schemas.microsoft.com/office/drawing/2014/main" id="{8DC0483A-0B5C-4D84-98D0-228278456DE5}"/>
                </a:ext>
                <a:ext uri="{C183D7F6-B498-43B3-948B-1728B52AA6E4}">
                  <adec:decorative xmlns:adec="http://schemas.microsoft.com/office/drawing/2017/decorative" val="1"/>
                </a:ext>
              </a:extLst>
            </p:cNvPr>
            <p:cNvSpPr txBox="1"/>
            <p:nvPr/>
          </p:nvSpPr>
          <p:spPr>
            <a:xfrm>
              <a:off x="3232140" y="5902919"/>
              <a:ext cx="1004703" cy="523220"/>
            </a:xfrm>
            <a:prstGeom prst="rect">
              <a:avLst/>
            </a:prstGeom>
            <a:noFill/>
          </p:spPr>
          <p:txBody>
            <a:bodyPr wrap="square" rtlCol="0">
              <a:spAutoFit/>
            </a:bodyPr>
            <a:lstStyle/>
            <a:p>
              <a:r>
                <a:rPr lang="en-US" sz="1400" dirty="0"/>
                <a:t>2 cents</a:t>
              </a:r>
              <a:br>
                <a:rPr lang="en-US" sz="1400" dirty="0"/>
              </a:br>
              <a:r>
                <a:rPr lang="en-US" sz="1400" dirty="0"/>
                <a:t>/kWh</a:t>
              </a:r>
            </a:p>
          </p:txBody>
        </p:sp>
        <p:sp>
          <p:nvSpPr>
            <p:cNvPr id="41" name="TextBox 40">
              <a:extLst>
                <a:ext uri="{FF2B5EF4-FFF2-40B4-BE49-F238E27FC236}">
                  <a16:creationId xmlns:a16="http://schemas.microsoft.com/office/drawing/2014/main" id="{337C6F89-ED1A-499F-92C4-BF27FB35BEA7}"/>
                </a:ext>
                <a:ext uri="{C183D7F6-B498-43B3-948B-1728B52AA6E4}">
                  <adec:decorative xmlns:adec="http://schemas.microsoft.com/office/drawing/2017/decorative" val="1"/>
                </a:ext>
              </a:extLst>
            </p:cNvPr>
            <p:cNvSpPr txBox="1"/>
            <p:nvPr/>
          </p:nvSpPr>
          <p:spPr>
            <a:xfrm>
              <a:off x="3985892" y="5917931"/>
              <a:ext cx="746840" cy="523220"/>
            </a:xfrm>
            <a:prstGeom prst="rect">
              <a:avLst/>
            </a:prstGeom>
            <a:noFill/>
          </p:spPr>
          <p:txBody>
            <a:bodyPr wrap="square" rtlCol="0">
              <a:spAutoFit/>
            </a:bodyPr>
            <a:lstStyle/>
            <a:p>
              <a:r>
                <a:rPr lang="en-US" sz="1400" dirty="0"/>
                <a:t>3 cents</a:t>
              </a:r>
              <a:br>
                <a:rPr lang="en-US" sz="1400" dirty="0"/>
              </a:br>
              <a:r>
                <a:rPr lang="en-US" sz="1400" dirty="0"/>
                <a:t>/kWh</a:t>
              </a:r>
            </a:p>
          </p:txBody>
        </p:sp>
        <p:sp>
          <p:nvSpPr>
            <p:cNvPr id="42" name="TextBox 41">
              <a:extLst>
                <a:ext uri="{FF2B5EF4-FFF2-40B4-BE49-F238E27FC236}">
                  <a16:creationId xmlns:a16="http://schemas.microsoft.com/office/drawing/2014/main" id="{BC26A7F9-ECC1-44A6-883A-28CDDE52DFB8}"/>
                </a:ext>
                <a:ext uri="{C183D7F6-B498-43B3-948B-1728B52AA6E4}">
                  <adec:decorative xmlns:adec="http://schemas.microsoft.com/office/drawing/2017/decorative" val="1"/>
                </a:ext>
              </a:extLst>
            </p:cNvPr>
            <p:cNvSpPr txBox="1"/>
            <p:nvPr/>
          </p:nvSpPr>
          <p:spPr>
            <a:xfrm>
              <a:off x="4779874" y="5917931"/>
              <a:ext cx="719549" cy="523220"/>
            </a:xfrm>
            <a:prstGeom prst="rect">
              <a:avLst/>
            </a:prstGeom>
            <a:noFill/>
          </p:spPr>
          <p:txBody>
            <a:bodyPr wrap="square" rtlCol="0">
              <a:spAutoFit/>
            </a:bodyPr>
            <a:lstStyle/>
            <a:p>
              <a:r>
                <a:rPr lang="en-US" sz="1400" dirty="0"/>
                <a:t>4 cents</a:t>
              </a:r>
              <a:br>
                <a:rPr lang="en-US" sz="1400" dirty="0"/>
              </a:br>
              <a:r>
                <a:rPr lang="en-US" sz="1400" dirty="0"/>
                <a:t>/kWh</a:t>
              </a:r>
            </a:p>
          </p:txBody>
        </p:sp>
        <p:sp>
          <p:nvSpPr>
            <p:cNvPr id="43" name="TextBox 42">
              <a:extLst>
                <a:ext uri="{FF2B5EF4-FFF2-40B4-BE49-F238E27FC236}">
                  <a16:creationId xmlns:a16="http://schemas.microsoft.com/office/drawing/2014/main" id="{448CD203-C5D6-41F3-8583-9AFBF052829F}"/>
                </a:ext>
                <a:ext uri="{C183D7F6-B498-43B3-948B-1728B52AA6E4}">
                  <adec:decorative xmlns:adec="http://schemas.microsoft.com/office/drawing/2017/decorative" val="1"/>
                </a:ext>
              </a:extLst>
            </p:cNvPr>
            <p:cNvSpPr txBox="1"/>
            <p:nvPr/>
          </p:nvSpPr>
          <p:spPr>
            <a:xfrm>
              <a:off x="5491377" y="5917931"/>
              <a:ext cx="728068" cy="523220"/>
            </a:xfrm>
            <a:prstGeom prst="rect">
              <a:avLst/>
            </a:prstGeom>
            <a:noFill/>
          </p:spPr>
          <p:txBody>
            <a:bodyPr wrap="square" rtlCol="0">
              <a:spAutoFit/>
            </a:bodyPr>
            <a:lstStyle/>
            <a:p>
              <a:r>
                <a:rPr lang="en-US" sz="1400" dirty="0"/>
                <a:t>5 cents</a:t>
              </a:r>
              <a:br>
                <a:rPr lang="en-US" sz="1400" dirty="0"/>
              </a:br>
              <a:r>
                <a:rPr lang="en-US" sz="1400" dirty="0"/>
                <a:t>/kWh</a:t>
              </a:r>
            </a:p>
          </p:txBody>
        </p:sp>
        <p:sp>
          <p:nvSpPr>
            <p:cNvPr id="44" name="TextBox 43">
              <a:extLst>
                <a:ext uri="{FF2B5EF4-FFF2-40B4-BE49-F238E27FC236}">
                  <a16:creationId xmlns:a16="http://schemas.microsoft.com/office/drawing/2014/main" id="{F00C4A69-0DDB-4C5B-86AA-18195FF8105B}"/>
                </a:ext>
                <a:ext uri="{C183D7F6-B498-43B3-948B-1728B52AA6E4}">
                  <adec:decorative xmlns:adec="http://schemas.microsoft.com/office/drawing/2017/decorative" val="1"/>
                </a:ext>
              </a:extLst>
            </p:cNvPr>
            <p:cNvSpPr txBox="1"/>
            <p:nvPr/>
          </p:nvSpPr>
          <p:spPr>
            <a:xfrm>
              <a:off x="3232139" y="4714699"/>
              <a:ext cx="1047959" cy="307777"/>
            </a:xfrm>
            <a:prstGeom prst="rect">
              <a:avLst/>
            </a:prstGeom>
            <a:noFill/>
          </p:spPr>
          <p:txBody>
            <a:bodyPr wrap="square" rtlCol="0">
              <a:spAutoFit/>
            </a:bodyPr>
            <a:lstStyle/>
            <a:p>
              <a:r>
                <a:rPr lang="en-US" sz="1400" b="1" dirty="0"/>
                <a:t>Projects</a:t>
              </a:r>
            </a:p>
          </p:txBody>
        </p:sp>
        <p:sp>
          <p:nvSpPr>
            <p:cNvPr id="45" name="Rectangle 44">
              <a:extLst>
                <a:ext uri="{FF2B5EF4-FFF2-40B4-BE49-F238E27FC236}">
                  <a16:creationId xmlns:a16="http://schemas.microsoft.com/office/drawing/2014/main" id="{5B83F3FA-9984-4C8E-94B2-4CB1FC290F22}"/>
                </a:ext>
                <a:ext uri="{C183D7F6-B498-43B3-948B-1728B52AA6E4}">
                  <adec:decorative xmlns:adec="http://schemas.microsoft.com/office/drawing/2017/decorative" val="1"/>
                </a:ext>
              </a:extLst>
            </p:cNvPr>
            <p:cNvSpPr/>
            <p:nvPr/>
          </p:nvSpPr>
          <p:spPr>
            <a:xfrm>
              <a:off x="2055734" y="4747252"/>
              <a:ext cx="4607155" cy="1678887"/>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2B751367-D54A-466D-A531-BA927E394A48}"/>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43698" y="4958742"/>
              <a:ext cx="905482" cy="905482"/>
            </a:xfrm>
            <a:prstGeom prst="rect">
              <a:avLst/>
            </a:prstGeom>
          </p:spPr>
        </p:pic>
      </p:grpSp>
      <p:pic>
        <p:nvPicPr>
          <p:cNvPr id="82" name="Picture 81">
            <a:extLst>
              <a:ext uri="{FF2B5EF4-FFF2-40B4-BE49-F238E27FC236}">
                <a16:creationId xmlns:a16="http://schemas.microsoft.com/office/drawing/2014/main" id="{2E479319-4170-4409-BC3B-89EF049344BC}"/>
              </a:ext>
              <a:ext uri="{C183D7F6-B498-43B3-948B-1728B52AA6E4}">
                <adec:decorative xmlns:adec="http://schemas.microsoft.com/office/drawing/2017/decorative" val="1"/>
              </a:ext>
            </a:extLst>
          </p:cNvPr>
          <p:cNvPicPr/>
          <p:nvPr/>
        </p:nvPicPr>
        <p:blipFill rotWithShape="1">
          <a:blip r:embed="rId19">
            <a:extLst>
              <a:ext uri="{28A0092B-C50C-407E-A947-70E740481C1C}">
                <a14:useLocalDpi xmlns:a14="http://schemas.microsoft.com/office/drawing/2010/main" val="0"/>
              </a:ext>
            </a:extLst>
          </a:blip>
          <a:srcRect b="22155"/>
          <a:stretch/>
        </p:blipFill>
        <p:spPr bwMode="auto">
          <a:xfrm>
            <a:off x="7416307" y="5117805"/>
            <a:ext cx="1508070" cy="917138"/>
          </a:xfrm>
          <a:prstGeom prst="rect">
            <a:avLst/>
          </a:prstGeom>
          <a:noFill/>
          <a:ln>
            <a:solidFill>
              <a:srgbClr val="635C5B"/>
            </a:solidFill>
          </a:ln>
        </p:spPr>
      </p:pic>
      <p:pic>
        <p:nvPicPr>
          <p:cNvPr id="84" name="Picture 83">
            <a:extLst>
              <a:ext uri="{FF2B5EF4-FFF2-40B4-BE49-F238E27FC236}">
                <a16:creationId xmlns:a16="http://schemas.microsoft.com/office/drawing/2014/main" id="{07872409-B30E-42CD-8599-802A307EC5F2}"/>
              </a:ext>
              <a:ext uri="{C183D7F6-B498-43B3-948B-1728B52AA6E4}">
                <adec:decorative xmlns:adec="http://schemas.microsoft.com/office/drawing/2017/decorative" val="1"/>
              </a:ext>
            </a:extLst>
          </p:cNvPr>
          <p:cNvPicPr/>
          <p:nvPr/>
        </p:nvPicPr>
        <p:blipFill rotWithShape="1">
          <a:blip r:embed="rId19">
            <a:extLst>
              <a:ext uri="{28A0092B-C50C-407E-A947-70E740481C1C}">
                <a14:useLocalDpi xmlns:a14="http://schemas.microsoft.com/office/drawing/2010/main" val="0"/>
              </a:ext>
            </a:extLst>
          </a:blip>
          <a:srcRect b="22155"/>
          <a:stretch/>
        </p:blipFill>
        <p:spPr bwMode="auto">
          <a:xfrm>
            <a:off x="357306" y="5128896"/>
            <a:ext cx="1508070" cy="917138"/>
          </a:xfrm>
          <a:prstGeom prst="rect">
            <a:avLst/>
          </a:prstGeom>
          <a:noFill/>
          <a:ln>
            <a:solidFill>
              <a:srgbClr val="635C5B"/>
            </a:solidFill>
          </a:ln>
        </p:spPr>
      </p:pic>
      <p:cxnSp>
        <p:nvCxnSpPr>
          <p:cNvPr id="87" name="Straight Arrow Connector 86">
            <a:extLst>
              <a:ext uri="{FF2B5EF4-FFF2-40B4-BE49-F238E27FC236}">
                <a16:creationId xmlns:a16="http://schemas.microsoft.com/office/drawing/2014/main" id="{5857FF93-0B89-4D8C-8637-123E23813FF6}"/>
              </a:ext>
              <a:ext uri="{C183D7F6-B498-43B3-948B-1728B52AA6E4}">
                <adec:decorative xmlns:adec="http://schemas.microsoft.com/office/drawing/2017/decorative" val="1"/>
              </a:ext>
            </a:extLst>
          </p:cNvPr>
          <p:cNvCxnSpPr>
            <a:cxnSpLocks/>
            <a:stCxn id="45" idx="1"/>
            <a:endCxn id="84" idx="3"/>
          </p:cNvCxnSpPr>
          <p:nvPr/>
        </p:nvCxnSpPr>
        <p:spPr>
          <a:xfrm flipH="1">
            <a:off x="1865376" y="5576374"/>
            <a:ext cx="466281" cy="11091"/>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0101FC95-9B67-4166-987E-F4CFAB0BF05C}"/>
              </a:ext>
              <a:ext uri="{C183D7F6-B498-43B3-948B-1728B52AA6E4}">
                <adec:decorative xmlns:adec="http://schemas.microsoft.com/office/drawing/2017/decorative" val="1"/>
              </a:ext>
            </a:extLst>
          </p:cNvPr>
          <p:cNvCxnSpPr>
            <a:cxnSpLocks/>
            <a:stCxn id="84" idx="0"/>
          </p:cNvCxnSpPr>
          <p:nvPr/>
        </p:nvCxnSpPr>
        <p:spPr>
          <a:xfrm flipV="1">
            <a:off x="1111341" y="4577993"/>
            <a:ext cx="0" cy="550903"/>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007DDA79-4B21-445F-8C62-B9091E18E086}"/>
              </a:ext>
              <a:ext uri="{C183D7F6-B498-43B3-948B-1728B52AA6E4}">
                <adec:decorative xmlns:adec="http://schemas.microsoft.com/office/drawing/2017/decorative" val="1"/>
              </a:ext>
            </a:extLst>
          </p:cNvPr>
          <p:cNvCxnSpPr>
            <a:cxnSpLocks/>
            <a:stCxn id="45" idx="3"/>
            <a:endCxn id="82" idx="1"/>
          </p:cNvCxnSpPr>
          <p:nvPr/>
        </p:nvCxnSpPr>
        <p:spPr>
          <a:xfrm>
            <a:off x="6938812" y="5576374"/>
            <a:ext cx="477495"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B62405-2834-4077-99FF-30F8197E7453}"/>
              </a:ext>
              <a:ext uri="{C183D7F6-B498-43B3-948B-1728B52AA6E4}">
                <adec:decorative xmlns:adec="http://schemas.microsoft.com/office/drawing/2017/decorative" val="1"/>
              </a:ext>
            </a:extLst>
          </p:cNvPr>
          <p:cNvCxnSpPr>
            <a:cxnSpLocks/>
            <a:stCxn id="82" idx="0"/>
          </p:cNvCxnSpPr>
          <p:nvPr/>
        </p:nvCxnSpPr>
        <p:spPr>
          <a:xfrm flipV="1">
            <a:off x="8170342" y="4509889"/>
            <a:ext cx="0" cy="60791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63C5D91C-C523-4B26-9DB1-4E5196BD57A9}"/>
              </a:ext>
            </a:extLst>
          </p:cNvPr>
          <p:cNvSpPr txBox="1"/>
          <p:nvPr/>
        </p:nvSpPr>
        <p:spPr>
          <a:xfrm>
            <a:off x="3515216" y="3071323"/>
            <a:ext cx="2438419" cy="338554"/>
          </a:xfrm>
          <a:prstGeom prst="rect">
            <a:avLst/>
          </a:prstGeom>
          <a:noFill/>
        </p:spPr>
        <p:txBody>
          <a:bodyPr wrap="square" rtlCol="0">
            <a:spAutoFit/>
          </a:bodyPr>
          <a:lstStyle/>
          <a:p>
            <a:pPr algn="ctr"/>
            <a:r>
              <a:rPr lang="en-US" sz="1600" b="1" dirty="0"/>
              <a:t>Awarded projects</a:t>
            </a:r>
          </a:p>
        </p:txBody>
      </p:sp>
      <p:sp>
        <p:nvSpPr>
          <p:cNvPr id="53" name="TextBox 52">
            <a:extLst>
              <a:ext uri="{FF2B5EF4-FFF2-40B4-BE49-F238E27FC236}">
                <a16:creationId xmlns:a16="http://schemas.microsoft.com/office/drawing/2014/main" id="{36050775-87D7-4E2A-B78B-DC6AAC7D4AFE}"/>
              </a:ext>
              <a:ext uri="{C183D7F6-B498-43B3-948B-1728B52AA6E4}">
                <adec:decorative xmlns:adec="http://schemas.microsoft.com/office/drawing/2017/decorative" val="1"/>
              </a:ext>
            </a:extLst>
          </p:cNvPr>
          <p:cNvSpPr txBox="1"/>
          <p:nvPr/>
        </p:nvSpPr>
        <p:spPr>
          <a:xfrm>
            <a:off x="3546523" y="4915573"/>
            <a:ext cx="675524" cy="261610"/>
          </a:xfrm>
          <a:prstGeom prst="rect">
            <a:avLst/>
          </a:prstGeom>
          <a:noFill/>
        </p:spPr>
        <p:txBody>
          <a:bodyPr wrap="square" rtlCol="0">
            <a:spAutoFit/>
          </a:bodyPr>
          <a:lstStyle/>
          <a:p>
            <a:r>
              <a:rPr lang="en-US" sz="1100" dirty="0"/>
              <a:t>20 MW</a:t>
            </a:r>
          </a:p>
        </p:txBody>
      </p:sp>
      <p:sp>
        <p:nvSpPr>
          <p:cNvPr id="54" name="TextBox 53">
            <a:extLst>
              <a:ext uri="{FF2B5EF4-FFF2-40B4-BE49-F238E27FC236}">
                <a16:creationId xmlns:a16="http://schemas.microsoft.com/office/drawing/2014/main" id="{E9AB0CC7-F269-4599-874B-A1BD75ADA0AC}"/>
              </a:ext>
              <a:ext uri="{C183D7F6-B498-43B3-948B-1728B52AA6E4}">
                <adec:decorative xmlns:adec="http://schemas.microsoft.com/office/drawing/2017/decorative" val="1"/>
              </a:ext>
            </a:extLst>
          </p:cNvPr>
          <p:cNvSpPr txBox="1"/>
          <p:nvPr/>
        </p:nvSpPr>
        <p:spPr>
          <a:xfrm>
            <a:off x="4278531" y="4911705"/>
            <a:ext cx="675524" cy="261610"/>
          </a:xfrm>
          <a:prstGeom prst="rect">
            <a:avLst/>
          </a:prstGeom>
          <a:noFill/>
        </p:spPr>
        <p:txBody>
          <a:bodyPr wrap="square" rtlCol="0">
            <a:spAutoFit/>
          </a:bodyPr>
          <a:lstStyle/>
          <a:p>
            <a:r>
              <a:rPr lang="en-US" sz="1100" dirty="0"/>
              <a:t>20 MW</a:t>
            </a:r>
          </a:p>
        </p:txBody>
      </p:sp>
      <p:sp>
        <p:nvSpPr>
          <p:cNvPr id="61" name="TextBox 60">
            <a:extLst>
              <a:ext uri="{FF2B5EF4-FFF2-40B4-BE49-F238E27FC236}">
                <a16:creationId xmlns:a16="http://schemas.microsoft.com/office/drawing/2014/main" id="{83A2A7C6-3FA4-4D0A-8058-CAED76E33D0B}"/>
              </a:ext>
              <a:ext uri="{C183D7F6-B498-43B3-948B-1728B52AA6E4}">
                <adec:decorative xmlns:adec="http://schemas.microsoft.com/office/drawing/2017/decorative" val="1"/>
              </a:ext>
            </a:extLst>
          </p:cNvPr>
          <p:cNvSpPr txBox="1"/>
          <p:nvPr/>
        </p:nvSpPr>
        <p:spPr>
          <a:xfrm>
            <a:off x="5042289" y="4907152"/>
            <a:ext cx="675524" cy="261610"/>
          </a:xfrm>
          <a:prstGeom prst="rect">
            <a:avLst/>
          </a:prstGeom>
          <a:noFill/>
        </p:spPr>
        <p:txBody>
          <a:bodyPr wrap="square" rtlCol="0">
            <a:spAutoFit/>
          </a:bodyPr>
          <a:lstStyle/>
          <a:p>
            <a:r>
              <a:rPr lang="en-US" sz="1100" dirty="0"/>
              <a:t>20 MW</a:t>
            </a:r>
          </a:p>
        </p:txBody>
      </p:sp>
      <p:sp>
        <p:nvSpPr>
          <p:cNvPr id="63" name="TextBox 62">
            <a:extLst>
              <a:ext uri="{FF2B5EF4-FFF2-40B4-BE49-F238E27FC236}">
                <a16:creationId xmlns:a16="http://schemas.microsoft.com/office/drawing/2014/main" id="{5BD334BC-FECD-42A5-ACF1-0FFD51DE8FA0}"/>
              </a:ext>
              <a:ext uri="{C183D7F6-B498-43B3-948B-1728B52AA6E4}">
                <adec:decorative xmlns:adec="http://schemas.microsoft.com/office/drawing/2017/decorative" val="1"/>
              </a:ext>
            </a:extLst>
          </p:cNvPr>
          <p:cNvSpPr txBox="1"/>
          <p:nvPr/>
        </p:nvSpPr>
        <p:spPr>
          <a:xfrm>
            <a:off x="5798368" y="4892088"/>
            <a:ext cx="675524" cy="261610"/>
          </a:xfrm>
          <a:prstGeom prst="rect">
            <a:avLst/>
          </a:prstGeom>
          <a:noFill/>
        </p:spPr>
        <p:txBody>
          <a:bodyPr wrap="square" rtlCol="0">
            <a:spAutoFit/>
          </a:bodyPr>
          <a:lstStyle/>
          <a:p>
            <a:r>
              <a:rPr lang="en-US" sz="1100" dirty="0"/>
              <a:t>20 MW</a:t>
            </a:r>
          </a:p>
        </p:txBody>
      </p:sp>
      <p:sp>
        <p:nvSpPr>
          <p:cNvPr id="10" name="TextBox 9">
            <a:extLst>
              <a:ext uri="{FF2B5EF4-FFF2-40B4-BE49-F238E27FC236}">
                <a16:creationId xmlns:a16="http://schemas.microsoft.com/office/drawing/2014/main" id="{1D0664E2-9E9C-43C8-9FDB-3CACE6DD394D}"/>
              </a:ext>
            </a:extLst>
          </p:cNvPr>
          <p:cNvSpPr txBox="1"/>
          <p:nvPr/>
        </p:nvSpPr>
        <p:spPr>
          <a:xfrm>
            <a:off x="3902728" y="3465493"/>
            <a:ext cx="1615910" cy="954107"/>
          </a:xfrm>
          <a:prstGeom prst="rect">
            <a:avLst/>
          </a:prstGeom>
          <a:solidFill>
            <a:schemeClr val="bg1">
              <a:lumMod val="85000"/>
            </a:schemeClr>
          </a:solidFill>
          <a:ln w="3175">
            <a:noFill/>
            <a:prstDash val="sysDot"/>
          </a:ln>
        </p:spPr>
        <p:txBody>
          <a:bodyPr wrap="square" rtlCol="0">
            <a:spAutoFit/>
          </a:bodyPr>
          <a:lstStyle/>
          <a:p>
            <a:pPr algn="ctr"/>
            <a:r>
              <a:rPr lang="en-US" sz="1400" b="1" dirty="0"/>
              <a:t>With capacity quotas</a:t>
            </a:r>
          </a:p>
          <a:p>
            <a:pPr algn="ctr"/>
            <a:r>
              <a:rPr lang="en-US" sz="1400" dirty="0"/>
              <a:t>Ø</a:t>
            </a:r>
            <a:r>
              <a:rPr lang="en-US" sz="1400" dirty="0">
                <a:latin typeface="Bahnschrift" panose="020B0502040204020203" pitchFamily="34" charset="0"/>
              </a:rPr>
              <a:t> </a:t>
            </a:r>
            <a:r>
              <a:rPr lang="en-US" sz="1400" dirty="0"/>
              <a:t>auction price:</a:t>
            </a:r>
            <a:br>
              <a:rPr lang="en-US" sz="1400" dirty="0"/>
            </a:br>
            <a:r>
              <a:rPr lang="en-US" sz="1400" dirty="0"/>
              <a:t>3.33 cents/kWh </a:t>
            </a:r>
          </a:p>
        </p:txBody>
      </p:sp>
      <p:cxnSp>
        <p:nvCxnSpPr>
          <p:cNvPr id="80" name="Straight Arrow Connector 79" descr="arrow pointing upward from bid prices graphic to awarded projects with capacity quotas">
            <a:extLst>
              <a:ext uri="{FF2B5EF4-FFF2-40B4-BE49-F238E27FC236}">
                <a16:creationId xmlns:a16="http://schemas.microsoft.com/office/drawing/2014/main" id="{0F28658B-744A-456D-9930-919C6C93893C}"/>
              </a:ext>
              <a:ext uri="{C183D7F6-B498-43B3-948B-1728B52AA6E4}">
                <adec:decorative xmlns:adec="http://schemas.microsoft.com/office/drawing/2017/decorative" val="0"/>
              </a:ext>
            </a:extLst>
          </p:cNvPr>
          <p:cNvCxnSpPr>
            <a:cxnSpLocks/>
            <a:endCxn id="10" idx="2"/>
          </p:cNvCxnSpPr>
          <p:nvPr/>
        </p:nvCxnSpPr>
        <p:spPr>
          <a:xfrm flipV="1">
            <a:off x="4710683" y="4419600"/>
            <a:ext cx="0" cy="31733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27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DFDED-4FAF-4D60-80F7-66ADB3415BA7}"/>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6661576C-DA90-427E-9E29-770FA9E7F58B}"/>
              </a:ext>
            </a:extLst>
          </p:cNvPr>
          <p:cNvSpPr>
            <a:spLocks noGrp="1"/>
          </p:cNvSpPr>
          <p:nvPr>
            <p:ph type="title"/>
          </p:nvPr>
        </p:nvSpPr>
        <p:spPr>
          <a:xfrm>
            <a:off x="686104" y="848380"/>
            <a:ext cx="7772400" cy="523220"/>
          </a:xfrm>
        </p:spPr>
        <p:txBody>
          <a:bodyPr/>
          <a:lstStyle/>
          <a:p>
            <a:r>
              <a:rPr lang="en-US" dirty="0"/>
              <a:t>Global trend 4: Locational signals (pt. 2)</a:t>
            </a:r>
          </a:p>
        </p:txBody>
      </p:sp>
      <p:sp>
        <p:nvSpPr>
          <p:cNvPr id="11" name="Content Placeholder 1">
            <a:extLst>
              <a:ext uri="{FF2B5EF4-FFF2-40B4-BE49-F238E27FC236}">
                <a16:creationId xmlns:a16="http://schemas.microsoft.com/office/drawing/2014/main" id="{C46BB5EC-5C63-4D74-A131-18C3351D08F0}"/>
              </a:ext>
            </a:extLst>
          </p:cNvPr>
          <p:cNvSpPr txBox="1">
            <a:spLocks/>
          </p:cNvSpPr>
          <p:nvPr/>
        </p:nvSpPr>
        <p:spPr>
          <a:xfrm>
            <a:off x="686104" y="1522961"/>
            <a:ext cx="1904696" cy="1288359"/>
          </a:xfrm>
          <a:prstGeom prst="rect">
            <a:avLst/>
          </a:prstGeom>
          <a:solidFill>
            <a:srgbClr val="0070C0"/>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rPr>
              <a:t>4. Locational signals</a:t>
            </a:r>
          </a:p>
        </p:txBody>
      </p:sp>
      <p:sp>
        <p:nvSpPr>
          <p:cNvPr id="17" name="Content Placeholder 1">
            <a:extLst>
              <a:ext uri="{FF2B5EF4-FFF2-40B4-BE49-F238E27FC236}">
                <a16:creationId xmlns:a16="http://schemas.microsoft.com/office/drawing/2014/main" id="{32AC7E2C-DF83-4FAE-AF6C-DE1BE84AD172}"/>
              </a:ext>
              <a:ext uri="{C183D7F6-B498-43B3-948B-1728B52AA6E4}">
                <adec:decorative xmlns:adec="http://schemas.microsoft.com/office/drawing/2017/decorative" val="1"/>
              </a:ext>
            </a:extLst>
          </p:cNvPr>
          <p:cNvSpPr txBox="1">
            <a:spLocks/>
          </p:cNvSpPr>
          <p:nvPr/>
        </p:nvSpPr>
        <p:spPr>
          <a:xfrm>
            <a:off x="2590800" y="1518101"/>
            <a:ext cx="5715000" cy="1293843"/>
          </a:xfrm>
          <a:prstGeom prst="rect">
            <a:avLst/>
          </a:prstGeom>
          <a:solidFill>
            <a:schemeClr val="bg1">
              <a:lumMod val="85000"/>
            </a:schemeClr>
          </a:solidFill>
        </p:spPr>
        <p:txBody>
          <a:bodyPr vert="horz" lIns="91440" tIns="45720" rIns="91440" bIns="45720" rtlCol="0" anchor="ct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21" name="Rectangle 20">
            <a:extLst>
              <a:ext uri="{FF2B5EF4-FFF2-40B4-BE49-F238E27FC236}">
                <a16:creationId xmlns:a16="http://schemas.microsoft.com/office/drawing/2014/main" id="{B8E0B124-8BD7-4F01-9FE0-A96ABAD1C789}"/>
              </a:ext>
            </a:extLst>
          </p:cNvPr>
          <p:cNvSpPr/>
          <p:nvPr/>
        </p:nvSpPr>
        <p:spPr>
          <a:xfrm>
            <a:off x="2819400" y="1610268"/>
            <a:ext cx="5410200" cy="1138773"/>
          </a:xfrm>
          <a:prstGeom prst="rect">
            <a:avLst/>
          </a:prstGeom>
        </p:spPr>
        <p:txBody>
          <a:bodyPr wrap="square">
            <a:spAutoFit/>
          </a:bodyPr>
          <a:lstStyle/>
          <a:p>
            <a:r>
              <a:rPr lang="en-US" sz="1700" dirty="0">
                <a:solidFill>
                  <a:srgbClr val="635C5B"/>
                </a:solidFill>
              </a:rPr>
              <a:t>Locational signals aim to steer the location of projects to specific areas/grid connection points to </a:t>
            </a:r>
            <a:r>
              <a:rPr lang="en-US" sz="1700" dirty="0">
                <a:solidFill>
                  <a:srgbClr val="0070C0"/>
                </a:solidFill>
              </a:rPr>
              <a:t>avoid the concentration of projects in resource-rich but costly-to-connect areas.</a:t>
            </a:r>
            <a:endParaRPr lang="en-US" sz="1700" dirty="0">
              <a:solidFill>
                <a:srgbClr val="635C5B"/>
              </a:solidFill>
            </a:endParaRPr>
          </a:p>
        </p:txBody>
      </p:sp>
      <p:grpSp>
        <p:nvGrpSpPr>
          <p:cNvPr id="78" name="Group 77" descr="substation 1 graphic: green check mark next to 3 cents per kWh, green check mark next to 4 cents per kWh">
            <a:extLst>
              <a:ext uri="{FF2B5EF4-FFF2-40B4-BE49-F238E27FC236}">
                <a16:creationId xmlns:a16="http://schemas.microsoft.com/office/drawing/2014/main" id="{CC2567BC-414D-4F57-AB8B-1C8A16B77F2E}"/>
              </a:ext>
            </a:extLst>
          </p:cNvPr>
          <p:cNvGrpSpPr/>
          <p:nvPr/>
        </p:nvGrpSpPr>
        <p:grpSpPr>
          <a:xfrm>
            <a:off x="536358" y="3080095"/>
            <a:ext cx="3214679" cy="1497898"/>
            <a:chOff x="453151" y="2918663"/>
            <a:chExt cx="3719649" cy="1686471"/>
          </a:xfrm>
        </p:grpSpPr>
        <p:pic>
          <p:nvPicPr>
            <p:cNvPr id="24" name="Graphic 23">
              <a:extLst>
                <a:ext uri="{FF2B5EF4-FFF2-40B4-BE49-F238E27FC236}">
                  <a16:creationId xmlns:a16="http://schemas.microsoft.com/office/drawing/2014/main" id="{4090E702-728D-4BC2-B0F8-D2982219CAF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033" y="2951851"/>
              <a:ext cx="909256" cy="909256"/>
            </a:xfrm>
            <a:prstGeom prst="rect">
              <a:avLst/>
            </a:prstGeom>
          </p:spPr>
        </p:pic>
        <p:sp>
          <p:nvSpPr>
            <p:cNvPr id="25" name="TextBox 24">
              <a:extLst>
                <a:ext uri="{FF2B5EF4-FFF2-40B4-BE49-F238E27FC236}">
                  <a16:creationId xmlns:a16="http://schemas.microsoft.com/office/drawing/2014/main" id="{DD828D7D-19F8-4027-9F57-27CC0DD4BFAC}"/>
                </a:ext>
                <a:ext uri="{C183D7F6-B498-43B3-948B-1728B52AA6E4}">
                  <adec:decorative xmlns:adec="http://schemas.microsoft.com/office/drawing/2017/decorative" val="1"/>
                </a:ext>
              </a:extLst>
            </p:cNvPr>
            <p:cNvSpPr txBox="1"/>
            <p:nvPr/>
          </p:nvSpPr>
          <p:spPr>
            <a:xfrm>
              <a:off x="453151" y="3861106"/>
              <a:ext cx="1369117" cy="329197"/>
            </a:xfrm>
            <a:prstGeom prst="rect">
              <a:avLst/>
            </a:prstGeom>
            <a:noFill/>
          </p:spPr>
          <p:txBody>
            <a:bodyPr wrap="square" rtlCol="0">
              <a:spAutoFit/>
            </a:bodyPr>
            <a:lstStyle/>
            <a:p>
              <a:pPr algn="ctr"/>
              <a:r>
                <a:rPr lang="en-US" sz="1300" b="1" dirty="0"/>
                <a:t>Substation I</a:t>
              </a:r>
            </a:p>
          </p:txBody>
        </p:sp>
        <p:pic>
          <p:nvPicPr>
            <p:cNvPr id="49" name="Graphic 48">
              <a:extLst>
                <a:ext uri="{FF2B5EF4-FFF2-40B4-BE49-F238E27FC236}">
                  <a16:creationId xmlns:a16="http://schemas.microsoft.com/office/drawing/2014/main" id="{497C8946-A137-4649-A6CC-ED5EBDC7E3D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6342" y="2989744"/>
              <a:ext cx="785253" cy="785253"/>
            </a:xfrm>
            <a:prstGeom prst="rect">
              <a:avLst/>
            </a:prstGeom>
          </p:spPr>
        </p:pic>
        <p:pic>
          <p:nvPicPr>
            <p:cNvPr id="50" name="Graphic 49">
              <a:extLst>
                <a:ext uri="{FF2B5EF4-FFF2-40B4-BE49-F238E27FC236}">
                  <a16:creationId xmlns:a16="http://schemas.microsoft.com/office/drawing/2014/main" id="{7431DC82-BEF1-4C0D-83E1-5CBF39984AA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7165" y="3791419"/>
              <a:ext cx="795413" cy="795413"/>
            </a:xfrm>
            <a:prstGeom prst="rect">
              <a:avLst/>
            </a:prstGeom>
          </p:spPr>
        </p:pic>
        <p:sp>
          <p:nvSpPr>
            <p:cNvPr id="51" name="TextBox 50">
              <a:extLst>
                <a:ext uri="{FF2B5EF4-FFF2-40B4-BE49-F238E27FC236}">
                  <a16:creationId xmlns:a16="http://schemas.microsoft.com/office/drawing/2014/main" id="{31F493DB-845D-4211-8750-BFFD9F619624}"/>
                </a:ext>
                <a:ext uri="{C183D7F6-B498-43B3-948B-1728B52AA6E4}">
                  <adec:decorative xmlns:adec="http://schemas.microsoft.com/office/drawing/2017/decorative" val="1"/>
                </a:ext>
              </a:extLst>
            </p:cNvPr>
            <p:cNvSpPr txBox="1"/>
            <p:nvPr/>
          </p:nvSpPr>
          <p:spPr>
            <a:xfrm>
              <a:off x="2570921" y="3092277"/>
              <a:ext cx="909255" cy="589089"/>
            </a:xfrm>
            <a:prstGeom prst="rect">
              <a:avLst/>
            </a:prstGeom>
            <a:noFill/>
          </p:spPr>
          <p:txBody>
            <a:bodyPr wrap="square" rtlCol="0">
              <a:spAutoFit/>
            </a:bodyPr>
            <a:lstStyle/>
            <a:p>
              <a:r>
                <a:rPr lang="en-US" sz="1400" dirty="0"/>
                <a:t>3 cents</a:t>
              </a:r>
              <a:br>
                <a:rPr lang="en-US" sz="1400" dirty="0"/>
              </a:br>
              <a:r>
                <a:rPr lang="en-US" sz="1400" dirty="0"/>
                <a:t>/kWh</a:t>
              </a:r>
            </a:p>
          </p:txBody>
        </p:sp>
        <p:sp>
          <p:nvSpPr>
            <p:cNvPr id="52" name="TextBox 51">
              <a:extLst>
                <a:ext uri="{FF2B5EF4-FFF2-40B4-BE49-F238E27FC236}">
                  <a16:creationId xmlns:a16="http://schemas.microsoft.com/office/drawing/2014/main" id="{910670DA-C2E0-432D-92DA-3FF010F0AA87}"/>
                </a:ext>
                <a:ext uri="{C183D7F6-B498-43B3-948B-1728B52AA6E4}">
                  <adec:decorative xmlns:adec="http://schemas.microsoft.com/office/drawing/2017/decorative" val="1"/>
                </a:ext>
              </a:extLst>
            </p:cNvPr>
            <p:cNvSpPr txBox="1"/>
            <p:nvPr/>
          </p:nvSpPr>
          <p:spPr>
            <a:xfrm>
              <a:off x="2530460" y="3889836"/>
              <a:ext cx="846217" cy="601426"/>
            </a:xfrm>
            <a:prstGeom prst="rect">
              <a:avLst/>
            </a:prstGeom>
            <a:noFill/>
          </p:spPr>
          <p:txBody>
            <a:bodyPr wrap="square" rtlCol="0">
              <a:spAutoFit/>
            </a:bodyPr>
            <a:lstStyle/>
            <a:p>
              <a:r>
                <a:rPr lang="en-US" sz="1400" dirty="0"/>
                <a:t>4 cents</a:t>
              </a:r>
              <a:br>
                <a:rPr lang="en-US" sz="1400" dirty="0"/>
              </a:br>
              <a:r>
                <a:rPr lang="en-US" sz="1400" dirty="0"/>
                <a:t>/kWh</a:t>
              </a:r>
            </a:p>
          </p:txBody>
        </p:sp>
        <p:sp>
          <p:nvSpPr>
            <p:cNvPr id="59" name="Rectangle 58">
              <a:extLst>
                <a:ext uri="{FF2B5EF4-FFF2-40B4-BE49-F238E27FC236}">
                  <a16:creationId xmlns:a16="http://schemas.microsoft.com/office/drawing/2014/main" id="{BD65A25A-775B-4E4A-8DF8-EB7AE9DF366A}"/>
                </a:ext>
                <a:ext uri="{C183D7F6-B498-43B3-948B-1728B52AA6E4}">
                  <adec:decorative xmlns:adec="http://schemas.microsoft.com/office/drawing/2017/decorative" val="1"/>
                </a:ext>
              </a:extLst>
            </p:cNvPr>
            <p:cNvSpPr/>
            <p:nvPr/>
          </p:nvSpPr>
          <p:spPr>
            <a:xfrm>
              <a:off x="514581" y="2918663"/>
              <a:ext cx="3658219" cy="1686471"/>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0EC96DF7-A569-453E-8985-269C0255BE3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0834" y="3059896"/>
              <a:ext cx="626580" cy="626580"/>
            </a:xfrm>
            <a:prstGeom prst="rect">
              <a:avLst/>
            </a:prstGeom>
          </p:spPr>
        </p:pic>
      </p:grpSp>
      <p:grpSp>
        <p:nvGrpSpPr>
          <p:cNvPr id="79" name="Group 78" descr="graphic of substation 2: green check mark next to 2 cents per kWh, red x next to 5 cents per kWh">
            <a:extLst>
              <a:ext uri="{FF2B5EF4-FFF2-40B4-BE49-F238E27FC236}">
                <a16:creationId xmlns:a16="http://schemas.microsoft.com/office/drawing/2014/main" id="{FB3A4D02-B9DA-4D4D-AC4A-42D0AAF570F4}"/>
              </a:ext>
            </a:extLst>
          </p:cNvPr>
          <p:cNvGrpSpPr/>
          <p:nvPr/>
        </p:nvGrpSpPr>
        <p:grpSpPr>
          <a:xfrm>
            <a:off x="5717813" y="3080095"/>
            <a:ext cx="3152094" cy="1477260"/>
            <a:chOff x="5233764" y="2927174"/>
            <a:chExt cx="3647233" cy="1698067"/>
          </a:xfrm>
        </p:grpSpPr>
        <p:pic>
          <p:nvPicPr>
            <p:cNvPr id="26" name="Graphic 25">
              <a:extLst>
                <a:ext uri="{FF2B5EF4-FFF2-40B4-BE49-F238E27FC236}">
                  <a16:creationId xmlns:a16="http://schemas.microsoft.com/office/drawing/2014/main" id="{F4AA0411-0ADF-416F-A363-23D69EC281F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621" y="2985496"/>
              <a:ext cx="909256" cy="909257"/>
            </a:xfrm>
            <a:prstGeom prst="rect">
              <a:avLst/>
            </a:prstGeom>
          </p:spPr>
        </p:pic>
        <p:sp>
          <p:nvSpPr>
            <p:cNvPr id="27" name="TextBox 26">
              <a:extLst>
                <a:ext uri="{FF2B5EF4-FFF2-40B4-BE49-F238E27FC236}">
                  <a16:creationId xmlns:a16="http://schemas.microsoft.com/office/drawing/2014/main" id="{FF48BBF6-9CDA-4781-9B0D-952F086A0DFB}"/>
                </a:ext>
                <a:ext uri="{C183D7F6-B498-43B3-948B-1728B52AA6E4}">
                  <adec:decorative xmlns:adec="http://schemas.microsoft.com/office/drawing/2017/decorative" val="1"/>
                </a:ext>
              </a:extLst>
            </p:cNvPr>
            <p:cNvSpPr txBox="1"/>
            <p:nvPr/>
          </p:nvSpPr>
          <p:spPr>
            <a:xfrm>
              <a:off x="7343912" y="3894752"/>
              <a:ext cx="1462673" cy="336091"/>
            </a:xfrm>
            <a:prstGeom prst="rect">
              <a:avLst/>
            </a:prstGeom>
            <a:noFill/>
          </p:spPr>
          <p:txBody>
            <a:bodyPr wrap="square" rtlCol="0">
              <a:spAutoFit/>
            </a:bodyPr>
            <a:lstStyle/>
            <a:p>
              <a:pPr algn="ctr"/>
              <a:r>
                <a:rPr lang="en-US" sz="1300" b="1" dirty="0"/>
                <a:t>Substation 2</a:t>
              </a:r>
            </a:p>
          </p:txBody>
        </p:sp>
        <p:pic>
          <p:nvPicPr>
            <p:cNvPr id="55" name="Graphic 54">
              <a:extLst>
                <a:ext uri="{FF2B5EF4-FFF2-40B4-BE49-F238E27FC236}">
                  <a16:creationId xmlns:a16="http://schemas.microsoft.com/office/drawing/2014/main" id="{297EDB35-2403-45B6-8C2B-59F79CD18D3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77203" y="2960362"/>
              <a:ext cx="785253" cy="785253"/>
            </a:xfrm>
            <a:prstGeom prst="rect">
              <a:avLst/>
            </a:prstGeom>
          </p:spPr>
        </p:pic>
        <p:pic>
          <p:nvPicPr>
            <p:cNvPr id="56" name="Graphic 55">
              <a:extLst>
                <a:ext uri="{FF2B5EF4-FFF2-40B4-BE49-F238E27FC236}">
                  <a16:creationId xmlns:a16="http://schemas.microsoft.com/office/drawing/2014/main" id="{186EC8CF-DA43-4AFC-9AA5-005FD367005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65500" y="3829828"/>
              <a:ext cx="795413" cy="795413"/>
            </a:xfrm>
            <a:prstGeom prst="rect">
              <a:avLst/>
            </a:prstGeom>
          </p:spPr>
        </p:pic>
        <p:sp>
          <p:nvSpPr>
            <p:cNvPr id="57" name="TextBox 56">
              <a:extLst>
                <a:ext uri="{FF2B5EF4-FFF2-40B4-BE49-F238E27FC236}">
                  <a16:creationId xmlns:a16="http://schemas.microsoft.com/office/drawing/2014/main" id="{808A8329-195B-420E-888C-FED4763BBC38}"/>
                </a:ext>
                <a:ext uri="{C183D7F6-B498-43B3-948B-1728B52AA6E4}">
                  <adec:decorative xmlns:adec="http://schemas.microsoft.com/office/drawing/2017/decorative" val="1"/>
                </a:ext>
              </a:extLst>
            </p:cNvPr>
            <p:cNvSpPr txBox="1"/>
            <p:nvPr/>
          </p:nvSpPr>
          <p:spPr>
            <a:xfrm>
              <a:off x="6667300" y="3059896"/>
              <a:ext cx="909255" cy="601426"/>
            </a:xfrm>
            <a:prstGeom prst="rect">
              <a:avLst/>
            </a:prstGeom>
            <a:noFill/>
          </p:spPr>
          <p:txBody>
            <a:bodyPr wrap="square" rtlCol="0">
              <a:spAutoFit/>
            </a:bodyPr>
            <a:lstStyle/>
            <a:p>
              <a:r>
                <a:rPr lang="en-US" sz="1400" dirty="0"/>
                <a:t>2 cents</a:t>
              </a:r>
              <a:br>
                <a:rPr lang="en-US" sz="1400" dirty="0"/>
              </a:br>
              <a:r>
                <a:rPr lang="en-US" sz="1400" dirty="0"/>
                <a:t>/kWh</a:t>
              </a:r>
            </a:p>
          </p:txBody>
        </p:sp>
        <p:sp>
          <p:nvSpPr>
            <p:cNvPr id="58" name="TextBox 57">
              <a:extLst>
                <a:ext uri="{FF2B5EF4-FFF2-40B4-BE49-F238E27FC236}">
                  <a16:creationId xmlns:a16="http://schemas.microsoft.com/office/drawing/2014/main" id="{F48AB849-B2A0-4406-85DF-65FA41B3A4EF}"/>
                </a:ext>
                <a:ext uri="{C183D7F6-B498-43B3-948B-1728B52AA6E4}">
                  <adec:decorative xmlns:adec="http://schemas.microsoft.com/office/drawing/2017/decorative" val="1"/>
                </a:ext>
              </a:extLst>
            </p:cNvPr>
            <p:cNvSpPr txBox="1"/>
            <p:nvPr/>
          </p:nvSpPr>
          <p:spPr>
            <a:xfrm>
              <a:off x="6678908" y="3939245"/>
              <a:ext cx="906735" cy="601426"/>
            </a:xfrm>
            <a:prstGeom prst="rect">
              <a:avLst/>
            </a:prstGeom>
            <a:noFill/>
          </p:spPr>
          <p:txBody>
            <a:bodyPr wrap="square" rtlCol="0">
              <a:spAutoFit/>
            </a:bodyPr>
            <a:lstStyle/>
            <a:p>
              <a:r>
                <a:rPr lang="en-US" sz="1400" dirty="0"/>
                <a:t>5 cents</a:t>
              </a:r>
              <a:br>
                <a:rPr lang="en-US" sz="1400" dirty="0"/>
              </a:br>
              <a:r>
                <a:rPr lang="en-US" sz="1400" dirty="0"/>
                <a:t>/kWh</a:t>
              </a:r>
            </a:p>
          </p:txBody>
        </p:sp>
        <p:sp>
          <p:nvSpPr>
            <p:cNvPr id="60" name="Rectangle 59">
              <a:extLst>
                <a:ext uri="{FF2B5EF4-FFF2-40B4-BE49-F238E27FC236}">
                  <a16:creationId xmlns:a16="http://schemas.microsoft.com/office/drawing/2014/main" id="{D28CFA4F-2815-40E2-B861-5301BE1EF27A}"/>
                </a:ext>
                <a:ext uri="{C183D7F6-B498-43B3-948B-1728B52AA6E4}">
                  <adec:decorative xmlns:adec="http://schemas.microsoft.com/office/drawing/2017/decorative" val="1"/>
                </a:ext>
              </a:extLst>
            </p:cNvPr>
            <p:cNvSpPr/>
            <p:nvPr/>
          </p:nvSpPr>
          <p:spPr>
            <a:xfrm>
              <a:off x="5233764" y="2927174"/>
              <a:ext cx="3647233" cy="1686471"/>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47B8E3B8-BAC7-403C-AD76-29F33600F7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2561" y="3059896"/>
              <a:ext cx="626580" cy="626580"/>
            </a:xfrm>
            <a:prstGeom prst="rect">
              <a:avLst/>
            </a:prstGeom>
          </p:spPr>
        </p:pic>
      </p:grpSp>
      <p:grpSp>
        <p:nvGrpSpPr>
          <p:cNvPr id="2" name="Group 1" descr="graphic depicting bid prices, with options for 2 cents, 3 cents, 4 cents, 5 cents per kWh price for 20 MW">
            <a:extLst>
              <a:ext uri="{FF2B5EF4-FFF2-40B4-BE49-F238E27FC236}">
                <a16:creationId xmlns:a16="http://schemas.microsoft.com/office/drawing/2014/main" id="{EB7680FF-565D-45B6-B245-6E664961A8AB}"/>
              </a:ext>
            </a:extLst>
          </p:cNvPr>
          <p:cNvGrpSpPr/>
          <p:nvPr/>
        </p:nvGrpSpPr>
        <p:grpSpPr>
          <a:xfrm>
            <a:off x="2511586" y="4977340"/>
            <a:ext cx="4607155" cy="1726452"/>
            <a:chOff x="2331657" y="4704377"/>
            <a:chExt cx="4607155" cy="1726452"/>
          </a:xfrm>
        </p:grpSpPr>
        <p:grpSp>
          <p:nvGrpSpPr>
            <p:cNvPr id="85" name="Group 84">
              <a:extLst>
                <a:ext uri="{FF2B5EF4-FFF2-40B4-BE49-F238E27FC236}">
                  <a16:creationId xmlns:a16="http://schemas.microsoft.com/office/drawing/2014/main" id="{7F52FD85-6A19-4B3C-BDEA-4C433C49D352}"/>
                </a:ext>
              </a:extLst>
            </p:cNvPr>
            <p:cNvGrpSpPr/>
            <p:nvPr/>
          </p:nvGrpSpPr>
          <p:grpSpPr>
            <a:xfrm>
              <a:off x="2331657" y="4704377"/>
              <a:ext cx="4607155" cy="1726452"/>
              <a:chOff x="2055734" y="4714699"/>
              <a:chExt cx="4607155" cy="1726452"/>
            </a:xfrm>
          </p:grpSpPr>
          <p:pic>
            <p:nvPicPr>
              <p:cNvPr id="34" name="Graphic 33" descr="Electrician">
                <a:extLst>
                  <a:ext uri="{FF2B5EF4-FFF2-40B4-BE49-F238E27FC236}">
                    <a16:creationId xmlns:a16="http://schemas.microsoft.com/office/drawing/2014/main" id="{FFB34196-C36C-4D68-B0C7-853F72B23AA2}"/>
                  </a:ext>
                </a:extLst>
              </p:cNvPr>
              <p:cNvPicPr>
                <a:picLocks noChangeAspect="1"/>
              </p:cNvPicPr>
              <p:nvPr/>
            </p:nvPicPr>
            <p:blipFill>
              <a:blip r:embed="rId10">
                <a:extLst>
                  <a:ext uri="{96DAC541-7B7A-43D3-8B79-37D633B846F1}">
                    <asvg:svgBlip xmlns:asvg="http://schemas.microsoft.com/office/drawing/2016/SVG/main" r:embed="rId14"/>
                  </a:ext>
                </a:extLst>
              </a:blip>
              <a:stretch>
                <a:fillRect/>
              </a:stretch>
            </p:blipFill>
            <p:spPr>
              <a:xfrm>
                <a:off x="3196074" y="5112735"/>
                <a:ext cx="751489" cy="751489"/>
              </a:xfrm>
              <a:prstGeom prst="rect">
                <a:avLst/>
              </a:prstGeom>
            </p:spPr>
          </p:pic>
          <p:pic>
            <p:nvPicPr>
              <p:cNvPr id="36" name="Graphic 35" descr="Electrician">
                <a:extLst>
                  <a:ext uri="{FF2B5EF4-FFF2-40B4-BE49-F238E27FC236}">
                    <a16:creationId xmlns:a16="http://schemas.microsoft.com/office/drawing/2014/main" id="{542B981D-A655-47A5-814E-A7133A6B7D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6243" y="5127747"/>
                <a:ext cx="751489" cy="751489"/>
              </a:xfrm>
              <a:prstGeom prst="rect">
                <a:avLst/>
              </a:prstGeom>
            </p:spPr>
          </p:pic>
          <p:pic>
            <p:nvPicPr>
              <p:cNvPr id="37" name="Graphic 36" descr="Electrician">
                <a:extLst>
                  <a:ext uri="{FF2B5EF4-FFF2-40B4-BE49-F238E27FC236}">
                    <a16:creationId xmlns:a16="http://schemas.microsoft.com/office/drawing/2014/main" id="{D0BE79C6-C7C8-454F-9BA7-6D73F92B40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3178" y="5127747"/>
                <a:ext cx="751489" cy="751489"/>
              </a:xfrm>
              <a:prstGeom prst="rect">
                <a:avLst/>
              </a:prstGeom>
            </p:spPr>
          </p:pic>
          <p:pic>
            <p:nvPicPr>
              <p:cNvPr id="38" name="Graphic 37" descr="Electrician">
                <a:extLst>
                  <a:ext uri="{FF2B5EF4-FFF2-40B4-BE49-F238E27FC236}">
                    <a16:creationId xmlns:a16="http://schemas.microsoft.com/office/drawing/2014/main" id="{36FBA05D-66C8-48D6-BF0F-E35AFD64A3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79667" y="5139218"/>
                <a:ext cx="751489" cy="751489"/>
              </a:xfrm>
              <a:prstGeom prst="rect">
                <a:avLst/>
              </a:prstGeom>
            </p:spPr>
          </p:pic>
          <p:sp>
            <p:nvSpPr>
              <p:cNvPr id="39" name="TextBox 38">
                <a:extLst>
                  <a:ext uri="{FF2B5EF4-FFF2-40B4-BE49-F238E27FC236}">
                    <a16:creationId xmlns:a16="http://schemas.microsoft.com/office/drawing/2014/main" id="{40C61C8C-32DB-44CD-B4C8-D7719FF778AB}"/>
                  </a:ext>
                </a:extLst>
              </p:cNvPr>
              <p:cNvSpPr txBox="1"/>
              <p:nvPr/>
            </p:nvSpPr>
            <p:spPr>
              <a:xfrm>
                <a:off x="2098892" y="6039627"/>
                <a:ext cx="1174669" cy="307777"/>
              </a:xfrm>
              <a:prstGeom prst="rect">
                <a:avLst/>
              </a:prstGeom>
              <a:noFill/>
            </p:spPr>
            <p:txBody>
              <a:bodyPr wrap="square" rtlCol="0">
                <a:spAutoFit/>
              </a:bodyPr>
              <a:lstStyle/>
              <a:p>
                <a:r>
                  <a:rPr lang="en-US" sz="1400" b="1" dirty="0"/>
                  <a:t>Bid prices</a:t>
                </a:r>
              </a:p>
            </p:txBody>
          </p:sp>
          <p:sp>
            <p:nvSpPr>
              <p:cNvPr id="40" name="TextBox 39">
                <a:extLst>
                  <a:ext uri="{FF2B5EF4-FFF2-40B4-BE49-F238E27FC236}">
                    <a16:creationId xmlns:a16="http://schemas.microsoft.com/office/drawing/2014/main" id="{8DC0483A-0B5C-4D84-98D0-228278456DE5}"/>
                  </a:ext>
                </a:extLst>
              </p:cNvPr>
              <p:cNvSpPr txBox="1"/>
              <p:nvPr/>
            </p:nvSpPr>
            <p:spPr>
              <a:xfrm>
                <a:off x="3232140" y="5902919"/>
                <a:ext cx="1004703" cy="523220"/>
              </a:xfrm>
              <a:prstGeom prst="rect">
                <a:avLst/>
              </a:prstGeom>
              <a:noFill/>
            </p:spPr>
            <p:txBody>
              <a:bodyPr wrap="square" rtlCol="0">
                <a:spAutoFit/>
              </a:bodyPr>
              <a:lstStyle/>
              <a:p>
                <a:r>
                  <a:rPr lang="en-US" sz="1400" dirty="0"/>
                  <a:t>2 cents</a:t>
                </a:r>
                <a:br>
                  <a:rPr lang="en-US" sz="1400" dirty="0"/>
                </a:br>
                <a:r>
                  <a:rPr lang="en-US" sz="1400" dirty="0"/>
                  <a:t>/kWh</a:t>
                </a:r>
              </a:p>
            </p:txBody>
          </p:sp>
          <p:sp>
            <p:nvSpPr>
              <p:cNvPr id="41" name="TextBox 40">
                <a:extLst>
                  <a:ext uri="{FF2B5EF4-FFF2-40B4-BE49-F238E27FC236}">
                    <a16:creationId xmlns:a16="http://schemas.microsoft.com/office/drawing/2014/main" id="{337C6F89-ED1A-499F-92C4-BF27FB35BEA7}"/>
                  </a:ext>
                </a:extLst>
              </p:cNvPr>
              <p:cNvSpPr txBox="1"/>
              <p:nvPr/>
            </p:nvSpPr>
            <p:spPr>
              <a:xfrm>
                <a:off x="3985892" y="5917931"/>
                <a:ext cx="746840" cy="523220"/>
              </a:xfrm>
              <a:prstGeom prst="rect">
                <a:avLst/>
              </a:prstGeom>
              <a:noFill/>
            </p:spPr>
            <p:txBody>
              <a:bodyPr wrap="square" rtlCol="0">
                <a:spAutoFit/>
              </a:bodyPr>
              <a:lstStyle/>
              <a:p>
                <a:r>
                  <a:rPr lang="en-US" sz="1400" dirty="0"/>
                  <a:t>3 cents</a:t>
                </a:r>
                <a:br>
                  <a:rPr lang="en-US" sz="1400" dirty="0"/>
                </a:br>
                <a:r>
                  <a:rPr lang="en-US" sz="1400" dirty="0"/>
                  <a:t>/kWh</a:t>
                </a:r>
              </a:p>
            </p:txBody>
          </p:sp>
          <p:sp>
            <p:nvSpPr>
              <p:cNvPr id="42" name="TextBox 41">
                <a:extLst>
                  <a:ext uri="{FF2B5EF4-FFF2-40B4-BE49-F238E27FC236}">
                    <a16:creationId xmlns:a16="http://schemas.microsoft.com/office/drawing/2014/main" id="{BC26A7F9-ECC1-44A6-883A-28CDDE52DFB8}"/>
                  </a:ext>
                </a:extLst>
              </p:cNvPr>
              <p:cNvSpPr txBox="1"/>
              <p:nvPr/>
            </p:nvSpPr>
            <p:spPr>
              <a:xfrm>
                <a:off x="4779874" y="5917931"/>
                <a:ext cx="719549" cy="523220"/>
              </a:xfrm>
              <a:prstGeom prst="rect">
                <a:avLst/>
              </a:prstGeom>
              <a:noFill/>
            </p:spPr>
            <p:txBody>
              <a:bodyPr wrap="square" rtlCol="0">
                <a:spAutoFit/>
              </a:bodyPr>
              <a:lstStyle/>
              <a:p>
                <a:r>
                  <a:rPr lang="en-US" sz="1400" dirty="0"/>
                  <a:t>4 cents</a:t>
                </a:r>
                <a:br>
                  <a:rPr lang="en-US" sz="1400" dirty="0"/>
                </a:br>
                <a:r>
                  <a:rPr lang="en-US" sz="1400" dirty="0"/>
                  <a:t>/kWh</a:t>
                </a:r>
              </a:p>
            </p:txBody>
          </p:sp>
          <p:sp>
            <p:nvSpPr>
              <p:cNvPr id="43" name="TextBox 42">
                <a:extLst>
                  <a:ext uri="{FF2B5EF4-FFF2-40B4-BE49-F238E27FC236}">
                    <a16:creationId xmlns:a16="http://schemas.microsoft.com/office/drawing/2014/main" id="{448CD203-C5D6-41F3-8583-9AFBF052829F}"/>
                  </a:ext>
                </a:extLst>
              </p:cNvPr>
              <p:cNvSpPr txBox="1"/>
              <p:nvPr/>
            </p:nvSpPr>
            <p:spPr>
              <a:xfrm>
                <a:off x="5491377" y="5917931"/>
                <a:ext cx="728068" cy="523220"/>
              </a:xfrm>
              <a:prstGeom prst="rect">
                <a:avLst/>
              </a:prstGeom>
              <a:noFill/>
            </p:spPr>
            <p:txBody>
              <a:bodyPr wrap="square" rtlCol="0">
                <a:spAutoFit/>
              </a:bodyPr>
              <a:lstStyle/>
              <a:p>
                <a:r>
                  <a:rPr lang="en-US" sz="1400" dirty="0"/>
                  <a:t>5 cents</a:t>
                </a:r>
                <a:br>
                  <a:rPr lang="en-US" sz="1400" dirty="0"/>
                </a:br>
                <a:r>
                  <a:rPr lang="en-US" sz="1400" dirty="0"/>
                  <a:t>/kWh</a:t>
                </a:r>
              </a:p>
            </p:txBody>
          </p:sp>
          <p:sp>
            <p:nvSpPr>
              <p:cNvPr id="44" name="TextBox 43">
                <a:extLst>
                  <a:ext uri="{FF2B5EF4-FFF2-40B4-BE49-F238E27FC236}">
                    <a16:creationId xmlns:a16="http://schemas.microsoft.com/office/drawing/2014/main" id="{F00C4A69-0DDB-4C5B-86AA-18195FF8105B}"/>
                  </a:ext>
                </a:extLst>
              </p:cNvPr>
              <p:cNvSpPr txBox="1"/>
              <p:nvPr/>
            </p:nvSpPr>
            <p:spPr>
              <a:xfrm>
                <a:off x="3232139" y="4714699"/>
                <a:ext cx="1047959" cy="307777"/>
              </a:xfrm>
              <a:prstGeom prst="rect">
                <a:avLst/>
              </a:prstGeom>
              <a:noFill/>
            </p:spPr>
            <p:txBody>
              <a:bodyPr wrap="square" rtlCol="0">
                <a:spAutoFit/>
              </a:bodyPr>
              <a:lstStyle/>
              <a:p>
                <a:r>
                  <a:rPr lang="en-US" sz="1400" b="1" dirty="0"/>
                  <a:t>Projects</a:t>
                </a:r>
              </a:p>
            </p:txBody>
          </p:sp>
          <p:sp>
            <p:nvSpPr>
              <p:cNvPr id="45" name="Rectangle 44">
                <a:extLst>
                  <a:ext uri="{FF2B5EF4-FFF2-40B4-BE49-F238E27FC236}">
                    <a16:creationId xmlns:a16="http://schemas.microsoft.com/office/drawing/2014/main" id="{5B83F3FA-9984-4C8E-94B2-4CB1FC290F22}"/>
                  </a:ext>
                </a:extLst>
              </p:cNvPr>
              <p:cNvSpPr/>
              <p:nvPr/>
            </p:nvSpPr>
            <p:spPr>
              <a:xfrm>
                <a:off x="2055734" y="4747252"/>
                <a:ext cx="4607155" cy="1678887"/>
              </a:xfrm>
              <a:prstGeom prst="rect">
                <a:avLst/>
              </a:pr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Graphic 47" descr="Gavel">
                <a:extLst>
                  <a:ext uri="{FF2B5EF4-FFF2-40B4-BE49-F238E27FC236}">
                    <a16:creationId xmlns:a16="http://schemas.microsoft.com/office/drawing/2014/main" id="{2B751367-D54A-466D-A531-BA927E394A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43698" y="4958742"/>
                <a:ext cx="905482" cy="905482"/>
              </a:xfrm>
              <a:prstGeom prst="rect">
                <a:avLst/>
              </a:prstGeom>
            </p:spPr>
          </p:pic>
        </p:grpSp>
        <p:sp>
          <p:nvSpPr>
            <p:cNvPr id="53" name="TextBox 52">
              <a:extLst>
                <a:ext uri="{FF2B5EF4-FFF2-40B4-BE49-F238E27FC236}">
                  <a16:creationId xmlns:a16="http://schemas.microsoft.com/office/drawing/2014/main" id="{36050775-87D7-4E2A-B78B-DC6AAC7D4AFE}"/>
                </a:ext>
                <a:ext uri="{C183D7F6-B498-43B3-948B-1728B52AA6E4}">
                  <adec:decorative xmlns:adec="http://schemas.microsoft.com/office/drawing/2017/decorative" val="1"/>
                </a:ext>
              </a:extLst>
            </p:cNvPr>
            <p:cNvSpPr txBox="1"/>
            <p:nvPr/>
          </p:nvSpPr>
          <p:spPr>
            <a:xfrm>
              <a:off x="3546523" y="4915573"/>
              <a:ext cx="675524" cy="261610"/>
            </a:xfrm>
            <a:prstGeom prst="rect">
              <a:avLst/>
            </a:prstGeom>
            <a:noFill/>
          </p:spPr>
          <p:txBody>
            <a:bodyPr wrap="square" rtlCol="0">
              <a:spAutoFit/>
            </a:bodyPr>
            <a:lstStyle/>
            <a:p>
              <a:r>
                <a:rPr lang="en-US" sz="1100" dirty="0"/>
                <a:t>20 MW</a:t>
              </a:r>
            </a:p>
          </p:txBody>
        </p:sp>
        <p:sp>
          <p:nvSpPr>
            <p:cNvPr id="54" name="TextBox 53">
              <a:extLst>
                <a:ext uri="{FF2B5EF4-FFF2-40B4-BE49-F238E27FC236}">
                  <a16:creationId xmlns:a16="http://schemas.microsoft.com/office/drawing/2014/main" id="{E9AB0CC7-F269-4599-874B-A1BD75ADA0AC}"/>
                </a:ext>
                <a:ext uri="{C183D7F6-B498-43B3-948B-1728B52AA6E4}">
                  <adec:decorative xmlns:adec="http://schemas.microsoft.com/office/drawing/2017/decorative" val="1"/>
                </a:ext>
              </a:extLst>
            </p:cNvPr>
            <p:cNvSpPr txBox="1"/>
            <p:nvPr/>
          </p:nvSpPr>
          <p:spPr>
            <a:xfrm>
              <a:off x="4278531" y="4911705"/>
              <a:ext cx="675524" cy="261610"/>
            </a:xfrm>
            <a:prstGeom prst="rect">
              <a:avLst/>
            </a:prstGeom>
            <a:noFill/>
          </p:spPr>
          <p:txBody>
            <a:bodyPr wrap="square" rtlCol="0">
              <a:spAutoFit/>
            </a:bodyPr>
            <a:lstStyle/>
            <a:p>
              <a:r>
                <a:rPr lang="en-US" sz="1100" dirty="0"/>
                <a:t>20 MW</a:t>
              </a:r>
            </a:p>
          </p:txBody>
        </p:sp>
        <p:sp>
          <p:nvSpPr>
            <p:cNvPr id="61" name="TextBox 60">
              <a:extLst>
                <a:ext uri="{FF2B5EF4-FFF2-40B4-BE49-F238E27FC236}">
                  <a16:creationId xmlns:a16="http://schemas.microsoft.com/office/drawing/2014/main" id="{83A2A7C6-3FA4-4D0A-8058-CAED76E33D0B}"/>
                </a:ext>
                <a:ext uri="{C183D7F6-B498-43B3-948B-1728B52AA6E4}">
                  <adec:decorative xmlns:adec="http://schemas.microsoft.com/office/drawing/2017/decorative" val="1"/>
                </a:ext>
              </a:extLst>
            </p:cNvPr>
            <p:cNvSpPr txBox="1"/>
            <p:nvPr/>
          </p:nvSpPr>
          <p:spPr>
            <a:xfrm>
              <a:off x="5042289" y="4907152"/>
              <a:ext cx="675524" cy="261610"/>
            </a:xfrm>
            <a:prstGeom prst="rect">
              <a:avLst/>
            </a:prstGeom>
            <a:noFill/>
          </p:spPr>
          <p:txBody>
            <a:bodyPr wrap="square" rtlCol="0">
              <a:spAutoFit/>
            </a:bodyPr>
            <a:lstStyle/>
            <a:p>
              <a:r>
                <a:rPr lang="en-US" sz="1100" dirty="0"/>
                <a:t>20 MW</a:t>
              </a:r>
            </a:p>
          </p:txBody>
        </p:sp>
        <p:sp>
          <p:nvSpPr>
            <p:cNvPr id="63" name="TextBox 62">
              <a:extLst>
                <a:ext uri="{FF2B5EF4-FFF2-40B4-BE49-F238E27FC236}">
                  <a16:creationId xmlns:a16="http://schemas.microsoft.com/office/drawing/2014/main" id="{5BD334BC-FECD-42A5-ACF1-0FFD51DE8FA0}"/>
                </a:ext>
                <a:ext uri="{C183D7F6-B498-43B3-948B-1728B52AA6E4}">
                  <adec:decorative xmlns:adec="http://schemas.microsoft.com/office/drawing/2017/decorative" val="1"/>
                </a:ext>
              </a:extLst>
            </p:cNvPr>
            <p:cNvSpPr txBox="1"/>
            <p:nvPr/>
          </p:nvSpPr>
          <p:spPr>
            <a:xfrm>
              <a:off x="5798368" y="4892088"/>
              <a:ext cx="675524" cy="261610"/>
            </a:xfrm>
            <a:prstGeom prst="rect">
              <a:avLst/>
            </a:prstGeom>
            <a:noFill/>
          </p:spPr>
          <p:txBody>
            <a:bodyPr wrap="square" rtlCol="0">
              <a:spAutoFit/>
            </a:bodyPr>
            <a:lstStyle/>
            <a:p>
              <a:r>
                <a:rPr lang="en-US" sz="1100" dirty="0"/>
                <a:t>20 MW</a:t>
              </a:r>
            </a:p>
          </p:txBody>
        </p:sp>
      </p:grpSp>
      <p:sp>
        <p:nvSpPr>
          <p:cNvPr id="102" name="TextBox 101">
            <a:extLst>
              <a:ext uri="{FF2B5EF4-FFF2-40B4-BE49-F238E27FC236}">
                <a16:creationId xmlns:a16="http://schemas.microsoft.com/office/drawing/2014/main" id="{63C5D91C-C523-4B26-9DB1-4E5196BD57A9}"/>
              </a:ext>
            </a:extLst>
          </p:cNvPr>
          <p:cNvSpPr txBox="1"/>
          <p:nvPr/>
        </p:nvSpPr>
        <p:spPr>
          <a:xfrm>
            <a:off x="3515216" y="3071323"/>
            <a:ext cx="2438419" cy="338554"/>
          </a:xfrm>
          <a:prstGeom prst="rect">
            <a:avLst/>
          </a:prstGeom>
          <a:noFill/>
        </p:spPr>
        <p:txBody>
          <a:bodyPr wrap="square" rtlCol="0">
            <a:spAutoFit/>
          </a:bodyPr>
          <a:lstStyle/>
          <a:p>
            <a:pPr algn="ctr"/>
            <a:r>
              <a:rPr lang="en-US" sz="1600" b="1" dirty="0"/>
              <a:t>Awarded projects</a:t>
            </a:r>
          </a:p>
        </p:txBody>
      </p:sp>
      <p:sp>
        <p:nvSpPr>
          <p:cNvPr id="67" name="TextBox 66">
            <a:extLst>
              <a:ext uri="{FF2B5EF4-FFF2-40B4-BE49-F238E27FC236}">
                <a16:creationId xmlns:a16="http://schemas.microsoft.com/office/drawing/2014/main" id="{E9BECA11-B161-4D2A-8E03-DDF10EE4F41F}"/>
              </a:ext>
            </a:extLst>
          </p:cNvPr>
          <p:cNvSpPr txBox="1"/>
          <p:nvPr/>
        </p:nvSpPr>
        <p:spPr>
          <a:xfrm>
            <a:off x="3902728" y="3409877"/>
            <a:ext cx="1615910" cy="954107"/>
          </a:xfrm>
          <a:prstGeom prst="rect">
            <a:avLst/>
          </a:prstGeom>
          <a:solidFill>
            <a:schemeClr val="bg1">
              <a:lumMod val="85000"/>
            </a:schemeClr>
          </a:solidFill>
          <a:ln w="3175">
            <a:noFill/>
            <a:prstDash val="sysDot"/>
          </a:ln>
        </p:spPr>
        <p:txBody>
          <a:bodyPr wrap="square" rtlCol="0">
            <a:spAutoFit/>
          </a:bodyPr>
          <a:lstStyle/>
          <a:p>
            <a:pPr algn="ctr"/>
            <a:r>
              <a:rPr lang="en-US" sz="1400" b="1" dirty="0"/>
              <a:t>W/o capacity quotas</a:t>
            </a:r>
          </a:p>
          <a:p>
            <a:pPr algn="ctr"/>
            <a:r>
              <a:rPr lang="en-US" sz="1400" dirty="0"/>
              <a:t>Ø</a:t>
            </a:r>
            <a:r>
              <a:rPr lang="en-US" sz="1400" dirty="0">
                <a:latin typeface="Bahnschrift" panose="020B0502040204020203" pitchFamily="34" charset="0"/>
              </a:rPr>
              <a:t> </a:t>
            </a:r>
            <a:r>
              <a:rPr lang="en-US" sz="1400" dirty="0"/>
              <a:t>auction price:</a:t>
            </a:r>
            <a:br>
              <a:rPr lang="en-US" sz="1400" dirty="0"/>
            </a:br>
            <a:r>
              <a:rPr lang="en-US" sz="1400" dirty="0"/>
              <a:t>3 cents/kWh </a:t>
            </a:r>
          </a:p>
        </p:txBody>
      </p:sp>
      <p:pic>
        <p:nvPicPr>
          <p:cNvPr id="68" name="Graphic 67">
            <a:extLst>
              <a:ext uri="{FF2B5EF4-FFF2-40B4-BE49-F238E27FC236}">
                <a16:creationId xmlns:a16="http://schemas.microsoft.com/office/drawing/2014/main" id="{76F11FD1-01F0-456A-A932-C33D952F4DA1}"/>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57781" y="3916132"/>
            <a:ext cx="548951" cy="564159"/>
          </a:xfrm>
          <a:prstGeom prst="rect">
            <a:avLst/>
          </a:prstGeom>
        </p:spPr>
      </p:pic>
      <p:pic>
        <p:nvPicPr>
          <p:cNvPr id="69" name="Graphic 68">
            <a:extLst>
              <a:ext uri="{FF2B5EF4-FFF2-40B4-BE49-F238E27FC236}">
                <a16:creationId xmlns:a16="http://schemas.microsoft.com/office/drawing/2014/main" id="{0058AB18-5DCB-4191-8E32-A93A2AEF60B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35726" y="3894595"/>
            <a:ext cx="541517" cy="556519"/>
          </a:xfrm>
          <a:prstGeom prst="rect">
            <a:avLst/>
          </a:prstGeom>
        </p:spPr>
      </p:pic>
      <p:cxnSp>
        <p:nvCxnSpPr>
          <p:cNvPr id="103" name="Straight Arrow Connector 102">
            <a:extLst>
              <a:ext uri="{FF2B5EF4-FFF2-40B4-BE49-F238E27FC236}">
                <a16:creationId xmlns:a16="http://schemas.microsoft.com/office/drawing/2014/main" id="{50EFB476-06A9-4D30-8D57-7F72194878ED}"/>
              </a:ext>
              <a:ext uri="{C183D7F6-B498-43B3-948B-1728B52AA6E4}">
                <adec:decorative xmlns:adec="http://schemas.microsoft.com/office/drawing/2017/decorative" val="1"/>
              </a:ext>
            </a:extLst>
          </p:cNvPr>
          <p:cNvCxnSpPr>
            <a:cxnSpLocks/>
            <a:endCxn id="67" idx="2"/>
          </p:cNvCxnSpPr>
          <p:nvPr/>
        </p:nvCxnSpPr>
        <p:spPr>
          <a:xfrm flipV="1">
            <a:off x="4692695" y="4363984"/>
            <a:ext cx="0" cy="61335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pic>
        <p:nvPicPr>
          <p:cNvPr id="108" name="Picture 107">
            <a:extLst>
              <a:ext uri="{FF2B5EF4-FFF2-40B4-BE49-F238E27FC236}">
                <a16:creationId xmlns:a16="http://schemas.microsoft.com/office/drawing/2014/main" id="{80C23CE7-C6A6-4129-B917-3CF2A9B5809C}"/>
              </a:ext>
              <a:ext uri="{C183D7F6-B498-43B3-948B-1728B52AA6E4}">
                <adec:decorative xmlns:adec="http://schemas.microsoft.com/office/drawing/2017/decorative" val="1"/>
              </a:ext>
            </a:extLst>
          </p:cNvPr>
          <p:cNvPicPr/>
          <p:nvPr/>
        </p:nvPicPr>
        <p:blipFill rotWithShape="1">
          <a:blip r:embed="rId19">
            <a:extLst>
              <a:ext uri="{28A0092B-C50C-407E-A947-70E740481C1C}">
                <a14:useLocalDpi xmlns:a14="http://schemas.microsoft.com/office/drawing/2010/main" val="0"/>
              </a:ext>
            </a:extLst>
          </a:blip>
          <a:srcRect b="22155"/>
          <a:stretch/>
        </p:blipFill>
        <p:spPr bwMode="auto">
          <a:xfrm>
            <a:off x="1228714" y="5051386"/>
            <a:ext cx="1202317" cy="861427"/>
          </a:xfrm>
          <a:prstGeom prst="rect">
            <a:avLst/>
          </a:prstGeom>
          <a:noFill/>
          <a:ln>
            <a:solidFill>
              <a:srgbClr val="635C5B"/>
            </a:solidFill>
          </a:ln>
        </p:spPr>
      </p:pic>
    </p:spTree>
    <p:extLst>
      <p:ext uri="{BB962C8B-B14F-4D97-AF65-F5344CB8AC3E}">
        <p14:creationId xmlns:p14="http://schemas.microsoft.com/office/powerpoint/2010/main" val="160774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D425224-6DA2-4BC6-BAB3-83130E3A7219}"/>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3594834B-F587-48A7-B570-42A3E56E29A5}"/>
              </a:ext>
            </a:extLst>
          </p:cNvPr>
          <p:cNvSpPr>
            <a:spLocks noGrp="1"/>
          </p:cNvSpPr>
          <p:nvPr>
            <p:ph type="title"/>
          </p:nvPr>
        </p:nvSpPr>
        <p:spPr>
          <a:xfrm>
            <a:off x="686104" y="848380"/>
            <a:ext cx="7772400" cy="523220"/>
          </a:xfrm>
        </p:spPr>
        <p:txBody>
          <a:bodyPr/>
          <a:lstStyle/>
          <a:p>
            <a:r>
              <a:rPr lang="en-US" dirty="0"/>
              <a:t>Global trend 4: Locational signals (pt. 3)</a:t>
            </a:r>
          </a:p>
        </p:txBody>
      </p:sp>
      <p:sp>
        <p:nvSpPr>
          <p:cNvPr id="22" name="Rectangle 21">
            <a:extLst>
              <a:ext uri="{FF2B5EF4-FFF2-40B4-BE49-F238E27FC236}">
                <a16:creationId xmlns:a16="http://schemas.microsoft.com/office/drawing/2014/main" id="{890CF132-439C-483D-AB88-653DFCD1B245}"/>
              </a:ext>
            </a:extLst>
          </p:cNvPr>
          <p:cNvSpPr/>
          <p:nvPr/>
        </p:nvSpPr>
        <p:spPr>
          <a:xfrm>
            <a:off x="342339" y="1580637"/>
            <a:ext cx="799989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35C5B"/>
                </a:solidFill>
                <a:effectLst/>
                <a:uLnTx/>
                <a:uFillTx/>
                <a:latin typeface="Gill Sans MT"/>
                <a:ea typeface="+mn-ea"/>
                <a:cs typeface="+mn-cs"/>
              </a:rPr>
              <a:t>Incorporating locational steering in procurement design:</a:t>
            </a:r>
          </a:p>
        </p:txBody>
      </p:sp>
      <p:grpSp>
        <p:nvGrpSpPr>
          <p:cNvPr id="6" name="Group 5" descr="Locational Procurement design graphic representation">
            <a:extLst>
              <a:ext uri="{FF2B5EF4-FFF2-40B4-BE49-F238E27FC236}">
                <a16:creationId xmlns:a16="http://schemas.microsoft.com/office/drawing/2014/main" id="{97D41C81-E365-41C0-A838-4D9377327CD2}"/>
              </a:ext>
            </a:extLst>
          </p:cNvPr>
          <p:cNvGrpSpPr/>
          <p:nvPr/>
        </p:nvGrpSpPr>
        <p:grpSpPr>
          <a:xfrm>
            <a:off x="183740" y="2241935"/>
            <a:ext cx="8960260" cy="3473065"/>
            <a:chOff x="223502" y="1793309"/>
            <a:chExt cx="8960260" cy="3473065"/>
          </a:xfrm>
        </p:grpSpPr>
        <p:sp>
          <p:nvSpPr>
            <p:cNvPr id="7" name="Text Placeholder 1">
              <a:extLst>
                <a:ext uri="{FF2B5EF4-FFF2-40B4-BE49-F238E27FC236}">
                  <a16:creationId xmlns:a16="http://schemas.microsoft.com/office/drawing/2014/main" id="{73885A37-CB40-4B62-A74E-7634B1AF2056}"/>
                </a:ext>
              </a:extLst>
            </p:cNvPr>
            <p:cNvSpPr txBox="1">
              <a:spLocks/>
            </p:cNvSpPr>
            <p:nvPr/>
          </p:nvSpPr>
          <p:spPr>
            <a:xfrm>
              <a:off x="223502" y="4590753"/>
              <a:ext cx="778872" cy="523221"/>
            </a:xfrm>
            <a:prstGeom prst="rect">
              <a:avLst/>
            </a:prstGeom>
          </p:spPr>
          <p:txBody>
            <a:bodyPr vert="horz" lIns="0" tIns="0" rIns="0" bIns="0" rtlCol="0">
              <a:noAutofit/>
            </a:bodyPr>
            <a:lstStyle>
              <a:lvl1pPr marL="180000" indent="-180000" algn="l" rtl="0" eaLnBrk="1" fontAlgn="base" hangingPunct="1">
                <a:spcBef>
                  <a:spcPts val="400"/>
                </a:spcBef>
                <a:spcAft>
                  <a:spcPts val="0"/>
                </a:spcAft>
                <a:buChar char="•"/>
                <a:defRPr sz="1800">
                  <a:solidFill>
                    <a:schemeClr val="tx1"/>
                  </a:solidFill>
                  <a:latin typeface="+mn-lt"/>
                  <a:ea typeface="+mn-ea"/>
                  <a:cs typeface="+mn-cs"/>
                  <a:sym typeface="+mn-lt"/>
                </a:defRPr>
              </a:lvl1pPr>
              <a:lvl2pPr marL="360000" indent="-180000" algn="l" rtl="0" eaLnBrk="1" fontAlgn="base" hangingPunct="1">
                <a:spcBef>
                  <a:spcPts val="400"/>
                </a:spcBef>
                <a:spcAft>
                  <a:spcPts val="0"/>
                </a:spcAft>
                <a:buFont typeface="Arial" charset="0"/>
                <a:buChar char="–"/>
                <a:defRPr sz="1600" baseline="0">
                  <a:solidFill>
                    <a:schemeClr val="tx1"/>
                  </a:solidFill>
                  <a:latin typeface="+mn-lt"/>
                  <a:ea typeface="+mn-ea"/>
                  <a:cs typeface="+mn-cs"/>
                  <a:sym typeface="+mn-lt"/>
                </a:defRPr>
              </a:lvl2pPr>
              <a:lvl3pPr marL="540000" indent="-179388" algn="l" rtl="0" eaLnBrk="1" fontAlgn="base" hangingPunct="1">
                <a:spcBef>
                  <a:spcPts val="400"/>
                </a:spcBef>
                <a:spcAft>
                  <a:spcPts val="0"/>
                </a:spcAft>
                <a:buFont typeface="Wingdings" panose="05000000000000000000" pitchFamily="2" charset="2"/>
                <a:buChar char="§"/>
                <a:defRPr sz="1400">
                  <a:solidFill>
                    <a:schemeClr val="tx1"/>
                  </a:solidFill>
                  <a:latin typeface="+mn-lt"/>
                  <a:ea typeface="+mn-ea"/>
                  <a:cs typeface="+mn-cs"/>
                  <a:sym typeface="+mn-lt"/>
                </a:defRPr>
              </a:lvl3pPr>
              <a:lvl4pPr marL="720000" indent="-179388" algn="l" rtl="0" eaLnBrk="1" fontAlgn="base" hangingPunct="1">
                <a:spcBef>
                  <a:spcPts val="400"/>
                </a:spcBef>
                <a:spcAft>
                  <a:spcPts val="0"/>
                </a:spcAft>
                <a:buSzPct val="80000"/>
                <a:buFont typeface="Courier New" panose="02070309020205020404" pitchFamily="49" charset="0"/>
                <a:buChar char="o"/>
                <a:defRPr sz="1200">
                  <a:solidFill>
                    <a:schemeClr val="tx1"/>
                  </a:solidFill>
                  <a:latin typeface="+mn-lt"/>
                  <a:ea typeface="+mn-ea"/>
                  <a:cs typeface="+mn-cs"/>
                  <a:sym typeface="+mn-lt"/>
                </a:defRPr>
              </a:lvl4pPr>
              <a:lvl5pPr marL="900000" indent="-180000" algn="l" rtl="0" eaLnBrk="1" fontAlgn="base" hangingPunct="1">
                <a:spcBef>
                  <a:spcPts val="400"/>
                </a:spcBef>
                <a:spcAft>
                  <a:spcPts val="0"/>
                </a:spcAft>
                <a:buFont typeface="Arial" panose="020B0604020202020204" pitchFamily="34" charset="0"/>
                <a:buChar char="-"/>
                <a:defRPr sz="12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a:lstStyle>
            <a:p>
              <a:pPr marL="101600" marR="0" lvl="0" indent="0" algn="l" defTabSz="457200" rtl="0" eaLnBrk="1" fontAlgn="base" latinLnBrk="0" hangingPunct="1">
                <a:lnSpc>
                  <a:spcPct val="100000"/>
                </a:lnSpc>
                <a:spcBef>
                  <a:spcPts val="400"/>
                </a:spcBef>
                <a:spcAft>
                  <a:spcPts val="0"/>
                </a:spcAft>
                <a:buClrTx/>
                <a:buSzTx/>
                <a:buFontTx/>
                <a:buNone/>
                <a:tabLst/>
                <a:defRPr/>
              </a:pPr>
              <a:r>
                <a:rPr kumimoji="0" lang="en-US" sz="1400" b="0" i="1" u="none" strike="noStrike" kern="1200" cap="none" spc="0" normalizeH="0" baseline="0" noProof="0" dirty="0">
                  <a:ln>
                    <a:noFill/>
                  </a:ln>
                  <a:solidFill>
                    <a:srgbClr val="0067B9"/>
                  </a:solidFill>
                  <a:effectLst/>
                  <a:uLnTx/>
                  <a:uFillTx/>
                  <a:latin typeface="Gill Sans MT"/>
                  <a:ea typeface="+mn-ea"/>
                  <a:cs typeface="+mn-cs"/>
                  <a:sym typeface="Cabin"/>
                </a:rPr>
                <a:t>No locational signals</a:t>
              </a:r>
            </a:p>
          </p:txBody>
        </p:sp>
        <p:cxnSp>
          <p:nvCxnSpPr>
            <p:cNvPr id="8" name="Straight Arrow Connector 7">
              <a:extLst>
                <a:ext uri="{FF2B5EF4-FFF2-40B4-BE49-F238E27FC236}">
                  <a16:creationId xmlns:a16="http://schemas.microsoft.com/office/drawing/2014/main" id="{5160AB2A-A0F9-4F79-A85C-215C621AC45D}"/>
                </a:ext>
              </a:extLst>
            </p:cNvPr>
            <p:cNvCxnSpPr>
              <a:cxnSpLocks/>
            </p:cNvCxnSpPr>
            <p:nvPr/>
          </p:nvCxnSpPr>
          <p:spPr>
            <a:xfrm>
              <a:off x="955263" y="4711289"/>
              <a:ext cx="7426737"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1CF21F43-2608-4CF0-BBE8-F6947B10CE28}"/>
                </a:ext>
              </a:extLst>
            </p:cNvPr>
            <p:cNvSpPr txBox="1">
              <a:spLocks/>
            </p:cNvSpPr>
            <p:nvPr/>
          </p:nvSpPr>
          <p:spPr>
            <a:xfrm>
              <a:off x="904157" y="4711289"/>
              <a:ext cx="1295400"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ctr"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de-DE" sz="1600" b="0" i="0" u="none" strike="noStrike" kern="1200" cap="none" spc="0" normalizeH="0" baseline="0" noProof="0" dirty="0">
                  <a:ln>
                    <a:noFill/>
                  </a:ln>
                  <a:solidFill>
                    <a:srgbClr val="6C6463"/>
                  </a:solidFill>
                  <a:effectLst/>
                  <a:uLnTx/>
                  <a:uFillTx/>
                  <a:latin typeface="Gill Sans MT"/>
                  <a:sym typeface="Cabin"/>
                </a:rPr>
                <a:t>Most RE auctions</a:t>
              </a:r>
              <a:endParaRPr kumimoji="0" lang="en-US" sz="1600" b="0" i="0" u="none" strike="noStrike" kern="1200" cap="none" spc="0" normalizeH="0" baseline="0" noProof="0" dirty="0">
                <a:ln>
                  <a:noFill/>
                </a:ln>
                <a:solidFill>
                  <a:srgbClr val="6C6463"/>
                </a:solidFill>
                <a:effectLst/>
                <a:uLnTx/>
                <a:uFillTx/>
                <a:latin typeface="Gill Sans MT"/>
                <a:sym typeface="Cabin"/>
              </a:endParaRPr>
            </a:p>
          </p:txBody>
        </p:sp>
        <p:sp>
          <p:nvSpPr>
            <p:cNvPr id="10" name="Text Placeholder 1">
              <a:extLst>
                <a:ext uri="{FF2B5EF4-FFF2-40B4-BE49-F238E27FC236}">
                  <a16:creationId xmlns:a16="http://schemas.microsoft.com/office/drawing/2014/main" id="{BDD46DCD-C30A-4DD9-8FD6-5EFE65997D7A}"/>
                </a:ext>
              </a:extLst>
            </p:cNvPr>
            <p:cNvSpPr txBox="1">
              <a:spLocks/>
            </p:cNvSpPr>
            <p:nvPr/>
          </p:nvSpPr>
          <p:spPr>
            <a:xfrm>
              <a:off x="2489630" y="4729553"/>
              <a:ext cx="1295400"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ctr"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de-DE" sz="1600" b="0" i="0" u="none" strike="noStrike" kern="1200" cap="none" spc="0" normalizeH="0" baseline="0" noProof="0" dirty="0">
                  <a:ln>
                    <a:noFill/>
                  </a:ln>
                  <a:solidFill>
                    <a:srgbClr val="6C6463"/>
                  </a:solidFill>
                  <a:effectLst/>
                  <a:uLnTx/>
                  <a:uFillTx/>
                  <a:latin typeface="Gill Sans MT"/>
                  <a:sym typeface="Cabin"/>
                </a:rPr>
                <a:t>Germany, Mexico</a:t>
              </a:r>
              <a:endParaRPr kumimoji="0" lang="en-US" sz="1600" b="0" i="0" u="none" strike="noStrike" kern="1200" cap="none" spc="0" normalizeH="0" baseline="0" noProof="0" dirty="0">
                <a:ln>
                  <a:noFill/>
                </a:ln>
                <a:solidFill>
                  <a:srgbClr val="6C6463"/>
                </a:solidFill>
                <a:effectLst/>
                <a:uLnTx/>
                <a:uFillTx/>
                <a:latin typeface="Gill Sans MT"/>
                <a:sym typeface="Cabin"/>
              </a:endParaRPr>
            </a:p>
          </p:txBody>
        </p:sp>
        <p:sp>
          <p:nvSpPr>
            <p:cNvPr id="11" name="Text Placeholder 1">
              <a:extLst>
                <a:ext uri="{FF2B5EF4-FFF2-40B4-BE49-F238E27FC236}">
                  <a16:creationId xmlns:a16="http://schemas.microsoft.com/office/drawing/2014/main" id="{ED48EB22-6610-4C10-A3D5-65B98F6D8FAE}"/>
                </a:ext>
              </a:extLst>
            </p:cNvPr>
            <p:cNvSpPr txBox="1">
              <a:spLocks/>
            </p:cNvSpPr>
            <p:nvPr/>
          </p:nvSpPr>
          <p:spPr>
            <a:xfrm>
              <a:off x="3987617" y="4730576"/>
              <a:ext cx="1295400"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ctr"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en-US" sz="1600" b="0" i="0" u="none" strike="noStrike" kern="1200" cap="none" spc="0" normalizeH="0" baseline="0" noProof="0" dirty="0">
                  <a:ln>
                    <a:noFill/>
                  </a:ln>
                  <a:solidFill>
                    <a:srgbClr val="6C6463"/>
                  </a:solidFill>
                  <a:effectLst/>
                  <a:uLnTx/>
                  <a:uFillTx/>
                  <a:latin typeface="Gill Sans MT"/>
                  <a:sym typeface="Cabin"/>
                </a:rPr>
                <a:t>South Africa</a:t>
              </a:r>
            </a:p>
          </p:txBody>
        </p:sp>
        <p:sp>
          <p:nvSpPr>
            <p:cNvPr id="12" name="Text Placeholder 1">
              <a:extLst>
                <a:ext uri="{FF2B5EF4-FFF2-40B4-BE49-F238E27FC236}">
                  <a16:creationId xmlns:a16="http://schemas.microsoft.com/office/drawing/2014/main" id="{726CAFDD-D04A-459A-BC0F-1C79B0CB4320}"/>
                </a:ext>
              </a:extLst>
            </p:cNvPr>
            <p:cNvSpPr txBox="1">
              <a:spLocks/>
            </p:cNvSpPr>
            <p:nvPr/>
          </p:nvSpPr>
          <p:spPr>
            <a:xfrm>
              <a:off x="5499785" y="4736440"/>
              <a:ext cx="1508760"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ctr"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de-DE" sz="1600" b="0" i="0" u="none" strike="noStrike" kern="1200" cap="none" spc="0" normalizeH="0" baseline="0" noProof="0" dirty="0">
                  <a:ln>
                    <a:noFill/>
                  </a:ln>
                  <a:solidFill>
                    <a:srgbClr val="6C6463"/>
                  </a:solidFill>
                  <a:effectLst/>
                  <a:uLnTx/>
                  <a:uFillTx/>
                  <a:latin typeface="Gill Sans MT"/>
                  <a:sym typeface="Cabin"/>
                </a:rPr>
                <a:t>Kasachstan, Germany</a:t>
              </a:r>
              <a:endParaRPr kumimoji="0" lang="en-US" sz="1600" b="0" i="0" u="none" strike="noStrike" kern="1200" cap="none" spc="0" normalizeH="0" baseline="0" noProof="0" dirty="0">
                <a:ln>
                  <a:noFill/>
                </a:ln>
                <a:solidFill>
                  <a:srgbClr val="6C6463"/>
                </a:solidFill>
                <a:effectLst/>
                <a:uLnTx/>
                <a:uFillTx/>
                <a:latin typeface="Gill Sans MT"/>
                <a:sym typeface="Cabin"/>
              </a:endParaRPr>
            </a:p>
          </p:txBody>
        </p:sp>
        <p:sp>
          <p:nvSpPr>
            <p:cNvPr id="13" name="Text Placeholder 1">
              <a:extLst>
                <a:ext uri="{FF2B5EF4-FFF2-40B4-BE49-F238E27FC236}">
                  <a16:creationId xmlns:a16="http://schemas.microsoft.com/office/drawing/2014/main" id="{8EC1CA2C-9FD0-435F-AD03-18C297C5CDA3}"/>
                </a:ext>
              </a:extLst>
            </p:cNvPr>
            <p:cNvSpPr txBox="1">
              <a:spLocks/>
            </p:cNvSpPr>
            <p:nvPr/>
          </p:nvSpPr>
          <p:spPr>
            <a:xfrm>
              <a:off x="7086600" y="4743153"/>
              <a:ext cx="1295400"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ctr"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en-US" sz="1600" b="0" i="0" u="none" strike="noStrike" kern="1200" cap="none" spc="0" normalizeH="0" baseline="0" noProof="0" dirty="0">
                  <a:ln>
                    <a:noFill/>
                  </a:ln>
                  <a:solidFill>
                    <a:srgbClr val="6C6463"/>
                  </a:solidFill>
                  <a:effectLst/>
                  <a:uLnTx/>
                  <a:uFillTx/>
                  <a:latin typeface="Gill Sans MT"/>
                  <a:sym typeface="Cabin"/>
                </a:rPr>
                <a:t>Zambia, Germany</a:t>
              </a:r>
            </a:p>
          </p:txBody>
        </p:sp>
        <p:sp>
          <p:nvSpPr>
            <p:cNvPr id="14" name="Text Placeholder 1">
              <a:extLst>
                <a:ext uri="{FF2B5EF4-FFF2-40B4-BE49-F238E27FC236}">
                  <a16:creationId xmlns:a16="http://schemas.microsoft.com/office/drawing/2014/main" id="{A75751B5-7433-404F-B22E-7EFEE52D0710}"/>
                </a:ext>
              </a:extLst>
            </p:cNvPr>
            <p:cNvSpPr txBox="1">
              <a:spLocks/>
            </p:cNvSpPr>
            <p:nvPr/>
          </p:nvSpPr>
          <p:spPr>
            <a:xfrm>
              <a:off x="8268261" y="4449678"/>
              <a:ext cx="915501" cy="5232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pPr marL="101600" marR="0" lvl="0" indent="0" algn="l" defTabSz="457200" rtl="0" eaLnBrk="1" fontAlgn="auto" latinLnBrk="0" hangingPunct="1">
                <a:lnSpc>
                  <a:spcPct val="100000"/>
                </a:lnSpc>
                <a:spcBef>
                  <a:spcPts val="0"/>
                </a:spcBef>
                <a:spcAft>
                  <a:spcPts val="0"/>
                </a:spcAft>
                <a:buClr>
                  <a:srgbClr val="6C6463"/>
                </a:buClr>
                <a:buSzPts val="2000"/>
                <a:buFont typeface="Arial"/>
                <a:buNone/>
                <a:tabLst/>
                <a:defRPr/>
              </a:pPr>
              <a:r>
                <a:rPr kumimoji="0" lang="en-US" sz="1400" b="0" i="1" u="none" strike="noStrike" kern="1200" cap="none" spc="0" normalizeH="0" baseline="0" noProof="0" dirty="0">
                  <a:ln>
                    <a:noFill/>
                  </a:ln>
                  <a:solidFill>
                    <a:srgbClr val="0067B9"/>
                  </a:solidFill>
                  <a:effectLst/>
                  <a:uLnTx/>
                  <a:uFillTx/>
                  <a:latin typeface="Gill Sans MT"/>
                  <a:sym typeface="Cabin"/>
                </a:rPr>
                <a:t>Hard locational signals</a:t>
              </a:r>
            </a:p>
          </p:txBody>
        </p:sp>
        <p:sp>
          <p:nvSpPr>
            <p:cNvPr id="15" name="TextBox 14">
              <a:extLst>
                <a:ext uri="{FF2B5EF4-FFF2-40B4-BE49-F238E27FC236}">
                  <a16:creationId xmlns:a16="http://schemas.microsoft.com/office/drawing/2014/main" id="{48BA06CD-99B8-4FF5-B2D6-AB2882C173C0}"/>
                </a:ext>
              </a:extLst>
            </p:cNvPr>
            <p:cNvSpPr txBox="1"/>
            <p:nvPr/>
          </p:nvSpPr>
          <p:spPr>
            <a:xfrm>
              <a:off x="955263" y="1793309"/>
              <a:ext cx="1295400" cy="2677656"/>
            </a:xfrm>
            <a:prstGeom prst="rect">
              <a:avLst/>
            </a:prstGeom>
            <a:noFill/>
            <a:ln>
              <a:solidFill>
                <a:schemeClr val="accent6"/>
              </a:solidFill>
              <a:prstDash val="dash"/>
            </a:ln>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Site-agnostic auction</a:t>
              </a:r>
            </a:p>
            <a:p>
              <a:pPr marL="10160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635C5B"/>
                </a:solidFill>
                <a:effectLst/>
                <a:uLnTx/>
                <a:uFillTx/>
                <a:latin typeface="Gill Sans MT"/>
                <a:ea typeface="+mn-ea"/>
                <a:cs typeface="+mn-cs"/>
              </a:endParaRPr>
            </a:p>
            <a:p>
              <a:pPr marL="10160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5C5B"/>
                  </a:solidFill>
                  <a:effectLst/>
                  <a:uLnTx/>
                  <a:uFillTx/>
                  <a:latin typeface="Gill Sans MT"/>
                  <a:ea typeface="+mn-ea"/>
                  <a:cs typeface="+mn-cs"/>
                </a:rPr>
                <a:t>RE projects are  built everywhere (i.e. best resources sites)</a:t>
              </a:r>
              <a:endParaRPr kumimoji="0" lang="en-US" sz="16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6" name="TextBox 15">
              <a:extLst>
                <a:ext uri="{FF2B5EF4-FFF2-40B4-BE49-F238E27FC236}">
                  <a16:creationId xmlns:a16="http://schemas.microsoft.com/office/drawing/2014/main" id="{29798BC6-4EF4-44FE-BA58-3DE81C81273F}"/>
                </a:ext>
              </a:extLst>
            </p:cNvPr>
            <p:cNvSpPr txBox="1"/>
            <p:nvPr/>
          </p:nvSpPr>
          <p:spPr>
            <a:xfrm>
              <a:off x="2410077" y="1808698"/>
              <a:ext cx="1527853" cy="2646878"/>
            </a:xfrm>
            <a:prstGeom prst="rect">
              <a:avLst/>
            </a:prstGeom>
            <a:noFill/>
            <a:ln>
              <a:solidFill>
                <a:schemeClr val="accent6"/>
              </a:solidFill>
              <a:prstDash val="dash"/>
            </a:ln>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Bid bonus/</a:t>
              </a:r>
            </a:p>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penalty</a:t>
              </a:r>
            </a:p>
            <a:p>
              <a:pPr marL="10160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635C5B"/>
                </a:solidFill>
                <a:effectLst/>
                <a:uLnTx/>
                <a:uFillTx/>
                <a:latin typeface="Gill Sans MT"/>
                <a:ea typeface="+mn-ea"/>
                <a:cs typeface="+mn-cs"/>
              </a:endParaRPr>
            </a:p>
            <a:p>
              <a:pPr marL="10160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5C5B"/>
                  </a:solidFill>
                  <a:effectLst/>
                  <a:uLnTx/>
                  <a:uFillTx/>
                  <a:latin typeface="Gill Sans MT"/>
                  <a:ea typeface="+mn-ea"/>
                  <a:cs typeface="+mn-cs"/>
                </a:rPr>
                <a:t>Bonus applied to bids in places with available grid capacity or power capacity needs</a:t>
              </a:r>
            </a:p>
          </p:txBody>
        </p:sp>
        <p:sp>
          <p:nvSpPr>
            <p:cNvPr id="17" name="TextBox 16">
              <a:extLst>
                <a:ext uri="{FF2B5EF4-FFF2-40B4-BE49-F238E27FC236}">
                  <a16:creationId xmlns:a16="http://schemas.microsoft.com/office/drawing/2014/main" id="{F2C1468F-C8C0-4E30-AD6E-4B63A6A9DCC4}"/>
                </a:ext>
              </a:extLst>
            </p:cNvPr>
            <p:cNvSpPr txBox="1"/>
            <p:nvPr/>
          </p:nvSpPr>
          <p:spPr>
            <a:xfrm>
              <a:off x="4050550" y="1808698"/>
              <a:ext cx="1298448" cy="2616101"/>
            </a:xfrm>
            <a:prstGeom prst="rect">
              <a:avLst/>
            </a:prstGeom>
            <a:noFill/>
            <a:ln>
              <a:solidFill>
                <a:schemeClr val="accent6"/>
              </a:solidFill>
              <a:prstDash val="dash"/>
            </a:ln>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RE Zones</a:t>
              </a:r>
            </a:p>
            <a:p>
              <a:pPr marL="10160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35C5B"/>
                </a:solidFill>
                <a:effectLst/>
                <a:uLnTx/>
                <a:uFillTx/>
                <a:latin typeface="Gill Sans MT"/>
                <a:ea typeface="+mn-ea"/>
                <a:cs typeface="+mn-cs"/>
              </a:endParaRPr>
            </a:p>
            <a:p>
              <a:pPr marL="10160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5C5B"/>
                  </a:solidFill>
                  <a:effectLst/>
                  <a:uLnTx/>
                  <a:uFillTx/>
                  <a:latin typeface="Gill Sans MT"/>
                  <a:ea typeface="+mn-ea"/>
                  <a:cs typeface="+mn-cs"/>
                </a:rPr>
                <a:t>Zones with simpler environmental/grid connection approval process</a:t>
              </a:r>
            </a:p>
          </p:txBody>
        </p:sp>
        <p:sp>
          <p:nvSpPr>
            <p:cNvPr id="18" name="TextBox 17">
              <a:extLst>
                <a:ext uri="{FF2B5EF4-FFF2-40B4-BE49-F238E27FC236}">
                  <a16:creationId xmlns:a16="http://schemas.microsoft.com/office/drawing/2014/main" id="{72AD598F-D96B-4CC3-9002-664F83A1FE2D}"/>
                </a:ext>
              </a:extLst>
            </p:cNvPr>
            <p:cNvSpPr txBox="1"/>
            <p:nvPr/>
          </p:nvSpPr>
          <p:spPr>
            <a:xfrm>
              <a:off x="5490641" y="1811233"/>
              <a:ext cx="1527048" cy="2615184"/>
            </a:xfrm>
            <a:prstGeom prst="rect">
              <a:avLst/>
            </a:prstGeom>
            <a:noFill/>
            <a:ln>
              <a:solidFill>
                <a:schemeClr val="accent6"/>
              </a:solidFill>
              <a:prstDash val="dash"/>
            </a:ln>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Maximum capacity quota</a:t>
              </a:r>
            </a:p>
            <a:p>
              <a:pPr marL="10160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635C5B"/>
                </a:solidFill>
                <a:effectLst/>
                <a:uLnTx/>
                <a:uFillTx/>
                <a:latin typeface="Gill Sans MT"/>
                <a:ea typeface="+mn-ea"/>
                <a:cs typeface="+mn-cs"/>
              </a:endParaRPr>
            </a:p>
            <a:p>
              <a:pPr marL="10160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5C5B"/>
                  </a:solidFill>
                  <a:effectLst/>
                  <a:uLnTx/>
                  <a:uFillTx/>
                  <a:latin typeface="Gill Sans MT"/>
                  <a:ea typeface="+mn-ea"/>
                  <a:cs typeface="+mn-cs"/>
                </a:rPr>
                <a:t>Capacity limits (quotas) are defined in certain areas</a:t>
              </a:r>
            </a:p>
          </p:txBody>
        </p:sp>
        <p:sp>
          <p:nvSpPr>
            <p:cNvPr id="19" name="TextBox 18">
              <a:extLst>
                <a:ext uri="{FF2B5EF4-FFF2-40B4-BE49-F238E27FC236}">
                  <a16:creationId xmlns:a16="http://schemas.microsoft.com/office/drawing/2014/main" id="{00EBFE02-3436-440D-A0AC-997F0E55F5F6}"/>
                </a:ext>
              </a:extLst>
            </p:cNvPr>
            <p:cNvSpPr txBox="1"/>
            <p:nvPr/>
          </p:nvSpPr>
          <p:spPr>
            <a:xfrm>
              <a:off x="7086600" y="1803813"/>
              <a:ext cx="1371904" cy="2615184"/>
            </a:xfrm>
            <a:prstGeom prst="rect">
              <a:avLst/>
            </a:prstGeom>
            <a:noFill/>
            <a:ln>
              <a:solidFill>
                <a:schemeClr val="accent6"/>
              </a:solidFill>
              <a:prstDash val="dash"/>
            </a:ln>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effectLst/>
                  <a:uLnTx/>
                  <a:uFillTx/>
                  <a:latin typeface="Gill Sans MT"/>
                  <a:ea typeface="+mn-ea"/>
                  <a:cs typeface="+mn-cs"/>
                </a:rPr>
                <a:t>Site-specific auction</a:t>
              </a:r>
            </a:p>
            <a:p>
              <a:pPr marL="10160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635C5B"/>
                </a:solidFill>
                <a:effectLst/>
                <a:uLnTx/>
                <a:uFillTx/>
                <a:latin typeface="Gill Sans MT"/>
                <a:ea typeface="+mn-ea"/>
                <a:cs typeface="+mn-cs"/>
              </a:endParaRPr>
            </a:p>
            <a:p>
              <a:pPr marL="10160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5C5B"/>
                  </a:solidFill>
                  <a:effectLst/>
                  <a:uLnTx/>
                  <a:uFillTx/>
                  <a:latin typeface="Gill Sans MT"/>
                  <a:ea typeface="+mn-ea"/>
                  <a:cs typeface="+mn-cs"/>
                </a:rPr>
                <a:t>Authorities select a site according to grid and land availability</a:t>
              </a:r>
            </a:p>
          </p:txBody>
        </p:sp>
      </p:grpSp>
    </p:spTree>
    <p:extLst>
      <p:ext uri="{BB962C8B-B14F-4D97-AF65-F5344CB8AC3E}">
        <p14:creationId xmlns:p14="http://schemas.microsoft.com/office/powerpoint/2010/main" val="2735684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8B75B91-BB2B-404C-8ADB-387893E45FFA}"/>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48380"/>
            <a:ext cx="7772400" cy="523220"/>
          </a:xfrm>
        </p:spPr>
        <p:txBody>
          <a:bodyPr/>
          <a:lstStyle/>
          <a:p>
            <a:r>
              <a:rPr lang="en-US" dirty="0"/>
              <a:t>Global trend 4: Locational signals (pt. 4) </a:t>
            </a:r>
          </a:p>
        </p:txBody>
      </p:sp>
      <p:sp>
        <p:nvSpPr>
          <p:cNvPr id="38" name="Content Placeholder 1">
            <a:extLst>
              <a:ext uri="{FF2B5EF4-FFF2-40B4-BE49-F238E27FC236}">
                <a16:creationId xmlns:a16="http://schemas.microsoft.com/office/drawing/2014/main" id="{060FB3ED-B362-4A10-98D8-6C435FFF0086}"/>
              </a:ext>
            </a:extLst>
          </p:cNvPr>
          <p:cNvSpPr>
            <a:spLocks noGrp="1"/>
          </p:cNvSpPr>
          <p:nvPr>
            <p:ph idx="1"/>
          </p:nvPr>
        </p:nvSpPr>
        <p:spPr>
          <a:xfrm>
            <a:off x="748301" y="1545234"/>
            <a:ext cx="7772400" cy="457200"/>
          </a:xfrm>
        </p:spPr>
        <p:txBody>
          <a:bodyPr>
            <a:normAutofit/>
          </a:bodyPr>
          <a:lstStyle/>
          <a:p>
            <a:pPr marL="0" indent="0">
              <a:buNone/>
            </a:pPr>
            <a:r>
              <a:rPr lang="en-US" b="1" dirty="0"/>
              <a:t>Country experience: </a:t>
            </a:r>
            <a:r>
              <a:rPr lang="en-US" dirty="0"/>
              <a:t>Capacity Quotas in Kazakhstan</a:t>
            </a:r>
            <a:endParaRPr lang="en-IN" dirty="0"/>
          </a:p>
        </p:txBody>
      </p:sp>
      <p:pic>
        <p:nvPicPr>
          <p:cNvPr id="7" name="Picture 2" descr="Image result for kazakhstan flag">
            <a:extLst>
              <a:ext uri="{FF2B5EF4-FFF2-40B4-BE49-F238E27FC236}">
                <a16:creationId xmlns:a16="http://schemas.microsoft.com/office/drawing/2014/main" id="{B5D76BA9-D68F-4EB4-A8A5-378A0C428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572" y="1295401"/>
            <a:ext cx="1087828" cy="723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6C06E5-79A5-4C96-84E0-84B8F1B4D1CB}"/>
              </a:ext>
            </a:extLst>
          </p:cNvPr>
          <p:cNvSpPr txBox="1"/>
          <p:nvPr/>
        </p:nvSpPr>
        <p:spPr>
          <a:xfrm>
            <a:off x="729465" y="2057400"/>
            <a:ext cx="75924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ill Sans MT"/>
                <a:ea typeface="+mn-ea"/>
                <a:cs typeface="+mn-cs"/>
              </a:rPr>
              <a:t>This policy enables Kazakhstan to limit grid expansion needs to the minimum by using only already existing substations for its RE.</a:t>
            </a:r>
          </a:p>
        </p:txBody>
      </p:sp>
      <p:graphicFrame>
        <p:nvGraphicFramePr>
          <p:cNvPr id="8" name="Table 7">
            <a:extLst>
              <a:ext uri="{FF2B5EF4-FFF2-40B4-BE49-F238E27FC236}">
                <a16:creationId xmlns:a16="http://schemas.microsoft.com/office/drawing/2014/main" id="{FF7A007C-B318-4FE6-86D7-A33E150FD9D4}"/>
              </a:ext>
            </a:extLst>
          </p:cNvPr>
          <p:cNvGraphicFramePr>
            <a:graphicFrameLocks noGrp="1"/>
          </p:cNvGraphicFramePr>
          <p:nvPr>
            <p:extLst>
              <p:ext uri="{D42A27DB-BD31-4B8C-83A1-F6EECF244321}">
                <p14:modId xmlns:p14="http://schemas.microsoft.com/office/powerpoint/2010/main" val="3173891412"/>
              </p:ext>
            </p:extLst>
          </p:nvPr>
        </p:nvGraphicFramePr>
        <p:xfrm>
          <a:off x="794657" y="2778562"/>
          <a:ext cx="7953103" cy="3861196"/>
        </p:xfrm>
        <a:graphic>
          <a:graphicData uri="http://schemas.openxmlformats.org/drawingml/2006/table">
            <a:tbl>
              <a:tblPr firstRow="1" bandRow="1">
                <a:tableStyleId>{2D5ABB26-0587-4C30-8999-92F81FD0307C}</a:tableStyleId>
              </a:tblPr>
              <a:tblGrid>
                <a:gridCol w="1186543">
                  <a:extLst>
                    <a:ext uri="{9D8B030D-6E8A-4147-A177-3AD203B41FA5}">
                      <a16:colId xmlns:a16="http://schemas.microsoft.com/office/drawing/2014/main" val="2254690982"/>
                    </a:ext>
                  </a:extLst>
                </a:gridCol>
                <a:gridCol w="6766560">
                  <a:extLst>
                    <a:ext uri="{9D8B030D-6E8A-4147-A177-3AD203B41FA5}">
                      <a16:colId xmlns:a16="http://schemas.microsoft.com/office/drawing/2014/main" val="3620533044"/>
                    </a:ext>
                  </a:extLst>
                </a:gridCol>
              </a:tblGrid>
              <a:tr h="650438">
                <a:tc>
                  <a:txBody>
                    <a:bodyPr/>
                    <a:lstStyle/>
                    <a:p>
                      <a:r>
                        <a:rPr lang="en-IN" sz="1800" b="0" noProof="0" dirty="0">
                          <a:solidFill>
                            <a:schemeClr val="bg1"/>
                          </a:solidFill>
                        </a:rPr>
                        <a:t>Challenge</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spcAft>
                          <a:spcPts val="600"/>
                        </a:spcAft>
                      </a:pPr>
                      <a:r>
                        <a:rPr lang="en-IN" sz="1700" b="0" noProof="0" dirty="0">
                          <a:solidFill>
                            <a:srgbClr val="635C5B"/>
                          </a:solidFill>
                        </a:rPr>
                        <a:t>Limiting new transmission costs from auctioned installations and ensure that the system can absorb additional generation capacity.</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947250893"/>
                  </a:ext>
                </a:extLst>
              </a:tr>
              <a:tr h="1488638">
                <a:tc>
                  <a:txBody>
                    <a:bodyPr/>
                    <a:lstStyle/>
                    <a:p>
                      <a:r>
                        <a:rPr lang="en-IN" sz="1800" b="0" noProof="0" dirty="0">
                          <a:solidFill>
                            <a:schemeClr val="bg1"/>
                          </a:solidFill>
                        </a:rPr>
                        <a:t>Design Solution</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marL="285750" indent="-285750">
                        <a:spcAft>
                          <a:spcPts val="600"/>
                        </a:spcAft>
                        <a:buFont typeface="Arial" panose="020B0604020202020204" pitchFamily="34" charset="0"/>
                        <a:buChar char="•"/>
                      </a:pPr>
                      <a:r>
                        <a:rPr lang="de-DE" sz="1700" b="0" noProof="0" dirty="0">
                          <a:solidFill>
                            <a:srgbClr val="635C5B"/>
                          </a:solidFill>
                        </a:rPr>
                        <a:t>Set </a:t>
                      </a:r>
                      <a:r>
                        <a:rPr lang="de-DE" sz="1700" b="0" noProof="0" dirty="0" err="1">
                          <a:solidFill>
                            <a:srgbClr val="635C5B"/>
                          </a:solidFill>
                        </a:rPr>
                        <a:t>capacity</a:t>
                      </a:r>
                      <a:r>
                        <a:rPr lang="de-DE" sz="1700" b="0" noProof="0" dirty="0">
                          <a:solidFill>
                            <a:srgbClr val="635C5B"/>
                          </a:solidFill>
                        </a:rPr>
                        <a:t> </a:t>
                      </a:r>
                      <a:r>
                        <a:rPr lang="de-DE" sz="1700" b="0" noProof="0" dirty="0" err="1">
                          <a:solidFill>
                            <a:srgbClr val="635C5B"/>
                          </a:solidFill>
                        </a:rPr>
                        <a:t>limits</a:t>
                      </a:r>
                      <a:r>
                        <a:rPr lang="de-DE" sz="1700" b="0" noProof="0" dirty="0">
                          <a:solidFill>
                            <a:srgbClr val="635C5B"/>
                          </a:solidFill>
                        </a:rPr>
                        <a:t> at </a:t>
                      </a:r>
                      <a:r>
                        <a:rPr lang="de-DE" sz="1700" b="0" noProof="0" dirty="0" err="1">
                          <a:solidFill>
                            <a:srgbClr val="635C5B"/>
                          </a:solidFill>
                        </a:rPr>
                        <a:t>mutiple</a:t>
                      </a:r>
                      <a:r>
                        <a:rPr lang="de-DE" sz="1700" b="0" noProof="0" dirty="0">
                          <a:solidFill>
                            <a:srgbClr val="635C5B"/>
                          </a:solidFill>
                        </a:rPr>
                        <a:t> </a:t>
                      </a:r>
                      <a:r>
                        <a:rPr lang="de-DE" sz="1700" b="0" noProof="0" dirty="0" err="1">
                          <a:solidFill>
                            <a:srgbClr val="635C5B"/>
                          </a:solidFill>
                        </a:rPr>
                        <a:t>nodes</a:t>
                      </a:r>
                      <a:r>
                        <a:rPr lang="de-DE" sz="1700" b="0" noProof="0" dirty="0">
                          <a:solidFill>
                            <a:srgbClr val="635C5B"/>
                          </a:solidFill>
                        </a:rPr>
                        <a:t> in </a:t>
                      </a:r>
                      <a:r>
                        <a:rPr lang="de-DE" sz="1700" b="0" noProof="0" dirty="0" err="1">
                          <a:solidFill>
                            <a:srgbClr val="635C5B"/>
                          </a:solidFill>
                        </a:rPr>
                        <a:t>the</a:t>
                      </a:r>
                      <a:r>
                        <a:rPr lang="de-DE" sz="1700" b="0" noProof="0" dirty="0">
                          <a:solidFill>
                            <a:srgbClr val="635C5B"/>
                          </a:solidFill>
                        </a:rPr>
                        <a:t> </a:t>
                      </a:r>
                      <a:r>
                        <a:rPr lang="de-DE" sz="1700" b="0" noProof="0" dirty="0" err="1">
                          <a:solidFill>
                            <a:srgbClr val="635C5B"/>
                          </a:solidFill>
                        </a:rPr>
                        <a:t>grid</a:t>
                      </a:r>
                      <a:r>
                        <a:rPr lang="de-DE" sz="1700" b="0" noProof="0" dirty="0">
                          <a:solidFill>
                            <a:srgbClr val="635C5B"/>
                          </a:solidFill>
                        </a:rPr>
                        <a:t>.</a:t>
                      </a:r>
                      <a:r>
                        <a:rPr lang="en-US" sz="1700" b="0" noProof="0" dirty="0">
                          <a:solidFill>
                            <a:srgbClr val="635C5B"/>
                          </a:solidFill>
                        </a:rPr>
                        <a:t> Maximum capacity and number of possible grid connection points are communicated to bidders before the auction.</a:t>
                      </a:r>
                    </a:p>
                    <a:p>
                      <a:pPr marL="285750" indent="-285750">
                        <a:spcAft>
                          <a:spcPts val="600"/>
                        </a:spcAft>
                        <a:buFont typeface="Arial" panose="020B0604020202020204" pitchFamily="34" charset="0"/>
                        <a:buChar char="•"/>
                      </a:pPr>
                      <a:r>
                        <a:rPr lang="de-DE" sz="1700" b="0" noProof="0" dirty="0">
                          <a:solidFill>
                            <a:srgbClr val="635C5B"/>
                          </a:solidFill>
                        </a:rPr>
                        <a:t>I</a:t>
                      </a:r>
                      <a:r>
                        <a:rPr lang="en-US" sz="1700" b="0" noProof="0" dirty="0">
                          <a:solidFill>
                            <a:srgbClr val="635C5B"/>
                          </a:solidFill>
                        </a:rPr>
                        <a:t>f bids for a node exceed the capacity limit, bids will be excluded in descending order of bid price until capacity limit is reached. </a:t>
                      </a:r>
                      <a:endParaRPr lang="en-IN" sz="17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1629251">
                <a:tc>
                  <a:txBody>
                    <a:bodyPr/>
                    <a:lstStyle/>
                    <a:p>
                      <a:r>
                        <a:rPr lang="en-IN" sz="1800" b="0" noProof="0" dirty="0">
                          <a:solidFill>
                            <a:schemeClr val="bg1"/>
                          </a:solidFill>
                        </a:rPr>
                        <a:t>Results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N" sz="1700" b="0" noProof="0" dirty="0">
                          <a:solidFill>
                            <a:srgbClr val="635C5B"/>
                          </a:solidFill>
                        </a:rPr>
                        <a:t>857.9 MW of RE projects at nodes with sufficient grid capacities contracted. But: </a:t>
                      </a:r>
                      <a:r>
                        <a:rPr lang="en-US" sz="1700" b="0" noProof="0" dirty="0">
                          <a:solidFill>
                            <a:srgbClr val="635C5B"/>
                          </a:solidFill>
                        </a:rPr>
                        <a:t>7 rounds cancelled due to undersubscription.</a:t>
                      </a:r>
                      <a:endParaRPr lang="en-IN" sz="1700" b="0" noProof="0" dirty="0">
                        <a:solidFill>
                          <a:srgbClr val="635C5B"/>
                        </a:solidFill>
                      </a:endParaRPr>
                    </a:p>
                    <a:p>
                      <a:pPr marL="285750" indent="-285750">
                        <a:spcAft>
                          <a:spcPts val="600"/>
                        </a:spcAft>
                        <a:buFont typeface="Arial" panose="020B0604020202020204" pitchFamily="34" charset="0"/>
                        <a:buChar char="•"/>
                      </a:pPr>
                      <a:r>
                        <a:rPr lang="en-US" sz="1700" b="0" noProof="0" dirty="0">
                          <a:solidFill>
                            <a:srgbClr val="635C5B"/>
                          </a:solidFill>
                        </a:rPr>
                        <a:t>Awarded technologies: wind (500.9 MW), solar (270 MW), hydro (82.1 MW), biogas (5 MW).  Lowest awarded bids: hydro (3.5 cents or 2.43 INR/kWh), wind (4.7 cents or 3.26 INR/kWh), and solar (4.9 cents or 3.40 INR/kWh).</a:t>
                      </a:r>
                      <a:endParaRPr lang="en-IN" sz="1700" b="0" noProof="0" dirty="0">
                        <a:solidFill>
                          <a:srgbClr val="635C5B"/>
                        </a:solidFill>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109170"/>
                  </a:ext>
                </a:extLst>
              </a:tr>
            </a:tbl>
          </a:graphicData>
        </a:graphic>
      </p:graphicFrame>
    </p:spTree>
    <p:extLst>
      <p:ext uri="{BB962C8B-B14F-4D97-AF65-F5344CB8AC3E}">
        <p14:creationId xmlns:p14="http://schemas.microsoft.com/office/powerpoint/2010/main" val="395963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6210E89-8BFC-4F15-ABB5-EBA636BB58A3}"/>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4.</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Global trends in system-friendly procurement</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48380"/>
            <a:ext cx="7772400" cy="523220"/>
          </a:xfrm>
        </p:spPr>
        <p:txBody>
          <a:bodyPr/>
          <a:lstStyle/>
          <a:p>
            <a:r>
              <a:rPr lang="en-US" dirty="0"/>
              <a:t>Global trend 4: Locational signals (pt. 5)</a:t>
            </a:r>
          </a:p>
        </p:txBody>
      </p:sp>
      <p:sp>
        <p:nvSpPr>
          <p:cNvPr id="10" name="Content Placeholder 1">
            <a:extLst>
              <a:ext uri="{FF2B5EF4-FFF2-40B4-BE49-F238E27FC236}">
                <a16:creationId xmlns:a16="http://schemas.microsoft.com/office/drawing/2014/main" id="{705E70AC-41A3-45FA-A811-1CDAF347FBC0}"/>
              </a:ext>
            </a:extLst>
          </p:cNvPr>
          <p:cNvSpPr>
            <a:spLocks noGrp="1"/>
          </p:cNvSpPr>
          <p:nvPr>
            <p:ph idx="1"/>
          </p:nvPr>
        </p:nvSpPr>
        <p:spPr>
          <a:xfrm>
            <a:off x="685800" y="1600200"/>
            <a:ext cx="7772400" cy="838200"/>
          </a:xfrm>
        </p:spPr>
        <p:txBody>
          <a:bodyPr>
            <a:normAutofit/>
          </a:bodyPr>
          <a:lstStyle/>
          <a:p>
            <a:pPr marL="0" lvl="0" indent="0">
              <a:buNone/>
            </a:pPr>
            <a:r>
              <a:rPr lang="en-US" b="1" dirty="0"/>
              <a:t>Considerations for application in India</a:t>
            </a:r>
          </a:p>
          <a:p>
            <a:pPr marL="0" indent="0">
              <a:buNone/>
            </a:pPr>
            <a:endParaRPr lang="en-US" dirty="0"/>
          </a:p>
        </p:txBody>
      </p:sp>
      <p:pic>
        <p:nvPicPr>
          <p:cNvPr id="11" name="Picture 2" descr="Image result for indian flag">
            <a:extLst>
              <a:ext uri="{FF2B5EF4-FFF2-40B4-BE49-F238E27FC236}">
                <a16:creationId xmlns:a16="http://schemas.microsoft.com/office/drawing/2014/main" id="{00D0639D-5384-477E-9CA6-670D3ABE1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441" y="1522532"/>
            <a:ext cx="848323" cy="56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B4C44A55-2368-433D-893E-BD9CAF0029C1}"/>
              </a:ext>
            </a:extLst>
          </p:cNvPr>
          <p:cNvGraphicFramePr>
            <a:graphicFrameLocks noGrp="1"/>
          </p:cNvGraphicFramePr>
          <p:nvPr>
            <p:extLst>
              <p:ext uri="{D42A27DB-BD31-4B8C-83A1-F6EECF244321}">
                <p14:modId xmlns:p14="http://schemas.microsoft.com/office/powerpoint/2010/main" val="3564300139"/>
              </p:ext>
            </p:extLst>
          </p:nvPr>
        </p:nvGraphicFramePr>
        <p:xfrm>
          <a:off x="754128" y="2516068"/>
          <a:ext cx="7772400" cy="2819400"/>
        </p:xfrm>
        <a:graphic>
          <a:graphicData uri="http://schemas.openxmlformats.org/drawingml/2006/table">
            <a:tbl>
              <a:tblPr firstRow="1" bandRow="1">
                <a:tableStyleId>{2D5ABB26-0587-4C30-8999-92F81FD0307C}</a:tableStyleId>
              </a:tblPr>
              <a:tblGrid>
                <a:gridCol w="3874477">
                  <a:extLst>
                    <a:ext uri="{9D8B030D-6E8A-4147-A177-3AD203B41FA5}">
                      <a16:colId xmlns:a16="http://schemas.microsoft.com/office/drawing/2014/main" val="2254690982"/>
                    </a:ext>
                  </a:extLst>
                </a:gridCol>
                <a:gridCol w="3897923">
                  <a:extLst>
                    <a:ext uri="{9D8B030D-6E8A-4147-A177-3AD203B41FA5}">
                      <a16:colId xmlns:a16="http://schemas.microsoft.com/office/drawing/2014/main" val="3620533044"/>
                    </a:ext>
                  </a:extLst>
                </a:gridCol>
              </a:tblGrid>
              <a:tr h="300547">
                <a:tc>
                  <a:txBody>
                    <a:bodyPr/>
                    <a:lstStyle/>
                    <a:p>
                      <a:pPr algn="ctr"/>
                      <a:r>
                        <a:rPr lang="en-IN" sz="2000" b="0" i="0" kern="1200" noProof="0" dirty="0">
                          <a:solidFill>
                            <a:schemeClr val="bg1"/>
                          </a:solidFill>
                          <a:latin typeface="Gill Sans MT"/>
                          <a:ea typeface="+mn-ea"/>
                          <a:cs typeface="+mn-cs"/>
                        </a:rPr>
                        <a:t>Advantages.</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tc>
                  <a:txBody>
                    <a:bodyPr/>
                    <a:lstStyle/>
                    <a:p>
                      <a:pPr algn="ctr"/>
                      <a:r>
                        <a:rPr lang="en-IN" sz="2000" b="0" i="0" kern="1200" noProof="0" dirty="0">
                          <a:solidFill>
                            <a:schemeClr val="bg1"/>
                          </a:solidFill>
                          <a:latin typeface="Gill Sans MT"/>
                          <a:ea typeface="+mn-ea"/>
                          <a:cs typeface="+mn-cs"/>
                        </a:rPr>
                        <a:t>Disadvantages</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chemeClr val="accent3"/>
                    </a:solidFill>
                  </a:tcPr>
                </a:tc>
                <a:extLst>
                  <a:ext uri="{0D108BD9-81ED-4DB2-BD59-A6C34878D82A}">
                    <a16:rowId xmlns:a16="http://schemas.microsoft.com/office/drawing/2014/main" val="3947250893"/>
                  </a:ext>
                </a:extLst>
              </a:tr>
              <a:tr h="2034472">
                <a:tc>
                  <a:txBody>
                    <a:bodyPr/>
                    <a:lstStyle/>
                    <a:p>
                      <a:pPr lvl="0"/>
                      <a:r>
                        <a:rPr lang="en-US" sz="1700" b="0" kern="1200" dirty="0">
                          <a:solidFill>
                            <a:srgbClr val="0070C0"/>
                          </a:solidFill>
                          <a:latin typeface="+mn-lt"/>
                          <a:ea typeface="+mn-ea"/>
                          <a:cs typeface="+mn-cs"/>
                        </a:rPr>
                        <a:t>Reduce total system costs </a:t>
                      </a:r>
                      <a:r>
                        <a:rPr lang="en-US" sz="1700" b="0" kern="1200" dirty="0">
                          <a:solidFill>
                            <a:srgbClr val="635C5B"/>
                          </a:solidFill>
                          <a:latin typeface="+mn-lt"/>
                          <a:ea typeface="+mn-ea"/>
                          <a:cs typeface="+mn-cs"/>
                        </a:rPr>
                        <a:t>by identifying an optimal trade-off between required grid extensions/ reinforcements and RE generation costs.</a:t>
                      </a:r>
                    </a:p>
                    <a:p>
                      <a:pPr lvl="0"/>
                      <a:endParaRPr lang="en-US" sz="1700" b="0" kern="1200" dirty="0">
                        <a:solidFill>
                          <a:srgbClr val="635C5B"/>
                        </a:solidFill>
                        <a:latin typeface="+mn-lt"/>
                        <a:ea typeface="+mn-ea"/>
                        <a:cs typeface="+mn-cs"/>
                      </a:endParaRPr>
                    </a:p>
                    <a:p>
                      <a:pPr lvl="0"/>
                      <a:r>
                        <a:rPr lang="en-US" sz="1700" b="0" kern="1200" dirty="0">
                          <a:solidFill>
                            <a:srgbClr val="635C5B"/>
                          </a:solidFill>
                          <a:latin typeface="+mn-lt"/>
                          <a:ea typeface="+mn-ea"/>
                          <a:cs typeface="+mn-cs"/>
                        </a:rPr>
                        <a:t>Potential in allowing a </a:t>
                      </a:r>
                      <a:r>
                        <a:rPr lang="en-US" sz="1700" b="0" kern="1200" dirty="0">
                          <a:solidFill>
                            <a:srgbClr val="0070C0"/>
                          </a:solidFill>
                          <a:latin typeface="+mn-lt"/>
                          <a:ea typeface="+mn-ea"/>
                          <a:cs typeface="+mn-cs"/>
                        </a:rPr>
                        <a:t>faster deployment. </a:t>
                      </a:r>
                    </a:p>
                    <a:p>
                      <a:pPr lvl="0"/>
                      <a:endParaRPr lang="en-US" sz="1700" b="0" kern="1200" dirty="0">
                        <a:solidFill>
                          <a:srgbClr val="635C5B"/>
                        </a:solidFill>
                        <a:latin typeface="+mn-lt"/>
                        <a:ea typeface="+mn-ea"/>
                        <a:cs typeface="+mn-cs"/>
                      </a:endParaRPr>
                    </a:p>
                    <a:p>
                      <a:pPr lvl="0"/>
                      <a:r>
                        <a:rPr lang="en-US" sz="1700" b="0" kern="1200" dirty="0">
                          <a:solidFill>
                            <a:schemeClr val="accent6"/>
                          </a:solidFill>
                          <a:latin typeface="+mn-lt"/>
                          <a:ea typeface="+mn-ea"/>
                          <a:cs typeface="+mn-cs"/>
                        </a:rPr>
                        <a:t>Reduce the need for short-term grid extensions</a:t>
                      </a:r>
                      <a:r>
                        <a:rPr lang="en-US" sz="1700" b="0" kern="1200" dirty="0">
                          <a:solidFill>
                            <a:srgbClr val="635C5B"/>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dirty="0">
                        <a:solidFill>
                          <a:schemeClr val="accent6"/>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chemeClr val="accent6"/>
                          </a:solidFill>
                          <a:latin typeface="+mn-lt"/>
                          <a:ea typeface="+mn-ea"/>
                          <a:cs typeface="+mn-cs"/>
                        </a:rPr>
                        <a:t>Procured prices might be higher </a:t>
                      </a:r>
                      <a:r>
                        <a:rPr lang="en-US" sz="1700" b="0" kern="1200" dirty="0">
                          <a:solidFill>
                            <a:srgbClr val="635C5B"/>
                          </a:solidFill>
                          <a:latin typeface="+mn-lt"/>
                          <a:ea typeface="+mn-ea"/>
                          <a:cs typeface="+mn-cs"/>
                        </a:rPr>
                        <a:t>when locational signals are applied.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kern="120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kern="1200" dirty="0">
                          <a:solidFill>
                            <a:srgbClr val="635C5B"/>
                          </a:solidFill>
                          <a:latin typeface="+mn-lt"/>
                          <a:ea typeface="+mn-ea"/>
                          <a:cs typeface="+mn-cs"/>
                        </a:rPr>
                        <a:t>Effectiveness of location-specific and capacity quotas strongly depends on the </a:t>
                      </a:r>
                      <a:r>
                        <a:rPr lang="en-US" sz="1700" b="0" kern="1200" dirty="0">
                          <a:solidFill>
                            <a:srgbClr val="0070C0"/>
                          </a:solidFill>
                          <a:latin typeface="+mn-lt"/>
                          <a:ea typeface="+mn-ea"/>
                          <a:cs typeface="+mn-cs"/>
                        </a:rPr>
                        <a:t>capacity of state planning.</a:t>
                      </a:r>
                      <a:endParaRPr lang="en-US" sz="1700" b="0" kern="1200" noProof="0" dirty="0">
                        <a:solidFill>
                          <a:srgbClr val="635C5B"/>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700" b="0" kern="1200" noProof="0" dirty="0">
                        <a:solidFill>
                          <a:srgbClr val="635C5B"/>
                        </a:solidFill>
                        <a:latin typeface="+mn-lt"/>
                        <a:ea typeface="+mn-ea"/>
                        <a:cs typeface="+mn-cs"/>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bl>
          </a:graphicData>
        </a:graphic>
      </p:graphicFrame>
    </p:spTree>
    <p:extLst>
      <p:ext uri="{BB962C8B-B14F-4D97-AF65-F5344CB8AC3E}">
        <p14:creationId xmlns:p14="http://schemas.microsoft.com/office/powerpoint/2010/main" val="231525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(1/6)</a:t>
            </a:r>
            <a:endParaRPr lang="en-US" dirty="0"/>
          </a:p>
        </p:txBody>
      </p:sp>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6104" y="1371600"/>
            <a:ext cx="7772096" cy="1066800"/>
          </a:xfrm>
          <a:solidFill>
            <a:srgbClr val="0070C0"/>
          </a:solidFill>
        </p:spPr>
        <p:txBody>
          <a:bodyPr>
            <a:noAutofit/>
          </a:bodyPr>
          <a:lstStyle/>
          <a:p>
            <a:pPr marL="0" indent="0">
              <a:buNone/>
            </a:pPr>
            <a:r>
              <a:rPr lang="en-US" b="1" dirty="0">
                <a:solidFill>
                  <a:schemeClr val="bg1"/>
                </a:solidFill>
              </a:rPr>
              <a:t>Recommendation 1:</a:t>
            </a:r>
            <a:r>
              <a:rPr lang="en-US" dirty="0">
                <a:solidFill>
                  <a:schemeClr val="bg1"/>
                </a:solidFill>
              </a:rPr>
              <a:t> </a:t>
            </a:r>
            <a:br>
              <a:rPr lang="en-US" dirty="0">
                <a:solidFill>
                  <a:schemeClr val="bg1"/>
                </a:solidFill>
              </a:rPr>
            </a:br>
            <a:r>
              <a:rPr lang="en-US" dirty="0">
                <a:solidFill>
                  <a:schemeClr val="bg1"/>
                </a:solidFill>
              </a:rPr>
              <a:t>Develop guidelines to support “RE delivered at least cost” instead of </a:t>
            </a:r>
            <a:br>
              <a:rPr lang="en-US" dirty="0">
                <a:solidFill>
                  <a:schemeClr val="bg1"/>
                </a:solidFill>
              </a:rPr>
            </a:br>
            <a:r>
              <a:rPr lang="en-US" dirty="0">
                <a:solidFill>
                  <a:schemeClr val="bg1"/>
                </a:solidFill>
              </a:rPr>
              <a:t>“RE generated at least cost”</a:t>
            </a:r>
          </a:p>
        </p:txBody>
      </p:sp>
      <p:sp>
        <p:nvSpPr>
          <p:cNvPr id="11" name="Rectangle 10">
            <a:extLst>
              <a:ext uri="{FF2B5EF4-FFF2-40B4-BE49-F238E27FC236}">
                <a16:creationId xmlns:a16="http://schemas.microsoft.com/office/drawing/2014/main" id="{732A5A8A-6CA1-4931-A7F8-3D49D2D99B80}"/>
              </a:ext>
            </a:extLst>
          </p:cNvPr>
          <p:cNvSpPr/>
          <p:nvPr/>
        </p:nvSpPr>
        <p:spPr>
          <a:xfrm>
            <a:off x="685800" y="2425273"/>
            <a:ext cx="7772704" cy="4078039"/>
          </a:xfrm>
          <a:prstGeom prst="rect">
            <a:avLst/>
          </a:prstGeom>
          <a:ln>
            <a:solidFill>
              <a:schemeClr val="bg1">
                <a:lumMod val="50000"/>
              </a:schemeClr>
            </a:solidFill>
          </a:ln>
        </p:spPr>
        <p:txBody>
          <a:bodyPr wrap="square">
            <a:spAutoFit/>
          </a:bodyPr>
          <a:lstStyle/>
          <a:p>
            <a:pPr>
              <a:spcAft>
                <a:spcPts val="600"/>
              </a:spcAft>
            </a:pPr>
            <a:r>
              <a:rPr lang="en-IN" b="1" dirty="0">
                <a:solidFill>
                  <a:srgbClr val="6C6463"/>
                </a:solidFill>
                <a:latin typeface="Gill Sans MT" panose="020B0502020104020203" pitchFamily="34" charset="0"/>
                <a:ea typeface="MS Mincho" panose="02020609040205080304" pitchFamily="49" charset="-128"/>
              </a:rPr>
              <a:t>Aim: </a:t>
            </a:r>
            <a:r>
              <a:rPr lang="en-IN" dirty="0">
                <a:solidFill>
                  <a:srgbClr val="6C6463"/>
                </a:solidFill>
                <a:latin typeface="Gill Sans MT" panose="020B0502020104020203" pitchFamily="34" charset="0"/>
                <a:ea typeface="MS Mincho" panose="02020609040205080304" pitchFamily="49" charset="-128"/>
              </a:rPr>
              <a:t>Achieve overall </a:t>
            </a:r>
            <a:r>
              <a:rPr lang="en-IN" dirty="0">
                <a:solidFill>
                  <a:srgbClr val="0070C0"/>
                </a:solidFill>
                <a:latin typeface="Gill Sans MT" panose="020B0502020104020203" pitchFamily="34" charset="0"/>
                <a:ea typeface="MS Mincho" panose="02020609040205080304" pitchFamily="49" charset="-128"/>
              </a:rPr>
              <a:t>system </a:t>
            </a:r>
            <a:r>
              <a:rPr lang="en-IN" dirty="0">
                <a:solidFill>
                  <a:srgbClr val="0070C0"/>
                </a:solidFill>
                <a:latin typeface="Gill Sans MT" panose="020B0502020104020203" pitchFamily="34" charset="0"/>
                <a:ea typeface="MS Mincho" panose="02020609040205080304" pitchFamily="49" charset="-128"/>
                <a:cs typeface="GillSansMTStd-Book"/>
              </a:rPr>
              <a:t>cost savings </a:t>
            </a:r>
            <a:r>
              <a:rPr lang="en-IN" dirty="0">
                <a:solidFill>
                  <a:srgbClr val="6C6463"/>
                </a:solidFill>
                <a:latin typeface="Gill Sans MT" panose="020B0502020104020203" pitchFamily="34" charset="0"/>
                <a:ea typeface="MS Mincho" panose="02020609040205080304" pitchFamily="49" charset="-128"/>
                <a:cs typeface="GillSansMTStd-Book"/>
              </a:rPr>
              <a:t>and </a:t>
            </a:r>
            <a:r>
              <a:rPr lang="en-IN" dirty="0">
                <a:solidFill>
                  <a:srgbClr val="0070C0"/>
                </a:solidFill>
                <a:latin typeface="Gill Sans MT" panose="020B0502020104020203" pitchFamily="34" charset="0"/>
                <a:ea typeface="MS Mincho" panose="02020609040205080304" pitchFamily="49" charset="-128"/>
                <a:cs typeface="GillSansMTStd-Book"/>
              </a:rPr>
              <a:t>promote system-friendly RE projects</a:t>
            </a:r>
            <a:r>
              <a:rPr lang="en-IN" dirty="0">
                <a:solidFill>
                  <a:srgbClr val="6C6463"/>
                </a:solidFill>
                <a:latin typeface="Gill Sans MT" panose="020B0502020104020203" pitchFamily="34" charset="0"/>
                <a:ea typeface="MS Mincho" panose="02020609040205080304" pitchFamily="49" charset="-128"/>
                <a:cs typeface="GillSansMTStd-Book"/>
              </a:rPr>
              <a:t> by:</a:t>
            </a:r>
          </a:p>
          <a:p>
            <a:pPr marL="285750" indent="-285750">
              <a:spcAft>
                <a:spcPts val="600"/>
              </a:spcAft>
              <a:buFont typeface="Arial" panose="020B0604020202020204" pitchFamily="34" charset="0"/>
              <a:buChar char="•"/>
            </a:pPr>
            <a:r>
              <a:rPr lang="en-IN" dirty="0">
                <a:solidFill>
                  <a:srgbClr val="6C6463"/>
                </a:solidFill>
                <a:latin typeface="Gill Sans MT" panose="020B0502020104020203" pitchFamily="34" charset="0"/>
                <a:ea typeface="MS Mincho" panose="02020609040205080304" pitchFamily="49" charset="-128"/>
                <a:cs typeface="GillSansMTStd-Book"/>
              </a:rPr>
              <a:t>revising the regulatory provisions associated with the exemption of RE grid integration and transmission costs </a:t>
            </a:r>
          </a:p>
          <a:p>
            <a:pPr marL="285750" indent="-285750">
              <a:spcAft>
                <a:spcPts val="600"/>
              </a:spcAft>
              <a:buFont typeface="Arial" panose="020B0604020202020204" pitchFamily="34" charset="0"/>
              <a:buChar char="•"/>
            </a:pPr>
            <a:r>
              <a:rPr lang="en-IN" dirty="0">
                <a:solidFill>
                  <a:srgbClr val="6C6463"/>
                </a:solidFill>
                <a:latin typeface="Gill Sans MT" panose="020B0502020104020203" pitchFamily="34" charset="0"/>
                <a:ea typeface="MS Mincho" panose="02020609040205080304" pitchFamily="49" charset="-128"/>
                <a:cs typeface="GillSansMTStd-Book"/>
              </a:rPr>
              <a:t>further developing of model procurement documents that enable the implementation of system friendly RE projects.</a:t>
            </a:r>
          </a:p>
          <a:p>
            <a:pPr>
              <a:spcAft>
                <a:spcPts val="600"/>
              </a:spcAft>
            </a:pPr>
            <a:r>
              <a:rPr lang="en-US" dirty="0">
                <a:solidFill>
                  <a:srgbClr val="6C6463"/>
                </a:solidFill>
                <a:latin typeface="Gill Sans MT" panose="020B0502020104020203" pitchFamily="34" charset="0"/>
                <a:ea typeface="MS Mincho" panose="02020609040205080304" pitchFamily="49" charset="-128"/>
                <a:cs typeface="GillSansMTStd-Book"/>
              </a:rPr>
              <a:t>Agencies to undertake </a:t>
            </a:r>
            <a:r>
              <a:rPr lang="en-US" dirty="0">
                <a:solidFill>
                  <a:srgbClr val="0070C0"/>
                </a:solidFill>
                <a:latin typeface="Gill Sans MT" panose="020B0502020104020203" pitchFamily="34" charset="0"/>
                <a:ea typeface="MS Mincho" panose="02020609040205080304" pitchFamily="49" charset="-128"/>
                <a:cs typeface="GillSansMTStd-Book"/>
              </a:rPr>
              <a:t>regulatory revisions </a:t>
            </a:r>
            <a:r>
              <a:rPr lang="en-US" dirty="0">
                <a:solidFill>
                  <a:srgbClr val="6C6463"/>
                </a:solidFill>
                <a:latin typeface="Gill Sans MT" panose="020B0502020104020203" pitchFamily="34" charset="0"/>
                <a:ea typeface="MS Mincho" panose="02020609040205080304" pitchFamily="49" charset="-128"/>
                <a:cs typeface="GillSansMTStd-Book"/>
              </a:rPr>
              <a:t>can include </a:t>
            </a:r>
            <a:r>
              <a:rPr lang="en-US" dirty="0">
                <a:solidFill>
                  <a:srgbClr val="0070C0"/>
                </a:solidFill>
                <a:latin typeface="Gill Sans MT" panose="020B0502020104020203" pitchFamily="34" charset="0"/>
                <a:ea typeface="MS Mincho" panose="02020609040205080304" pitchFamily="49" charset="-128"/>
                <a:cs typeface="GillSansMTStd-Book"/>
              </a:rPr>
              <a:t>CERC, SERCs and </a:t>
            </a:r>
            <a:r>
              <a:rPr lang="en-US" dirty="0" err="1">
                <a:solidFill>
                  <a:srgbClr val="0070C0"/>
                </a:solidFill>
                <a:latin typeface="Gill Sans MT" panose="020B0502020104020203" pitchFamily="34" charset="0"/>
                <a:ea typeface="MS Mincho" panose="02020609040205080304" pitchFamily="49" charset="-128"/>
                <a:cs typeface="GillSansMTStd-Book"/>
              </a:rPr>
              <a:t>FoR</a:t>
            </a:r>
            <a:r>
              <a:rPr lang="en-US" dirty="0">
                <a:solidFill>
                  <a:srgbClr val="6C6463"/>
                </a:solidFill>
                <a:latin typeface="Gill Sans MT" panose="020B0502020104020203" pitchFamily="34" charset="0"/>
                <a:ea typeface="MS Mincho" panose="02020609040205080304" pitchFamily="49" charset="-128"/>
                <a:cs typeface="GillSansMTStd-Book"/>
              </a:rPr>
              <a:t>.  A model </a:t>
            </a:r>
            <a:r>
              <a:rPr lang="en-US" dirty="0">
                <a:solidFill>
                  <a:srgbClr val="0070C0"/>
                </a:solidFill>
                <a:latin typeface="Gill Sans MT" panose="020B0502020104020203" pitchFamily="34" charset="0"/>
                <a:ea typeface="MS Mincho" panose="02020609040205080304" pitchFamily="49" charset="-128"/>
                <a:cs typeface="GillSansMTStd-Book"/>
              </a:rPr>
              <a:t>procurement document </a:t>
            </a:r>
            <a:r>
              <a:rPr lang="en-US" dirty="0">
                <a:solidFill>
                  <a:srgbClr val="6C6463"/>
                </a:solidFill>
                <a:latin typeface="Gill Sans MT" panose="020B0502020104020203" pitchFamily="34" charset="0"/>
                <a:ea typeface="MS Mincho" panose="02020609040205080304" pitchFamily="49" charset="-128"/>
                <a:cs typeface="GillSansMTStd-Book"/>
              </a:rPr>
              <a:t>can be developed by </a:t>
            </a:r>
            <a:r>
              <a:rPr lang="en-US" dirty="0">
                <a:solidFill>
                  <a:srgbClr val="0070C0"/>
                </a:solidFill>
                <a:latin typeface="Gill Sans MT" panose="020B0502020104020203" pitchFamily="34" charset="0"/>
                <a:ea typeface="MS Mincho" panose="02020609040205080304" pitchFamily="49" charset="-128"/>
                <a:cs typeface="GillSansMTStd-Book"/>
              </a:rPr>
              <a:t>SECI, MNRE and </a:t>
            </a:r>
            <a:r>
              <a:rPr lang="en-US" dirty="0" err="1">
                <a:solidFill>
                  <a:srgbClr val="0070C0"/>
                </a:solidFill>
                <a:latin typeface="Gill Sans MT" panose="020B0502020104020203" pitchFamily="34" charset="0"/>
                <a:ea typeface="MS Mincho" panose="02020609040205080304" pitchFamily="49" charset="-128"/>
                <a:cs typeface="GillSansMTStd-Book"/>
              </a:rPr>
              <a:t>FoR</a:t>
            </a:r>
            <a:r>
              <a:rPr lang="en-US" dirty="0">
                <a:solidFill>
                  <a:srgbClr val="6C6463"/>
                </a:solidFill>
                <a:latin typeface="Gill Sans MT" panose="020B0502020104020203" pitchFamily="34" charset="0"/>
                <a:ea typeface="MS Mincho" panose="02020609040205080304" pitchFamily="49" charset="-128"/>
                <a:cs typeface="GillSansMTStd-Book"/>
              </a:rPr>
              <a:t>.</a:t>
            </a:r>
          </a:p>
          <a:p>
            <a:pPr>
              <a:spcAft>
                <a:spcPts val="600"/>
              </a:spcAft>
            </a:pPr>
            <a:r>
              <a:rPr lang="en-US" dirty="0">
                <a:solidFill>
                  <a:srgbClr val="6C6463"/>
                </a:solidFill>
                <a:latin typeface="Gill Sans MT" panose="020B0502020104020203" pitchFamily="34" charset="0"/>
                <a:ea typeface="MS Mincho" panose="02020609040205080304" pitchFamily="49" charset="-128"/>
                <a:cs typeface="GillSansMTStd-Book"/>
              </a:rPr>
              <a:t>The </a:t>
            </a:r>
            <a:r>
              <a:rPr lang="en-US" dirty="0">
                <a:solidFill>
                  <a:srgbClr val="0070C0"/>
                </a:solidFill>
                <a:latin typeface="Gill Sans MT" panose="020B0502020104020203" pitchFamily="34" charset="0"/>
                <a:ea typeface="MS Mincho" panose="02020609040205080304" pitchFamily="49" charset="-128"/>
                <a:cs typeface="GillSansMTStd-Book"/>
              </a:rPr>
              <a:t>draft guidelines on wind-solar hybrid competitive procurement (MNRE) </a:t>
            </a:r>
            <a:r>
              <a:rPr lang="en-US" dirty="0">
                <a:solidFill>
                  <a:srgbClr val="635C5B"/>
                </a:solidFill>
                <a:latin typeface="Gill Sans MT" panose="020B0502020104020203" pitchFamily="34" charset="0"/>
                <a:ea typeface="MS Mincho" panose="02020609040205080304" pitchFamily="49" charset="-128"/>
                <a:cs typeface="GillSansMTStd-Book"/>
              </a:rPr>
              <a:t>issued in October 2019</a:t>
            </a:r>
            <a:r>
              <a:rPr lang="en-US" dirty="0">
                <a:solidFill>
                  <a:srgbClr val="0070C0"/>
                </a:solidFill>
                <a:latin typeface="Gill Sans MT" panose="020B0502020104020203" pitchFamily="34" charset="0"/>
                <a:ea typeface="MS Mincho" panose="02020609040205080304" pitchFamily="49" charset="-128"/>
                <a:cs typeface="GillSansMTStd-Book"/>
              </a:rPr>
              <a:t> </a:t>
            </a:r>
            <a:r>
              <a:rPr lang="en-US" dirty="0">
                <a:solidFill>
                  <a:srgbClr val="6C6463"/>
                </a:solidFill>
                <a:latin typeface="Gill Sans MT" panose="020B0502020104020203" pitchFamily="34" charset="0"/>
                <a:ea typeface="MS Mincho" panose="02020609040205080304" pitchFamily="49" charset="-128"/>
                <a:cs typeface="GillSansMTStd-Book"/>
              </a:rPr>
              <a:t>represent an important step (e.g. flexibility to adjust the CUF during the first 3 years of operation, definition of state-specific ceiling prices) </a:t>
            </a:r>
          </a:p>
          <a:p>
            <a:pPr>
              <a:spcAft>
                <a:spcPts val="600"/>
              </a:spcAft>
            </a:pPr>
            <a:r>
              <a:rPr lang="en-US" dirty="0">
                <a:solidFill>
                  <a:srgbClr val="6C6463"/>
                </a:solidFill>
                <a:latin typeface="Gill Sans MT" panose="020B0502020104020203" pitchFamily="34" charset="0"/>
                <a:ea typeface="MS Mincho" panose="02020609040205080304" pitchFamily="49" charset="-128"/>
                <a:cs typeface="GillSansMTStd-Book"/>
              </a:rPr>
              <a:t>Guide documents on how to define specific design elements to procure RE that is less intermittent or guaranteed during certain hours of the day</a:t>
            </a:r>
          </a:p>
        </p:txBody>
      </p:sp>
    </p:spTree>
    <p:extLst>
      <p:ext uri="{BB962C8B-B14F-4D97-AF65-F5344CB8AC3E}">
        <p14:creationId xmlns:p14="http://schemas.microsoft.com/office/powerpoint/2010/main" val="128047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38" name="Content Placeholder 1">
            <a:extLst>
              <a:ext uri="{FF2B5EF4-FFF2-40B4-BE49-F238E27FC236}">
                <a16:creationId xmlns:a16="http://schemas.microsoft.com/office/drawing/2014/main" id="{060FB3ED-B362-4A10-98D8-6C435FFF0086}"/>
              </a:ext>
            </a:extLst>
          </p:cNvPr>
          <p:cNvSpPr>
            <a:spLocks noGrp="1"/>
          </p:cNvSpPr>
          <p:nvPr>
            <p:ph idx="1"/>
          </p:nvPr>
        </p:nvSpPr>
        <p:spPr>
          <a:xfrm>
            <a:off x="685800" y="1600200"/>
            <a:ext cx="7772400" cy="4572000"/>
          </a:xfrm>
        </p:spPr>
        <p:txBody>
          <a:bodyPr>
            <a:noAutofit/>
          </a:bodyPr>
          <a:lstStyle/>
          <a:p>
            <a:pPr marL="457200" indent="-457200">
              <a:buFont typeface="+mj-lt"/>
              <a:buAutoNum type="arabicPeriod"/>
            </a:pPr>
            <a:r>
              <a:rPr lang="en-IN" sz="2200" dirty="0"/>
              <a:t>The opportunity for system-friendly RE procurement</a:t>
            </a:r>
          </a:p>
          <a:p>
            <a:pPr marL="457200" indent="-457200">
              <a:buFont typeface="+mj-lt"/>
              <a:buAutoNum type="arabicPeriod"/>
            </a:pPr>
            <a:r>
              <a:rPr lang="en-IN" sz="2200" dirty="0"/>
              <a:t>Key issues shaping RE system integration in India </a:t>
            </a:r>
          </a:p>
          <a:p>
            <a:pPr marL="457200" indent="-457200">
              <a:buFont typeface="+mj-lt"/>
              <a:buAutoNum type="arabicPeriod"/>
            </a:pPr>
            <a:r>
              <a:rPr lang="en-IN" sz="2200" dirty="0"/>
              <a:t>Status of system-friendly RE procurement in India</a:t>
            </a:r>
          </a:p>
          <a:p>
            <a:pPr marL="454025" lvl="1" indent="0">
              <a:buNone/>
            </a:pPr>
            <a:r>
              <a:rPr lang="en-IN" sz="2200" dirty="0"/>
              <a:t>3.1 Examples from India</a:t>
            </a:r>
          </a:p>
          <a:p>
            <a:pPr marL="454025" lvl="1" indent="0">
              <a:buNone/>
            </a:pPr>
            <a:r>
              <a:rPr lang="en-IN" sz="2200" dirty="0"/>
              <a:t>3.2 Experience with RE hybrid procurement in India</a:t>
            </a:r>
          </a:p>
          <a:p>
            <a:pPr marL="457200" indent="-457200">
              <a:buFont typeface="+mj-lt"/>
              <a:buAutoNum type="arabicPeriod"/>
            </a:pPr>
            <a:r>
              <a:rPr lang="en-IN" sz="2200" dirty="0"/>
              <a:t>Global trends in system-friendly RE procurement</a:t>
            </a:r>
          </a:p>
          <a:p>
            <a:pPr marL="514350" indent="-514350">
              <a:buFont typeface="+mj-lt"/>
              <a:buAutoNum type="arabicPeriod"/>
            </a:pPr>
            <a:r>
              <a:rPr lang="en-IN" sz="2200" dirty="0"/>
              <a:t>Recommendations</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848380"/>
            <a:ext cx="7772400" cy="523220"/>
          </a:xfrm>
        </p:spPr>
        <p:txBody>
          <a:bodyPr/>
          <a:lstStyle/>
          <a:p>
            <a:r>
              <a:rPr lang="en-IN" dirty="0"/>
              <a:t>Agenda</a:t>
            </a:r>
          </a:p>
        </p:txBody>
      </p:sp>
    </p:spTree>
    <p:extLst>
      <p:ext uri="{BB962C8B-B14F-4D97-AF65-F5344CB8AC3E}">
        <p14:creationId xmlns:p14="http://schemas.microsoft.com/office/powerpoint/2010/main" val="297299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(2/6)</a:t>
            </a:r>
            <a:endParaRPr lang="en-US" dirty="0"/>
          </a:p>
        </p:txBody>
      </p:sp>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5800" y="1863804"/>
            <a:ext cx="7772400" cy="1066800"/>
          </a:xfrm>
          <a:solidFill>
            <a:srgbClr val="0070C0"/>
          </a:solidFill>
        </p:spPr>
        <p:txBody>
          <a:bodyPr>
            <a:noAutofit/>
          </a:bodyPr>
          <a:lstStyle/>
          <a:p>
            <a:pPr marL="0" indent="0">
              <a:buNone/>
            </a:pPr>
            <a:r>
              <a:rPr lang="en-US" b="1" dirty="0">
                <a:solidFill>
                  <a:schemeClr val="bg1"/>
                </a:solidFill>
              </a:rPr>
              <a:t>Recommendation 2: </a:t>
            </a:r>
            <a:br>
              <a:rPr lang="en-US" dirty="0">
                <a:solidFill>
                  <a:schemeClr val="bg1"/>
                </a:solidFill>
              </a:rPr>
            </a:br>
            <a:r>
              <a:rPr lang="en-US" dirty="0">
                <a:solidFill>
                  <a:schemeClr val="bg1"/>
                </a:solidFill>
              </a:rPr>
              <a:t>Design tender documents to allow for RE procurement with time-based incentives and supply blocks to promote dispatchable RE</a:t>
            </a:r>
          </a:p>
        </p:txBody>
      </p:sp>
      <p:sp>
        <p:nvSpPr>
          <p:cNvPr id="11" name="Rectangle 10">
            <a:extLst>
              <a:ext uri="{FF2B5EF4-FFF2-40B4-BE49-F238E27FC236}">
                <a16:creationId xmlns:a16="http://schemas.microsoft.com/office/drawing/2014/main" id="{A99BA2B7-4355-44F1-B06F-18677FBC7D75}"/>
              </a:ext>
            </a:extLst>
          </p:cNvPr>
          <p:cNvSpPr/>
          <p:nvPr/>
        </p:nvSpPr>
        <p:spPr>
          <a:xfrm>
            <a:off x="685800" y="2930604"/>
            <a:ext cx="7772704" cy="2308324"/>
          </a:xfrm>
          <a:prstGeom prst="rect">
            <a:avLst/>
          </a:prstGeom>
          <a:ln>
            <a:solidFill>
              <a:schemeClr val="bg1">
                <a:lumMod val="50000"/>
              </a:schemeClr>
            </a:solidFill>
          </a:ln>
        </p:spPr>
        <p:txBody>
          <a:bodyPr wrap="square">
            <a:spAutoFit/>
          </a:bodyPr>
          <a:lstStyle/>
          <a:p>
            <a:endParaRPr lang="en-IN" dirty="0">
              <a:solidFill>
                <a:srgbClr val="6C6463"/>
              </a:solidFill>
              <a:latin typeface="Gill Sans MT" panose="020B0502020104020203" pitchFamily="34" charset="0"/>
              <a:ea typeface="MS Mincho" panose="02020609040205080304" pitchFamily="49" charset="-128"/>
            </a:endParaRPr>
          </a:p>
          <a:p>
            <a:r>
              <a:rPr lang="en-IN" b="1" dirty="0">
                <a:solidFill>
                  <a:srgbClr val="6C6463"/>
                </a:solidFill>
                <a:latin typeface="Gill Sans MT" panose="020B0502020104020203" pitchFamily="34" charset="0"/>
                <a:ea typeface="MS Mincho" panose="02020609040205080304" pitchFamily="49" charset="-128"/>
              </a:rPr>
              <a:t>Aim:  </a:t>
            </a:r>
            <a:r>
              <a:rPr lang="en-IN" dirty="0">
                <a:solidFill>
                  <a:srgbClr val="6C6463"/>
                </a:solidFill>
                <a:latin typeface="Gill Sans MT" panose="020B0502020104020203" pitchFamily="34" charset="0"/>
                <a:ea typeface="MS Mincho" panose="02020609040205080304" pitchFamily="49" charset="-128"/>
              </a:rPr>
              <a:t>Allow for </a:t>
            </a:r>
            <a:r>
              <a:rPr lang="en-IN" dirty="0">
                <a:solidFill>
                  <a:srgbClr val="0070C0"/>
                </a:solidFill>
                <a:latin typeface="Gill Sans MT" panose="020B0502020104020203" pitchFamily="34" charset="0"/>
                <a:ea typeface="MS Mincho" panose="02020609040205080304" pitchFamily="49" charset="-128"/>
              </a:rPr>
              <a:t>time responsive and dispatchable RE </a:t>
            </a:r>
            <a:r>
              <a:rPr lang="en-IN" dirty="0">
                <a:solidFill>
                  <a:srgbClr val="6C6463"/>
                </a:solidFill>
                <a:latin typeface="Gill Sans MT" panose="020B0502020104020203" pitchFamily="34" charset="0"/>
                <a:ea typeface="MS Mincho" panose="02020609040205080304" pitchFamily="49" charset="-128"/>
              </a:rPr>
              <a:t>to align to a liquid wholesale market generating time-specific price incentives. </a:t>
            </a:r>
          </a:p>
          <a:p>
            <a:endParaRPr lang="en-IN" dirty="0">
              <a:solidFill>
                <a:srgbClr val="6C6463"/>
              </a:solidFill>
              <a:latin typeface="Gill Sans MT" panose="020B0502020104020203" pitchFamily="34" charset="0"/>
              <a:ea typeface="MS Mincho" panose="02020609040205080304" pitchFamily="49" charset="-128"/>
            </a:endParaRPr>
          </a:p>
          <a:p>
            <a:r>
              <a:rPr lang="en-US" dirty="0">
                <a:solidFill>
                  <a:srgbClr val="6C6463"/>
                </a:solidFill>
                <a:latin typeface="Gill Sans MT" panose="020B0502020104020203" pitchFamily="34" charset="0"/>
                <a:ea typeface="MS Mincho" panose="02020609040205080304" pitchFamily="49" charset="-128"/>
              </a:rPr>
              <a:t>The tender documents can be developed by </a:t>
            </a:r>
            <a:r>
              <a:rPr lang="en-US" dirty="0">
                <a:solidFill>
                  <a:srgbClr val="0070C0"/>
                </a:solidFill>
                <a:latin typeface="Gill Sans MT" panose="020B0502020104020203" pitchFamily="34" charset="0"/>
                <a:ea typeface="MS Mincho" panose="02020609040205080304" pitchFamily="49" charset="-128"/>
              </a:rPr>
              <a:t>RE procuring agencies such as SECI, DISCOMs and state procurement agencies</a:t>
            </a:r>
            <a:r>
              <a:rPr lang="en-US" dirty="0">
                <a:solidFill>
                  <a:srgbClr val="6C6463"/>
                </a:solidFill>
                <a:latin typeface="Gill Sans MT" panose="020B0502020104020203" pitchFamily="34" charset="0"/>
                <a:ea typeface="MS Mincho" panose="02020609040205080304" pitchFamily="49" charset="-128"/>
              </a:rPr>
              <a:t> (including bulk consumers of power such as Indian Railways and DMRC).</a:t>
            </a:r>
          </a:p>
          <a:p>
            <a:endParaRPr lang="en-US" dirty="0">
              <a:solidFill>
                <a:srgbClr val="6C6463"/>
              </a:solidFill>
              <a:latin typeface="Gill Sans MT" panose="020B0502020104020203" pitchFamily="34" charset="0"/>
              <a:ea typeface="MS Mincho" panose="02020609040205080304" pitchFamily="49" charset="-128"/>
            </a:endParaRPr>
          </a:p>
        </p:txBody>
      </p:sp>
    </p:spTree>
    <p:extLst>
      <p:ext uri="{BB962C8B-B14F-4D97-AF65-F5344CB8AC3E}">
        <p14:creationId xmlns:p14="http://schemas.microsoft.com/office/powerpoint/2010/main" val="902763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(3/6)</a:t>
            </a:r>
            <a:endParaRPr lang="en-US" dirty="0"/>
          </a:p>
        </p:txBody>
      </p:sp>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5800" y="1882676"/>
            <a:ext cx="7924800" cy="762000"/>
          </a:xfrm>
          <a:solidFill>
            <a:srgbClr val="0070C0"/>
          </a:solidFill>
        </p:spPr>
        <p:txBody>
          <a:bodyPr>
            <a:noAutofit/>
          </a:bodyPr>
          <a:lstStyle/>
          <a:p>
            <a:pPr marL="0" indent="0">
              <a:buNone/>
            </a:pPr>
            <a:r>
              <a:rPr lang="en-US" b="1" dirty="0">
                <a:solidFill>
                  <a:schemeClr val="bg1"/>
                </a:solidFill>
              </a:rPr>
              <a:t>Recommendation 3: </a:t>
            </a:r>
            <a:br>
              <a:rPr lang="en-US" b="1" dirty="0">
                <a:solidFill>
                  <a:schemeClr val="bg1"/>
                </a:solidFill>
              </a:rPr>
            </a:br>
            <a:r>
              <a:rPr lang="en-US" dirty="0">
                <a:solidFill>
                  <a:schemeClr val="bg1"/>
                </a:solidFill>
              </a:rPr>
              <a:t>Design procurement guidelines to promote strong locational signals for RE</a:t>
            </a:r>
          </a:p>
        </p:txBody>
      </p:sp>
      <p:sp>
        <p:nvSpPr>
          <p:cNvPr id="11" name="Rectangle 10">
            <a:extLst>
              <a:ext uri="{FF2B5EF4-FFF2-40B4-BE49-F238E27FC236}">
                <a16:creationId xmlns:a16="http://schemas.microsoft.com/office/drawing/2014/main" id="{F63EE444-9ED5-4C88-A9DA-AFF8A0D70442}"/>
              </a:ext>
            </a:extLst>
          </p:cNvPr>
          <p:cNvSpPr/>
          <p:nvPr/>
        </p:nvSpPr>
        <p:spPr>
          <a:xfrm>
            <a:off x="685800" y="2644676"/>
            <a:ext cx="7924800" cy="2862322"/>
          </a:xfrm>
          <a:prstGeom prst="rect">
            <a:avLst/>
          </a:prstGeom>
          <a:ln>
            <a:solidFill>
              <a:schemeClr val="bg1">
                <a:lumMod val="50000"/>
              </a:schemeClr>
            </a:solidFill>
          </a:ln>
        </p:spPr>
        <p:txBody>
          <a:bodyPr wrap="square">
            <a:spAutoFit/>
          </a:bodyPr>
          <a:lstStyle/>
          <a:p>
            <a:endParaRPr lang="en-IN" dirty="0">
              <a:solidFill>
                <a:srgbClr val="6C6463"/>
              </a:solidFill>
              <a:latin typeface="Gill Sans MT" panose="020B0502020104020203" pitchFamily="34" charset="0"/>
              <a:ea typeface="MS Mincho" panose="02020609040205080304" pitchFamily="49" charset="-128"/>
            </a:endParaRPr>
          </a:p>
          <a:p>
            <a:r>
              <a:rPr lang="en-IN" b="1" dirty="0">
                <a:solidFill>
                  <a:srgbClr val="6C6463"/>
                </a:solidFill>
                <a:latin typeface="Gill Sans MT" panose="020B0502020104020203" pitchFamily="34" charset="0"/>
                <a:ea typeface="MS Mincho" panose="02020609040205080304" pitchFamily="49" charset="-128"/>
              </a:rPr>
              <a:t>Aim: </a:t>
            </a:r>
          </a:p>
          <a:p>
            <a:pPr marL="285750" indent="-285750">
              <a:buFont typeface="Arial" panose="020B0604020202020204" pitchFamily="34" charset="0"/>
              <a:buChar char="•"/>
            </a:pPr>
            <a:r>
              <a:rPr lang="en-IN" dirty="0">
                <a:solidFill>
                  <a:srgbClr val="0070C0"/>
                </a:solidFill>
                <a:latin typeface="Gill Sans MT" panose="020B0502020104020203" pitchFamily="34" charset="0"/>
                <a:ea typeface="MS Mincho" panose="02020609040205080304" pitchFamily="49" charset="-128"/>
              </a:rPr>
              <a:t>Optimize RE project location</a:t>
            </a:r>
            <a:r>
              <a:rPr lang="en-IN" dirty="0">
                <a:solidFill>
                  <a:srgbClr val="6C6463"/>
                </a:solidFill>
                <a:latin typeface="Gill Sans MT" panose="020B0502020104020203" pitchFamily="34" charset="0"/>
                <a:ea typeface="MS Mincho" panose="02020609040205080304" pitchFamily="49" charset="-128"/>
              </a:rPr>
              <a:t> and development and </a:t>
            </a:r>
          </a:p>
          <a:p>
            <a:pPr marL="285750" indent="-285750">
              <a:buFont typeface="Arial" panose="020B0604020202020204" pitchFamily="34" charset="0"/>
              <a:buChar char="•"/>
            </a:pPr>
            <a:r>
              <a:rPr lang="en-IN" dirty="0">
                <a:solidFill>
                  <a:srgbClr val="6C6463"/>
                </a:solidFill>
                <a:latin typeface="Gill Sans MT" panose="020B0502020104020203" pitchFamily="34" charset="0"/>
                <a:ea typeface="MS Mincho" panose="02020609040205080304" pitchFamily="49" charset="-128"/>
              </a:rPr>
              <a:t>reflect an </a:t>
            </a:r>
            <a:r>
              <a:rPr lang="en-IN" dirty="0">
                <a:solidFill>
                  <a:srgbClr val="0070C0"/>
                </a:solidFill>
                <a:latin typeface="Gill Sans MT" panose="020B0502020104020203" pitchFamily="34" charset="0"/>
                <a:ea typeface="MS Mincho" panose="02020609040205080304" pitchFamily="49" charset="-128"/>
              </a:rPr>
              <a:t>optimal trade-off between system benefits</a:t>
            </a:r>
            <a:r>
              <a:rPr lang="en-IN" dirty="0">
                <a:solidFill>
                  <a:srgbClr val="6C6463"/>
                </a:solidFill>
                <a:latin typeface="Gill Sans MT" panose="020B0502020104020203" pitchFamily="34" charset="0"/>
                <a:ea typeface="MS Mincho" panose="02020609040205080304" pitchFamily="49" charset="-128"/>
              </a:rPr>
              <a:t>, such as reduced grid extensions/reinforcements and RE generation costs. </a:t>
            </a:r>
          </a:p>
          <a:p>
            <a:endParaRPr lang="en-IN" dirty="0">
              <a:solidFill>
                <a:srgbClr val="6C6463"/>
              </a:solidFill>
              <a:latin typeface="Gill Sans MT" panose="020B0502020104020203" pitchFamily="34" charset="0"/>
              <a:ea typeface="MS Mincho" panose="02020609040205080304" pitchFamily="49" charset="-128"/>
            </a:endParaRPr>
          </a:p>
          <a:p>
            <a:r>
              <a:rPr lang="en-US" dirty="0">
                <a:solidFill>
                  <a:srgbClr val="6C6463"/>
                </a:solidFill>
                <a:latin typeface="Gill Sans MT" panose="020B0502020104020203" pitchFamily="34" charset="0"/>
                <a:ea typeface="MS Mincho" panose="02020609040205080304" pitchFamily="49" charset="-128"/>
              </a:rPr>
              <a:t>Locational signals can be included by </a:t>
            </a:r>
            <a:r>
              <a:rPr lang="en-US" dirty="0">
                <a:solidFill>
                  <a:srgbClr val="0070C0"/>
                </a:solidFill>
                <a:latin typeface="Gill Sans MT" panose="020B0502020104020203" pitchFamily="34" charset="0"/>
                <a:ea typeface="MS Mincho" panose="02020609040205080304" pitchFamily="49" charset="-128"/>
              </a:rPr>
              <a:t>RE procuring agencies such as SECI, DISCOMs and state procurement agencies </a:t>
            </a:r>
            <a:r>
              <a:rPr lang="en-US" dirty="0">
                <a:solidFill>
                  <a:srgbClr val="6C6463"/>
                </a:solidFill>
                <a:latin typeface="Gill Sans MT" panose="020B0502020104020203" pitchFamily="34" charset="0"/>
                <a:ea typeface="MS Mincho" panose="02020609040205080304" pitchFamily="49" charset="-128"/>
              </a:rPr>
              <a:t>and informed by transmission assessments by POSOCO and state transmission system operators.</a:t>
            </a:r>
          </a:p>
          <a:p>
            <a:endParaRPr lang="en-US" dirty="0">
              <a:solidFill>
                <a:srgbClr val="6C6463"/>
              </a:solidFill>
              <a:latin typeface="Gill Sans MT" panose="020B0502020104020203" pitchFamily="34" charset="0"/>
              <a:ea typeface="MS Mincho" panose="02020609040205080304" pitchFamily="49" charset="-128"/>
            </a:endParaRPr>
          </a:p>
        </p:txBody>
      </p:sp>
    </p:spTree>
    <p:extLst>
      <p:ext uri="{BB962C8B-B14F-4D97-AF65-F5344CB8AC3E}">
        <p14:creationId xmlns:p14="http://schemas.microsoft.com/office/powerpoint/2010/main" val="2989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(4/6)</a:t>
            </a:r>
            <a:endParaRPr lang="en-US" dirty="0"/>
          </a:p>
        </p:txBody>
      </p:sp>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5800" y="1524000"/>
            <a:ext cx="7772400" cy="762000"/>
          </a:xfrm>
          <a:solidFill>
            <a:srgbClr val="0070C0"/>
          </a:solidFill>
        </p:spPr>
        <p:txBody>
          <a:bodyPr>
            <a:noAutofit/>
          </a:bodyPr>
          <a:lstStyle/>
          <a:p>
            <a:pPr marL="0" indent="0">
              <a:buNone/>
            </a:pPr>
            <a:r>
              <a:rPr lang="en-US" b="1" dirty="0">
                <a:solidFill>
                  <a:schemeClr val="bg1"/>
                </a:solidFill>
              </a:rPr>
              <a:t>Recommendation 4: </a:t>
            </a:r>
            <a:br>
              <a:rPr lang="en-US" b="1" dirty="0">
                <a:solidFill>
                  <a:schemeClr val="bg1"/>
                </a:solidFill>
              </a:rPr>
            </a:br>
            <a:r>
              <a:rPr lang="en-US" dirty="0">
                <a:solidFill>
                  <a:schemeClr val="bg1"/>
                </a:solidFill>
              </a:rPr>
              <a:t>Recognize the value of firm RE power supply</a:t>
            </a:r>
          </a:p>
        </p:txBody>
      </p:sp>
      <p:sp>
        <p:nvSpPr>
          <p:cNvPr id="11" name="Rectangle 10">
            <a:extLst>
              <a:ext uri="{FF2B5EF4-FFF2-40B4-BE49-F238E27FC236}">
                <a16:creationId xmlns:a16="http://schemas.microsoft.com/office/drawing/2014/main" id="{D9F06649-644C-4B3D-8555-9B14B4058CEA}"/>
              </a:ext>
            </a:extLst>
          </p:cNvPr>
          <p:cNvSpPr/>
          <p:nvPr/>
        </p:nvSpPr>
        <p:spPr>
          <a:xfrm>
            <a:off x="685800" y="2286000"/>
            <a:ext cx="7772400" cy="4247317"/>
          </a:xfrm>
          <a:prstGeom prst="rect">
            <a:avLst/>
          </a:prstGeom>
          <a:ln>
            <a:solidFill>
              <a:schemeClr val="bg1">
                <a:lumMod val="50000"/>
              </a:schemeClr>
            </a:solidFill>
          </a:ln>
        </p:spPr>
        <p:txBody>
          <a:bodyPr wrap="square">
            <a:spAutoFit/>
          </a:bodyPr>
          <a:lstStyle/>
          <a:p>
            <a:r>
              <a:rPr lang="en-IN" b="1" dirty="0">
                <a:solidFill>
                  <a:srgbClr val="6C6463"/>
                </a:solidFill>
                <a:latin typeface="Gill Sans MT" panose="020B0502020104020203" pitchFamily="34" charset="0"/>
                <a:ea typeface="MS Mincho" panose="02020609040205080304" pitchFamily="49" charset="-128"/>
              </a:rPr>
              <a:t>Aim: </a:t>
            </a:r>
            <a:r>
              <a:rPr lang="en-IN" dirty="0">
                <a:solidFill>
                  <a:srgbClr val="0070C0"/>
                </a:solidFill>
                <a:latin typeface="Gill Sans MT" panose="020B0502020104020203" pitchFamily="34" charset="0"/>
                <a:ea typeface="MS Mincho" panose="02020609040205080304" pitchFamily="49" charset="-128"/>
              </a:rPr>
              <a:t>S</a:t>
            </a:r>
            <a:r>
              <a:rPr lang="en-US" dirty="0" err="1">
                <a:solidFill>
                  <a:srgbClr val="0070C0"/>
                </a:solidFill>
                <a:latin typeface="Gill Sans MT" panose="020B0502020104020203" pitchFamily="34" charset="0"/>
                <a:ea typeface="MS Mincho" panose="02020609040205080304" pitchFamily="49" charset="-128"/>
              </a:rPr>
              <a:t>ystem</a:t>
            </a:r>
            <a:r>
              <a:rPr lang="en-US" dirty="0">
                <a:solidFill>
                  <a:srgbClr val="0070C0"/>
                </a:solidFill>
                <a:latin typeface="Gill Sans MT" panose="020B0502020104020203" pitchFamily="34" charset="0"/>
                <a:ea typeface="MS Mincho" panose="02020609040205080304" pitchFamily="49" charset="-128"/>
              </a:rPr>
              <a:t>-friendly RE procurement designs </a:t>
            </a:r>
            <a:r>
              <a:rPr lang="en-US" dirty="0">
                <a:solidFill>
                  <a:srgbClr val="6C6463"/>
                </a:solidFill>
                <a:latin typeface="Gill Sans MT" panose="020B0502020104020203" pitchFamily="34" charset="0"/>
                <a:ea typeface="MS Mincho" panose="02020609040205080304" pitchFamily="49" charset="-128"/>
              </a:rPr>
              <a:t>(e.g. for physical or virtual hybrids) can address the intermittency of RE power and consequent need for balancing. </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0070C0"/>
                </a:solidFill>
                <a:latin typeface="Gill Sans MT" panose="020B0502020104020203" pitchFamily="34" charset="0"/>
                <a:ea typeface="MS Mincho" panose="02020609040205080304" pitchFamily="49" charset="-128"/>
              </a:rPr>
              <a:t>Value of balancing RE in India is not sufficiently compensated currently</a:t>
            </a:r>
            <a:r>
              <a:rPr lang="en-US" dirty="0">
                <a:solidFill>
                  <a:srgbClr val="6C6463"/>
                </a:solidFill>
                <a:latin typeface="Gill Sans MT" panose="020B0502020104020203" pitchFamily="34" charset="0"/>
                <a:ea typeface="MS Mincho" panose="02020609040205080304" pitchFamily="49" charset="-128"/>
              </a:rPr>
              <a:t>.  Therefore: </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the procuring entity should assess the need for lower power intermittency from RE plants, e.g. through higher associated balancing costs, and </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assess if complementary use of wind, PV and storage can reduce intermittency</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6C6463"/>
                </a:solidFill>
                <a:latin typeface="Gill Sans MT" panose="020B0502020104020203" pitchFamily="34" charset="0"/>
                <a:ea typeface="MS Mincho" panose="02020609040205080304" pitchFamily="49" charset="-128"/>
              </a:rPr>
              <a:t>To </a:t>
            </a:r>
            <a:r>
              <a:rPr lang="en-US" dirty="0">
                <a:solidFill>
                  <a:srgbClr val="0070C0"/>
                </a:solidFill>
                <a:latin typeface="Gill Sans MT" panose="020B0502020104020203" pitchFamily="34" charset="0"/>
                <a:ea typeface="MS Mincho" panose="02020609040205080304" pitchFamily="49" charset="-128"/>
              </a:rPr>
              <a:t>incentivize the use of virtual, dispatchable hybrids</a:t>
            </a:r>
            <a:r>
              <a:rPr lang="en-US" dirty="0">
                <a:solidFill>
                  <a:srgbClr val="6C6463"/>
                </a:solidFill>
                <a:latin typeface="Gill Sans MT" panose="020B0502020104020203" pitchFamily="34" charset="0"/>
                <a:ea typeface="MS Mincho" panose="02020609040205080304" pitchFamily="49" charset="-128"/>
              </a:rPr>
              <a:t>, MNRE could introduce</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stricter forecasting deviation responsibilities for RE plants or </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a balancing market for additional revenue streams for balancing RE plants. </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0070C0"/>
                </a:solidFill>
                <a:latin typeface="Gill Sans MT" panose="020B0502020104020203" pitchFamily="34" charset="0"/>
                <a:ea typeface="MS Mincho" panose="02020609040205080304" pitchFamily="49" charset="-128"/>
              </a:rPr>
              <a:t>SECI, DISCOMs &amp; state procurement agencies </a:t>
            </a:r>
            <a:r>
              <a:rPr lang="en-US" dirty="0">
                <a:solidFill>
                  <a:srgbClr val="6C6463"/>
                </a:solidFill>
                <a:latin typeface="Gill Sans MT" panose="020B0502020104020203" pitchFamily="34" charset="0"/>
                <a:ea typeface="MS Mincho" panose="02020609040205080304" pitchFamily="49" charset="-128"/>
              </a:rPr>
              <a:t>can facilitate less intermittent RE generation by </a:t>
            </a:r>
            <a:r>
              <a:rPr lang="en-US" dirty="0">
                <a:solidFill>
                  <a:srgbClr val="0070C0"/>
                </a:solidFill>
                <a:latin typeface="Gill Sans MT" panose="020B0502020104020203" pitchFamily="34" charset="0"/>
                <a:ea typeface="MS Mincho" panose="02020609040205080304" pitchFamily="49" charset="-128"/>
              </a:rPr>
              <a:t>compensating storage </a:t>
            </a:r>
            <a:r>
              <a:rPr lang="en-US" dirty="0">
                <a:solidFill>
                  <a:srgbClr val="6C6463"/>
                </a:solidFill>
                <a:latin typeface="Gill Sans MT" panose="020B0502020104020203" pitchFamily="34" charset="0"/>
                <a:ea typeface="MS Mincho" panose="02020609040205080304" pitchFamily="49" charset="-128"/>
              </a:rPr>
              <a:t>&amp; </a:t>
            </a:r>
            <a:r>
              <a:rPr lang="en-US" dirty="0">
                <a:solidFill>
                  <a:srgbClr val="0070C0"/>
                </a:solidFill>
                <a:latin typeface="Gill Sans MT" panose="020B0502020104020203" pitchFamily="34" charset="0"/>
                <a:ea typeface="MS Mincho" panose="02020609040205080304" pitchFamily="49" charset="-128"/>
              </a:rPr>
              <a:t>procurements for physical hybrids.</a:t>
            </a:r>
            <a:br>
              <a:rPr lang="en-US" dirty="0">
                <a:solidFill>
                  <a:srgbClr val="0070C0"/>
                </a:solidFill>
                <a:latin typeface="Gill Sans MT" panose="020B0502020104020203" pitchFamily="34" charset="0"/>
                <a:ea typeface="MS Mincho" panose="02020609040205080304" pitchFamily="49" charset="-128"/>
              </a:rPr>
            </a:br>
            <a:endParaRPr lang="en-US" dirty="0">
              <a:solidFill>
                <a:srgbClr val="0070C0"/>
              </a:solidFill>
              <a:latin typeface="Gill Sans MT" panose="020B0502020104020203" pitchFamily="34" charset="0"/>
              <a:ea typeface="MS Mincho" panose="02020609040205080304" pitchFamily="49" charset="-128"/>
            </a:endParaRPr>
          </a:p>
        </p:txBody>
      </p:sp>
    </p:spTree>
    <p:extLst>
      <p:ext uri="{BB962C8B-B14F-4D97-AF65-F5344CB8AC3E}">
        <p14:creationId xmlns:p14="http://schemas.microsoft.com/office/powerpoint/2010/main" val="3291248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5800" y="1794495"/>
            <a:ext cx="7772400" cy="762000"/>
          </a:xfrm>
          <a:solidFill>
            <a:srgbClr val="0070C0"/>
          </a:solidFill>
        </p:spPr>
        <p:txBody>
          <a:bodyPr>
            <a:noAutofit/>
          </a:bodyPr>
          <a:lstStyle/>
          <a:p>
            <a:pPr marL="0" indent="0">
              <a:buNone/>
            </a:pPr>
            <a:r>
              <a:rPr lang="en-US" b="1" dirty="0">
                <a:solidFill>
                  <a:schemeClr val="bg1"/>
                </a:solidFill>
              </a:rPr>
              <a:t>Recommendation 5: </a:t>
            </a:r>
            <a:br>
              <a:rPr lang="en-US" b="1" dirty="0">
                <a:solidFill>
                  <a:schemeClr val="bg1"/>
                </a:solidFill>
              </a:rPr>
            </a:br>
            <a:r>
              <a:rPr lang="en-US" dirty="0">
                <a:solidFill>
                  <a:schemeClr val="bg1"/>
                </a:solidFill>
              </a:rPr>
              <a:t>Tailor RE procurement design to regional conditions</a:t>
            </a:r>
          </a:p>
          <a:p>
            <a:pPr marL="0" indent="0">
              <a:buNone/>
            </a:pPr>
            <a:endParaRPr lang="en-US" dirty="0">
              <a:solidFill>
                <a:schemeClr val="bg1"/>
              </a:solidFill>
            </a:endParaRPr>
          </a:p>
        </p:txBody>
      </p:sp>
      <p:sp>
        <p:nvSpPr>
          <p:cNvPr id="3" name="Date Placeholder 2">
            <a:extLst>
              <a:ext uri="{FF2B5EF4-FFF2-40B4-BE49-F238E27FC236}">
                <a16:creationId xmlns:a16="http://schemas.microsoft.com/office/drawing/2014/main" id="{F692C3DA-1BC6-4F96-BAEA-C4CC03CC49E3}"/>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C62CF56C-62D3-4ED7-8B0D-83CC821A73F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(5/6)</a:t>
            </a:r>
            <a:endParaRPr lang="en-US" dirty="0"/>
          </a:p>
        </p:txBody>
      </p:sp>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40B43C91-4002-45E0-934A-A3CFC47F04AD}"/>
              </a:ext>
            </a:extLst>
          </p:cNvPr>
          <p:cNvSpPr/>
          <p:nvPr/>
        </p:nvSpPr>
        <p:spPr>
          <a:xfrm>
            <a:off x="685800" y="2556495"/>
            <a:ext cx="7772400" cy="2862322"/>
          </a:xfrm>
          <a:prstGeom prst="rect">
            <a:avLst/>
          </a:prstGeom>
          <a:ln>
            <a:solidFill>
              <a:schemeClr val="bg1">
                <a:lumMod val="50000"/>
              </a:schemeClr>
            </a:solidFill>
          </a:ln>
        </p:spPr>
        <p:txBody>
          <a:bodyPr wrap="square">
            <a:spAutoFit/>
          </a:bodyPr>
          <a:lstStyle/>
          <a:p>
            <a:br>
              <a:rPr lang="en-IN" b="1" dirty="0">
                <a:solidFill>
                  <a:srgbClr val="6C6463"/>
                </a:solidFill>
                <a:latin typeface="Gill Sans MT" panose="020B0502020104020203" pitchFamily="34" charset="0"/>
                <a:ea typeface="MS Mincho" panose="02020609040205080304" pitchFamily="49" charset="-128"/>
              </a:rPr>
            </a:br>
            <a:r>
              <a:rPr lang="en-IN" b="1" dirty="0">
                <a:solidFill>
                  <a:srgbClr val="6C6463"/>
                </a:solidFill>
                <a:latin typeface="Gill Sans MT" panose="020B0502020104020203" pitchFamily="34" charset="0"/>
                <a:ea typeface="MS Mincho" panose="02020609040205080304" pitchFamily="49" charset="-128"/>
              </a:rPr>
              <a:t>Aim: </a:t>
            </a:r>
            <a:r>
              <a:rPr lang="en-US" dirty="0">
                <a:solidFill>
                  <a:srgbClr val="0070C0"/>
                </a:solidFill>
                <a:latin typeface="Gill Sans MT" panose="020B0502020104020203" pitchFamily="34" charset="0"/>
                <a:ea typeface="MS Mincho" panose="02020609040205080304" pitchFamily="49" charset="-128"/>
              </a:rPr>
              <a:t>Reduce the risk of geographical concentration </a:t>
            </a:r>
            <a:r>
              <a:rPr lang="en-US" dirty="0">
                <a:solidFill>
                  <a:srgbClr val="6C6463"/>
                </a:solidFill>
                <a:latin typeface="Gill Sans MT" panose="020B0502020104020203" pitchFamily="34" charset="0"/>
                <a:ea typeface="MS Mincho" panose="02020609040205080304" pitchFamily="49" charset="-128"/>
              </a:rPr>
              <a:t>at project sites and states with the best resources.</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chemeClr val="accent3"/>
                </a:solidFill>
                <a:latin typeface="Gill Sans MT" panose="020B0502020104020203" pitchFamily="34" charset="0"/>
                <a:ea typeface="MS Mincho" panose="02020609040205080304" pitchFamily="49" charset="-128"/>
              </a:rPr>
              <a:t>Physical RE procurement: </a:t>
            </a:r>
            <a:r>
              <a:rPr lang="en-US" dirty="0">
                <a:solidFill>
                  <a:srgbClr val="0070C0"/>
                </a:solidFill>
                <a:latin typeface="Gill Sans MT" panose="020B0502020104020203" pitchFamily="34" charset="0"/>
                <a:ea typeface="MS Mincho" panose="02020609040205080304" pitchFamily="49" charset="-128"/>
              </a:rPr>
              <a:t>SECI, DISCOMs and state procurement agencies </a:t>
            </a:r>
            <a:r>
              <a:rPr lang="en-US" dirty="0">
                <a:solidFill>
                  <a:srgbClr val="6C6463"/>
                </a:solidFill>
                <a:latin typeface="Gill Sans MT" panose="020B0502020104020203" pitchFamily="34" charset="0"/>
                <a:ea typeface="MS Mincho" panose="02020609040205080304" pitchFamily="49" charset="-128"/>
              </a:rPr>
              <a:t>should</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consider </a:t>
            </a:r>
            <a:r>
              <a:rPr lang="en-US" dirty="0">
                <a:solidFill>
                  <a:srgbClr val="0070C0"/>
                </a:solidFill>
                <a:latin typeface="Gill Sans MT" panose="020B0502020104020203" pitchFamily="34" charset="0"/>
                <a:ea typeface="MS Mincho" panose="02020609040205080304" pitchFamily="49" charset="-128"/>
              </a:rPr>
              <a:t>different ceiling prices</a:t>
            </a:r>
            <a:r>
              <a:rPr lang="en-US" dirty="0">
                <a:solidFill>
                  <a:srgbClr val="635C5B"/>
                </a:solidFill>
                <a:latin typeface="Gill Sans MT" panose="020B0502020104020203" pitchFamily="34" charset="0"/>
                <a:ea typeface="MS Mincho" panose="02020609040205080304" pitchFamily="49" charset="-128"/>
              </a:rPr>
              <a:t> across states or regions</a:t>
            </a:r>
            <a:r>
              <a:rPr lang="en-US" dirty="0">
                <a:solidFill>
                  <a:srgbClr val="0070C0"/>
                </a:solidFill>
                <a:latin typeface="Gill Sans MT" panose="020B0502020104020203" pitchFamily="34" charset="0"/>
                <a:ea typeface="MS Mincho" panose="02020609040205080304" pitchFamily="49" charset="-128"/>
              </a:rPr>
              <a:t> </a:t>
            </a:r>
            <a:r>
              <a:rPr lang="en-US" dirty="0">
                <a:solidFill>
                  <a:srgbClr val="6C6463"/>
                </a:solidFill>
                <a:latin typeface="Gill Sans MT" panose="020B0502020104020203" pitchFamily="34" charset="0"/>
                <a:ea typeface="MS Mincho" panose="02020609040205080304" pitchFamily="49" charset="-128"/>
              </a:rPr>
              <a:t>with different RE resources, and </a:t>
            </a:r>
          </a:p>
          <a:p>
            <a:pPr marL="285750" indent="-285750">
              <a:buFont typeface="Arial" panose="020B0604020202020204" pitchFamily="34" charset="0"/>
              <a:buChar char="•"/>
            </a:pPr>
            <a:r>
              <a:rPr lang="en-US" dirty="0">
                <a:solidFill>
                  <a:srgbClr val="635C5B"/>
                </a:solidFill>
                <a:latin typeface="Gill Sans MT" panose="020B0502020104020203" pitchFamily="34" charset="0"/>
                <a:ea typeface="MS Mincho" panose="02020609040205080304" pitchFamily="49" charset="-128"/>
              </a:rPr>
              <a:t>take seasonal RE generation patterns into account when setting the capacity utilization factor. </a:t>
            </a:r>
          </a:p>
          <a:p>
            <a:endParaRPr lang="en-US" dirty="0">
              <a:solidFill>
                <a:srgbClr val="6C6463"/>
              </a:solidFill>
              <a:latin typeface="Gill Sans MT" panose="020B0502020104020203" pitchFamily="34" charset="0"/>
              <a:ea typeface="MS Mincho" panose="02020609040205080304" pitchFamily="49" charset="-128"/>
            </a:endParaRPr>
          </a:p>
        </p:txBody>
      </p:sp>
    </p:spTree>
    <p:extLst>
      <p:ext uri="{BB962C8B-B14F-4D97-AF65-F5344CB8AC3E}">
        <p14:creationId xmlns:p14="http://schemas.microsoft.com/office/powerpoint/2010/main" val="1413140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D4DDFB-32EE-4C3E-A944-1A55B73809D1}"/>
              </a:ext>
            </a:extLst>
          </p:cNvPr>
          <p:cNvSpPr txBox="1"/>
          <p:nvPr/>
        </p:nvSpPr>
        <p:spPr>
          <a:xfrm>
            <a:off x="149352" y="138381"/>
            <a:ext cx="3432048"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Gill Sans MT"/>
              </a:rPr>
              <a:t>5. Recommendations</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3E248C5-0BB2-4E36-9409-4CDCAE37CC35}"/>
              </a:ext>
            </a:extLst>
          </p:cNvPr>
          <p:cNvSpPr>
            <a:spLocks noGrp="1"/>
          </p:cNvSpPr>
          <p:nvPr>
            <p:ph type="title"/>
          </p:nvPr>
        </p:nvSpPr>
        <p:spPr>
          <a:xfrm>
            <a:off x="686104" y="848380"/>
            <a:ext cx="7772400" cy="523220"/>
          </a:xfrm>
        </p:spPr>
        <p:txBody>
          <a:bodyPr/>
          <a:lstStyle/>
          <a:p>
            <a:r>
              <a:rPr lang="en-IN" dirty="0"/>
              <a:t>Recommendations (6/6)</a:t>
            </a:r>
            <a:endParaRPr lang="en-US" dirty="0"/>
          </a:p>
        </p:txBody>
      </p:sp>
      <p:sp>
        <p:nvSpPr>
          <p:cNvPr id="2" name="Content Placeholder 1">
            <a:extLst>
              <a:ext uri="{FF2B5EF4-FFF2-40B4-BE49-F238E27FC236}">
                <a16:creationId xmlns:a16="http://schemas.microsoft.com/office/drawing/2014/main" id="{F1386811-569E-4BB1-AFD8-76454E9AD9E2}"/>
              </a:ext>
            </a:extLst>
          </p:cNvPr>
          <p:cNvSpPr>
            <a:spLocks noGrp="1"/>
          </p:cNvSpPr>
          <p:nvPr>
            <p:ph idx="1"/>
          </p:nvPr>
        </p:nvSpPr>
        <p:spPr>
          <a:xfrm>
            <a:off x="685800" y="1600200"/>
            <a:ext cx="7772400" cy="762000"/>
          </a:xfrm>
          <a:solidFill>
            <a:srgbClr val="0070C0"/>
          </a:solidFill>
        </p:spPr>
        <p:txBody>
          <a:bodyPr>
            <a:noAutofit/>
          </a:bodyPr>
          <a:lstStyle/>
          <a:p>
            <a:pPr marL="0" indent="0">
              <a:buNone/>
            </a:pPr>
            <a:r>
              <a:rPr lang="en-US" b="1" dirty="0">
                <a:solidFill>
                  <a:schemeClr val="bg1"/>
                </a:solidFill>
              </a:rPr>
              <a:t>Recommendation 6: </a:t>
            </a:r>
            <a:br>
              <a:rPr lang="en-US" b="1" dirty="0">
                <a:solidFill>
                  <a:schemeClr val="bg1"/>
                </a:solidFill>
              </a:rPr>
            </a:br>
            <a:r>
              <a:rPr lang="en-US" dirty="0">
                <a:solidFill>
                  <a:schemeClr val="bg1"/>
                </a:solidFill>
              </a:rPr>
              <a:t>Engage bidders early to minimize RE procurement undersubscription</a:t>
            </a:r>
          </a:p>
          <a:p>
            <a:pPr marL="0" indent="0">
              <a:buNone/>
            </a:pPr>
            <a:endParaRPr lang="en-US" dirty="0">
              <a:solidFill>
                <a:schemeClr val="bg1"/>
              </a:solidFill>
            </a:endParaRPr>
          </a:p>
        </p:txBody>
      </p:sp>
      <p:sp>
        <p:nvSpPr>
          <p:cNvPr id="11" name="Rectangle 10">
            <a:extLst>
              <a:ext uri="{FF2B5EF4-FFF2-40B4-BE49-F238E27FC236}">
                <a16:creationId xmlns:a16="http://schemas.microsoft.com/office/drawing/2014/main" id="{D73D162D-E5B3-4A45-811A-77FFD02EFC66}"/>
              </a:ext>
            </a:extLst>
          </p:cNvPr>
          <p:cNvSpPr/>
          <p:nvPr/>
        </p:nvSpPr>
        <p:spPr>
          <a:xfrm>
            <a:off x="685800" y="2362200"/>
            <a:ext cx="7772400" cy="3970318"/>
          </a:xfrm>
          <a:prstGeom prst="rect">
            <a:avLst/>
          </a:prstGeom>
          <a:ln>
            <a:solidFill>
              <a:schemeClr val="bg1">
                <a:lumMod val="50000"/>
              </a:schemeClr>
            </a:solidFill>
          </a:ln>
        </p:spPr>
        <p:txBody>
          <a:bodyPr wrap="square">
            <a:spAutoFit/>
          </a:bodyPr>
          <a:lstStyle/>
          <a:p>
            <a:br>
              <a:rPr lang="en-US" b="1" dirty="0">
                <a:solidFill>
                  <a:srgbClr val="6C6463"/>
                </a:solidFill>
                <a:latin typeface="Gill Sans MT" panose="020B0502020104020203" pitchFamily="34" charset="0"/>
                <a:ea typeface="MS Mincho" panose="02020609040205080304" pitchFamily="49" charset="-128"/>
              </a:rPr>
            </a:br>
            <a:r>
              <a:rPr lang="en-US" b="1" dirty="0">
                <a:solidFill>
                  <a:srgbClr val="6C6463"/>
                </a:solidFill>
                <a:latin typeface="Gill Sans MT" panose="020B0502020104020203" pitchFamily="34" charset="0"/>
                <a:ea typeface="MS Mincho" panose="02020609040205080304" pitchFamily="49" charset="-128"/>
              </a:rPr>
              <a:t>Aim:  </a:t>
            </a:r>
            <a:r>
              <a:rPr lang="en-US" dirty="0">
                <a:solidFill>
                  <a:srgbClr val="0070C0"/>
                </a:solidFill>
                <a:latin typeface="Gill Sans MT" panose="020B0502020104020203" pitchFamily="34" charset="0"/>
                <a:ea typeface="MS Mincho" panose="02020609040205080304" pitchFamily="49" charset="-128"/>
              </a:rPr>
              <a:t>Avoid undersubscription </a:t>
            </a:r>
            <a:r>
              <a:rPr lang="en-US" dirty="0">
                <a:solidFill>
                  <a:srgbClr val="6C6463"/>
                </a:solidFill>
                <a:latin typeface="Gill Sans MT" panose="020B0502020104020203" pitchFamily="34" charset="0"/>
                <a:ea typeface="MS Mincho" panose="02020609040205080304" pitchFamily="49" charset="-128"/>
              </a:rPr>
              <a:t>and </a:t>
            </a:r>
            <a:r>
              <a:rPr lang="en-US" dirty="0">
                <a:solidFill>
                  <a:srgbClr val="0070C0"/>
                </a:solidFill>
                <a:latin typeface="Gill Sans MT" panose="020B0502020104020203" pitchFamily="34" charset="0"/>
                <a:ea typeface="MS Mincho" panose="02020609040205080304" pitchFamily="49" charset="-128"/>
              </a:rPr>
              <a:t>gather input from stakeholders</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0070C0"/>
                </a:solidFill>
                <a:latin typeface="Gill Sans MT" panose="020B0502020104020203" pitchFamily="34" charset="0"/>
                <a:ea typeface="MS Mincho" panose="02020609040205080304" pitchFamily="49" charset="-128"/>
              </a:rPr>
              <a:t>Prior consultation </a:t>
            </a:r>
            <a:r>
              <a:rPr lang="en-US" dirty="0">
                <a:solidFill>
                  <a:srgbClr val="6C6463"/>
                </a:solidFill>
                <a:latin typeface="Gill Sans MT" panose="020B0502020104020203" pitchFamily="34" charset="0"/>
                <a:ea typeface="MS Mincho" panose="02020609040205080304" pitchFamily="49" charset="-128"/>
              </a:rPr>
              <a:t>with bidders, lenders and industry experts can help</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to alert procuring institutions on potential pitfalls and </a:t>
            </a:r>
          </a:p>
          <a:p>
            <a:pPr marL="285750" indent="-285750">
              <a:buFont typeface="Arial" panose="020B0604020202020204" pitchFamily="34" charset="0"/>
              <a:buChar char="•"/>
            </a:pPr>
            <a:r>
              <a:rPr lang="en-US" dirty="0">
                <a:solidFill>
                  <a:srgbClr val="6C6463"/>
                </a:solidFill>
                <a:latin typeface="Gill Sans MT" panose="020B0502020104020203" pitchFamily="34" charset="0"/>
                <a:ea typeface="MS Mincho" panose="02020609040205080304" pitchFamily="49" charset="-128"/>
              </a:rPr>
              <a:t>to create a bankable process.</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0070C0"/>
                </a:solidFill>
                <a:latin typeface="Gill Sans MT" panose="020B0502020104020203" pitchFamily="34" charset="0"/>
                <a:ea typeface="MS Mincho" panose="02020609040205080304" pitchFamily="49" charset="-128"/>
              </a:rPr>
              <a:t>Publishing the draft and final versions of tender documentation </a:t>
            </a:r>
            <a:r>
              <a:rPr lang="en-US" dirty="0">
                <a:solidFill>
                  <a:srgbClr val="6C6463"/>
                </a:solidFill>
                <a:latin typeface="Gill Sans MT" panose="020B0502020104020203" pitchFamily="34" charset="0"/>
                <a:ea typeface="MS Mincho" panose="02020609040205080304" pitchFamily="49" charset="-128"/>
              </a:rPr>
              <a:t>increases transparency in the process. </a:t>
            </a:r>
          </a:p>
          <a:p>
            <a:endParaRPr lang="en-US" dirty="0">
              <a:solidFill>
                <a:srgbClr val="6C6463"/>
              </a:solidFill>
              <a:latin typeface="Gill Sans MT" panose="020B0502020104020203" pitchFamily="34" charset="0"/>
              <a:ea typeface="MS Mincho" panose="02020609040205080304" pitchFamily="49" charset="-128"/>
            </a:endParaRPr>
          </a:p>
          <a:p>
            <a:r>
              <a:rPr lang="en-US" dirty="0">
                <a:solidFill>
                  <a:srgbClr val="0070C0"/>
                </a:solidFill>
                <a:latin typeface="Gill Sans MT" panose="020B0502020104020203" pitchFamily="34" charset="0"/>
                <a:ea typeface="MS Mincho" panose="02020609040205080304" pitchFamily="49" charset="-128"/>
              </a:rPr>
              <a:t>All procuring agencies (SECI, DISCOMs and state procurement) </a:t>
            </a:r>
            <a:r>
              <a:rPr lang="en-US" dirty="0">
                <a:solidFill>
                  <a:srgbClr val="6C6463"/>
                </a:solidFill>
                <a:latin typeface="Gill Sans MT" panose="020B0502020104020203" pitchFamily="34" charset="0"/>
                <a:ea typeface="MS Mincho" panose="02020609040205080304" pitchFamily="49" charset="-128"/>
              </a:rPr>
              <a:t>should facilitate the </a:t>
            </a:r>
            <a:r>
              <a:rPr lang="en-US" dirty="0">
                <a:solidFill>
                  <a:srgbClr val="0070C0"/>
                </a:solidFill>
                <a:latin typeface="Gill Sans MT" panose="020B0502020104020203" pitchFamily="34" charset="0"/>
                <a:ea typeface="MS Mincho" panose="02020609040205080304" pitchFamily="49" charset="-128"/>
              </a:rPr>
              <a:t>engagement process</a:t>
            </a:r>
            <a:r>
              <a:rPr lang="en-US" dirty="0">
                <a:solidFill>
                  <a:srgbClr val="6C6463"/>
                </a:solidFill>
                <a:latin typeface="Gill Sans MT" panose="020B0502020104020203" pitchFamily="34" charset="0"/>
                <a:ea typeface="MS Mincho" panose="02020609040205080304" pitchFamily="49" charset="-128"/>
              </a:rPr>
              <a:t>. Bidders, investors and industry associations should actively and vocally participate.</a:t>
            </a:r>
            <a:r>
              <a:rPr lang="en-IN" dirty="0">
                <a:solidFill>
                  <a:srgbClr val="6C6463"/>
                </a:solidFill>
                <a:latin typeface="Gill Sans MT" panose="020B0502020104020203" pitchFamily="34" charset="0"/>
                <a:ea typeface="MS Mincho" panose="02020609040205080304" pitchFamily="49" charset="-128"/>
              </a:rPr>
              <a:t> </a:t>
            </a:r>
          </a:p>
          <a:p>
            <a:endParaRPr lang="en-US" dirty="0">
              <a:solidFill>
                <a:srgbClr val="6C6463"/>
              </a:solidFill>
              <a:latin typeface="Gill Sans MT" panose="020B0502020104020203" pitchFamily="34" charset="0"/>
              <a:ea typeface="MS Mincho" panose="02020609040205080304" pitchFamily="49" charset="-128"/>
            </a:endParaRPr>
          </a:p>
        </p:txBody>
      </p:sp>
    </p:spTree>
    <p:extLst>
      <p:ext uri="{BB962C8B-B14F-4D97-AF65-F5344CB8AC3E}">
        <p14:creationId xmlns:p14="http://schemas.microsoft.com/office/powerpoint/2010/main" val="323934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2" name="Rectangle 11">
            <a:extLst>
              <a:ext uri="{FF2B5EF4-FFF2-40B4-BE49-F238E27FC236}">
                <a16:creationId xmlns:a16="http://schemas.microsoft.com/office/drawing/2014/main" id="{1801A570-149A-47EA-A437-5385B62D2AAB}"/>
              </a:ext>
            </a:extLst>
          </p:cNvPr>
          <p:cNvSpPr/>
          <p:nvPr/>
        </p:nvSpPr>
        <p:spPr>
          <a:xfrm>
            <a:off x="5496247" y="6125338"/>
            <a:ext cx="3495353" cy="5770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050" b="0" i="1" u="none" strike="noStrike" kern="1200" cap="none" spc="0" normalizeH="0" baseline="0" noProof="0" dirty="0">
                <a:ln>
                  <a:noFill/>
                </a:ln>
                <a:solidFill>
                  <a:srgbClr val="635C5B"/>
                </a:solidFill>
                <a:effectLst/>
                <a:uLnTx/>
                <a:uFillTx/>
                <a:latin typeface="Gill Sans MT"/>
                <a:ea typeface="+mn-ea"/>
                <a:cs typeface="+mn-cs"/>
              </a:rPr>
              <a:t>* BNEF Tool 2019</a:t>
            </a:r>
          </a:p>
          <a:p>
            <a:pPr lvl="0">
              <a:defRPr/>
            </a:pPr>
            <a:r>
              <a:rPr kumimoji="0" lang="en-IN" sz="1050" b="0" i="1" u="none" strike="noStrike" kern="1200" cap="none" spc="0" normalizeH="0" baseline="0" noProof="0" dirty="0">
                <a:ln>
                  <a:noFill/>
                </a:ln>
                <a:solidFill>
                  <a:srgbClr val="635C5B"/>
                </a:solidFill>
                <a:effectLst/>
                <a:uLnTx/>
                <a:uFillTx/>
                <a:latin typeface="Gill Sans MT"/>
                <a:ea typeface="+mn-ea"/>
                <a:cs typeface="+mn-cs"/>
              </a:rPr>
              <a:t>**1 USD = 69.3510 </a:t>
            </a:r>
            <a:r>
              <a:rPr lang="nl-NL" sz="1050" dirty="0">
                <a:solidFill>
                  <a:srgbClr val="635C5B"/>
                </a:solidFill>
              </a:rPr>
              <a:t>INR</a:t>
            </a:r>
            <a:r>
              <a:rPr kumimoji="0" lang="en-IN" sz="1050" b="0" i="1" u="none" strike="noStrike" kern="1200" cap="none" spc="0" normalizeH="0" baseline="0" noProof="0" dirty="0">
                <a:ln>
                  <a:noFill/>
                </a:ln>
                <a:solidFill>
                  <a:srgbClr val="635C5B"/>
                </a:solidFill>
                <a:effectLst/>
                <a:uLnTx/>
                <a:uFillTx/>
                <a:latin typeface="Gill Sans MT"/>
                <a:ea typeface="+mn-ea"/>
                <a:cs typeface="+mn-cs"/>
              </a:rPr>
              <a:t> as of June 2019. Source: </a:t>
            </a:r>
            <a:r>
              <a:rPr kumimoji="0" lang="en-IN" sz="1050" b="0" i="1" u="none" strike="noStrike" kern="1200" cap="none" spc="0" normalizeH="0" baseline="0" noProof="0" dirty="0">
                <a:ln>
                  <a:noFill/>
                </a:ln>
                <a:solidFill>
                  <a:srgbClr val="635C5B"/>
                </a:solidFill>
                <a:effectLst/>
                <a:uLnTx/>
                <a:uFillTx/>
                <a:latin typeface="Gill Sans MT"/>
                <a:ea typeface="+mn-ea"/>
                <a:cs typeface="+mn-cs"/>
                <a:hlinkClick r:id="rId3"/>
              </a:rPr>
              <a:t>Reuters India, 2019</a:t>
            </a:r>
            <a:endParaRPr kumimoji="0" lang="en-IN" sz="1050" b="0" i="1" u="none" strike="noStrike" kern="1200" cap="none" spc="0" normalizeH="0" baseline="0" noProof="0" dirty="0">
              <a:ln>
                <a:noFill/>
              </a:ln>
              <a:solidFill>
                <a:srgbClr val="635C5B"/>
              </a:solidFill>
              <a:effectLst/>
              <a:uLnTx/>
              <a:uFillTx/>
              <a:latin typeface="Gill Sans MT"/>
              <a:ea typeface="+mn-ea"/>
              <a:cs typeface="+mn-cs"/>
            </a:endParaRPr>
          </a:p>
        </p:txBody>
      </p:sp>
      <p:sp>
        <p:nvSpPr>
          <p:cNvPr id="16" name="Content Placeholder 1">
            <a:extLst>
              <a:ext uri="{FF2B5EF4-FFF2-40B4-BE49-F238E27FC236}">
                <a16:creationId xmlns:a16="http://schemas.microsoft.com/office/drawing/2014/main" id="{2A8BFDFD-231F-4051-8519-119FFE104944}"/>
              </a:ext>
            </a:extLst>
          </p:cNvPr>
          <p:cNvSpPr>
            <a:spLocks noGrp="1"/>
          </p:cNvSpPr>
          <p:nvPr>
            <p:ph idx="1"/>
          </p:nvPr>
        </p:nvSpPr>
        <p:spPr>
          <a:xfrm>
            <a:off x="381000" y="3474720"/>
            <a:ext cx="8534400" cy="2863334"/>
          </a:xfrm>
        </p:spPr>
        <p:txBody>
          <a:bodyPr>
            <a:noAutofit/>
          </a:bodyPr>
          <a:lstStyle/>
          <a:p>
            <a:r>
              <a:rPr lang="en-US" sz="1700" dirty="0"/>
              <a:t>India needs to auction </a:t>
            </a:r>
            <a:r>
              <a:rPr lang="en-US" sz="1700" dirty="0">
                <a:solidFill>
                  <a:schemeClr val="accent6"/>
                </a:solidFill>
              </a:rPr>
              <a:t>40 GW of solar &amp; wind capacity every year </a:t>
            </a:r>
            <a:r>
              <a:rPr lang="en-US" sz="1700" dirty="0"/>
              <a:t>until 2028 to meet its RE target of 40% of total installed capacity by 2030. </a:t>
            </a:r>
          </a:p>
          <a:p>
            <a:r>
              <a:rPr lang="en-US" sz="1700" dirty="0">
                <a:solidFill>
                  <a:schemeClr val="accent6"/>
                </a:solidFill>
              </a:rPr>
              <a:t>System costs </a:t>
            </a:r>
            <a:r>
              <a:rPr lang="en-US" sz="1700" dirty="0"/>
              <a:t>become more important with more RE generation added to the grid. However,</a:t>
            </a:r>
            <a:endParaRPr lang="en-US" sz="1700" dirty="0">
              <a:sym typeface="Wingdings" panose="05000000000000000000" pitchFamily="2" charset="2"/>
            </a:endParaRPr>
          </a:p>
          <a:p>
            <a:pPr lvl="1"/>
            <a:r>
              <a:rPr lang="en-US" sz="1700" dirty="0">
                <a:sym typeface="Wingdings" panose="05000000000000000000" pitchFamily="2" charset="2"/>
              </a:rPr>
              <a:t>they are currently not reflected in power tariffs, but</a:t>
            </a:r>
          </a:p>
          <a:p>
            <a:pPr lvl="1"/>
            <a:r>
              <a:rPr lang="en-US" sz="1700" dirty="0">
                <a:sym typeface="Wingdings" panose="05000000000000000000" pitchFamily="2" charset="2"/>
              </a:rPr>
              <a:t>Can represent up to 50%</a:t>
            </a:r>
            <a:r>
              <a:rPr lang="en-US" sz="1700" dirty="0"/>
              <a:t> of recent RE bid prices </a:t>
            </a:r>
            <a:br>
              <a:rPr lang="en-US" sz="1700" dirty="0"/>
            </a:br>
            <a:r>
              <a:rPr lang="en-US" sz="1700" dirty="0"/>
              <a:t>(e.g. 1.5 INR/kWh or 2.16 cents/kWh in 2017 in Tamil Nadu and Gujarat)</a:t>
            </a:r>
          </a:p>
          <a:p>
            <a:r>
              <a:rPr lang="en-US" sz="1700" dirty="0"/>
              <a:t>Competitive procurement is an opportunity to purchase a </a:t>
            </a:r>
            <a:r>
              <a:rPr lang="en-US" sz="1700" dirty="0">
                <a:solidFill>
                  <a:schemeClr val="accent6"/>
                </a:solidFill>
              </a:rPr>
              <a:t>power mix with system-friendly attributes, </a:t>
            </a:r>
            <a:r>
              <a:rPr lang="en-US" sz="1700" dirty="0"/>
              <a:t>i.e. allowing easier system integration of RE.</a:t>
            </a:r>
          </a:p>
          <a:p>
            <a:endParaRPr lang="en-US" sz="1700" dirty="0"/>
          </a:p>
          <a:p>
            <a:pPr marL="0" indent="0">
              <a:buNone/>
            </a:pPr>
            <a:endParaRPr lang="en-US" sz="1700" dirty="0"/>
          </a:p>
        </p:txBody>
      </p:sp>
      <p:graphicFrame>
        <p:nvGraphicFramePr>
          <p:cNvPr id="20" name="Table 19" descr="NTPC average cost of thermal generation: 2018: 3.42 INR/kWh (4.93 cents/kWh)">
            <a:extLst>
              <a:ext uri="{FF2B5EF4-FFF2-40B4-BE49-F238E27FC236}">
                <a16:creationId xmlns:a16="http://schemas.microsoft.com/office/drawing/2014/main" id="{72B54F56-E0A8-41F9-94C5-373849B5A688}"/>
              </a:ext>
            </a:extLst>
          </p:cNvPr>
          <p:cNvGraphicFramePr>
            <a:graphicFrameLocks noGrp="1"/>
          </p:cNvGraphicFramePr>
          <p:nvPr>
            <p:extLst>
              <p:ext uri="{D42A27DB-BD31-4B8C-83A1-F6EECF244321}">
                <p14:modId xmlns:p14="http://schemas.microsoft.com/office/powerpoint/2010/main" val="2337731794"/>
              </p:ext>
            </p:extLst>
          </p:nvPr>
        </p:nvGraphicFramePr>
        <p:xfrm>
          <a:off x="304800" y="1972287"/>
          <a:ext cx="8534400" cy="156339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254690982"/>
                    </a:ext>
                  </a:extLst>
                </a:gridCol>
                <a:gridCol w="2133600">
                  <a:extLst>
                    <a:ext uri="{9D8B030D-6E8A-4147-A177-3AD203B41FA5}">
                      <a16:colId xmlns:a16="http://schemas.microsoft.com/office/drawing/2014/main" val="3620533044"/>
                    </a:ext>
                  </a:extLst>
                </a:gridCol>
                <a:gridCol w="2133600">
                  <a:extLst>
                    <a:ext uri="{9D8B030D-6E8A-4147-A177-3AD203B41FA5}">
                      <a16:colId xmlns:a16="http://schemas.microsoft.com/office/drawing/2014/main" val="3328322035"/>
                    </a:ext>
                  </a:extLst>
                </a:gridCol>
                <a:gridCol w="2133600">
                  <a:extLst>
                    <a:ext uri="{9D8B030D-6E8A-4147-A177-3AD203B41FA5}">
                      <a16:colId xmlns:a16="http://schemas.microsoft.com/office/drawing/2014/main" val="427324298"/>
                    </a:ext>
                  </a:extLst>
                </a:gridCol>
              </a:tblGrid>
              <a:tr h="296173">
                <a:tc>
                  <a:txBody>
                    <a:bodyPr/>
                    <a:lstStyle/>
                    <a:p>
                      <a:r>
                        <a:rPr lang="de-DE" sz="1600" dirty="0">
                          <a:solidFill>
                            <a:schemeClr val="bg1"/>
                          </a:solidFill>
                        </a:rPr>
                        <a:t>Solar</a:t>
                      </a:r>
                      <a:endParaRPr lang="en-US" sz="1600" dirty="0">
                        <a:solidFill>
                          <a:schemeClr val="bg1"/>
                        </a:solidFill>
                      </a:endParaRPr>
                    </a:p>
                  </a:txBody>
                  <a:tcPr>
                    <a:solidFill>
                      <a:schemeClr val="accent3"/>
                    </a:solidFill>
                  </a:tcPr>
                </a:tc>
                <a:tc>
                  <a:txBody>
                    <a:bodyPr/>
                    <a:lstStyle/>
                    <a:p>
                      <a:r>
                        <a:rPr lang="de-DE" sz="1600" dirty="0">
                          <a:solidFill>
                            <a:schemeClr val="bg1"/>
                          </a:solidFill>
                        </a:rPr>
                        <a:t>Wind</a:t>
                      </a:r>
                      <a:endParaRPr lang="en-US" sz="1600" dirty="0">
                        <a:solidFill>
                          <a:schemeClr val="bg1"/>
                        </a:solidFill>
                      </a:endParaRPr>
                    </a:p>
                  </a:txBody>
                  <a:tcPr>
                    <a:solidFill>
                      <a:schemeClr val="accent3"/>
                    </a:solidFill>
                  </a:tcPr>
                </a:tc>
                <a:tc>
                  <a:txBody>
                    <a:bodyPr/>
                    <a:lstStyle/>
                    <a:p>
                      <a:r>
                        <a:rPr lang="de-DE" sz="1600" dirty="0">
                          <a:solidFill>
                            <a:schemeClr val="bg1"/>
                          </a:solidFill>
                        </a:rPr>
                        <a:t>Solar-wind hybrid</a:t>
                      </a:r>
                      <a:endParaRPr lang="en-US" sz="1600" dirty="0">
                        <a:solidFill>
                          <a:schemeClr val="bg1"/>
                        </a:solidFill>
                      </a:endParaRPr>
                    </a:p>
                  </a:txBody>
                  <a:tcPr>
                    <a:solidFill>
                      <a:schemeClr val="accent3"/>
                    </a:solidFill>
                  </a:tcPr>
                </a:tc>
                <a:tc>
                  <a:txBody>
                    <a:bodyPr/>
                    <a:lstStyle/>
                    <a:p>
                      <a:r>
                        <a:rPr lang="de-DE" sz="1600" dirty="0">
                          <a:solidFill>
                            <a:schemeClr val="bg1"/>
                          </a:solidFill>
                        </a:rPr>
                        <a:t>NTPC </a:t>
                      </a:r>
                      <a:r>
                        <a:rPr lang="de-DE" sz="1600" dirty="0" err="1">
                          <a:solidFill>
                            <a:schemeClr val="bg1"/>
                          </a:solidFill>
                        </a:rPr>
                        <a:t>average</a:t>
                      </a:r>
                      <a:r>
                        <a:rPr lang="de-DE" sz="1600" dirty="0">
                          <a:solidFill>
                            <a:schemeClr val="bg1"/>
                          </a:solidFill>
                        </a:rPr>
                        <a:t> </a:t>
                      </a:r>
                      <a:r>
                        <a:rPr lang="de-DE" sz="1600" dirty="0" err="1">
                          <a:solidFill>
                            <a:schemeClr val="bg1"/>
                          </a:solidFill>
                        </a:rPr>
                        <a:t>cost</a:t>
                      </a:r>
                      <a:r>
                        <a:rPr lang="de-DE" sz="1600" dirty="0">
                          <a:solidFill>
                            <a:schemeClr val="bg1"/>
                          </a:solidFill>
                        </a:rPr>
                        <a:t> </a:t>
                      </a:r>
                      <a:r>
                        <a:rPr lang="de-DE" sz="1600" dirty="0" err="1">
                          <a:solidFill>
                            <a:schemeClr val="bg1"/>
                          </a:solidFill>
                        </a:rPr>
                        <a:t>of</a:t>
                      </a:r>
                      <a:r>
                        <a:rPr lang="de-DE" sz="1600" dirty="0">
                          <a:solidFill>
                            <a:schemeClr val="bg1"/>
                          </a:solidFill>
                        </a:rPr>
                        <a:t> thermal </a:t>
                      </a:r>
                      <a:r>
                        <a:rPr lang="de-DE" sz="1600" dirty="0" err="1">
                          <a:solidFill>
                            <a:schemeClr val="bg1"/>
                          </a:solidFill>
                        </a:rPr>
                        <a:t>generation</a:t>
                      </a:r>
                      <a:endParaRPr lang="en-US" sz="1600" dirty="0">
                        <a:solidFill>
                          <a:schemeClr val="bg1"/>
                        </a:solidFill>
                      </a:endParaRPr>
                    </a:p>
                  </a:txBody>
                  <a:tcPr>
                    <a:solidFill>
                      <a:schemeClr val="accent3"/>
                    </a:solidFill>
                  </a:tcPr>
                </a:tc>
                <a:extLst>
                  <a:ext uri="{0D108BD9-81ED-4DB2-BD59-A6C34878D82A}">
                    <a16:rowId xmlns:a16="http://schemas.microsoft.com/office/drawing/2014/main" val="3947250893"/>
                  </a:ext>
                </a:extLst>
              </a:tr>
              <a:tr h="740433">
                <a:tc>
                  <a:txBody>
                    <a:bodyPr/>
                    <a:lstStyle/>
                    <a:p>
                      <a:r>
                        <a:rPr lang="en-US" sz="1600" dirty="0">
                          <a:solidFill>
                            <a:srgbClr val="635C5B"/>
                          </a:solidFill>
                        </a:rPr>
                        <a:t>2019: </a:t>
                      </a:r>
                      <a:r>
                        <a:rPr lang="nn-NO" sz="1600" dirty="0">
                          <a:solidFill>
                            <a:srgbClr val="635C5B"/>
                          </a:solidFill>
                        </a:rPr>
                        <a:t>2.50 INR/kWh (3.60 cents**/kWh)</a:t>
                      </a:r>
                      <a:endParaRPr lang="en-US" sz="1600" dirty="0">
                        <a:solidFill>
                          <a:srgbClr val="635C5B"/>
                        </a:solidFill>
                      </a:endParaRPr>
                    </a:p>
                  </a:txBody>
                  <a:tcPr>
                    <a:noFill/>
                  </a:tcPr>
                </a:tc>
                <a:tc>
                  <a:txBody>
                    <a:bodyPr/>
                    <a:lstStyle/>
                    <a:p>
                      <a:r>
                        <a:rPr lang="nl-NL" sz="1600" dirty="0">
                          <a:solidFill>
                            <a:srgbClr val="635C5B"/>
                          </a:solidFill>
                        </a:rPr>
                        <a:t>2018:  2.51 INR/kWh (3.61 cents/kWh)</a:t>
                      </a:r>
                      <a:endParaRPr lang="en-US" sz="1600" dirty="0">
                        <a:solidFill>
                          <a:srgbClr val="635C5B"/>
                        </a:solidFill>
                      </a:endParaRPr>
                    </a:p>
                  </a:txBody>
                  <a:tcPr>
                    <a:noFill/>
                  </a:tcPr>
                </a:tc>
                <a:tc>
                  <a:txBody>
                    <a:bodyPr/>
                    <a:lstStyle/>
                    <a:p>
                      <a:r>
                        <a:rPr lang="nl-NL" sz="1600" dirty="0">
                          <a:solidFill>
                            <a:srgbClr val="635C5B"/>
                          </a:solidFill>
                        </a:rPr>
                        <a:t>2019: 2.69 INR/kWh (3.87 cents/kWh)</a:t>
                      </a:r>
                      <a:endParaRPr lang="en-US" sz="1600" dirty="0">
                        <a:solidFill>
                          <a:srgbClr val="635C5B"/>
                        </a:solidFill>
                      </a:endParaRPr>
                    </a:p>
                  </a:txBody>
                  <a:tcPr>
                    <a:noFill/>
                  </a:tcPr>
                </a:tc>
                <a:tc>
                  <a:txBody>
                    <a:bodyPr/>
                    <a:lstStyle/>
                    <a:p>
                      <a:r>
                        <a:rPr lang="de-DE" sz="1600" dirty="0">
                          <a:solidFill>
                            <a:srgbClr val="635C5B"/>
                          </a:solidFill>
                        </a:rPr>
                        <a:t>2018: </a:t>
                      </a:r>
                      <a:r>
                        <a:rPr lang="nl-NL" sz="1600" dirty="0">
                          <a:solidFill>
                            <a:srgbClr val="635C5B"/>
                          </a:solidFill>
                        </a:rPr>
                        <a:t>3.42 INR/kWh (4.93 cents/kWh)</a:t>
                      </a:r>
                      <a:endParaRPr lang="en-US" sz="1600" dirty="0">
                        <a:solidFill>
                          <a:srgbClr val="635C5B"/>
                        </a:solidFill>
                      </a:endParaRPr>
                    </a:p>
                  </a:txBody>
                  <a:tcPr>
                    <a:noFill/>
                  </a:tcPr>
                </a:tc>
                <a:extLst>
                  <a:ext uri="{0D108BD9-81ED-4DB2-BD59-A6C34878D82A}">
                    <a16:rowId xmlns:a16="http://schemas.microsoft.com/office/drawing/2014/main" val="3187554282"/>
                  </a:ext>
                </a:extLst>
              </a:tr>
            </a:tbl>
          </a:graphicData>
        </a:graphic>
      </p:graphicFrame>
      <p:sp>
        <p:nvSpPr>
          <p:cNvPr id="19" name="Content Placeholder 1">
            <a:extLst>
              <a:ext uri="{FF2B5EF4-FFF2-40B4-BE49-F238E27FC236}">
                <a16:creationId xmlns:a16="http://schemas.microsoft.com/office/drawing/2014/main" id="{443331B1-70C5-4B4B-93D5-CE33133A9E98}"/>
              </a:ext>
            </a:extLst>
          </p:cNvPr>
          <p:cNvSpPr txBox="1">
            <a:spLocks/>
          </p:cNvSpPr>
          <p:nvPr/>
        </p:nvSpPr>
        <p:spPr>
          <a:xfrm>
            <a:off x="152400" y="1575988"/>
            <a:ext cx="8534400" cy="397778"/>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1200"/>
              </a:spcAft>
              <a:buClrTx/>
              <a:buSzTx/>
              <a:buFont typeface="Arial"/>
              <a:buNone/>
              <a:tabLst/>
              <a:defRPr/>
            </a:pPr>
            <a:r>
              <a:rPr kumimoji="0" lang="en-IN" sz="2000" b="1" i="0" u="none" strike="noStrike" kern="1200" cap="none" spc="0" normalizeH="0" baseline="0" noProof="0" dirty="0">
                <a:ln>
                  <a:noFill/>
                </a:ln>
                <a:solidFill>
                  <a:srgbClr val="635C5B"/>
                </a:solidFill>
                <a:effectLst/>
                <a:uLnTx/>
                <a:uFillTx/>
                <a:latin typeface="Gill Sans MT"/>
                <a:ea typeface="+mn-ea"/>
              </a:rPr>
              <a:t>RE projects contracted at very competitive prices* (generation costs)</a:t>
            </a:r>
          </a:p>
        </p:txBody>
      </p:sp>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417493"/>
            <a:ext cx="7772400" cy="954107"/>
          </a:xfrm>
        </p:spPr>
        <p:txBody>
          <a:bodyPr/>
          <a:lstStyle/>
          <a:p>
            <a:r>
              <a:rPr lang="en-US" dirty="0"/>
              <a:t>System-friendly procurement: </a:t>
            </a:r>
            <a:br>
              <a:rPr lang="en-US" dirty="0"/>
            </a:br>
            <a:r>
              <a:rPr lang="en-US" dirty="0"/>
              <a:t>Why is it relevant for India?</a:t>
            </a:r>
          </a:p>
        </p:txBody>
      </p:sp>
      <p:sp>
        <p:nvSpPr>
          <p:cNvPr id="11" name="TextBox 10">
            <a:extLst>
              <a:ext uri="{FF2B5EF4-FFF2-40B4-BE49-F238E27FC236}">
                <a16:creationId xmlns:a16="http://schemas.microsoft.com/office/drawing/2014/main" id="{ECF6CC6F-A874-4944-9340-9C0D3B324CA3}"/>
              </a:ext>
            </a:extLst>
          </p:cNvPr>
          <p:cNvSpPr txBox="1"/>
          <p:nvPr/>
        </p:nvSpPr>
        <p:spPr>
          <a:xfrm>
            <a:off x="152400" y="137160"/>
            <a:ext cx="3657600"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1. The opportunity for system-friendly RE procurement </a:t>
            </a:r>
          </a:p>
        </p:txBody>
      </p:sp>
    </p:spTree>
    <p:extLst>
      <p:ext uri="{BB962C8B-B14F-4D97-AF65-F5344CB8AC3E}">
        <p14:creationId xmlns:p14="http://schemas.microsoft.com/office/powerpoint/2010/main" val="74815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18C2FC-72FC-4864-B351-616F725B37E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3" name="Date Placeholder 2">
            <a:extLst>
              <a:ext uri="{FF2B5EF4-FFF2-40B4-BE49-F238E27FC236}">
                <a16:creationId xmlns:a16="http://schemas.microsoft.com/office/drawing/2014/main" id="{40C441BF-9F9C-40F2-ADCB-C384CA88A3AE}"/>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14" name="Content Placeholder 1">
            <a:extLst>
              <a:ext uri="{FF2B5EF4-FFF2-40B4-BE49-F238E27FC236}">
                <a16:creationId xmlns:a16="http://schemas.microsoft.com/office/drawing/2014/main" id="{A169E35B-6845-41D6-BFB8-B348DFF41B5F}"/>
              </a:ext>
            </a:extLst>
          </p:cNvPr>
          <p:cNvSpPr>
            <a:spLocks noGrp="1"/>
          </p:cNvSpPr>
          <p:nvPr>
            <p:ph idx="1"/>
          </p:nvPr>
        </p:nvSpPr>
        <p:spPr>
          <a:xfrm>
            <a:off x="381000" y="4419600"/>
            <a:ext cx="8458200" cy="1654164"/>
          </a:xfrm>
        </p:spPr>
        <p:txBody>
          <a:bodyPr>
            <a:noAutofit/>
          </a:bodyPr>
          <a:lstStyle/>
          <a:p>
            <a:r>
              <a:rPr lang="en-US" sz="1900" dirty="0"/>
              <a:t>System-friendly RE procurement </a:t>
            </a:r>
            <a:r>
              <a:rPr lang="en-US" sz="1900" dirty="0">
                <a:solidFill>
                  <a:schemeClr val="accent6"/>
                </a:solidFill>
              </a:rPr>
              <a:t>considers both cost types in award decision</a:t>
            </a:r>
            <a:r>
              <a:rPr lang="en-US" sz="1900" dirty="0"/>
              <a:t>, i.e.</a:t>
            </a:r>
          </a:p>
          <a:p>
            <a:pPr lvl="1"/>
            <a:r>
              <a:rPr lang="en-US" sz="1900" dirty="0"/>
              <a:t>falling generation costs of RE, and </a:t>
            </a:r>
          </a:p>
          <a:p>
            <a:pPr lvl="1"/>
            <a:r>
              <a:rPr lang="en-US" sz="1900" dirty="0"/>
              <a:t>the system costs and benefits of RE</a:t>
            </a:r>
          </a:p>
          <a:p>
            <a:r>
              <a:rPr lang="en-US" u="sng" dirty="0"/>
              <a:t>Result</a:t>
            </a:r>
            <a:r>
              <a:rPr lang="en-US" dirty="0"/>
              <a:t>: </a:t>
            </a:r>
            <a:r>
              <a:rPr lang="en-US" sz="1900" dirty="0"/>
              <a:t>DISCOMs are able to </a:t>
            </a:r>
            <a:r>
              <a:rPr lang="en-US" sz="1900" dirty="0">
                <a:solidFill>
                  <a:schemeClr val="accent6"/>
                </a:solidFill>
              </a:rPr>
              <a:t>increase the uptake of RE generation </a:t>
            </a:r>
            <a:r>
              <a:rPr lang="en-US" sz="1900" dirty="0"/>
              <a:t>and </a:t>
            </a:r>
            <a:r>
              <a:rPr lang="en-US" sz="1900" dirty="0">
                <a:solidFill>
                  <a:schemeClr val="accent6"/>
                </a:solidFill>
              </a:rPr>
              <a:t>reduce their power purchase cost </a:t>
            </a:r>
            <a:r>
              <a:rPr lang="en-US" sz="1900" dirty="0"/>
              <a:t>by taking advantage of falling RE prices. </a:t>
            </a:r>
          </a:p>
        </p:txBody>
      </p:sp>
      <p:sp>
        <p:nvSpPr>
          <p:cNvPr id="7" name="Rectangle 6">
            <a:extLst>
              <a:ext uri="{FF2B5EF4-FFF2-40B4-BE49-F238E27FC236}">
                <a16:creationId xmlns:a16="http://schemas.microsoft.com/office/drawing/2014/main" id="{8CF801A5-2B50-43B1-857E-2C8E471F3CEF}"/>
              </a:ext>
            </a:extLst>
          </p:cNvPr>
          <p:cNvSpPr/>
          <p:nvPr/>
        </p:nvSpPr>
        <p:spPr>
          <a:xfrm>
            <a:off x="5645103" y="2946484"/>
            <a:ext cx="3495353" cy="253916"/>
          </a:xfrm>
          <a:prstGeom prst="rect">
            <a:avLst/>
          </a:prstGeom>
        </p:spPr>
        <p:txBody>
          <a:bodyPr wrap="square">
            <a:spAutoFit/>
          </a:bodyPr>
          <a:lstStyle/>
          <a:p>
            <a:pPr>
              <a:defRPr/>
            </a:pPr>
            <a:r>
              <a:rPr lang="en-IN" sz="1050" i="1" dirty="0">
                <a:solidFill>
                  <a:srgbClr val="635C5B"/>
                </a:solidFill>
                <a:latin typeface="Gill Sans MT"/>
              </a:rPr>
              <a:t>*** CEA 2017 </a:t>
            </a:r>
            <a:r>
              <a:rPr lang="en-IN" sz="1050" i="1" dirty="0">
                <a:solidFill>
                  <a:srgbClr val="635C5B"/>
                </a:solidFill>
              </a:rPr>
              <a:t>USD = 69.3510 </a:t>
            </a:r>
            <a:r>
              <a:rPr lang="nl-NL" sz="1050" dirty="0">
                <a:solidFill>
                  <a:srgbClr val="635C5B"/>
                </a:solidFill>
              </a:rPr>
              <a:t>INR</a:t>
            </a:r>
            <a:r>
              <a:rPr lang="en-IN" sz="1050" i="1" dirty="0">
                <a:solidFill>
                  <a:srgbClr val="635C5B"/>
                </a:solidFill>
              </a:rPr>
              <a:t> as of June 2019</a:t>
            </a:r>
            <a:endParaRPr kumimoji="0" lang="en-IN" sz="1050" b="0" i="1" u="none" strike="noStrike" kern="1200" cap="none" spc="0" normalizeH="0" baseline="0" noProof="0" dirty="0">
              <a:ln>
                <a:noFill/>
              </a:ln>
              <a:solidFill>
                <a:srgbClr val="635C5B"/>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FFC52564-2B2E-416B-BD5F-F8D5BB2E1A02}"/>
              </a:ext>
            </a:extLst>
          </p:cNvPr>
          <p:cNvSpPr/>
          <p:nvPr/>
        </p:nvSpPr>
        <p:spPr>
          <a:xfrm>
            <a:off x="5717614" y="2057400"/>
            <a:ext cx="3121586" cy="830997"/>
          </a:xfrm>
          <a:prstGeom prst="rect">
            <a:avLst/>
          </a:prstGeom>
          <a:solidFill>
            <a:schemeClr val="accent3"/>
          </a:solidFill>
        </p:spPr>
        <p:txBody>
          <a:bodyPr wrap="square">
            <a:spAutoFit/>
          </a:bodyPr>
          <a:lstStyle/>
          <a:p>
            <a:r>
              <a:rPr lang="en-US" sz="1600" dirty="0">
                <a:solidFill>
                  <a:schemeClr val="bg1"/>
                </a:solidFill>
              </a:rPr>
              <a:t>Example: RE integration costs in Tamil Nadu/Gujarat (2017) </a:t>
            </a:r>
          </a:p>
          <a:p>
            <a:r>
              <a:rPr lang="en-US" sz="1600" dirty="0">
                <a:solidFill>
                  <a:schemeClr val="bg1"/>
                </a:solidFill>
              </a:rPr>
              <a:t>1.5 INR/kWh*** (2.16  cents/kWh)</a:t>
            </a:r>
          </a:p>
        </p:txBody>
      </p:sp>
      <p:graphicFrame>
        <p:nvGraphicFramePr>
          <p:cNvPr id="15" name="Tabelle 7">
            <a:extLst>
              <a:ext uri="{FF2B5EF4-FFF2-40B4-BE49-F238E27FC236}">
                <a16:creationId xmlns:a16="http://schemas.microsoft.com/office/drawing/2014/main" id="{5E7A8751-4498-4103-B95E-8CA6BBE87ED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64811710"/>
              </p:ext>
            </p:extLst>
          </p:nvPr>
        </p:nvGraphicFramePr>
        <p:xfrm>
          <a:off x="280623" y="1745859"/>
          <a:ext cx="5249481" cy="2370399"/>
        </p:xfrm>
        <a:graphic>
          <a:graphicData uri="http://schemas.openxmlformats.org/drawingml/2006/table">
            <a:tbl>
              <a:tblPr firstRow="1"/>
              <a:tblGrid>
                <a:gridCol w="374918">
                  <a:extLst>
                    <a:ext uri="{9D8B030D-6E8A-4147-A177-3AD203B41FA5}">
                      <a16:colId xmlns:a16="http://schemas.microsoft.com/office/drawing/2014/main" val="20000"/>
                    </a:ext>
                  </a:extLst>
                </a:gridCol>
                <a:gridCol w="4874563">
                  <a:extLst>
                    <a:ext uri="{9D8B030D-6E8A-4147-A177-3AD203B41FA5}">
                      <a16:colId xmlns:a16="http://schemas.microsoft.com/office/drawing/2014/main" val="20001"/>
                    </a:ext>
                  </a:extLst>
                </a:gridCol>
              </a:tblGrid>
              <a:tr h="273967">
                <a:tc>
                  <a:txBody>
                    <a:bodyPr/>
                    <a:lstStyle/>
                    <a:p>
                      <a:pPr algn="ctr" eaLnBrk="1">
                        <a:lnSpc>
                          <a:spcPts val="1650"/>
                        </a:lnSpc>
                        <a:spcBef>
                          <a:spcPts val="400"/>
                        </a:spcBef>
                        <a:spcAft>
                          <a:spcPts val="0"/>
                        </a:spcAft>
                      </a:pPr>
                      <a:endParaRPr lang="en-US" sz="1600" noProof="0" dirty="0">
                        <a:solidFill>
                          <a:srgbClr val="635C5B"/>
                        </a:solidFill>
                        <a:latin typeface="+mj-lt"/>
                        <a:ea typeface="Times New Roman"/>
                        <a:cs typeface="Times New Roman"/>
                      </a:endParaRPr>
                    </a:p>
                    <a:p>
                      <a:pPr algn="ctr" eaLnBrk="1">
                        <a:lnSpc>
                          <a:spcPts val="1650"/>
                        </a:lnSpc>
                        <a:spcBef>
                          <a:spcPts val="400"/>
                        </a:spcBef>
                        <a:spcAft>
                          <a:spcPts val="0"/>
                        </a:spcAft>
                      </a:pPr>
                      <a:r>
                        <a:rPr lang="en-US" sz="1600" noProof="0" dirty="0">
                          <a:solidFill>
                            <a:srgbClr val="635C5B"/>
                          </a:solidFill>
                          <a:latin typeface="+mj-lt"/>
                          <a:ea typeface="Times New Roman"/>
                          <a:cs typeface="Times New Roman"/>
                        </a:rPr>
                        <a:t>+</a:t>
                      </a:r>
                    </a:p>
                  </a:txBody>
                  <a:tcPr marL="99353" marR="99353" marT="32558" marB="32558">
                    <a:lnL>
                      <a:noFill/>
                    </a:lnL>
                    <a:lnR>
                      <a:noFill/>
                    </a:lnR>
                    <a:lnT>
                      <a:noFill/>
                    </a:lnT>
                    <a:lnB>
                      <a:noFill/>
                    </a:lnB>
                  </a:tcPr>
                </a:tc>
                <a:tc>
                  <a:txBody>
                    <a:bodyPr/>
                    <a:lstStyle/>
                    <a:p>
                      <a:pPr marL="0" marR="0" lvl="0" indent="0" algn="l" defTabSz="457200" rtl="0" eaLnBrk="1" fontAlgn="auto" latinLnBrk="0" hangingPunct="1">
                        <a:lnSpc>
                          <a:spcPts val="1650"/>
                        </a:lnSpc>
                        <a:spcBef>
                          <a:spcPts val="400"/>
                        </a:spcBef>
                        <a:spcAft>
                          <a:spcPts val="0"/>
                        </a:spcAft>
                        <a:buClrTx/>
                        <a:buSzTx/>
                        <a:buFontTx/>
                        <a:buNone/>
                        <a:tabLst/>
                        <a:defRPr/>
                      </a:pPr>
                      <a:r>
                        <a:rPr lang="en-IN" sz="1600" b="1" dirty="0"/>
                        <a:t>Generation costs ≠ system integration costs</a:t>
                      </a:r>
                      <a:endParaRPr lang="en-US" sz="1600" noProof="0" dirty="0">
                        <a:solidFill>
                          <a:srgbClr val="635C5B"/>
                        </a:solidFill>
                        <a:latin typeface="+mj-lt"/>
                        <a:ea typeface="Times New Roman"/>
                        <a:cs typeface="Times New Roman"/>
                      </a:endParaRPr>
                    </a:p>
                    <a:p>
                      <a:pPr algn="l">
                        <a:lnSpc>
                          <a:spcPts val="1650"/>
                        </a:lnSpc>
                        <a:spcBef>
                          <a:spcPts val="400"/>
                        </a:spcBef>
                        <a:spcAft>
                          <a:spcPts val="0"/>
                        </a:spcAft>
                      </a:pPr>
                      <a:r>
                        <a:rPr lang="en-US" sz="1600" noProof="0" dirty="0">
                          <a:solidFill>
                            <a:srgbClr val="635C5B"/>
                          </a:solidFill>
                          <a:latin typeface="+mj-lt"/>
                          <a:ea typeface="Times New Roman"/>
                          <a:cs typeface="Times New Roman"/>
                        </a:rPr>
                        <a:t>Investment and operational costs</a:t>
                      </a:r>
                    </a:p>
                  </a:txBody>
                  <a:tcPr marL="99353" marR="99353" marT="32558" marB="32558">
                    <a:lnL>
                      <a:noFill/>
                    </a:lnL>
                    <a:lnR>
                      <a:noFill/>
                    </a:lnR>
                    <a:lnT>
                      <a:noFill/>
                    </a:lnT>
                    <a:lnB>
                      <a:noFill/>
                    </a:lnB>
                  </a:tcPr>
                </a:tc>
                <a:extLst>
                  <a:ext uri="{0D108BD9-81ED-4DB2-BD59-A6C34878D82A}">
                    <a16:rowId xmlns:a16="http://schemas.microsoft.com/office/drawing/2014/main" val="10000"/>
                  </a:ext>
                </a:extLst>
              </a:tr>
              <a:tr h="261909">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a:noFill/>
                    </a:lnT>
                    <a:lnB w="12700" cap="flat" cmpd="sng" algn="ctr">
                      <a:solidFill>
                        <a:schemeClr val="tx1"/>
                      </a:solidFill>
                      <a:prstDash val="solid"/>
                      <a:round/>
                      <a:headEnd type="none" w="med" len="med"/>
                      <a:tailEnd type="none" w="med" len="med"/>
                    </a:lnB>
                  </a:tcPr>
                </a:tc>
                <a:tc>
                  <a:txBody>
                    <a:bodyPr/>
                    <a:lstStyle/>
                    <a:p>
                      <a:pPr algn="l">
                        <a:lnSpc>
                          <a:spcPts val="1650"/>
                        </a:lnSpc>
                        <a:spcBef>
                          <a:spcPts val="400"/>
                        </a:spcBef>
                        <a:spcAft>
                          <a:spcPts val="0"/>
                        </a:spcAft>
                      </a:pPr>
                      <a:r>
                        <a:rPr lang="en-US" sz="1600" noProof="0" dirty="0">
                          <a:solidFill>
                            <a:srgbClr val="635C5B"/>
                          </a:solidFill>
                          <a:latin typeface="+mj-lt"/>
                          <a:ea typeface="Times New Roman"/>
                          <a:cs typeface="Times New Roman"/>
                        </a:rPr>
                        <a:t>Cost of capital (debt, equity)</a:t>
                      </a:r>
                    </a:p>
                  </a:txBody>
                  <a:tcPr marL="99353" marR="99353" marT="32558" marB="32558">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6789">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w="12700" cap="flat" cmpd="sng" algn="ctr">
                      <a:solidFill>
                        <a:schemeClr val="tx1"/>
                      </a:solidFill>
                      <a:prstDash val="solid"/>
                      <a:round/>
                      <a:headEnd type="none" w="med" len="med"/>
                      <a:tailEnd type="none" w="med" len="med"/>
                    </a:lnT>
                    <a:lnB>
                      <a:noFill/>
                    </a:lnB>
                  </a:tcPr>
                </a:tc>
                <a:tc>
                  <a:txBody>
                    <a:bodyPr/>
                    <a:lstStyle/>
                    <a:p>
                      <a:pPr algn="l">
                        <a:lnSpc>
                          <a:spcPts val="1650"/>
                        </a:lnSpc>
                        <a:spcBef>
                          <a:spcPts val="400"/>
                        </a:spcBef>
                        <a:spcAft>
                          <a:spcPts val="0"/>
                        </a:spcAft>
                      </a:pPr>
                      <a:r>
                        <a:rPr lang="en-US" sz="1600" b="1" noProof="0" dirty="0">
                          <a:solidFill>
                            <a:srgbClr val="635C5B"/>
                          </a:solidFill>
                          <a:latin typeface="+mj-lt"/>
                          <a:ea typeface="Times New Roman"/>
                          <a:cs typeface="Times New Roman"/>
                        </a:rPr>
                        <a:t>Electricity generation costs</a:t>
                      </a:r>
                    </a:p>
                  </a:txBody>
                  <a:tcPr marL="99353" marR="99353" marT="32558" marB="32558">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392740672"/>
                  </a:ext>
                </a:extLst>
              </a:tr>
              <a:tr h="261909">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a:noFill/>
                    </a:lnT>
                    <a:lnB>
                      <a:noFill/>
                    </a:lnB>
                  </a:tcPr>
                </a:tc>
                <a:tc>
                  <a:txBody>
                    <a:bodyPr/>
                    <a:lstStyle/>
                    <a:p>
                      <a:pPr algn="l">
                        <a:lnSpc>
                          <a:spcPts val="1650"/>
                        </a:lnSpc>
                        <a:spcBef>
                          <a:spcPts val="400"/>
                        </a:spcBef>
                        <a:spcAft>
                          <a:spcPts val="0"/>
                        </a:spcAft>
                      </a:pPr>
                      <a:r>
                        <a:rPr lang="en-US" sz="1600" noProof="0" dirty="0">
                          <a:solidFill>
                            <a:srgbClr val="635C5B"/>
                          </a:solidFill>
                          <a:latin typeface="+mj-lt"/>
                          <a:ea typeface="Times New Roman"/>
                          <a:cs typeface="Times New Roman"/>
                        </a:rPr>
                        <a:t>Grid expansion and upgrade costs</a:t>
                      </a:r>
                    </a:p>
                  </a:txBody>
                  <a:tcPr marL="99353" marR="99353" marT="32558" marB="32558">
                    <a:lnL>
                      <a:noFill/>
                    </a:lnL>
                    <a:lnR>
                      <a:noFill/>
                    </a:lnR>
                    <a:lnT>
                      <a:noFill/>
                    </a:lnT>
                    <a:lnB>
                      <a:noFill/>
                    </a:lnB>
                  </a:tcPr>
                </a:tc>
                <a:extLst>
                  <a:ext uri="{0D108BD9-81ED-4DB2-BD59-A6C34878D82A}">
                    <a16:rowId xmlns:a16="http://schemas.microsoft.com/office/drawing/2014/main" val="10005"/>
                  </a:ext>
                </a:extLst>
              </a:tr>
              <a:tr h="286789">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a:noFill/>
                    </a:lnT>
                    <a:lnB>
                      <a:noFill/>
                    </a:lnB>
                  </a:tcPr>
                </a:tc>
                <a:tc>
                  <a:txBody>
                    <a:bodyPr/>
                    <a:lstStyle/>
                    <a:p>
                      <a:pPr algn="l">
                        <a:lnSpc>
                          <a:spcPts val="1650"/>
                        </a:lnSpc>
                        <a:spcBef>
                          <a:spcPts val="400"/>
                        </a:spcBef>
                        <a:spcAft>
                          <a:spcPts val="0"/>
                        </a:spcAft>
                      </a:pPr>
                      <a:r>
                        <a:rPr lang="en-US" sz="1600" noProof="0">
                          <a:solidFill>
                            <a:srgbClr val="635C5B"/>
                          </a:solidFill>
                          <a:latin typeface="+mj-lt"/>
                          <a:ea typeface="Times New Roman"/>
                          <a:cs typeface="Times New Roman"/>
                        </a:rPr>
                        <a:t>Balancing costs (including redispatch costs) </a:t>
                      </a:r>
                    </a:p>
                  </a:txBody>
                  <a:tcPr marL="99353" marR="99353" marT="32558" marB="32558">
                    <a:lnL>
                      <a:noFill/>
                    </a:lnL>
                    <a:lnR>
                      <a:noFill/>
                    </a:lnR>
                    <a:lnT>
                      <a:noFill/>
                    </a:lnT>
                    <a:lnB>
                      <a:noFill/>
                    </a:lnB>
                  </a:tcPr>
                </a:tc>
                <a:extLst>
                  <a:ext uri="{0D108BD9-81ED-4DB2-BD59-A6C34878D82A}">
                    <a16:rowId xmlns:a16="http://schemas.microsoft.com/office/drawing/2014/main" val="10006"/>
                  </a:ext>
                </a:extLst>
              </a:tr>
              <a:tr h="286789">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a:noFill/>
                    </a:lnT>
                    <a:lnB w="12700" cap="flat" cmpd="sng" algn="ctr">
                      <a:solidFill>
                        <a:schemeClr val="tx1"/>
                      </a:solidFill>
                      <a:prstDash val="solid"/>
                      <a:round/>
                      <a:headEnd type="none" w="med" len="med"/>
                      <a:tailEnd type="none" w="med" len="med"/>
                    </a:lnB>
                  </a:tcPr>
                </a:tc>
                <a:tc>
                  <a:txBody>
                    <a:bodyPr/>
                    <a:lstStyle/>
                    <a:p>
                      <a:pPr algn="l">
                        <a:lnSpc>
                          <a:spcPts val="1650"/>
                        </a:lnSpc>
                        <a:spcBef>
                          <a:spcPts val="400"/>
                        </a:spcBef>
                        <a:spcAft>
                          <a:spcPts val="0"/>
                        </a:spcAft>
                      </a:pPr>
                      <a:r>
                        <a:rPr lang="en-US" sz="1600" noProof="0" dirty="0">
                          <a:solidFill>
                            <a:srgbClr val="635C5B"/>
                          </a:solidFill>
                          <a:latin typeface="+mj-lt"/>
                          <a:ea typeface="Times New Roman"/>
                          <a:cs typeface="Times New Roman"/>
                        </a:rPr>
                        <a:t>Provision of reserves</a:t>
                      </a:r>
                    </a:p>
                  </a:txBody>
                  <a:tcPr marL="99353" marR="99353" marT="32558" marB="32558">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433996"/>
                  </a:ext>
                </a:extLst>
              </a:tr>
              <a:tr h="400284">
                <a:tc>
                  <a:txBody>
                    <a:bodyPr/>
                    <a:lstStyle/>
                    <a:p>
                      <a:pPr algn="ctr">
                        <a:lnSpc>
                          <a:spcPts val="1650"/>
                        </a:lnSpc>
                        <a:spcBef>
                          <a:spcPts val="400"/>
                        </a:spcBef>
                        <a:spcAft>
                          <a:spcPts val="0"/>
                        </a:spcAft>
                      </a:pPr>
                      <a:r>
                        <a:rPr lang="en-US" sz="1600" noProof="0">
                          <a:solidFill>
                            <a:srgbClr val="635C5B"/>
                          </a:solidFill>
                          <a:latin typeface="+mj-lt"/>
                          <a:ea typeface="Times New Roman"/>
                          <a:cs typeface="Times New Roman"/>
                        </a:rPr>
                        <a:t>=</a:t>
                      </a:r>
                    </a:p>
                  </a:txBody>
                  <a:tcPr marL="99353" marR="99353" marT="32558" marB="32558">
                    <a:lnL>
                      <a:noFill/>
                    </a:lnL>
                    <a:lnR>
                      <a:noFill/>
                    </a:lnR>
                    <a:lnT w="12700" cap="flat" cmpd="sng" algn="ctr">
                      <a:solidFill>
                        <a:schemeClr val="tx1"/>
                      </a:solidFill>
                      <a:prstDash val="solid"/>
                      <a:round/>
                      <a:headEnd type="none" w="med" len="med"/>
                      <a:tailEnd type="none" w="med" len="med"/>
                    </a:lnT>
                    <a:lnB>
                      <a:noFill/>
                    </a:lnB>
                  </a:tcPr>
                </a:tc>
                <a:tc>
                  <a:txBody>
                    <a:bodyPr/>
                    <a:lstStyle/>
                    <a:p>
                      <a:pPr algn="l">
                        <a:lnSpc>
                          <a:spcPts val="1650"/>
                        </a:lnSpc>
                        <a:spcBef>
                          <a:spcPts val="400"/>
                        </a:spcBef>
                        <a:spcAft>
                          <a:spcPts val="0"/>
                        </a:spcAft>
                      </a:pPr>
                      <a:r>
                        <a:rPr lang="en-US" sz="1600" b="1" noProof="0" dirty="0">
                          <a:solidFill>
                            <a:srgbClr val="635C5B"/>
                          </a:solidFill>
                          <a:latin typeface="+mj-lt"/>
                          <a:ea typeface="Times New Roman"/>
                          <a:cs typeface="Times New Roman"/>
                        </a:rPr>
                        <a:t>System integration costs of RE generation</a:t>
                      </a:r>
                    </a:p>
                  </a:txBody>
                  <a:tcPr marL="99353" marR="99353" marT="32558" marB="32558">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9"/>
                  </a:ext>
                </a:extLst>
              </a:tr>
            </a:tbl>
          </a:graphicData>
        </a:graphic>
      </p:graphicFrame>
      <p:sp>
        <p:nvSpPr>
          <p:cNvPr id="5" name="Title 4">
            <a:extLst>
              <a:ext uri="{FF2B5EF4-FFF2-40B4-BE49-F238E27FC236}">
                <a16:creationId xmlns:a16="http://schemas.microsoft.com/office/drawing/2014/main" id="{BD732CA2-3A0F-409C-8E74-7EA43C2E7A50}"/>
              </a:ext>
            </a:extLst>
          </p:cNvPr>
          <p:cNvSpPr>
            <a:spLocks noGrp="1"/>
          </p:cNvSpPr>
          <p:nvPr>
            <p:ph type="title"/>
          </p:nvPr>
        </p:nvSpPr>
        <p:spPr>
          <a:xfrm>
            <a:off x="686104" y="417493"/>
            <a:ext cx="7772400" cy="954107"/>
          </a:xfrm>
        </p:spPr>
        <p:txBody>
          <a:bodyPr/>
          <a:lstStyle/>
          <a:p>
            <a:r>
              <a:rPr lang="en-US" dirty="0"/>
              <a:t>System-friendly RE procurement minimizes both generation and system integration costs</a:t>
            </a:r>
          </a:p>
        </p:txBody>
      </p:sp>
      <p:sp>
        <p:nvSpPr>
          <p:cNvPr id="11" name="TextBox 10">
            <a:extLst>
              <a:ext uri="{FF2B5EF4-FFF2-40B4-BE49-F238E27FC236}">
                <a16:creationId xmlns:a16="http://schemas.microsoft.com/office/drawing/2014/main" id="{ECF6CC6F-A874-4944-9340-9C0D3B324CA3}"/>
              </a:ext>
            </a:extLst>
          </p:cNvPr>
          <p:cNvSpPr txBox="1"/>
          <p:nvPr/>
        </p:nvSpPr>
        <p:spPr>
          <a:xfrm>
            <a:off x="152400" y="137160"/>
            <a:ext cx="3657600"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1. The opportunity for system-friendly RE procurement </a:t>
            </a:r>
          </a:p>
        </p:txBody>
      </p:sp>
    </p:spTree>
    <p:extLst>
      <p:ext uri="{BB962C8B-B14F-4D97-AF65-F5344CB8AC3E}">
        <p14:creationId xmlns:p14="http://schemas.microsoft.com/office/powerpoint/2010/main" val="294287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E2BEDA-8681-493A-9139-54FBF3E4AC86}"/>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6/24/2020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Slide Number Placeholder 3">
            <a:extLst>
              <a:ext uri="{FF2B5EF4-FFF2-40B4-BE49-F238E27FC236}">
                <a16:creationId xmlns:a16="http://schemas.microsoft.com/office/drawing/2014/main" id="{CE688C75-8598-46D9-AA2D-47FD2D333F1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2" name="Content Placeholder 1">
            <a:extLst>
              <a:ext uri="{FF2B5EF4-FFF2-40B4-BE49-F238E27FC236}">
                <a16:creationId xmlns:a16="http://schemas.microsoft.com/office/drawing/2014/main" id="{A1FAA771-A6F1-49F7-B3DE-31EDC56A1C03}"/>
              </a:ext>
            </a:extLst>
          </p:cNvPr>
          <p:cNvSpPr>
            <a:spLocks noGrp="1"/>
          </p:cNvSpPr>
          <p:nvPr>
            <p:ph idx="1"/>
          </p:nvPr>
        </p:nvSpPr>
        <p:spPr>
          <a:xfrm>
            <a:off x="685800" y="1600199"/>
            <a:ext cx="7772400" cy="4840307"/>
          </a:xfrm>
        </p:spPr>
        <p:txBody>
          <a:bodyPr>
            <a:normAutofit fontScale="92500" lnSpcReduction="20000"/>
          </a:bodyPr>
          <a:lstStyle/>
          <a:p>
            <a:pPr marL="0" lvl="0" indent="0">
              <a:buNone/>
            </a:pPr>
            <a:r>
              <a:rPr lang="en-IN" b="1" dirty="0"/>
              <a:t>Matching demand curve</a:t>
            </a:r>
          </a:p>
          <a:p>
            <a:r>
              <a:rPr lang="en-IN" dirty="0">
                <a:solidFill>
                  <a:srgbClr val="BA0C2F"/>
                </a:solidFill>
              </a:rPr>
              <a:t>Challenge</a:t>
            </a:r>
            <a:r>
              <a:rPr lang="en-IN" dirty="0"/>
              <a:t>: Changing demand patterns and trend toward higher evening peaks.</a:t>
            </a:r>
          </a:p>
          <a:p>
            <a:r>
              <a:rPr lang="en-IN" dirty="0">
                <a:solidFill>
                  <a:srgbClr val="00B050"/>
                </a:solidFill>
              </a:rPr>
              <a:t>Opportunity</a:t>
            </a:r>
            <a:r>
              <a:rPr lang="en-IN" dirty="0"/>
              <a:t>: Dispatchable RE (hybrids, storage) during peak time through higher tariffs/supply blocks following load patterns.</a:t>
            </a:r>
          </a:p>
          <a:p>
            <a:pPr marL="0" lvl="0" indent="0">
              <a:buNone/>
            </a:pPr>
            <a:r>
              <a:rPr lang="en-IN" b="1" dirty="0"/>
              <a:t>Mitigating grid integration/transmission costs </a:t>
            </a:r>
          </a:p>
          <a:p>
            <a:r>
              <a:rPr lang="en-IN" dirty="0">
                <a:solidFill>
                  <a:srgbClr val="BA0C2F"/>
                </a:solidFill>
              </a:rPr>
              <a:t>Challenge</a:t>
            </a:r>
            <a:r>
              <a:rPr lang="en-IN" dirty="0"/>
              <a:t>: Grid constraints at the transmission level leading to congestion and curtailment or higher grid connection costs.</a:t>
            </a:r>
          </a:p>
          <a:p>
            <a:r>
              <a:rPr lang="en-IN" dirty="0">
                <a:solidFill>
                  <a:srgbClr val="00B050"/>
                </a:solidFill>
              </a:rPr>
              <a:t>Opportunity</a:t>
            </a:r>
            <a:r>
              <a:rPr lang="en-IN" dirty="0"/>
              <a:t>: Requirement for minimum capacity utilization factors (CUF), consideration of grid connection costs in bids</a:t>
            </a:r>
          </a:p>
          <a:p>
            <a:pPr marL="0" lvl="0" indent="0">
              <a:buNone/>
            </a:pPr>
            <a:r>
              <a:rPr lang="en-IN" b="1" dirty="0"/>
              <a:t>Reducing intermittency </a:t>
            </a:r>
          </a:p>
          <a:p>
            <a:r>
              <a:rPr lang="en-IN" dirty="0">
                <a:solidFill>
                  <a:schemeClr val="accent2"/>
                </a:solidFill>
              </a:rPr>
              <a:t>Challenge</a:t>
            </a:r>
            <a:r>
              <a:rPr lang="en-IN" dirty="0"/>
              <a:t>: Balancing of real-time generation shortages and surpluses.</a:t>
            </a:r>
          </a:p>
          <a:p>
            <a:r>
              <a:rPr lang="en-IN" dirty="0">
                <a:solidFill>
                  <a:srgbClr val="00B050"/>
                </a:solidFill>
              </a:rPr>
              <a:t>Opportunity</a:t>
            </a:r>
            <a:r>
              <a:rPr lang="en-IN" dirty="0"/>
              <a:t>: Procurement of more firm RE power, e.g. </a:t>
            </a:r>
            <a:r>
              <a:rPr lang="en-US" dirty="0"/>
              <a:t>virtual or physical hybrids with higher CUFs (solar-wind + </a:t>
            </a:r>
            <a:r>
              <a:rPr lang="en-IN" dirty="0"/>
              <a:t>storage).</a:t>
            </a:r>
            <a:endParaRPr lang="en-US" dirty="0"/>
          </a:p>
          <a:p>
            <a:endParaRPr lang="en-US" dirty="0"/>
          </a:p>
        </p:txBody>
      </p:sp>
      <p:sp>
        <p:nvSpPr>
          <p:cNvPr id="5" name="Title 4">
            <a:extLst>
              <a:ext uri="{FF2B5EF4-FFF2-40B4-BE49-F238E27FC236}">
                <a16:creationId xmlns:a16="http://schemas.microsoft.com/office/drawing/2014/main" id="{E9401243-6A8A-495E-BAAB-7D359ED034E2}"/>
              </a:ext>
            </a:extLst>
          </p:cNvPr>
          <p:cNvSpPr>
            <a:spLocks noGrp="1"/>
          </p:cNvSpPr>
          <p:nvPr>
            <p:ph type="title"/>
          </p:nvPr>
        </p:nvSpPr>
        <p:spPr>
          <a:xfrm>
            <a:off x="686104" y="417493"/>
            <a:ext cx="7772400" cy="954107"/>
          </a:xfrm>
        </p:spPr>
        <p:txBody>
          <a:bodyPr/>
          <a:lstStyle/>
          <a:p>
            <a:r>
              <a:rPr lang="en-US" dirty="0"/>
              <a:t>System-friendly RE procurement is an opportunity to increase the uptake of RE in India</a:t>
            </a:r>
          </a:p>
        </p:txBody>
      </p:sp>
      <p:sp>
        <p:nvSpPr>
          <p:cNvPr id="7" name="TextBox 6">
            <a:extLst>
              <a:ext uri="{FF2B5EF4-FFF2-40B4-BE49-F238E27FC236}">
                <a16:creationId xmlns:a16="http://schemas.microsoft.com/office/drawing/2014/main" id="{85825854-1C49-4B53-A765-CFC2A82D65E0}"/>
              </a:ext>
            </a:extLst>
          </p:cNvPr>
          <p:cNvSpPr txBox="1"/>
          <p:nvPr/>
        </p:nvSpPr>
        <p:spPr>
          <a:xfrm>
            <a:off x="152400" y="137160"/>
            <a:ext cx="3657600" cy="276999"/>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1. The opportunity for system-friendly RE procurement </a:t>
            </a:r>
          </a:p>
        </p:txBody>
      </p:sp>
    </p:spTree>
    <p:extLst>
      <p:ext uri="{BB962C8B-B14F-4D97-AF65-F5344CB8AC3E}">
        <p14:creationId xmlns:p14="http://schemas.microsoft.com/office/powerpoint/2010/main" val="110620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0B58C5-D179-425A-A83B-1DA1996777B8}"/>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7</a:t>
            </a:fld>
            <a:endParaRPr lang="en-US" dirty="0"/>
          </a:p>
        </p:txBody>
      </p:sp>
      <p:sp>
        <p:nvSpPr>
          <p:cNvPr id="3" name="Date Placeholder 2">
            <a:extLst>
              <a:ext uri="{FF2B5EF4-FFF2-40B4-BE49-F238E27FC236}">
                <a16:creationId xmlns:a16="http://schemas.microsoft.com/office/drawing/2014/main" id="{1396DC70-B919-4A86-A129-EFF7F0A62377}"/>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a:p>
        </p:txBody>
      </p:sp>
      <p:sp>
        <p:nvSpPr>
          <p:cNvPr id="2" name="Content Placeholder 1">
            <a:extLst>
              <a:ext uri="{FF2B5EF4-FFF2-40B4-BE49-F238E27FC236}">
                <a16:creationId xmlns:a16="http://schemas.microsoft.com/office/drawing/2014/main" id="{A75D98FC-208C-401C-82D1-93992D360AB5}"/>
              </a:ext>
            </a:extLst>
          </p:cNvPr>
          <p:cNvSpPr>
            <a:spLocks noGrp="1"/>
          </p:cNvSpPr>
          <p:nvPr>
            <p:ph idx="1"/>
          </p:nvPr>
        </p:nvSpPr>
        <p:spPr>
          <a:xfrm>
            <a:off x="686104" y="1598022"/>
            <a:ext cx="7772400" cy="4650378"/>
          </a:xfrm>
        </p:spPr>
        <p:txBody>
          <a:bodyPr>
            <a:noAutofit/>
          </a:bodyPr>
          <a:lstStyle/>
          <a:p>
            <a:pPr marL="0" indent="0">
              <a:buNone/>
            </a:pPr>
            <a:r>
              <a:rPr lang="en-US" sz="1700" b="1" dirty="0"/>
              <a:t>1. Introduction of grid connection charges for RE projects</a:t>
            </a:r>
          </a:p>
          <a:p>
            <a:r>
              <a:rPr lang="en-US" sz="1700" dirty="0"/>
              <a:t>Expiration of </a:t>
            </a:r>
            <a:r>
              <a:rPr lang="en-US" sz="1700" dirty="0">
                <a:solidFill>
                  <a:srgbClr val="0070C0"/>
                </a:solidFill>
              </a:rPr>
              <a:t>waiver for grid connection </a:t>
            </a:r>
            <a:r>
              <a:rPr lang="en-US" sz="1700" dirty="0"/>
              <a:t>charges for RE in 2019 </a:t>
            </a:r>
          </a:p>
          <a:p>
            <a:r>
              <a:rPr lang="en-US" sz="1700" dirty="0"/>
              <a:t>Expiration of the </a:t>
            </a:r>
            <a:r>
              <a:rPr lang="en-US" sz="1700" dirty="0">
                <a:solidFill>
                  <a:srgbClr val="0070C0"/>
                </a:solidFill>
              </a:rPr>
              <a:t>waiver for transmission charges </a:t>
            </a:r>
            <a:r>
              <a:rPr lang="en-US" sz="1700" dirty="0"/>
              <a:t>for the use of the inter-state transmission system (ISTS) in 2022</a:t>
            </a:r>
          </a:p>
          <a:p>
            <a:r>
              <a:rPr lang="en-US" sz="1700" u="sng" dirty="0"/>
              <a:t>Result</a:t>
            </a:r>
            <a:r>
              <a:rPr lang="en-US" sz="1700" dirty="0"/>
              <a:t>: if implemented </a:t>
            </a:r>
            <a:r>
              <a:rPr lang="en-US" sz="1700" dirty="0">
                <a:sym typeface="Wingdings" panose="05000000000000000000" pitchFamily="2" charset="2"/>
              </a:rPr>
              <a:t> </a:t>
            </a:r>
            <a:r>
              <a:rPr lang="en-US" sz="1700" dirty="0"/>
              <a:t>RE producers </a:t>
            </a:r>
            <a:r>
              <a:rPr lang="en-US" sz="1700" dirty="0">
                <a:solidFill>
                  <a:srgbClr val="0070C0"/>
                </a:solidFill>
              </a:rPr>
              <a:t>internalize grid connection and use costs</a:t>
            </a:r>
            <a:r>
              <a:rPr lang="en-US" sz="1700" dirty="0"/>
              <a:t>, which will incentivize less RE deployment in areas with grid congestion.</a:t>
            </a:r>
          </a:p>
          <a:p>
            <a:pPr marL="454025" lvl="1" indent="0">
              <a:buNone/>
            </a:pPr>
            <a:endParaRPr lang="en-US" sz="1700" dirty="0"/>
          </a:p>
          <a:p>
            <a:pPr marL="0" indent="0">
              <a:buNone/>
            </a:pPr>
            <a:r>
              <a:rPr lang="en-US" sz="1700" b="1" dirty="0"/>
              <a:t>2. Potential phase-out of RE “must-run” status in the merit order dispatch</a:t>
            </a:r>
          </a:p>
          <a:p>
            <a:r>
              <a:rPr lang="en-US" sz="1700" dirty="0"/>
              <a:t>“Must-run” status</a:t>
            </a:r>
            <a:r>
              <a:rPr lang="en-US" sz="1700" dirty="0">
                <a:solidFill>
                  <a:srgbClr val="0070C0"/>
                </a:solidFill>
              </a:rPr>
              <a:t>: high revenue certainty for RE developers </a:t>
            </a:r>
            <a:r>
              <a:rPr lang="en-US" sz="1700" dirty="0"/>
              <a:t>but also </a:t>
            </a:r>
            <a:r>
              <a:rPr lang="en-US" sz="1700" dirty="0">
                <a:solidFill>
                  <a:srgbClr val="0070C0"/>
                </a:solidFill>
              </a:rPr>
              <a:t>few incentives to </a:t>
            </a:r>
            <a:r>
              <a:rPr lang="en-US" sz="1700" dirty="0">
                <a:solidFill>
                  <a:schemeClr val="accent6"/>
                </a:solidFill>
              </a:rPr>
              <a:t>optimize generation</a:t>
            </a:r>
            <a:r>
              <a:rPr lang="en-US" sz="1700" dirty="0"/>
              <a:t> to more closely follow demand and grid constraints. </a:t>
            </a:r>
          </a:p>
          <a:p>
            <a:r>
              <a:rPr lang="en-US" sz="1700" u="sng" dirty="0"/>
              <a:t>Result</a:t>
            </a:r>
            <a:r>
              <a:rPr lang="en-US" sz="1700" dirty="0"/>
              <a:t>: if implemented </a:t>
            </a:r>
            <a:r>
              <a:rPr lang="en-US" sz="1700" dirty="0">
                <a:sym typeface="Wingdings" panose="05000000000000000000" pitchFamily="2" charset="2"/>
              </a:rPr>
              <a:t> RE producers have incentive to invest in accurate forecasting. </a:t>
            </a:r>
          </a:p>
        </p:txBody>
      </p:sp>
      <p:sp>
        <p:nvSpPr>
          <p:cNvPr id="5" name="Title 4">
            <a:extLst>
              <a:ext uri="{FF2B5EF4-FFF2-40B4-BE49-F238E27FC236}">
                <a16:creationId xmlns:a16="http://schemas.microsoft.com/office/drawing/2014/main" id="{8691EBEB-B89B-476F-8BF2-6D065ECAF6A4}"/>
              </a:ext>
            </a:extLst>
          </p:cNvPr>
          <p:cNvSpPr>
            <a:spLocks noGrp="1"/>
          </p:cNvSpPr>
          <p:nvPr>
            <p:ph type="title"/>
          </p:nvPr>
        </p:nvSpPr>
        <p:spPr>
          <a:xfrm>
            <a:off x="686104" y="417493"/>
            <a:ext cx="7772400" cy="954107"/>
          </a:xfrm>
        </p:spPr>
        <p:txBody>
          <a:bodyPr/>
          <a:lstStyle/>
          <a:p>
            <a:r>
              <a:rPr lang="en-US" dirty="0"/>
              <a:t>4 key issues shaping RE system generation in India (1/2)</a:t>
            </a:r>
          </a:p>
        </p:txBody>
      </p:sp>
      <p:sp>
        <p:nvSpPr>
          <p:cNvPr id="6" name="TextBox 5">
            <a:extLst>
              <a:ext uri="{FF2B5EF4-FFF2-40B4-BE49-F238E27FC236}">
                <a16:creationId xmlns:a16="http://schemas.microsoft.com/office/drawing/2014/main" id="{DFFFB50E-BBEE-4797-80DA-A05BBB8253F8}"/>
              </a:ext>
            </a:extLst>
          </p:cNvPr>
          <p:cNvSpPr txBox="1"/>
          <p:nvPr/>
        </p:nvSpPr>
        <p:spPr>
          <a:xfrm>
            <a:off x="152400" y="137160"/>
            <a:ext cx="3581400" cy="276999"/>
          </a:xfrm>
          <a:prstGeom prst="rect">
            <a:avLst/>
          </a:prstGeom>
          <a:solidFill>
            <a:srgbClr val="002060"/>
          </a:solidFill>
        </p:spPr>
        <p:txBody>
          <a:bodyPr wrap="square" rtlCol="0">
            <a:spAutoFit/>
          </a:bodyPr>
          <a:lstStyle/>
          <a:p>
            <a:pPr lvl="0">
              <a:defRPr/>
            </a:pPr>
            <a:r>
              <a:rPr lang="en-US" sz="1200" dirty="0">
                <a:solidFill>
                  <a:srgbClr val="FFFFFF"/>
                </a:solidFill>
              </a:rPr>
              <a:t>2. Key issues shaping RE system integration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42948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96DC70-B919-4A86-A129-EFF7F0A62377}"/>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6/24/2020</a:t>
            </a:fld>
            <a:endParaRPr lang="en-US"/>
          </a:p>
        </p:txBody>
      </p:sp>
      <p:sp>
        <p:nvSpPr>
          <p:cNvPr id="4" name="Slide Number Placeholder 3">
            <a:extLst>
              <a:ext uri="{FF2B5EF4-FFF2-40B4-BE49-F238E27FC236}">
                <a16:creationId xmlns:a16="http://schemas.microsoft.com/office/drawing/2014/main" id="{470B58C5-D179-425A-A83B-1DA1996777B8}"/>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2" name="Content Placeholder 1">
            <a:extLst>
              <a:ext uri="{FF2B5EF4-FFF2-40B4-BE49-F238E27FC236}">
                <a16:creationId xmlns:a16="http://schemas.microsoft.com/office/drawing/2014/main" id="{A75D98FC-208C-401C-82D1-93992D360AB5}"/>
              </a:ext>
            </a:extLst>
          </p:cNvPr>
          <p:cNvSpPr>
            <a:spLocks noGrp="1"/>
          </p:cNvSpPr>
          <p:nvPr>
            <p:ph idx="1"/>
          </p:nvPr>
        </p:nvSpPr>
        <p:spPr>
          <a:xfrm>
            <a:off x="685800" y="1524000"/>
            <a:ext cx="7772400" cy="4840307"/>
          </a:xfrm>
        </p:spPr>
        <p:txBody>
          <a:bodyPr>
            <a:noAutofit/>
          </a:bodyPr>
          <a:lstStyle/>
          <a:p>
            <a:pPr marL="0" indent="0">
              <a:buNone/>
            </a:pPr>
            <a:r>
              <a:rPr lang="en-US" sz="1700" b="1" dirty="0"/>
              <a:t>3. Introduction of responsibility for forecast deviations for RE generation</a:t>
            </a:r>
          </a:p>
          <a:p>
            <a:r>
              <a:rPr lang="en-US" sz="1700" dirty="0"/>
              <a:t>For </a:t>
            </a:r>
            <a:r>
              <a:rPr lang="en-US" sz="1700" dirty="0">
                <a:solidFill>
                  <a:srgbClr val="0070C0"/>
                </a:solidFill>
              </a:rPr>
              <a:t>inter-state solar and wind projects, </a:t>
            </a:r>
            <a:r>
              <a:rPr lang="en-US" sz="1700" dirty="0"/>
              <a:t>penalties for forecast errors that exceed 15% of available capacity apply. </a:t>
            </a:r>
          </a:p>
          <a:p>
            <a:r>
              <a:rPr lang="en-US" sz="1700" dirty="0"/>
              <a:t>In</a:t>
            </a:r>
            <a:r>
              <a:rPr lang="en-US" sz="1700" dirty="0">
                <a:solidFill>
                  <a:srgbClr val="0070C0"/>
                </a:solidFill>
              </a:rPr>
              <a:t> most states</a:t>
            </a:r>
            <a:r>
              <a:rPr lang="en-US" sz="1700" dirty="0"/>
              <a:t>, there are no penalty charges for forecast deviations above or below 15% (in 4 states the range is less than 10%). 5 states impose penalties.</a:t>
            </a:r>
          </a:p>
          <a:p>
            <a:pPr>
              <a:spcAft>
                <a:spcPts val="600"/>
              </a:spcAft>
            </a:pPr>
            <a:r>
              <a:rPr lang="en-US" sz="1700" dirty="0"/>
              <a:t>Result: Increased contribution of RE to grid stability. </a:t>
            </a:r>
          </a:p>
          <a:p>
            <a:pPr lvl="1">
              <a:spcAft>
                <a:spcPts val="600"/>
              </a:spcAft>
            </a:pPr>
            <a:r>
              <a:rPr lang="en-US" sz="1700" dirty="0">
                <a:solidFill>
                  <a:schemeClr val="accent3"/>
                </a:solidFill>
              </a:rPr>
              <a:t>But: </a:t>
            </a:r>
            <a:r>
              <a:rPr lang="en-US" sz="1700" dirty="0">
                <a:solidFill>
                  <a:schemeClr val="accent6"/>
                </a:solidFill>
              </a:rPr>
              <a:t>I</a:t>
            </a:r>
            <a:r>
              <a:rPr lang="en-US" sz="1700" dirty="0">
                <a:solidFill>
                  <a:srgbClr val="0070C0"/>
                </a:solidFill>
              </a:rPr>
              <a:t>ncreased costs of compliance </a:t>
            </a:r>
            <a:r>
              <a:rPr lang="en-US" sz="1700" dirty="0">
                <a:solidFill>
                  <a:schemeClr val="accent3"/>
                </a:solidFill>
              </a:rPr>
              <a:t>(IT systems, quality forecasts, penalties), </a:t>
            </a:r>
            <a:r>
              <a:rPr lang="en-US" sz="1700" dirty="0"/>
              <a:t>unfair competition with thermal generation concerns RE producers </a:t>
            </a:r>
            <a:r>
              <a:rPr lang="en-US" sz="1700" dirty="0">
                <a:sym typeface="Wingdings" panose="05000000000000000000" pitchFamily="2" charset="2"/>
              </a:rPr>
              <a:t> Lowering the risk of curtailment could support compliance.</a:t>
            </a:r>
          </a:p>
          <a:p>
            <a:pPr marL="454025" lvl="1" indent="0">
              <a:spcAft>
                <a:spcPts val="600"/>
              </a:spcAft>
              <a:buNone/>
            </a:pPr>
            <a:endParaRPr lang="en-US" sz="1700" b="1" dirty="0"/>
          </a:p>
          <a:p>
            <a:pPr marL="0" indent="0">
              <a:buNone/>
            </a:pPr>
            <a:r>
              <a:rPr lang="en-US" sz="1700" b="1" dirty="0"/>
              <a:t>4. Wholesale electricity market reforms proposed by CERC </a:t>
            </a:r>
          </a:p>
          <a:p>
            <a:r>
              <a:rPr lang="en-US" sz="1700" dirty="0"/>
              <a:t>Most DISCOMs </a:t>
            </a:r>
            <a:r>
              <a:rPr lang="en-US" sz="1700" dirty="0">
                <a:solidFill>
                  <a:srgbClr val="0070C0"/>
                </a:solidFill>
              </a:rPr>
              <a:t>self‑schedule generators </a:t>
            </a:r>
            <a:r>
              <a:rPr lang="en-US" sz="1700" dirty="0"/>
              <a:t>with which they have bilateral contracts. This can lead to curtailment of RE and higher marginal power costs.</a:t>
            </a:r>
          </a:p>
          <a:p>
            <a:r>
              <a:rPr lang="en-US" sz="1700" u="sng" dirty="0"/>
              <a:t>Result</a:t>
            </a:r>
            <a:r>
              <a:rPr lang="en-US" sz="1700" dirty="0"/>
              <a:t>: </a:t>
            </a:r>
            <a:r>
              <a:rPr lang="en-US" sz="1700" dirty="0">
                <a:solidFill>
                  <a:srgbClr val="0070C0"/>
                </a:solidFill>
              </a:rPr>
              <a:t>Centralized day-ahead scheduling and real-time dispatch </a:t>
            </a:r>
            <a:r>
              <a:rPr lang="en-US" sz="1700" dirty="0"/>
              <a:t>to create a liquid power market that could generate time and locational price signals. </a:t>
            </a:r>
          </a:p>
        </p:txBody>
      </p:sp>
      <p:sp>
        <p:nvSpPr>
          <p:cNvPr id="5" name="Title 4">
            <a:extLst>
              <a:ext uri="{FF2B5EF4-FFF2-40B4-BE49-F238E27FC236}">
                <a16:creationId xmlns:a16="http://schemas.microsoft.com/office/drawing/2014/main" id="{8691EBEB-B89B-476F-8BF2-6D065ECAF6A4}"/>
              </a:ext>
            </a:extLst>
          </p:cNvPr>
          <p:cNvSpPr>
            <a:spLocks noGrp="1"/>
          </p:cNvSpPr>
          <p:nvPr>
            <p:ph type="title"/>
          </p:nvPr>
        </p:nvSpPr>
        <p:spPr>
          <a:xfrm>
            <a:off x="686104" y="417493"/>
            <a:ext cx="7772400" cy="954107"/>
          </a:xfrm>
        </p:spPr>
        <p:txBody>
          <a:bodyPr/>
          <a:lstStyle/>
          <a:p>
            <a:r>
              <a:rPr lang="en-US" dirty="0"/>
              <a:t>4 key issues shaping RE system generation in India (2/2)</a:t>
            </a:r>
          </a:p>
        </p:txBody>
      </p:sp>
      <p:sp>
        <p:nvSpPr>
          <p:cNvPr id="9" name="TextBox 8">
            <a:extLst>
              <a:ext uri="{FF2B5EF4-FFF2-40B4-BE49-F238E27FC236}">
                <a16:creationId xmlns:a16="http://schemas.microsoft.com/office/drawing/2014/main" id="{694E74E8-292C-4691-BB3B-A8ABA7B1674B}"/>
              </a:ext>
            </a:extLst>
          </p:cNvPr>
          <p:cNvSpPr txBox="1"/>
          <p:nvPr/>
        </p:nvSpPr>
        <p:spPr>
          <a:xfrm>
            <a:off x="152400" y="137160"/>
            <a:ext cx="3352800" cy="276999"/>
          </a:xfrm>
          <a:prstGeom prst="rect">
            <a:avLst/>
          </a:prstGeom>
          <a:solidFill>
            <a:srgbClr val="002060"/>
          </a:solidFill>
        </p:spPr>
        <p:txBody>
          <a:bodyPr wrap="square" rtlCol="0">
            <a:spAutoFit/>
          </a:bodyPr>
          <a:lstStyle/>
          <a:p>
            <a:pPr lvl="0">
              <a:defRPr/>
            </a:pPr>
            <a:r>
              <a:rPr lang="en-US" sz="1200" dirty="0">
                <a:solidFill>
                  <a:srgbClr val="FFFFFF"/>
                </a:solidFill>
              </a:rPr>
              <a:t>2. Key issues shaping RE system integration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11895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88F0FB9-92E8-42A0-AF0C-20B5DFA3C80A}"/>
              </a:ext>
              <a:ext uri="{C183D7F6-B498-43B3-948B-1728B52AA6E4}">
                <adec:decorative xmlns:adec="http://schemas.microsoft.com/office/drawing/2017/decorative" val="1"/>
              </a:ext>
            </a:extLst>
          </p:cNvPr>
          <p:cNvSpPr>
            <a:spLocks noGrp="1"/>
          </p:cNvSpPr>
          <p:nvPr>
            <p:ph type="dt" sz="half" idx="2"/>
          </p:nvPr>
        </p:nvSpPr>
        <p:spPr>
          <a:xfrm>
            <a:off x="152400" y="6520934"/>
            <a:ext cx="2133600" cy="184666"/>
          </a:xfrm>
        </p:spPr>
        <p:txBody>
          <a:bodyPr/>
          <a:lstStyle/>
          <a:p>
            <a:fld id="{414FB1AD-D69E-B741-965A-0BAE826C2FA6}" type="datetime1">
              <a:rPr lang="en-US" smtClean="0"/>
              <a:pPr/>
              <a:t>6/24/2020</a:t>
            </a:fld>
            <a:endParaRPr lang="en-US" dirty="0"/>
          </a:p>
        </p:txBody>
      </p:sp>
      <p:sp>
        <p:nvSpPr>
          <p:cNvPr id="4" name="Slide Number Placeholder 3">
            <a:extLst>
              <a:ext uri="{FF2B5EF4-FFF2-40B4-BE49-F238E27FC236}">
                <a16:creationId xmlns:a16="http://schemas.microsoft.com/office/drawing/2014/main" id="{988E9D90-3EAC-4D68-9F60-F7DE6D4E9FB0}"/>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9</a:t>
            </a:fld>
            <a:endParaRPr lang="en-US" dirty="0"/>
          </a:p>
        </p:txBody>
      </p:sp>
      <p:graphicFrame>
        <p:nvGraphicFramePr>
          <p:cNvPr id="10" name="Content Placeholder 9">
            <a:extLst>
              <a:ext uri="{FF2B5EF4-FFF2-40B4-BE49-F238E27FC236}">
                <a16:creationId xmlns:a16="http://schemas.microsoft.com/office/drawing/2014/main" id="{49C5CE91-698C-449B-875C-ACD90DA6AE6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625406442"/>
              </p:ext>
            </p:extLst>
          </p:nvPr>
        </p:nvGraphicFramePr>
        <p:xfrm>
          <a:off x="304800" y="1669450"/>
          <a:ext cx="8458200" cy="4465511"/>
        </p:xfrm>
        <a:graphic>
          <a:graphicData uri="http://schemas.openxmlformats.org/drawingml/2006/table">
            <a:tbl>
              <a:tblPr firstRow="1" bandRow="1">
                <a:tableStyleId>{5C22544A-7EE6-4342-B048-85BDC9FD1C3A}</a:tableStyleId>
              </a:tblPr>
              <a:tblGrid>
                <a:gridCol w="4795886">
                  <a:extLst>
                    <a:ext uri="{9D8B030D-6E8A-4147-A177-3AD203B41FA5}">
                      <a16:colId xmlns:a16="http://schemas.microsoft.com/office/drawing/2014/main" val="3314662380"/>
                    </a:ext>
                  </a:extLst>
                </a:gridCol>
                <a:gridCol w="3662314">
                  <a:extLst>
                    <a:ext uri="{9D8B030D-6E8A-4147-A177-3AD203B41FA5}">
                      <a16:colId xmlns:a16="http://schemas.microsoft.com/office/drawing/2014/main" val="234183799"/>
                    </a:ext>
                  </a:extLst>
                </a:gridCol>
              </a:tblGrid>
              <a:tr h="0">
                <a:tc>
                  <a:txBody>
                    <a:bodyPr/>
                    <a:lstStyle/>
                    <a:p>
                      <a:r>
                        <a:rPr lang="en-US" sz="1900" dirty="0"/>
                        <a:t>Examples</a:t>
                      </a:r>
                    </a:p>
                  </a:txBody>
                  <a:tcPr>
                    <a:solidFill>
                      <a:schemeClr val="accent3"/>
                    </a:solidFill>
                  </a:tcPr>
                </a:tc>
                <a:tc>
                  <a:txBody>
                    <a:bodyPr/>
                    <a:lstStyle/>
                    <a:p>
                      <a:r>
                        <a:rPr lang="en-US" sz="1900" dirty="0"/>
                        <a:t>Global Trend</a:t>
                      </a:r>
                    </a:p>
                  </a:txBody>
                  <a:tcPr>
                    <a:solidFill>
                      <a:schemeClr val="accent3"/>
                    </a:solidFill>
                  </a:tcPr>
                </a:tc>
                <a:extLst>
                  <a:ext uri="{0D108BD9-81ED-4DB2-BD59-A6C34878D82A}">
                    <a16:rowId xmlns:a16="http://schemas.microsoft.com/office/drawing/2014/main" val="679775849"/>
                  </a:ext>
                </a:extLst>
              </a:tr>
              <a:tr h="370840">
                <a:tc>
                  <a:txBody>
                    <a:bodyPr/>
                    <a:lstStyle/>
                    <a:p>
                      <a:r>
                        <a:rPr lang="en-US" sz="1900" b="0" dirty="0">
                          <a:solidFill>
                            <a:srgbClr val="635C5B"/>
                          </a:solidFill>
                        </a:rPr>
                        <a:t>SECI competitive procurement for hybrids</a:t>
                      </a:r>
                    </a:p>
                  </a:txBody>
                  <a:tcPr/>
                </a:tc>
                <a:tc>
                  <a:txBody>
                    <a:bodyPr/>
                    <a:lstStyle/>
                    <a:p>
                      <a:r>
                        <a:rPr lang="en-US" sz="1900" dirty="0">
                          <a:solidFill>
                            <a:srgbClr val="0070C0"/>
                          </a:solidFill>
                        </a:rPr>
                        <a:t>Physical hybrids </a:t>
                      </a:r>
                      <a:r>
                        <a:rPr lang="en-US" sz="1900" dirty="0">
                          <a:solidFill>
                            <a:srgbClr val="635C5B"/>
                          </a:solidFill>
                        </a:rPr>
                        <a:t>(Global Trend 1)</a:t>
                      </a:r>
                      <a:endParaRPr lang="en-US" sz="1900" dirty="0">
                        <a:solidFill>
                          <a:srgbClr val="0070C0"/>
                        </a:solidFill>
                      </a:endParaRPr>
                    </a:p>
                  </a:txBody>
                  <a:tcPr/>
                </a:tc>
                <a:extLst>
                  <a:ext uri="{0D108BD9-81ED-4DB2-BD59-A6C34878D82A}">
                    <a16:rowId xmlns:a16="http://schemas.microsoft.com/office/drawing/2014/main" val="2027644972"/>
                  </a:ext>
                </a:extLst>
              </a:tr>
              <a:tr h="370840">
                <a:tc>
                  <a:txBody>
                    <a:bodyPr/>
                    <a:lstStyle/>
                    <a:p>
                      <a:r>
                        <a:rPr lang="en-US" sz="1900" b="0" dirty="0">
                          <a:solidFill>
                            <a:srgbClr val="635C5B"/>
                          </a:solidFill>
                        </a:rPr>
                        <a:t>SECI competitive procurement for hybrids with assured peak supply</a:t>
                      </a:r>
                    </a:p>
                  </a:txBody>
                  <a:tcPr/>
                </a:tc>
                <a:tc>
                  <a:txBody>
                    <a:bodyPr/>
                    <a:lstStyle/>
                    <a:p>
                      <a:r>
                        <a:rPr lang="en-US" sz="1900" dirty="0">
                          <a:solidFill>
                            <a:srgbClr val="0070C0"/>
                          </a:solidFill>
                        </a:rPr>
                        <a:t>Time-based incentives &amp; physical hybrids </a:t>
                      </a:r>
                      <a:r>
                        <a:rPr lang="en-US" sz="1900" dirty="0">
                          <a:solidFill>
                            <a:srgbClr val="635C5B"/>
                          </a:solidFill>
                        </a:rPr>
                        <a:t>(Global Trends 1 &amp; 3)</a:t>
                      </a:r>
                      <a:endParaRPr lang="en-US" sz="1900" dirty="0">
                        <a:solidFill>
                          <a:srgbClr val="0070C0"/>
                        </a:solidFill>
                      </a:endParaRPr>
                    </a:p>
                  </a:txBody>
                  <a:tcPr/>
                </a:tc>
                <a:extLst>
                  <a:ext uri="{0D108BD9-81ED-4DB2-BD59-A6C34878D82A}">
                    <a16:rowId xmlns:a16="http://schemas.microsoft.com/office/drawing/2014/main" val="1953642999"/>
                  </a:ext>
                </a:extLst>
              </a:tr>
              <a:tr h="370840">
                <a:tc>
                  <a:txBody>
                    <a:bodyPr/>
                    <a:lstStyle/>
                    <a:p>
                      <a:pPr marL="0" marR="0">
                        <a:lnSpc>
                          <a:spcPct val="115000"/>
                        </a:lnSpc>
                        <a:spcBef>
                          <a:spcPts val="0"/>
                        </a:spcBef>
                        <a:spcAft>
                          <a:spcPts val="0"/>
                        </a:spcAft>
                      </a:pPr>
                      <a:r>
                        <a:rPr lang="en-US" sz="1900" b="0" kern="1200" dirty="0">
                          <a:solidFill>
                            <a:srgbClr val="635C5B"/>
                          </a:solidFill>
                          <a:latin typeface="+mn-lt"/>
                          <a:ea typeface="+mn-ea"/>
                          <a:cs typeface="+mn-cs"/>
                        </a:rPr>
                        <a:t>SECI as demand aggregator</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70C0"/>
                          </a:solidFill>
                        </a:rPr>
                        <a:t>Virtual hybrid/aggregator </a:t>
                      </a:r>
                      <a:br>
                        <a:rPr lang="en-US" sz="1900" dirty="0">
                          <a:solidFill>
                            <a:srgbClr val="0070C0"/>
                          </a:solidFill>
                        </a:rPr>
                      </a:br>
                      <a:r>
                        <a:rPr lang="en-US" sz="1900" dirty="0">
                          <a:solidFill>
                            <a:srgbClr val="635C5B"/>
                          </a:solidFill>
                        </a:rPr>
                        <a:t>(Global Trend 2)</a:t>
                      </a:r>
                      <a:endParaRPr lang="en-US" sz="1900" dirty="0">
                        <a:solidFill>
                          <a:srgbClr val="0070C0"/>
                        </a:solidFill>
                      </a:endParaRPr>
                    </a:p>
                  </a:txBody>
                  <a:tcPr/>
                </a:tc>
                <a:extLst>
                  <a:ext uri="{0D108BD9-81ED-4DB2-BD59-A6C34878D82A}">
                    <a16:rowId xmlns:a16="http://schemas.microsoft.com/office/drawing/2014/main" val="1473277582"/>
                  </a:ext>
                </a:extLst>
              </a:tr>
              <a:tr h="370840">
                <a:tc>
                  <a:txBody>
                    <a:bodyPr/>
                    <a:lstStyle/>
                    <a:p>
                      <a:pPr marL="0" marR="0">
                        <a:lnSpc>
                          <a:spcPct val="115000"/>
                        </a:lnSpc>
                        <a:spcBef>
                          <a:spcPts val="0"/>
                        </a:spcBef>
                        <a:spcAft>
                          <a:spcPts val="0"/>
                        </a:spcAft>
                      </a:pPr>
                      <a:r>
                        <a:rPr lang="en-US" sz="1900" b="0" kern="1200" dirty="0">
                          <a:solidFill>
                            <a:srgbClr val="635C5B"/>
                          </a:solidFill>
                          <a:latin typeface="+mn-lt"/>
                          <a:ea typeface="+mn-ea"/>
                          <a:cs typeface="+mn-cs"/>
                        </a:rPr>
                        <a:t>Bundling solar PV with thermal power </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70C0"/>
                          </a:solidFill>
                        </a:rPr>
                        <a:t>Virtual hybrid/aggregator</a:t>
                      </a:r>
                      <a:br>
                        <a:rPr lang="en-US" sz="1900" dirty="0">
                          <a:solidFill>
                            <a:srgbClr val="0070C0"/>
                          </a:solidFill>
                        </a:rPr>
                      </a:br>
                      <a:r>
                        <a:rPr lang="en-US" sz="1900" dirty="0">
                          <a:solidFill>
                            <a:srgbClr val="635C5B"/>
                          </a:solidFill>
                        </a:rPr>
                        <a:t>(Global Trend 2)</a:t>
                      </a:r>
                      <a:endParaRPr lang="en-US" sz="1900" dirty="0">
                        <a:solidFill>
                          <a:srgbClr val="0070C0"/>
                        </a:solidFill>
                      </a:endParaRPr>
                    </a:p>
                  </a:txBody>
                  <a:tcPr/>
                </a:tc>
                <a:extLst>
                  <a:ext uri="{0D108BD9-81ED-4DB2-BD59-A6C34878D82A}">
                    <a16:rowId xmlns:a16="http://schemas.microsoft.com/office/drawing/2014/main" val="3470472898"/>
                  </a:ext>
                </a:extLst>
              </a:tr>
              <a:tr h="370840">
                <a:tc>
                  <a:txBody>
                    <a:bodyPr/>
                    <a:lstStyle/>
                    <a:p>
                      <a:pPr marL="0" marR="0">
                        <a:lnSpc>
                          <a:spcPct val="115000"/>
                        </a:lnSpc>
                        <a:spcBef>
                          <a:spcPts val="0"/>
                        </a:spcBef>
                        <a:spcAft>
                          <a:spcPts val="0"/>
                        </a:spcAft>
                      </a:pPr>
                      <a:r>
                        <a:rPr lang="en-US" sz="1900" b="0" kern="1200" dirty="0">
                          <a:solidFill>
                            <a:srgbClr val="635C5B"/>
                          </a:solidFill>
                          <a:latin typeface="+mn-lt"/>
                          <a:ea typeface="+mn-ea"/>
                          <a:cs typeface="+mn-cs"/>
                        </a:rPr>
                        <a:t>Banking power arrangements between DISCOMs</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70C0"/>
                          </a:solidFill>
                        </a:rPr>
                        <a:t>Virtual hybrid/aggregator </a:t>
                      </a:r>
                      <a:br>
                        <a:rPr lang="en-US" sz="1900" dirty="0">
                          <a:solidFill>
                            <a:srgbClr val="0070C0"/>
                          </a:solidFill>
                        </a:rPr>
                      </a:br>
                      <a:r>
                        <a:rPr lang="en-US" sz="1900" dirty="0">
                          <a:solidFill>
                            <a:srgbClr val="635C5B"/>
                          </a:solidFill>
                        </a:rPr>
                        <a:t>(Global Trend 2)</a:t>
                      </a:r>
                      <a:endParaRPr lang="en-US" sz="1900" dirty="0">
                        <a:solidFill>
                          <a:srgbClr val="0070C0"/>
                        </a:solidFill>
                      </a:endParaRPr>
                    </a:p>
                  </a:txBody>
                  <a:tcPr/>
                </a:tc>
                <a:extLst>
                  <a:ext uri="{0D108BD9-81ED-4DB2-BD59-A6C34878D82A}">
                    <a16:rowId xmlns:a16="http://schemas.microsoft.com/office/drawing/2014/main" val="152271959"/>
                  </a:ext>
                </a:extLst>
              </a:tr>
              <a:tr h="370840">
                <a:tc>
                  <a:txBody>
                    <a:bodyPr/>
                    <a:lstStyle/>
                    <a:p>
                      <a:pPr marL="0" marR="0">
                        <a:lnSpc>
                          <a:spcPct val="115000"/>
                        </a:lnSpc>
                        <a:spcBef>
                          <a:spcPts val="0"/>
                        </a:spcBef>
                        <a:spcAft>
                          <a:spcPts val="0"/>
                        </a:spcAft>
                      </a:pPr>
                      <a:r>
                        <a:rPr lang="en-US" sz="1900" b="0" kern="1200" dirty="0">
                          <a:solidFill>
                            <a:srgbClr val="635C5B"/>
                          </a:solidFill>
                          <a:latin typeface="+mn-lt"/>
                          <a:ea typeface="+mn-ea"/>
                          <a:cs typeface="+mn-cs"/>
                        </a:rPr>
                        <a:t>State-level &amp; substation-specific </a:t>
                      </a:r>
                      <a:br>
                        <a:rPr lang="en-US" sz="1900" b="0" kern="1200" dirty="0">
                          <a:solidFill>
                            <a:srgbClr val="635C5B"/>
                          </a:solidFill>
                          <a:latin typeface="+mn-lt"/>
                          <a:ea typeface="+mn-ea"/>
                          <a:cs typeface="+mn-cs"/>
                        </a:rPr>
                      </a:br>
                      <a:r>
                        <a:rPr lang="en-US" sz="1900" b="0" kern="1200" dirty="0">
                          <a:solidFill>
                            <a:srgbClr val="635C5B"/>
                          </a:solidFill>
                          <a:latin typeface="+mn-lt"/>
                          <a:ea typeface="+mn-ea"/>
                          <a:cs typeface="+mn-cs"/>
                        </a:rPr>
                        <a:t>competitive procurement</a:t>
                      </a:r>
                    </a:p>
                  </a:txBody>
                  <a:tcPr marL="68580" marR="68580" marT="0" marB="0"/>
                </a:tc>
                <a:tc>
                  <a:txBody>
                    <a:bodyPr/>
                    <a:lstStyle/>
                    <a:p>
                      <a:r>
                        <a:rPr lang="en-US" sz="1900" dirty="0">
                          <a:solidFill>
                            <a:srgbClr val="0070C0"/>
                          </a:solidFill>
                        </a:rPr>
                        <a:t>Locational signals </a:t>
                      </a:r>
                      <a:r>
                        <a:rPr lang="en-US" sz="1900" dirty="0">
                          <a:solidFill>
                            <a:srgbClr val="635C5B"/>
                          </a:solidFill>
                        </a:rPr>
                        <a:t>(Global Trend 4)</a:t>
                      </a:r>
                      <a:endParaRPr lang="en-US" sz="1900" dirty="0">
                        <a:solidFill>
                          <a:srgbClr val="0070C0"/>
                        </a:solidFill>
                      </a:endParaRPr>
                    </a:p>
                  </a:txBody>
                  <a:tcPr/>
                </a:tc>
                <a:extLst>
                  <a:ext uri="{0D108BD9-81ED-4DB2-BD59-A6C34878D82A}">
                    <a16:rowId xmlns:a16="http://schemas.microsoft.com/office/drawing/2014/main" val="3502346192"/>
                  </a:ext>
                </a:extLst>
              </a:tr>
              <a:tr h="370840">
                <a:tc>
                  <a:txBody>
                    <a:bodyPr/>
                    <a:lstStyle/>
                    <a:p>
                      <a:pPr marL="0" marR="0">
                        <a:lnSpc>
                          <a:spcPct val="115000"/>
                        </a:lnSpc>
                        <a:spcBef>
                          <a:spcPts val="0"/>
                        </a:spcBef>
                        <a:spcAft>
                          <a:spcPts val="0"/>
                        </a:spcAft>
                      </a:pPr>
                      <a:r>
                        <a:rPr lang="en-US" sz="1900" b="0" kern="1200" dirty="0">
                          <a:solidFill>
                            <a:srgbClr val="635C5B"/>
                          </a:solidFill>
                          <a:latin typeface="+mn-lt"/>
                          <a:ea typeface="+mn-ea"/>
                          <a:cs typeface="+mn-cs"/>
                        </a:rPr>
                        <a:t>SECI site-specific competitive procurement</a:t>
                      </a:r>
                    </a:p>
                  </a:txBody>
                  <a:tcPr marL="68580" marR="68580" marT="0" marB="0"/>
                </a:tc>
                <a:tc>
                  <a:txBody>
                    <a:bodyPr/>
                    <a:lstStyle/>
                    <a:p>
                      <a:r>
                        <a:rPr lang="en-US" sz="1900" dirty="0">
                          <a:solidFill>
                            <a:srgbClr val="0070C0"/>
                          </a:solidFill>
                        </a:rPr>
                        <a:t>Locational signals </a:t>
                      </a:r>
                      <a:r>
                        <a:rPr lang="en-US" sz="1900" dirty="0">
                          <a:solidFill>
                            <a:srgbClr val="635C5B"/>
                          </a:solidFill>
                        </a:rPr>
                        <a:t>(Global Trend 4)</a:t>
                      </a:r>
                      <a:endParaRPr lang="en-US" sz="1900" dirty="0">
                        <a:solidFill>
                          <a:srgbClr val="0070C0"/>
                        </a:solidFill>
                      </a:endParaRPr>
                    </a:p>
                  </a:txBody>
                  <a:tcPr/>
                </a:tc>
                <a:extLst>
                  <a:ext uri="{0D108BD9-81ED-4DB2-BD59-A6C34878D82A}">
                    <a16:rowId xmlns:a16="http://schemas.microsoft.com/office/drawing/2014/main" val="2253764889"/>
                  </a:ext>
                </a:extLst>
              </a:tr>
            </a:tbl>
          </a:graphicData>
        </a:graphic>
      </p:graphicFrame>
      <p:sp>
        <p:nvSpPr>
          <p:cNvPr id="5" name="Title 4">
            <a:extLst>
              <a:ext uri="{FF2B5EF4-FFF2-40B4-BE49-F238E27FC236}">
                <a16:creationId xmlns:a16="http://schemas.microsoft.com/office/drawing/2014/main" id="{0B91071A-0687-46E2-94DE-6574167DDF93}"/>
              </a:ext>
            </a:extLst>
          </p:cNvPr>
          <p:cNvSpPr>
            <a:spLocks noGrp="1"/>
          </p:cNvSpPr>
          <p:nvPr>
            <p:ph type="title"/>
          </p:nvPr>
        </p:nvSpPr>
        <p:spPr>
          <a:xfrm>
            <a:off x="686104" y="417493"/>
            <a:ext cx="7772400" cy="954107"/>
          </a:xfrm>
        </p:spPr>
        <p:txBody>
          <a:bodyPr/>
          <a:lstStyle/>
          <a:p>
            <a:r>
              <a:rPr lang="en-IN" dirty="0"/>
              <a:t>India has experience with innovative procurement approaches for RE system integration</a:t>
            </a:r>
            <a:endParaRPr lang="en-US" dirty="0"/>
          </a:p>
        </p:txBody>
      </p:sp>
      <p:sp>
        <p:nvSpPr>
          <p:cNvPr id="6" name="TextBox 5">
            <a:extLst>
              <a:ext uri="{FF2B5EF4-FFF2-40B4-BE49-F238E27FC236}">
                <a16:creationId xmlns:a16="http://schemas.microsoft.com/office/drawing/2014/main" id="{CE6F0FFD-66D0-45EA-B5AF-0EFE45D0FABD}"/>
              </a:ext>
            </a:extLst>
          </p:cNvPr>
          <p:cNvSpPr txBox="1"/>
          <p:nvPr/>
        </p:nvSpPr>
        <p:spPr>
          <a:xfrm>
            <a:off x="152400" y="140494"/>
            <a:ext cx="3429000" cy="276999"/>
          </a:xfrm>
          <a:prstGeom prst="rect">
            <a:avLst/>
          </a:prstGeom>
          <a:solidFill>
            <a:srgbClr val="002060"/>
          </a:solidFill>
        </p:spPr>
        <p:txBody>
          <a:bodyPr wrap="square" rtlCol="0">
            <a:spAutoFit/>
          </a:bodyPr>
          <a:lstStyle/>
          <a:p>
            <a:pPr lvl="0">
              <a:defRPr/>
            </a:pPr>
            <a:r>
              <a:rPr lang="en-US" sz="1200" dirty="0">
                <a:solidFill>
                  <a:srgbClr val="FFFFFF"/>
                </a:solidFill>
              </a:rPr>
              <a:t>3. Status of system-friendly RE procurement in India</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448117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YrFykI5nMMDWoeuBWRqDQ"/>
</p:tagLst>
</file>

<file path=ppt/tags/tag2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xbT7HO8jt98qYY5rh1VB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TIwXq57wx9lSgBfJ1qt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RKjtIZt5GI4hHA.83Po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Pesd0acRZsU0D.GeBLrqA"/>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1_Presentation_Refresh 4:3">
  <a:themeElements>
    <a:clrScheme name="Custom 5">
      <a:dk1>
        <a:srgbClr val="555759"/>
      </a:dk1>
      <a:lt1>
        <a:sysClr val="window" lastClr="FFFFFF"/>
      </a:lt1>
      <a:dk2>
        <a:srgbClr val="555759"/>
      </a:dk2>
      <a:lt2>
        <a:srgbClr val="FFFFFF"/>
      </a:lt2>
      <a:accent1>
        <a:srgbClr val="555759"/>
      </a:accent1>
      <a:accent2>
        <a:srgbClr val="95D600"/>
      </a:accent2>
      <a:accent3>
        <a:srgbClr val="0093C9"/>
      </a:accent3>
      <a:accent4>
        <a:srgbClr val="FFB718"/>
      </a:accent4>
      <a:accent5>
        <a:srgbClr val="E53C2E"/>
      </a:accent5>
      <a:accent6>
        <a:srgbClr val="8B189B"/>
      </a:accent6>
      <a:hlink>
        <a:srgbClr val="85D206"/>
      </a:hlink>
      <a:folHlink>
        <a:srgbClr val="648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EE83EC7-0760-42FD-9151-72E39E1269C6}" vid="{D74689B0-0388-473D-A06D-3EB489E9CE60}"/>
    </a:ext>
  </a:extLst>
</a:theme>
</file>

<file path=ppt/theme/theme2.xml><?xml version="1.0" encoding="utf-8"?>
<a:theme xmlns:a="http://schemas.openxmlformats.org/drawingml/2006/main" name="2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Navigant template" id="{A43CD75E-9E68-4CD0-959B-6AC5A5067945}" vid="{159CC80E-3ACF-41DC-A678-815DB1EF3FE0}"/>
    </a:ext>
  </a:extLst>
</a:theme>
</file>

<file path=ppt/theme/theme4.xml><?xml version="1.0" encoding="utf-8"?>
<a:theme xmlns:a="http://schemas.openxmlformats.org/drawingml/2006/main" name="1_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Strommarkttreffen - Standortsteuerung" id="{F88D08B6-4347-42E3-BAFC-3660FBA6D522}" vid="{C305799B-7933-4F83-972F-FDDB2275C43F}"/>
    </a:ext>
  </a:extLst>
</a:theme>
</file>

<file path=ppt/theme/theme5.xml><?xml version="1.0" encoding="utf-8"?>
<a:theme xmlns:a="http://schemas.openxmlformats.org/drawingml/2006/main" name="3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3F6AF1232A94B84CC7155E86F0BA4" ma:contentTypeVersion="15" ma:contentTypeDescription="Create a new document." ma:contentTypeScope="" ma:versionID="27190289041f8e3c78ff79b2de121505">
  <xsd:schema xmlns:xsd="http://www.w3.org/2001/XMLSchema" xmlns:xs="http://www.w3.org/2001/XMLSchema" xmlns:p="http://schemas.microsoft.com/office/2006/metadata/properties" targetNamespace="http://schemas.microsoft.com/office/2006/metadata/properties" ma:root="true" ma:fieldsID="966d1ace22a2e94501aeb27f45dda2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85AD41-8781-4035-A606-57265E8C2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D0424B8-95E8-4022-AA4A-1C0399C8CF8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5ED42BD-B63E-4F15-BBA7-3AD6658DE7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4.3-Template_4.29.2016</Template>
  <TotalTime>26689</TotalTime>
  <Words>4089</Words>
  <Application>Microsoft Office PowerPoint</Application>
  <PresentationFormat>On-screen Show (4:3)</PresentationFormat>
  <Paragraphs>501</Paragraphs>
  <Slides>34</Slides>
  <Notes>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34</vt:i4>
      </vt:variant>
    </vt:vector>
  </HeadingPairs>
  <TitlesOfParts>
    <vt:vector size="49" baseType="lpstr">
      <vt:lpstr>Arial</vt:lpstr>
      <vt:lpstr>Arial Narrow</vt:lpstr>
      <vt:lpstr>Bahnschrift</vt:lpstr>
      <vt:lpstr>Calibri</vt:lpstr>
      <vt:lpstr>Courier New</vt:lpstr>
      <vt:lpstr>Gill Sans MT</vt:lpstr>
      <vt:lpstr>Palatino Linotype</vt:lpstr>
      <vt:lpstr>Wingdings</vt:lpstr>
      <vt:lpstr>1_Presentation_Refresh 4:3</vt:lpstr>
      <vt:lpstr>2_4.3-Template_4.29.2016</vt:lpstr>
      <vt:lpstr>Navigant_Gray</vt:lpstr>
      <vt:lpstr>1_Navigant_Gray</vt:lpstr>
      <vt:lpstr>3_4.3-Template_4.29.2016</vt:lpstr>
      <vt:lpstr>1_4.3-Template_4.29.2016</vt:lpstr>
      <vt:lpstr>think-cell Slide</vt:lpstr>
      <vt:lpstr>System-friendly competitive RE procurement in India</vt:lpstr>
      <vt:lpstr>Aim of this presentation</vt:lpstr>
      <vt:lpstr>Agenda</vt:lpstr>
      <vt:lpstr>System-friendly procurement:  Why is it relevant for India?</vt:lpstr>
      <vt:lpstr>System-friendly RE procurement minimizes both generation and system integration costs</vt:lpstr>
      <vt:lpstr>System-friendly RE procurement is an opportunity to increase the uptake of RE in India</vt:lpstr>
      <vt:lpstr>4 key issues shaping RE system generation in India (1/2)</vt:lpstr>
      <vt:lpstr>4 key issues shaping RE system generation in India (2/2)</vt:lpstr>
      <vt:lpstr>India has experience with innovative procurement approaches for RE system integration</vt:lpstr>
      <vt:lpstr>Status of hybrid RE procurement in India</vt:lpstr>
      <vt:lpstr>RE hybrid procurement can support system integration in India</vt:lpstr>
      <vt:lpstr>RE hybrid procurement also faces challenges in India</vt:lpstr>
      <vt:lpstr>Draft Guidelines on wind-solar hybrid competitive procurement (MNRE) address some challenges</vt:lpstr>
      <vt:lpstr>4 global trends in RE system-friendly procurement</vt:lpstr>
      <vt:lpstr>Global trend 1: Time-based incentives &amp; penalties</vt:lpstr>
      <vt:lpstr>Global trend 1: Time-based incentives &amp; penalties (pt. 2)</vt:lpstr>
      <vt:lpstr>Global trend 1: Time-based incentives &amp; penalties (pt. 3)</vt:lpstr>
      <vt:lpstr>Global trend 2:  Aggregators (virtual hybrids)</vt:lpstr>
      <vt:lpstr>Global trend 2:  Aggregators (virtual hybrids pt. 2)</vt:lpstr>
      <vt:lpstr>Global trend 2:  Aggregators (virtual hybrids pt. 3)</vt:lpstr>
      <vt:lpstr>Global trend 3: Procurement of (physical) hybrids</vt:lpstr>
      <vt:lpstr>Global trend 3: Procurement of (physical) hybrids (pt. 2)</vt:lpstr>
      <vt:lpstr>Global trend 3: Procurement of (physical) hybrids (pt. 3)</vt:lpstr>
      <vt:lpstr>Global trend 4: Locational signals</vt:lpstr>
      <vt:lpstr>Global trend 4: Locational signals (pt. 2)</vt:lpstr>
      <vt:lpstr>Global trend 4: Locational signals (pt. 3)</vt:lpstr>
      <vt:lpstr>Global trend 4: Locational signals (pt. 4) </vt:lpstr>
      <vt:lpstr>Global trend 4: Locational signals (pt. 5)</vt:lpstr>
      <vt:lpstr>Recommendations (1/6)</vt:lpstr>
      <vt:lpstr>Recommendations (2/6)</vt:lpstr>
      <vt:lpstr>Recommendations (3/6)</vt:lpstr>
      <vt:lpstr>Recommendations (4/6)</vt:lpstr>
      <vt:lpstr>Recommendations (5/6)</vt:lpstr>
      <vt:lpstr>Recommendations (6/6)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System-Friendly Competitive RE Procurement in India</dc:title>
  <dc:subject>This presentation focuses on how to procure resources identified for implementing renewable energy auctions.</dc:subject>
  <dc:creator>Navigant--A Guidehouse Company</dc:creator>
  <cp:keywords>Renewable energy auctions, India, demand, procurement, electricity, generation, integration</cp:keywords>
  <cp:lastModifiedBy>Flattery, Caitlin</cp:lastModifiedBy>
  <cp:revision>393</cp:revision>
  <dcterms:created xsi:type="dcterms:W3CDTF">2016-05-03T20:02:08Z</dcterms:created>
  <dcterms:modified xsi:type="dcterms:W3CDTF">2020-06-24T18:59:34Z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0x0101001793F6AF1232A94B84CC7155E86F0BA4</vt:lpwstr>
  </property>
</Properties>
</file>