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5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6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7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8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9.xml" ContentType="application/vnd.openxmlformats-officedocument.theme+xml"/>
  <Override PartName="/ppt/theme/theme10.xml" ContentType="application/vnd.openxmlformats-officedocument.theme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59" r:id="rId5"/>
    <p:sldMasterId id="2147483791" r:id="rId6"/>
    <p:sldMasterId id="2147483823" r:id="rId7"/>
    <p:sldMasterId id="2147483855" r:id="rId8"/>
    <p:sldMasterId id="2147483887" r:id="rId9"/>
    <p:sldMasterId id="2147483919" r:id="rId10"/>
    <p:sldMasterId id="2147483951" r:id="rId11"/>
  </p:sldMasterIdLst>
  <p:notesMasterIdLst>
    <p:notesMasterId r:id="rId37"/>
  </p:notesMasterIdLst>
  <p:handoutMasterIdLst>
    <p:handoutMasterId r:id="rId38"/>
  </p:handoutMasterIdLst>
  <p:sldIdLst>
    <p:sldId id="402" r:id="rId12"/>
    <p:sldId id="1017" r:id="rId13"/>
    <p:sldId id="1016" r:id="rId14"/>
    <p:sldId id="1018" r:id="rId15"/>
    <p:sldId id="1019" r:id="rId16"/>
    <p:sldId id="1041" r:id="rId17"/>
    <p:sldId id="1042" r:id="rId18"/>
    <p:sldId id="1038" r:id="rId19"/>
    <p:sldId id="1020" r:id="rId20"/>
    <p:sldId id="1039" r:id="rId21"/>
    <p:sldId id="1037" r:id="rId22"/>
    <p:sldId id="1043" r:id="rId23"/>
    <p:sldId id="1022" r:id="rId24"/>
    <p:sldId id="1030" r:id="rId25"/>
    <p:sldId id="1023" r:id="rId26"/>
    <p:sldId id="1045" r:id="rId27"/>
    <p:sldId id="1031" r:id="rId28"/>
    <p:sldId id="1044" r:id="rId29"/>
    <p:sldId id="1032" r:id="rId30"/>
    <p:sldId id="1033" r:id="rId31"/>
    <p:sldId id="1046" r:id="rId32"/>
    <p:sldId id="1034" r:id="rId33"/>
    <p:sldId id="1024" r:id="rId34"/>
    <p:sldId id="1035" r:id="rId35"/>
    <p:sldId id="359" r:id="rId36"/>
  </p:sldIdLst>
  <p:sldSz cx="9144000" cy="5184775"/>
  <p:notesSz cx="6858000" cy="9144000"/>
  <p:custDataLst>
    <p:tags r:id="rId3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B9"/>
    <a:srgbClr val="6C6463"/>
    <a:srgbClr val="9F94D4"/>
    <a:srgbClr val="F3FCFF"/>
    <a:srgbClr val="F7FFFF"/>
    <a:srgbClr val="E5F8FF"/>
    <a:srgbClr val="00A3DD"/>
    <a:srgbClr val="CCFFFF"/>
    <a:srgbClr val="A7C6ED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1" autoAdjust="0"/>
    <p:restoredTop sz="84946" autoAdjust="0"/>
  </p:normalViewPr>
  <p:slideViewPr>
    <p:cSldViewPr snapToGrid="0" snapToObjects="1">
      <p:cViewPr varScale="1">
        <p:scale>
          <a:sx n="75" d="100"/>
          <a:sy n="75" d="100"/>
        </p:scale>
        <p:origin x="1216" y="40"/>
      </p:cViewPr>
      <p:guideLst>
        <p:guide orient="horz" pos="163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274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9E48-5E7F-D24C-87D5-695B18367D24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B10C2-C6DD-5A4A-BF1B-B012B8BA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7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357CE-B3EB-1B4A-84E5-C1E2DF427ABD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558B-E4E9-A94A-B9C1-029E46A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7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05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A558B-E4E9-A94A-B9C1-029E46A76A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343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58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69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53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98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42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50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90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0C00456-721A-A94C-800A-D5E7EE91C160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chemeClr val="bg1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pic>
        <p:nvPicPr>
          <p:cNvPr id="16" name="Picture 15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569937"/>
            <a:ext cx="1371600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307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925276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96047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37409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93374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39686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2732411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31462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01166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47455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61611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764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705869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3F4168E2-91C5-9646-9F53-5B4E70AF759D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4344987"/>
            <a:ext cx="1371600" cy="410902"/>
          </a:xfrm>
          <a:prstGeom prst="rect">
            <a:avLst/>
          </a:prstGeom>
          <a:effectLst/>
        </p:spPr>
      </p:pic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39342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Full Red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USAID_Logo_White_v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569937"/>
            <a:ext cx="1371600" cy="410902"/>
          </a:xfrm>
          <a:prstGeom prst="rect">
            <a:avLst/>
          </a:prstGeom>
          <a:effectLst/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56680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4344987"/>
            <a:ext cx="1371600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14420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320551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20353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101103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895694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908385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06490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7334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256507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459925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309235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89354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88551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83598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0C00456-721A-A94C-800A-D5E7EE91C160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chemeClr val="bg1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pic>
        <p:nvPicPr>
          <p:cNvPr id="16" name="Picture 15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569937"/>
            <a:ext cx="1371600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392549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569937"/>
            <a:ext cx="1371600" cy="410902"/>
          </a:xfrm>
          <a:prstGeom prst="rect">
            <a:avLst/>
          </a:prstGeom>
          <a:effectLst/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21924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4344987"/>
            <a:ext cx="1371600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95657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0567641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7772400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8095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801071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464862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421332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25288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928683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848769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8840737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059331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280299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742137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1812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089973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549190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3F4168E2-91C5-9646-9F53-5B4E70AF759D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4344987"/>
            <a:ext cx="1371600" cy="410902"/>
          </a:xfrm>
          <a:prstGeom prst="rect">
            <a:avLst/>
          </a:prstGeom>
          <a:effectLst/>
        </p:spPr>
      </p:pic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82458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Full Red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USAID_Logo_White_v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569937"/>
            <a:ext cx="1371600" cy="410902"/>
          </a:xfrm>
          <a:prstGeom prst="rect">
            <a:avLst/>
          </a:prstGeom>
          <a:effectLst/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92668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4344987"/>
            <a:ext cx="1371600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95547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2722299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494721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578712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353774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7657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2583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270334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4423074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382650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12987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425655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276734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537367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0C00456-721A-A94C-800A-D5E7EE91C160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chemeClr val="bg1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pic>
        <p:nvPicPr>
          <p:cNvPr id="16" name="Picture 15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569937"/>
            <a:ext cx="1371600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387101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569937"/>
            <a:ext cx="1371600" cy="410902"/>
          </a:xfrm>
          <a:prstGeom prst="rect">
            <a:avLst/>
          </a:prstGeom>
          <a:effectLst/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85953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4344987"/>
            <a:ext cx="1371600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71472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19285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083146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7772400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515038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615831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782719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591177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352050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505437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0168228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462199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372548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5216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3F4168E2-91C5-9646-9F53-5B4E70AF759D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4344987"/>
            <a:ext cx="1371600" cy="410902"/>
          </a:xfrm>
          <a:prstGeom prst="rect">
            <a:avLst/>
          </a:prstGeom>
          <a:effectLst/>
        </p:spPr>
      </p:pic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255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635702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369353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3F4168E2-91C5-9646-9F53-5B4E70AF759D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4344987"/>
            <a:ext cx="1371600" cy="410902"/>
          </a:xfrm>
          <a:prstGeom prst="rect">
            <a:avLst/>
          </a:prstGeom>
          <a:effectLst/>
        </p:spPr>
      </p:pic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80087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Full Red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USAID_Logo_White_v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569937"/>
            <a:ext cx="1371600" cy="410902"/>
          </a:xfrm>
          <a:prstGeom prst="rect">
            <a:avLst/>
          </a:prstGeom>
          <a:effectLst/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76715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4344987"/>
            <a:ext cx="1371600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80386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4685844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359741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644374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557886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3930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Full Red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USAID_Logo_White_v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569937"/>
            <a:ext cx="1371600" cy="410902"/>
          </a:xfrm>
          <a:prstGeom prst="rect">
            <a:avLst/>
          </a:prstGeom>
          <a:effectLst/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63217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897099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6266425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935441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977716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971612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682523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642985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0C00456-721A-A94C-800A-D5E7EE91C160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chemeClr val="bg1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pic>
        <p:nvPicPr>
          <p:cNvPr id="16" name="Picture 15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569937"/>
            <a:ext cx="1371600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548533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569937"/>
            <a:ext cx="1371600" cy="410902"/>
          </a:xfrm>
          <a:prstGeom prst="rect">
            <a:avLst/>
          </a:prstGeom>
          <a:effectLst/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87450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4344987"/>
            <a:ext cx="1371600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818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4344987"/>
            <a:ext cx="1371600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46590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97028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7772400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698543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534589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490255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813413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561423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524708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7538628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253996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136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569937"/>
            <a:ext cx="1371600" cy="410902"/>
          </a:xfrm>
          <a:prstGeom prst="rect">
            <a:avLst/>
          </a:prstGeom>
          <a:effectLst/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771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5432500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29652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256756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724557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3F4168E2-91C5-9646-9F53-5B4E70AF759D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4344987"/>
            <a:ext cx="1371600" cy="410902"/>
          </a:xfrm>
          <a:prstGeom prst="rect">
            <a:avLst/>
          </a:prstGeom>
          <a:effectLst/>
        </p:spPr>
      </p:pic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62609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Full Red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USAID_Logo_White_v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569937"/>
            <a:ext cx="1371600" cy="410902"/>
          </a:xfrm>
          <a:prstGeom prst="rect">
            <a:avLst/>
          </a:prstGeom>
          <a:effectLst/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80088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4344987"/>
            <a:ext cx="1371600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0174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1997310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422125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991611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8910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40772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077971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99414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76765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17567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008365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893467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271479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532597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0C00456-721A-A94C-800A-D5E7EE91C160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chemeClr val="bg1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pic>
        <p:nvPicPr>
          <p:cNvPr id="16" name="Picture 15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569937"/>
            <a:ext cx="1371600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523139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569937"/>
            <a:ext cx="1371600" cy="410902"/>
          </a:xfrm>
          <a:prstGeom prst="rect">
            <a:avLst/>
          </a:prstGeom>
          <a:effectLst/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288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319233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4344987"/>
            <a:ext cx="1371600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70078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997541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7772400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526589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427421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227048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156689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72494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385364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362747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996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235872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890388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605030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195881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1765769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3F4168E2-91C5-9646-9F53-5B4E70AF759D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4344987"/>
            <a:ext cx="1371600" cy="410902"/>
          </a:xfrm>
          <a:prstGeom prst="rect">
            <a:avLst/>
          </a:prstGeom>
          <a:effectLst/>
        </p:spPr>
      </p:pic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52445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Full Red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USAID_Logo_White_v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569937"/>
            <a:ext cx="1371600" cy="410902"/>
          </a:xfrm>
          <a:prstGeom prst="rect">
            <a:avLst/>
          </a:prstGeom>
          <a:effectLst/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97031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4344987"/>
            <a:ext cx="1371600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19842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358906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633140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8423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533095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215881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079896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923160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2876206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704832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681026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768461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822396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30500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4227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06297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4845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6076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518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4344987"/>
            <a:ext cx="1371600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96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6852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8296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0C00456-721A-A94C-800A-D5E7EE91C160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chemeClr val="bg1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pic>
        <p:nvPicPr>
          <p:cNvPr id="16" name="Picture 15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569937"/>
            <a:ext cx="1371600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83683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569937"/>
            <a:ext cx="1371600" cy="410902"/>
          </a:xfrm>
          <a:prstGeom prst="rect">
            <a:avLst/>
          </a:prstGeom>
          <a:effectLst/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9429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4344987"/>
            <a:ext cx="1371600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3749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505287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7772400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26573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62482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97165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427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160972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45111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67510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80708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42829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59343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41812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42255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6384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3F4168E2-91C5-9646-9F53-5B4E70AF759D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4344987"/>
            <a:ext cx="1371600" cy="410902"/>
          </a:xfrm>
          <a:prstGeom prst="rect">
            <a:avLst/>
          </a:prstGeom>
          <a:effectLst/>
        </p:spPr>
      </p:pic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4208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Full Red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USAID_Logo_White_v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569937"/>
            <a:ext cx="1371600" cy="410902"/>
          </a:xfrm>
          <a:prstGeom prst="rect">
            <a:avLst/>
          </a:prstGeom>
          <a:effectLst/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906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7772400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0425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4344987"/>
            <a:ext cx="1371600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9780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000095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1970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65894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96642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0914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97176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135017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79725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222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0658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61632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72836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1672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0C00456-721A-A94C-800A-D5E7EE91C160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chemeClr val="bg1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pic>
        <p:nvPicPr>
          <p:cNvPr id="16" name="Picture 15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569937"/>
            <a:ext cx="1371600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54295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569937"/>
            <a:ext cx="1371600" cy="410902"/>
          </a:xfrm>
          <a:prstGeom prst="rect">
            <a:avLst/>
          </a:prstGeom>
          <a:effectLst/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9068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4344987"/>
            <a:ext cx="1371600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121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421321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7772400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34335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94440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254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667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34707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51263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7264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471447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34095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51191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51492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5775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12399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3F4168E2-91C5-9646-9F53-5B4E70AF759D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4344987"/>
            <a:ext cx="1371600" cy="410902"/>
          </a:xfrm>
          <a:prstGeom prst="rect">
            <a:avLst/>
          </a:prstGeom>
          <a:effectLst/>
        </p:spPr>
      </p:pic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26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01410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Full Red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USAID_Logo_White_v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569937"/>
            <a:ext cx="1371600" cy="410902"/>
          </a:xfrm>
          <a:prstGeom prst="rect">
            <a:avLst/>
          </a:prstGeom>
          <a:effectLst/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2410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4344987"/>
            <a:ext cx="1371600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0346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373346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52273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55876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07972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68222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1778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67457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0269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011445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62701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82416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32607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91585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0C00456-721A-A94C-800A-D5E7EE91C160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chemeClr val="bg1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pic>
        <p:nvPicPr>
          <p:cNvPr id="16" name="Picture 15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569937"/>
            <a:ext cx="1371600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264557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569937"/>
            <a:ext cx="1371600" cy="410902"/>
          </a:xfrm>
          <a:prstGeom prst="rect">
            <a:avLst/>
          </a:prstGeom>
          <a:effectLst/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8292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4344987"/>
            <a:ext cx="1371600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5493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5304041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7772400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37371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975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34" Type="http://schemas.openxmlformats.org/officeDocument/2006/relationships/tags" Target="../tags/tag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33" Type="http://schemas.openxmlformats.org/officeDocument/2006/relationships/vmlDrawing" Target="../drawings/vmlDrawing2.v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theme" Target="../theme/theme2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36" Type="http://schemas.openxmlformats.org/officeDocument/2006/relationships/oleObject" Target="../embeddings/oleObject2.bin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6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Relationship Id="rId35" Type="http://schemas.openxmlformats.org/officeDocument/2006/relationships/tags" Target="../tags/tag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26" Type="http://schemas.openxmlformats.org/officeDocument/2006/relationships/slideLayout" Target="../slideLayouts/slideLayout88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34" Type="http://schemas.openxmlformats.org/officeDocument/2006/relationships/tags" Target="../tags/tag6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5" Type="http://schemas.openxmlformats.org/officeDocument/2006/relationships/slideLayout" Target="../slideLayouts/slideLayout87.xml"/><Relationship Id="rId33" Type="http://schemas.openxmlformats.org/officeDocument/2006/relationships/vmlDrawing" Target="../drawings/vmlDrawing3.v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29" Type="http://schemas.openxmlformats.org/officeDocument/2006/relationships/slideLayout" Target="../slideLayouts/slideLayout91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24" Type="http://schemas.openxmlformats.org/officeDocument/2006/relationships/slideLayout" Target="../slideLayouts/slideLayout86.xml"/><Relationship Id="rId32" Type="http://schemas.openxmlformats.org/officeDocument/2006/relationships/theme" Target="../theme/theme3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slideLayout" Target="../slideLayouts/slideLayout85.xml"/><Relationship Id="rId28" Type="http://schemas.openxmlformats.org/officeDocument/2006/relationships/slideLayout" Target="../slideLayouts/slideLayout90.xml"/><Relationship Id="rId36" Type="http://schemas.openxmlformats.org/officeDocument/2006/relationships/oleObject" Target="../embeddings/oleObject3.bin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31" Type="http://schemas.openxmlformats.org/officeDocument/2006/relationships/slideLayout" Target="../slideLayouts/slideLayout93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Relationship Id="rId27" Type="http://schemas.openxmlformats.org/officeDocument/2006/relationships/slideLayout" Target="../slideLayouts/slideLayout89.xml"/><Relationship Id="rId30" Type="http://schemas.openxmlformats.org/officeDocument/2006/relationships/slideLayout" Target="../slideLayouts/slideLayout92.xml"/><Relationship Id="rId35" Type="http://schemas.openxmlformats.org/officeDocument/2006/relationships/tags" Target="../tags/tag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slideLayout" Target="../slideLayouts/slideLayout111.xml"/><Relationship Id="rId26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114.xml"/><Relationship Id="rId34" Type="http://schemas.openxmlformats.org/officeDocument/2006/relationships/tags" Target="../tags/tag8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5" Type="http://schemas.openxmlformats.org/officeDocument/2006/relationships/slideLayout" Target="../slideLayouts/slideLayout118.xml"/><Relationship Id="rId33" Type="http://schemas.openxmlformats.org/officeDocument/2006/relationships/vmlDrawing" Target="../drawings/vmlDrawing4.v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20" Type="http://schemas.openxmlformats.org/officeDocument/2006/relationships/slideLayout" Target="../slideLayouts/slideLayout113.xml"/><Relationship Id="rId29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24" Type="http://schemas.openxmlformats.org/officeDocument/2006/relationships/slideLayout" Target="../slideLayouts/slideLayout117.xml"/><Relationship Id="rId32" Type="http://schemas.openxmlformats.org/officeDocument/2006/relationships/theme" Target="../theme/theme4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23" Type="http://schemas.openxmlformats.org/officeDocument/2006/relationships/slideLayout" Target="../slideLayouts/slideLayout116.xml"/><Relationship Id="rId28" Type="http://schemas.openxmlformats.org/officeDocument/2006/relationships/slideLayout" Target="../slideLayouts/slideLayout121.xml"/><Relationship Id="rId36" Type="http://schemas.openxmlformats.org/officeDocument/2006/relationships/oleObject" Target="../embeddings/oleObject4.bin"/><Relationship Id="rId10" Type="http://schemas.openxmlformats.org/officeDocument/2006/relationships/slideLayout" Target="../slideLayouts/slideLayout103.xml"/><Relationship Id="rId19" Type="http://schemas.openxmlformats.org/officeDocument/2006/relationships/slideLayout" Target="../slideLayouts/slideLayout112.xml"/><Relationship Id="rId31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Relationship Id="rId22" Type="http://schemas.openxmlformats.org/officeDocument/2006/relationships/slideLayout" Target="../slideLayouts/slideLayout115.xml"/><Relationship Id="rId27" Type="http://schemas.openxmlformats.org/officeDocument/2006/relationships/slideLayout" Target="../slideLayouts/slideLayout120.xml"/><Relationship Id="rId30" Type="http://schemas.openxmlformats.org/officeDocument/2006/relationships/slideLayout" Target="../slideLayouts/slideLayout123.xml"/><Relationship Id="rId35" Type="http://schemas.openxmlformats.org/officeDocument/2006/relationships/tags" Target="../tags/tag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7.xml"/><Relationship Id="rId21" Type="http://schemas.openxmlformats.org/officeDocument/2006/relationships/slideLayout" Target="../slideLayouts/slideLayout145.xml"/><Relationship Id="rId34" Type="http://schemas.openxmlformats.org/officeDocument/2006/relationships/tags" Target="../tags/tag10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vmlDrawing" Target="../drawings/vmlDrawing5.v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theme" Target="../theme/theme5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oleObject" Target="../embeddings/oleObject5.bin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tags" Target="../tags/tag1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18" Type="http://schemas.openxmlformats.org/officeDocument/2006/relationships/slideLayout" Target="../slideLayouts/slideLayout173.xml"/><Relationship Id="rId26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58.xml"/><Relationship Id="rId21" Type="http://schemas.openxmlformats.org/officeDocument/2006/relationships/slideLayout" Target="../slideLayouts/slideLayout176.xml"/><Relationship Id="rId34" Type="http://schemas.openxmlformats.org/officeDocument/2006/relationships/tags" Target="../tags/tag12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17" Type="http://schemas.openxmlformats.org/officeDocument/2006/relationships/slideLayout" Target="../slideLayouts/slideLayout172.xml"/><Relationship Id="rId25" Type="http://schemas.openxmlformats.org/officeDocument/2006/relationships/slideLayout" Target="../slideLayouts/slideLayout180.xml"/><Relationship Id="rId33" Type="http://schemas.openxmlformats.org/officeDocument/2006/relationships/vmlDrawing" Target="../drawings/vmlDrawing6.vml"/><Relationship Id="rId2" Type="http://schemas.openxmlformats.org/officeDocument/2006/relationships/slideLayout" Target="../slideLayouts/slideLayout157.xml"/><Relationship Id="rId16" Type="http://schemas.openxmlformats.org/officeDocument/2006/relationships/slideLayout" Target="../slideLayouts/slideLayout171.xml"/><Relationship Id="rId20" Type="http://schemas.openxmlformats.org/officeDocument/2006/relationships/slideLayout" Target="../slideLayouts/slideLayout175.xml"/><Relationship Id="rId29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24" Type="http://schemas.openxmlformats.org/officeDocument/2006/relationships/slideLayout" Target="../slideLayouts/slideLayout179.xml"/><Relationship Id="rId32" Type="http://schemas.openxmlformats.org/officeDocument/2006/relationships/theme" Target="../theme/theme6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160.xml"/><Relationship Id="rId15" Type="http://schemas.openxmlformats.org/officeDocument/2006/relationships/slideLayout" Target="../slideLayouts/slideLayout170.xml"/><Relationship Id="rId23" Type="http://schemas.openxmlformats.org/officeDocument/2006/relationships/slideLayout" Target="../slideLayouts/slideLayout178.xml"/><Relationship Id="rId28" Type="http://schemas.openxmlformats.org/officeDocument/2006/relationships/slideLayout" Target="../slideLayouts/slideLayout183.xml"/><Relationship Id="rId36" Type="http://schemas.openxmlformats.org/officeDocument/2006/relationships/oleObject" Target="../embeddings/oleObject6.bin"/><Relationship Id="rId10" Type="http://schemas.openxmlformats.org/officeDocument/2006/relationships/slideLayout" Target="../slideLayouts/slideLayout165.xml"/><Relationship Id="rId19" Type="http://schemas.openxmlformats.org/officeDocument/2006/relationships/slideLayout" Target="../slideLayouts/slideLayout174.xml"/><Relationship Id="rId31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slideLayout" Target="../slideLayouts/slideLayout169.xml"/><Relationship Id="rId22" Type="http://schemas.openxmlformats.org/officeDocument/2006/relationships/slideLayout" Target="../slideLayouts/slideLayout177.xml"/><Relationship Id="rId27" Type="http://schemas.openxmlformats.org/officeDocument/2006/relationships/slideLayout" Target="../slideLayouts/slideLayout182.xml"/><Relationship Id="rId30" Type="http://schemas.openxmlformats.org/officeDocument/2006/relationships/slideLayout" Target="../slideLayouts/slideLayout185.xml"/><Relationship Id="rId35" Type="http://schemas.openxmlformats.org/officeDocument/2006/relationships/tags" Target="../tags/tag1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slideLayout" Target="../slideLayouts/slideLayout199.xml"/><Relationship Id="rId18" Type="http://schemas.openxmlformats.org/officeDocument/2006/relationships/slideLayout" Target="../slideLayouts/slideLayout204.xml"/><Relationship Id="rId26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189.xml"/><Relationship Id="rId21" Type="http://schemas.openxmlformats.org/officeDocument/2006/relationships/slideLayout" Target="../slideLayouts/slideLayout207.xml"/><Relationship Id="rId34" Type="http://schemas.openxmlformats.org/officeDocument/2006/relationships/tags" Target="../tags/tag14.xml"/><Relationship Id="rId7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198.xml"/><Relationship Id="rId17" Type="http://schemas.openxmlformats.org/officeDocument/2006/relationships/slideLayout" Target="../slideLayouts/slideLayout203.xml"/><Relationship Id="rId25" Type="http://schemas.openxmlformats.org/officeDocument/2006/relationships/slideLayout" Target="../slideLayouts/slideLayout211.xml"/><Relationship Id="rId33" Type="http://schemas.openxmlformats.org/officeDocument/2006/relationships/vmlDrawing" Target="../drawings/vmlDrawing7.vml"/><Relationship Id="rId2" Type="http://schemas.openxmlformats.org/officeDocument/2006/relationships/slideLayout" Target="../slideLayouts/slideLayout188.xml"/><Relationship Id="rId16" Type="http://schemas.openxmlformats.org/officeDocument/2006/relationships/slideLayout" Target="../slideLayouts/slideLayout202.xml"/><Relationship Id="rId20" Type="http://schemas.openxmlformats.org/officeDocument/2006/relationships/slideLayout" Target="../slideLayouts/slideLayout206.xml"/><Relationship Id="rId29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24" Type="http://schemas.openxmlformats.org/officeDocument/2006/relationships/slideLayout" Target="../slideLayouts/slideLayout210.xml"/><Relationship Id="rId32" Type="http://schemas.openxmlformats.org/officeDocument/2006/relationships/theme" Target="../theme/theme7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191.xml"/><Relationship Id="rId15" Type="http://schemas.openxmlformats.org/officeDocument/2006/relationships/slideLayout" Target="../slideLayouts/slideLayout201.xml"/><Relationship Id="rId23" Type="http://schemas.openxmlformats.org/officeDocument/2006/relationships/slideLayout" Target="../slideLayouts/slideLayout209.xml"/><Relationship Id="rId28" Type="http://schemas.openxmlformats.org/officeDocument/2006/relationships/slideLayout" Target="../slideLayouts/slideLayout214.xml"/><Relationship Id="rId36" Type="http://schemas.openxmlformats.org/officeDocument/2006/relationships/oleObject" Target="../embeddings/oleObject7.bin"/><Relationship Id="rId10" Type="http://schemas.openxmlformats.org/officeDocument/2006/relationships/slideLayout" Target="../slideLayouts/slideLayout196.xml"/><Relationship Id="rId19" Type="http://schemas.openxmlformats.org/officeDocument/2006/relationships/slideLayout" Target="../slideLayouts/slideLayout205.xml"/><Relationship Id="rId31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Relationship Id="rId14" Type="http://schemas.openxmlformats.org/officeDocument/2006/relationships/slideLayout" Target="../slideLayouts/slideLayout200.xml"/><Relationship Id="rId22" Type="http://schemas.openxmlformats.org/officeDocument/2006/relationships/slideLayout" Target="../slideLayouts/slideLayout208.xml"/><Relationship Id="rId27" Type="http://schemas.openxmlformats.org/officeDocument/2006/relationships/slideLayout" Target="../slideLayouts/slideLayout213.xml"/><Relationship Id="rId30" Type="http://schemas.openxmlformats.org/officeDocument/2006/relationships/slideLayout" Target="../slideLayouts/slideLayout216.xml"/><Relationship Id="rId35" Type="http://schemas.openxmlformats.org/officeDocument/2006/relationships/tags" Target="../tags/tag1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13" Type="http://schemas.openxmlformats.org/officeDocument/2006/relationships/slideLayout" Target="../slideLayouts/slideLayout230.xml"/><Relationship Id="rId18" Type="http://schemas.openxmlformats.org/officeDocument/2006/relationships/slideLayout" Target="../slideLayouts/slideLayout235.xml"/><Relationship Id="rId26" Type="http://schemas.openxmlformats.org/officeDocument/2006/relationships/slideLayout" Target="../slideLayouts/slideLayout243.xml"/><Relationship Id="rId3" Type="http://schemas.openxmlformats.org/officeDocument/2006/relationships/slideLayout" Target="../slideLayouts/slideLayout220.xml"/><Relationship Id="rId21" Type="http://schemas.openxmlformats.org/officeDocument/2006/relationships/slideLayout" Target="../slideLayouts/slideLayout238.xml"/><Relationship Id="rId34" Type="http://schemas.openxmlformats.org/officeDocument/2006/relationships/tags" Target="../tags/tag16.xml"/><Relationship Id="rId7" Type="http://schemas.openxmlformats.org/officeDocument/2006/relationships/slideLayout" Target="../slideLayouts/slideLayout224.xml"/><Relationship Id="rId12" Type="http://schemas.openxmlformats.org/officeDocument/2006/relationships/slideLayout" Target="../slideLayouts/slideLayout229.xml"/><Relationship Id="rId17" Type="http://schemas.openxmlformats.org/officeDocument/2006/relationships/slideLayout" Target="../slideLayouts/slideLayout234.xml"/><Relationship Id="rId25" Type="http://schemas.openxmlformats.org/officeDocument/2006/relationships/slideLayout" Target="../slideLayouts/slideLayout242.xml"/><Relationship Id="rId33" Type="http://schemas.openxmlformats.org/officeDocument/2006/relationships/vmlDrawing" Target="../drawings/vmlDrawing8.vml"/><Relationship Id="rId2" Type="http://schemas.openxmlformats.org/officeDocument/2006/relationships/slideLayout" Target="../slideLayouts/slideLayout219.xml"/><Relationship Id="rId16" Type="http://schemas.openxmlformats.org/officeDocument/2006/relationships/slideLayout" Target="../slideLayouts/slideLayout233.xml"/><Relationship Id="rId20" Type="http://schemas.openxmlformats.org/officeDocument/2006/relationships/slideLayout" Target="../slideLayouts/slideLayout237.xml"/><Relationship Id="rId29" Type="http://schemas.openxmlformats.org/officeDocument/2006/relationships/slideLayout" Target="../slideLayouts/slideLayout246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24" Type="http://schemas.openxmlformats.org/officeDocument/2006/relationships/slideLayout" Target="../slideLayouts/slideLayout241.xml"/><Relationship Id="rId32" Type="http://schemas.openxmlformats.org/officeDocument/2006/relationships/theme" Target="../theme/theme8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222.xml"/><Relationship Id="rId15" Type="http://schemas.openxmlformats.org/officeDocument/2006/relationships/slideLayout" Target="../slideLayouts/slideLayout232.xml"/><Relationship Id="rId23" Type="http://schemas.openxmlformats.org/officeDocument/2006/relationships/slideLayout" Target="../slideLayouts/slideLayout240.xml"/><Relationship Id="rId28" Type="http://schemas.openxmlformats.org/officeDocument/2006/relationships/slideLayout" Target="../slideLayouts/slideLayout245.xml"/><Relationship Id="rId36" Type="http://schemas.openxmlformats.org/officeDocument/2006/relationships/oleObject" Target="../embeddings/oleObject8.bin"/><Relationship Id="rId10" Type="http://schemas.openxmlformats.org/officeDocument/2006/relationships/slideLayout" Target="../slideLayouts/slideLayout227.xml"/><Relationship Id="rId19" Type="http://schemas.openxmlformats.org/officeDocument/2006/relationships/slideLayout" Target="../slideLayouts/slideLayout236.xml"/><Relationship Id="rId31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Relationship Id="rId14" Type="http://schemas.openxmlformats.org/officeDocument/2006/relationships/slideLayout" Target="../slideLayouts/slideLayout231.xml"/><Relationship Id="rId22" Type="http://schemas.openxmlformats.org/officeDocument/2006/relationships/slideLayout" Target="../slideLayouts/slideLayout239.xml"/><Relationship Id="rId27" Type="http://schemas.openxmlformats.org/officeDocument/2006/relationships/slideLayout" Target="../slideLayouts/slideLayout244.xml"/><Relationship Id="rId30" Type="http://schemas.openxmlformats.org/officeDocument/2006/relationships/slideLayout" Target="../slideLayouts/slideLayout247.xml"/><Relationship Id="rId35" Type="http://schemas.openxmlformats.org/officeDocument/2006/relationships/tags" Target="../tags/tag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0443A80-7B77-41AF-BA1A-479F797BF2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4"/>
            </p:custDataLst>
            <p:extLst>
              <p:ext uri="{D42A27DB-BD31-4B8C-83A1-F6EECF244321}">
                <p14:modId xmlns:p14="http://schemas.microsoft.com/office/powerpoint/2010/main" val="27227810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6" name="think-cell Slide" r:id="rId36" imgW="347" imgH="348" progId="TCLayout.ActiveDocument.1">
                  <p:embed/>
                </p:oleObj>
              </mc:Choice>
              <mc:Fallback>
                <p:oleObj name="think-cell Slide" r:id="rId3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92964417-06D6-4F57-ADBE-F6573B378FB7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C017F59-29DA-6F48-B92A-5AD511CC2D63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64207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5189384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8813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4" r:id="rId2"/>
    <p:sldLayoutId id="2147483654" r:id="rId3"/>
    <p:sldLayoutId id="2147483708" r:id="rId4"/>
    <p:sldLayoutId id="2147483709" r:id="rId5"/>
    <p:sldLayoutId id="2147483758" r:id="rId6"/>
    <p:sldLayoutId id="2147483710" r:id="rId7"/>
    <p:sldLayoutId id="2147483711" r:id="rId8"/>
    <p:sldLayoutId id="2147483712" r:id="rId9"/>
    <p:sldLayoutId id="2147483714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696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  <p:sldLayoutId id="2147483757" r:id="rId3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•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4996B7DD-5270-4CD8-A719-D5E733080A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4"/>
            </p:custDataLst>
            <p:extLst>
              <p:ext uri="{D42A27DB-BD31-4B8C-83A1-F6EECF244321}">
                <p14:modId xmlns:p14="http://schemas.microsoft.com/office/powerpoint/2010/main" val="24287487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0" name="think-cell Slide" r:id="rId36" imgW="347" imgH="348" progId="TCLayout.ActiveDocument.1">
                  <p:embed/>
                </p:oleObj>
              </mc:Choice>
              <mc:Fallback>
                <p:oleObj name="think-cell Slide" r:id="rId3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AB79A4C-E189-4EA0-8A2C-4B2DC78DCE9E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C017F59-29DA-6F48-B92A-5AD511CC2D63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64207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5189384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56643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  <p:sldLayoutId id="2147483781" r:id="rId22"/>
    <p:sldLayoutId id="2147483782" r:id="rId23"/>
    <p:sldLayoutId id="2147483783" r:id="rId24"/>
    <p:sldLayoutId id="2147483784" r:id="rId25"/>
    <p:sldLayoutId id="2147483785" r:id="rId26"/>
    <p:sldLayoutId id="2147483786" r:id="rId27"/>
    <p:sldLayoutId id="2147483787" r:id="rId28"/>
    <p:sldLayoutId id="2147483788" r:id="rId29"/>
    <p:sldLayoutId id="2147483789" r:id="rId30"/>
    <p:sldLayoutId id="2147483790" r:id="rId3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•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B25A839-7F37-433E-8FEB-9036AFC0EA3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4"/>
            </p:custDataLst>
            <p:extLst>
              <p:ext uri="{D42A27DB-BD31-4B8C-83A1-F6EECF244321}">
                <p14:modId xmlns:p14="http://schemas.microsoft.com/office/powerpoint/2010/main" val="31527280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4" name="think-cell Slide" r:id="rId36" imgW="347" imgH="348" progId="TCLayout.ActiveDocument.1">
                  <p:embed/>
                </p:oleObj>
              </mc:Choice>
              <mc:Fallback>
                <p:oleObj name="think-cell Slide" r:id="rId3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BF796E2D-D6ED-4BB6-8B9B-0DE5053B928A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C017F59-29DA-6F48-B92A-5AD511CC2D63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64207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5189384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79451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  <p:sldLayoutId id="2147483810" r:id="rId19"/>
    <p:sldLayoutId id="2147483811" r:id="rId20"/>
    <p:sldLayoutId id="2147483812" r:id="rId21"/>
    <p:sldLayoutId id="2147483813" r:id="rId22"/>
    <p:sldLayoutId id="2147483814" r:id="rId23"/>
    <p:sldLayoutId id="2147483815" r:id="rId24"/>
    <p:sldLayoutId id="2147483816" r:id="rId25"/>
    <p:sldLayoutId id="2147483817" r:id="rId26"/>
    <p:sldLayoutId id="2147483818" r:id="rId27"/>
    <p:sldLayoutId id="2147483819" r:id="rId28"/>
    <p:sldLayoutId id="2147483820" r:id="rId29"/>
    <p:sldLayoutId id="2147483821" r:id="rId30"/>
    <p:sldLayoutId id="2147483822" r:id="rId3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•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09B77A1-E2B8-47DF-8808-26C1FB36646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4"/>
            </p:custDataLst>
            <p:extLst>
              <p:ext uri="{D42A27DB-BD31-4B8C-83A1-F6EECF244321}">
                <p14:modId xmlns:p14="http://schemas.microsoft.com/office/powerpoint/2010/main" val="32814436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8" name="think-cell Slide" r:id="rId36" imgW="347" imgH="348" progId="TCLayout.ActiveDocument.1">
                  <p:embed/>
                </p:oleObj>
              </mc:Choice>
              <mc:Fallback>
                <p:oleObj name="think-cell Slide" r:id="rId3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6E183BD5-6104-40A7-B6B0-13E9876805F6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C017F59-29DA-6F48-B92A-5AD511CC2D63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64207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5189384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49146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  <p:sldLayoutId id="2147483841" r:id="rId18"/>
    <p:sldLayoutId id="2147483842" r:id="rId19"/>
    <p:sldLayoutId id="2147483843" r:id="rId20"/>
    <p:sldLayoutId id="2147483844" r:id="rId21"/>
    <p:sldLayoutId id="2147483845" r:id="rId22"/>
    <p:sldLayoutId id="2147483846" r:id="rId23"/>
    <p:sldLayoutId id="2147483847" r:id="rId24"/>
    <p:sldLayoutId id="2147483848" r:id="rId25"/>
    <p:sldLayoutId id="2147483849" r:id="rId26"/>
    <p:sldLayoutId id="2147483850" r:id="rId27"/>
    <p:sldLayoutId id="2147483851" r:id="rId28"/>
    <p:sldLayoutId id="2147483852" r:id="rId29"/>
    <p:sldLayoutId id="2147483853" r:id="rId30"/>
    <p:sldLayoutId id="2147483854" r:id="rId3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•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A27EF0D0-562A-4187-AE4D-2DF9CF8BE6B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4"/>
            </p:custDataLst>
            <p:extLst>
              <p:ext uri="{D42A27DB-BD31-4B8C-83A1-F6EECF244321}">
                <p14:modId xmlns:p14="http://schemas.microsoft.com/office/powerpoint/2010/main" val="4789007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2" name="think-cell Slide" r:id="rId36" imgW="347" imgH="348" progId="TCLayout.ActiveDocument.1">
                  <p:embed/>
                </p:oleObj>
              </mc:Choice>
              <mc:Fallback>
                <p:oleObj name="think-cell Slide" r:id="rId3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1D7AAE1D-73AE-432D-8A79-F78C73B74B90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C017F59-29DA-6F48-B92A-5AD511CC2D63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64207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5189384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70293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  <p:sldLayoutId id="2147483873" r:id="rId18"/>
    <p:sldLayoutId id="2147483874" r:id="rId19"/>
    <p:sldLayoutId id="2147483875" r:id="rId20"/>
    <p:sldLayoutId id="2147483876" r:id="rId21"/>
    <p:sldLayoutId id="2147483877" r:id="rId22"/>
    <p:sldLayoutId id="2147483878" r:id="rId23"/>
    <p:sldLayoutId id="2147483879" r:id="rId24"/>
    <p:sldLayoutId id="2147483880" r:id="rId25"/>
    <p:sldLayoutId id="2147483881" r:id="rId26"/>
    <p:sldLayoutId id="2147483882" r:id="rId27"/>
    <p:sldLayoutId id="2147483883" r:id="rId28"/>
    <p:sldLayoutId id="2147483884" r:id="rId29"/>
    <p:sldLayoutId id="2147483885" r:id="rId30"/>
    <p:sldLayoutId id="2147483886" r:id="rId3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•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A15D54CE-49EF-470B-BF06-0FA6428EAF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4"/>
            </p:custDataLst>
            <p:extLst>
              <p:ext uri="{D42A27DB-BD31-4B8C-83A1-F6EECF244321}">
                <p14:modId xmlns:p14="http://schemas.microsoft.com/office/powerpoint/2010/main" val="14409991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6" name="think-cell Slide" r:id="rId36" imgW="347" imgH="348" progId="TCLayout.ActiveDocument.1">
                  <p:embed/>
                </p:oleObj>
              </mc:Choice>
              <mc:Fallback>
                <p:oleObj name="think-cell Slide" r:id="rId3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E129161-F500-49DF-859B-7ECDB379D1E9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C017F59-29DA-6F48-B92A-5AD511CC2D63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64207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5189384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1019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  <p:sldLayoutId id="2147483904" r:id="rId17"/>
    <p:sldLayoutId id="2147483905" r:id="rId18"/>
    <p:sldLayoutId id="2147483906" r:id="rId19"/>
    <p:sldLayoutId id="2147483907" r:id="rId20"/>
    <p:sldLayoutId id="2147483908" r:id="rId21"/>
    <p:sldLayoutId id="2147483909" r:id="rId22"/>
    <p:sldLayoutId id="2147483910" r:id="rId23"/>
    <p:sldLayoutId id="2147483911" r:id="rId24"/>
    <p:sldLayoutId id="2147483912" r:id="rId25"/>
    <p:sldLayoutId id="2147483913" r:id="rId26"/>
    <p:sldLayoutId id="2147483914" r:id="rId27"/>
    <p:sldLayoutId id="2147483915" r:id="rId28"/>
    <p:sldLayoutId id="2147483916" r:id="rId29"/>
    <p:sldLayoutId id="2147483917" r:id="rId30"/>
    <p:sldLayoutId id="2147483918" r:id="rId3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•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EA7B2E9-212D-4B7D-915C-783E519DCD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4"/>
            </p:custDataLst>
            <p:extLst>
              <p:ext uri="{D42A27DB-BD31-4B8C-83A1-F6EECF244321}">
                <p14:modId xmlns:p14="http://schemas.microsoft.com/office/powerpoint/2010/main" val="7670098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0" name="think-cell Slide" r:id="rId36" imgW="347" imgH="348" progId="TCLayout.ActiveDocument.1">
                  <p:embed/>
                </p:oleObj>
              </mc:Choice>
              <mc:Fallback>
                <p:oleObj name="think-cell Slide" r:id="rId3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5EEE786-F9C9-48D4-8475-928915928DD7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C017F59-29DA-6F48-B92A-5AD511CC2D63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64207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5189384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68229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2" r:id="rId13"/>
    <p:sldLayoutId id="2147483933" r:id="rId14"/>
    <p:sldLayoutId id="2147483934" r:id="rId15"/>
    <p:sldLayoutId id="2147483935" r:id="rId16"/>
    <p:sldLayoutId id="2147483936" r:id="rId17"/>
    <p:sldLayoutId id="2147483937" r:id="rId18"/>
    <p:sldLayoutId id="2147483938" r:id="rId19"/>
    <p:sldLayoutId id="2147483939" r:id="rId20"/>
    <p:sldLayoutId id="2147483940" r:id="rId21"/>
    <p:sldLayoutId id="2147483941" r:id="rId22"/>
    <p:sldLayoutId id="2147483942" r:id="rId23"/>
    <p:sldLayoutId id="2147483943" r:id="rId24"/>
    <p:sldLayoutId id="2147483944" r:id="rId25"/>
    <p:sldLayoutId id="2147483945" r:id="rId26"/>
    <p:sldLayoutId id="2147483946" r:id="rId27"/>
    <p:sldLayoutId id="2147483947" r:id="rId28"/>
    <p:sldLayoutId id="2147483948" r:id="rId29"/>
    <p:sldLayoutId id="2147483949" r:id="rId30"/>
    <p:sldLayoutId id="2147483950" r:id="rId3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•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12D22E6-0E9B-4363-A99C-8BC820CB629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4"/>
            </p:custDataLst>
            <p:extLst>
              <p:ext uri="{D42A27DB-BD31-4B8C-83A1-F6EECF244321}">
                <p14:modId xmlns:p14="http://schemas.microsoft.com/office/powerpoint/2010/main" val="42652169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5" name="think-cell Slide" r:id="rId36" imgW="347" imgH="348" progId="TCLayout.ActiveDocument.1">
                  <p:embed/>
                </p:oleObj>
              </mc:Choice>
              <mc:Fallback>
                <p:oleObj name="think-cell Slide" r:id="rId3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2F91D13D-8A61-4659-8271-430FBD1F38A4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C017F59-29DA-6F48-B92A-5AD511CC2D63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64207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5189384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95610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  <p:sldLayoutId id="2147483965" r:id="rId14"/>
    <p:sldLayoutId id="2147483966" r:id="rId15"/>
    <p:sldLayoutId id="2147483967" r:id="rId16"/>
    <p:sldLayoutId id="2147483968" r:id="rId17"/>
    <p:sldLayoutId id="2147483969" r:id="rId18"/>
    <p:sldLayoutId id="2147483970" r:id="rId19"/>
    <p:sldLayoutId id="2147483971" r:id="rId20"/>
    <p:sldLayoutId id="2147483972" r:id="rId21"/>
    <p:sldLayoutId id="2147483973" r:id="rId22"/>
    <p:sldLayoutId id="2147483974" r:id="rId23"/>
    <p:sldLayoutId id="2147483975" r:id="rId24"/>
    <p:sldLayoutId id="2147483976" r:id="rId25"/>
    <p:sldLayoutId id="2147483977" r:id="rId26"/>
    <p:sldLayoutId id="2147483978" r:id="rId27"/>
    <p:sldLayoutId id="2147483979" r:id="rId28"/>
    <p:sldLayoutId id="2147483980" r:id="rId29"/>
    <p:sldLayoutId id="2147483981" r:id="rId30"/>
    <p:sldLayoutId id="2147483982" r:id="rId3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•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2AA860D-A3B2-4E3A-AFAA-35F3A959737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574282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8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November 19, 2019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Developing a Procurement Package</a:t>
            </a:r>
          </a:p>
        </p:txBody>
      </p:sp>
    </p:spTree>
    <p:extLst>
      <p:ext uri="{BB962C8B-B14F-4D97-AF65-F5344CB8AC3E}">
        <p14:creationId xmlns:p14="http://schemas.microsoft.com/office/powerpoint/2010/main" val="606867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529690-9BCA-4265-BD74-56265C0E8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49C05-927F-3348-96DF-9086CF2761D6}" type="datetime1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7/2/2020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DB205-1347-4321-9195-E8DF3CA8F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782948-4DBE-204D-AB9E-B65E067054AE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7D244D-7DFD-450E-8925-8CC509C2E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4987"/>
            <a:ext cx="5486400" cy="830997"/>
          </a:xfrm>
        </p:spPr>
        <p:txBody>
          <a:bodyPr/>
          <a:lstStyle/>
          <a:p>
            <a:r>
              <a:rPr lang="en-US" dirty="0"/>
              <a:t>“What happens if the law changes against my contracts?”</a:t>
            </a:r>
          </a:p>
        </p:txBody>
      </p:sp>
    </p:spTree>
    <p:extLst>
      <p:ext uri="{BB962C8B-B14F-4D97-AF65-F5344CB8AC3E}">
        <p14:creationId xmlns:p14="http://schemas.microsoft.com/office/powerpoint/2010/main" val="2911411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2AEC5B-3DA8-4A9A-9B68-9FEBE9194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DC309-EC47-494E-A5D3-41C271C5B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0458" y="4835787"/>
            <a:ext cx="2133600" cy="186148"/>
          </a:xfrm>
        </p:spPr>
        <p:txBody>
          <a:bodyPr/>
          <a:lstStyle/>
          <a:p>
            <a:fld id="{42782948-4DBE-204D-AB9E-B65E067054A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C9A3FBE-20D3-401F-83D2-188309CF1075}"/>
              </a:ext>
            </a:extLst>
          </p:cNvPr>
          <p:cNvSpPr txBox="1">
            <a:spLocks/>
          </p:cNvSpPr>
          <p:nvPr/>
        </p:nvSpPr>
        <p:spPr>
          <a:xfrm>
            <a:off x="4857577" y="1296986"/>
            <a:ext cx="4000846" cy="3483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6"/>
                </a:solidFill>
              </a:rPr>
              <a:t>Governing law and dispute resolution:</a:t>
            </a:r>
          </a:p>
          <a:p>
            <a:pPr lvl="1"/>
            <a:r>
              <a:rPr lang="en-US" dirty="0"/>
              <a:t>Local governing law of the PPA and IA is generally acceptable.</a:t>
            </a:r>
          </a:p>
          <a:p>
            <a:pPr lvl="1"/>
            <a:r>
              <a:rPr lang="en-US" dirty="0"/>
              <a:t>International arbitration (ICC, LCIA , UNCITRAL ) with a foreign seat is important to developers; arbitration may be located in close physical proximity (e.g. Singapore).</a:t>
            </a:r>
          </a:p>
          <a:p>
            <a:pPr lvl="1"/>
            <a:r>
              <a:rPr lang="en-US" dirty="0"/>
              <a:t>A waiver of sovereign immunity by the off-taker is essential.</a:t>
            </a:r>
            <a:endParaRPr lang="en-US" sz="2000" dirty="0"/>
          </a:p>
          <a:p>
            <a:endParaRPr lang="en-US" sz="1900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51EDEB8A-2532-415F-9860-8D6F39159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6987"/>
            <a:ext cx="4000846" cy="3377838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Changes in Law and Tax: </a:t>
            </a:r>
          </a:p>
          <a:p>
            <a:pPr marL="0" indent="0">
              <a:buNone/>
            </a:pPr>
            <a:r>
              <a:rPr lang="en-US" dirty="0"/>
              <a:t>PPA should explicitly state which party takes the risk of the law or tax regime changing after the date of the agreement.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15875F3-0347-4173-82ED-377A73E46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</p:spPr>
        <p:txBody>
          <a:bodyPr/>
          <a:lstStyle/>
          <a:p>
            <a:r>
              <a:rPr lang="en-US" dirty="0"/>
              <a:t>Clear risk allocation in PPA gives more certainty about the amount and price of generation (III/IV)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4F4057-8B94-49A5-A6DF-29CB4A7BAFAF}"/>
              </a:ext>
            </a:extLst>
          </p:cNvPr>
          <p:cNvSpPr txBox="1"/>
          <p:nvPr/>
        </p:nvSpPr>
        <p:spPr>
          <a:xfrm>
            <a:off x="7927258" y="162840"/>
            <a:ext cx="1064341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Project agreements</a:t>
            </a:r>
          </a:p>
        </p:txBody>
      </p:sp>
    </p:spTree>
    <p:extLst>
      <p:ext uri="{BB962C8B-B14F-4D97-AF65-F5344CB8AC3E}">
        <p14:creationId xmlns:p14="http://schemas.microsoft.com/office/powerpoint/2010/main" val="2846504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C8AD61-90BA-46BC-893E-442D4904E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49C05-927F-3348-96DF-9086CF2761D6}" type="datetime1">
              <a:rPr lang="en-US" smtClean="0"/>
              <a:t>7/2/2020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C9A1FF-78C2-49A9-AD12-3CDEF4D2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3CD0D1-86E6-49A4-91DE-BBB63592E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“How is the tariff paid?”</a:t>
            </a:r>
          </a:p>
        </p:txBody>
      </p:sp>
    </p:spTree>
    <p:extLst>
      <p:ext uri="{BB962C8B-B14F-4D97-AF65-F5344CB8AC3E}">
        <p14:creationId xmlns:p14="http://schemas.microsoft.com/office/powerpoint/2010/main" val="1019971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1F194D-B7E5-4912-8E87-10E11D5BC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11C69F-D58D-4531-AC57-EF4AD466D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B3276B-8118-49BB-9A6E-25714286F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6987"/>
            <a:ext cx="7632032" cy="3200400"/>
          </a:xfrm>
        </p:spPr>
        <p:txBody>
          <a:bodyPr>
            <a:noAutofit/>
          </a:bodyPr>
          <a:lstStyle/>
          <a:p>
            <a:pPr lvl="0"/>
            <a:r>
              <a:rPr lang="en-US" sz="1700" dirty="0">
                <a:solidFill>
                  <a:srgbClr val="0067B9"/>
                </a:solidFill>
              </a:rPr>
              <a:t>Billing and Payment:  </a:t>
            </a:r>
            <a:r>
              <a:rPr lang="en-US" sz="1700" dirty="0"/>
              <a:t>The billing period from the off-taker to the producer should be frequent enough (monthly) to ensure schedule of debt service payments is adhered to.</a:t>
            </a:r>
          </a:p>
          <a:p>
            <a:pPr lvl="0"/>
            <a:r>
              <a:rPr lang="en-US" sz="1700" dirty="0">
                <a:solidFill>
                  <a:srgbClr val="0067B9"/>
                </a:solidFill>
              </a:rPr>
              <a:t>Currency indexation: </a:t>
            </a:r>
            <a:r>
              <a:rPr lang="en-US" sz="1700" dirty="0"/>
              <a:t>In less developed lending market there can be a mismatch between the off-taker’s revenues (in local currency) and the debt of RE producers (in hard currency).</a:t>
            </a:r>
          </a:p>
          <a:p>
            <a:pPr lvl="1"/>
            <a:r>
              <a:rPr lang="en-US" sz="1700" dirty="0">
                <a:solidFill>
                  <a:srgbClr val="0067B9"/>
                </a:solidFill>
              </a:rPr>
              <a:t>Key questions: </a:t>
            </a:r>
            <a:r>
              <a:rPr lang="en-US" sz="1700" dirty="0"/>
              <a:t>Convertibility &amp; repatriation of revenues</a:t>
            </a:r>
          </a:p>
          <a:p>
            <a:pPr marL="0" lvl="0" indent="0">
              <a:buNone/>
            </a:pPr>
            <a:endParaRPr lang="en-US" sz="17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624512-2861-43C4-B5A1-A9DF20724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</p:spPr>
        <p:txBody>
          <a:bodyPr/>
          <a:lstStyle/>
          <a:p>
            <a:r>
              <a:rPr lang="en-US"/>
              <a:t>Clear risk allocation in PPA gives more certainty about the amount and price of generation (IV/IV)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E24228-9EA3-438A-B6AE-65353023E654}"/>
              </a:ext>
            </a:extLst>
          </p:cNvPr>
          <p:cNvSpPr txBox="1"/>
          <p:nvPr/>
        </p:nvSpPr>
        <p:spPr>
          <a:xfrm>
            <a:off x="7927258" y="162840"/>
            <a:ext cx="1064341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Project agreements</a:t>
            </a:r>
          </a:p>
        </p:txBody>
      </p:sp>
    </p:spTree>
    <p:extLst>
      <p:ext uri="{BB962C8B-B14F-4D97-AF65-F5344CB8AC3E}">
        <p14:creationId xmlns:p14="http://schemas.microsoft.com/office/powerpoint/2010/main" val="1613452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A92AE0-193E-4557-8578-CB32F1DC1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8517E-3FA8-4906-B82A-63E800960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33A067-6AAD-4476-8CA7-0BC9B989B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Key considerations before should be taken as guidance.</a:t>
            </a:r>
          </a:p>
          <a:p>
            <a:r>
              <a:rPr lang="en-US" sz="1800" dirty="0"/>
              <a:t>The </a:t>
            </a:r>
            <a:r>
              <a:rPr lang="en-US" sz="1800" dirty="0">
                <a:solidFill>
                  <a:schemeClr val="accent6"/>
                </a:solidFill>
              </a:rPr>
              <a:t>importance of legal counsel</a:t>
            </a:r>
            <a:r>
              <a:rPr lang="en-US" sz="1800" dirty="0"/>
              <a:t>:  The off-taker should seek the advice of qualified legal counsel when preparing the PPA.</a:t>
            </a:r>
          </a:p>
          <a:p>
            <a:r>
              <a:rPr lang="en-US" sz="1800" dirty="0"/>
              <a:t>The PPA should also be </a:t>
            </a:r>
            <a:r>
              <a:rPr lang="en-US" sz="1800" dirty="0">
                <a:solidFill>
                  <a:schemeClr val="accent6"/>
                </a:solidFill>
              </a:rPr>
              <a:t>satisfactory to the lender</a:t>
            </a:r>
          </a:p>
          <a:p>
            <a:r>
              <a:rPr lang="en-US" sz="1800" dirty="0"/>
              <a:t>If PPA has been signed, </a:t>
            </a:r>
            <a:r>
              <a:rPr lang="en-US" sz="1800" dirty="0">
                <a:solidFill>
                  <a:schemeClr val="accent6"/>
                </a:solidFill>
              </a:rPr>
              <a:t>amendment</a:t>
            </a:r>
            <a:r>
              <a:rPr lang="en-US" sz="1800" dirty="0"/>
              <a:t> could be contained in an addendum to the PPA, or in the “direct agreement“.</a:t>
            </a:r>
          </a:p>
          <a:p>
            <a:pPr lvl="0"/>
            <a:r>
              <a:rPr lang="en-US" sz="1800" dirty="0">
                <a:solidFill>
                  <a:schemeClr val="accent6"/>
                </a:solidFill>
              </a:rPr>
              <a:t>Direct agreement: </a:t>
            </a:r>
            <a:r>
              <a:rPr lang="en-US" sz="1800" dirty="0"/>
              <a:t>entered into by the off-taker, the producer, and the lenders.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401BCB-732E-493A-B1B2-5A01DFF6A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PPA design considerations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210D64-D7CA-4602-9792-556D4F9909D9}"/>
              </a:ext>
            </a:extLst>
          </p:cNvPr>
          <p:cNvSpPr txBox="1"/>
          <p:nvPr/>
        </p:nvSpPr>
        <p:spPr>
          <a:xfrm>
            <a:off x="7927258" y="162840"/>
            <a:ext cx="1064341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Project agreements</a:t>
            </a:r>
          </a:p>
        </p:txBody>
      </p:sp>
    </p:spTree>
    <p:extLst>
      <p:ext uri="{BB962C8B-B14F-4D97-AF65-F5344CB8AC3E}">
        <p14:creationId xmlns:p14="http://schemas.microsoft.com/office/powerpoint/2010/main" val="979040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E7FE05-E2BB-4FD7-B4D6-260F1DD82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274F4-8FCF-4BED-8F79-CE12EA7C0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91E3B9-F6CF-4960-A4CC-03953BFBA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354765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Implementation Agreements = concession agreement</a:t>
            </a:r>
            <a:r>
              <a:rPr lang="en-US" dirty="0"/>
              <a:t>: granting the right to RE producer to develop the project is the core of this agreement.</a:t>
            </a:r>
          </a:p>
          <a:p>
            <a:r>
              <a:rPr lang="en-US" dirty="0">
                <a:solidFill>
                  <a:schemeClr val="accent6"/>
                </a:solidFill>
              </a:rPr>
              <a:t>Primary support obligations from Government </a:t>
            </a:r>
            <a:r>
              <a:rPr lang="en-US" dirty="0"/>
              <a:t>on issues such as land, access, permitting, relief from import restrictions</a:t>
            </a:r>
          </a:p>
          <a:p>
            <a:r>
              <a:rPr lang="en-US" dirty="0">
                <a:solidFill>
                  <a:schemeClr val="accent3"/>
                </a:solidFill>
              </a:rPr>
              <a:t>RE producer will also have </a:t>
            </a:r>
            <a:r>
              <a:rPr lang="en-US" dirty="0">
                <a:solidFill>
                  <a:schemeClr val="accent6"/>
                </a:solidFill>
              </a:rPr>
              <a:t>reciprocal obligations to the Government</a:t>
            </a:r>
            <a:r>
              <a:rPr lang="en-US" dirty="0"/>
              <a:t>, such as limitations on change of control, decommissioning of the project and compliance with law. </a:t>
            </a:r>
          </a:p>
          <a:p>
            <a:r>
              <a:rPr lang="en-US" dirty="0">
                <a:solidFill>
                  <a:schemeClr val="accent6"/>
                </a:solidFill>
              </a:rPr>
              <a:t>IA covers risks not fully covered in the PPA</a:t>
            </a:r>
            <a:r>
              <a:rPr lang="en-US" dirty="0"/>
              <a:t>, such as </a:t>
            </a:r>
          </a:p>
          <a:p>
            <a:pPr lvl="1"/>
            <a:r>
              <a:rPr lang="en-US" dirty="0"/>
              <a:t>political events, </a:t>
            </a:r>
          </a:p>
          <a:p>
            <a:pPr lvl="1"/>
            <a:r>
              <a:rPr lang="en-US" dirty="0"/>
              <a:t>force majeure, </a:t>
            </a:r>
          </a:p>
          <a:p>
            <a:pPr lvl="1"/>
            <a:r>
              <a:rPr lang="en-US" dirty="0"/>
              <a:t>change in law and change in tax, </a:t>
            </a:r>
          </a:p>
          <a:p>
            <a:pPr lvl="1"/>
            <a:r>
              <a:rPr lang="en-US" dirty="0"/>
              <a:t>convertibility and repatriation and expropriation.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B13797-C2B9-45DA-A397-43D9C3672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</p:spPr>
        <p:txBody>
          <a:bodyPr/>
          <a:lstStyle/>
          <a:p>
            <a:r>
              <a:rPr lang="en-US" dirty="0"/>
              <a:t>Implementation Agreement indicates responsibilities for </a:t>
            </a:r>
            <a:br>
              <a:rPr lang="en-US" dirty="0"/>
            </a:br>
            <a:r>
              <a:rPr lang="en-US" dirty="0"/>
              <a:t>the buyer and the producer during project implementation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892210-B1E6-406B-A1C5-C0832B62E29E}"/>
              </a:ext>
            </a:extLst>
          </p:cNvPr>
          <p:cNvSpPr txBox="1"/>
          <p:nvPr/>
        </p:nvSpPr>
        <p:spPr>
          <a:xfrm>
            <a:off x="7927258" y="162840"/>
            <a:ext cx="1064341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Project agreements</a:t>
            </a:r>
          </a:p>
        </p:txBody>
      </p:sp>
    </p:spTree>
    <p:extLst>
      <p:ext uri="{BB962C8B-B14F-4D97-AF65-F5344CB8AC3E}">
        <p14:creationId xmlns:p14="http://schemas.microsoft.com/office/powerpoint/2010/main" val="3643856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529690-9BCA-4265-BD74-56265C0E8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49C05-927F-3348-96DF-9086CF2761D6}" type="datetime1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7/2/2020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DB205-1347-4321-9195-E8DF3CA8F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782948-4DBE-204D-AB9E-B65E067054AE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7D244D-7DFD-450E-8925-8CC509C2E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4987"/>
            <a:ext cx="5486400" cy="830997"/>
          </a:xfrm>
        </p:spPr>
        <p:txBody>
          <a:bodyPr/>
          <a:lstStyle/>
          <a:p>
            <a:r>
              <a:rPr lang="en-US" dirty="0"/>
              <a:t>“What if the credit strength of the </a:t>
            </a:r>
            <a:r>
              <a:rPr lang="en-US" b="1" u="sng" dirty="0"/>
              <a:t>buyer</a:t>
            </a:r>
            <a:r>
              <a:rPr lang="en-US" dirty="0"/>
              <a:t> is an issue?”</a:t>
            </a:r>
          </a:p>
        </p:txBody>
      </p:sp>
    </p:spTree>
    <p:extLst>
      <p:ext uri="{BB962C8B-B14F-4D97-AF65-F5344CB8AC3E}">
        <p14:creationId xmlns:p14="http://schemas.microsoft.com/office/powerpoint/2010/main" val="854315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1758A2-A219-4AFF-B775-9D2DA8DB7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14BEA-BC46-43E5-A4E5-9F9F7246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EEC2AC-3793-4C46-A809-6002D14377E1}"/>
              </a:ext>
            </a:extLst>
          </p:cNvPr>
          <p:cNvSpPr/>
          <p:nvPr/>
        </p:nvSpPr>
        <p:spPr>
          <a:xfrm>
            <a:off x="639381" y="4204892"/>
            <a:ext cx="45233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900" i="1" dirty="0">
                <a:solidFill>
                  <a:schemeClr val="accent3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Source: Power Africa, Understanding Project Finance</a:t>
            </a:r>
            <a:endParaRPr lang="en-US" sz="900" i="1" dirty="0">
              <a:solidFill>
                <a:schemeClr val="accent3"/>
              </a:solidFill>
            </a:endParaRPr>
          </a:p>
        </p:txBody>
      </p:sp>
      <p:grpSp>
        <p:nvGrpSpPr>
          <p:cNvPr id="3" name="Group 2" descr="Sovereign guarantee structure">
            <a:extLst>
              <a:ext uri="{FF2B5EF4-FFF2-40B4-BE49-F238E27FC236}">
                <a16:creationId xmlns:a16="http://schemas.microsoft.com/office/drawing/2014/main" id="{00351FF7-FB99-4BFC-B057-346E1ADA77AD}"/>
              </a:ext>
            </a:extLst>
          </p:cNvPr>
          <p:cNvGrpSpPr/>
          <p:nvPr/>
        </p:nvGrpSpPr>
        <p:grpSpPr>
          <a:xfrm>
            <a:off x="639382" y="1330960"/>
            <a:ext cx="3699012" cy="2915350"/>
            <a:chOff x="639382" y="1330960"/>
            <a:chExt cx="3699012" cy="2915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7A6CBA2-B240-4CE5-955E-D5A650458D83}"/>
                </a:ext>
              </a:extLst>
            </p:cNvPr>
            <p:cNvPicPr/>
            <p:nvPr/>
          </p:nvPicPr>
          <p:blipFill rotWithShape="1">
            <a:blip r:embed="rId2"/>
            <a:srcRect l="7712" t="10074" r="9640" b="4703"/>
            <a:stretch/>
          </p:blipFill>
          <p:spPr>
            <a:xfrm>
              <a:off x="686104" y="1678376"/>
              <a:ext cx="3652290" cy="2567934"/>
            </a:xfrm>
            <a:prstGeom prst="rect">
              <a:avLst/>
            </a:prstGeom>
          </p:spPr>
        </p:pic>
        <p:sp>
          <p:nvSpPr>
            <p:cNvPr id="11" name="TextBox 10" descr="Sovereign Guarantee Structure">
              <a:extLst>
                <a:ext uri="{FF2B5EF4-FFF2-40B4-BE49-F238E27FC236}">
                  <a16:creationId xmlns:a16="http://schemas.microsoft.com/office/drawing/2014/main" id="{5C5FD59E-5A3E-479A-8FA8-1AC0093BD14D}"/>
                </a:ext>
              </a:extLst>
            </p:cNvPr>
            <p:cNvSpPr txBox="1"/>
            <p:nvPr/>
          </p:nvSpPr>
          <p:spPr>
            <a:xfrm>
              <a:off x="639382" y="1330960"/>
              <a:ext cx="34253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2"/>
                  </a:solidFill>
                </a:rPr>
                <a:t>Sovereign Guarantee Structure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AB5C9415-3E59-4378-870B-FA326F4E04A3}"/>
              </a:ext>
            </a:extLst>
          </p:cNvPr>
          <p:cNvSpPr/>
          <p:nvPr/>
        </p:nvSpPr>
        <p:spPr>
          <a:xfrm>
            <a:off x="4572000" y="1330960"/>
            <a:ext cx="4258301" cy="2915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C6463"/>
                </a:solidFill>
                <a:latin typeface="Gill Sans MT"/>
              </a:rPr>
              <a:t>A sovereign guarantee is a </a:t>
            </a:r>
            <a:r>
              <a:rPr lang="en-US" sz="1600" dirty="0">
                <a:solidFill>
                  <a:schemeClr val="accent6"/>
                </a:solidFill>
                <a:latin typeface="Gill Sans MT"/>
              </a:rPr>
              <a:t>contingent liability on the government’s balance sheet.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­"/>
            </a:pPr>
            <a:r>
              <a:rPr lang="en-US" sz="1600" dirty="0">
                <a:solidFill>
                  <a:srgbClr val="6C6463"/>
                </a:solidFill>
                <a:latin typeface="Gill Sans MT"/>
              </a:rPr>
              <a:t>Government should weigh up the cost of providing the guarantee (contingent liability) against the economic stimulus benefits of the project.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C6463"/>
                </a:solidFill>
                <a:latin typeface="Gill Sans MT"/>
              </a:rPr>
              <a:t>Lenders consider </a:t>
            </a:r>
            <a:r>
              <a:rPr lang="en-US" sz="1600" dirty="0">
                <a:solidFill>
                  <a:schemeClr val="accent6"/>
                </a:solidFill>
                <a:latin typeface="Gill Sans MT"/>
              </a:rPr>
              <a:t>strength of government guarantee </a:t>
            </a:r>
            <a:r>
              <a:rPr lang="en-US" sz="1600" dirty="0">
                <a:solidFill>
                  <a:srgbClr val="6C6463"/>
                </a:solidFill>
                <a:latin typeface="Gill Sans MT"/>
              </a:rPr>
              <a:t>(credit quality of the host government), i.e. can the guarantee be enforced?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25DB0A-095F-472B-BBB6-38D434FF3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</p:spPr>
        <p:txBody>
          <a:bodyPr/>
          <a:lstStyle/>
          <a:p>
            <a:r>
              <a:rPr lang="en-US" dirty="0"/>
              <a:t>A sovereign guarantee backs payment obligations </a:t>
            </a:r>
            <a:br>
              <a:rPr lang="en-US" dirty="0"/>
            </a:br>
            <a:r>
              <a:rPr lang="en-US" dirty="0"/>
              <a:t>under the PPA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0DA97F-3292-42E2-9A96-6068013313AA}"/>
              </a:ext>
            </a:extLst>
          </p:cNvPr>
          <p:cNvSpPr txBox="1"/>
          <p:nvPr/>
        </p:nvSpPr>
        <p:spPr>
          <a:xfrm>
            <a:off x="8251723" y="162840"/>
            <a:ext cx="739876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Guarantees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30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529690-9BCA-4265-BD74-56265C0E8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49C05-927F-3348-96DF-9086CF2761D6}" type="datetime1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7/2/2020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DB205-1347-4321-9195-E8DF3CA8F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782948-4DBE-204D-AB9E-B65E067054AE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7D244D-7DFD-450E-8925-8CC509C2E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4987"/>
            <a:ext cx="5486400" cy="830997"/>
          </a:xfrm>
        </p:spPr>
        <p:txBody>
          <a:bodyPr/>
          <a:lstStyle/>
          <a:p>
            <a:r>
              <a:rPr lang="en-US" dirty="0"/>
              <a:t>“What if the credit strength of the </a:t>
            </a:r>
            <a:r>
              <a:rPr lang="en-US" b="1" u="sng" dirty="0"/>
              <a:t>government</a:t>
            </a:r>
            <a:r>
              <a:rPr lang="en-US" dirty="0"/>
              <a:t> is an issue?”</a:t>
            </a:r>
          </a:p>
        </p:txBody>
      </p:sp>
    </p:spTree>
    <p:extLst>
      <p:ext uri="{BB962C8B-B14F-4D97-AF65-F5344CB8AC3E}">
        <p14:creationId xmlns:p14="http://schemas.microsoft.com/office/powerpoint/2010/main" val="607521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A23F6B-BC38-40D8-861E-EFADED1C1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3D63D-92C9-4D9C-99DF-2610A9323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D07A02-4CE8-4271-A40C-FD70C14137B9}"/>
              </a:ext>
            </a:extLst>
          </p:cNvPr>
          <p:cNvSpPr/>
          <p:nvPr/>
        </p:nvSpPr>
        <p:spPr>
          <a:xfrm>
            <a:off x="600751" y="4452960"/>
            <a:ext cx="45233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900" i="1" dirty="0">
                <a:solidFill>
                  <a:schemeClr val="accent3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Source: Power Africa, Understanding Project Finance</a:t>
            </a:r>
            <a:endParaRPr lang="en-US" sz="900" i="1" dirty="0">
              <a:solidFill>
                <a:schemeClr val="accent3"/>
              </a:solidFill>
            </a:endParaRPr>
          </a:p>
        </p:txBody>
      </p:sp>
      <p:grpSp>
        <p:nvGrpSpPr>
          <p:cNvPr id="13" name="Group 12" descr="Country example: AfDB Partial Risk Guarantee: Kenya, Lake Turkana wind project, 310 MW:&#10;Risks: delays in transmission line interconnection &amp; payment default.&#10;AfDB PRG €20 million + €70 million from the government = €90 million in escrow account. &#10;Ensured first 6 months of payment obligations.">
            <a:extLst>
              <a:ext uri="{FF2B5EF4-FFF2-40B4-BE49-F238E27FC236}">
                <a16:creationId xmlns:a16="http://schemas.microsoft.com/office/drawing/2014/main" id="{0B2FB5F0-AD7A-4335-BC4A-81B7B07322C4}"/>
              </a:ext>
            </a:extLst>
          </p:cNvPr>
          <p:cNvGrpSpPr/>
          <p:nvPr/>
        </p:nvGrpSpPr>
        <p:grpSpPr>
          <a:xfrm>
            <a:off x="4701653" y="2886502"/>
            <a:ext cx="4081544" cy="1690998"/>
            <a:chOff x="-1649478" y="4296512"/>
            <a:chExt cx="5959887" cy="159178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EF7C356-D475-4490-840D-256358E91D37}"/>
                </a:ext>
              </a:extLst>
            </p:cNvPr>
            <p:cNvSpPr/>
            <p:nvPr/>
          </p:nvSpPr>
          <p:spPr>
            <a:xfrm>
              <a:off x="-1635000" y="4296512"/>
              <a:ext cx="5945409" cy="49252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Arial"/>
                </a:rPr>
                <a:t>Country example: </a:t>
              </a:r>
              <a:r>
                <a:rPr lang="en-US" sz="1400" dirty="0">
                  <a:solidFill>
                    <a:schemeClr val="bg1"/>
                  </a:solidFill>
                  <a:latin typeface="Arial"/>
                </a:rPr>
                <a:t>AfDB Partial Risk Guarantee: Kenya, Lake Turkana wind project, 310 MW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04BC37-C416-4375-8ABE-6E398C82F4D1}"/>
                </a:ext>
              </a:extLst>
            </p:cNvPr>
            <p:cNvSpPr/>
            <p:nvPr/>
          </p:nvSpPr>
          <p:spPr>
            <a:xfrm>
              <a:off x="-1649478" y="4787364"/>
              <a:ext cx="5959886" cy="1100933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6C6463"/>
                  </a:solidFill>
                </a:rPr>
                <a:t>Risks: delays in transmission line interconnection &amp; payment default.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6C6463"/>
                  </a:solidFill>
                </a:rPr>
                <a:t>AfDB PRG €20 million + €70 million from the government = €90 million in escrow account.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6C6463"/>
                  </a:solidFill>
                </a:rPr>
                <a:t>Ensured first 6 months of payment obligations.</a:t>
              </a:r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677798-A103-4951-8FF6-1B16B3974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653" y="1217946"/>
            <a:ext cx="3939596" cy="1589514"/>
          </a:xfrm>
        </p:spPr>
        <p:txBody>
          <a:bodyPr>
            <a:noAutofit/>
          </a:bodyPr>
          <a:lstStyle/>
          <a:p>
            <a:r>
              <a:rPr lang="en-US" sz="1400" dirty="0"/>
              <a:t>A payment guarantee may cover a number of </a:t>
            </a:r>
            <a:r>
              <a:rPr lang="en-US" sz="1400" dirty="0">
                <a:solidFill>
                  <a:schemeClr val="accent3"/>
                </a:solidFill>
              </a:rPr>
              <a:t>different payment obligations</a:t>
            </a:r>
            <a:r>
              <a:rPr lang="en-US" sz="1400" dirty="0"/>
              <a:t>:</a:t>
            </a:r>
          </a:p>
          <a:p>
            <a:pPr lvl="1"/>
            <a:r>
              <a:rPr lang="en-US" sz="1400" dirty="0">
                <a:solidFill>
                  <a:schemeClr val="accent6"/>
                </a:solidFill>
              </a:rPr>
              <a:t>Recurring payments </a:t>
            </a:r>
            <a:r>
              <a:rPr lang="en-US" sz="1400" dirty="0"/>
              <a:t>by the off-taker to the RE producer under a PPA</a:t>
            </a:r>
          </a:p>
          <a:p>
            <a:pPr lvl="1"/>
            <a:r>
              <a:rPr lang="en-US" sz="1400" dirty="0">
                <a:solidFill>
                  <a:schemeClr val="accent6"/>
                </a:solidFill>
              </a:rPr>
              <a:t>Early termination payments </a:t>
            </a:r>
            <a:r>
              <a:rPr lang="en-US" sz="1400" dirty="0"/>
              <a:t>by the government to RE producer</a:t>
            </a:r>
          </a:p>
          <a:p>
            <a:endParaRPr lang="en-US" dirty="0"/>
          </a:p>
        </p:txBody>
      </p:sp>
      <p:grpSp>
        <p:nvGrpSpPr>
          <p:cNvPr id="12" name="Group 11" descr="PRG Structure">
            <a:extLst>
              <a:ext uri="{FF2B5EF4-FFF2-40B4-BE49-F238E27FC236}">
                <a16:creationId xmlns:a16="http://schemas.microsoft.com/office/drawing/2014/main" id="{4C8CD20D-D78E-4A09-853B-41A2FAEEABFF}"/>
              </a:ext>
            </a:extLst>
          </p:cNvPr>
          <p:cNvGrpSpPr/>
          <p:nvPr/>
        </p:nvGrpSpPr>
        <p:grpSpPr>
          <a:xfrm>
            <a:off x="152400" y="1305434"/>
            <a:ext cx="4523030" cy="3041235"/>
            <a:chOff x="221546" y="1305434"/>
            <a:chExt cx="4523030" cy="304123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1658E7C-6571-4461-8B01-4B48587029EA}"/>
                </a:ext>
              </a:extLst>
            </p:cNvPr>
            <p:cNvSpPr txBox="1"/>
            <p:nvPr/>
          </p:nvSpPr>
          <p:spPr>
            <a:xfrm>
              <a:off x="673311" y="1305434"/>
              <a:ext cx="34253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2"/>
                  </a:solidFill>
                </a:rPr>
                <a:t>PRG Structure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694B2AB-1969-4401-8805-559C7E7ED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546" y="1643989"/>
              <a:ext cx="4523030" cy="2702680"/>
            </a:xfrm>
            <a:prstGeom prst="rect">
              <a:avLst/>
            </a:prstGeom>
          </p:spPr>
        </p:pic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2EBB84D5-E6FC-401D-BD6C-CA216733E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</p:spPr>
        <p:txBody>
          <a:bodyPr/>
          <a:lstStyle/>
          <a:p>
            <a:r>
              <a:rPr lang="en-US" dirty="0"/>
              <a:t>Partial risk guarantees (PRGs) can alleviate concerns about government’s ability to meet contractual obligations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993FB6-CB99-4DE2-A93D-CAAA027C8741}"/>
              </a:ext>
            </a:extLst>
          </p:cNvPr>
          <p:cNvSpPr txBox="1"/>
          <p:nvPr/>
        </p:nvSpPr>
        <p:spPr>
          <a:xfrm>
            <a:off x="8251723" y="162840"/>
            <a:ext cx="739876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Guarantees</a:t>
            </a:r>
          </a:p>
        </p:txBody>
      </p:sp>
    </p:spTree>
    <p:extLst>
      <p:ext uri="{BB962C8B-B14F-4D97-AF65-F5344CB8AC3E}">
        <p14:creationId xmlns:p14="http://schemas.microsoft.com/office/powerpoint/2010/main" val="2648784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49C05-927F-3348-96DF-9086CF2761D6}" type="datetime1">
              <a:rPr lang="en-US" smtClean="0"/>
              <a:t>7/2/2020</a:t>
            </a:fld>
            <a:endParaRPr lang="en-US"/>
          </a:p>
        </p:txBody>
      </p:sp>
      <p:sp>
        <p:nvSpPr>
          <p:cNvPr id="5" name="Slide Numb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Procurement design </a:t>
            </a:r>
          </a:p>
          <a:p>
            <a:r>
              <a:rPr lang="en-US" dirty="0">
                <a:solidFill>
                  <a:schemeClr val="bg1"/>
                </a:solidFill>
              </a:rPr>
              <a:t>Project agreements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PPA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Implementation agreement</a:t>
            </a:r>
          </a:p>
          <a:p>
            <a:r>
              <a:rPr lang="en-US" dirty="0">
                <a:solidFill>
                  <a:schemeClr val="bg1"/>
                </a:solidFill>
              </a:rPr>
              <a:t>Guarantees</a:t>
            </a:r>
          </a:p>
          <a:p>
            <a:r>
              <a:rPr lang="en-US" dirty="0">
                <a:solidFill>
                  <a:schemeClr val="bg1"/>
                </a:solidFill>
              </a:rPr>
              <a:t>Facilitated financing: example staple financing</a:t>
            </a:r>
          </a:p>
          <a:p>
            <a:r>
              <a:rPr lang="en-US" dirty="0">
                <a:solidFill>
                  <a:schemeClr val="bg1"/>
                </a:solidFill>
              </a:rPr>
              <a:t>Key take-aways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021579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1F3869-221D-4EA2-86A7-A5B86D1C6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FD688-38BC-4F3A-A498-093A42B32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7D1B00-FF12-4985-B3C9-68CB69D95A33}"/>
              </a:ext>
            </a:extLst>
          </p:cNvPr>
          <p:cNvSpPr/>
          <p:nvPr/>
        </p:nvSpPr>
        <p:spPr>
          <a:xfrm>
            <a:off x="639382" y="4430566"/>
            <a:ext cx="45233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900" i="1" dirty="0">
                <a:solidFill>
                  <a:schemeClr val="accent3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Source: Power Africa, Understanding Project Finance</a:t>
            </a:r>
            <a:endParaRPr lang="en-US" sz="900" i="1" dirty="0">
              <a:solidFill>
                <a:schemeClr val="accent3"/>
              </a:solidFill>
            </a:endParaRPr>
          </a:p>
        </p:txBody>
      </p:sp>
      <p:grpSp>
        <p:nvGrpSpPr>
          <p:cNvPr id="3" name="Group 2" descr="PRI Structure">
            <a:extLst>
              <a:ext uri="{FF2B5EF4-FFF2-40B4-BE49-F238E27FC236}">
                <a16:creationId xmlns:a16="http://schemas.microsoft.com/office/drawing/2014/main" id="{4AA87486-1FFA-4655-A790-ED4A1FA2DDEF}"/>
              </a:ext>
            </a:extLst>
          </p:cNvPr>
          <p:cNvGrpSpPr/>
          <p:nvPr/>
        </p:nvGrpSpPr>
        <p:grpSpPr>
          <a:xfrm>
            <a:off x="685800" y="1295337"/>
            <a:ext cx="3425663" cy="3120780"/>
            <a:chOff x="685800" y="1295337"/>
            <a:chExt cx="3425663" cy="31207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660E2E-ABDC-4DD0-A71F-DEAC32792EEF}"/>
                </a:ext>
              </a:extLst>
            </p:cNvPr>
            <p:cNvPicPr/>
            <p:nvPr/>
          </p:nvPicPr>
          <p:blipFill rotWithShape="1">
            <a:blip r:embed="rId2"/>
            <a:srcRect r="1873"/>
            <a:stretch/>
          </p:blipFill>
          <p:spPr>
            <a:xfrm>
              <a:off x="685800" y="1595136"/>
              <a:ext cx="3425663" cy="282098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74D366-0825-4B2C-99E9-FFADE1C8CB5A}"/>
                </a:ext>
              </a:extLst>
            </p:cNvPr>
            <p:cNvSpPr txBox="1"/>
            <p:nvPr/>
          </p:nvSpPr>
          <p:spPr>
            <a:xfrm>
              <a:off x="686104" y="1295337"/>
              <a:ext cx="34253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2"/>
                  </a:solidFill>
                </a:rPr>
                <a:t>PRI Structure</a:t>
              </a:r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8CD8E8-1C04-4435-927F-FAA0CDB25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296987"/>
            <a:ext cx="3886200" cy="32004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Risks covered</a:t>
            </a:r>
            <a:r>
              <a:rPr lang="en-US" b="1" dirty="0">
                <a:solidFill>
                  <a:schemeClr val="accent6"/>
                </a:solidFill>
              </a:rPr>
              <a:t>: </a:t>
            </a:r>
          </a:p>
          <a:p>
            <a:pPr lvl="1"/>
            <a:r>
              <a:rPr lang="en-US" dirty="0"/>
              <a:t>war/terrorism/civil disturbance</a:t>
            </a:r>
          </a:p>
          <a:p>
            <a:pPr lvl="1"/>
            <a:r>
              <a:rPr lang="en-US" dirty="0"/>
              <a:t>currency inconvertibility and inability to transfer fund abroad</a:t>
            </a:r>
          </a:p>
          <a:p>
            <a:pPr lvl="1"/>
            <a:r>
              <a:rPr lang="en-US" dirty="0"/>
              <a:t>breach/repudiation of contract by the utility</a:t>
            </a:r>
          </a:p>
          <a:p>
            <a:pPr lvl="1"/>
            <a:r>
              <a:rPr lang="en-US" dirty="0"/>
              <a:t>expropriation</a:t>
            </a:r>
          </a:p>
          <a:p>
            <a:r>
              <a:rPr lang="en-US" dirty="0">
                <a:solidFill>
                  <a:schemeClr val="accent6"/>
                </a:solidFill>
              </a:rPr>
              <a:t>Example: </a:t>
            </a:r>
            <a:r>
              <a:rPr lang="en-US" dirty="0"/>
              <a:t>PRI policy could cover currency inconvertibility for the portion of the currency that was not provided by the government.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D9443BD-EAF8-4B51-92F0-83743023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</p:spPr>
        <p:txBody>
          <a:bodyPr/>
          <a:lstStyle/>
          <a:p>
            <a:r>
              <a:rPr lang="en-US" dirty="0"/>
              <a:t>Political risk insurance (PRI) covers risks outside the PPA or to back stop those risks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308090-02C4-4728-8474-5EEA9ED3289E}"/>
              </a:ext>
            </a:extLst>
          </p:cNvPr>
          <p:cNvSpPr txBox="1"/>
          <p:nvPr/>
        </p:nvSpPr>
        <p:spPr>
          <a:xfrm>
            <a:off x="8251723" y="162840"/>
            <a:ext cx="739876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Guarantees</a:t>
            </a:r>
          </a:p>
        </p:txBody>
      </p:sp>
    </p:spTree>
    <p:extLst>
      <p:ext uri="{BB962C8B-B14F-4D97-AF65-F5344CB8AC3E}">
        <p14:creationId xmlns:p14="http://schemas.microsoft.com/office/powerpoint/2010/main" val="937594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529690-9BCA-4265-BD74-56265C0E8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49C05-927F-3348-96DF-9086CF2761D6}" type="datetime1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7/2/2020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DB205-1347-4321-9195-E8DF3CA8F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782948-4DBE-204D-AB9E-B65E067054AE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7D244D-7DFD-450E-8925-8CC509C2E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4987"/>
            <a:ext cx="5486400" cy="830997"/>
          </a:xfrm>
        </p:spPr>
        <p:txBody>
          <a:bodyPr/>
          <a:lstStyle/>
          <a:p>
            <a:r>
              <a:rPr lang="en-US" dirty="0"/>
              <a:t>“What are acceptable financing terms for the market?”</a:t>
            </a:r>
          </a:p>
        </p:txBody>
      </p:sp>
    </p:spTree>
    <p:extLst>
      <p:ext uri="{BB962C8B-B14F-4D97-AF65-F5344CB8AC3E}">
        <p14:creationId xmlns:p14="http://schemas.microsoft.com/office/powerpoint/2010/main" val="4025487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2846E6-F647-409F-A09B-E100A3010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FBF38-334F-4EB0-B1E6-3362EA073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72651A0-0C8B-4335-AAD9-64C0752DEF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828941"/>
              </p:ext>
            </p:extLst>
          </p:nvPr>
        </p:nvGraphicFramePr>
        <p:xfrm>
          <a:off x="4317477" y="1284005"/>
          <a:ext cx="4487158" cy="3288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3455">
                  <a:extLst>
                    <a:ext uri="{9D8B030D-6E8A-4147-A177-3AD203B41FA5}">
                      <a16:colId xmlns:a16="http://schemas.microsoft.com/office/drawing/2014/main" val="276115364"/>
                    </a:ext>
                  </a:extLst>
                </a:gridCol>
                <a:gridCol w="1583703">
                  <a:extLst>
                    <a:ext uri="{9D8B030D-6E8A-4147-A177-3AD203B41FA5}">
                      <a16:colId xmlns:a16="http://schemas.microsoft.com/office/drawing/2014/main" val="545871654"/>
                    </a:ext>
                  </a:extLst>
                </a:gridCol>
              </a:tblGrid>
              <a:tr h="46582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Zambia Scaling Solar, 2016</a:t>
                      </a: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470418"/>
                  </a:ext>
                </a:extLst>
              </a:tr>
              <a:tr h="4658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accent3"/>
                          </a:solidFill>
                          <a:effectLst/>
                        </a:rPr>
                        <a:t>Concessional element</a:t>
                      </a:r>
                      <a:endParaRPr lang="en-US" sz="1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accent3"/>
                          </a:solidFill>
                          <a:effectLst/>
                        </a:rPr>
                        <a:t>Estimated tariff reduction</a:t>
                      </a:r>
                      <a:endParaRPr lang="en-US" sz="1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130822"/>
                  </a:ext>
                </a:extLst>
              </a:tr>
              <a:tr h="4874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accent3"/>
                          </a:solidFill>
                          <a:effectLst/>
                        </a:rPr>
                        <a:t>Staple financing: </a:t>
                      </a:r>
                      <a:r>
                        <a:rPr lang="en-US" sz="1400" dirty="0">
                          <a:solidFill>
                            <a:schemeClr val="accent3"/>
                          </a:solidFill>
                          <a:effectLst/>
                        </a:rPr>
                        <a:t>33% concessional loan tranche (LIBOR flat)</a:t>
                      </a:r>
                      <a:endParaRPr lang="en-US" sz="1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accent3"/>
                          </a:solidFill>
                          <a:effectLst/>
                        </a:rPr>
                        <a:t>$0.5 cents/kWh</a:t>
                      </a:r>
                      <a:endParaRPr lang="en-US" sz="1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040038"/>
                  </a:ext>
                </a:extLst>
              </a:tr>
              <a:tr h="459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accent3"/>
                          </a:solidFill>
                          <a:effectLst/>
                        </a:rPr>
                        <a:t>Staple financing</a:t>
                      </a:r>
                      <a:r>
                        <a:rPr lang="en-US" sz="1400" dirty="0">
                          <a:solidFill>
                            <a:schemeClr val="accent3"/>
                          </a:solidFill>
                          <a:effectLst/>
                        </a:rPr>
                        <a:t>: 33% OPIC (US Government) financing (longer tenor)</a:t>
                      </a:r>
                      <a:endParaRPr lang="en-US" sz="1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accent3"/>
                          </a:solidFill>
                          <a:effectLst/>
                        </a:rPr>
                        <a:t>$0.3 cents/kWh</a:t>
                      </a:r>
                      <a:endParaRPr lang="en-US" sz="1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106468"/>
                  </a:ext>
                </a:extLst>
              </a:tr>
              <a:tr h="5161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accent3"/>
                          </a:solidFill>
                          <a:effectLst/>
                        </a:rPr>
                        <a:t>Site selection and pre-development</a:t>
                      </a:r>
                      <a:r>
                        <a:rPr lang="en-US" sz="1400" dirty="0">
                          <a:solidFill>
                            <a:schemeClr val="accent3"/>
                          </a:solidFill>
                          <a:effectLst/>
                        </a:rPr>
                        <a:t>: development costs funded (US Government) ($2m)</a:t>
                      </a:r>
                      <a:endParaRPr lang="en-US" sz="1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accent3"/>
                          </a:solidFill>
                          <a:effectLst/>
                        </a:rPr>
                        <a:t>$0.2 cents/kWh</a:t>
                      </a:r>
                      <a:endParaRPr lang="en-US" sz="1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470078"/>
                  </a:ext>
                </a:extLst>
              </a:tr>
              <a:tr h="4623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accent3"/>
                          </a:solidFill>
                          <a:effectLst/>
                        </a:rPr>
                        <a:t>Total</a:t>
                      </a:r>
                      <a:endParaRPr lang="en-US" sz="1400" b="1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accent3"/>
                          </a:solidFill>
                          <a:effectLst/>
                        </a:rPr>
                        <a:t>$1.0 cents/kWh</a:t>
                      </a:r>
                      <a:endParaRPr lang="en-US" sz="1400" b="1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215308"/>
                  </a:ext>
                </a:extLst>
              </a:tr>
            </a:tbl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29BCD-1954-481A-BFE4-4DF203639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960" y="1462758"/>
            <a:ext cx="3122478" cy="3200400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For RE producer</a:t>
            </a:r>
            <a:r>
              <a:rPr lang="en-US" dirty="0"/>
              <a:t>: speeds financial closure, especially for new market entrants</a:t>
            </a:r>
          </a:p>
          <a:p>
            <a:r>
              <a:rPr lang="en-US" dirty="0">
                <a:solidFill>
                  <a:schemeClr val="accent6"/>
                </a:solidFill>
              </a:rPr>
              <a:t>For banks:</a:t>
            </a:r>
            <a:r>
              <a:rPr lang="en-US" dirty="0"/>
              <a:t> another lender has determined that the structure is bankable (and thus is comfortable with the risk)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544D07-635C-4C17-8FDE-DECDA450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</p:spPr>
        <p:txBody>
          <a:bodyPr/>
          <a:lstStyle/>
          <a:p>
            <a:r>
              <a:rPr lang="en-US" dirty="0"/>
              <a:t>Staple financing is a pre-arranged financing package </a:t>
            </a:r>
            <a:br>
              <a:rPr lang="en-US" dirty="0"/>
            </a:br>
            <a:r>
              <a:rPr lang="en-US" dirty="0"/>
              <a:t>offered to bidders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5789BA-920C-4235-B72E-C1148EF8C101}"/>
              </a:ext>
            </a:extLst>
          </p:cNvPr>
          <p:cNvSpPr txBox="1"/>
          <p:nvPr/>
        </p:nvSpPr>
        <p:spPr>
          <a:xfrm>
            <a:off x="6931742" y="162840"/>
            <a:ext cx="2059857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Facilitated financing: example staple financing</a:t>
            </a:r>
          </a:p>
        </p:txBody>
      </p:sp>
    </p:spTree>
    <p:extLst>
      <p:ext uri="{BB962C8B-B14F-4D97-AF65-F5344CB8AC3E}">
        <p14:creationId xmlns:p14="http://schemas.microsoft.com/office/powerpoint/2010/main" val="2675427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B64E65-707F-4936-A8B0-8E8A9C174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574AE-91E3-4738-BEFA-CDD6716CB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D0FBD1-663D-44E6-8D88-B6E5EDFB5C8B}"/>
              </a:ext>
            </a:extLst>
          </p:cNvPr>
          <p:cNvSpPr/>
          <p:nvPr/>
        </p:nvSpPr>
        <p:spPr>
          <a:xfrm>
            <a:off x="844163" y="4756313"/>
            <a:ext cx="6253701" cy="22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i="1">
                <a:solidFill>
                  <a:schemeClr val="accent3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Source: based on Fieldstone, USAID workshop July 2019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6B05D1-E7D8-4AE0-A551-17E5C736C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6987"/>
            <a:ext cx="8065168" cy="354765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Conflicting expectations between off-taker and buyer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Buyer expects prices from other markets w/o corresponding design &amp; risk allocation.</a:t>
            </a:r>
          </a:p>
          <a:p>
            <a:pPr lvl="1"/>
            <a:r>
              <a:rPr lang="en-US" dirty="0"/>
              <a:t>Producer cherry picks risk allocation but expects high returns.</a:t>
            </a:r>
          </a:p>
          <a:p>
            <a:r>
              <a:rPr lang="en-US" dirty="0">
                <a:solidFill>
                  <a:schemeClr val="accent6"/>
                </a:solidFill>
              </a:rPr>
              <a:t>Feedback from the market occurs before or after the auction</a:t>
            </a:r>
          </a:p>
          <a:p>
            <a:pPr lvl="1"/>
            <a:r>
              <a:rPr lang="en-US" dirty="0"/>
              <a:t>If after the auction: risks of implementation delay or undersubscription</a:t>
            </a:r>
          </a:p>
          <a:p>
            <a:r>
              <a:rPr lang="en-US" dirty="0">
                <a:solidFill>
                  <a:schemeClr val="accent6"/>
                </a:solidFill>
              </a:rPr>
              <a:t>Consider road testing a hypothetical project structure </a:t>
            </a:r>
            <a:r>
              <a:rPr lang="en-US" dirty="0"/>
              <a:t>(RfP with procurement design, </a:t>
            </a:r>
            <a:br>
              <a:rPr lang="en-US" dirty="0"/>
            </a:br>
            <a:r>
              <a:rPr lang="en-US" dirty="0"/>
              <a:t>PPA, Implementation Agreement), but also:</a:t>
            </a:r>
          </a:p>
          <a:p>
            <a:pPr lvl="1"/>
            <a:r>
              <a:rPr lang="en-US" dirty="0"/>
              <a:t>regulatory, agency roadblocks in procuring generation licenses, connection permits etc.</a:t>
            </a:r>
          </a:p>
          <a:p>
            <a:pPr lvl="1"/>
            <a:r>
              <a:rPr lang="en-US" dirty="0"/>
              <a:t>possible due diligence, legal road blocks, land, permitting, security structures 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87738C3-C0B0-464D-9122-134E24FAA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</p:spPr>
        <p:txBody>
          <a:bodyPr/>
          <a:lstStyle/>
          <a:p>
            <a:r>
              <a:rPr lang="en-US" dirty="0"/>
              <a:t>Consult widely with the market before launch of the procurement package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475589-7883-4DBE-A22E-47F39E86A7C3}"/>
              </a:ext>
            </a:extLst>
          </p:cNvPr>
          <p:cNvSpPr txBox="1"/>
          <p:nvPr/>
        </p:nvSpPr>
        <p:spPr>
          <a:xfrm>
            <a:off x="8089489" y="162840"/>
            <a:ext cx="902109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Key take-aways</a:t>
            </a:r>
          </a:p>
        </p:txBody>
      </p:sp>
    </p:spTree>
    <p:extLst>
      <p:ext uri="{BB962C8B-B14F-4D97-AF65-F5344CB8AC3E}">
        <p14:creationId xmlns:p14="http://schemas.microsoft.com/office/powerpoint/2010/main" val="2971991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EDBDD9-3006-42A9-8223-301FBF960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8ACAD-94E4-46CE-B7B0-D03BCD7ED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DF8EDA-B346-416B-8D38-8AFB080F9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6986"/>
            <a:ext cx="7772400" cy="3533067"/>
          </a:xfrm>
        </p:spPr>
        <p:txBody>
          <a:bodyPr>
            <a:normAutofit/>
          </a:bodyPr>
          <a:lstStyle/>
          <a:p>
            <a:pPr lvl="0"/>
            <a:r>
              <a:rPr lang="en-US" sz="1800" dirty="0">
                <a:solidFill>
                  <a:srgbClr val="0067B9"/>
                </a:solidFill>
              </a:rPr>
              <a:t>Clear risk allocation in PPA </a:t>
            </a:r>
            <a:r>
              <a:rPr lang="en-US" sz="1800" dirty="0"/>
              <a:t>gives more certainty about the amount and price of generation. The off-taker should seek the </a:t>
            </a:r>
            <a:r>
              <a:rPr lang="en-US" sz="1800" dirty="0">
                <a:solidFill>
                  <a:srgbClr val="0067B9"/>
                </a:solidFill>
              </a:rPr>
              <a:t>advice of qualified legal counsel </a:t>
            </a:r>
            <a:r>
              <a:rPr lang="en-US" sz="1800" dirty="0"/>
              <a:t>when preparing the PPA</a:t>
            </a:r>
          </a:p>
          <a:p>
            <a:pPr lvl="0"/>
            <a:r>
              <a:rPr lang="en-US" sz="1800" dirty="0">
                <a:solidFill>
                  <a:srgbClr val="0067B9"/>
                </a:solidFill>
              </a:rPr>
              <a:t>Implementation Agreements </a:t>
            </a:r>
            <a:r>
              <a:rPr lang="en-US" sz="1800" dirty="0"/>
              <a:t>indicate responsibilities for the buyer and the producer during project implementation.</a:t>
            </a:r>
          </a:p>
          <a:p>
            <a:pPr lvl="0"/>
            <a:r>
              <a:rPr lang="en-US" sz="1800" dirty="0"/>
              <a:t>A </a:t>
            </a:r>
            <a:r>
              <a:rPr lang="en-US" sz="1800" dirty="0">
                <a:solidFill>
                  <a:srgbClr val="0067B9"/>
                </a:solidFill>
              </a:rPr>
              <a:t>sovereign guarantee </a:t>
            </a:r>
            <a:r>
              <a:rPr lang="en-US" sz="1800" dirty="0"/>
              <a:t>backs payment obligations under the PPA. Depending on the strength of the guarantee, lenders might require additional instruments such as guarantees backed by development finance institutions (DFIs)</a:t>
            </a:r>
          </a:p>
          <a:p>
            <a:pPr lvl="0"/>
            <a:r>
              <a:rPr lang="en-US" sz="1800" dirty="0">
                <a:solidFill>
                  <a:srgbClr val="0067B9"/>
                </a:solidFill>
              </a:rPr>
              <a:t>Consult widely with the market </a:t>
            </a:r>
            <a:r>
              <a:rPr lang="en-US" sz="1800" dirty="0"/>
              <a:t>before launch of the procurement package.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615A23F-95BD-4D61-A2A5-21DD5CF08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messages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1CD875-DC9D-4708-A802-B442E7469D40}"/>
              </a:ext>
            </a:extLst>
          </p:cNvPr>
          <p:cNvSpPr txBox="1"/>
          <p:nvPr/>
        </p:nvSpPr>
        <p:spPr>
          <a:xfrm>
            <a:off x="8089489" y="162840"/>
            <a:ext cx="902109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Key take-aways</a:t>
            </a:r>
          </a:p>
        </p:txBody>
      </p:sp>
    </p:spTree>
    <p:extLst>
      <p:ext uri="{BB962C8B-B14F-4D97-AF65-F5344CB8AC3E}">
        <p14:creationId xmlns:p14="http://schemas.microsoft.com/office/powerpoint/2010/main" val="1006197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</p:spPr>
        <p:txBody>
          <a:bodyPr/>
          <a:lstStyle/>
          <a:p>
            <a:pPr algn="ctr"/>
            <a:r>
              <a:rPr lang="en-US"/>
              <a:t>Thank you!	</a:t>
            </a:r>
          </a:p>
        </p:txBody>
      </p:sp>
    </p:spTree>
    <p:extLst>
      <p:ext uri="{BB962C8B-B14F-4D97-AF65-F5344CB8AC3E}">
        <p14:creationId xmlns:p14="http://schemas.microsoft.com/office/powerpoint/2010/main" val="364369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3CA9B3-DDE1-4C07-81E3-D41EC6E7D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BA87A9-BAA1-4F27-954A-FA8056BF6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E7F7C1-740C-4188-AAD5-7877A47B8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67B9"/>
                </a:solidFill>
              </a:rPr>
              <a:t>Certified resource measurement </a:t>
            </a:r>
            <a:r>
              <a:rPr lang="en-US" dirty="0"/>
              <a:t>(e.g. probability of exceedance values such as P90 or P75) give signal of likely revenue and inform acceptable equity/debt ratio and interest rate by lender.</a:t>
            </a:r>
          </a:p>
          <a:p>
            <a:pPr lvl="0"/>
            <a:r>
              <a:rPr lang="en-US" dirty="0">
                <a:solidFill>
                  <a:srgbClr val="0067B9"/>
                </a:solidFill>
              </a:rPr>
              <a:t>Required permits </a:t>
            </a:r>
            <a:r>
              <a:rPr lang="en-US" dirty="0"/>
              <a:t>such as land lease, grid connection reduce risk of project delay/failure. </a:t>
            </a:r>
          </a:p>
          <a:p>
            <a:r>
              <a:rPr lang="en-US" dirty="0">
                <a:solidFill>
                  <a:srgbClr val="0067B9"/>
                </a:solidFill>
              </a:rPr>
              <a:t>Supply commitments </a:t>
            </a:r>
            <a:r>
              <a:rPr lang="en-US" dirty="0"/>
              <a:t>that accommodate the seasonality and daily feed-in profile of RE (e.g. intra-day supply blocks) lower merchant (price) risk.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6D0AB37-D019-4184-B7D1-4F5AF1EDE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</p:spPr>
        <p:txBody>
          <a:bodyPr/>
          <a:lstStyle/>
          <a:p>
            <a:r>
              <a:rPr lang="en-US" dirty="0"/>
              <a:t>R</a:t>
            </a:r>
            <a:r>
              <a:rPr lang="en-IN" dirty="0" err="1"/>
              <a:t>equirements</a:t>
            </a:r>
            <a:r>
              <a:rPr lang="en-IN" dirty="0"/>
              <a:t> stemming from procurement design can be similar to some requirements of banks for project bankability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B939C8-FFC1-4673-BDE2-B2B44064A1F8}"/>
              </a:ext>
            </a:extLst>
          </p:cNvPr>
          <p:cNvSpPr txBox="1"/>
          <p:nvPr/>
        </p:nvSpPr>
        <p:spPr>
          <a:xfrm>
            <a:off x="7934632" y="162840"/>
            <a:ext cx="1056967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Procurement design</a:t>
            </a:r>
          </a:p>
        </p:txBody>
      </p:sp>
    </p:spTree>
    <p:extLst>
      <p:ext uri="{BB962C8B-B14F-4D97-AF65-F5344CB8AC3E}">
        <p14:creationId xmlns:p14="http://schemas.microsoft.com/office/powerpoint/2010/main" val="798399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57CACF-1264-44AD-9EFF-20A3F494F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</p:spPr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6A738-8B26-4B15-BE59-6CA1DD819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</p:spPr>
        <p:txBody>
          <a:bodyPr/>
          <a:lstStyle/>
          <a:p>
            <a:fld id="{42782948-4DBE-204D-AB9E-B65E067054A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30570AE4-03A2-48F3-B1D7-42DDA71766AE}"/>
              </a:ext>
            </a:extLst>
          </p:cNvPr>
          <p:cNvSpPr/>
          <p:nvPr/>
        </p:nvSpPr>
        <p:spPr>
          <a:xfrm>
            <a:off x="874354" y="4811536"/>
            <a:ext cx="35261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900" i="1">
                <a:solidFill>
                  <a:schemeClr val="accent3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Source: </a:t>
            </a:r>
            <a:r>
              <a:rPr lang="en-IN" sz="900" i="1" dirty="0">
                <a:solidFill>
                  <a:schemeClr val="accent3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Based on </a:t>
            </a:r>
            <a:r>
              <a:rPr lang="en-IN" sz="900" i="1">
                <a:solidFill>
                  <a:schemeClr val="accent3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Power Africa, Understanding Power Purchase Agreements</a:t>
            </a:r>
            <a:endParaRPr lang="en-US" sz="900" i="1">
              <a:solidFill>
                <a:schemeClr val="accent3"/>
              </a:solidFill>
            </a:endParaRPr>
          </a:p>
        </p:txBody>
      </p:sp>
      <p:grpSp>
        <p:nvGrpSpPr>
          <p:cNvPr id="3" name="Group 2" descr="This figure shoes the agreement structure between project host countries and the private sector companies implementing the project.">
            <a:extLst>
              <a:ext uri="{FF2B5EF4-FFF2-40B4-BE49-F238E27FC236}">
                <a16:creationId xmlns:a16="http://schemas.microsoft.com/office/drawing/2014/main" id="{77E39C80-9CF2-45AA-B2A6-D6221BB151AC}"/>
              </a:ext>
            </a:extLst>
          </p:cNvPr>
          <p:cNvGrpSpPr/>
          <p:nvPr/>
        </p:nvGrpSpPr>
        <p:grpSpPr>
          <a:xfrm>
            <a:off x="1148209" y="1105511"/>
            <a:ext cx="7497487" cy="3886289"/>
            <a:chOff x="1148209" y="1105511"/>
            <a:chExt cx="7497487" cy="3886289"/>
          </a:xfrm>
        </p:grpSpPr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251EA450-6ABE-45E5-9680-59A55B8402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3642034" y="1162671"/>
              <a:ext cx="5846" cy="3669936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D13521B-932C-477A-8CBB-AF1FAE55EB8F}"/>
                </a:ext>
              </a:extLst>
            </p:cNvPr>
            <p:cNvGrpSpPr/>
            <p:nvPr/>
          </p:nvGrpSpPr>
          <p:grpSpPr>
            <a:xfrm>
              <a:off x="1148209" y="1105511"/>
              <a:ext cx="7497487" cy="3886289"/>
              <a:chOff x="782639" y="1104643"/>
              <a:chExt cx="7497487" cy="4025656"/>
            </a:xfrm>
          </p:grpSpPr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F889520F-30BA-48BD-A875-23C3DB2B4574}"/>
                  </a:ext>
                </a:extLst>
              </p:cNvPr>
              <p:cNvCxnSpPr>
                <a:cxnSpLocks/>
                <a:stCxn id="48" idx="0"/>
                <a:endCxn id="47" idx="2"/>
              </p:cNvCxnSpPr>
              <p:nvPr/>
            </p:nvCxnSpPr>
            <p:spPr>
              <a:xfrm flipV="1">
                <a:off x="1641787" y="1680899"/>
                <a:ext cx="0" cy="1018476"/>
              </a:xfrm>
              <a:prstGeom prst="straightConnector1">
                <a:avLst/>
              </a:prstGeom>
              <a:ln w="28575">
                <a:solidFill>
                  <a:schemeClr val="bg2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id="{5DF1D5D2-F9F4-43C0-91D9-750556E266D5}"/>
                  </a:ext>
                </a:extLst>
              </p:cNvPr>
              <p:cNvCxnSpPr>
                <a:cxnSpLocks/>
                <a:stCxn id="9" idx="3"/>
                <a:endCxn id="49" idx="3"/>
              </p:cNvCxnSpPr>
              <p:nvPr/>
            </p:nvCxnSpPr>
            <p:spPr>
              <a:xfrm flipH="1" flipV="1">
                <a:off x="2345314" y="3500278"/>
                <a:ext cx="1693318" cy="525747"/>
              </a:xfrm>
              <a:prstGeom prst="straightConnector1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929537A7-04B4-4C2C-9FF8-1A65AFF04D4F}"/>
                  </a:ext>
                </a:extLst>
              </p:cNvPr>
              <p:cNvCxnSpPr>
                <a:cxnSpLocks/>
                <a:endCxn id="48" idx="3"/>
              </p:cNvCxnSpPr>
              <p:nvPr/>
            </p:nvCxnSpPr>
            <p:spPr>
              <a:xfrm flipH="1" flipV="1">
                <a:off x="2345315" y="2890663"/>
                <a:ext cx="1565299" cy="347925"/>
              </a:xfrm>
              <a:prstGeom prst="straightConnector1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8587F9DE-0A51-46F3-A508-DB83E9146F74}"/>
                  </a:ext>
                </a:extLst>
              </p:cNvPr>
              <p:cNvCxnSpPr>
                <a:cxnSpLocks/>
                <a:endCxn id="47" idx="3"/>
              </p:cNvCxnSpPr>
              <p:nvPr/>
            </p:nvCxnSpPr>
            <p:spPr>
              <a:xfrm flipH="1" flipV="1">
                <a:off x="2355293" y="1537433"/>
                <a:ext cx="1864609" cy="1361082"/>
              </a:xfrm>
              <a:prstGeom prst="straightConnector1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856F1629-FD47-497E-9046-F4E935251DFC}"/>
                  </a:ext>
                </a:extLst>
              </p:cNvPr>
              <p:cNvCxnSpPr>
                <a:cxnSpLocks/>
                <a:stCxn id="46" idx="1"/>
                <a:endCxn id="9" idx="4"/>
              </p:cNvCxnSpPr>
              <p:nvPr/>
            </p:nvCxnSpPr>
            <p:spPr>
              <a:xfrm flipH="1" flipV="1">
                <a:off x="4508228" y="4218583"/>
                <a:ext cx="991355" cy="773217"/>
              </a:xfrm>
              <a:prstGeom prst="straightConnector1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6D4FED4F-7161-4E88-B9BE-289699DBE328}"/>
                  </a:ext>
                </a:extLst>
              </p:cNvPr>
              <p:cNvCxnSpPr>
                <a:cxnSpLocks/>
                <a:stCxn id="45" idx="1"/>
              </p:cNvCxnSpPr>
              <p:nvPr/>
            </p:nvCxnSpPr>
            <p:spPr>
              <a:xfrm flipH="1" flipV="1">
                <a:off x="5060675" y="3985846"/>
                <a:ext cx="1592456" cy="337692"/>
              </a:xfrm>
              <a:prstGeom prst="straightConnector1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75CB820E-5A8F-4E19-AAF9-170624FE17DC}"/>
                  </a:ext>
                </a:extLst>
              </p:cNvPr>
              <p:cNvCxnSpPr>
                <a:cxnSpLocks/>
                <a:stCxn id="44" idx="1"/>
              </p:cNvCxnSpPr>
              <p:nvPr/>
            </p:nvCxnSpPr>
            <p:spPr>
              <a:xfrm flipH="1">
                <a:off x="5172337" y="3129306"/>
                <a:ext cx="1778870" cy="344639"/>
              </a:xfrm>
              <a:prstGeom prst="straightConnector1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26300782-4380-4D4C-8608-BD705A8557D8}"/>
                  </a:ext>
                </a:extLst>
              </p:cNvPr>
              <p:cNvCxnSpPr>
                <a:cxnSpLocks/>
                <a:stCxn id="43" idx="1"/>
                <a:endCxn id="9" idx="7"/>
              </p:cNvCxnSpPr>
              <p:nvPr/>
            </p:nvCxnSpPr>
            <p:spPr>
              <a:xfrm flipH="1">
                <a:off x="4977823" y="1985981"/>
                <a:ext cx="1094046" cy="1110293"/>
              </a:xfrm>
              <a:prstGeom prst="straightConnector1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A2749421-6000-4865-8E35-81713F47D2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08228" y="1686101"/>
                <a:ext cx="11671" cy="1217615"/>
              </a:xfrm>
              <a:prstGeom prst="straightConnector1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779183C1-278B-4D9C-90BA-F2F757BAF88A}"/>
                  </a:ext>
                </a:extLst>
              </p:cNvPr>
              <p:cNvGrpSpPr/>
              <p:nvPr/>
            </p:nvGrpSpPr>
            <p:grpSpPr>
              <a:xfrm>
                <a:off x="3844120" y="2903716"/>
                <a:ext cx="1328216" cy="1314867"/>
                <a:chOff x="3922681" y="2762583"/>
                <a:chExt cx="1328216" cy="1314867"/>
              </a:xfrm>
            </p:grpSpPr>
            <p:sp>
              <p:nvSpPr>
                <p:cNvPr id="9" name="Flowchart: Connector 8">
                  <a:extLst>
                    <a:ext uri="{FF2B5EF4-FFF2-40B4-BE49-F238E27FC236}">
                      <a16:creationId xmlns:a16="http://schemas.microsoft.com/office/drawing/2014/main" id="{99945742-84B6-4CA0-B9D1-03C84C5117E7}"/>
                    </a:ext>
                  </a:extLst>
                </p:cNvPr>
                <p:cNvSpPr/>
                <p:nvPr/>
              </p:nvSpPr>
              <p:spPr>
                <a:xfrm>
                  <a:off x="3922681" y="2762583"/>
                  <a:ext cx="1328216" cy="1314867"/>
                </a:xfrm>
                <a:prstGeom prst="flowChartConnector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ABD2E20-0917-4DCF-ABBD-5294A4368920}"/>
                    </a:ext>
                  </a:extLst>
                </p:cNvPr>
                <p:cNvSpPr txBox="1"/>
                <p:nvPr/>
              </p:nvSpPr>
              <p:spPr>
                <a:xfrm>
                  <a:off x="4112903" y="3379969"/>
                  <a:ext cx="94777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>
                      <a:solidFill>
                        <a:srgbClr val="6C6463"/>
                      </a:solidFill>
                    </a:rPr>
                    <a:t>Project Company</a:t>
                  </a:r>
                </a:p>
              </p:txBody>
            </p:sp>
            <p:pic>
              <p:nvPicPr>
                <p:cNvPr id="12" name="Graphic 11" descr="Electrician">
                  <a:extLst>
                    <a:ext uri="{FF2B5EF4-FFF2-40B4-BE49-F238E27FC236}">
                      <a16:creationId xmlns:a16="http://schemas.microsoft.com/office/drawing/2014/main" id="{7B5B0116-0803-4AE9-9ADD-C3607F5022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81433" y="2863821"/>
                  <a:ext cx="610712" cy="610712"/>
                </a:xfrm>
                <a:prstGeom prst="rect">
                  <a:avLst/>
                </a:prstGeom>
              </p:spPr>
            </p:pic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2A566E72-074A-4C19-9B81-6B9E3D660182}"/>
                  </a:ext>
                </a:extLst>
              </p:cNvPr>
              <p:cNvGrpSpPr/>
              <p:nvPr/>
            </p:nvGrpSpPr>
            <p:grpSpPr>
              <a:xfrm>
                <a:off x="4049481" y="1877548"/>
                <a:ext cx="917494" cy="908273"/>
                <a:chOff x="4642081" y="1427760"/>
                <a:chExt cx="917494" cy="908273"/>
              </a:xfrm>
            </p:grpSpPr>
            <p:sp>
              <p:nvSpPr>
                <p:cNvPr id="17" name="Flowchart: Connector 16">
                  <a:extLst>
                    <a:ext uri="{FF2B5EF4-FFF2-40B4-BE49-F238E27FC236}">
                      <a16:creationId xmlns:a16="http://schemas.microsoft.com/office/drawing/2014/main" id="{89BEA53F-0292-4C04-BB5A-B7751C1B92C8}"/>
                    </a:ext>
                  </a:extLst>
                </p:cNvPr>
                <p:cNvSpPr/>
                <p:nvPr/>
              </p:nvSpPr>
              <p:spPr>
                <a:xfrm>
                  <a:off x="4642081" y="1427760"/>
                  <a:ext cx="917494" cy="908273"/>
                </a:xfrm>
                <a:prstGeom prst="flowChartConnector">
                  <a:avLst/>
                </a:prstGeom>
                <a:solidFill>
                  <a:schemeClr val="accent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FE1112B-CBDA-47B3-9444-9E1DF9E3FED8}"/>
                    </a:ext>
                  </a:extLst>
                </p:cNvPr>
                <p:cNvSpPr txBox="1"/>
                <p:nvPr/>
              </p:nvSpPr>
              <p:spPr>
                <a:xfrm>
                  <a:off x="4665423" y="1609695"/>
                  <a:ext cx="89415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>
                      <a:solidFill>
                        <a:schemeClr val="bg1"/>
                      </a:solidFill>
                    </a:rPr>
                    <a:t>Loan Agreement</a:t>
                  </a: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650ECF69-541B-4446-A021-B1A03FE2331A}"/>
                  </a:ext>
                </a:extLst>
              </p:cNvPr>
              <p:cNvGrpSpPr/>
              <p:nvPr/>
            </p:nvGrpSpPr>
            <p:grpSpPr>
              <a:xfrm>
                <a:off x="5060675" y="1990200"/>
                <a:ext cx="917494" cy="908273"/>
                <a:chOff x="5466328" y="2266433"/>
                <a:chExt cx="917494" cy="908273"/>
              </a:xfrm>
            </p:grpSpPr>
            <p:sp>
              <p:nvSpPr>
                <p:cNvPr id="14" name="Flowchart: Connector 13">
                  <a:extLst>
                    <a:ext uri="{FF2B5EF4-FFF2-40B4-BE49-F238E27FC236}">
                      <a16:creationId xmlns:a16="http://schemas.microsoft.com/office/drawing/2014/main" id="{D495E0BA-69F8-4924-AD8A-CACD6B57CD92}"/>
                    </a:ext>
                  </a:extLst>
                </p:cNvPr>
                <p:cNvSpPr/>
                <p:nvPr/>
              </p:nvSpPr>
              <p:spPr>
                <a:xfrm>
                  <a:off x="5466328" y="2266433"/>
                  <a:ext cx="917494" cy="908273"/>
                </a:xfrm>
                <a:prstGeom prst="flowChartConnector">
                  <a:avLst/>
                </a:prstGeom>
                <a:solidFill>
                  <a:schemeClr val="accent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A54E1F0-A59F-489E-820D-1ADB9CB06CF0}"/>
                    </a:ext>
                  </a:extLst>
                </p:cNvPr>
                <p:cNvSpPr txBox="1"/>
                <p:nvPr/>
              </p:nvSpPr>
              <p:spPr>
                <a:xfrm>
                  <a:off x="5489670" y="2445666"/>
                  <a:ext cx="89415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>
                      <a:solidFill>
                        <a:schemeClr val="bg1"/>
                      </a:solidFill>
                    </a:rPr>
                    <a:t>EPC</a:t>
                  </a:r>
                  <a:br>
                    <a:rPr lang="en-US" sz="1100">
                      <a:solidFill>
                        <a:schemeClr val="bg1"/>
                      </a:solidFill>
                    </a:rPr>
                  </a:br>
                  <a:r>
                    <a:rPr lang="en-US" sz="1100">
                      <a:solidFill>
                        <a:schemeClr val="bg1"/>
                      </a:solidFill>
                    </a:rPr>
                    <a:t>Agreement</a:t>
                  </a: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8D941591-D61F-4A8F-8CE7-88410C5C9149}"/>
                  </a:ext>
                </a:extLst>
              </p:cNvPr>
              <p:cNvGrpSpPr/>
              <p:nvPr/>
            </p:nvGrpSpPr>
            <p:grpSpPr>
              <a:xfrm>
                <a:off x="5674961" y="2785821"/>
                <a:ext cx="917494" cy="908273"/>
                <a:chOff x="5445510" y="3266489"/>
                <a:chExt cx="917494" cy="908273"/>
              </a:xfrm>
            </p:grpSpPr>
            <p:sp>
              <p:nvSpPr>
                <p:cNvPr id="15" name="Flowchart: Connector 14">
                  <a:extLst>
                    <a:ext uri="{FF2B5EF4-FFF2-40B4-BE49-F238E27FC236}">
                      <a16:creationId xmlns:a16="http://schemas.microsoft.com/office/drawing/2014/main" id="{EF3893F8-6E2E-47D4-B370-363644FC385D}"/>
                    </a:ext>
                  </a:extLst>
                </p:cNvPr>
                <p:cNvSpPr/>
                <p:nvPr/>
              </p:nvSpPr>
              <p:spPr>
                <a:xfrm>
                  <a:off x="5445510" y="3266489"/>
                  <a:ext cx="917494" cy="908273"/>
                </a:xfrm>
                <a:prstGeom prst="flowChartConnector">
                  <a:avLst/>
                </a:prstGeom>
                <a:solidFill>
                  <a:schemeClr val="accent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3FCBB79-EE1C-430E-9A30-75019326EDA3}"/>
                    </a:ext>
                  </a:extLst>
                </p:cNvPr>
                <p:cNvSpPr txBox="1"/>
                <p:nvPr/>
              </p:nvSpPr>
              <p:spPr>
                <a:xfrm>
                  <a:off x="5466328" y="3373782"/>
                  <a:ext cx="89415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>
                      <a:solidFill>
                        <a:schemeClr val="bg1"/>
                      </a:solidFill>
                    </a:rPr>
                    <a:t>Long Term Service </a:t>
                  </a:r>
                  <a:br>
                    <a:rPr lang="en-US" sz="1100">
                      <a:solidFill>
                        <a:schemeClr val="bg1"/>
                      </a:solidFill>
                    </a:rPr>
                  </a:br>
                  <a:r>
                    <a:rPr lang="en-US" sz="1100">
                      <a:solidFill>
                        <a:schemeClr val="bg1"/>
                      </a:solidFill>
                    </a:rPr>
                    <a:t>Agreement</a:t>
                  </a: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4F8491CF-B9E8-403E-A2B3-066FB75DE285}"/>
                  </a:ext>
                </a:extLst>
              </p:cNvPr>
              <p:cNvGrpSpPr/>
              <p:nvPr/>
            </p:nvGrpSpPr>
            <p:grpSpPr>
              <a:xfrm>
                <a:off x="5435382" y="3689394"/>
                <a:ext cx="917494" cy="908273"/>
                <a:chOff x="4665423" y="4081523"/>
                <a:chExt cx="917494" cy="908273"/>
              </a:xfrm>
            </p:grpSpPr>
            <p:sp>
              <p:nvSpPr>
                <p:cNvPr id="16" name="Flowchart: Connector 15">
                  <a:extLst>
                    <a:ext uri="{FF2B5EF4-FFF2-40B4-BE49-F238E27FC236}">
                      <a16:creationId xmlns:a16="http://schemas.microsoft.com/office/drawing/2014/main" id="{56EBCF6C-3B91-492B-9FE4-78593869124E}"/>
                    </a:ext>
                  </a:extLst>
                </p:cNvPr>
                <p:cNvSpPr/>
                <p:nvPr/>
              </p:nvSpPr>
              <p:spPr>
                <a:xfrm>
                  <a:off x="4665423" y="4081523"/>
                  <a:ext cx="917494" cy="908273"/>
                </a:xfrm>
                <a:prstGeom prst="flowChartConnector">
                  <a:avLst/>
                </a:prstGeom>
                <a:solidFill>
                  <a:schemeClr val="accent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673BB17-130D-4349-8EBF-7BD0E13382F3}"/>
                    </a:ext>
                  </a:extLst>
                </p:cNvPr>
                <p:cNvSpPr txBox="1"/>
                <p:nvPr/>
              </p:nvSpPr>
              <p:spPr>
                <a:xfrm>
                  <a:off x="4677094" y="4304826"/>
                  <a:ext cx="89415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>
                      <a:solidFill>
                        <a:schemeClr val="bg1"/>
                      </a:solidFill>
                    </a:rPr>
                    <a:t>Q&amp;M</a:t>
                  </a:r>
                  <a:br>
                    <a:rPr lang="en-US" sz="1100">
                      <a:solidFill>
                        <a:schemeClr val="bg1"/>
                      </a:solidFill>
                    </a:rPr>
                  </a:br>
                  <a:r>
                    <a:rPr lang="en-US" sz="1100">
                      <a:solidFill>
                        <a:schemeClr val="bg1"/>
                      </a:solidFill>
                    </a:rPr>
                    <a:t>Agreement</a:t>
                  </a:r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F9D2071-DCDE-497F-8C51-64D9B240AC12}"/>
                  </a:ext>
                </a:extLst>
              </p:cNvPr>
              <p:cNvGrpSpPr/>
              <p:nvPr/>
            </p:nvGrpSpPr>
            <p:grpSpPr>
              <a:xfrm>
                <a:off x="4452896" y="4203533"/>
                <a:ext cx="1040851" cy="908273"/>
                <a:chOff x="3365755" y="4129242"/>
                <a:chExt cx="1040851" cy="908273"/>
              </a:xfrm>
            </p:grpSpPr>
            <p:sp>
              <p:nvSpPr>
                <p:cNvPr id="13" name="Flowchart: Connector 12">
                  <a:extLst>
                    <a:ext uri="{FF2B5EF4-FFF2-40B4-BE49-F238E27FC236}">
                      <a16:creationId xmlns:a16="http://schemas.microsoft.com/office/drawing/2014/main" id="{B2F3EBC8-7C00-480C-B65A-8F0D3AD75AED}"/>
                    </a:ext>
                  </a:extLst>
                </p:cNvPr>
                <p:cNvSpPr/>
                <p:nvPr/>
              </p:nvSpPr>
              <p:spPr>
                <a:xfrm>
                  <a:off x="3442573" y="4129242"/>
                  <a:ext cx="917494" cy="908273"/>
                </a:xfrm>
                <a:prstGeom prst="flowChartConnector">
                  <a:avLst/>
                </a:prstGeom>
                <a:solidFill>
                  <a:schemeClr val="accent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3D9EB97-8DE4-43A5-A285-FE5A0AD38A50}"/>
                    </a:ext>
                  </a:extLst>
                </p:cNvPr>
                <p:cNvSpPr txBox="1"/>
                <p:nvPr/>
              </p:nvSpPr>
              <p:spPr>
                <a:xfrm>
                  <a:off x="3365755" y="4254743"/>
                  <a:ext cx="104085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>
                      <a:solidFill>
                        <a:schemeClr val="bg1"/>
                      </a:solidFill>
                    </a:rPr>
                    <a:t>Equity Contribution</a:t>
                  </a:r>
                  <a:br>
                    <a:rPr lang="en-US" sz="1100">
                      <a:solidFill>
                        <a:schemeClr val="bg1"/>
                      </a:solidFill>
                    </a:rPr>
                  </a:br>
                  <a:r>
                    <a:rPr lang="en-US" sz="1100">
                      <a:solidFill>
                        <a:schemeClr val="bg1"/>
                      </a:solidFill>
                    </a:rPr>
                    <a:t>Agreement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C5B0DA1B-0217-495E-B0C2-5C9AEF6C56E0}"/>
                  </a:ext>
                </a:extLst>
              </p:cNvPr>
              <p:cNvGrpSpPr/>
              <p:nvPr/>
            </p:nvGrpSpPr>
            <p:grpSpPr>
              <a:xfrm>
                <a:off x="2823563" y="3464917"/>
                <a:ext cx="918753" cy="908273"/>
                <a:chOff x="2458808" y="3446346"/>
                <a:chExt cx="918753" cy="908273"/>
              </a:xfrm>
            </p:grpSpPr>
            <p:sp>
              <p:nvSpPr>
                <p:cNvPr id="20" name="Flowchart: Connector 19">
                  <a:extLst>
                    <a:ext uri="{FF2B5EF4-FFF2-40B4-BE49-F238E27FC236}">
                      <a16:creationId xmlns:a16="http://schemas.microsoft.com/office/drawing/2014/main" id="{AF08F80B-2E4D-4D50-B1A8-2ED76FAB69CD}"/>
                    </a:ext>
                  </a:extLst>
                </p:cNvPr>
                <p:cNvSpPr/>
                <p:nvPr/>
              </p:nvSpPr>
              <p:spPr>
                <a:xfrm>
                  <a:off x="2458808" y="3446346"/>
                  <a:ext cx="917495" cy="908273"/>
                </a:xfrm>
                <a:prstGeom prst="flowChartConnector">
                  <a:avLst/>
                </a:prstGeom>
                <a:solidFill>
                  <a:schemeClr val="accent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75A28AF-5CCE-4F78-BB60-4295C34F8D4F}"/>
                    </a:ext>
                  </a:extLst>
                </p:cNvPr>
                <p:cNvSpPr txBox="1"/>
                <p:nvPr/>
              </p:nvSpPr>
              <p:spPr>
                <a:xfrm>
                  <a:off x="2475692" y="3560374"/>
                  <a:ext cx="90186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>
                      <a:solidFill>
                        <a:schemeClr val="bg1"/>
                      </a:solidFill>
                    </a:rPr>
                    <a:t>Intercon-</a:t>
                  </a:r>
                  <a:r>
                    <a:rPr lang="en-US" sz="1100" err="1">
                      <a:solidFill>
                        <a:schemeClr val="bg1"/>
                      </a:solidFill>
                    </a:rPr>
                    <a:t>nection</a:t>
                  </a:r>
                  <a:br>
                    <a:rPr lang="en-US" sz="1100">
                      <a:solidFill>
                        <a:schemeClr val="bg1"/>
                      </a:solidFill>
                    </a:rPr>
                  </a:br>
                  <a:r>
                    <a:rPr lang="en-US" sz="1100">
                      <a:solidFill>
                        <a:schemeClr val="bg1"/>
                      </a:solidFill>
                    </a:rPr>
                    <a:t>Agreement</a:t>
                  </a: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120DC607-94F7-4981-9012-0D0AF5B581AA}"/>
                  </a:ext>
                </a:extLst>
              </p:cNvPr>
              <p:cNvGrpSpPr/>
              <p:nvPr/>
            </p:nvGrpSpPr>
            <p:grpSpPr>
              <a:xfrm>
                <a:off x="2833181" y="2523514"/>
                <a:ext cx="917494" cy="908273"/>
                <a:chOff x="2518663" y="2228290"/>
                <a:chExt cx="917494" cy="908273"/>
              </a:xfrm>
            </p:grpSpPr>
            <p:sp>
              <p:nvSpPr>
                <p:cNvPr id="19" name="Flowchart: Connector 18">
                  <a:extLst>
                    <a:ext uri="{FF2B5EF4-FFF2-40B4-BE49-F238E27FC236}">
                      <a16:creationId xmlns:a16="http://schemas.microsoft.com/office/drawing/2014/main" id="{6C667FC2-FA3D-412D-8B74-0284FB51FF1A}"/>
                    </a:ext>
                  </a:extLst>
                </p:cNvPr>
                <p:cNvSpPr/>
                <p:nvPr/>
              </p:nvSpPr>
              <p:spPr>
                <a:xfrm>
                  <a:off x="2518663" y="2228290"/>
                  <a:ext cx="917494" cy="908273"/>
                </a:xfrm>
                <a:prstGeom prst="flowChartConnector">
                  <a:avLst/>
                </a:prstGeom>
                <a:solidFill>
                  <a:schemeClr val="accent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6427BE2-7402-4A3F-A674-B7D95F584E6B}"/>
                    </a:ext>
                  </a:extLst>
                </p:cNvPr>
                <p:cNvSpPr txBox="1"/>
                <p:nvPr/>
              </p:nvSpPr>
              <p:spPr>
                <a:xfrm>
                  <a:off x="2530334" y="2527195"/>
                  <a:ext cx="8941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>
                      <a:solidFill>
                        <a:schemeClr val="bg1"/>
                      </a:solidFill>
                    </a:rPr>
                    <a:t>PPA</a:t>
                  </a: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5CDF5D36-13FE-4071-9CC1-3279F5073148}"/>
                  </a:ext>
                </a:extLst>
              </p:cNvPr>
              <p:cNvGrpSpPr/>
              <p:nvPr/>
            </p:nvGrpSpPr>
            <p:grpSpPr>
              <a:xfrm>
                <a:off x="2833528" y="1605327"/>
                <a:ext cx="917494" cy="908273"/>
                <a:chOff x="3455227" y="1410882"/>
                <a:chExt cx="917494" cy="908273"/>
              </a:xfrm>
            </p:grpSpPr>
            <p:sp>
              <p:nvSpPr>
                <p:cNvPr id="18" name="Flowchart: Connector 17">
                  <a:extLst>
                    <a:ext uri="{FF2B5EF4-FFF2-40B4-BE49-F238E27FC236}">
                      <a16:creationId xmlns:a16="http://schemas.microsoft.com/office/drawing/2014/main" id="{3C194C7C-9938-4F11-96D3-DBE9E68357AB}"/>
                    </a:ext>
                  </a:extLst>
                </p:cNvPr>
                <p:cNvSpPr/>
                <p:nvPr/>
              </p:nvSpPr>
              <p:spPr>
                <a:xfrm>
                  <a:off x="3455227" y="1410882"/>
                  <a:ext cx="917494" cy="908273"/>
                </a:xfrm>
                <a:prstGeom prst="flowChartConnector">
                  <a:avLst/>
                </a:prstGeom>
                <a:solidFill>
                  <a:schemeClr val="accent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23650FB-E281-4164-A817-68A5227BF8BF}"/>
                    </a:ext>
                  </a:extLst>
                </p:cNvPr>
                <p:cNvSpPr txBox="1"/>
                <p:nvPr/>
              </p:nvSpPr>
              <p:spPr>
                <a:xfrm>
                  <a:off x="3466898" y="1542334"/>
                  <a:ext cx="89415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solidFill>
                        <a:schemeClr val="bg1"/>
                      </a:solidFill>
                    </a:rPr>
                    <a:t>Implement-</a:t>
                  </a:r>
                  <a:r>
                    <a:rPr lang="en-US" sz="1100" dirty="0" err="1">
                      <a:solidFill>
                        <a:schemeClr val="bg1"/>
                      </a:solidFill>
                    </a:rPr>
                    <a:t>ation</a:t>
                  </a:r>
                  <a:br>
                    <a:rPr lang="en-US" sz="1100" dirty="0">
                      <a:solidFill>
                        <a:schemeClr val="bg1"/>
                      </a:solidFill>
                    </a:rPr>
                  </a:br>
                  <a:r>
                    <a:rPr lang="en-US" sz="1100" dirty="0">
                      <a:solidFill>
                        <a:schemeClr val="bg1"/>
                      </a:solidFill>
                    </a:rPr>
                    <a:t>Agreement</a:t>
                  </a:r>
                </a:p>
              </p:txBody>
            </p:sp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8F699B0-4E2E-4AD6-8E23-46E6B70C7CFF}"/>
                  </a:ext>
                </a:extLst>
              </p:cNvPr>
              <p:cNvSpPr txBox="1"/>
              <p:nvPr/>
            </p:nvSpPr>
            <p:spPr>
              <a:xfrm>
                <a:off x="3812800" y="1128298"/>
                <a:ext cx="17182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2"/>
                    </a:solidFill>
                  </a:rPr>
                  <a:t>Private Sector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8678F08-EEEF-48FB-A105-55ECCBBDC02B}"/>
                  </a:ext>
                </a:extLst>
              </p:cNvPr>
              <p:cNvSpPr txBox="1"/>
              <p:nvPr/>
            </p:nvSpPr>
            <p:spPr>
              <a:xfrm>
                <a:off x="782639" y="1104643"/>
                <a:ext cx="17182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2"/>
                    </a:solidFill>
                  </a:rPr>
                  <a:t>Host country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D54B71B-B11D-42C1-8925-4E80DCBECC64}"/>
                  </a:ext>
                </a:extLst>
              </p:cNvPr>
              <p:cNvSpPr txBox="1"/>
              <p:nvPr/>
            </p:nvSpPr>
            <p:spPr>
              <a:xfrm>
                <a:off x="4019019" y="1409102"/>
                <a:ext cx="1328919" cy="27699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>
                    <a:solidFill>
                      <a:schemeClr val="bg1">
                        <a:lumMod val="50000"/>
                      </a:schemeClr>
                    </a:solidFill>
                  </a:rPr>
                  <a:t>Lenders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0B2432D-CB29-4C5C-80AE-86C95C0E9238}"/>
                  </a:ext>
                </a:extLst>
              </p:cNvPr>
              <p:cNvSpPr txBox="1"/>
              <p:nvPr/>
            </p:nvSpPr>
            <p:spPr>
              <a:xfrm>
                <a:off x="6071869" y="1755148"/>
                <a:ext cx="1328919" cy="46166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>
                    <a:solidFill>
                      <a:schemeClr val="bg1">
                        <a:lumMod val="50000"/>
                      </a:schemeClr>
                    </a:solidFill>
                  </a:rPr>
                  <a:t>Contractor/</a:t>
                </a:r>
                <a:br>
                  <a:rPr lang="en-US" sz="120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en-US" sz="1200">
                    <a:solidFill>
                      <a:schemeClr val="bg1">
                        <a:lumMod val="50000"/>
                      </a:schemeClr>
                    </a:solidFill>
                  </a:rPr>
                  <a:t>Construction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F0D5504-717A-47DD-A486-748456F55933}"/>
                  </a:ext>
                </a:extLst>
              </p:cNvPr>
              <p:cNvSpPr txBox="1"/>
              <p:nvPr/>
            </p:nvSpPr>
            <p:spPr>
              <a:xfrm>
                <a:off x="6951207" y="2898473"/>
                <a:ext cx="1328919" cy="46166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>
                    <a:solidFill>
                      <a:schemeClr val="bg1">
                        <a:lumMod val="50000"/>
                      </a:schemeClr>
                    </a:solidFill>
                  </a:rPr>
                  <a:t>Equipment supplier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672C5E8-549F-40B9-921A-BBC45E3BD47A}"/>
                  </a:ext>
                </a:extLst>
              </p:cNvPr>
              <p:cNvSpPr txBox="1"/>
              <p:nvPr/>
            </p:nvSpPr>
            <p:spPr>
              <a:xfrm>
                <a:off x="6653131" y="4185038"/>
                <a:ext cx="1328919" cy="27699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>
                    <a:solidFill>
                      <a:schemeClr val="bg1">
                        <a:lumMod val="50000"/>
                      </a:schemeClr>
                    </a:solidFill>
                  </a:rPr>
                  <a:t>Operator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DF8145-2515-404E-9303-EAFB3EADB8D7}"/>
                  </a:ext>
                </a:extLst>
              </p:cNvPr>
              <p:cNvSpPr txBox="1"/>
              <p:nvPr/>
            </p:nvSpPr>
            <p:spPr>
              <a:xfrm>
                <a:off x="5499583" y="4853300"/>
                <a:ext cx="1328919" cy="27699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>
                    <a:solidFill>
                      <a:schemeClr val="bg1">
                        <a:lumMod val="50000"/>
                      </a:schemeClr>
                    </a:solidFill>
                  </a:rPr>
                  <a:t>Sponsors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D6971A0-596B-48E5-95EE-163BA3C5DF87}"/>
                  </a:ext>
                </a:extLst>
              </p:cNvPr>
              <p:cNvSpPr txBox="1"/>
              <p:nvPr/>
            </p:nvSpPr>
            <p:spPr>
              <a:xfrm>
                <a:off x="928279" y="1393966"/>
                <a:ext cx="1427014" cy="2869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>
                    <a:solidFill>
                      <a:schemeClr val="bg1">
                        <a:lumMod val="50000"/>
                      </a:schemeClr>
                    </a:solidFill>
                  </a:rPr>
                  <a:t>Host Government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3AE4E13-67FA-412F-BE70-37AEF8A1164E}"/>
                  </a:ext>
                </a:extLst>
              </p:cNvPr>
              <p:cNvSpPr txBox="1"/>
              <p:nvPr/>
            </p:nvSpPr>
            <p:spPr>
              <a:xfrm>
                <a:off x="938258" y="2699375"/>
                <a:ext cx="1407057" cy="3825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0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algn="ctr"/>
                <a:r>
                  <a:rPr lang="en-US" sz="1200">
                    <a:solidFill>
                      <a:schemeClr val="bg1">
                        <a:lumMod val="50000"/>
                      </a:schemeClr>
                    </a:solidFill>
                  </a:rPr>
                  <a:t>Off-taker/utility</a:t>
                </a:r>
              </a:p>
              <a:p>
                <a:pPr algn="ctr"/>
                <a:endParaRPr lang="en-US" sz="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3250797-EFB4-45FC-AE9D-90AE268BFC2D}"/>
                  </a:ext>
                </a:extLst>
              </p:cNvPr>
              <p:cNvSpPr txBox="1"/>
              <p:nvPr/>
            </p:nvSpPr>
            <p:spPr>
              <a:xfrm>
                <a:off x="938258" y="3261167"/>
                <a:ext cx="1407057" cy="47822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>
                    <a:solidFill>
                      <a:schemeClr val="bg1">
                        <a:lumMod val="50000"/>
                      </a:schemeClr>
                    </a:solidFill>
                  </a:rPr>
                  <a:t>Transmission</a:t>
                </a:r>
                <a:br>
                  <a:rPr lang="en-US" sz="120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en-US" sz="1200">
                    <a:solidFill>
                      <a:schemeClr val="bg1">
                        <a:lumMod val="50000"/>
                      </a:schemeClr>
                    </a:solidFill>
                  </a:rPr>
                  <a:t>Distribution</a:t>
                </a:r>
              </a:p>
            </p:txBody>
          </p:sp>
        </p:grp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612550C4-C7D6-47E5-A61F-EA32C9F42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</p:spPr>
        <p:txBody>
          <a:bodyPr/>
          <a:lstStyle/>
          <a:p>
            <a:r>
              <a:rPr lang="en-US" dirty="0"/>
              <a:t>PPA and Implementation Agreement (IA) are essential project agreements between producer and off-taker/government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13AE0BF-AFD4-4F3D-8BFF-0488D87F5C70}"/>
              </a:ext>
            </a:extLst>
          </p:cNvPr>
          <p:cNvSpPr txBox="1"/>
          <p:nvPr/>
        </p:nvSpPr>
        <p:spPr>
          <a:xfrm>
            <a:off x="7927258" y="162840"/>
            <a:ext cx="1064341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Project agreements</a:t>
            </a:r>
          </a:p>
        </p:txBody>
      </p:sp>
    </p:spTree>
    <p:extLst>
      <p:ext uri="{BB962C8B-B14F-4D97-AF65-F5344CB8AC3E}">
        <p14:creationId xmlns:p14="http://schemas.microsoft.com/office/powerpoint/2010/main" val="441980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59F654-44AD-43B1-B5FC-215B83372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0CCBA-150C-4BB8-AFBB-2AEB48E7B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E9DB89F5-8D9B-42AF-847F-DB277F207BEE}"/>
              </a:ext>
            </a:extLst>
          </p:cNvPr>
          <p:cNvSpPr txBox="1">
            <a:spLocks/>
          </p:cNvSpPr>
          <p:nvPr/>
        </p:nvSpPr>
        <p:spPr>
          <a:xfrm>
            <a:off x="685800" y="2593865"/>
            <a:ext cx="7772400" cy="2428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PPA elements </a:t>
            </a:r>
          </a:p>
          <a:p>
            <a:r>
              <a:rPr lang="en-US" dirty="0">
                <a:solidFill>
                  <a:schemeClr val="accent6"/>
                </a:solidFill>
              </a:rPr>
              <a:t>PPA term </a:t>
            </a:r>
            <a:r>
              <a:rPr lang="en-US" dirty="0">
                <a:solidFill>
                  <a:schemeClr val="accent3"/>
                </a:solidFill>
              </a:rPr>
              <a:t>should be long enough to allow debt to be repaid or refinancing of the remaining debt.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For solar and onshore wind projects often 15-20 years, exact duration depends on the market.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In general, lenders aim to reduce merchant risk exposure </a:t>
            </a:r>
            <a:r>
              <a:rPr lang="en-US" dirty="0">
                <a:solidFill>
                  <a:schemeClr val="accent3"/>
                </a:solidFill>
                <a:sym typeface="Wingdings" panose="05000000000000000000" pitchFamily="2" charset="2"/>
              </a:rPr>
              <a:t> s</a:t>
            </a:r>
            <a:r>
              <a:rPr lang="en-US" dirty="0">
                <a:solidFill>
                  <a:schemeClr val="accent3"/>
                </a:solidFill>
              </a:rPr>
              <a:t>horter terms can acceptable if alternative source of revenue exist (off-take by a large company)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1A949-9448-4636-88C3-DAB3B4ABC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288025"/>
          </a:xfrm>
        </p:spPr>
        <p:txBody>
          <a:bodyPr>
            <a:normAutofit/>
          </a:bodyPr>
          <a:lstStyle/>
          <a:p>
            <a:r>
              <a:rPr lang="en-US" sz="1700" dirty="0"/>
              <a:t>The </a:t>
            </a:r>
            <a:r>
              <a:rPr lang="en-US" sz="1700" dirty="0">
                <a:solidFill>
                  <a:schemeClr val="accent6"/>
                </a:solidFill>
              </a:rPr>
              <a:t>PPA is crucial to bankability </a:t>
            </a:r>
            <a:r>
              <a:rPr lang="en-US" sz="1700" dirty="0">
                <a:sym typeface="Wingdings" panose="05000000000000000000" pitchFamily="2" charset="2"/>
              </a:rPr>
              <a:t></a:t>
            </a:r>
            <a:r>
              <a:rPr lang="en-US" sz="1700" dirty="0"/>
              <a:t> it is the source of revenue for RE producer </a:t>
            </a:r>
            <a:r>
              <a:rPr lang="en-US" sz="1700" dirty="0">
                <a:sym typeface="Wingdings" panose="05000000000000000000" pitchFamily="2" charset="2"/>
              </a:rPr>
              <a:t> i</a:t>
            </a:r>
            <a:r>
              <a:rPr lang="en-US" sz="1700" dirty="0"/>
              <a:t>f no revenues flow under PPA, there are no funds to repay lenders and to pay operating expenses.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17FD6F2-7C85-4757-A561-E9A3BCA99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</p:spPr>
        <p:txBody>
          <a:bodyPr/>
          <a:lstStyle/>
          <a:p>
            <a:r>
              <a:rPr lang="en-US" dirty="0"/>
              <a:t>Clear risk allocation in PPA gives more certainty about the amount and price of generation (I/IV)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E73622-B979-4AED-913B-302893423D79}"/>
              </a:ext>
            </a:extLst>
          </p:cNvPr>
          <p:cNvSpPr txBox="1"/>
          <p:nvPr/>
        </p:nvSpPr>
        <p:spPr>
          <a:xfrm>
            <a:off x="7927258" y="162840"/>
            <a:ext cx="1064341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Project agreements</a:t>
            </a:r>
          </a:p>
        </p:txBody>
      </p:sp>
    </p:spTree>
    <p:extLst>
      <p:ext uri="{BB962C8B-B14F-4D97-AF65-F5344CB8AC3E}">
        <p14:creationId xmlns:p14="http://schemas.microsoft.com/office/powerpoint/2010/main" val="667903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465F98-8417-4A0F-917B-F1421C780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49C05-927F-3348-96DF-9086CF2761D6}" type="datetime1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7/2/2020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D137DF-3C15-4FA5-8F9C-97F10B0E6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782948-4DBE-204D-AB9E-B65E067054AE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5241FE-3472-4042-AB3B-C54CF772D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4987"/>
            <a:ext cx="5486400" cy="1569660"/>
          </a:xfrm>
        </p:spPr>
        <p:txBody>
          <a:bodyPr/>
          <a:lstStyle/>
          <a:p>
            <a:r>
              <a:rPr lang="en-US" dirty="0"/>
              <a:t>“How can I be certain I will be connected on time?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“What happens if I’m not?”</a:t>
            </a:r>
          </a:p>
        </p:txBody>
      </p:sp>
    </p:spTree>
    <p:extLst>
      <p:ext uri="{BB962C8B-B14F-4D97-AF65-F5344CB8AC3E}">
        <p14:creationId xmlns:p14="http://schemas.microsoft.com/office/powerpoint/2010/main" val="772288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59F654-44AD-43B1-B5FC-215B83372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4FB1AD-D69E-B741-965A-0BAE826C2FA6}" type="datetime1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7/2/2020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6C6463"/>
              </a:solidFill>
              <a:effectLst/>
              <a:uLnTx/>
              <a:uFillTx/>
              <a:latin typeface="Gill Sans MT"/>
              <a:ea typeface="+mn-e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0CCBA-150C-4BB8-AFBB-2AEB48E7B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782948-4DBE-204D-AB9E-B65E067054AE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6C6463"/>
              </a:solidFill>
              <a:effectLst/>
              <a:uLnTx/>
              <a:uFillTx/>
              <a:latin typeface="Gill Sans MT"/>
              <a:ea typeface="+mn-ea"/>
            </a:endParaRP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D0CDD642-AE2C-4CB7-9686-F7813FA3407A}"/>
              </a:ext>
            </a:extLst>
          </p:cNvPr>
          <p:cNvSpPr txBox="1">
            <a:spLocks/>
          </p:cNvSpPr>
          <p:nvPr/>
        </p:nvSpPr>
        <p:spPr>
          <a:xfrm>
            <a:off x="4896643" y="1225985"/>
            <a:ext cx="3922713" cy="3487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67B9"/>
                </a:solidFill>
                <a:effectLst/>
                <a:uLnTx/>
                <a:uFillTx/>
                <a:latin typeface="Gill Sans MT"/>
                <a:ea typeface="+mn-ea"/>
              </a:rPr>
              <a:t>Interconnection:  </a:t>
            </a:r>
          </a:p>
          <a:p>
            <a:pPr marL="684213" marR="0" lvl="1" indent="-230188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</a:rPr>
              <a:t>Responsibilities between the off-taker and the RE producer need to be spelled out</a:t>
            </a:r>
          </a:p>
          <a:p>
            <a:pPr marL="684213" marR="0" lvl="1" indent="-230188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</a:rPr>
              <a:t>Timeline of construction and COD should be compatible</a:t>
            </a:r>
          </a:p>
          <a:p>
            <a:pPr marL="684213" marR="0" lvl="1" indent="-230188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</a:rPr>
              <a:t>Failure of off-taker to connect triggers „deemed completion“</a:t>
            </a:r>
          </a:p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C6463"/>
              </a:solidFill>
              <a:effectLst/>
              <a:uLnTx/>
              <a:uFillTx/>
              <a:latin typeface="Gill Sans MT"/>
              <a:ea typeface="+mn-ea"/>
            </a:endParaRPr>
          </a:p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C6463"/>
              </a:solidFill>
              <a:effectLst/>
              <a:uLnTx/>
              <a:uFillTx/>
              <a:latin typeface="Gill Sans MT"/>
              <a:ea typeface="+mn-ea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E9DB89F5-8D9B-42AF-847F-DB277F207BEE}"/>
              </a:ext>
            </a:extLst>
          </p:cNvPr>
          <p:cNvSpPr txBox="1">
            <a:spLocks/>
          </p:cNvSpPr>
          <p:nvPr/>
        </p:nvSpPr>
        <p:spPr>
          <a:xfrm>
            <a:off x="685800" y="1225985"/>
            <a:ext cx="3922713" cy="2773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67B9"/>
                </a:solidFill>
                <a:effectLst/>
                <a:uLnTx/>
                <a:uFillTx/>
                <a:latin typeface="Gill Sans MT"/>
                <a:ea typeface="+mn-ea"/>
              </a:rPr>
              <a:t>Commercial operations date (COD)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</a:rPr>
              <a:t>should be compatible with project development cycle since delays trigger: 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Courier New" panose="02070309020205020404" pitchFamily="49" charset="0"/>
              <a:buChar char="­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</a:rPr>
              <a:t>Penalties such as liquidated damages for each day of delay from required COD 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Courier New" panose="02070309020205020404" pitchFamily="49" charset="0"/>
              <a:buChar char="­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</a:rPr>
              <a:t>Default event from RE producer (seller) and PPA termination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17FD6F2-7C85-4757-A561-E9A3BCA99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</p:spPr>
        <p:txBody>
          <a:bodyPr/>
          <a:lstStyle/>
          <a:p>
            <a:r>
              <a:rPr lang="en-US" dirty="0"/>
              <a:t>Clear risk allocation in PPA gives more certainty about the amount and price of generation (II/IV)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E73622-B979-4AED-913B-302893423D79}"/>
              </a:ext>
            </a:extLst>
          </p:cNvPr>
          <p:cNvSpPr txBox="1"/>
          <p:nvPr/>
        </p:nvSpPr>
        <p:spPr>
          <a:xfrm>
            <a:off x="7927258" y="162840"/>
            <a:ext cx="1064341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Project agreements</a:t>
            </a:r>
          </a:p>
        </p:txBody>
      </p:sp>
    </p:spTree>
    <p:extLst>
      <p:ext uri="{BB962C8B-B14F-4D97-AF65-F5344CB8AC3E}">
        <p14:creationId xmlns:p14="http://schemas.microsoft.com/office/powerpoint/2010/main" val="213809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24B79F-5D1F-4DA3-97A5-DAFDCC743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49C05-927F-3348-96DF-9086CF2761D6}" type="datetime1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7/2/2020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F330C8-1A0C-469B-928E-068B52E4F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782948-4DBE-204D-AB9E-B65E067054AE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8F7CA8-1763-44CD-BDC0-D1438E492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4987"/>
            <a:ext cx="5486400" cy="830997"/>
          </a:xfrm>
        </p:spPr>
        <p:txBody>
          <a:bodyPr/>
          <a:lstStyle/>
          <a:p>
            <a:r>
              <a:rPr lang="en-US" dirty="0"/>
              <a:t>“How can I be sure that I will get paid for the delivery of energy?”</a:t>
            </a:r>
          </a:p>
        </p:txBody>
      </p:sp>
    </p:spTree>
    <p:extLst>
      <p:ext uri="{BB962C8B-B14F-4D97-AF65-F5344CB8AC3E}">
        <p14:creationId xmlns:p14="http://schemas.microsoft.com/office/powerpoint/2010/main" val="2141051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A6EA94-3DF2-45D1-B380-AA506AF5A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F003E-4F58-49CD-9625-34E62F98F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9" name="Group 8" descr="Examples of deemed energy: Annual threshold of hours of allowed grid outage &#10;(e.g. 100 hours).&#10;&#10;Annual cap on deemed energy aggregated with actual production to ensure that the developer is not over-compensated during a contract year of good generation followed by a curtailment.">
            <a:extLst>
              <a:ext uri="{FF2B5EF4-FFF2-40B4-BE49-F238E27FC236}">
                <a16:creationId xmlns:a16="http://schemas.microsoft.com/office/drawing/2014/main" id="{8907FE9F-17C5-44D1-804F-F34A73B0D7B4}"/>
              </a:ext>
            </a:extLst>
          </p:cNvPr>
          <p:cNvGrpSpPr/>
          <p:nvPr/>
        </p:nvGrpSpPr>
        <p:grpSpPr>
          <a:xfrm>
            <a:off x="5519966" y="1387434"/>
            <a:ext cx="3276954" cy="2805000"/>
            <a:chOff x="-1754280" y="4296512"/>
            <a:chExt cx="5607885" cy="167283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87C6D71-12D2-4EAC-A3CC-39E4010B3439}"/>
                </a:ext>
              </a:extLst>
            </p:cNvPr>
            <p:cNvSpPr/>
            <p:nvPr/>
          </p:nvSpPr>
          <p:spPr>
            <a:xfrm>
              <a:off x="-1754280" y="4445876"/>
              <a:ext cx="5607885" cy="1523472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6C6463"/>
                  </a:solidFill>
                  <a:latin typeface="Gill Sans MT"/>
                </a:rPr>
                <a:t>Annual threshold of hours of allowed grid outage </a:t>
              </a:r>
              <a:br>
                <a:rPr lang="en-US" sz="1600" dirty="0">
                  <a:solidFill>
                    <a:srgbClr val="6C6463"/>
                  </a:solidFill>
                  <a:latin typeface="Gill Sans MT"/>
                </a:rPr>
              </a:br>
              <a:r>
                <a:rPr lang="en-US" sz="1600" dirty="0">
                  <a:solidFill>
                    <a:srgbClr val="6C6463"/>
                  </a:solidFill>
                  <a:latin typeface="Gill Sans MT"/>
                </a:rPr>
                <a:t>(e.g. 100 hours).</a:t>
              </a:r>
            </a:p>
            <a:p>
              <a:endParaRPr lang="en-US" sz="1600" dirty="0">
                <a:solidFill>
                  <a:srgbClr val="6C6463"/>
                </a:solidFill>
                <a:latin typeface="Gill Sans MT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6C6463"/>
                  </a:solidFill>
                  <a:latin typeface="Gill Sans MT"/>
                </a:rPr>
                <a:t>Annual cap on deemed energy aggregated with actual production to ensure that the developer is not over-compensated during a contract year of good generation followed by a curtailment.</a:t>
              </a:r>
            </a:p>
          </p:txBody>
        </p:sp>
        <p:sp>
          <p:nvSpPr>
            <p:cNvPr id="10" name="Rectangle 9" descr="Examples of deemed energy&#10;">
              <a:extLst>
                <a:ext uri="{FF2B5EF4-FFF2-40B4-BE49-F238E27FC236}">
                  <a16:creationId xmlns:a16="http://schemas.microsoft.com/office/drawing/2014/main" id="{211F2458-EEF9-42F1-B42D-715C76B75917}"/>
                </a:ext>
              </a:extLst>
            </p:cNvPr>
            <p:cNvSpPr/>
            <p:nvPr/>
          </p:nvSpPr>
          <p:spPr>
            <a:xfrm>
              <a:off x="-1754280" y="4296512"/>
              <a:ext cx="5607885" cy="18355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Examples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of deemed energy</a:t>
              </a:r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EF6393-311A-4BEC-85DC-32DD85C8F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105" y="1286485"/>
            <a:ext cx="4564322" cy="37443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PPA elements (cont’d)</a:t>
            </a:r>
          </a:p>
          <a:p>
            <a:r>
              <a:rPr lang="en-US" dirty="0">
                <a:solidFill>
                  <a:schemeClr val="accent6"/>
                </a:solidFill>
              </a:rPr>
              <a:t>Deemed energy</a:t>
            </a:r>
            <a:r>
              <a:rPr lang="en-US" dirty="0"/>
              <a:t>: energy RE producer is deemed to have generated during a curtailment event. 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Take-or-pay clause: </a:t>
            </a:r>
            <a:r>
              <a:rPr lang="en-US" dirty="0"/>
              <a:t>off-taker takes &amp; pays a fixed tariff for energy delivered. If output is “curtailed,” energy will be calculated and paid for on a “deemed” delivered basis.</a:t>
            </a:r>
          </a:p>
          <a:p>
            <a:pPr lvl="0"/>
            <a:r>
              <a:rPr lang="en-US" dirty="0">
                <a:solidFill>
                  <a:srgbClr val="0067B9"/>
                </a:solidFill>
              </a:rPr>
              <a:t>Liquidity support:  </a:t>
            </a:r>
            <a:r>
              <a:rPr lang="en-US" dirty="0"/>
              <a:t>A limited amount of cash which is ‘on demand’ to RE producer (letter of credit, bank guarantee or escrow), generally equivalent to 3-12 months of PPA revenues (but depending on jurisdiction and lender requirements).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BB128B-BC6E-4FB0-A91C-E92699745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</p:spPr>
        <p:txBody>
          <a:bodyPr/>
          <a:lstStyle/>
          <a:p>
            <a:r>
              <a:rPr lang="en-US" dirty="0"/>
              <a:t>Clear risk allocation in PPA gives more certainty about the amount and price of generation (II/IV) (cont’d)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EE7540-3FD2-4173-8E70-0F4540FB8CA6}"/>
              </a:ext>
            </a:extLst>
          </p:cNvPr>
          <p:cNvSpPr txBox="1"/>
          <p:nvPr/>
        </p:nvSpPr>
        <p:spPr>
          <a:xfrm>
            <a:off x="7927258" y="162840"/>
            <a:ext cx="1064341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Project agreements</a:t>
            </a:r>
          </a:p>
        </p:txBody>
      </p:sp>
    </p:spTree>
    <p:extLst>
      <p:ext uri="{BB962C8B-B14F-4D97-AF65-F5344CB8AC3E}">
        <p14:creationId xmlns:p14="http://schemas.microsoft.com/office/powerpoint/2010/main" val="40362586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Z6h2_Qq9qnHv.OhWy35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40m_3GMt7hFMQijEzDco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R2kR4fGBLcB.nlnW5dzw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GNZMkqcvxqLbqkpclcYp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L4jjrObdMlOYwWJWD6OI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kyZ7AuR33LUBD8rdg2cz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Nt66Mbw3QfvsE5d_4OW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3JudzCfVfVoYE0rEcMLw"/>
</p:tagLst>
</file>

<file path=ppt/theme/theme1.xml><?xml version="1.0" encoding="utf-8"?>
<a:theme xmlns:a="http://schemas.openxmlformats.org/drawingml/2006/main" name="16.9-Template_4.29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16.9-Template_4.29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16.9-Template_4.29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16.9-Template_4.29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16.9-Template_4.29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16.9-Template_4.29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16.9-Template_4.29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16.9-Template_4.29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ED43418300424CA7B146638E3B7A8F" ma:contentTypeVersion="13" ma:contentTypeDescription="Create a new document." ma:contentTypeScope="" ma:versionID="2fe62fcb9174efa6973dc26662234bb1">
  <xsd:schema xmlns:xsd="http://www.w3.org/2001/XMLSchema" xmlns:xs="http://www.w3.org/2001/XMLSchema" xmlns:p="http://schemas.microsoft.com/office/2006/metadata/properties" xmlns:ns3="d4ece201-1ec3-4266-a8e0-0b4e6e67a276" xmlns:ns4="11f94206-449f-4a4d-a484-d79428c0a2f7" targetNamespace="http://schemas.microsoft.com/office/2006/metadata/properties" ma:root="true" ma:fieldsID="c7313ff21738f702f94f4f46105f6d3d" ns3:_="" ns4:_="">
    <xsd:import namespace="d4ece201-1ec3-4266-a8e0-0b4e6e67a276"/>
    <xsd:import namespace="11f94206-449f-4a4d-a484-d79428c0a2f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3:SharedWithDetails" minOccurs="0"/>
                <xsd:element ref="ns3:SharingHintHash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ece201-1ec3-4266-a8e0-0b4e6e67a27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f94206-449f-4a4d-a484-d79428c0a2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14013B-1707-4611-BA07-98D0B76DDEFF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1f94206-449f-4a4d-a484-d79428c0a2f7"/>
    <ds:schemaRef ds:uri="d4ece201-1ec3-4266-a8e0-0b4e6e67a27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D3D4AFC-454A-47A9-A1B5-4BBB89F9FC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9A874B-37C0-4B98-8ABB-7DB7ABF4BA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ece201-1ec3-4266-a8e0-0b4e6e67a276"/>
    <ds:schemaRef ds:uri="11f94206-449f-4a4d-a484-d79428c0a2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16.9-Template_4.29.2016</Template>
  <TotalTime>2773</TotalTime>
  <Words>1663</Words>
  <Application>Microsoft Office PowerPoint</Application>
  <PresentationFormat>Custom</PresentationFormat>
  <Paragraphs>221</Paragraphs>
  <Slides>25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Calibri</vt:lpstr>
      <vt:lpstr>Courier New</vt:lpstr>
      <vt:lpstr>Gill Sans MT</vt:lpstr>
      <vt:lpstr>16.9-Template_4.29.2016</vt:lpstr>
      <vt:lpstr>1_16.9-Template_4.29.2016</vt:lpstr>
      <vt:lpstr>2_16.9-Template_4.29.2016</vt:lpstr>
      <vt:lpstr>3_16.9-Template_4.29.2016</vt:lpstr>
      <vt:lpstr>4_16.9-Template_4.29.2016</vt:lpstr>
      <vt:lpstr>5_16.9-Template_4.29.2016</vt:lpstr>
      <vt:lpstr>6_16.9-Template_4.29.2016</vt:lpstr>
      <vt:lpstr>7_16.9-Template_4.29.2016</vt:lpstr>
      <vt:lpstr>think-cell Slide</vt:lpstr>
      <vt:lpstr>Developing a Procurement Package</vt:lpstr>
      <vt:lpstr>Agenda</vt:lpstr>
      <vt:lpstr>Requirements stemming from procurement design can be similar to some requirements of banks for project bankability</vt:lpstr>
      <vt:lpstr>PPA and Implementation Agreement (IA) are essential project agreements between producer and off-taker/government</vt:lpstr>
      <vt:lpstr>Clear risk allocation in PPA gives more certainty about the amount and price of generation (I/IV)</vt:lpstr>
      <vt:lpstr>“How can I be certain I will be connected on time?   “What happens if I’m not?”</vt:lpstr>
      <vt:lpstr>Clear risk allocation in PPA gives more certainty about the amount and price of generation (II/IV)</vt:lpstr>
      <vt:lpstr>“How can I be sure that I will get paid for the delivery of energy?”</vt:lpstr>
      <vt:lpstr>Clear risk allocation in PPA gives more certainty about the amount and price of generation (II/IV) (cont’d)</vt:lpstr>
      <vt:lpstr>“What happens if the law changes against my contracts?”</vt:lpstr>
      <vt:lpstr>Clear risk allocation in PPA gives more certainty about the amount and price of generation (III/IV)</vt:lpstr>
      <vt:lpstr>“How is the tariff paid?”</vt:lpstr>
      <vt:lpstr>Clear risk allocation in PPA gives more certainty about the amount and price of generation (IV/IV)</vt:lpstr>
      <vt:lpstr>PPA design considerations </vt:lpstr>
      <vt:lpstr>Implementation Agreement indicates responsibilities for  the buyer and the producer during project implementation</vt:lpstr>
      <vt:lpstr>“What if the credit strength of the buyer is an issue?”</vt:lpstr>
      <vt:lpstr>A sovereign guarantee backs payment obligations  under the PPA</vt:lpstr>
      <vt:lpstr>“What if the credit strength of the government is an issue?”</vt:lpstr>
      <vt:lpstr>Partial risk guarantees (PRGs) can alleviate concerns about government’s ability to meet contractual obligations</vt:lpstr>
      <vt:lpstr>Political risk insurance (PRI) covers risks outside the PPA or to back stop those risks</vt:lpstr>
      <vt:lpstr>“What are acceptable financing terms for the market?”</vt:lpstr>
      <vt:lpstr>Staple financing is a pre-arranged financing package  offered to bidders</vt:lpstr>
      <vt:lpstr>Consult widely with the market before launch of the procurement package</vt:lpstr>
      <vt:lpstr>Key messages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 Procurement Package</dc:title>
  <dc:subject>This presentation discusses the steps and considerations to taken when developing procurement packages for energy auctions.</dc:subject>
  <dc:creator>Navigant--A Guidehouse Company</dc:creator>
  <cp:keywords>Renewable energy, auctions, procurement, design, PPA, guarantees, financing, faciliated financing</cp:keywords>
  <cp:lastModifiedBy>Bradley, Bridget</cp:lastModifiedBy>
  <cp:revision>116</cp:revision>
  <dcterms:created xsi:type="dcterms:W3CDTF">2016-05-03T19:58:32Z</dcterms:created>
  <dcterms:modified xsi:type="dcterms:W3CDTF">2020-07-02T18:37:56Z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0x0101005AED43418300424CA7B146638E3B7A8F</vt:lpwstr>
  </property>
</Properties>
</file>