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41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2" r:id="rId5"/>
    <p:sldMasterId id="2147483896" r:id="rId6"/>
    <p:sldMasterId id="2147483927" r:id="rId7"/>
    <p:sldMasterId id="2147483948" r:id="rId8"/>
    <p:sldMasterId id="2147483965" r:id="rId9"/>
    <p:sldMasterId id="2147483971" r:id="rId10"/>
    <p:sldMasterId id="2147483977" r:id="rId11"/>
    <p:sldMasterId id="2147483992" r:id="rId12"/>
  </p:sldMasterIdLst>
  <p:notesMasterIdLst>
    <p:notesMasterId r:id="rId22"/>
  </p:notesMasterIdLst>
  <p:handoutMasterIdLst>
    <p:handoutMasterId r:id="rId23"/>
  </p:handoutMasterIdLst>
  <p:sldIdLst>
    <p:sldId id="1021" r:id="rId13"/>
    <p:sldId id="1050" r:id="rId14"/>
    <p:sldId id="1054" r:id="rId15"/>
    <p:sldId id="1052" r:id="rId16"/>
    <p:sldId id="1051" r:id="rId17"/>
    <p:sldId id="1057" r:id="rId18"/>
    <p:sldId id="1055" r:id="rId19"/>
    <p:sldId id="1056" r:id="rId20"/>
    <p:sldId id="1001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Fichter" initials="TF" lastIdx="3" clrIdx="0">
    <p:extLst>
      <p:ext uri="{19B8F6BF-5375-455C-9EA6-DF929625EA0E}">
        <p15:presenceInfo xmlns:p15="http://schemas.microsoft.com/office/powerpoint/2012/main" userId="Tobias Fichter" providerId="None"/>
      </p:ext>
    </p:extLst>
  </p:cmAuthor>
  <p:cmAuthor id="2" name="Ana Lucia Amazo Blanco" initials="ALAB" lastIdx="1" clrIdx="1">
    <p:extLst>
      <p:ext uri="{19B8F6BF-5375-455C-9EA6-DF929625EA0E}">
        <p15:presenceInfo xmlns:p15="http://schemas.microsoft.com/office/powerpoint/2012/main" userId="Ana Lucia Amazo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C5B"/>
    <a:srgbClr val="FF9900"/>
    <a:srgbClr val="FFFFFF"/>
    <a:srgbClr val="651D32"/>
    <a:srgbClr val="BA0C2F"/>
    <a:srgbClr val="E7E7E5"/>
    <a:srgbClr val="002F6C"/>
    <a:srgbClr val="D9D7D3"/>
    <a:srgbClr val="CFCDC9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8" autoAdjust="0"/>
    <p:restoredTop sz="85029" autoAdjust="0"/>
  </p:normalViewPr>
  <p:slideViewPr>
    <p:cSldViewPr snapToObjects="1">
      <p:cViewPr varScale="1">
        <p:scale>
          <a:sx n="67" d="100"/>
          <a:sy n="67" d="100"/>
        </p:scale>
        <p:origin x="600" y="48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jpeg"/><Relationship Id="rId2" Type="http://schemas.openxmlformats.org/officeDocument/2006/relationships/tags" Target="../tags/tag5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jpeg"/><Relationship Id="rId2" Type="http://schemas.openxmlformats.org/officeDocument/2006/relationships/tags" Target="../tags/tag7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39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4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5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8" y="3148935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9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01751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369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13775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7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608059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75947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392641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8183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10584" y="1011421"/>
            <a:ext cx="12202584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3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5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99891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03989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5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7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40228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87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5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8" y="3148935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9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01773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0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8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2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8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7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7504356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2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87455" y="1403685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282334" y="1403685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8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93718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/>
          </p:nvPr>
        </p:nvSpPr>
        <p:spPr bwMode="auto">
          <a:xfrm>
            <a:off x="9101621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55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271857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8256261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4271857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8256261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453" y="1323975"/>
            <a:ext cx="11610331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8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2302" y="0"/>
            <a:ext cx="10941049" cy="84613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622301" y="1192213"/>
            <a:ext cx="5367867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192213"/>
            <a:ext cx="5369984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2253052" y="6578600"/>
            <a:ext cx="869949" cy="133350"/>
          </a:xfrm>
        </p:spPr>
        <p:txBody>
          <a:bodyPr/>
          <a:lstStyle>
            <a:lvl1pPr>
              <a:defRPr/>
            </a:lvl1pPr>
          </a:lstStyle>
          <a:p>
            <a:fld id="{C9BD4F23-E76B-44C4-B99C-C259D939991E}" type="datetime1">
              <a:rPr lang="en-GB"/>
              <a:pPr/>
              <a:t>03/07/2020</a:t>
            </a:fld>
            <a:endParaRPr lang="en-GB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0035" y="6578600"/>
            <a:ext cx="4792133" cy="1730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" y="6578600"/>
            <a:ext cx="1369484" cy="147638"/>
          </a:xfrm>
        </p:spPr>
        <p:txBody>
          <a:bodyPr/>
          <a:lstStyle>
            <a:lvl1pPr>
              <a:defRPr/>
            </a:lvl1pPr>
          </a:lstStyle>
          <a:p>
            <a:fld id="{F8C92D98-CF1D-41BE-ACCF-242B5082D7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8542F-706B-41EC-BB29-F4735E768B13}" type="datetime1">
              <a:rPr lang="en-US" smtClean="0">
                <a:solidFill>
                  <a:srgbClr val="000000"/>
                </a:solidFill>
              </a:rPr>
              <a:pPr/>
              <a:t>7/3/2020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Corinna Klessmann and Fabian Wigand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296D-C1C0-46AC-980A-14DBEA0E3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5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4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3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7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83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26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3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3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4498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9438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8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3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754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38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76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061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139702"/>
            <a:ext cx="11785599" cy="65531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5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51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3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7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128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7180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351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82713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015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514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0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CC1E-9E87-4590-9E63-5AD3EB8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F1EFB-12C2-4D83-8950-8E5991EA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C7F57-1ED7-4099-9108-D428233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DD1F4-631A-41BC-BFC6-4066404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2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31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67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51477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384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3485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42535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7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58815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2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192878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29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1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83443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6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6356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809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5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7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27751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36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5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8" y="3148935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9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88562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79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0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2014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1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7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906647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53968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2298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7795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2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67720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452510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5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7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4392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-3148"/>
            <a:ext cx="2815677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1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5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8" y="3148935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9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8117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4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6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4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8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51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8638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4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8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51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00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05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41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1" y="3059451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6" y="6197565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8" y="1"/>
            <a:ext cx="9137741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92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98054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7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415133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9" y="3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4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8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7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24945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899785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8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6030217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7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07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6348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215992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5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7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50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9493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ags" Target="../tags/tag7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vmlDrawing" Target="../drawings/vmlDrawing5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56.xml"/><Relationship Id="rId21" Type="http://schemas.openxmlformats.org/officeDocument/2006/relationships/oleObject" Target="../embeddings/oleObject6.bin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55.xml"/><Relationship Id="rId16" Type="http://schemas.openxmlformats.org/officeDocument/2006/relationships/vmlDrawing" Target="../drawings/vmlDrawing6.v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70.xml"/><Relationship Id="rId21" Type="http://schemas.openxmlformats.org/officeDocument/2006/relationships/oleObject" Target="../embeddings/oleObject10.bin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69.xml"/><Relationship Id="rId16" Type="http://schemas.openxmlformats.org/officeDocument/2006/relationships/vmlDrawing" Target="../drawings/vmlDrawing10.vml"/><Relationship Id="rId20" Type="http://schemas.openxmlformats.org/officeDocument/2006/relationships/tags" Target="../tags/tag2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7.xml"/><Relationship Id="rId19" Type="http://schemas.openxmlformats.org/officeDocument/2006/relationships/tags" Target="../tags/tag2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8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ags" Target="../tags/tag41.xml"/><Relationship Id="rId5" Type="http://schemas.openxmlformats.org/officeDocument/2006/relationships/vmlDrawing" Target="../drawings/vmlDrawing14.vml"/><Relationship Id="rId4" Type="http://schemas.openxmlformats.org/officeDocument/2006/relationships/theme" Target="../theme/theme6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87.xml"/><Relationship Id="rId7" Type="http://schemas.openxmlformats.org/officeDocument/2006/relationships/tags" Target="../tags/tag4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vmlDrawing" Target="../drawings/vmlDrawing15.vml"/><Relationship Id="rId5" Type="http://schemas.openxmlformats.org/officeDocument/2006/relationships/theme" Target="../theme/theme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6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91.xml"/><Relationship Id="rId21" Type="http://schemas.openxmlformats.org/officeDocument/2006/relationships/oleObject" Target="../embeddings/oleObject17.bin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90.xml"/><Relationship Id="rId16" Type="http://schemas.openxmlformats.org/officeDocument/2006/relationships/vmlDrawing" Target="../drawings/vmlDrawing17.v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10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ags" Target="../tags/tag61.xml"/><Relationship Id="rId3" Type="http://schemas.openxmlformats.org/officeDocument/2006/relationships/slideLayout" Target="../slideLayouts/slideLayout105.xml"/><Relationship Id="rId21" Type="http://schemas.openxmlformats.org/officeDocument/2006/relationships/oleObject" Target="../embeddings/oleObject21.bin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104.xml"/><Relationship Id="rId16" Type="http://schemas.openxmlformats.org/officeDocument/2006/relationships/vmlDrawing" Target="../drawings/vmlDrawing21.vml"/><Relationship Id="rId20" Type="http://schemas.openxmlformats.org/officeDocument/2006/relationships/tags" Target="../tags/tag6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12.xml"/><Relationship Id="rId19" Type="http://schemas.openxmlformats.org/officeDocument/2006/relationships/tags" Target="../tags/tag6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08D31F7-7CED-498A-A0F7-4B9FE39493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10772650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53D8B02-93AD-4438-B853-C8A3B4AE4328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8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2741850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8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772748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2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1" y="6418196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11258BA5-FDF4-4DF8-A924-CE03C3779B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798741785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CFE92F8-E224-48AB-B038-12AB9704D2DA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114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0783353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AA7DFF2-30A6-4A5E-9067-2F98B3FF983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8725193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2E2D8EC-17EB-4EE8-8ECE-AE727237F35E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6178781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8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8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2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0" r:id="rId3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9808637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3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1" y="6365444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8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1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8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2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9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05309406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D8C1984-9339-4264-979E-66D14AF9EDCE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2590018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FF7FBBC-F3E3-4825-8C1B-06C0D7AA8C4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4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9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9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1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DC8D70F-1213-4F60-8AFF-3915161C0C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83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054E-12E1-4F0E-955B-5C30830DF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246DF-CCA5-4A42-B823-FC95918B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bg2"/>
                </a:solidFill>
              </a:rPr>
              <a:t>July</a:t>
            </a:r>
            <a:r>
              <a:rPr lang="es-CO" dirty="0">
                <a:solidFill>
                  <a:schemeClr val="bg2"/>
                </a:solidFill>
              </a:rPr>
              <a:t> 16, 2019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34444-9D7D-41D6-A891-3A8F8DA80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Definition and advantages of RE competitive procurement</a:t>
            </a:r>
          </a:p>
        </p:txBody>
      </p:sp>
    </p:spTree>
    <p:extLst>
      <p:ext uri="{BB962C8B-B14F-4D97-AF65-F5344CB8AC3E}">
        <p14:creationId xmlns:p14="http://schemas.microsoft.com/office/powerpoint/2010/main" val="166250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 descr="competitive procurement graph">
            <a:extLst>
              <a:ext uri="{FF2B5EF4-FFF2-40B4-BE49-F238E27FC236}">
                <a16:creationId xmlns:a16="http://schemas.microsoft.com/office/drawing/2014/main" id="{EC36F734-8CA6-4A87-AF0E-84D3F3E9D71C}"/>
              </a:ext>
            </a:extLst>
          </p:cNvPr>
          <p:cNvGrpSpPr/>
          <p:nvPr/>
        </p:nvGrpSpPr>
        <p:grpSpPr>
          <a:xfrm>
            <a:off x="7386794" y="3352803"/>
            <a:ext cx="3128809" cy="2441377"/>
            <a:chOff x="5862791" y="3352800"/>
            <a:chExt cx="3128809" cy="244137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D5F359E-22AB-4922-97C3-07F58803253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486" y="3649678"/>
              <a:ext cx="2923114" cy="2144499"/>
            </a:xfrm>
            <a:prstGeom prst="rect">
              <a:avLst/>
            </a:prstGeom>
            <a:noFill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2C43C4-2F1B-4FED-9EE7-51CF321402F6}"/>
                </a:ext>
              </a:extLst>
            </p:cNvPr>
            <p:cNvSpPr txBox="1"/>
            <p:nvPr/>
          </p:nvSpPr>
          <p:spPr>
            <a:xfrm>
              <a:off x="5862791" y="3352800"/>
              <a:ext cx="239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555759"/>
                  </a:solidFill>
                  <a:latin typeface="Arial" panose="020B0604020202020204"/>
                </a:rPr>
                <a:t>Competitive procurement</a:t>
              </a:r>
            </a:p>
          </p:txBody>
        </p:sp>
      </p:grpSp>
      <p:grpSp>
        <p:nvGrpSpPr>
          <p:cNvPr id="11" name="Group 10" descr="Negotiated procurement graph">
            <a:extLst>
              <a:ext uri="{FF2B5EF4-FFF2-40B4-BE49-F238E27FC236}">
                <a16:creationId xmlns:a16="http://schemas.microsoft.com/office/drawing/2014/main" id="{37A10BA0-D2E7-4998-8337-2E6EEB29FB95}"/>
              </a:ext>
            </a:extLst>
          </p:cNvPr>
          <p:cNvGrpSpPr/>
          <p:nvPr/>
        </p:nvGrpSpPr>
        <p:grpSpPr>
          <a:xfrm>
            <a:off x="4595974" y="3352803"/>
            <a:ext cx="2923114" cy="2441377"/>
            <a:chOff x="3071974" y="3352800"/>
            <a:chExt cx="2923114" cy="24413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6FA66B-8B58-4176-8928-A0AD2B952EE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974" y="3649678"/>
              <a:ext cx="2923114" cy="2144499"/>
            </a:xfrm>
            <a:prstGeom prst="rect">
              <a:avLst/>
            </a:prstGeom>
            <a:noFill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AA5FD-0ABC-4565-ADDD-9C66DA0CAC21}"/>
                </a:ext>
              </a:extLst>
            </p:cNvPr>
            <p:cNvSpPr txBox="1"/>
            <p:nvPr/>
          </p:nvSpPr>
          <p:spPr>
            <a:xfrm>
              <a:off x="3278235" y="3352800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555759"/>
                  </a:solidFill>
                  <a:latin typeface="Arial" panose="020B0604020202020204"/>
                </a:rPr>
                <a:t>Negotiated procurement</a:t>
              </a:r>
            </a:p>
          </p:txBody>
        </p:sp>
      </p:grpSp>
      <p:grpSp>
        <p:nvGrpSpPr>
          <p:cNvPr id="10" name="Group 9" descr="Admin feed in tariff graph">
            <a:extLst>
              <a:ext uri="{FF2B5EF4-FFF2-40B4-BE49-F238E27FC236}">
                <a16:creationId xmlns:a16="http://schemas.microsoft.com/office/drawing/2014/main" id="{18AFA263-41E5-41FC-A6E2-9F3566691C14}"/>
              </a:ext>
            </a:extLst>
          </p:cNvPr>
          <p:cNvGrpSpPr/>
          <p:nvPr/>
        </p:nvGrpSpPr>
        <p:grpSpPr>
          <a:xfrm>
            <a:off x="1600200" y="3352803"/>
            <a:ext cx="2922376" cy="2440405"/>
            <a:chOff x="76200" y="3352800"/>
            <a:chExt cx="2922376" cy="244040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852BF0-88D6-4D6D-BBB3-EE3FFD826E1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49679"/>
              <a:ext cx="2922376" cy="2143526"/>
            </a:xfrm>
            <a:prstGeom prst="rect">
              <a:avLst/>
            </a:prstGeom>
            <a:noFill/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6CA0F5-A8B8-4EFD-886B-9B1C25D02673}"/>
                </a:ext>
              </a:extLst>
            </p:cNvPr>
            <p:cNvSpPr txBox="1"/>
            <p:nvPr/>
          </p:nvSpPr>
          <p:spPr>
            <a:xfrm>
              <a:off x="507558" y="3352800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555759"/>
                  </a:solidFill>
                  <a:latin typeface="Arial" panose="020B0604020202020204"/>
                </a:rPr>
                <a:t>Admin. Feed-in tariff</a:t>
              </a:r>
            </a:p>
          </p:txBody>
        </p:sp>
      </p:grpSp>
      <p:grpSp>
        <p:nvGrpSpPr>
          <p:cNvPr id="9" name="Group 8" descr="market based tariff setting, pointing to right side of the screen, beginning at admin feed in tariff and progressing to competitive procurement">
            <a:extLst>
              <a:ext uri="{FF2B5EF4-FFF2-40B4-BE49-F238E27FC236}">
                <a16:creationId xmlns:a16="http://schemas.microsoft.com/office/drawing/2014/main" id="{A4B49030-E39B-4FE3-A76C-81DB08E41087}"/>
              </a:ext>
            </a:extLst>
          </p:cNvPr>
          <p:cNvGrpSpPr/>
          <p:nvPr/>
        </p:nvGrpSpPr>
        <p:grpSpPr>
          <a:xfrm>
            <a:off x="3418968" y="2921922"/>
            <a:ext cx="5150841" cy="507081"/>
            <a:chOff x="1894965" y="2921919"/>
            <a:chExt cx="5150841" cy="507081"/>
          </a:xfrm>
        </p:grpSpPr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C05E82A8-B7BF-4D0A-980E-4DD6A2011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894965" y="2921919"/>
              <a:ext cx="5150841" cy="507081"/>
            </a:xfrm>
            <a:prstGeom prst="rightArrow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1FC4C3-8A25-4B38-8905-8664CEEE5C44}"/>
                </a:ext>
              </a:extLst>
            </p:cNvPr>
            <p:cNvSpPr txBox="1"/>
            <p:nvPr/>
          </p:nvSpPr>
          <p:spPr>
            <a:xfrm>
              <a:off x="3399661" y="3006664"/>
              <a:ext cx="2698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i="1" dirty="0">
                  <a:solidFill>
                    <a:srgbClr val="FFFFFF"/>
                  </a:solidFill>
                  <a:latin typeface="Arial" panose="020B0604020202020204"/>
                </a:rPr>
                <a:t>Market-based tariff setting</a:t>
              </a:r>
            </a:p>
          </p:txBody>
        </p:sp>
      </p:grpSp>
      <p:sp>
        <p:nvSpPr>
          <p:cNvPr id="2" name="Content Placeholder 1" descr="&#10;">
            <a:extLst>
              <a:ext uri="{FF2B5EF4-FFF2-40B4-BE49-F238E27FC236}">
                <a16:creationId xmlns:a16="http://schemas.microsoft.com/office/drawing/2014/main" id="{AE50D012-B4F9-405C-B215-6C72A8AD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025849"/>
          </a:xfrm>
        </p:spPr>
        <p:txBody>
          <a:bodyPr/>
          <a:lstStyle/>
          <a:p>
            <a:r>
              <a:rPr lang="en-US" dirty="0"/>
              <a:t>All serve and require different levels of renewable energy market maturity</a:t>
            </a:r>
          </a:p>
          <a:p>
            <a:r>
              <a:rPr lang="en-US" dirty="0"/>
              <a:t>All result in different reflection of market knowledge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determine RE tariffs: competitive procurement, negotiated procurement, admin. FITs</a:t>
            </a:r>
          </a:p>
        </p:txBody>
      </p:sp>
    </p:spTree>
    <p:extLst>
      <p:ext uri="{BB962C8B-B14F-4D97-AF65-F5344CB8AC3E}">
        <p14:creationId xmlns:p14="http://schemas.microsoft.com/office/powerpoint/2010/main" val="29737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 descr="Admin. feed-in tariffs provide high certainty for producers, but little volume control and price competition">
            <a:extLst>
              <a:ext uri="{FF2B5EF4-FFF2-40B4-BE49-F238E27FC236}">
                <a16:creationId xmlns:a16="http://schemas.microsoft.com/office/drawing/2014/main" id="{005A73E9-ABA4-4B00-8B3A-D292CD24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12" y="2328507"/>
            <a:ext cx="4865293" cy="29930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27FBEF-37E9-4C39-B490-8832480B2882}"/>
              </a:ext>
            </a:extLst>
          </p:cNvPr>
          <p:cNvSpPr txBox="1"/>
          <p:nvPr/>
        </p:nvSpPr>
        <p:spPr>
          <a:xfrm>
            <a:off x="914805" y="2133600"/>
            <a:ext cx="4646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Does not require intense competition for the mechanism to function properly.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Low risk for RE producers: access to the tariff is not restricted to the group of successful bidders.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dirty="0">
              <a:solidFill>
                <a:srgbClr val="635C5B"/>
              </a:solidFill>
              <a:latin typeface="Gill Sans MT" panose="020B0502020104020203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Low volume control unless FIT has budget/capacity cap.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  <a:latin typeface="Gill Sans MT" panose="020B0502020104020203" pitchFamily="34" charset="0"/>
              </a:rPr>
              <a:t>Slow in reacting to market price changes.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Admin. feed-in tariffs provide high certainty for producers, but little volume control and price competition</a:t>
            </a:r>
          </a:p>
        </p:txBody>
      </p:sp>
    </p:spTree>
    <p:extLst>
      <p:ext uri="{BB962C8B-B14F-4D97-AF65-F5344CB8AC3E}">
        <p14:creationId xmlns:p14="http://schemas.microsoft.com/office/powerpoint/2010/main" val="198873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19" descr="Negotiated procurement provides flexibility, but less scalable and transparent">
            <a:extLst>
              <a:ext uri="{FF2B5EF4-FFF2-40B4-BE49-F238E27FC236}">
                <a16:creationId xmlns:a16="http://schemas.microsoft.com/office/drawing/2014/main" id="{7ED0D163-9244-42B7-A767-A9778110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25880"/>
            <a:ext cx="5177459" cy="35191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5F390C-3311-4488-9490-94A593BA0AD3}"/>
              </a:ext>
            </a:extLst>
          </p:cNvPr>
          <p:cNvSpPr txBox="1"/>
          <p:nvPr/>
        </p:nvSpPr>
        <p:spPr>
          <a:xfrm>
            <a:off x="925956" y="2008525"/>
            <a:ext cx="456458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Volume control and greater flexibility to tailor projects to need than auction.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Some competition in pricing but lower than in auction.</a:t>
            </a:r>
          </a:p>
          <a:p>
            <a:pPr marL="283464" indent="-283464" fontAlgn="t"/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35C5B"/>
                </a:solidFill>
              </a:rPr>
              <a:t>Difficult to scale if many bidders are present.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35C5B"/>
                </a:solidFill>
              </a:rPr>
              <a:t>Risk of delayed project execution due to negotiation stage  prices no longer reflective of current market conditions.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35C5B"/>
                </a:solidFill>
              </a:rPr>
              <a:t>Limited transparency in selection process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635C5B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Negotiated procurement provides greater flexibility, but are less scalable and transparent</a:t>
            </a:r>
          </a:p>
        </p:txBody>
      </p:sp>
    </p:spTree>
    <p:extLst>
      <p:ext uri="{BB962C8B-B14F-4D97-AF65-F5344CB8AC3E}">
        <p14:creationId xmlns:p14="http://schemas.microsoft.com/office/powerpoint/2010/main" val="107249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Picture 16" descr="Competitive procurement provides strong volume control, price pressure and scalability, but needs competition">
            <a:extLst>
              <a:ext uri="{FF2B5EF4-FFF2-40B4-BE49-F238E27FC236}">
                <a16:creationId xmlns:a16="http://schemas.microsoft.com/office/drawing/2014/main" id="{65CFFD16-6092-42AB-B6C9-6040CDE7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77553"/>
            <a:ext cx="5331282" cy="34433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D75987-BD0B-4192-B630-40638E9B32C9}"/>
              </a:ext>
            </a:extLst>
          </p:cNvPr>
          <p:cNvSpPr txBox="1"/>
          <p:nvPr/>
        </p:nvSpPr>
        <p:spPr>
          <a:xfrm>
            <a:off x="1053790" y="2993409"/>
            <a:ext cx="52708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>
                <a:solidFill>
                  <a:srgbClr val="00B050"/>
                </a:solidFill>
                <a:latin typeface="Gill Sans MT" panose="020B0502020104020203" pitchFamily="34" charset="0"/>
              </a:rPr>
              <a:t>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Volume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Competitive pricing.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Faster project execution after award than in negotiated procurement.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Easier to scale up for multiple projects and rounds.</a:t>
            </a:r>
          </a:p>
          <a:p>
            <a:pPr marL="283464" indent="-283464" fontAlgn="t"/>
            <a:endParaRPr lang="en-US" sz="2000" dirty="0">
              <a:latin typeface="Arial" panose="020B0604020202020204" pitchFamily="34" charset="0"/>
            </a:endParaRPr>
          </a:p>
          <a:p>
            <a:pPr fontAlgn="t"/>
            <a:r>
              <a:rPr lang="en-US" dirty="0">
                <a:solidFill>
                  <a:srgbClr val="C00000"/>
                </a:solidFill>
                <a:latin typeface="Gill Sans MT" panose="020B0502020104020203" pitchFamily="34" charset="0"/>
              </a:rPr>
              <a:t>Disadvantages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Requires competition.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Bidders face risk of not being awarded and sunk cost of project predevelopment.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Risk of underbidding and project non-completion.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F80083-F76F-4745-BBE2-90BE36EE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65578"/>
              </p:ext>
            </p:extLst>
          </p:nvPr>
        </p:nvGraphicFramePr>
        <p:xfrm>
          <a:off x="1066800" y="1651159"/>
          <a:ext cx="9829800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740433">
                <a:tc>
                  <a:txBody>
                    <a:bodyPr/>
                    <a:lstStyle/>
                    <a:p>
                      <a:r>
                        <a:rPr lang="en-IN" sz="1700" b="0" noProof="0" dirty="0">
                          <a:solidFill>
                            <a:schemeClr val="bg1"/>
                          </a:solidFill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Process for procuring RE electricity designed to </a:t>
                      </a:r>
                      <a:r>
                        <a:rPr lang="en-US" sz="1700" b="1" noProof="0" dirty="0">
                          <a:solidFill>
                            <a:srgbClr val="635C5B"/>
                          </a:solidFill>
                        </a:rPr>
                        <a:t>allocate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 a </a:t>
                      </a:r>
                      <a:r>
                        <a:rPr lang="en-US" sz="1700" b="1" noProof="0" dirty="0">
                          <a:solidFill>
                            <a:srgbClr val="635C5B"/>
                          </a:solidFill>
                        </a:rPr>
                        <a:t>supply contract or incentive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 based solely on the </a:t>
                      </a:r>
                      <a:r>
                        <a:rPr lang="en-US" sz="1700" b="1" noProof="0" dirty="0">
                          <a:solidFill>
                            <a:srgbClr val="635C5B"/>
                          </a:solidFill>
                        </a:rPr>
                        <a:t>bids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 submitted by the participating bidders according to </a:t>
                      </a:r>
                      <a:r>
                        <a:rPr lang="en-US" sz="1700" b="1" noProof="0" dirty="0">
                          <a:solidFill>
                            <a:srgbClr val="635C5B"/>
                          </a:solidFill>
                        </a:rPr>
                        <a:t>transparent awarding rules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/>
              <a:t>Competitive procurement provides strong volume control, price pressure and scalability, but needs competition</a:t>
            </a:r>
          </a:p>
        </p:txBody>
      </p:sp>
    </p:spTree>
    <p:extLst>
      <p:ext uri="{BB962C8B-B14F-4D97-AF65-F5344CB8AC3E}">
        <p14:creationId xmlns:p14="http://schemas.microsoft.com/office/powerpoint/2010/main" val="192160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 descr="Administratively-set feed-in tariff">
            <a:extLst>
              <a:ext uri="{FF2B5EF4-FFF2-40B4-BE49-F238E27FC236}">
                <a16:creationId xmlns:a16="http://schemas.microsoft.com/office/drawing/2014/main" id="{E0945B75-6702-4191-BE46-DA00D827D9F6}"/>
              </a:ext>
            </a:extLst>
          </p:cNvPr>
          <p:cNvGrpSpPr/>
          <p:nvPr/>
        </p:nvGrpSpPr>
        <p:grpSpPr>
          <a:xfrm>
            <a:off x="7131067" y="2375326"/>
            <a:ext cx="4252883" cy="3561419"/>
            <a:chOff x="7051447" y="1037495"/>
            <a:chExt cx="2984997" cy="2499675"/>
          </a:xfrm>
        </p:grpSpPr>
        <p:pic>
          <p:nvPicPr>
            <p:cNvPr id="15" name="Picture 14" descr="Admin feed in tariff bar graph, for realized and non realized projects">
              <a:extLst>
                <a:ext uri="{FF2B5EF4-FFF2-40B4-BE49-F238E27FC236}">
                  <a16:creationId xmlns:a16="http://schemas.microsoft.com/office/drawing/2014/main" id="{020A5A74-F350-4C6E-B285-AD5C62A7050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447" y="1393644"/>
              <a:ext cx="2922376" cy="2143526"/>
            </a:xfrm>
            <a:prstGeom prst="rect">
              <a:avLst/>
            </a:prstGeom>
            <a:no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1B1922-1E88-4244-BEB5-7AA648BFC9B5}"/>
                </a:ext>
              </a:extLst>
            </p:cNvPr>
            <p:cNvSpPr txBox="1"/>
            <p:nvPr/>
          </p:nvSpPr>
          <p:spPr>
            <a:xfrm>
              <a:off x="7715514" y="1037495"/>
              <a:ext cx="2320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555759"/>
                  </a:solidFill>
                  <a:latin typeface="Arial" panose="020B0604020202020204"/>
                </a:rPr>
                <a:t>Admin. feed-in tariff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4AC6E5D-F207-493B-AF1A-BC20FAC49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369822" y="2258122"/>
            <a:ext cx="870173" cy="46833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0D012-B4F9-405C-B215-6C72A8AD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68" y="2286000"/>
            <a:ext cx="4343400" cy="35564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No. </a:t>
            </a:r>
          </a:p>
          <a:p>
            <a:r>
              <a:rPr lang="en-US" dirty="0"/>
              <a:t>Less mature technologies or small-scale generators with difficulties managing risk/transaction costs from participating in an auction.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is competitive procurement always the best fit?</a:t>
            </a:r>
          </a:p>
        </p:txBody>
      </p:sp>
    </p:spTree>
    <p:extLst>
      <p:ext uri="{BB962C8B-B14F-4D97-AF65-F5344CB8AC3E}">
        <p14:creationId xmlns:p14="http://schemas.microsoft.com/office/powerpoint/2010/main" val="14617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9" name="Group 28" descr="Competitive procurement">
            <a:extLst>
              <a:ext uri="{FF2B5EF4-FFF2-40B4-BE49-F238E27FC236}">
                <a16:creationId xmlns:a16="http://schemas.microsoft.com/office/drawing/2014/main" id="{13911325-E0F8-4A40-B098-A85B81310725}"/>
              </a:ext>
            </a:extLst>
          </p:cNvPr>
          <p:cNvGrpSpPr/>
          <p:nvPr/>
        </p:nvGrpSpPr>
        <p:grpSpPr>
          <a:xfrm>
            <a:off x="6660995" y="2096330"/>
            <a:ext cx="4419600" cy="3733279"/>
            <a:chOff x="6196912" y="4247319"/>
            <a:chExt cx="2923114" cy="2469183"/>
          </a:xfrm>
        </p:grpSpPr>
        <p:pic>
          <p:nvPicPr>
            <p:cNvPr id="17" name="Picture 16" descr="competitive procurement graph for awarded and non awarded bids">
              <a:extLst>
                <a:ext uri="{FF2B5EF4-FFF2-40B4-BE49-F238E27FC236}">
                  <a16:creationId xmlns:a16="http://schemas.microsoft.com/office/drawing/2014/main" id="{EFAFCCF4-2A84-46DA-9A52-59817AD26D1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912" y="4572003"/>
              <a:ext cx="2923114" cy="2144499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FFBE08-B3C1-409A-8902-9190D4ABD5AC}"/>
                </a:ext>
              </a:extLst>
            </p:cNvPr>
            <p:cNvSpPr txBox="1"/>
            <p:nvPr/>
          </p:nvSpPr>
          <p:spPr>
            <a:xfrm>
              <a:off x="6396432" y="4247319"/>
              <a:ext cx="239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555759"/>
                  </a:solidFill>
                  <a:latin typeface="Arial" panose="020B0604020202020204"/>
                </a:rPr>
                <a:t>Competitive procurement</a:t>
              </a:r>
            </a:p>
          </p:txBody>
        </p:sp>
      </p:grp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1EFC1E43-14C9-42B3-9DFA-DA378F7ACBFC}"/>
              </a:ext>
            </a:extLst>
          </p:cNvPr>
          <p:cNvSpPr txBox="1">
            <a:spLocks/>
          </p:cNvSpPr>
          <p:nvPr/>
        </p:nvSpPr>
        <p:spPr>
          <a:xfrm>
            <a:off x="1143000" y="2329001"/>
            <a:ext cx="4183053" cy="298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Yes.</a:t>
            </a:r>
          </a:p>
          <a:p>
            <a:pPr>
              <a:spcAft>
                <a:spcPts val="0"/>
              </a:spcAft>
            </a:pPr>
            <a:r>
              <a:rPr lang="en-US" dirty="0"/>
              <a:t>Formal participation and award criteria reduces the room for discretionary judgment calls in the process. </a:t>
            </a:r>
          </a:p>
          <a:p>
            <a:pPr>
              <a:spcAft>
                <a:spcPts val="0"/>
              </a:spcAft>
            </a:pPr>
            <a:r>
              <a:rPr lang="en-US" dirty="0"/>
              <a:t>Challenges in and to the process of negotiated procurement are not uncommon </a:t>
            </a:r>
            <a:r>
              <a:rPr lang="en-US" dirty="0">
                <a:sym typeface="Wingdings" panose="05000000000000000000" pitchFamily="2" charset="2"/>
              </a:rPr>
              <a:t> causes delays in the process</a:t>
            </a:r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55434B9-C54C-49E0-B622-EE79CCA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/>
          <a:lstStyle/>
          <a:p>
            <a:r>
              <a:rPr lang="en-US" dirty="0"/>
              <a:t>… can competitive procurement be implemented in small RE markets?</a:t>
            </a:r>
          </a:p>
        </p:txBody>
      </p:sp>
    </p:spTree>
    <p:extLst>
      <p:ext uri="{BB962C8B-B14F-4D97-AF65-F5344CB8AC3E}">
        <p14:creationId xmlns:p14="http://schemas.microsoft.com/office/powerpoint/2010/main" val="119819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BCE84A7-978D-4370-B628-48C9FD6C3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04267"/>
              </p:ext>
            </p:extLst>
          </p:nvPr>
        </p:nvGraphicFramePr>
        <p:xfrm>
          <a:off x="985156" y="3129997"/>
          <a:ext cx="10200366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9011646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noProof="0" dirty="0">
                          <a:solidFill>
                            <a:schemeClr val="accent6"/>
                          </a:solidFill>
                        </a:rPr>
                        <a:t>Nigeria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700" b="0" noProof="0" dirty="0">
                          <a:solidFill>
                            <a:srgbClr val="635C5B"/>
                          </a:solidFill>
                        </a:rPr>
                        <a:t>P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rice negotiations for more than 5 years with 8 solar IPPs. No defined timeline for commissioning.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73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800" b="0" noProof="0" dirty="0">
                          <a:solidFill>
                            <a:schemeClr val="accent6"/>
                          </a:solidFill>
                        </a:rPr>
                        <a:t>Pakistan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Termination of 11 out of 19 contracts (3,400 MW) on alleged corruption/technical grounds.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After 3-year period of negotiations, and facing mounting arrears owed to the IPPs, government defaulted on its obligations.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800" b="0" noProof="0" dirty="0">
                          <a:solidFill>
                            <a:schemeClr val="accent6"/>
                          </a:solidFill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Enron’s $2.9 billion 2,184 MW </a:t>
                      </a:r>
                      <a:r>
                        <a:rPr lang="en-US" sz="1700" b="0" noProof="0" dirty="0" err="1">
                          <a:solidFill>
                            <a:srgbClr val="635C5B"/>
                          </a:solidFill>
                        </a:rPr>
                        <a:t>Dhabol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 IPP in Maharashtra.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The project was renegotiated while in operation, mothballed for several years during arbitration, and eventually sold to new investors. Allegations made about corruption and excessive costs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10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800" b="0" noProof="0" dirty="0">
                          <a:solidFill>
                            <a:schemeClr val="accent6"/>
                          </a:solidFill>
                        </a:rPr>
                        <a:t>Indonesia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PT </a:t>
                      </a:r>
                      <a:r>
                        <a:rPr lang="en-US" sz="1700" b="0" noProof="0" dirty="0" err="1">
                          <a:solidFill>
                            <a:srgbClr val="635C5B"/>
                          </a:solidFill>
                        </a:rPr>
                        <a:t>Paiton’s</a:t>
                      </a: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 $2.7 billion 1,230 MW IPP in Java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Law suits and renegotiations in 1991-2001 after plant was commissioned.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0" noProof="0" dirty="0">
                          <a:solidFill>
                            <a:srgbClr val="635C5B"/>
                          </a:solidFill>
                        </a:rPr>
                        <a:t>Allegations: overpriced electricity + free project equity to members of the President Suharto’s family. 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9513760"/>
                  </a:ext>
                </a:extLst>
              </a:tr>
            </a:tbl>
          </a:graphicData>
        </a:graphic>
      </p:graphicFrame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9FF8EAD-26F1-476B-B22F-3154C11F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529797"/>
          </a:xfrm>
        </p:spPr>
        <p:txBody>
          <a:bodyPr/>
          <a:lstStyle/>
          <a:p>
            <a:r>
              <a:rPr lang="en-US" dirty="0"/>
              <a:t>Limited pressure for developers to offer the lowest acceptable price for power</a:t>
            </a:r>
          </a:p>
          <a:p>
            <a:r>
              <a:rPr lang="en-US" dirty="0"/>
              <a:t>Opportunities for corruption.</a:t>
            </a:r>
          </a:p>
          <a:p>
            <a:r>
              <a:rPr lang="en-US" dirty="0"/>
              <a:t>Inclusion of negotiated project terms adverse to the </a:t>
            </a:r>
            <a:r>
              <a:rPr lang="en-US" dirty="0" err="1"/>
              <a:t>offtaker’s</a:t>
            </a:r>
            <a:r>
              <a:rPr lang="en-US" dirty="0"/>
              <a:t> interest.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examples show negotiated procurement can pose problems</a:t>
            </a:r>
          </a:p>
        </p:txBody>
      </p:sp>
    </p:spTree>
    <p:extLst>
      <p:ext uri="{BB962C8B-B14F-4D97-AF65-F5344CB8AC3E}">
        <p14:creationId xmlns:p14="http://schemas.microsoft.com/office/powerpoint/2010/main" val="176686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AA488-327B-460F-92CC-EEDC4179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0D012-B4F9-405C-B215-6C72A8AD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the least-cost renewable energy projects possible</a:t>
            </a:r>
          </a:p>
          <a:p>
            <a:r>
              <a:rPr lang="en-US" dirty="0"/>
              <a:t>Allocate available funding efficiently</a:t>
            </a:r>
          </a:p>
          <a:p>
            <a:r>
              <a:rPr lang="en-US" dirty="0"/>
              <a:t>Create attractive investment conditions</a:t>
            </a:r>
          </a:p>
          <a:p>
            <a:r>
              <a:rPr lang="en-US" dirty="0"/>
              <a:t>Reliably achieve renewable energy target</a:t>
            </a:r>
          </a:p>
          <a:p>
            <a:r>
              <a:rPr lang="en-US" dirty="0"/>
              <a:t>Optional: achieve other policy goals such as </a:t>
            </a:r>
          </a:p>
          <a:p>
            <a:pPr lvl="1"/>
            <a:r>
              <a:rPr lang="de-DE" dirty="0"/>
              <a:t>System integration: e.g. </a:t>
            </a:r>
            <a:r>
              <a:rPr lang="de-DE" dirty="0" err="1"/>
              <a:t>reduce</a:t>
            </a:r>
            <a:r>
              <a:rPr lang="de-DE" dirty="0"/>
              <a:t> RE </a:t>
            </a:r>
            <a:r>
              <a:rPr lang="de-DE" dirty="0" err="1"/>
              <a:t>intermittency</a:t>
            </a:r>
            <a:endParaRPr lang="en-US" dirty="0"/>
          </a:p>
          <a:p>
            <a:pPr lvl="1"/>
            <a:r>
              <a:rPr lang="en-US" dirty="0"/>
              <a:t>Contract projects with a positive (local) socio-economic impact</a:t>
            </a:r>
          </a:p>
          <a:p>
            <a:pPr lvl="1"/>
            <a:r>
              <a:rPr lang="en-US" dirty="0"/>
              <a:t>Ensure a certain regional distribution of generation facilities (e.g. for grid concerns)</a:t>
            </a:r>
          </a:p>
          <a:p>
            <a:pPr lvl="1"/>
            <a:r>
              <a:rPr lang="en-US" dirty="0"/>
              <a:t>Maintain or achieve a certain mix of market players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CAF0B-910E-4DA7-93B8-759FF73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competitive procurement? </a:t>
            </a:r>
          </a:p>
        </p:txBody>
      </p:sp>
    </p:spTree>
    <p:extLst>
      <p:ext uri="{BB962C8B-B14F-4D97-AF65-F5344CB8AC3E}">
        <p14:creationId xmlns:p14="http://schemas.microsoft.com/office/powerpoint/2010/main" val="2012754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3vT0jnZJHSUNxvzDVb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EKIYu8rOaWlZEZ4.wb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AJ9umPIoqlpnpi66It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y1.oc3GNfID1j2fTza3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BusPXIcBxjCERDeTKWs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km0t9uE1acoVaLaDcL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3.xml><?xml version="1.0" encoding="utf-8"?>
<a:theme xmlns:a="http://schemas.openxmlformats.org/drawingml/2006/main" name="2_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5.xml><?xml version="1.0" encoding="utf-8"?>
<a:theme xmlns:a="http://schemas.openxmlformats.org/drawingml/2006/main" name="1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rommarkttreffen - Standortsteuerung" id="{F88D08B6-4347-42E3-BAFC-3660FBA6D522}" vid="{C305799B-7933-4F83-972F-FDDB2275C43F}"/>
    </a:ext>
  </a:extLst>
</a:theme>
</file>

<file path=ppt/theme/theme6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8.xml><?xml version="1.0" encoding="utf-8"?>
<a:theme xmlns:a="http://schemas.openxmlformats.org/drawingml/2006/main" name="7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9.xml><?xml version="1.0" encoding="utf-8"?>
<a:theme xmlns:a="http://schemas.openxmlformats.org/drawingml/2006/main" name="8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BC181712BA935642AACDCDFA754D68E5" ma:contentTypeVersion="15" ma:contentTypeDescription="Create a new document." ma:contentTypeScope="" ma:versionID="f948ac67e752e5b7ce6f9e443303a785">
  <xsd:schema xmlns:xsd="http://www.w3.org/2001/XMLSchema" xmlns:xs="http://www.w3.org/2001/XMLSchema" xmlns:p="http://schemas.microsoft.com/office/2006/metadata/properties" xmlns:ns2="8d9b4ab4-65b9-4a08-baeb-312269dd31de" xmlns:ns3="d1a9d701-4f4a-43a3-88a5-5d202ecff1c2" targetNamespace="http://schemas.microsoft.com/office/2006/metadata/properties" ma:root="true" ma:fieldsID="125bad52f1e60193bb16a6356399dc79" ns2:_="" ns3:_="">
    <xsd:import namespace="8d9b4ab4-65b9-4a08-baeb-312269dd31de"/>
    <xsd:import namespace="d1a9d701-4f4a-43a3-88a5-5d202ecff1c2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9d701-4f4a-43a3-88a5-5d202ecf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0424B8-95E8-4022-AA4A-1C0399C8CF87}">
  <ds:schemaRefs>
    <ds:schemaRef ds:uri="http://schemas.microsoft.com/office/2006/metadata/properties"/>
    <ds:schemaRef ds:uri="8d9b4ab4-65b9-4a08-baeb-312269dd31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1a9d701-4f4a-43a3-88a5-5d202ecff1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8D808E-E886-445B-A47D-ECED68E4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d1a9d701-4f4a-43a3-88a5-5d202ecf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D42BD-B63E-4F15-BBA7-3AD6658DE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17744</TotalTime>
  <Words>638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 Narrow</vt:lpstr>
      <vt:lpstr>Calibri</vt:lpstr>
      <vt:lpstr>Gill Sans MT</vt:lpstr>
      <vt:lpstr>Palatino Linotype</vt:lpstr>
      <vt:lpstr>4.3-Template_4.29.2016</vt:lpstr>
      <vt:lpstr>1_Presentation_Refresh 4:3</vt:lpstr>
      <vt:lpstr>2_4.3-Template_4.29.2016</vt:lpstr>
      <vt:lpstr>Navigant_Gray</vt:lpstr>
      <vt:lpstr>1_Navigant_Gray</vt:lpstr>
      <vt:lpstr>Presentation_Refresh 4:3</vt:lpstr>
      <vt:lpstr>2_Presentation_Refresh 4:3</vt:lpstr>
      <vt:lpstr>7_Navigant_Gray</vt:lpstr>
      <vt:lpstr>8_Navigant_Gray</vt:lpstr>
      <vt:lpstr>think-cell Slide</vt:lpstr>
      <vt:lpstr>Definition and advantages of RE competitive procurement</vt:lpstr>
      <vt:lpstr>3 ways to determine RE tariffs: competitive procurement, negotiated procurement, admin. FITs</vt:lpstr>
      <vt:lpstr>Admin. feed-in tariffs provide high certainty for producers, but little volume control and price competition</vt:lpstr>
      <vt:lpstr>Negotiated procurement provides greater flexibility, but are less scalable and transparent</vt:lpstr>
      <vt:lpstr>Competitive procurement provides strong volume control, price pressure and scalability, but needs competition</vt:lpstr>
      <vt:lpstr>… is competitive procurement always the best fit?</vt:lpstr>
      <vt:lpstr>… can competitive procurement be implemented in small RE markets?</vt:lpstr>
      <vt:lpstr>Country examples show negotiated procurement can pose problems</vt:lpstr>
      <vt:lpstr>Why competitive procurement?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and Advantages of Renewable Energy Competitive Procurement</dc:title>
  <dc:subject>This presentation explores competitive procurement, negotiated procurement, and administrative feed-in tariffs as well as private sector investment for generation.</dc:subject>
  <dc:creator>Navigant--A Guidehouse Company</dc:creator>
  <cp:keywords>Renewable energy auctions, competitive procurement, tariffs, price, markets, electricity; negotiated procurement; private sector</cp:keywords>
  <cp:lastModifiedBy>Bradley, Bridget</cp:lastModifiedBy>
  <cp:revision>338</cp:revision>
  <dcterms:created xsi:type="dcterms:W3CDTF">2016-05-03T20:02:08Z</dcterms:created>
  <dcterms:modified xsi:type="dcterms:W3CDTF">2020-07-03T17:15:58Z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