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89" r:id="rId2"/>
    <p:sldId id="1012" r:id="rId3"/>
    <p:sldId id="1007" r:id="rId4"/>
    <p:sldId id="388" r:id="rId5"/>
    <p:sldId id="390" r:id="rId6"/>
    <p:sldId id="391" r:id="rId7"/>
    <p:sldId id="392" r:id="rId8"/>
    <p:sldId id="441" r:id="rId9"/>
    <p:sldId id="394" r:id="rId10"/>
    <p:sldId id="395" r:id="rId11"/>
    <p:sldId id="1011" r:id="rId12"/>
    <p:sldId id="401" r:id="rId13"/>
    <p:sldId id="359" r:id="rId14"/>
  </p:sldIdLst>
  <p:sldSz cx="9144000" cy="5184775"/>
  <p:notesSz cx="6858000" cy="9144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B9"/>
    <a:srgbClr val="6C6463"/>
    <a:srgbClr val="9F94D4"/>
    <a:srgbClr val="F3FCFF"/>
    <a:srgbClr val="F7FFFF"/>
    <a:srgbClr val="E5F8FF"/>
    <a:srgbClr val="00A3DD"/>
    <a:srgbClr val="CCFFFF"/>
    <a:srgbClr val="A7C6ED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41" autoAdjust="0"/>
    <p:restoredTop sz="96400" autoAdjust="0"/>
  </p:normalViewPr>
  <p:slideViewPr>
    <p:cSldViewPr snapToGrid="0" snapToObjects="1">
      <p:cViewPr varScale="1">
        <p:scale>
          <a:sx n="82" d="100"/>
          <a:sy n="82" d="100"/>
        </p:scale>
        <p:origin x="1016" y="60"/>
      </p:cViewPr>
      <p:guideLst>
        <p:guide orient="horz" pos="163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1" d="100"/>
          <a:sy n="61" d="100"/>
        </p:scale>
        <p:origin x="274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D9E48-5E7F-D24C-87D5-695B18367D24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CB10C2-C6DD-5A4A-BF1B-B012B8BA4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75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357CE-B3EB-1B4A-84E5-C1E2DF427ABD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A558B-E4E9-A94A-B9C1-029E46A76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379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0C00456-721A-A94C-800A-D5E7EE91C160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1787"/>
            <a:ext cx="3886200" cy="1209781"/>
          </a:xfr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  <p:txBody>
          <a:bodyPr anchor="b" anchorCtr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chemeClr val="bg1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pic>
        <p:nvPicPr>
          <p:cNvPr id="16" name="Picture 15" descr="USAID_Logo_White_v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05" y="569937"/>
            <a:ext cx="1371600" cy="410902"/>
          </a:xfrm>
          <a:prstGeom prst="rect">
            <a:avLst/>
          </a:prstGeo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3077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Title Only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9252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68421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07058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2565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3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8010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 + Bottom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0899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 + Righ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2703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0831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3F4168E2-91C5-9646-9F53-5B4E70AF759D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USAID_Logo_White_v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05" y="4344987"/>
            <a:ext cx="1371600" cy="410902"/>
          </a:xfrm>
          <a:prstGeom prst="rect">
            <a:avLst/>
          </a:prstGeom>
          <a:effectLst/>
        </p:spPr>
      </p:pic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852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- Full Red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EB2C8F94-9D67-854F-8417-3B884156945E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USAID_Logo_White_v0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05" y="569937"/>
            <a:ext cx="1371600" cy="410902"/>
          </a:xfrm>
          <a:prstGeom prst="rect">
            <a:avLst/>
          </a:prstGeom>
          <a:effectLst/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1787"/>
            <a:ext cx="3886200" cy="1209781"/>
          </a:xfrm>
          <a:effectLst/>
        </p:spPr>
        <p:txBody>
          <a:bodyPr anchor="b" anchorCtr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6321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- Full Red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534987"/>
            <a:ext cx="5486400" cy="461665"/>
          </a:xfrm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349C05-927F-3348-96DF-9086CF2761D6}" type="datetime1">
              <a:rPr lang="en-US" smtClean="0"/>
              <a:t>7/2/2020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USAID_Logo_White_v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05" y="4344987"/>
            <a:ext cx="1371600" cy="410902"/>
          </a:xfrm>
          <a:prstGeom prst="rect">
            <a:avLst/>
          </a:prstGeom>
          <a:effectLst/>
        </p:spPr>
      </p:pic>
      <p:cxnSp>
        <p:nvCxnSpPr>
          <p:cNvPr id="13" name="Straight Connector 12"/>
          <p:cNvCxnSpPr/>
          <p:nvPr userDrawn="1"/>
        </p:nvCxnSpPr>
        <p:spPr>
          <a:xfrm>
            <a:off x="746760" y="687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465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Red">
    <p:bg>
      <p:bgPr>
        <a:solidFill>
          <a:srgbClr val="BA0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EB2C8F94-9D67-854F-8417-3B884156945E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USAID_Logo_White_v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05" y="569937"/>
            <a:ext cx="1371600" cy="410902"/>
          </a:xfrm>
          <a:prstGeom prst="rect">
            <a:avLst/>
          </a:prstGeom>
          <a:effectLst/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1787"/>
            <a:ext cx="3886200" cy="1209781"/>
          </a:xfrm>
          <a:effectLst/>
        </p:spPr>
        <p:txBody>
          <a:bodyPr anchor="b" anchorCtr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27712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68421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543250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1407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3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31923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 + Bottom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23587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 + Right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53309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Title Only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42274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68421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062974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48454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3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60763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 + Bottom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5182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Full Red">
    <p:bg>
      <p:bgPr>
        <a:solidFill>
          <a:srgbClr val="BA0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534987"/>
            <a:ext cx="5486400" cy="461665"/>
          </a:xfrm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349C05-927F-3348-96DF-9086CF2761D6}" type="datetime1">
              <a:rPr lang="en-US" smtClean="0"/>
              <a:t>7/2/2020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USAID_Logo_White_v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05" y="4344987"/>
            <a:ext cx="1371600" cy="410902"/>
          </a:xfrm>
          <a:prstGeom prst="rect">
            <a:avLst/>
          </a:prstGeom>
          <a:effectLst/>
        </p:spPr>
      </p:pic>
      <p:cxnSp>
        <p:nvCxnSpPr>
          <p:cNvPr id="13" name="Straight Connector 12"/>
          <p:cNvCxnSpPr/>
          <p:nvPr userDrawn="1"/>
        </p:nvCxnSpPr>
        <p:spPr>
          <a:xfrm>
            <a:off x="746760" y="687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963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 + Righ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68523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8296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16097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7772400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6042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2065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3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966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 + Bottom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0141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 + Right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0114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37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C12B5AF7-34B4-43D1-8028-763DF054AB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4"/>
            </p:custDataLst>
            <p:extLst>
              <p:ext uri="{D42A27DB-BD31-4B8C-83A1-F6EECF244321}">
                <p14:modId xmlns:p14="http://schemas.microsoft.com/office/powerpoint/2010/main" val="16543961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9" name="think-cell Slide" r:id="rId36" imgW="347" imgH="348" progId="TCLayout.ActiveDocument.1">
                  <p:embed/>
                </p:oleObj>
              </mc:Choice>
              <mc:Fallback>
                <p:oleObj name="think-cell Slide" r:id="rId36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E6E72AF5-14EE-4378-A0DB-04A323E63E5B}"/>
              </a:ext>
            </a:extLst>
          </p:cNvPr>
          <p:cNvSpPr/>
          <p:nvPr userDrawn="1">
            <p:custDataLst>
              <p:tags r:id="rId3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0" i="0" baseline="0" dirty="0">
              <a:latin typeface="Gill Sans MT" panose="020B0502020104020203" pitchFamily="34" charset="0"/>
              <a:ea typeface="+mj-ea"/>
              <a:sym typeface="Gill Sans MT" panose="020B0502020104020203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64207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7C017F59-29DA-6F48-B92A-5AD511CC2D63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64207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64207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9144000" cy="5189384"/>
          </a:xfrm>
          <a:prstGeom prst="frame">
            <a:avLst>
              <a:gd name="adj1" fmla="val 2963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rgbClr val="FFFFFF"/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88133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74" r:id="rId2"/>
    <p:sldLayoutId id="2147483654" r:id="rId3"/>
    <p:sldLayoutId id="2147483708" r:id="rId4"/>
    <p:sldLayoutId id="2147483709" r:id="rId5"/>
    <p:sldLayoutId id="2147483758" r:id="rId6"/>
    <p:sldLayoutId id="2147483710" r:id="rId7"/>
    <p:sldLayoutId id="2147483711" r:id="rId8"/>
    <p:sldLayoutId id="2147483712" r:id="rId9"/>
    <p:sldLayoutId id="2147483714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696" r:id="rId17"/>
    <p:sldLayoutId id="2147483744" r:id="rId18"/>
    <p:sldLayoutId id="2147483745" r:id="rId19"/>
    <p:sldLayoutId id="2147483746" r:id="rId20"/>
    <p:sldLayoutId id="2147483747" r:id="rId21"/>
    <p:sldLayoutId id="2147483748" r:id="rId22"/>
    <p:sldLayoutId id="2147483749" r:id="rId23"/>
    <p:sldLayoutId id="2147483750" r:id="rId24"/>
    <p:sldLayoutId id="2147483751" r:id="rId25"/>
    <p:sldLayoutId id="2147483752" r:id="rId26"/>
    <p:sldLayoutId id="2147483753" r:id="rId27"/>
    <p:sldLayoutId id="2147483754" r:id="rId28"/>
    <p:sldLayoutId id="2147483755" r:id="rId29"/>
    <p:sldLayoutId id="2147483756" r:id="rId30"/>
    <p:sldLayoutId id="2147483757" r:id="rId3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0" i="0" kern="1200">
          <a:solidFill>
            <a:srgbClr val="BA0C2F"/>
          </a:solidFill>
          <a:latin typeface="Gill Sans MT"/>
          <a:ea typeface="+mj-ea"/>
          <a:cs typeface="Gill Sans MT"/>
        </a:defRPr>
      </a:lvl1pPr>
    </p:titleStyle>
    <p:bodyStyle>
      <a:lvl1pPr marL="230188" indent="-230188" algn="l" defTabSz="457200" rtl="0" eaLnBrk="1" latinLnBrk="0" hangingPunct="1">
        <a:spcBef>
          <a:spcPts val="0"/>
        </a:spcBef>
        <a:spcAft>
          <a:spcPts val="800"/>
        </a:spcAft>
        <a:buFont typeface="Arial"/>
        <a:buChar char="•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1pPr>
      <a:lvl2pPr marL="684213" indent="-230188" algn="l" defTabSz="457200" rtl="0" eaLnBrk="1" latinLnBrk="0" hangingPunct="1">
        <a:spcBef>
          <a:spcPts val="0"/>
        </a:spcBef>
        <a:spcAft>
          <a:spcPts val="800"/>
        </a:spcAft>
        <a:buFont typeface="Arial"/>
        <a:buChar char="–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2pPr>
      <a:lvl3pPr marL="914400" indent="-230188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6C6463"/>
          </a:solidFill>
          <a:latin typeface="Gill Sans MT"/>
          <a:ea typeface="+mn-ea"/>
          <a:cs typeface="Gill Sans MT"/>
        </a:defRPr>
      </a:lvl3pPr>
      <a:lvl4pPr marL="1146175" indent="-231775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4pPr>
      <a:lvl5pPr marL="1255713" indent="-230188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rgbClr val="6C6463"/>
          </a:solidFill>
          <a:latin typeface="Gill Sans MT"/>
          <a:ea typeface="+mn-ea"/>
          <a:cs typeface="Gill Sans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FBDF45C6-3E19-44DB-9448-3664F671ABF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989318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2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November 18, 2019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fr-FR" dirty="0"/>
              <a:t>Auction Design – Part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497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AD0E7F-7044-43E2-B728-45C0F3158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4FB1AD-D69E-B741-965A-0BAE826C2FA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1BDF36-0369-4408-8CB3-04936BF77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7233FAA-2109-45F5-94D7-25D7B5D3A030}"/>
              </a:ext>
            </a:extLst>
          </p:cNvPr>
          <p:cNvSpPr txBox="1"/>
          <p:nvPr/>
        </p:nvSpPr>
        <p:spPr>
          <a:xfrm>
            <a:off x="4989936" y="3221570"/>
            <a:ext cx="3761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marR="0" lvl="1" indent="-27432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Pct val="110000"/>
              <a:buFont typeface="Verdana" panose="020B0604030504040204" pitchFamily="34" charset="0"/>
              <a:buChar char="-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635C5B"/>
                </a:solidFill>
                <a:effectLst/>
                <a:uLnTx/>
                <a:uFillTx/>
                <a:latin typeface="Gill Sans MT"/>
                <a:ea typeface="+mn-ea"/>
                <a:cs typeface="Arial"/>
              </a:rPr>
              <a:t>Risk for bidders increases</a:t>
            </a:r>
          </a:p>
          <a:p>
            <a:pPr marL="274320" marR="0" lvl="1" indent="-27432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Pct val="110000"/>
              <a:buFont typeface="Verdana" panose="020B0604030504040204" pitchFamily="34" charset="0"/>
              <a:buChar char="-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635C5B"/>
                </a:solidFill>
                <a:effectLst/>
                <a:uLnTx/>
                <a:uFillTx/>
                <a:latin typeface="Gill Sans MT"/>
                <a:ea typeface="+mn-ea"/>
                <a:cs typeface="Arial"/>
              </a:rPr>
              <a:t>Prohibitive barrier for (some) bidders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A2CA86-D5A9-44D4-9504-76A1E828FC12}"/>
              </a:ext>
            </a:extLst>
          </p:cNvPr>
          <p:cNvSpPr txBox="1"/>
          <p:nvPr/>
        </p:nvSpPr>
        <p:spPr>
          <a:xfrm>
            <a:off x="4957878" y="2927915"/>
            <a:ext cx="3761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marR="0" lvl="1" indent="-271463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7AB800"/>
              </a:buClr>
              <a:buSzPct val="110000"/>
              <a:buFont typeface="Verdana" pitchFamily="34" charset="0"/>
              <a:buChar char="+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635C5B"/>
                </a:solidFill>
                <a:effectLst/>
                <a:uLnTx/>
                <a:uFillTx/>
                <a:latin typeface="Gill Sans MT"/>
                <a:ea typeface="+mn-ea"/>
                <a:cs typeface="Arial"/>
              </a:rPr>
              <a:t>Incentive to realize due to penalties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A290489-1A8F-4836-9AAA-2DD8E3DA4B14}"/>
              </a:ext>
            </a:extLst>
          </p:cNvPr>
          <p:cNvSpPr txBox="1"/>
          <p:nvPr/>
        </p:nvSpPr>
        <p:spPr>
          <a:xfrm>
            <a:off x="4957878" y="2656769"/>
            <a:ext cx="3147693" cy="343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635C5B"/>
                </a:solidFill>
                <a:effectLst/>
                <a:uLnTx/>
                <a:uFillTx/>
                <a:latin typeface="Gill Sans MT"/>
                <a:ea typeface="+mn-ea"/>
                <a:cs typeface="Arial"/>
              </a:rPr>
              <a:t>Deadlines and penalties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FCDBD3F-EDC8-4917-9BEA-DADB6C18CD1A}"/>
              </a:ext>
            </a:extLst>
          </p:cNvPr>
          <p:cNvSpPr txBox="1"/>
          <p:nvPr/>
        </p:nvSpPr>
        <p:spPr>
          <a:xfrm>
            <a:off x="5413150" y="2116377"/>
            <a:ext cx="2719559" cy="340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Arial"/>
              </a:rPr>
              <a:t>No/delayed realization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818B843-01BD-4DBC-A486-ED2E052A2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719726" y="2669454"/>
            <a:ext cx="4081422" cy="1056859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B2A6B26B-7045-4533-9BFB-B8DDCFD32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087577" y="2449203"/>
            <a:ext cx="3361899" cy="162795"/>
          </a:xfrm>
          <a:prstGeom prst="triangle">
            <a:avLst/>
          </a:prstGeom>
          <a:solidFill>
            <a:srgbClr val="E8E8E8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26" name="Group 25" descr="Considerations: &#10;Penalties imposed in case project is delayed or fails to comply with the requirements stated in the PPA contract.&#10;&#10;Examples of penalties:&#10;Execution of financial guarantees if:&#10;Signing of PPA is delayed&#10;Project delays or cancellation&#10;Cancellation of the PPA&#10;Exclusion of bidder and/or project from future rounds.&#10;">
            <a:extLst>
              <a:ext uri="{FF2B5EF4-FFF2-40B4-BE49-F238E27FC236}">
                <a16:creationId xmlns:a16="http://schemas.microsoft.com/office/drawing/2014/main" id="{58BF3F2E-01B7-4144-BF29-B0221F41A5C4}"/>
              </a:ext>
            </a:extLst>
          </p:cNvPr>
          <p:cNvGrpSpPr/>
          <p:nvPr/>
        </p:nvGrpSpPr>
        <p:grpSpPr>
          <a:xfrm>
            <a:off x="304033" y="2348496"/>
            <a:ext cx="4120243" cy="2624735"/>
            <a:chOff x="596348" y="2807732"/>
            <a:chExt cx="4120243" cy="2856852"/>
          </a:xfrm>
        </p:grpSpPr>
        <p:sp>
          <p:nvSpPr>
            <p:cNvPr id="27" name="Content Placeholder 6">
              <a:extLst>
                <a:ext uri="{FF2B5EF4-FFF2-40B4-BE49-F238E27FC236}">
                  <a16:creationId xmlns:a16="http://schemas.microsoft.com/office/drawing/2014/main" id="{E9745719-70F3-4A13-8E4D-36DEF830B6E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96348" y="2807732"/>
              <a:ext cx="4120243" cy="367031"/>
            </a:xfrm>
            <a:prstGeom prst="rect">
              <a:avLst/>
            </a:prstGeom>
            <a:solidFill>
              <a:srgbClr val="002A6C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>
              <a:lvl1pPr marL="230188" indent="-230188" algn="l" defTabSz="457200" rtl="0" eaLnBrk="1" latinLnBrk="0" hangingPunct="1">
                <a:spcBef>
                  <a:spcPts val="0"/>
                </a:spcBef>
                <a:spcAft>
                  <a:spcPts val="1200"/>
                </a:spcAft>
                <a:buFont typeface="Arial"/>
                <a:buChar char="•"/>
                <a:defRPr sz="2000" b="0" i="0" kern="1200">
                  <a:solidFill>
                    <a:srgbClr val="635C5B"/>
                  </a:solidFill>
                  <a:latin typeface="Gill Sans MT"/>
                  <a:ea typeface="+mn-ea"/>
                  <a:cs typeface="Gill Sans MT"/>
                </a:defRPr>
              </a:lvl1pPr>
              <a:lvl2pPr marL="684213" indent="-230188" algn="l" defTabSz="457200" rtl="0" eaLnBrk="1" latinLnBrk="0" hangingPunct="1">
                <a:spcBef>
                  <a:spcPts val="0"/>
                </a:spcBef>
                <a:spcAft>
                  <a:spcPts val="1200"/>
                </a:spcAft>
                <a:buFont typeface="Arial"/>
                <a:buChar char="–"/>
                <a:defRPr sz="2000" b="0" i="0" kern="1200">
                  <a:solidFill>
                    <a:srgbClr val="635C5B"/>
                  </a:solidFill>
                  <a:latin typeface="Gill Sans MT"/>
                  <a:ea typeface="+mn-ea"/>
                  <a:cs typeface="Gill Sans MT"/>
                </a:defRPr>
              </a:lvl2pPr>
              <a:lvl3pPr marL="914400" indent="-230188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b="0" i="0" kern="1200">
                  <a:solidFill>
                    <a:srgbClr val="6C6463"/>
                  </a:solidFill>
                  <a:latin typeface="Gill Sans MT"/>
                  <a:ea typeface="+mn-ea"/>
                  <a:cs typeface="Gill Sans MT"/>
                </a:defRPr>
              </a:lvl3pPr>
              <a:lvl4pPr marL="1146175" indent="-231775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b="0" i="0" kern="1200">
                  <a:solidFill>
                    <a:srgbClr val="6C6463"/>
                  </a:solidFill>
                  <a:latin typeface="Gill Sans MT"/>
                  <a:ea typeface="+mn-ea"/>
                  <a:cs typeface="Gill Sans MT"/>
                </a:defRPr>
              </a:lvl4pPr>
              <a:lvl5pPr marL="1255713" indent="-230188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400" b="0" i="0" kern="1200">
                  <a:solidFill>
                    <a:srgbClr val="6C6463"/>
                  </a:solidFill>
                  <a:latin typeface="Gill Sans MT"/>
                  <a:ea typeface="+mn-ea"/>
                  <a:cs typeface="Gill Sans MT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</a:rPr>
                <a:t>Considerations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</a:endParaRPr>
            </a:p>
          </p:txBody>
        </p:sp>
        <p:sp>
          <p:nvSpPr>
            <p:cNvPr id="28" name="Content Placeholder 6">
              <a:extLst>
                <a:ext uri="{FF2B5EF4-FFF2-40B4-BE49-F238E27FC236}">
                  <a16:creationId xmlns:a16="http://schemas.microsoft.com/office/drawing/2014/main" id="{9CCEA7BF-113A-49BD-B174-791D3174B59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96348" y="3174762"/>
              <a:ext cx="4120243" cy="2489822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rmAutofit fontScale="92500" lnSpcReduction="20000"/>
            </a:bodyPr>
            <a:lstStyle>
              <a:lvl1pPr marL="230188" indent="-230188" algn="l" defTabSz="457200" rtl="0" eaLnBrk="1" latinLnBrk="0" hangingPunct="1">
                <a:spcBef>
                  <a:spcPts val="0"/>
                </a:spcBef>
                <a:spcAft>
                  <a:spcPts val="1200"/>
                </a:spcAft>
                <a:buFont typeface="Arial"/>
                <a:buChar char="•"/>
                <a:defRPr sz="2000" b="0" i="0" kern="1200">
                  <a:solidFill>
                    <a:srgbClr val="635C5B"/>
                  </a:solidFill>
                  <a:latin typeface="Gill Sans MT"/>
                  <a:ea typeface="+mn-ea"/>
                  <a:cs typeface="Gill Sans MT"/>
                </a:defRPr>
              </a:lvl1pPr>
              <a:lvl2pPr marL="684213" indent="-230188" algn="l" defTabSz="457200" rtl="0" eaLnBrk="1" latinLnBrk="0" hangingPunct="1">
                <a:spcBef>
                  <a:spcPts val="0"/>
                </a:spcBef>
                <a:spcAft>
                  <a:spcPts val="1200"/>
                </a:spcAft>
                <a:buFont typeface="Arial"/>
                <a:buChar char="–"/>
                <a:defRPr sz="2000" b="0" i="0" kern="1200">
                  <a:solidFill>
                    <a:srgbClr val="635C5B"/>
                  </a:solidFill>
                  <a:latin typeface="Gill Sans MT"/>
                  <a:ea typeface="+mn-ea"/>
                  <a:cs typeface="Gill Sans MT"/>
                </a:defRPr>
              </a:lvl2pPr>
              <a:lvl3pPr marL="914400" indent="-230188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b="0" i="0" kern="1200">
                  <a:solidFill>
                    <a:srgbClr val="6C6463"/>
                  </a:solidFill>
                  <a:latin typeface="Gill Sans MT"/>
                  <a:ea typeface="+mn-ea"/>
                  <a:cs typeface="Gill Sans MT"/>
                </a:defRPr>
              </a:lvl3pPr>
              <a:lvl4pPr marL="1146175" indent="-231775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b="0" i="0" kern="1200">
                  <a:solidFill>
                    <a:srgbClr val="6C6463"/>
                  </a:solidFill>
                  <a:latin typeface="Gill Sans MT"/>
                  <a:ea typeface="+mn-ea"/>
                  <a:cs typeface="Gill Sans MT"/>
                </a:defRPr>
              </a:lvl4pPr>
              <a:lvl5pPr marL="1255713" indent="-230188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400" b="0" i="0" kern="1200">
                  <a:solidFill>
                    <a:srgbClr val="6C6463"/>
                  </a:solidFill>
                  <a:latin typeface="Gill Sans MT"/>
                  <a:ea typeface="+mn-ea"/>
                  <a:cs typeface="Gill Sans MT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30188" marR="0" lvl="0" indent="-2301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  <a:p>
              <a:pPr marL="230188" marR="0" lvl="0" indent="-2301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635C5B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Penalties imposed in case </a:t>
              </a: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project is delayed </a:t>
              </a: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635C5B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or </a:t>
              </a: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fails to comply with the requirements stated in the PPA </a:t>
              </a: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635C5B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contract.</a:t>
              </a:r>
            </a:p>
            <a:p>
              <a:pPr marL="230188" marR="0" lvl="0" indent="-2301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endPara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srgbClr val="635C5B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  <a:p>
              <a:pPr marL="230188" marR="0" lvl="0" indent="-2301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Examples of penalties</a:t>
              </a: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635C5B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:</a:t>
              </a:r>
            </a:p>
            <a:p>
              <a:pPr marL="684213" marR="0" lvl="0" indent="-2301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–"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635C5B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Execution of financial guarantees if:</a:t>
              </a:r>
            </a:p>
            <a:p>
              <a:pPr marL="914400" marR="0" lvl="0" indent="-2301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635C5B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Signing of PPA is delayed</a:t>
              </a:r>
            </a:p>
            <a:p>
              <a:pPr marL="914400" marR="0" lvl="0" indent="-2301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635C5B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Project delays or cancellation</a:t>
              </a:r>
            </a:p>
            <a:p>
              <a:pPr marL="684213" marR="0" lvl="0" indent="-2301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–"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635C5B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Cancellation of the PPA</a:t>
              </a:r>
            </a:p>
            <a:p>
              <a:pPr marL="684213" marR="0" lvl="0" indent="-2301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–"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635C5B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Exclusion of bidder and/or project from future rounds.</a:t>
              </a:r>
            </a:p>
          </p:txBody>
        </p:sp>
      </p:grpSp>
      <p:grpSp>
        <p:nvGrpSpPr>
          <p:cNvPr id="9" name="Group 8" descr="Timeline of auctions and how penalties enforce project realization">
            <a:extLst>
              <a:ext uri="{FF2B5EF4-FFF2-40B4-BE49-F238E27FC236}">
                <a16:creationId xmlns:a16="http://schemas.microsoft.com/office/drawing/2014/main" id="{F5C6851A-FDC4-40CF-B677-6E0FA53929AB}"/>
              </a:ext>
            </a:extLst>
          </p:cNvPr>
          <p:cNvGrpSpPr/>
          <p:nvPr/>
        </p:nvGrpSpPr>
        <p:grpSpPr>
          <a:xfrm>
            <a:off x="255830" y="1407353"/>
            <a:ext cx="8632340" cy="582652"/>
            <a:chOff x="2726351" y="3229470"/>
            <a:chExt cx="3691298" cy="399059"/>
          </a:xfrm>
          <a:solidFill>
            <a:srgbClr val="002F6C"/>
          </a:solidFill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6DAF2E5-5971-4E4F-AE1D-069204784778}"/>
                </a:ext>
              </a:extLst>
            </p:cNvPr>
            <p:cNvGrpSpPr/>
            <p:nvPr/>
          </p:nvGrpSpPr>
          <p:grpSpPr>
            <a:xfrm>
              <a:off x="2726351" y="3229470"/>
              <a:ext cx="997648" cy="399059"/>
              <a:chOff x="1713" y="220150"/>
              <a:chExt cx="997648" cy="399059"/>
            </a:xfrm>
            <a:grpFill/>
          </p:grpSpPr>
          <p:sp>
            <p:nvSpPr>
              <p:cNvPr id="20" name="Arrow: Chevron 19">
                <a:extLst>
                  <a:ext uri="{FF2B5EF4-FFF2-40B4-BE49-F238E27FC236}">
                    <a16:creationId xmlns:a16="http://schemas.microsoft.com/office/drawing/2014/main" id="{3FB76ADB-1279-4735-851E-F60CB28E540D}"/>
                  </a:ext>
                </a:extLst>
              </p:cNvPr>
              <p:cNvSpPr/>
              <p:nvPr/>
            </p:nvSpPr>
            <p:spPr>
              <a:xfrm>
                <a:off x="1713" y="220150"/>
                <a:ext cx="997648" cy="399059"/>
              </a:xfrm>
              <a:prstGeom prst="chevron">
                <a:avLst/>
              </a:prstGeom>
              <a:grpFill/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1" name="Arrow: Chevron 4">
                <a:extLst>
                  <a:ext uri="{FF2B5EF4-FFF2-40B4-BE49-F238E27FC236}">
                    <a16:creationId xmlns:a16="http://schemas.microsoft.com/office/drawing/2014/main" id="{63DAD4DF-78A5-448A-AD83-F6BD58F180D3}"/>
                  </a:ext>
                </a:extLst>
              </p:cNvPr>
              <p:cNvSpPr txBox="1"/>
              <p:nvPr/>
            </p:nvSpPr>
            <p:spPr>
              <a:xfrm>
                <a:off x="201243" y="220150"/>
                <a:ext cx="598589" cy="399059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2004" tIns="10668" rIns="10668" bIns="10668" numCol="1" spcCol="1270" anchor="ctr" anchorCtr="0">
                <a:noAutofit/>
              </a:bodyPr>
              <a:lstStyle/>
              <a:p>
                <a:pPr marL="0" marR="0" lvl="0" indent="0" algn="ctr" defTabSz="3556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Arial"/>
                  </a:rPr>
                  <a:t>Planning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1F2867F-DBB5-4157-A9F3-A3019C2BA651}"/>
                </a:ext>
              </a:extLst>
            </p:cNvPr>
            <p:cNvGrpSpPr/>
            <p:nvPr/>
          </p:nvGrpSpPr>
          <p:grpSpPr>
            <a:xfrm>
              <a:off x="3624235" y="3229470"/>
              <a:ext cx="997648" cy="399059"/>
              <a:chOff x="899597" y="220150"/>
              <a:chExt cx="997648" cy="399059"/>
            </a:xfrm>
            <a:grpFill/>
          </p:grpSpPr>
          <p:sp>
            <p:nvSpPr>
              <p:cNvPr id="18" name="Arrow: Chevron 17">
                <a:extLst>
                  <a:ext uri="{FF2B5EF4-FFF2-40B4-BE49-F238E27FC236}">
                    <a16:creationId xmlns:a16="http://schemas.microsoft.com/office/drawing/2014/main" id="{C0A89C62-4AE9-4AE9-8632-74DD3E0005A0}"/>
                  </a:ext>
                </a:extLst>
              </p:cNvPr>
              <p:cNvSpPr/>
              <p:nvPr/>
            </p:nvSpPr>
            <p:spPr>
              <a:xfrm>
                <a:off x="899597" y="220150"/>
                <a:ext cx="997648" cy="399059"/>
              </a:xfrm>
              <a:prstGeom prst="chevron">
                <a:avLst/>
              </a:prstGeom>
              <a:grpFill/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9" name="Arrow: Chevron 6">
                <a:extLst>
                  <a:ext uri="{FF2B5EF4-FFF2-40B4-BE49-F238E27FC236}">
                    <a16:creationId xmlns:a16="http://schemas.microsoft.com/office/drawing/2014/main" id="{7CBC5381-08CC-41C2-AC5B-A8CBC5C5A7F2}"/>
                  </a:ext>
                </a:extLst>
              </p:cNvPr>
              <p:cNvSpPr txBox="1"/>
              <p:nvPr/>
            </p:nvSpPr>
            <p:spPr>
              <a:xfrm>
                <a:off x="1099127" y="220150"/>
                <a:ext cx="598589" cy="399059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2004" tIns="10668" rIns="10668" bIns="10668" numCol="1" spcCol="1270" anchor="ctr" anchorCtr="0">
                <a:noAutofit/>
              </a:bodyPr>
              <a:lstStyle/>
              <a:p>
                <a:pPr marL="0" marR="0" lvl="0" indent="0" algn="ctr" defTabSz="3556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Arial"/>
                  </a:rPr>
                  <a:t>Approval process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838BA52-4480-440B-9FAC-78309AC0BD41}"/>
                </a:ext>
              </a:extLst>
            </p:cNvPr>
            <p:cNvGrpSpPr/>
            <p:nvPr/>
          </p:nvGrpSpPr>
          <p:grpSpPr>
            <a:xfrm>
              <a:off x="4522118" y="3229470"/>
              <a:ext cx="997648" cy="399059"/>
              <a:chOff x="1797480" y="220150"/>
              <a:chExt cx="997648" cy="399059"/>
            </a:xfrm>
            <a:grpFill/>
          </p:grpSpPr>
          <p:sp>
            <p:nvSpPr>
              <p:cNvPr id="16" name="Arrow: Chevron 15">
                <a:extLst>
                  <a:ext uri="{FF2B5EF4-FFF2-40B4-BE49-F238E27FC236}">
                    <a16:creationId xmlns:a16="http://schemas.microsoft.com/office/drawing/2014/main" id="{DF5A652B-CC36-437B-8E3B-5E4DF509BCC0}"/>
                  </a:ext>
                </a:extLst>
              </p:cNvPr>
              <p:cNvSpPr/>
              <p:nvPr/>
            </p:nvSpPr>
            <p:spPr>
              <a:xfrm>
                <a:off x="1797480" y="220150"/>
                <a:ext cx="997648" cy="399059"/>
              </a:xfrm>
              <a:prstGeom prst="chevron">
                <a:avLst/>
              </a:prstGeom>
              <a:grpFill/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7" name="Arrow: Chevron 8">
                <a:extLst>
                  <a:ext uri="{FF2B5EF4-FFF2-40B4-BE49-F238E27FC236}">
                    <a16:creationId xmlns:a16="http://schemas.microsoft.com/office/drawing/2014/main" id="{75D3A4CB-ED5B-4828-BD7E-A887A832303C}"/>
                  </a:ext>
                </a:extLst>
              </p:cNvPr>
              <p:cNvSpPr txBox="1"/>
              <p:nvPr/>
            </p:nvSpPr>
            <p:spPr>
              <a:xfrm>
                <a:off x="1997010" y="220150"/>
                <a:ext cx="598589" cy="399059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2004" tIns="10668" rIns="10668" bIns="10668" numCol="1" spcCol="1270" anchor="ctr" anchorCtr="0">
                <a:noAutofit/>
              </a:bodyPr>
              <a:lstStyle/>
              <a:p>
                <a:pPr marL="0" marR="0" lvl="0" indent="0" algn="ctr" defTabSz="3556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Arial"/>
                  </a:rPr>
                  <a:t>Construction 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10E27B4-FB38-4977-8F3A-D944A94F69EF}"/>
                </a:ext>
              </a:extLst>
            </p:cNvPr>
            <p:cNvGrpSpPr/>
            <p:nvPr/>
          </p:nvGrpSpPr>
          <p:grpSpPr>
            <a:xfrm>
              <a:off x="5420001" y="3229470"/>
              <a:ext cx="997648" cy="399059"/>
              <a:chOff x="2695363" y="220150"/>
              <a:chExt cx="997648" cy="399059"/>
            </a:xfrm>
            <a:grpFill/>
          </p:grpSpPr>
          <p:sp>
            <p:nvSpPr>
              <p:cNvPr id="14" name="Arrow: Chevron 13">
                <a:extLst>
                  <a:ext uri="{FF2B5EF4-FFF2-40B4-BE49-F238E27FC236}">
                    <a16:creationId xmlns:a16="http://schemas.microsoft.com/office/drawing/2014/main" id="{C8FB14C2-E4F5-4A08-99DB-EBB8B6D73CA4}"/>
                  </a:ext>
                </a:extLst>
              </p:cNvPr>
              <p:cNvSpPr/>
              <p:nvPr/>
            </p:nvSpPr>
            <p:spPr>
              <a:xfrm>
                <a:off x="2695363" y="220150"/>
                <a:ext cx="997648" cy="399059"/>
              </a:xfrm>
              <a:prstGeom prst="chevron">
                <a:avLst/>
              </a:prstGeom>
              <a:grpFill/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5" name="Arrow: Chevron 10">
                <a:extLst>
                  <a:ext uri="{FF2B5EF4-FFF2-40B4-BE49-F238E27FC236}">
                    <a16:creationId xmlns:a16="http://schemas.microsoft.com/office/drawing/2014/main" id="{2E9F0112-6BA8-4770-8759-9F70E98426A9}"/>
                  </a:ext>
                </a:extLst>
              </p:cNvPr>
              <p:cNvSpPr txBox="1"/>
              <p:nvPr/>
            </p:nvSpPr>
            <p:spPr>
              <a:xfrm>
                <a:off x="2894893" y="220150"/>
                <a:ext cx="598589" cy="399059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2004" tIns="10668" rIns="10668" bIns="10668" numCol="1" spcCol="1270" anchor="ctr" anchorCtr="0">
                <a:noAutofit/>
              </a:bodyPr>
              <a:lstStyle/>
              <a:p>
                <a:pPr marL="0" marR="0" lvl="0" indent="0" algn="ctr" defTabSz="3556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Arial"/>
                  </a:rPr>
                  <a:t>Operation</a:t>
                </a:r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919061A-5E0F-4C0F-BA9E-0A74D183E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591713" y="1168392"/>
            <a:ext cx="229265" cy="1122449"/>
            <a:chOff x="6520950" y="1703943"/>
            <a:chExt cx="229265" cy="1122449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E825B02-5D18-4F71-BA60-11AEDA35E029}"/>
                </a:ext>
              </a:extLst>
            </p:cNvPr>
            <p:cNvSpPr/>
            <p:nvPr/>
          </p:nvSpPr>
          <p:spPr bwMode="auto">
            <a:xfrm rot="2497907">
              <a:off x="6520950" y="1710392"/>
              <a:ext cx="173833" cy="1116000"/>
            </a:xfrm>
            <a:prstGeom prst="rect">
              <a:avLst/>
            </a:prstGeom>
            <a:solidFill>
              <a:srgbClr val="BA0C2F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EF74EE2-5252-4C31-A703-CA13741CBA44}"/>
                </a:ext>
              </a:extLst>
            </p:cNvPr>
            <p:cNvSpPr/>
            <p:nvPr/>
          </p:nvSpPr>
          <p:spPr bwMode="auto">
            <a:xfrm rot="18909922">
              <a:off x="6576382" y="1703943"/>
              <a:ext cx="173833" cy="1116000"/>
            </a:xfrm>
            <a:prstGeom prst="rect">
              <a:avLst/>
            </a:prstGeom>
            <a:solidFill>
              <a:srgbClr val="BA0C2F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3634B0E2-925E-45C8-845F-8CF66BF91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Penalties enforce project realization (1/II)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70EC9FD-316C-47AB-AC8E-09E6E209E278}"/>
              </a:ext>
            </a:extLst>
          </p:cNvPr>
          <p:cNvSpPr txBox="1"/>
          <p:nvPr/>
        </p:nvSpPr>
        <p:spPr>
          <a:xfrm>
            <a:off x="8105570" y="162840"/>
            <a:ext cx="886029" cy="21544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</a:rPr>
              <a:t>Penalties</a:t>
            </a:r>
          </a:p>
        </p:txBody>
      </p:sp>
    </p:spTree>
    <p:extLst>
      <p:ext uri="{BB962C8B-B14F-4D97-AF65-F5344CB8AC3E}">
        <p14:creationId xmlns:p14="http://schemas.microsoft.com/office/powerpoint/2010/main" val="1653057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AD0E7F-7044-43E2-B728-45C0F3158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4FB1AD-D69E-B741-965A-0BAE826C2FA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1BDF36-0369-4408-8CB3-04936BF77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</p:spPr>
        <p:txBody>
          <a:bodyPr/>
          <a:lstStyle/>
          <a:p>
            <a:fld id="{42782948-4DBE-204D-AB9E-B65E067054A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A77319-2E3F-498D-BE9A-A87B769F71FC}"/>
              </a:ext>
            </a:extLst>
          </p:cNvPr>
          <p:cNvSpPr/>
          <p:nvPr/>
        </p:nvSpPr>
        <p:spPr>
          <a:xfrm>
            <a:off x="6865113" y="3049588"/>
            <a:ext cx="1911498" cy="19485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>
                <a:solidFill>
                  <a:sysClr val="windowText" lastClr="000000"/>
                </a:solidFill>
              </a:rPr>
              <a:t>Penalties can also be calculated based on the cost for the off-taker of procuring the power elsewhere (wholesale market) or with a different source, i.e. the “liquidated damages” approach.</a:t>
            </a:r>
          </a:p>
        </p:txBody>
      </p:sp>
      <p:pic>
        <p:nvPicPr>
          <p:cNvPr id="37" name="Picture 36" descr="A graphic showing penalties based on length of project realization delay">
            <a:extLst>
              <a:ext uri="{FF2B5EF4-FFF2-40B4-BE49-F238E27FC236}">
                <a16:creationId xmlns:a16="http://schemas.microsoft.com/office/drawing/2014/main" id="{E3045273-842A-479E-AC32-6967F9D9D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034" y="2912236"/>
            <a:ext cx="5838520" cy="2107610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F61FCE7-01AE-4A31-8DF6-EC9E387D2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92187"/>
            <a:ext cx="7772400" cy="1948543"/>
          </a:xfrm>
        </p:spPr>
        <p:txBody>
          <a:bodyPr/>
          <a:lstStyle/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35C5B"/>
                </a:solidFill>
                <a:cs typeface="+mn-cs"/>
              </a:rPr>
              <a:t>Calibrate your penalty</a:t>
            </a:r>
          </a:p>
          <a:p>
            <a:pPr marL="800100" lvl="1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35C5B"/>
                </a:solidFill>
                <a:cs typeface="+mn-cs"/>
              </a:rPr>
              <a:t>Assume installation costs of $1671/kW for utility scale solar PV, and completion bond of 5-7%</a:t>
            </a:r>
          </a:p>
          <a:p>
            <a:pPr marL="800100" lvl="1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35C5B"/>
                </a:solidFill>
                <a:cs typeface="+mn-cs"/>
              </a:rPr>
              <a:t>Assume penalty is applied during year 1 after realization deadline</a:t>
            </a:r>
          </a:p>
          <a:p>
            <a:pPr marL="1257300" lvl="2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635C5B"/>
                </a:solidFill>
                <a:cs typeface="+mn-cs"/>
              </a:rPr>
              <a:t>Penalty at 5%? </a:t>
            </a:r>
            <a:r>
              <a:rPr lang="en-US" sz="1600" dirty="0">
                <a:solidFill>
                  <a:srgbClr val="635C5B"/>
                </a:solidFill>
                <a:cs typeface="+mn-cs"/>
                <a:sym typeface="Wingdings" panose="05000000000000000000" pitchFamily="2" charset="2"/>
              </a:rPr>
              <a:t> </a:t>
            </a:r>
            <a:r>
              <a:rPr lang="en-US" sz="1600" dirty="0">
                <a:solidFill>
                  <a:srgbClr val="635C5B"/>
                </a:solidFill>
                <a:cs typeface="+mn-cs"/>
              </a:rPr>
              <a:t>$83.55/kW  / Penalty at 7%? </a:t>
            </a:r>
            <a:r>
              <a:rPr lang="en-US" sz="1600" dirty="0">
                <a:solidFill>
                  <a:srgbClr val="635C5B"/>
                </a:solidFill>
                <a:cs typeface="+mn-cs"/>
                <a:sym typeface="Wingdings" panose="05000000000000000000" pitchFamily="2" charset="2"/>
              </a:rPr>
              <a:t> </a:t>
            </a:r>
            <a:r>
              <a:rPr lang="en-US" sz="1600" dirty="0">
                <a:solidFill>
                  <a:srgbClr val="635C5B"/>
                </a:solidFill>
                <a:cs typeface="+mn-cs"/>
              </a:rPr>
              <a:t>$116.97/kW</a:t>
            </a: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35C5B"/>
                </a:solidFill>
                <a:cs typeface="+mn-cs"/>
              </a:rPr>
              <a:t>Consider incentive to pay the penalty given yearly module price reduction</a:t>
            </a:r>
          </a:p>
          <a:p>
            <a:pPr marL="457200" lvl="1" indent="0">
              <a:spcAft>
                <a:spcPts val="0"/>
              </a:spcAft>
              <a:buNone/>
            </a:pPr>
            <a:r>
              <a:rPr lang="en-US" dirty="0">
                <a:solidFill>
                  <a:srgbClr val="635C5B"/>
                </a:solidFill>
                <a:cs typeface="+mn-cs"/>
              </a:rPr>
              <a:t>If savings &gt; penalty </a:t>
            </a:r>
            <a:r>
              <a:rPr lang="en-US" dirty="0">
                <a:solidFill>
                  <a:srgbClr val="635C5B"/>
                </a:solidFill>
                <a:cs typeface="+mn-cs"/>
                <a:sym typeface="Wingdings" panose="05000000000000000000" pitchFamily="2" charset="2"/>
              </a:rPr>
              <a:t> in theory, incentive to delay by 1 year</a:t>
            </a:r>
            <a:endParaRPr lang="en-US" dirty="0">
              <a:solidFill>
                <a:srgbClr val="635C5B"/>
              </a:solidFill>
              <a:cs typeface="+mn-cs"/>
            </a:endParaRP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634B0E2-925E-45C8-845F-8CF66BF91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104" y="393863"/>
            <a:ext cx="7772400" cy="461665"/>
          </a:xfrm>
        </p:spPr>
        <p:txBody>
          <a:bodyPr/>
          <a:lstStyle/>
          <a:p>
            <a:r>
              <a:rPr lang="en-US"/>
              <a:t>Penalties enforce project realization (1I/II)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FCA493-B1B5-498B-B12C-A36545192C52}"/>
              </a:ext>
            </a:extLst>
          </p:cNvPr>
          <p:cNvSpPr txBox="1"/>
          <p:nvPr/>
        </p:nvSpPr>
        <p:spPr>
          <a:xfrm>
            <a:off x="8105570" y="162840"/>
            <a:ext cx="886029" cy="21544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</a:rPr>
              <a:t>Penalties</a:t>
            </a:r>
          </a:p>
        </p:txBody>
      </p:sp>
    </p:spTree>
    <p:extLst>
      <p:ext uri="{BB962C8B-B14F-4D97-AF65-F5344CB8AC3E}">
        <p14:creationId xmlns:p14="http://schemas.microsoft.com/office/powerpoint/2010/main" val="1114585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9163F2-190B-465C-81DD-391922008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4FB1AD-D69E-B741-965A-0BAE826C2FA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0B0B707E-345B-45F5-BC70-219F765517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52640" y="4762205"/>
            <a:ext cx="2895600" cy="276999"/>
          </a:xfrm>
        </p:spPr>
        <p:txBody>
          <a:bodyPr/>
          <a:lstStyle/>
          <a:p>
            <a:r>
              <a:rPr lang="en-US" sz="1200" dirty="0"/>
              <a:t>Source: Tetra Tech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C9E79C-6069-47FD-83C0-51BC93ECC7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E30F6FA-9C94-435D-8E8B-8CBC14637B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197075"/>
              </p:ext>
            </p:extLst>
          </p:nvPr>
        </p:nvGraphicFramePr>
        <p:xfrm>
          <a:off x="371681" y="1273441"/>
          <a:ext cx="8400639" cy="312879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42875">
                  <a:extLst>
                    <a:ext uri="{9D8B030D-6E8A-4147-A177-3AD203B41FA5}">
                      <a16:colId xmlns:a16="http://schemas.microsoft.com/office/drawing/2014/main" val="3589948087"/>
                    </a:ext>
                  </a:extLst>
                </a:gridCol>
                <a:gridCol w="7157764">
                  <a:extLst>
                    <a:ext uri="{9D8B030D-6E8A-4147-A177-3AD203B41FA5}">
                      <a16:colId xmlns:a16="http://schemas.microsoft.com/office/drawing/2014/main" val="743208695"/>
                    </a:ext>
                  </a:extLst>
                </a:gridCol>
              </a:tblGrid>
              <a:tr h="579426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India</a:t>
                      </a:r>
                      <a:endParaRPr lang="en-US" sz="1400" dirty="0">
                        <a:solidFill>
                          <a:srgbClr val="6C6463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GillSansMTStd-Book"/>
                      </a:endParaRPr>
                    </a:p>
                  </a:txBody>
                  <a:tcPr marL="53663" marR="53663" marT="33598" marB="33598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For delays of up to 3 months in plant commissioning </a:t>
                      </a:r>
                      <a:r>
                        <a:rPr lang="en-US" sz="1400" dirty="0">
                          <a:effectLst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1400" dirty="0">
                          <a:effectLst/>
                        </a:rPr>
                        <a:t>performance bank guarantee on a prorated daily basis and capacity not commissioned. </a:t>
                      </a: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For delays in commissioning of more than 3 months, a reduction in tariff begins to apply as well.</a:t>
                      </a: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accent3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GillSansMTStd-Book"/>
                      </a:endParaRPr>
                    </a:p>
                  </a:txBody>
                  <a:tcPr marL="53663" marR="53663" marT="33598" marB="33598"/>
                </a:tc>
                <a:extLst>
                  <a:ext uri="{0D108BD9-81ED-4DB2-BD59-A6C34878D82A}">
                    <a16:rowId xmlns:a16="http://schemas.microsoft.com/office/drawing/2014/main" val="4220936008"/>
                  </a:ext>
                </a:extLst>
              </a:tr>
              <a:tr h="448767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France</a:t>
                      </a:r>
                      <a:endParaRPr lang="en-US" sz="1400" dirty="0">
                        <a:solidFill>
                          <a:srgbClr val="6C6463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GillSansMTStd-Book"/>
                      </a:endParaRPr>
                    </a:p>
                  </a:txBody>
                  <a:tcPr marL="53663" marR="53663" marT="33598" marB="33598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 penalties were levied in the EOLE 2005 auction program.  </a:t>
                      </a: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Five years after the auction, only 10% of the generation contracted was actually produced.  For subsequent auctions, penalties were included for delays in plant construction. </a:t>
                      </a: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accent3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GillSansMTStd-Book"/>
                      </a:endParaRPr>
                    </a:p>
                  </a:txBody>
                  <a:tcPr marL="53663" marR="53663" marT="33598" marB="33598"/>
                </a:tc>
                <a:extLst>
                  <a:ext uri="{0D108BD9-81ED-4DB2-BD59-A6C34878D82A}">
                    <a16:rowId xmlns:a16="http://schemas.microsoft.com/office/drawing/2014/main" val="1748334727"/>
                  </a:ext>
                </a:extLst>
              </a:tr>
              <a:tr h="318108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UK</a:t>
                      </a:r>
                      <a:endParaRPr lang="en-US" sz="1400">
                        <a:solidFill>
                          <a:srgbClr val="6C6463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GillSansMTStd-Book"/>
                      </a:endParaRPr>
                    </a:p>
                  </a:txBody>
                  <a:tcPr marL="53663" marR="53663" marT="33598" marB="33598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 non-performance penalties were included in the NFFO auctions (1990s), resulting in a fairly low share of the contracted capacity (36%) being built.</a:t>
                      </a: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accent3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GillSansMTStd-Book"/>
                      </a:endParaRPr>
                    </a:p>
                  </a:txBody>
                  <a:tcPr marL="53663" marR="53663" marT="33598" marB="33598"/>
                </a:tc>
                <a:extLst>
                  <a:ext uri="{0D108BD9-81ED-4DB2-BD59-A6C34878D82A}">
                    <a16:rowId xmlns:a16="http://schemas.microsoft.com/office/drawing/2014/main" val="1519849111"/>
                  </a:ext>
                </a:extLst>
              </a:tr>
              <a:tr h="971403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Brazil</a:t>
                      </a:r>
                      <a:endParaRPr lang="en-US" sz="1400">
                        <a:solidFill>
                          <a:srgbClr val="6C6463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GillSansMTStd-Book"/>
                      </a:endParaRPr>
                    </a:p>
                  </a:txBody>
                  <a:tcPr marL="53663" marR="53663" marT="33598" marB="33598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If electricity production falls below 90%: penalty of 115% of the feed-in-tariff is to be paid for the electricity shortage below 90%. </a:t>
                      </a: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After four years, producers are required to clear their balance and to compensate for deficient or over-production by buying or selling electricity from other producers. </a:t>
                      </a:r>
                      <a:endParaRPr lang="en-US" sz="1400" dirty="0">
                        <a:solidFill>
                          <a:schemeClr val="accent3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GillSansMTStd-Book"/>
                      </a:endParaRPr>
                    </a:p>
                  </a:txBody>
                  <a:tcPr marL="53663" marR="53663" marT="33598" marB="33598"/>
                </a:tc>
                <a:extLst>
                  <a:ext uri="{0D108BD9-81ED-4DB2-BD59-A6C34878D82A}">
                    <a16:rowId xmlns:a16="http://schemas.microsoft.com/office/drawing/2014/main" val="3881380448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A67858E5-CFCE-4E34-9129-EAFD11380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Penalties: country examples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17CC91-738C-42AE-BD99-F2F1595F506F}"/>
              </a:ext>
            </a:extLst>
          </p:cNvPr>
          <p:cNvSpPr txBox="1"/>
          <p:nvPr/>
        </p:nvSpPr>
        <p:spPr>
          <a:xfrm>
            <a:off x="8105570" y="162840"/>
            <a:ext cx="886029" cy="21544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</a:rPr>
              <a:t>Penalties</a:t>
            </a:r>
          </a:p>
        </p:txBody>
      </p:sp>
    </p:spTree>
    <p:extLst>
      <p:ext uri="{BB962C8B-B14F-4D97-AF65-F5344CB8AC3E}">
        <p14:creationId xmlns:p14="http://schemas.microsoft.com/office/powerpoint/2010/main" val="3025506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4FB1AD-D69E-B741-965A-0BAE826C2FA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4" name="Slide Number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</p:spPr>
        <p:txBody>
          <a:bodyPr/>
          <a:lstStyle/>
          <a:p>
            <a:pPr algn="ctr"/>
            <a:r>
              <a:rPr lang="en-US" dirty="0"/>
              <a:t>Thank you!	</a:t>
            </a:r>
          </a:p>
        </p:txBody>
      </p:sp>
    </p:spTree>
    <p:extLst>
      <p:ext uri="{BB962C8B-B14F-4D97-AF65-F5344CB8AC3E}">
        <p14:creationId xmlns:p14="http://schemas.microsoft.com/office/powerpoint/2010/main" val="3643697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49C05-927F-3348-96DF-9086CF2761D6}" type="datetime1">
              <a:rPr lang="en-US" smtClean="0"/>
              <a:t>7/2/2020</a:t>
            </a:fld>
            <a:endParaRPr lang="en-US"/>
          </a:p>
        </p:txBody>
      </p:sp>
      <p:sp>
        <p:nvSpPr>
          <p:cNvPr id="5" name="Slide Numb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1pPr>
            <a:lvl2pPr marL="684213" indent="-230188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2pPr>
            <a:lvl3pPr marL="914400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3pPr>
            <a:lvl4pPr marL="1146175" indent="-2317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4pPr>
            <a:lvl5pPr marL="1255713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Auction Design Elements – Part 2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Ceiling prices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Financial guarantees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Penalties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872315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D51F7C-16CF-4906-9460-0B112266B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4FB1AD-D69E-B741-965A-0BAE826C2FA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E56D1E-7537-4F55-A404-251CB50C7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569B07-4216-4583-9884-AAC0FCCF6F0F}"/>
              </a:ext>
            </a:extLst>
          </p:cNvPr>
          <p:cNvSpPr/>
          <p:nvPr/>
        </p:nvSpPr>
        <p:spPr bwMode="auto">
          <a:xfrm>
            <a:off x="1276789" y="3761146"/>
            <a:ext cx="6590422" cy="543781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defTabSz="345643" fontAlgn="base">
              <a:spcBef>
                <a:spcPct val="0"/>
              </a:spcBef>
              <a:spcAft>
                <a:spcPct val="20000"/>
              </a:spcAft>
              <a:buClr>
                <a:srgbClr val="7AB800"/>
              </a:buClr>
              <a:buSzPct val="110000"/>
              <a:defRPr/>
            </a:pPr>
            <a:r>
              <a:rPr lang="en-GB" sz="1512" b="1" kern="0" dirty="0">
                <a:solidFill>
                  <a:srgbClr val="635C5B"/>
                </a:solidFill>
                <a:latin typeface="Gill Sans MT"/>
                <a:cs typeface="Arial"/>
              </a:rPr>
              <a:t>Institutions</a:t>
            </a:r>
          </a:p>
          <a:p>
            <a:pPr algn="ctr" defTabSz="345643" fontAlgn="base">
              <a:spcBef>
                <a:spcPct val="0"/>
              </a:spcBef>
              <a:buClr>
                <a:srgbClr val="7AB800"/>
              </a:buClr>
              <a:buSzPct val="110000"/>
              <a:defRPr/>
            </a:pPr>
            <a:r>
              <a:rPr lang="en-GB" sz="1400" i="1" kern="0" dirty="0">
                <a:solidFill>
                  <a:srgbClr val="635C5B"/>
                </a:solidFill>
                <a:latin typeface="Gill Sans MT"/>
                <a:cs typeface="Arial"/>
              </a:rPr>
              <a:t>Auction regulation, design, implementation, contract off-taker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707909-76D3-46C3-9850-C6B1E731204E}"/>
              </a:ext>
            </a:extLst>
          </p:cNvPr>
          <p:cNvSpPr/>
          <p:nvPr/>
        </p:nvSpPr>
        <p:spPr bwMode="auto">
          <a:xfrm>
            <a:off x="5796898" y="2181900"/>
            <a:ext cx="2071997" cy="1393301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defTabSz="345643" fontAlgn="base">
              <a:spcBef>
                <a:spcPct val="0"/>
              </a:spcBef>
              <a:buClr>
                <a:srgbClr val="7AB800"/>
              </a:buClr>
              <a:buSzPct val="110000"/>
              <a:defRPr/>
            </a:pPr>
            <a:r>
              <a:rPr lang="en-GB" sz="1512" b="1" kern="0" dirty="0">
                <a:solidFill>
                  <a:srgbClr val="635C5B"/>
                </a:solidFill>
                <a:latin typeface="Gill Sans MT"/>
                <a:cs typeface="Arial"/>
              </a:rPr>
              <a:t>Enforcement of obligations</a:t>
            </a:r>
            <a:endParaRPr lang="en-GB" sz="1512" i="1" kern="0" dirty="0">
              <a:solidFill>
                <a:srgbClr val="635C5B"/>
              </a:solidFill>
              <a:latin typeface="Gill Sans MT"/>
              <a:cs typeface="Arial"/>
            </a:endParaRPr>
          </a:p>
          <a:p>
            <a:pPr algn="ctr" defTabSz="345643" fontAlgn="base">
              <a:spcBef>
                <a:spcPct val="0"/>
              </a:spcBef>
              <a:buClr>
                <a:srgbClr val="7AB800"/>
              </a:buClr>
              <a:buSzPct val="110000"/>
              <a:defRPr/>
            </a:pPr>
            <a:r>
              <a:rPr lang="en-GB" sz="1400" i="1" kern="0" dirty="0">
                <a:solidFill>
                  <a:srgbClr val="635C5B"/>
                </a:solidFill>
                <a:latin typeface="Gill Sans MT"/>
                <a:cs typeface="Arial"/>
              </a:rPr>
              <a:t>Deadlines and penalties</a:t>
            </a:r>
          </a:p>
          <a:p>
            <a:pPr algn="ctr" defTabSz="345643" fontAlgn="base">
              <a:spcBef>
                <a:spcPct val="0"/>
              </a:spcBef>
              <a:buClr>
                <a:srgbClr val="7AB800"/>
              </a:buClr>
              <a:buSzPct val="110000"/>
              <a:defRPr/>
            </a:pPr>
            <a:endParaRPr lang="en-GB" sz="1814" b="1" kern="0" dirty="0">
              <a:solidFill>
                <a:srgbClr val="635C5B"/>
              </a:solidFill>
              <a:latin typeface="Gill Sans MT"/>
              <a:cs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312962-3F20-4B06-A2AB-582AAD1E3C44}"/>
              </a:ext>
            </a:extLst>
          </p:cNvPr>
          <p:cNvSpPr/>
          <p:nvPr/>
        </p:nvSpPr>
        <p:spPr bwMode="auto">
          <a:xfrm>
            <a:off x="3537686" y="2181900"/>
            <a:ext cx="2071997" cy="1393301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defTabSz="345643" fontAlgn="base">
              <a:spcBef>
                <a:spcPct val="0"/>
              </a:spcBef>
              <a:buClr>
                <a:srgbClr val="7AB800"/>
              </a:buClr>
              <a:buSzPct val="110000"/>
              <a:defRPr/>
            </a:pPr>
            <a:r>
              <a:rPr lang="en-GB" sz="1512" b="1" kern="0" dirty="0">
                <a:solidFill>
                  <a:srgbClr val="635C5B"/>
                </a:solidFill>
                <a:latin typeface="Gill Sans MT"/>
                <a:cs typeface="Arial"/>
              </a:rPr>
              <a:t>Conditions for participation</a:t>
            </a:r>
          </a:p>
          <a:p>
            <a:pPr algn="ctr" defTabSz="345643" fontAlgn="base">
              <a:spcBef>
                <a:spcPct val="0"/>
              </a:spcBef>
              <a:buClr>
                <a:srgbClr val="7AB800"/>
              </a:buClr>
              <a:buSzPct val="110000"/>
              <a:defRPr/>
            </a:pPr>
            <a:r>
              <a:rPr lang="en-US" sz="1400" i="1" kern="0" dirty="0">
                <a:solidFill>
                  <a:srgbClr val="635C5B"/>
                </a:solidFill>
                <a:latin typeface="Gill Sans MT"/>
                <a:cs typeface="Arial"/>
              </a:rPr>
              <a:t>Timing of the auction, ceiling price, pre-qualification requirements, financial guarantees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B6BB3E-19AB-4D5B-B159-3FC3D8CCCB8F}"/>
              </a:ext>
            </a:extLst>
          </p:cNvPr>
          <p:cNvSpPr/>
          <p:nvPr/>
        </p:nvSpPr>
        <p:spPr bwMode="auto">
          <a:xfrm>
            <a:off x="1278474" y="2181900"/>
            <a:ext cx="2071997" cy="1393301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defTabSz="345643" fontAlgn="base">
              <a:spcBef>
                <a:spcPct val="0"/>
              </a:spcBef>
              <a:buClr>
                <a:srgbClr val="7AB800"/>
              </a:buClr>
              <a:buSzPct val="110000"/>
              <a:defRPr/>
            </a:pPr>
            <a:r>
              <a:rPr lang="en-GB" sz="1512" b="1" kern="0" dirty="0">
                <a:solidFill>
                  <a:srgbClr val="635C5B"/>
                </a:solidFill>
                <a:latin typeface="Gill Sans MT"/>
                <a:cs typeface="Arial"/>
              </a:rPr>
              <a:t>Competitive procurement</a:t>
            </a:r>
          </a:p>
          <a:p>
            <a:pPr algn="ctr" defTabSz="345643" fontAlgn="base">
              <a:spcBef>
                <a:spcPct val="0"/>
              </a:spcBef>
              <a:buClr>
                <a:srgbClr val="7AB800"/>
              </a:buClr>
              <a:buSzPct val="110000"/>
              <a:defRPr/>
            </a:pPr>
            <a:r>
              <a:rPr lang="en-GB" sz="1512" b="1" kern="0" dirty="0">
                <a:solidFill>
                  <a:srgbClr val="635C5B"/>
                </a:solidFill>
                <a:latin typeface="Gill Sans MT"/>
                <a:cs typeface="Arial"/>
              </a:rPr>
              <a:t>procedure</a:t>
            </a:r>
          </a:p>
          <a:p>
            <a:pPr algn="ctr" defTabSz="345643" fontAlgn="base">
              <a:spcBef>
                <a:spcPct val="0"/>
              </a:spcBef>
              <a:buClr>
                <a:srgbClr val="7AB800"/>
              </a:buClr>
              <a:buSzPct val="110000"/>
              <a:defRPr/>
            </a:pPr>
            <a:r>
              <a:rPr lang="en-US" sz="1400" i="1" kern="0" dirty="0">
                <a:solidFill>
                  <a:srgbClr val="635C5B"/>
                </a:solidFill>
                <a:latin typeface="Gill Sans MT"/>
                <a:cs typeface="Arial"/>
              </a:rPr>
              <a:t>Static vs. dynamic auctions, selection criteria, pricing rule</a:t>
            </a:r>
            <a:endParaRPr lang="en-GB" sz="1400" i="1" kern="0" dirty="0">
              <a:solidFill>
                <a:srgbClr val="635C5B"/>
              </a:solidFill>
              <a:latin typeface="Gill Sans MT"/>
              <a:cs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0215B9-CCB8-4D7E-AF04-DA607950405B}"/>
              </a:ext>
            </a:extLst>
          </p:cNvPr>
          <p:cNvSpPr/>
          <p:nvPr/>
        </p:nvSpPr>
        <p:spPr bwMode="auto">
          <a:xfrm>
            <a:off x="1278473" y="1432989"/>
            <a:ext cx="6590422" cy="691303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defTabSz="345643" fontAlgn="base">
              <a:spcBef>
                <a:spcPct val="0"/>
              </a:spcBef>
              <a:spcAft>
                <a:spcPct val="20000"/>
              </a:spcAft>
              <a:buClr>
                <a:srgbClr val="7AB800"/>
              </a:buClr>
              <a:buSzPct val="110000"/>
              <a:defRPr/>
            </a:pPr>
            <a:r>
              <a:rPr lang="en-GB" sz="1512" b="1" kern="0">
                <a:solidFill>
                  <a:srgbClr val="635C5B"/>
                </a:solidFill>
                <a:latin typeface="Gill Sans MT"/>
                <a:cs typeface="Arial"/>
              </a:rPr>
              <a:t>General design</a:t>
            </a:r>
          </a:p>
          <a:p>
            <a:pPr algn="ctr" defTabSz="345643" fontAlgn="base">
              <a:spcBef>
                <a:spcPct val="0"/>
              </a:spcBef>
              <a:spcAft>
                <a:spcPct val="20000"/>
              </a:spcAft>
              <a:buClr>
                <a:srgbClr val="7AB800"/>
              </a:buClr>
              <a:buSzPct val="110000"/>
              <a:defRPr/>
            </a:pPr>
            <a:r>
              <a:rPr lang="en-GB" sz="1400" i="1" kern="0">
                <a:solidFill>
                  <a:srgbClr val="635C5B"/>
                </a:solidFill>
                <a:latin typeface="Gill Sans MT"/>
                <a:cs typeface="Arial"/>
              </a:rPr>
              <a:t>Technology type, auctioned item (kWh, KW, budget), site selection approach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233954E-AA45-4B8E-9D83-63484A823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different design elements and functions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4CAC8F-57B1-4DDD-8608-CA30BBE64F00}"/>
              </a:ext>
            </a:extLst>
          </p:cNvPr>
          <p:cNvSpPr txBox="1"/>
          <p:nvPr/>
        </p:nvSpPr>
        <p:spPr>
          <a:xfrm>
            <a:off x="7401968" y="162840"/>
            <a:ext cx="1589632" cy="21544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</a:rPr>
              <a:t>Auction design elements – Part 2</a:t>
            </a:r>
          </a:p>
        </p:txBody>
      </p:sp>
    </p:spTree>
    <p:extLst>
      <p:ext uri="{BB962C8B-B14F-4D97-AF65-F5344CB8AC3E}">
        <p14:creationId xmlns:p14="http://schemas.microsoft.com/office/powerpoint/2010/main" val="2491926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29CD5B-B21A-4DD6-A6B8-2C1DEEC6B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4FB1AD-D69E-B741-965A-0BAE826C2FA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2023C-A5F0-4F84-B3DE-53CD2F5D9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4798601"/>
            <a:ext cx="2133600" cy="186148"/>
          </a:xfrm>
        </p:spPr>
        <p:txBody>
          <a:bodyPr/>
          <a:lstStyle/>
          <a:p>
            <a:fld id="{42782948-4DBE-204D-AB9E-B65E067054AE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9" name="Group 8" descr="Ceiling prices: relevance and calculation:&#10;&#10;Relevance:&#10;Control over maximum costs&#10;Create price signal for market&#10;&#10;Disadvantage:&#10;Too high could signal lack of competition.&#10;Too low could crowd-out competition.&#10;Ceiling difficult to set if little information&#10;&#10;Calculation: &#10;LCOE + producer rent&#10;If applicable: previous feed-in tariff&#10;Cash-flow model analysis&#10;Adapt based on experience&#10;">
            <a:extLst>
              <a:ext uri="{FF2B5EF4-FFF2-40B4-BE49-F238E27FC236}">
                <a16:creationId xmlns:a16="http://schemas.microsoft.com/office/drawing/2014/main" id="{67DF3D8C-5748-4C17-BB1F-20100D9B7DDA}"/>
              </a:ext>
            </a:extLst>
          </p:cNvPr>
          <p:cNvGrpSpPr/>
          <p:nvPr/>
        </p:nvGrpSpPr>
        <p:grpSpPr>
          <a:xfrm>
            <a:off x="4739687" y="1200877"/>
            <a:ext cx="3887304" cy="3435031"/>
            <a:chOff x="5033099" y="5430818"/>
            <a:chExt cx="1871329" cy="379827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1D01E88-A818-4EFA-AD6D-54F687AE9513}"/>
                </a:ext>
              </a:extLst>
            </p:cNvPr>
            <p:cNvSpPr/>
            <p:nvPr/>
          </p:nvSpPr>
          <p:spPr>
            <a:xfrm>
              <a:off x="5033099" y="5791830"/>
              <a:ext cx="1871329" cy="3437260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Relevance:</a:t>
              </a:r>
            </a:p>
            <a:p>
              <a:pPr marL="171450" marR="0" lvl="0" indent="-1714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635C5B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Control over maximum costs</a:t>
              </a:r>
            </a:p>
            <a:p>
              <a:pPr marL="171450" marR="0" lvl="0" indent="-1714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635C5B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Create price signal for market</a:t>
              </a:r>
            </a:p>
            <a:p>
              <a:pPr marL="171450" marR="0" lvl="0" indent="-1714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Disadvantage:</a:t>
              </a:r>
            </a:p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635C5B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Too high could signal lack of competition.</a:t>
              </a:r>
            </a:p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635C5B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Too low could crowd-out competition.</a:t>
              </a:r>
            </a:p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635C5B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Ceiling difficult to set if little information</a:t>
              </a:r>
            </a:p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Calculation: </a:t>
              </a:r>
            </a:p>
            <a:p>
              <a:pPr marL="171450" marR="0" lvl="0" indent="-1714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635C5B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LCOE + producer rent</a:t>
              </a:r>
            </a:p>
            <a:p>
              <a:pPr marL="171450" marR="0" lvl="0" indent="-1714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635C5B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If applicable: previous feed-in tariff</a:t>
              </a:r>
            </a:p>
            <a:p>
              <a:pPr marL="171450" marR="0" lvl="0" indent="-1714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635C5B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Cash-flow model analysis</a:t>
              </a:r>
            </a:p>
            <a:p>
              <a:pPr marL="171450" marR="0" lvl="0" indent="-1714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635C5B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Adapt based on experience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94F9EBF-8F3B-4F7F-AED0-ED2592F4EACE}"/>
                </a:ext>
              </a:extLst>
            </p:cNvPr>
            <p:cNvSpPr/>
            <p:nvPr/>
          </p:nvSpPr>
          <p:spPr>
            <a:xfrm>
              <a:off x="5033099" y="5430818"/>
              <a:ext cx="1871329" cy="374355"/>
            </a:xfrm>
            <a:prstGeom prst="rect">
              <a:avLst/>
            </a:prstGeom>
            <a:solidFill>
              <a:srgbClr val="002A6C"/>
            </a:solidFill>
            <a:ln>
              <a:solidFill>
                <a:schemeClr val="tx2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Ceiling prices: relevance and calculation</a:t>
              </a:r>
            </a:p>
          </p:txBody>
        </p:sp>
      </p:grpSp>
      <p:grpSp>
        <p:nvGrpSpPr>
          <p:cNvPr id="3" name="Group 2" descr="A chart showing successful bids and unsuccessful bids by volume (MW) and price in (cent/kWh)">
            <a:extLst>
              <a:ext uri="{FF2B5EF4-FFF2-40B4-BE49-F238E27FC236}">
                <a16:creationId xmlns:a16="http://schemas.microsoft.com/office/drawing/2014/main" id="{E845810A-AC24-47F4-9F95-E8E3F1279E9B}"/>
              </a:ext>
            </a:extLst>
          </p:cNvPr>
          <p:cNvGrpSpPr/>
          <p:nvPr/>
        </p:nvGrpSpPr>
        <p:grpSpPr>
          <a:xfrm>
            <a:off x="510977" y="1194756"/>
            <a:ext cx="3927673" cy="3554863"/>
            <a:chOff x="510977" y="1194756"/>
            <a:chExt cx="3927673" cy="355486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B8ED36-E855-4D25-9EEB-834CB90A5864}"/>
                </a:ext>
              </a:extLst>
            </p:cNvPr>
            <p:cNvSpPr/>
            <p:nvPr/>
          </p:nvSpPr>
          <p:spPr bwMode="auto">
            <a:xfrm>
              <a:off x="1407103" y="3548308"/>
              <a:ext cx="103949" cy="631242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21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2723CDC-81EE-4C92-9936-E5C0AD737B54}"/>
                </a:ext>
              </a:extLst>
            </p:cNvPr>
            <p:cNvSpPr txBox="1"/>
            <p:nvPr/>
          </p:nvSpPr>
          <p:spPr>
            <a:xfrm>
              <a:off x="1985050" y="1593712"/>
              <a:ext cx="1385379" cy="6614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de-DE"/>
              </a:defPPr>
              <a:lvl1pPr algn="l">
                <a:lnSpc>
                  <a:spcPct val="150000"/>
                </a:lnSpc>
                <a:defRPr b="0">
                  <a:solidFill>
                    <a:srgbClr val="000000"/>
                  </a:solidFill>
                  <a:latin typeface="Calibri" panose="020F0502020204030204"/>
                  <a:cs typeface="+mn-cs"/>
                </a:defRPr>
              </a:lvl1pPr>
            </a:lstStyle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Successful</a:t>
              </a:r>
              <a:r>
                <a:rPr kumimoji="0" lang="de-DE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 </a:t>
              </a: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bids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Unsuccessful</a:t>
              </a:r>
              <a:r>
                <a:rPr kumimoji="0" lang="de-DE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 </a:t>
              </a: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bids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64CCF76-86EB-4F46-A1C0-8F6DC59D5EB6}"/>
                </a:ext>
              </a:extLst>
            </p:cNvPr>
            <p:cNvSpPr txBox="1"/>
            <p:nvPr/>
          </p:nvSpPr>
          <p:spPr>
            <a:xfrm>
              <a:off x="3344908" y="4162157"/>
              <a:ext cx="71551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de-DE"/>
              </a:defPPr>
              <a:lvl1pPr algn="r">
                <a:lnSpc>
                  <a:spcPct val="100000"/>
                </a:lnSpc>
                <a:defRPr>
                  <a:solidFill>
                    <a:srgbClr val="000000"/>
                  </a:solidFill>
                  <a:latin typeface="Calibri" panose="020F0502020204030204"/>
                  <a:cs typeface="+mn-cs"/>
                </a:defRPr>
              </a:lvl1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3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Volume</a:t>
              </a:r>
            </a:p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3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in MW</a:t>
              </a:r>
              <a:endParaRPr kumimoji="0" lang="en-GB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2534C54-61AC-4EA3-98DA-4230B46E9441}"/>
                </a:ext>
              </a:extLst>
            </p:cNvPr>
            <p:cNvSpPr txBox="1"/>
            <p:nvPr/>
          </p:nvSpPr>
          <p:spPr>
            <a:xfrm>
              <a:off x="510977" y="2120223"/>
              <a:ext cx="119455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de-DE"/>
              </a:defPPr>
              <a:lvl1pPr algn="r">
                <a:lnSpc>
                  <a:spcPct val="100000"/>
                </a:lnSpc>
                <a:defRPr>
                  <a:solidFill>
                    <a:srgbClr val="000000"/>
                  </a:solidFill>
                  <a:latin typeface="Calibri" panose="020F0502020204030204"/>
                  <a:cs typeface="+mn-cs"/>
                </a:defRPr>
              </a:lvl1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/>
                  <a:ea typeface="+mn-ea"/>
                  <a:cs typeface="Arial"/>
                </a:rPr>
                <a:t>Price </a:t>
              </a:r>
            </a:p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/>
                  <a:ea typeface="+mn-ea"/>
                  <a:cs typeface="Arial"/>
                </a:rPr>
                <a:t>in Cent/kWh</a:t>
              </a:r>
              <a:endPara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Arial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E8963A5-3BC8-4503-B074-3B08FA3E6547}"/>
                </a:ext>
              </a:extLst>
            </p:cNvPr>
            <p:cNvCxnSpPr/>
            <p:nvPr/>
          </p:nvCxnSpPr>
          <p:spPr bwMode="auto">
            <a:xfrm flipH="1">
              <a:off x="1398740" y="4355225"/>
              <a:ext cx="1622124" cy="13117"/>
            </a:xfrm>
            <a:prstGeom prst="line">
              <a:avLst/>
            </a:prstGeom>
            <a:solidFill>
              <a:schemeClr val="tx2"/>
            </a:solidFill>
            <a:ln w="28575" cap="flat" cmpd="sng" algn="ctr">
              <a:solidFill>
                <a:schemeClr val="accent5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A891939-093F-46C1-B9B1-CC3169F67F07}"/>
                </a:ext>
              </a:extLst>
            </p:cNvPr>
            <p:cNvSpPr txBox="1"/>
            <p:nvPr/>
          </p:nvSpPr>
          <p:spPr>
            <a:xfrm>
              <a:off x="1527418" y="4387982"/>
              <a:ext cx="1649811" cy="361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21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1" u="none" strike="noStrike" kern="1200" cap="none" spc="0" normalizeH="0" baseline="0" noProof="0">
                  <a:ln>
                    <a:noFill/>
                  </a:ln>
                  <a:solidFill>
                    <a:srgbClr val="C60C3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Defined</a:t>
              </a:r>
              <a:r>
                <a:rPr kumimoji="0" lang="de-DE" sz="1300" b="1" i="1" u="none" strike="noStrike" kern="1200" cap="none" spc="0" normalizeH="0" baseline="0" noProof="0">
                  <a:ln>
                    <a:noFill/>
                  </a:ln>
                  <a:solidFill>
                    <a:srgbClr val="C60C3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 </a:t>
              </a:r>
              <a:r>
                <a:rPr kumimoji="0" lang="en-US" sz="1300" b="1" i="1" u="none" strike="noStrike" kern="1200" cap="none" spc="0" normalizeH="0" baseline="0" noProof="0">
                  <a:ln>
                    <a:noFill/>
                  </a:ln>
                  <a:solidFill>
                    <a:srgbClr val="C60C3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volume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E3ECC39-D0F6-42C0-BEF1-6FE47C0D9AA2}"/>
                </a:ext>
              </a:extLst>
            </p:cNvPr>
            <p:cNvSpPr/>
            <p:nvPr/>
          </p:nvSpPr>
          <p:spPr bwMode="auto">
            <a:xfrm>
              <a:off x="1510463" y="3497024"/>
              <a:ext cx="84983" cy="685602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21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9C0F983-2088-4BA1-84A9-D62DCD0CB106}"/>
                </a:ext>
              </a:extLst>
            </p:cNvPr>
            <p:cNvSpPr/>
            <p:nvPr/>
          </p:nvSpPr>
          <p:spPr bwMode="auto">
            <a:xfrm>
              <a:off x="1593527" y="3496763"/>
              <a:ext cx="435710" cy="685602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21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F5609B8-B0B9-4E61-B0D7-F2733DAAB249}"/>
                </a:ext>
              </a:extLst>
            </p:cNvPr>
            <p:cNvSpPr/>
            <p:nvPr/>
          </p:nvSpPr>
          <p:spPr bwMode="auto">
            <a:xfrm>
              <a:off x="2044953" y="2937683"/>
              <a:ext cx="72875" cy="1243385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21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7E75FAD-BE70-49EB-9DEA-5AA8846757C0}"/>
                </a:ext>
              </a:extLst>
            </p:cNvPr>
            <p:cNvSpPr/>
            <p:nvPr/>
          </p:nvSpPr>
          <p:spPr bwMode="auto">
            <a:xfrm>
              <a:off x="2118596" y="2918393"/>
              <a:ext cx="389432" cy="1265445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21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A4F9661-129C-431C-AA08-1C672B349FCE}"/>
                </a:ext>
              </a:extLst>
            </p:cNvPr>
            <p:cNvSpPr/>
            <p:nvPr/>
          </p:nvSpPr>
          <p:spPr bwMode="auto">
            <a:xfrm>
              <a:off x="2506945" y="2893760"/>
              <a:ext cx="201327" cy="1290078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21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CE8880F-1E34-4A6E-B408-E9B0E8C79E3E}"/>
                </a:ext>
              </a:extLst>
            </p:cNvPr>
            <p:cNvSpPr/>
            <p:nvPr/>
          </p:nvSpPr>
          <p:spPr bwMode="auto">
            <a:xfrm>
              <a:off x="2727451" y="2651478"/>
              <a:ext cx="294830" cy="153122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21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B6B06C3-DAAF-49FB-96DF-3436CCF06941}"/>
                </a:ext>
              </a:extLst>
            </p:cNvPr>
            <p:cNvSpPr/>
            <p:nvPr/>
          </p:nvSpPr>
          <p:spPr bwMode="auto">
            <a:xfrm>
              <a:off x="3026516" y="2537441"/>
              <a:ext cx="247753" cy="164639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21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15EB8E2-B040-49FA-B537-4DB983803026}"/>
                </a:ext>
              </a:extLst>
            </p:cNvPr>
            <p:cNvSpPr/>
            <p:nvPr/>
          </p:nvSpPr>
          <p:spPr bwMode="auto">
            <a:xfrm>
              <a:off x="3275685" y="2402542"/>
              <a:ext cx="211053" cy="176632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21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090BEA7-3F21-419D-B725-D2D0F47F2F4D}"/>
                </a:ext>
              </a:extLst>
            </p:cNvPr>
            <p:cNvCxnSpPr/>
            <p:nvPr/>
          </p:nvCxnSpPr>
          <p:spPr bwMode="auto">
            <a:xfrm flipH="1">
              <a:off x="3314269" y="2468250"/>
              <a:ext cx="1" cy="2093556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15B1578-0E7C-4EB0-93BE-6DAFD6CE89DD}"/>
                </a:ext>
              </a:extLst>
            </p:cNvPr>
            <p:cNvSpPr/>
            <p:nvPr/>
          </p:nvSpPr>
          <p:spPr bwMode="auto">
            <a:xfrm>
              <a:off x="1782572" y="2031280"/>
              <a:ext cx="214552" cy="16288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21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3709FE3-6D14-4399-8A24-9468E82B3C91}"/>
                </a:ext>
              </a:extLst>
            </p:cNvPr>
            <p:cNvSpPr/>
            <p:nvPr/>
          </p:nvSpPr>
          <p:spPr bwMode="auto">
            <a:xfrm>
              <a:off x="1782572" y="1736802"/>
              <a:ext cx="214552" cy="162885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21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51B0B679-A357-4F86-8867-7B9138B792F1}"/>
                </a:ext>
              </a:extLst>
            </p:cNvPr>
            <p:cNvCxnSpPr/>
            <p:nvPr/>
          </p:nvCxnSpPr>
          <p:spPr bwMode="auto">
            <a:xfrm flipV="1">
              <a:off x="1390378" y="4163903"/>
              <a:ext cx="2554848" cy="22295"/>
            </a:xfrm>
            <a:prstGeom prst="straightConnector1">
              <a:avLst/>
            </a:prstGeom>
            <a:solidFill>
              <a:schemeClr val="tx2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3A882C2-2348-4CC9-AFED-11AE7982151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384243" y="2872073"/>
              <a:ext cx="2399052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9B438D7-B877-4EA6-BB76-346AACE74B14}"/>
                </a:ext>
              </a:extLst>
            </p:cNvPr>
            <p:cNvSpPr/>
            <p:nvPr/>
          </p:nvSpPr>
          <p:spPr bwMode="auto">
            <a:xfrm>
              <a:off x="2713923" y="2644287"/>
              <a:ext cx="294830" cy="1531229"/>
            </a:xfrm>
            <a:prstGeom prst="rect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21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A1F961B-C3A2-4F49-98F3-D916796735B3}"/>
                </a:ext>
              </a:extLst>
            </p:cNvPr>
            <p:cNvSpPr txBox="1"/>
            <p:nvPr/>
          </p:nvSpPr>
          <p:spPr>
            <a:xfrm>
              <a:off x="551762" y="1194756"/>
              <a:ext cx="3886888" cy="3288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21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3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No </a:t>
              </a: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ceiling</a:t>
              </a:r>
              <a:r>
                <a:rPr kumimoji="0" lang="de-DE" sz="13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 </a:t>
              </a: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price</a:t>
              </a:r>
              <a:r>
                <a:rPr kumimoji="0" lang="de-DE" sz="13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 vs. </a:t>
              </a: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with</a:t>
              </a:r>
              <a:r>
                <a:rPr kumimoji="0" lang="de-DE" sz="13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 </a:t>
              </a: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ceiling</a:t>
              </a:r>
              <a:r>
                <a:rPr kumimoji="0" lang="de-DE" sz="13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 </a:t>
              </a: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price</a:t>
              </a:r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9B8B2F79-14F1-471C-BDC0-6EBB43A7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104" y="313590"/>
            <a:ext cx="7772400" cy="830997"/>
          </a:xfrm>
        </p:spPr>
        <p:txBody>
          <a:bodyPr/>
          <a:lstStyle/>
          <a:p>
            <a:r>
              <a:rPr lang="en-US" dirty="0"/>
              <a:t>Ceiling prices control costs and generate market signals, but setting is a challenge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F99DAC6-AE06-4C29-8404-9485F025AB50}"/>
              </a:ext>
            </a:extLst>
          </p:cNvPr>
          <p:cNvSpPr txBox="1"/>
          <p:nvPr/>
        </p:nvSpPr>
        <p:spPr>
          <a:xfrm>
            <a:off x="8009342" y="162840"/>
            <a:ext cx="982257" cy="21544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Ceiling prices</a:t>
            </a:r>
          </a:p>
        </p:txBody>
      </p:sp>
    </p:spTree>
    <p:extLst>
      <p:ext uri="{BB962C8B-B14F-4D97-AF65-F5344CB8AC3E}">
        <p14:creationId xmlns:p14="http://schemas.microsoft.com/office/powerpoint/2010/main" val="3329454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F60283-3A75-470A-A3B9-DE91DE07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4FB1AD-D69E-B741-965A-0BAE826C2FA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7CBD00-E240-4451-83D7-B4BC59B9E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6" name="Picture 15" descr="Net present value  time value of money through discount rate.&#10;Discount rate  weighted average cost of capital (WACC)&#10;">
            <a:extLst>
              <a:ext uri="{FF2B5EF4-FFF2-40B4-BE49-F238E27FC236}">
                <a16:creationId xmlns:a16="http://schemas.microsoft.com/office/drawing/2014/main" id="{8D63F47A-35AA-4E6F-A6F4-B4347FE16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0" y="2833338"/>
            <a:ext cx="6381750" cy="217387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9617C34-FC23-4D43-A4E6-592D5B38C15F}"/>
              </a:ext>
            </a:extLst>
          </p:cNvPr>
          <p:cNvSpPr/>
          <p:nvPr/>
        </p:nvSpPr>
        <p:spPr>
          <a:xfrm>
            <a:off x="1782189" y="2377914"/>
            <a:ext cx="6025474" cy="523220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Net present value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time value of money through discount rate.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Discount rate 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weighted average cost of capital (WACC)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5B9B11F-12D0-489F-8107-9792EE095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38847"/>
            <a:ext cx="8008620" cy="138294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635C5B"/>
                </a:solidFill>
              </a:rPr>
              <a:t>What does the LCOE tell us?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35C5B"/>
                </a:solidFill>
              </a:rPr>
              <a:t>Revenue needed to cover total costs of building  and operating a power plant over its life.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35C5B"/>
                </a:solidFill>
              </a:rPr>
              <a:t>Calculated over 20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35C5B"/>
                </a:solidFill>
              </a:rPr>
              <a:t>Expressed in units of currency per kWh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AF13CB9-F639-41A3-8776-D235529F0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104" y="324782"/>
            <a:ext cx="7772400" cy="461665"/>
          </a:xfrm>
        </p:spPr>
        <p:txBody>
          <a:bodyPr/>
          <a:lstStyle/>
          <a:p>
            <a:r>
              <a:rPr lang="en-US" dirty="0"/>
              <a:t>How to calculate the levelized cost of electricity (LCOE)?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733896-5BF5-46D9-ABCA-7B614A018E10}"/>
              </a:ext>
            </a:extLst>
          </p:cNvPr>
          <p:cNvSpPr txBox="1"/>
          <p:nvPr/>
        </p:nvSpPr>
        <p:spPr>
          <a:xfrm>
            <a:off x="8009342" y="162840"/>
            <a:ext cx="982257" cy="21544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</a:rPr>
              <a:t>Ceiling prices</a:t>
            </a:r>
          </a:p>
        </p:txBody>
      </p:sp>
    </p:spTree>
    <p:extLst>
      <p:ext uri="{BB962C8B-B14F-4D97-AF65-F5344CB8AC3E}">
        <p14:creationId xmlns:p14="http://schemas.microsoft.com/office/powerpoint/2010/main" val="109989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C7C265-370D-4187-B06B-506AA9C92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4FB1AD-D69E-B741-965A-0BAE826C2FA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E1B4B9-A789-46B2-AEEF-C51D74BB3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70967F-7592-47FA-BD4A-8400C34AA818}"/>
              </a:ext>
            </a:extLst>
          </p:cNvPr>
          <p:cNvSpPr/>
          <p:nvPr/>
        </p:nvSpPr>
        <p:spPr>
          <a:xfrm>
            <a:off x="1788755" y="3900650"/>
            <a:ext cx="51987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dirty="0">
                <a:solidFill>
                  <a:srgbClr val="0067B9"/>
                </a:solidFill>
              </a:rPr>
              <a:t>Ceiling price: LCOE + margin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33AC6F-5DE2-42FB-A69C-2C5844061E06}"/>
              </a:ext>
            </a:extLst>
          </p:cNvPr>
          <p:cNvSpPr/>
          <p:nvPr/>
        </p:nvSpPr>
        <p:spPr>
          <a:xfrm>
            <a:off x="685800" y="2407720"/>
            <a:ext cx="77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de-DE" b="1" dirty="0">
                <a:solidFill>
                  <a:srgbClr val="635C5B"/>
                </a:solidFill>
              </a:rPr>
              <a:t>Net present value of project lifetime generation</a:t>
            </a:r>
          </a:p>
          <a:p>
            <a:pPr lvl="0" algn="ctr">
              <a:defRPr/>
            </a:pPr>
            <a:r>
              <a:rPr lang="de-DE" dirty="0">
                <a:solidFill>
                  <a:srgbClr val="635C5B"/>
                </a:solidFill>
              </a:rPr>
              <a:t>Plant capacity * full-load hours (8760 * capacity factor, e.g. 47.5% wind in Brazil 2015) </a:t>
            </a:r>
          </a:p>
          <a:p>
            <a:pPr lvl="0" algn="ctr">
              <a:defRPr/>
            </a:pPr>
            <a:r>
              <a:rPr lang="de-DE" dirty="0">
                <a:solidFill>
                  <a:srgbClr val="635C5B"/>
                </a:solidFill>
              </a:rPr>
              <a:t>– loss in quality/line losses </a:t>
            </a:r>
            <a:endParaRPr lang="en-US" dirty="0">
              <a:solidFill>
                <a:srgbClr val="635C5B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46FD8D4-7746-42D6-9FB5-627945955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02920" y="2308860"/>
            <a:ext cx="8265663" cy="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7097EA33-E589-4A5D-9D1F-56465BB2F9E3}"/>
              </a:ext>
            </a:extLst>
          </p:cNvPr>
          <p:cNvSpPr/>
          <p:nvPr/>
        </p:nvSpPr>
        <p:spPr>
          <a:xfrm>
            <a:off x="375417" y="1253560"/>
            <a:ext cx="83931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solidFill>
                  <a:srgbClr val="635C5B"/>
                </a:solidFill>
              </a:rPr>
              <a:t>Net present value of project lifetime costs</a:t>
            </a:r>
          </a:p>
          <a:p>
            <a:pPr algn="ctr"/>
            <a:r>
              <a:rPr lang="en-US" dirty="0">
                <a:solidFill>
                  <a:srgbClr val="635C5B"/>
                </a:solidFill>
              </a:rPr>
              <a:t>Upfront investment cost (e.g. $1,446.34/kW wind in Brazil 2015)</a:t>
            </a:r>
          </a:p>
          <a:p>
            <a:pPr algn="ctr"/>
            <a:r>
              <a:rPr lang="en-US" dirty="0">
                <a:solidFill>
                  <a:srgbClr val="635C5B"/>
                </a:solidFill>
              </a:rPr>
              <a:t>O&amp;M: O&amp;M contract,  land leases, insurance (e.g. $39.87/kW wind in Brazil 2015)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8663BB4-6C74-484D-BDA8-50A989725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</p:spPr>
        <p:txBody>
          <a:bodyPr/>
          <a:lstStyle/>
          <a:p>
            <a:r>
              <a:rPr lang="en-US" dirty="0"/>
              <a:t>Levelized cost of energy (LCOE)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5F40C5-9362-4AF2-800F-7C5B7E78D158}"/>
              </a:ext>
            </a:extLst>
          </p:cNvPr>
          <p:cNvSpPr txBox="1"/>
          <p:nvPr/>
        </p:nvSpPr>
        <p:spPr>
          <a:xfrm>
            <a:off x="8009342" y="162840"/>
            <a:ext cx="982257" cy="21544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Ceiling prices</a:t>
            </a:r>
          </a:p>
        </p:txBody>
      </p:sp>
    </p:spTree>
    <p:extLst>
      <p:ext uri="{BB962C8B-B14F-4D97-AF65-F5344CB8AC3E}">
        <p14:creationId xmlns:p14="http://schemas.microsoft.com/office/powerpoint/2010/main" val="1325143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743F87-6252-433E-891A-6FB7FDA91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4FB1AD-D69E-B741-965A-0BAE826C2FA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D2B2FC-9037-4840-93A7-B7D3C0D6E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</p:spPr>
        <p:txBody>
          <a:bodyPr/>
          <a:lstStyle/>
          <a:p>
            <a:fld id="{42782948-4DBE-204D-AB9E-B65E067054AE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3" name="Group 2" descr="Country examples:&#10;&#10;Undisclosed ceiling price&#10;South Africa, Peru (rounds 1-3)&#10;Disclosed ceiling price&#10;Brazil (combined with undisclosed auction volume), Mexico, India, Peru (round 4)&#10;">
            <a:extLst>
              <a:ext uri="{FF2B5EF4-FFF2-40B4-BE49-F238E27FC236}">
                <a16:creationId xmlns:a16="http://schemas.microsoft.com/office/drawing/2014/main" id="{8B441ABB-2818-489B-9D66-9727E8709F05}"/>
              </a:ext>
            </a:extLst>
          </p:cNvPr>
          <p:cNvGrpSpPr/>
          <p:nvPr/>
        </p:nvGrpSpPr>
        <p:grpSpPr>
          <a:xfrm>
            <a:off x="4682932" y="3281176"/>
            <a:ext cx="3942379" cy="1468595"/>
            <a:chOff x="4682932" y="3281176"/>
            <a:chExt cx="3942379" cy="1468595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275713D-CDE7-4AD9-A7DA-B63F119EBBAB}"/>
                </a:ext>
              </a:extLst>
            </p:cNvPr>
            <p:cNvSpPr/>
            <p:nvPr/>
          </p:nvSpPr>
          <p:spPr>
            <a:xfrm>
              <a:off x="4684826" y="3580220"/>
              <a:ext cx="3940485" cy="1169551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635C5B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Undisclosed ceiling price</a:t>
              </a:r>
            </a:p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635C5B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South Africa, Peru (rounds 1-3)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635C5B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Disclosed ceiling price</a:t>
              </a:r>
            </a:p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635C5B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Brazil (combined with undisclosed auction volume), Mexico, India, Peru (round 4)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6D3FB80-02CF-4526-8BED-43B96E3128A1}"/>
                </a:ext>
              </a:extLst>
            </p:cNvPr>
            <p:cNvSpPr/>
            <p:nvPr/>
          </p:nvSpPr>
          <p:spPr>
            <a:xfrm>
              <a:off x="4682932" y="3281176"/>
              <a:ext cx="3942379" cy="338554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Country examples</a:t>
              </a:r>
            </a:p>
          </p:txBody>
        </p:sp>
      </p:grpSp>
      <p:grpSp>
        <p:nvGrpSpPr>
          <p:cNvPr id="33" name="Group 32" descr="Disclosed ceiling price:&#10;&#10;Benefits:&#10;Helps prevent projects from being rejected in the auction.&#10;Gives bidders more planning security (sunk costs).&#10;Disadvantages:&#10;Bids close to ceiling price if low competition&#10;">
            <a:extLst>
              <a:ext uri="{FF2B5EF4-FFF2-40B4-BE49-F238E27FC236}">
                <a16:creationId xmlns:a16="http://schemas.microsoft.com/office/drawing/2014/main" id="{248BC929-B758-41C2-9BBA-2FA41802B029}"/>
              </a:ext>
            </a:extLst>
          </p:cNvPr>
          <p:cNvGrpSpPr/>
          <p:nvPr/>
        </p:nvGrpSpPr>
        <p:grpSpPr>
          <a:xfrm>
            <a:off x="4697442" y="1239455"/>
            <a:ext cx="3927869" cy="1916195"/>
            <a:chOff x="5023287" y="5382466"/>
            <a:chExt cx="1890962" cy="2021912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8579D68-0607-4435-9138-023711DE9FBB}"/>
                </a:ext>
              </a:extLst>
            </p:cNvPr>
            <p:cNvSpPr/>
            <p:nvPr/>
          </p:nvSpPr>
          <p:spPr>
            <a:xfrm>
              <a:off x="5023287" y="5382466"/>
              <a:ext cx="1890962" cy="357232"/>
            </a:xfrm>
            <a:prstGeom prst="rect">
              <a:avLst/>
            </a:prstGeom>
            <a:solidFill>
              <a:srgbClr val="002A6C"/>
            </a:solidFill>
            <a:ln>
              <a:solidFill>
                <a:schemeClr val="tx2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Disclosing ceiling price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47671EC-29EE-40DD-BEC5-824FC00AA36E}"/>
                </a:ext>
              </a:extLst>
            </p:cNvPr>
            <p:cNvSpPr/>
            <p:nvPr/>
          </p:nvSpPr>
          <p:spPr>
            <a:xfrm>
              <a:off x="5023330" y="5715644"/>
              <a:ext cx="1890919" cy="1688734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Benefits:</a:t>
              </a:r>
            </a:p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635C5B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Helps prevent projects from being rejected in the auction.</a:t>
              </a:r>
            </a:p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635C5B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Gives bidders more planning security (sunk costs).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Disadvantages:</a:t>
              </a:r>
            </a:p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635C5B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Bids close to ceiling price if low competition</a:t>
              </a:r>
            </a:p>
          </p:txBody>
        </p:sp>
      </p:grpSp>
      <p:grpSp>
        <p:nvGrpSpPr>
          <p:cNvPr id="10" name="Group 9" descr="A chart showing successful bids and unsuccessful bids by volume (MW) and price in (cent/kWh)">
            <a:extLst>
              <a:ext uri="{FF2B5EF4-FFF2-40B4-BE49-F238E27FC236}">
                <a16:creationId xmlns:a16="http://schemas.microsoft.com/office/drawing/2014/main" id="{F1BA33E1-3223-4681-93FF-FAD514AD2D80}"/>
              </a:ext>
            </a:extLst>
          </p:cNvPr>
          <p:cNvGrpSpPr/>
          <p:nvPr/>
        </p:nvGrpSpPr>
        <p:grpSpPr>
          <a:xfrm>
            <a:off x="686104" y="1434894"/>
            <a:ext cx="3215349" cy="2822781"/>
            <a:chOff x="50507" y="2485049"/>
            <a:chExt cx="4371307" cy="366382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CBBE4F9-6655-4C01-8E4E-177A010732E6}"/>
                </a:ext>
              </a:extLst>
            </p:cNvPr>
            <p:cNvSpPr/>
            <p:nvPr/>
          </p:nvSpPr>
          <p:spPr bwMode="auto">
            <a:xfrm>
              <a:off x="1768493" y="4297747"/>
              <a:ext cx="103949" cy="631242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21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AB12C1-8110-4C3D-BA63-7198B621BD77}"/>
                </a:ext>
              </a:extLst>
            </p:cNvPr>
            <p:cNvSpPr txBox="1"/>
            <p:nvPr/>
          </p:nvSpPr>
          <p:spPr>
            <a:xfrm>
              <a:off x="2014851" y="5491641"/>
              <a:ext cx="1367682" cy="6572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de-DE"/>
              </a:defPPr>
              <a:lvl1pPr algn="l">
                <a:lnSpc>
                  <a:spcPct val="150000"/>
                </a:lnSpc>
                <a:defRPr b="0">
                  <a:solidFill>
                    <a:srgbClr val="000000"/>
                  </a:solidFill>
                  <a:latin typeface="Calibri" panose="020F0502020204030204"/>
                  <a:cs typeface="+mn-cs"/>
                </a:defRPr>
              </a:lvl1pPr>
            </a:lstStyle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>
                  <a:ln>
                    <a:noFill/>
                  </a:ln>
                  <a:solidFill>
                    <a:srgbClr val="635C5B"/>
                  </a:solidFill>
                  <a:effectLst/>
                  <a:uLnTx/>
                  <a:uFillTx/>
                  <a:latin typeface="Gill Sans MT"/>
                  <a:ea typeface="+mn-ea"/>
                  <a:cs typeface="Arial"/>
                </a:rPr>
                <a:t>Successful</a:t>
              </a:r>
              <a:r>
                <a:rPr kumimoji="0" lang="de-DE" sz="1300" b="0" i="0" u="none" strike="noStrike" kern="1200" cap="none" spc="0" normalizeH="0" baseline="0" noProof="0">
                  <a:ln>
                    <a:noFill/>
                  </a:ln>
                  <a:solidFill>
                    <a:srgbClr val="635C5B"/>
                  </a:solidFill>
                  <a:effectLst/>
                  <a:uLnTx/>
                  <a:uFillTx/>
                  <a:latin typeface="Gill Sans MT"/>
                  <a:ea typeface="+mn-ea"/>
                  <a:cs typeface="Arial"/>
                </a:rPr>
                <a:t> </a:t>
              </a:r>
              <a:r>
                <a:rPr kumimoji="0" lang="en-US" sz="1300" b="0" i="0" u="none" strike="noStrike" kern="1200" cap="none" spc="0" normalizeH="0" baseline="0" noProof="0">
                  <a:ln>
                    <a:noFill/>
                  </a:ln>
                  <a:solidFill>
                    <a:srgbClr val="635C5B"/>
                  </a:solidFill>
                  <a:effectLst/>
                  <a:uLnTx/>
                  <a:uFillTx/>
                  <a:latin typeface="Gill Sans MT"/>
                  <a:ea typeface="+mn-ea"/>
                  <a:cs typeface="Arial"/>
                </a:rPr>
                <a:t>bids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>
                  <a:ln>
                    <a:noFill/>
                  </a:ln>
                  <a:solidFill>
                    <a:srgbClr val="635C5B"/>
                  </a:solidFill>
                  <a:effectLst/>
                  <a:uLnTx/>
                  <a:uFillTx/>
                  <a:latin typeface="Gill Sans MT"/>
                  <a:ea typeface="+mn-ea"/>
                  <a:cs typeface="Arial"/>
                </a:rPr>
                <a:t>Unsuccessful</a:t>
              </a:r>
              <a:r>
                <a:rPr kumimoji="0" lang="de-DE" sz="1300" b="0" i="0" u="none" strike="noStrike" kern="1200" cap="none" spc="0" normalizeH="0" baseline="0" noProof="0">
                  <a:ln>
                    <a:noFill/>
                  </a:ln>
                  <a:solidFill>
                    <a:srgbClr val="635C5B"/>
                  </a:solidFill>
                  <a:effectLst/>
                  <a:uLnTx/>
                  <a:uFillTx/>
                  <a:latin typeface="Gill Sans MT"/>
                  <a:ea typeface="+mn-ea"/>
                  <a:cs typeface="Arial"/>
                </a:rPr>
                <a:t> </a:t>
              </a:r>
              <a:r>
                <a:rPr kumimoji="0" lang="en-US" sz="1300" b="0" i="0" u="none" strike="noStrike" kern="1200" cap="none" spc="0" normalizeH="0" baseline="0" noProof="0">
                  <a:ln>
                    <a:noFill/>
                  </a:ln>
                  <a:solidFill>
                    <a:srgbClr val="635C5B"/>
                  </a:solidFill>
                  <a:effectLst/>
                  <a:uLnTx/>
                  <a:uFillTx/>
                  <a:latin typeface="Gill Sans MT"/>
                  <a:ea typeface="+mn-ea"/>
                  <a:cs typeface="Arial"/>
                </a:rPr>
                <a:t>bids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BCBB745-2204-469C-9985-CF4FBDE8E6F3}"/>
                </a:ext>
              </a:extLst>
            </p:cNvPr>
            <p:cNvSpPr txBox="1"/>
            <p:nvPr/>
          </p:nvSpPr>
          <p:spPr>
            <a:xfrm>
              <a:off x="3646794" y="4911596"/>
              <a:ext cx="77502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de-DE"/>
              </a:defPPr>
              <a:lvl1pPr algn="r">
                <a:lnSpc>
                  <a:spcPct val="100000"/>
                </a:lnSpc>
                <a:defRPr>
                  <a:solidFill>
                    <a:srgbClr val="000000"/>
                  </a:solidFill>
                  <a:latin typeface="Calibri" panose="020F0502020204030204"/>
                  <a:cs typeface="+mn-cs"/>
                </a:defRPr>
              </a:lvl1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300" b="1" i="0" u="none" strike="noStrike" kern="1200" cap="none" spc="0" normalizeH="0" baseline="0" noProof="0">
                  <a:ln>
                    <a:noFill/>
                  </a:ln>
                  <a:solidFill>
                    <a:srgbClr val="635C5B"/>
                  </a:solidFill>
                  <a:effectLst/>
                  <a:uLnTx/>
                  <a:uFillTx/>
                  <a:latin typeface="Gill Sans MT"/>
                  <a:ea typeface="+mn-ea"/>
                  <a:cs typeface="Arial"/>
                </a:rPr>
                <a:t>Volume</a:t>
              </a:r>
            </a:p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300" b="1" i="0" u="none" strike="noStrike" kern="1200" cap="none" spc="0" normalizeH="0" baseline="0" noProof="0">
                  <a:ln>
                    <a:noFill/>
                  </a:ln>
                  <a:solidFill>
                    <a:srgbClr val="635C5B"/>
                  </a:solidFill>
                  <a:effectLst/>
                  <a:uLnTx/>
                  <a:uFillTx/>
                  <a:latin typeface="Gill Sans MT"/>
                  <a:ea typeface="+mn-ea"/>
                  <a:cs typeface="Arial"/>
                </a:rPr>
                <a:t>in MW</a:t>
              </a:r>
              <a:endParaRPr kumimoji="0" lang="en-GB" sz="1300" b="1" i="0" u="none" strike="noStrike" kern="1200" cap="none" spc="0" normalizeH="0" baseline="0" noProof="0">
                <a:ln>
                  <a:noFill/>
                </a:ln>
                <a:solidFill>
                  <a:srgbClr val="635C5B"/>
                </a:solidFill>
                <a:effectLst/>
                <a:uLnTx/>
                <a:uFillTx/>
                <a:latin typeface="Gill Sans MT"/>
                <a:ea typeface="+mn-ea"/>
                <a:cs typeface="Arial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9DDA4DD-77E8-4F00-9A56-8AF5D7C2FA4E}"/>
                </a:ext>
              </a:extLst>
            </p:cNvPr>
            <p:cNvSpPr txBox="1"/>
            <p:nvPr/>
          </p:nvSpPr>
          <p:spPr>
            <a:xfrm>
              <a:off x="585375" y="2485049"/>
              <a:ext cx="118814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de-DE"/>
              </a:defPPr>
              <a:lvl1pPr algn="r">
                <a:lnSpc>
                  <a:spcPct val="100000"/>
                </a:lnSpc>
                <a:defRPr>
                  <a:solidFill>
                    <a:srgbClr val="000000"/>
                  </a:solidFill>
                  <a:latin typeface="Calibri" panose="020F0502020204030204"/>
                  <a:cs typeface="+mn-cs"/>
                </a:defRPr>
              </a:lvl1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635C5B"/>
                  </a:solidFill>
                  <a:effectLst/>
                  <a:uLnTx/>
                  <a:uFillTx/>
                  <a:latin typeface="Gill Sans MT"/>
                  <a:ea typeface="+mn-ea"/>
                  <a:cs typeface="Arial"/>
                </a:rPr>
                <a:t>Price </a:t>
              </a:r>
            </a:p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635C5B"/>
                  </a:solidFill>
                  <a:effectLst/>
                  <a:uLnTx/>
                  <a:uFillTx/>
                  <a:latin typeface="Gill Sans MT"/>
                  <a:ea typeface="+mn-ea"/>
                  <a:cs typeface="Arial"/>
                </a:rPr>
                <a:t>in Cent/kWh</a:t>
              </a:r>
              <a:endParaRPr kumimoji="0" lang="en-GB" sz="1300" b="1" i="0" u="none" strike="noStrike" kern="1200" cap="none" spc="0" normalizeH="0" baseline="0" noProof="0" dirty="0">
                <a:ln>
                  <a:noFill/>
                </a:ln>
                <a:solidFill>
                  <a:srgbClr val="635C5B"/>
                </a:solidFill>
                <a:effectLst/>
                <a:uLnTx/>
                <a:uFillTx/>
                <a:latin typeface="Gill Sans MT"/>
                <a:ea typeface="+mn-ea"/>
                <a:cs typeface="Arial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B9366A4-3153-4F5B-8828-4F7CD16BFF28}"/>
                </a:ext>
              </a:extLst>
            </p:cNvPr>
            <p:cNvCxnSpPr/>
            <p:nvPr/>
          </p:nvCxnSpPr>
          <p:spPr bwMode="auto">
            <a:xfrm flipH="1">
              <a:off x="1760130" y="5104664"/>
              <a:ext cx="1622124" cy="13117"/>
            </a:xfrm>
            <a:prstGeom prst="line">
              <a:avLst/>
            </a:prstGeom>
            <a:solidFill>
              <a:schemeClr val="tx2"/>
            </a:solidFill>
            <a:ln w="28575" cap="flat" cmpd="sng" algn="ctr">
              <a:solidFill>
                <a:schemeClr val="accent5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A691A5E-F2FA-4FC2-AFAF-34373BE84833}"/>
                </a:ext>
              </a:extLst>
            </p:cNvPr>
            <p:cNvSpPr txBox="1"/>
            <p:nvPr/>
          </p:nvSpPr>
          <p:spPr>
            <a:xfrm>
              <a:off x="1904183" y="5089591"/>
              <a:ext cx="1334020" cy="3340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21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1" u="none" strike="noStrike" kern="1200" cap="none" spc="0" normalizeH="0" baseline="0" noProof="0">
                  <a:ln>
                    <a:noFill/>
                  </a:ln>
                  <a:solidFill>
                    <a:srgbClr val="C60C30"/>
                  </a:solidFill>
                  <a:effectLst/>
                  <a:uLnTx/>
                  <a:uFillTx/>
                  <a:latin typeface="Gill Sans MT"/>
                  <a:ea typeface="+mn-ea"/>
                  <a:cs typeface="Arial" charset="0"/>
                </a:rPr>
                <a:t>Defined</a:t>
              </a:r>
              <a:r>
                <a:rPr kumimoji="0" lang="de-DE" sz="1300" b="1" i="1" u="none" strike="noStrike" kern="1200" cap="none" spc="0" normalizeH="0" baseline="0" noProof="0">
                  <a:ln>
                    <a:noFill/>
                  </a:ln>
                  <a:solidFill>
                    <a:srgbClr val="C60C30"/>
                  </a:solidFill>
                  <a:effectLst/>
                  <a:uLnTx/>
                  <a:uFillTx/>
                  <a:latin typeface="Gill Sans MT"/>
                  <a:ea typeface="+mn-ea"/>
                  <a:cs typeface="Arial" charset="0"/>
                </a:rPr>
                <a:t> </a:t>
              </a:r>
              <a:r>
                <a:rPr kumimoji="0" lang="en-US" sz="1300" b="1" i="1" u="none" strike="noStrike" kern="1200" cap="none" spc="0" normalizeH="0" baseline="0" noProof="0">
                  <a:ln>
                    <a:noFill/>
                  </a:ln>
                  <a:solidFill>
                    <a:srgbClr val="C60C30"/>
                  </a:solidFill>
                  <a:effectLst/>
                  <a:uLnTx/>
                  <a:uFillTx/>
                  <a:latin typeface="Gill Sans MT"/>
                  <a:ea typeface="+mn-ea"/>
                  <a:cs typeface="Arial" charset="0"/>
                </a:rPr>
                <a:t>volume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5BB1FCD-A87C-4E4C-8831-7D03857495F8}"/>
                </a:ext>
              </a:extLst>
            </p:cNvPr>
            <p:cNvSpPr/>
            <p:nvPr/>
          </p:nvSpPr>
          <p:spPr bwMode="auto">
            <a:xfrm>
              <a:off x="1871853" y="4246463"/>
              <a:ext cx="84983" cy="685602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21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5D89EB1-B920-4261-97D0-E8B514F94E18}"/>
                </a:ext>
              </a:extLst>
            </p:cNvPr>
            <p:cNvSpPr/>
            <p:nvPr/>
          </p:nvSpPr>
          <p:spPr bwMode="auto">
            <a:xfrm>
              <a:off x="1954917" y="4246202"/>
              <a:ext cx="435710" cy="685602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21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8940129-9AAD-41C9-A8A3-59B47136C798}"/>
                </a:ext>
              </a:extLst>
            </p:cNvPr>
            <p:cNvSpPr/>
            <p:nvPr/>
          </p:nvSpPr>
          <p:spPr bwMode="auto">
            <a:xfrm>
              <a:off x="2406343" y="3687122"/>
              <a:ext cx="72875" cy="1243385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21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B1EB869-0398-40FE-B1A1-58E429C7F072}"/>
                </a:ext>
              </a:extLst>
            </p:cNvPr>
            <p:cNvSpPr/>
            <p:nvPr/>
          </p:nvSpPr>
          <p:spPr bwMode="auto">
            <a:xfrm>
              <a:off x="2479986" y="3667832"/>
              <a:ext cx="389432" cy="1265445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21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A21BDB6-7929-451C-9816-575906C84E8C}"/>
                </a:ext>
              </a:extLst>
            </p:cNvPr>
            <p:cNvSpPr/>
            <p:nvPr/>
          </p:nvSpPr>
          <p:spPr bwMode="auto">
            <a:xfrm>
              <a:off x="2868335" y="3643199"/>
              <a:ext cx="201327" cy="1290078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21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FE3A1A1-44D3-4EAC-AE30-F4FB46FB030E}"/>
                </a:ext>
              </a:extLst>
            </p:cNvPr>
            <p:cNvSpPr/>
            <p:nvPr/>
          </p:nvSpPr>
          <p:spPr bwMode="auto">
            <a:xfrm>
              <a:off x="3088841" y="3400917"/>
              <a:ext cx="294830" cy="1531229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21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B605480-78C0-469A-965E-09F9FE092C36}"/>
                </a:ext>
              </a:extLst>
            </p:cNvPr>
            <p:cNvSpPr/>
            <p:nvPr/>
          </p:nvSpPr>
          <p:spPr bwMode="auto">
            <a:xfrm>
              <a:off x="3387906" y="3286880"/>
              <a:ext cx="247753" cy="164639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21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3AA3F62-86B5-4CB4-B01D-C0B077E876C2}"/>
                </a:ext>
              </a:extLst>
            </p:cNvPr>
            <p:cNvSpPr/>
            <p:nvPr/>
          </p:nvSpPr>
          <p:spPr bwMode="auto">
            <a:xfrm>
              <a:off x="3637075" y="3151981"/>
              <a:ext cx="211053" cy="176632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21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7D41ADB-B840-4CA6-9C53-0CB61DB4B944}"/>
                </a:ext>
              </a:extLst>
            </p:cNvPr>
            <p:cNvCxnSpPr/>
            <p:nvPr/>
          </p:nvCxnSpPr>
          <p:spPr bwMode="auto">
            <a:xfrm flipH="1">
              <a:off x="3382254" y="2833076"/>
              <a:ext cx="1" cy="2093556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5B66E8F-B37C-4858-8869-B79C2373AA3C}"/>
                </a:ext>
              </a:extLst>
            </p:cNvPr>
            <p:cNvSpPr/>
            <p:nvPr/>
          </p:nvSpPr>
          <p:spPr bwMode="auto">
            <a:xfrm>
              <a:off x="1779379" y="5924569"/>
              <a:ext cx="214552" cy="16288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21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5FDE351-C87F-47BE-986F-071E42817276}"/>
                </a:ext>
              </a:extLst>
            </p:cNvPr>
            <p:cNvSpPr/>
            <p:nvPr/>
          </p:nvSpPr>
          <p:spPr bwMode="auto">
            <a:xfrm>
              <a:off x="1779379" y="5630091"/>
              <a:ext cx="214552" cy="162885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21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2245BAAD-0290-4A7E-B214-57C6DEE1E672}"/>
                </a:ext>
              </a:extLst>
            </p:cNvPr>
            <p:cNvCxnSpPr/>
            <p:nvPr/>
          </p:nvCxnSpPr>
          <p:spPr bwMode="auto">
            <a:xfrm flipV="1">
              <a:off x="1751768" y="4913342"/>
              <a:ext cx="2554848" cy="22295"/>
            </a:xfrm>
            <a:prstGeom prst="straightConnector1">
              <a:avLst/>
            </a:prstGeom>
            <a:solidFill>
              <a:schemeClr val="tx2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D3EC5E61-9060-4123-912C-7634D7E3DD2C}"/>
                </a:ext>
              </a:extLst>
            </p:cNvPr>
            <p:cNvCxnSpPr/>
            <p:nvPr/>
          </p:nvCxnSpPr>
          <p:spPr bwMode="auto">
            <a:xfrm flipV="1">
              <a:off x="1752600" y="2821692"/>
              <a:ext cx="0" cy="2131309"/>
            </a:xfrm>
            <a:prstGeom prst="straightConnector1">
              <a:avLst/>
            </a:prstGeom>
            <a:solidFill>
              <a:srgbClr val="44546A"/>
            </a:solidFill>
            <a:ln w="1905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282BF23-0056-44A8-A496-001487E3F4D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745633" y="3621512"/>
              <a:ext cx="2399052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CF956CE-466B-41ED-8845-AD3E976225E1}"/>
                </a:ext>
              </a:extLst>
            </p:cNvPr>
            <p:cNvSpPr txBox="1"/>
            <p:nvPr/>
          </p:nvSpPr>
          <p:spPr>
            <a:xfrm>
              <a:off x="50507" y="3266099"/>
              <a:ext cx="163538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de-DE"/>
              </a:defPPr>
              <a:lvl1pPr algn="r">
                <a:lnSpc>
                  <a:spcPct val="100000"/>
                </a:lnSpc>
                <a:defRPr>
                  <a:solidFill>
                    <a:srgbClr val="000000"/>
                  </a:solidFill>
                  <a:latin typeface="Calibri" panose="020F0502020204030204"/>
                  <a:cs typeface="+mn-cs"/>
                </a:defRPr>
              </a:lvl1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>
                  <a:ln>
                    <a:noFill/>
                  </a:ln>
                  <a:solidFill>
                    <a:srgbClr val="635C5B"/>
                  </a:solidFill>
                  <a:effectLst/>
                  <a:uLnTx/>
                  <a:uFillTx/>
                  <a:latin typeface="Gill Sans MT"/>
                  <a:ea typeface="+mn-ea"/>
                  <a:cs typeface="Arial"/>
                </a:rPr>
                <a:t>Ceiling</a:t>
              </a:r>
              <a:r>
                <a:rPr kumimoji="0" lang="de-DE" sz="1300" b="1" i="0" u="none" strike="noStrike" kern="1200" cap="none" spc="0" normalizeH="0" baseline="0" noProof="0">
                  <a:ln>
                    <a:noFill/>
                  </a:ln>
                  <a:solidFill>
                    <a:srgbClr val="635C5B"/>
                  </a:solidFill>
                  <a:effectLst/>
                  <a:uLnTx/>
                  <a:uFillTx/>
                  <a:latin typeface="Gill Sans MT"/>
                  <a:ea typeface="+mn-ea"/>
                  <a:cs typeface="Arial"/>
                </a:rPr>
                <a:t> </a:t>
              </a:r>
              <a:r>
                <a:rPr kumimoji="0" lang="en-US" sz="1300" b="1" i="0" u="none" strike="noStrike" kern="1200" cap="none" spc="0" normalizeH="0" baseline="0" noProof="0">
                  <a:ln>
                    <a:noFill/>
                  </a:ln>
                  <a:solidFill>
                    <a:srgbClr val="635C5B"/>
                  </a:solidFill>
                  <a:effectLst/>
                  <a:uLnTx/>
                  <a:uFillTx/>
                  <a:latin typeface="Gill Sans MT"/>
                  <a:ea typeface="+mn-ea"/>
                  <a:cs typeface="Arial"/>
                </a:rPr>
                <a:t>price</a:t>
              </a:r>
            </a:p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300" b="1" i="0" u="none" strike="noStrike" kern="1200" cap="none" spc="0" normalizeH="0" baseline="0" noProof="0">
                  <a:ln>
                    <a:noFill/>
                  </a:ln>
                  <a:solidFill>
                    <a:srgbClr val="635C5B"/>
                  </a:solidFill>
                  <a:effectLst/>
                  <a:uLnTx/>
                  <a:uFillTx/>
                  <a:latin typeface="Gill Sans MT"/>
                  <a:ea typeface="+mn-ea"/>
                  <a:cs typeface="Arial"/>
                </a:rPr>
                <a:t>(e.g. LCOE-</a:t>
              </a:r>
              <a:r>
                <a:rPr kumimoji="0" lang="en-US" sz="1300" b="1" i="0" u="none" strike="noStrike" kern="1200" cap="none" spc="0" normalizeH="0" baseline="0" noProof="0">
                  <a:ln>
                    <a:noFill/>
                  </a:ln>
                  <a:solidFill>
                    <a:srgbClr val="635C5B"/>
                  </a:solidFill>
                  <a:effectLst/>
                  <a:uLnTx/>
                  <a:uFillTx/>
                  <a:latin typeface="Gill Sans MT"/>
                  <a:ea typeface="+mn-ea"/>
                  <a:cs typeface="Arial"/>
                </a:rPr>
                <a:t>based</a:t>
              </a:r>
              <a:r>
                <a:rPr kumimoji="0" lang="de-DE" sz="1300" b="1" i="0" u="none" strike="noStrike" kern="1200" cap="none" spc="0" normalizeH="0" baseline="0" noProof="0">
                  <a:ln>
                    <a:noFill/>
                  </a:ln>
                  <a:solidFill>
                    <a:srgbClr val="635C5B"/>
                  </a:solidFill>
                  <a:effectLst/>
                  <a:uLnTx/>
                  <a:uFillTx/>
                  <a:latin typeface="Gill Sans MT"/>
                  <a:ea typeface="+mn-ea"/>
                  <a:cs typeface="Arial"/>
                </a:rPr>
                <a:t>)</a:t>
              </a:r>
              <a:endParaRPr kumimoji="0" lang="en-GB" sz="1300" b="1" i="0" u="none" strike="noStrike" kern="1200" cap="none" spc="0" normalizeH="0" baseline="0" noProof="0">
                <a:ln>
                  <a:noFill/>
                </a:ln>
                <a:solidFill>
                  <a:srgbClr val="635C5B"/>
                </a:solidFill>
                <a:effectLst/>
                <a:uLnTx/>
                <a:uFillTx/>
                <a:latin typeface="Gill Sans MT"/>
                <a:ea typeface="+mn-ea"/>
                <a:cs typeface="Arial"/>
              </a:endParaRPr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F4FE1DE3-DF4A-4402-A42B-2C0D30F1F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</p:spPr>
        <p:txBody>
          <a:bodyPr/>
          <a:lstStyle/>
          <a:p>
            <a:r>
              <a:rPr lang="en-US" dirty="0"/>
              <a:t>Most countries disclose ceiling prices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D252858-7C7A-40B1-83B3-5A9E2FE4D838}"/>
              </a:ext>
            </a:extLst>
          </p:cNvPr>
          <p:cNvSpPr txBox="1"/>
          <p:nvPr/>
        </p:nvSpPr>
        <p:spPr>
          <a:xfrm>
            <a:off x="8009342" y="162840"/>
            <a:ext cx="982257" cy="21544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Ceiling prices</a:t>
            </a:r>
          </a:p>
        </p:txBody>
      </p:sp>
    </p:spTree>
    <p:extLst>
      <p:ext uri="{BB962C8B-B14F-4D97-AF65-F5344CB8AC3E}">
        <p14:creationId xmlns:p14="http://schemas.microsoft.com/office/powerpoint/2010/main" val="143718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5100D6-7057-4B90-A1B7-725174158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4FB1AD-D69E-B741-965A-0BAE826C2FA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2B8E1D-2410-41D6-8451-387A445AC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F47C31-B393-43C0-BB59-A52BC820D96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88008" y="4690750"/>
            <a:ext cx="2895600" cy="307777"/>
          </a:xfrm>
        </p:spPr>
        <p:txBody>
          <a:bodyPr/>
          <a:lstStyle/>
          <a:p>
            <a:r>
              <a:rPr lang="en-US" sz="1400"/>
              <a:t>Source: Tetra Tech</a:t>
            </a:r>
          </a:p>
        </p:txBody>
      </p:sp>
      <p:pic>
        <p:nvPicPr>
          <p:cNvPr id="7" name="Picture 6" descr="A graphic show the differences and interactions between bonds and penalties">
            <a:extLst>
              <a:ext uri="{FF2B5EF4-FFF2-40B4-BE49-F238E27FC236}">
                <a16:creationId xmlns:a16="http://schemas.microsoft.com/office/drawing/2014/main" id="{B9B89F4F-82DA-46F8-8935-60ABE7B897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70789" y="1144587"/>
            <a:ext cx="8002422" cy="349469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617BB8C-9538-4564-80E1-2D9691044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</p:spPr>
        <p:txBody>
          <a:bodyPr/>
          <a:lstStyle/>
          <a:p>
            <a:r>
              <a:rPr lang="de-DE" dirty="0"/>
              <a:t>Financial guarantees can be bid- or performance-related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A9CE15-4A9E-4883-A7E7-E2B17D045C8C}"/>
              </a:ext>
            </a:extLst>
          </p:cNvPr>
          <p:cNvSpPr txBox="1"/>
          <p:nvPr/>
        </p:nvSpPr>
        <p:spPr>
          <a:xfrm>
            <a:off x="7835808" y="162840"/>
            <a:ext cx="1155792" cy="21544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Financial guarantees</a:t>
            </a:r>
          </a:p>
        </p:txBody>
      </p:sp>
    </p:spTree>
    <p:extLst>
      <p:ext uri="{BB962C8B-B14F-4D97-AF65-F5344CB8AC3E}">
        <p14:creationId xmlns:p14="http://schemas.microsoft.com/office/powerpoint/2010/main" val="3469123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946242-1107-449C-A120-6C6A999B0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4FB1AD-D69E-B741-965A-0BAE826C2FA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94C12C-3955-461B-BF00-7FDDEE817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EB0835C8-7C9F-450C-BADF-6BE5DF4ED9EF}"/>
              </a:ext>
            </a:extLst>
          </p:cNvPr>
          <p:cNvSpPr txBox="1">
            <a:spLocks/>
          </p:cNvSpPr>
          <p:nvPr/>
        </p:nvSpPr>
        <p:spPr bwMode="auto">
          <a:xfrm>
            <a:off x="4572002" y="1446634"/>
            <a:ext cx="4280452" cy="3268242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230188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 b="0" i="0" kern="1200">
                <a:solidFill>
                  <a:srgbClr val="635C5B"/>
                </a:solidFill>
                <a:latin typeface="Gill Sans MT"/>
                <a:ea typeface="+mn-ea"/>
                <a:cs typeface="Gill Sans MT"/>
              </a:defRPr>
            </a:lvl1pPr>
            <a:lvl2pPr marL="684213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2000" b="0" i="0" kern="1200">
                <a:solidFill>
                  <a:srgbClr val="635C5B"/>
                </a:solidFill>
                <a:latin typeface="Gill Sans MT"/>
                <a:ea typeface="+mn-ea"/>
                <a:cs typeface="Gill Sans MT"/>
              </a:defRPr>
            </a:lvl2pPr>
            <a:lvl3pPr marL="914400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3pPr>
            <a:lvl4pPr marL="1146175" indent="-2317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4pPr>
            <a:lvl5pPr marL="1255713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b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</a:rPr>
            </a:br>
            <a:r>
              <a:rPr kumimoji="0" lang="en-US" sz="1500" b="1" i="0" u="none" strike="noStrike" kern="1200" cap="none" spc="0" normalizeH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</a:rPr>
              <a:t> 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</a:rPr>
              <a:t>Ethiopia (government-sited, 100MW)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</a:rPr>
              <a:t> </a:t>
            </a:r>
          </a:p>
          <a:p>
            <a:pPr lvl="1">
              <a:lnSpc>
                <a:spcPct val="11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</a:rPr>
              <a:t>Bid bond: $3/kW</a:t>
            </a:r>
          </a:p>
          <a:p>
            <a:pPr lvl="1">
              <a:lnSpc>
                <a:spcPct val="11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</a:rPr>
              <a:t>Completion bond: $15/kW</a:t>
            </a: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</a:rPr>
              <a:t> Zambia (government-sited, 2x50 MW)</a:t>
            </a:r>
          </a:p>
          <a:p>
            <a:pPr lvl="1">
              <a:lnSpc>
                <a:spcPct val="11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</a:rPr>
              <a:t>Bid bond: $26/kW</a:t>
            </a:r>
          </a:p>
          <a:p>
            <a:pPr lvl="1">
              <a:lnSpc>
                <a:spcPct val="11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</a:rPr>
              <a:t>Completion bond: $300/kW ($15M/project)</a:t>
            </a: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</a:rPr>
              <a:t> South Africa (bidder-sited)</a:t>
            </a:r>
          </a:p>
          <a:p>
            <a:pPr lvl="1">
              <a:lnSpc>
                <a:spcPct val="11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</a:rPr>
              <a:t>Bid bond: $8/kW</a:t>
            </a:r>
          </a:p>
          <a:p>
            <a:pPr lvl="1">
              <a:lnSpc>
                <a:spcPct val="11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</a:rPr>
              <a:t>Completion bond: $16/kW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</a:rPr>
              <a:t> Brazil (bidder-sited)</a:t>
            </a:r>
          </a:p>
          <a:p>
            <a:pPr marL="728345" lvl="1" indent="-285750">
              <a:spcAft>
                <a:spcPts val="0"/>
              </a:spcAft>
              <a:buFont typeface="Arial"/>
              <a:buChar char="•"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</a:rPr>
              <a:t>Bid bond: 1% of investment cost</a:t>
            </a:r>
          </a:p>
          <a:p>
            <a:pPr marL="728345" lvl="1" indent="-285750">
              <a:spcAft>
                <a:spcPts val="0"/>
              </a:spcAft>
              <a:buFont typeface="Arial"/>
              <a:buChar char="•"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</a:rPr>
              <a:t>Completion bond: 5% of investment cost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F0B27756-62FC-410F-A05E-A9FEC376EF4F}"/>
              </a:ext>
            </a:extLst>
          </p:cNvPr>
          <p:cNvSpPr txBox="1">
            <a:spLocks/>
          </p:cNvSpPr>
          <p:nvPr/>
        </p:nvSpPr>
        <p:spPr bwMode="auto">
          <a:xfrm>
            <a:off x="4572002" y="1182687"/>
            <a:ext cx="4280452" cy="263947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230188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 b="0" i="0" kern="1200">
                <a:solidFill>
                  <a:srgbClr val="635C5B"/>
                </a:solidFill>
                <a:latin typeface="Gill Sans MT"/>
                <a:ea typeface="+mn-ea"/>
                <a:cs typeface="Gill Sans MT"/>
              </a:defRPr>
            </a:lvl1pPr>
            <a:lvl2pPr marL="684213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2000" b="0" i="0" kern="1200">
                <a:solidFill>
                  <a:srgbClr val="635C5B"/>
                </a:solidFill>
                <a:latin typeface="Gill Sans MT"/>
                <a:ea typeface="+mn-ea"/>
                <a:cs typeface="Gill Sans MT"/>
              </a:defRPr>
            </a:lvl2pPr>
            <a:lvl3pPr marL="914400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3pPr>
            <a:lvl4pPr marL="1146175" indent="-2317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4pPr>
            <a:lvl5pPr marL="1255713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</a:rPr>
              <a:t>Country examples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5A88B3DE-CC81-432B-B8DB-E38CCDEC45EB}"/>
              </a:ext>
            </a:extLst>
          </p:cNvPr>
          <p:cNvSpPr txBox="1">
            <a:spLocks/>
          </p:cNvSpPr>
          <p:nvPr/>
        </p:nvSpPr>
        <p:spPr bwMode="auto">
          <a:xfrm>
            <a:off x="304804" y="1446634"/>
            <a:ext cx="4120242" cy="326824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 marL="230188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 b="0" i="0" kern="1200">
                <a:solidFill>
                  <a:srgbClr val="635C5B"/>
                </a:solidFill>
                <a:latin typeface="Gill Sans MT"/>
                <a:ea typeface="+mn-ea"/>
                <a:cs typeface="Gill Sans MT"/>
              </a:defRPr>
            </a:lvl1pPr>
            <a:lvl2pPr marL="684213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2000" b="0" i="0" kern="1200">
                <a:solidFill>
                  <a:srgbClr val="635C5B"/>
                </a:solidFill>
                <a:latin typeface="Gill Sans MT"/>
                <a:ea typeface="+mn-ea"/>
                <a:cs typeface="Gill Sans MT"/>
              </a:defRPr>
            </a:lvl2pPr>
            <a:lvl3pPr marL="914400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3pPr>
            <a:lvl4pPr marL="1146175" indent="-2317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4pPr>
            <a:lvl5pPr marL="1255713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635C5B"/>
              </a:solidFill>
              <a:effectLst/>
              <a:uLnTx/>
              <a:uFillTx/>
              <a:latin typeface="Gill Sans MT"/>
              <a:ea typeface="+mn-ea"/>
            </a:endParaRPr>
          </a:p>
          <a:p>
            <a:pPr>
              <a:lnSpc>
                <a:spcPct val="110000"/>
              </a:lnSpc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635C5B"/>
                </a:solidFill>
                <a:effectLst/>
                <a:uLnTx/>
                <a:uFillTx/>
                <a:latin typeface="Gill Sans MT"/>
                <a:ea typeface="+mn-ea"/>
              </a:rPr>
              <a:t>Sufficiently high financial guarantees help ensure 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635C5B"/>
                </a:solidFill>
                <a:effectLst/>
                <a:uLnTx/>
                <a:uFillTx/>
                <a:latin typeface="Gill Sans MT"/>
                <a:ea typeface="+mn-ea"/>
              </a:rPr>
              <a:t>seriousness of bid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635C5B"/>
                </a:solidFill>
                <a:effectLst/>
                <a:uLnTx/>
                <a:uFillTx/>
                <a:latin typeface="Gill Sans MT"/>
                <a:ea typeface="+mn-ea"/>
              </a:rPr>
              <a:t>and 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635C5B"/>
                </a:solidFill>
                <a:effectLst/>
                <a:uLnTx/>
                <a:uFillTx/>
                <a:latin typeface="Gill Sans MT"/>
                <a:ea typeface="+mn-ea"/>
              </a:rPr>
              <a:t>project completion</a:t>
            </a:r>
          </a:p>
          <a:p>
            <a:pPr marL="684213" marR="0" lvl="1" indent="-27432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635C5B"/>
                </a:solidFill>
                <a:effectLst/>
                <a:uLnTx/>
                <a:uFillTx/>
                <a:latin typeface="Gill Sans MT"/>
                <a:ea typeface="+mn-ea"/>
              </a:rPr>
              <a:t>Balance with technical requirements and consider and risks.</a:t>
            </a:r>
          </a:p>
          <a:p>
            <a:pPr marL="274320" marR="0" lvl="0" indent="-27432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635C5B"/>
                </a:solidFill>
                <a:effectLst/>
                <a:uLnTx/>
                <a:uFillTx/>
                <a:latin typeface="Gill Sans MT"/>
                <a:ea typeface="+mn-ea"/>
              </a:rPr>
              <a:t>Splitting financial guarantees between 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635C5B"/>
                </a:solidFill>
                <a:effectLst/>
                <a:uLnTx/>
                <a:uFillTx/>
                <a:latin typeface="Gill Sans MT"/>
                <a:ea typeface="+mn-ea"/>
              </a:rPr>
              <a:t>commitment (bid bond)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635C5B"/>
                </a:solidFill>
                <a:effectLst/>
                <a:uLnTx/>
                <a:uFillTx/>
                <a:latin typeface="Gill Sans MT"/>
                <a:ea typeface="+mn-ea"/>
              </a:rPr>
              <a:t>and 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635C5B"/>
                </a:solidFill>
                <a:effectLst/>
                <a:uLnTx/>
                <a:uFillTx/>
                <a:latin typeface="Gill Sans MT"/>
                <a:ea typeface="+mn-ea"/>
              </a:rPr>
              <a:t>completion (performance/completion</a:t>
            </a:r>
            <a:r>
              <a:rPr kumimoji="0" lang="en-US" sz="1500" b="1" i="0" u="none" strike="noStrike" kern="1200" cap="none" spc="0" normalizeH="0" noProof="0" dirty="0">
                <a:ln>
                  <a:noFill/>
                </a:ln>
                <a:solidFill>
                  <a:srgbClr val="635C5B"/>
                </a:solidFill>
                <a:effectLst/>
                <a:uLnTx/>
                <a:uFillTx/>
                <a:latin typeface="Gill Sans MT"/>
                <a:ea typeface="+mn-ea"/>
              </a:rPr>
              <a:t> bond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635C5B"/>
                </a:solidFill>
                <a:effectLst/>
                <a:uLnTx/>
                <a:uFillTx/>
                <a:latin typeface="Gill Sans MT"/>
                <a:ea typeface="+mn-ea"/>
              </a:rPr>
              <a:t>)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635C5B"/>
                </a:solidFill>
                <a:effectLst/>
                <a:uLnTx/>
                <a:uFillTx/>
                <a:latin typeface="Gill Sans MT"/>
                <a:ea typeface="+mn-ea"/>
              </a:rPr>
              <a:t> helps:</a:t>
            </a:r>
          </a:p>
          <a:p>
            <a:pPr marL="684213" marR="0" lvl="1" indent="-27432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635C5B"/>
                </a:solidFill>
                <a:effectLst/>
                <a:uLnTx/>
                <a:uFillTx/>
                <a:latin typeface="Gill Sans MT"/>
                <a:ea typeface="+mn-ea"/>
              </a:rPr>
              <a:t>Seriousness of bid according to milestones</a:t>
            </a:r>
          </a:p>
          <a:p>
            <a:pPr marL="684213" marR="0" lvl="1" indent="-27432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635C5B"/>
                </a:solidFill>
                <a:effectLst/>
                <a:uLnTx/>
                <a:uFillTx/>
                <a:latin typeface="Gill Sans MT"/>
                <a:ea typeface="+mn-ea"/>
              </a:rPr>
              <a:t>Balancing burden on bidders. </a:t>
            </a: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83FF10DA-8A6A-47C0-962B-CCCF6F2C0D3C}"/>
              </a:ext>
            </a:extLst>
          </p:cNvPr>
          <p:cNvSpPr txBox="1">
            <a:spLocks/>
          </p:cNvSpPr>
          <p:nvPr/>
        </p:nvSpPr>
        <p:spPr bwMode="auto">
          <a:xfrm>
            <a:off x="304802" y="1182687"/>
            <a:ext cx="4120243" cy="263947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230188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 b="0" i="0" kern="1200">
                <a:solidFill>
                  <a:srgbClr val="635C5B"/>
                </a:solidFill>
                <a:latin typeface="Gill Sans MT"/>
                <a:ea typeface="+mn-ea"/>
                <a:cs typeface="Gill Sans MT"/>
              </a:defRPr>
            </a:lvl1pPr>
            <a:lvl2pPr marL="684213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2000" b="0" i="0" kern="1200">
                <a:solidFill>
                  <a:srgbClr val="635C5B"/>
                </a:solidFill>
                <a:latin typeface="Gill Sans MT"/>
                <a:ea typeface="+mn-ea"/>
                <a:cs typeface="Gill Sans MT"/>
              </a:defRPr>
            </a:lvl2pPr>
            <a:lvl3pPr marL="914400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3pPr>
            <a:lvl4pPr marL="1146175" indent="-2317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4pPr>
            <a:lvl5pPr marL="1255713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</a:rPr>
              <a:t>Considerations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D4D5573-DA00-4D26-B640-DC5609FB8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104" y="313590"/>
            <a:ext cx="7772400" cy="830997"/>
          </a:xfrm>
        </p:spPr>
        <p:txBody>
          <a:bodyPr/>
          <a:lstStyle/>
          <a:p>
            <a:r>
              <a:rPr lang="en-US" dirty="0"/>
              <a:t>Financial guarantees help ensure seriousness of bid and project completion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2CAE25-7F79-475D-8143-200E23D5904D}"/>
              </a:ext>
            </a:extLst>
          </p:cNvPr>
          <p:cNvSpPr txBox="1"/>
          <p:nvPr/>
        </p:nvSpPr>
        <p:spPr>
          <a:xfrm>
            <a:off x="7835808" y="162840"/>
            <a:ext cx="1155792" cy="21544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</a:rPr>
              <a:t>Financial guarantees</a:t>
            </a:r>
          </a:p>
        </p:txBody>
      </p:sp>
    </p:spTree>
    <p:extLst>
      <p:ext uri="{BB962C8B-B14F-4D97-AF65-F5344CB8AC3E}">
        <p14:creationId xmlns:p14="http://schemas.microsoft.com/office/powerpoint/2010/main" val="10520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2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HhN4TLWZrUSC_EzLneLu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6.9-Template_4.29.2016">
  <a:themeElements>
    <a:clrScheme name="Custom 2">
      <a:dk1>
        <a:sysClr val="windowText" lastClr="000000"/>
      </a:dk1>
      <a:lt1>
        <a:srgbClr val="FFFFFF"/>
      </a:lt1>
      <a:dk2>
        <a:srgbClr val="002F6C"/>
      </a:dk2>
      <a:lt2>
        <a:srgbClr val="BA0C2F"/>
      </a:lt2>
      <a:accent1>
        <a:srgbClr val="002F6C"/>
      </a:accent1>
      <a:accent2>
        <a:srgbClr val="BA0C2F"/>
      </a:accent2>
      <a:accent3>
        <a:srgbClr val="6C6463"/>
      </a:accent3>
      <a:accent4>
        <a:srgbClr val="000000"/>
      </a:accent4>
      <a:accent5>
        <a:srgbClr val="CFCDC9"/>
      </a:accent5>
      <a:accent6>
        <a:srgbClr val="0067B9"/>
      </a:accent6>
      <a:hlink>
        <a:srgbClr val="6C6463"/>
      </a:hlink>
      <a:folHlink>
        <a:srgbClr val="CFCDC9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16.9-Template_4.29.2016</Template>
  <TotalTime>0</TotalTime>
  <Words>968</Words>
  <Application>Microsoft Office PowerPoint</Application>
  <PresentationFormat>Custom</PresentationFormat>
  <Paragraphs>179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Gill Sans MT</vt:lpstr>
      <vt:lpstr>Verdana</vt:lpstr>
      <vt:lpstr>Wingdings</vt:lpstr>
      <vt:lpstr>16.9-Template_4.29.2016</vt:lpstr>
      <vt:lpstr>think-cell Slide</vt:lpstr>
      <vt:lpstr>Auction Design – Part 2</vt:lpstr>
      <vt:lpstr>Agenda</vt:lpstr>
      <vt:lpstr>Overview of different design elements and functions</vt:lpstr>
      <vt:lpstr>Ceiling prices control costs and generate market signals, but setting is a challenge</vt:lpstr>
      <vt:lpstr>How to calculate the levelized cost of electricity (LCOE)?</vt:lpstr>
      <vt:lpstr>Levelized cost of energy (LCOE)</vt:lpstr>
      <vt:lpstr>Most countries disclose ceiling prices</vt:lpstr>
      <vt:lpstr>Financial guarantees can be bid- or performance-related</vt:lpstr>
      <vt:lpstr>Financial guarantees help ensure seriousness of bid and project completion</vt:lpstr>
      <vt:lpstr>Penalties enforce project realization (1/II) </vt:lpstr>
      <vt:lpstr>Penalties enforce project realization (1I/II) </vt:lpstr>
      <vt:lpstr>Penalties: country examples</vt:lpstr>
      <vt:lpstr>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Auction Design Part Two</dc:title>
  <dc:subject>The second part of Navigant's training on Auction Design</dc:subject>
  <dc:creator/>
  <cp:keywords>Renewable energy auction design</cp:keywords>
  <cp:lastModifiedBy/>
  <cp:revision>1</cp:revision>
  <dcterms:created xsi:type="dcterms:W3CDTF">2020-06-18T18:22:01Z</dcterms:created>
  <dcterms:modified xsi:type="dcterms:W3CDTF">2020-07-02T18:39:50Z</dcterms:modified>
</cp:coreProperties>
</file>