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ags/tag42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tags/tag7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12" r:id="rId5"/>
    <p:sldMasterId id="2147483896" r:id="rId6"/>
    <p:sldMasterId id="2147483927" r:id="rId7"/>
    <p:sldMasterId id="2147483948" r:id="rId8"/>
    <p:sldMasterId id="2147483965" r:id="rId9"/>
    <p:sldMasterId id="2147483971" r:id="rId10"/>
    <p:sldMasterId id="2147483977" r:id="rId11"/>
    <p:sldMasterId id="2147483992" r:id="rId12"/>
  </p:sldMasterIdLst>
  <p:notesMasterIdLst>
    <p:notesMasterId r:id="rId27"/>
  </p:notesMasterIdLst>
  <p:handoutMasterIdLst>
    <p:handoutMasterId r:id="rId28"/>
  </p:handoutMasterIdLst>
  <p:sldIdLst>
    <p:sldId id="1023" r:id="rId13"/>
    <p:sldId id="1080" r:id="rId14"/>
    <p:sldId id="1081" r:id="rId15"/>
    <p:sldId id="554" r:id="rId16"/>
    <p:sldId id="982" r:id="rId17"/>
    <p:sldId id="1010" r:id="rId18"/>
    <p:sldId id="1032" r:id="rId19"/>
    <p:sldId id="1009" r:id="rId20"/>
    <p:sldId id="1037" r:id="rId21"/>
    <p:sldId id="1040" r:id="rId22"/>
    <p:sldId id="811" r:id="rId23"/>
    <p:sldId id="1039" r:id="rId24"/>
    <p:sldId id="1082" r:id="rId25"/>
    <p:sldId id="1041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bias Fichter" initials="TF" lastIdx="3" clrIdx="0">
    <p:extLst>
      <p:ext uri="{19B8F6BF-5375-455C-9EA6-DF929625EA0E}">
        <p15:presenceInfo xmlns:p15="http://schemas.microsoft.com/office/powerpoint/2012/main" userId="Tobias Fichter" providerId="None"/>
      </p:ext>
    </p:extLst>
  </p:cmAuthor>
  <p:cmAuthor id="2" name="Ana Lucia Amazo Blanco" initials="ALAB" lastIdx="1" clrIdx="1">
    <p:extLst>
      <p:ext uri="{19B8F6BF-5375-455C-9EA6-DF929625EA0E}">
        <p15:presenceInfo xmlns:p15="http://schemas.microsoft.com/office/powerpoint/2012/main" userId="Ana Lucia Amazo Blan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635C5B"/>
    <a:srgbClr val="FF9900"/>
    <a:srgbClr val="FFFFFF"/>
    <a:srgbClr val="651D32"/>
    <a:srgbClr val="E7E7E5"/>
    <a:srgbClr val="002F6C"/>
    <a:srgbClr val="D9D7D3"/>
    <a:srgbClr val="CFCDC9"/>
    <a:srgbClr val="6C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5029" autoAdjust="0"/>
  </p:normalViewPr>
  <p:slideViewPr>
    <p:cSldViewPr snapToObjects="1">
      <p:cViewPr varScale="1">
        <p:scale>
          <a:sx n="57" d="100"/>
          <a:sy n="57" d="100"/>
        </p:scale>
        <p:origin x="964" y="36"/>
      </p:cViewPr>
      <p:guideLst>
        <p:guide orient="horz" pos="2160"/>
        <p:guide pos="3776"/>
      </p:guideLst>
    </p:cSldViewPr>
  </p:slideViewPr>
  <p:outlineViewPr>
    <p:cViewPr>
      <p:scale>
        <a:sx n="33" d="100"/>
        <a:sy n="33" d="100"/>
      </p:scale>
      <p:origin x="0" y="-6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332"/>
    </p:cViewPr>
  </p:sorterViewPr>
  <p:notesViewPr>
    <p:cSldViewPr snapToObjects="1" showGuides="1"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A558B-E4E9-A94A-B9C1-029E46A76A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96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DA2BB-58C2-457F-BACB-F98406C378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82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DA2BB-58C2-457F-BACB-F98406C378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620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DA2BB-58C2-457F-BACB-F98406C378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098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DA2BB-58C2-457F-BACB-F98406C378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34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DA2BB-58C2-457F-BACB-F98406C378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399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DA2BB-58C2-457F-BACB-F98406C378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29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5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6.jpeg"/><Relationship Id="rId2" Type="http://schemas.openxmlformats.org/officeDocument/2006/relationships/tags" Target="../tags/tag6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.bin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5.png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7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6.jpeg"/><Relationship Id="rId2" Type="http://schemas.openxmlformats.org/officeDocument/2006/relationships/tags" Target="../tags/tag7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jpeg"/><Relationship Id="rId2" Type="http://schemas.openxmlformats.org/officeDocument/2006/relationships/tags" Target="../tags/tag2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jpeg"/><Relationship Id="rId2" Type="http://schemas.openxmlformats.org/officeDocument/2006/relationships/tags" Target="../tags/tag4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1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7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5.png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3462"/>
            <a:ext cx="11785600" cy="65532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5" name="Picture 14" descr="USAID_Logo_White_v0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7" y="1"/>
            <a:ext cx="9137741" cy="101142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692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4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5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9493227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147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4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7" y="3148933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7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Company. All rights Reserved</a:t>
            </a: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801751"/>
      </p:ext>
    </p:extLst>
  </p:cSld>
  <p:clrMapOvr>
    <a:masterClrMapping/>
  </p:clrMapOvr>
  <p:hf sldNum="0" hd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©2016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Consulting, Inc. All rights Reserved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Company. All rights Reserved</a:t>
            </a: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3369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966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42137756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5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6080593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263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8759471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33926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1396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8183931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245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3998912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0039892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4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5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8402280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2879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4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7" y="3148933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7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Company. All rights Reserved</a:t>
            </a: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001773"/>
      </p:ext>
    </p:extLst>
  </p:cSld>
  <p:clrMapOvr>
    <a:masterClrMapping/>
  </p:clrMapOvr>
  <p:hf sldNum="0" hd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©2016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Consulting, Inc. All rights Reserved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Company. All rights Reserved</a:t>
            </a: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0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latt_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b="1042"/>
          <a:stretch/>
        </p:blipFill>
        <p:spPr bwMode="auto">
          <a:xfrm>
            <a:off x="-10584" y="1011421"/>
            <a:ext cx="12202584" cy="53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82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453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7" y="1"/>
            <a:ext cx="9137741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768325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926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262358"/>
            <a:ext cx="11623035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336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47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8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7" y="1"/>
            <a:ext cx="9137741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768326" y="1262358"/>
            <a:ext cx="440613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7504355" y="1262358"/>
            <a:ext cx="440613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7237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287454" y="1403683"/>
            <a:ext cx="5628156" cy="47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 noChangeArrowheads="1"/>
          </p:cNvSpPr>
          <p:nvPr>
            <p:ph idx="11"/>
          </p:nvPr>
        </p:nvSpPr>
        <p:spPr bwMode="auto">
          <a:xfrm>
            <a:off x="6282333" y="1403683"/>
            <a:ext cx="5628156" cy="47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590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7" y="1"/>
            <a:ext cx="9137741" cy="1011420"/>
          </a:xfrm>
          <a:prstGeom prst="rect">
            <a:avLst/>
          </a:prstGeo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768325" y="1262358"/>
            <a:ext cx="280886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5937184" y="1262358"/>
            <a:ext cx="280886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idx="11"/>
          </p:nvPr>
        </p:nvSpPr>
        <p:spPr bwMode="auto">
          <a:xfrm>
            <a:off x="9101621" y="1262358"/>
            <a:ext cx="280886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755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r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262358"/>
            <a:ext cx="365422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4271857" y="1262358"/>
            <a:ext cx="365422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 noChangeArrowheads="1"/>
          </p:cNvSpPr>
          <p:nvPr>
            <p:ph idx="11"/>
          </p:nvPr>
        </p:nvSpPr>
        <p:spPr bwMode="auto">
          <a:xfrm>
            <a:off x="8256261" y="1262358"/>
            <a:ext cx="365422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708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2"/>
            <a:ext cx="3654227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4"/>
          <p:cNvSpPr>
            <a:spLocks noGrp="1" noChangeArrowheads="1"/>
          </p:cNvSpPr>
          <p:nvPr>
            <p:ph idx="12"/>
          </p:nvPr>
        </p:nvSpPr>
        <p:spPr bwMode="auto">
          <a:xfrm>
            <a:off x="4271857" y="1403682"/>
            <a:ext cx="3654227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4"/>
          <p:cNvSpPr>
            <a:spLocks noGrp="1" noChangeArrowheads="1"/>
          </p:cNvSpPr>
          <p:nvPr>
            <p:ph idx="13"/>
          </p:nvPr>
        </p:nvSpPr>
        <p:spPr bwMode="auto">
          <a:xfrm>
            <a:off x="8256261" y="1403682"/>
            <a:ext cx="3654227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23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gline_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87453" y="1323975"/>
            <a:ext cx="11610331" cy="577850"/>
          </a:xfrm>
        </p:spPr>
        <p:txBody>
          <a:bodyPr/>
          <a:lstStyle>
            <a:lvl1pPr marL="0" indent="0">
              <a:buNone/>
              <a:defRPr b="1" baseline="0"/>
            </a:lvl1pPr>
            <a:lvl2pPr marL="236537" indent="0">
              <a:buNone/>
              <a:defRPr/>
            </a:lvl2pPr>
            <a:lvl3pPr marL="682625" indent="0">
              <a:buNone/>
              <a:defRPr/>
            </a:lvl3pPr>
            <a:lvl4pPr marL="1028700" indent="0">
              <a:buNone/>
              <a:defRPr/>
            </a:lvl4pPr>
            <a:lvl5pPr marL="1374775" indent="0">
              <a:buNone/>
              <a:defRPr/>
            </a:lvl5pPr>
          </a:lstStyle>
          <a:p>
            <a:pPr lvl="0"/>
            <a:r>
              <a:rPr lang="en-US" dirty="0"/>
              <a:t>Click to enter tagline text. 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4583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22301" y="0"/>
            <a:ext cx="10941049" cy="846138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622301" y="1192213"/>
            <a:ext cx="5367867" cy="51466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6193367" y="1192213"/>
            <a:ext cx="5369984" cy="51466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>
          <a:xfrm>
            <a:off x="2253052" y="6578600"/>
            <a:ext cx="869949" cy="133350"/>
          </a:xfrm>
        </p:spPr>
        <p:txBody>
          <a:bodyPr/>
          <a:lstStyle>
            <a:lvl1pPr>
              <a:defRPr/>
            </a:lvl1pPr>
          </a:lstStyle>
          <a:p>
            <a:fld id="{C9BD4F23-E76B-44C4-B99C-C259D939991E}" type="datetime1">
              <a:rPr lang="en-GB"/>
              <a:pPr/>
              <a:t>03/07/2020</a:t>
            </a:fld>
            <a:endParaRPr lang="en-GB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30034" y="6578600"/>
            <a:ext cx="4792133" cy="1730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Name</a:t>
            </a:r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" y="6578600"/>
            <a:ext cx="1369484" cy="147638"/>
          </a:xfrm>
        </p:spPr>
        <p:txBody>
          <a:bodyPr/>
          <a:lstStyle>
            <a:lvl1pPr>
              <a:defRPr/>
            </a:lvl1pPr>
          </a:lstStyle>
          <a:p>
            <a:fld id="{F8C92D98-CF1D-41BE-ACCF-242B5082D7F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326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8542F-706B-41EC-BB29-F4735E768B13}" type="datetime1">
              <a:rPr lang="en-US" smtClean="0">
                <a:solidFill>
                  <a:srgbClr val="000000"/>
                </a:solidFill>
              </a:rPr>
              <a:pPr/>
              <a:t>7/3/2020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Corinna Klessmann and Fabian Wigand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1296D-C1C0-46AC-980A-14DBEA0E3F2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90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3462"/>
            <a:ext cx="11785600" cy="65532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5" name="Picture 14" descr="USAID_Logo_White_v0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9551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541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827782"/>
            <a:ext cx="7315200" cy="58477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97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6835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126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827782"/>
            <a:ext cx="7315200" cy="58477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43600"/>
            <a:ext cx="20492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5315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244981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843985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94382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1"/>
            <a:ext cx="5181195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285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133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7195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754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381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843985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7764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1"/>
            <a:ext cx="5181195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306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39700"/>
            <a:ext cx="11785599" cy="65531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43600"/>
            <a:ext cx="2049293" cy="4572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2254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0516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827782"/>
            <a:ext cx="7315200" cy="58477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43600"/>
            <a:ext cx="20492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53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1177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01281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77180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3513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48768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843985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827138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1"/>
            <a:ext cx="51811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8015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51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n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262358"/>
            <a:ext cx="11623035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35BA4CB-678D-439D-BD2B-2A0D68797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009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0956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3146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66780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48768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843985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51477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Title +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1"/>
            <a:ext cx="5181195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13845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34859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3425359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5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8588159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224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19287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CC1E-9E87-4590-9E63-5AD3EB8E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F1EFB-12C2-4D83-8950-8E5991EA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C7F57-1ED7-4099-9108-D4282330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DD1F4-631A-41BC-BFC6-40664049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823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7929040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5834432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62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4263565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78095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4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5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027751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6363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4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7" y="3148933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7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088562"/>
      </p:ext>
    </p:extLst>
  </p:cSld>
  <p:clrMapOvr>
    <a:masterClrMapping/>
  </p:clrMapOvr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7795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010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39" y="5666597"/>
            <a:ext cx="3174831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41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2014276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5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9066473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132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153968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0922982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777953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929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7677205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4525104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4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5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09439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39" y="5666597"/>
            <a:ext cx="3174831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705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438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4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7" y="3148933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7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088117"/>
      </p:ext>
    </p:extLst>
  </p:cSld>
  <p:clrMapOvr>
    <a:masterClrMapping/>
  </p:clrMapOvr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464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4731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9"/>
            <a:ext cx="11931119" cy="6942187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95D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35" y="-3993"/>
            <a:ext cx="2809700" cy="52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586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86486" y="3588760"/>
            <a:ext cx="900561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2786487" y="3692359"/>
            <a:ext cx="9005616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2786487" y="3059449"/>
            <a:ext cx="9005616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800" y="6042893"/>
            <a:ext cx="3144520" cy="6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396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C5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OPTIONAL TEXT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1935" y="6396704"/>
            <a:ext cx="6107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555759">
                    <a:lumMod val="60000"/>
                    <a:lumOff val="40000"/>
                  </a:srgb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5186388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4731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9"/>
            <a:ext cx="11931119" cy="6942187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95D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35" y="-3993"/>
            <a:ext cx="2809700" cy="52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166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86486" y="3588760"/>
            <a:ext cx="900561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2786487" y="3692359"/>
            <a:ext cx="9005616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2786487" y="3059449"/>
            <a:ext cx="9005616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800" y="6042893"/>
            <a:ext cx="3144520" cy="6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987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©2019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 sz="22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47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9004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C5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OPTIONAL TEXT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1935" y="6396704"/>
            <a:ext cx="6107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555759">
                    <a:lumMod val="60000"/>
                    <a:lumOff val="40000"/>
                  </a:srgb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3205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" y="-3148"/>
            <a:ext cx="2815677" cy="51244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39" y="5666597"/>
            <a:ext cx="3174831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023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270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2980548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5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4151333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65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8249457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7899785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603021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307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7963489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21599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vmlDrawing" Target="../drawings/vmlDrawing3.v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image" Target="../media/image6.jpeg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oleObject" Target="../embeddings/oleObject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tags" Target="../tags/tag9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tags" Target="../tags/tag8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vmlDrawing" Target="../drawings/vmlDrawing6.v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oleObject" Target="../embeddings/oleObject6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tags" Target="../tags/tag11.xml"/><Relationship Id="rId3" Type="http://schemas.openxmlformats.org/officeDocument/2006/relationships/slideLayout" Target="../slideLayouts/slideLayout57.xml"/><Relationship Id="rId21" Type="http://schemas.openxmlformats.org/officeDocument/2006/relationships/oleObject" Target="../embeddings/oleObject7.bin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ags" Target="../tags/tag10.xml"/><Relationship Id="rId2" Type="http://schemas.openxmlformats.org/officeDocument/2006/relationships/slideLayout" Target="../slideLayouts/slideLayout56.xml"/><Relationship Id="rId16" Type="http://schemas.openxmlformats.org/officeDocument/2006/relationships/vmlDrawing" Target="../drawings/vmlDrawing7.vml"/><Relationship Id="rId20" Type="http://schemas.openxmlformats.org/officeDocument/2006/relationships/tags" Target="../tags/tag1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4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64.xml"/><Relationship Id="rId19" Type="http://schemas.openxmlformats.org/officeDocument/2006/relationships/tags" Target="../tags/tag12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image" Target="../media/image10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ags" Target="../tags/tag27.xml"/><Relationship Id="rId3" Type="http://schemas.openxmlformats.org/officeDocument/2006/relationships/slideLayout" Target="../slideLayouts/slideLayout71.xml"/><Relationship Id="rId21" Type="http://schemas.openxmlformats.org/officeDocument/2006/relationships/oleObject" Target="../embeddings/oleObject11.bin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ags" Target="../tags/tag26.xml"/><Relationship Id="rId2" Type="http://schemas.openxmlformats.org/officeDocument/2006/relationships/slideLayout" Target="../slideLayouts/slideLayout70.xml"/><Relationship Id="rId16" Type="http://schemas.openxmlformats.org/officeDocument/2006/relationships/vmlDrawing" Target="../drawings/vmlDrawing11.vml"/><Relationship Id="rId20" Type="http://schemas.openxmlformats.org/officeDocument/2006/relationships/tags" Target="../tags/tag29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5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78.xml"/><Relationship Id="rId19" Type="http://schemas.openxmlformats.org/officeDocument/2006/relationships/tags" Target="../tags/tag2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10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85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tags" Target="../tags/tag42.xml"/><Relationship Id="rId5" Type="http://schemas.openxmlformats.org/officeDocument/2006/relationships/vmlDrawing" Target="../drawings/vmlDrawing15.vml"/><Relationship Id="rId4" Type="http://schemas.openxmlformats.org/officeDocument/2006/relationships/theme" Target="../theme/theme6.xml"/><Relationship Id="rId9" Type="http://schemas.openxmlformats.org/officeDocument/2006/relationships/image" Target="../media/image1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slideLayout" Target="../slideLayouts/slideLayout88.xml"/><Relationship Id="rId7" Type="http://schemas.openxmlformats.org/officeDocument/2006/relationships/tags" Target="../tags/tag43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vmlDrawing" Target="../drawings/vmlDrawing16.vml"/><Relationship Id="rId5" Type="http://schemas.openxmlformats.org/officeDocument/2006/relationships/theme" Target="../theme/theme7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89.xml"/><Relationship Id="rId9" Type="http://schemas.openxmlformats.org/officeDocument/2006/relationships/image" Target="../media/image16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ags" Target="../tags/tag46.xml"/><Relationship Id="rId3" Type="http://schemas.openxmlformats.org/officeDocument/2006/relationships/slideLayout" Target="../slideLayouts/slideLayout92.xml"/><Relationship Id="rId21" Type="http://schemas.openxmlformats.org/officeDocument/2006/relationships/oleObject" Target="../embeddings/oleObject18.bin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ags" Target="../tags/tag45.xml"/><Relationship Id="rId2" Type="http://schemas.openxmlformats.org/officeDocument/2006/relationships/slideLayout" Target="../slideLayouts/slideLayout91.xml"/><Relationship Id="rId16" Type="http://schemas.openxmlformats.org/officeDocument/2006/relationships/vmlDrawing" Target="../drawings/vmlDrawing18.vml"/><Relationship Id="rId20" Type="http://schemas.openxmlformats.org/officeDocument/2006/relationships/tags" Target="../tags/tag48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theme" Target="../theme/theme8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99.xml"/><Relationship Id="rId19" Type="http://schemas.openxmlformats.org/officeDocument/2006/relationships/tags" Target="../tags/tag47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image" Target="../media/image10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tags" Target="../tags/tag62.xml"/><Relationship Id="rId3" Type="http://schemas.openxmlformats.org/officeDocument/2006/relationships/slideLayout" Target="../slideLayouts/slideLayout106.xml"/><Relationship Id="rId21" Type="http://schemas.openxmlformats.org/officeDocument/2006/relationships/oleObject" Target="../embeddings/oleObject22.bin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ags" Target="../tags/tag61.xml"/><Relationship Id="rId2" Type="http://schemas.openxmlformats.org/officeDocument/2006/relationships/slideLayout" Target="../slideLayouts/slideLayout105.xml"/><Relationship Id="rId16" Type="http://schemas.openxmlformats.org/officeDocument/2006/relationships/vmlDrawing" Target="../drawings/vmlDrawing22.vml"/><Relationship Id="rId20" Type="http://schemas.openxmlformats.org/officeDocument/2006/relationships/tags" Target="../tags/tag64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theme" Target="../theme/theme9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13.xml"/><Relationship Id="rId19" Type="http://schemas.openxmlformats.org/officeDocument/2006/relationships/tags" Target="../tags/tag6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1C5F2C2-F2DD-4856-83A9-78057D9865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919267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think-cell Slide" r:id="rId11" imgW="347" imgH="348" progId="TCLayout.ActiveDocument.1">
                  <p:embed/>
                </p:oleObj>
              </mc:Choice>
              <mc:Fallback>
                <p:oleObj name="think-cell Slide" r:id="rId11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4F737A3-DA73-4B78-996B-F97AB828B874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10363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30079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809" r:id="rId5"/>
    <p:sldLayoutId id="2147483811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06473816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772747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2772747" y="1022438"/>
            <a:ext cx="94192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1" y="1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13" descr="Mission_Statement_RGB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9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25ADF84-E851-46A2-B45F-8A710BEFF5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109022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think-cell Slide" r:id="rId35" imgW="347" imgH="348" progId="TCLayout.ActiveDocument.1">
                  <p:embed/>
                </p:oleObj>
              </mc:Choice>
              <mc:Fallback>
                <p:oleObj name="think-cell Slide" r:id="rId3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B3DFE36-A338-408C-B63B-24FC2528CA56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10363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30079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1140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1" r:id="rId25"/>
    <p:sldLayoutId id="2147483922" r:id="rId26"/>
    <p:sldLayoutId id="2147483923" r:id="rId27"/>
    <p:sldLayoutId id="2147483924" r:id="rId28"/>
    <p:sldLayoutId id="2147483925" r:id="rId29"/>
    <p:sldLayoutId id="2147483926" r:id="rId3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3816573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617A958-10F6-4967-A49D-9E1D46E36D80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7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54835609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CC752D4-6928-4264-8707-7B031EF3B934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5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6560786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772747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2772747" y="1022438"/>
            <a:ext cx="94192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1" y="1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39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70" r:id="rId3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90909764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think-cell Slide" r:id="rId8" imgW="216" imgH="216" progId="TCLayout.ActiveDocument.1">
                  <p:embed/>
                </p:oleObj>
              </mc:Choice>
              <mc:Fallback>
                <p:oleObj name="think-cell Slide" r:id="rId8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©2019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772747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2772747" y="1022438"/>
            <a:ext cx="94192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1" y="1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193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6" r:id="rId4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74089064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D758B8B-7F06-4A02-A887-E5707E2ED822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/ ©2016 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555759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Consulting, Inc. All rights Reserved</a:t>
            </a: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15502702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9B587A1-95C3-487F-8026-A34DE6F1A1BD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/ ©201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9</a:t>
            </a: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555759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Consulting, Inc. All rights Reserved</a:t>
            </a: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5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7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7705CF1-07A1-4B77-97FA-FB9DDB71D6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1606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1054E-12E1-4F0E-955B-5C30830DF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0246DF-CCA5-4A42-B823-FC95918B30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>
                <a:solidFill>
                  <a:schemeClr val="bg2"/>
                </a:solidFill>
              </a:rPr>
              <a:t>July</a:t>
            </a:r>
            <a:r>
              <a:rPr lang="es-CO" dirty="0">
                <a:solidFill>
                  <a:schemeClr val="bg2"/>
                </a:solidFill>
              </a:rPr>
              <a:t> 17, 2019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034444-9D7D-41D6-A891-3A8F8DA80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Design elements and country experiences II: ceiling prices, financial guarantees, and penalties</a:t>
            </a:r>
          </a:p>
        </p:txBody>
      </p:sp>
    </p:spTree>
    <p:extLst>
      <p:ext uri="{BB962C8B-B14F-4D97-AF65-F5344CB8AC3E}">
        <p14:creationId xmlns:p14="http://schemas.microsoft.com/office/powerpoint/2010/main" val="1674710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A7A0D8B-F936-421B-9439-5512A4705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58255"/>
              </p:ext>
            </p:extLst>
          </p:nvPr>
        </p:nvGraphicFramePr>
        <p:xfrm>
          <a:off x="1981201" y="1447800"/>
          <a:ext cx="838199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047">
                  <a:extLst>
                    <a:ext uri="{9D8B030D-6E8A-4147-A177-3AD203B41FA5}">
                      <a16:colId xmlns:a16="http://schemas.microsoft.com/office/drawing/2014/main" val="918217510"/>
                    </a:ext>
                  </a:extLst>
                </a:gridCol>
                <a:gridCol w="7206952">
                  <a:extLst>
                    <a:ext uri="{9D8B030D-6E8A-4147-A177-3AD203B41FA5}">
                      <a16:colId xmlns:a16="http://schemas.microsoft.com/office/drawing/2014/main" val="381678097"/>
                    </a:ext>
                  </a:extLst>
                </a:gridCol>
              </a:tblGrid>
              <a:tr h="345572"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rgbClr val="635C5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rgbClr val="635C5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586881"/>
                  </a:ext>
                </a:extLst>
              </a:tr>
              <a:tr h="2159827"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rgbClr val="635C5B"/>
                          </a:solidFill>
                        </a:rPr>
                        <a:t>When to apply them?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rgbClr val="635C5B"/>
                          </a:solidFill>
                        </a:rPr>
                        <a:t>Bid bond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Submitted with the bid, returned after the Power-Purchase-Agreement (PPA) is signed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For non-awarded projects the bid bond should be returned directly after the auction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noProof="0" dirty="0">
                        <a:solidFill>
                          <a:srgbClr val="635C5B"/>
                        </a:solidFill>
                      </a:endParaRPr>
                    </a:p>
                    <a:p>
                      <a:r>
                        <a:rPr lang="en-US" b="1" noProof="0" dirty="0">
                          <a:solidFill>
                            <a:srgbClr val="635C5B"/>
                          </a:solidFill>
                        </a:rPr>
                        <a:t>Completion guarantee: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Submitted with the signature of the PPA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Returned once the project is commissioned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15179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Example: setting financial guarantees (1I/II)</a:t>
            </a:r>
          </a:p>
        </p:txBody>
      </p:sp>
    </p:spTree>
    <p:extLst>
      <p:ext uri="{BB962C8B-B14F-4D97-AF65-F5344CB8AC3E}">
        <p14:creationId xmlns:p14="http://schemas.microsoft.com/office/powerpoint/2010/main" val="191085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68FA7F74-7390-4E7E-B971-A1B543C4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7" name="Picture 46" descr="a flow chart showing all pitfalls in the journey from paying the bid bond to partial return completion guarantee">
            <a:extLst>
              <a:ext uri="{FF2B5EF4-FFF2-40B4-BE49-F238E27FC236}">
                <a16:creationId xmlns:a16="http://schemas.microsoft.com/office/drawing/2014/main" id="{084F062A-C3DC-4740-869D-18BF9322D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590" y="1536462"/>
            <a:ext cx="8833730" cy="4217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6F59D4-955B-44CA-9338-743876A3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Conditions for participation: financial guarantees</a:t>
            </a:r>
          </a:p>
        </p:txBody>
      </p:sp>
    </p:spTree>
    <p:extLst>
      <p:ext uri="{BB962C8B-B14F-4D97-AF65-F5344CB8AC3E}">
        <p14:creationId xmlns:p14="http://schemas.microsoft.com/office/powerpoint/2010/main" val="359846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2B3CE3D-B967-4D3B-850A-CFECC067B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25544"/>
              </p:ext>
            </p:extLst>
          </p:nvPr>
        </p:nvGraphicFramePr>
        <p:xfrm>
          <a:off x="893928" y="1445680"/>
          <a:ext cx="10231272" cy="4866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549">
                  <a:extLst>
                    <a:ext uri="{9D8B030D-6E8A-4147-A177-3AD203B41FA5}">
                      <a16:colId xmlns:a16="http://schemas.microsoft.com/office/drawing/2014/main" val="918217510"/>
                    </a:ext>
                  </a:extLst>
                </a:gridCol>
                <a:gridCol w="8702723">
                  <a:extLst>
                    <a:ext uri="{9D8B030D-6E8A-4147-A177-3AD203B41FA5}">
                      <a16:colId xmlns:a16="http://schemas.microsoft.com/office/drawing/2014/main" val="381678097"/>
                    </a:ext>
                  </a:extLst>
                </a:gridCol>
              </a:tblGrid>
              <a:tr h="389280">
                <a:tc>
                  <a:txBody>
                    <a:bodyPr/>
                    <a:lstStyle/>
                    <a:p>
                      <a:endParaRPr lang="en-US" sz="1900" noProof="0">
                        <a:solidFill>
                          <a:srgbClr val="635C5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noProof="0" dirty="0">
                        <a:solidFill>
                          <a:srgbClr val="635C5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586881"/>
                  </a:ext>
                </a:extLst>
              </a:tr>
              <a:tr h="4476722">
                <a:tc>
                  <a:txBody>
                    <a:bodyPr/>
                    <a:lstStyle/>
                    <a:p>
                      <a:r>
                        <a:rPr lang="en-US" sz="1900" b="1" noProof="0" dirty="0">
                          <a:solidFill>
                            <a:srgbClr val="635C5B"/>
                          </a:solidFill>
                        </a:rPr>
                        <a:t>How to calculate them?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900" noProof="0" dirty="0">
                          <a:solidFill>
                            <a:srgbClr val="635C5B"/>
                          </a:solidFill>
                        </a:rPr>
                        <a:t>1.   Calibrate your penalty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noProof="0" dirty="0">
                          <a:solidFill>
                            <a:srgbClr val="635C5B"/>
                          </a:solidFill>
                        </a:rPr>
                        <a:t>Assume installation costs of $1671/kW for utility scale solar PV, and completion bond of 5-7%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noProof="0" dirty="0">
                          <a:solidFill>
                            <a:srgbClr val="635C5B"/>
                          </a:solidFill>
                        </a:rPr>
                        <a:t>Assume penalty is applied during year 1 after realization deadline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noProof="0" dirty="0">
                          <a:solidFill>
                            <a:srgbClr val="635C5B"/>
                          </a:solidFill>
                        </a:rPr>
                        <a:t>What is the penalty at 5%? </a:t>
                      </a:r>
                      <a:r>
                        <a:rPr lang="en-US" sz="1900" noProof="0" dirty="0">
                          <a:solidFill>
                            <a:srgbClr val="635C5B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900" noProof="0" dirty="0">
                          <a:solidFill>
                            <a:srgbClr val="635C5B"/>
                          </a:solidFill>
                        </a:rPr>
                        <a:t>$83.55/kW 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noProof="0" dirty="0">
                          <a:solidFill>
                            <a:srgbClr val="635C5B"/>
                          </a:solidFill>
                        </a:rPr>
                        <a:t>What is the penalty at 7%? </a:t>
                      </a:r>
                      <a:r>
                        <a:rPr lang="en-US" sz="1900" noProof="0" dirty="0">
                          <a:solidFill>
                            <a:srgbClr val="635C5B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900" noProof="0" dirty="0">
                          <a:solidFill>
                            <a:srgbClr val="635C5B"/>
                          </a:solidFill>
                        </a:rPr>
                        <a:t>$116.97/kW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900" noProof="0" dirty="0">
                        <a:solidFill>
                          <a:srgbClr val="635C5B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900" noProof="0" dirty="0">
                        <a:solidFill>
                          <a:srgbClr val="635C5B"/>
                        </a:solidFill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900" noProof="0" dirty="0">
                          <a:solidFill>
                            <a:srgbClr val="635C5B"/>
                          </a:solidFill>
                        </a:rPr>
                        <a:t>2.   Consider: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900" noProof="0" dirty="0">
                          <a:solidFill>
                            <a:srgbClr val="635C5B"/>
                          </a:solidFill>
                        </a:rPr>
                        <a:t>Incentive to pay the penalty given yearly module price reduction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900" noProof="0" dirty="0">
                          <a:solidFill>
                            <a:srgbClr val="635C5B"/>
                          </a:solidFill>
                        </a:rPr>
                        <a:t>Savings = $1671/kW </a:t>
                      </a:r>
                      <a:r>
                        <a:rPr lang="en-US" sz="1900" b="1" noProof="0" dirty="0">
                          <a:solidFill>
                            <a:schemeClr val="accent6"/>
                          </a:solidFill>
                        </a:rPr>
                        <a:t>x</a:t>
                      </a:r>
                      <a:r>
                        <a:rPr lang="en-US" sz="1900" noProof="0" dirty="0">
                          <a:solidFill>
                            <a:srgbClr val="635C5B"/>
                          </a:solidFill>
                        </a:rPr>
                        <a:t> % share module costs on total project costs </a:t>
                      </a:r>
                      <a:r>
                        <a:rPr lang="en-US" sz="1900" b="1" noProof="0" dirty="0">
                          <a:solidFill>
                            <a:schemeClr val="accent6"/>
                          </a:solidFill>
                        </a:rPr>
                        <a:t>x</a:t>
                      </a:r>
                      <a:r>
                        <a:rPr lang="en-US" sz="1900" noProof="0" dirty="0">
                          <a:solidFill>
                            <a:srgbClr val="635C5B"/>
                          </a:solidFill>
                        </a:rPr>
                        <a:t> (1 – % module price reduction after 1 year)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900" b="1" noProof="0" dirty="0">
                          <a:solidFill>
                            <a:srgbClr val="635C5B"/>
                          </a:solidFill>
                        </a:rPr>
                        <a:t>Careful: Calculation is a simplification!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900" noProof="0" dirty="0">
                          <a:solidFill>
                            <a:srgbClr val="635C5B"/>
                          </a:solidFill>
                        </a:rPr>
                        <a:t>Savings = $1671/kW </a:t>
                      </a:r>
                      <a:r>
                        <a:rPr lang="en-US" sz="1900" b="1" noProof="0" dirty="0">
                          <a:solidFill>
                            <a:schemeClr val="accent6"/>
                          </a:solidFill>
                        </a:rPr>
                        <a:t>x </a:t>
                      </a:r>
                      <a:r>
                        <a:rPr lang="en-US" sz="1900" b="0" noProof="0" dirty="0">
                          <a:solidFill>
                            <a:schemeClr val="accent3"/>
                          </a:solidFill>
                        </a:rPr>
                        <a:t>0.385 ($644.5/$1671) </a:t>
                      </a:r>
                      <a:r>
                        <a:rPr lang="en-US" sz="1900" b="1" noProof="0" dirty="0">
                          <a:solidFill>
                            <a:schemeClr val="accent6"/>
                          </a:solidFill>
                        </a:rPr>
                        <a:t>x </a:t>
                      </a:r>
                      <a:r>
                        <a:rPr lang="en-US" sz="1900" b="0" noProof="0" dirty="0">
                          <a:solidFill>
                            <a:schemeClr val="accent3"/>
                          </a:solidFill>
                        </a:rPr>
                        <a:t>0.74 (1- 0.26)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900" b="0" noProof="0" dirty="0">
                          <a:solidFill>
                            <a:schemeClr val="accent3"/>
                          </a:solidFill>
                        </a:rPr>
                        <a:t>Savings = $476.1 </a:t>
                      </a:r>
                      <a:r>
                        <a:rPr lang="en-US" sz="1900" noProof="0" dirty="0">
                          <a:solidFill>
                            <a:srgbClr val="635C5B"/>
                          </a:solidFill>
                        </a:rPr>
                        <a:t>= higher than penalty </a:t>
                      </a:r>
                      <a:r>
                        <a:rPr lang="en-US" sz="1900" noProof="0" dirty="0">
                          <a:solidFill>
                            <a:srgbClr val="635C5B"/>
                          </a:solidFill>
                          <a:sym typeface="Wingdings" panose="05000000000000000000" pitchFamily="2" charset="2"/>
                        </a:rPr>
                        <a:t> In theory, incentive to delay by 1 year</a:t>
                      </a:r>
                      <a:r>
                        <a:rPr lang="en-US" sz="1900" noProof="0" dirty="0">
                          <a:solidFill>
                            <a:srgbClr val="635C5B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59898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86770"/>
            <a:ext cx="10363200" cy="523220"/>
          </a:xfrm>
        </p:spPr>
        <p:txBody>
          <a:bodyPr/>
          <a:lstStyle/>
          <a:p>
            <a:r>
              <a:rPr lang="en-US" noProof="0" dirty="0"/>
              <a:t>Example: setting penalties (1/III)</a:t>
            </a:r>
          </a:p>
        </p:txBody>
      </p:sp>
    </p:spTree>
    <p:extLst>
      <p:ext uri="{BB962C8B-B14F-4D97-AF65-F5344CB8AC3E}">
        <p14:creationId xmlns:p14="http://schemas.microsoft.com/office/powerpoint/2010/main" val="66379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Example: setting penalties (1I/III)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2B3CE3D-B967-4D3B-850A-CFECC067B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201489"/>
              </p:ext>
            </p:extLst>
          </p:nvPr>
        </p:nvGraphicFramePr>
        <p:xfrm>
          <a:off x="990600" y="2057400"/>
          <a:ext cx="10591800" cy="2361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123">
                  <a:extLst>
                    <a:ext uri="{9D8B030D-6E8A-4147-A177-3AD203B41FA5}">
                      <a16:colId xmlns:a16="http://schemas.microsoft.com/office/drawing/2014/main" val="918217510"/>
                    </a:ext>
                  </a:extLst>
                </a:gridCol>
                <a:gridCol w="9105677">
                  <a:extLst>
                    <a:ext uri="{9D8B030D-6E8A-4147-A177-3AD203B41FA5}">
                      <a16:colId xmlns:a16="http://schemas.microsoft.com/office/drawing/2014/main" val="381678097"/>
                    </a:ext>
                  </a:extLst>
                </a:gridCol>
              </a:tblGrid>
              <a:tr h="244694">
                <a:tc>
                  <a:txBody>
                    <a:bodyPr/>
                    <a:lstStyle/>
                    <a:p>
                      <a:endParaRPr lang="en-US" sz="2000" noProof="0">
                        <a:solidFill>
                          <a:srgbClr val="635C5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>
                        <a:solidFill>
                          <a:srgbClr val="635C5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586881"/>
                  </a:ext>
                </a:extLst>
              </a:tr>
              <a:tr h="1965106"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rgbClr val="635C5B"/>
                          </a:solidFill>
                        </a:rPr>
                        <a:t>Caveats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2000" noProof="0" dirty="0">
                          <a:solidFill>
                            <a:srgbClr val="635C5B"/>
                          </a:solidFill>
                          <a:sym typeface="Wingdings" panose="05000000000000000000" pitchFamily="2" charset="2"/>
                        </a:rPr>
                        <a:t> Savings assume that past module decrease will continue over a year: e.g. between Dec. 2016 and Dec. 2017, crystalline silicon module price decline of 1% - 7%</a:t>
                      </a:r>
                      <a:endParaRPr lang="en-US" sz="2000" noProof="0" dirty="0">
                        <a:solidFill>
                          <a:srgbClr val="635C5B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2000" noProof="0" dirty="0">
                          <a:solidFill>
                            <a:srgbClr val="635C5B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000" b="1" noProof="0" dirty="0">
                          <a:solidFill>
                            <a:srgbClr val="635C5B"/>
                          </a:solidFill>
                          <a:sym typeface="Wingdings" panose="05000000000000000000" pitchFamily="2" charset="2"/>
                        </a:rPr>
                        <a:t>In practice, bidders might avoid delay: the prospect of saving in project costs vs. risk of losing the PPA.</a:t>
                      </a:r>
                      <a:endParaRPr lang="en-US" sz="2000" b="1" noProof="0" dirty="0">
                        <a:solidFill>
                          <a:srgbClr val="635C5B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598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56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A figure showing when to apply penalties in the project realization process based on delay times of zero, less than one, and more than one years">
            <a:extLst>
              <a:ext uri="{FF2B5EF4-FFF2-40B4-BE49-F238E27FC236}">
                <a16:creationId xmlns:a16="http://schemas.microsoft.com/office/drawing/2014/main" id="{E1A4E6BC-E77D-43F9-8B70-E52E2EF9D392}"/>
              </a:ext>
            </a:extLst>
          </p:cNvPr>
          <p:cNvGrpSpPr/>
          <p:nvPr/>
        </p:nvGrpSpPr>
        <p:grpSpPr>
          <a:xfrm>
            <a:off x="1852555" y="3551429"/>
            <a:ext cx="8486889" cy="3047999"/>
            <a:chOff x="1981201" y="3810001"/>
            <a:chExt cx="8486889" cy="304799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65EDBEB-F186-4F47-80CC-C6A950CD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200401" y="4781366"/>
              <a:ext cx="3594709" cy="529685"/>
              <a:chOff x="1797480" y="220150"/>
              <a:chExt cx="997648" cy="399059"/>
            </a:xfrm>
            <a:solidFill>
              <a:srgbClr val="00B050"/>
            </a:solidFill>
          </p:grpSpPr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A6701A8A-5C99-4B34-95A8-D9D263FF581B}"/>
                  </a:ext>
                </a:extLst>
              </p:cNvPr>
              <p:cNvSpPr/>
              <p:nvPr/>
            </p:nvSpPr>
            <p:spPr>
              <a:xfrm>
                <a:off x="1797480" y="220150"/>
                <a:ext cx="997648" cy="399059"/>
              </a:xfrm>
              <a:prstGeom prst="chevr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de-D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rrow: Chevron 8">
                <a:extLst>
                  <a:ext uri="{FF2B5EF4-FFF2-40B4-BE49-F238E27FC236}">
                    <a16:creationId xmlns:a16="http://schemas.microsoft.com/office/drawing/2014/main" id="{400907BF-39C3-47A1-BBE5-4FBCCFD5CDF9}"/>
                  </a:ext>
                </a:extLst>
              </p:cNvPr>
              <p:cNvSpPr txBox="1"/>
              <p:nvPr/>
            </p:nvSpPr>
            <p:spPr>
              <a:xfrm>
                <a:off x="1997010" y="220150"/>
                <a:ext cx="598589" cy="399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004" tIns="10668" rIns="10668" bIns="10668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cs typeface="Arial"/>
                  </a:rPr>
                  <a:t>Construction 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B3CB063-0AFC-4C56-88B0-B0E20B869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600203" y="4796223"/>
              <a:ext cx="2333065" cy="529685"/>
              <a:chOff x="2695363" y="220150"/>
              <a:chExt cx="997648" cy="399059"/>
            </a:xfrm>
            <a:solidFill>
              <a:srgbClr val="00B050"/>
            </a:solidFill>
          </p:grpSpPr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60072578-EFA7-4BE6-800E-ECBD64D7E273}"/>
                  </a:ext>
                </a:extLst>
              </p:cNvPr>
              <p:cNvSpPr/>
              <p:nvPr/>
            </p:nvSpPr>
            <p:spPr>
              <a:xfrm>
                <a:off x="2695363" y="220150"/>
                <a:ext cx="997648" cy="399059"/>
              </a:xfrm>
              <a:prstGeom prst="chevr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de-D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rrow: Chevron 10">
                <a:extLst>
                  <a:ext uri="{FF2B5EF4-FFF2-40B4-BE49-F238E27FC236}">
                    <a16:creationId xmlns:a16="http://schemas.microsoft.com/office/drawing/2014/main" id="{F52B847D-3AA7-4F8E-8EDB-CE8834D82CC5}"/>
                  </a:ext>
                </a:extLst>
              </p:cNvPr>
              <p:cNvSpPr txBox="1"/>
              <p:nvPr/>
            </p:nvSpPr>
            <p:spPr>
              <a:xfrm>
                <a:off x="2894893" y="220150"/>
                <a:ext cx="598589" cy="399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004" tIns="10668" rIns="10668" bIns="10668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cs typeface="Arial"/>
                  </a:rPr>
                  <a:t>Operation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5B696D-F3A0-4ED9-AFF5-443FAE80EACF}"/>
                </a:ext>
              </a:extLst>
            </p:cNvPr>
            <p:cNvSpPr txBox="1"/>
            <p:nvPr/>
          </p:nvSpPr>
          <p:spPr>
            <a:xfrm>
              <a:off x="1981201" y="4812268"/>
              <a:ext cx="1182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No delays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F7EC0E-28D9-42D5-925B-70E68E785A39}"/>
                </a:ext>
              </a:extLst>
            </p:cNvPr>
            <p:cNvSpPr txBox="1"/>
            <p:nvPr/>
          </p:nvSpPr>
          <p:spPr>
            <a:xfrm>
              <a:off x="1981201" y="5426364"/>
              <a:ext cx="1182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Delay up to 1 year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D8CFC0-2A4F-48E6-BAE2-6EE53310EE6F}"/>
                </a:ext>
              </a:extLst>
            </p:cNvPr>
            <p:cNvSpPr txBox="1"/>
            <p:nvPr/>
          </p:nvSpPr>
          <p:spPr>
            <a:xfrm>
              <a:off x="1981201" y="6139533"/>
              <a:ext cx="1182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Delay &gt; 1 year</a:t>
              </a:r>
            </a:p>
          </p:txBody>
        </p:sp>
        <p:sp>
          <p:nvSpPr>
            <p:cNvPr id="24" name="Flowchart: Process 23">
              <a:extLst>
                <a:ext uri="{FF2B5EF4-FFF2-40B4-BE49-F238E27FC236}">
                  <a16:creationId xmlns:a16="http://schemas.microsoft.com/office/drawing/2014/main" id="{B1488BE8-C757-48DC-A327-9446FB624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2839000" y="4981690"/>
              <a:ext cx="615085" cy="100506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E1AB3BF1-24E7-425D-BAC5-17D3E371D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4722241" y="2865196"/>
              <a:ext cx="362706" cy="3329903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B2F681-35EE-4843-A7A7-C222A7543C80}"/>
                </a:ext>
              </a:extLst>
            </p:cNvPr>
            <p:cNvSpPr txBox="1"/>
            <p:nvPr/>
          </p:nvSpPr>
          <p:spPr>
            <a:xfrm>
              <a:off x="3730301" y="3810001"/>
              <a:ext cx="23050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3"/>
                  </a:solidFill>
                </a:rPr>
                <a:t>Realization deadline</a:t>
              </a:r>
            </a:p>
            <a:p>
              <a:pPr algn="ctr"/>
              <a:r>
                <a:rPr lang="en-US" sz="1600" dirty="0">
                  <a:solidFill>
                    <a:schemeClr val="accent3"/>
                  </a:solidFill>
                </a:rPr>
                <a:t>2 years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33BFDB2-A7DA-4613-8BEC-389F92672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781" y="4781365"/>
              <a:ext cx="545634" cy="545634"/>
            </a:xfrm>
            <a:prstGeom prst="rect">
              <a:avLst/>
            </a:prstGeom>
            <a:noFill/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7606F73-1C09-4076-8F78-1F490D7C6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196794" y="5530205"/>
              <a:ext cx="3608460" cy="529685"/>
              <a:chOff x="1797480" y="220150"/>
              <a:chExt cx="1000461" cy="399059"/>
            </a:xfrm>
            <a:solidFill>
              <a:srgbClr val="00B050"/>
            </a:solidFill>
          </p:grpSpPr>
          <p:sp>
            <p:nvSpPr>
              <p:cNvPr id="35" name="Arrow: Chevron 34">
                <a:extLst>
                  <a:ext uri="{FF2B5EF4-FFF2-40B4-BE49-F238E27FC236}">
                    <a16:creationId xmlns:a16="http://schemas.microsoft.com/office/drawing/2014/main" id="{EA829F4C-6461-40E0-A8E8-58F255B4F3C1}"/>
                  </a:ext>
                </a:extLst>
              </p:cNvPr>
              <p:cNvSpPr/>
              <p:nvPr/>
            </p:nvSpPr>
            <p:spPr>
              <a:xfrm>
                <a:off x="1797480" y="220150"/>
                <a:ext cx="997648" cy="399059"/>
              </a:xfrm>
              <a:prstGeom prst="chevr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de-D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rrow: Chevron 8">
                <a:extLst>
                  <a:ext uri="{FF2B5EF4-FFF2-40B4-BE49-F238E27FC236}">
                    <a16:creationId xmlns:a16="http://schemas.microsoft.com/office/drawing/2014/main" id="{97E53D8C-31D1-4C33-BC25-1F18C7351BE5}"/>
                  </a:ext>
                </a:extLst>
              </p:cNvPr>
              <p:cNvSpPr txBox="1"/>
              <p:nvPr/>
            </p:nvSpPr>
            <p:spPr>
              <a:xfrm>
                <a:off x="1997010" y="220150"/>
                <a:ext cx="800931" cy="3990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004" tIns="10668" rIns="10668" bIns="10668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cs typeface="Arial"/>
                  </a:rPr>
                  <a:t>Construction </a:t>
                </a:r>
              </a:p>
            </p:txBody>
          </p:sp>
        </p:grpSp>
        <p:sp>
          <p:nvSpPr>
            <p:cNvPr id="37" name="Flowchart: Process 36">
              <a:extLst>
                <a:ext uri="{FF2B5EF4-FFF2-40B4-BE49-F238E27FC236}">
                  <a16:creationId xmlns:a16="http://schemas.microsoft.com/office/drawing/2014/main" id="{BB41855D-968D-4676-B87A-6F03A7A10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2835395" y="5730529"/>
              <a:ext cx="615085" cy="100506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Arrow: Chevron 38">
              <a:extLst>
                <a:ext uri="{FF2B5EF4-FFF2-40B4-BE49-F238E27FC236}">
                  <a16:creationId xmlns:a16="http://schemas.microsoft.com/office/drawing/2014/main" id="{A0DBE78B-C3C3-4BB4-9339-5C3B9AEB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68545" y="5522922"/>
              <a:ext cx="2058482" cy="529685"/>
            </a:xfrm>
            <a:prstGeom prst="chevron">
              <a:avLst/>
            </a:prstGeom>
            <a:gradFill flip="none" rotWithShape="1">
              <a:gsLst>
                <a:gs pos="38000">
                  <a:srgbClr val="FFC000"/>
                </a:gs>
                <a:gs pos="18000">
                  <a:srgbClr val="FFFF00"/>
                </a:gs>
                <a:gs pos="93000">
                  <a:srgbClr val="FF0000">
                    <a:alpha val="5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de-DE" dirty="0">
                <a:solidFill>
                  <a:srgbClr val="FFFFFF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D8E78B5-BF82-47A3-8ADE-782F6C820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781" y="5550366"/>
              <a:ext cx="545634" cy="545634"/>
            </a:xfrm>
            <a:prstGeom prst="rect">
              <a:avLst/>
            </a:prstGeom>
            <a:noFill/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70E803-CD4E-4D19-BAE4-CCDC3C14C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409608" y="5526157"/>
              <a:ext cx="2058482" cy="529685"/>
              <a:chOff x="2695363" y="220150"/>
              <a:chExt cx="997648" cy="399059"/>
            </a:xfrm>
            <a:solidFill>
              <a:srgbClr val="00B050"/>
            </a:solidFill>
          </p:grpSpPr>
          <p:sp>
            <p:nvSpPr>
              <p:cNvPr id="46" name="Arrow: Chevron 45">
                <a:extLst>
                  <a:ext uri="{FF2B5EF4-FFF2-40B4-BE49-F238E27FC236}">
                    <a16:creationId xmlns:a16="http://schemas.microsoft.com/office/drawing/2014/main" id="{01020EE1-B0A4-444F-9615-06B7DB402795}"/>
                  </a:ext>
                </a:extLst>
              </p:cNvPr>
              <p:cNvSpPr/>
              <p:nvPr/>
            </p:nvSpPr>
            <p:spPr>
              <a:xfrm>
                <a:off x="2695363" y="220150"/>
                <a:ext cx="997648" cy="399059"/>
              </a:xfrm>
              <a:prstGeom prst="chevr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de-D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rrow: Chevron 10">
                <a:extLst>
                  <a:ext uri="{FF2B5EF4-FFF2-40B4-BE49-F238E27FC236}">
                    <a16:creationId xmlns:a16="http://schemas.microsoft.com/office/drawing/2014/main" id="{C85E3176-F31A-4F6F-ADCD-1938C94B6B5D}"/>
                  </a:ext>
                </a:extLst>
              </p:cNvPr>
              <p:cNvSpPr txBox="1"/>
              <p:nvPr/>
            </p:nvSpPr>
            <p:spPr>
              <a:xfrm>
                <a:off x="2894893" y="220150"/>
                <a:ext cx="598589" cy="399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004" tIns="10668" rIns="10668" bIns="10668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cs typeface="Arial"/>
                  </a:rPr>
                  <a:t>Operation</a:t>
                </a: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256442D-5AFD-4C26-B303-327AC2323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710" y="5510515"/>
              <a:ext cx="554497" cy="55449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1A901CB-479C-4C3A-AA75-68A1CFEDC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46" y="5586622"/>
              <a:ext cx="422307" cy="422307"/>
            </a:xfrm>
            <a:prstGeom prst="rect">
              <a:avLst/>
            </a:prstGeom>
            <a:noFill/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7F73A7E-651B-442C-8252-0C7AC7053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782" y="5629397"/>
              <a:ext cx="316730" cy="316730"/>
            </a:xfrm>
            <a:prstGeom prst="rect">
              <a:avLst/>
            </a:prstGeom>
            <a:noFill/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2DE1EAD-999A-445C-8C8E-5B502ED94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543" y="5689470"/>
              <a:ext cx="211153" cy="211153"/>
            </a:xfrm>
            <a:prstGeom prst="rect">
              <a:avLst/>
            </a:prstGeom>
            <a:noFill/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69E1C1-CEE7-427B-86FF-2437473DE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152111" y="6216005"/>
              <a:ext cx="3608460" cy="529685"/>
              <a:chOff x="1797480" y="220150"/>
              <a:chExt cx="1000461" cy="399059"/>
            </a:xfrm>
            <a:solidFill>
              <a:srgbClr val="00B050"/>
            </a:solidFill>
          </p:grpSpPr>
          <p:sp>
            <p:nvSpPr>
              <p:cNvPr id="52" name="Arrow: Chevron 51">
                <a:extLst>
                  <a:ext uri="{FF2B5EF4-FFF2-40B4-BE49-F238E27FC236}">
                    <a16:creationId xmlns:a16="http://schemas.microsoft.com/office/drawing/2014/main" id="{4B3D87CB-4087-4F18-A24D-B31CB8C40AB3}"/>
                  </a:ext>
                </a:extLst>
              </p:cNvPr>
              <p:cNvSpPr/>
              <p:nvPr/>
            </p:nvSpPr>
            <p:spPr>
              <a:xfrm>
                <a:off x="1797480" y="220150"/>
                <a:ext cx="997648" cy="399059"/>
              </a:xfrm>
              <a:prstGeom prst="chevr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de-D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rrow: Chevron 8">
                <a:extLst>
                  <a:ext uri="{FF2B5EF4-FFF2-40B4-BE49-F238E27FC236}">
                    <a16:creationId xmlns:a16="http://schemas.microsoft.com/office/drawing/2014/main" id="{6FB00F94-F1A8-4307-9E20-E58A89A5D88C}"/>
                  </a:ext>
                </a:extLst>
              </p:cNvPr>
              <p:cNvSpPr txBox="1"/>
              <p:nvPr/>
            </p:nvSpPr>
            <p:spPr>
              <a:xfrm>
                <a:off x="1997010" y="220150"/>
                <a:ext cx="800931" cy="3990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004" tIns="10668" rIns="10668" bIns="10668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cs typeface="Arial"/>
                  </a:rPr>
                  <a:t>Construction </a:t>
                </a:r>
              </a:p>
            </p:txBody>
          </p:sp>
        </p:grpSp>
        <p:sp>
          <p:nvSpPr>
            <p:cNvPr id="54" name="Flowchart: Process 53">
              <a:extLst>
                <a:ext uri="{FF2B5EF4-FFF2-40B4-BE49-F238E27FC236}">
                  <a16:creationId xmlns:a16="http://schemas.microsoft.com/office/drawing/2014/main" id="{2D85A32C-1B53-418C-8323-D843066EB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2790712" y="6416329"/>
              <a:ext cx="615085" cy="100506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Arrow: Chevron 54">
              <a:extLst>
                <a:ext uri="{FF2B5EF4-FFF2-40B4-BE49-F238E27FC236}">
                  <a16:creationId xmlns:a16="http://schemas.microsoft.com/office/drawing/2014/main" id="{2D63898D-FA18-49EB-B354-6C5C0D306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23862" y="6208722"/>
              <a:ext cx="2620138" cy="529685"/>
            </a:xfrm>
            <a:prstGeom prst="chevron">
              <a:avLst/>
            </a:prstGeom>
            <a:gradFill flip="none" rotWithShape="1">
              <a:gsLst>
                <a:gs pos="38000">
                  <a:srgbClr val="FFC000"/>
                </a:gs>
                <a:gs pos="18000">
                  <a:srgbClr val="FFFF00"/>
                </a:gs>
                <a:gs pos="93000">
                  <a:srgbClr val="FF0000">
                    <a:alpha val="5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de-DE" dirty="0">
                <a:solidFill>
                  <a:srgbClr val="FFFFFF"/>
                </a:solidFill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1940C98-A6DF-4E43-80D1-1B2952060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098" y="6236166"/>
              <a:ext cx="545634" cy="545634"/>
            </a:xfrm>
            <a:prstGeom prst="rect">
              <a:avLst/>
            </a:prstGeom>
            <a:noFill/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54297664-F417-4DB1-B88B-79077D996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027" y="6196315"/>
              <a:ext cx="554497" cy="55449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C2EA59A-C189-414B-A425-27610A757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763" y="6272422"/>
              <a:ext cx="422307" cy="422307"/>
            </a:xfrm>
            <a:prstGeom prst="rect">
              <a:avLst/>
            </a:prstGeom>
            <a:noFill/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90291D9-997D-47B7-B529-32F608D2C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099" y="6315197"/>
              <a:ext cx="316730" cy="316730"/>
            </a:xfrm>
            <a:prstGeom prst="rect">
              <a:avLst/>
            </a:prstGeom>
            <a:noFill/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AA1DDC4-017D-4D68-A74A-B81B48701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9860" y="6375270"/>
              <a:ext cx="211153" cy="211153"/>
            </a:xfrm>
            <a:prstGeom prst="rect">
              <a:avLst/>
            </a:prstGeom>
            <a:noFill/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DDF24A2-3122-4D3A-9918-FD64550BF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4975" y="6056010"/>
              <a:ext cx="801990" cy="801990"/>
            </a:xfrm>
            <a:prstGeom prst="rect">
              <a:avLst/>
            </a:prstGeom>
          </p:spPr>
        </p:pic>
        <p:sp>
          <p:nvSpPr>
            <p:cNvPr id="65" name="&quot;Not Allowed&quot; Symbol 64">
              <a:extLst>
                <a:ext uri="{FF2B5EF4-FFF2-40B4-BE49-F238E27FC236}">
                  <a16:creationId xmlns:a16="http://schemas.microsoft.com/office/drawing/2014/main" id="{BEED574E-1B2F-40C0-B92D-BEEBB745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82507" y="6163568"/>
              <a:ext cx="627983" cy="606028"/>
            </a:xfrm>
            <a:prstGeom prst="noSmoking">
              <a:avLst>
                <a:gd name="adj" fmla="val 5519"/>
              </a:avLst>
            </a:prstGeom>
            <a:solidFill>
              <a:srgbClr val="BA0C2F"/>
            </a:solidFill>
            <a:ln>
              <a:solidFill>
                <a:srgbClr val="651D3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A7A0D8B-F936-421B-9439-5512A4705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294048"/>
              </p:ext>
            </p:extLst>
          </p:nvPr>
        </p:nvGraphicFramePr>
        <p:xfrm>
          <a:off x="937101" y="1592669"/>
          <a:ext cx="9677399" cy="195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645">
                  <a:extLst>
                    <a:ext uri="{9D8B030D-6E8A-4147-A177-3AD203B41FA5}">
                      <a16:colId xmlns:a16="http://schemas.microsoft.com/office/drawing/2014/main" val="918217510"/>
                    </a:ext>
                  </a:extLst>
                </a:gridCol>
                <a:gridCol w="8320754">
                  <a:extLst>
                    <a:ext uri="{9D8B030D-6E8A-4147-A177-3AD203B41FA5}">
                      <a16:colId xmlns:a16="http://schemas.microsoft.com/office/drawing/2014/main" val="381678097"/>
                    </a:ext>
                  </a:extLst>
                </a:gridCol>
              </a:tblGrid>
              <a:tr h="296759"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rgbClr val="635C5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rgbClr val="635C5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586881"/>
                  </a:ext>
                </a:extLst>
              </a:tr>
              <a:tr h="1593000"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rgbClr val="635C5B"/>
                          </a:solidFill>
                        </a:rPr>
                        <a:t>When to apply them?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Penalties are to be executed in case of delays in the commissioning of the project.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The penalty should execute the completion bond, e.g. $83.55/kW - $116.97/kW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Consider escalation of the penalty over time, e.g. over a 12-month delay period.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Ex.: 1/12 of the penalty per month of delay.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PPA cancellation in case of severe delays (e.g. of more than a year)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15179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Example: setting penalties (1II/III)</a:t>
            </a:r>
          </a:p>
        </p:txBody>
      </p:sp>
    </p:spTree>
    <p:extLst>
      <p:ext uri="{BB962C8B-B14F-4D97-AF65-F5344CB8AC3E}">
        <p14:creationId xmlns:p14="http://schemas.microsoft.com/office/powerpoint/2010/main" val="211567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A4AAE3-D2B2-4982-B833-4DB9AA58D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F8B67D-E046-49B8-907F-1B1E106BEEA6}"/>
              </a:ext>
            </a:extLst>
          </p:cNvPr>
          <p:cNvSpPr/>
          <p:nvPr/>
        </p:nvSpPr>
        <p:spPr>
          <a:xfrm>
            <a:off x="7600146" y="5889082"/>
            <a:ext cx="2702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chemeClr val="accent3"/>
                </a:solidFill>
              </a:rPr>
              <a:t>(*1 USD = 69.3510 Indian Rupees)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126E5D-1F78-4C17-B6AF-186DFFFB4617}"/>
              </a:ext>
            </a:extLst>
          </p:cNvPr>
          <p:cNvSpPr/>
          <p:nvPr/>
        </p:nvSpPr>
        <p:spPr>
          <a:xfrm>
            <a:off x="6415826" y="1850447"/>
            <a:ext cx="3887304" cy="4031873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B050"/>
                </a:solidFill>
              </a:rPr>
              <a:t>Relevance: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635C5B"/>
                </a:solidFill>
              </a:rPr>
              <a:t>Control over maximum costs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635C5B"/>
                </a:solidFill>
              </a:rPr>
              <a:t>Create price signal for market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b="1" dirty="0">
                <a:solidFill>
                  <a:srgbClr val="C00000"/>
                </a:solidFill>
              </a:rPr>
              <a:t>Disadvantage: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635C5B"/>
                </a:solidFill>
              </a:rPr>
              <a:t>Too high could signal lack of competition.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635C5B"/>
                </a:solidFill>
              </a:rPr>
              <a:t>Too low could crowd-out competition.</a:t>
            </a:r>
          </a:p>
          <a:p>
            <a:pPr>
              <a:defRPr/>
            </a:pPr>
            <a:r>
              <a:rPr lang="en-US" sz="1600" dirty="0">
                <a:solidFill>
                  <a:srgbClr val="635C5B"/>
                </a:solidFill>
                <a:sym typeface="Wingdings" panose="05000000000000000000" pitchFamily="2" charset="2"/>
              </a:rPr>
              <a:t> India: Developers deemed $3.89* ct/kWh unrealistic in hybrid procurement.</a:t>
            </a:r>
            <a:endParaRPr lang="en-US" sz="1600" dirty="0">
              <a:solidFill>
                <a:srgbClr val="635C5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635C5B"/>
                </a:solidFill>
              </a:rPr>
              <a:t>Ceiling difficult to set if little information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</a:rPr>
              <a:t>Calculation: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635C5B"/>
                </a:solidFill>
              </a:rPr>
              <a:t>LCOE + producer rent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635C5B"/>
                </a:solidFill>
              </a:rPr>
              <a:t>If applicable: previous feed-in tariff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635C5B"/>
                </a:solidFill>
              </a:rPr>
              <a:t>Cash-flow model analysis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635C5B"/>
                </a:solidFill>
              </a:rPr>
              <a:t>Adapt based on experience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3F6781-9A48-4272-8BEA-CAF3F55B66CA}"/>
              </a:ext>
            </a:extLst>
          </p:cNvPr>
          <p:cNvSpPr/>
          <p:nvPr/>
        </p:nvSpPr>
        <p:spPr>
          <a:xfrm>
            <a:off x="6415826" y="1480232"/>
            <a:ext cx="3887304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Ceiling prices: relevance and calculation</a:t>
            </a:r>
          </a:p>
        </p:txBody>
      </p:sp>
      <p:grpSp>
        <p:nvGrpSpPr>
          <p:cNvPr id="10" name="Group 9" descr="A chart showing bid results in auctions with and without ceiling prices">
            <a:extLst>
              <a:ext uri="{FF2B5EF4-FFF2-40B4-BE49-F238E27FC236}">
                <a16:creationId xmlns:a16="http://schemas.microsoft.com/office/drawing/2014/main" id="{95775E31-D94F-4633-8B40-B800EE9EF3B9}"/>
              </a:ext>
            </a:extLst>
          </p:cNvPr>
          <p:cNvGrpSpPr/>
          <p:nvPr/>
        </p:nvGrpSpPr>
        <p:grpSpPr>
          <a:xfrm>
            <a:off x="1869102" y="1752601"/>
            <a:ext cx="4226898" cy="3858882"/>
            <a:chOff x="1869102" y="1752601"/>
            <a:chExt cx="4226898" cy="385888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6842C85-C572-4BB8-BB88-4FAD828ABB10}"/>
                </a:ext>
              </a:extLst>
            </p:cNvPr>
            <p:cNvSpPr txBox="1"/>
            <p:nvPr/>
          </p:nvSpPr>
          <p:spPr>
            <a:xfrm>
              <a:off x="2209112" y="1752601"/>
              <a:ext cx="3886888" cy="328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300" b="1" dirty="0">
                  <a:solidFill>
                    <a:schemeClr val="accent4"/>
                  </a:solidFill>
                  <a:latin typeface="Verdana" pitchFamily="34" charset="0"/>
                  <a:cs typeface="Arial" charset="0"/>
                </a:rPr>
                <a:t>No </a:t>
              </a:r>
              <a:r>
                <a:rPr lang="en-US" sz="1300" b="1" dirty="0">
                  <a:solidFill>
                    <a:schemeClr val="accent4"/>
                  </a:solidFill>
                  <a:latin typeface="Verdana" pitchFamily="34" charset="0"/>
                  <a:cs typeface="Arial" charset="0"/>
                </a:rPr>
                <a:t>ceiling</a:t>
              </a:r>
              <a:r>
                <a:rPr lang="de-DE" sz="1300" b="1" dirty="0">
                  <a:solidFill>
                    <a:schemeClr val="accent4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sz="1300" b="1" dirty="0">
                  <a:solidFill>
                    <a:schemeClr val="accent4"/>
                  </a:solidFill>
                  <a:latin typeface="Verdana" pitchFamily="34" charset="0"/>
                  <a:cs typeface="Arial" charset="0"/>
                </a:rPr>
                <a:t>price</a:t>
              </a:r>
              <a:r>
                <a:rPr lang="de-DE" sz="1300" b="1" dirty="0">
                  <a:solidFill>
                    <a:schemeClr val="accent4"/>
                  </a:solidFill>
                  <a:latin typeface="Verdana" pitchFamily="34" charset="0"/>
                  <a:cs typeface="Arial" charset="0"/>
                </a:rPr>
                <a:t> vs. </a:t>
              </a:r>
              <a:r>
                <a:rPr lang="en-US" sz="1300" b="1" dirty="0">
                  <a:solidFill>
                    <a:schemeClr val="accent4"/>
                  </a:solidFill>
                  <a:latin typeface="Verdana" pitchFamily="34" charset="0"/>
                  <a:cs typeface="Arial" charset="0"/>
                </a:rPr>
                <a:t>with</a:t>
              </a:r>
              <a:r>
                <a:rPr lang="de-DE" sz="1300" b="1" dirty="0">
                  <a:solidFill>
                    <a:schemeClr val="accent4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sz="1300" b="1" dirty="0">
                  <a:solidFill>
                    <a:schemeClr val="accent4"/>
                  </a:solidFill>
                  <a:latin typeface="Verdana" pitchFamily="34" charset="0"/>
                  <a:cs typeface="Arial" charset="0"/>
                </a:rPr>
                <a:t>ceiling</a:t>
              </a:r>
              <a:r>
                <a:rPr lang="de-DE" sz="1300" b="1" dirty="0">
                  <a:solidFill>
                    <a:schemeClr val="accent4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sz="1300" b="1" dirty="0">
                  <a:solidFill>
                    <a:schemeClr val="accent4"/>
                  </a:solidFill>
                  <a:latin typeface="Verdana" pitchFamily="34" charset="0"/>
                  <a:cs typeface="Arial" charset="0"/>
                </a:rPr>
                <a:t>price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27CE937-8F3F-4577-BA2C-B59759B657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357859" y="4490765"/>
              <a:ext cx="103949" cy="631242"/>
            </a:xfrm>
            <a:prstGeom prst="rect">
              <a:avLst/>
            </a:prstGeom>
            <a:solidFill>
              <a:srgbClr val="AFD466"/>
            </a:solidFill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162486-6115-41FB-AE46-521E1B55EC42}"/>
                </a:ext>
              </a:extLst>
            </p:cNvPr>
            <p:cNvSpPr txBox="1"/>
            <p:nvPr/>
          </p:nvSpPr>
          <p:spPr>
            <a:xfrm>
              <a:off x="3642401" y="2151557"/>
              <a:ext cx="1385379" cy="661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>
                <a:lnSpc>
                  <a:spcPct val="150000"/>
                </a:lnSpc>
                <a:defRPr b="0">
                  <a:solidFill>
                    <a:srgbClr val="000000"/>
                  </a:solidFill>
                  <a:latin typeface="Calibri" panose="020F0502020204030204"/>
                  <a:cs typeface="+mn-cs"/>
                </a:defRPr>
              </a:lvl1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dirty="0">
                  <a:cs typeface="Arial"/>
                </a:rPr>
                <a:t>Successful</a:t>
              </a:r>
              <a:r>
                <a:rPr lang="de-DE" sz="1300" dirty="0">
                  <a:cs typeface="Arial"/>
                </a:rPr>
                <a:t> </a:t>
              </a:r>
              <a:r>
                <a:rPr lang="en-US" sz="1300" dirty="0">
                  <a:cs typeface="Arial"/>
                </a:rPr>
                <a:t>bids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dirty="0">
                  <a:cs typeface="Arial"/>
                </a:rPr>
                <a:t>Unsuccessful</a:t>
              </a:r>
              <a:r>
                <a:rPr lang="de-DE" sz="1300" dirty="0">
                  <a:cs typeface="Arial"/>
                </a:rPr>
                <a:t> </a:t>
              </a:r>
              <a:r>
                <a:rPr lang="en-US" sz="1300" dirty="0">
                  <a:cs typeface="Arial"/>
                </a:rPr>
                <a:t>bids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51DB38-662A-48C5-B115-7E9C415842DE}"/>
                </a:ext>
              </a:extLst>
            </p:cNvPr>
            <p:cNvSpPr txBox="1"/>
            <p:nvPr/>
          </p:nvSpPr>
          <p:spPr>
            <a:xfrm>
              <a:off x="5295663" y="5104615"/>
              <a:ext cx="7155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r">
                <a:lnSpc>
                  <a:spcPct val="100000"/>
                </a:lnSpc>
                <a:defRPr>
                  <a:solidFill>
                    <a:srgbClr val="000000"/>
                  </a:solidFill>
                  <a:latin typeface="Calibri" panose="020F0502020204030204"/>
                  <a:cs typeface="+mn-cs"/>
                </a:defRPr>
              </a:lvl1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300" b="1" dirty="0">
                  <a:cs typeface="Arial"/>
                </a:rPr>
                <a:t>Volume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300" b="1" dirty="0">
                  <a:cs typeface="Arial"/>
                </a:rPr>
                <a:t>in MW</a:t>
              </a:r>
              <a:endParaRPr lang="en-GB" sz="1300" b="1" dirty="0">
                <a:cs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4F22F6F-C6B6-401C-B6F1-10149CB5F585}"/>
                </a:ext>
              </a:extLst>
            </p:cNvPr>
            <p:cNvSpPr txBox="1"/>
            <p:nvPr/>
          </p:nvSpPr>
          <p:spPr>
            <a:xfrm>
              <a:off x="2327026" y="2678068"/>
              <a:ext cx="10358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r">
                <a:lnSpc>
                  <a:spcPct val="100000"/>
                </a:lnSpc>
                <a:defRPr>
                  <a:solidFill>
                    <a:srgbClr val="000000"/>
                  </a:solidFill>
                  <a:latin typeface="Calibri" panose="020F0502020204030204"/>
                  <a:cs typeface="+mn-cs"/>
                </a:defRPr>
              </a:lvl1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100" b="1" dirty="0">
                  <a:latin typeface="Gill Sans MT"/>
                  <a:cs typeface="Arial"/>
                </a:rPr>
                <a:t>Price 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100" b="1" dirty="0">
                  <a:latin typeface="Gill Sans MT"/>
                  <a:cs typeface="Arial"/>
                </a:rPr>
                <a:t>in Cent/kWh</a:t>
              </a:r>
              <a:endParaRPr lang="en-GB" sz="1100" b="1" dirty="0">
                <a:latin typeface="Gill Sans MT"/>
                <a:cs typeface="Arial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48EBE17-7EE9-46BA-B846-EA034CE12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auto">
            <a:xfrm flipH="1">
              <a:off x="3349495" y="5297683"/>
              <a:ext cx="1622124" cy="13117"/>
            </a:xfrm>
            <a:prstGeom prst="line">
              <a:avLst/>
            </a:prstGeom>
            <a:solidFill>
              <a:schemeClr val="tx2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5D43EA-44A2-4417-B21A-E899E97F7037}"/>
                </a:ext>
              </a:extLst>
            </p:cNvPr>
            <p:cNvSpPr txBox="1"/>
            <p:nvPr/>
          </p:nvSpPr>
          <p:spPr>
            <a:xfrm>
              <a:off x="3335654" y="5282610"/>
              <a:ext cx="1649811" cy="328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i="1" dirty="0">
                  <a:solidFill>
                    <a:srgbClr val="C60C30"/>
                  </a:solidFill>
                  <a:latin typeface="Verdana" pitchFamily="34" charset="0"/>
                  <a:cs typeface="Arial" charset="0"/>
                </a:rPr>
                <a:t>Defined</a:t>
              </a:r>
              <a:r>
                <a:rPr lang="de-DE" sz="1300" b="1" i="1" dirty="0">
                  <a:solidFill>
                    <a:srgbClr val="C60C30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sz="1300" b="1" i="1" dirty="0">
                  <a:solidFill>
                    <a:srgbClr val="C60C30"/>
                  </a:solidFill>
                  <a:latin typeface="Verdana" pitchFamily="34" charset="0"/>
                  <a:cs typeface="Arial" charset="0"/>
                </a:rPr>
                <a:t>volume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6C6F2C7-BFB9-462E-BBB9-A130B98E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461219" y="4439481"/>
              <a:ext cx="84983" cy="685602"/>
            </a:xfrm>
            <a:prstGeom prst="rect">
              <a:avLst/>
            </a:prstGeom>
            <a:solidFill>
              <a:srgbClr val="AFD466"/>
            </a:solidFill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C1AB1D8-E14B-42E9-BD4A-EDE31B440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544282" y="4439220"/>
              <a:ext cx="435710" cy="685602"/>
            </a:xfrm>
            <a:prstGeom prst="rect">
              <a:avLst/>
            </a:prstGeom>
            <a:solidFill>
              <a:srgbClr val="AFD466"/>
            </a:solidFill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A3F4C72-CD8B-44B7-A180-67E4EBFC1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995709" y="3880141"/>
              <a:ext cx="72875" cy="1243385"/>
            </a:xfrm>
            <a:prstGeom prst="rect">
              <a:avLst/>
            </a:prstGeom>
            <a:solidFill>
              <a:srgbClr val="AFD466"/>
            </a:solidFill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0246D7C-967F-42BF-BD33-132E2786D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069351" y="3860851"/>
              <a:ext cx="389432" cy="1265445"/>
            </a:xfrm>
            <a:prstGeom prst="rect">
              <a:avLst/>
            </a:prstGeom>
            <a:solidFill>
              <a:srgbClr val="AFD466"/>
            </a:solidFill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A27240C-06A5-4BD3-9AE3-6AF56E0A8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457701" y="3836217"/>
              <a:ext cx="201327" cy="1290078"/>
            </a:xfrm>
            <a:prstGeom prst="rect">
              <a:avLst/>
            </a:prstGeom>
            <a:solidFill>
              <a:srgbClr val="AFD466"/>
            </a:solidFill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12BDEB-0721-4F32-8372-70DAFA1D9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678206" y="3593936"/>
              <a:ext cx="294830" cy="1531229"/>
            </a:xfrm>
            <a:prstGeom prst="rect">
              <a:avLst/>
            </a:prstGeom>
            <a:solidFill>
              <a:srgbClr val="AFD466"/>
            </a:solidFill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E301CD8-478A-4F05-9C8A-F03B2A95A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977272" y="3479899"/>
              <a:ext cx="247753" cy="16463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AFD4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FB6DA48-A799-4321-85B7-CC089B448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5226441" y="3344999"/>
              <a:ext cx="211053" cy="17663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AFD4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1FA28D6-D7E1-462A-AE2C-C799085D2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auto">
            <a:xfrm flipH="1">
              <a:off x="4971620" y="3026094"/>
              <a:ext cx="1" cy="2093556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55AFF01-5789-47B5-8011-6345DBA49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439922" y="2589125"/>
              <a:ext cx="214552" cy="1628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AFD4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2B773F3-B832-4780-BA67-1EEC1834C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439922" y="2294647"/>
              <a:ext cx="214552" cy="162885"/>
            </a:xfrm>
            <a:prstGeom prst="rect">
              <a:avLst/>
            </a:prstGeom>
            <a:solidFill>
              <a:srgbClr val="AFD466"/>
            </a:solidFill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B6F02D2-2063-4D86-AD82-FEF7F061B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auto">
            <a:xfrm flipV="1">
              <a:off x="3341133" y="5106361"/>
              <a:ext cx="2554848" cy="22295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50F0719-0B82-4389-9961-344173E4D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34998" y="3814530"/>
              <a:ext cx="239905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4F9009B-148F-4CF9-90F9-FAAD99BF01B6}"/>
                </a:ext>
              </a:extLst>
            </p:cNvPr>
            <p:cNvSpPr txBox="1"/>
            <p:nvPr/>
          </p:nvSpPr>
          <p:spPr>
            <a:xfrm>
              <a:off x="1869102" y="3459118"/>
              <a:ext cx="14061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r">
                <a:lnSpc>
                  <a:spcPct val="100000"/>
                </a:lnSpc>
                <a:defRPr>
                  <a:solidFill>
                    <a:srgbClr val="000000"/>
                  </a:solidFill>
                  <a:latin typeface="Calibri" panose="020F0502020204030204"/>
                  <a:cs typeface="+mn-cs"/>
                </a:defRPr>
              </a:lvl1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latin typeface="Gill Sans MT"/>
                  <a:cs typeface="Arial"/>
                </a:rPr>
                <a:t>Ceiling</a:t>
              </a:r>
              <a:r>
                <a:rPr lang="de-DE" sz="1100" b="1" dirty="0">
                  <a:latin typeface="Gill Sans MT"/>
                  <a:cs typeface="Arial"/>
                </a:rPr>
                <a:t> </a:t>
              </a:r>
              <a:r>
                <a:rPr lang="en-US" sz="1100" b="1" dirty="0">
                  <a:latin typeface="Gill Sans MT"/>
                  <a:cs typeface="Arial"/>
                </a:rPr>
                <a:t>price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100" b="1" dirty="0">
                  <a:latin typeface="Gill Sans MT"/>
                  <a:cs typeface="Arial"/>
                </a:rPr>
                <a:t>(e.g. LCOE-</a:t>
              </a:r>
              <a:r>
                <a:rPr lang="en-US" sz="1100" b="1" dirty="0">
                  <a:latin typeface="Gill Sans MT"/>
                  <a:cs typeface="Arial"/>
                </a:rPr>
                <a:t>based</a:t>
              </a:r>
              <a:r>
                <a:rPr lang="de-DE" sz="1100" b="1" dirty="0">
                  <a:latin typeface="Gill Sans MT"/>
                  <a:cs typeface="Arial"/>
                </a:rPr>
                <a:t>)</a:t>
              </a:r>
              <a:endParaRPr lang="en-GB" sz="1100" b="1" dirty="0">
                <a:latin typeface="Gill Sans MT"/>
                <a:cs typeface="Arial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67AF98D-26BC-40D0-9C85-62786FD9B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664678" y="3586745"/>
              <a:ext cx="294830" cy="1531229"/>
            </a:xfrm>
            <a:prstGeom prst="rect">
              <a:avLst/>
            </a:prstGeom>
            <a:noFill/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05787F4-E19E-4AE3-9CA5-90F9F2DA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Ceiling prices control costs and generate market signals, but setting is a challenge</a:t>
            </a:r>
          </a:p>
        </p:txBody>
      </p:sp>
    </p:spTree>
    <p:extLst>
      <p:ext uri="{BB962C8B-B14F-4D97-AF65-F5344CB8AC3E}">
        <p14:creationId xmlns:p14="http://schemas.microsoft.com/office/powerpoint/2010/main" val="318714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E6776C-5972-4155-9857-A52AA65F6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 descr="line graph indicating various cost ranges over time in years ">
            <a:extLst>
              <a:ext uri="{FF2B5EF4-FFF2-40B4-BE49-F238E27FC236}">
                <a16:creationId xmlns:a16="http://schemas.microsoft.com/office/drawing/2014/main" id="{DD6DBB18-8530-4483-B11A-53CA9A8B9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704" y="3634066"/>
            <a:ext cx="8021082" cy="30715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E9DD03-8008-4AAE-B21B-535F18CB90AB}"/>
              </a:ext>
            </a:extLst>
          </p:cNvPr>
          <p:cNvSpPr/>
          <p:nvPr/>
        </p:nvSpPr>
        <p:spPr>
          <a:xfrm>
            <a:off x="2729536" y="3124201"/>
            <a:ext cx="6693865" cy="646331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Net present value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bg1"/>
                </a:solidFill>
              </a:rPr>
              <a:t>time value of money through discount rate.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Discount rate 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>
                <a:solidFill>
                  <a:schemeClr val="bg1"/>
                </a:solidFill>
              </a:rPr>
              <a:t>weighted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average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cost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capital</a:t>
            </a:r>
            <a:r>
              <a:rPr lang="de-DE" dirty="0">
                <a:solidFill>
                  <a:schemeClr val="bg1"/>
                </a:solidFill>
              </a:rPr>
              <a:t> (WACC)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4721774-6120-4BA7-9AE8-3EB1E68DF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52064"/>
              </p:ext>
            </p:extLst>
          </p:nvPr>
        </p:nvGraphicFramePr>
        <p:xfrm>
          <a:off x="2210104" y="1508760"/>
          <a:ext cx="77724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6490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  <a:gridCol w="6305910">
                  <a:extLst>
                    <a:ext uri="{9D8B030D-6E8A-4147-A177-3AD203B41FA5}">
                      <a16:colId xmlns:a16="http://schemas.microsoft.com/office/drawing/2014/main" val="3620533044"/>
                    </a:ext>
                  </a:extLst>
                </a:gridCol>
              </a:tblGrid>
              <a:tr h="740433">
                <a:tc>
                  <a:txBody>
                    <a:bodyPr/>
                    <a:lstStyle/>
                    <a:p>
                      <a:r>
                        <a:rPr lang="en-US" sz="1800" b="0" noProof="0" dirty="0">
                          <a:solidFill>
                            <a:schemeClr val="bg1"/>
                          </a:solidFill>
                        </a:rPr>
                        <a:t>What does the LCOE tell us?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noProof="0" dirty="0">
                          <a:solidFill>
                            <a:srgbClr val="635C5B"/>
                          </a:solidFill>
                        </a:rPr>
                        <a:t>Revenue needed to cover total costs of building  and operating a power plant over its life.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noProof="0" dirty="0">
                          <a:solidFill>
                            <a:srgbClr val="635C5B"/>
                          </a:solidFill>
                        </a:rPr>
                        <a:t>Calculated over 20 years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noProof="0" dirty="0">
                          <a:solidFill>
                            <a:srgbClr val="635C5B"/>
                          </a:solidFill>
                        </a:rPr>
                        <a:t>Expressed in units of currency per kWh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244509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8CCC460-6908-4B4B-ACEC-67BED1C0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calculate the levelized cost of electricity (LCOE)?</a:t>
            </a:r>
          </a:p>
        </p:txBody>
      </p:sp>
    </p:spTree>
    <p:extLst>
      <p:ext uri="{BB962C8B-B14F-4D97-AF65-F5344CB8AC3E}">
        <p14:creationId xmlns:p14="http://schemas.microsoft.com/office/powerpoint/2010/main" val="19830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C05-927F-3348-96DF-9086CF2761D6}" type="datetime1">
              <a:rPr lang="en-US"/>
              <a:pPr/>
              <a:t>7/3/2020</a:t>
            </a:fld>
            <a:endParaRPr lang="en-US" dirty="0"/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32E0A-CA4C-4918-8658-74EEB2791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89945" y="6499303"/>
            <a:ext cx="6411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635C5B"/>
                </a:solidFill>
                <a:latin typeface="Gill Sans MT"/>
              </a:rPr>
              <a:t>©Abt Associates</a:t>
            </a:r>
            <a:endParaRPr lang="en-US" sz="1000" dirty="0">
              <a:solidFill>
                <a:srgbClr val="635C5B"/>
              </a:solidFill>
              <a:latin typeface="Gill Sans MT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52834D5-8847-4AE1-A4C7-0B7883D756AD}"/>
              </a:ext>
            </a:extLst>
          </p:cNvPr>
          <p:cNvSpPr txBox="1">
            <a:spLocks/>
          </p:cNvSpPr>
          <p:nvPr/>
        </p:nvSpPr>
        <p:spPr>
          <a:xfrm>
            <a:off x="1676400" y="4810780"/>
            <a:ext cx="8839200" cy="5232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FFFF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ctr">
              <a:defRPr/>
            </a:pPr>
            <a:r>
              <a:rPr lang="en-US" sz="2800" dirty="0">
                <a:solidFill>
                  <a:schemeClr val="accent6"/>
                </a:solidFill>
              </a:rPr>
              <a:t>Ceiling price: LCOE + margin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80E49C-B8B3-41AB-AB91-6C87CF881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66112"/>
              </p:ext>
            </p:extLst>
          </p:nvPr>
        </p:nvGraphicFramePr>
        <p:xfrm>
          <a:off x="1823217" y="1752600"/>
          <a:ext cx="8393166" cy="262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93166">
                  <a:extLst>
                    <a:ext uri="{9D8B030D-6E8A-4147-A177-3AD203B41FA5}">
                      <a16:colId xmlns:a16="http://schemas.microsoft.com/office/drawing/2014/main" val="3620533044"/>
                    </a:ext>
                  </a:extLst>
                </a:gridCol>
              </a:tblGrid>
              <a:tr h="74043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2000" b="1" noProof="0" dirty="0">
                          <a:solidFill>
                            <a:srgbClr val="635C5B"/>
                          </a:solidFill>
                        </a:rPr>
                        <a:t>Net </a:t>
                      </a:r>
                      <a:r>
                        <a:rPr lang="de-DE" sz="2000" b="1" noProof="0" dirty="0" err="1">
                          <a:solidFill>
                            <a:srgbClr val="635C5B"/>
                          </a:solidFill>
                        </a:rPr>
                        <a:t>present</a:t>
                      </a:r>
                      <a:r>
                        <a:rPr lang="de-DE" sz="2000" b="1" noProof="0" dirty="0">
                          <a:solidFill>
                            <a:srgbClr val="635C5B"/>
                          </a:solidFill>
                        </a:rPr>
                        <a:t> </a:t>
                      </a:r>
                      <a:r>
                        <a:rPr lang="de-DE" sz="2000" b="1" noProof="0" dirty="0" err="1">
                          <a:solidFill>
                            <a:srgbClr val="635C5B"/>
                          </a:solidFill>
                        </a:rPr>
                        <a:t>value</a:t>
                      </a:r>
                      <a:r>
                        <a:rPr lang="de-DE" sz="2000" b="1" noProof="0" dirty="0">
                          <a:solidFill>
                            <a:srgbClr val="635C5B"/>
                          </a:solidFill>
                        </a:rPr>
                        <a:t> </a:t>
                      </a:r>
                      <a:r>
                        <a:rPr lang="de-DE" sz="2000" b="1" noProof="0" dirty="0" err="1">
                          <a:solidFill>
                            <a:srgbClr val="635C5B"/>
                          </a:solidFill>
                        </a:rPr>
                        <a:t>of</a:t>
                      </a:r>
                      <a:r>
                        <a:rPr lang="de-DE" sz="2000" b="1" noProof="0" dirty="0">
                          <a:solidFill>
                            <a:srgbClr val="635C5B"/>
                          </a:solidFill>
                        </a:rPr>
                        <a:t> </a:t>
                      </a:r>
                      <a:r>
                        <a:rPr lang="de-DE" sz="2000" b="1" noProof="0" dirty="0" err="1">
                          <a:solidFill>
                            <a:srgbClr val="635C5B"/>
                          </a:solidFill>
                        </a:rPr>
                        <a:t>project</a:t>
                      </a:r>
                      <a:r>
                        <a:rPr lang="de-DE" sz="2000" b="1" noProof="0" dirty="0">
                          <a:solidFill>
                            <a:srgbClr val="635C5B"/>
                          </a:solidFill>
                        </a:rPr>
                        <a:t> </a:t>
                      </a:r>
                      <a:r>
                        <a:rPr lang="de-DE" sz="2000" b="1" noProof="0" dirty="0" err="1">
                          <a:solidFill>
                            <a:srgbClr val="635C5B"/>
                          </a:solidFill>
                        </a:rPr>
                        <a:t>lifetime</a:t>
                      </a:r>
                      <a:r>
                        <a:rPr lang="de-DE" sz="2000" b="1" noProof="0" dirty="0">
                          <a:solidFill>
                            <a:srgbClr val="635C5B"/>
                          </a:solidFill>
                        </a:rPr>
                        <a:t> costs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noProof="0" dirty="0">
                          <a:solidFill>
                            <a:srgbClr val="635C5B"/>
                          </a:solidFill>
                        </a:rPr>
                        <a:t>Upfront investment cost (e.g. $1,446.34/kW wind in Brazil 2015)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noProof="0" dirty="0">
                          <a:solidFill>
                            <a:srgbClr val="635C5B"/>
                          </a:solidFill>
                        </a:rPr>
                        <a:t>O&amp;M: O&amp;M contract,  land leases, insurance (e.g. $39.87/kW wind in Brazil 2015)</a:t>
                      </a:r>
                    </a:p>
                  </a:txBody>
                  <a:tcPr marL="121706" marR="121706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2445093"/>
                  </a:ext>
                </a:extLst>
              </a:tr>
              <a:tr h="7404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1" noProof="0" dirty="0">
                          <a:solidFill>
                            <a:srgbClr val="635C5B"/>
                          </a:solidFill>
                        </a:rPr>
                        <a:t>Net </a:t>
                      </a:r>
                      <a:r>
                        <a:rPr lang="de-DE" sz="2000" b="1" noProof="0" dirty="0" err="1">
                          <a:solidFill>
                            <a:srgbClr val="635C5B"/>
                          </a:solidFill>
                        </a:rPr>
                        <a:t>present</a:t>
                      </a:r>
                      <a:r>
                        <a:rPr lang="de-DE" sz="2000" b="1" noProof="0" dirty="0">
                          <a:solidFill>
                            <a:srgbClr val="635C5B"/>
                          </a:solidFill>
                        </a:rPr>
                        <a:t> </a:t>
                      </a:r>
                      <a:r>
                        <a:rPr lang="de-DE" sz="2000" b="1" noProof="0" dirty="0" err="1">
                          <a:solidFill>
                            <a:srgbClr val="635C5B"/>
                          </a:solidFill>
                        </a:rPr>
                        <a:t>value</a:t>
                      </a:r>
                      <a:r>
                        <a:rPr lang="de-DE" sz="2000" b="1" noProof="0" dirty="0">
                          <a:solidFill>
                            <a:srgbClr val="635C5B"/>
                          </a:solidFill>
                        </a:rPr>
                        <a:t> </a:t>
                      </a:r>
                      <a:r>
                        <a:rPr lang="de-DE" sz="2000" b="1" noProof="0" dirty="0" err="1">
                          <a:solidFill>
                            <a:srgbClr val="635C5B"/>
                          </a:solidFill>
                        </a:rPr>
                        <a:t>of</a:t>
                      </a:r>
                      <a:r>
                        <a:rPr lang="de-DE" sz="2000" b="1" noProof="0" dirty="0">
                          <a:solidFill>
                            <a:srgbClr val="635C5B"/>
                          </a:solidFill>
                        </a:rPr>
                        <a:t> </a:t>
                      </a:r>
                      <a:r>
                        <a:rPr lang="de-DE" sz="2000" b="1" noProof="0" dirty="0" err="1">
                          <a:solidFill>
                            <a:srgbClr val="635C5B"/>
                          </a:solidFill>
                        </a:rPr>
                        <a:t>project</a:t>
                      </a:r>
                      <a:r>
                        <a:rPr lang="de-DE" sz="2000" b="1" noProof="0" dirty="0">
                          <a:solidFill>
                            <a:srgbClr val="635C5B"/>
                          </a:solidFill>
                        </a:rPr>
                        <a:t> </a:t>
                      </a:r>
                      <a:r>
                        <a:rPr lang="de-DE" sz="2000" b="1" noProof="0" dirty="0" err="1">
                          <a:solidFill>
                            <a:srgbClr val="635C5B"/>
                          </a:solidFill>
                        </a:rPr>
                        <a:t>lifetime</a:t>
                      </a:r>
                      <a:r>
                        <a:rPr lang="de-DE" sz="2000" b="1" noProof="0" dirty="0">
                          <a:solidFill>
                            <a:srgbClr val="635C5B"/>
                          </a:solidFill>
                        </a:rPr>
                        <a:t> </a:t>
                      </a:r>
                      <a:r>
                        <a:rPr lang="de-DE" sz="2000" b="1" noProof="0" dirty="0" err="1">
                          <a:solidFill>
                            <a:srgbClr val="635C5B"/>
                          </a:solidFill>
                        </a:rPr>
                        <a:t>generation</a:t>
                      </a:r>
                      <a:endParaRPr lang="de-DE" sz="2000" b="1" noProof="0" dirty="0">
                        <a:solidFill>
                          <a:srgbClr val="635C5B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0" noProof="0" dirty="0">
                          <a:solidFill>
                            <a:srgbClr val="635C5B"/>
                          </a:solidFill>
                        </a:rPr>
                        <a:t>Plant </a:t>
                      </a:r>
                      <a:r>
                        <a:rPr lang="de-DE" sz="2000" b="0" noProof="0" dirty="0" err="1">
                          <a:solidFill>
                            <a:srgbClr val="635C5B"/>
                          </a:solidFill>
                        </a:rPr>
                        <a:t>capacity</a:t>
                      </a:r>
                      <a:r>
                        <a:rPr lang="de-DE" sz="2000" b="0" noProof="0" dirty="0">
                          <a:solidFill>
                            <a:srgbClr val="635C5B"/>
                          </a:solidFill>
                        </a:rPr>
                        <a:t> * </a:t>
                      </a:r>
                      <a:r>
                        <a:rPr lang="de-DE" sz="2000" b="0" noProof="0" dirty="0" err="1">
                          <a:solidFill>
                            <a:srgbClr val="635C5B"/>
                          </a:solidFill>
                        </a:rPr>
                        <a:t>full-load</a:t>
                      </a:r>
                      <a:r>
                        <a:rPr lang="de-DE" sz="2000" b="0" noProof="0" dirty="0">
                          <a:solidFill>
                            <a:srgbClr val="635C5B"/>
                          </a:solidFill>
                        </a:rPr>
                        <a:t> </a:t>
                      </a:r>
                      <a:r>
                        <a:rPr lang="de-DE" sz="2000" b="0" noProof="0" dirty="0" err="1">
                          <a:solidFill>
                            <a:srgbClr val="635C5B"/>
                          </a:solidFill>
                        </a:rPr>
                        <a:t>hours</a:t>
                      </a:r>
                      <a:r>
                        <a:rPr lang="de-DE" sz="2000" b="0" noProof="0" dirty="0">
                          <a:solidFill>
                            <a:srgbClr val="635C5B"/>
                          </a:solidFill>
                        </a:rPr>
                        <a:t> (8760 * </a:t>
                      </a:r>
                      <a:r>
                        <a:rPr lang="de-DE" sz="2000" b="0" noProof="0" dirty="0" err="1">
                          <a:solidFill>
                            <a:srgbClr val="635C5B"/>
                          </a:solidFill>
                        </a:rPr>
                        <a:t>capacity</a:t>
                      </a:r>
                      <a:r>
                        <a:rPr lang="de-DE" sz="2000" b="0" noProof="0" dirty="0">
                          <a:solidFill>
                            <a:srgbClr val="635C5B"/>
                          </a:solidFill>
                        </a:rPr>
                        <a:t> </a:t>
                      </a:r>
                      <a:r>
                        <a:rPr lang="de-DE" sz="2000" b="0" noProof="0" dirty="0" err="1">
                          <a:solidFill>
                            <a:srgbClr val="635C5B"/>
                          </a:solidFill>
                        </a:rPr>
                        <a:t>factor</a:t>
                      </a:r>
                      <a:r>
                        <a:rPr lang="de-DE" sz="2000" b="0" noProof="0" dirty="0">
                          <a:solidFill>
                            <a:srgbClr val="635C5B"/>
                          </a:solidFill>
                        </a:rPr>
                        <a:t>, e.g. 47.5% wind in </a:t>
                      </a:r>
                      <a:r>
                        <a:rPr lang="de-DE" sz="2000" b="0" noProof="0" dirty="0" err="1">
                          <a:solidFill>
                            <a:srgbClr val="635C5B"/>
                          </a:solidFill>
                        </a:rPr>
                        <a:t>Brazil</a:t>
                      </a:r>
                      <a:r>
                        <a:rPr lang="de-DE" sz="2000" b="0" noProof="0" dirty="0">
                          <a:solidFill>
                            <a:srgbClr val="635C5B"/>
                          </a:solidFill>
                        </a:rPr>
                        <a:t> 2015)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0" noProof="0" dirty="0">
                          <a:solidFill>
                            <a:srgbClr val="635C5B"/>
                          </a:solidFill>
                        </a:rPr>
                        <a:t>– </a:t>
                      </a:r>
                      <a:r>
                        <a:rPr lang="de-DE" sz="2000" b="0" noProof="0" dirty="0" err="1">
                          <a:solidFill>
                            <a:srgbClr val="635C5B"/>
                          </a:solidFill>
                        </a:rPr>
                        <a:t>loss</a:t>
                      </a:r>
                      <a:r>
                        <a:rPr lang="de-DE" sz="2000" b="0" noProof="0" dirty="0">
                          <a:solidFill>
                            <a:srgbClr val="635C5B"/>
                          </a:solidFill>
                        </a:rPr>
                        <a:t> in </a:t>
                      </a:r>
                      <a:r>
                        <a:rPr lang="de-DE" sz="2000" b="0" noProof="0" dirty="0" err="1">
                          <a:solidFill>
                            <a:srgbClr val="635C5B"/>
                          </a:solidFill>
                        </a:rPr>
                        <a:t>quality</a:t>
                      </a:r>
                      <a:r>
                        <a:rPr lang="de-DE" sz="2000" b="0" noProof="0" dirty="0">
                          <a:solidFill>
                            <a:srgbClr val="635C5B"/>
                          </a:solidFill>
                        </a:rPr>
                        <a:t>/</a:t>
                      </a:r>
                      <a:r>
                        <a:rPr lang="de-DE" sz="2000" b="0" noProof="0" dirty="0" err="1">
                          <a:solidFill>
                            <a:srgbClr val="635C5B"/>
                          </a:solidFill>
                        </a:rPr>
                        <a:t>line</a:t>
                      </a:r>
                      <a:r>
                        <a:rPr lang="de-DE" sz="2000" b="0" noProof="0" dirty="0">
                          <a:solidFill>
                            <a:srgbClr val="635C5B"/>
                          </a:solidFill>
                        </a:rPr>
                        <a:t> </a:t>
                      </a:r>
                      <a:r>
                        <a:rPr lang="de-DE" sz="2000" b="0" noProof="0" dirty="0" err="1">
                          <a:solidFill>
                            <a:srgbClr val="635C5B"/>
                          </a:solidFill>
                        </a:rPr>
                        <a:t>losses</a:t>
                      </a:r>
                      <a:r>
                        <a:rPr lang="de-DE" sz="2000" b="0" noProof="0" dirty="0">
                          <a:solidFill>
                            <a:srgbClr val="635C5B"/>
                          </a:solidFill>
                        </a:rPr>
                        <a:t> </a:t>
                      </a:r>
                      <a:endParaRPr lang="en-US" sz="2000" b="0" noProof="0" dirty="0">
                        <a:solidFill>
                          <a:srgbClr val="635C5B"/>
                        </a:solidFill>
                      </a:endParaRPr>
                    </a:p>
                  </a:txBody>
                  <a:tcPr marL="121706" marR="121706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5845759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6A9812A-A81B-46AD-BA80-6A15A254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Levelized cost of energy (LCOE)</a:t>
            </a:r>
          </a:p>
        </p:txBody>
      </p:sp>
    </p:spTree>
    <p:extLst>
      <p:ext uri="{BB962C8B-B14F-4D97-AF65-F5344CB8AC3E}">
        <p14:creationId xmlns:p14="http://schemas.microsoft.com/office/powerpoint/2010/main" val="245857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584BDD-4286-4B4B-AC5A-B47F3F7FF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10E7E3A-E8C5-4C71-98EF-7FA75AA56544}"/>
              </a:ext>
            </a:extLst>
          </p:cNvPr>
          <p:cNvSpPr/>
          <p:nvPr/>
        </p:nvSpPr>
        <p:spPr>
          <a:xfrm>
            <a:off x="6326495" y="4678740"/>
            <a:ext cx="3940485" cy="156966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635C5B"/>
                </a:solidFill>
              </a:rPr>
              <a:t>Undisclosed ceiling price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635C5B"/>
                </a:solidFill>
              </a:rPr>
              <a:t>South Africa, Peru (rounds 1-3)</a:t>
            </a:r>
          </a:p>
          <a:p>
            <a:pPr>
              <a:defRPr/>
            </a:pPr>
            <a:r>
              <a:rPr lang="en-US" sz="1600" b="1" dirty="0">
                <a:solidFill>
                  <a:srgbClr val="635C5B"/>
                </a:solidFill>
              </a:rPr>
              <a:t>Disclosed ceiling price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635C5B"/>
                </a:solidFill>
              </a:rPr>
              <a:t>Brazil (combined with undisclosed auction volume), Mexico, India, Peru (round 4)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06D9A06-8F9F-482E-A1F0-835B4B508E42}"/>
              </a:ext>
            </a:extLst>
          </p:cNvPr>
          <p:cNvSpPr/>
          <p:nvPr/>
        </p:nvSpPr>
        <p:spPr>
          <a:xfrm>
            <a:off x="6324601" y="4344634"/>
            <a:ext cx="3942379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Country examples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73D1C8-6568-4874-B23D-9B55942590EE}"/>
              </a:ext>
            </a:extLst>
          </p:cNvPr>
          <p:cNvSpPr/>
          <p:nvPr/>
        </p:nvSpPr>
        <p:spPr>
          <a:xfrm>
            <a:off x="6322426" y="2136844"/>
            <a:ext cx="3927780" cy="2062103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B050"/>
                </a:solidFill>
              </a:rPr>
              <a:t>Benefits: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635C5B"/>
                </a:solidFill>
              </a:rPr>
              <a:t>Helps prevent projects from being rejected in the auction.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635C5B"/>
                </a:solidFill>
              </a:rPr>
              <a:t>Gives bidders more planning security (sunk costs).</a:t>
            </a:r>
          </a:p>
          <a:p>
            <a:pPr>
              <a:defRPr/>
            </a:pPr>
            <a:r>
              <a:rPr lang="en-US" sz="1600" b="1" dirty="0">
                <a:solidFill>
                  <a:srgbClr val="C00000"/>
                </a:solidFill>
              </a:rPr>
              <a:t>Disadvantages: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635C5B"/>
                </a:solidFill>
              </a:rPr>
              <a:t>Bids close to ceiling price if low competition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FA26542-6FE1-4747-9BC8-02113144E705}"/>
              </a:ext>
            </a:extLst>
          </p:cNvPr>
          <p:cNvSpPr/>
          <p:nvPr/>
        </p:nvSpPr>
        <p:spPr>
          <a:xfrm>
            <a:off x="6322337" y="1755843"/>
            <a:ext cx="3927869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Disclosing ceiling price</a:t>
            </a:r>
          </a:p>
        </p:txBody>
      </p:sp>
      <p:grpSp>
        <p:nvGrpSpPr>
          <p:cNvPr id="27" name="Group 26" descr="graph depicting defined volume by ceiling price for successful and unsuccessful bids ">
            <a:extLst>
              <a:ext uri="{FF2B5EF4-FFF2-40B4-BE49-F238E27FC236}">
                <a16:creationId xmlns:a16="http://schemas.microsoft.com/office/drawing/2014/main" id="{AEBD08B1-3D58-4FB4-8420-05197DBD2EC1}"/>
              </a:ext>
            </a:extLst>
          </p:cNvPr>
          <p:cNvGrpSpPr/>
          <p:nvPr/>
        </p:nvGrpSpPr>
        <p:grpSpPr>
          <a:xfrm>
            <a:off x="1574508" y="2485050"/>
            <a:ext cx="4371307" cy="3663823"/>
            <a:chOff x="50507" y="2485049"/>
            <a:chExt cx="4371307" cy="36638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8F0B65-8018-4D04-A8D7-8CAC82A2D03C}"/>
                </a:ext>
              </a:extLst>
            </p:cNvPr>
            <p:cNvSpPr/>
            <p:nvPr/>
          </p:nvSpPr>
          <p:spPr bwMode="auto">
            <a:xfrm>
              <a:off x="1768493" y="4297747"/>
              <a:ext cx="103949" cy="631242"/>
            </a:xfrm>
            <a:prstGeom prst="rect">
              <a:avLst/>
            </a:prstGeom>
            <a:solidFill>
              <a:srgbClr val="AFD466"/>
            </a:solidFill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71A532-DCE9-4CBF-8DB6-2F7D91E80070}"/>
                </a:ext>
              </a:extLst>
            </p:cNvPr>
            <p:cNvSpPr txBox="1"/>
            <p:nvPr/>
          </p:nvSpPr>
          <p:spPr>
            <a:xfrm>
              <a:off x="2014851" y="5491641"/>
              <a:ext cx="1367682" cy="65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>
                <a:lnSpc>
                  <a:spcPct val="150000"/>
                </a:lnSpc>
                <a:defRPr b="0">
                  <a:solidFill>
                    <a:srgbClr val="000000"/>
                  </a:solidFill>
                  <a:latin typeface="Calibri" panose="020F0502020204030204"/>
                  <a:cs typeface="+mn-cs"/>
                </a:defRPr>
              </a:lvl1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dirty="0">
                  <a:solidFill>
                    <a:srgbClr val="635C5B"/>
                  </a:solidFill>
                  <a:latin typeface="+mn-lt"/>
                  <a:cs typeface="Arial"/>
                </a:rPr>
                <a:t>Successful</a:t>
              </a:r>
              <a:r>
                <a:rPr lang="de-DE" sz="1300" dirty="0">
                  <a:solidFill>
                    <a:srgbClr val="635C5B"/>
                  </a:solidFill>
                  <a:latin typeface="+mn-lt"/>
                  <a:cs typeface="Arial"/>
                </a:rPr>
                <a:t> </a:t>
              </a:r>
              <a:r>
                <a:rPr lang="en-US" sz="1300" dirty="0">
                  <a:solidFill>
                    <a:srgbClr val="635C5B"/>
                  </a:solidFill>
                  <a:latin typeface="+mn-lt"/>
                  <a:cs typeface="Arial"/>
                </a:rPr>
                <a:t>bids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dirty="0">
                  <a:solidFill>
                    <a:srgbClr val="635C5B"/>
                  </a:solidFill>
                  <a:latin typeface="+mn-lt"/>
                  <a:cs typeface="Arial"/>
                </a:rPr>
                <a:t>Unsuccessful</a:t>
              </a:r>
              <a:r>
                <a:rPr lang="de-DE" sz="1300" dirty="0">
                  <a:solidFill>
                    <a:srgbClr val="635C5B"/>
                  </a:solidFill>
                  <a:latin typeface="+mn-lt"/>
                  <a:cs typeface="Arial"/>
                </a:rPr>
                <a:t> </a:t>
              </a:r>
              <a:r>
                <a:rPr lang="en-US" sz="1300" dirty="0">
                  <a:solidFill>
                    <a:srgbClr val="635C5B"/>
                  </a:solidFill>
                  <a:latin typeface="+mn-lt"/>
                  <a:cs typeface="Arial"/>
                </a:rPr>
                <a:t>bids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178027-0812-4865-95B0-ABBF53B7904A}"/>
                </a:ext>
              </a:extLst>
            </p:cNvPr>
            <p:cNvSpPr txBox="1"/>
            <p:nvPr/>
          </p:nvSpPr>
          <p:spPr>
            <a:xfrm>
              <a:off x="3646794" y="4911596"/>
              <a:ext cx="77502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r">
                <a:lnSpc>
                  <a:spcPct val="100000"/>
                </a:lnSpc>
                <a:defRPr>
                  <a:solidFill>
                    <a:srgbClr val="000000"/>
                  </a:solidFill>
                  <a:latin typeface="Calibri" panose="020F0502020204030204"/>
                  <a:cs typeface="+mn-cs"/>
                </a:defRPr>
              </a:lvl1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300" b="1" dirty="0">
                  <a:solidFill>
                    <a:srgbClr val="635C5B"/>
                  </a:solidFill>
                  <a:latin typeface="+mn-lt"/>
                  <a:cs typeface="Arial"/>
                </a:rPr>
                <a:t>Volume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300" b="1" dirty="0">
                  <a:solidFill>
                    <a:srgbClr val="635C5B"/>
                  </a:solidFill>
                  <a:latin typeface="+mn-lt"/>
                  <a:cs typeface="Arial"/>
                </a:rPr>
                <a:t>in MW</a:t>
              </a:r>
              <a:endParaRPr lang="en-GB" sz="1300" b="1" dirty="0">
                <a:solidFill>
                  <a:srgbClr val="635C5B"/>
                </a:solidFill>
                <a:latin typeface="+mn-lt"/>
                <a:cs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132061-0D55-4CA1-8A59-E352DBD4DF82}"/>
                </a:ext>
              </a:extLst>
            </p:cNvPr>
            <p:cNvSpPr txBox="1"/>
            <p:nvPr/>
          </p:nvSpPr>
          <p:spPr>
            <a:xfrm>
              <a:off x="585375" y="2485049"/>
              <a:ext cx="118814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r">
                <a:lnSpc>
                  <a:spcPct val="100000"/>
                </a:lnSpc>
                <a:defRPr>
                  <a:solidFill>
                    <a:srgbClr val="000000"/>
                  </a:solidFill>
                  <a:latin typeface="Calibri" panose="020F0502020204030204"/>
                  <a:cs typeface="+mn-cs"/>
                </a:defRPr>
              </a:lvl1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300" b="1" dirty="0">
                  <a:solidFill>
                    <a:srgbClr val="635C5B"/>
                  </a:solidFill>
                  <a:latin typeface="+mn-lt"/>
                  <a:cs typeface="Arial"/>
                </a:rPr>
                <a:t>Price 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300" b="1" dirty="0">
                  <a:solidFill>
                    <a:srgbClr val="635C5B"/>
                  </a:solidFill>
                  <a:latin typeface="+mn-lt"/>
                  <a:cs typeface="Arial"/>
                </a:rPr>
                <a:t>in Cent/kWh</a:t>
              </a:r>
              <a:endParaRPr lang="en-GB" sz="1300" b="1" dirty="0">
                <a:solidFill>
                  <a:srgbClr val="635C5B"/>
                </a:solidFill>
                <a:latin typeface="+mn-lt"/>
                <a:cs typeface="Arial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C4F5AB-7BF7-43BE-9360-0BC22BFC1A0E}"/>
                </a:ext>
              </a:extLst>
            </p:cNvPr>
            <p:cNvCxnSpPr/>
            <p:nvPr/>
          </p:nvCxnSpPr>
          <p:spPr bwMode="auto">
            <a:xfrm flipH="1">
              <a:off x="1760130" y="5104664"/>
              <a:ext cx="1622124" cy="13117"/>
            </a:xfrm>
            <a:prstGeom prst="line">
              <a:avLst/>
            </a:prstGeom>
            <a:solidFill>
              <a:schemeClr val="tx2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4EE0C7-E238-44F0-9E94-3A2EE518392D}"/>
                </a:ext>
              </a:extLst>
            </p:cNvPr>
            <p:cNvSpPr txBox="1"/>
            <p:nvPr/>
          </p:nvSpPr>
          <p:spPr>
            <a:xfrm>
              <a:off x="1904183" y="5089591"/>
              <a:ext cx="1334020" cy="334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i="1" dirty="0">
                  <a:solidFill>
                    <a:srgbClr val="C60C30"/>
                  </a:solidFill>
                  <a:cs typeface="Arial" charset="0"/>
                </a:rPr>
                <a:t>Defined</a:t>
              </a:r>
              <a:r>
                <a:rPr lang="de-DE" sz="1300" b="1" i="1" dirty="0">
                  <a:solidFill>
                    <a:srgbClr val="C60C30"/>
                  </a:solidFill>
                  <a:cs typeface="Arial" charset="0"/>
                </a:rPr>
                <a:t> </a:t>
              </a:r>
              <a:r>
                <a:rPr lang="en-US" sz="1300" b="1" i="1" dirty="0">
                  <a:solidFill>
                    <a:srgbClr val="C60C30"/>
                  </a:solidFill>
                  <a:cs typeface="Arial" charset="0"/>
                </a:rPr>
                <a:t>volume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538EF3-F750-4F52-9F18-0FC973E83B8C}"/>
                </a:ext>
              </a:extLst>
            </p:cNvPr>
            <p:cNvSpPr/>
            <p:nvPr/>
          </p:nvSpPr>
          <p:spPr bwMode="auto">
            <a:xfrm>
              <a:off x="1871853" y="4246463"/>
              <a:ext cx="84983" cy="685602"/>
            </a:xfrm>
            <a:prstGeom prst="rect">
              <a:avLst/>
            </a:prstGeom>
            <a:solidFill>
              <a:srgbClr val="AFD466"/>
            </a:solidFill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460F6C-7B3A-4BF2-AB6B-5DD0DA2B3E8F}"/>
                </a:ext>
              </a:extLst>
            </p:cNvPr>
            <p:cNvSpPr/>
            <p:nvPr/>
          </p:nvSpPr>
          <p:spPr bwMode="auto">
            <a:xfrm>
              <a:off x="1954917" y="4246202"/>
              <a:ext cx="435710" cy="685602"/>
            </a:xfrm>
            <a:prstGeom prst="rect">
              <a:avLst/>
            </a:prstGeom>
            <a:solidFill>
              <a:srgbClr val="AFD466"/>
            </a:solidFill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563328-EB12-4256-8140-CF81B089301C}"/>
                </a:ext>
              </a:extLst>
            </p:cNvPr>
            <p:cNvSpPr/>
            <p:nvPr/>
          </p:nvSpPr>
          <p:spPr bwMode="auto">
            <a:xfrm>
              <a:off x="2406343" y="3687122"/>
              <a:ext cx="72875" cy="1243385"/>
            </a:xfrm>
            <a:prstGeom prst="rect">
              <a:avLst/>
            </a:prstGeom>
            <a:solidFill>
              <a:srgbClr val="AFD466"/>
            </a:solidFill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91C8E0-0345-484B-A86A-EC419CED4762}"/>
                </a:ext>
              </a:extLst>
            </p:cNvPr>
            <p:cNvSpPr/>
            <p:nvPr/>
          </p:nvSpPr>
          <p:spPr bwMode="auto">
            <a:xfrm>
              <a:off x="2479986" y="3667832"/>
              <a:ext cx="389432" cy="1265445"/>
            </a:xfrm>
            <a:prstGeom prst="rect">
              <a:avLst/>
            </a:prstGeom>
            <a:solidFill>
              <a:srgbClr val="AFD466"/>
            </a:solidFill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D91988-716F-4973-A098-8F502D429FEB}"/>
                </a:ext>
              </a:extLst>
            </p:cNvPr>
            <p:cNvSpPr/>
            <p:nvPr/>
          </p:nvSpPr>
          <p:spPr bwMode="auto">
            <a:xfrm>
              <a:off x="2868335" y="3643199"/>
              <a:ext cx="201327" cy="1290078"/>
            </a:xfrm>
            <a:prstGeom prst="rect">
              <a:avLst/>
            </a:prstGeom>
            <a:solidFill>
              <a:srgbClr val="AFD466"/>
            </a:solidFill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DE9406-A322-4B1D-833D-84260A7BF98A}"/>
                </a:ext>
              </a:extLst>
            </p:cNvPr>
            <p:cNvSpPr/>
            <p:nvPr/>
          </p:nvSpPr>
          <p:spPr bwMode="auto">
            <a:xfrm>
              <a:off x="3088841" y="3400917"/>
              <a:ext cx="294830" cy="1531229"/>
            </a:xfrm>
            <a:prstGeom prst="rect">
              <a:avLst/>
            </a:prstGeom>
            <a:solidFill>
              <a:srgbClr val="AFD466"/>
            </a:solidFill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3960A7-FFB5-4B3B-8B28-253FDF984FDB}"/>
                </a:ext>
              </a:extLst>
            </p:cNvPr>
            <p:cNvSpPr/>
            <p:nvPr/>
          </p:nvSpPr>
          <p:spPr bwMode="auto">
            <a:xfrm>
              <a:off x="3387906" y="3286880"/>
              <a:ext cx="247753" cy="16463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AFD4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BCF963-35ED-48E2-9C8C-AF23228E1E59}"/>
                </a:ext>
              </a:extLst>
            </p:cNvPr>
            <p:cNvSpPr/>
            <p:nvPr/>
          </p:nvSpPr>
          <p:spPr bwMode="auto">
            <a:xfrm>
              <a:off x="3637075" y="3151981"/>
              <a:ext cx="211053" cy="17663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AFD4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4E50955-F2A9-4DE1-8144-53F5A4CEE689}"/>
                </a:ext>
              </a:extLst>
            </p:cNvPr>
            <p:cNvCxnSpPr/>
            <p:nvPr/>
          </p:nvCxnSpPr>
          <p:spPr bwMode="auto">
            <a:xfrm flipH="1">
              <a:off x="3382254" y="2833076"/>
              <a:ext cx="1" cy="2093556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2E47281-1FC9-45F1-B1FE-D9E7BD878F44}"/>
                </a:ext>
              </a:extLst>
            </p:cNvPr>
            <p:cNvSpPr/>
            <p:nvPr/>
          </p:nvSpPr>
          <p:spPr bwMode="auto">
            <a:xfrm>
              <a:off x="1779379" y="5924569"/>
              <a:ext cx="214552" cy="1628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AFD4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F032CD-2847-4207-8AC3-2C9A52D0ED2F}"/>
                </a:ext>
              </a:extLst>
            </p:cNvPr>
            <p:cNvSpPr/>
            <p:nvPr/>
          </p:nvSpPr>
          <p:spPr bwMode="auto">
            <a:xfrm>
              <a:off x="1779379" y="5630091"/>
              <a:ext cx="214552" cy="162885"/>
            </a:xfrm>
            <a:prstGeom prst="rect">
              <a:avLst/>
            </a:prstGeom>
            <a:solidFill>
              <a:srgbClr val="AFD466"/>
            </a:solidFill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D9E1B98-0C32-4745-8BEF-98752086BEF1}"/>
                </a:ext>
              </a:extLst>
            </p:cNvPr>
            <p:cNvCxnSpPr/>
            <p:nvPr/>
          </p:nvCxnSpPr>
          <p:spPr bwMode="auto">
            <a:xfrm flipV="1">
              <a:off x="1751768" y="4913342"/>
              <a:ext cx="2554848" cy="22295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BF687E2-6025-460B-8CB8-75383E589406}"/>
                </a:ext>
              </a:extLst>
            </p:cNvPr>
            <p:cNvCxnSpPr/>
            <p:nvPr/>
          </p:nvCxnSpPr>
          <p:spPr bwMode="auto">
            <a:xfrm flipV="1">
              <a:off x="1752600" y="2821692"/>
              <a:ext cx="0" cy="2131309"/>
            </a:xfrm>
            <a:prstGeom prst="straightConnector1">
              <a:avLst/>
            </a:prstGeom>
            <a:solidFill>
              <a:srgbClr val="44546A"/>
            </a:solidFill>
            <a:ln w="190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412CAD-066A-47C2-BEB2-242BBD299E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45633" y="3621512"/>
              <a:ext cx="239905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1F996-0DB7-432C-9C64-54522BA8B6EC}"/>
                </a:ext>
              </a:extLst>
            </p:cNvPr>
            <p:cNvSpPr txBox="1"/>
            <p:nvPr/>
          </p:nvSpPr>
          <p:spPr>
            <a:xfrm>
              <a:off x="50507" y="3266099"/>
              <a:ext cx="16353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r">
                <a:lnSpc>
                  <a:spcPct val="100000"/>
                </a:lnSpc>
                <a:defRPr>
                  <a:solidFill>
                    <a:srgbClr val="000000"/>
                  </a:solidFill>
                  <a:latin typeface="Calibri" panose="020F0502020204030204"/>
                  <a:cs typeface="+mn-cs"/>
                </a:defRPr>
              </a:lvl1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dirty="0">
                  <a:solidFill>
                    <a:srgbClr val="635C5B"/>
                  </a:solidFill>
                  <a:latin typeface="+mn-lt"/>
                  <a:cs typeface="Arial"/>
                </a:rPr>
                <a:t>Ceiling</a:t>
              </a:r>
              <a:r>
                <a:rPr lang="de-DE" sz="1300" b="1" dirty="0">
                  <a:solidFill>
                    <a:srgbClr val="635C5B"/>
                  </a:solidFill>
                  <a:latin typeface="+mn-lt"/>
                  <a:cs typeface="Arial"/>
                </a:rPr>
                <a:t> </a:t>
              </a:r>
              <a:r>
                <a:rPr lang="en-US" sz="1300" b="1" dirty="0">
                  <a:solidFill>
                    <a:srgbClr val="635C5B"/>
                  </a:solidFill>
                  <a:latin typeface="+mn-lt"/>
                  <a:cs typeface="Arial"/>
                </a:rPr>
                <a:t>price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300" b="1" dirty="0">
                  <a:solidFill>
                    <a:srgbClr val="635C5B"/>
                  </a:solidFill>
                  <a:latin typeface="+mn-lt"/>
                  <a:cs typeface="Arial"/>
                </a:rPr>
                <a:t>(e.g. LCOE-</a:t>
              </a:r>
              <a:r>
                <a:rPr lang="en-US" sz="1300" b="1" dirty="0">
                  <a:solidFill>
                    <a:srgbClr val="635C5B"/>
                  </a:solidFill>
                  <a:latin typeface="+mn-lt"/>
                  <a:cs typeface="Arial"/>
                </a:rPr>
                <a:t>based</a:t>
              </a:r>
              <a:r>
                <a:rPr lang="de-DE" sz="1300" b="1" dirty="0">
                  <a:solidFill>
                    <a:srgbClr val="635C5B"/>
                  </a:solidFill>
                  <a:latin typeface="+mn-lt"/>
                  <a:cs typeface="Arial"/>
                </a:rPr>
                <a:t>)</a:t>
              </a:r>
              <a:endParaRPr lang="en-GB" sz="1300" b="1" dirty="0">
                <a:solidFill>
                  <a:srgbClr val="635C5B"/>
                </a:solidFill>
                <a:latin typeface="+mn-lt"/>
                <a:cs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F243ACF-FB03-4B97-895D-666ABC09EDAA}"/>
                </a:ext>
              </a:extLst>
            </p:cNvPr>
            <p:cNvSpPr/>
            <p:nvPr/>
          </p:nvSpPr>
          <p:spPr bwMode="auto">
            <a:xfrm>
              <a:off x="3075313" y="3393726"/>
              <a:ext cx="294830" cy="1531229"/>
            </a:xfrm>
            <a:prstGeom prst="rect">
              <a:avLst/>
            </a:prstGeom>
            <a:noFill/>
            <a:ln w="9525" cap="flat" cmpd="sng" algn="ctr">
              <a:solidFill>
                <a:srgbClr val="7AB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F932CB0-4A8E-4832-B0E3-695A5ED4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countries disclose ceiling prices</a:t>
            </a:r>
          </a:p>
        </p:txBody>
      </p:sp>
    </p:spTree>
    <p:extLst>
      <p:ext uri="{BB962C8B-B14F-4D97-AF65-F5344CB8AC3E}">
        <p14:creationId xmlns:p14="http://schemas.microsoft.com/office/powerpoint/2010/main" val="94778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4FC745-D8DB-49E0-997A-E06E98C94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6A2C1B-0E43-4FB6-A6D5-EB6F77671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a ceiling price of USD 7 cent/kWh (ceiling price chosen arbitrarily)</a:t>
            </a:r>
          </a:p>
          <a:p>
            <a:r>
              <a:rPr lang="en-US" dirty="0"/>
              <a:t>Have a look at the assignment sheet – you will find project costs assigned to you.</a:t>
            </a:r>
          </a:p>
          <a:p>
            <a:r>
              <a:rPr lang="en-US" dirty="0"/>
              <a:t>Given this information, note down the bid you are willing to make</a:t>
            </a:r>
          </a:p>
          <a:p>
            <a:r>
              <a:rPr lang="en-US" dirty="0"/>
              <a:t>Static sealed bid auction – all bidders hand in their bids at the same time </a:t>
            </a:r>
          </a:p>
          <a:p>
            <a:r>
              <a:rPr lang="en-US" dirty="0"/>
              <a:t>Announcement and quick evaluation of the results.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BBD6A6-18F6-42FA-A209-3C4237F7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Auction procedure: ceiling prices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7111BA-202D-476A-8F41-7190F63F5AF2}"/>
              </a:ext>
            </a:extLst>
          </p:cNvPr>
          <p:cNvSpPr/>
          <p:nvPr/>
        </p:nvSpPr>
        <p:spPr>
          <a:xfrm>
            <a:off x="8534400" y="411412"/>
            <a:ext cx="1828800" cy="91440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Interactive Session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996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759C4E-EACB-445C-9CF4-AEA94DB7E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CA1D940B-11CE-4524-ABCA-EA1ACDA4C934}"/>
              </a:ext>
            </a:extLst>
          </p:cNvPr>
          <p:cNvSpPr txBox="1">
            <a:spLocks/>
          </p:cNvSpPr>
          <p:nvPr/>
        </p:nvSpPr>
        <p:spPr bwMode="auto">
          <a:xfrm>
            <a:off x="6096000" y="2119631"/>
            <a:ext cx="4280452" cy="4401303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indent="-285750">
              <a:spcAft>
                <a:spcPts val="0"/>
              </a:spcAft>
            </a:pPr>
            <a:endParaRPr lang="en-US" sz="1600" dirty="0"/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chemeClr val="accent3"/>
                </a:solidFill>
              </a:rPr>
              <a:t>Ethiopia (government-sited, 100MW)</a:t>
            </a:r>
            <a:r>
              <a:rPr lang="en-US" sz="1800" dirty="0">
                <a:solidFill>
                  <a:schemeClr val="accent3"/>
                </a:solidFill>
              </a:rPr>
              <a:t> </a:t>
            </a: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</a:rPr>
              <a:t>Bid bond: $3/kW</a:t>
            </a: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</a:rPr>
              <a:t>Completion bond: $15/kW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chemeClr val="accent3"/>
                </a:solidFill>
              </a:rPr>
              <a:t>Zambia (government-sited, 2x50 MW)</a:t>
            </a: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</a:rPr>
              <a:t>Bid bond: $26/kW</a:t>
            </a: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</a:rPr>
              <a:t>Completion bond: $300/kW ($15M per project)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chemeClr val="accent3"/>
                </a:solidFill>
              </a:rPr>
              <a:t>South Africa (bidder-sited)</a:t>
            </a: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</a:rPr>
              <a:t>Bid bond: $8/kW</a:t>
            </a: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</a:rPr>
              <a:t>Completion bond: $16/kW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3"/>
                </a:solidFill>
              </a:rPr>
              <a:t>Brazil (bidder-sited)</a:t>
            </a:r>
          </a:p>
          <a:p>
            <a:pPr marL="274320" indent="-285750">
              <a:spcAft>
                <a:spcPts val="0"/>
              </a:spcAft>
            </a:pPr>
            <a:r>
              <a:rPr lang="en-US" sz="1800" dirty="0">
                <a:solidFill>
                  <a:schemeClr val="accent3"/>
                </a:solidFill>
              </a:rPr>
              <a:t>Bid bond: 1% of investment cost</a:t>
            </a:r>
          </a:p>
          <a:p>
            <a:pPr marL="274320" indent="-285750">
              <a:spcAft>
                <a:spcPts val="0"/>
              </a:spcAft>
            </a:pPr>
            <a:r>
              <a:rPr lang="en-US" sz="1800" dirty="0">
                <a:solidFill>
                  <a:schemeClr val="accent3"/>
                </a:solidFill>
              </a:rPr>
              <a:t>Completion bond: 5% of investment cost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29923BFF-79AC-4FB3-99B9-017154576616}"/>
              </a:ext>
            </a:extLst>
          </p:cNvPr>
          <p:cNvSpPr txBox="1">
            <a:spLocks/>
          </p:cNvSpPr>
          <p:nvPr/>
        </p:nvSpPr>
        <p:spPr bwMode="auto">
          <a:xfrm>
            <a:off x="6096000" y="1752601"/>
            <a:ext cx="4280452" cy="36703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schemeClr val="bg1"/>
                </a:solidFill>
              </a:rPr>
              <a:t>Country examples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209002E5-EDE4-4F91-8122-7E34BCB8782F}"/>
              </a:ext>
            </a:extLst>
          </p:cNvPr>
          <p:cNvSpPr txBox="1">
            <a:spLocks/>
          </p:cNvSpPr>
          <p:nvPr/>
        </p:nvSpPr>
        <p:spPr bwMode="auto">
          <a:xfrm>
            <a:off x="1828802" y="2119631"/>
            <a:ext cx="4120242" cy="4401303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pPr marL="274320" indent="-274320">
              <a:lnSpc>
                <a:spcPct val="110000"/>
              </a:lnSpc>
            </a:pPr>
            <a:r>
              <a:rPr lang="en-US" dirty="0"/>
              <a:t>Sufficiently high financial guarantees help ensure </a:t>
            </a:r>
            <a:r>
              <a:rPr lang="en-US" b="1" dirty="0"/>
              <a:t>seriousness of bid </a:t>
            </a:r>
            <a:r>
              <a:rPr lang="en-US" dirty="0"/>
              <a:t>and </a:t>
            </a:r>
            <a:r>
              <a:rPr lang="en-US" b="1" dirty="0"/>
              <a:t>project completion</a:t>
            </a:r>
          </a:p>
          <a:p>
            <a:pPr lvl="1" indent="-274320">
              <a:lnSpc>
                <a:spcPct val="110000"/>
              </a:lnSpc>
            </a:pPr>
            <a:r>
              <a:rPr lang="en-US" dirty="0"/>
              <a:t>Balance with technical requirements and consider and risks.</a:t>
            </a:r>
          </a:p>
          <a:p>
            <a:pPr marL="274320" indent="-274320">
              <a:lnSpc>
                <a:spcPct val="110000"/>
              </a:lnSpc>
            </a:pPr>
            <a:r>
              <a:rPr lang="en-US" dirty="0"/>
              <a:t>Splitting financial guarantees between </a:t>
            </a:r>
            <a:r>
              <a:rPr lang="en-US" b="1" dirty="0"/>
              <a:t>commitment (bid bond) </a:t>
            </a:r>
            <a:r>
              <a:rPr lang="en-US" dirty="0"/>
              <a:t>and </a:t>
            </a:r>
            <a:r>
              <a:rPr lang="en-US" b="1" dirty="0"/>
              <a:t>completion (project completion)</a:t>
            </a:r>
            <a:r>
              <a:rPr lang="en-US" dirty="0"/>
              <a:t> helps:</a:t>
            </a:r>
          </a:p>
          <a:p>
            <a:pPr lvl="1" indent="-274320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Seriousness of bid according to milestones</a:t>
            </a:r>
          </a:p>
          <a:p>
            <a:pPr lvl="1" indent="-274320">
              <a:lnSpc>
                <a:spcPct val="110000"/>
              </a:lnSpc>
            </a:pPr>
            <a:r>
              <a:rPr lang="en-US" dirty="0"/>
              <a:t>Balancing burden on bidders. 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AF086D83-12C3-4726-B463-E6D0CDA1E98C}"/>
              </a:ext>
            </a:extLst>
          </p:cNvPr>
          <p:cNvSpPr txBox="1">
            <a:spLocks/>
          </p:cNvSpPr>
          <p:nvPr/>
        </p:nvSpPr>
        <p:spPr bwMode="auto">
          <a:xfrm>
            <a:off x="1828801" y="1752601"/>
            <a:ext cx="4120243" cy="36703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schemeClr val="bg1"/>
                </a:solidFill>
              </a:rPr>
              <a:t>Considerations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CC874F-A8A3-40F0-A76F-17BD6B06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guarantees: </a:t>
            </a:r>
            <a:br>
              <a:rPr lang="en-US" dirty="0"/>
            </a:br>
            <a:r>
              <a:rPr lang="en-US" dirty="0"/>
              <a:t>considerations and country examples</a:t>
            </a:r>
          </a:p>
        </p:txBody>
      </p:sp>
    </p:spTree>
    <p:extLst>
      <p:ext uri="{BB962C8B-B14F-4D97-AF65-F5344CB8AC3E}">
        <p14:creationId xmlns:p14="http://schemas.microsoft.com/office/powerpoint/2010/main" val="383887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6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F90A40-18A9-45F8-9328-13A258362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AE4488D4-ED6E-4EA3-9245-EEB50C82CEA3}"/>
              </a:ext>
            </a:extLst>
          </p:cNvPr>
          <p:cNvSpPr txBox="1">
            <a:spLocks/>
          </p:cNvSpPr>
          <p:nvPr/>
        </p:nvSpPr>
        <p:spPr bwMode="auto">
          <a:xfrm>
            <a:off x="6413465" y="5063660"/>
            <a:ext cx="3916639" cy="1450289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Zambia: termination of PPA if longstop deadline missed.</a:t>
            </a: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South Africa: Reduction of PPA duration by 2 days/1 day of delay. Termination of PPA if deadline missed &gt; 180 days. 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de-DE" sz="1600" dirty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2C9DB83B-C909-4BE2-A4F9-0A22F2D13BE6}"/>
              </a:ext>
            </a:extLst>
          </p:cNvPr>
          <p:cNvSpPr txBox="1">
            <a:spLocks/>
          </p:cNvSpPr>
          <p:nvPr/>
        </p:nvSpPr>
        <p:spPr bwMode="auto">
          <a:xfrm>
            <a:off x="6408508" y="4780629"/>
            <a:ext cx="3921596" cy="28303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FFFFFF"/>
                </a:solidFill>
                <a:latin typeface="+mn-lt"/>
              </a:rPr>
              <a:t>Country examples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921CC-92C1-4F05-85C8-1C0BC9D208D3}"/>
              </a:ext>
            </a:extLst>
          </p:cNvPr>
          <p:cNvSpPr txBox="1"/>
          <p:nvPr/>
        </p:nvSpPr>
        <p:spPr>
          <a:xfrm>
            <a:off x="6490602" y="4106202"/>
            <a:ext cx="376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-274320" fontAlgn="base">
              <a:spcBef>
                <a:spcPct val="0"/>
              </a:spcBef>
              <a:buClr>
                <a:srgbClr val="C00000"/>
              </a:buClr>
              <a:buSzPct val="110000"/>
              <a:buFont typeface="Verdana" panose="020B0604030504040204" pitchFamily="34" charset="0"/>
              <a:buChar char="-"/>
              <a:defRPr/>
            </a:pPr>
            <a:r>
              <a:rPr lang="en-US" sz="1600" kern="0" dirty="0">
                <a:solidFill>
                  <a:srgbClr val="635C5B"/>
                </a:solidFill>
                <a:cs typeface="Arial"/>
              </a:rPr>
              <a:t>Risk for bidders increases</a:t>
            </a:r>
          </a:p>
          <a:p>
            <a:pPr marL="274320" lvl="1" indent="-274320" fontAlgn="base">
              <a:spcBef>
                <a:spcPct val="0"/>
              </a:spcBef>
              <a:buClr>
                <a:srgbClr val="C00000"/>
              </a:buClr>
              <a:buSzPct val="110000"/>
              <a:buFont typeface="Verdana" panose="020B0604030504040204" pitchFamily="34" charset="0"/>
              <a:buChar char="-"/>
              <a:defRPr/>
            </a:pPr>
            <a:r>
              <a:rPr lang="en-US" sz="1600" kern="0" dirty="0">
                <a:solidFill>
                  <a:srgbClr val="635C5B"/>
                </a:solidFill>
                <a:cs typeface="Arial"/>
              </a:rPr>
              <a:t>Prohibitive barrier for (some) bidders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7F829-D10D-4957-B42D-7CF1B9E8797D}"/>
              </a:ext>
            </a:extLst>
          </p:cNvPr>
          <p:cNvSpPr txBox="1"/>
          <p:nvPr/>
        </p:nvSpPr>
        <p:spPr>
          <a:xfrm>
            <a:off x="6490602" y="3621090"/>
            <a:ext cx="3761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1" indent="-271463" fontAlgn="base">
              <a:spcBef>
                <a:spcPct val="0"/>
              </a:spcBef>
              <a:spcAft>
                <a:spcPts val="600"/>
              </a:spcAft>
              <a:buClr>
                <a:srgbClr val="7AB800"/>
              </a:buClr>
              <a:buSzPct val="110000"/>
              <a:buFont typeface="Verdana" pitchFamily="34" charset="0"/>
              <a:buChar char="+"/>
              <a:defRPr/>
            </a:pPr>
            <a:r>
              <a:rPr lang="en-US" sz="1600" kern="0" dirty="0">
                <a:solidFill>
                  <a:srgbClr val="635C5B"/>
                </a:solidFill>
                <a:cs typeface="Arial"/>
              </a:rPr>
              <a:t>Incentive to realize due to penalties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055D11-7539-4A0B-A72A-E44E1B1F1EE7}"/>
              </a:ext>
            </a:extLst>
          </p:cNvPr>
          <p:cNvSpPr txBox="1"/>
          <p:nvPr/>
        </p:nvSpPr>
        <p:spPr>
          <a:xfrm>
            <a:off x="6490603" y="3284295"/>
            <a:ext cx="3147693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635C5B"/>
                </a:solidFill>
                <a:cs typeface="Arial"/>
              </a:rPr>
              <a:t>Deadlines and penalties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5AE676-E541-4222-82F8-072429DBE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7232" y="2971801"/>
            <a:ext cx="3916640" cy="1734672"/>
            <a:chOff x="6417232" y="2971801"/>
            <a:chExt cx="3916640" cy="17346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58AAED-6C4F-4352-A0A4-0080CDF29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417232" y="3192051"/>
              <a:ext cx="3916640" cy="1514422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A4B6AEA3-038B-4A93-99A6-28827E462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620302" y="2971801"/>
              <a:ext cx="3361899" cy="162795"/>
            </a:xfrm>
            <a:prstGeom prst="triangle">
              <a:avLst/>
            </a:prstGeom>
            <a:solidFill>
              <a:srgbClr val="E8E8E8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3319E26-631F-4387-B686-0CA5B67C3667}"/>
              </a:ext>
            </a:extLst>
          </p:cNvPr>
          <p:cNvSpPr txBox="1">
            <a:spLocks/>
          </p:cNvSpPr>
          <p:nvPr/>
        </p:nvSpPr>
        <p:spPr bwMode="auto">
          <a:xfrm>
            <a:off x="1905001" y="3174762"/>
            <a:ext cx="4120243" cy="334617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  <a:latin typeface="+mn-lt"/>
              <a:cs typeface="+mn-cs"/>
            </a:endParaRPr>
          </a:p>
          <a:p>
            <a:pPr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Penalties imposed in case project is delayed or fails to comply with the requirements stated in the PPA contract.</a:t>
            </a:r>
          </a:p>
          <a:p>
            <a:pPr>
              <a:spcAft>
                <a:spcPts val="0"/>
              </a:spcAft>
              <a:defRPr/>
            </a:pPr>
            <a:endParaRPr lang="de-DE" sz="1800" dirty="0">
              <a:latin typeface="+mn-lt"/>
              <a:cs typeface="+mn-cs"/>
            </a:endParaRPr>
          </a:p>
          <a:p>
            <a:pPr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Examples of penalties:</a:t>
            </a:r>
          </a:p>
          <a:p>
            <a:pPr marL="684213">
              <a:spcAft>
                <a:spcPts val="0"/>
              </a:spcAft>
              <a:buFont typeface="Arial"/>
              <a:buChar char="–"/>
              <a:defRPr/>
            </a:pPr>
            <a:r>
              <a:rPr lang="en-US" sz="1800" dirty="0">
                <a:latin typeface="+mn-lt"/>
                <a:cs typeface="+mn-cs"/>
              </a:rPr>
              <a:t>Execution of financial guarantees if:</a:t>
            </a:r>
          </a:p>
          <a:p>
            <a:pPr marL="914400"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Signing of PPA is delayed</a:t>
            </a:r>
          </a:p>
          <a:p>
            <a:pPr marL="914400"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Project delays or cancellation</a:t>
            </a:r>
          </a:p>
          <a:p>
            <a:pPr marL="684213">
              <a:spcAft>
                <a:spcPts val="0"/>
              </a:spcAft>
              <a:buFont typeface="Arial"/>
              <a:buChar char="–"/>
              <a:defRPr/>
            </a:pPr>
            <a:r>
              <a:rPr lang="en-US" sz="1800" dirty="0">
                <a:latin typeface="+mn-lt"/>
                <a:cs typeface="+mn-cs"/>
              </a:rPr>
              <a:t>Cancellation of the PPA</a:t>
            </a:r>
          </a:p>
          <a:p>
            <a:pPr marL="684213">
              <a:spcAft>
                <a:spcPts val="0"/>
              </a:spcAft>
              <a:buFont typeface="Arial"/>
              <a:buChar char="–"/>
              <a:defRPr/>
            </a:pPr>
            <a:r>
              <a:rPr lang="en-US" sz="1800" dirty="0">
                <a:latin typeface="+mn-lt"/>
                <a:cs typeface="+mn-cs"/>
              </a:rPr>
              <a:t>Exclusion of bidder and/or project from future rounds.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71DD12F-5FDE-4182-BCAB-D18A69E6651F}"/>
              </a:ext>
            </a:extLst>
          </p:cNvPr>
          <p:cNvSpPr txBox="1">
            <a:spLocks/>
          </p:cNvSpPr>
          <p:nvPr/>
        </p:nvSpPr>
        <p:spPr bwMode="auto">
          <a:xfrm>
            <a:off x="1905001" y="2807732"/>
            <a:ext cx="4120243" cy="367031"/>
          </a:xfrm>
          <a:prstGeom prst="rect">
            <a:avLst/>
          </a:prstGeom>
          <a:solidFill>
            <a:srgbClr val="002A6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800" dirty="0">
                <a:solidFill>
                  <a:srgbClr val="FFFFFF"/>
                </a:solidFill>
                <a:latin typeface="+mn-lt"/>
              </a:rPr>
              <a:t>Considerations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39" name="Group 38" descr="arrow showing from right to left: planning, to approval process, to construction, to operation, with a large red X over the space between construction and operation ">
            <a:extLst>
              <a:ext uri="{FF2B5EF4-FFF2-40B4-BE49-F238E27FC236}">
                <a16:creationId xmlns:a16="http://schemas.microsoft.com/office/drawing/2014/main" id="{EE68B19F-8B4A-41C0-87A3-0DDCC420932D}"/>
              </a:ext>
            </a:extLst>
          </p:cNvPr>
          <p:cNvGrpSpPr/>
          <p:nvPr/>
        </p:nvGrpSpPr>
        <p:grpSpPr>
          <a:xfrm>
            <a:off x="1697763" y="1639977"/>
            <a:ext cx="8632340" cy="1291815"/>
            <a:chOff x="1697763" y="1639977"/>
            <a:chExt cx="8632340" cy="12918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4F5C07-F86E-45DC-8D86-471373F26368}"/>
                </a:ext>
              </a:extLst>
            </p:cNvPr>
            <p:cNvSpPr txBox="1"/>
            <p:nvPr/>
          </p:nvSpPr>
          <p:spPr>
            <a:xfrm>
              <a:off x="6937151" y="2590801"/>
              <a:ext cx="2719559" cy="340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0000"/>
                  </a:solidFill>
                  <a:cs typeface="Arial"/>
                </a:rPr>
                <a:t>No/delayed realization</a:t>
              </a:r>
            </a:p>
          </p:txBody>
        </p:sp>
        <p:grpSp>
          <p:nvGrpSpPr>
            <p:cNvPr id="38" name="Group 37" descr="arrow showing from right to left: planning, to approval process, to construction, to operation, with a large red X over the space between construction and operation ">
              <a:extLst>
                <a:ext uri="{FF2B5EF4-FFF2-40B4-BE49-F238E27FC236}">
                  <a16:creationId xmlns:a16="http://schemas.microsoft.com/office/drawing/2014/main" id="{65C8909B-64F7-4B64-9F91-BD3F2CB5C27C}"/>
                </a:ext>
              </a:extLst>
            </p:cNvPr>
            <p:cNvGrpSpPr/>
            <p:nvPr/>
          </p:nvGrpSpPr>
          <p:grpSpPr>
            <a:xfrm>
              <a:off x="1697763" y="1639977"/>
              <a:ext cx="8632340" cy="1122449"/>
              <a:chOff x="1697763" y="1639977"/>
              <a:chExt cx="8632340" cy="1122449"/>
            </a:xfrm>
          </p:grpSpPr>
          <p:grpSp>
            <p:nvGrpSpPr>
              <p:cNvPr id="17" name="Group 16" descr="arrow showing from right to left: planning, to approval process, to construction, to operation, with a large red X over the space between construction and operation ">
                <a:extLst>
                  <a:ext uri="{FF2B5EF4-FFF2-40B4-BE49-F238E27FC236}">
                    <a16:creationId xmlns:a16="http://schemas.microsoft.com/office/drawing/2014/main" id="{FC82BC75-F467-406B-827A-BC7F25F4FFF0}"/>
                  </a:ext>
                </a:extLst>
              </p:cNvPr>
              <p:cNvGrpSpPr/>
              <p:nvPr/>
            </p:nvGrpSpPr>
            <p:grpSpPr>
              <a:xfrm>
                <a:off x="1697763" y="1902653"/>
                <a:ext cx="8632340" cy="582652"/>
                <a:chOff x="2726351" y="3229470"/>
                <a:chExt cx="3691298" cy="399059"/>
              </a:xfrm>
              <a:solidFill>
                <a:srgbClr val="002F6C"/>
              </a:solidFill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D448F6C-4EA4-415A-89AD-E10732E407E9}"/>
                    </a:ext>
                  </a:extLst>
                </p:cNvPr>
                <p:cNvGrpSpPr/>
                <p:nvPr/>
              </p:nvGrpSpPr>
              <p:grpSpPr>
                <a:xfrm>
                  <a:off x="2726351" y="3229470"/>
                  <a:ext cx="997648" cy="399059"/>
                  <a:chOff x="1713" y="220150"/>
                  <a:chExt cx="997648" cy="399059"/>
                </a:xfrm>
                <a:grpFill/>
              </p:grpSpPr>
              <p:sp>
                <p:nvSpPr>
                  <p:cNvPr id="28" name="Arrow: Chevron 27">
                    <a:extLst>
                      <a:ext uri="{FF2B5EF4-FFF2-40B4-BE49-F238E27FC236}">
                        <a16:creationId xmlns:a16="http://schemas.microsoft.com/office/drawing/2014/main" id="{498B33EF-435F-4D64-AF95-6BF6A66A283E}"/>
                      </a:ext>
                    </a:extLst>
                  </p:cNvPr>
                  <p:cNvSpPr/>
                  <p:nvPr/>
                </p:nvSpPr>
                <p:spPr>
                  <a:xfrm>
                    <a:off x="1713" y="220150"/>
                    <a:ext cx="997648" cy="399059"/>
                  </a:xfrm>
                  <a:prstGeom prst="chevron">
                    <a:avLst/>
                  </a:prstGeom>
                  <a:grpFill/>
                  <a:ln w="25400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de-DE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9" name="Arrow: Chevron 4">
                    <a:extLst>
                      <a:ext uri="{FF2B5EF4-FFF2-40B4-BE49-F238E27FC236}">
                        <a16:creationId xmlns:a16="http://schemas.microsoft.com/office/drawing/2014/main" id="{4EC5F41E-080E-429A-852E-DF1C65D14BBF}"/>
                      </a:ext>
                    </a:extLst>
                  </p:cNvPr>
                  <p:cNvSpPr txBox="1"/>
                  <p:nvPr/>
                </p:nvSpPr>
                <p:spPr>
                  <a:xfrm>
                    <a:off x="201243" y="220150"/>
                    <a:ext cx="598589" cy="399059"/>
                  </a:xfrm>
                  <a:prstGeom prst="rect">
                    <a:avLst/>
                  </a:prstGeom>
                  <a:grpFill/>
                  <a:ln>
                    <a:solidFill>
                      <a:schemeClr val="accent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2004" tIns="10668" rIns="10668" bIns="10668" numCol="1" spcCol="1270" anchor="ctr" anchorCtr="0">
                    <a:noAutofit/>
                  </a:bodyPr>
                  <a:lstStyle/>
                  <a:p>
                    <a:pPr algn="ctr" defTabSz="355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n-US" dirty="0">
                        <a:solidFill>
                          <a:srgbClr val="FFFFFF"/>
                        </a:solidFill>
                        <a:cs typeface="Arial"/>
                      </a:rPr>
                      <a:t>Planning</a:t>
                    </a:r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3C7CE6BA-A9AC-4730-86A9-A00F0F8D8CD5}"/>
                    </a:ext>
                  </a:extLst>
                </p:cNvPr>
                <p:cNvGrpSpPr/>
                <p:nvPr/>
              </p:nvGrpSpPr>
              <p:grpSpPr>
                <a:xfrm>
                  <a:off x="3624235" y="3229470"/>
                  <a:ext cx="997648" cy="399059"/>
                  <a:chOff x="899597" y="220150"/>
                  <a:chExt cx="997648" cy="399059"/>
                </a:xfrm>
                <a:grpFill/>
              </p:grpSpPr>
              <p:sp>
                <p:nvSpPr>
                  <p:cNvPr id="26" name="Arrow: Chevron 25">
                    <a:extLst>
                      <a:ext uri="{FF2B5EF4-FFF2-40B4-BE49-F238E27FC236}">
                        <a16:creationId xmlns:a16="http://schemas.microsoft.com/office/drawing/2014/main" id="{93D79595-B892-4263-B130-180CC9B821A5}"/>
                      </a:ext>
                    </a:extLst>
                  </p:cNvPr>
                  <p:cNvSpPr/>
                  <p:nvPr/>
                </p:nvSpPr>
                <p:spPr>
                  <a:xfrm>
                    <a:off x="899597" y="220150"/>
                    <a:ext cx="997648" cy="399059"/>
                  </a:xfrm>
                  <a:prstGeom prst="chevron">
                    <a:avLst/>
                  </a:prstGeom>
                  <a:grpFill/>
                  <a:ln w="25400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de-DE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7" name="Arrow: Chevron 6">
                    <a:extLst>
                      <a:ext uri="{FF2B5EF4-FFF2-40B4-BE49-F238E27FC236}">
                        <a16:creationId xmlns:a16="http://schemas.microsoft.com/office/drawing/2014/main" id="{3CE6CEC0-8788-403C-87BB-737D6FE0EC46}"/>
                      </a:ext>
                    </a:extLst>
                  </p:cNvPr>
                  <p:cNvSpPr txBox="1"/>
                  <p:nvPr/>
                </p:nvSpPr>
                <p:spPr>
                  <a:xfrm>
                    <a:off x="1099127" y="220150"/>
                    <a:ext cx="598589" cy="399059"/>
                  </a:xfrm>
                  <a:prstGeom prst="rect">
                    <a:avLst/>
                  </a:prstGeom>
                  <a:grpFill/>
                  <a:ln>
                    <a:solidFill>
                      <a:schemeClr val="accent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2004" tIns="10668" rIns="10668" bIns="10668" numCol="1" spcCol="1270" anchor="ctr" anchorCtr="0">
                    <a:noAutofit/>
                  </a:bodyPr>
                  <a:lstStyle/>
                  <a:p>
                    <a:pPr algn="ctr" defTabSz="355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n-US" dirty="0">
                        <a:solidFill>
                          <a:srgbClr val="FFFFFF"/>
                        </a:solidFill>
                        <a:cs typeface="Arial"/>
                      </a:rPr>
                      <a:t>Approval process</a:t>
                    </a:r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3C0B70F5-8F58-4FDA-B790-CE4FAB915913}"/>
                    </a:ext>
                  </a:extLst>
                </p:cNvPr>
                <p:cNvGrpSpPr/>
                <p:nvPr/>
              </p:nvGrpSpPr>
              <p:grpSpPr>
                <a:xfrm>
                  <a:off x="4522118" y="3229470"/>
                  <a:ext cx="997648" cy="399059"/>
                  <a:chOff x="1797480" y="220150"/>
                  <a:chExt cx="997648" cy="399059"/>
                </a:xfrm>
                <a:grpFill/>
              </p:grpSpPr>
              <p:sp>
                <p:nvSpPr>
                  <p:cNvPr id="24" name="Arrow: Chevron 23">
                    <a:extLst>
                      <a:ext uri="{FF2B5EF4-FFF2-40B4-BE49-F238E27FC236}">
                        <a16:creationId xmlns:a16="http://schemas.microsoft.com/office/drawing/2014/main" id="{941C1557-EFD3-4F7A-82E7-7893C331992C}"/>
                      </a:ext>
                    </a:extLst>
                  </p:cNvPr>
                  <p:cNvSpPr/>
                  <p:nvPr/>
                </p:nvSpPr>
                <p:spPr>
                  <a:xfrm>
                    <a:off x="1797480" y="220150"/>
                    <a:ext cx="997648" cy="399059"/>
                  </a:xfrm>
                  <a:prstGeom prst="chevron">
                    <a:avLst/>
                  </a:prstGeom>
                  <a:grpFill/>
                  <a:ln w="25400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de-DE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5" name="Arrow: Chevron 8">
                    <a:extLst>
                      <a:ext uri="{FF2B5EF4-FFF2-40B4-BE49-F238E27FC236}">
                        <a16:creationId xmlns:a16="http://schemas.microsoft.com/office/drawing/2014/main" id="{ED40245D-EE5E-4AC5-9C3D-744AD0B223A2}"/>
                      </a:ext>
                    </a:extLst>
                  </p:cNvPr>
                  <p:cNvSpPr txBox="1"/>
                  <p:nvPr/>
                </p:nvSpPr>
                <p:spPr>
                  <a:xfrm>
                    <a:off x="1997010" y="220150"/>
                    <a:ext cx="598589" cy="399059"/>
                  </a:xfrm>
                  <a:prstGeom prst="rect">
                    <a:avLst/>
                  </a:prstGeom>
                  <a:grpFill/>
                  <a:ln>
                    <a:solidFill>
                      <a:schemeClr val="accent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2004" tIns="10668" rIns="10668" bIns="10668" numCol="1" spcCol="1270" anchor="ctr" anchorCtr="0">
                    <a:noAutofit/>
                  </a:bodyPr>
                  <a:lstStyle/>
                  <a:p>
                    <a:pPr algn="ctr" defTabSz="355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n-US" dirty="0">
                        <a:solidFill>
                          <a:srgbClr val="FFFFFF"/>
                        </a:solidFill>
                        <a:cs typeface="Arial"/>
                      </a:rPr>
                      <a:t>Construction </a:t>
                    </a:r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BB86A598-10EB-457C-9833-0F562D71416B}"/>
                    </a:ext>
                  </a:extLst>
                </p:cNvPr>
                <p:cNvGrpSpPr/>
                <p:nvPr/>
              </p:nvGrpSpPr>
              <p:grpSpPr>
                <a:xfrm>
                  <a:off x="5420001" y="3229470"/>
                  <a:ext cx="997648" cy="399059"/>
                  <a:chOff x="2695363" y="220150"/>
                  <a:chExt cx="997648" cy="399059"/>
                </a:xfrm>
                <a:grpFill/>
              </p:grpSpPr>
              <p:sp>
                <p:nvSpPr>
                  <p:cNvPr id="22" name="Arrow: Chevron 21">
                    <a:extLst>
                      <a:ext uri="{FF2B5EF4-FFF2-40B4-BE49-F238E27FC236}">
                        <a16:creationId xmlns:a16="http://schemas.microsoft.com/office/drawing/2014/main" id="{37E21A35-32F0-49AC-8C6B-CEF8CE69AA48}"/>
                      </a:ext>
                    </a:extLst>
                  </p:cNvPr>
                  <p:cNvSpPr/>
                  <p:nvPr/>
                </p:nvSpPr>
                <p:spPr>
                  <a:xfrm>
                    <a:off x="2695363" y="220150"/>
                    <a:ext cx="997648" cy="399059"/>
                  </a:xfrm>
                  <a:prstGeom prst="chevron">
                    <a:avLst/>
                  </a:prstGeom>
                  <a:grpFill/>
                  <a:ln w="25400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de-DE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3" name="Arrow: Chevron 10">
                    <a:extLst>
                      <a:ext uri="{FF2B5EF4-FFF2-40B4-BE49-F238E27FC236}">
                        <a16:creationId xmlns:a16="http://schemas.microsoft.com/office/drawing/2014/main" id="{8017F2C6-7BA1-4B5B-BA9F-C77B0FB937E3}"/>
                      </a:ext>
                    </a:extLst>
                  </p:cNvPr>
                  <p:cNvSpPr txBox="1"/>
                  <p:nvPr/>
                </p:nvSpPr>
                <p:spPr>
                  <a:xfrm>
                    <a:off x="2894893" y="220150"/>
                    <a:ext cx="598589" cy="399059"/>
                  </a:xfrm>
                  <a:prstGeom prst="rect">
                    <a:avLst/>
                  </a:prstGeom>
                  <a:grpFill/>
                  <a:ln>
                    <a:solidFill>
                      <a:schemeClr val="accent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2004" tIns="10668" rIns="10668" bIns="10668" numCol="1" spcCol="1270" anchor="ctr" anchorCtr="0">
                    <a:noAutofit/>
                  </a:bodyPr>
                  <a:lstStyle/>
                  <a:p>
                    <a:pPr algn="ctr" defTabSz="355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n-US" dirty="0">
                        <a:solidFill>
                          <a:srgbClr val="FFFFFF"/>
                        </a:solidFill>
                        <a:cs typeface="Arial"/>
                      </a:rPr>
                      <a:t>Operation</a:t>
                    </a:r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2B4A5FF-812D-486A-A579-5C2BE6172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8115714" y="1639977"/>
                <a:ext cx="229265" cy="1122449"/>
                <a:chOff x="6520950" y="1703943"/>
                <a:chExt cx="229265" cy="112244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EC61C299-C565-4285-8700-BD6D2EA98004}"/>
                    </a:ext>
                  </a:extLst>
                </p:cNvPr>
                <p:cNvSpPr/>
                <p:nvPr/>
              </p:nvSpPr>
              <p:spPr bwMode="auto">
                <a:xfrm rot="2497907">
                  <a:off x="6520950" y="1710392"/>
                  <a:ext cx="173833" cy="1116000"/>
                </a:xfrm>
                <a:prstGeom prst="rect">
                  <a:avLst/>
                </a:prstGeom>
                <a:solidFill>
                  <a:srgbClr val="BA0C2F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b="1" kern="0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8E82CBA-F36B-4C3F-8449-71823DCC7C47}"/>
                    </a:ext>
                  </a:extLst>
                </p:cNvPr>
                <p:cNvSpPr/>
                <p:nvPr/>
              </p:nvSpPr>
              <p:spPr bwMode="auto">
                <a:xfrm rot="18909922">
                  <a:off x="6576382" y="1703943"/>
                  <a:ext cx="173833" cy="1116000"/>
                </a:xfrm>
                <a:prstGeom prst="rect">
                  <a:avLst/>
                </a:prstGeom>
                <a:solidFill>
                  <a:srgbClr val="BA0C2F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b="1" kern="0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96F1665-41CA-4DD2-8FBF-E5445958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</p:spPr>
        <p:txBody>
          <a:bodyPr/>
          <a:lstStyle/>
          <a:p>
            <a:r>
              <a:rPr lang="en-US" dirty="0"/>
              <a:t>Penalties enforce project realization </a:t>
            </a:r>
          </a:p>
        </p:txBody>
      </p:sp>
    </p:spTree>
    <p:extLst>
      <p:ext uri="{BB962C8B-B14F-4D97-AF65-F5344CB8AC3E}">
        <p14:creationId xmlns:p14="http://schemas.microsoft.com/office/powerpoint/2010/main" val="119867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2B3CE3D-B967-4D3B-850A-CFECC067B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8534"/>
              </p:ext>
            </p:extLst>
          </p:nvPr>
        </p:nvGraphicFramePr>
        <p:xfrm>
          <a:off x="1871933" y="1524000"/>
          <a:ext cx="838199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047">
                  <a:extLst>
                    <a:ext uri="{9D8B030D-6E8A-4147-A177-3AD203B41FA5}">
                      <a16:colId xmlns:a16="http://schemas.microsoft.com/office/drawing/2014/main" val="918217510"/>
                    </a:ext>
                  </a:extLst>
                </a:gridCol>
                <a:gridCol w="7206952">
                  <a:extLst>
                    <a:ext uri="{9D8B030D-6E8A-4147-A177-3AD203B41FA5}">
                      <a16:colId xmlns:a16="http://schemas.microsoft.com/office/drawing/2014/main" val="381678097"/>
                    </a:ext>
                  </a:extLst>
                </a:gridCol>
              </a:tblGrid>
              <a:tr h="345572"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rgbClr val="635C5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rgbClr val="635C5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586881"/>
                  </a:ext>
                </a:extLst>
              </a:tr>
              <a:tr h="2937365"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rgbClr val="635C5B"/>
                          </a:solidFill>
                        </a:rPr>
                        <a:t>How to calculate them?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Define level as a percentage of total investment costs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International examples show: 1-2% for the bid bond, 5-7% for the completion bond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Assume installation costs of $1671/kW for utility scale solar PV</a:t>
                      </a:r>
                    </a:p>
                    <a:p>
                      <a:pPr marL="342900" indent="-342900">
                        <a:buFont typeface="+mj-lt"/>
                        <a:buAutoNum type="arabicPeriod" startAt="2"/>
                      </a:pPr>
                      <a:endParaRPr lang="en-US" noProof="0" dirty="0">
                        <a:solidFill>
                          <a:srgbClr val="635C5B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What is the value range for the </a:t>
                      </a:r>
                      <a:r>
                        <a:rPr lang="en-US" b="1" noProof="0" dirty="0">
                          <a:solidFill>
                            <a:srgbClr val="635C5B"/>
                          </a:solidFill>
                        </a:rPr>
                        <a:t>bid bond</a:t>
                      </a: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? $16.71 - $33.42/kW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noProof="0" dirty="0">
                        <a:solidFill>
                          <a:srgbClr val="635C5B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What is the value range for the </a:t>
                      </a:r>
                      <a:r>
                        <a:rPr lang="en-US" b="1" noProof="0" dirty="0">
                          <a:solidFill>
                            <a:srgbClr val="635C5B"/>
                          </a:solidFill>
                        </a:rPr>
                        <a:t>completion bond</a:t>
                      </a: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? $83.55 - $116.97/kW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noProof="0" dirty="0">
                        <a:solidFill>
                          <a:srgbClr val="635C5B"/>
                        </a:solidFill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4.    Calibrate your ranges: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="1" noProof="0" dirty="0">
                          <a:solidFill>
                            <a:srgbClr val="635C5B"/>
                          </a:solidFill>
                        </a:rPr>
                        <a:t>Bid bond</a:t>
                      </a: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: consider the permits and approvals to balance burden on bidders (remember: avoid too high sunk cost!)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="1" noProof="0" dirty="0">
                          <a:solidFill>
                            <a:srgbClr val="635C5B"/>
                          </a:solidFill>
                        </a:rPr>
                        <a:t>Completion bond</a:t>
                      </a:r>
                      <a:r>
                        <a:rPr lang="en-US" noProof="0" dirty="0">
                          <a:solidFill>
                            <a:srgbClr val="635C5B"/>
                          </a:solidFill>
                        </a:rPr>
                        <a:t>: consider the savings potential in e.g. module price reductions delaying project construction enables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59898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4A2DD83-422F-4E10-8AE1-3A143E094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76600" y="4182612"/>
            <a:ext cx="1981200" cy="23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0B0251-F0B3-44F9-BFD5-C6B394A7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4108" y="3907744"/>
            <a:ext cx="1780492" cy="23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A08CE6-E26E-41A1-B14C-DB6FA2D73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67600" y="3351265"/>
            <a:ext cx="1981200" cy="23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Example: setting financial guarantees (1/II)</a:t>
            </a:r>
          </a:p>
        </p:txBody>
      </p:sp>
    </p:spTree>
    <p:extLst>
      <p:ext uri="{BB962C8B-B14F-4D97-AF65-F5344CB8AC3E}">
        <p14:creationId xmlns:p14="http://schemas.microsoft.com/office/powerpoint/2010/main" val="11186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P7Tf_eGq0.ZxyMswzwv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9DgewHN0nlV9_SDeCup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QQzk1yNYRGIqLhZoHiv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xdWDlN1fq6ucgkMp7j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EHv1LWJCwd.ZM5_gm.V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6BUS0jnlokveo4kG6hUw"/>
</p:tagLst>
</file>

<file path=ppt/theme/theme1.xml><?xml version="1.0" encoding="utf-8"?>
<a:theme xmlns:a="http://schemas.openxmlformats.org/drawingml/2006/main" name="4.3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BEE83EC7-0760-42FD-9151-72E39E1269C6}" vid="{D74689B0-0388-473D-A06D-3EB489E9CE60}"/>
    </a:ext>
  </a:extLst>
</a:theme>
</file>

<file path=ppt/theme/theme3.xml><?xml version="1.0" encoding="utf-8"?>
<a:theme xmlns:a="http://schemas.openxmlformats.org/drawingml/2006/main" name="2_4.3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Navigant template" id="{A43CD75E-9E68-4CD0-959B-6AC5A5067945}" vid="{159CC80E-3ACF-41DC-A678-815DB1EF3FE0}"/>
    </a:ext>
  </a:extLst>
</a:theme>
</file>

<file path=ppt/theme/theme5.xml><?xml version="1.0" encoding="utf-8"?>
<a:theme xmlns:a="http://schemas.openxmlformats.org/drawingml/2006/main" name="1_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Strommarkttreffen - Standortsteuerung" id="{F88D08B6-4347-42E3-BAFC-3660FBA6D522}" vid="{C305799B-7933-4F83-972F-FDDB2275C43F}"/>
    </a:ext>
  </a:extLst>
</a:theme>
</file>

<file path=ppt/theme/theme6.xml><?xml version="1.0" encoding="utf-8"?>
<a:theme xmlns:a="http://schemas.openxmlformats.org/drawingml/2006/main" name="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BrandRefreshNavigantTemplate4x3_PPT_FINAL.potx" id="{D18732E3-5FC8-4543-9315-A259989668F0}" vid="{E2EC561C-9127-47EA-9B2A-1ACA8630C48B}"/>
    </a:ext>
  </a:extLst>
</a:theme>
</file>

<file path=ppt/theme/theme7.xml><?xml version="1.0" encoding="utf-8"?>
<a:theme xmlns:a="http://schemas.openxmlformats.org/drawingml/2006/main" name="2_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BrandRefreshNavigantTemplate4x3_PPT_FINAL.potx" id="{D18732E3-5FC8-4543-9315-A259989668F0}" vid="{E2EC561C-9127-47EA-9B2A-1ACA8630C48B}"/>
    </a:ext>
  </a:extLst>
</a:theme>
</file>

<file path=ppt/theme/theme8.xml><?xml version="1.0" encoding="utf-8"?>
<a:theme xmlns:a="http://schemas.openxmlformats.org/drawingml/2006/main" name="7_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Navigant template" id="{A43CD75E-9E68-4CD0-959B-6AC5A5067945}" vid="{159CC80E-3ACF-41DC-A678-815DB1EF3FE0}"/>
    </a:ext>
  </a:extLst>
</a:theme>
</file>

<file path=ppt/theme/theme9.xml><?xml version="1.0" encoding="utf-8"?>
<a:theme xmlns:a="http://schemas.openxmlformats.org/drawingml/2006/main" name="8_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Navigant template" id="{A43CD75E-9E68-4CD0-959B-6AC5A5067945}" vid="{159CC80E-3ACF-41DC-A678-815DB1EF3FE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ofysConfidential xmlns="8d9b4ab4-65b9-4a08-baeb-312269dd31de">false</EcofysConfidential>
    <ProjectDocumentDescription xmlns="8d9b4ab4-65b9-4a08-baeb-312269dd31de" xsi:nil="true"/>
    <Subcategory xmlns="8d9b4ab4-65b9-4a08-baeb-312269dd31de" xsi:nil="true"/>
    <ProjectDocumentCategory xmlns="8d9b4ab4-65b9-4a08-baeb-312269dd31de">No Category</ProjectDocumentCategory>
    <Country xmlns="8d9b4ab4-65b9-4a08-baeb-312269dd31de" xsi:nil="true"/>
    <Year xmlns="8d9b4ab4-65b9-4a08-baeb-312269dd31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ofys Project Document" ma:contentTypeID="0x01010041C754EF69CC447396707CDFA155F78400BC181712BA935642AACDCDFA754D68E5" ma:contentTypeVersion="15" ma:contentTypeDescription="Create a new document." ma:contentTypeScope="" ma:versionID="f948ac67e752e5b7ce6f9e443303a785">
  <xsd:schema xmlns:xsd="http://www.w3.org/2001/XMLSchema" xmlns:xs="http://www.w3.org/2001/XMLSchema" xmlns:p="http://schemas.microsoft.com/office/2006/metadata/properties" xmlns:ns2="8d9b4ab4-65b9-4a08-baeb-312269dd31de" xmlns:ns3="d1a9d701-4f4a-43a3-88a5-5d202ecff1c2" targetNamespace="http://schemas.microsoft.com/office/2006/metadata/properties" ma:root="true" ma:fieldsID="125bad52f1e60193bb16a6356399dc79" ns2:_="" ns3:_="">
    <xsd:import namespace="8d9b4ab4-65b9-4a08-baeb-312269dd31de"/>
    <xsd:import namespace="d1a9d701-4f4a-43a3-88a5-5d202ecff1c2"/>
    <xsd:element name="properties">
      <xsd:complexType>
        <xsd:sequence>
          <xsd:element name="documentManagement">
            <xsd:complexType>
              <xsd:all>
                <xsd:element ref="ns2:ProjectDocumentDescription" minOccurs="0"/>
                <xsd:element ref="ns2:ProjectDocumentCategory"/>
                <xsd:element ref="ns2:Year" minOccurs="0"/>
                <xsd:element ref="ns2:Country" minOccurs="0"/>
                <xsd:element ref="ns2:Subcategory" minOccurs="0"/>
                <xsd:element ref="ns2:EcofysConfidentia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b4ab4-65b9-4a08-baeb-312269dd31de" elementFormDefault="qualified">
    <xsd:import namespace="http://schemas.microsoft.com/office/2006/documentManagement/types"/>
    <xsd:import namespace="http://schemas.microsoft.com/office/infopath/2007/PartnerControls"/>
    <xsd:element name="ProjectDocumentDescription" ma:index="8" nillable="true" ma:displayName="Document Description" ma:internalName="ProjectDocumentDescription">
      <xsd:simpleType>
        <xsd:restriction base="dms:Note">
          <xsd:maxLength value="255"/>
        </xsd:restriction>
      </xsd:simpleType>
    </xsd:element>
    <xsd:element name="ProjectDocumentCategory" ma:index="9" ma:displayName="Document Category" ma:default="No Category" ma:internalName="ProjectDocumentCategory" ma:readOnly="false">
      <xsd:simpleType>
        <xsd:restriction base="dms:Choice">
          <xsd:enumeration value="Proposal"/>
          <xsd:enumeration value="QCL"/>
          <xsd:enumeration value="Budget"/>
          <xsd:enumeration value="Contract"/>
          <xsd:enumeration value="Communication"/>
          <xsd:enumeration value="Minutes"/>
          <xsd:enumeration value="Data"/>
          <xsd:enumeration value="Report"/>
          <xsd:enumeration value="Background information"/>
          <xsd:enumeration value="Invoice"/>
          <xsd:enumeration value="Planning and control"/>
          <xsd:enumeration value="Presentation"/>
          <xsd:enumeration value="Image"/>
          <xsd:enumeration value="Sub-contract"/>
          <xsd:enumeration value="Drawing"/>
          <xsd:enumeration value="Analysis"/>
          <xsd:enumeration value="CV"/>
          <xsd:enumeration value="No Category"/>
          <xsd:enumeration value="Tender document"/>
          <xsd:enumeration value="Travel"/>
        </xsd:restriction>
      </xsd:simpleType>
    </xsd:element>
    <xsd:element name="Year" ma:index="10" nillable="true" ma:displayName="Year" ma:default="" ma:internalName="Year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Country" ma:index="11" nillable="true" ma:displayName="Country" ma:default="" ma:internalName="Country">
      <xsd:simpleType>
        <xsd:restriction base="dms:Choice">
          <xsd:enumeration value=".Africa (region)"/>
          <xsd:enumeration value=".APEC countries (region)"/>
          <xsd:enumeration value=".Asia (region)"/>
          <xsd:enumeration value=".EU (region)"/>
          <xsd:enumeration value=".Euromed (region)"/>
          <xsd:enumeration value=".Global/World (region)"/>
          <xsd:enumeration value=".Latin America (region)"/>
          <xsd:enumeration value=".MENA (region)"/>
          <xsd:enumeration value=".OHADA (region)"/>
          <xsd:enumeration value=".OPEC countries (region)"/>
          <xsd:enumeration value="Albania"/>
          <xsd:enumeration value="Algeria"/>
          <xsd:enumeration value="Angola"/>
          <xsd:enumeration value="Antigua and Barbuda"/>
          <xsd:enumeration value="Argentina"/>
          <xsd:enumeration value="Australia"/>
          <xsd:enumeration value="Austria"/>
          <xsd:enumeration value="Bahrain"/>
          <xsd:enumeration value="Barbados"/>
          <xsd:enumeration value="Belgium"/>
          <xsd:enumeration value="Belize"/>
          <xsd:enumeration value="Benelux"/>
          <xsd:enumeration value="Benin"/>
          <xsd:enumeration value="Benin"/>
          <xsd:enumeration value="Bolivia"/>
          <xsd:enumeration value="Bonaire"/>
          <xsd:enumeration value="Botswana"/>
          <xsd:enumeration value="Brazil"/>
          <xsd:enumeration value="Brunei"/>
          <xsd:enumeration value="Bulgaria"/>
          <xsd:enumeration value="Burkina Faso"/>
          <xsd:enumeration value="Burkina Faso"/>
          <xsd:enumeration value="Burundi"/>
          <xsd:enumeration value="Cameroon"/>
          <xsd:enumeration value="Canada"/>
          <xsd:enumeration value="Cape Verde"/>
          <xsd:enumeration value="Central African Republic"/>
          <xsd:enumeration value="Chad"/>
          <xsd:enumeration value="Chile"/>
          <xsd:enumeration value="Chinese Taipei"/>
          <xsd:enumeration value="Colombia"/>
          <xsd:enumeration value="Comoros"/>
          <xsd:enumeration value="Congo"/>
          <xsd:enumeration value="Costa Rica"/>
          <xsd:enumeration value="Cote d'Ivoire"/>
          <xsd:enumeration value="Cyprus"/>
          <xsd:enumeration value="Czech Republic"/>
          <xsd:enumeration value="Dem. Rep. Congo (Zaire)"/>
          <xsd:enumeration value="Denmark"/>
          <xsd:enumeration value="Djibouti"/>
          <xsd:enumeration value="Dominica"/>
          <xsd:enumeration value="Dominican Republic"/>
          <xsd:enumeration value="Ecuador"/>
          <xsd:enumeration value="Egypt"/>
          <xsd:enumeration value="El Salvador"/>
          <xsd:enumeration value="Equatorial Guinea"/>
          <xsd:enumeration value="Estonia"/>
          <xsd:enumeration value="Ethiopia"/>
          <xsd:enumeration value="Europe"/>
          <xsd:enumeration value="Finland"/>
          <xsd:enumeration value="France"/>
          <xsd:enumeration value="Gabon"/>
          <xsd:enumeration value="Gambia"/>
          <xsd:enumeration value="Germany"/>
          <xsd:enumeration value="Ghana"/>
          <xsd:enumeration value="Greece"/>
          <xsd:enumeration value="Grenada"/>
          <xsd:enumeration value="Guatemala"/>
          <xsd:enumeration value="Guinea"/>
          <xsd:enumeration value="Guinea Bissau"/>
          <xsd:enumeration value="Guyana"/>
          <xsd:enumeration value="Haiti"/>
          <xsd:enumeration value="Honduras"/>
          <xsd:enumeration value="Hong Kong, China"/>
          <xsd:enumeration value="Hungary"/>
          <xsd:enumeration value="Iceland"/>
          <xsd:enumeration value="India"/>
          <xsd:enumeration value="Indonesia"/>
          <xsd:enumeration value="Iran"/>
          <xsd:enumeration value="Iraq"/>
          <xsd:enumeration value="Ireland"/>
          <xsd:enumeration value="Israel"/>
          <xsd:enumeration value="Italy"/>
          <xsd:enumeration value="Ivory Coast"/>
          <xsd:enumeration value="Jamaica"/>
          <xsd:enumeration value="Japan"/>
          <xsd:enumeration value="Jordan"/>
          <xsd:enumeration value="Kazakhstan"/>
          <xsd:enumeration value="Kenya"/>
          <xsd:enumeration value="Korea, North"/>
          <xsd:enumeration value="Korea, South"/>
          <xsd:enumeration value="Kuwait"/>
          <xsd:enumeration value="Kyrgyzstan"/>
          <xsd:enumeration value="Latvia"/>
          <xsd:enumeration value="Lebanon"/>
          <xsd:enumeration value="Lesotho"/>
          <xsd:enumeration value="Liberia"/>
          <xsd:enumeration value="Libya"/>
          <xsd:enumeration value="Lithuania"/>
          <xsd:enumeration value="Luxembourg"/>
          <xsd:enumeration value="Madagascar"/>
          <xsd:enumeration value="Malawi"/>
          <xsd:enumeration value="Malaysia"/>
          <xsd:enumeration value="Maldives"/>
          <xsd:enumeration value="Mali"/>
          <xsd:enumeration value="Malta"/>
          <xsd:enumeration value="Mauritania"/>
          <xsd:enumeration value="Mauritius"/>
          <xsd:enumeration value="Mexico"/>
          <xsd:enumeration value="Moldova"/>
          <xsd:enumeration value="Mongolia"/>
          <xsd:enumeration value="Morocco"/>
          <xsd:enumeration value="Mozambique"/>
          <xsd:enumeration value="Myanmar"/>
          <xsd:enumeration value="Namibia"/>
          <xsd:enumeration value="Nepal"/>
          <xsd:enumeration value="New Zealand"/>
          <xsd:enumeration value="Nicaragua"/>
          <xsd:enumeration value="Niger"/>
          <xsd:enumeration value="Nigeria"/>
          <xsd:enumeration value="Oman"/>
          <xsd:enumeration value="Pakistan"/>
          <xsd:enumeration value="Palestinian territories"/>
          <xsd:enumeration value="Panama"/>
          <xsd:enumeration value="Papua New Guinea"/>
          <xsd:enumeration value="Paraguay"/>
          <xsd:enumeration value="People's Republic of China"/>
          <xsd:enumeration value="Peru"/>
          <xsd:enumeration value="Peru"/>
          <xsd:enumeration value="Philippines"/>
          <xsd:enumeration value="Poland"/>
          <xsd:enumeration value="Portugal"/>
          <xsd:enumeration value="Qatar"/>
          <xsd:enumeration value="Reunion"/>
          <xsd:enumeration value="Romania"/>
          <xsd:enumeration value="Russia"/>
          <xsd:enumeration value="Rwanda"/>
          <xsd:enumeration value="Saint Kitts and Nevis"/>
          <xsd:enumeration value="Saint Lucia"/>
          <xsd:enumeration value="Saint Vincent and the Grenadines"/>
          <xsd:enumeration value="São Tomé and Principe"/>
          <xsd:enumeration value="Saudi Arabia"/>
          <xsd:enumeration value="Senegal"/>
          <xsd:enumeration value="Seychelles"/>
          <xsd:enumeration value="Sierra Leone"/>
          <xsd:enumeration value="Singapore"/>
          <xsd:enumeration value="Singapore"/>
          <xsd:enumeration value="Slovakia"/>
          <xsd:enumeration value="Slovenia"/>
          <xsd:enumeration value="Somalia"/>
          <xsd:enumeration value="South Africa"/>
          <xsd:enumeration value="Spain"/>
          <xsd:enumeration value="Sri Lanka"/>
          <xsd:enumeration value="Sudan"/>
          <xsd:enumeration value="Suriname"/>
          <xsd:enumeration value="Swaziland"/>
          <xsd:enumeration value="Sweden"/>
          <xsd:enumeration value="Switzerland"/>
          <xsd:enumeration value="Syria"/>
          <xsd:enumeration value="Taiwan"/>
          <xsd:enumeration value="Tajikistan"/>
          <xsd:enumeration value="Tanzania"/>
          <xsd:enumeration value="Thailand"/>
          <xsd:enumeration value="The Bahamas"/>
          <xsd:enumeration value="The Netherlands"/>
          <xsd:enumeration value="Togo"/>
          <xsd:enumeration value="Trinidad and Tobago"/>
          <xsd:enumeration value="Tunisia"/>
          <xsd:enumeration value="Turkey"/>
          <xsd:enumeration value="Turkmenistan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zbekistan"/>
          <xsd:enumeration value="Venezuela"/>
          <xsd:enumeration value="Vietnam"/>
          <xsd:enumeration value="Yemen"/>
          <xsd:enumeration value="Zambia"/>
          <xsd:enumeration value="Zanzibar"/>
          <xsd:enumeration value="Zimbabwe"/>
        </xsd:restriction>
      </xsd:simpleType>
    </xsd:element>
    <xsd:element name="Subcategory" ma:index="12" nillable="true" ma:displayName="Sub category" ma:default="" ma:internalName="Subcategory">
      <xsd:simpleType>
        <xsd:restriction base="dms:Choice">
          <xsd:enumeration value="None"/>
        </xsd:restriction>
      </xsd:simpleType>
    </xsd:element>
    <xsd:element name="EcofysConfidential" ma:index="13" nillable="true" ma:displayName="Confidential" ma:default="0" ma:internalName="EcofysConfidenti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9d701-4f4a-43a3-88a5-5d202ecff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ED42BD-B63E-4F15-BBA7-3AD6658DE7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0424B8-95E8-4022-AA4A-1C0399C8CF87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d1a9d701-4f4a-43a3-88a5-5d202ecff1c2"/>
    <ds:schemaRef ds:uri="http://purl.org/dc/elements/1.1/"/>
    <ds:schemaRef ds:uri="8d9b4ab4-65b9-4a08-baeb-312269dd31d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8D808E-E886-445B-A47D-ECED68E4B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9b4ab4-65b9-4a08-baeb-312269dd31de"/>
    <ds:schemaRef ds:uri="d1a9d701-4f4a-43a3-88a5-5d202ecff1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4.3-Template_4.29.2016</Template>
  <TotalTime>17704</TotalTime>
  <Words>1324</Words>
  <Application>Microsoft Office PowerPoint</Application>
  <PresentationFormat>Widescreen</PresentationFormat>
  <Paragraphs>196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Arial Narrow</vt:lpstr>
      <vt:lpstr>Calibri</vt:lpstr>
      <vt:lpstr>Gill Sans MT</vt:lpstr>
      <vt:lpstr>Palatino Linotype</vt:lpstr>
      <vt:lpstr>Verdana</vt:lpstr>
      <vt:lpstr>Wingdings</vt:lpstr>
      <vt:lpstr>4.3-Template_4.29.2016</vt:lpstr>
      <vt:lpstr>1_Presentation_Refresh 4:3</vt:lpstr>
      <vt:lpstr>2_4.3-Template_4.29.2016</vt:lpstr>
      <vt:lpstr>Navigant_Gray</vt:lpstr>
      <vt:lpstr>1_Navigant_Gray</vt:lpstr>
      <vt:lpstr>Presentation_Refresh 4:3</vt:lpstr>
      <vt:lpstr>2_Presentation_Refresh 4:3</vt:lpstr>
      <vt:lpstr>7_Navigant_Gray</vt:lpstr>
      <vt:lpstr>8_Navigant_Gray</vt:lpstr>
      <vt:lpstr>think-cell Slide</vt:lpstr>
      <vt:lpstr>Design elements and country experiences II: ceiling prices, financial guarantees, and penalties</vt:lpstr>
      <vt:lpstr>Ceiling prices control costs and generate market signals, but setting is a challenge</vt:lpstr>
      <vt:lpstr>How to calculate the levelized cost of electricity (LCOE)?</vt:lpstr>
      <vt:lpstr>Levelized cost of energy (LCOE)</vt:lpstr>
      <vt:lpstr>Most countries disclose ceiling prices</vt:lpstr>
      <vt:lpstr>Auction procedure: ceiling prices</vt:lpstr>
      <vt:lpstr>Financial guarantees:  considerations and country examples</vt:lpstr>
      <vt:lpstr>Penalties enforce project realization </vt:lpstr>
      <vt:lpstr>Example: setting financial guarantees (1/II)</vt:lpstr>
      <vt:lpstr>Example: setting financial guarantees (1I/II)</vt:lpstr>
      <vt:lpstr>Conditions for participation: financial guarantees</vt:lpstr>
      <vt:lpstr>Example: setting penalties (1/III)</vt:lpstr>
      <vt:lpstr>Example: setting penalties (1I/III)</vt:lpstr>
      <vt:lpstr>Example: setting penalties (1II/III)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Auction Design Elements and Country Experiences Part Two</dc:title>
  <dc:subject>This presentation discusses ceiling price methodologies and calculating bid bonds and guarantees</dc:subject>
  <dc:creator>Navigant--A Guidehouse Company</dc:creator>
  <cp:keywords>Renewable energy auctions, competitive procurement, tariffs, price, markets, electricity, bid bond, guarantee</cp:keywords>
  <cp:lastModifiedBy>Bradley, Bridget</cp:lastModifiedBy>
  <cp:revision>334</cp:revision>
  <dcterms:created xsi:type="dcterms:W3CDTF">2016-05-03T20:02:08Z</dcterms:created>
  <dcterms:modified xsi:type="dcterms:W3CDTF">2020-07-03T17:05:45Z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0x01010041C754EF69CC447396707CDFA155F78400BC181712BA935642AACDCDFA754D68E5</vt:lpwstr>
  </property>
</Properties>
</file>