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60" r:id="rId2"/>
    <p:sldMasterId id="2147483772" r:id="rId3"/>
  </p:sldMasterIdLst>
  <p:notesMasterIdLst>
    <p:notesMasterId r:id="rId23"/>
  </p:notesMasterIdLst>
  <p:sldIdLst>
    <p:sldId id="835" r:id="rId4"/>
    <p:sldId id="842" r:id="rId5"/>
    <p:sldId id="828" r:id="rId6"/>
    <p:sldId id="818" r:id="rId7"/>
    <p:sldId id="819" r:id="rId8"/>
    <p:sldId id="821" r:id="rId9"/>
    <p:sldId id="823" r:id="rId10"/>
    <p:sldId id="820" r:id="rId11"/>
    <p:sldId id="829" r:id="rId12"/>
    <p:sldId id="831" r:id="rId13"/>
    <p:sldId id="833" r:id="rId14"/>
    <p:sldId id="834" r:id="rId15"/>
    <p:sldId id="841" r:id="rId16"/>
    <p:sldId id="746" r:id="rId17"/>
    <p:sldId id="836" r:id="rId18"/>
    <p:sldId id="837" r:id="rId19"/>
    <p:sldId id="838" r:id="rId20"/>
    <p:sldId id="839" r:id="rId21"/>
    <p:sldId id="840"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 id="1" name="Chernyakhovskiy, Ilya" initials="CI"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E39"/>
    <a:srgbClr val="009644"/>
    <a:srgbClr val="00629E"/>
    <a:srgbClr val="0079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50" autoAdjust="0"/>
  </p:normalViewPr>
  <p:slideViewPr>
    <p:cSldViewPr snapToGrid="0" snapToObjects="1">
      <p:cViewPr varScale="1">
        <p:scale>
          <a:sx n="63" d="100"/>
          <a:sy n="63" d="100"/>
        </p:scale>
        <p:origin x="68" y="384"/>
      </p:cViewPr>
      <p:guideLst>
        <p:guide orient="horz" pos="1620"/>
        <p:guide pos="2880"/>
      </p:guideLst>
    </p:cSldViewPr>
  </p:slideViewPr>
  <p:outlineViewPr>
    <p:cViewPr>
      <p:scale>
        <a:sx n="33" d="100"/>
        <a:sy n="33" d="100"/>
      </p:scale>
      <p:origin x="0" y="0"/>
    </p:cViewPr>
  </p:outlin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c%20Matsuura\Google%20Drive\HECO\HECO%20PV%20installations%20by%20quarter%20and%20RPS%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c%20Matsuura\Google%20Drive\HECO\HECO%20PV%20installations%20by%20quarter%20and%20RPS%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'Installed PV data'!$M$63:$M$76</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'Installed PV data'!$N$63:$N$76</c:f>
              <c:numCache>
                <c:formatCode>General</c:formatCode>
                <c:ptCount val="14"/>
                <c:pt idx="0">
                  <c:v>1.8</c:v>
                </c:pt>
                <c:pt idx="1">
                  <c:v>2.4</c:v>
                </c:pt>
                <c:pt idx="2">
                  <c:v>4.7</c:v>
                </c:pt>
                <c:pt idx="3">
                  <c:v>12</c:v>
                </c:pt>
                <c:pt idx="4">
                  <c:v>24</c:v>
                </c:pt>
                <c:pt idx="5">
                  <c:v>40</c:v>
                </c:pt>
                <c:pt idx="6">
                  <c:v>79</c:v>
                </c:pt>
                <c:pt idx="7">
                  <c:v>171</c:v>
                </c:pt>
                <c:pt idx="8">
                  <c:v>301</c:v>
                </c:pt>
                <c:pt idx="9">
                  <c:v>389</c:v>
                </c:pt>
                <c:pt idx="10">
                  <c:v>487</c:v>
                </c:pt>
                <c:pt idx="11">
                  <c:v>586</c:v>
                </c:pt>
                <c:pt idx="12">
                  <c:v>695</c:v>
                </c:pt>
                <c:pt idx="13">
                  <c:v>745</c:v>
                </c:pt>
              </c:numCache>
            </c:numRef>
          </c:val>
          <c:extLst>
            <c:ext xmlns:c16="http://schemas.microsoft.com/office/drawing/2014/chart" uri="{C3380CC4-5D6E-409C-BE32-E72D297353CC}">
              <c16:uniqueId val="{00000000-B3E5-4EEE-9B9D-C1F5F7348502}"/>
            </c:ext>
          </c:extLst>
        </c:ser>
        <c:dLbls>
          <c:showLegendKey val="0"/>
          <c:showVal val="0"/>
          <c:showCatName val="0"/>
          <c:showSerName val="0"/>
          <c:showPercent val="0"/>
          <c:showBubbleSize val="0"/>
        </c:dLbls>
        <c:gapWidth val="124"/>
        <c:overlap val="-27"/>
        <c:axId val="678104304"/>
        <c:axId val="678102664"/>
      </c:barChart>
      <c:catAx>
        <c:axId val="678104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78102664"/>
        <c:crosses val="autoZero"/>
        <c:auto val="1"/>
        <c:lblAlgn val="ctr"/>
        <c:lblOffset val="100"/>
        <c:noMultiLvlLbl val="0"/>
      </c:catAx>
      <c:valAx>
        <c:axId val="67810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Cumulative Installed PV, MW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8104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54675840426465E-2"/>
          <c:y val="5.3497942386831275E-2"/>
          <c:w val="0.90629715797338639"/>
          <c:h val="0.82108389229124135"/>
        </c:manualLayout>
      </c:layout>
      <c:barChart>
        <c:barDir val="col"/>
        <c:grouping val="clustered"/>
        <c:varyColors val="0"/>
        <c:ser>
          <c:idx val="1"/>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'Installed PV data'!$M$63:$M$76</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'Installed PV data'!$N$63:$N$76</c:f>
              <c:numCache>
                <c:formatCode>General</c:formatCode>
                <c:ptCount val="14"/>
                <c:pt idx="0">
                  <c:v>1.8</c:v>
                </c:pt>
                <c:pt idx="1">
                  <c:v>2.4</c:v>
                </c:pt>
                <c:pt idx="2">
                  <c:v>4.7</c:v>
                </c:pt>
                <c:pt idx="3">
                  <c:v>12</c:v>
                </c:pt>
                <c:pt idx="4">
                  <c:v>24</c:v>
                </c:pt>
                <c:pt idx="5">
                  <c:v>40</c:v>
                </c:pt>
                <c:pt idx="6">
                  <c:v>79</c:v>
                </c:pt>
                <c:pt idx="7">
                  <c:v>171</c:v>
                </c:pt>
                <c:pt idx="8">
                  <c:v>301</c:v>
                </c:pt>
                <c:pt idx="9">
                  <c:v>389</c:v>
                </c:pt>
                <c:pt idx="10">
                  <c:v>487</c:v>
                </c:pt>
                <c:pt idx="11">
                  <c:v>586</c:v>
                </c:pt>
                <c:pt idx="12">
                  <c:v>695</c:v>
                </c:pt>
                <c:pt idx="13">
                  <c:v>745</c:v>
                </c:pt>
              </c:numCache>
            </c:numRef>
          </c:val>
          <c:extLst>
            <c:ext xmlns:c16="http://schemas.microsoft.com/office/drawing/2014/chart" uri="{C3380CC4-5D6E-409C-BE32-E72D297353CC}">
              <c16:uniqueId val="{00000000-B3E5-4EEE-9B9D-C1F5F7348502}"/>
            </c:ext>
          </c:extLst>
        </c:ser>
        <c:dLbls>
          <c:showLegendKey val="0"/>
          <c:showVal val="0"/>
          <c:showCatName val="0"/>
          <c:showSerName val="0"/>
          <c:showPercent val="0"/>
          <c:showBubbleSize val="0"/>
        </c:dLbls>
        <c:gapWidth val="124"/>
        <c:overlap val="-27"/>
        <c:axId val="678104304"/>
        <c:axId val="678102664"/>
      </c:barChart>
      <c:catAx>
        <c:axId val="678104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78102664"/>
        <c:crosses val="autoZero"/>
        <c:auto val="1"/>
        <c:lblAlgn val="ctr"/>
        <c:lblOffset val="100"/>
        <c:noMultiLvlLbl val="0"/>
      </c:catAx>
      <c:valAx>
        <c:axId val="67810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Cumulative Installed PV, MW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8104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7/1/2020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2</a:t>
            </a:fld>
            <a:endParaRPr lang="en-US" dirty="0"/>
          </a:p>
        </p:txBody>
      </p:sp>
    </p:spTree>
    <p:extLst>
      <p:ext uri="{BB962C8B-B14F-4D97-AF65-F5344CB8AC3E}">
        <p14:creationId xmlns:p14="http://schemas.microsoft.com/office/powerpoint/2010/main" val="116150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85793-58F2-5D45-93FF-B0076DA99FD1}" type="slidenum">
              <a:rPr lang="en-US" smtClean="0"/>
              <a:t>3</a:t>
            </a:fld>
            <a:endParaRPr lang="en-US"/>
          </a:p>
        </p:txBody>
      </p:sp>
    </p:spTree>
    <p:extLst>
      <p:ext uri="{BB962C8B-B14F-4D97-AF65-F5344CB8AC3E}">
        <p14:creationId xmlns:p14="http://schemas.microsoft.com/office/powerpoint/2010/main" val="336102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85793-58F2-5D45-93FF-B0076DA99FD1}" type="slidenum">
              <a:rPr lang="en-US" smtClean="0"/>
              <a:t>11</a:t>
            </a:fld>
            <a:endParaRPr lang="en-US"/>
          </a:p>
        </p:txBody>
      </p:sp>
    </p:spTree>
    <p:extLst>
      <p:ext uri="{BB962C8B-B14F-4D97-AF65-F5344CB8AC3E}">
        <p14:creationId xmlns:p14="http://schemas.microsoft.com/office/powerpoint/2010/main" val="3106492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44345" y="387178"/>
            <a:ext cx="6334897" cy="3039762"/>
          </a:xfrm>
          <a:prstGeom prst="rect">
            <a:avLst/>
          </a:prstGeom>
          <a:ln>
            <a:solidFill>
              <a:schemeClr val="tx1">
                <a:lumMod val="20000"/>
                <a:lumOff val="80000"/>
              </a:schemeClr>
            </a:solidFill>
          </a:ln>
        </p:spPr>
      </p:pic>
      <p:sp>
        <p:nvSpPr>
          <p:cNvPr id="3" name="TextBox 2"/>
          <p:cNvSpPr txBox="1"/>
          <p:nvPr userDrawn="1"/>
        </p:nvSpPr>
        <p:spPr>
          <a:xfrm>
            <a:off x="321275" y="222424"/>
            <a:ext cx="2240692" cy="3970318"/>
          </a:xfrm>
          <a:prstGeom prst="rect">
            <a:avLst/>
          </a:prstGeom>
          <a:noFill/>
        </p:spPr>
        <p:txBody>
          <a:bodyPr wrap="square" rtlCol="0">
            <a:spAutoFit/>
          </a:bodyPr>
          <a:lstStyle/>
          <a:p>
            <a:pPr algn="l"/>
            <a:r>
              <a:rPr lang="en-US" sz="1800" b="1" i="1" dirty="0">
                <a:solidFill>
                  <a:srgbClr val="FF0000"/>
                </a:solidFill>
              </a:rPr>
              <a:t>PC Users:</a:t>
            </a:r>
          </a:p>
          <a:p>
            <a:pPr algn="l"/>
            <a:r>
              <a:rPr lang="en-US" sz="1800" i="1" dirty="0">
                <a:solidFill>
                  <a:srgbClr val="FF0000"/>
                </a:solidFill>
              </a:rPr>
              <a:t>Microsoft PowerPoint for Windows has default settings that continually compress images. To avoid loss</a:t>
            </a:r>
            <a:r>
              <a:rPr lang="en-US" sz="1800" i="1" baseline="0" dirty="0">
                <a:solidFill>
                  <a:srgbClr val="FF0000"/>
                </a:solidFill>
              </a:rPr>
              <a:t> of quality </a:t>
            </a:r>
            <a:r>
              <a:rPr lang="en-US" sz="1800" i="1" dirty="0">
                <a:solidFill>
                  <a:srgbClr val="FF0000"/>
                </a:solidFill>
              </a:rPr>
              <a:t>for photos and graphics within this presentation file,</a:t>
            </a:r>
            <a:r>
              <a:rPr lang="en-US" sz="1800" i="1" baseline="0" dirty="0">
                <a:solidFill>
                  <a:srgbClr val="FF0000"/>
                </a:solidFill>
              </a:rPr>
              <a:t> </a:t>
            </a:r>
            <a:r>
              <a:rPr lang="en-US" sz="1800" i="1" dirty="0">
                <a:solidFill>
                  <a:srgbClr val="FF0000"/>
                </a:solidFill>
              </a:rPr>
              <a:t>please follow these</a:t>
            </a:r>
            <a:r>
              <a:rPr lang="en-US" sz="1800" i="1" baseline="0" dirty="0">
                <a:solidFill>
                  <a:srgbClr val="FF0000"/>
                </a:solidFill>
              </a:rPr>
              <a:t> instructions </a:t>
            </a:r>
            <a:r>
              <a:rPr lang="en-US" sz="1800" i="1" dirty="0">
                <a:solidFill>
                  <a:srgbClr val="FF0000"/>
                </a:solidFill>
              </a:rPr>
              <a:t>to change your software settings.</a:t>
            </a:r>
            <a:endParaRPr lang="en-US" sz="1800" dirty="0"/>
          </a:p>
          <a:p>
            <a:endParaRPr lang="en-US" sz="1800" dirty="0"/>
          </a:p>
        </p:txBody>
      </p:sp>
    </p:spTree>
    <p:extLst>
      <p:ext uri="{BB962C8B-B14F-4D97-AF65-F5344CB8AC3E}">
        <p14:creationId xmlns:p14="http://schemas.microsoft.com/office/powerpoint/2010/main" val="1613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C Slide - 2">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40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C Slide - 3">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052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Slide - 4">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196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C Slide - 5">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968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C Slide - 6">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919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C Slide - 7">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43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dirty="0"/>
              <a:t>Data Slide: </a:t>
            </a:r>
            <a:br>
              <a:rPr lang="en-US" dirty="0"/>
            </a:br>
            <a:r>
              <a:rPr lang="en-US" dirty="0"/>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33296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3982103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660572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27" name="TextBox 26"/>
          <p:cNvSpPr txBox="1"/>
          <p:nvPr userDrawn="1"/>
        </p:nvSpPr>
        <p:spPr>
          <a:xfrm>
            <a:off x="5521843" y="4840514"/>
            <a:ext cx="346938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Procurement: HI Case Study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a:t>
            </a:r>
            <a:fld id="{BFD71CF8-5198-8441-A7C0-DC22FD64CBE4}" type="slidenum">
              <a:rPr lang="en-US" sz="800"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endParaRPr lang="en-US" dirty="0"/>
          </a:p>
        </p:txBody>
      </p:sp>
    </p:spTree>
    <p:extLst>
      <p:ext uri="{BB962C8B-B14F-4D97-AF65-F5344CB8AC3E}">
        <p14:creationId xmlns:p14="http://schemas.microsoft.com/office/powerpoint/2010/main" val="163853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Backgroun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881601" y="91127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dirty="0"/>
              <a:t>Title</a:t>
            </a:r>
          </a:p>
        </p:txBody>
      </p:sp>
      <p:sp>
        <p:nvSpPr>
          <p:cNvPr id="15" name="Text Placeholder 14"/>
          <p:cNvSpPr>
            <a:spLocks noGrp="1"/>
          </p:cNvSpPr>
          <p:nvPr>
            <p:ph type="body" sz="quarter" idx="11" hasCustomPrompt="1"/>
          </p:nvPr>
        </p:nvSpPr>
        <p:spPr>
          <a:xfrm>
            <a:off x="2410618" y="2263382"/>
            <a:ext cx="4322763" cy="1127064"/>
          </a:xfrm>
          <a:solidFill>
            <a:schemeClr val="accent1">
              <a:alpha val="75000"/>
            </a:schemeClr>
          </a:solidFill>
        </p:spPr>
        <p:txBody>
          <a:bodyPr lIns="182880" tIns="137160" rIns="182880" bIns="137160" anchor="ctr" anchorCtr="0">
            <a:noAutofit/>
          </a:bodyPr>
          <a:lstStyle>
            <a:lvl1pPr marL="0" indent="0" algn="ctr">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sp>
        <p:nvSpPr>
          <p:cNvPr id="3" name="Rectangle 2">
            <a:extLst>
              <a:ext uri="{FF2B5EF4-FFF2-40B4-BE49-F238E27FC236}">
                <a16:creationId xmlns:a16="http://schemas.microsoft.com/office/drawing/2014/main" id="{702808BF-07A4-40E3-A9A2-B2BEF4F7F5E3}"/>
              </a:ext>
            </a:extLst>
          </p:cNvPr>
          <p:cNvSpPr/>
          <p:nvPr userDrawn="1"/>
        </p:nvSpPr>
        <p:spPr>
          <a:xfrm>
            <a:off x="628650" y="3665537"/>
            <a:ext cx="7905750" cy="1095516"/>
          </a:xfrm>
          <a:prstGeom prst="rect">
            <a:avLst/>
          </a:prstGeom>
          <a:solidFill>
            <a:schemeClr val="bg1">
              <a:alpha val="75000"/>
            </a:schemeClr>
          </a:solidFill>
          <a:ln>
            <a:solidFill>
              <a:schemeClr val="tx1"/>
            </a:solidFill>
          </a:ln>
        </p:spPr>
        <p:txBody>
          <a:bodyPr vert="horz" lIns="182880" tIns="137160" rIns="182880" bIns="137160" rtlCol="0" anchor="ctr" anchorCtr="0">
            <a:noAutofit/>
          </a:bodyPr>
          <a:lstStyle/>
          <a:p>
            <a:pPr lvl="0" indent="0" algn="ctr">
              <a:lnSpc>
                <a:spcPts val="2800"/>
              </a:lnSpc>
              <a:spcBef>
                <a:spcPct val="20000"/>
              </a:spcBef>
              <a:buFont typeface="Arial"/>
              <a:buNone/>
            </a:pPr>
            <a:endParaRPr lang="en-US" sz="2000" dirty="0">
              <a:solidFill>
                <a:schemeClr val="bg1"/>
              </a:solidFill>
            </a:endParaRPr>
          </a:p>
        </p:txBody>
      </p:sp>
      <p:pic>
        <p:nvPicPr>
          <p:cNvPr id="7" name="Picture 2" descr="Image result for lightning icon">
            <a:extLst>
              <a:ext uri="{FF2B5EF4-FFF2-40B4-BE49-F238E27FC236}">
                <a16:creationId xmlns:a16="http://schemas.microsoft.com/office/drawing/2014/main" id="{3CA3107A-85D3-4F49-A560-9407985B20B4}"/>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5400000">
            <a:off x="7810499" y="1016000"/>
            <a:ext cx="844550" cy="920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lightning icon">
            <a:extLst>
              <a:ext uri="{FF2B5EF4-FFF2-40B4-BE49-F238E27FC236}">
                <a16:creationId xmlns:a16="http://schemas.microsoft.com/office/drawing/2014/main" id="{0D72BA89-7427-4084-9302-E36E987715C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5400000">
            <a:off x="8058149" y="1713368"/>
            <a:ext cx="844550" cy="920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lightning icon">
            <a:extLst>
              <a:ext uri="{FF2B5EF4-FFF2-40B4-BE49-F238E27FC236}">
                <a16:creationId xmlns:a16="http://schemas.microsoft.com/office/drawing/2014/main" id="{BB486C29-43C6-4CCE-96FB-F63E9BBFE01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50851" y="1050643"/>
            <a:ext cx="844550" cy="920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lightning icon">
            <a:extLst>
              <a:ext uri="{FF2B5EF4-FFF2-40B4-BE49-F238E27FC236}">
                <a16:creationId xmlns:a16="http://schemas.microsoft.com/office/drawing/2014/main" id="{F213DE70-F494-4C67-AF47-2BBF40B4D40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32775" y="1749654"/>
            <a:ext cx="844550" cy="920749"/>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a:extLst>
              <a:ext uri="{FF2B5EF4-FFF2-40B4-BE49-F238E27FC236}">
                <a16:creationId xmlns:a16="http://schemas.microsoft.com/office/drawing/2014/main" id="{8E75CCB3-B09B-41D9-8300-E2A4ED4FB804}"/>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127" t="7381" r="76991" b="54032"/>
          <a:stretch/>
        </p:blipFill>
        <p:spPr>
          <a:xfrm>
            <a:off x="917513" y="281004"/>
            <a:ext cx="755775" cy="809607"/>
          </a:xfrm>
          <a:prstGeom prst="rect">
            <a:avLst/>
          </a:prstGeom>
        </p:spPr>
      </p:pic>
      <p:pic>
        <p:nvPicPr>
          <p:cNvPr id="30" name="Graphic 29">
            <a:extLst>
              <a:ext uri="{FF2B5EF4-FFF2-40B4-BE49-F238E27FC236}">
                <a16:creationId xmlns:a16="http://schemas.microsoft.com/office/drawing/2014/main" id="{9A017DD7-17C4-4CBB-B937-485B4A30B886}"/>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127" t="7381" r="76991" b="54032"/>
          <a:stretch/>
        </p:blipFill>
        <p:spPr>
          <a:xfrm>
            <a:off x="1343345" y="676993"/>
            <a:ext cx="557687" cy="597410"/>
          </a:xfrm>
          <a:prstGeom prst="rect">
            <a:avLst/>
          </a:prstGeom>
        </p:spPr>
      </p:pic>
      <p:pic>
        <p:nvPicPr>
          <p:cNvPr id="31" name="Graphic 30">
            <a:extLst>
              <a:ext uri="{FF2B5EF4-FFF2-40B4-BE49-F238E27FC236}">
                <a16:creationId xmlns:a16="http://schemas.microsoft.com/office/drawing/2014/main" id="{EA3C150C-B72F-4CCB-A980-9788D6EE2C23}"/>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127" t="7381" r="76991" b="54032"/>
          <a:stretch/>
        </p:blipFill>
        <p:spPr>
          <a:xfrm>
            <a:off x="700378" y="715993"/>
            <a:ext cx="557687" cy="597410"/>
          </a:xfrm>
          <a:prstGeom prst="rect">
            <a:avLst/>
          </a:prstGeom>
        </p:spPr>
      </p:pic>
      <p:pic>
        <p:nvPicPr>
          <p:cNvPr id="32" name="Graphic 31">
            <a:extLst>
              <a:ext uri="{FF2B5EF4-FFF2-40B4-BE49-F238E27FC236}">
                <a16:creationId xmlns:a16="http://schemas.microsoft.com/office/drawing/2014/main" id="{CA262ADB-757D-488E-B800-10D1ACE9AFD3}"/>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87" t="9220" r="85663" b="50954"/>
          <a:stretch/>
        </p:blipFill>
        <p:spPr>
          <a:xfrm>
            <a:off x="1258065" y="2124448"/>
            <a:ext cx="646117" cy="616583"/>
          </a:xfrm>
          <a:prstGeom prst="rect">
            <a:avLst/>
          </a:prstGeom>
        </p:spPr>
      </p:pic>
      <p:pic>
        <p:nvPicPr>
          <p:cNvPr id="33" name="Graphic 32">
            <a:extLst>
              <a:ext uri="{FF2B5EF4-FFF2-40B4-BE49-F238E27FC236}">
                <a16:creationId xmlns:a16="http://schemas.microsoft.com/office/drawing/2014/main" id="{3236173D-2B49-4CC5-9D41-84E300BC7DF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87" t="9220" r="85663" b="50954"/>
          <a:stretch/>
        </p:blipFill>
        <p:spPr>
          <a:xfrm>
            <a:off x="6861439" y="2856525"/>
            <a:ext cx="646117" cy="616583"/>
          </a:xfrm>
          <a:prstGeom prst="rect">
            <a:avLst/>
          </a:prstGeom>
        </p:spPr>
      </p:pic>
      <p:pic>
        <p:nvPicPr>
          <p:cNvPr id="36" name="Graphic 35">
            <a:extLst>
              <a:ext uri="{FF2B5EF4-FFF2-40B4-BE49-F238E27FC236}">
                <a16:creationId xmlns:a16="http://schemas.microsoft.com/office/drawing/2014/main" id="{2D5E5C46-473E-4C11-B606-23F31E98C94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6087" t="5149" r="3642" b="54469"/>
          <a:stretch/>
        </p:blipFill>
        <p:spPr>
          <a:xfrm>
            <a:off x="514023" y="2630963"/>
            <a:ext cx="835551" cy="901358"/>
          </a:xfrm>
          <a:prstGeom prst="rect">
            <a:avLst/>
          </a:prstGeom>
        </p:spPr>
      </p:pic>
      <p:pic>
        <p:nvPicPr>
          <p:cNvPr id="37" name="Graphic 36">
            <a:extLst>
              <a:ext uri="{FF2B5EF4-FFF2-40B4-BE49-F238E27FC236}">
                <a16:creationId xmlns:a16="http://schemas.microsoft.com/office/drawing/2014/main" id="{104F3733-AB71-40CD-805C-6269477949D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232" t="54905" r="65497" b="10042"/>
          <a:stretch/>
        </p:blipFill>
        <p:spPr>
          <a:xfrm>
            <a:off x="7580770" y="492007"/>
            <a:ext cx="835551" cy="782396"/>
          </a:xfrm>
          <a:prstGeom prst="rect">
            <a:avLst/>
          </a:prstGeom>
        </p:spPr>
      </p:pic>
      <p:pic>
        <p:nvPicPr>
          <p:cNvPr id="40" name="Graphic 39">
            <a:extLst>
              <a:ext uri="{FF2B5EF4-FFF2-40B4-BE49-F238E27FC236}">
                <a16:creationId xmlns:a16="http://schemas.microsoft.com/office/drawing/2014/main" id="{F8C9D9E6-89AF-4953-B171-72AD977C4F4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127" t="7381" r="76991" b="54032"/>
          <a:stretch/>
        </p:blipFill>
        <p:spPr>
          <a:xfrm>
            <a:off x="1474674" y="2716278"/>
            <a:ext cx="755775" cy="809607"/>
          </a:xfrm>
          <a:prstGeom prst="rect">
            <a:avLst/>
          </a:prstGeom>
        </p:spPr>
      </p:pic>
      <p:pic>
        <p:nvPicPr>
          <p:cNvPr id="41" name="Graphic 40">
            <a:extLst>
              <a:ext uri="{FF2B5EF4-FFF2-40B4-BE49-F238E27FC236}">
                <a16:creationId xmlns:a16="http://schemas.microsoft.com/office/drawing/2014/main" id="{8789ABE4-85EE-4790-821D-02B1EB34F10E}"/>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6087" t="5149" r="3642" b="54469"/>
          <a:stretch/>
        </p:blipFill>
        <p:spPr>
          <a:xfrm>
            <a:off x="7957375" y="2617747"/>
            <a:ext cx="835551" cy="901358"/>
          </a:xfrm>
          <a:prstGeom prst="rect">
            <a:avLst/>
          </a:prstGeom>
        </p:spPr>
      </p:pic>
      <p:pic>
        <p:nvPicPr>
          <p:cNvPr id="42" name="Graphic 41">
            <a:extLst>
              <a:ext uri="{FF2B5EF4-FFF2-40B4-BE49-F238E27FC236}">
                <a16:creationId xmlns:a16="http://schemas.microsoft.com/office/drawing/2014/main" id="{1E6A8CCE-C2A2-41B3-8C8D-826DE3C0A3C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4916" t="54895" r="24813" b="5279"/>
          <a:stretch/>
        </p:blipFill>
        <p:spPr>
          <a:xfrm>
            <a:off x="7121824" y="2079100"/>
            <a:ext cx="835551" cy="888942"/>
          </a:xfrm>
          <a:prstGeom prst="rect">
            <a:avLst/>
          </a:prstGeom>
        </p:spPr>
      </p:pic>
      <p:pic>
        <p:nvPicPr>
          <p:cNvPr id="35" name="Graphic 34">
            <a:extLst>
              <a:ext uri="{FF2B5EF4-FFF2-40B4-BE49-F238E27FC236}">
                <a16:creationId xmlns:a16="http://schemas.microsoft.com/office/drawing/2014/main" id="{5CF00D01-3231-444F-A73F-9FC291511F6A}"/>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64916" t="54895" r="24813" b="5279"/>
          <a:stretch/>
        </p:blipFill>
        <p:spPr>
          <a:xfrm>
            <a:off x="7354623" y="2284763"/>
            <a:ext cx="835551" cy="888942"/>
          </a:xfrm>
          <a:prstGeom prst="rect">
            <a:avLst/>
          </a:prstGeom>
        </p:spPr>
      </p:pic>
    </p:spTree>
    <p:extLst>
      <p:ext uri="{BB962C8B-B14F-4D97-AF65-F5344CB8AC3E}">
        <p14:creationId xmlns:p14="http://schemas.microsoft.com/office/powerpoint/2010/main" val="2003391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8" name="TextBox 7"/>
          <p:cNvSpPr txBox="1"/>
          <p:nvPr userDrawn="1"/>
        </p:nvSpPr>
        <p:spPr>
          <a:xfrm>
            <a:off x="5720316" y="4840514"/>
            <a:ext cx="3270908"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Procurement: HI Case Study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634595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a:solidFill>
            <a:schemeClr val="accent2"/>
          </a:solidFill>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2292839-B22C-454D-9B78-03782D6FD0AD}"/>
              </a:ext>
            </a:extLst>
          </p:cNvPr>
          <p:cNvSpPr txBox="1"/>
          <p:nvPr userDrawn="1"/>
        </p:nvSpPr>
        <p:spPr>
          <a:xfrm>
            <a:off x="5500578" y="4870906"/>
            <a:ext cx="3554524"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Procurement: HI Case Study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a:t>
            </a:r>
            <a:fld id="{BFD71CF8-5198-8441-A7C0-DC22FD64CBE4}" type="slidenum">
              <a:rPr lang="en-US" sz="800"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92427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a:solidFill>
            <a:schemeClr val="accent2"/>
          </a:solidFill>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2292839-B22C-454D-9B78-03782D6FD0AD}"/>
              </a:ext>
            </a:extLst>
          </p:cNvPr>
          <p:cNvSpPr txBox="1"/>
          <p:nvPr userDrawn="1"/>
        </p:nvSpPr>
        <p:spPr>
          <a:xfrm>
            <a:off x="5500578" y="4870906"/>
            <a:ext cx="3554524"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Procurement: HI Case Study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a:t>
            </a:r>
            <a:fld id="{BFD71CF8-5198-8441-A7C0-DC22FD64CBE4}" type="slidenum">
              <a:rPr lang="en-US" sz="800"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907379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a:solidFill>
            <a:schemeClr val="accent2"/>
          </a:solidFill>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2292839-B22C-454D-9B78-03782D6FD0AD}"/>
              </a:ext>
            </a:extLst>
          </p:cNvPr>
          <p:cNvSpPr txBox="1"/>
          <p:nvPr userDrawn="1"/>
        </p:nvSpPr>
        <p:spPr>
          <a:xfrm>
            <a:off x="5500578" y="4870906"/>
            <a:ext cx="3554524"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Procurement: HI Case Study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a:t>
            </a:r>
            <a:fld id="{BFD71CF8-5198-8441-A7C0-DC22FD64CBE4}" type="slidenum">
              <a:rPr lang="en-US" sz="800"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41063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16009"/>
            <a:ext cx="8236857" cy="634620"/>
          </a:xfrm>
          <a:solidFill>
            <a:schemeClr val="accent2"/>
          </a:solidFill>
        </p:spPr>
        <p:txBody>
          <a:bodyPr/>
          <a:lstStyle>
            <a:lvl1pPr marL="0" algn="ctr" defTabSz="457200" rtl="0" eaLnBrk="1" latinLnBrk="0" hangingPunct="1">
              <a:lnSpc>
                <a:spcPts val="4000"/>
              </a:lnSpc>
              <a:spcBef>
                <a:spcPct val="0"/>
              </a:spcBef>
              <a:buNone/>
              <a:defRPr lang="en-US" sz="4000" b="1" i="1" kern="1200" spc="-113" dirty="0">
                <a:ln w="3175">
                  <a:noFill/>
                </a:ln>
                <a:solidFill>
                  <a:schemeClr val="bg1"/>
                </a:solidFill>
                <a:effectLst>
                  <a:outerShdw blurRad="50800" dist="38100" dir="2700000" algn="tl" rotWithShape="0">
                    <a:prstClr val="black">
                      <a:alpha val="40000"/>
                    </a:prstClr>
                  </a:outerShdw>
                </a:effectLst>
                <a:latin typeface="+mj-lt"/>
                <a:ea typeface="+mn-ea"/>
                <a:cs typeface="Times New Roman" pitchFamily="18" charset="0"/>
              </a:defRPr>
            </a:lvl1pPr>
          </a:lstStyle>
          <a:p>
            <a:r>
              <a:rPr lang="en-US" dirty="0"/>
              <a:t>Simple Slide</a:t>
            </a:r>
          </a:p>
        </p:txBody>
      </p:sp>
      <p:sp>
        <p:nvSpPr>
          <p:cNvPr id="7" name="TextBox 6">
            <a:extLst>
              <a:ext uri="{FF2B5EF4-FFF2-40B4-BE49-F238E27FC236}">
                <a16:creationId xmlns:a16="http://schemas.microsoft.com/office/drawing/2014/main" id="{350BC066-0836-4D57-88EC-258B894758BB}"/>
              </a:ext>
            </a:extLst>
          </p:cNvPr>
          <p:cNvSpPr txBox="1"/>
          <p:nvPr userDrawn="1"/>
        </p:nvSpPr>
        <p:spPr>
          <a:xfrm>
            <a:off x="5706140" y="4870906"/>
            <a:ext cx="3348960"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Procurement: HI Case Study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a:t>
            </a:r>
            <a:r>
              <a:rPr lang="en-US" sz="800" dirty="0"/>
              <a:t> |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48500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2"/>
          </a:solidFill>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7525F599-43A9-4F30-AB48-99A2593077DB}"/>
              </a:ext>
            </a:extLst>
          </p:cNvPr>
          <p:cNvSpPr txBox="1"/>
          <p:nvPr userDrawn="1"/>
        </p:nvSpPr>
        <p:spPr>
          <a:xfrm>
            <a:off x="5691962" y="4870906"/>
            <a:ext cx="3363137"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Procurement: HI Case Study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a:t>
            </a:r>
            <a:r>
              <a:rPr lang="en-US" sz="800" dirty="0"/>
              <a:t> |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7374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a:solidFill>
            <a:schemeClr val="accent2"/>
          </a:solidFill>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2292839-B22C-454D-9B78-03782D6FD0AD}"/>
              </a:ext>
            </a:extLst>
          </p:cNvPr>
          <p:cNvSpPr txBox="1"/>
          <p:nvPr userDrawn="1"/>
        </p:nvSpPr>
        <p:spPr>
          <a:xfrm>
            <a:off x="5741581" y="4870906"/>
            <a:ext cx="3313520"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Procurement: HI Case Study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a:t>
            </a:r>
            <a:r>
              <a:rPr lang="en-US" sz="800" dirty="0"/>
              <a:t> |  </a:t>
            </a:r>
            <a:fld id="{BFD71CF8-5198-8441-A7C0-DC22FD64CBE4}" type="slidenum">
              <a:rPr lang="en-US" sz="800"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
        <p:nvSpPr>
          <p:cNvPr id="4" name="Content Placeholder 3"/>
          <p:cNvSpPr>
            <a:spLocks noGrp="1"/>
          </p:cNvSpPr>
          <p:nvPr>
            <p:ph sz="quarter" idx="11"/>
          </p:nvPr>
        </p:nvSpPr>
        <p:spPr>
          <a:xfrm>
            <a:off x="8456613" y="500380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Tree>
    <p:extLst>
      <p:ext uri="{BB962C8B-B14F-4D97-AF65-F5344CB8AC3E}">
        <p14:creationId xmlns:p14="http://schemas.microsoft.com/office/powerpoint/2010/main" val="282540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a:solidFill>
            <a:schemeClr val="accent2"/>
          </a:solidFill>
        </p:spPr>
        <p:txBody>
          <a:bodyPr/>
          <a:lstStyle>
            <a:lvl1pPr>
              <a:defRPr/>
            </a:lvl1pPr>
          </a:lstStyle>
          <a:p>
            <a:r>
              <a:rPr lang="en-US" dirty="0"/>
              <a:t>Simple Photo Slide</a:t>
            </a:r>
          </a:p>
        </p:txBody>
      </p:sp>
      <p:sp>
        <p:nvSpPr>
          <p:cNvPr id="9" name="Text Placeholder 8"/>
          <p:cNvSpPr>
            <a:spLocks noGrp="1"/>
          </p:cNvSpPr>
          <p:nvPr>
            <p:ph type="body" sz="quarter" idx="10"/>
          </p:nvPr>
        </p:nvSpPr>
        <p:spPr>
          <a:xfrm>
            <a:off x="457201" y="1124857"/>
            <a:ext cx="4114799"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C19D37DA-1BAD-40B5-A205-61AB633EA57B}"/>
              </a:ext>
            </a:extLst>
          </p:cNvPr>
          <p:cNvSpPr>
            <a:spLocks noGrp="1"/>
          </p:cNvSpPr>
          <p:nvPr>
            <p:ph type="pic" sz="quarter" idx="11"/>
          </p:nvPr>
        </p:nvSpPr>
        <p:spPr>
          <a:xfrm>
            <a:off x="4572000" y="1125538"/>
            <a:ext cx="4419599" cy="3621088"/>
          </a:xfrm>
        </p:spPr>
        <p:txBody>
          <a:bodyPr/>
          <a:lstStyle/>
          <a:p>
            <a:r>
              <a:rPr lang="en-US"/>
              <a:t>Click icon to add picture</a:t>
            </a:r>
          </a:p>
        </p:txBody>
      </p:sp>
      <p:sp>
        <p:nvSpPr>
          <p:cNvPr id="12" name="TextBox 11">
            <a:extLst>
              <a:ext uri="{FF2B5EF4-FFF2-40B4-BE49-F238E27FC236}">
                <a16:creationId xmlns:a16="http://schemas.microsoft.com/office/drawing/2014/main" id="{8B2EF1E9-B737-450E-B117-B9B1E51C08B8}"/>
              </a:ext>
            </a:extLst>
          </p:cNvPr>
          <p:cNvSpPr txBox="1"/>
          <p:nvPr userDrawn="1"/>
        </p:nvSpPr>
        <p:spPr>
          <a:xfrm>
            <a:off x="5727405" y="4870906"/>
            <a:ext cx="3327695"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Procurement: HI Case Study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a:t>
            </a:r>
            <a:fld id="{BFD71CF8-5198-8441-A7C0-DC22FD64CBE4}" type="slidenum">
              <a:rPr lang="en-US" sz="800"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60115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5" name="TextBox 4">
            <a:extLst>
              <a:ext uri="{FF2B5EF4-FFF2-40B4-BE49-F238E27FC236}">
                <a16:creationId xmlns:a16="http://schemas.microsoft.com/office/drawing/2014/main" id="{235CAC9A-2AE2-4A9B-8846-12B9336520A9}"/>
              </a:ext>
            </a:extLst>
          </p:cNvPr>
          <p:cNvSpPr txBox="1"/>
          <p:nvPr userDrawn="1"/>
        </p:nvSpPr>
        <p:spPr>
          <a:xfrm>
            <a:off x="5663609" y="4870906"/>
            <a:ext cx="3391490"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aseline="0" dirty="0"/>
              <a:t>RE Procurement: HI Case Study </a:t>
            </a:r>
            <a:r>
              <a:rPr lang="en-US" sz="800" dirty="0"/>
              <a:t>| Asia</a:t>
            </a:r>
            <a:r>
              <a:rPr lang="en-US" sz="800" baseline="0" dirty="0"/>
              <a:t> EDGE</a:t>
            </a:r>
            <a:r>
              <a:rPr kumimoji="0" lang="en-US" sz="800" b="0" i="0" u="none" strike="noStrike" kern="1200" cap="none" spc="0" normalizeH="0" baseline="0" noProof="0" dirty="0">
                <a:ln>
                  <a:noFill/>
                </a:ln>
                <a:solidFill>
                  <a:srgbClr val="333333"/>
                </a:solidFill>
                <a:effectLst/>
                <a:uLnTx/>
                <a:uFillTx/>
                <a:latin typeface="+mn-lt"/>
                <a:ea typeface="+mn-ea"/>
                <a:cs typeface="+mn-cs"/>
              </a:rPr>
              <a:t> Comp Procure Dialogue </a:t>
            </a:r>
            <a:r>
              <a:rPr lang="en-US" sz="800" dirty="0"/>
              <a:t>|  </a:t>
            </a:r>
            <a:fld id="{BFD71CF8-5198-8441-A7C0-DC22FD64CBE4}" type="slidenum">
              <a:rPr lang="en-US" sz="800"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227857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9" name="Text Placeholder 6"/>
          <p:cNvSpPr>
            <a:spLocks noGrp="1"/>
          </p:cNvSpPr>
          <p:nvPr>
            <p:ph type="body" sz="quarter" idx="20" hasCustomPrompt="1"/>
          </p:nvPr>
        </p:nvSpPr>
        <p:spPr>
          <a:xfrm>
            <a:off x="468313" y="18665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108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3664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28432"/>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85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C Slide - 1">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36" name="Text Placeholder 6"/>
          <p:cNvSpPr>
            <a:spLocks noGrp="1"/>
          </p:cNvSpPr>
          <p:nvPr>
            <p:ph type="body" sz="quarter" idx="18" hasCustomPrompt="1"/>
          </p:nvPr>
        </p:nvSpPr>
        <p:spPr>
          <a:xfrm>
            <a:off x="468313" y="1387198"/>
            <a:ext cx="431573" cy="389572"/>
          </a:xfrm>
          <a:prstGeom prst="rect">
            <a:avLst/>
          </a:prstGeom>
          <a:solidFill>
            <a:schemeClr val="accent3"/>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1</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sp>
        <p:nvSpPr>
          <p:cNvPr id="39" name="Text Placeholder 6"/>
          <p:cNvSpPr>
            <a:spLocks noGrp="1"/>
          </p:cNvSpPr>
          <p:nvPr>
            <p:ph type="body" sz="quarter" idx="20" hasCustomPrompt="1"/>
          </p:nvPr>
        </p:nvSpPr>
        <p:spPr>
          <a:xfrm>
            <a:off x="468313" y="187355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2</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43" name="Text Placeholder 6"/>
          <p:cNvSpPr>
            <a:spLocks noGrp="1"/>
          </p:cNvSpPr>
          <p:nvPr>
            <p:ph type="body" sz="quarter" idx="22" hasCustomPrompt="1"/>
          </p:nvPr>
        </p:nvSpPr>
        <p:spPr>
          <a:xfrm>
            <a:off x="468313" y="2358115"/>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3</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0" name="Text Placeholder 6"/>
          <p:cNvSpPr>
            <a:spLocks noGrp="1"/>
          </p:cNvSpPr>
          <p:nvPr>
            <p:ph type="body" sz="quarter" idx="24" hasCustomPrompt="1"/>
          </p:nvPr>
        </p:nvSpPr>
        <p:spPr>
          <a:xfrm>
            <a:off x="468313" y="2843674"/>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4</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3" name="Text Placeholder 6"/>
          <p:cNvSpPr>
            <a:spLocks noGrp="1"/>
          </p:cNvSpPr>
          <p:nvPr>
            <p:ph type="body" sz="quarter" idx="26" hasCustomPrompt="1"/>
          </p:nvPr>
        </p:nvSpPr>
        <p:spPr>
          <a:xfrm>
            <a:off x="468313" y="3335458"/>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5</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6" name="Text Placeholder 6"/>
          <p:cNvSpPr>
            <a:spLocks noGrp="1"/>
          </p:cNvSpPr>
          <p:nvPr>
            <p:ph type="body" sz="quarter" idx="28" hasCustomPrompt="1"/>
          </p:nvPr>
        </p:nvSpPr>
        <p:spPr>
          <a:xfrm>
            <a:off x="468313" y="3813991"/>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6</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0">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sp>
        <p:nvSpPr>
          <p:cNvPr id="59" name="Text Placeholder 6"/>
          <p:cNvSpPr>
            <a:spLocks noGrp="1"/>
          </p:cNvSpPr>
          <p:nvPr>
            <p:ph type="body" sz="quarter" idx="30" hasCustomPrompt="1"/>
          </p:nvPr>
        </p:nvSpPr>
        <p:spPr>
          <a:xfrm>
            <a:off x="468313" y="4299549"/>
            <a:ext cx="431573" cy="389572"/>
          </a:xfrm>
          <a:prstGeom prst="rect">
            <a:avLst/>
          </a:prstGeom>
          <a:solidFill>
            <a:schemeClr val="bg1">
              <a:lumMod val="65000"/>
            </a:schemeClr>
          </a:solidFill>
        </p:spPr>
        <p:txBody>
          <a:bodyPr vert="horz" lIns="0" tIns="0" rIns="0" bIns="0" anchor="ctr" anchorCtr="0">
            <a:normAutofit/>
          </a:bodyPr>
          <a:lstStyle>
            <a:lvl1pPr marL="0" indent="0" algn="ctr">
              <a:buNone/>
              <a:defRPr sz="2000" b="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7</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23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74" r:id="rId1"/>
    <p:sldLayoutId id="2147483650" r:id="rId2"/>
    <p:sldLayoutId id="2147483653" r:id="rId3"/>
    <p:sldLayoutId id="2147483654" r:id="rId4"/>
    <p:sldLayoutId id="2147483655" r:id="rId5"/>
    <p:sldLayoutId id="214748371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8" r:id="rId16"/>
    <p:sldLayoutId id="2147483669" r:id="rId17"/>
    <p:sldLayoutId id="2147483670" r:id="rId18"/>
    <p:sldLayoutId id="2147483671" r:id="rId19"/>
    <p:sldLayoutId id="2147483672" r:id="rId20"/>
    <p:sldLayoutId id="2147483790" r:id="rId21"/>
    <p:sldLayoutId id="2147483791" r:id="rId22"/>
    <p:sldLayoutId id="2147483792" r:id="rId23"/>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457200" y="171451"/>
            <a:ext cx="8229600"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6"/>
          <p:cNvSpPr>
            <a:spLocks noGrp="1" noChangeArrowheads="1"/>
          </p:cNvSpPr>
          <p:nvPr>
            <p:ph type="body" idx="1"/>
          </p:nvPr>
        </p:nvSpPr>
        <p:spPr bwMode="auto">
          <a:xfrm>
            <a:off x="533400" y="102870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50">
                <a:latin typeface="+mn-lt"/>
                <a:ea typeface="Times New Roman" charset="0"/>
                <a:cs typeface="Times New Roman" charset="0"/>
              </a:defRPr>
            </a:lvl1pPr>
          </a:lstStyle>
          <a:p>
            <a:pPr defTabSz="685800" eaLnBrk="0" fontAlgn="base" hangingPunct="0">
              <a:spcBef>
                <a:spcPct val="0"/>
              </a:spcBef>
              <a:spcAft>
                <a:spcPct val="0"/>
              </a:spcAft>
              <a:defRPr/>
            </a:pPr>
            <a:endParaRPr lang="en-US" dirty="0">
              <a:solidFill>
                <a:srgbClr val="000000"/>
              </a:solidFill>
            </a:endParaRPr>
          </a:p>
        </p:txBody>
      </p:sp>
      <p:sp>
        <p:nvSpPr>
          <p:cNvPr id="9" name="Slide Number Placeholder 8"/>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50">
                <a:latin typeface="+mn-lt"/>
                <a:ea typeface="+mn-ea"/>
                <a:cs typeface="Times New Roman" charset="0"/>
              </a:defRPr>
            </a:lvl1pPr>
          </a:lstStyle>
          <a:p>
            <a:pPr defTabSz="685800" eaLnBrk="0" fontAlgn="base" hangingPunct="0">
              <a:spcBef>
                <a:spcPct val="0"/>
              </a:spcBef>
              <a:spcAft>
                <a:spcPct val="0"/>
              </a:spcAft>
              <a:defRPr/>
            </a:pPr>
            <a:fld id="{683760F4-0673-43C7-AE32-70C1AEDCF628}" type="slidenum">
              <a:rPr lang="en-US" smtClean="0">
                <a:solidFill>
                  <a:srgbClr val="000000"/>
                </a:solidFill>
              </a:rPr>
              <a:pPr defTabSz="6858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546678945"/>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2700" b="1">
          <a:solidFill>
            <a:srgbClr val="005400"/>
          </a:solidFill>
          <a:latin typeface="+mj-lt"/>
          <a:ea typeface="+mj-ea"/>
          <a:cs typeface="+mj-cs"/>
        </a:defRPr>
      </a:lvl1pPr>
      <a:lvl2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2pPr>
      <a:lvl3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3pPr>
      <a:lvl4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4pPr>
      <a:lvl5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5pPr>
      <a:lvl6pPr marL="342900" algn="ctr" rtl="0" fontAlgn="base">
        <a:spcBef>
          <a:spcPct val="0"/>
        </a:spcBef>
        <a:spcAft>
          <a:spcPct val="0"/>
        </a:spcAft>
        <a:defRPr sz="2700" b="1">
          <a:solidFill>
            <a:srgbClr val="005400"/>
          </a:solidFill>
          <a:latin typeface="Arial" charset="0"/>
          <a:ea typeface="ＭＳ Ｐゴシック" pitchFamily="34" charset="-128"/>
          <a:cs typeface="Arial" charset="0"/>
        </a:defRPr>
      </a:lvl6pPr>
      <a:lvl7pPr marL="685800" algn="ctr" rtl="0" fontAlgn="base">
        <a:spcBef>
          <a:spcPct val="0"/>
        </a:spcBef>
        <a:spcAft>
          <a:spcPct val="0"/>
        </a:spcAft>
        <a:defRPr sz="2700" b="1">
          <a:solidFill>
            <a:srgbClr val="005400"/>
          </a:solidFill>
          <a:latin typeface="Arial" charset="0"/>
          <a:ea typeface="ＭＳ Ｐゴシック" pitchFamily="34" charset="-128"/>
          <a:cs typeface="Arial" charset="0"/>
        </a:defRPr>
      </a:lvl7pPr>
      <a:lvl8pPr marL="1028700" algn="ctr" rtl="0" fontAlgn="base">
        <a:spcBef>
          <a:spcPct val="0"/>
        </a:spcBef>
        <a:spcAft>
          <a:spcPct val="0"/>
        </a:spcAft>
        <a:defRPr sz="2700" b="1">
          <a:solidFill>
            <a:srgbClr val="005400"/>
          </a:solidFill>
          <a:latin typeface="Arial" charset="0"/>
          <a:ea typeface="ＭＳ Ｐゴシック" pitchFamily="34" charset="-128"/>
          <a:cs typeface="Arial" charset="0"/>
        </a:defRPr>
      </a:lvl8pPr>
      <a:lvl9pPr marL="1371600" algn="ctr" rtl="0" fontAlgn="base">
        <a:spcBef>
          <a:spcPct val="0"/>
        </a:spcBef>
        <a:spcAft>
          <a:spcPct val="0"/>
        </a:spcAft>
        <a:defRPr sz="2700" b="1">
          <a:solidFill>
            <a:srgbClr val="005400"/>
          </a:solidFill>
          <a:latin typeface="Arial" charset="0"/>
          <a:ea typeface="ＭＳ Ｐゴシック" pitchFamily="34" charset="-128"/>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alpha val="19000"/>
              </a:srgbClr>
            </a:gs>
            <a:gs pos="100000">
              <a:srgbClr val="F0EBD5">
                <a:alpha val="42000"/>
              </a:srgbClr>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457200" y="171451"/>
            <a:ext cx="8229600" cy="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6"/>
          <p:cNvSpPr>
            <a:spLocks noGrp="1" noChangeArrowheads="1"/>
          </p:cNvSpPr>
          <p:nvPr>
            <p:ph type="body" idx="1"/>
          </p:nvPr>
        </p:nvSpPr>
        <p:spPr bwMode="auto">
          <a:xfrm>
            <a:off x="533400" y="102870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50">
                <a:latin typeface="+mn-lt"/>
                <a:ea typeface="Times New Roman" charset="0"/>
                <a:cs typeface="Times New Roman" charset="0"/>
              </a:defRPr>
            </a:lvl1pPr>
          </a:lstStyle>
          <a:p>
            <a:pPr defTabSz="342900" eaLnBrk="0" fontAlgn="base" hangingPunct="0">
              <a:spcBef>
                <a:spcPct val="0"/>
              </a:spcBef>
              <a:spcAft>
                <a:spcPct val="0"/>
              </a:spcAft>
              <a:defRPr/>
            </a:pPr>
            <a:endParaRPr lang="en-US" dirty="0">
              <a:solidFill>
                <a:srgbClr val="000000"/>
              </a:solidFill>
            </a:endParaRPr>
          </a:p>
        </p:txBody>
      </p:sp>
      <p:sp>
        <p:nvSpPr>
          <p:cNvPr id="9" name="Slide Number Placeholder 8"/>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50">
                <a:latin typeface="+mn-lt"/>
                <a:ea typeface="+mn-ea"/>
                <a:cs typeface="Times New Roman" charset="0"/>
              </a:defRPr>
            </a:lvl1pPr>
          </a:lstStyle>
          <a:p>
            <a:pPr defTabSz="342900" eaLnBrk="0" fontAlgn="base" hangingPunct="0">
              <a:spcBef>
                <a:spcPct val="0"/>
              </a:spcBef>
              <a:spcAft>
                <a:spcPct val="0"/>
              </a:spcAft>
              <a:defRPr/>
            </a:pPr>
            <a:fld id="{683760F4-0673-43C7-AE32-70C1AEDCF628}" type="slidenum">
              <a:rPr lang="en-US" smtClean="0">
                <a:solidFill>
                  <a:srgbClr val="000000"/>
                </a:solidFill>
              </a:rPr>
              <a:pPr defTabSz="3429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185550760"/>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2700" b="1">
          <a:solidFill>
            <a:srgbClr val="005400"/>
          </a:solidFill>
          <a:latin typeface="+mj-lt"/>
          <a:ea typeface="+mj-ea"/>
          <a:cs typeface="+mj-cs"/>
        </a:defRPr>
      </a:lvl1pPr>
      <a:lvl2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2pPr>
      <a:lvl3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3pPr>
      <a:lvl4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4pPr>
      <a:lvl5pPr algn="ctr" rtl="0" eaLnBrk="0" fontAlgn="base" hangingPunct="0">
        <a:spcBef>
          <a:spcPct val="0"/>
        </a:spcBef>
        <a:spcAft>
          <a:spcPct val="0"/>
        </a:spcAft>
        <a:defRPr sz="2700" b="1">
          <a:solidFill>
            <a:srgbClr val="005400"/>
          </a:solidFill>
          <a:latin typeface="Arial" charset="0"/>
          <a:ea typeface="ＭＳ Ｐゴシック" pitchFamily="34" charset="-128"/>
          <a:cs typeface="Arial" charset="0"/>
        </a:defRPr>
      </a:lvl5pPr>
      <a:lvl6pPr marL="342900" algn="ctr" rtl="0" fontAlgn="base">
        <a:spcBef>
          <a:spcPct val="0"/>
        </a:spcBef>
        <a:spcAft>
          <a:spcPct val="0"/>
        </a:spcAft>
        <a:defRPr sz="2700" b="1">
          <a:solidFill>
            <a:srgbClr val="005400"/>
          </a:solidFill>
          <a:latin typeface="Arial" charset="0"/>
          <a:ea typeface="ＭＳ Ｐゴシック" pitchFamily="34" charset="-128"/>
          <a:cs typeface="Arial" charset="0"/>
        </a:defRPr>
      </a:lvl6pPr>
      <a:lvl7pPr marL="685800" algn="ctr" rtl="0" fontAlgn="base">
        <a:spcBef>
          <a:spcPct val="0"/>
        </a:spcBef>
        <a:spcAft>
          <a:spcPct val="0"/>
        </a:spcAft>
        <a:defRPr sz="2700" b="1">
          <a:solidFill>
            <a:srgbClr val="005400"/>
          </a:solidFill>
          <a:latin typeface="Arial" charset="0"/>
          <a:ea typeface="ＭＳ Ｐゴシック" pitchFamily="34" charset="-128"/>
          <a:cs typeface="Arial" charset="0"/>
        </a:defRPr>
      </a:lvl7pPr>
      <a:lvl8pPr marL="1028700" algn="ctr" rtl="0" fontAlgn="base">
        <a:spcBef>
          <a:spcPct val="0"/>
        </a:spcBef>
        <a:spcAft>
          <a:spcPct val="0"/>
        </a:spcAft>
        <a:defRPr sz="2700" b="1">
          <a:solidFill>
            <a:srgbClr val="005400"/>
          </a:solidFill>
          <a:latin typeface="Arial" charset="0"/>
          <a:ea typeface="ＭＳ Ｐゴシック" pitchFamily="34" charset="-128"/>
          <a:cs typeface="Arial" charset="0"/>
        </a:defRPr>
      </a:lvl8pPr>
      <a:lvl9pPr marL="1371600" algn="ctr" rtl="0" fontAlgn="base">
        <a:spcBef>
          <a:spcPct val="0"/>
        </a:spcBef>
        <a:spcAft>
          <a:spcPct val="0"/>
        </a:spcAft>
        <a:defRPr sz="2700" b="1">
          <a:solidFill>
            <a:srgbClr val="005400"/>
          </a:solidFill>
          <a:latin typeface="Arial" charset="0"/>
          <a:ea typeface="ＭＳ Ｐゴシック" pitchFamily="34" charset="-128"/>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34" Type="http://schemas.openxmlformats.org/officeDocument/2006/relationships/image" Target="../media/image53.jp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jpg"/><Relationship Id="rId38" Type="http://schemas.openxmlformats.org/officeDocument/2006/relationships/image" Target="../media/image57.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3.xml"/><Relationship Id="rId6" Type="http://schemas.openxmlformats.org/officeDocument/2006/relationships/image" Target="../media/image25.jp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jp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jpeg"/><Relationship Id="rId28" Type="http://schemas.openxmlformats.org/officeDocument/2006/relationships/image" Target="../media/image47.jp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gif"/><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jpg"/><Relationship Id="rId30" Type="http://schemas.openxmlformats.org/officeDocument/2006/relationships/image" Target="../media/image49.png"/><Relationship Id="rId35"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E87638-9F3C-6E48-AD90-01FB807D29E3}"/>
              </a:ext>
            </a:extLst>
          </p:cNvPr>
          <p:cNvSpPr>
            <a:spLocks noGrp="1"/>
          </p:cNvSpPr>
          <p:nvPr>
            <p:ph type="title"/>
          </p:nvPr>
        </p:nvSpPr>
        <p:spPr>
          <a:xfrm>
            <a:off x="78582" y="81082"/>
            <a:ext cx="9001124" cy="944457"/>
          </a:xfrm>
        </p:spPr>
        <p:txBody>
          <a:bodyPr/>
          <a:lstStyle/>
          <a:p>
            <a:pPr>
              <a:lnSpc>
                <a:spcPct val="100000"/>
              </a:lnSpc>
            </a:pPr>
            <a: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t>RE Procurements in a High Penetration Grid</a:t>
            </a:r>
            <a:b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br>
            <a:r>
              <a:rPr lang="en-US" sz="2600" b="1" i="1" spc="-113" dirty="0">
                <a:ln w="3175">
                  <a:noFill/>
                </a:ln>
                <a:effectLst>
                  <a:outerShdw blurRad="50800" dist="38100" dir="2700000" algn="tl" rotWithShape="0">
                    <a:prstClr val="black">
                      <a:alpha val="40000"/>
                    </a:prstClr>
                  </a:outerShdw>
                </a:effectLst>
                <a:ea typeface="+mn-ea"/>
                <a:cs typeface="Times New Roman" pitchFamily="18" charset="0"/>
              </a:rPr>
              <a:t>Hawaii Case Study</a:t>
            </a:r>
            <a:endParaRPr lang="en-US" sz="2600" dirty="0"/>
          </a:p>
        </p:txBody>
      </p:sp>
      <p:pic>
        <p:nvPicPr>
          <p:cNvPr id="3" name="Picture 4" descr="108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431" y="1096826"/>
            <a:ext cx="1880026" cy="230035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4690" y="1056476"/>
            <a:ext cx="1880019" cy="2340703"/>
          </a:xfrm>
          <a:prstGeom prst="rect">
            <a:avLst/>
          </a:prstGeom>
          <a:noFill/>
          <a:ln>
            <a:noFill/>
          </a:ln>
          <a:effectLst>
            <a:outerShdw blurRad="63500" dist="38099" dir="2700000" algn="ctr" rotWithShape="0">
              <a:schemeClr val="bg2">
                <a:alpha val="74998"/>
              </a:schemeClr>
            </a:outerShdw>
          </a:effectLst>
        </p:spPr>
      </p:pic>
      <p:sp>
        <p:nvSpPr>
          <p:cNvPr id="8" name="Text Box 6"/>
          <p:cNvSpPr txBox="1">
            <a:spLocks noChangeArrowheads="1"/>
          </p:cNvSpPr>
          <p:nvPr/>
        </p:nvSpPr>
        <p:spPr bwMode="auto">
          <a:xfrm>
            <a:off x="2112005" y="1697677"/>
            <a:ext cx="2468422" cy="56938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en-US" sz="1600" dirty="0">
                <a:latin typeface="Franklin Gothic Demi" panose="020B0703020102020204" pitchFamily="34" charset="0"/>
              </a:rPr>
              <a:t>Leon R. Roose, </a:t>
            </a:r>
            <a:r>
              <a:rPr lang="en-US" sz="1100" dirty="0">
                <a:latin typeface="Franklin Gothic Demi" panose="020B0703020102020204" pitchFamily="34" charset="0"/>
              </a:rPr>
              <a:t>Esq.</a:t>
            </a:r>
          </a:p>
          <a:p>
            <a:pPr algn="ctr">
              <a:defRPr/>
            </a:pPr>
            <a:r>
              <a:rPr lang="en-US" sz="1000" dirty="0"/>
              <a:t>Principal &amp; Chief Technologist, Grid</a:t>
            </a:r>
            <a:r>
              <a:rPr lang="en-US" sz="1000" b="1" i="1" dirty="0"/>
              <a:t>START</a:t>
            </a:r>
          </a:p>
          <a:p>
            <a:pPr algn="ctr">
              <a:defRPr/>
            </a:pPr>
            <a:endParaRPr lang="en-US" sz="500" dirty="0">
              <a:latin typeface="+mj-lt"/>
            </a:endParaRPr>
          </a:p>
        </p:txBody>
      </p:sp>
      <p:sp>
        <p:nvSpPr>
          <p:cNvPr id="11" name="Rectangle 3"/>
          <p:cNvSpPr txBox="1">
            <a:spLocks noChangeArrowheads="1"/>
          </p:cNvSpPr>
          <p:nvPr/>
        </p:nvSpPr>
        <p:spPr>
          <a:xfrm>
            <a:off x="179552" y="3468466"/>
            <a:ext cx="8820865" cy="161074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defRPr/>
            </a:pPr>
            <a:endParaRPr lang="en-US" sz="300" b="1" i="1" dirty="0">
              <a:solidFill>
                <a:srgbClr val="00629E"/>
              </a:solidFill>
            </a:endParaRPr>
          </a:p>
          <a:p>
            <a:pPr marL="0" indent="0" algn="ctr">
              <a:lnSpc>
                <a:spcPct val="80000"/>
              </a:lnSpc>
              <a:buNone/>
              <a:defRPr/>
            </a:pPr>
            <a:r>
              <a:rPr lang="en-US" sz="1200" b="1" dirty="0"/>
              <a:t>International Workshop sponsored by the U.S. Agency for International Development (USAID)</a:t>
            </a:r>
          </a:p>
          <a:p>
            <a:pPr marL="0" indent="0" algn="ctr">
              <a:lnSpc>
                <a:spcPct val="80000"/>
              </a:lnSpc>
              <a:buNone/>
              <a:defRPr/>
            </a:pPr>
            <a:endParaRPr lang="en-US" sz="600" dirty="0">
              <a:solidFill>
                <a:srgbClr val="00629E"/>
              </a:solidFill>
            </a:endParaRPr>
          </a:p>
          <a:p>
            <a:pPr marL="0" indent="0" algn="ctr">
              <a:lnSpc>
                <a:spcPct val="80000"/>
              </a:lnSpc>
              <a:buNone/>
              <a:defRPr/>
            </a:pPr>
            <a:r>
              <a:rPr lang="en-US" b="1" cap="small" dirty="0">
                <a:solidFill>
                  <a:srgbClr val="002F6C"/>
                </a:solidFill>
                <a:latin typeface="Gill Sans MT" panose="020B0502020104020203" pitchFamily="34" charset="0"/>
                <a:ea typeface="Calibri" panose="020F0502020204030204" pitchFamily="34" charset="0"/>
                <a:cs typeface="Calibri" panose="020F0502020204030204" pitchFamily="34" charset="0"/>
              </a:rPr>
              <a:t>Asia EDGE Competitive Procurement Dialogue</a:t>
            </a:r>
            <a:endParaRPr lang="en-US" sz="2200" b="1" i="1" dirty="0">
              <a:solidFill>
                <a:srgbClr val="00629E"/>
              </a:solidFill>
            </a:endParaRPr>
          </a:p>
          <a:p>
            <a:pPr marL="0" indent="0" algn="ctr">
              <a:lnSpc>
                <a:spcPct val="80000"/>
              </a:lnSpc>
              <a:buNone/>
              <a:defRPr/>
            </a:pPr>
            <a:endParaRPr lang="en-US" sz="500" b="1" dirty="0"/>
          </a:p>
          <a:p>
            <a:pPr marL="0" indent="0" algn="ctr">
              <a:lnSpc>
                <a:spcPct val="80000"/>
              </a:lnSpc>
              <a:buNone/>
              <a:defRPr/>
            </a:pPr>
            <a:r>
              <a:rPr lang="en-US" sz="1200" b="1" dirty="0"/>
              <a:t>November 18-20, 2019</a:t>
            </a:r>
          </a:p>
          <a:p>
            <a:pPr marL="0" indent="0" algn="ctr">
              <a:lnSpc>
                <a:spcPct val="80000"/>
              </a:lnSpc>
              <a:buNone/>
              <a:defRPr/>
            </a:pPr>
            <a:r>
              <a:rPr lang="en-US" sz="1200" b="1" dirty="0"/>
              <a:t>Conrad Bangkok </a:t>
            </a:r>
          </a:p>
          <a:p>
            <a:pPr marL="0" indent="0" algn="ctr">
              <a:lnSpc>
                <a:spcPct val="80000"/>
              </a:lnSpc>
              <a:buNone/>
              <a:defRPr/>
            </a:pPr>
            <a:r>
              <a:rPr lang="en-US" sz="1200" b="1" dirty="0"/>
              <a:t>Bangkok, Thailand</a:t>
            </a:r>
          </a:p>
        </p:txBody>
      </p:sp>
      <p:pic>
        <p:nvPicPr>
          <p:cNvPr id="2" name="Picture 1" descr="GridSTART Logo"/>
          <p:cNvPicPr>
            <a:picLocks noChangeAspect="1"/>
          </p:cNvPicPr>
          <p:nvPr/>
        </p:nvPicPr>
        <p:blipFill>
          <a:blip r:embed="rId4"/>
          <a:stretch>
            <a:fillRect/>
          </a:stretch>
        </p:blipFill>
        <p:spPr>
          <a:xfrm>
            <a:off x="3831893" y="1140051"/>
            <a:ext cx="1497354" cy="384641"/>
          </a:xfrm>
          <a:prstGeom prst="rect">
            <a:avLst/>
          </a:prstGeom>
        </p:spPr>
      </p:pic>
      <p:sp>
        <p:nvSpPr>
          <p:cNvPr id="12" name="Rectangle 7"/>
          <p:cNvSpPr>
            <a:spLocks noChangeArrowheads="1"/>
          </p:cNvSpPr>
          <p:nvPr/>
        </p:nvSpPr>
        <p:spPr bwMode="auto">
          <a:xfrm>
            <a:off x="2991473" y="1460908"/>
            <a:ext cx="36952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      Grid System Technologies Advanced Research Team</a:t>
            </a: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p:nvPr/>
        </p:nvSpPr>
        <p:spPr>
          <a:xfrm>
            <a:off x="2307121" y="2158686"/>
            <a:ext cx="4572000" cy="861774"/>
          </a:xfrm>
          <a:prstGeom prst="rect">
            <a:avLst/>
          </a:prstGeom>
        </p:spPr>
        <p:txBody>
          <a:bodyPr>
            <a:spAutoFit/>
          </a:bodyPr>
          <a:lstStyle/>
          <a:p>
            <a:pPr lvl="0" algn="ctr">
              <a:defRPr/>
            </a:pPr>
            <a:r>
              <a:rPr lang="en-US" sz="1000" b="1" dirty="0">
                <a:solidFill>
                  <a:srgbClr val="333333"/>
                </a:solidFill>
              </a:rPr>
              <a:t>Hawaii Natural Energy Institute</a:t>
            </a:r>
          </a:p>
          <a:p>
            <a:pPr lvl="0" algn="ctr">
              <a:defRPr/>
            </a:pPr>
            <a:r>
              <a:rPr lang="en-US" sz="1000" dirty="0">
                <a:solidFill>
                  <a:srgbClr val="333333"/>
                </a:solidFill>
              </a:rPr>
              <a:t>School of Ocean &amp; Earth Science &amp; Technology</a:t>
            </a:r>
          </a:p>
          <a:p>
            <a:pPr lvl="0" algn="ctr">
              <a:defRPr/>
            </a:pPr>
            <a:r>
              <a:rPr lang="en-US" sz="1000" dirty="0">
                <a:solidFill>
                  <a:srgbClr val="333333"/>
                </a:solidFill>
              </a:rPr>
              <a:t>University of Hawaii at Manoa</a:t>
            </a:r>
          </a:p>
          <a:p>
            <a:pPr lvl="0" algn="ctr">
              <a:defRPr/>
            </a:pPr>
            <a:r>
              <a:rPr lang="en-US" sz="1000" dirty="0">
                <a:solidFill>
                  <a:srgbClr val="333333"/>
                </a:solidFill>
              </a:rPr>
              <a:t>1680 East-West Road, POST 109</a:t>
            </a:r>
          </a:p>
          <a:p>
            <a:pPr lvl="0" algn="ctr">
              <a:defRPr/>
            </a:pPr>
            <a:r>
              <a:rPr lang="en-US" sz="1000" dirty="0">
                <a:solidFill>
                  <a:srgbClr val="333333"/>
                </a:solidFill>
              </a:rPr>
              <a:t>Honolulu, Hawaii  96822</a:t>
            </a:r>
          </a:p>
        </p:txBody>
      </p:sp>
      <p:pic>
        <p:nvPicPr>
          <p:cNvPr id="13" name="Picture 2" descr="HNEI_logo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9954" y="3050396"/>
            <a:ext cx="1079165" cy="2986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versity of Hawaii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2601" y="2967018"/>
            <a:ext cx="867204" cy="4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493188" y="1691147"/>
            <a:ext cx="2604698" cy="569387"/>
          </a:xfrm>
          <a:prstGeom prst="rect">
            <a:avLst/>
          </a:prstGeom>
        </p:spPr>
        <p:txBody>
          <a:bodyPr wrap="square">
            <a:spAutoFit/>
          </a:bodyPr>
          <a:lstStyle/>
          <a:p>
            <a:pPr lvl="0" algn="ctr" defTabSz="914400">
              <a:defRPr/>
            </a:pPr>
            <a:r>
              <a:rPr lang="en-US" sz="1600" dirty="0">
                <a:latin typeface="Franklin Gothic Demi" panose="020B0703020102020204" pitchFamily="34" charset="0"/>
              </a:rPr>
              <a:t>Marc M. Matsuura,</a:t>
            </a:r>
            <a:r>
              <a:rPr lang="en-US" sz="1100" dirty="0">
                <a:latin typeface="Franklin Gothic Demi" panose="020B0703020102020204" pitchFamily="34" charset="0"/>
              </a:rPr>
              <a:t> PE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Sr. Smart Grid Program Manager, Grid</a:t>
            </a:r>
            <a:r>
              <a:rPr kumimoji="0" lang="en-US" sz="1000" b="1" i="1" u="none" strike="noStrike" kern="0" cap="none" spc="0" normalizeH="0" baseline="0" noProof="0" dirty="0">
                <a:ln>
                  <a:noFill/>
                </a:ln>
                <a:solidFill>
                  <a:prstClr val="black"/>
                </a:solidFill>
                <a:effectLst/>
                <a:uLnTx/>
                <a:uFillTx/>
              </a:rPr>
              <a:t>START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71368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Cost Estimates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546" y="792481"/>
            <a:ext cx="5635211" cy="4314884"/>
          </a:xfrm>
          <a:prstGeom prst="rect">
            <a:avLst/>
          </a:prstGeom>
        </p:spPr>
      </p:pic>
      <p:pic>
        <p:nvPicPr>
          <p:cNvPr id="5" name="Picture 4" descr="Table 2.1 Transmission and Distribution Line Interconnection Costs "/>
          <p:cNvPicPr>
            <a:picLocks noChangeAspect="1"/>
          </p:cNvPicPr>
          <p:nvPr/>
        </p:nvPicPr>
        <p:blipFill>
          <a:blip r:embed="rId3">
            <a:clrChange>
              <a:clrFrom>
                <a:srgbClr val="FFFFFF"/>
              </a:clrFrom>
              <a:clrTo>
                <a:srgbClr val="FFFFFF">
                  <a:alpha val="0"/>
                </a:srgbClr>
              </a:clrTo>
            </a:clrChange>
          </a:blip>
          <a:stretch>
            <a:fillRect/>
          </a:stretch>
        </p:blipFill>
        <p:spPr>
          <a:xfrm>
            <a:off x="2937423" y="1950720"/>
            <a:ext cx="6135457" cy="2332834"/>
          </a:xfrm>
          <a:prstGeom prst="rect">
            <a:avLst/>
          </a:prstGeom>
        </p:spPr>
      </p:pic>
    </p:spTree>
    <p:extLst>
      <p:ext uri="{BB962C8B-B14F-4D97-AF65-F5344CB8AC3E}">
        <p14:creationId xmlns:p14="http://schemas.microsoft.com/office/powerpoint/2010/main" val="252550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Bar graph showing cumulative installed PV from 2005 to 2018 showing an increase year over year "/>
          <p:cNvGraphicFramePr>
            <a:graphicFrameLocks/>
          </p:cNvGraphicFramePr>
          <p:nvPr>
            <p:extLst>
              <p:ext uri="{D42A27DB-BD31-4B8C-83A1-F6EECF244321}">
                <p14:modId xmlns:p14="http://schemas.microsoft.com/office/powerpoint/2010/main" val="1328771754"/>
              </p:ext>
            </p:extLst>
          </p:nvPr>
        </p:nvGraphicFramePr>
        <p:xfrm>
          <a:off x="333376" y="885825"/>
          <a:ext cx="8562974" cy="3086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3376" y="116009"/>
            <a:ext cx="8561159" cy="634620"/>
          </a:xfrm>
        </p:spPr>
        <p:txBody>
          <a:bodyPr/>
          <a:lstStyle/>
          <a:p>
            <a:r>
              <a:rPr lang="en-US" dirty="0"/>
              <a:t>Evolution of Performance Requirements</a:t>
            </a:r>
          </a:p>
        </p:txBody>
      </p:sp>
      <p:sp>
        <p:nvSpPr>
          <p:cNvPr id="12" name="TextBox 11"/>
          <p:cNvSpPr txBox="1"/>
          <p:nvPr/>
        </p:nvSpPr>
        <p:spPr>
          <a:xfrm>
            <a:off x="673041" y="1822307"/>
            <a:ext cx="1266823" cy="830997"/>
          </a:xfrm>
          <a:prstGeom prst="rect">
            <a:avLst/>
          </a:prstGeom>
          <a:solidFill>
            <a:schemeClr val="accent1">
              <a:lumMod val="20000"/>
              <a:lumOff val="80000"/>
            </a:schemeClr>
          </a:solidFill>
        </p:spPr>
        <p:txBody>
          <a:bodyPr wrap="square" rtlCol="0">
            <a:spAutoFit/>
          </a:bodyPr>
          <a:lstStyle/>
          <a:p>
            <a:r>
              <a:rPr lang="en-US" sz="1600" dirty="0"/>
              <a:t>Frequency and voltage ride-through</a:t>
            </a:r>
          </a:p>
        </p:txBody>
      </p:sp>
      <p:sp>
        <p:nvSpPr>
          <p:cNvPr id="19" name="TextBox 18"/>
          <p:cNvSpPr txBox="1"/>
          <p:nvPr/>
        </p:nvSpPr>
        <p:spPr>
          <a:xfrm>
            <a:off x="2563269" y="1452974"/>
            <a:ext cx="1437231" cy="1569660"/>
          </a:xfrm>
          <a:prstGeom prst="rect">
            <a:avLst/>
          </a:prstGeom>
          <a:solidFill>
            <a:schemeClr val="accent1">
              <a:lumMod val="20000"/>
              <a:lumOff val="80000"/>
            </a:schemeClr>
          </a:solidFill>
        </p:spPr>
        <p:txBody>
          <a:bodyPr wrap="square" rtlCol="0">
            <a:spAutoFit/>
          </a:bodyPr>
          <a:lstStyle/>
          <a:p>
            <a:pPr marL="174625" indent="-174625">
              <a:buFont typeface="Arial" panose="020B0604020202020204" pitchFamily="34" charset="0"/>
              <a:buChar char="•"/>
            </a:pPr>
            <a:r>
              <a:rPr lang="en-US" sz="1600" dirty="0"/>
              <a:t>Voltage regulation</a:t>
            </a:r>
          </a:p>
          <a:p>
            <a:pPr marL="174625" indent="-174625">
              <a:buFont typeface="Arial" panose="020B0604020202020204" pitchFamily="34" charset="0"/>
              <a:buChar char="•"/>
            </a:pPr>
            <a:r>
              <a:rPr lang="en-US" sz="1600" dirty="0"/>
              <a:t>Ramp rate limits</a:t>
            </a:r>
          </a:p>
          <a:p>
            <a:pPr marL="174625" indent="-174625">
              <a:buFont typeface="Arial" panose="020B0604020202020204" pitchFamily="34" charset="0"/>
              <a:buChar char="•"/>
            </a:pPr>
            <a:r>
              <a:rPr lang="en-US" sz="1600" dirty="0"/>
              <a:t>Transient OV mitigation</a:t>
            </a:r>
          </a:p>
        </p:txBody>
      </p:sp>
      <p:sp>
        <p:nvSpPr>
          <p:cNvPr id="21" name="TextBox 20"/>
          <p:cNvSpPr txBox="1"/>
          <p:nvPr/>
        </p:nvSpPr>
        <p:spPr>
          <a:xfrm>
            <a:off x="7231380" y="1945417"/>
            <a:ext cx="1559456" cy="584775"/>
          </a:xfrm>
          <a:prstGeom prst="rect">
            <a:avLst/>
          </a:prstGeom>
          <a:solidFill>
            <a:schemeClr val="accent1">
              <a:lumMod val="20000"/>
              <a:lumOff val="80000"/>
            </a:schemeClr>
          </a:solidFill>
        </p:spPr>
        <p:txBody>
          <a:bodyPr wrap="square" rtlCol="0">
            <a:spAutoFit/>
          </a:bodyPr>
          <a:lstStyle/>
          <a:p>
            <a:pPr algn="ctr"/>
            <a:r>
              <a:rPr lang="en-US" sz="1600" dirty="0"/>
              <a:t>Fully </a:t>
            </a:r>
            <a:r>
              <a:rPr lang="en-US" sz="1600" dirty="0" err="1"/>
              <a:t>Dispatchable</a:t>
            </a:r>
            <a:endParaRPr lang="en-US" sz="1600" dirty="0"/>
          </a:p>
        </p:txBody>
      </p:sp>
      <p:sp>
        <p:nvSpPr>
          <p:cNvPr id="14" name="TextBox 13"/>
          <p:cNvSpPr txBox="1"/>
          <p:nvPr/>
        </p:nvSpPr>
        <p:spPr>
          <a:xfrm>
            <a:off x="4926460" y="1329863"/>
            <a:ext cx="1303933" cy="1815882"/>
          </a:xfrm>
          <a:prstGeom prst="rect">
            <a:avLst/>
          </a:prstGeom>
          <a:solidFill>
            <a:schemeClr val="accent1">
              <a:lumMod val="20000"/>
              <a:lumOff val="80000"/>
            </a:schemeClr>
          </a:solidFill>
        </p:spPr>
        <p:txBody>
          <a:bodyPr wrap="square" rtlCol="0">
            <a:spAutoFit/>
          </a:bodyPr>
          <a:lstStyle/>
          <a:p>
            <a:pPr marL="174625" indent="-174625">
              <a:buFont typeface="Arial" panose="020B0604020202020204" pitchFamily="34" charset="0"/>
              <a:buChar char="•"/>
            </a:pPr>
            <a:r>
              <a:rPr lang="en-US" sz="1600" dirty="0"/>
              <a:t>Fault ride-through</a:t>
            </a:r>
          </a:p>
          <a:p>
            <a:pPr marL="174625" indent="-174625">
              <a:buFont typeface="Arial" panose="020B0604020202020204" pitchFamily="34" charset="0"/>
              <a:buChar char="•"/>
            </a:pPr>
            <a:r>
              <a:rPr lang="en-US" sz="1600" dirty="0"/>
              <a:t>Frequency regulation</a:t>
            </a:r>
          </a:p>
          <a:p>
            <a:pPr marL="174625" indent="-174625">
              <a:buFont typeface="Arial" panose="020B0604020202020204" pitchFamily="34" charset="0"/>
              <a:buChar char="•"/>
            </a:pPr>
            <a:r>
              <a:rPr lang="en-US" sz="1600" dirty="0"/>
              <a:t>Fast frequency response</a:t>
            </a:r>
          </a:p>
        </p:txBody>
      </p:sp>
    </p:spTree>
    <p:extLst>
      <p:ext uri="{BB962C8B-B14F-4D97-AF65-F5344CB8AC3E}">
        <p14:creationId xmlns:p14="http://schemas.microsoft.com/office/powerpoint/2010/main" val="274522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Technical Provisions</a:t>
            </a:r>
          </a:p>
        </p:txBody>
      </p:sp>
      <p:sp>
        <p:nvSpPr>
          <p:cNvPr id="3" name="TextBox 2"/>
          <p:cNvSpPr txBox="1"/>
          <p:nvPr/>
        </p:nvSpPr>
        <p:spPr>
          <a:xfrm>
            <a:off x="457199" y="1097280"/>
            <a:ext cx="8351521" cy="2031325"/>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2400" dirty="0"/>
              <a:t>Day ahead production forecast</a:t>
            </a:r>
          </a:p>
          <a:p>
            <a:pPr marL="342900" indent="-342900">
              <a:spcAft>
                <a:spcPts val="1200"/>
              </a:spcAft>
              <a:buFont typeface="Wingdings" panose="05000000000000000000" pitchFamily="2" charset="2"/>
              <a:buChar char="Ø"/>
            </a:pPr>
            <a:r>
              <a:rPr lang="en-US" sz="2400" dirty="0"/>
              <a:t>Project and meteorological data to support utility forecasting</a:t>
            </a:r>
          </a:p>
          <a:p>
            <a:pPr marL="342900" indent="-342900">
              <a:spcAft>
                <a:spcPts val="1200"/>
              </a:spcAft>
              <a:buFont typeface="Wingdings" panose="05000000000000000000" pitchFamily="2" charset="2"/>
              <a:buChar char="Ø"/>
            </a:pPr>
            <a:r>
              <a:rPr lang="en-US" sz="2400" dirty="0"/>
              <a:t>Detailed equipment specific models</a:t>
            </a:r>
          </a:p>
          <a:p>
            <a:pPr marL="800100" lvl="1" indent="-342900">
              <a:spcAft>
                <a:spcPts val="1200"/>
              </a:spcAft>
              <a:buFont typeface="Arial" panose="020B0604020202020204" pitchFamily="34" charset="0"/>
              <a:buChar char="•"/>
            </a:pPr>
            <a:r>
              <a:rPr lang="en-US" sz="2400" dirty="0"/>
              <a:t>Model escrow process</a:t>
            </a:r>
          </a:p>
        </p:txBody>
      </p:sp>
    </p:spTree>
    <p:extLst>
      <p:ext uri="{BB962C8B-B14F-4D97-AF65-F5344CB8AC3E}">
        <p14:creationId xmlns:p14="http://schemas.microsoft.com/office/powerpoint/2010/main" val="352028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4" name="TextBox 3"/>
          <p:cNvSpPr txBox="1"/>
          <p:nvPr/>
        </p:nvSpPr>
        <p:spPr>
          <a:xfrm>
            <a:off x="365759" y="896213"/>
            <a:ext cx="8580121"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a:t>Risk allocation and pricing mechanisms have evolved as lessons were learned, experience/confidence gained and system needs changed</a:t>
            </a:r>
          </a:p>
          <a:p>
            <a:pPr marL="742950" lvl="1" indent="-285750">
              <a:buFont typeface="Courier New" panose="02070309020205020404" pitchFamily="49" charset="0"/>
              <a:buChar char="o"/>
            </a:pPr>
            <a:r>
              <a:rPr lang="en-US" b="1" i="1" dirty="0"/>
              <a:t>Continuous improvement</a:t>
            </a:r>
            <a:r>
              <a:rPr lang="en-US" dirty="0"/>
              <a:t>; what works today may not be best for tomorrow</a:t>
            </a:r>
          </a:p>
          <a:p>
            <a:pPr marL="285750" indent="-285750">
              <a:buFont typeface="Wingdings" panose="05000000000000000000" pitchFamily="2" charset="2"/>
              <a:buChar char="Ø"/>
            </a:pPr>
            <a:r>
              <a:rPr lang="en-US" dirty="0"/>
              <a:t>Characteristics of a successful competitive procurement:</a:t>
            </a:r>
          </a:p>
          <a:p>
            <a:pPr marL="742950" lvl="1" indent="-285750">
              <a:buFont typeface="Courier New" panose="02070309020205020404" pitchFamily="49" charset="0"/>
              <a:buChar char="o"/>
            </a:pPr>
            <a:r>
              <a:rPr lang="en-US" dirty="0"/>
              <a:t>Requirements based on planning studies – understand needs &amp; minimize surprises</a:t>
            </a:r>
          </a:p>
          <a:p>
            <a:pPr marL="742950" lvl="1" indent="-285750">
              <a:buFont typeface="Courier New" panose="02070309020205020404" pitchFamily="49" charset="0"/>
              <a:buChar char="o"/>
            </a:pPr>
            <a:r>
              <a:rPr lang="en-US" dirty="0"/>
              <a:t>Provide as much information as possible - minimize unknowns</a:t>
            </a:r>
          </a:p>
          <a:p>
            <a:pPr marL="742950" lvl="1" indent="-285750">
              <a:buFont typeface="Courier New" panose="02070309020205020404" pitchFamily="49" charset="0"/>
              <a:buChar char="o"/>
            </a:pPr>
            <a:r>
              <a:rPr lang="en-US" dirty="0"/>
              <a:t>Effective risk allocation and mitigation</a:t>
            </a:r>
          </a:p>
          <a:p>
            <a:pPr marL="742950" lvl="1" indent="-285750">
              <a:buFont typeface="Courier New" panose="02070309020205020404" pitchFamily="49" charset="0"/>
              <a:buChar char="o"/>
            </a:pPr>
            <a:r>
              <a:rPr lang="en-US" dirty="0"/>
              <a:t>Clear requirements, process and schedule</a:t>
            </a:r>
          </a:p>
          <a:p>
            <a:pPr marL="285750" indent="-285750">
              <a:buFont typeface="Wingdings" panose="05000000000000000000" pitchFamily="2" charset="2"/>
              <a:buChar char="Ø"/>
            </a:pPr>
            <a:r>
              <a:rPr lang="en-US" dirty="0"/>
              <a:t>There is no “free lunch.”   Added Risks = Added cost</a:t>
            </a:r>
          </a:p>
          <a:p>
            <a:pPr marL="742950" lvl="1" indent="-285750">
              <a:buFont typeface="Courier New" panose="02070309020205020404" pitchFamily="49" charset="0"/>
              <a:buChar char="o"/>
            </a:pPr>
            <a:r>
              <a:rPr lang="en-US" dirty="0"/>
              <a:t>Risk placed on the entity in best positioned and enabled to manage that risk</a:t>
            </a:r>
          </a:p>
          <a:p>
            <a:pPr marL="742950" lvl="1" indent="-285750">
              <a:buFont typeface="Courier New" panose="02070309020205020404" pitchFamily="49" charset="0"/>
              <a:buChar char="o"/>
            </a:pPr>
            <a:r>
              <a:rPr lang="en-US" dirty="0"/>
              <a:t>Utility and RE projects require cost recovery for interconnection facilities and upgrades</a:t>
            </a:r>
          </a:p>
          <a:p>
            <a:pPr marL="1200150" lvl="2" indent="-285750">
              <a:buFont typeface="Arial" panose="020B0604020202020204" pitchFamily="34" charset="0"/>
              <a:buChar char="•"/>
            </a:pPr>
            <a:r>
              <a:rPr lang="en-US" dirty="0"/>
              <a:t>Who pays for infrastructure improvements depends on who can best manage cost and who benefits from the upgrades</a:t>
            </a:r>
          </a:p>
        </p:txBody>
      </p:sp>
    </p:spTree>
    <p:extLst>
      <p:ext uri="{BB962C8B-B14F-4D97-AF65-F5344CB8AC3E}">
        <p14:creationId xmlns:p14="http://schemas.microsoft.com/office/powerpoint/2010/main" val="2400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518051" y="640672"/>
            <a:ext cx="3586238" cy="4278094"/>
          </a:xfrm>
          <a:prstGeom prst="rect">
            <a:avLst/>
          </a:prstGeom>
          <a:noFill/>
          <a:ln w="9525">
            <a:noFill/>
            <a:miter lim="800000"/>
            <a:headEnd/>
            <a:tailEnd/>
          </a:ln>
          <a:effectLst>
            <a:prstShdw prst="shdw17" dist="17961" dir="2700000">
              <a:srgbClr val="4F81BD">
                <a:gamma/>
                <a:shade val="60000"/>
                <a:invGamma/>
              </a:srgbClr>
            </a:prst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rPr>
              <a:t>For more information, contact: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Franklin Gothic Demi" panose="020B0703020102020204" pitchFamily="34" charset="0"/>
              </a:rPr>
              <a:t>Marc M. Matsuura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Sr. Smart Grid Program</a:t>
            </a:r>
            <a:r>
              <a:rPr kumimoji="0" lang="en-US" sz="1400" b="0" i="0" u="none" strike="noStrike" kern="0" cap="none" spc="0" normalizeH="0" noProof="0" dirty="0">
                <a:ln>
                  <a:noFill/>
                </a:ln>
                <a:solidFill>
                  <a:prstClr val="black"/>
                </a:solidFill>
                <a:effectLst/>
                <a:uLnTx/>
                <a:uFillTx/>
              </a:rPr>
              <a:t> Manager</a:t>
            </a:r>
            <a:endParaRPr kumimoji="0" lang="en-US"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Grid</a:t>
            </a:r>
            <a:r>
              <a:rPr kumimoji="0" lang="en-US" sz="1400" b="1" i="1" u="none" strike="noStrike" kern="0" cap="none" spc="0" normalizeH="0" baseline="0" noProof="0" dirty="0">
                <a:ln>
                  <a:noFill/>
                </a:ln>
                <a:solidFill>
                  <a:prstClr val="black"/>
                </a:solidFill>
                <a:effectLst/>
                <a:uLnTx/>
                <a:uFillTx/>
              </a:rPr>
              <a:t>START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Hawaii Natural Energy Institute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School of Ocean &amp; Earth Science &amp; Technology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University of Hawaii at Manoa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1680 East-West Road, POST 109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Honolulu, Hawaii  96822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Office: (808) 956-5070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Mobile: (808) 321-8928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E-mail:  marc.matsuura@hawaii.edu</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Website:  www.hnei.hawaii.edu</a:t>
            </a:r>
          </a:p>
        </p:txBody>
      </p:sp>
      <p:sp>
        <p:nvSpPr>
          <p:cNvPr id="7" name="Rectangle 7"/>
          <p:cNvSpPr>
            <a:spLocks noChangeArrowheads="1"/>
          </p:cNvSpPr>
          <p:nvPr/>
        </p:nvSpPr>
        <p:spPr bwMode="auto">
          <a:xfrm>
            <a:off x="4326194" y="1512967"/>
            <a:ext cx="36952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      Grid System Technologies Advanced Research Team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3"/>
          <p:cNvSpPr txBox="1">
            <a:spLocks noChangeArrowheads="1"/>
          </p:cNvSpPr>
          <p:nvPr/>
        </p:nvSpPr>
        <p:spPr bwMode="auto">
          <a:xfrm>
            <a:off x="570442" y="84756"/>
            <a:ext cx="342911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189"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189"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77"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66"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54"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5400" b="1" i="1" dirty="0">
                <a:solidFill>
                  <a:srgbClr val="115711"/>
                </a:solidFill>
                <a:latin typeface="Arial"/>
                <a:ea typeface="ＭＳ Ｐゴシック" pitchFamily="34" charset="-128"/>
                <a:cs typeface="+mn-cs"/>
              </a:rPr>
              <a:t>Mahalo!</a:t>
            </a:r>
            <a:br>
              <a:rPr lang="en-US" sz="5400" b="1" i="1" dirty="0">
                <a:solidFill>
                  <a:srgbClr val="115711"/>
                </a:solidFill>
                <a:latin typeface="Arial"/>
                <a:ea typeface="ＭＳ Ｐゴシック" pitchFamily="34" charset="-128"/>
                <a:cs typeface="+mn-cs"/>
              </a:rPr>
            </a:br>
            <a:r>
              <a:rPr lang="en-US" sz="2400" b="1" i="1" dirty="0">
                <a:solidFill>
                  <a:srgbClr val="115711"/>
                </a:solidFill>
                <a:latin typeface="Arial"/>
                <a:ea typeface="ＭＳ Ｐゴシック" pitchFamily="34" charset="-128"/>
                <a:cs typeface="+mn-cs"/>
              </a:rPr>
              <a:t>(Thank you)</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8737" y="1514763"/>
            <a:ext cx="2255746" cy="3397717"/>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96725" y="343952"/>
            <a:ext cx="1564919" cy="732867"/>
          </a:xfrm>
          <a:prstGeom prst="rect">
            <a:avLst/>
          </a:prstGeom>
        </p:spPr>
      </p:pic>
      <p:pic>
        <p:nvPicPr>
          <p:cNvPr id="2" name="Picture 1" descr="GridSTART Logo"/>
          <p:cNvPicPr>
            <a:picLocks noChangeAspect="1"/>
          </p:cNvPicPr>
          <p:nvPr/>
        </p:nvPicPr>
        <p:blipFill>
          <a:blip r:embed="rId4"/>
          <a:stretch>
            <a:fillRect/>
          </a:stretch>
        </p:blipFill>
        <p:spPr>
          <a:xfrm>
            <a:off x="4626297" y="1068921"/>
            <a:ext cx="1995959" cy="510512"/>
          </a:xfrm>
          <a:prstGeom prst="rect">
            <a:avLst/>
          </a:prstGeom>
        </p:spPr>
      </p:pic>
      <p:pic>
        <p:nvPicPr>
          <p:cNvPr id="11" name="Picture 2" descr="HNEI_logo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0271" y="3565091"/>
            <a:ext cx="1209006" cy="3345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University of Hawaii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5763" y="4117664"/>
            <a:ext cx="867204" cy="4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0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GridSTART Logo"/>
          <p:cNvGrpSpPr/>
          <p:nvPr/>
        </p:nvGrpSpPr>
        <p:grpSpPr>
          <a:xfrm>
            <a:off x="2696395" y="129320"/>
            <a:ext cx="3695235" cy="721045"/>
            <a:chOff x="4326194" y="1068921"/>
            <a:chExt cx="3695235" cy="721045"/>
          </a:xfrm>
        </p:grpSpPr>
        <p:sp>
          <p:nvSpPr>
            <p:cNvPr id="7" name="Rectangle 7"/>
            <p:cNvSpPr>
              <a:spLocks noChangeArrowheads="1"/>
            </p:cNvSpPr>
            <p:nvPr/>
          </p:nvSpPr>
          <p:spPr bwMode="auto">
            <a:xfrm>
              <a:off x="4326194" y="1512967"/>
              <a:ext cx="36952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      Grid System Technologies Advanced Research Team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5274975" y="1068921"/>
              <a:ext cx="1995959" cy="510512"/>
            </a:xfrm>
            <a:prstGeom prst="rect">
              <a:avLst/>
            </a:prstGeom>
          </p:spPr>
        </p:pic>
      </p:grpSp>
      <p:pic>
        <p:nvPicPr>
          <p:cNvPr id="11" name="Picture 2" descr="HNEI_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87" y="129320"/>
            <a:ext cx="1209006" cy="3345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University of Hawai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9711" y="184713"/>
            <a:ext cx="867204" cy="4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66458" y="1159619"/>
            <a:ext cx="2813312" cy="553998"/>
          </a:xfrm>
          <a:prstGeom prst="rect">
            <a:avLst/>
          </a:prstGeom>
        </p:spPr>
        <p:txBody>
          <a:bodyPr wrap="square">
            <a:spAutoFit/>
          </a:bodyPr>
          <a:lstStyle/>
          <a:p>
            <a:pPr algn="ctr" defTabSz="914400"/>
            <a:r>
              <a:rPr lang="en-US" b="1" dirty="0">
                <a:solidFill>
                  <a:prstClr val="black"/>
                </a:solidFill>
                <a:latin typeface="Cambria" panose="02040503050406030204" pitchFamily="18" charset="0"/>
                <a:ea typeface="Times New Roman" panose="02020603050405020304" pitchFamily="18" charset="0"/>
                <a:cs typeface="Calibri" panose="020F0502020204030204" pitchFamily="34" charset="0"/>
              </a:rPr>
              <a:t>Leon R</a:t>
            </a:r>
            <a:r>
              <a:rPr lang="th-TH" b="1" dirty="0">
                <a:solidFill>
                  <a:prstClr val="black"/>
                </a:solidFill>
                <a:latin typeface="Cambria" panose="02040503050406030204" pitchFamily="18" charset="0"/>
                <a:ea typeface="Times New Roman" panose="02020603050405020304" pitchFamily="18" charset="0"/>
                <a:cs typeface="Angsana New"/>
              </a:rPr>
              <a:t>. </a:t>
            </a:r>
            <a:r>
              <a:rPr lang="en-US" b="1" dirty="0">
                <a:solidFill>
                  <a:prstClr val="black"/>
                </a:solidFill>
                <a:latin typeface="Cambria" panose="02040503050406030204" pitchFamily="18" charset="0"/>
                <a:ea typeface="Times New Roman" panose="02020603050405020304" pitchFamily="18" charset="0"/>
                <a:cs typeface="Calibri" panose="020F0502020204030204" pitchFamily="34" charset="0"/>
              </a:rPr>
              <a:t>Roose</a:t>
            </a:r>
            <a:endParaRPr lang="en-US" sz="1200" dirty="0">
              <a:solidFill>
                <a:prstClr val="black"/>
              </a:solidFill>
              <a:latin typeface="Times New Roman" panose="02020603050405020304" pitchFamily="18" charset="0"/>
              <a:ea typeface="Times New Roman" panose="02020603050405020304" pitchFamily="18" charset="0"/>
            </a:endParaRPr>
          </a:p>
          <a:p>
            <a:pPr algn="ctr" defTabSz="914400"/>
            <a:r>
              <a:rPr lang="en-US" sz="1200" b="1" dirty="0">
                <a:solidFill>
                  <a:prstClr val="black"/>
                </a:solidFill>
                <a:latin typeface="Cambria" panose="02040503050406030204" pitchFamily="18" charset="0"/>
                <a:ea typeface="Times New Roman" panose="02020603050405020304" pitchFamily="18" charset="0"/>
                <a:cs typeface="Calibri" panose="020F0502020204030204" pitchFamily="34" charset="0"/>
              </a:rPr>
              <a:t>Chief Technologist</a:t>
            </a: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14" name="Rectangle 13"/>
          <p:cNvSpPr/>
          <p:nvPr/>
        </p:nvSpPr>
        <p:spPr>
          <a:xfrm>
            <a:off x="3634209" y="987482"/>
            <a:ext cx="5189416" cy="3970318"/>
          </a:xfrm>
          <a:prstGeom prst="rect">
            <a:avLst/>
          </a:prstGeom>
        </p:spPr>
        <p:txBody>
          <a:bodyPr wrap="square">
            <a:spAutoFit/>
          </a:bodyPr>
          <a:lstStyle/>
          <a:p>
            <a:pPr algn="just" defTabSz="914400"/>
            <a:r>
              <a:rPr lang="en-US" sz="1400" dirty="0">
                <a:solidFill>
                  <a:prstClr val="black"/>
                </a:solidFill>
                <a:latin typeface="Times New Roman" panose="02020603050405020304" pitchFamily="18" charset="0"/>
                <a:ea typeface="MS Mincho"/>
              </a:rPr>
              <a:t>Mr. Roose is a tenured faculty member of the Hawaii Natural Energy Institute (HNEI), University of Hawaii, where he formed and leads Grid</a:t>
            </a:r>
            <a:r>
              <a:rPr lang="en-US" sz="1400" b="1" i="1" dirty="0">
                <a:solidFill>
                  <a:prstClr val="black"/>
                </a:solidFill>
                <a:latin typeface="Times New Roman" panose="02020603050405020304" pitchFamily="18" charset="0"/>
                <a:ea typeface="MS Mincho"/>
              </a:rPr>
              <a:t>START</a:t>
            </a:r>
            <a:r>
              <a:rPr lang="en-US" sz="1400" dirty="0">
                <a:solidFill>
                  <a:prstClr val="black"/>
                </a:solidFill>
                <a:latin typeface="Times New Roman" panose="02020603050405020304" pitchFamily="18" charset="0"/>
                <a:ea typeface="MS Mincho"/>
              </a:rPr>
              <a:t>, (Grid System Technologies Advanced Research Team), a research team focused on the integration and analysis of energy technologies and power systems, including smart grid and micro grid applications.  </a:t>
            </a:r>
          </a:p>
          <a:p>
            <a:pPr algn="just" defTabSz="914400"/>
            <a:endParaRPr lang="en-US" sz="1400" dirty="0">
              <a:solidFill>
                <a:prstClr val="black"/>
              </a:solidFill>
              <a:latin typeface="Times New Roman" panose="02020603050405020304" pitchFamily="18" charset="0"/>
              <a:ea typeface="MS Mincho"/>
            </a:endParaRPr>
          </a:p>
          <a:p>
            <a:pPr algn="just" defTabSz="914400"/>
            <a:r>
              <a:rPr lang="en-US" sz="1400" dirty="0">
                <a:solidFill>
                  <a:prstClr val="black"/>
                </a:solidFill>
                <a:latin typeface="Times New Roman" panose="02020603050405020304" pitchFamily="18" charset="0"/>
                <a:ea typeface="MS Mincho"/>
              </a:rPr>
              <a:t>He served in numerous leadership roles at the Hawaiian Electric Company for 19 years prior including management of renewable energy planning and integration, generation resource planning and competitive procurement, negotiation of all power purchase agreements for the utility, transmission and distribution system planning, smart grid planning and projects, system relaying and protection, and fuel purchase and supply to utility generating plants.  He is a licensed attorney, worked in private law practice in Hawaii and was formerly Associate General Counsel at Hawaiian Electric.  He holds a B.S. in Electrical Engineering and a J.D. from the University of Hawaii.</a:t>
            </a:r>
          </a:p>
        </p:txBody>
      </p:sp>
      <p:pic>
        <p:nvPicPr>
          <p:cNvPr id="15" name="Picture 14" descr="Leon Roose Headshot"/>
          <p:cNvPicPr/>
          <p:nvPr/>
        </p:nvPicPr>
        <p:blipFill>
          <a:blip r:embed="rId5">
            <a:extLst>
              <a:ext uri="{28A0092B-C50C-407E-A947-70E740481C1C}">
                <a14:useLocalDpi xmlns:a14="http://schemas.microsoft.com/office/drawing/2010/main" val="0"/>
              </a:ext>
            </a:extLst>
          </a:blip>
          <a:srcRect/>
          <a:stretch>
            <a:fillRect/>
          </a:stretch>
        </p:blipFill>
        <p:spPr bwMode="auto">
          <a:xfrm>
            <a:off x="472221" y="1837462"/>
            <a:ext cx="2813050" cy="2653665"/>
          </a:xfrm>
          <a:prstGeom prst="rect">
            <a:avLst/>
          </a:prstGeom>
          <a:noFill/>
          <a:ln>
            <a:noFill/>
          </a:ln>
        </p:spPr>
      </p:pic>
    </p:spTree>
    <p:extLst>
      <p:ext uri="{BB962C8B-B14F-4D97-AF65-F5344CB8AC3E}">
        <p14:creationId xmlns:p14="http://schemas.microsoft.com/office/powerpoint/2010/main" val="376086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GridSTART Logo"/>
          <p:cNvGrpSpPr/>
          <p:nvPr/>
        </p:nvGrpSpPr>
        <p:grpSpPr>
          <a:xfrm>
            <a:off x="2696395" y="129320"/>
            <a:ext cx="3695235" cy="721045"/>
            <a:chOff x="4326194" y="1068921"/>
            <a:chExt cx="3695235" cy="721045"/>
          </a:xfrm>
        </p:grpSpPr>
        <p:sp>
          <p:nvSpPr>
            <p:cNvPr id="7" name="Rectangle 7"/>
            <p:cNvSpPr>
              <a:spLocks noChangeArrowheads="1"/>
            </p:cNvSpPr>
            <p:nvPr/>
          </p:nvSpPr>
          <p:spPr bwMode="auto">
            <a:xfrm>
              <a:off x="4326194" y="1512967"/>
              <a:ext cx="36952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Calibri" pitchFamily="34" charset="0"/>
                  <a:ea typeface="Calibri" pitchFamily="34" charset="0"/>
                  <a:cs typeface="Times New Roman" pitchFamily="18" charset="0"/>
                </a:rPr>
                <a:t>      Grid System Technologies Advanced Research Team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5274975" y="1068921"/>
              <a:ext cx="1995959" cy="510512"/>
            </a:xfrm>
            <a:prstGeom prst="rect">
              <a:avLst/>
            </a:prstGeom>
          </p:spPr>
        </p:pic>
      </p:grpSp>
      <p:pic>
        <p:nvPicPr>
          <p:cNvPr id="11" name="Picture 2" descr="HNEI_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87" y="129320"/>
            <a:ext cx="1209006" cy="3345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University of Hawai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9711" y="174553"/>
            <a:ext cx="867204" cy="43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arc M Matsuura Headshot"/>
          <p:cNvPicPr/>
          <p:nvPr/>
        </p:nvPicPr>
        <p:blipFill>
          <a:blip r:embed="rId5" cstate="print">
            <a:extLst>
              <a:ext uri="{28A0092B-C50C-407E-A947-70E740481C1C}">
                <a14:useLocalDpi xmlns:a14="http://schemas.microsoft.com/office/drawing/2010/main" val="0"/>
              </a:ext>
            </a:extLst>
          </a:blip>
          <a:stretch>
            <a:fillRect/>
          </a:stretch>
        </p:blipFill>
        <p:spPr>
          <a:xfrm>
            <a:off x="559219" y="1728731"/>
            <a:ext cx="2524047" cy="2881054"/>
          </a:xfrm>
          <a:prstGeom prst="rect">
            <a:avLst/>
          </a:prstGeom>
        </p:spPr>
      </p:pic>
      <p:sp>
        <p:nvSpPr>
          <p:cNvPr id="16" name="Rectangle 15"/>
          <p:cNvSpPr/>
          <p:nvPr/>
        </p:nvSpPr>
        <p:spPr>
          <a:xfrm>
            <a:off x="452808" y="1090369"/>
            <a:ext cx="2748439" cy="623248"/>
          </a:xfrm>
          <a:prstGeom prst="rect">
            <a:avLst/>
          </a:prstGeom>
        </p:spPr>
        <p:txBody>
          <a:bodyPr wrap="square">
            <a:spAutoFit/>
          </a:bodyPr>
          <a:lstStyle/>
          <a:p>
            <a:pPr algn="ctr"/>
            <a:r>
              <a:rPr lang="en-US" sz="2100" b="1" dirty="0">
                <a:latin typeface="Cambria" panose="02040503050406030204" pitchFamily="18" charset="0"/>
                <a:ea typeface="Times New Roman" panose="02020603050405020304" pitchFamily="18" charset="0"/>
                <a:cs typeface="Calibri" panose="020F0502020204030204" pitchFamily="34" charset="0"/>
              </a:rPr>
              <a:t>Marc M. Matsuura</a:t>
            </a:r>
            <a:endParaRPr lang="en-US" sz="1350" dirty="0">
              <a:latin typeface="Times New Roman" panose="02020603050405020304" pitchFamily="18" charset="0"/>
              <a:ea typeface="Times New Roman" panose="02020603050405020304" pitchFamily="18" charset="0"/>
            </a:endParaRPr>
          </a:p>
          <a:p>
            <a:pPr algn="ctr"/>
            <a:r>
              <a:rPr lang="en-US" sz="1350" b="1" dirty="0">
                <a:latin typeface="Cambria" panose="02040503050406030204" pitchFamily="18" charset="0"/>
                <a:ea typeface="Times New Roman" panose="02020603050405020304" pitchFamily="18" charset="0"/>
                <a:cs typeface="Calibri" panose="020F0502020204030204" pitchFamily="34" charset="0"/>
              </a:rPr>
              <a:t>Sr. Smart Grid Program Manager</a:t>
            </a:r>
            <a:endParaRPr lang="en-US" sz="1350" dirty="0">
              <a:latin typeface="Times New Roman" panose="02020603050405020304" pitchFamily="18" charset="0"/>
              <a:ea typeface="Times New Roman" panose="02020603050405020304" pitchFamily="18" charset="0"/>
            </a:endParaRPr>
          </a:p>
        </p:txBody>
      </p:sp>
      <p:sp>
        <p:nvSpPr>
          <p:cNvPr id="3" name="Rectangle 2"/>
          <p:cNvSpPr/>
          <p:nvPr/>
        </p:nvSpPr>
        <p:spPr>
          <a:xfrm>
            <a:off x="3702758" y="1381821"/>
            <a:ext cx="5002935" cy="3108543"/>
          </a:xfrm>
          <a:prstGeom prst="rect">
            <a:avLst/>
          </a:prstGeom>
        </p:spPr>
        <p:txBody>
          <a:bodyPr wrap="square">
            <a:spAutoFit/>
          </a:bodyPr>
          <a:lstStyle/>
          <a:p>
            <a:pPr algn="just" defTabSz="914400"/>
            <a:r>
              <a:rPr lang="en-US" sz="1400" dirty="0">
                <a:solidFill>
                  <a:prstClr val="black"/>
                </a:solidFill>
                <a:latin typeface="Times New Roman" panose="02020603050405020304" pitchFamily="18" charset="0"/>
                <a:ea typeface="MS Mincho"/>
              </a:rPr>
              <a:t>Marc joined the Hawaii Natural Energy Institute (HNEI), School of Ocean &amp; Earth Science &amp; Technology, University of Hawaii at Manoa, in 2013 as the Senior Smart Grid Program Manager and is a founding member of Grid</a:t>
            </a:r>
            <a:r>
              <a:rPr lang="en-US" sz="1400" b="1" i="1" dirty="0">
                <a:solidFill>
                  <a:prstClr val="black"/>
                </a:solidFill>
                <a:latin typeface="Times New Roman" panose="02020603050405020304" pitchFamily="18" charset="0"/>
                <a:ea typeface="MS Mincho"/>
              </a:rPr>
              <a:t>START</a:t>
            </a:r>
            <a:r>
              <a:rPr lang="en-US" sz="1400" dirty="0">
                <a:solidFill>
                  <a:prstClr val="black"/>
                </a:solidFill>
                <a:latin typeface="Times New Roman" panose="02020603050405020304" pitchFamily="18" charset="0"/>
                <a:ea typeface="MS Mincho"/>
              </a:rPr>
              <a:t> (Grid System Technologies Advanced Research Team).</a:t>
            </a:r>
          </a:p>
          <a:p>
            <a:pPr algn="just" defTabSz="914400"/>
            <a:r>
              <a:rPr lang="en-US" sz="1400" dirty="0">
                <a:solidFill>
                  <a:prstClr val="black"/>
                </a:solidFill>
                <a:latin typeface="Times New Roman" panose="02020603050405020304" pitchFamily="18" charset="0"/>
                <a:ea typeface="MS Mincho"/>
              </a:rPr>
              <a:t> </a:t>
            </a:r>
          </a:p>
          <a:p>
            <a:pPr algn="just" defTabSz="914400"/>
            <a:r>
              <a:rPr lang="en-US" sz="1400" dirty="0">
                <a:solidFill>
                  <a:prstClr val="black"/>
                </a:solidFill>
                <a:latin typeface="Times New Roman" panose="02020603050405020304" pitchFamily="18" charset="0"/>
                <a:ea typeface="MS Mincho"/>
              </a:rPr>
              <a:t>Prior to joining HNEI, he was with the Hawaiian Electric Company for 21 years.  His career at Hawaiian Electric included positions in the areas of Transmission &amp; Distribution (T&amp;D) Engineering, T&amp;D Standards and Technical Services, System Operations, Transmission Planning, Smart Grid Planning, and System Integration.  Marc is a licensed professional electrical engineer in Hawaii.  He holds a B.S. in Electrical Engineering and an M.B.A. from the University of Hawaii.</a:t>
            </a:r>
          </a:p>
        </p:txBody>
      </p:sp>
    </p:spTree>
    <p:extLst>
      <p:ext uri="{BB962C8B-B14F-4D97-AF65-F5344CB8AC3E}">
        <p14:creationId xmlns:p14="http://schemas.microsoft.com/office/powerpoint/2010/main" val="126246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199" y="100007"/>
            <a:ext cx="8308950" cy="785827"/>
          </a:xfrm>
          <a:solidFill>
            <a:schemeClr val="accent2"/>
          </a:solidFill>
        </p:spPr>
        <p:txBody>
          <a:bodyPr vert="horz" lIns="91440" tIns="45720" rIns="91440" bIns="45720" rtlCol="0" anchor="ctr">
            <a:noAutofit/>
          </a:bodyPr>
          <a:lstStyle/>
          <a:p>
            <a:pPr>
              <a:lnSpc>
                <a:spcPct val="100000"/>
              </a:lnSpc>
              <a:spcBef>
                <a:spcPts val="0"/>
              </a:spcBef>
            </a:pPr>
            <a:r>
              <a:rPr lang="en-US" sz="2800" b="1" i="1" spc="-113" dirty="0">
                <a:ln w="3175">
                  <a:noFill/>
                </a:ln>
                <a:effectLst>
                  <a:outerShdw blurRad="50800" dist="38100" dir="2700000" algn="tl" rotWithShape="0">
                    <a:prstClr val="black">
                      <a:alpha val="40000"/>
                    </a:prstClr>
                  </a:outerShdw>
                </a:effectLst>
                <a:ea typeface="+mn-ea"/>
                <a:cs typeface="Times New Roman" pitchFamily="18" charset="0"/>
              </a:rPr>
              <a:t>Hawaii Natural Energy Institute (HNEI)</a:t>
            </a:r>
            <a:br>
              <a:rPr lang="en-US" sz="2800" b="1" i="1" spc="-113" dirty="0">
                <a:ln w="3175">
                  <a:noFill/>
                </a:ln>
                <a:effectLst>
                  <a:outerShdw blurRad="50800" dist="38100" dir="2700000" algn="tl" rotWithShape="0">
                    <a:prstClr val="black">
                      <a:alpha val="40000"/>
                    </a:prstClr>
                  </a:outerShdw>
                </a:effectLst>
                <a:ea typeface="+mn-ea"/>
                <a:cs typeface="Times New Roman" pitchFamily="18" charset="0"/>
              </a:rPr>
            </a:br>
            <a:r>
              <a:rPr lang="en-US" sz="2000" b="1" i="1" spc="-113" dirty="0">
                <a:ln w="3175">
                  <a:noFill/>
                </a:ln>
                <a:effectLst>
                  <a:outerShdw blurRad="50800" dist="38100" dir="2700000" algn="tl" rotWithShape="0">
                    <a:prstClr val="black">
                      <a:alpha val="40000"/>
                    </a:prstClr>
                  </a:outerShdw>
                </a:effectLst>
                <a:ea typeface="+mn-ea"/>
                <a:cs typeface="Times New Roman" pitchFamily="18" charset="0"/>
              </a:rPr>
              <a:t>University of Hawai‘i at Mānoa</a:t>
            </a:r>
            <a:endParaRPr lang="th-TH" sz="1400" i="1" spc="-113" dirty="0">
              <a:ln w="3175">
                <a:noFill/>
              </a:ln>
              <a:effectLst>
                <a:outerShdw blurRad="50800" dist="38100" dir="2700000" algn="tl" rotWithShape="0">
                  <a:prstClr val="black">
                    <a:alpha val="40000"/>
                  </a:prstClr>
                </a:outerShdw>
              </a:effectLst>
              <a:ea typeface="+mn-ea"/>
              <a:cs typeface="Times New Roman" pitchFamily="18" charset="0"/>
            </a:endParaRPr>
          </a:p>
        </p:txBody>
      </p:sp>
      <p:sp>
        <p:nvSpPr>
          <p:cNvPr id="6" name="Rectangle 2"/>
          <p:cNvSpPr txBox="1">
            <a:spLocks noChangeArrowheads="1"/>
          </p:cNvSpPr>
          <p:nvPr/>
        </p:nvSpPr>
        <p:spPr bwMode="auto">
          <a:xfrm>
            <a:off x="880659" y="885834"/>
            <a:ext cx="7462030" cy="53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42892" rtl="0" eaLnBrk="0" fontAlgn="base" hangingPunct="0">
              <a:spcBef>
                <a:spcPct val="0"/>
              </a:spcBef>
              <a:spcAft>
                <a:spcPct val="0"/>
              </a:spcAft>
              <a:defRPr sz="3300" kern="1200">
                <a:solidFill>
                  <a:schemeClr val="tx1"/>
                </a:solidFill>
                <a:latin typeface="+mj-lt"/>
                <a:ea typeface="ＭＳ Ｐゴシック" charset="-128"/>
                <a:cs typeface="ＭＳ Ｐゴシック" charset="-128"/>
              </a:defRPr>
            </a:lvl1pPr>
            <a:lvl2pPr algn="ctr" defTabSz="342892"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2pPr>
            <a:lvl3pPr algn="ctr" defTabSz="342892"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3pPr>
            <a:lvl4pPr algn="ctr" defTabSz="342892"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4pPr>
            <a:lvl5pPr algn="ctr" defTabSz="342892"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5pPr>
            <a:lvl6pPr marL="342892" algn="ctr" defTabSz="342892" rtl="0" fontAlgn="base">
              <a:spcBef>
                <a:spcPct val="0"/>
              </a:spcBef>
              <a:spcAft>
                <a:spcPct val="0"/>
              </a:spcAft>
              <a:defRPr sz="3300">
                <a:solidFill>
                  <a:schemeClr val="tx1"/>
                </a:solidFill>
                <a:latin typeface="Calibri" charset="0"/>
                <a:ea typeface="ＭＳ Ｐゴシック" charset="-128"/>
                <a:cs typeface="ＭＳ Ｐゴシック" charset="-128"/>
              </a:defRPr>
            </a:lvl6pPr>
            <a:lvl7pPr marL="685783" algn="ctr" defTabSz="342892" rtl="0" fontAlgn="base">
              <a:spcBef>
                <a:spcPct val="0"/>
              </a:spcBef>
              <a:spcAft>
                <a:spcPct val="0"/>
              </a:spcAft>
              <a:defRPr sz="3300">
                <a:solidFill>
                  <a:schemeClr val="tx1"/>
                </a:solidFill>
                <a:latin typeface="Calibri" charset="0"/>
                <a:ea typeface="ＭＳ Ｐゴシック" charset="-128"/>
                <a:cs typeface="ＭＳ Ｐゴシック" charset="-128"/>
              </a:defRPr>
            </a:lvl7pPr>
            <a:lvl8pPr marL="1028675" algn="ctr" defTabSz="342892" rtl="0" fontAlgn="base">
              <a:spcBef>
                <a:spcPct val="0"/>
              </a:spcBef>
              <a:spcAft>
                <a:spcPct val="0"/>
              </a:spcAft>
              <a:defRPr sz="3300">
                <a:solidFill>
                  <a:schemeClr val="tx1"/>
                </a:solidFill>
                <a:latin typeface="Calibri" charset="0"/>
                <a:ea typeface="ＭＳ Ｐゴシック" charset="-128"/>
                <a:cs typeface="ＭＳ Ｐゴシック" charset="-128"/>
              </a:defRPr>
            </a:lvl8pPr>
            <a:lvl9pPr marL="1371566" algn="ctr" defTabSz="342892" rtl="0" fontAlgn="base">
              <a:spcBef>
                <a:spcPct val="0"/>
              </a:spcBef>
              <a:spcAft>
                <a:spcPct val="0"/>
              </a:spcAft>
              <a:defRPr sz="3300">
                <a:solidFill>
                  <a:schemeClr val="tx1"/>
                </a:solidFill>
                <a:latin typeface="Calibri" charset="0"/>
                <a:ea typeface="ＭＳ Ｐゴシック" charset="-128"/>
                <a:cs typeface="ＭＳ Ｐゴシック" charset="-128"/>
              </a:defRPr>
            </a:lvl9pPr>
          </a:lstStyle>
          <a:p>
            <a:pPr marL="0" marR="0" lvl="0" indent="0" defTabSz="342892" rtl="0" eaLnBrk="1" fontAlgn="base" latinLnBrk="0" hangingPunct="1">
              <a:lnSpc>
                <a:spcPct val="100000"/>
              </a:lnSpc>
              <a:spcBef>
                <a:spcPct val="0"/>
              </a:spcBef>
              <a:spcAft>
                <a:spcPts val="900"/>
              </a:spcAft>
              <a:buClrTx/>
              <a:buSzTx/>
              <a:buFontTx/>
              <a:buNone/>
              <a:tabLst/>
              <a:defRPr/>
            </a:pPr>
            <a:r>
              <a:rPr kumimoji="0" lang="en-US" altLang="en-US" sz="135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128"/>
                <a:cs typeface="Arial" panose="020B0604020202020204" pitchFamily="34" charset="0"/>
              </a:rPr>
              <a:t>Organized Research Unit in School of Ocean and Earth Science and Technology (SOEST)</a:t>
            </a:r>
            <a:br>
              <a:rPr kumimoji="0" lang="en-US" altLang="en-US" sz="135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128"/>
                <a:cs typeface="Arial" panose="020B0604020202020204" pitchFamily="34" charset="0"/>
              </a:rPr>
            </a:br>
            <a:r>
              <a:rPr kumimoji="0" lang="en-US" sz="135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charset="-128"/>
                <a:cs typeface="Arial" panose="020B0604020202020204" pitchFamily="34" charset="0"/>
              </a:rPr>
              <a:t>Founded in 1974, established in Hawai‘i statute in 2007 (HRS 304A-1891)</a:t>
            </a:r>
            <a:endParaRPr kumimoji="0" lang="en-US" altLang="en-US" sz="1275" b="1" i="0" u="none" strike="noStrike" kern="1200" cap="none" spc="0" normalizeH="0" baseline="0" noProof="0" dirty="0">
              <a:ln>
                <a:noFill/>
              </a:ln>
              <a:solidFill>
                <a:sysClr val="windowText" lastClr="000000"/>
              </a:solidFill>
              <a:effectLst/>
              <a:uLnTx/>
              <a:uFillTx/>
              <a:latin typeface="Calibri"/>
              <a:ea typeface="ＭＳ Ｐゴシック" charset="-128"/>
            </a:endParaRPr>
          </a:p>
        </p:txBody>
      </p:sp>
      <p:sp>
        <p:nvSpPr>
          <p:cNvPr id="7" name="Rectangle 3"/>
          <p:cNvSpPr txBox="1">
            <a:spLocks noChangeArrowheads="1"/>
          </p:cNvSpPr>
          <p:nvPr/>
        </p:nvSpPr>
        <p:spPr bwMode="auto">
          <a:xfrm>
            <a:off x="1335802" y="1420625"/>
            <a:ext cx="6717559" cy="97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68" indent="-257168" algn="l" defTabSz="342892"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557199" indent="-214308" algn="l" defTabSz="342892" rtl="0" eaLnBrk="0" fontAlgn="base" hangingPunct="0">
              <a:spcBef>
                <a:spcPct val="20000"/>
              </a:spcBef>
              <a:spcAft>
                <a:spcPct val="0"/>
              </a:spcAft>
              <a:buFont typeface="Arial" charset="0"/>
              <a:buChar char="–"/>
              <a:defRPr sz="2100" kern="1200">
                <a:solidFill>
                  <a:schemeClr val="tx1"/>
                </a:solidFill>
                <a:latin typeface="+mn-lt"/>
                <a:ea typeface="ＭＳ Ｐゴシック" charset="-128"/>
                <a:cs typeface="+mn-cs"/>
              </a:defRPr>
            </a:lvl2pPr>
            <a:lvl3pPr marL="857228" indent="-171446" algn="l" defTabSz="342892"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200120" indent="-171446" algn="l" defTabSz="342892"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4pPr>
            <a:lvl5pPr marL="1543012" indent="-171446" algn="l" defTabSz="342892"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301228" indent="-285750" fontAlgn="auto">
              <a:spcAft>
                <a:spcPts val="450"/>
              </a:spcAft>
              <a:buFont typeface="Wingdings" panose="05000000000000000000" pitchFamily="2" charset="2"/>
              <a:buChar char="Ø"/>
              <a:defRPr/>
            </a:pPr>
            <a:r>
              <a:rPr lang="en-US" sz="1275" dirty="0">
                <a:latin typeface="Arial" panose="020B0604020202020204" pitchFamily="34" charset="0"/>
                <a:cs typeface="Arial" panose="020B0604020202020204" pitchFamily="34" charset="0"/>
              </a:rPr>
              <a:t>Conduct RDT&amp;E to accelerate and facilitate the use of resilient alternative energy technologies and reduce Hawaii’s dependence on fossil fuels.</a:t>
            </a:r>
          </a:p>
          <a:p>
            <a:pPr marL="301228" indent="-285750" fontAlgn="auto">
              <a:spcAft>
                <a:spcPts val="450"/>
              </a:spcAft>
              <a:buFont typeface="Wingdings" panose="05000000000000000000" pitchFamily="2" charset="2"/>
              <a:buChar char="Ø"/>
              <a:defRPr/>
            </a:pPr>
            <a:r>
              <a:rPr lang="en-US" sz="1275" dirty="0">
                <a:latin typeface="Arial" panose="020B0604020202020204" pitchFamily="34" charset="0"/>
                <a:cs typeface="Arial" panose="020B0604020202020204" pitchFamily="34" charset="0"/>
              </a:rPr>
              <a:t>Diverse staff includes engineers, scientists, lawyers; students and postdoctoral fellows; visiting scholars</a:t>
            </a:r>
          </a:p>
        </p:txBody>
      </p:sp>
      <p:sp>
        <p:nvSpPr>
          <p:cNvPr id="8" name="TextBox 7"/>
          <p:cNvSpPr txBox="1"/>
          <p:nvPr/>
        </p:nvSpPr>
        <p:spPr>
          <a:xfrm>
            <a:off x="1703732" y="2432035"/>
            <a:ext cx="2990850" cy="2577116"/>
          </a:xfrm>
          <a:prstGeom prst="rect">
            <a:avLst/>
          </a:prstGeom>
          <a:noFill/>
        </p:spPr>
        <p:txBody>
          <a:bodyPr wrap="square" rtlCol="0">
            <a:spAutoFit/>
          </a:bodyPr>
          <a:lstStyle/>
          <a:p>
            <a:pPr marL="1191" defTabSz="685800" eaLnBrk="0" fontAlgn="base" hangingPunct="0">
              <a:lnSpc>
                <a:spcPct val="80000"/>
              </a:lnSpc>
              <a:spcBef>
                <a:spcPts val="900"/>
              </a:spcBef>
              <a:spcAft>
                <a:spcPct val="0"/>
              </a:spcAft>
            </a:pPr>
            <a:r>
              <a:rPr lang="en-US" altLang="en-US" sz="1350" b="1" u="sng" dirty="0">
                <a:solidFill>
                  <a:srgbClr val="00B050"/>
                </a:solidFill>
                <a:latin typeface="Arial" panose="020B0604020202020204" pitchFamily="34" charset="0"/>
              </a:rPr>
              <a:t> Areas of Interest </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3366FF"/>
                </a:solidFill>
                <a:latin typeface="Arial" panose="020B0604020202020204" pitchFamily="34" charset="0"/>
              </a:rPr>
              <a:t>Policy and Innovation</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3366FF"/>
                </a:solidFill>
                <a:latin typeface="Arial" panose="020B0604020202020204" pitchFamily="34" charset="0"/>
              </a:rPr>
              <a:t>Grid Integration (</a:t>
            </a:r>
            <a:r>
              <a:rPr lang="en-US" altLang="en-US" sz="1350" dirty="0">
                <a:solidFill>
                  <a:srgbClr val="3366FF"/>
                </a:solidFill>
                <a:latin typeface="Arial" panose="020B0604020202020204" pitchFamily="34" charset="0"/>
              </a:rPr>
              <a:t>Grid</a:t>
            </a:r>
            <a:r>
              <a:rPr lang="en-US" altLang="en-US" sz="1350" b="1" i="1" dirty="0">
                <a:solidFill>
                  <a:srgbClr val="3366FF"/>
                </a:solidFill>
                <a:latin typeface="Arial" panose="020B0604020202020204" pitchFamily="34" charset="0"/>
              </a:rPr>
              <a:t>START</a:t>
            </a:r>
            <a:r>
              <a:rPr lang="en-US" altLang="en-US" sz="1350" b="1" dirty="0">
                <a:solidFill>
                  <a:srgbClr val="3366FF"/>
                </a:solidFill>
                <a:latin typeface="Arial" panose="020B0604020202020204" pitchFamily="34" charset="0"/>
              </a:rPr>
              <a:t>)</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000000"/>
                </a:solidFill>
                <a:latin typeface="Arial" panose="020B0604020202020204" pitchFamily="34" charset="0"/>
              </a:rPr>
              <a:t>Alternative Fuels</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000000"/>
                </a:solidFill>
                <a:latin typeface="Arial" panose="020B0604020202020204" pitchFamily="34" charset="0"/>
              </a:rPr>
              <a:t>Electrochemical Power Systems</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000000"/>
                </a:solidFill>
                <a:latin typeface="Arial" panose="020B0604020202020204" pitchFamily="34" charset="0"/>
              </a:rPr>
              <a:t>Renewable Power Generation</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000000"/>
                </a:solidFill>
                <a:latin typeface="Arial" panose="020B0604020202020204" pitchFamily="34" charset="0"/>
              </a:rPr>
              <a:t>Building Efficiency</a:t>
            </a:r>
          </a:p>
          <a:p>
            <a:pPr marL="414338" lvl="1" indent="-246460" defTabSz="685800" eaLnBrk="0" fontAlgn="base" hangingPunct="0">
              <a:spcBef>
                <a:spcPts val="450"/>
              </a:spcBef>
              <a:spcAft>
                <a:spcPct val="0"/>
              </a:spcAft>
              <a:buFont typeface="Arial" panose="020B0604020202020204" pitchFamily="34" charset="0"/>
              <a:buChar char="•"/>
            </a:pPr>
            <a:r>
              <a:rPr lang="en-US" altLang="en-US" sz="1350" b="1" dirty="0">
                <a:solidFill>
                  <a:srgbClr val="000000"/>
                </a:solidFill>
                <a:latin typeface="Arial" panose="020B0604020202020204" pitchFamily="34" charset="0"/>
              </a:rPr>
              <a:t>Transportation</a:t>
            </a:r>
          </a:p>
        </p:txBody>
      </p:sp>
      <p:sp>
        <p:nvSpPr>
          <p:cNvPr id="9" name="TextBox 8"/>
          <p:cNvSpPr txBox="1"/>
          <p:nvPr/>
        </p:nvSpPr>
        <p:spPr>
          <a:xfrm>
            <a:off x="4933950" y="2432035"/>
            <a:ext cx="2686050" cy="2144177"/>
          </a:xfrm>
          <a:prstGeom prst="rect">
            <a:avLst/>
          </a:prstGeom>
          <a:noFill/>
        </p:spPr>
        <p:txBody>
          <a:bodyPr wrap="square" rtlCol="0">
            <a:spAutoFit/>
          </a:bodyPr>
          <a:lstStyle/>
          <a:p>
            <a:pPr marL="0" marR="0" lvl="0" indent="0" defTabSz="685800" eaLnBrk="0" fontAlgn="base" latinLnBrk="0" hangingPunct="0">
              <a:lnSpc>
                <a:spcPct val="100000"/>
              </a:lnSpc>
              <a:spcBef>
                <a:spcPts val="450"/>
              </a:spcBef>
              <a:spcAft>
                <a:spcPct val="0"/>
              </a:spcAft>
              <a:buClrTx/>
              <a:buSzTx/>
              <a:buFontTx/>
              <a:buNone/>
              <a:tabLst/>
              <a:defRPr/>
            </a:pPr>
            <a:r>
              <a:rPr kumimoji="0" lang="en-US" sz="1350" b="1" i="0" u="sng" strike="noStrike" kern="1400" cap="none" spc="0" normalizeH="0" baseline="0" noProof="0" dirty="0">
                <a:ln>
                  <a:noFill/>
                </a:ln>
                <a:solidFill>
                  <a:srgbClr val="00B050"/>
                </a:solidFill>
                <a:effectLst/>
                <a:uLnTx/>
                <a:uFillTx/>
                <a:latin typeface="Arial" panose="020B0604020202020204" pitchFamily="34" charset="0"/>
              </a:rPr>
              <a:t>Core Functions</a:t>
            </a:r>
          </a:p>
          <a:p>
            <a:pPr marL="214313" marR="0" lvl="0" indent="-214313" defTabSz="685800" eaLnBrk="0" fontAlgn="base" latinLnBrk="0" hangingPunct="0">
              <a:lnSpc>
                <a:spcPct val="100000"/>
              </a:lnSpc>
              <a:spcBef>
                <a:spcPts val="450"/>
              </a:spcBef>
              <a:spcAft>
                <a:spcPct val="0"/>
              </a:spcAft>
              <a:buClrTx/>
              <a:buSzTx/>
              <a:buFont typeface="Arial" panose="020B0604020202020204" pitchFamily="34" charset="0"/>
              <a:buChar char="•"/>
              <a:tabLst/>
              <a:defRPr/>
            </a:pPr>
            <a:r>
              <a:rPr kumimoji="0" lang="en-US" sz="1350" b="1" i="0" u="none" strike="noStrike" kern="1400" cap="none" spc="0" normalizeH="0" baseline="0" noProof="0" dirty="0">
                <a:ln>
                  <a:noFill/>
                </a:ln>
                <a:solidFill>
                  <a:prstClr val="black"/>
                </a:solidFill>
                <a:effectLst/>
                <a:uLnTx/>
                <a:uFillTx/>
                <a:latin typeface="Arial" panose="020B0604020202020204" pitchFamily="34" charset="0"/>
              </a:rPr>
              <a:t>State Energy Policy Support</a:t>
            </a:r>
          </a:p>
          <a:p>
            <a:pPr marL="214313" marR="0" lvl="0" indent="-214313" defTabSz="685800" eaLnBrk="0" fontAlgn="base" latinLnBrk="0" hangingPunct="0">
              <a:lnSpc>
                <a:spcPct val="100000"/>
              </a:lnSpc>
              <a:spcBef>
                <a:spcPts val="450"/>
              </a:spcBef>
              <a:spcAft>
                <a:spcPct val="0"/>
              </a:spcAft>
              <a:buClrTx/>
              <a:buSzTx/>
              <a:buFont typeface="Arial" panose="020B0604020202020204" pitchFamily="34" charset="0"/>
              <a:buChar char="•"/>
              <a:tabLst/>
              <a:defRPr/>
            </a:pPr>
            <a:r>
              <a:rPr kumimoji="0" lang="en-US" sz="1350" b="1" i="0" u="none" strike="noStrike" kern="1400" cap="none" spc="0" normalizeH="0" baseline="0" noProof="0" dirty="0">
                <a:ln>
                  <a:noFill/>
                </a:ln>
                <a:solidFill>
                  <a:srgbClr val="000000"/>
                </a:solidFill>
                <a:effectLst/>
                <a:uLnTx/>
                <a:uFillTx/>
                <a:latin typeface="Arial" panose="020B0604020202020204" pitchFamily="34" charset="0"/>
              </a:rPr>
              <a:t>Research &amp; Development</a:t>
            </a:r>
          </a:p>
          <a:p>
            <a:pPr marL="214313" marR="0" lvl="0" indent="-214313" defTabSz="685800" eaLnBrk="0" fontAlgn="base" latinLnBrk="0" hangingPunct="0">
              <a:lnSpc>
                <a:spcPct val="100000"/>
              </a:lnSpc>
              <a:spcBef>
                <a:spcPts val="450"/>
              </a:spcBef>
              <a:spcAft>
                <a:spcPct val="0"/>
              </a:spcAft>
              <a:buClrTx/>
              <a:buSzTx/>
              <a:buFont typeface="Arial" panose="020B0604020202020204" pitchFamily="34" charset="0"/>
              <a:buChar char="•"/>
              <a:tabLst/>
              <a:defRPr/>
            </a:pPr>
            <a:r>
              <a:rPr kumimoji="0" lang="en-US" sz="1350" b="1" i="0" u="none" strike="noStrike" kern="1400" cap="none" spc="0" normalizeH="0" baseline="0" noProof="0" dirty="0">
                <a:ln>
                  <a:noFill/>
                </a:ln>
                <a:solidFill>
                  <a:srgbClr val="000000"/>
                </a:solidFill>
                <a:effectLst/>
                <a:uLnTx/>
                <a:uFillTx/>
                <a:latin typeface="Arial" panose="020B0604020202020204" pitchFamily="34" charset="0"/>
              </a:rPr>
              <a:t>Testing and Evaluation</a:t>
            </a:r>
          </a:p>
          <a:p>
            <a:pPr marL="214313" marR="0" lvl="0" indent="-214313" defTabSz="685800" eaLnBrk="0" fontAlgn="base" latinLnBrk="0" hangingPunct="0">
              <a:lnSpc>
                <a:spcPct val="100000"/>
              </a:lnSpc>
              <a:spcBef>
                <a:spcPts val="450"/>
              </a:spcBef>
              <a:spcAft>
                <a:spcPct val="0"/>
              </a:spcAft>
              <a:buClrTx/>
              <a:buSzTx/>
              <a:buFont typeface="Arial" panose="020B0604020202020204" pitchFamily="34" charset="0"/>
              <a:buChar char="•"/>
              <a:tabLst/>
              <a:defRPr/>
            </a:pPr>
            <a:r>
              <a:rPr kumimoji="0" lang="en-US" sz="1350" b="1" i="0" u="none" strike="noStrike" kern="1400" cap="none" spc="0" normalizeH="0" baseline="0" noProof="0" dirty="0">
                <a:ln>
                  <a:noFill/>
                </a:ln>
                <a:solidFill>
                  <a:srgbClr val="000000"/>
                </a:solidFill>
                <a:effectLst/>
                <a:uLnTx/>
                <a:uFillTx/>
                <a:latin typeface="Arial" panose="020B0604020202020204" pitchFamily="34" charset="0"/>
              </a:rPr>
              <a:t>Analysis </a:t>
            </a:r>
          </a:p>
          <a:p>
            <a:pPr marL="214313" marR="0" lvl="0" indent="-214313" defTabSz="685800" eaLnBrk="0" fontAlgn="base" latinLnBrk="0" hangingPunct="0">
              <a:lnSpc>
                <a:spcPct val="100000"/>
              </a:lnSpc>
              <a:spcBef>
                <a:spcPts val="450"/>
              </a:spcBef>
              <a:spcAft>
                <a:spcPct val="0"/>
              </a:spcAft>
              <a:buClrTx/>
              <a:buSzTx/>
              <a:buFont typeface="Arial" panose="020B0604020202020204" pitchFamily="34" charset="0"/>
              <a:buChar char="•"/>
              <a:tabLst/>
              <a:defRPr/>
            </a:pPr>
            <a:r>
              <a:rPr kumimoji="0" lang="en-US" sz="1350" b="1" i="0" u="none" strike="noStrike" kern="1400" cap="none" spc="0" normalizeH="0" baseline="0" noProof="0" dirty="0">
                <a:ln>
                  <a:noFill/>
                </a:ln>
                <a:solidFill>
                  <a:srgbClr val="000000"/>
                </a:solidFill>
                <a:effectLst/>
                <a:uLnTx/>
                <a:uFillTx/>
                <a:latin typeface="Arial" panose="020B0604020202020204" pitchFamily="34" charset="0"/>
              </a:rPr>
              <a:t>Workforce Development</a:t>
            </a:r>
          </a:p>
          <a:p>
            <a:pPr marL="0" marR="0" lvl="0" indent="0" defTabSz="6858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877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350" y="1714722"/>
            <a:ext cx="7488714" cy="987450"/>
          </a:xfrm>
          <a:prstGeom prst="rect">
            <a:avLst/>
          </a:prstGeom>
          <a:noFill/>
        </p:spPr>
        <p:txBody>
          <a:bodyPr wrap="square" rtlCol="0">
            <a:spAutoFit/>
          </a:bodyPr>
          <a:lstStyle/>
          <a:p>
            <a:pPr marL="173831" indent="-173831" defTabSz="685800" eaLnBrk="0" fontAlgn="base" hangingPunct="0">
              <a:spcBef>
                <a:spcPts val="450"/>
              </a:spcBef>
              <a:buFont typeface="Arial" panose="020B0604020202020204" pitchFamily="34" charset="0"/>
              <a:buChar char="•"/>
            </a:pPr>
            <a:r>
              <a:rPr lang="en-US" sz="1350" dirty="0">
                <a:solidFill>
                  <a:srgbClr val="000000"/>
                </a:solidFill>
                <a:latin typeface="Arial"/>
                <a:ea typeface="ＭＳ Ｐゴシック" pitchFamily="34" charset="-128"/>
                <a:cs typeface="Arial"/>
              </a:rPr>
              <a:t>Serves to integrate into the operating power grid other HNEI technology areas:  energy efficiency, renewable power generation, biomass and biofuels, fuel cells and hydrogen</a:t>
            </a:r>
          </a:p>
          <a:p>
            <a:pPr marL="173831" indent="-173831" defTabSz="685800" eaLnBrk="0" fontAlgn="base" hangingPunct="0">
              <a:spcBef>
                <a:spcPts val="450"/>
              </a:spcBef>
              <a:buFont typeface="Arial" panose="020B0604020202020204" pitchFamily="34" charset="0"/>
              <a:buChar char="•"/>
            </a:pPr>
            <a:r>
              <a:rPr lang="en-US" sz="1350" dirty="0">
                <a:solidFill>
                  <a:srgbClr val="000000"/>
                </a:solidFill>
                <a:latin typeface="Arial"/>
                <a:ea typeface="ＭＳ Ｐゴシック" pitchFamily="34" charset="-128"/>
                <a:cs typeface="Arial"/>
              </a:rPr>
              <a:t>Strong and growing partnerships with Hawaii, national and international organizations including Asia-Pacific nations</a:t>
            </a:r>
            <a:endParaRPr lang="en-US" sz="1500" b="1" dirty="0">
              <a:solidFill>
                <a:srgbClr val="000000"/>
              </a:solidFill>
              <a:latin typeface="Times New Roman" pitchFamily="18" charset="0"/>
              <a:ea typeface="ＭＳ Ｐゴシック" pitchFamily="34" charset="-128"/>
              <a:cs typeface="Arial"/>
            </a:endParaRPr>
          </a:p>
        </p:txBody>
      </p:sp>
      <p:sp>
        <p:nvSpPr>
          <p:cNvPr id="3" name="TextBox 2"/>
          <p:cNvSpPr txBox="1"/>
          <p:nvPr/>
        </p:nvSpPr>
        <p:spPr>
          <a:xfrm>
            <a:off x="685801" y="786210"/>
            <a:ext cx="7958135" cy="750205"/>
          </a:xfrm>
          <a:prstGeom prst="rect">
            <a:avLst/>
          </a:prstGeom>
          <a:noFill/>
        </p:spPr>
        <p:txBody>
          <a:bodyPr wrap="square" rtlCol="0">
            <a:spAutoFit/>
          </a:bodyPr>
          <a:lstStyle/>
          <a:p>
            <a:pPr algn="ctr" defTabSz="685800" eaLnBrk="0" fontAlgn="base" hangingPunct="0">
              <a:spcBef>
                <a:spcPct val="0"/>
              </a:spcBef>
              <a:spcAft>
                <a:spcPct val="0"/>
              </a:spcAft>
            </a:pPr>
            <a:r>
              <a:rPr lang="en-US" sz="1425" b="1" dirty="0">
                <a:solidFill>
                  <a:srgbClr val="000000"/>
                </a:solidFill>
                <a:latin typeface="Arial"/>
                <a:ea typeface="ＭＳ Ｐゴシック" pitchFamily="34" charset="-128"/>
                <a:cs typeface="Arial"/>
              </a:rPr>
              <a:t>Established to develop and test advanced grid architectures, new technologies and methods for effective integration of renewable energy resources, power system optimization and resilience, and enabling policies</a:t>
            </a:r>
          </a:p>
        </p:txBody>
      </p:sp>
      <p:sp>
        <p:nvSpPr>
          <p:cNvPr id="4" name="Rounded Rectangle 3" descr="Established to develop and test advanced grid architectures, new technologies and methods for effective integration of renewable energy resources, power system optimization and resilience, and enabling policies"/>
          <p:cNvSpPr/>
          <p:nvPr/>
        </p:nvSpPr>
        <p:spPr bwMode="auto">
          <a:xfrm>
            <a:off x="869471" y="748869"/>
            <a:ext cx="7631587" cy="829083"/>
          </a:xfrm>
          <a:prstGeom prst="roundRect">
            <a:avLst/>
          </a:prstGeom>
          <a:solidFill>
            <a:srgbClr val="00B0F0">
              <a:alpha val="30000"/>
            </a:srgbClr>
          </a:solidFill>
          <a:ln w="158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solidFill>
                <a:srgbClr val="000000"/>
              </a:solidFill>
              <a:latin typeface="Times New Roman" pitchFamily="18" charset="0"/>
              <a:ea typeface="ＭＳ Ｐゴシック" pitchFamily="34" charset="-128"/>
              <a:cs typeface="Times New Roman" pitchFamily="18" charset="0"/>
            </a:endParaRPr>
          </a:p>
        </p:txBody>
      </p:sp>
      <p:sp>
        <p:nvSpPr>
          <p:cNvPr id="5" name="TextBox 4"/>
          <p:cNvSpPr txBox="1"/>
          <p:nvPr/>
        </p:nvSpPr>
        <p:spPr>
          <a:xfrm>
            <a:off x="3507494" y="4171941"/>
            <a:ext cx="2245092" cy="507831"/>
          </a:xfrm>
          <a:prstGeom prst="rect">
            <a:avLst/>
          </a:prstGeom>
          <a:solidFill>
            <a:schemeClr val="bg1">
              <a:alpha val="32000"/>
            </a:schemeClr>
          </a:solidFill>
        </p:spPr>
        <p:txBody>
          <a:bodyPr wrap="square" rtlCol="0">
            <a:spAutoFit/>
          </a:bodyPr>
          <a:lstStyle/>
          <a:p>
            <a:pPr algn="ctr" defTabSz="685800" eaLnBrk="0" fontAlgn="base" hangingPunct="0">
              <a:spcBef>
                <a:spcPct val="0"/>
              </a:spcBef>
              <a:spcAft>
                <a:spcPts val="450"/>
              </a:spcAft>
            </a:pPr>
            <a:r>
              <a:rPr lang="en-US" sz="1350" b="1" i="1" dirty="0">
                <a:solidFill>
                  <a:srgbClr val="006400"/>
                </a:solidFill>
                <a:latin typeface="Calibri" panose="020F0502020204030204"/>
                <a:ea typeface="ＭＳ Ｐゴシック" pitchFamily="34" charset="-128"/>
                <a:cs typeface="Arial"/>
              </a:rPr>
              <a:t>Lead for many public-private demonstration projects</a:t>
            </a:r>
          </a:p>
        </p:txBody>
      </p:sp>
      <p:sp>
        <p:nvSpPr>
          <p:cNvPr id="6" name="Rounded Rectangle 5">
            <a:extLst>
              <a:ext uri="{C183D7F6-B498-43B3-948B-1728B52AA6E4}">
                <adec:decorative xmlns:adec="http://schemas.microsoft.com/office/drawing/2017/decorative" val="1"/>
              </a:ext>
            </a:extLst>
          </p:cNvPr>
          <p:cNvSpPr/>
          <p:nvPr/>
        </p:nvSpPr>
        <p:spPr bwMode="auto">
          <a:xfrm>
            <a:off x="3573657" y="4199489"/>
            <a:ext cx="2155631" cy="427168"/>
          </a:xfrm>
          <a:prstGeom prst="roundRect">
            <a:avLst/>
          </a:prstGeom>
          <a:noFill/>
          <a:ln w="15875" cap="flat" cmpd="sng" algn="ctr">
            <a:solidFill>
              <a:srgbClr val="0064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solidFill>
                <a:srgbClr val="000000"/>
              </a:solidFill>
              <a:latin typeface="Times New Roman" pitchFamily="18" charset="0"/>
              <a:ea typeface="ＭＳ Ｐゴシック" pitchFamily="34" charset="-128"/>
              <a:cs typeface="Times New Roman" pitchFamily="18" charset="0"/>
            </a:endParaRPr>
          </a:p>
        </p:txBody>
      </p:sp>
      <p:pic>
        <p:nvPicPr>
          <p:cNvPr id="7" name="Picture 6" descr="GridSTART Logo"/>
          <p:cNvPicPr>
            <a:picLocks noChangeAspect="1"/>
          </p:cNvPicPr>
          <p:nvPr/>
        </p:nvPicPr>
        <p:blipFill>
          <a:blip r:embed="rId2"/>
          <a:stretch>
            <a:fillRect/>
          </a:stretch>
        </p:blipFill>
        <p:spPr>
          <a:xfrm>
            <a:off x="3397027" y="118374"/>
            <a:ext cx="2349947" cy="602947"/>
          </a:xfrm>
          <a:prstGeom prst="rect">
            <a:avLst/>
          </a:prstGeom>
        </p:spPr>
      </p:pic>
      <p:sp>
        <p:nvSpPr>
          <p:cNvPr id="8" name="TextBox 7"/>
          <p:cNvSpPr txBox="1"/>
          <p:nvPr/>
        </p:nvSpPr>
        <p:spPr>
          <a:xfrm>
            <a:off x="1557334" y="2699511"/>
            <a:ext cx="3036094" cy="1379865"/>
          </a:xfrm>
          <a:prstGeom prst="rect">
            <a:avLst/>
          </a:prstGeom>
          <a:noFill/>
        </p:spPr>
        <p:txBody>
          <a:bodyPr wrap="square" numCol="1" rtlCol="0">
            <a:spAutoFit/>
          </a:bodyPr>
          <a:lstStyle/>
          <a:p>
            <a:pPr defTabSz="685800">
              <a:lnSpc>
                <a:spcPct val="150000"/>
              </a:lnSpc>
              <a:defRPr/>
            </a:pPr>
            <a:r>
              <a:rPr lang="en-US" sz="1400" b="1" u="sng" dirty="0">
                <a:solidFill>
                  <a:prstClr val="black"/>
                </a:solidFill>
                <a:latin typeface="Calibri" panose="020F0502020204030204" pitchFamily="34" charset="0"/>
                <a:ea typeface="ＭＳ Ｐゴシック"/>
                <a:cs typeface="Arial"/>
              </a:rPr>
              <a:t>Expertise &amp; Focus:</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Energy Policy</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Renewable Energy Grid Integration</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Smart Grid Planning &amp; Technologies </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Power Systems Planning </a:t>
            </a:r>
          </a:p>
        </p:txBody>
      </p:sp>
      <p:sp>
        <p:nvSpPr>
          <p:cNvPr id="9" name="TextBox 8"/>
          <p:cNvSpPr txBox="1"/>
          <p:nvPr/>
        </p:nvSpPr>
        <p:spPr>
          <a:xfrm>
            <a:off x="4479128" y="3048325"/>
            <a:ext cx="3500574" cy="1031051"/>
          </a:xfrm>
          <a:prstGeom prst="rect">
            <a:avLst/>
          </a:prstGeom>
          <a:noFill/>
        </p:spPr>
        <p:txBody>
          <a:bodyPr wrap="none" rtlCol="0">
            <a:spAutoFit/>
          </a:bodyPr>
          <a:lstStyle/>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Power Systems Operation </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Power Systems Engineering and Standards </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Communications Design and Testing</a:t>
            </a:r>
          </a:p>
          <a:p>
            <a:pPr marL="192881" indent="-192881" defTabSz="685800">
              <a:spcBef>
                <a:spcPts val="225"/>
              </a:spcBef>
              <a:buFont typeface="Wingdings" panose="05000000000000000000" pitchFamily="2" charset="2"/>
              <a:buChar char="Ø"/>
              <a:defRPr/>
            </a:pPr>
            <a:r>
              <a:rPr lang="en-US" sz="1400" i="1" dirty="0">
                <a:solidFill>
                  <a:srgbClr val="000000"/>
                </a:solidFill>
                <a:latin typeface="Calibri" panose="020F0502020204030204" pitchFamily="34" charset="0"/>
                <a:ea typeface="ＭＳ Ｐゴシック"/>
                <a:cs typeface="Arial"/>
              </a:rPr>
              <a:t>Project Management and Execution </a:t>
            </a:r>
          </a:p>
        </p:txBody>
      </p:sp>
    </p:spTree>
    <p:extLst>
      <p:ext uri="{BB962C8B-B14F-4D97-AF65-F5344CB8AC3E}">
        <p14:creationId xmlns:p14="http://schemas.microsoft.com/office/powerpoint/2010/main" val="285633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idSTART Logo"/>
          <p:cNvPicPr>
            <a:picLocks noChangeAspect="1"/>
          </p:cNvPicPr>
          <p:nvPr/>
        </p:nvPicPr>
        <p:blipFill>
          <a:blip r:embed="rId2"/>
          <a:stretch>
            <a:fillRect/>
          </a:stretch>
        </p:blipFill>
        <p:spPr>
          <a:xfrm>
            <a:off x="3397027" y="118374"/>
            <a:ext cx="2349947" cy="602947"/>
          </a:xfrm>
          <a:prstGeom prst="rect">
            <a:avLst/>
          </a:prstGeom>
        </p:spPr>
      </p:pic>
      <p:sp>
        <p:nvSpPr>
          <p:cNvPr id="16" name="TextBox 15"/>
          <p:cNvSpPr txBox="1"/>
          <p:nvPr/>
        </p:nvSpPr>
        <p:spPr>
          <a:xfrm>
            <a:off x="6011774" y="883033"/>
            <a:ext cx="2532154" cy="292388"/>
          </a:xfrm>
          <a:prstGeom prst="rect">
            <a:avLst/>
          </a:prstGeom>
          <a:noFill/>
        </p:spPr>
        <p:txBody>
          <a:bodyPr wrap="square" rtlCol="0">
            <a:spAutoFit/>
          </a:bodyPr>
          <a:lstStyle/>
          <a:p>
            <a:pPr marL="0" marR="0" lvl="0" indent="0" algn="l" defTabSz="685800" rtl="0" eaLnBrk="0" fontAlgn="auto" latinLnBrk="0" hangingPunct="0">
              <a:lnSpc>
                <a:spcPct val="100000"/>
              </a:lnSpc>
              <a:spcBef>
                <a:spcPts val="0"/>
              </a:spcBef>
              <a:spcAft>
                <a:spcPts val="338"/>
              </a:spcAft>
              <a:buClrTx/>
              <a:buSzTx/>
              <a:buFontTx/>
              <a:buNone/>
              <a:tabLst/>
              <a:defRPr/>
            </a:pPr>
            <a:r>
              <a:rPr kumimoji="0" lang="en-US" sz="1300" b="1" i="1" u="sng"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Arial"/>
              </a:rPr>
              <a:t>Sampling of Sponsors &amp; Partners:</a:t>
            </a:r>
          </a:p>
        </p:txBody>
      </p:sp>
      <p:pic>
        <p:nvPicPr>
          <p:cNvPr id="3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743" y="4457700"/>
            <a:ext cx="2106875" cy="26763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69028" y="4352226"/>
            <a:ext cx="3673844" cy="542456"/>
          </a:xfrm>
          <a:prstGeom prst="rect">
            <a:avLst/>
          </a:prstGeom>
          <a:noFill/>
          <a:ln w="6350">
            <a:noFill/>
          </a:ln>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975"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pitchFamily="34" charset="-128"/>
                <a:cs typeface="Calibri" panose="020F0502020204030204" pitchFamily="34" charset="0"/>
              </a:rPr>
              <a:t>*</a:t>
            </a: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Prior electric utility company senior management and staff</a:t>
            </a:r>
          </a:p>
          <a:p>
            <a:pPr marL="0" marR="0" lvl="0" indent="0" algn="l" defTabSz="259556" rtl="0" eaLnBrk="0" fontAlgn="base" latinLnBrk="0" hangingPunct="0">
              <a:lnSpc>
                <a:spcPct val="100000"/>
              </a:lnSpc>
              <a:spcBef>
                <a:spcPct val="0"/>
              </a:spcBef>
              <a:spcAft>
                <a:spcPct val="0"/>
              </a:spcAft>
              <a:buClrTx/>
              <a:buSzTx/>
              <a:buFontTx/>
              <a:buNone/>
              <a:tabLst/>
              <a:defRPr/>
            </a:pP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975"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pitchFamily="34" charset="-128"/>
                <a:cs typeface="Calibri" panose="020F0502020204030204" pitchFamily="34" charset="0"/>
              </a:rPr>
              <a:t>*</a:t>
            </a: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Prior Commissioner of the Hawaii State Public Utilities Commission</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975" b="0" i="0" u="none" strike="noStrike" kern="1200" cap="none" spc="0" normalizeH="0" baseline="0" noProof="0" dirty="0">
                <a:ln>
                  <a:noFill/>
                </a:ln>
                <a:solidFill>
                  <a:srgbClr val="FFC000"/>
                </a:solidFill>
                <a:effectLst/>
                <a:uLnTx/>
                <a:uFillTx/>
                <a:latin typeface="Calibri" panose="020F0502020204030204" pitchFamily="34" charset="0"/>
                <a:ea typeface="ＭＳ Ｐゴシック" pitchFamily="34" charset="-128"/>
                <a:cs typeface="Calibri" panose="020F0502020204030204" pitchFamily="34" charset="0"/>
              </a:rPr>
              <a:t>*</a:t>
            </a:r>
            <a:r>
              <a:rPr kumimoji="0" lang="en-US" sz="975"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Prior Administrator of the Hawaii State Energy Office</a:t>
            </a:r>
          </a:p>
        </p:txBody>
      </p:sp>
      <p:sp>
        <p:nvSpPr>
          <p:cNvPr id="36" name="TextBox 35"/>
          <p:cNvSpPr txBox="1"/>
          <p:nvPr/>
        </p:nvSpPr>
        <p:spPr>
          <a:xfrm>
            <a:off x="264367" y="657772"/>
            <a:ext cx="4202942" cy="3731791"/>
          </a:xfrm>
          <a:prstGeom prst="rect">
            <a:avLst/>
          </a:prstGeom>
          <a:noFill/>
        </p:spPr>
        <p:txBody>
          <a:bodyPr wrap="square" rtlCol="0">
            <a:spAutoFit/>
          </a:bodyPr>
          <a:lstStyle/>
          <a:p>
            <a:pPr marL="0" marR="0" lvl="0" indent="0" algn="l" defTabSz="685800" rtl="0" eaLnBrk="0" fontAlgn="auto" latinLnBrk="0" hangingPunct="0">
              <a:lnSpc>
                <a:spcPct val="100000"/>
              </a:lnSpc>
              <a:spcBef>
                <a:spcPts val="0"/>
              </a:spcBef>
              <a:spcAft>
                <a:spcPts val="338"/>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ＭＳ Ｐゴシック"/>
                <a:cs typeface="Arial"/>
              </a:rPr>
              <a:t>Core Team Members:</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Richard Rocheleau                 Director, HNEI</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Leon Roose </a:t>
            </a:r>
            <a:r>
              <a:rPr kumimoji="0" lang="en-US" sz="1000"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a:cs typeface="Calibri" panose="020F0502020204030204" pitchFamily="34" charset="0"/>
              </a:rPr>
              <a:t>* </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Specialist &amp; Chief Technologist</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Mark Glick </a:t>
            </a:r>
            <a:r>
              <a:rPr kumimoji="0" lang="en-US" sz="1000" b="0" i="0" u="none" strike="noStrike" kern="1200" cap="none" spc="0" normalizeH="0" baseline="0" noProof="0" dirty="0">
                <a:ln>
                  <a:noFill/>
                </a:ln>
                <a:solidFill>
                  <a:srgbClr val="FFC000"/>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Specialist, Energy Policy</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John Cole </a:t>
            </a:r>
            <a:r>
              <a:rPr kumimoji="0" lang="en-US" sz="1000" b="0" i="0" u="none" strike="noStrike" kern="1200" cap="none" spc="0" normalizeH="0" baseline="0" noProof="0" dirty="0">
                <a:ln>
                  <a:noFill/>
                </a:ln>
                <a:solidFill>
                  <a:srgbClr val="0000FF"/>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Senior Policy Strategist</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James Maskrey </a:t>
            </a:r>
            <a:r>
              <a:rPr kumimoji="0" lang="en-US" sz="1000"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Energy Efficiency Program Manager</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Marc Matsuura </a:t>
            </a:r>
            <a:r>
              <a:rPr kumimoji="0" lang="en-US" sz="1000"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Senior Smart Grid Program Manager</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Kanoa Jou </a:t>
            </a:r>
            <a:r>
              <a:rPr kumimoji="0" lang="en-US" sz="1000"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Power Systems Engineer</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Staci Sadoyama </a:t>
            </a:r>
            <a:r>
              <a:rPr kumimoji="0" lang="en-US" sz="1000" b="0" i="0" u="none" strike="noStrike" kern="1200" cap="none" spc="0" normalizeH="0" baseline="0" noProof="0" dirty="0">
                <a:ln>
                  <a:noFill/>
                </a:ln>
                <a:solidFill>
                  <a:srgbClr val="007635"/>
                </a:solidFill>
                <a:effectLst/>
                <a:uLnTx/>
                <a:uFillTx/>
                <a:latin typeface="Calibri" panose="020F0502020204030204" pitchFamily="34" charset="0"/>
                <a:ea typeface="ＭＳ Ｐゴシック"/>
                <a:cs typeface="Calibri" panose="020F0502020204030204" pitchFamily="34" charset="0"/>
              </a:rPr>
              <a:t>*</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Power Systems Engineer</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Thai Tran                                  Junior Power System Engineer</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Silas Oliviera de Toledo         Junior Power System Engineer</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Brian Chee	          Communications &amp; IT System Analyst</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Dax Mathews	          Renewable Energy Resources Forecasting</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Kevin Davies	          Assistant Researcher</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Saeed Sepasi 	          Assistant Researcher</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Jonathan Kobayashi              Research Associate</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Sharon Chan	          GIS Specialist</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Yan Chen	          Post-Doctoral Fellow</a:t>
            </a:r>
          </a:p>
          <a:p>
            <a:pPr marL="225029" marR="0" lvl="0" indent="-160735" algn="l" defTabSz="685800" rtl="0" eaLnBrk="0" fontAlgn="auto" latinLnBrk="0" hangingPunct="0">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Quynh Tran	          Post-Doctoral Fellow</a:t>
            </a:r>
          </a:p>
          <a:p>
            <a:pPr marL="225029" marR="0" lvl="0" indent="-160735" algn="l" defTabSz="685800" rtl="0" eaLnBrk="1" fontAlgn="auto" latinLnBrk="0" hangingPunct="1">
              <a:lnSpc>
                <a:spcPct val="100000"/>
              </a:lnSpc>
              <a:spcBef>
                <a:spcPts val="0"/>
              </a:spcBef>
              <a:spcAft>
                <a:spcPts val="15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Arif Rahman	          Post-Doctoral Fellow</a:t>
            </a:r>
            <a:endParaRPr kumimoji="0" lang="en-US" sz="1000" b="0" i="1" u="none" strike="noStrike" kern="1200" cap="none" spc="0" normalizeH="0" baseline="0" noProof="0" dirty="0">
              <a:ln>
                <a:noFill/>
              </a:ln>
              <a:solidFill>
                <a:prstClr val="black"/>
              </a:solidFill>
              <a:effectLst/>
              <a:uLnTx/>
              <a:uFillTx/>
              <a:latin typeface="Calibri" panose="020F0502020204030204" pitchFamily="34" charset="0"/>
              <a:ea typeface="ＭＳ Ｐゴシック"/>
              <a:cs typeface="Times New Roman" panose="02020603050405020304" pitchFamily="18" charset="0"/>
            </a:endParaRPr>
          </a:p>
        </p:txBody>
      </p:sp>
      <p:grpSp>
        <p:nvGrpSpPr>
          <p:cNvPr id="2" name="Group 1" descr="Sampling of Sponsors &amp; Partners Logos including development banks, universities, and private companies">
            <a:extLst>
              <a:ext uri="{FF2B5EF4-FFF2-40B4-BE49-F238E27FC236}">
                <a16:creationId xmlns:a16="http://schemas.microsoft.com/office/drawing/2014/main" id="{93FFAAFD-1F93-4443-BDA4-22B5F068BAC2}"/>
              </a:ext>
            </a:extLst>
          </p:cNvPr>
          <p:cNvGrpSpPr/>
          <p:nvPr/>
        </p:nvGrpSpPr>
        <p:grpSpPr>
          <a:xfrm>
            <a:off x="5700716" y="1230273"/>
            <a:ext cx="3089662" cy="3244487"/>
            <a:chOff x="5700716" y="1230273"/>
            <a:chExt cx="3089662" cy="3244487"/>
          </a:xfrm>
        </p:grpSpPr>
        <p:pic>
          <p:nvPicPr>
            <p:cNvPr id="13" name="Picture 12"/>
            <p:cNvPicPr>
              <a:picLocks noChangeAspect="1"/>
            </p:cNvPicPr>
            <p:nvPr/>
          </p:nvPicPr>
          <p:blipFill>
            <a:blip r:embed="rId4"/>
            <a:stretch>
              <a:fillRect/>
            </a:stretch>
          </p:blipFill>
          <p:spPr>
            <a:xfrm>
              <a:off x="6685530" y="2984236"/>
              <a:ext cx="594836" cy="439859"/>
            </a:xfrm>
            <a:prstGeom prst="rect">
              <a:avLst/>
            </a:prstGeom>
          </p:spPr>
        </p:pic>
        <p:pic>
          <p:nvPicPr>
            <p:cNvPr id="14" name="Picture 13"/>
            <p:cNvPicPr>
              <a:picLocks noChangeAspect="1"/>
            </p:cNvPicPr>
            <p:nvPr/>
          </p:nvPicPr>
          <p:blipFill>
            <a:blip r:embed="rId5"/>
            <a:stretch>
              <a:fillRect/>
            </a:stretch>
          </p:blipFill>
          <p:spPr>
            <a:xfrm>
              <a:off x="6855110" y="1612105"/>
              <a:ext cx="1200150" cy="32474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0115" y="2732597"/>
              <a:ext cx="807776" cy="305440"/>
            </a:xfrm>
            <a:prstGeom prst="rect">
              <a:avLst/>
            </a:prstGeom>
          </p:spPr>
        </p:pic>
        <p:pic>
          <p:nvPicPr>
            <p:cNvPr id="17" name="Picture 1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761968" y="2265897"/>
              <a:ext cx="905470" cy="188436"/>
            </a:xfrm>
            <a:prstGeom prst="rect">
              <a:avLst/>
            </a:prstGeom>
          </p:spPr>
        </p:pic>
        <p:pic>
          <p:nvPicPr>
            <p:cNvPr id="18" name="Picture 1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155964" y="4121846"/>
              <a:ext cx="592814" cy="120788"/>
            </a:xfrm>
            <a:prstGeom prst="rect">
              <a:avLst/>
            </a:prstGeom>
          </p:spPr>
        </p:pic>
        <p:pic>
          <p:nvPicPr>
            <p:cNvPr id="19" name="Picture 18"/>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031240" y="1943100"/>
              <a:ext cx="669727" cy="210652"/>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9791" y="3513621"/>
              <a:ext cx="462425" cy="201129"/>
            </a:xfrm>
            <a:prstGeom prst="rect">
              <a:avLst/>
            </a:prstGeom>
          </p:spPr>
        </p:pic>
        <p:pic>
          <p:nvPicPr>
            <p:cNvPr id="21" name="Picture 20"/>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7993187" y="1921331"/>
              <a:ext cx="757519" cy="126583"/>
            </a:xfrm>
            <a:prstGeom prst="rect">
              <a:avLst/>
            </a:prstGeom>
          </p:spPr>
        </p:pic>
        <p:pic>
          <p:nvPicPr>
            <p:cNvPr id="22" name="Picture 21"/>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872218" y="1619900"/>
              <a:ext cx="680399" cy="171870"/>
            </a:xfrm>
            <a:prstGeom prst="rect">
              <a:avLst/>
            </a:prstGeom>
          </p:spPr>
        </p:pic>
        <p:pic>
          <p:nvPicPr>
            <p:cNvPr id="23" name="Picture 22"/>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5700716" y="1230273"/>
              <a:ext cx="651892" cy="293057"/>
            </a:xfrm>
            <a:prstGeom prst="rect">
              <a:avLst/>
            </a:prstGeom>
          </p:spPr>
        </p:pic>
        <p:pic>
          <p:nvPicPr>
            <p:cNvPr id="24" name="Picture 23"/>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995300" y="1326417"/>
              <a:ext cx="696889" cy="132376"/>
            </a:xfrm>
            <a:prstGeom prst="rect">
              <a:avLst/>
            </a:prstGeom>
          </p:spPr>
        </p:pic>
        <p:pic>
          <p:nvPicPr>
            <p:cNvPr id="25" name="Picture 24"/>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504806" y="1230273"/>
              <a:ext cx="391048" cy="391529"/>
            </a:xfrm>
            <a:prstGeom prst="rect">
              <a:avLst/>
            </a:prstGeom>
          </p:spPr>
        </p:pic>
        <p:pic>
          <p:nvPicPr>
            <p:cNvPr id="26" name="Picture 25"/>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884622" y="2334906"/>
              <a:ext cx="586735" cy="206007"/>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1285" y="2180171"/>
              <a:ext cx="589421" cy="163413"/>
            </a:xfrm>
            <a:prstGeom prst="rect">
              <a:avLst/>
            </a:prstGeom>
          </p:spPr>
        </p:pic>
        <p:pic>
          <p:nvPicPr>
            <p:cNvPr id="28" name="Picture 2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03978" y="2304775"/>
              <a:ext cx="351282" cy="218893"/>
            </a:xfrm>
            <a:prstGeom prst="rect">
              <a:avLst/>
            </a:prstGeom>
          </p:spPr>
        </p:pic>
        <p:pic>
          <p:nvPicPr>
            <p:cNvPr id="29" name="Picture 28"/>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8199363" y="1538460"/>
              <a:ext cx="474242" cy="249559"/>
            </a:xfrm>
            <a:prstGeom prst="rect">
              <a:avLst/>
            </a:prstGeom>
          </p:spPr>
        </p:pic>
        <p:pic>
          <p:nvPicPr>
            <p:cNvPr id="30" name="Picture 29"/>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7807591" y="1259626"/>
              <a:ext cx="950056" cy="160748"/>
            </a:xfrm>
            <a:prstGeom prst="rect">
              <a:avLst/>
            </a:prstGeom>
          </p:spPr>
        </p:pic>
        <p:pic>
          <p:nvPicPr>
            <p:cNvPr id="31" name="Picture 30"/>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6995299" y="2638751"/>
              <a:ext cx="739379" cy="134223"/>
            </a:xfrm>
            <a:prstGeom prst="rect">
              <a:avLst/>
            </a:prstGeom>
          </p:spPr>
        </p:pic>
        <p:pic>
          <p:nvPicPr>
            <p:cNvPr id="32"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711432" y="1834834"/>
              <a:ext cx="389334" cy="38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http://3.bp.blogspot.com/-IrFhSRfpp6s/UNncprJ9ZTI/AAAAAAAAG0c/Nb0NI0UqKXo/s1600/Nissan+Logo+1.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86767" y="2454775"/>
              <a:ext cx="342899" cy="2571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24"/>
            <a:stretch>
              <a:fillRect/>
            </a:stretch>
          </p:blipFill>
          <p:spPr>
            <a:xfrm>
              <a:off x="6217694" y="1854751"/>
              <a:ext cx="626023" cy="390221"/>
            </a:xfrm>
            <a:prstGeom prst="rect">
              <a:avLst/>
            </a:prstGeom>
          </p:spPr>
        </p:pic>
        <p:pic>
          <p:nvPicPr>
            <p:cNvPr id="38" name="Picture 37"/>
            <p:cNvPicPr>
              <a:picLocks noChangeAspect="1"/>
            </p:cNvPicPr>
            <p:nvPr/>
          </p:nvPicPr>
          <p:blipFill>
            <a:blip r:embed="rId25"/>
            <a:stretch>
              <a:fillRect/>
            </a:stretch>
          </p:blipFill>
          <p:spPr>
            <a:xfrm>
              <a:off x="5879313" y="2559669"/>
              <a:ext cx="450053" cy="541900"/>
            </a:xfrm>
            <a:prstGeom prst="rect">
              <a:avLst/>
            </a:prstGeom>
          </p:spPr>
        </p:pic>
        <p:pic>
          <p:nvPicPr>
            <p:cNvPr id="39" name="Picture 38"/>
            <p:cNvPicPr>
              <a:picLocks noChangeAspect="1"/>
            </p:cNvPicPr>
            <p:nvPr/>
          </p:nvPicPr>
          <p:blipFill>
            <a:blip r:embed="rId26"/>
            <a:stretch>
              <a:fillRect/>
            </a:stretch>
          </p:blipFill>
          <p:spPr>
            <a:xfrm>
              <a:off x="6505668" y="2536732"/>
              <a:ext cx="391730" cy="391730"/>
            </a:xfrm>
            <a:prstGeom prst="rect">
              <a:avLst/>
            </a:prstGeom>
          </p:spPr>
        </p:pic>
        <p:pic>
          <p:nvPicPr>
            <p:cNvPr id="40" name="Picture 39"/>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221367" y="2871838"/>
              <a:ext cx="499979" cy="263712"/>
            </a:xfrm>
            <a:prstGeom prst="rect">
              <a:avLst/>
            </a:prstGeom>
          </p:spPr>
        </p:pic>
        <p:pic>
          <p:nvPicPr>
            <p:cNvPr id="41" name="Picture 4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199363" y="3013772"/>
              <a:ext cx="538970" cy="538970"/>
            </a:xfrm>
            <a:prstGeom prst="rect">
              <a:avLst/>
            </a:prstGeom>
          </p:spPr>
        </p:pic>
        <p:pic>
          <p:nvPicPr>
            <p:cNvPr id="42" name="Picture 41"/>
            <p:cNvPicPr>
              <a:picLocks noChangeAspect="1"/>
            </p:cNvPicPr>
            <p:nvPr/>
          </p:nvPicPr>
          <p:blipFill>
            <a:blip r:embed="rId29"/>
            <a:stretch>
              <a:fillRect/>
            </a:stretch>
          </p:blipFill>
          <p:spPr>
            <a:xfrm>
              <a:off x="7439060" y="3221418"/>
              <a:ext cx="591236" cy="264732"/>
            </a:xfrm>
            <a:prstGeom prst="rect">
              <a:avLst/>
            </a:prstGeom>
          </p:spPr>
        </p:pic>
        <p:pic>
          <p:nvPicPr>
            <p:cNvPr id="43" name="Picture 42"/>
            <p:cNvPicPr>
              <a:picLocks noChangeAspect="1"/>
            </p:cNvPicPr>
            <p:nvPr/>
          </p:nvPicPr>
          <p:blipFill>
            <a:blip r:embed="rId30"/>
            <a:stretch>
              <a:fillRect/>
            </a:stretch>
          </p:blipFill>
          <p:spPr>
            <a:xfrm>
              <a:off x="6407816" y="3532026"/>
              <a:ext cx="555430" cy="322679"/>
            </a:xfrm>
            <a:prstGeom prst="rect">
              <a:avLst/>
            </a:prstGeom>
          </p:spPr>
        </p:pic>
        <p:pic>
          <p:nvPicPr>
            <p:cNvPr id="44" name="Picture 4" descr="Keio University"/>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879619" y="3519967"/>
              <a:ext cx="910759" cy="29144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32"/>
            <a:stretch>
              <a:fillRect/>
            </a:stretch>
          </p:blipFill>
          <p:spPr>
            <a:xfrm>
              <a:off x="5917113" y="3204165"/>
              <a:ext cx="627995" cy="252493"/>
            </a:xfrm>
            <a:prstGeom prst="rect">
              <a:avLst/>
            </a:prstGeom>
          </p:spPr>
        </p:pic>
        <p:pic>
          <p:nvPicPr>
            <p:cNvPr id="46" name="Picture 45"/>
            <p:cNvPicPr>
              <a:picLocks noChangeAspect="1"/>
            </p:cNvPicPr>
            <p:nvPr/>
          </p:nvPicPr>
          <p:blipFill rotWithShape="1">
            <a:blip r:embed="rId33">
              <a:extLst>
                <a:ext uri="{28A0092B-C50C-407E-A947-70E740481C1C}">
                  <a14:useLocalDpi xmlns:a14="http://schemas.microsoft.com/office/drawing/2010/main" val="0"/>
                </a:ext>
              </a:extLst>
            </a:blip>
            <a:srcRect l="1688" t="3476" r="692" b="2717"/>
            <a:stretch/>
          </p:blipFill>
          <p:spPr>
            <a:xfrm>
              <a:off x="6997676" y="3529458"/>
              <a:ext cx="673058" cy="214691"/>
            </a:xfrm>
            <a:prstGeom prst="rect">
              <a:avLst/>
            </a:prstGeom>
          </p:spPr>
        </p:pic>
        <p:pic>
          <p:nvPicPr>
            <p:cNvPr id="47" name="Picture 46"/>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947331" y="3850885"/>
              <a:ext cx="475173" cy="475173"/>
            </a:xfrm>
            <a:prstGeom prst="rect">
              <a:avLst/>
            </a:prstGeom>
          </p:spPr>
        </p:pic>
        <p:pic>
          <p:nvPicPr>
            <p:cNvPr id="48" name="Picture 47"/>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797039" y="4020983"/>
              <a:ext cx="516442" cy="453777"/>
            </a:xfrm>
            <a:prstGeom prst="rect">
              <a:avLst/>
            </a:prstGeom>
          </p:spPr>
        </p:pic>
        <p:pic>
          <p:nvPicPr>
            <p:cNvPr id="49" name="Picture 48"/>
            <p:cNvPicPr>
              <a:picLocks noChangeAspect="1"/>
            </p:cNvPicPr>
            <p:nvPr/>
          </p:nvPicPr>
          <p:blipFill>
            <a:blip r:embed="rId36"/>
            <a:stretch>
              <a:fillRect/>
            </a:stretch>
          </p:blipFill>
          <p:spPr>
            <a:xfrm>
              <a:off x="8295774" y="3820470"/>
              <a:ext cx="442559" cy="363531"/>
            </a:xfrm>
            <a:prstGeom prst="rect">
              <a:avLst/>
            </a:prstGeom>
          </p:spPr>
        </p:pic>
        <p:pic>
          <p:nvPicPr>
            <p:cNvPr id="50" name="Picture 49"/>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7103417" y="3797358"/>
              <a:ext cx="933926" cy="229098"/>
            </a:xfrm>
            <a:prstGeom prst="rect">
              <a:avLst/>
            </a:prstGeom>
          </p:spPr>
        </p:pic>
        <p:pic>
          <p:nvPicPr>
            <p:cNvPr id="51" name="Picture 50"/>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88593" y="4016138"/>
              <a:ext cx="627534" cy="329456"/>
            </a:xfrm>
            <a:prstGeom prst="rect">
              <a:avLst/>
            </a:prstGeom>
          </p:spPr>
        </p:pic>
      </p:grpSp>
      <p:sp>
        <p:nvSpPr>
          <p:cNvPr id="52" name="Rounded Rectangle 51">
            <a:extLst>
              <a:ext uri="{C183D7F6-B498-43B3-948B-1728B52AA6E4}">
                <adec:decorative xmlns:adec="http://schemas.microsoft.com/office/drawing/2017/decorative" val="1"/>
              </a:ext>
            </a:extLst>
          </p:cNvPr>
          <p:cNvSpPr/>
          <p:nvPr/>
        </p:nvSpPr>
        <p:spPr bwMode="auto">
          <a:xfrm>
            <a:off x="3610559" y="3475578"/>
            <a:ext cx="1922386" cy="612386"/>
          </a:xfrm>
          <a:prstGeom prst="roundRect">
            <a:avLst/>
          </a:prstGeom>
          <a:noFill/>
          <a:ln w="15875" cap="flat" cmpd="sng" algn="ctr">
            <a:solidFill>
              <a:srgbClr val="0064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ＭＳ Ｐゴシック" pitchFamily="34" charset="-128"/>
              <a:cs typeface="Times New Roman" pitchFamily="18" charset="0"/>
            </a:endParaRPr>
          </a:p>
        </p:txBody>
      </p:sp>
      <p:sp>
        <p:nvSpPr>
          <p:cNvPr id="53" name="TextBox 52"/>
          <p:cNvSpPr txBox="1"/>
          <p:nvPr/>
        </p:nvSpPr>
        <p:spPr>
          <a:xfrm>
            <a:off x="3639591" y="3441633"/>
            <a:ext cx="1922386" cy="646331"/>
          </a:xfrm>
          <a:prstGeom prst="rect">
            <a:avLst/>
          </a:prstGeom>
          <a:noFill/>
          <a:ln w="19050" cmpd="thickThin">
            <a:noFill/>
          </a:ln>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006400"/>
                </a:solidFill>
                <a:effectLst/>
                <a:uLnTx/>
                <a:uFillTx/>
                <a:latin typeface="Calibri" panose="020F0502020204030204"/>
                <a:ea typeface="ＭＳ Ｐゴシック" pitchFamily="34" charset="-128"/>
                <a:cs typeface="Arial"/>
              </a:rPr>
              <a:t>Team members combine for 75+ years of utility and regulatory experience</a:t>
            </a:r>
            <a:endParaRPr kumimoji="0" lang="en-US" sz="1200" b="1" i="1" u="none" strike="noStrike" kern="1200" cap="none" spc="0" normalizeH="0" baseline="0" noProof="0" dirty="0">
              <a:ln>
                <a:noFill/>
              </a:ln>
              <a:solidFill>
                <a:srgbClr val="006400"/>
              </a:solidFill>
              <a:effectLst/>
              <a:uLnTx/>
              <a:uFillTx/>
              <a:latin typeface="Times New Roman" pitchFamily="18" charset="0"/>
              <a:ea typeface="ＭＳ Ｐゴシック" pitchFamily="34" charset="-128"/>
              <a:cs typeface="Arial"/>
            </a:endParaRPr>
          </a:p>
        </p:txBody>
      </p:sp>
    </p:spTree>
    <p:extLst>
      <p:ext uri="{BB962C8B-B14F-4D97-AF65-F5344CB8AC3E}">
        <p14:creationId xmlns:p14="http://schemas.microsoft.com/office/powerpoint/2010/main" val="220420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BE87638-9F3C-6E48-AD90-01FB807D29E3}"/>
              </a:ext>
            </a:extLst>
          </p:cNvPr>
          <p:cNvSpPr>
            <a:spLocks noGrp="1"/>
          </p:cNvSpPr>
          <p:nvPr>
            <p:ph type="title"/>
          </p:nvPr>
        </p:nvSpPr>
        <p:spPr>
          <a:xfrm>
            <a:off x="173759" y="181880"/>
            <a:ext cx="8860060" cy="629182"/>
          </a:xfrm>
          <a:solidFill>
            <a:schemeClr val="accent2"/>
          </a:solidFill>
        </p:spPr>
        <p:txBody>
          <a:bodyPr vert="horz" lIns="91440" tIns="45720" rIns="91440" bIns="45720" rtlCol="0" anchor="ctr">
            <a:noAutofit/>
          </a:bodyPr>
          <a:lstStyle/>
          <a:p>
            <a:pPr>
              <a:lnSpc>
                <a:spcPts val="4000"/>
              </a:lnSpc>
            </a:pPr>
            <a:r>
              <a:rPr lang="en-US" sz="3600" b="1" i="1" spc="-113" dirty="0">
                <a:ln w="3175">
                  <a:noFill/>
                </a:ln>
                <a:effectLst>
                  <a:outerShdw blurRad="50800" dist="38100" dir="2700000" algn="tl" rotWithShape="0">
                    <a:prstClr val="black">
                      <a:alpha val="40000"/>
                    </a:prstClr>
                  </a:outerShdw>
                </a:effectLst>
                <a:ea typeface="+mn-ea"/>
                <a:cs typeface="Times New Roman" pitchFamily="18" charset="0"/>
              </a:rPr>
              <a:t>How we got here and procurement path ahead</a:t>
            </a:r>
          </a:p>
        </p:txBody>
      </p:sp>
      <p:grpSp>
        <p:nvGrpSpPr>
          <p:cNvPr id="10" name="Group 9" descr="Hawaii RPS Goals, 2015 - 15%, 2045 - 100%"/>
          <p:cNvGrpSpPr/>
          <p:nvPr/>
        </p:nvGrpSpPr>
        <p:grpSpPr>
          <a:xfrm>
            <a:off x="6763038" y="976688"/>
            <a:ext cx="2405853" cy="1417800"/>
            <a:chOff x="863601" y="758464"/>
            <a:chExt cx="3121659" cy="1890400"/>
          </a:xfrm>
        </p:grpSpPr>
        <p:sp>
          <p:nvSpPr>
            <p:cNvPr id="11" name="Rounded Rectangle 10"/>
            <p:cNvSpPr/>
            <p:nvPr/>
          </p:nvSpPr>
          <p:spPr bwMode="auto">
            <a:xfrm>
              <a:off x="863601" y="758464"/>
              <a:ext cx="2946399" cy="185019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sz="1350" dirty="0">
                <a:solidFill>
                  <a:srgbClr val="000000"/>
                </a:solidFill>
                <a:latin typeface="Arial" pitchFamily="34" charset="0"/>
                <a:ea typeface="ＭＳ Ｐゴシック"/>
                <a:cs typeface="Times New Roman" pitchFamily="18" charset="0"/>
              </a:endParaRPr>
            </a:p>
          </p:txBody>
        </p:sp>
        <p:sp>
          <p:nvSpPr>
            <p:cNvPr id="12" name="TextBox 11"/>
            <p:cNvSpPr txBox="1"/>
            <p:nvPr/>
          </p:nvSpPr>
          <p:spPr>
            <a:xfrm>
              <a:off x="990600" y="771427"/>
              <a:ext cx="2994660" cy="1877437"/>
            </a:xfrm>
            <a:prstGeom prst="rect">
              <a:avLst/>
            </a:prstGeom>
            <a:noFill/>
          </p:spPr>
          <p:txBody>
            <a:bodyPr wrap="square" rtlCol="0">
              <a:spAutoFit/>
            </a:bodyPr>
            <a:lstStyle/>
            <a:p>
              <a:pPr defTabSz="685800" eaLnBrk="0" fontAlgn="base" hangingPunct="0">
                <a:spcBef>
                  <a:spcPct val="0"/>
                </a:spcBef>
                <a:spcAft>
                  <a:spcPct val="0"/>
                </a:spcAft>
                <a:defRPr/>
              </a:pPr>
              <a:r>
                <a:rPr lang="en-US" b="1" dirty="0">
                  <a:solidFill>
                    <a:srgbClr val="000000"/>
                  </a:solidFill>
                  <a:latin typeface="Arial" pitchFamily="34" charset="0"/>
                  <a:ea typeface="ＭＳ Ｐゴシック"/>
                  <a:cs typeface="Arial"/>
                </a:rPr>
                <a:t>Hawaii RPS Goals</a:t>
              </a:r>
            </a:p>
            <a:p>
              <a:pPr defTabSz="685800" eaLnBrk="0" fontAlgn="base" hangingPunct="0">
                <a:spcBef>
                  <a:spcPct val="0"/>
                </a:spcBef>
                <a:spcAft>
                  <a:spcPct val="0"/>
                </a:spcAft>
                <a:defRPr/>
              </a:pPr>
              <a:r>
                <a:rPr lang="en-US" sz="1350" b="1" dirty="0">
                  <a:solidFill>
                    <a:srgbClr val="000000"/>
                  </a:solidFill>
                  <a:latin typeface="Arial" pitchFamily="34" charset="0"/>
                  <a:ea typeface="ＭＳ Ｐゴシック"/>
                  <a:cs typeface="Arial"/>
                </a:rPr>
                <a:t>        2015  -  15%</a:t>
              </a:r>
            </a:p>
            <a:p>
              <a:pPr defTabSz="685800" eaLnBrk="0" fontAlgn="base" hangingPunct="0">
                <a:spcBef>
                  <a:spcPct val="0"/>
                </a:spcBef>
                <a:spcAft>
                  <a:spcPct val="0"/>
                </a:spcAft>
                <a:defRPr/>
              </a:pPr>
              <a:r>
                <a:rPr lang="en-US" sz="1350" b="1" dirty="0">
                  <a:solidFill>
                    <a:srgbClr val="000000"/>
                  </a:solidFill>
                  <a:latin typeface="Arial" pitchFamily="34" charset="0"/>
                  <a:ea typeface="ＭＳ Ｐゴシック"/>
                  <a:cs typeface="Arial"/>
                </a:rPr>
                <a:t>        2020  -  30%</a:t>
              </a:r>
            </a:p>
            <a:p>
              <a:pPr defTabSz="685800" eaLnBrk="0" fontAlgn="base" hangingPunct="0">
                <a:spcBef>
                  <a:spcPct val="0"/>
                </a:spcBef>
                <a:spcAft>
                  <a:spcPct val="0"/>
                </a:spcAft>
                <a:defRPr/>
              </a:pPr>
              <a:r>
                <a:rPr lang="en-US" sz="1350" b="1" dirty="0">
                  <a:solidFill>
                    <a:srgbClr val="000000"/>
                  </a:solidFill>
                  <a:latin typeface="Arial" pitchFamily="34" charset="0"/>
                  <a:ea typeface="ＭＳ Ｐゴシック"/>
                  <a:cs typeface="Arial"/>
                </a:rPr>
                <a:t>        2030  -  40%</a:t>
              </a:r>
            </a:p>
            <a:p>
              <a:pPr defTabSz="685800" eaLnBrk="0" fontAlgn="base" hangingPunct="0">
                <a:spcBef>
                  <a:spcPct val="0"/>
                </a:spcBef>
                <a:spcAft>
                  <a:spcPct val="0"/>
                </a:spcAft>
                <a:defRPr/>
              </a:pPr>
              <a:r>
                <a:rPr lang="en-US" sz="1350" b="1" dirty="0">
                  <a:solidFill>
                    <a:srgbClr val="000000"/>
                  </a:solidFill>
                  <a:latin typeface="Arial" pitchFamily="34" charset="0"/>
                  <a:ea typeface="ＭＳ Ｐゴシック"/>
                  <a:cs typeface="Arial"/>
                </a:rPr>
                <a:t>        2040  -  70%</a:t>
              </a:r>
            </a:p>
            <a:p>
              <a:pPr defTabSz="685800" eaLnBrk="0" fontAlgn="base" hangingPunct="0">
                <a:spcBef>
                  <a:spcPct val="0"/>
                </a:spcBef>
                <a:spcAft>
                  <a:spcPct val="0"/>
                </a:spcAft>
                <a:defRPr/>
              </a:pPr>
              <a:r>
                <a:rPr lang="en-US" sz="1350" b="1" dirty="0">
                  <a:solidFill>
                    <a:srgbClr val="000000"/>
                  </a:solidFill>
                  <a:latin typeface="Arial" pitchFamily="34" charset="0"/>
                  <a:ea typeface="ＭＳ Ｐゴシック"/>
                  <a:cs typeface="Arial"/>
                </a:rPr>
                <a:t>        2045  -  100%</a:t>
              </a:r>
            </a:p>
          </p:txBody>
        </p:sp>
      </p:grpSp>
      <p:sp>
        <p:nvSpPr>
          <p:cNvPr id="14" name="Oval 13" descr="2030 - 40%, circled in red"/>
          <p:cNvSpPr/>
          <p:nvPr/>
        </p:nvSpPr>
        <p:spPr>
          <a:xfrm>
            <a:off x="7870676" y="1727648"/>
            <a:ext cx="514888" cy="219173"/>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defRPr/>
            </a:pPr>
            <a:endParaRPr lang="en-US" sz="1350" dirty="0">
              <a:solidFill>
                <a:prstClr val="white"/>
              </a:solidFill>
              <a:latin typeface="Calibri"/>
            </a:endParaRPr>
          </a:p>
        </p:txBody>
      </p:sp>
      <p:pic>
        <p:nvPicPr>
          <p:cNvPr id="19" name="Picture 18" descr="2018 State Renewable Energy Generation (GWHS) "/>
          <p:cNvPicPr>
            <a:picLocks noChangeAspect="1"/>
          </p:cNvPicPr>
          <p:nvPr/>
        </p:nvPicPr>
        <p:blipFill>
          <a:blip r:embed="rId3">
            <a:clrChange>
              <a:clrFrom>
                <a:srgbClr val="FFFFFF"/>
              </a:clrFrom>
              <a:clrTo>
                <a:srgbClr val="FFFFFF">
                  <a:alpha val="0"/>
                </a:srgbClr>
              </a:clrTo>
            </a:clrChange>
          </a:blip>
          <a:stretch>
            <a:fillRect/>
          </a:stretch>
        </p:blipFill>
        <p:spPr>
          <a:xfrm>
            <a:off x="6419507" y="2516410"/>
            <a:ext cx="3100578" cy="2250209"/>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t="25116"/>
          <a:stretch/>
        </p:blipFill>
        <p:spPr>
          <a:xfrm>
            <a:off x="173759" y="1018037"/>
            <a:ext cx="6297751" cy="3725587"/>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37061" y="2595173"/>
            <a:ext cx="650733" cy="351427"/>
          </a:xfrm>
          <a:prstGeom prst="rect">
            <a:avLst/>
          </a:prstGeom>
        </p:spPr>
      </p:pic>
      <p:pic>
        <p:nvPicPr>
          <p:cNvPr id="17" name="Picture 16" descr="Utility Scale PV Hawaii 217.0 = 9%"/>
          <p:cNvPicPr>
            <a:picLocks noChangeAspect="1"/>
          </p:cNvPicPr>
          <p:nvPr/>
        </p:nvPicPr>
        <p:blipFill>
          <a:blip r:embed="rId5"/>
          <a:stretch>
            <a:fillRect/>
          </a:stretch>
        </p:blipFill>
        <p:spPr>
          <a:xfrm>
            <a:off x="7679816" y="4020693"/>
            <a:ext cx="1145350" cy="618544"/>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46651" y="4196407"/>
            <a:ext cx="650733" cy="351427"/>
          </a:xfrm>
          <a:prstGeom prst="rect">
            <a:avLst/>
          </a:prstGeom>
        </p:spPr>
      </p:pic>
      <p:cxnSp>
        <p:nvCxnSpPr>
          <p:cNvPr id="20" name="Straight Arrow Connector 19">
            <a:extLst>
              <a:ext uri="{C183D7F6-B498-43B3-948B-1728B52AA6E4}">
                <adec:decorative xmlns:adec="http://schemas.microsoft.com/office/drawing/2017/decorative" val="1"/>
              </a:ext>
            </a:extLst>
          </p:cNvPr>
          <p:cNvCxnSpPr/>
          <p:nvPr/>
        </p:nvCxnSpPr>
        <p:spPr>
          <a:xfrm>
            <a:off x="5415965" y="1460925"/>
            <a:ext cx="378300" cy="4493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554843" y="1243288"/>
            <a:ext cx="1538901" cy="526697"/>
          </a:xfrm>
          <a:prstGeom prst="rect">
            <a:avLst/>
          </a:prstGeom>
          <a:noFill/>
        </p:spPr>
        <p:txBody>
          <a:bodyPr wrap="square" rtlCol="0">
            <a:spAutoFit/>
          </a:bodyPr>
          <a:lstStyle/>
          <a:p>
            <a:r>
              <a:rPr lang="en-US" sz="750" dirty="0">
                <a:solidFill>
                  <a:srgbClr val="0070C0"/>
                </a:solidFill>
              </a:rPr>
              <a:t>Loss of</a:t>
            </a:r>
          </a:p>
          <a:p>
            <a:r>
              <a:rPr lang="en-US" sz="750" dirty="0">
                <a:solidFill>
                  <a:srgbClr val="0070C0"/>
                </a:solidFill>
              </a:rPr>
              <a:t>Geothermal     May 2018 </a:t>
            </a:r>
          </a:p>
          <a:p>
            <a:r>
              <a:rPr lang="en-US" sz="750" dirty="0">
                <a:solidFill>
                  <a:srgbClr val="0070C0"/>
                </a:solidFill>
              </a:rPr>
              <a:t>Production</a:t>
            </a:r>
          </a:p>
        </p:txBody>
      </p:sp>
      <p:sp>
        <p:nvSpPr>
          <p:cNvPr id="22" name="TextBox 21"/>
          <p:cNvSpPr txBox="1"/>
          <p:nvPr/>
        </p:nvSpPr>
        <p:spPr>
          <a:xfrm>
            <a:off x="250722" y="4639237"/>
            <a:ext cx="4044697" cy="219291"/>
          </a:xfrm>
          <a:prstGeom prst="rect">
            <a:avLst/>
          </a:prstGeom>
          <a:noFill/>
        </p:spPr>
        <p:txBody>
          <a:bodyPr wrap="none" rtlCol="0">
            <a:spAutoFit/>
          </a:bodyPr>
          <a:lstStyle/>
          <a:p>
            <a:pPr defTabSz="685800" eaLnBrk="0" fontAlgn="base" hangingPunct="0">
              <a:spcBef>
                <a:spcPct val="0"/>
              </a:spcBef>
              <a:spcAft>
                <a:spcPct val="0"/>
              </a:spcAft>
              <a:defRPr/>
            </a:pPr>
            <a:r>
              <a:rPr lang="en-US" sz="825" dirty="0">
                <a:solidFill>
                  <a:srgbClr val="000000"/>
                </a:solidFill>
                <a:latin typeface="Arial" pitchFamily="34" charset="0"/>
                <a:ea typeface="ＭＳ Ｐゴシック"/>
                <a:cs typeface="Arial"/>
              </a:rPr>
              <a:t>Source: Hawaiian Electric and Kaua’i Island Utiltiy Cooperative 2018 RPS Reports</a:t>
            </a:r>
          </a:p>
        </p:txBody>
      </p:sp>
    </p:spTree>
    <p:extLst>
      <p:ext uri="{BB962C8B-B14F-4D97-AF65-F5344CB8AC3E}">
        <p14:creationId xmlns:p14="http://schemas.microsoft.com/office/powerpoint/2010/main" val="178687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Chart of cumulative installed PV from 2005 to 2018 showing increase year over year"/>
          <p:cNvGraphicFramePr>
            <a:graphicFrameLocks/>
          </p:cNvGraphicFramePr>
          <p:nvPr>
            <p:extLst>
              <p:ext uri="{D42A27DB-BD31-4B8C-83A1-F6EECF244321}">
                <p14:modId xmlns:p14="http://schemas.microsoft.com/office/powerpoint/2010/main" val="547159361"/>
              </p:ext>
            </p:extLst>
          </p:nvPr>
        </p:nvGraphicFramePr>
        <p:xfrm>
          <a:off x="333376" y="885825"/>
          <a:ext cx="8562974" cy="3086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Procurement Methods have Evolved</a:t>
            </a:r>
          </a:p>
        </p:txBody>
      </p:sp>
      <p:sp>
        <p:nvSpPr>
          <p:cNvPr id="6" name="TextBox 5"/>
          <p:cNvSpPr txBox="1"/>
          <p:nvPr/>
        </p:nvSpPr>
        <p:spPr>
          <a:xfrm>
            <a:off x="1501374" y="4149719"/>
            <a:ext cx="1272777" cy="830997"/>
          </a:xfrm>
          <a:prstGeom prst="rect">
            <a:avLst/>
          </a:prstGeom>
          <a:solidFill>
            <a:schemeClr val="accent1">
              <a:lumMod val="20000"/>
              <a:lumOff val="80000"/>
            </a:schemeClr>
          </a:solidFill>
        </p:spPr>
        <p:txBody>
          <a:bodyPr wrap="square" rtlCol="0">
            <a:spAutoFit/>
          </a:bodyPr>
          <a:lstStyle/>
          <a:p>
            <a:pPr algn="ctr"/>
            <a:r>
              <a:rPr lang="en-US" sz="1600" dirty="0"/>
              <a:t>Competitive Bidding Framework</a:t>
            </a:r>
          </a:p>
        </p:txBody>
      </p:sp>
      <p:sp>
        <p:nvSpPr>
          <p:cNvPr id="4" name="Down Arrow 3">
            <a:extLst>
              <a:ext uri="{C183D7F6-B498-43B3-948B-1728B52AA6E4}">
                <adec:decorative xmlns:adec="http://schemas.microsoft.com/office/drawing/2017/decorative" val="1"/>
              </a:ext>
            </a:extLst>
          </p:cNvPr>
          <p:cNvSpPr/>
          <p:nvPr/>
        </p:nvSpPr>
        <p:spPr>
          <a:xfrm flipV="1">
            <a:off x="1947862" y="3860165"/>
            <a:ext cx="314325" cy="27939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086804" y="1132692"/>
            <a:ext cx="1266823" cy="2062103"/>
          </a:xfrm>
          <a:prstGeom prst="rect">
            <a:avLst/>
          </a:prstGeom>
          <a:solidFill>
            <a:schemeClr val="accent1">
              <a:lumMod val="20000"/>
              <a:lumOff val="80000"/>
            </a:schemeClr>
          </a:solidFill>
        </p:spPr>
        <p:txBody>
          <a:bodyPr wrap="square" rtlCol="0">
            <a:spAutoFit/>
          </a:bodyPr>
          <a:lstStyle/>
          <a:p>
            <a:pPr algn="ctr"/>
            <a:r>
              <a:rPr lang="en-US" sz="1600" dirty="0"/>
              <a:t>PURPA</a:t>
            </a:r>
          </a:p>
          <a:p>
            <a:pPr algn="ctr"/>
            <a:r>
              <a:rPr lang="en-US" sz="1600" dirty="0"/>
              <a:t>Unsolicited proposals &amp; Bilateral negotiations</a:t>
            </a:r>
          </a:p>
          <a:p>
            <a:pPr algn="ctr"/>
            <a:r>
              <a:rPr lang="en-US" sz="1600" dirty="0"/>
              <a:t>for</a:t>
            </a:r>
          </a:p>
          <a:p>
            <a:pPr algn="ctr"/>
            <a:r>
              <a:rPr lang="en-US" sz="1600" dirty="0"/>
              <a:t>As-Available RE Energy</a:t>
            </a:r>
          </a:p>
        </p:txBody>
      </p:sp>
      <p:sp>
        <p:nvSpPr>
          <p:cNvPr id="19" name="TextBox 18"/>
          <p:cNvSpPr txBox="1"/>
          <p:nvPr/>
        </p:nvSpPr>
        <p:spPr>
          <a:xfrm>
            <a:off x="3759834" y="1514939"/>
            <a:ext cx="1266823" cy="1323439"/>
          </a:xfrm>
          <a:prstGeom prst="rect">
            <a:avLst/>
          </a:prstGeom>
          <a:solidFill>
            <a:schemeClr val="accent1">
              <a:lumMod val="20000"/>
              <a:lumOff val="80000"/>
            </a:schemeClr>
          </a:solidFill>
        </p:spPr>
        <p:txBody>
          <a:bodyPr wrap="square" rtlCol="0">
            <a:spAutoFit/>
          </a:bodyPr>
          <a:lstStyle/>
          <a:p>
            <a:pPr algn="ctr"/>
            <a:r>
              <a:rPr lang="en-US" sz="1600" dirty="0"/>
              <a:t>Competitive Bidding</a:t>
            </a:r>
          </a:p>
          <a:p>
            <a:pPr algn="ctr"/>
            <a:r>
              <a:rPr lang="en-US" sz="1600" dirty="0"/>
              <a:t>for</a:t>
            </a:r>
          </a:p>
          <a:p>
            <a:pPr algn="ctr"/>
            <a:r>
              <a:rPr lang="en-US" sz="1600" dirty="0"/>
              <a:t>As-Available</a:t>
            </a:r>
          </a:p>
          <a:p>
            <a:pPr algn="ctr"/>
            <a:r>
              <a:rPr lang="en-US" sz="1600" dirty="0"/>
              <a:t>RE Energy</a:t>
            </a:r>
          </a:p>
        </p:txBody>
      </p:sp>
      <p:grpSp>
        <p:nvGrpSpPr>
          <p:cNvPr id="5" name="Group 4">
            <a:extLst>
              <a:ext uri="{C183D7F6-B498-43B3-948B-1728B52AA6E4}">
                <adec:decorative xmlns:adec="http://schemas.microsoft.com/office/drawing/2017/decorative" val="1"/>
              </a:ext>
            </a:extLst>
          </p:cNvPr>
          <p:cNvGrpSpPr/>
          <p:nvPr/>
        </p:nvGrpSpPr>
        <p:grpSpPr>
          <a:xfrm>
            <a:off x="6602803" y="1678994"/>
            <a:ext cx="2019761" cy="1569660"/>
            <a:chOff x="6504562" y="1391828"/>
            <a:chExt cx="2019761" cy="1569660"/>
          </a:xfrm>
        </p:grpSpPr>
        <p:sp>
          <p:nvSpPr>
            <p:cNvPr id="21" name="TextBox 20">
              <a:extLst>
                <a:ext uri="{C183D7F6-B498-43B3-948B-1728B52AA6E4}">
                  <adec:decorative xmlns:adec="http://schemas.microsoft.com/office/drawing/2017/decorative" val="1"/>
                </a:ext>
              </a:extLst>
            </p:cNvPr>
            <p:cNvSpPr txBox="1"/>
            <p:nvPr/>
          </p:nvSpPr>
          <p:spPr>
            <a:xfrm>
              <a:off x="6504562" y="1391828"/>
              <a:ext cx="2019761" cy="1569660"/>
            </a:xfrm>
            <a:prstGeom prst="rect">
              <a:avLst/>
            </a:prstGeom>
            <a:solidFill>
              <a:schemeClr val="accent1">
                <a:lumMod val="20000"/>
                <a:lumOff val="80000"/>
              </a:schemeClr>
            </a:solidFill>
          </p:spPr>
          <p:txBody>
            <a:bodyPr wrap="square" rtlCol="0">
              <a:spAutoFit/>
            </a:bodyPr>
            <a:lstStyle/>
            <a:p>
              <a:pPr algn="ctr"/>
              <a:r>
                <a:rPr lang="en-US" sz="1600" dirty="0"/>
                <a:t>Competitive Bidding</a:t>
              </a:r>
            </a:p>
            <a:p>
              <a:pPr algn="ctr"/>
              <a:r>
                <a:rPr lang="en-US" sz="1600" dirty="0"/>
                <a:t>Take or Pay for Energy </a:t>
              </a:r>
            </a:p>
            <a:p>
              <a:pPr algn="ctr"/>
              <a:endParaRPr lang="en-US" sz="1600" dirty="0"/>
            </a:p>
            <a:p>
              <a:pPr algn="ctr"/>
              <a:endParaRPr lang="en-US" sz="1600" dirty="0"/>
            </a:p>
            <a:p>
              <a:pPr algn="ctr"/>
              <a:r>
                <a:rPr lang="en-US" sz="1600" dirty="0"/>
                <a:t> Lump Sum Payments</a:t>
              </a:r>
            </a:p>
            <a:p>
              <a:pPr algn="ctr"/>
              <a:r>
                <a:rPr lang="en-US" sz="1600" dirty="0" err="1"/>
                <a:t>Dispatchable</a:t>
              </a:r>
              <a:endParaRPr lang="en-US" sz="1600" dirty="0"/>
            </a:p>
          </p:txBody>
        </p:sp>
        <p:sp>
          <p:nvSpPr>
            <p:cNvPr id="3" name="Down Arrow 2"/>
            <p:cNvSpPr/>
            <p:nvPr/>
          </p:nvSpPr>
          <p:spPr>
            <a:xfrm>
              <a:off x="7413441" y="1964827"/>
              <a:ext cx="181369" cy="453421"/>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h-TH"/>
            </a:p>
          </p:txBody>
        </p:sp>
      </p:grpSp>
    </p:spTree>
    <p:extLst>
      <p:ext uri="{BB962C8B-B14F-4D97-AF65-F5344CB8AC3E}">
        <p14:creationId xmlns:p14="http://schemas.microsoft.com/office/powerpoint/2010/main" val="9848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Competative</a:t>
            </a:r>
            <a:r>
              <a:rPr lang="en-US" baseline="0" dirty="0"/>
              <a:t> Bidding Framework</a:t>
            </a:r>
            <a:endParaRPr lang="en-US" dirty="0"/>
          </a:p>
        </p:txBody>
      </p:sp>
      <p:sp>
        <p:nvSpPr>
          <p:cNvPr id="3" name="TextBox 2"/>
          <p:cNvSpPr txBox="1"/>
          <p:nvPr/>
        </p:nvSpPr>
        <p:spPr>
          <a:xfrm>
            <a:off x="380999" y="806824"/>
            <a:ext cx="8478636" cy="3954929"/>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lang="en-US" dirty="0"/>
              <a:t>Required method of generation resource procurement in Hawaii</a:t>
            </a:r>
          </a:p>
          <a:p>
            <a:pPr marL="571500" lvl="1" indent="-228600">
              <a:spcBef>
                <a:spcPts val="600"/>
              </a:spcBef>
              <a:buFont typeface="Courier New" panose="02070309020205020404" pitchFamily="49" charset="0"/>
              <a:buChar char="o"/>
            </a:pPr>
            <a:r>
              <a:rPr lang="en-US" dirty="0"/>
              <a:t>Consistent with Integrated Resource Plan (Power Development Plan)</a:t>
            </a:r>
          </a:p>
          <a:p>
            <a:pPr marL="571500" lvl="1" indent="-228600">
              <a:spcBef>
                <a:spcPts val="600"/>
              </a:spcBef>
              <a:buFont typeface="Courier New" panose="02070309020205020404" pitchFamily="49" charset="0"/>
              <a:buChar char="o"/>
            </a:pPr>
            <a:r>
              <a:rPr lang="en-US" dirty="0"/>
              <a:t>Waivers may be allowed under certain circumstances if approved by the regulator (Hawaii Public Utilities Commission)</a:t>
            </a:r>
          </a:p>
          <a:p>
            <a:pPr marL="285750" lvl="1" indent="-285750">
              <a:spcBef>
                <a:spcPts val="600"/>
              </a:spcBef>
              <a:buFont typeface="Wingdings" panose="05000000000000000000" pitchFamily="2" charset="2"/>
              <a:buChar char="Ø"/>
            </a:pPr>
            <a:r>
              <a:rPr lang="en-US" dirty="0"/>
              <a:t>Separate bid evaluation and self-build teams</a:t>
            </a:r>
          </a:p>
          <a:p>
            <a:pPr marL="571500" lvl="1" indent="-228600">
              <a:spcBef>
                <a:spcPts val="600"/>
              </a:spcBef>
              <a:buFont typeface="Courier New" panose="02070309020205020404" pitchFamily="49" charset="0"/>
              <a:buChar char="o"/>
            </a:pPr>
            <a:r>
              <a:rPr lang="en-US" dirty="0"/>
              <a:t>A Code of Conduct shall be signed by each utility employee involved in advancing a self-bid project or implementing the competitive bidding process</a:t>
            </a:r>
          </a:p>
          <a:p>
            <a:pPr marL="571500" lvl="1" indent="-228600">
              <a:spcBef>
                <a:spcPts val="600"/>
              </a:spcBef>
              <a:buFont typeface="Courier New" panose="02070309020205020404" pitchFamily="49" charset="0"/>
              <a:buChar char="o"/>
            </a:pPr>
            <a:r>
              <a:rPr lang="en-US" dirty="0"/>
              <a:t>No unauthorized oral or written contacts between employees on separate teams</a:t>
            </a:r>
          </a:p>
          <a:p>
            <a:pPr marL="571500" lvl="1" indent="-228600">
              <a:spcBef>
                <a:spcPts val="600"/>
              </a:spcBef>
              <a:buFont typeface="Courier New" panose="02070309020205020404" pitchFamily="49" charset="0"/>
              <a:buChar char="o"/>
            </a:pPr>
            <a:r>
              <a:rPr lang="en-US" dirty="0"/>
              <a:t>All bidders, including the self-bid team, to be treated the same in terms of access to information, time of receipt of information, and response to questions</a:t>
            </a:r>
          </a:p>
          <a:p>
            <a:pPr marL="288925" indent="-288925">
              <a:spcBef>
                <a:spcPts val="600"/>
              </a:spcBef>
              <a:buFont typeface="Wingdings" panose="05000000000000000000" pitchFamily="2" charset="2"/>
              <a:buChar char="Ø"/>
            </a:pPr>
            <a:r>
              <a:rPr lang="en-US" dirty="0"/>
              <a:t>A Commission approved </a:t>
            </a:r>
            <a:r>
              <a:rPr lang="en-US" b="1" i="1" dirty="0"/>
              <a:t>Independent Observer</a:t>
            </a:r>
            <a:r>
              <a:rPr lang="en-US" dirty="0"/>
              <a:t> is required when the utility intends to submit a self-bid project</a:t>
            </a:r>
          </a:p>
        </p:txBody>
      </p:sp>
    </p:spTree>
    <p:extLst>
      <p:ext uri="{BB962C8B-B14F-4D97-AF65-F5344CB8AC3E}">
        <p14:creationId xmlns:p14="http://schemas.microsoft.com/office/powerpoint/2010/main" val="414595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1" y="93338"/>
            <a:ext cx="8708622" cy="634620"/>
          </a:xfrm>
        </p:spPr>
        <p:txBody>
          <a:bodyPr/>
          <a:lstStyle/>
          <a:p>
            <a:r>
              <a:rPr lang="en-US" dirty="0"/>
              <a:t>As-Available vs. Take or Pay vs. Lump sum</a:t>
            </a:r>
          </a:p>
        </p:txBody>
      </p:sp>
      <p:sp>
        <p:nvSpPr>
          <p:cNvPr id="6" name="TextBox 5"/>
          <p:cNvSpPr txBox="1"/>
          <p:nvPr/>
        </p:nvSpPr>
        <p:spPr>
          <a:xfrm>
            <a:off x="75570" y="1283840"/>
            <a:ext cx="3325091" cy="3731791"/>
          </a:xfrm>
          <a:prstGeom prst="rect">
            <a:avLst/>
          </a:prstGeom>
          <a:noFill/>
        </p:spPr>
        <p:txBody>
          <a:bodyPr wrap="square" rtlCol="0">
            <a:spAutoFit/>
          </a:bodyPr>
          <a:lstStyle/>
          <a:p>
            <a:pPr marL="227013" indent="-227013">
              <a:spcAft>
                <a:spcPts val="300"/>
              </a:spcAft>
              <a:buFont typeface="Arial" panose="020B0604020202020204" pitchFamily="34" charset="0"/>
              <a:buChar char="•"/>
            </a:pPr>
            <a:r>
              <a:rPr lang="en-US" sz="1600" dirty="0"/>
              <a:t>Utility only pays for energy export</a:t>
            </a:r>
          </a:p>
          <a:p>
            <a:pPr marL="227013" indent="-227013">
              <a:spcAft>
                <a:spcPts val="300"/>
              </a:spcAft>
              <a:buFont typeface="Arial" panose="020B0604020202020204" pitchFamily="34" charset="0"/>
              <a:buChar char="•"/>
            </a:pPr>
            <a:r>
              <a:rPr lang="en-US" sz="1600" dirty="0"/>
              <a:t>Accounting is simple.</a:t>
            </a:r>
          </a:p>
          <a:p>
            <a:pPr marL="227013" indent="-227013">
              <a:spcAft>
                <a:spcPts val="300"/>
              </a:spcAft>
              <a:buFont typeface="Arial" panose="020B0604020202020204" pitchFamily="34" charset="0"/>
              <a:buChar char="•"/>
            </a:pPr>
            <a:r>
              <a:rPr lang="en-US" sz="1600" dirty="0"/>
              <a:t>RE project bears the risk of curtailment and risk is priced into their energy price.</a:t>
            </a:r>
          </a:p>
          <a:p>
            <a:pPr marL="227013" indent="-227013">
              <a:spcAft>
                <a:spcPts val="300"/>
              </a:spcAft>
              <a:buFont typeface="Arial" panose="020B0604020202020204" pitchFamily="34" charset="0"/>
              <a:buChar char="•"/>
            </a:pPr>
            <a:r>
              <a:rPr lang="en-US" sz="1600" dirty="0"/>
              <a:t>PPA curtailment order is reverse-chronological seniority.</a:t>
            </a:r>
          </a:p>
          <a:p>
            <a:pPr marL="227013" indent="-227013">
              <a:spcAft>
                <a:spcPts val="300"/>
              </a:spcAft>
              <a:buFont typeface="Arial" panose="020B0604020202020204" pitchFamily="34" charset="0"/>
              <a:buChar char="•"/>
            </a:pPr>
            <a:r>
              <a:rPr lang="en-US" sz="1600" dirty="0"/>
              <a:t>Curtailment risk estimated with grid modeling and projection of utility operating practices and system changes over PPA term.</a:t>
            </a:r>
          </a:p>
          <a:p>
            <a:pPr marL="227013" indent="-227013">
              <a:spcAft>
                <a:spcPts val="300"/>
              </a:spcAft>
              <a:buFont typeface="Arial" panose="020B0604020202020204" pitchFamily="34" charset="0"/>
              <a:buChar char="•"/>
            </a:pPr>
            <a:r>
              <a:rPr lang="en-US" sz="1600" dirty="0"/>
              <a:t>Utility bears a significant and increasing risk of litigation over curtailment events and practices.</a:t>
            </a:r>
          </a:p>
        </p:txBody>
      </p:sp>
      <p:sp>
        <p:nvSpPr>
          <p:cNvPr id="7" name="Rectangle 6"/>
          <p:cNvSpPr/>
          <p:nvPr/>
        </p:nvSpPr>
        <p:spPr>
          <a:xfrm>
            <a:off x="606034" y="907676"/>
            <a:ext cx="2125159" cy="339233"/>
          </a:xfrm>
          <a:prstGeom prst="rect">
            <a:avLst/>
          </a:prstGeom>
          <a:solidFill>
            <a:schemeClr val="accent2"/>
          </a:solidFill>
        </p:spPr>
        <p:txBody>
          <a:bodyPr vert="horz" lIns="91440" tIns="45720" rIns="91440" bIns="45720" rtlCol="0" anchor="ctr">
            <a:noAutofit/>
          </a:bodyPr>
          <a:lstStyle/>
          <a:p>
            <a:pPr algn="ctr">
              <a:spcBef>
                <a:spcPct val="0"/>
              </a:spcBef>
            </a:pPr>
            <a:r>
              <a:rPr lang="en-US" sz="2400" b="1" i="1" spc="-113" dirty="0">
                <a:ln w="3175">
                  <a:noFill/>
                </a:ln>
                <a:solidFill>
                  <a:schemeClr val="bg1"/>
                </a:solidFill>
                <a:effectLst>
                  <a:outerShdw blurRad="50800" dist="38100" dir="2700000" algn="tl" rotWithShape="0">
                    <a:prstClr val="black">
                      <a:alpha val="40000"/>
                    </a:prstClr>
                  </a:outerShdw>
                </a:effectLst>
                <a:latin typeface="+mj-lt"/>
                <a:cs typeface="Times New Roman" pitchFamily="18" charset="0"/>
              </a:rPr>
              <a:t>As-Available</a:t>
            </a:r>
          </a:p>
        </p:txBody>
      </p:sp>
      <p:sp>
        <p:nvSpPr>
          <p:cNvPr id="8" name="Rectangle 7"/>
          <p:cNvSpPr/>
          <p:nvPr/>
        </p:nvSpPr>
        <p:spPr>
          <a:xfrm>
            <a:off x="3793311" y="915942"/>
            <a:ext cx="2327563" cy="330967"/>
          </a:xfrm>
          <a:prstGeom prst="rect">
            <a:avLst/>
          </a:prstGeom>
          <a:solidFill>
            <a:schemeClr val="accent2"/>
          </a:solidFill>
        </p:spPr>
        <p:txBody>
          <a:bodyPr vert="horz" lIns="91440" tIns="45720" rIns="91440" bIns="45720" rtlCol="0" anchor="ctr">
            <a:noAutofit/>
          </a:bodyPr>
          <a:lstStyle/>
          <a:p>
            <a:pPr algn="ctr">
              <a:spcBef>
                <a:spcPct val="0"/>
              </a:spcBef>
            </a:pPr>
            <a:r>
              <a:rPr lang="en-US" sz="2400" b="1" i="1" spc="-113" dirty="0">
                <a:ln w="3175">
                  <a:noFill/>
                </a:ln>
                <a:solidFill>
                  <a:schemeClr val="bg1"/>
                </a:solidFill>
                <a:effectLst>
                  <a:outerShdw blurRad="50800" dist="38100" dir="2700000" algn="tl" rotWithShape="0">
                    <a:prstClr val="black">
                      <a:alpha val="40000"/>
                    </a:prstClr>
                  </a:outerShdw>
                </a:effectLst>
                <a:latin typeface="+mj-lt"/>
                <a:cs typeface="Times New Roman" pitchFamily="18" charset="0"/>
              </a:rPr>
              <a:t>Take or Pay</a:t>
            </a:r>
          </a:p>
        </p:txBody>
      </p:sp>
      <p:sp>
        <p:nvSpPr>
          <p:cNvPr id="10" name="TextBox 9"/>
          <p:cNvSpPr txBox="1"/>
          <p:nvPr/>
        </p:nvSpPr>
        <p:spPr>
          <a:xfrm>
            <a:off x="3444242" y="1283840"/>
            <a:ext cx="3168156" cy="3693319"/>
          </a:xfrm>
          <a:prstGeom prst="rect">
            <a:avLst/>
          </a:prstGeom>
          <a:noFill/>
        </p:spPr>
        <p:txBody>
          <a:bodyPr wrap="square" rtlCol="0">
            <a:spAutoFit/>
          </a:bodyPr>
          <a:lstStyle/>
          <a:p>
            <a:pPr marL="227013" indent="-227013">
              <a:spcBef>
                <a:spcPts val="300"/>
              </a:spcBef>
              <a:buFont typeface="Arial" panose="020B0604020202020204" pitchFamily="34" charset="0"/>
              <a:buChar char="•"/>
            </a:pPr>
            <a:r>
              <a:rPr lang="en-US" sz="1600" dirty="0"/>
              <a:t>Utility pays for available energy.</a:t>
            </a:r>
          </a:p>
          <a:p>
            <a:pPr marL="227013" indent="-227013">
              <a:spcBef>
                <a:spcPts val="300"/>
              </a:spcBef>
              <a:buFont typeface="Arial" panose="020B0604020202020204" pitchFamily="34" charset="0"/>
              <a:buChar char="•"/>
            </a:pPr>
            <a:r>
              <a:rPr lang="en-US" sz="1600" dirty="0"/>
              <a:t>Available energy must be calculated during curtailment events or an average energy amount can be agreed to up front.</a:t>
            </a:r>
          </a:p>
          <a:p>
            <a:pPr marL="227013" indent="-227013">
              <a:spcAft>
                <a:spcPts val="300"/>
              </a:spcAft>
              <a:buFont typeface="Arial" panose="020B0604020202020204" pitchFamily="34" charset="0"/>
              <a:buChar char="•"/>
            </a:pPr>
            <a:r>
              <a:rPr lang="en-US" sz="1600" dirty="0"/>
              <a:t>Risk is better placed; utility in best position to make grid and operational changes to reduce curtailment risk.</a:t>
            </a:r>
          </a:p>
          <a:p>
            <a:pPr marL="227013" indent="-227013">
              <a:spcAft>
                <a:spcPts val="300"/>
              </a:spcAft>
              <a:buFont typeface="Arial" panose="020B0604020202020204" pitchFamily="34" charset="0"/>
              <a:buChar char="•"/>
            </a:pPr>
            <a:r>
              <a:rPr lang="en-US" sz="1600" dirty="0"/>
              <a:t>Utility bears the risk of curtailment which reduces the energy price; more bankable.</a:t>
            </a:r>
          </a:p>
          <a:p>
            <a:pPr marL="227013" indent="-227013">
              <a:spcBef>
                <a:spcPts val="300"/>
              </a:spcBef>
              <a:buFont typeface="Arial" panose="020B0604020202020204" pitchFamily="34" charset="0"/>
              <a:buChar char="•"/>
            </a:pPr>
            <a:r>
              <a:rPr lang="en-US" sz="1600" dirty="0"/>
              <a:t>Litigation risk greatly reduced.</a:t>
            </a:r>
          </a:p>
        </p:txBody>
      </p:sp>
      <p:sp>
        <p:nvSpPr>
          <p:cNvPr id="9" name="Rectangle 8"/>
          <p:cNvSpPr/>
          <p:nvPr/>
        </p:nvSpPr>
        <p:spPr>
          <a:xfrm>
            <a:off x="6690361" y="915942"/>
            <a:ext cx="2155422" cy="330967"/>
          </a:xfrm>
          <a:prstGeom prst="rect">
            <a:avLst/>
          </a:prstGeom>
          <a:solidFill>
            <a:schemeClr val="accent2"/>
          </a:solidFill>
        </p:spPr>
        <p:txBody>
          <a:bodyPr vert="horz" lIns="91440" tIns="45720" rIns="91440" bIns="45720" rtlCol="0" anchor="ctr">
            <a:noAutofit/>
          </a:bodyPr>
          <a:lstStyle/>
          <a:p>
            <a:pPr algn="ctr">
              <a:spcBef>
                <a:spcPct val="0"/>
              </a:spcBef>
            </a:pPr>
            <a:r>
              <a:rPr lang="en-US" sz="2400" b="1" i="1" spc="-113" dirty="0">
                <a:ln w="3175">
                  <a:noFill/>
                </a:ln>
                <a:solidFill>
                  <a:schemeClr val="bg1"/>
                </a:solidFill>
                <a:effectLst>
                  <a:outerShdw blurRad="50800" dist="38100" dir="2700000" algn="tl" rotWithShape="0">
                    <a:prstClr val="black">
                      <a:alpha val="40000"/>
                    </a:prstClr>
                  </a:outerShdw>
                </a:effectLst>
                <a:latin typeface="+mj-lt"/>
                <a:cs typeface="Times New Roman" pitchFamily="18" charset="0"/>
              </a:rPr>
              <a:t>Lump Sum</a:t>
            </a:r>
          </a:p>
        </p:txBody>
      </p:sp>
      <p:sp>
        <p:nvSpPr>
          <p:cNvPr id="11" name="TextBox 10"/>
          <p:cNvSpPr txBox="1"/>
          <p:nvPr/>
        </p:nvSpPr>
        <p:spPr>
          <a:xfrm>
            <a:off x="6589727" y="1288410"/>
            <a:ext cx="2478703" cy="3693319"/>
          </a:xfrm>
          <a:prstGeom prst="rect">
            <a:avLst/>
          </a:prstGeom>
          <a:noFill/>
        </p:spPr>
        <p:txBody>
          <a:bodyPr wrap="square" rtlCol="0">
            <a:spAutoFit/>
          </a:bodyPr>
          <a:lstStyle/>
          <a:p>
            <a:pPr marL="228600" indent="-228600">
              <a:spcAft>
                <a:spcPts val="300"/>
              </a:spcAft>
              <a:buFont typeface="Arial" panose="020B0604020202020204" pitchFamily="34" charset="0"/>
              <a:buChar char="•"/>
            </a:pPr>
            <a:r>
              <a:rPr lang="en-US" sz="1600" dirty="0"/>
              <a:t>Most recent structure used to procure “</a:t>
            </a:r>
            <a:r>
              <a:rPr lang="en-US" sz="1600" dirty="0" err="1"/>
              <a:t>dispatchable</a:t>
            </a:r>
            <a:r>
              <a:rPr lang="en-US" sz="1600" dirty="0"/>
              <a:t>” RE.</a:t>
            </a:r>
          </a:p>
          <a:p>
            <a:pPr marL="228600" indent="-228600">
              <a:spcAft>
                <a:spcPts val="300"/>
              </a:spcAft>
              <a:buFont typeface="Arial" panose="020B0604020202020204" pitchFamily="34" charset="0"/>
              <a:buChar char="•"/>
            </a:pPr>
            <a:r>
              <a:rPr lang="en-US" sz="1600" dirty="0"/>
              <a:t>Unlocks more flexibility and grid benefits from resources.</a:t>
            </a:r>
          </a:p>
          <a:p>
            <a:pPr marL="228600" indent="-228600">
              <a:spcAft>
                <a:spcPts val="300"/>
              </a:spcAft>
              <a:buFont typeface="Arial" panose="020B0604020202020204" pitchFamily="34" charset="0"/>
              <a:buChar char="•"/>
            </a:pPr>
            <a:r>
              <a:rPr lang="en-US" sz="1600" dirty="0"/>
              <a:t>Decouples payments from the energy production.</a:t>
            </a:r>
          </a:p>
          <a:p>
            <a:pPr marL="228600" indent="-228600">
              <a:spcAft>
                <a:spcPts val="300"/>
              </a:spcAft>
              <a:buFont typeface="Arial" panose="020B0604020202020204" pitchFamily="34" charset="0"/>
              <a:buChar char="•"/>
            </a:pPr>
            <a:r>
              <a:rPr lang="en-US" sz="1600" dirty="0"/>
              <a:t>Sets target for project operational “availability” &amp; MWh “performance”.</a:t>
            </a:r>
          </a:p>
          <a:p>
            <a:pPr marL="228600" indent="-228600">
              <a:spcAft>
                <a:spcPts val="300"/>
              </a:spcAft>
              <a:buFont typeface="Arial" panose="020B0604020202020204" pitchFamily="34" charset="0"/>
              <a:buChar char="•"/>
            </a:pPr>
            <a:r>
              <a:rPr lang="en-US" sz="1600" dirty="0">
                <a:solidFill>
                  <a:srgbClr val="FF0000"/>
                </a:solidFill>
              </a:rPr>
              <a:t>Further reduces developer risk / price</a:t>
            </a:r>
            <a:r>
              <a:rPr lang="en-US" sz="1600" dirty="0"/>
              <a:t>.</a:t>
            </a:r>
          </a:p>
        </p:txBody>
      </p:sp>
      <p:cxnSp>
        <p:nvCxnSpPr>
          <p:cNvPr id="4" name="Straight Connector 3">
            <a:extLst>
              <a:ext uri="{C183D7F6-B498-43B3-948B-1728B52AA6E4}">
                <adec:decorative xmlns:adec="http://schemas.microsoft.com/office/drawing/2017/decorative" val="1"/>
              </a:ext>
            </a:extLst>
          </p:cNvPr>
          <p:cNvCxnSpPr/>
          <p:nvPr/>
        </p:nvCxnSpPr>
        <p:spPr>
          <a:xfrm>
            <a:off x="3332648" y="1333752"/>
            <a:ext cx="0" cy="3555643"/>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p:nvPr/>
        </p:nvCxnSpPr>
        <p:spPr>
          <a:xfrm>
            <a:off x="6469055" y="1319898"/>
            <a:ext cx="0" cy="3555643"/>
          </a:xfrm>
          <a:prstGeom prst="line">
            <a:avLst/>
          </a:prstGeom>
          <a:ln w="952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1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As-Available Curtailment Provisions</a:t>
            </a:r>
          </a:p>
        </p:txBody>
      </p:sp>
      <p:sp>
        <p:nvSpPr>
          <p:cNvPr id="3" name="TextBox 2"/>
          <p:cNvSpPr txBox="1"/>
          <p:nvPr/>
        </p:nvSpPr>
        <p:spPr>
          <a:xfrm>
            <a:off x="457198" y="842010"/>
            <a:ext cx="8435342" cy="4216539"/>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sz="2000" dirty="0"/>
              <a:t>Curtailment is </a:t>
            </a:r>
            <a:r>
              <a:rPr lang="en-US" sz="2000" b="1" i="1" u="sng" dirty="0"/>
              <a:t>only</a:t>
            </a:r>
            <a:r>
              <a:rPr lang="en-US" sz="2000" dirty="0"/>
              <a:t> allowed:</a:t>
            </a:r>
          </a:p>
          <a:p>
            <a:pPr marL="631825" lvl="1" indent="-228600">
              <a:spcBef>
                <a:spcPts val="600"/>
              </a:spcBef>
              <a:buFont typeface="Courier New" panose="02070309020205020404" pitchFamily="49" charset="0"/>
              <a:buChar char="o"/>
            </a:pPr>
            <a:r>
              <a:rPr lang="en-US" sz="2000" dirty="0"/>
              <a:t>to accommodate construction or maintenance of the grid</a:t>
            </a:r>
          </a:p>
          <a:p>
            <a:pPr marL="631825" lvl="1" indent="-228600">
              <a:spcBef>
                <a:spcPts val="600"/>
              </a:spcBef>
              <a:buFont typeface="Courier New" panose="02070309020205020404" pitchFamily="49" charset="0"/>
              <a:buChar char="o"/>
            </a:pPr>
            <a:r>
              <a:rPr lang="en-US" sz="2000" dirty="0"/>
              <a:t>when safety or reliability are in jeopardy</a:t>
            </a:r>
          </a:p>
          <a:p>
            <a:pPr lvl="2" indent="-228600">
              <a:spcBef>
                <a:spcPts val="600"/>
              </a:spcBef>
              <a:buFont typeface="Arial" panose="020B0604020202020204" pitchFamily="34" charset="0"/>
              <a:buChar char="•"/>
            </a:pPr>
            <a:r>
              <a:rPr lang="en-US" sz="2000" dirty="0"/>
              <a:t>to avoid excess energy events during light load conditions </a:t>
            </a:r>
          </a:p>
          <a:p>
            <a:pPr lvl="2" indent="-228600">
              <a:spcBef>
                <a:spcPts val="600"/>
              </a:spcBef>
              <a:buFont typeface="Arial" panose="020B0604020202020204" pitchFamily="34" charset="0"/>
              <a:buChar char="•"/>
            </a:pPr>
            <a:r>
              <a:rPr lang="en-US" sz="2000" dirty="0"/>
              <a:t>if the project fails to meet it performance requirements or does not operate in accordance with good engineering and operating practices</a:t>
            </a:r>
          </a:p>
          <a:p>
            <a:pPr marL="342900" indent="-342900">
              <a:spcBef>
                <a:spcPts val="600"/>
              </a:spcBef>
              <a:buFont typeface="Wingdings" panose="05000000000000000000" pitchFamily="2" charset="2"/>
              <a:buChar char="Ø"/>
            </a:pPr>
            <a:r>
              <a:rPr lang="en-US" sz="2000" dirty="0"/>
              <a:t>Curtailment is implemented in reverse chronological order according to each project’s non-appealable PUC approval order date; difficult to administer</a:t>
            </a:r>
          </a:p>
          <a:p>
            <a:pPr marL="342900" indent="-342900">
              <a:spcBef>
                <a:spcPts val="600"/>
              </a:spcBef>
              <a:buFont typeface="Wingdings" panose="05000000000000000000" pitchFamily="2" charset="2"/>
              <a:buChar char="Ø"/>
            </a:pPr>
            <a:r>
              <a:rPr lang="en-US" sz="2000" dirty="0"/>
              <a:t>Capacity of the project’s curtailment priority is adjusted downward if its Annual Contract Energy over four consecutive years is less than 60% of its initial Annual Contract Energy.</a:t>
            </a:r>
          </a:p>
          <a:p>
            <a:endParaRPr lang="en-US" dirty="0"/>
          </a:p>
        </p:txBody>
      </p:sp>
    </p:spTree>
    <p:extLst>
      <p:ext uri="{BB962C8B-B14F-4D97-AF65-F5344CB8AC3E}">
        <p14:creationId xmlns:p14="http://schemas.microsoft.com/office/powerpoint/2010/main" val="193140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Dispatchable</a:t>
            </a:r>
            <a:r>
              <a:rPr lang="en-US" dirty="0"/>
              <a:t> RE Provisions</a:t>
            </a:r>
          </a:p>
        </p:txBody>
      </p:sp>
      <p:sp>
        <p:nvSpPr>
          <p:cNvPr id="3" name="TextBox 2"/>
          <p:cNvSpPr txBox="1"/>
          <p:nvPr/>
        </p:nvSpPr>
        <p:spPr>
          <a:xfrm>
            <a:off x="464821" y="813699"/>
            <a:ext cx="8214360" cy="4139595"/>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sz="1900" dirty="0"/>
              <a:t>Grid Operator (utility) has full dispatch control of the facility’s output</a:t>
            </a:r>
          </a:p>
          <a:p>
            <a:pPr marL="342900" indent="-342900">
              <a:spcAft>
                <a:spcPts val="600"/>
              </a:spcAft>
              <a:buFont typeface="Wingdings" panose="05000000000000000000" pitchFamily="2" charset="2"/>
              <a:buChar char="Ø"/>
            </a:pPr>
            <a:r>
              <a:rPr lang="en-US" sz="1900" dirty="0"/>
              <a:t>Lump sum monthly payment ($/month) for fixed costs (capital)</a:t>
            </a:r>
          </a:p>
          <a:p>
            <a:pPr marL="342900" indent="-342900">
              <a:spcAft>
                <a:spcPts val="600"/>
              </a:spcAft>
              <a:buFont typeface="Wingdings" panose="05000000000000000000" pitchFamily="2" charset="2"/>
              <a:buChar char="Ø"/>
            </a:pPr>
            <a:r>
              <a:rPr lang="en-US" sz="1900" dirty="0"/>
              <a:t>Net energy payment ($/MWh) for variable costs, </a:t>
            </a:r>
            <a:r>
              <a:rPr lang="en-US" sz="1900" b="1" i="1" dirty="0"/>
              <a:t>if any</a:t>
            </a:r>
          </a:p>
          <a:p>
            <a:pPr marL="342900" indent="-342900">
              <a:spcAft>
                <a:spcPts val="600"/>
              </a:spcAft>
              <a:buFont typeface="Wingdings" panose="05000000000000000000" pitchFamily="2" charset="2"/>
              <a:buChar char="Ø"/>
            </a:pPr>
            <a:r>
              <a:rPr lang="en-US" sz="1900" dirty="0"/>
              <a:t>Interconnection Cost Savings Rate ($/100,000 cost savings) for shared interconnection facilities</a:t>
            </a:r>
          </a:p>
          <a:p>
            <a:pPr marL="342900" indent="-342900">
              <a:spcAft>
                <a:spcPts val="600"/>
              </a:spcAft>
              <a:buFont typeface="Wingdings" panose="05000000000000000000" pitchFamily="2" charset="2"/>
              <a:buChar char="Ø"/>
            </a:pPr>
            <a:r>
              <a:rPr lang="en-US" sz="1900" dirty="0"/>
              <a:t>Liquidated damages assessed for not meeting availability requirements</a:t>
            </a:r>
          </a:p>
          <a:p>
            <a:pPr marL="342900" indent="-342900">
              <a:spcAft>
                <a:spcPts val="600"/>
              </a:spcAft>
              <a:buFont typeface="Wingdings" panose="05000000000000000000" pitchFamily="2" charset="2"/>
              <a:buChar char="Ø"/>
            </a:pPr>
            <a:r>
              <a:rPr lang="en-US" sz="1900" dirty="0"/>
              <a:t>Project defaults if availability factor is below 84% for more than 3 consecutive years</a:t>
            </a:r>
          </a:p>
          <a:p>
            <a:pPr marL="342900" indent="-342900">
              <a:spcAft>
                <a:spcPts val="600"/>
              </a:spcAft>
              <a:buFont typeface="Wingdings" panose="05000000000000000000" pitchFamily="2" charset="2"/>
              <a:buChar char="Ø"/>
            </a:pPr>
            <a:r>
              <a:rPr lang="en-US" sz="1900" dirty="0"/>
              <a:t>Liquidated damages assessed for not meeting a measured performance ratio of 95% (adjusted for degradation)</a:t>
            </a:r>
          </a:p>
          <a:p>
            <a:pPr marL="342900" indent="-342900">
              <a:spcAft>
                <a:spcPts val="600"/>
              </a:spcAft>
              <a:buFont typeface="Wingdings" panose="05000000000000000000" pitchFamily="2" charset="2"/>
              <a:buChar char="Ø"/>
            </a:pPr>
            <a:r>
              <a:rPr lang="en-US" sz="1900" dirty="0"/>
              <a:t>Project defaults if performance ratio is below “Tier 2” performance for more than 3 consecutive years</a:t>
            </a:r>
          </a:p>
        </p:txBody>
      </p:sp>
    </p:spTree>
    <p:extLst>
      <p:ext uri="{BB962C8B-B14F-4D97-AF65-F5344CB8AC3E}">
        <p14:creationId xmlns:p14="http://schemas.microsoft.com/office/powerpoint/2010/main" val="128584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116009"/>
            <a:ext cx="8659906" cy="634620"/>
          </a:xfrm>
        </p:spPr>
        <p:txBody>
          <a:bodyPr/>
          <a:lstStyle/>
          <a:p>
            <a:r>
              <a:rPr lang="en-US" sz="3200" dirty="0"/>
              <a:t>Interconnection and Transmission Upgrades</a:t>
            </a:r>
          </a:p>
        </p:txBody>
      </p:sp>
      <p:pic>
        <p:nvPicPr>
          <p:cNvPr id="4" name="Picture 3">
            <a:extLst>
              <a:ext uri="{C183D7F6-B498-43B3-948B-1728B52AA6E4}">
                <adec:decorative xmlns:adec="http://schemas.microsoft.com/office/drawing/2017/decorative" val="1"/>
              </a:ext>
            </a:extLst>
          </p:cNvPr>
          <p:cNvPicPr/>
          <p:nvPr/>
        </p:nvPicPr>
        <p:blipFill>
          <a:blip r:embed="rId2"/>
          <a:stretch>
            <a:fillRect/>
          </a:stretch>
        </p:blipFill>
        <p:spPr>
          <a:xfrm>
            <a:off x="5633318" y="1042147"/>
            <a:ext cx="3434482" cy="3469341"/>
          </a:xfrm>
          <a:prstGeom prst="rect">
            <a:avLst/>
          </a:prstGeom>
        </p:spPr>
      </p:pic>
      <p:sp>
        <p:nvSpPr>
          <p:cNvPr id="6" name="TextBox 5"/>
          <p:cNvSpPr txBox="1"/>
          <p:nvPr/>
        </p:nvSpPr>
        <p:spPr>
          <a:xfrm>
            <a:off x="268941" y="943087"/>
            <a:ext cx="5364377" cy="3962623"/>
          </a:xfrm>
          <a:prstGeom prst="rect">
            <a:avLst/>
          </a:prstGeom>
          <a:noFill/>
        </p:spPr>
        <p:txBody>
          <a:bodyPr wrap="square" rtlCol="0">
            <a:spAutoFit/>
          </a:bodyPr>
          <a:lstStyle/>
          <a:p>
            <a:pPr>
              <a:spcAft>
                <a:spcPts val="1200"/>
              </a:spcAft>
            </a:pPr>
            <a:r>
              <a:rPr lang="en-US" b="1" u="sng" dirty="0"/>
              <a:t>Interconnection Requirements Study (IRS) Process</a:t>
            </a:r>
          </a:p>
          <a:p>
            <a:pPr marL="403225" lvl="1" indent="-285750">
              <a:spcAft>
                <a:spcPts val="300"/>
              </a:spcAft>
              <a:buFont typeface="Wingdings" panose="05000000000000000000" pitchFamily="2" charset="2"/>
              <a:buChar char="Ø"/>
            </a:pPr>
            <a:r>
              <a:rPr lang="en-US" dirty="0"/>
              <a:t>System, planning and design information is provided in the RFP to enable bidders to effectively estimate cost for interconnection facilities.</a:t>
            </a:r>
          </a:p>
          <a:p>
            <a:pPr marL="403225" lvl="1" indent="-285750">
              <a:spcAft>
                <a:spcPts val="300"/>
              </a:spcAft>
              <a:buFont typeface="Wingdings" panose="05000000000000000000" pitchFamily="2" charset="2"/>
              <a:buChar char="Ø"/>
            </a:pPr>
            <a:r>
              <a:rPr lang="en-US" dirty="0"/>
              <a:t>Cost of interconnection facilities and upgrades are also determined by utility for each bid and factored into its evaluation and development of a short list.</a:t>
            </a:r>
          </a:p>
          <a:p>
            <a:pPr marL="403225" lvl="1" indent="-285750">
              <a:spcAft>
                <a:spcPts val="300"/>
              </a:spcAft>
              <a:buFont typeface="Wingdings" panose="05000000000000000000" pitchFamily="2" charset="2"/>
              <a:buChar char="Ø"/>
            </a:pPr>
            <a:r>
              <a:rPr lang="en-US" dirty="0"/>
              <a:t>Full IRS conducted for short list bids and provided to each bidder at the bidders expense.</a:t>
            </a:r>
          </a:p>
          <a:p>
            <a:pPr marL="403225" lvl="1" indent="-285750">
              <a:spcAft>
                <a:spcPts val="300"/>
              </a:spcAft>
              <a:buFont typeface="Wingdings" panose="05000000000000000000" pitchFamily="2" charset="2"/>
              <a:buChar char="Ø"/>
            </a:pPr>
            <a:r>
              <a:rPr lang="en-US" dirty="0"/>
              <a:t>Bidders incorporate the IRS results into their bids and may be able to adjust their price.  However, an increase in price triggers a re-evaluation of the short list.</a:t>
            </a:r>
          </a:p>
        </p:txBody>
      </p:sp>
    </p:spTree>
    <p:extLst>
      <p:ext uri="{BB962C8B-B14F-4D97-AF65-F5344CB8AC3E}">
        <p14:creationId xmlns:p14="http://schemas.microsoft.com/office/powerpoint/2010/main" val="277948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116009"/>
            <a:ext cx="8659906" cy="634620"/>
          </a:xfrm>
        </p:spPr>
        <p:txBody>
          <a:bodyPr/>
          <a:lstStyle/>
          <a:p>
            <a:r>
              <a:rPr lang="en-US" sz="3200" dirty="0"/>
              <a:t>Interconnection and Transmission Upgrades (cont.)</a:t>
            </a:r>
          </a:p>
        </p:txBody>
      </p:sp>
      <p:pic>
        <p:nvPicPr>
          <p:cNvPr id="4" name="Picture 3">
            <a:extLst>
              <a:ext uri="{C183D7F6-B498-43B3-948B-1728B52AA6E4}">
                <adec:decorative xmlns:adec="http://schemas.microsoft.com/office/drawing/2017/decorative" val="1"/>
              </a:ext>
            </a:extLst>
          </p:cNvPr>
          <p:cNvPicPr/>
          <p:nvPr/>
        </p:nvPicPr>
        <p:blipFill>
          <a:blip r:embed="rId2"/>
          <a:stretch>
            <a:fillRect/>
          </a:stretch>
        </p:blipFill>
        <p:spPr>
          <a:xfrm>
            <a:off x="5633318" y="1042147"/>
            <a:ext cx="3434482" cy="3469341"/>
          </a:xfrm>
          <a:prstGeom prst="rect">
            <a:avLst/>
          </a:prstGeom>
        </p:spPr>
      </p:pic>
      <p:sp>
        <p:nvSpPr>
          <p:cNvPr id="6" name="TextBox 5"/>
          <p:cNvSpPr txBox="1"/>
          <p:nvPr/>
        </p:nvSpPr>
        <p:spPr>
          <a:xfrm>
            <a:off x="268941" y="811007"/>
            <a:ext cx="5364377" cy="4278094"/>
          </a:xfrm>
          <a:prstGeom prst="rect">
            <a:avLst/>
          </a:prstGeom>
          <a:noFill/>
        </p:spPr>
        <p:txBody>
          <a:bodyPr wrap="square" rtlCol="0">
            <a:spAutoFit/>
          </a:bodyPr>
          <a:lstStyle/>
          <a:p>
            <a:pPr>
              <a:spcAft>
                <a:spcPts val="1200"/>
              </a:spcAft>
            </a:pPr>
            <a:r>
              <a:rPr lang="en-US" b="1" u="sng" dirty="0"/>
              <a:t>Interconnection and system upgrade costs</a:t>
            </a:r>
          </a:p>
          <a:p>
            <a:pPr marL="403225" lvl="1" indent="-285750">
              <a:spcAft>
                <a:spcPts val="300"/>
              </a:spcAft>
              <a:buFont typeface="Wingdings" panose="05000000000000000000" pitchFamily="2" charset="2"/>
              <a:buChar char="Ø"/>
            </a:pPr>
            <a:r>
              <a:rPr lang="en-US" dirty="0"/>
              <a:t>Bidder is responsible for the cost of interconnection facilities.</a:t>
            </a:r>
          </a:p>
          <a:p>
            <a:pPr marL="403225" lvl="1" indent="-285750">
              <a:spcAft>
                <a:spcPts val="300"/>
              </a:spcAft>
              <a:buFont typeface="Wingdings" panose="05000000000000000000" pitchFamily="2" charset="2"/>
              <a:buChar char="Ø"/>
            </a:pPr>
            <a:r>
              <a:rPr lang="en-US" dirty="0"/>
              <a:t>Cost of “interconnection facilities” and “system upgrades” are determined for each bid and factored into the evaluation and development of a short list.</a:t>
            </a:r>
          </a:p>
          <a:p>
            <a:pPr marL="403225" lvl="1" indent="-285750">
              <a:spcAft>
                <a:spcPts val="300"/>
              </a:spcAft>
              <a:buFont typeface="Wingdings" panose="05000000000000000000" pitchFamily="2" charset="2"/>
              <a:buChar char="Ø"/>
            </a:pPr>
            <a:r>
              <a:rPr lang="en-US" dirty="0"/>
              <a:t>Facilities from the Point of Interconnection to the Grid Connection Point will be owned by the Utility.</a:t>
            </a:r>
          </a:p>
          <a:p>
            <a:pPr marL="403225" lvl="1" indent="-285750">
              <a:spcAft>
                <a:spcPts val="300"/>
              </a:spcAft>
              <a:buFont typeface="Wingdings" panose="05000000000000000000" pitchFamily="2" charset="2"/>
              <a:buChar char="Ø"/>
            </a:pPr>
            <a:r>
              <a:rPr lang="en-US" dirty="0"/>
              <a:t>Utility installs and maintains the system upgrades at its cost (this cost is considered in the bid evaluations).</a:t>
            </a:r>
          </a:p>
          <a:p>
            <a:pPr marL="403225" lvl="1" indent="-285750">
              <a:spcAft>
                <a:spcPts val="300"/>
              </a:spcAft>
              <a:buFont typeface="Wingdings" panose="05000000000000000000" pitchFamily="2" charset="2"/>
              <a:buChar char="Ø"/>
            </a:pPr>
            <a:r>
              <a:rPr lang="en-US" dirty="0"/>
              <a:t>System Benefits and/or Betterments are also considered in the bid evaluations.</a:t>
            </a:r>
          </a:p>
        </p:txBody>
      </p:sp>
    </p:spTree>
    <p:extLst>
      <p:ext uri="{BB962C8B-B14F-4D97-AF65-F5344CB8AC3E}">
        <p14:creationId xmlns:p14="http://schemas.microsoft.com/office/powerpoint/2010/main" val="269365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6583531-21E0-48DB-905D-860FB57DF328}" vid="{318CE4B6-8EEE-41B8-9C9B-01005582F1C5}"/>
    </a:ext>
  </a:extLst>
</a:theme>
</file>

<file path=ppt/theme/theme2.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Arial"/>
      </a:majorFont>
      <a:minorFont>
        <a:latin typeface="Times New Roman"/>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6583531-21E0-48DB-905D-860FB57DF328}" vid="{074FE63F-A54D-4855-B9C5-2B53A5C6509C}"/>
    </a:ext>
  </a:extLst>
</a:theme>
</file>

<file path=ppt/theme/theme3.xml><?xml version="1.0" encoding="utf-8"?>
<a:theme xmlns:a="http://schemas.openxmlformats.org/drawingml/2006/main" name="4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Arial"/>
      </a:majorFont>
      <a:minorFont>
        <a:latin typeface="Times New Roman"/>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6583531-21E0-48DB-905D-860FB57DF328}" vid="{BDDDB2F3-17C2-430D-863F-E68E995DD87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 Energy Storage Regional Training Conf_BKK - Hawaii Planning</Template>
  <TotalTime>1062</TotalTime>
  <Words>1730</Words>
  <Application>Microsoft Office PowerPoint</Application>
  <PresentationFormat>On-screen Show (16:9)</PresentationFormat>
  <Paragraphs>226</Paragraphs>
  <Slides>19</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Cambria</vt:lpstr>
      <vt:lpstr>Courier New</vt:lpstr>
      <vt:lpstr>Franklin Gothic Demi</vt:lpstr>
      <vt:lpstr>Gill Sans MT</vt:lpstr>
      <vt:lpstr>Times New Roman</vt:lpstr>
      <vt:lpstr>Wingdings</vt:lpstr>
      <vt:lpstr>Office Theme</vt:lpstr>
      <vt:lpstr>3_Blank Presentation</vt:lpstr>
      <vt:lpstr>4_Blank Presentation</vt:lpstr>
      <vt:lpstr>RE Procurements in a High Penetration Grid Hawaii Case Study</vt:lpstr>
      <vt:lpstr>How we got here and procurement path ahead</vt:lpstr>
      <vt:lpstr>Procurement Methods have Evolved</vt:lpstr>
      <vt:lpstr>Competative Bidding Framework</vt:lpstr>
      <vt:lpstr>As-Available vs. Take or Pay vs. Lump sum</vt:lpstr>
      <vt:lpstr>As-Available Curtailment Provisions</vt:lpstr>
      <vt:lpstr>Dispatchable RE Provisions</vt:lpstr>
      <vt:lpstr>Interconnection and Transmission Upgrades</vt:lpstr>
      <vt:lpstr>Interconnection and Transmission Upgrades (cont.)</vt:lpstr>
      <vt:lpstr>Unit Cost Estimates</vt:lpstr>
      <vt:lpstr>Evolution of Performance Requirements</vt:lpstr>
      <vt:lpstr>Other Technical Provisions</vt:lpstr>
      <vt:lpstr>Takeaways</vt:lpstr>
      <vt:lpstr>PowerPoint Presentation</vt:lpstr>
      <vt:lpstr>PowerPoint Presentation</vt:lpstr>
      <vt:lpstr>PowerPoint Presentation</vt:lpstr>
      <vt:lpstr>Hawaii Natural Energy Institute (HNEI) University of Hawai‘i at Mānoa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Utility Scale Storage in Hawaii</dc:title>
  <dc:subject>Use this PowerPoint template for presenting on widescreens.</dc:subject>
  <dc:creator>Marc Matsuura</dc:creator>
  <cp:lastModifiedBy>Bradley, Bridget</cp:lastModifiedBy>
  <cp:revision>67</cp:revision>
  <cp:lastPrinted>2018-01-04T20:30:58Z</cp:lastPrinted>
  <dcterms:created xsi:type="dcterms:W3CDTF">2019-11-07T21:56:52Z</dcterms:created>
  <dcterms:modified xsi:type="dcterms:W3CDTF">2020-07-01T14:54:22Z</dcterms:modified>
</cp:coreProperties>
</file>