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handoutMasterIdLst>
    <p:handoutMasterId r:id="rId29"/>
  </p:handoutMasterIdLst>
  <p:sldIdLst>
    <p:sldId id="360" r:id="rId5"/>
    <p:sldId id="342" r:id="rId6"/>
    <p:sldId id="368" r:id="rId7"/>
    <p:sldId id="380" r:id="rId8"/>
    <p:sldId id="355" r:id="rId9"/>
    <p:sldId id="361" r:id="rId10"/>
    <p:sldId id="364" r:id="rId11"/>
    <p:sldId id="367" r:id="rId12"/>
    <p:sldId id="369" r:id="rId13"/>
    <p:sldId id="365" r:id="rId14"/>
    <p:sldId id="366" r:id="rId15"/>
    <p:sldId id="363" r:id="rId16"/>
    <p:sldId id="377" r:id="rId17"/>
    <p:sldId id="378" r:id="rId18"/>
    <p:sldId id="379" r:id="rId19"/>
    <p:sldId id="359" r:id="rId20"/>
    <p:sldId id="357" r:id="rId21"/>
    <p:sldId id="375" r:id="rId22"/>
    <p:sldId id="373" r:id="rId23"/>
    <p:sldId id="371" r:id="rId24"/>
    <p:sldId id="376" r:id="rId25"/>
    <p:sldId id="370" r:id="rId26"/>
    <p:sldId id="374" r:id="rId27"/>
  </p:sldIdLst>
  <p:sldSz cx="9144000" cy="51847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3">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B9"/>
    <a:srgbClr val="6C6463"/>
    <a:srgbClr val="9F94D4"/>
    <a:srgbClr val="F3FCFF"/>
    <a:srgbClr val="F7FFFF"/>
    <a:srgbClr val="E5F8FF"/>
    <a:srgbClr val="00A3DD"/>
    <a:srgbClr val="CCFFFF"/>
    <a:srgbClr val="A7C6ED"/>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41" autoAdjust="0"/>
    <p:restoredTop sz="72849" autoAdjust="0"/>
  </p:normalViewPr>
  <p:slideViewPr>
    <p:cSldViewPr snapToGrid="0" snapToObjects="1">
      <p:cViewPr varScale="1">
        <p:scale>
          <a:sx n="64" d="100"/>
          <a:sy n="64" d="100"/>
        </p:scale>
        <p:origin x="1536" y="40"/>
      </p:cViewPr>
      <p:guideLst>
        <p:guide orient="horz" pos="1633"/>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snapToGrid="0" snapToObjects="1">
      <p:cViewPr varScale="1">
        <p:scale>
          <a:sx n="61" d="100"/>
          <a:sy n="61" d="100"/>
        </p:scale>
        <p:origin x="274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7/2/2020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7/2/2020</a:t>
            </a:fld>
            <a:endParaRPr lang="en-US"/>
          </a:p>
        </p:txBody>
      </p:sp>
      <p:sp>
        <p:nvSpPr>
          <p:cNvPr id="4" name="Slide Image Placeholder 3"/>
          <p:cNvSpPr>
            <a:spLocks noGrp="1" noRot="1" noChangeAspect="1"/>
          </p:cNvSpPr>
          <p:nvPr>
            <p:ph type="sldImg" idx="2"/>
          </p:nvPr>
        </p:nvSpPr>
        <p:spPr>
          <a:xfrm>
            <a:off x="404813" y="685800"/>
            <a:ext cx="60483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Thank you all for being here and welcome again to the Asia EDGE Regional</a:t>
            </a:r>
            <a:r>
              <a:rPr lang="en-US" baseline="0" dirty="0"/>
              <a:t> Competitive Procurement Dialogue</a:t>
            </a:r>
            <a:r>
              <a:rPr lang="en-US" dirty="0"/>
              <a:t>. </a:t>
            </a:r>
            <a:r>
              <a:rPr lang="en-US" baseline="0" dirty="0"/>
              <a:t>My name is Sarah Lawson and I’m from USAID/Washington’s Global Energy team. My focus for the last four years has been on competitive procurement of utility scale renewable energy so this event is particularly exciting for me. </a:t>
            </a:r>
          </a:p>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1</a:t>
            </a:fld>
            <a:endParaRPr lang="en-US"/>
          </a:p>
        </p:txBody>
      </p:sp>
    </p:spTree>
    <p:extLst>
      <p:ext uri="{BB962C8B-B14F-4D97-AF65-F5344CB8AC3E}">
        <p14:creationId xmlns:p14="http://schemas.microsoft.com/office/powerpoint/2010/main" val="1087511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move forward, I wanted to highlight some of USAID’s experiences in competitive procurement:</a:t>
            </a:r>
          </a:p>
          <a:p>
            <a:pPr marL="171450" indent="-171450">
              <a:buFont typeface="Arial"/>
              <a:buChar char="•"/>
            </a:pPr>
            <a:r>
              <a:rPr lang="en-US" dirty="0"/>
              <a:t>Supporting</a:t>
            </a:r>
            <a:r>
              <a:rPr lang="en-US" baseline="0" dirty="0"/>
              <a:t> Mexico’s 3 auction rounds of 8 GW of wind and solar at low prices</a:t>
            </a:r>
          </a:p>
          <a:p>
            <a:pPr marL="171450" indent="-171450">
              <a:buFont typeface="Arial"/>
              <a:buChar char="•"/>
            </a:pPr>
            <a:r>
              <a:rPr lang="en-US" baseline="0" dirty="0"/>
              <a:t>Recently supporting Colombia with their first RE competitive procurement</a:t>
            </a:r>
          </a:p>
          <a:p>
            <a:pPr marL="171450" indent="-171450">
              <a:buFont typeface="Arial"/>
              <a:buChar char="•"/>
            </a:pPr>
            <a:r>
              <a:rPr lang="en-US" baseline="0" dirty="0"/>
              <a:t>Support to Kazakhstan’s 3 RE auctions</a:t>
            </a:r>
          </a:p>
          <a:p>
            <a:pPr marL="171450" indent="-171450">
              <a:buFont typeface="Arial"/>
              <a:buChar char="•"/>
            </a:pPr>
            <a:r>
              <a:rPr lang="en-US" baseline="0" dirty="0"/>
              <a:t>Partnering with the Government of India </a:t>
            </a:r>
          </a:p>
          <a:p>
            <a:pPr marL="171450" indent="-171450">
              <a:buFont typeface="Arial"/>
              <a:buChar char="•"/>
            </a:pPr>
            <a:r>
              <a:rPr lang="en-US" baseline="0" dirty="0"/>
              <a:t>Working with the Government of Lao on their first auction</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I wanted to particularly highlight Colombia here, which was just awarded a few weeks ago. The auction awarded contracts for nine projects that will provide 1,374 megawatts (MW) of new wind and solar power generation, at a historic-low average price for the country of approximately 2.8 cents per kWh</a:t>
            </a:r>
          </a:p>
          <a:p>
            <a:pPr marL="171450" indent="-171450">
              <a:buFont typeface="Arial"/>
              <a:buChar char="•"/>
            </a:pPr>
            <a:r>
              <a:rPr lang="en-US" baseline="0" dirty="0"/>
              <a:t>Support ranged from building institutional capacity through planning the auctions, to study tours to learn directly from countries that have done competitive procurements to assisting in electronic platform for competing, to workshops like this one and one on one assistance to Ministries of energy, utilities, regulators, and system operators  </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10</a:t>
            </a:fld>
            <a:endParaRPr lang="en-US"/>
          </a:p>
        </p:txBody>
      </p:sp>
    </p:spTree>
    <p:extLst>
      <p:ext uri="{BB962C8B-B14F-4D97-AF65-F5344CB8AC3E}">
        <p14:creationId xmlns:p14="http://schemas.microsoft.com/office/powerpoint/2010/main" val="1154037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A Kazakh energy delegation visits Mexico’s system operator and auctioneer, CENACE, in 2017</a:t>
            </a:r>
          </a:p>
          <a:p>
            <a:pPr marL="171450" indent="-171450">
              <a:buFont typeface="Arial"/>
              <a:buChar char="•"/>
            </a:pPr>
            <a:r>
              <a:rPr lang="en-US" dirty="0"/>
              <a:t>Colombia’s President and Energy Minister announce successful results on Twitter, 2019</a:t>
            </a:r>
          </a:p>
          <a:p>
            <a:pPr marL="171450" indent="-171450">
              <a:buFont typeface="Arial"/>
              <a:buChar char="•"/>
            </a:pPr>
            <a:r>
              <a:rPr lang="en-US" dirty="0"/>
              <a:t>Talk</a:t>
            </a:r>
            <a:r>
              <a:rPr lang="en-US" baseline="0" dirty="0"/>
              <a:t> to any of us if you’d like us to assist in helping your country more closely on this topic</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11</a:t>
            </a:fld>
            <a:endParaRPr lang="en-US"/>
          </a:p>
        </p:txBody>
      </p:sp>
    </p:spTree>
    <p:extLst>
      <p:ext uri="{BB962C8B-B14F-4D97-AF65-F5344CB8AC3E}">
        <p14:creationId xmlns:p14="http://schemas.microsoft.com/office/powerpoint/2010/main" val="1632657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At USAID, we call these the building</a:t>
            </a:r>
            <a:r>
              <a:rPr lang="en-US" baseline="0" dirty="0"/>
              <a:t> blocks for scaling up renewable energy</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These building blocks were strongly associated with both large and rapid additions of renewable energy, particularly wind and solar PV in countries in Latin America, Europe, and Asia. In addition, there is a clear logical connection between the building blocks and RE investment activity. </a:t>
            </a:r>
            <a:endParaRPr lang="en-US" dirty="0"/>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12</a:t>
            </a:fld>
            <a:endParaRPr lang="en-US"/>
          </a:p>
        </p:txBody>
      </p:sp>
    </p:spTree>
    <p:extLst>
      <p:ext uri="{BB962C8B-B14F-4D97-AF65-F5344CB8AC3E}">
        <p14:creationId xmlns:p14="http://schemas.microsoft.com/office/powerpoint/2010/main" val="1110631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Good</a:t>
            </a:r>
            <a:r>
              <a:rPr lang="en-US" baseline="0" dirty="0"/>
              <a:t> government planning such as strategies, roadmaps, and setting clear targets sets the stage for increase RE penetration </a:t>
            </a:r>
          </a:p>
          <a:p>
            <a:pPr marL="171450" indent="-171450">
              <a:buFont typeface="Arial"/>
              <a:buChar char="•"/>
            </a:pPr>
            <a:r>
              <a:rPr lang="en-US" baseline="0" dirty="0" err="1"/>
              <a:t>Mex</a:t>
            </a:r>
            <a:r>
              <a:rPr lang="en-US" baseline="0" dirty="0"/>
              <a:t>, India, and South Africa have all set clear RE targets </a:t>
            </a:r>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13</a:t>
            </a:fld>
            <a:endParaRPr lang="en-US"/>
          </a:p>
        </p:txBody>
      </p:sp>
    </p:spTree>
    <p:extLst>
      <p:ext uri="{BB962C8B-B14F-4D97-AF65-F5344CB8AC3E}">
        <p14:creationId xmlns:p14="http://schemas.microsoft.com/office/powerpoint/2010/main" val="547229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Grid integration is the practice of mitigating the inherent variability and intermittency of RE</a:t>
            </a:r>
            <a:r>
              <a:rPr lang="en-US" baseline="0" dirty="0"/>
              <a:t> (although also important to think of thermal as sometimes intermittent given that lack of availability of fuel)</a:t>
            </a:r>
            <a:endParaRPr lang="en-US" dirty="0"/>
          </a:p>
          <a:p>
            <a:pPr marL="171450" indent="-171450">
              <a:buFont typeface="Arial"/>
              <a:buChar char="•"/>
            </a:pPr>
            <a:r>
              <a:rPr lang="en-US" dirty="0"/>
              <a:t>Combining PV plants reduces variability </a:t>
            </a:r>
          </a:p>
          <a:p>
            <a:pPr marL="171450" indent="-171450">
              <a:buFont typeface="Arial"/>
              <a:buChar char="•"/>
            </a:pPr>
            <a:r>
              <a:rPr lang="en-US" dirty="0"/>
              <a:t>Above, South African PV plants aggregated across larger numbers</a:t>
            </a:r>
            <a:r>
              <a:rPr lang="en-US" baseline="0" dirty="0"/>
              <a:t> of plants </a:t>
            </a:r>
            <a:r>
              <a:rPr lang="en-US" baseline="0" dirty="0" err="1"/>
              <a:t>smooths</a:t>
            </a:r>
            <a:r>
              <a:rPr lang="en-US" baseline="0" dirty="0"/>
              <a:t> generation and reduces variability </a:t>
            </a:r>
          </a:p>
          <a:p>
            <a:pPr marL="0" indent="0">
              <a:buFont typeface="Arial"/>
              <a:buNone/>
            </a:pPr>
            <a:r>
              <a:rPr lang="en-US" baseline="0" dirty="0"/>
              <a:t>(balancing area?)</a:t>
            </a:r>
          </a:p>
          <a:p>
            <a:pPr marL="171450" indent="-171450">
              <a:buFont typeface="Arial"/>
              <a:buChar char="•"/>
            </a:pPr>
            <a:r>
              <a:rPr lang="en-US" baseline="0" dirty="0"/>
              <a:t>USAID has conducted grid integration studies in India and Philippines</a:t>
            </a:r>
          </a:p>
          <a:p>
            <a:pPr marL="171450" indent="-171450">
              <a:buFont typeface="Arial" panose="020B0604020202020204" pitchFamily="34" charset="0"/>
              <a:buChar char="•"/>
            </a:pPr>
            <a:r>
              <a:rPr lang="en-US" dirty="0"/>
              <a:t>This study was led and championed by DOE, which institutionalized the study via Department Circular No. DC 2015-11-0017, which was signed in November of 2015. </a:t>
            </a:r>
          </a:p>
          <a:p>
            <a:pPr marL="171450" indent="-171450">
              <a:buFont typeface="Arial" panose="020B0604020202020204" pitchFamily="34" charset="0"/>
              <a:buChar char="•"/>
            </a:pPr>
            <a:r>
              <a:rPr lang="en-US" dirty="0"/>
              <a:t>The DC established the stakeholder framework for the grid integration study. The study is co-chaired by DOE and USAID and supported by a diverse Technical Advisory Committee. The actual analysis is conducted by a Modeling Working Group consisting of representatives from DOE, NGCP, GMC, and PEMC, as well as the U.S.’s National Renewable Energy Laboratory. </a:t>
            </a:r>
          </a:p>
          <a:p>
            <a:pPr marL="171450" indent="-171450">
              <a:buFont typeface="Arial" panose="020B0604020202020204" pitchFamily="34" charset="0"/>
              <a:buChar char="•"/>
            </a:pPr>
            <a:r>
              <a:rPr lang="en-US" dirty="0"/>
              <a:t>One of the major findings of the Greening the Grid study was that no technical barriers to achieving 30% or 50% by 2030 were found by the modeling team, even when the majority of this RE is from variable resources such as solar and wind.</a:t>
            </a:r>
            <a:endParaRPr lang="en-US" baseline="0" dirty="0"/>
          </a:p>
          <a:p>
            <a:pPr marL="171450" indent="-171450">
              <a:buFont typeface="Arial"/>
              <a:buChar char="•"/>
            </a:pPr>
            <a:r>
              <a:rPr lang="en-US" baseline="0" dirty="0"/>
              <a:t>HNEI will be discussing this in detail later today </a:t>
            </a:r>
          </a:p>
        </p:txBody>
      </p:sp>
      <p:sp>
        <p:nvSpPr>
          <p:cNvPr id="4" name="Slide Number Placeholder 3"/>
          <p:cNvSpPr>
            <a:spLocks noGrp="1"/>
          </p:cNvSpPr>
          <p:nvPr>
            <p:ph type="sldNum" sz="quarter" idx="10"/>
          </p:nvPr>
        </p:nvSpPr>
        <p:spPr/>
        <p:txBody>
          <a:bodyPr/>
          <a:lstStyle/>
          <a:p>
            <a:fld id="{824A558B-E4E9-A94A-B9C1-029E46A76ABA}" type="slidenum">
              <a:rPr lang="en-US" smtClean="0"/>
              <a:t>14</a:t>
            </a:fld>
            <a:endParaRPr lang="en-US"/>
          </a:p>
        </p:txBody>
      </p:sp>
    </p:spTree>
    <p:extLst>
      <p:ext uri="{BB962C8B-B14F-4D97-AF65-F5344CB8AC3E}">
        <p14:creationId xmlns:p14="http://schemas.microsoft.com/office/powerpoint/2010/main" val="547229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1200"/>
              </a:spcAft>
              <a:buFont typeface="Arial" panose="020B0604020202020204" pitchFamily="34" charset="0"/>
              <a:buChar char="•"/>
            </a:pPr>
            <a:r>
              <a:rPr lang="en-US" dirty="0"/>
              <a:t>Use new transmission to direct new RE development to areas most likely to be cost-effective.</a:t>
            </a:r>
          </a:p>
          <a:p>
            <a:pPr marL="177800" indent="-177800">
              <a:buFont typeface="Arial" panose="020B0604020202020204" pitchFamily="34" charset="0"/>
              <a:buChar char="•"/>
            </a:pPr>
            <a:r>
              <a:rPr lang="en-US" b="1" dirty="0"/>
              <a:t>What is a REZ?</a:t>
            </a:r>
            <a:endParaRPr lang="en-US" dirty="0"/>
          </a:p>
          <a:p>
            <a:pPr marL="177845" indent="-177845" defTabSz="474254">
              <a:buFont typeface="Arial" panose="020B0604020202020204" pitchFamily="34" charset="0"/>
              <a:buChar char="•"/>
              <a:defRPr/>
            </a:pPr>
            <a:r>
              <a:rPr lang="en-US" dirty="0">
                <a:latin typeface="Arial" panose="020B0604020202020204" pitchFamily="34" charset="0"/>
                <a:cs typeface="Arial" panose="020B0604020202020204" pitchFamily="34" charset="0"/>
              </a:rPr>
              <a:t>A REZ is a geographical area that enables the development of profitable, cost-effective, grid-connected RE.  </a:t>
            </a:r>
          </a:p>
          <a:p>
            <a:pPr marL="177845" indent="-177845">
              <a:buFont typeface="Arial" panose="020B0604020202020204" pitchFamily="34" charset="0"/>
              <a:buChar char="•"/>
            </a:pPr>
            <a:r>
              <a:rPr lang="en-US" b="1" dirty="0"/>
              <a:t>REZs have</a:t>
            </a:r>
            <a:r>
              <a:rPr lang="en-US" dirty="0"/>
              <a:t>: </a:t>
            </a:r>
          </a:p>
          <a:p>
            <a:pPr marL="652099" lvl="1" indent="-177845">
              <a:buFont typeface="Arial" panose="020B0604020202020204" pitchFamily="34" charset="0"/>
              <a:buChar char="•"/>
            </a:pPr>
            <a:r>
              <a:rPr lang="en-US" dirty="0"/>
              <a:t>High-quality, concentrated RE resources (focus is on wind and solar PV)</a:t>
            </a:r>
          </a:p>
          <a:p>
            <a:pPr marL="652099" lvl="1" indent="-177845">
              <a:buFont typeface="Arial" panose="020B0604020202020204" pitchFamily="34" charset="0"/>
              <a:buChar char="•"/>
            </a:pPr>
            <a:r>
              <a:rPr lang="en-US" dirty="0"/>
              <a:t>Suitable topography and land-use designations</a:t>
            </a:r>
          </a:p>
          <a:p>
            <a:pPr marL="652099" lvl="1" indent="-177845">
              <a:buFont typeface="Arial" panose="020B0604020202020204" pitchFamily="34" charset="0"/>
              <a:buChar char="•"/>
            </a:pPr>
            <a:r>
              <a:rPr lang="en-US" dirty="0"/>
              <a:t>Demonstrated interest from developers </a:t>
            </a:r>
          </a:p>
          <a:p>
            <a:pPr marL="177845" indent="-177845" defTabSz="474254">
              <a:buFont typeface="Arial" panose="020B0604020202020204" pitchFamily="34" charset="0"/>
              <a:buChar char="•"/>
              <a:defRPr/>
            </a:pPr>
            <a:r>
              <a:rPr lang="en-US" sz="1100" b="1" dirty="0">
                <a:solidFill>
                  <a:prstClr val="black"/>
                </a:solidFill>
              </a:rPr>
              <a:t>The REZ process</a:t>
            </a:r>
            <a:r>
              <a:rPr lang="en-US" sz="1100" dirty="0">
                <a:solidFill>
                  <a:prstClr val="black"/>
                </a:solidFill>
              </a:rPr>
              <a:t>:</a:t>
            </a:r>
          </a:p>
          <a:p>
            <a:pPr marL="652099" lvl="1" indent="-177845" defTabSz="474254">
              <a:buFont typeface="Arial" panose="020B0604020202020204" pitchFamily="34" charset="0"/>
              <a:buChar char="•"/>
              <a:defRPr/>
            </a:pPr>
            <a:r>
              <a:rPr lang="en-US" sz="1100" dirty="0">
                <a:solidFill>
                  <a:srgbClr val="000C14"/>
                </a:solidFill>
              </a:rPr>
              <a:t>Helps to increase the share of solar, wind and other RE resources in the power system while maintaining reliability and economics. </a:t>
            </a:r>
          </a:p>
          <a:p>
            <a:pPr marL="652099" lvl="1" indent="-177845" defTabSz="474254">
              <a:buFont typeface="Arial" panose="020B0604020202020204" pitchFamily="34" charset="0"/>
              <a:buChar char="•"/>
              <a:defRPr/>
            </a:pPr>
            <a:r>
              <a:rPr lang="en-US" sz="1100" dirty="0">
                <a:solidFill>
                  <a:srgbClr val="000C14"/>
                </a:solidFill>
              </a:rPr>
              <a:t>Focuses on large-scale wind and solar resources that can be developed in sufficient quantities to warrant transmission system expansion and upgrades.</a:t>
            </a:r>
          </a:p>
          <a:p>
            <a:pPr marL="194899" lvl="0" indent="-177845" defTabSz="474254">
              <a:buFont typeface="Arial" panose="020B0604020202020204" pitchFamily="34" charset="0"/>
              <a:buChar char="•"/>
              <a:defRPr/>
            </a:pPr>
            <a:r>
              <a:rPr lang="en-US" sz="1100" dirty="0">
                <a:solidFill>
                  <a:srgbClr val="000C14"/>
                </a:solidFill>
              </a:rPr>
              <a:t>Philippines</a:t>
            </a:r>
            <a:r>
              <a:rPr lang="en-US" sz="1100" baseline="0" dirty="0">
                <a:solidFill>
                  <a:srgbClr val="000C14"/>
                </a:solidFill>
              </a:rPr>
              <a:t> is currently working with USAID on this process of identifying REZ sites </a:t>
            </a:r>
          </a:p>
          <a:p>
            <a:r>
              <a:rPr lang="en-US" sz="2400" dirty="0">
                <a:solidFill>
                  <a:schemeClr val="tx1"/>
                </a:solidFill>
              </a:rPr>
              <a:t>In September 2018, the Philippines DOE issued a Department Circular on the "</a:t>
            </a:r>
            <a:r>
              <a:rPr lang="en-US" sz="2400" i="1" dirty="0">
                <a:solidFill>
                  <a:schemeClr val="tx1"/>
                </a:solidFill>
              </a:rPr>
              <a:t>Establishment and Development of CREZ in the Country</a:t>
            </a:r>
            <a:r>
              <a:rPr lang="en-US" sz="2400" dirty="0">
                <a:solidFill>
                  <a:schemeClr val="tx1"/>
                </a:solidFill>
              </a:rPr>
              <a:t>" </a:t>
            </a:r>
          </a:p>
          <a:p>
            <a:pPr lvl="1"/>
            <a:r>
              <a:rPr lang="en-US" sz="2400" dirty="0">
                <a:solidFill>
                  <a:schemeClr val="tx1"/>
                </a:solidFill>
              </a:rPr>
              <a:t>Formalizing a CREZ process to connect the country's transmission development to areas with excellent RE resources. </a:t>
            </a:r>
          </a:p>
          <a:p>
            <a:pPr lvl="1"/>
            <a:r>
              <a:rPr lang="en-US" sz="2400" dirty="0">
                <a:solidFill>
                  <a:schemeClr val="tx1"/>
                </a:solidFill>
              </a:rPr>
              <a:t>Establishes an advisory committee and working groups</a:t>
            </a:r>
          </a:p>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15</a:t>
            </a:fld>
            <a:endParaRPr lang="en-US"/>
          </a:p>
        </p:txBody>
      </p:sp>
    </p:spTree>
    <p:extLst>
      <p:ext uri="{BB962C8B-B14F-4D97-AF65-F5344CB8AC3E}">
        <p14:creationId xmlns:p14="http://schemas.microsoft.com/office/powerpoint/2010/main" val="578549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I can’t wait to meet everyone and learn from you this week</a:t>
            </a:r>
          </a:p>
          <a:p>
            <a:r>
              <a:rPr lang="en-US" dirty="0"/>
              <a:t>Without further ado, I’d like to introduce </a:t>
            </a:r>
            <a:r>
              <a:rPr lang="en-US" dirty="0" err="1"/>
              <a:t>Diala</a:t>
            </a:r>
            <a:r>
              <a:rPr lang="en-US" dirty="0"/>
              <a:t> </a:t>
            </a:r>
            <a:r>
              <a:rPr lang="en-US" dirty="0" err="1"/>
              <a:t>Hawila</a:t>
            </a:r>
            <a:r>
              <a:rPr lang="en-US" dirty="0"/>
              <a:t> from IRENA</a:t>
            </a:r>
          </a:p>
        </p:txBody>
      </p:sp>
      <p:sp>
        <p:nvSpPr>
          <p:cNvPr id="4" name="Slide Number Placeholder 3"/>
          <p:cNvSpPr>
            <a:spLocks noGrp="1"/>
          </p:cNvSpPr>
          <p:nvPr>
            <p:ph type="sldNum" sz="quarter" idx="10"/>
          </p:nvPr>
        </p:nvSpPr>
        <p:spPr/>
        <p:txBody>
          <a:bodyPr/>
          <a:lstStyle/>
          <a:p>
            <a:fld id="{824A558B-E4E9-A94A-B9C1-029E46A76ABA}" type="slidenum">
              <a:rPr lang="en-US" smtClean="0"/>
              <a:t>17</a:t>
            </a:fld>
            <a:endParaRPr lang="en-US"/>
          </a:p>
        </p:txBody>
      </p:sp>
    </p:spTree>
    <p:extLst>
      <p:ext uri="{BB962C8B-B14F-4D97-AF65-F5344CB8AC3E}">
        <p14:creationId xmlns:p14="http://schemas.microsoft.com/office/powerpoint/2010/main" val="2284397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baseline="0" dirty="0"/>
          </a:p>
        </p:txBody>
      </p:sp>
      <p:sp>
        <p:nvSpPr>
          <p:cNvPr id="4" name="Slide Number Placeholder 3"/>
          <p:cNvSpPr>
            <a:spLocks noGrp="1"/>
          </p:cNvSpPr>
          <p:nvPr>
            <p:ph type="sldNum" sz="quarter" idx="10"/>
          </p:nvPr>
        </p:nvSpPr>
        <p:spPr/>
        <p:txBody>
          <a:bodyPr/>
          <a:lstStyle/>
          <a:p>
            <a:fld id="{824A558B-E4E9-A94A-B9C1-029E46A76ABA}" type="slidenum">
              <a:rPr lang="en-US" smtClean="0"/>
              <a:t>18</a:t>
            </a:fld>
            <a:endParaRPr lang="en-US"/>
          </a:p>
        </p:txBody>
      </p:sp>
    </p:spTree>
    <p:extLst>
      <p:ext uri="{BB962C8B-B14F-4D97-AF65-F5344CB8AC3E}">
        <p14:creationId xmlns:p14="http://schemas.microsoft.com/office/powerpoint/2010/main" val="2266654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dirty="0"/>
              <a:t>Learn how to develop a bankable competitive procurement package with tools appropriate to country context</a:t>
            </a:r>
          </a:p>
          <a:p>
            <a:pPr marL="342900" indent="-342900">
              <a:buFont typeface="+mj-lt"/>
              <a:buAutoNum type="arabicPeriod"/>
            </a:pPr>
            <a:r>
              <a:rPr lang="en-US" dirty="0"/>
              <a:t>Map legal and financial risks in key contractual documents</a:t>
            </a:r>
          </a:p>
          <a:p>
            <a:pPr marL="342900" indent="-342900">
              <a:buFont typeface="+mj-lt"/>
              <a:buAutoNum type="arabicPeriod"/>
            </a:pPr>
            <a:r>
              <a:rPr lang="en-US" dirty="0"/>
              <a:t>Integrate social and economic impact into CP planning</a:t>
            </a:r>
          </a:p>
          <a:p>
            <a:pPr marL="342900" indent="-342900">
              <a:buFont typeface="+mj-lt"/>
              <a:buAutoNum type="arabicPeriod"/>
            </a:pPr>
            <a:r>
              <a:rPr lang="en-US" dirty="0"/>
              <a:t>Learn from unique case studies in Brazil and Hawaii</a:t>
            </a:r>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19</a:t>
            </a:fld>
            <a:endParaRPr lang="en-US"/>
          </a:p>
        </p:txBody>
      </p:sp>
    </p:spTree>
    <p:extLst>
      <p:ext uri="{BB962C8B-B14F-4D97-AF65-F5344CB8AC3E}">
        <p14:creationId xmlns:p14="http://schemas.microsoft.com/office/powerpoint/2010/main" val="1840113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Developing a Procurement Package of Tools</a:t>
            </a:r>
          </a:p>
          <a:p>
            <a:pPr marL="171450" indent="-171450">
              <a:buFont typeface="Arial"/>
              <a:buChar char="•"/>
            </a:pPr>
            <a:r>
              <a:rPr lang="en-US" dirty="0" err="1"/>
              <a:t>Thymos</a:t>
            </a:r>
            <a:r>
              <a:rPr lang="en-US" dirty="0"/>
              <a:t>: Brazilian Auctions Perspective</a:t>
            </a:r>
          </a:p>
          <a:p>
            <a:pPr marL="171450" indent="-171450">
              <a:buFont typeface="Arial"/>
              <a:buChar char="•"/>
            </a:pPr>
            <a:r>
              <a:rPr lang="en-US" dirty="0"/>
              <a:t>Panel: Creating Conditions for Project Success</a:t>
            </a:r>
          </a:p>
          <a:p>
            <a:pPr marL="171450" indent="-171450">
              <a:buFont typeface="Arial"/>
              <a:buChar char="•"/>
            </a:pPr>
            <a:r>
              <a:rPr lang="en-US" dirty="0"/>
              <a:t>HNEI: Hawaii Procurement Case Study</a:t>
            </a:r>
          </a:p>
          <a:p>
            <a:pPr marL="171450" indent="-171450">
              <a:buFont typeface="Arial"/>
              <a:buChar char="•"/>
            </a:pPr>
            <a:r>
              <a:rPr lang="en-US" dirty="0"/>
              <a:t>Interactive Session: Risk Mapping Exercise</a:t>
            </a:r>
          </a:p>
          <a:p>
            <a:pPr marL="171450" indent="-171450">
              <a:buFont typeface="Arial"/>
              <a:buChar char="•"/>
            </a:pPr>
            <a:r>
              <a:rPr lang="en-US" dirty="0"/>
              <a:t>IRENA: Ensuring a Just and Inclusive Transition</a:t>
            </a:r>
          </a:p>
          <a:p>
            <a:pPr marL="171450" indent="-171450">
              <a:buFont typeface="Arial"/>
              <a:buChar char="•"/>
            </a:pPr>
            <a:r>
              <a:rPr lang="en-US" dirty="0"/>
              <a:t>Key Takeaways</a:t>
            </a:r>
          </a:p>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20</a:t>
            </a:fld>
            <a:endParaRPr lang="en-US"/>
          </a:p>
        </p:txBody>
      </p:sp>
    </p:spTree>
    <p:extLst>
      <p:ext uri="{BB962C8B-B14F-4D97-AF65-F5344CB8AC3E}">
        <p14:creationId xmlns:p14="http://schemas.microsoft.com/office/powerpoint/2010/main" val="3963468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2</a:t>
            </a:fld>
            <a:endParaRPr lang="en-US"/>
          </a:p>
        </p:txBody>
      </p:sp>
    </p:spTree>
    <p:extLst>
      <p:ext uri="{BB962C8B-B14F-4D97-AF65-F5344CB8AC3E}">
        <p14:creationId xmlns:p14="http://schemas.microsoft.com/office/powerpoint/2010/main" val="3469955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baseline="0" dirty="0"/>
          </a:p>
        </p:txBody>
      </p:sp>
      <p:sp>
        <p:nvSpPr>
          <p:cNvPr id="4" name="Slide Number Placeholder 3"/>
          <p:cNvSpPr>
            <a:spLocks noGrp="1"/>
          </p:cNvSpPr>
          <p:nvPr>
            <p:ph type="sldNum" sz="quarter" idx="10"/>
          </p:nvPr>
        </p:nvSpPr>
        <p:spPr/>
        <p:txBody>
          <a:bodyPr/>
          <a:lstStyle/>
          <a:p>
            <a:fld id="{824A558B-E4E9-A94A-B9C1-029E46A76ABA}" type="slidenum">
              <a:rPr lang="en-US" smtClean="0"/>
              <a:t>21</a:t>
            </a:fld>
            <a:endParaRPr lang="en-US"/>
          </a:p>
        </p:txBody>
      </p:sp>
    </p:spTree>
    <p:extLst>
      <p:ext uri="{BB962C8B-B14F-4D97-AF65-F5344CB8AC3E}">
        <p14:creationId xmlns:p14="http://schemas.microsoft.com/office/powerpoint/2010/main" val="2266654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Learn from regional auctions experience</a:t>
            </a:r>
          </a:p>
          <a:p>
            <a:pPr marL="171450" indent="-171450">
              <a:buFont typeface="Arial"/>
              <a:buChar char="•"/>
            </a:pPr>
            <a:r>
              <a:rPr lang="en-US" dirty="0"/>
              <a:t>Understand recent utility scale storage economics in auctions &amp; future trends in auction design</a:t>
            </a:r>
          </a:p>
          <a:p>
            <a:pPr marL="171450" indent="-171450">
              <a:buFont typeface="Arial"/>
              <a:buChar char="•"/>
            </a:pPr>
            <a:r>
              <a:rPr lang="en-US" dirty="0"/>
              <a:t>Learn from case studies in Mexico and Japan</a:t>
            </a:r>
          </a:p>
          <a:p>
            <a:pPr marL="171450" indent="-171450">
              <a:buFont typeface="Arial"/>
              <a:buChar char="•"/>
            </a:pPr>
            <a:r>
              <a:rPr lang="en-US" dirty="0"/>
              <a:t>Design/modify final auction design in country delegations</a:t>
            </a:r>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22</a:t>
            </a:fld>
            <a:endParaRPr lang="en-US"/>
          </a:p>
        </p:txBody>
      </p:sp>
    </p:spTree>
    <p:extLst>
      <p:ext uri="{BB962C8B-B14F-4D97-AF65-F5344CB8AC3E}">
        <p14:creationId xmlns:p14="http://schemas.microsoft.com/office/powerpoint/2010/main" val="18401135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Panel Discussion: Regional Auction Experience</a:t>
            </a:r>
          </a:p>
          <a:p>
            <a:pPr marL="171450" indent="-171450">
              <a:buFont typeface="Arial"/>
              <a:buChar char="•"/>
            </a:pPr>
            <a:r>
              <a:rPr lang="en-US" dirty="0"/>
              <a:t>IRENA: Lessons Learned from Mexico and Japan</a:t>
            </a:r>
          </a:p>
          <a:p>
            <a:pPr marL="171450" indent="-171450">
              <a:buFont typeface="Arial"/>
              <a:buChar char="•"/>
            </a:pPr>
            <a:r>
              <a:rPr lang="en-US"/>
              <a:t>Advanced </a:t>
            </a:r>
            <a:r>
              <a:rPr lang="en-US" dirty="0"/>
              <a:t>Auction Design Elements</a:t>
            </a:r>
          </a:p>
          <a:p>
            <a:pPr marL="171450" indent="-171450">
              <a:buFont typeface="Arial"/>
              <a:buChar char="•"/>
            </a:pPr>
            <a:r>
              <a:rPr lang="en-US" dirty="0"/>
              <a:t>Speak with an Auctions Expert</a:t>
            </a:r>
          </a:p>
          <a:p>
            <a:pPr marL="171450" indent="-171450">
              <a:buFont typeface="Arial"/>
              <a:buChar char="•"/>
            </a:pPr>
            <a:r>
              <a:rPr lang="en-US" dirty="0"/>
              <a:t>CEADIR: Utility Scale Storage Economics</a:t>
            </a:r>
          </a:p>
          <a:p>
            <a:pPr marL="171450" indent="-171450">
              <a:buFont typeface="Arial"/>
              <a:buChar char="•"/>
            </a:pPr>
            <a:r>
              <a:rPr lang="en-US" dirty="0"/>
              <a:t>Interactive Session: Designing an Auction</a:t>
            </a:r>
          </a:p>
          <a:p>
            <a:pPr marL="171450" indent="-171450">
              <a:buFont typeface="Arial"/>
              <a:buChar char="•"/>
            </a:pPr>
            <a:r>
              <a:rPr lang="en-US" dirty="0"/>
              <a:t>Key Takeaways</a:t>
            </a:r>
          </a:p>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23</a:t>
            </a:fld>
            <a:endParaRPr lang="en-US"/>
          </a:p>
        </p:txBody>
      </p:sp>
    </p:spTree>
    <p:extLst>
      <p:ext uri="{BB962C8B-B14F-4D97-AF65-F5344CB8AC3E}">
        <p14:creationId xmlns:p14="http://schemas.microsoft.com/office/powerpoint/2010/main" val="3963468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In the room we have representatives</a:t>
            </a:r>
            <a:r>
              <a:rPr lang="en-US" baseline="0" dirty="0"/>
              <a:t> from 9 countries in South and Southeast Asia (Philippines, Lao PDR, Bangladesh, Nepal, Indonesia, Vietnam, Malaysia, Cambodia, and our hosts Thailand</a:t>
            </a:r>
          </a:p>
          <a:p>
            <a:pPr marL="171450" indent="-171450">
              <a:buFont typeface="Arial"/>
              <a:buChar char="•"/>
            </a:pPr>
            <a:r>
              <a:rPr lang="en-US" baseline="0" dirty="0"/>
              <a:t>The majority of representatives are from Ministries of energy, utilities, and regulators.  (FINAL LIST) We also have expert speakers from Europe, the Middle East, North America, and Latin America as well as the region – in short almost every continent in the world represented.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The topic of our discussion for the next three days is competitive procurement of renewable energy. All over the world, we see that competitive procurement in the renewable energy space has helped capitalize on the cost declines in the wind and solar industry to achieve low prices for consumers in more than 50 countries around the globe.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As this competitive procurement spreads across Asia, we wanted to bring together all those stakeholders involved in procurement, planning, and execution.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We hope that this Dialogue will serve as useful platform for you to build relationships with one another and continue to exchange knowledge after this event is over. </a:t>
            </a:r>
          </a:p>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3</a:t>
            </a:fld>
            <a:endParaRPr lang="en-US"/>
          </a:p>
        </p:txBody>
      </p:sp>
    </p:spTree>
    <p:extLst>
      <p:ext uri="{BB962C8B-B14F-4D97-AF65-F5344CB8AC3E}">
        <p14:creationId xmlns:p14="http://schemas.microsoft.com/office/powerpoint/2010/main" val="202080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overall goals of this workshop are to:</a:t>
            </a:r>
          </a:p>
          <a:p>
            <a:r>
              <a:rPr lang="en-US" dirty="0"/>
              <a:t>Firstly,</a:t>
            </a:r>
            <a:r>
              <a:rPr lang="en-US" baseline="0" dirty="0"/>
              <a:t> </a:t>
            </a:r>
            <a:r>
              <a:rPr lang="en-US" dirty="0"/>
              <a:t>acquire skills to design or modify an existing renewable energy competitive procurement, from key design element</a:t>
            </a:r>
            <a:r>
              <a:rPr lang="en-US" baseline="0" dirty="0"/>
              <a:t>s like bid bonds, ceiling prices, guarantees, and environmental assessments</a:t>
            </a:r>
            <a:r>
              <a:rPr lang="en-US" dirty="0"/>
              <a:t> to creating</a:t>
            </a:r>
            <a:r>
              <a:rPr lang="en-US" baseline="0" dirty="0"/>
              <a:t> a fully</a:t>
            </a:r>
            <a:r>
              <a:rPr lang="en-US" dirty="0"/>
              <a:t> bankable procurement package</a:t>
            </a:r>
            <a:r>
              <a:rPr lang="en-US" baseline="0" dirty="0"/>
              <a:t> with key contracts such as the PPA, access to financing, both commercial and concessional if needed; and guarantees or government support if needed</a:t>
            </a:r>
            <a:endParaRPr lang="en-US" dirty="0"/>
          </a:p>
          <a:p>
            <a:r>
              <a:rPr lang="en-US" dirty="0"/>
              <a:t>Secondly, Gain exposure</a:t>
            </a:r>
            <a:r>
              <a:rPr lang="en-US" baseline="0" dirty="0"/>
              <a:t> to advanced procurement trends, such as technology agnostic procurement, incorporating time of day or seasonal blocks, and utilizing locational or zonal frameworks for structuring procurement</a:t>
            </a:r>
          </a:p>
          <a:p>
            <a:r>
              <a:rPr lang="en-US" baseline="0" dirty="0"/>
              <a:t>Most importantly, we have convened leading stakeholders in the energy sector so we can learn from and build relationships with each other</a:t>
            </a:r>
            <a:endParaRPr lang="en-US" dirty="0"/>
          </a:p>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4</a:t>
            </a:fld>
            <a:endParaRPr lang="en-US"/>
          </a:p>
        </p:txBody>
      </p:sp>
    </p:spTree>
    <p:extLst>
      <p:ext uri="{BB962C8B-B14F-4D97-AF65-F5344CB8AC3E}">
        <p14:creationId xmlns:p14="http://schemas.microsoft.com/office/powerpoint/2010/main" val="202080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This conference was organized as a collaboration by the global Scaling up Renewable Energy Program and the Clean Power Asia program.  In front of you, you should have booklets about the event, as well as printouts of your agenda.</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You also have copies of our USAID Policymaker’s Guide to Designing Auctions (hold up) which provides a written format of the concepts that we will be discussing over the dialogue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You should also have a report form our PACE-D India project which focuses on more advanced trends in system integration of RE. We will be discussing takeaways from this report on Day 3.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We have a great team of facilitators here. Could all of them please raise your hand? If you have a question or need anything throughout the course of the dialogue, please let myself or one of them know.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At the end of today, we will have a welcome reception with soft drinks and snacks for everyone to meet each other. We hope you will all be able to attend. </a:t>
            </a:r>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baseline="0" dirty="0"/>
          </a:p>
        </p:txBody>
      </p:sp>
      <p:sp>
        <p:nvSpPr>
          <p:cNvPr id="4" name="Slide Number Placeholder 3"/>
          <p:cNvSpPr>
            <a:spLocks noGrp="1"/>
          </p:cNvSpPr>
          <p:nvPr>
            <p:ph type="sldNum" sz="quarter" idx="10"/>
          </p:nvPr>
        </p:nvSpPr>
        <p:spPr/>
        <p:txBody>
          <a:bodyPr/>
          <a:lstStyle/>
          <a:p>
            <a:fld id="{824A558B-E4E9-A94A-B9C1-029E46A76ABA}" type="slidenum">
              <a:rPr lang="en-US" smtClean="0"/>
              <a:t>5</a:t>
            </a:fld>
            <a:endParaRPr lang="en-US"/>
          </a:p>
        </p:txBody>
      </p:sp>
    </p:spTree>
    <p:extLst>
      <p:ext uri="{BB962C8B-B14F-4D97-AF65-F5344CB8AC3E}">
        <p14:creationId xmlns:p14="http://schemas.microsoft.com/office/powerpoint/2010/main" val="2266654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We have an ambitious day planned.</a:t>
            </a:r>
            <a:r>
              <a:rPr lang="en-US" baseline="0" dirty="0"/>
              <a:t> Our learning objectives: </a:t>
            </a:r>
            <a:endParaRPr lang="en-US" dirty="0"/>
          </a:p>
          <a:p>
            <a:pPr marL="171450" indent="-171450">
              <a:buFont typeface="Arial"/>
              <a:buChar char="•"/>
            </a:pPr>
            <a:r>
              <a:rPr lang="en-US" dirty="0"/>
              <a:t>Understand global CP trends </a:t>
            </a:r>
          </a:p>
          <a:p>
            <a:pPr marL="171450" indent="-171450">
              <a:buFont typeface="Arial"/>
              <a:buChar char="•"/>
            </a:pPr>
            <a:r>
              <a:rPr lang="en-US" dirty="0"/>
              <a:t>Learn about how different market structures impact CP plans</a:t>
            </a:r>
          </a:p>
          <a:p>
            <a:pPr marL="171450" indent="-171450">
              <a:buFont typeface="Arial"/>
              <a:buChar char="•"/>
            </a:pPr>
            <a:r>
              <a:rPr lang="en-US" dirty="0"/>
              <a:t>Plan for grid integration challenges</a:t>
            </a:r>
          </a:p>
          <a:p>
            <a:pPr marL="171450" indent="-171450">
              <a:buFont typeface="Arial"/>
              <a:buChar char="•"/>
            </a:pPr>
            <a:r>
              <a:rPr lang="en-US" dirty="0"/>
              <a:t>Provide an overview of key design elements: definitions, policy goals, and setting prequalification criteria</a:t>
            </a:r>
          </a:p>
          <a:p>
            <a:pPr marL="171450" indent="-171450">
              <a:buFont typeface="Arial"/>
              <a:buChar char="•"/>
            </a:pPr>
            <a:r>
              <a:rPr lang="en-US" dirty="0"/>
              <a:t>Learn from India’s experiences in procurement over past 10 years</a:t>
            </a:r>
          </a:p>
        </p:txBody>
      </p:sp>
      <p:sp>
        <p:nvSpPr>
          <p:cNvPr id="4" name="Slide Number Placeholder 3"/>
          <p:cNvSpPr>
            <a:spLocks noGrp="1"/>
          </p:cNvSpPr>
          <p:nvPr>
            <p:ph type="sldNum" sz="quarter" idx="10"/>
          </p:nvPr>
        </p:nvSpPr>
        <p:spPr/>
        <p:txBody>
          <a:bodyPr/>
          <a:lstStyle/>
          <a:p>
            <a:fld id="{824A558B-E4E9-A94A-B9C1-029E46A76ABA}" type="slidenum">
              <a:rPr lang="en-US" smtClean="0"/>
              <a:t>6</a:t>
            </a:fld>
            <a:endParaRPr lang="en-US"/>
          </a:p>
        </p:txBody>
      </p:sp>
    </p:spTree>
    <p:extLst>
      <p:ext uri="{BB962C8B-B14F-4D97-AF65-F5344CB8AC3E}">
        <p14:creationId xmlns:p14="http://schemas.microsoft.com/office/powerpoint/2010/main" val="1840113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We will have IRENA who will be presenting</a:t>
            </a:r>
            <a:r>
              <a:rPr lang="en-US" baseline="0" dirty="0"/>
              <a:t> takeaways from their most recent report </a:t>
            </a:r>
            <a:endParaRPr lang="en-US" dirty="0"/>
          </a:p>
          <a:p>
            <a:pPr marL="171450" indent="-171450">
              <a:buFont typeface="Arial"/>
              <a:buChar char="•"/>
            </a:pPr>
            <a:r>
              <a:rPr lang="en-US" dirty="0"/>
              <a:t>Afterwards, we will take a Group Photo and coffee break</a:t>
            </a:r>
          </a:p>
          <a:p>
            <a:pPr marL="171450" indent="-171450">
              <a:buFont typeface="Arial"/>
              <a:buChar char="•"/>
            </a:pPr>
            <a:r>
              <a:rPr lang="en-US" dirty="0"/>
              <a:t>Interactive Session: in which</a:t>
            </a:r>
            <a:r>
              <a:rPr lang="en-US" baseline="0" dirty="0"/>
              <a:t> each country delegation will map their sectors and then introduce themselves</a:t>
            </a:r>
            <a:endParaRPr lang="en-US" dirty="0"/>
          </a:p>
          <a:p>
            <a:pPr marL="171450" indent="-171450">
              <a:buFont typeface="Arial"/>
              <a:buChar char="•"/>
            </a:pPr>
            <a:r>
              <a:rPr lang="en-US" dirty="0"/>
              <a:t>For the interactive sessions,</a:t>
            </a:r>
            <a:r>
              <a:rPr lang="en-US" baseline="0" dirty="0"/>
              <a:t> please make sure you sit with your country delegation, if you are not already</a:t>
            </a:r>
            <a:endParaRPr lang="en-US" dirty="0"/>
          </a:p>
          <a:p>
            <a:pPr marL="171450" indent="-171450">
              <a:buFont typeface="Arial"/>
              <a:buChar char="•"/>
            </a:pPr>
            <a:r>
              <a:rPr lang="en-US" dirty="0"/>
              <a:t>Hawaii Natural</a:t>
            </a:r>
            <a:r>
              <a:rPr lang="en-US" baseline="0" dirty="0"/>
              <a:t> Energy Institute will discuss</a:t>
            </a:r>
            <a:r>
              <a:rPr lang="en-US" dirty="0"/>
              <a:t> Grid integration challenges and solutions</a:t>
            </a:r>
          </a:p>
          <a:p>
            <a:pPr marL="171450" indent="-171450">
              <a:buFont typeface="Arial"/>
              <a:buChar char="•"/>
            </a:pPr>
            <a:r>
              <a:rPr lang="en-US" dirty="0" err="1"/>
              <a:t>Thymos</a:t>
            </a:r>
            <a:r>
              <a:rPr lang="en-US" dirty="0"/>
              <a:t> </a:t>
            </a:r>
            <a:r>
              <a:rPr lang="en-US" dirty="0" err="1"/>
              <a:t>Energia</a:t>
            </a:r>
            <a:r>
              <a:rPr lang="en-US" dirty="0"/>
              <a:t>: Auctions &amp; Market Structure</a:t>
            </a:r>
          </a:p>
          <a:p>
            <a:pPr marL="171450" indent="-171450">
              <a:buFont typeface="Arial"/>
              <a:buChar char="•"/>
            </a:pPr>
            <a:r>
              <a:rPr lang="en-US" dirty="0"/>
              <a:t>We will have lunch</a:t>
            </a:r>
          </a:p>
          <a:p>
            <a:pPr marL="171450" indent="-171450">
              <a:buFont typeface="Arial"/>
              <a:buChar char="•"/>
            </a:pPr>
            <a:r>
              <a:rPr lang="en-US" dirty="0"/>
              <a:t>Indian auctions with USAID/India</a:t>
            </a:r>
          </a:p>
          <a:p>
            <a:pPr marL="171450" indent="-171450">
              <a:buFont typeface="Arial"/>
              <a:buChar char="•"/>
            </a:pPr>
            <a:r>
              <a:rPr lang="en-US" dirty="0"/>
              <a:t>Auction Key Design Elements I &amp; II: process</a:t>
            </a:r>
            <a:r>
              <a:rPr lang="en-US" baseline="0" dirty="0"/>
              <a:t> for designing an auction from beginning to end; we will include some interactive exercises as well </a:t>
            </a:r>
            <a:endParaRPr lang="en-US" dirty="0"/>
          </a:p>
          <a:p>
            <a:pPr marL="171450" indent="-171450">
              <a:buFont typeface="Arial"/>
              <a:buChar char="•"/>
            </a:pPr>
            <a:r>
              <a:rPr lang="en-US" dirty="0"/>
              <a:t>Key Takeaways: Country Delegations. We would like two countries to volunteer to briefly discuss their key takeaways</a:t>
            </a:r>
            <a:r>
              <a:rPr lang="en-US" baseline="0" dirty="0"/>
              <a:t> in five minutes or less from the day.</a:t>
            </a:r>
          </a:p>
          <a:p>
            <a:pPr marL="171450" indent="-171450">
              <a:buFont typeface="Arial"/>
              <a:buChar char="•"/>
            </a:pPr>
            <a:r>
              <a:rPr lang="en-US" baseline="0" dirty="0"/>
              <a:t>May I just ask that you hold your questions until the end of the presentation </a:t>
            </a:r>
            <a:endParaRPr lang="en-US" dirty="0"/>
          </a:p>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7</a:t>
            </a:fld>
            <a:endParaRPr lang="en-US"/>
          </a:p>
        </p:txBody>
      </p:sp>
    </p:spTree>
    <p:extLst>
      <p:ext uri="{BB962C8B-B14F-4D97-AF65-F5344CB8AC3E}">
        <p14:creationId xmlns:p14="http://schemas.microsoft.com/office/powerpoint/2010/main" val="3963468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Tomorrow: Building on Day 1, Day 2 will continue with building a bankable procurement package with best practice contractual documents, financing, and guarantees/government support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Day 3: we will focus on experience in the region, with presentations from many of you in the room, as well as a look at future trends like storage and advanced auction design elements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Throughout the Dialogue, we will be leading each delegation to design or modify your country’s competitive procurement/auction design, culminating with a session on Wednesday to either finish your design or conference with some of our experts to discuss questions or RE topics of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OR a sample country (LOOK AT EXERCISES)</a:t>
            </a:r>
          </a:p>
        </p:txBody>
      </p:sp>
      <p:sp>
        <p:nvSpPr>
          <p:cNvPr id="4" name="Slide Number Placeholder 3"/>
          <p:cNvSpPr>
            <a:spLocks noGrp="1"/>
          </p:cNvSpPr>
          <p:nvPr>
            <p:ph type="sldNum" sz="quarter" idx="10"/>
          </p:nvPr>
        </p:nvSpPr>
        <p:spPr/>
        <p:txBody>
          <a:bodyPr/>
          <a:lstStyle/>
          <a:p>
            <a:fld id="{824A558B-E4E9-A94A-B9C1-029E46A76ABA}" type="slidenum">
              <a:rPr lang="en-US" smtClean="0"/>
              <a:t>8</a:t>
            </a:fld>
            <a:endParaRPr lang="en-US"/>
          </a:p>
        </p:txBody>
      </p:sp>
    </p:spTree>
    <p:extLst>
      <p:ext uri="{BB962C8B-B14F-4D97-AF65-F5344CB8AC3E}">
        <p14:creationId xmlns:p14="http://schemas.microsoft.com/office/powerpoint/2010/main" val="2266654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I believe we have a range of experience in the roo</a:t>
            </a:r>
            <a:r>
              <a:rPr lang="en-US" baseline="0" dirty="0"/>
              <a:t>m here today. Some of you are likely new to this concept. Also, everyone refers to this differently depending on where they’re from. </a:t>
            </a:r>
          </a:p>
          <a:p>
            <a:pPr marL="171450" indent="-171450">
              <a:buFont typeface="Arial"/>
              <a:buChar char="•"/>
            </a:pPr>
            <a:r>
              <a:rPr lang="en-US" baseline="0" dirty="0"/>
              <a:t>So for the purpose of our event, when we are referring to competitive procurement, we are referring to a process </a:t>
            </a:r>
            <a:endParaRPr lang="en-US" dirty="0"/>
          </a:p>
          <a:p>
            <a:pPr marL="171450" indent="-171450">
              <a:buFont typeface="Arial"/>
              <a:buChar char="•"/>
            </a:pPr>
            <a:r>
              <a:rPr lang="en-US" dirty="0"/>
              <a:t>Competitive procurement is a transparent process for procuring new renewable energy which requires</a:t>
            </a:r>
            <a:r>
              <a:rPr lang="en-US" baseline="0" dirty="0"/>
              <a:t> different bidders to compete on price</a:t>
            </a:r>
          </a:p>
          <a:p>
            <a:pPr marL="171450" indent="-171450">
              <a:buFont typeface="Arial"/>
              <a:buChar char="•"/>
            </a:pPr>
            <a:r>
              <a:rPr lang="en-US" baseline="0" dirty="0"/>
              <a:t>Usually, the least cost option, or lowest price, wins the contact</a:t>
            </a:r>
            <a:endParaRPr lang="en-US" dirty="0"/>
          </a:p>
          <a:p>
            <a:pPr marL="171450" indent="-171450">
              <a:buFont typeface="Arial"/>
              <a:buChar char="•"/>
            </a:pPr>
            <a:r>
              <a:rPr lang="en-US" dirty="0"/>
              <a:t>We</a:t>
            </a:r>
            <a:r>
              <a:rPr lang="en-US" baseline="0" dirty="0"/>
              <a:t> will also be referring to auctions, which is the term used most often in the energy industry and globally. For the purposes of this Dialogue, those terms will have the same meaning</a:t>
            </a:r>
            <a:endParaRPr lang="en-US" dirty="0"/>
          </a:p>
          <a:p>
            <a:pPr marL="171450" indent="-171450">
              <a:buFont typeface="Arial"/>
              <a:buChar char="•"/>
            </a:pPr>
            <a:r>
              <a:rPr lang="en-US" baseline="0" dirty="0"/>
              <a:t>Getting into much more detail later in the day</a:t>
            </a:r>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9</a:t>
            </a:fld>
            <a:endParaRPr lang="en-US"/>
          </a:p>
        </p:txBody>
      </p:sp>
    </p:spTree>
    <p:extLst>
      <p:ext uri="{BB962C8B-B14F-4D97-AF65-F5344CB8AC3E}">
        <p14:creationId xmlns:p14="http://schemas.microsoft.com/office/powerpoint/2010/main" val="10933967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40C00456-721A-A94C-800A-D5E7EE91C160}" type="datetime1">
              <a:rPr lang="en-US" smtClean="0"/>
              <a:pPr/>
              <a:t>7/2/2020</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a:outerShdw blurRad="254000" dir="2700000" algn="tl" rotWithShape="0">
              <a:srgbClr val="000000">
                <a:alpha val="20000"/>
              </a:srgbClr>
            </a:outerShdw>
          </a:effectLst>
        </p:spPr>
        <p:txBody>
          <a:bodyPr anchor="b" anchorCtr="0">
            <a:normAutofit/>
          </a:bodyPr>
          <a:lstStyle>
            <a:lvl1pPr>
              <a:defRPr sz="24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135206"/>
            <a:ext cx="3429000" cy="1209781"/>
          </a:xfrm>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4" name="Straight Connector 13"/>
          <p:cNvCxnSpPr/>
          <p:nvPr userDrawn="1"/>
        </p:nvCxnSpPr>
        <p:spPr>
          <a:xfrm>
            <a:off x="746760" y="2973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pic>
        <p:nvPicPr>
          <p:cNvPr id="16" name="Picture 15"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3805" y="569937"/>
            <a:ext cx="1371600" cy="410902"/>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388307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7/2/2020</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239252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7/2/2020</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7"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207058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7/2/2020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922565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7/2/2020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348010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7/2/2020</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450899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7/2/2020</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482703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7/2/2020</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120831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rot="16200000">
            <a:off x="78623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6"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3F4168E2-91C5-9646-9F53-5B4E70AF759D}" type="datetime1">
              <a:rPr lang="en-US" smtClean="0"/>
              <a:pPr/>
              <a:t>7/2/2020</a:t>
            </a:fld>
            <a:endParaRPr lang="en-US"/>
          </a:p>
        </p:txBody>
      </p:sp>
      <p:sp>
        <p:nvSpPr>
          <p:cNvPr id="8"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12" name="Picture 11"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3805" y="4344987"/>
            <a:ext cx="1371600" cy="410902"/>
          </a:xfrm>
          <a:prstGeom prst="rect">
            <a:avLst/>
          </a:prstGeom>
          <a:effectLst/>
        </p:spPr>
      </p:pic>
      <p:sp>
        <p:nvSpPr>
          <p:cNvPr id="15" name="Subtitle 2"/>
          <p:cNvSpPr>
            <a:spLocks noGrp="1"/>
          </p:cNvSpPr>
          <p:nvPr>
            <p:ph type="subTitle" idx="1" hasCustomPrompt="1"/>
          </p:nvPr>
        </p:nvSpPr>
        <p:spPr>
          <a:xfrm>
            <a:off x="685800" y="3135206"/>
            <a:ext cx="3429000" cy="1209781"/>
          </a:xfrm>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8" name="Straight Connector 17"/>
          <p:cNvCxnSpPr/>
          <p:nvPr userDrawn="1"/>
        </p:nvCxnSpPr>
        <p:spPr>
          <a:xfrm>
            <a:off x="746760" y="2973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85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ver - Full Re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7/2/2020</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11" name="Picture 10" descr="USAID_Logo_White_v02.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83805" y="569937"/>
            <a:ext cx="1371600" cy="410902"/>
          </a:xfrm>
          <a:prstGeom prst="rect">
            <a:avLst/>
          </a:prstGeom>
          <a:effectLst/>
        </p:spPr>
      </p:pic>
      <p:sp>
        <p:nvSpPr>
          <p:cNvPr id="12" name="Title 1"/>
          <p:cNvSpPr>
            <a:spLocks noGrp="1"/>
          </p:cNvSpPr>
          <p:nvPr>
            <p:ph type="ctrTitle" hasCustomPrompt="1"/>
          </p:nvPr>
        </p:nvSpPr>
        <p:spPr>
          <a:xfrm>
            <a:off x="685800" y="1601787"/>
            <a:ext cx="3886200" cy="1209781"/>
          </a:xfrm>
          <a:effectLst/>
        </p:spPr>
        <p:txBody>
          <a:bodyPr anchor="b" anchorCtr="0">
            <a:normAutofit/>
          </a:bodyPr>
          <a:lstStyle>
            <a:lvl1pPr>
              <a:defRPr sz="24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6632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ivider - Full Red">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534987"/>
            <a:ext cx="5486400" cy="461665"/>
          </a:xfrm>
        </p:spPr>
        <p:txBody>
          <a:bodyPr wrap="square" anchor="t" anchorCtr="0">
            <a:spAutoFit/>
          </a:bodyPr>
          <a:lstStyle>
            <a:lvl1pPr>
              <a:defRPr sz="24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152400" y="4844639"/>
            <a:ext cx="2133600" cy="186148"/>
          </a:xfrm>
        </p:spPr>
        <p:txBody>
          <a:bodyPr/>
          <a:lstStyle>
            <a:lvl1pPr>
              <a:defRPr>
                <a:solidFill>
                  <a:srgbClr val="FFFFFF"/>
                </a:solidFill>
              </a:defRPr>
            </a:lvl1pPr>
          </a:lstStyle>
          <a:p>
            <a:fld id="{C3349C05-927F-3348-96DF-9086CF2761D6}" type="datetime1">
              <a:rPr lang="en-US" smtClean="0"/>
              <a:t>7/2/2020</a:t>
            </a:fld>
            <a:endParaRPr lang="en-US"/>
          </a:p>
        </p:txBody>
      </p:sp>
      <p:sp>
        <p:nvSpPr>
          <p:cNvPr id="4" name="Footer Placeholder 3"/>
          <p:cNvSpPr>
            <a:spLocks noGrp="1"/>
          </p:cNvSpPr>
          <p:nvPr>
            <p:ph type="ftr" sz="quarter" idx="11"/>
          </p:nvPr>
        </p:nvSpPr>
        <p:spPr>
          <a:xfrm>
            <a:off x="3124200" y="4844639"/>
            <a:ext cx="2895600" cy="186148"/>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6858000" y="4844639"/>
            <a:ext cx="2133600" cy="186148"/>
          </a:xfrm>
        </p:spPr>
        <p:txBody>
          <a:bodyPr/>
          <a:lstStyle>
            <a:lvl1pPr>
              <a:defRPr>
                <a:solidFill>
                  <a:srgbClr val="FFFFFF"/>
                </a:solidFill>
              </a:defRPr>
            </a:lvl1pPr>
          </a:lstStyle>
          <a:p>
            <a:fld id="{42782948-4DBE-204D-AB9E-B65E067054AE}" type="slidenum">
              <a:rPr lang="en-US" smtClean="0"/>
              <a:pPr/>
              <a:t>‹#›</a:t>
            </a:fld>
            <a:endParaRPr lang="en-US"/>
          </a:p>
        </p:txBody>
      </p:sp>
      <p:pic>
        <p:nvPicPr>
          <p:cNvPr id="9" name="Picture 8"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3805" y="4344987"/>
            <a:ext cx="1371600" cy="410902"/>
          </a:xfrm>
          <a:prstGeom prst="rect">
            <a:avLst/>
          </a:prstGeom>
          <a:effectLst/>
        </p:spPr>
      </p:pic>
      <p:cxnSp>
        <p:nvCxnSpPr>
          <p:cNvPr id="13" name="Straight Connector 12"/>
          <p:cNvCxnSpPr/>
          <p:nvPr userDrawn="1"/>
        </p:nvCxnSpPr>
        <p:spPr>
          <a:xfrm>
            <a:off x="746760" y="687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146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7/2/2020</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11" name="Picture 10"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3805" y="569937"/>
            <a:ext cx="1371600" cy="410902"/>
          </a:xfrm>
          <a:prstGeom prst="rect">
            <a:avLst/>
          </a:prstGeom>
          <a:effectLst/>
        </p:spPr>
      </p:pic>
      <p:sp>
        <p:nvSpPr>
          <p:cNvPr id="12" name="Title 1"/>
          <p:cNvSpPr>
            <a:spLocks noGrp="1"/>
          </p:cNvSpPr>
          <p:nvPr>
            <p:ph type="ctrTitle" hasCustomPrompt="1"/>
          </p:nvPr>
        </p:nvSpPr>
        <p:spPr>
          <a:xfrm>
            <a:off x="685800" y="1601787"/>
            <a:ext cx="3886200" cy="1209781"/>
          </a:xfrm>
          <a:effectLst/>
        </p:spPr>
        <p:txBody>
          <a:bodyPr anchor="b" anchorCtr="0">
            <a:normAutofit/>
          </a:bodyPr>
          <a:lstStyle>
            <a:lvl1pPr>
              <a:defRPr sz="24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277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7/2/2020</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13"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4254325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7/2/2020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4121407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7/2/2020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563192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7/2/2020</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0723587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7/2/2020</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2053309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7/2/2020</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534227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7/2/2020</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7"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7062974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7/2/2020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8948454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7/2/2020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9560763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7/2/2020</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875182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534987"/>
            <a:ext cx="5486400" cy="461665"/>
          </a:xfrm>
        </p:spPr>
        <p:txBody>
          <a:bodyPr wrap="square" anchor="t" anchorCtr="0">
            <a:spAutoFit/>
          </a:bodyPr>
          <a:lstStyle>
            <a:lvl1pPr>
              <a:defRPr sz="24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152400" y="4844639"/>
            <a:ext cx="2133600" cy="186148"/>
          </a:xfrm>
        </p:spPr>
        <p:txBody>
          <a:bodyPr/>
          <a:lstStyle>
            <a:lvl1pPr>
              <a:defRPr>
                <a:solidFill>
                  <a:srgbClr val="FFFFFF"/>
                </a:solidFill>
              </a:defRPr>
            </a:lvl1pPr>
          </a:lstStyle>
          <a:p>
            <a:fld id="{C3349C05-927F-3348-96DF-9086CF2761D6}" type="datetime1">
              <a:rPr lang="en-US" smtClean="0"/>
              <a:t>7/2/2020</a:t>
            </a:fld>
            <a:endParaRPr lang="en-US"/>
          </a:p>
        </p:txBody>
      </p:sp>
      <p:sp>
        <p:nvSpPr>
          <p:cNvPr id="4" name="Footer Placeholder 3"/>
          <p:cNvSpPr>
            <a:spLocks noGrp="1"/>
          </p:cNvSpPr>
          <p:nvPr>
            <p:ph type="ftr" sz="quarter" idx="11"/>
          </p:nvPr>
        </p:nvSpPr>
        <p:spPr>
          <a:xfrm>
            <a:off x="3124200" y="4844639"/>
            <a:ext cx="2895600" cy="186148"/>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6858000" y="4844639"/>
            <a:ext cx="2133600" cy="186148"/>
          </a:xfrm>
        </p:spPr>
        <p:txBody>
          <a:bodyPr/>
          <a:lstStyle>
            <a:lvl1pPr>
              <a:defRPr>
                <a:solidFill>
                  <a:srgbClr val="FFFFFF"/>
                </a:solidFill>
              </a:defRPr>
            </a:lvl1pPr>
          </a:lstStyle>
          <a:p>
            <a:fld id="{42782948-4DBE-204D-AB9E-B65E067054AE}" type="slidenum">
              <a:rPr lang="en-US" smtClean="0"/>
              <a:pPr/>
              <a:t>‹#›</a:t>
            </a:fld>
            <a:endParaRPr lang="en-US"/>
          </a:p>
        </p:txBody>
      </p:sp>
      <p:pic>
        <p:nvPicPr>
          <p:cNvPr id="9" name="Picture 8"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3805" y="4344987"/>
            <a:ext cx="1371600" cy="410902"/>
          </a:xfrm>
          <a:prstGeom prst="rect">
            <a:avLst/>
          </a:prstGeom>
          <a:effectLst/>
        </p:spPr>
      </p:pic>
      <p:cxnSp>
        <p:nvCxnSpPr>
          <p:cNvPr id="13" name="Straight Connector 12"/>
          <p:cNvCxnSpPr/>
          <p:nvPr userDrawn="1"/>
        </p:nvCxnSpPr>
        <p:spPr>
          <a:xfrm>
            <a:off x="746760" y="687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9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7/2/2020</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8268523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7/2/2020</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728296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7/2/2020</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13" name="Text Placeholder 2"/>
          <p:cNvSpPr>
            <a:spLocks noGrp="1"/>
          </p:cNvSpPr>
          <p:nvPr>
            <p:ph idx="1"/>
          </p:nvPr>
        </p:nvSpPr>
        <p:spPr>
          <a:xfrm>
            <a:off x="685800" y="1296987"/>
            <a:ext cx="7772400" cy="3200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1609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7772400"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7/2/2020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98604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7/2/2020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3782065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7/2/2020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90966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7/2/2020</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470141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7/2/2020</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21"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560114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685800" y="1296987"/>
            <a:ext cx="7772400" cy="3200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152400" y="4864207"/>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C017F59-29DA-6F48-B92A-5AD511CC2D63}" type="datetime1">
              <a:rPr lang="en-US" smtClean="0"/>
              <a:pPr/>
              <a:t>7/2/2020</a:t>
            </a:fld>
            <a:endParaRPr lang="en-US"/>
          </a:p>
        </p:txBody>
      </p:sp>
      <p:sp>
        <p:nvSpPr>
          <p:cNvPr id="5" name="Footer Placeholder 4"/>
          <p:cNvSpPr>
            <a:spLocks noGrp="1"/>
          </p:cNvSpPr>
          <p:nvPr>
            <p:ph type="ftr" sz="quarter" idx="3"/>
          </p:nvPr>
        </p:nvSpPr>
        <p:spPr>
          <a:xfrm>
            <a:off x="3124200" y="4864207"/>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6" name="Slide Number Placeholder 5"/>
          <p:cNvSpPr>
            <a:spLocks noGrp="1"/>
          </p:cNvSpPr>
          <p:nvPr>
            <p:ph type="sldNum" sz="quarter" idx="4"/>
          </p:nvPr>
        </p:nvSpPr>
        <p:spPr>
          <a:xfrm>
            <a:off x="6858000" y="4864207"/>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4" name="Frame 13"/>
          <p:cNvSpPr/>
          <p:nvPr/>
        </p:nvSpPr>
        <p:spPr>
          <a:xfrm>
            <a:off x="0" y="0"/>
            <a:ext cx="9144000" cy="5189384"/>
          </a:xfrm>
          <a:prstGeom prst="frame">
            <a:avLst>
              <a:gd name="adj1" fmla="val 2963"/>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solidFill>
                <a:srgbClr val="FFFFFF"/>
              </a:solidFill>
              <a:latin typeface="Gill Sans MT"/>
              <a:cs typeface="Gill Sans MT"/>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674" r:id="rId2"/>
    <p:sldLayoutId id="2147483654" r:id="rId3"/>
    <p:sldLayoutId id="2147483708" r:id="rId4"/>
    <p:sldLayoutId id="2147483709" r:id="rId5"/>
    <p:sldLayoutId id="2147483758" r:id="rId6"/>
    <p:sldLayoutId id="2147483710" r:id="rId7"/>
    <p:sldLayoutId id="2147483711" r:id="rId8"/>
    <p:sldLayoutId id="2147483712" r:id="rId9"/>
    <p:sldLayoutId id="2147483714" r:id="rId10"/>
    <p:sldLayoutId id="2147483738" r:id="rId11"/>
    <p:sldLayoutId id="2147483739" r:id="rId12"/>
    <p:sldLayoutId id="2147483740" r:id="rId13"/>
    <p:sldLayoutId id="2147483741" r:id="rId14"/>
    <p:sldLayoutId id="2147483742" r:id="rId15"/>
    <p:sldLayoutId id="2147483743" r:id="rId16"/>
    <p:sldLayoutId id="2147483696" r:id="rId17"/>
    <p:sldLayoutId id="2147483744" r:id="rId18"/>
    <p:sldLayoutId id="2147483745" r:id="rId19"/>
    <p:sldLayoutId id="2147483746" r:id="rId20"/>
    <p:sldLayoutId id="2147483747" r:id="rId21"/>
    <p:sldLayoutId id="2147483748" r:id="rId22"/>
    <p:sldLayoutId id="2147483749" r:id="rId23"/>
    <p:sldLayoutId id="2147483750" r:id="rId24"/>
    <p:sldLayoutId id="2147483751" r:id="rId25"/>
    <p:sldLayoutId id="2147483752" r:id="rId26"/>
    <p:sldLayoutId id="2147483753" r:id="rId27"/>
    <p:sldLayoutId id="2147483754" r:id="rId28"/>
    <p:sldLayoutId id="2147483755" r:id="rId29"/>
    <p:sldLayoutId id="2147483756" r:id="rId30"/>
    <p:sldLayoutId id="2147483757" r:id="rId31"/>
  </p:sldLayoutIdLst>
  <p:hf hdr="0"/>
  <p:txStyles>
    <p:titleStyle>
      <a:lvl1pPr algn="l" defTabSz="457200" rtl="0" eaLnBrk="1" latinLnBrk="0" hangingPunct="1">
        <a:spcBef>
          <a:spcPct val="0"/>
        </a:spcBef>
        <a:buNone/>
        <a:defRPr sz="24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601787"/>
            <a:ext cx="6551428" cy="1209781"/>
          </a:xfrm>
          <a:solidFill>
            <a:srgbClr val="002F6C">
              <a:alpha val="70000"/>
            </a:srgbClr>
          </a:solidFill>
        </p:spPr>
        <p:txBody>
          <a:bodyPr>
            <a:normAutofit/>
          </a:bodyPr>
          <a:lstStyle/>
          <a:p>
            <a:r>
              <a:rPr lang="en-US" dirty="0"/>
              <a:t>Asia EDGE Regional Competitive Procurement Dialogue</a:t>
            </a:r>
          </a:p>
        </p:txBody>
      </p:sp>
      <p:sp>
        <p:nvSpPr>
          <p:cNvPr id="6" name="Subtitle 5"/>
          <p:cNvSpPr>
            <a:spLocks noGrp="1"/>
          </p:cNvSpPr>
          <p:nvPr>
            <p:ph type="subTitle" idx="1"/>
          </p:nvPr>
        </p:nvSpPr>
        <p:spPr>
          <a:xfrm>
            <a:off x="685799" y="3910217"/>
            <a:ext cx="3836581" cy="1122527"/>
          </a:xfrm>
        </p:spPr>
        <p:txBody>
          <a:bodyPr>
            <a:normAutofit/>
          </a:bodyPr>
          <a:lstStyle/>
          <a:p>
            <a:endParaRPr lang="en-US" dirty="0"/>
          </a:p>
          <a:p>
            <a:r>
              <a:rPr lang="en-US" dirty="0"/>
              <a:t>Sarah Lawson</a:t>
            </a:r>
          </a:p>
          <a:p>
            <a:r>
              <a:rPr lang="en-US" dirty="0"/>
              <a:t>November 18</a:t>
            </a:r>
            <a:r>
              <a:rPr lang="en-US"/>
              <a:t>, 2019</a:t>
            </a:r>
            <a:endParaRPr lang="en-US" dirty="0"/>
          </a:p>
        </p:txBody>
      </p:sp>
    </p:spTree>
    <p:extLst>
      <p:ext uri="{BB962C8B-B14F-4D97-AF65-F5344CB8AC3E}">
        <p14:creationId xmlns:p14="http://schemas.microsoft.com/office/powerpoint/2010/main" val="2609198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414FB1AD-D69E-B741-965A-0BAE826C2FA6}" type="datetime1">
              <a:rPr lang="en-US" smtClean="0"/>
              <a:pPr/>
              <a:t>7/2/2020</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10</a:t>
            </a:fld>
            <a:endParaRPr lang="en-US"/>
          </a:p>
        </p:txBody>
      </p:sp>
      <p:sp>
        <p:nvSpPr>
          <p:cNvPr id="5" name="Title 4"/>
          <p:cNvSpPr>
            <a:spLocks noGrp="1"/>
          </p:cNvSpPr>
          <p:nvPr>
            <p:ph type="title"/>
          </p:nvPr>
        </p:nvSpPr>
        <p:spPr>
          <a:xfrm>
            <a:off x="686104" y="682922"/>
            <a:ext cx="7772400" cy="461665"/>
          </a:xfrm>
        </p:spPr>
        <p:txBody>
          <a:bodyPr/>
          <a:lstStyle/>
          <a:p>
            <a:r>
              <a:rPr lang="en-US" dirty="0"/>
              <a:t>USAID Experience in Competitive Procurement</a:t>
            </a:r>
          </a:p>
        </p:txBody>
      </p:sp>
      <p:pic>
        <p:nvPicPr>
          <p:cNvPr id="8" name="Content Placeholder 3" descr="Map of Anounced and Assited Compeitive Procurement Auctions. Anounced includes Colombia, Tanzania, Madagascar, Ethiopia, Pakistan and Laos, Assisted includes Mexico, Kazakhstan, India, Afghanistan, South Africa, Zambia and Senegal">
            <a:extLst>
              <a:ext uri="{FF2B5EF4-FFF2-40B4-BE49-F238E27FC236}">
                <a16:creationId xmlns:a16="http://schemas.microsoft.com/office/drawing/2014/main" id="{9EC312D1-5F9C-4025-BFAC-B2DE0BA049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327" y="1293932"/>
            <a:ext cx="6547020" cy="3309302"/>
          </a:xfrm>
          <a:prstGeom prst="rect">
            <a:avLst/>
          </a:prstGeom>
          <a:noFill/>
          <a:ln w="9525">
            <a:noFill/>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p14="http://schemas.microsoft.com/office/powerpoint/2010/main" val="1581966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414FB1AD-D69E-B741-965A-0BAE826C2FA6}" type="datetime1">
              <a:rPr lang="en-US" smtClean="0"/>
              <a:pPr/>
              <a:t>7/2/2020</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11</a:t>
            </a:fld>
            <a:endParaRPr lang="en-US"/>
          </a:p>
        </p:txBody>
      </p:sp>
      <p:sp>
        <p:nvSpPr>
          <p:cNvPr id="5" name="Title 4"/>
          <p:cNvSpPr>
            <a:spLocks noGrp="1"/>
          </p:cNvSpPr>
          <p:nvPr>
            <p:ph type="title"/>
          </p:nvPr>
        </p:nvSpPr>
        <p:spPr>
          <a:xfrm>
            <a:off x="686104" y="682922"/>
            <a:ext cx="7772400" cy="461665"/>
          </a:xfrm>
        </p:spPr>
        <p:txBody>
          <a:bodyPr/>
          <a:lstStyle/>
          <a:p>
            <a:r>
              <a:rPr lang="en-US" dirty="0"/>
              <a:t>USAID Experience in Competitive Procurement	</a:t>
            </a:r>
          </a:p>
        </p:txBody>
      </p:sp>
      <p:pic>
        <p:nvPicPr>
          <p:cNvPr id="8" name="Content Placeholder 8">
            <a:extLs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24" t="13444" r="3919"/>
          <a:stretch/>
        </p:blipFill>
        <p:spPr>
          <a:xfrm>
            <a:off x="327135" y="1451661"/>
            <a:ext cx="3930195" cy="3045726"/>
          </a:xfrm>
          <a:prstGeom prst="rect">
            <a:avLst/>
          </a:prstGeom>
        </p:spPr>
      </p:pic>
      <p:sp>
        <p:nvSpPr>
          <p:cNvPr id="9" name="TextBox 8"/>
          <p:cNvSpPr txBox="1"/>
          <p:nvPr/>
        </p:nvSpPr>
        <p:spPr>
          <a:xfrm>
            <a:off x="327135" y="4497387"/>
            <a:ext cx="3917729" cy="523220"/>
          </a:xfrm>
          <a:prstGeom prst="rect">
            <a:avLst/>
          </a:prstGeom>
          <a:noFill/>
        </p:spPr>
        <p:txBody>
          <a:bodyPr wrap="square" rtlCol="0">
            <a:spAutoFit/>
          </a:bodyPr>
          <a:lstStyle/>
          <a:p>
            <a:r>
              <a:rPr lang="en-US" sz="1400" i="1" dirty="0">
                <a:latin typeface="+mj-lt"/>
              </a:rPr>
              <a:t>A Kazakh energy delegation visits Mexico’s system operator and auctioneer, CENACE, in 2017</a:t>
            </a:r>
          </a:p>
        </p:txBody>
      </p:sp>
      <p:pic>
        <p:nvPicPr>
          <p:cNvPr id="12" name="Picture 11">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875222" y="1451661"/>
            <a:ext cx="5064964" cy="3199641"/>
          </a:xfrm>
          <a:prstGeom prst="rect">
            <a:avLst/>
          </a:prstGeom>
        </p:spPr>
      </p:pic>
      <p:sp>
        <p:nvSpPr>
          <p:cNvPr id="13" name="TextBox 12"/>
          <p:cNvSpPr txBox="1"/>
          <p:nvPr/>
        </p:nvSpPr>
        <p:spPr>
          <a:xfrm>
            <a:off x="4540775" y="4497387"/>
            <a:ext cx="3917729" cy="523220"/>
          </a:xfrm>
          <a:prstGeom prst="rect">
            <a:avLst/>
          </a:prstGeom>
          <a:noFill/>
        </p:spPr>
        <p:txBody>
          <a:bodyPr wrap="square" rtlCol="0">
            <a:spAutoFit/>
          </a:bodyPr>
          <a:lstStyle/>
          <a:p>
            <a:r>
              <a:rPr lang="en-US" sz="1400" i="1" dirty="0">
                <a:latin typeface="+mj-lt"/>
              </a:rPr>
              <a:t>Colombia’s President and Energy Minister announce the successful auction results, Oct 2019</a:t>
            </a:r>
          </a:p>
        </p:txBody>
      </p:sp>
    </p:spTree>
    <p:extLst>
      <p:ext uri="{BB962C8B-B14F-4D97-AF65-F5344CB8AC3E}">
        <p14:creationId xmlns:p14="http://schemas.microsoft.com/office/powerpoint/2010/main" val="2697588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414FB1AD-D69E-B741-965A-0BAE826C2FA6}" type="datetime1">
              <a:rPr lang="en-US" smtClean="0"/>
              <a:pPr/>
              <a:t>7/2/2020</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12</a:t>
            </a:fld>
            <a:endParaRPr lang="en-US"/>
          </a:p>
        </p:txBody>
      </p:sp>
      <p:sp>
        <p:nvSpPr>
          <p:cNvPr id="5" name="Title 4"/>
          <p:cNvSpPr>
            <a:spLocks noGrp="1"/>
          </p:cNvSpPr>
          <p:nvPr>
            <p:ph type="title"/>
          </p:nvPr>
        </p:nvSpPr>
        <p:spPr>
          <a:xfrm>
            <a:off x="686104" y="313590"/>
            <a:ext cx="3842863" cy="830997"/>
          </a:xfrm>
        </p:spPr>
        <p:txBody>
          <a:bodyPr/>
          <a:lstStyle/>
          <a:p>
            <a:r>
              <a:rPr lang="en-US" dirty="0"/>
              <a:t>Building Blocks of </a:t>
            </a:r>
            <a:br>
              <a:rPr lang="en-US" dirty="0"/>
            </a:br>
            <a:r>
              <a:rPr lang="en-US" dirty="0"/>
              <a:t>Scaling up Renewable Energy</a:t>
            </a:r>
          </a:p>
        </p:txBody>
      </p:sp>
      <p:sp>
        <p:nvSpPr>
          <p:cNvPr id="6" name="Content Placeholder 5"/>
          <p:cNvSpPr>
            <a:spLocks noGrp="1"/>
          </p:cNvSpPr>
          <p:nvPr>
            <p:ph idx="1"/>
          </p:nvPr>
        </p:nvSpPr>
        <p:spPr/>
        <p:txBody>
          <a:bodyPr>
            <a:normAutofit/>
          </a:bodyPr>
          <a:lstStyle/>
          <a:p>
            <a:pPr marL="342900" indent="-342900">
              <a:buFont typeface="+mj-lt"/>
              <a:buAutoNum type="arabicPeriod"/>
            </a:pPr>
            <a:r>
              <a:rPr lang="en-US" dirty="0"/>
              <a:t>Integrated Resource Planning</a:t>
            </a:r>
          </a:p>
          <a:p>
            <a:pPr marL="342900" indent="-342900">
              <a:buFont typeface="+mj-lt"/>
              <a:buAutoNum type="arabicPeriod"/>
            </a:pPr>
            <a:r>
              <a:rPr lang="en-US" dirty="0"/>
              <a:t>Grid Integration</a:t>
            </a:r>
          </a:p>
          <a:p>
            <a:pPr marL="342900" indent="-342900">
              <a:buFont typeface="+mj-lt"/>
              <a:buAutoNum type="arabicPeriod"/>
            </a:pPr>
            <a:r>
              <a:rPr lang="en-US" dirty="0"/>
              <a:t>Competitive Procurement</a:t>
            </a:r>
          </a:p>
          <a:p>
            <a:pPr marL="342900" indent="-342900">
              <a:buFont typeface="+mj-lt"/>
              <a:buAutoNum type="arabicPeriod"/>
            </a:pPr>
            <a:r>
              <a:rPr lang="en-US" dirty="0"/>
              <a:t>Renewable Energy Zones</a:t>
            </a:r>
          </a:p>
          <a:p>
            <a:pPr marL="342900" indent="-342900">
              <a:buFont typeface="+mj-lt"/>
              <a:buAutoNum type="arabicPeriod"/>
            </a:pPr>
            <a:r>
              <a:rPr lang="en-US" dirty="0"/>
              <a:t>Private Investment/Financing</a:t>
            </a:r>
          </a:p>
          <a:p>
            <a:endParaRPr lang="en-US" dirty="0"/>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21548" y="550799"/>
            <a:ext cx="4035134" cy="3946588"/>
          </a:xfrm>
          <a:prstGeom prst="rect">
            <a:avLst/>
          </a:prstGeom>
        </p:spPr>
      </p:pic>
    </p:spTree>
    <p:extLst>
      <p:ext uri="{BB962C8B-B14F-4D97-AF65-F5344CB8AC3E}">
        <p14:creationId xmlns:p14="http://schemas.microsoft.com/office/powerpoint/2010/main" val="2464872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414FB1AD-D69E-B741-965A-0BAE826C2FA6}" type="datetime1">
              <a:rPr lang="en-US" smtClean="0"/>
              <a:pPr/>
              <a:t>7/2/2020</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13</a:t>
            </a:fld>
            <a:endParaRPr lang="en-US"/>
          </a:p>
        </p:txBody>
      </p:sp>
      <p:sp>
        <p:nvSpPr>
          <p:cNvPr id="5" name="Title 4"/>
          <p:cNvSpPr>
            <a:spLocks noGrp="1"/>
          </p:cNvSpPr>
          <p:nvPr>
            <p:ph type="title"/>
          </p:nvPr>
        </p:nvSpPr>
        <p:spPr/>
        <p:txBody>
          <a:bodyPr/>
          <a:lstStyle/>
          <a:p>
            <a:r>
              <a:rPr lang="en-US" dirty="0"/>
              <a:t>Strategic Energy Planning</a:t>
            </a:r>
          </a:p>
        </p:txBody>
      </p:sp>
      <p:pic>
        <p:nvPicPr>
          <p:cNvPr id="7" name="Picture 6" descr="Strategic Energy Planning graphic indicating progression from set goal to policy and actions to allocating resources and implementation. Examples include Low Emission Development Strategies, Intentional Nationally Determined Contributions, Renewable Energy Targets, Competitive Renewable Energy Zones, Power Development Plans "/>
          <p:cNvPicPr>
            <a:picLocks noChangeAspect="1"/>
          </p:cNvPicPr>
          <p:nvPr/>
        </p:nvPicPr>
        <p:blipFill>
          <a:blip r:embed="rId3"/>
          <a:stretch>
            <a:fillRect/>
          </a:stretch>
        </p:blipFill>
        <p:spPr>
          <a:xfrm>
            <a:off x="686104" y="1269992"/>
            <a:ext cx="7265419" cy="3365036"/>
          </a:xfrm>
          <a:prstGeom prst="rect">
            <a:avLst/>
          </a:prstGeom>
        </p:spPr>
      </p:pic>
    </p:spTree>
    <p:extLst>
      <p:ext uri="{BB962C8B-B14F-4D97-AF65-F5344CB8AC3E}">
        <p14:creationId xmlns:p14="http://schemas.microsoft.com/office/powerpoint/2010/main" val="2081127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414FB1AD-D69E-B741-965A-0BAE826C2FA6}" type="datetime1">
              <a:rPr lang="en-US" smtClean="0"/>
              <a:pPr/>
              <a:t>7/2/2020</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14</a:t>
            </a:fld>
            <a:endParaRPr lang="en-US"/>
          </a:p>
        </p:txBody>
      </p:sp>
      <p:sp>
        <p:nvSpPr>
          <p:cNvPr id="5" name="Title 4"/>
          <p:cNvSpPr>
            <a:spLocks noGrp="1"/>
          </p:cNvSpPr>
          <p:nvPr>
            <p:ph type="title"/>
          </p:nvPr>
        </p:nvSpPr>
        <p:spPr/>
        <p:txBody>
          <a:bodyPr/>
          <a:lstStyle/>
          <a:p>
            <a:r>
              <a:rPr lang="en-US" dirty="0"/>
              <a:t>Grid Integration</a:t>
            </a:r>
          </a:p>
        </p:txBody>
      </p:sp>
      <p:pic>
        <p:nvPicPr>
          <p:cNvPr id="6" name="Picture 5" descr="Series of Six Graphs, Each depicting different electricity production at different times from South African PV plants"/>
          <p:cNvPicPr>
            <a:picLocks noChangeAspect="1"/>
          </p:cNvPicPr>
          <p:nvPr/>
        </p:nvPicPr>
        <p:blipFill>
          <a:blip r:embed="rId3"/>
          <a:stretch>
            <a:fillRect/>
          </a:stretch>
        </p:blipFill>
        <p:spPr>
          <a:xfrm>
            <a:off x="686104" y="1392896"/>
            <a:ext cx="6795245" cy="3141004"/>
          </a:xfrm>
          <a:prstGeom prst="rect">
            <a:avLst/>
          </a:prstGeom>
        </p:spPr>
      </p:pic>
    </p:spTree>
    <p:extLst>
      <p:ext uri="{BB962C8B-B14F-4D97-AF65-F5344CB8AC3E}">
        <p14:creationId xmlns:p14="http://schemas.microsoft.com/office/powerpoint/2010/main" val="511432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414FB1AD-D69E-B741-965A-0BAE826C2FA6}" type="datetime1">
              <a:rPr lang="en-US" smtClean="0"/>
              <a:pPr/>
              <a:t>7/2/2020</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15</a:t>
            </a:fld>
            <a:endParaRPr lang="en-US"/>
          </a:p>
        </p:txBody>
      </p:sp>
      <p:sp>
        <p:nvSpPr>
          <p:cNvPr id="5" name="Title 4"/>
          <p:cNvSpPr>
            <a:spLocks noGrp="1"/>
          </p:cNvSpPr>
          <p:nvPr>
            <p:ph type="title"/>
          </p:nvPr>
        </p:nvSpPr>
        <p:spPr/>
        <p:txBody>
          <a:bodyPr/>
          <a:lstStyle/>
          <a:p>
            <a:r>
              <a:rPr lang="en-US" dirty="0"/>
              <a:t>Renewable Energy Zones</a:t>
            </a:r>
          </a:p>
        </p:txBody>
      </p:sp>
      <p:sp>
        <p:nvSpPr>
          <p:cNvPr id="8" name="TextBox 7"/>
          <p:cNvSpPr txBox="1"/>
          <p:nvPr/>
        </p:nvSpPr>
        <p:spPr>
          <a:xfrm>
            <a:off x="5079829" y="799915"/>
            <a:ext cx="3107079" cy="369332"/>
          </a:xfrm>
          <a:prstGeom prst="rect">
            <a:avLst/>
          </a:prstGeom>
          <a:noFill/>
        </p:spPr>
        <p:txBody>
          <a:bodyPr wrap="square" rtlCol="0">
            <a:spAutoFit/>
          </a:bodyPr>
          <a:lstStyle/>
          <a:p>
            <a:r>
              <a:rPr lang="en-US" dirty="0"/>
              <a:t>Philippines CREZ Process </a:t>
            </a:r>
          </a:p>
        </p:txBody>
      </p:sp>
      <p:pic>
        <p:nvPicPr>
          <p:cNvPr id="9" name="Picture 8" descr="Use new transmission to direct new RE development to areas most likely to be cost effective"/>
          <p:cNvPicPr>
            <a:picLocks noChangeAspect="1"/>
          </p:cNvPicPr>
          <p:nvPr/>
        </p:nvPicPr>
        <p:blipFill>
          <a:blip r:embed="rId3"/>
          <a:stretch>
            <a:fillRect/>
          </a:stretch>
        </p:blipFill>
        <p:spPr>
          <a:xfrm>
            <a:off x="784850" y="1230897"/>
            <a:ext cx="3726097" cy="3361686"/>
          </a:xfrm>
          <a:prstGeom prst="rect">
            <a:avLst/>
          </a:prstGeom>
        </p:spPr>
      </p:pic>
      <p:pic>
        <p:nvPicPr>
          <p:cNvPr id="10" name="Picture 9" descr="Map of Philippines highlighting process"/>
          <p:cNvPicPr>
            <a:picLocks noChangeAspect="1"/>
          </p:cNvPicPr>
          <p:nvPr/>
        </p:nvPicPr>
        <p:blipFill>
          <a:blip r:embed="rId4"/>
          <a:stretch>
            <a:fillRect/>
          </a:stretch>
        </p:blipFill>
        <p:spPr>
          <a:xfrm>
            <a:off x="5230482" y="1245475"/>
            <a:ext cx="2897475" cy="3586309"/>
          </a:xfrm>
          <a:prstGeom prst="rect">
            <a:avLst/>
          </a:prstGeom>
        </p:spPr>
      </p:pic>
    </p:spTree>
    <p:extLst>
      <p:ext uri="{BB962C8B-B14F-4D97-AF65-F5344CB8AC3E}">
        <p14:creationId xmlns:p14="http://schemas.microsoft.com/office/powerpoint/2010/main" val="3338556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414FB1AD-D69E-B741-965A-0BAE826C2FA6}" type="datetime1">
              <a:rPr lang="en-US" smtClean="0"/>
              <a:pPr/>
              <a:t>7/2/2020</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16</a:t>
            </a:fld>
            <a:endParaRPr lang="en-US"/>
          </a:p>
        </p:txBody>
      </p:sp>
      <p:sp>
        <p:nvSpPr>
          <p:cNvPr id="5" name="Title 4"/>
          <p:cNvSpPr>
            <a:spLocks noGrp="1"/>
          </p:cNvSpPr>
          <p:nvPr>
            <p:ph type="title"/>
          </p:nvPr>
        </p:nvSpPr>
        <p:spPr>
          <a:xfrm>
            <a:off x="686104" y="704003"/>
            <a:ext cx="7772400" cy="461665"/>
          </a:xfrm>
        </p:spPr>
        <p:txBody>
          <a:bodyPr/>
          <a:lstStyle/>
          <a:p>
            <a:pPr algn="ctr"/>
            <a:r>
              <a:rPr lang="en-US" dirty="0"/>
              <a:t>THANK YOU!</a:t>
            </a:r>
          </a:p>
        </p:txBody>
      </p:sp>
      <p:sp>
        <p:nvSpPr>
          <p:cNvPr id="6" name="Content Placeholder 5"/>
          <p:cNvSpPr>
            <a:spLocks noGrp="1"/>
          </p:cNvSpPr>
          <p:nvPr>
            <p:ph idx="1"/>
          </p:nvPr>
        </p:nvSpPr>
        <p:spPr/>
        <p:txBody>
          <a:bodyPr>
            <a:normAutofit/>
          </a:bodyPr>
          <a:lstStyle/>
          <a:p>
            <a:pPr marL="0" indent="0" algn="ctr">
              <a:buNone/>
            </a:pPr>
            <a:r>
              <a:rPr lang="en-US" dirty="0"/>
              <a:t>Comments or questions</a:t>
            </a:r>
          </a:p>
          <a:p>
            <a:pPr marL="0" indent="0" algn="ctr">
              <a:buNone/>
            </a:pPr>
            <a:r>
              <a:rPr lang="en-US" dirty="0"/>
              <a:t>Please contact Sarah Lawson at </a:t>
            </a:r>
            <a:r>
              <a:rPr lang="en-US" dirty="0" err="1"/>
              <a:t>slawson@usaid.gov</a:t>
            </a:r>
            <a:endParaRPr lang="en-US" dirty="0"/>
          </a:p>
        </p:txBody>
      </p:sp>
    </p:spTree>
    <p:extLst>
      <p:ext uri="{BB962C8B-B14F-4D97-AF65-F5344CB8AC3E}">
        <p14:creationId xmlns:p14="http://schemas.microsoft.com/office/powerpoint/2010/main" val="3643697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Day 1 Recap &amp; Intro to Dialogue Day 2</a:t>
            </a:r>
          </a:p>
        </p:txBody>
      </p:sp>
      <p:sp>
        <p:nvSpPr>
          <p:cNvPr id="3" name="Date Placeholder 2"/>
          <p:cNvSpPr>
            <a:spLocks noGrp="1"/>
          </p:cNvSpPr>
          <p:nvPr>
            <p:ph type="dt" sz="half" idx="10"/>
          </p:nvPr>
        </p:nvSpPr>
        <p:spPr/>
        <p:txBody>
          <a:bodyPr/>
          <a:lstStyle/>
          <a:p>
            <a:fld id="{C3349C05-927F-3348-96DF-9086CF2761D6}" type="datetime1">
              <a:rPr lang="en-US" smtClean="0"/>
              <a:t>7/2/2020</a:t>
            </a:fld>
            <a:endParaRPr lang="en-US"/>
          </a:p>
        </p:txBody>
      </p:sp>
      <p:sp>
        <p:nvSpPr>
          <p:cNvPr id="5" name="Slide Number Placeholder 4"/>
          <p:cNvSpPr>
            <a:spLocks noGrp="1"/>
          </p:cNvSpPr>
          <p:nvPr>
            <p:ph type="sldNum" sz="quarter" idx="12"/>
          </p:nvPr>
        </p:nvSpPr>
        <p:spPr/>
        <p:txBody>
          <a:bodyPr/>
          <a:lstStyle/>
          <a:p>
            <a:fld id="{42782948-4DBE-204D-AB9E-B65E067054AE}" type="slidenum">
              <a:rPr lang="en-US" smtClean="0"/>
              <a:pPr/>
              <a:t>17</a:t>
            </a:fld>
            <a:endParaRPr lang="en-US"/>
          </a:p>
        </p:txBody>
      </p:sp>
      <p:sp>
        <p:nvSpPr>
          <p:cNvPr id="6" name="Content Placeholder 5">
            <a:extLst>
              <a:ext uri="{C183D7F6-B498-43B3-948B-1728B52AA6E4}">
                <adec:decorative xmlns:adec="http://schemas.microsoft.com/office/drawing/2017/decorative" val="1"/>
              </a:ext>
            </a:extLst>
          </p:cNvPr>
          <p:cNvSpPr txBox="1">
            <a:spLocks/>
          </p:cNvSpPr>
          <p:nvPr/>
        </p:nvSpPr>
        <p:spPr>
          <a:xfrm>
            <a:off x="685800" y="1296987"/>
            <a:ext cx="7772400" cy="3200400"/>
          </a:xfrm>
          <a:prstGeom prst="rect">
            <a:avLst/>
          </a:prstGeom>
        </p:spPr>
        <p:txBody>
          <a:bodyPr/>
          <a:lstStyle>
            <a:lvl1pPr marL="230188"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solidFill>
                <a:schemeClr val="bg1"/>
              </a:solidFill>
            </a:endParaRPr>
          </a:p>
        </p:txBody>
      </p:sp>
    </p:spTree>
    <p:extLst>
      <p:ext uri="{BB962C8B-B14F-4D97-AF65-F5344CB8AC3E}">
        <p14:creationId xmlns:p14="http://schemas.microsoft.com/office/powerpoint/2010/main" val="1052447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4FB1AD-D69E-B741-965A-0BAE826C2FA6}" type="datetime1">
              <a:rPr lang="en-US" smtClean="0"/>
              <a:pPr/>
              <a:t>7/2/2020</a:t>
            </a:fld>
            <a:endParaRPr lang="en-US"/>
          </a:p>
        </p:txBody>
      </p:sp>
      <p:sp>
        <p:nvSpPr>
          <p:cNvPr id="4" name="Slide Number Placeholder 3"/>
          <p:cNvSpPr>
            <a:spLocks noGrp="1"/>
          </p:cNvSpPr>
          <p:nvPr>
            <p:ph type="sldNum" sz="quarter" idx="12"/>
          </p:nvPr>
        </p:nvSpPr>
        <p:spPr/>
        <p:txBody>
          <a:bodyPr/>
          <a:lstStyle/>
          <a:p>
            <a:fld id="{42782948-4DBE-204D-AB9E-B65E067054AE}" type="slidenum">
              <a:rPr lang="en-US" smtClean="0"/>
              <a:pPr/>
              <a:t>18</a:t>
            </a:fld>
            <a:endParaRPr lang="en-US"/>
          </a:p>
        </p:txBody>
      </p:sp>
      <p:sp>
        <p:nvSpPr>
          <p:cNvPr id="5" name="Title 4"/>
          <p:cNvSpPr>
            <a:spLocks noGrp="1"/>
          </p:cNvSpPr>
          <p:nvPr>
            <p:ph type="title"/>
          </p:nvPr>
        </p:nvSpPr>
        <p:spPr/>
        <p:txBody>
          <a:bodyPr/>
          <a:lstStyle/>
          <a:p>
            <a:r>
              <a:rPr lang="en-US" dirty="0"/>
              <a:t>Day 1 Recap &amp; Day 2 of Dialogue</a:t>
            </a:r>
          </a:p>
        </p:txBody>
      </p:sp>
      <p:pic>
        <p:nvPicPr>
          <p:cNvPr id="10" name="Picture 9" descr="ASIA EDGE Regional Competitive Procurement Dialogue"/>
          <p:cNvPicPr>
            <a:picLocks noChangeAspect="1"/>
          </p:cNvPicPr>
          <p:nvPr/>
        </p:nvPicPr>
        <p:blipFill>
          <a:blip r:embed="rId3"/>
          <a:stretch>
            <a:fillRect/>
          </a:stretch>
        </p:blipFill>
        <p:spPr>
          <a:xfrm>
            <a:off x="561089" y="1433322"/>
            <a:ext cx="3521618" cy="1999252"/>
          </a:xfrm>
          <a:prstGeom prst="rect">
            <a:avLst/>
          </a:prstGeom>
        </p:spPr>
      </p:pic>
      <p:pic>
        <p:nvPicPr>
          <p:cNvPr id="11" name="Picture 10" descr="Schedule showing receptions and lectures"/>
          <p:cNvPicPr>
            <a:picLocks noChangeAspect="1"/>
          </p:cNvPicPr>
          <p:nvPr/>
        </p:nvPicPr>
        <p:blipFill>
          <a:blip r:embed="rId4"/>
          <a:stretch>
            <a:fillRect/>
          </a:stretch>
        </p:blipFill>
        <p:spPr>
          <a:xfrm>
            <a:off x="4163478" y="1144587"/>
            <a:ext cx="4828122" cy="2732278"/>
          </a:xfrm>
          <a:prstGeom prst="rect">
            <a:avLst/>
          </a:prstGeom>
        </p:spPr>
      </p:pic>
    </p:spTree>
    <p:extLst>
      <p:ext uri="{BB962C8B-B14F-4D97-AF65-F5344CB8AC3E}">
        <p14:creationId xmlns:p14="http://schemas.microsoft.com/office/powerpoint/2010/main" val="2984720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414FB1AD-D69E-B741-965A-0BAE826C2FA6}" type="datetime1">
              <a:rPr lang="en-US" smtClean="0"/>
              <a:pPr/>
              <a:t>7/2/2020</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19</a:t>
            </a:fld>
            <a:endParaRPr lang="en-US"/>
          </a:p>
        </p:txBody>
      </p:sp>
      <p:sp>
        <p:nvSpPr>
          <p:cNvPr id="5" name="Title 4"/>
          <p:cNvSpPr>
            <a:spLocks noGrp="1"/>
          </p:cNvSpPr>
          <p:nvPr>
            <p:ph type="title"/>
          </p:nvPr>
        </p:nvSpPr>
        <p:spPr>
          <a:xfrm>
            <a:off x="686104" y="682922"/>
            <a:ext cx="7772400" cy="461665"/>
          </a:xfrm>
        </p:spPr>
        <p:txBody>
          <a:bodyPr/>
          <a:lstStyle/>
          <a:p>
            <a:r>
              <a:rPr lang="en-US" dirty="0"/>
              <a:t>Day 2 Learning Objectives: Bankable Procurement Packages</a:t>
            </a:r>
          </a:p>
        </p:txBody>
      </p:sp>
      <p:sp>
        <p:nvSpPr>
          <p:cNvPr id="7" name="Content Placeholder 6"/>
          <p:cNvSpPr>
            <a:spLocks noGrp="1"/>
          </p:cNvSpPr>
          <p:nvPr>
            <p:ph idx="1"/>
          </p:nvPr>
        </p:nvSpPr>
        <p:spPr>
          <a:xfrm>
            <a:off x="4218562" y="1296987"/>
            <a:ext cx="4239637" cy="3200400"/>
          </a:xfrm>
        </p:spPr>
        <p:txBody>
          <a:bodyPr/>
          <a:lstStyle/>
          <a:p>
            <a:pPr marL="342900" indent="-342900">
              <a:buFont typeface="+mj-lt"/>
              <a:buAutoNum type="arabicPeriod"/>
            </a:pPr>
            <a:r>
              <a:rPr lang="en-US" dirty="0"/>
              <a:t>Learn how to develop a bankable competitive procurement package with tools appropriate to country context</a:t>
            </a:r>
          </a:p>
          <a:p>
            <a:pPr marL="342900" indent="-342900">
              <a:buFont typeface="+mj-lt"/>
              <a:buAutoNum type="arabicPeriod"/>
            </a:pPr>
            <a:r>
              <a:rPr lang="en-US" dirty="0"/>
              <a:t>Map legal and financial risks in key contractual documents</a:t>
            </a:r>
          </a:p>
          <a:p>
            <a:pPr marL="342900" indent="-342900">
              <a:buFont typeface="+mj-lt"/>
              <a:buAutoNum type="arabicPeriod"/>
            </a:pPr>
            <a:r>
              <a:rPr lang="en-US" dirty="0"/>
              <a:t>Integrate social and economic impact into CP planning</a:t>
            </a:r>
          </a:p>
          <a:p>
            <a:pPr marL="342900" indent="-342900">
              <a:buFont typeface="+mj-lt"/>
              <a:buAutoNum type="arabicPeriod"/>
            </a:pPr>
            <a:r>
              <a:rPr lang="en-US" dirty="0"/>
              <a:t>Learn from unique case studies in Brazil and Hawaii</a:t>
            </a:r>
          </a:p>
        </p:txBody>
      </p:sp>
      <p:pic>
        <p:nvPicPr>
          <p:cNvPr id="8" name="Picture 7" descr="ASIA EDGE Regional Competitive Procurement Dialogue"/>
          <p:cNvPicPr>
            <a:picLocks noChangeAspect="1"/>
          </p:cNvPicPr>
          <p:nvPr/>
        </p:nvPicPr>
        <p:blipFill>
          <a:blip r:embed="rId3"/>
          <a:stretch>
            <a:fillRect/>
          </a:stretch>
        </p:blipFill>
        <p:spPr>
          <a:xfrm>
            <a:off x="561089" y="1433322"/>
            <a:ext cx="3521618" cy="1999252"/>
          </a:xfrm>
          <a:prstGeom prst="rect">
            <a:avLst/>
          </a:prstGeom>
        </p:spPr>
      </p:pic>
    </p:spTree>
    <p:extLst>
      <p:ext uri="{BB962C8B-B14F-4D97-AF65-F5344CB8AC3E}">
        <p14:creationId xmlns:p14="http://schemas.microsoft.com/office/powerpoint/2010/main" val="1974574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Outline</a:t>
            </a:r>
          </a:p>
        </p:txBody>
      </p:sp>
      <p:sp>
        <p:nvSpPr>
          <p:cNvPr id="3" name="Date Placeholder 2"/>
          <p:cNvSpPr>
            <a:spLocks noGrp="1"/>
          </p:cNvSpPr>
          <p:nvPr>
            <p:ph type="dt" sz="half" idx="10"/>
          </p:nvPr>
        </p:nvSpPr>
        <p:spPr/>
        <p:txBody>
          <a:bodyPr/>
          <a:lstStyle/>
          <a:p>
            <a:fld id="{C3349C05-927F-3348-96DF-9086CF2761D6}" type="datetime1">
              <a:rPr lang="en-US" smtClean="0"/>
              <a:t>7/2/2020</a:t>
            </a:fld>
            <a:endParaRPr lang="en-US"/>
          </a:p>
        </p:txBody>
      </p:sp>
      <p:sp>
        <p:nvSpPr>
          <p:cNvPr id="5" name="Slide Number Placeholder 4"/>
          <p:cNvSpPr>
            <a:spLocks noGrp="1"/>
          </p:cNvSpPr>
          <p:nvPr>
            <p:ph type="sldNum" sz="quarter" idx="12"/>
          </p:nvPr>
        </p:nvSpPr>
        <p:spPr/>
        <p:txBody>
          <a:bodyPr/>
          <a:lstStyle/>
          <a:p>
            <a:fld id="{42782948-4DBE-204D-AB9E-B65E067054AE}" type="slidenum">
              <a:rPr lang="en-US" smtClean="0"/>
              <a:pPr/>
              <a:t>2</a:t>
            </a:fld>
            <a:endParaRPr lang="en-US"/>
          </a:p>
        </p:txBody>
      </p:sp>
      <p:sp>
        <p:nvSpPr>
          <p:cNvPr id="6" name="Content Placeholder 5"/>
          <p:cNvSpPr txBox="1">
            <a:spLocks/>
          </p:cNvSpPr>
          <p:nvPr/>
        </p:nvSpPr>
        <p:spPr>
          <a:xfrm>
            <a:off x="685800" y="1296987"/>
            <a:ext cx="7772400" cy="3200400"/>
          </a:xfrm>
          <a:prstGeom prst="rect">
            <a:avLst/>
          </a:prstGeom>
        </p:spPr>
        <p:txBody>
          <a:bodyPr/>
          <a:lstStyle>
            <a:lvl1pPr marL="230188"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rPr>
              <a:t>Dialogue Introduction</a:t>
            </a:r>
          </a:p>
          <a:p>
            <a:r>
              <a:rPr lang="en-US" dirty="0">
                <a:solidFill>
                  <a:schemeClr val="bg1"/>
                </a:solidFill>
              </a:rPr>
              <a:t>USAID Experience in Competitive Procurement</a:t>
            </a:r>
          </a:p>
          <a:p>
            <a:r>
              <a:rPr lang="en-US" dirty="0">
                <a:solidFill>
                  <a:schemeClr val="bg1"/>
                </a:solidFill>
              </a:rPr>
              <a:t>Building Blocks of Scaling Up Renewable Energy</a:t>
            </a: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163739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414FB1AD-D69E-B741-965A-0BAE826C2FA6}" type="datetime1">
              <a:rPr lang="en-US" smtClean="0"/>
              <a:pPr/>
              <a:t>7/2/2020</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20</a:t>
            </a:fld>
            <a:endParaRPr lang="en-US"/>
          </a:p>
        </p:txBody>
      </p:sp>
      <p:sp>
        <p:nvSpPr>
          <p:cNvPr id="5" name="Title 4"/>
          <p:cNvSpPr>
            <a:spLocks noGrp="1"/>
          </p:cNvSpPr>
          <p:nvPr>
            <p:ph type="title"/>
          </p:nvPr>
        </p:nvSpPr>
        <p:spPr>
          <a:xfrm>
            <a:off x="686104" y="682922"/>
            <a:ext cx="7772400" cy="461665"/>
          </a:xfrm>
        </p:spPr>
        <p:txBody>
          <a:bodyPr/>
          <a:lstStyle/>
          <a:p>
            <a:r>
              <a:rPr lang="en-US" dirty="0"/>
              <a:t>Day 2 Agenda: Creating Bankable Procurement Packages</a:t>
            </a:r>
          </a:p>
        </p:txBody>
      </p:sp>
      <p:sp>
        <p:nvSpPr>
          <p:cNvPr id="6" name="Content Placeholder 5"/>
          <p:cNvSpPr>
            <a:spLocks noGrp="1"/>
          </p:cNvSpPr>
          <p:nvPr>
            <p:ph idx="1"/>
          </p:nvPr>
        </p:nvSpPr>
        <p:spPr>
          <a:xfrm>
            <a:off x="4218563" y="1296987"/>
            <a:ext cx="4239637" cy="3547652"/>
          </a:xfrm>
        </p:spPr>
        <p:txBody>
          <a:bodyPr>
            <a:normAutofit/>
          </a:bodyPr>
          <a:lstStyle/>
          <a:p>
            <a:r>
              <a:rPr lang="en-US" dirty="0"/>
              <a:t>Developing a Procurement Package of Tools</a:t>
            </a:r>
          </a:p>
          <a:p>
            <a:r>
              <a:rPr lang="en-US" dirty="0" err="1"/>
              <a:t>Thymos</a:t>
            </a:r>
            <a:r>
              <a:rPr lang="en-US" dirty="0"/>
              <a:t>: Brazilian Auctions Perspective</a:t>
            </a:r>
          </a:p>
          <a:p>
            <a:r>
              <a:rPr lang="en-US" dirty="0"/>
              <a:t>Panel with DFDL: Creating Conditions for Project Success</a:t>
            </a:r>
          </a:p>
          <a:p>
            <a:r>
              <a:rPr lang="en-US" dirty="0"/>
              <a:t>HNEI: Hawaii Procurement Case Study</a:t>
            </a:r>
          </a:p>
          <a:p>
            <a:r>
              <a:rPr lang="en-US" dirty="0"/>
              <a:t>Interactive Session: Risk Mapping Exercise</a:t>
            </a:r>
          </a:p>
          <a:p>
            <a:r>
              <a:rPr lang="en-US" dirty="0"/>
              <a:t>IRENA: Ensuring a Just and Inclusive Transition</a:t>
            </a:r>
          </a:p>
          <a:p>
            <a:r>
              <a:rPr lang="en-US" dirty="0"/>
              <a:t>Key Takeaways</a:t>
            </a:r>
          </a:p>
          <a:p>
            <a:endParaRPr lang="en-US" dirty="0"/>
          </a:p>
        </p:txBody>
      </p:sp>
      <p:pic>
        <p:nvPicPr>
          <p:cNvPr id="7" name="Picture 6" descr="ASIA EDGE Regional Competitive Procurement Dialogue"/>
          <p:cNvPicPr>
            <a:picLocks noChangeAspect="1"/>
          </p:cNvPicPr>
          <p:nvPr/>
        </p:nvPicPr>
        <p:blipFill>
          <a:blip r:embed="rId3"/>
          <a:stretch>
            <a:fillRect/>
          </a:stretch>
        </p:blipFill>
        <p:spPr>
          <a:xfrm>
            <a:off x="561089" y="1433322"/>
            <a:ext cx="3521618" cy="1999252"/>
          </a:xfrm>
          <a:prstGeom prst="rect">
            <a:avLst/>
          </a:prstGeom>
        </p:spPr>
      </p:pic>
    </p:spTree>
    <p:extLst>
      <p:ext uri="{BB962C8B-B14F-4D97-AF65-F5344CB8AC3E}">
        <p14:creationId xmlns:p14="http://schemas.microsoft.com/office/powerpoint/2010/main" val="201546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4FB1AD-D69E-B741-965A-0BAE826C2FA6}" type="datetime1">
              <a:rPr lang="en-US" smtClean="0"/>
              <a:pPr/>
              <a:t>7/2/2020</a:t>
            </a:fld>
            <a:endParaRPr lang="en-US"/>
          </a:p>
        </p:txBody>
      </p:sp>
      <p:sp>
        <p:nvSpPr>
          <p:cNvPr id="4" name="Slide Number Placeholder 3"/>
          <p:cNvSpPr>
            <a:spLocks noGrp="1"/>
          </p:cNvSpPr>
          <p:nvPr>
            <p:ph type="sldNum" sz="quarter" idx="12"/>
          </p:nvPr>
        </p:nvSpPr>
        <p:spPr/>
        <p:txBody>
          <a:bodyPr/>
          <a:lstStyle/>
          <a:p>
            <a:fld id="{42782948-4DBE-204D-AB9E-B65E067054AE}" type="slidenum">
              <a:rPr lang="en-US" smtClean="0"/>
              <a:pPr/>
              <a:t>21</a:t>
            </a:fld>
            <a:endParaRPr lang="en-US"/>
          </a:p>
        </p:txBody>
      </p:sp>
      <p:sp>
        <p:nvSpPr>
          <p:cNvPr id="5" name="Title 4"/>
          <p:cNvSpPr>
            <a:spLocks noGrp="1"/>
          </p:cNvSpPr>
          <p:nvPr>
            <p:ph type="title"/>
          </p:nvPr>
        </p:nvSpPr>
        <p:spPr/>
        <p:txBody>
          <a:bodyPr/>
          <a:lstStyle/>
          <a:p>
            <a:r>
              <a:rPr lang="en-US" dirty="0"/>
              <a:t>Day 2 Recap &amp; Day 3 of Dialogue</a:t>
            </a:r>
          </a:p>
        </p:txBody>
      </p:sp>
      <p:pic>
        <p:nvPicPr>
          <p:cNvPr id="10" name="Picture 9" descr="ASIA EDGE Regional Competitive Procurement Dialogue"/>
          <p:cNvPicPr>
            <a:picLocks noChangeAspect="1"/>
          </p:cNvPicPr>
          <p:nvPr/>
        </p:nvPicPr>
        <p:blipFill>
          <a:blip r:embed="rId3"/>
          <a:stretch>
            <a:fillRect/>
          </a:stretch>
        </p:blipFill>
        <p:spPr>
          <a:xfrm>
            <a:off x="561089" y="1433322"/>
            <a:ext cx="3521618" cy="1999252"/>
          </a:xfrm>
          <a:prstGeom prst="rect">
            <a:avLst/>
          </a:prstGeom>
        </p:spPr>
      </p:pic>
      <p:pic>
        <p:nvPicPr>
          <p:cNvPr id="11" name="Picture 10" descr="Schedule of lectures and receptions"/>
          <p:cNvPicPr>
            <a:picLocks noChangeAspect="1"/>
          </p:cNvPicPr>
          <p:nvPr/>
        </p:nvPicPr>
        <p:blipFill>
          <a:blip r:embed="rId4"/>
          <a:stretch>
            <a:fillRect/>
          </a:stretch>
        </p:blipFill>
        <p:spPr>
          <a:xfrm>
            <a:off x="4163478" y="1144587"/>
            <a:ext cx="4828122" cy="2732278"/>
          </a:xfrm>
          <a:prstGeom prst="rect">
            <a:avLst/>
          </a:prstGeom>
        </p:spPr>
      </p:pic>
    </p:spTree>
    <p:extLst>
      <p:ext uri="{BB962C8B-B14F-4D97-AF65-F5344CB8AC3E}">
        <p14:creationId xmlns:p14="http://schemas.microsoft.com/office/powerpoint/2010/main" val="1627218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414FB1AD-D69E-B741-965A-0BAE826C2FA6}" type="datetime1">
              <a:rPr lang="en-US" smtClean="0"/>
              <a:pPr/>
              <a:t>7/2/2020</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22</a:t>
            </a:fld>
            <a:endParaRPr lang="en-US"/>
          </a:p>
        </p:txBody>
      </p:sp>
      <p:sp>
        <p:nvSpPr>
          <p:cNvPr id="5" name="Title 4"/>
          <p:cNvSpPr>
            <a:spLocks noGrp="1"/>
          </p:cNvSpPr>
          <p:nvPr>
            <p:ph type="title"/>
          </p:nvPr>
        </p:nvSpPr>
        <p:spPr>
          <a:xfrm>
            <a:off x="686104" y="313590"/>
            <a:ext cx="7772400" cy="830997"/>
          </a:xfrm>
        </p:spPr>
        <p:txBody>
          <a:bodyPr/>
          <a:lstStyle/>
          <a:p>
            <a:r>
              <a:rPr lang="en-US" dirty="0"/>
              <a:t>Day 3 Learning Objectives: Regional Experience &amp; Future Trends	</a:t>
            </a:r>
          </a:p>
        </p:txBody>
      </p:sp>
      <p:sp>
        <p:nvSpPr>
          <p:cNvPr id="7" name="Content Placeholder 6"/>
          <p:cNvSpPr>
            <a:spLocks noGrp="1"/>
          </p:cNvSpPr>
          <p:nvPr>
            <p:ph idx="1"/>
          </p:nvPr>
        </p:nvSpPr>
        <p:spPr>
          <a:xfrm>
            <a:off x="4218562" y="1296987"/>
            <a:ext cx="4239637" cy="3200400"/>
          </a:xfrm>
        </p:spPr>
        <p:txBody>
          <a:bodyPr/>
          <a:lstStyle/>
          <a:p>
            <a:pPr marL="342900" indent="-342900">
              <a:buFont typeface="+mj-lt"/>
              <a:buAutoNum type="arabicPeriod"/>
            </a:pPr>
            <a:r>
              <a:rPr lang="en-US" dirty="0"/>
              <a:t>Learn from regional auctions experience</a:t>
            </a:r>
          </a:p>
          <a:p>
            <a:pPr marL="342900" indent="-342900">
              <a:buFont typeface="+mj-lt"/>
              <a:buAutoNum type="arabicPeriod"/>
            </a:pPr>
            <a:r>
              <a:rPr lang="en-US" dirty="0"/>
              <a:t>Understand recent utility scale storage economics in auctions &amp; future trends in auction design</a:t>
            </a:r>
          </a:p>
          <a:p>
            <a:pPr marL="342900" indent="-342900">
              <a:buFont typeface="+mj-lt"/>
              <a:buAutoNum type="arabicPeriod"/>
            </a:pPr>
            <a:r>
              <a:rPr lang="en-US" dirty="0"/>
              <a:t>Learn from case studies in Mexico and Japan</a:t>
            </a:r>
          </a:p>
          <a:p>
            <a:pPr marL="342900" indent="-342900">
              <a:buFont typeface="+mj-lt"/>
              <a:buAutoNum type="arabicPeriod"/>
            </a:pPr>
            <a:r>
              <a:rPr lang="en-US" dirty="0"/>
              <a:t>Design/modify final auction design in country delegations</a:t>
            </a:r>
          </a:p>
        </p:txBody>
      </p:sp>
      <p:pic>
        <p:nvPicPr>
          <p:cNvPr id="8" name="Picture 7" descr="ASIA EDGE Regional Competitive Procurement Dialogue"/>
          <p:cNvPicPr>
            <a:picLocks noChangeAspect="1"/>
          </p:cNvPicPr>
          <p:nvPr/>
        </p:nvPicPr>
        <p:blipFill>
          <a:blip r:embed="rId3"/>
          <a:stretch>
            <a:fillRect/>
          </a:stretch>
        </p:blipFill>
        <p:spPr>
          <a:xfrm>
            <a:off x="561089" y="1433322"/>
            <a:ext cx="3521618" cy="1999252"/>
          </a:xfrm>
          <a:prstGeom prst="rect">
            <a:avLst/>
          </a:prstGeom>
        </p:spPr>
      </p:pic>
    </p:spTree>
    <p:extLst>
      <p:ext uri="{BB962C8B-B14F-4D97-AF65-F5344CB8AC3E}">
        <p14:creationId xmlns:p14="http://schemas.microsoft.com/office/powerpoint/2010/main" val="1974574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414FB1AD-D69E-B741-965A-0BAE826C2FA6}" type="datetime1">
              <a:rPr lang="en-US" smtClean="0"/>
              <a:pPr/>
              <a:t>7/2/2020</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23</a:t>
            </a:fld>
            <a:endParaRPr lang="en-US"/>
          </a:p>
        </p:txBody>
      </p:sp>
      <p:sp>
        <p:nvSpPr>
          <p:cNvPr id="5" name="Title 4"/>
          <p:cNvSpPr>
            <a:spLocks noGrp="1"/>
          </p:cNvSpPr>
          <p:nvPr>
            <p:ph type="title"/>
          </p:nvPr>
        </p:nvSpPr>
        <p:spPr>
          <a:xfrm>
            <a:off x="686104" y="682922"/>
            <a:ext cx="7772400" cy="461665"/>
          </a:xfrm>
        </p:spPr>
        <p:txBody>
          <a:bodyPr/>
          <a:lstStyle/>
          <a:p>
            <a:r>
              <a:rPr lang="en-US" dirty="0"/>
              <a:t>Day 3 Agenda: Regional Experience &amp; Future Trends	</a:t>
            </a:r>
          </a:p>
        </p:txBody>
      </p:sp>
      <p:sp>
        <p:nvSpPr>
          <p:cNvPr id="6" name="Content Placeholder 5"/>
          <p:cNvSpPr>
            <a:spLocks noGrp="1"/>
          </p:cNvSpPr>
          <p:nvPr>
            <p:ph idx="1"/>
          </p:nvPr>
        </p:nvSpPr>
        <p:spPr>
          <a:xfrm>
            <a:off x="4218563" y="1296987"/>
            <a:ext cx="4239637" cy="3547652"/>
          </a:xfrm>
        </p:spPr>
        <p:txBody>
          <a:bodyPr>
            <a:normAutofit/>
          </a:bodyPr>
          <a:lstStyle/>
          <a:p>
            <a:r>
              <a:rPr lang="en-US" dirty="0"/>
              <a:t>Panel Discussion: Regional Auction Experience</a:t>
            </a:r>
          </a:p>
          <a:p>
            <a:r>
              <a:rPr lang="en-US" dirty="0"/>
              <a:t>IRENA: Lessons Learned from Mexico and Japan</a:t>
            </a:r>
          </a:p>
          <a:p>
            <a:r>
              <a:rPr lang="en-US" dirty="0"/>
              <a:t>Advanced Auction Design Elements</a:t>
            </a:r>
          </a:p>
          <a:p>
            <a:r>
              <a:rPr lang="en-US" dirty="0"/>
              <a:t>Speak with an Auctions Expert</a:t>
            </a:r>
          </a:p>
          <a:p>
            <a:r>
              <a:rPr lang="en-US" dirty="0"/>
              <a:t>CEADIR: Utility Scale Storage Economics</a:t>
            </a:r>
          </a:p>
          <a:p>
            <a:r>
              <a:rPr lang="en-US" dirty="0"/>
              <a:t>Interactive Session: Designing an Auction</a:t>
            </a:r>
          </a:p>
          <a:p>
            <a:r>
              <a:rPr lang="en-US" dirty="0"/>
              <a:t>Key Takeaways</a:t>
            </a:r>
          </a:p>
          <a:p>
            <a:endParaRPr lang="en-US" dirty="0"/>
          </a:p>
        </p:txBody>
      </p:sp>
      <p:pic>
        <p:nvPicPr>
          <p:cNvPr id="7" name="Picture 6" descr="ASIA EDGE Regional Competitive Procurement Dialogue"/>
          <p:cNvPicPr>
            <a:picLocks noChangeAspect="1"/>
          </p:cNvPicPr>
          <p:nvPr/>
        </p:nvPicPr>
        <p:blipFill>
          <a:blip r:embed="rId3"/>
          <a:stretch>
            <a:fillRect/>
          </a:stretch>
        </p:blipFill>
        <p:spPr>
          <a:xfrm>
            <a:off x="561089" y="1433322"/>
            <a:ext cx="3521618" cy="1999252"/>
          </a:xfrm>
          <a:prstGeom prst="rect">
            <a:avLst/>
          </a:prstGeom>
        </p:spPr>
      </p:pic>
    </p:spTree>
    <p:extLst>
      <p:ext uri="{BB962C8B-B14F-4D97-AF65-F5344CB8AC3E}">
        <p14:creationId xmlns:p14="http://schemas.microsoft.com/office/powerpoint/2010/main" val="201546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B18E012-EC0C-1649-A039-CB178266D114}" type="datetime1">
              <a:rPr lang="en-US" smtClean="0"/>
              <a:t>7/2/2020</a:t>
            </a:fld>
            <a:endParaRPr lang="en-US"/>
          </a:p>
        </p:txBody>
      </p:sp>
      <p:sp>
        <p:nvSpPr>
          <p:cNvPr id="6" name="Slide Number Placeholder 5"/>
          <p:cNvSpPr>
            <a:spLocks noGrp="1"/>
          </p:cNvSpPr>
          <p:nvPr>
            <p:ph type="sldNum" sz="quarter" idx="12"/>
          </p:nvPr>
        </p:nvSpPr>
        <p:spPr/>
        <p:txBody>
          <a:bodyPr/>
          <a:lstStyle/>
          <a:p>
            <a:fld id="{42782948-4DBE-204D-AB9E-B65E067054AE}" type="slidenum">
              <a:rPr lang="en-US" smtClean="0"/>
              <a:pPr/>
              <a:t>3</a:t>
            </a:fld>
            <a:endParaRPr lang="en-US"/>
          </a:p>
        </p:txBody>
      </p:sp>
      <p:pic>
        <p:nvPicPr>
          <p:cNvPr id="10" name="Picture 9" descr="Map of SE Asia with Nepal, Bangledesh, Laos, Thailand, Myanmar, Cambodia, Philippines, Indonesia, Papua New Guinea, and Myanmar highlighted. "/>
          <p:cNvPicPr>
            <a:picLocks noChangeAspect="1"/>
          </p:cNvPicPr>
          <p:nvPr/>
        </p:nvPicPr>
        <p:blipFill>
          <a:blip r:embed="rId3"/>
          <a:stretch>
            <a:fillRect/>
          </a:stretch>
        </p:blipFill>
        <p:spPr>
          <a:xfrm>
            <a:off x="446975" y="414428"/>
            <a:ext cx="8223898" cy="4430211"/>
          </a:xfrm>
          <a:prstGeom prst="rect">
            <a:avLst/>
          </a:prstGeom>
        </p:spPr>
      </p:pic>
      <p:sp>
        <p:nvSpPr>
          <p:cNvPr id="7" name="Title 6"/>
          <p:cNvSpPr>
            <a:spLocks noGrp="1"/>
          </p:cNvSpPr>
          <p:nvPr>
            <p:ph type="title"/>
          </p:nvPr>
        </p:nvSpPr>
        <p:spPr>
          <a:xfrm>
            <a:off x="5131678" y="808377"/>
            <a:ext cx="3608974" cy="830997"/>
          </a:xfrm>
        </p:spPr>
        <p:txBody>
          <a:bodyPr/>
          <a:lstStyle/>
          <a:p>
            <a:r>
              <a:rPr lang="en-US" dirty="0"/>
              <a:t>Participant Delegations</a:t>
            </a:r>
            <a:br>
              <a:rPr lang="en-US" dirty="0"/>
            </a:br>
            <a:r>
              <a:rPr lang="en-US" dirty="0"/>
              <a:t>Map</a:t>
            </a:r>
          </a:p>
        </p:txBody>
      </p:sp>
    </p:spTree>
    <p:extLst>
      <p:ext uri="{BB962C8B-B14F-4D97-AF65-F5344CB8AC3E}">
        <p14:creationId xmlns:p14="http://schemas.microsoft.com/office/powerpoint/2010/main" val="2578948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lstStyle/>
          <a:p>
            <a:pPr marL="342900" indent="-342900">
              <a:buFont typeface="+mj-lt"/>
              <a:buAutoNum type="arabicPeriod"/>
            </a:pPr>
            <a:r>
              <a:rPr lang="en-US" dirty="0"/>
              <a:t>Acquire skills to design or modify a renewable energy competitive procurement in your country</a:t>
            </a:r>
          </a:p>
          <a:p>
            <a:pPr marL="342900" indent="-342900">
              <a:buFont typeface="+mj-lt"/>
              <a:buAutoNum type="arabicPeriod"/>
            </a:pPr>
            <a:r>
              <a:rPr lang="en-US" dirty="0"/>
              <a:t>Gain exposure to advanced procurement trends </a:t>
            </a:r>
          </a:p>
          <a:p>
            <a:pPr marL="342900" indent="-342900">
              <a:buFont typeface="+mj-lt"/>
              <a:buAutoNum type="arabicPeriod"/>
            </a:pPr>
            <a:r>
              <a:rPr lang="en-US" dirty="0"/>
              <a:t>Learn from and build relationships with energy stakeholders across the regions of South and Southeast Asia</a:t>
            </a:r>
          </a:p>
        </p:txBody>
      </p:sp>
      <p:sp>
        <p:nvSpPr>
          <p:cNvPr id="4" name="Date Placeholder 3"/>
          <p:cNvSpPr>
            <a:spLocks noGrp="1"/>
          </p:cNvSpPr>
          <p:nvPr>
            <p:ph type="dt" sz="half" idx="10"/>
          </p:nvPr>
        </p:nvSpPr>
        <p:spPr/>
        <p:txBody>
          <a:bodyPr/>
          <a:lstStyle/>
          <a:p>
            <a:fld id="{AB18E012-EC0C-1649-A039-CB178266D114}" type="datetime1">
              <a:rPr lang="en-US" smtClean="0"/>
              <a:t>7/2/2020</a:t>
            </a:fld>
            <a:endParaRPr lang="en-US"/>
          </a:p>
        </p:txBody>
      </p:sp>
      <p:sp>
        <p:nvSpPr>
          <p:cNvPr id="6" name="Slide Number Placeholder 5"/>
          <p:cNvSpPr>
            <a:spLocks noGrp="1"/>
          </p:cNvSpPr>
          <p:nvPr>
            <p:ph type="sldNum" sz="quarter" idx="12"/>
          </p:nvPr>
        </p:nvSpPr>
        <p:spPr/>
        <p:txBody>
          <a:bodyPr/>
          <a:lstStyle/>
          <a:p>
            <a:fld id="{42782948-4DBE-204D-AB9E-B65E067054AE}" type="slidenum">
              <a:rPr lang="en-US" smtClean="0"/>
              <a:pPr/>
              <a:t>4</a:t>
            </a:fld>
            <a:endParaRPr lang="en-US"/>
          </a:p>
        </p:txBody>
      </p:sp>
      <p:sp>
        <p:nvSpPr>
          <p:cNvPr id="7" name="Title 6"/>
          <p:cNvSpPr>
            <a:spLocks noGrp="1"/>
          </p:cNvSpPr>
          <p:nvPr>
            <p:ph type="title"/>
          </p:nvPr>
        </p:nvSpPr>
        <p:spPr/>
        <p:txBody>
          <a:bodyPr/>
          <a:lstStyle/>
          <a:p>
            <a:r>
              <a:rPr lang="en-US" dirty="0"/>
              <a:t>Dialogue Overall Goals</a:t>
            </a:r>
          </a:p>
        </p:txBody>
      </p:sp>
      <p:pic>
        <p:nvPicPr>
          <p:cNvPr id="8" name="Picture 7" descr="ASIA EDGE Regional Competitive Procurement Dialogue"/>
          <p:cNvPicPr>
            <a:picLocks noChangeAspect="1"/>
          </p:cNvPicPr>
          <p:nvPr/>
        </p:nvPicPr>
        <p:blipFill>
          <a:blip r:embed="rId3"/>
          <a:stretch>
            <a:fillRect/>
          </a:stretch>
        </p:blipFill>
        <p:spPr>
          <a:xfrm>
            <a:off x="686104" y="1433322"/>
            <a:ext cx="3521618" cy="1999252"/>
          </a:xfrm>
          <a:prstGeom prst="rect">
            <a:avLst/>
          </a:prstGeom>
        </p:spPr>
      </p:pic>
    </p:spTree>
    <p:extLst>
      <p:ext uri="{BB962C8B-B14F-4D97-AF65-F5344CB8AC3E}">
        <p14:creationId xmlns:p14="http://schemas.microsoft.com/office/powerpoint/2010/main" val="3201351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4FB1AD-D69E-B741-965A-0BAE826C2FA6}" type="datetime1">
              <a:rPr lang="en-US" smtClean="0"/>
              <a:pPr/>
              <a:t>7/2/2020</a:t>
            </a:fld>
            <a:endParaRPr lang="en-US"/>
          </a:p>
        </p:txBody>
      </p:sp>
      <p:sp>
        <p:nvSpPr>
          <p:cNvPr id="4" name="Slide Number Placeholder 3"/>
          <p:cNvSpPr>
            <a:spLocks noGrp="1"/>
          </p:cNvSpPr>
          <p:nvPr>
            <p:ph type="sldNum" sz="quarter" idx="12"/>
          </p:nvPr>
        </p:nvSpPr>
        <p:spPr/>
        <p:txBody>
          <a:bodyPr/>
          <a:lstStyle/>
          <a:p>
            <a:fld id="{42782948-4DBE-204D-AB9E-B65E067054AE}" type="slidenum">
              <a:rPr lang="en-US" smtClean="0"/>
              <a:pPr/>
              <a:t>5</a:t>
            </a:fld>
            <a:endParaRPr lang="en-US"/>
          </a:p>
        </p:txBody>
      </p:sp>
      <p:sp>
        <p:nvSpPr>
          <p:cNvPr id="5" name="Title 4"/>
          <p:cNvSpPr>
            <a:spLocks noGrp="1"/>
          </p:cNvSpPr>
          <p:nvPr>
            <p:ph type="title"/>
          </p:nvPr>
        </p:nvSpPr>
        <p:spPr/>
        <p:txBody>
          <a:bodyPr/>
          <a:lstStyle/>
          <a:p>
            <a:r>
              <a:rPr lang="en-US" dirty="0"/>
              <a:t>Introduction to Dialogue</a:t>
            </a:r>
          </a:p>
        </p:txBody>
      </p:sp>
      <p:pic>
        <p:nvPicPr>
          <p:cNvPr id="11" name="Picture 10" descr="Schedule showing lectures and receptions"/>
          <p:cNvPicPr>
            <a:picLocks noChangeAspect="1"/>
          </p:cNvPicPr>
          <p:nvPr/>
        </p:nvPicPr>
        <p:blipFill>
          <a:blip r:embed="rId3"/>
          <a:stretch>
            <a:fillRect/>
          </a:stretch>
        </p:blipFill>
        <p:spPr>
          <a:xfrm>
            <a:off x="4163478" y="1144587"/>
            <a:ext cx="4828122" cy="2732278"/>
          </a:xfrm>
          <a:prstGeom prst="rect">
            <a:avLst/>
          </a:prstGeom>
        </p:spPr>
      </p:pic>
      <p:pic>
        <p:nvPicPr>
          <p:cNvPr id="12" name="Picture 2" descr="USAID Designing Renewable Energy Auctions Report Cove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795630" y="1266986"/>
            <a:ext cx="3026304" cy="3287523"/>
          </a:xfrm>
          <a:prstGeom prst="rect">
            <a:avLst/>
          </a:prstGeom>
          <a:noFill/>
          <a:ln>
            <a:noFill/>
          </a:ln>
          <a:effectLst>
            <a:outerShdw blurRad="50800" dist="38100" dir="5400000" algn="t"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6130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414FB1AD-D69E-B741-965A-0BAE826C2FA6}" type="datetime1">
              <a:rPr lang="en-US" smtClean="0"/>
              <a:pPr/>
              <a:t>7/2/2020</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6</a:t>
            </a:fld>
            <a:endParaRPr lang="en-US"/>
          </a:p>
        </p:txBody>
      </p:sp>
      <p:sp>
        <p:nvSpPr>
          <p:cNvPr id="5" name="Title 4"/>
          <p:cNvSpPr>
            <a:spLocks noGrp="1"/>
          </p:cNvSpPr>
          <p:nvPr>
            <p:ph type="title"/>
          </p:nvPr>
        </p:nvSpPr>
        <p:spPr>
          <a:xfrm>
            <a:off x="686104" y="682922"/>
            <a:ext cx="7772400" cy="461665"/>
          </a:xfrm>
        </p:spPr>
        <p:txBody>
          <a:bodyPr/>
          <a:lstStyle/>
          <a:p>
            <a:r>
              <a:rPr lang="en-US" dirty="0"/>
              <a:t>Day 1 Learning Objectives: CP Design Elements </a:t>
            </a:r>
          </a:p>
        </p:txBody>
      </p:sp>
      <p:sp>
        <p:nvSpPr>
          <p:cNvPr id="7" name="Content Placeholder 6"/>
          <p:cNvSpPr>
            <a:spLocks noGrp="1"/>
          </p:cNvSpPr>
          <p:nvPr>
            <p:ph idx="1"/>
          </p:nvPr>
        </p:nvSpPr>
        <p:spPr>
          <a:xfrm>
            <a:off x="4218562" y="1296987"/>
            <a:ext cx="4239637" cy="3200400"/>
          </a:xfrm>
        </p:spPr>
        <p:txBody>
          <a:bodyPr/>
          <a:lstStyle/>
          <a:p>
            <a:pPr marL="342900" indent="-342900">
              <a:buFont typeface="+mj-lt"/>
              <a:buAutoNum type="arabicPeriod"/>
            </a:pPr>
            <a:r>
              <a:rPr lang="en-US" dirty="0"/>
              <a:t>Understand global CP trends </a:t>
            </a:r>
          </a:p>
          <a:p>
            <a:pPr marL="342900" indent="-342900">
              <a:buFont typeface="+mj-lt"/>
              <a:buAutoNum type="arabicPeriod"/>
            </a:pPr>
            <a:r>
              <a:rPr lang="en-US" dirty="0"/>
              <a:t>Learn about how different market structures impact CP plans</a:t>
            </a:r>
          </a:p>
          <a:p>
            <a:pPr marL="342900" indent="-342900">
              <a:buFont typeface="+mj-lt"/>
              <a:buAutoNum type="arabicPeriod"/>
            </a:pPr>
            <a:r>
              <a:rPr lang="en-US" dirty="0"/>
              <a:t>Plan for grid integration challenges</a:t>
            </a:r>
          </a:p>
          <a:p>
            <a:pPr marL="342900" indent="-342900">
              <a:buFont typeface="+mj-lt"/>
              <a:buAutoNum type="arabicPeriod"/>
            </a:pPr>
            <a:r>
              <a:rPr lang="en-US" dirty="0"/>
              <a:t>Provide an overview of key design elements: definitions, policy goals, and setting prequalification criteria</a:t>
            </a:r>
          </a:p>
          <a:p>
            <a:pPr marL="342900" indent="-342900">
              <a:buFont typeface="+mj-lt"/>
              <a:buAutoNum type="arabicPeriod"/>
            </a:pPr>
            <a:r>
              <a:rPr lang="en-US" dirty="0"/>
              <a:t>Learn from India’s experiences in procurement over past 10 years</a:t>
            </a:r>
          </a:p>
        </p:txBody>
      </p:sp>
      <p:pic>
        <p:nvPicPr>
          <p:cNvPr id="8" name="Picture 7" descr="ASIA EDGE Regional Competitive Procurement Dialogue"/>
          <p:cNvPicPr>
            <a:picLocks noChangeAspect="1"/>
          </p:cNvPicPr>
          <p:nvPr/>
        </p:nvPicPr>
        <p:blipFill>
          <a:blip r:embed="rId3"/>
          <a:stretch>
            <a:fillRect/>
          </a:stretch>
        </p:blipFill>
        <p:spPr>
          <a:xfrm>
            <a:off x="561089" y="1433322"/>
            <a:ext cx="3521618" cy="1999252"/>
          </a:xfrm>
          <a:prstGeom prst="rect">
            <a:avLst/>
          </a:prstGeom>
        </p:spPr>
      </p:pic>
    </p:spTree>
    <p:extLst>
      <p:ext uri="{BB962C8B-B14F-4D97-AF65-F5344CB8AC3E}">
        <p14:creationId xmlns:p14="http://schemas.microsoft.com/office/powerpoint/2010/main" val="3717589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414FB1AD-D69E-B741-965A-0BAE826C2FA6}" type="datetime1">
              <a:rPr lang="en-US" smtClean="0"/>
              <a:pPr/>
              <a:t>7/2/2020</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7</a:t>
            </a:fld>
            <a:endParaRPr lang="en-US"/>
          </a:p>
        </p:txBody>
      </p:sp>
      <p:sp>
        <p:nvSpPr>
          <p:cNvPr id="5" name="Title 4"/>
          <p:cNvSpPr>
            <a:spLocks noGrp="1"/>
          </p:cNvSpPr>
          <p:nvPr>
            <p:ph type="title"/>
          </p:nvPr>
        </p:nvSpPr>
        <p:spPr>
          <a:xfrm>
            <a:off x="686104" y="682922"/>
            <a:ext cx="7772400" cy="461665"/>
          </a:xfrm>
        </p:spPr>
        <p:txBody>
          <a:bodyPr/>
          <a:lstStyle/>
          <a:p>
            <a:r>
              <a:rPr lang="en-US" dirty="0"/>
              <a:t>Day 1 Agenda: CP Design Elements	</a:t>
            </a:r>
          </a:p>
        </p:txBody>
      </p:sp>
      <p:sp>
        <p:nvSpPr>
          <p:cNvPr id="6" name="Content Placeholder 5"/>
          <p:cNvSpPr>
            <a:spLocks noGrp="1"/>
          </p:cNvSpPr>
          <p:nvPr>
            <p:ph idx="1"/>
          </p:nvPr>
        </p:nvSpPr>
        <p:spPr>
          <a:xfrm>
            <a:off x="4218563" y="1296987"/>
            <a:ext cx="4239637" cy="3547652"/>
          </a:xfrm>
        </p:spPr>
        <p:txBody>
          <a:bodyPr>
            <a:normAutofit lnSpcReduction="10000"/>
          </a:bodyPr>
          <a:lstStyle/>
          <a:p>
            <a:r>
              <a:rPr lang="en-US" dirty="0"/>
              <a:t>IRENA, Global Trends in Competitive Procurement</a:t>
            </a:r>
          </a:p>
          <a:p>
            <a:r>
              <a:rPr lang="en-US" dirty="0"/>
              <a:t>Group Photo and coffee break</a:t>
            </a:r>
          </a:p>
          <a:p>
            <a:r>
              <a:rPr lang="en-US" dirty="0"/>
              <a:t>Interactive Session: Introductions &amp; Energy Sector Mapping</a:t>
            </a:r>
          </a:p>
          <a:p>
            <a:r>
              <a:rPr lang="en-US" dirty="0"/>
              <a:t>HNEI: Grid integration challenges and solutions</a:t>
            </a:r>
          </a:p>
          <a:p>
            <a:r>
              <a:rPr lang="en-US" dirty="0" err="1"/>
              <a:t>Thymos</a:t>
            </a:r>
            <a:r>
              <a:rPr lang="en-US" dirty="0"/>
              <a:t> </a:t>
            </a:r>
            <a:r>
              <a:rPr lang="en-US" dirty="0" err="1"/>
              <a:t>Energia</a:t>
            </a:r>
            <a:r>
              <a:rPr lang="en-US" dirty="0"/>
              <a:t>: Auctions &amp; Market Structure</a:t>
            </a:r>
          </a:p>
          <a:p>
            <a:r>
              <a:rPr lang="en-US" dirty="0"/>
              <a:t>Indian auctions with USAID/India</a:t>
            </a:r>
          </a:p>
          <a:p>
            <a:r>
              <a:rPr lang="en-US" dirty="0"/>
              <a:t>Auction Key Design Elements I &amp; II</a:t>
            </a:r>
          </a:p>
          <a:p>
            <a:r>
              <a:rPr lang="en-US" dirty="0"/>
              <a:t>Key Takeaways</a:t>
            </a:r>
          </a:p>
          <a:p>
            <a:endParaRPr lang="en-US" dirty="0"/>
          </a:p>
        </p:txBody>
      </p:sp>
      <p:pic>
        <p:nvPicPr>
          <p:cNvPr id="7" name="Picture 6" descr="ASIA EDGE Regional Competitive Procurement Dialogue"/>
          <p:cNvPicPr>
            <a:picLocks noChangeAspect="1"/>
          </p:cNvPicPr>
          <p:nvPr/>
        </p:nvPicPr>
        <p:blipFill>
          <a:blip r:embed="rId3"/>
          <a:stretch>
            <a:fillRect/>
          </a:stretch>
        </p:blipFill>
        <p:spPr>
          <a:xfrm>
            <a:off x="561089" y="1433322"/>
            <a:ext cx="3521618" cy="1999252"/>
          </a:xfrm>
          <a:prstGeom prst="rect">
            <a:avLst/>
          </a:prstGeom>
        </p:spPr>
      </p:pic>
    </p:spTree>
    <p:extLst>
      <p:ext uri="{BB962C8B-B14F-4D97-AF65-F5344CB8AC3E}">
        <p14:creationId xmlns:p14="http://schemas.microsoft.com/office/powerpoint/2010/main" val="3215548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4FB1AD-D69E-B741-965A-0BAE826C2FA6}" type="datetime1">
              <a:rPr lang="en-US" smtClean="0"/>
              <a:pPr/>
              <a:t>7/2/2020</a:t>
            </a:fld>
            <a:endParaRPr lang="en-US"/>
          </a:p>
        </p:txBody>
      </p:sp>
      <p:sp>
        <p:nvSpPr>
          <p:cNvPr id="4" name="Slide Number Placeholder 3"/>
          <p:cNvSpPr>
            <a:spLocks noGrp="1"/>
          </p:cNvSpPr>
          <p:nvPr>
            <p:ph type="sldNum" sz="quarter" idx="12"/>
          </p:nvPr>
        </p:nvSpPr>
        <p:spPr/>
        <p:txBody>
          <a:bodyPr/>
          <a:lstStyle/>
          <a:p>
            <a:fld id="{42782948-4DBE-204D-AB9E-B65E067054AE}" type="slidenum">
              <a:rPr lang="en-US" smtClean="0"/>
              <a:pPr/>
              <a:t>8</a:t>
            </a:fld>
            <a:endParaRPr lang="en-US"/>
          </a:p>
        </p:txBody>
      </p:sp>
      <p:sp>
        <p:nvSpPr>
          <p:cNvPr id="5" name="Title 4"/>
          <p:cNvSpPr>
            <a:spLocks noGrp="1"/>
          </p:cNvSpPr>
          <p:nvPr>
            <p:ph type="title"/>
          </p:nvPr>
        </p:nvSpPr>
        <p:spPr/>
        <p:txBody>
          <a:bodyPr/>
          <a:lstStyle/>
          <a:p>
            <a:r>
              <a:rPr lang="en-US" dirty="0"/>
              <a:t>Day 2 and Day 3 of Dialogue</a:t>
            </a:r>
          </a:p>
        </p:txBody>
      </p:sp>
      <p:pic>
        <p:nvPicPr>
          <p:cNvPr id="10" name="Picture 9" descr="ASIA EDGE Regional Competitive Procurement Dialogue"/>
          <p:cNvPicPr>
            <a:picLocks noChangeAspect="1"/>
          </p:cNvPicPr>
          <p:nvPr/>
        </p:nvPicPr>
        <p:blipFill>
          <a:blip r:embed="rId3"/>
          <a:stretch>
            <a:fillRect/>
          </a:stretch>
        </p:blipFill>
        <p:spPr>
          <a:xfrm>
            <a:off x="561089" y="1433322"/>
            <a:ext cx="3521618" cy="1999252"/>
          </a:xfrm>
          <a:prstGeom prst="rect">
            <a:avLst/>
          </a:prstGeom>
        </p:spPr>
      </p:pic>
      <p:pic>
        <p:nvPicPr>
          <p:cNvPr id="11" name="Picture 10" descr="Schedule showing lectures and receptions"/>
          <p:cNvPicPr>
            <a:picLocks noChangeAspect="1"/>
          </p:cNvPicPr>
          <p:nvPr/>
        </p:nvPicPr>
        <p:blipFill>
          <a:blip r:embed="rId4"/>
          <a:stretch>
            <a:fillRect/>
          </a:stretch>
        </p:blipFill>
        <p:spPr>
          <a:xfrm>
            <a:off x="4163478" y="1144587"/>
            <a:ext cx="4828122" cy="2732278"/>
          </a:xfrm>
          <a:prstGeom prst="rect">
            <a:avLst/>
          </a:prstGeom>
        </p:spPr>
      </p:pic>
    </p:spTree>
    <p:extLst>
      <p:ext uri="{BB962C8B-B14F-4D97-AF65-F5344CB8AC3E}">
        <p14:creationId xmlns:p14="http://schemas.microsoft.com/office/powerpoint/2010/main" val="1435185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414FB1AD-D69E-B741-965A-0BAE826C2FA6}" type="datetime1">
              <a:rPr lang="en-US" smtClean="0"/>
              <a:pPr/>
              <a:t>7/2/2020</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9</a:t>
            </a:fld>
            <a:endParaRPr lang="en-US"/>
          </a:p>
        </p:txBody>
      </p:sp>
      <p:sp>
        <p:nvSpPr>
          <p:cNvPr id="5" name="Title 4"/>
          <p:cNvSpPr>
            <a:spLocks noGrp="1"/>
          </p:cNvSpPr>
          <p:nvPr>
            <p:ph type="title"/>
          </p:nvPr>
        </p:nvSpPr>
        <p:spPr/>
        <p:txBody>
          <a:bodyPr/>
          <a:lstStyle/>
          <a:p>
            <a:r>
              <a:rPr lang="en-US" dirty="0"/>
              <a:t>Definition of Competitive Procurement</a:t>
            </a:r>
          </a:p>
        </p:txBody>
      </p:sp>
      <p:pic>
        <p:nvPicPr>
          <p:cNvPr id="7" name="Picture 6">
            <a:extLst>
              <a:ext uri="{FF2B5EF4-FFF2-40B4-BE49-F238E27FC236}">
                <a16:creationId xmlns:a16="http://schemas.microsoft.com/office/drawing/2014/main" id="{AA36F730-0818-40FF-8FB4-681A6ACA8F1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86104" y="1520415"/>
            <a:ext cx="3829061" cy="2473123"/>
          </a:xfrm>
          <a:prstGeom prst="rect">
            <a:avLst/>
          </a:prstGeom>
        </p:spPr>
      </p:pic>
      <p:graphicFrame>
        <p:nvGraphicFramePr>
          <p:cNvPr id="8" name="Table 7">
            <a:extLst>
              <a:ext uri="{FF2B5EF4-FFF2-40B4-BE49-F238E27FC236}">
                <a16:creationId xmlns:a16="http://schemas.microsoft.com/office/drawing/2014/main" id="{DAFF12B8-557F-418A-AD6E-00E09262CBCD}"/>
              </a:ext>
            </a:extLst>
          </p:cNvPr>
          <p:cNvGraphicFramePr>
            <a:graphicFrameLocks noGrp="1"/>
          </p:cNvGraphicFramePr>
          <p:nvPr>
            <p:extLst>
              <p:ext uri="{D42A27DB-BD31-4B8C-83A1-F6EECF244321}">
                <p14:modId xmlns:p14="http://schemas.microsoft.com/office/powerpoint/2010/main" val="2116187864"/>
              </p:ext>
            </p:extLst>
          </p:nvPr>
        </p:nvGraphicFramePr>
        <p:xfrm>
          <a:off x="4431836" y="1467019"/>
          <a:ext cx="4419600" cy="2926080"/>
        </p:xfrm>
        <a:graphic>
          <a:graphicData uri="http://schemas.openxmlformats.org/drawingml/2006/table">
            <a:tbl>
              <a:tblPr firstRow="1" bandRow="1">
                <a:tableStyleId>{2D5ABB26-0587-4C30-8999-92F81FD0307C}</a:tableStyleId>
              </a:tblPr>
              <a:tblGrid>
                <a:gridCol w="1282791">
                  <a:extLst>
                    <a:ext uri="{9D8B030D-6E8A-4147-A177-3AD203B41FA5}">
                      <a16:colId xmlns:a16="http://schemas.microsoft.com/office/drawing/2014/main" val="2254690982"/>
                    </a:ext>
                  </a:extLst>
                </a:gridCol>
                <a:gridCol w="3136809">
                  <a:extLst>
                    <a:ext uri="{9D8B030D-6E8A-4147-A177-3AD203B41FA5}">
                      <a16:colId xmlns:a16="http://schemas.microsoft.com/office/drawing/2014/main" val="3620533044"/>
                    </a:ext>
                  </a:extLst>
                </a:gridCol>
              </a:tblGrid>
              <a:tr h="740433">
                <a:tc>
                  <a:txBody>
                    <a:bodyPr/>
                    <a:lstStyle/>
                    <a:p>
                      <a:r>
                        <a:rPr lang="en-IN" sz="1500" b="0" noProof="0" dirty="0">
                          <a:solidFill>
                            <a:srgbClr val="00B050"/>
                          </a:solidFill>
                        </a:rPr>
                        <a:t>Advantages</a:t>
                      </a:r>
                    </a:p>
                  </a:txBody>
                  <a:tcP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Wingdings" panose="05000000000000000000" pitchFamily="2" charset="2"/>
                        <a:buChar char="ü"/>
                      </a:pPr>
                      <a:r>
                        <a:rPr lang="en-US" sz="1500" b="0" noProof="0" dirty="0">
                          <a:solidFill>
                            <a:srgbClr val="635C5B"/>
                          </a:solidFill>
                        </a:rPr>
                        <a:t>Volume control.</a:t>
                      </a:r>
                    </a:p>
                    <a:p>
                      <a:pPr marL="285750" indent="-285750">
                        <a:buFont typeface="Wingdings" panose="05000000000000000000" pitchFamily="2" charset="2"/>
                        <a:buChar char="ü"/>
                      </a:pPr>
                      <a:r>
                        <a:rPr lang="en-US" sz="1500" b="0" noProof="0" dirty="0">
                          <a:solidFill>
                            <a:srgbClr val="635C5B"/>
                          </a:solidFill>
                        </a:rPr>
                        <a:t>Competitive pricing.</a:t>
                      </a:r>
                    </a:p>
                    <a:p>
                      <a:pPr marL="285750" indent="-285750">
                        <a:buFont typeface="Wingdings" panose="05000000000000000000" pitchFamily="2" charset="2"/>
                        <a:buChar char="ü"/>
                      </a:pPr>
                      <a:r>
                        <a:rPr lang="en-US" sz="1500" b="0" noProof="0" dirty="0">
                          <a:solidFill>
                            <a:srgbClr val="635C5B"/>
                          </a:solidFill>
                        </a:rPr>
                        <a:t>Faster project execution after award than in negotiated procurement.</a:t>
                      </a:r>
                    </a:p>
                    <a:p>
                      <a:pPr marL="285750" indent="-285750">
                        <a:buFont typeface="Wingdings" panose="05000000000000000000" pitchFamily="2" charset="2"/>
                        <a:buChar char="ü"/>
                      </a:pPr>
                      <a:r>
                        <a:rPr lang="en-US" sz="1500" b="0" noProof="0" dirty="0">
                          <a:solidFill>
                            <a:srgbClr val="635C5B"/>
                          </a:solidFill>
                        </a:rPr>
                        <a:t>Easier to scale up for multiple projects and rounds.</a:t>
                      </a:r>
                    </a:p>
                  </a:txBody>
                  <a:tcP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7554282"/>
                  </a:ext>
                </a:extLst>
              </a:tr>
              <a:tr h="740433">
                <a:tc>
                  <a:txBody>
                    <a:bodyPr/>
                    <a:lstStyle/>
                    <a:p>
                      <a:r>
                        <a:rPr lang="en-IN" sz="1500" b="0" noProof="0" dirty="0">
                          <a:solidFill>
                            <a:schemeClr val="bg2"/>
                          </a:solidFill>
                        </a:rPr>
                        <a:t>Disadvantages</a:t>
                      </a:r>
                    </a:p>
                  </a:txBody>
                  <a:tcP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Wingdings" panose="05000000000000000000" pitchFamily="2" charset="2"/>
                        <a:buChar char="Ø"/>
                      </a:pPr>
                      <a:r>
                        <a:rPr lang="en-US" sz="1500" b="0" noProof="0" dirty="0">
                          <a:solidFill>
                            <a:srgbClr val="635C5B"/>
                          </a:solidFill>
                        </a:rPr>
                        <a:t>Requires competition. </a:t>
                      </a:r>
                    </a:p>
                    <a:p>
                      <a:pPr marL="285750" indent="-285750">
                        <a:buFont typeface="Wingdings" panose="05000000000000000000" pitchFamily="2" charset="2"/>
                        <a:buChar char="Ø"/>
                      </a:pPr>
                      <a:r>
                        <a:rPr lang="en-US" sz="1500" b="0" noProof="0" dirty="0">
                          <a:solidFill>
                            <a:srgbClr val="635C5B"/>
                          </a:solidFill>
                        </a:rPr>
                        <a:t>Bidders face risk of not being awarded (sunk costs).</a:t>
                      </a:r>
                    </a:p>
                    <a:p>
                      <a:pPr marL="285750" indent="-285750">
                        <a:buFont typeface="Wingdings" panose="05000000000000000000" pitchFamily="2" charset="2"/>
                        <a:buChar char="Ø"/>
                      </a:pPr>
                      <a:r>
                        <a:rPr lang="en-US" sz="1500" b="0" noProof="0" dirty="0">
                          <a:solidFill>
                            <a:srgbClr val="635C5B"/>
                          </a:solidFill>
                        </a:rPr>
                        <a:t>Risk of underbidding and project failure.</a:t>
                      </a:r>
                    </a:p>
                  </a:txBody>
                  <a:tcP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3284625"/>
                  </a:ext>
                </a:extLst>
              </a:tr>
            </a:tbl>
          </a:graphicData>
        </a:graphic>
      </p:graphicFrame>
    </p:spTree>
    <p:extLst>
      <p:ext uri="{BB962C8B-B14F-4D97-AF65-F5344CB8AC3E}">
        <p14:creationId xmlns:p14="http://schemas.microsoft.com/office/powerpoint/2010/main" val="2600721219"/>
      </p:ext>
    </p:extLst>
  </p:cSld>
  <p:clrMapOvr>
    <a:masterClrMapping/>
  </p:clrMapOvr>
</p:sld>
</file>

<file path=ppt/theme/theme1.xml><?xml version="1.0" encoding="utf-8"?>
<a:theme xmlns:a="http://schemas.openxmlformats.org/drawingml/2006/main" name="16.9-Template_4.29.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ED43418300424CA7B146638E3B7A8F" ma:contentTypeVersion="13" ma:contentTypeDescription="Create a new document." ma:contentTypeScope="" ma:versionID="2fe62fcb9174efa6973dc26662234bb1">
  <xsd:schema xmlns:xsd="http://www.w3.org/2001/XMLSchema" xmlns:xs="http://www.w3.org/2001/XMLSchema" xmlns:p="http://schemas.microsoft.com/office/2006/metadata/properties" xmlns:ns3="d4ece201-1ec3-4266-a8e0-0b4e6e67a276" xmlns:ns4="11f94206-449f-4a4d-a484-d79428c0a2f7" targetNamespace="http://schemas.microsoft.com/office/2006/metadata/properties" ma:root="true" ma:fieldsID="c7313ff21738f702f94f4f46105f6d3d" ns3:_="" ns4:_="">
    <xsd:import namespace="d4ece201-1ec3-4266-a8e0-0b4e6e67a276"/>
    <xsd:import namespace="11f94206-449f-4a4d-a484-d79428c0a2f7"/>
    <xsd:element name="properties">
      <xsd:complexType>
        <xsd:sequence>
          <xsd:element name="documentManagement">
            <xsd:complexType>
              <xsd:all>
                <xsd:element ref="ns3:SharedWithUsers" minOccurs="0"/>
                <xsd:element ref="ns4:MediaServiceMetadata" minOccurs="0"/>
                <xsd:element ref="ns4:MediaServiceFastMetadata" minOccurs="0"/>
                <xsd:element ref="ns4:MediaServiceDateTaken" minOccurs="0"/>
                <xsd:element ref="ns4:MediaServiceAutoTags" minOccurs="0"/>
                <xsd:element ref="ns3:SharedWithDetails" minOccurs="0"/>
                <xsd:element ref="ns3:SharingHintHash"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ece201-1ec3-4266-a8e0-0b4e6e67a27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SharingHintHash" ma:index="14"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f94206-449f-4a4d-a484-d79428c0a2f7"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AutoTags" ma:index="12" nillable="true" ma:displayName="MediaServiceAutoTags" ma:description=""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29A874B-37C0-4B98-8ABB-7DB7ABF4BA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ece201-1ec3-4266-a8e0-0b4e6e67a276"/>
    <ds:schemaRef ds:uri="11f94206-449f-4a4d-a484-d79428c0a2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3D4AFC-454A-47A9-A1B5-4BBB89F9FCEE}">
  <ds:schemaRefs>
    <ds:schemaRef ds:uri="http://schemas.microsoft.com/sharepoint/v3/contenttype/forms"/>
  </ds:schemaRefs>
</ds:datastoreItem>
</file>

<file path=customXml/itemProps3.xml><?xml version="1.0" encoding="utf-8"?>
<ds:datastoreItem xmlns:ds="http://schemas.openxmlformats.org/officeDocument/2006/customXml" ds:itemID="{0614013B-1707-4611-BA07-98D0B76DDEFF}">
  <ds:schemaRefs>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11f94206-449f-4a4d-a484-d79428c0a2f7"/>
    <ds:schemaRef ds:uri="d4ece201-1ec3-4266-a8e0-0b4e6e67a27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16.9-Template_4.29.2016</Template>
  <TotalTime>4048</TotalTime>
  <Words>2547</Words>
  <Application>Microsoft Office PowerPoint</Application>
  <PresentationFormat>Custom</PresentationFormat>
  <Paragraphs>256</Paragraphs>
  <Slides>23</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Gill Sans MT</vt:lpstr>
      <vt:lpstr>Wingdings</vt:lpstr>
      <vt:lpstr>16.9-Template_4.29.2016</vt:lpstr>
      <vt:lpstr>Asia EDGE Regional Competitive Procurement Dialogue</vt:lpstr>
      <vt:lpstr>Presentation Outline</vt:lpstr>
      <vt:lpstr>Participant Delegations Map</vt:lpstr>
      <vt:lpstr>Dialogue Overall Goals</vt:lpstr>
      <vt:lpstr>Introduction to Dialogue</vt:lpstr>
      <vt:lpstr>Day 1 Learning Objectives: CP Design Elements </vt:lpstr>
      <vt:lpstr>Day 1 Agenda: CP Design Elements </vt:lpstr>
      <vt:lpstr>Day 2 and Day 3 of Dialogue</vt:lpstr>
      <vt:lpstr>Definition of Competitive Procurement</vt:lpstr>
      <vt:lpstr>USAID Experience in Competitive Procurement</vt:lpstr>
      <vt:lpstr>USAID Experience in Competitive Procurement </vt:lpstr>
      <vt:lpstr>Building Blocks of  Scaling up Renewable Energy</vt:lpstr>
      <vt:lpstr>Strategic Energy Planning</vt:lpstr>
      <vt:lpstr>Grid Integration</vt:lpstr>
      <vt:lpstr>Renewable Energy Zones</vt:lpstr>
      <vt:lpstr>THANK YOU!</vt:lpstr>
      <vt:lpstr>Day 1 Recap &amp; Intro to Dialogue Day 2</vt:lpstr>
      <vt:lpstr>Day 1 Recap &amp; Day 2 of Dialogue</vt:lpstr>
      <vt:lpstr>Day 2 Learning Objectives: Bankable Procurement Packages</vt:lpstr>
      <vt:lpstr>Day 2 Agenda: Creating Bankable Procurement Packages</vt:lpstr>
      <vt:lpstr>Day 2 Recap &amp; Day 3 of Dialogue</vt:lpstr>
      <vt:lpstr>Day 3 Learning Objectives: Regional Experience &amp; Future Trends </vt:lpstr>
      <vt:lpstr>Day 3 Agenda: Regional Experience &amp; Future Trends </vt:lpstr>
    </vt:vector>
  </TitlesOfParts>
  <Company>USAID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COVER OPTION TITLE GOES HERE CAN  RUN THREE LINES</dc:title>
  <dc:creator>USAID</dc:creator>
  <cp:lastModifiedBy>Bradley, Bridget</cp:lastModifiedBy>
  <cp:revision>151</cp:revision>
  <dcterms:created xsi:type="dcterms:W3CDTF">2016-05-03T19:58:32Z</dcterms:created>
  <dcterms:modified xsi:type="dcterms:W3CDTF">2020-07-02T17:34:01Z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0x0101005AED43418300424CA7B146638E3B7A8F</vt:lpwstr>
  </property>
</Properties>
</file>