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ags/tag58.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7.xml" ContentType="application/vnd.openxmlformats-officedocument.presentationml.notesSlide+xml"/>
  <Override PartName="/ppt/tags/tag117.xml" ContentType="application/vnd.openxmlformats-officedocument.presentationml.tags+xml"/>
  <Override PartName="/ppt/notesSlides/notesSlide18.xml" ContentType="application/vnd.openxmlformats-officedocument.presentationml.notesSlide+xml"/>
  <Override PartName="/ppt/tags/tag118.xml" ContentType="application/vnd.openxmlformats-officedocument.presentationml.tags+xml"/>
  <Override PartName="/ppt/notesSlides/notesSlide19.xml" ContentType="application/vnd.openxmlformats-officedocument.presentationml.notesSlide+xml"/>
  <Override PartName="/ppt/tags/tag119.xml" ContentType="application/vnd.openxmlformats-officedocument.presentationml.tags+xml"/>
  <Override PartName="/ppt/notesSlides/notesSlide20.xml" ContentType="application/vnd.openxmlformats-officedocument.presentationml.notesSlide+xml"/>
  <Override PartName="/ppt/tags/tag120.xml" ContentType="application/vnd.openxmlformats-officedocument.presentationml.tags+xml"/>
  <Override PartName="/ppt/notesSlides/notesSlide21.xml" ContentType="application/vnd.openxmlformats-officedocument.presentationml.notesSlide+xml"/>
  <Override PartName="/ppt/tags/tag121.xml" ContentType="application/vnd.openxmlformats-officedocument.presentationml.tags+xml"/>
  <Override PartName="/ppt/notesSlides/notesSlide22.xml" ContentType="application/vnd.openxmlformats-officedocument.presentationml.notesSlide+xml"/>
  <Override PartName="/ppt/tags/tag122.xml" ContentType="application/vnd.openxmlformats-officedocument.presentationml.tags+xml"/>
  <Override PartName="/ppt/notesSlides/notesSlide2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4.xml" ContentType="application/vnd.openxmlformats-officedocument.presentationml.notesSlide+xml"/>
  <Override PartName="/ppt/tags/tag154.xml" ContentType="application/vnd.openxmlformats-officedocument.presentationml.tags+xml"/>
  <Override PartName="/ppt/notesSlides/notesSlide25.xml" ContentType="application/vnd.openxmlformats-officedocument.presentationml.notesSlide+xml"/>
  <Override PartName="/ppt/tags/tag155.xml" ContentType="application/vnd.openxmlformats-officedocument.presentationml.tags+xml"/>
  <Override PartName="/ppt/notesSlides/notesSlide26.xml" ContentType="application/vnd.openxmlformats-officedocument.presentationml.notesSlide+xml"/>
  <Override PartName="/ppt/tags/tag156.xml" ContentType="application/vnd.openxmlformats-officedocument.presentationml.tags+xml"/>
  <Override PartName="/ppt/notesSlides/notesSlide27.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8.xml" ContentType="application/vnd.openxmlformats-officedocument.presentationml.notesSlide+xml"/>
  <Override PartName="/ppt/tags/tag175.xml" ContentType="application/vnd.openxmlformats-officedocument.presentationml.tags+xml"/>
  <Override PartName="/ppt/notesSlides/notesSlide29.xml" ContentType="application/vnd.openxmlformats-officedocument.presentationml.notesSlide+xml"/>
  <Override PartName="/ppt/tags/tag176.xml" ContentType="application/vnd.openxmlformats-officedocument.presentationml.tags+xml"/>
  <Override PartName="/ppt/notesSlides/notesSlide30.xml" ContentType="application/vnd.openxmlformats-officedocument.presentationml.notesSlide+xml"/>
  <Override PartName="/ppt/tags/tag177.xml" ContentType="application/vnd.openxmlformats-officedocument.presentationml.tags+xml"/>
  <Override PartName="/ppt/notesSlides/notesSlide3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32.xml" ContentType="application/vnd.openxmlformats-officedocument.presentationml.notesSlide+xml"/>
  <Override PartName="/ppt/charts/chart3.xml" ContentType="application/vnd.openxmlformats-officedocument.drawingml.chart+xml"/>
  <Override PartName="/ppt/tags/tag180.xml" ContentType="application/vnd.openxmlformats-officedocument.presentationml.tags+xml"/>
  <Override PartName="/ppt/notesSlides/notesSlide33.xml" ContentType="application/vnd.openxmlformats-officedocument.presentationml.notesSlide+xml"/>
  <Override PartName="/ppt/tags/tag181.xml" ContentType="application/vnd.openxmlformats-officedocument.presentationml.tags+xml"/>
  <Override PartName="/ppt/notesSlides/notesSlide34.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5.xml" ContentType="application/vnd.openxmlformats-officedocument.presentationml.notesSlide+xml"/>
  <Override PartName="/ppt/tags/tag190.xml" ContentType="application/vnd.openxmlformats-officedocument.presentationml.tags+xml"/>
  <Override PartName="/ppt/notesSlides/notesSlide36.xml" ContentType="application/vnd.openxmlformats-officedocument.presentationml.notesSlide+xml"/>
  <Override PartName="/ppt/tags/tag191.xml" ContentType="application/vnd.openxmlformats-officedocument.presentationml.tags+xml"/>
  <Override PartName="/ppt/notesSlides/notesSlide37.xml" ContentType="application/vnd.openxmlformats-officedocument.presentationml.notesSlide+xml"/>
  <Override PartName="/ppt/tags/tag192.xml" ContentType="application/vnd.openxmlformats-officedocument.presentationml.tags+xml"/>
  <Override PartName="/ppt/notesSlides/notesSlide38.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39.xml" ContentType="application/vnd.openxmlformats-officedocument.presentationml.notesSlide+xml"/>
  <Override PartName="/ppt/tags/tag222.xml" ContentType="application/vnd.openxmlformats-officedocument.presentationml.tags+xml"/>
  <Override PartName="/ppt/notesSlides/notesSlide40.xml" ContentType="application/vnd.openxmlformats-officedocument.presentationml.notesSlide+xml"/>
  <Override PartName="/ppt/tags/tag223.xml" ContentType="application/vnd.openxmlformats-officedocument.presentationml.tags+xml"/>
  <Override PartName="/ppt/notesSlides/notesSlide41.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42.xml" ContentType="application/vnd.openxmlformats-officedocument.presentationml.notesSlide+xml"/>
  <Override PartName="/ppt/tags/tag234.xml" ContentType="application/vnd.openxmlformats-officedocument.presentationml.tags+xml"/>
  <Override PartName="/ppt/notesSlides/notesSlide43.xml" ContentType="application/vnd.openxmlformats-officedocument.presentationml.notesSlide+xml"/>
  <Override PartName="/ppt/tags/tag235.xml" ContentType="application/vnd.openxmlformats-officedocument.presentationml.tags+xml"/>
  <Override PartName="/ppt/notesSlides/notesSlide44.xml" ContentType="application/vnd.openxmlformats-officedocument.presentationml.notesSlide+xml"/>
  <Override PartName="/ppt/tags/tag236.xml" ContentType="application/vnd.openxmlformats-officedocument.presentationml.tags+xml"/>
  <Override PartName="/ppt/notesSlides/notesSlide45.xml" ContentType="application/vnd.openxmlformats-officedocument.presentationml.notesSlide+xml"/>
  <Override PartName="/ppt/tags/tag237.xml" ContentType="application/vnd.openxmlformats-officedocument.presentationml.tags+xml"/>
  <Override PartName="/ppt/notesSlides/notesSlide46.xml" ContentType="application/vnd.openxmlformats-officedocument.presentationml.notesSlide+xml"/>
  <Override PartName="/ppt/tags/tag238.xml" ContentType="application/vnd.openxmlformats-officedocument.presentationml.tags+xml"/>
  <Override PartName="/ppt/notesSlides/notesSlide47.xml" ContentType="application/vnd.openxmlformats-officedocument.presentationml.notesSlide+xml"/>
  <Override PartName="/ppt/tags/tag239.xml" ContentType="application/vnd.openxmlformats-officedocument.presentationml.tags+xml"/>
  <Override PartName="/ppt/notesSlides/notesSlide48.xml" ContentType="application/vnd.openxmlformats-officedocument.presentationml.notesSlide+xml"/>
  <Override PartName="/ppt/tags/tag240.xml" ContentType="application/vnd.openxmlformats-officedocument.presentationml.tags+xml"/>
  <Override PartName="/ppt/notesSlides/notesSlide49.xml" ContentType="application/vnd.openxmlformats-officedocument.presentationml.notesSlide+xml"/>
  <Override PartName="/ppt/tags/tag241.xml" ContentType="application/vnd.openxmlformats-officedocument.presentationml.tags+xml"/>
  <Override PartName="/ppt/notesSlides/notesSlide50.xml" ContentType="application/vnd.openxmlformats-officedocument.presentationml.notesSlide+xml"/>
  <Override PartName="/ppt/tags/tag242.xml" ContentType="application/vnd.openxmlformats-officedocument.presentationml.tags+xml"/>
  <Override PartName="/ppt/notesSlides/notesSlide51.xml" ContentType="application/vnd.openxmlformats-officedocument.presentationml.notesSlide+xml"/>
  <Override PartName="/ppt/tags/tag243.xml" ContentType="application/vnd.openxmlformats-officedocument.presentationml.tags+xml"/>
  <Override PartName="/ppt/notesSlides/notesSlide52.xml" ContentType="application/vnd.openxmlformats-officedocument.presentationml.notesSlide+xml"/>
  <Override PartName="/ppt/tags/tag244.xml" ContentType="application/vnd.openxmlformats-officedocument.presentationml.tags+xml"/>
  <Override PartName="/ppt/notesSlides/notesSlide53.xml" ContentType="application/vnd.openxmlformats-officedocument.presentationml.notesSlide+xml"/>
  <Override PartName="/ppt/tags/tag245.xml" ContentType="application/vnd.openxmlformats-officedocument.presentationml.tags+xml"/>
  <Override PartName="/ppt/notesSlides/notesSlide54.xml" ContentType="application/vnd.openxmlformats-officedocument.presentationml.notesSlide+xml"/>
  <Override PartName="/ppt/tags/tag246.xml" ContentType="application/vnd.openxmlformats-officedocument.presentationml.tags+xml"/>
  <Override PartName="/ppt/notesSlides/notesSlide55.xml" ContentType="application/vnd.openxmlformats-officedocument.presentationml.notesSlide+xml"/>
  <Override PartName="/ppt/tags/tag247.xml" ContentType="application/vnd.openxmlformats-officedocument.presentationml.tags+xml"/>
  <Override PartName="/ppt/notesSlides/notesSlide56.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57.xml" ContentType="application/vnd.openxmlformats-officedocument.presentationml.notesSlide+xml"/>
  <Override PartName="/ppt/tags/tag251.xml" ContentType="application/vnd.openxmlformats-officedocument.presentationml.tags+xml"/>
  <Override PartName="/ppt/notesSlides/notesSlide58.xml" ContentType="application/vnd.openxmlformats-officedocument.presentationml.notesSlide+xml"/>
  <Override PartName="/ppt/tags/tag252.xml" ContentType="application/vnd.openxmlformats-officedocument.presentationml.tags+xml"/>
  <Override PartName="/ppt/notesSlides/notesSlide59.xml" ContentType="application/vnd.openxmlformats-officedocument.presentationml.notesSlide+xml"/>
  <Override PartName="/ppt/tags/tag253.xml" ContentType="application/vnd.openxmlformats-officedocument.presentationml.tags+xml"/>
  <Override PartName="/ppt/notesSlides/notesSlide60.xml" ContentType="application/vnd.openxmlformats-officedocument.presentationml.notesSlide+xml"/>
  <Override PartName="/ppt/tags/tag254.xml" ContentType="application/vnd.openxmlformats-officedocument.presentationml.tags+xml"/>
  <Override PartName="/ppt/notesSlides/notesSlide61.xml" ContentType="application/vnd.openxmlformats-officedocument.presentationml.notesSlide+xml"/>
  <Override PartName="/ppt/tags/tag255.xml" ContentType="application/vnd.openxmlformats-officedocument.presentationml.tags+xml"/>
  <Override PartName="/ppt/notesSlides/notesSlide62.xml" ContentType="application/vnd.openxmlformats-officedocument.presentationml.notesSlide+xml"/>
  <Override PartName="/ppt/tags/tag256.xml" ContentType="application/vnd.openxmlformats-officedocument.presentationml.tags+xml"/>
  <Override PartName="/ppt/notesSlides/notesSlide63.xml" ContentType="application/vnd.openxmlformats-officedocument.presentationml.notesSlide+xml"/>
  <Override PartName="/ppt/tags/tag257.xml" ContentType="application/vnd.openxmlformats-officedocument.presentationml.tags+xml"/>
  <Override PartName="/ppt/notesSlides/notesSlide64.xml" ContentType="application/vnd.openxmlformats-officedocument.presentationml.notesSlide+xml"/>
  <Override PartName="/ppt/tags/tag258.xml" ContentType="application/vnd.openxmlformats-officedocument.presentationml.tags+xml"/>
  <Override PartName="/ppt/notesSlides/notesSlide65.xml" ContentType="application/vnd.openxmlformats-officedocument.presentationml.notesSlide+xml"/>
  <Override PartName="/ppt/tags/tag259.xml" ContentType="application/vnd.openxmlformats-officedocument.presentationml.tags+xml"/>
  <Override PartName="/ppt/notesSlides/notesSlide66.xml" ContentType="application/vnd.openxmlformats-officedocument.presentationml.notesSlide+xml"/>
  <Override PartName="/ppt/tags/tag260.xml" ContentType="application/vnd.openxmlformats-officedocument.presentationml.tags+xml"/>
  <Override PartName="/ppt/notesSlides/notesSlide67.xml" ContentType="application/vnd.openxmlformats-officedocument.presentationml.notesSlide+xml"/>
  <Override PartName="/ppt/tags/tag261.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7" r:id="rId1"/>
    <p:sldMasterId id="2147484176" r:id="rId2"/>
    <p:sldMasterId id="2147484235" r:id="rId3"/>
    <p:sldMasterId id="2147484249" r:id="rId4"/>
    <p:sldMasterId id="2147484268" r:id="rId5"/>
    <p:sldMasterId id="2147484303" r:id="rId6"/>
    <p:sldMasterId id="2147484310" r:id="rId7"/>
    <p:sldMasterId id="2147484317" r:id="rId8"/>
    <p:sldMasterId id="2147484324" r:id="rId9"/>
  </p:sldMasterIdLst>
  <p:notesMasterIdLst>
    <p:notesMasterId r:id="rId82"/>
  </p:notesMasterIdLst>
  <p:handoutMasterIdLst>
    <p:handoutMasterId r:id="rId83"/>
  </p:handoutMasterIdLst>
  <p:sldIdLst>
    <p:sldId id="1011" r:id="rId10"/>
    <p:sldId id="852" r:id="rId11"/>
    <p:sldId id="993" r:id="rId12"/>
    <p:sldId id="731" r:id="rId13"/>
    <p:sldId id="1004" r:id="rId14"/>
    <p:sldId id="927" r:id="rId15"/>
    <p:sldId id="996" r:id="rId16"/>
    <p:sldId id="885" r:id="rId17"/>
    <p:sldId id="732" r:id="rId18"/>
    <p:sldId id="911" r:id="rId19"/>
    <p:sldId id="850" r:id="rId20"/>
    <p:sldId id="928" r:id="rId21"/>
    <p:sldId id="777" r:id="rId22"/>
    <p:sldId id="720" r:id="rId23"/>
    <p:sldId id="721" r:id="rId24"/>
    <p:sldId id="865" r:id="rId25"/>
    <p:sldId id="779" r:id="rId26"/>
    <p:sldId id="831" r:id="rId27"/>
    <p:sldId id="780" r:id="rId28"/>
    <p:sldId id="784" r:id="rId29"/>
    <p:sldId id="891" r:id="rId30"/>
    <p:sldId id="802" r:id="rId31"/>
    <p:sldId id="957" r:id="rId32"/>
    <p:sldId id="958" r:id="rId33"/>
    <p:sldId id="959" r:id="rId34"/>
    <p:sldId id="997" r:id="rId35"/>
    <p:sldId id="961" r:id="rId36"/>
    <p:sldId id="962" r:id="rId37"/>
    <p:sldId id="963" r:id="rId38"/>
    <p:sldId id="998" r:id="rId39"/>
    <p:sldId id="965" r:id="rId40"/>
    <p:sldId id="966" r:id="rId41"/>
    <p:sldId id="1006" r:id="rId42"/>
    <p:sldId id="999" r:id="rId43"/>
    <p:sldId id="969" r:id="rId44"/>
    <p:sldId id="970" r:id="rId45"/>
    <p:sldId id="971" r:id="rId46"/>
    <p:sldId id="1000" r:id="rId47"/>
    <p:sldId id="973" r:id="rId48"/>
    <p:sldId id="974" r:id="rId49"/>
    <p:sldId id="975" r:id="rId50"/>
    <p:sldId id="1001" r:id="rId51"/>
    <p:sldId id="977" r:id="rId52"/>
    <p:sldId id="978" r:id="rId53"/>
    <p:sldId id="979" r:id="rId54"/>
    <p:sldId id="980" r:id="rId55"/>
    <p:sldId id="981" r:id="rId56"/>
    <p:sldId id="982" r:id="rId57"/>
    <p:sldId id="983" r:id="rId58"/>
    <p:sldId id="984" r:id="rId59"/>
    <p:sldId id="985" r:id="rId60"/>
    <p:sldId id="986" r:id="rId61"/>
    <p:sldId id="987" r:id="rId62"/>
    <p:sldId id="988" r:id="rId63"/>
    <p:sldId id="989" r:id="rId64"/>
    <p:sldId id="990" r:id="rId65"/>
    <p:sldId id="991" r:id="rId66"/>
    <p:sldId id="1007" r:id="rId67"/>
    <p:sldId id="889" r:id="rId68"/>
    <p:sldId id="918" r:id="rId69"/>
    <p:sldId id="922" r:id="rId70"/>
    <p:sldId id="903" r:id="rId71"/>
    <p:sldId id="921" r:id="rId72"/>
    <p:sldId id="920" r:id="rId73"/>
    <p:sldId id="900" r:id="rId74"/>
    <p:sldId id="925" r:id="rId75"/>
    <p:sldId id="926" r:id="rId76"/>
    <p:sldId id="953" r:id="rId77"/>
    <p:sldId id="924" r:id="rId78"/>
    <p:sldId id="901" r:id="rId79"/>
    <p:sldId id="954" r:id="rId80"/>
    <p:sldId id="955" r:id="rId81"/>
  </p:sldIdLst>
  <p:sldSz cx="9144000" cy="6858000" type="screen4x3"/>
  <p:notesSz cx="7010400" cy="92964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Cover" id="{25258591-B410-403B-AA22-03B326A0A588}">
          <p14:sldIdLst>
            <p14:sldId id="1011"/>
            <p14:sldId id="852"/>
          </p14:sldIdLst>
        </p14:section>
        <p14:section name="0. Toward sustainability" id="{285F9A64-DAA9-42B3-90D6-7E3E901B8DA1}">
          <p14:sldIdLst>
            <p14:sldId id="993"/>
            <p14:sldId id="731"/>
            <p14:sldId id="1004"/>
            <p14:sldId id="927"/>
            <p14:sldId id="996"/>
            <p14:sldId id="885"/>
            <p14:sldId id="732"/>
          </p14:sldIdLst>
        </p14:section>
        <p14:section name="1. Financing Framework" id="{437593B7-469C-4C67-BDAD-1F8649DD6D5C}">
          <p14:sldIdLst>
            <p14:sldId id="911"/>
            <p14:sldId id="850"/>
            <p14:sldId id="928"/>
            <p14:sldId id="777"/>
            <p14:sldId id="720"/>
            <p14:sldId id="721"/>
            <p14:sldId id="865"/>
            <p14:sldId id="779"/>
            <p14:sldId id="831"/>
            <p14:sldId id="780"/>
            <p14:sldId id="784"/>
            <p14:sldId id="891"/>
            <p14:sldId id="802"/>
          </p14:sldIdLst>
        </p14:section>
        <p14:section name="2. Organizaitonal considerations" id="{2B06298D-1F9F-4994-8F35-D38D0DC14EBF}">
          <p14:sldIdLst>
            <p14:sldId id="957"/>
            <p14:sldId id="958"/>
            <p14:sldId id="959"/>
            <p14:sldId id="997"/>
            <p14:sldId id="961"/>
            <p14:sldId id="962"/>
            <p14:sldId id="963"/>
            <p14:sldId id="998"/>
            <p14:sldId id="965"/>
            <p14:sldId id="966"/>
            <p14:sldId id="1006"/>
            <p14:sldId id="999"/>
            <p14:sldId id="969"/>
            <p14:sldId id="970"/>
            <p14:sldId id="971"/>
            <p14:sldId id="1000"/>
            <p14:sldId id="973"/>
            <p14:sldId id="974"/>
            <p14:sldId id="975"/>
            <p14:sldId id="1001"/>
            <p14:sldId id="977"/>
            <p14:sldId id="978"/>
            <p14:sldId id="979"/>
            <p14:sldId id="980"/>
            <p14:sldId id="981"/>
            <p14:sldId id="982"/>
            <p14:sldId id="983"/>
            <p14:sldId id="984"/>
            <p14:sldId id="985"/>
            <p14:sldId id="986"/>
            <p14:sldId id="987"/>
            <p14:sldId id="988"/>
            <p14:sldId id="989"/>
            <p14:sldId id="990"/>
            <p14:sldId id="991"/>
            <p14:sldId id="1007"/>
          </p14:sldIdLst>
        </p14:section>
        <p14:section name="Tools" id="{AC55AEC8-7847-4DF1-AA9C-CA9A26172B1F}">
          <p14:sldIdLst/>
        </p14:section>
        <p14:section name="Case Studies" id="{36D59AA8-B23A-4BB2-9EBB-C7570C251AEA}">
          <p14:sldIdLst>
            <p14:sldId id="889"/>
            <p14:sldId id="918"/>
            <p14:sldId id="922"/>
            <p14:sldId id="903"/>
            <p14:sldId id="921"/>
            <p14:sldId id="920"/>
            <p14:sldId id="900"/>
            <p14:sldId id="925"/>
            <p14:sldId id="926"/>
            <p14:sldId id="953"/>
            <p14:sldId id="924"/>
            <p14:sldId id="901"/>
            <p14:sldId id="954"/>
            <p14:sldId id="955"/>
          </p14:sldIdLst>
        </p14:section>
      </p14:sectionLst>
    </p:ext>
    <p:ext uri="{EFAFB233-063F-42B5-8137-9DF3F51BA10A}">
      <p15:sldGuideLst xmlns="" xmlns:p15="http://schemas.microsoft.com/office/powerpoint/2012/main" xmlns:mv="urn:schemas-microsoft-com:mac:vml" xmlns:mc="http://schemas.openxmlformats.org/markup-compatibility/2006">
        <p15:guide id="2" pos="720" userDrawn="1">
          <p15:clr>
            <a:srgbClr val="A4A3A4"/>
          </p15:clr>
        </p15:guide>
        <p15:guide id="3" orient="horz" pos="2160">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A0C2F"/>
    <a:srgbClr val="952B28"/>
    <a:srgbClr val="942825"/>
    <a:srgbClr val="002166"/>
    <a:srgbClr val="00296B"/>
    <a:srgbClr val="D9D9D9"/>
    <a:srgbClr val="134990"/>
    <a:srgbClr val="795187"/>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8" autoAdjust="0"/>
    <p:restoredTop sz="95700" autoAdjust="0"/>
  </p:normalViewPr>
  <p:slideViewPr>
    <p:cSldViewPr showGuides="1">
      <p:cViewPr>
        <p:scale>
          <a:sx n="70" d="100"/>
          <a:sy n="70" d="100"/>
        </p:scale>
        <p:origin x="-486" y="-972"/>
      </p:cViewPr>
      <p:guideLst>
        <p:guide orient="horz" pos="2160"/>
        <p:guide pos="72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66" d="100"/>
          <a:sy n="66" d="100"/>
        </p:scale>
        <p:origin x="23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notesMaster" Target="notesMasters/notesMaster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AppData\Local\Microsoft\Windows\Temporary%20Internet%20Files\Content.IE5\V46CR6HJ\USAID%2024%20priority%20count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AppData\Local\Microsoft\Windows\Temporary%20Internet%20Files\Content.IE5\V46CR6HJ\USAID%2024%20priority%20countri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usnapevsmia02.us.usaid.gov\GH.PUB\CII\Innovative%20Finance\Working%20capital%20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400" dirty="0">
                <a:solidFill>
                  <a:schemeClr val="tx1">
                    <a:lumMod val="75000"/>
                    <a:lumOff val="25000"/>
                  </a:schemeClr>
                </a:solidFill>
                <a:latin typeface="Calibri" panose="020F0502020204030204" pitchFamily="34" charset="0"/>
                <a:cs typeface="Calibri" panose="020F0502020204030204" pitchFamily="34" charset="0"/>
              </a:rPr>
              <a:t>RMNCAH financing</a:t>
            </a:r>
          </a:p>
          <a:p>
            <a:pPr algn="l">
              <a:defRPr sz="1600">
                <a:solidFill>
                  <a:schemeClr val="tx1">
                    <a:lumMod val="75000"/>
                    <a:lumOff val="25000"/>
                  </a:schemeClr>
                </a:solidFill>
                <a:latin typeface="Calibri" panose="020F0502020204030204" pitchFamily="34" charset="0"/>
                <a:cs typeface="Calibri" panose="020F0502020204030204" pitchFamily="34" charset="0"/>
              </a:defRPr>
            </a:pPr>
            <a:endParaRPr lang="en-US" sz="1200" b="0" dirty="0" smtClean="0">
              <a:solidFill>
                <a:schemeClr val="tx1">
                  <a:lumMod val="75000"/>
                  <a:lumOff val="25000"/>
                </a:schemeClr>
              </a:solidFill>
              <a:latin typeface="Calibri" panose="020F0502020204030204" pitchFamily="34" charset="0"/>
              <a:cs typeface="Calibri" panose="020F0502020204030204" pitchFamily="34" charset="0"/>
            </a:endParaRPr>
          </a:p>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200" b="0" dirty="0" smtClean="0">
                <a:solidFill>
                  <a:schemeClr val="tx1">
                    <a:lumMod val="75000"/>
                    <a:lumOff val="25000"/>
                  </a:schemeClr>
                </a:solidFill>
                <a:latin typeface="Calibri" panose="020F0502020204030204" pitchFamily="34" charset="0"/>
                <a:cs typeface="Calibri" panose="020F0502020204030204" pitchFamily="34" charset="0"/>
              </a:rPr>
              <a:t>Low-income</a:t>
            </a:r>
            <a:r>
              <a:rPr lang="en-US" sz="1200" b="0" baseline="0" dirty="0" smtClean="0">
                <a:solidFill>
                  <a:schemeClr val="tx1">
                    <a:lumMod val="75000"/>
                    <a:lumOff val="25000"/>
                  </a:schemeClr>
                </a:solidFill>
                <a:latin typeface="Calibri" panose="020F0502020204030204" pitchFamily="34" charset="0"/>
                <a:cs typeface="Calibri" panose="020F0502020204030204" pitchFamily="34" charset="0"/>
              </a:rPr>
              <a:t> </a:t>
            </a:r>
            <a:r>
              <a:rPr lang="en-US" sz="1200" b="0" baseline="0" dirty="0">
                <a:solidFill>
                  <a:schemeClr val="tx1">
                    <a:lumMod val="75000"/>
                    <a:lumOff val="25000"/>
                  </a:schemeClr>
                </a:solidFill>
                <a:latin typeface="Calibri" panose="020F0502020204030204" pitchFamily="34" charset="0"/>
                <a:cs typeface="Calibri" panose="020F0502020204030204" pitchFamily="34" charset="0"/>
              </a:rPr>
              <a:t>countries among 24 priority </a:t>
            </a:r>
            <a:r>
              <a:rPr lang="en-US" sz="1200" b="0" baseline="0" dirty="0" smtClean="0">
                <a:solidFill>
                  <a:schemeClr val="tx1">
                    <a:lumMod val="75000"/>
                    <a:lumOff val="25000"/>
                  </a:schemeClr>
                </a:solidFill>
                <a:latin typeface="Calibri" panose="020F0502020204030204" pitchFamily="34" charset="0"/>
                <a:cs typeface="Calibri" panose="020F0502020204030204" pitchFamily="34" charset="0"/>
              </a:rPr>
              <a:t>countries*</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overlay val="0"/>
    </c:title>
    <c:autoTitleDeleted val="0"/>
    <c:plotArea>
      <c:layout>
        <c:manualLayout>
          <c:layoutTarget val="inner"/>
          <c:xMode val="edge"/>
          <c:yMode val="edge"/>
          <c:x val="0.14024067304087001"/>
          <c:y val="0.31227190351206102"/>
          <c:w val="0.79684266029246298"/>
          <c:h val="0.45075396825396802"/>
        </c:manualLayout>
      </c:layout>
      <c:areaChart>
        <c:grouping val="standard"/>
        <c:varyColors val="0"/>
        <c:ser>
          <c:idx val="0"/>
          <c:order val="0"/>
          <c:tx>
            <c:strRef>
              <c:f>Graphs!$B$9</c:f>
              <c:strCache>
                <c:ptCount val="1"/>
                <c:pt idx="0">
                  <c:v>Unmet resource need</c:v>
                </c:pt>
              </c:strCache>
            </c:strRef>
          </c:tx>
          <c:spPr>
            <a:solidFill>
              <a:srgbClr val="002166"/>
            </a:solidFill>
          </c:spPr>
          <c:cat>
            <c:numRef>
              <c:f>(Graphs!$C$7,Graphs!$H$7,Graphs!$M$7,Graphs!$R$7)</c:f>
              <c:numCache>
                <c:formatCode>0</c:formatCode>
                <c:ptCount val="4"/>
                <c:pt idx="0">
                  <c:v>2015</c:v>
                </c:pt>
                <c:pt idx="1">
                  <c:v>2020</c:v>
                </c:pt>
                <c:pt idx="2">
                  <c:v>2025</c:v>
                </c:pt>
                <c:pt idx="3">
                  <c:v>2030</c:v>
                </c:pt>
              </c:numCache>
            </c:numRef>
          </c:cat>
          <c:val>
            <c:numRef>
              <c:f>(Graphs!$C$9,Graphs!$H$9,Graphs!$M$9,Graphs!$R$9)</c:f>
              <c:numCache>
                <c:formatCode>0</c:formatCode>
                <c:ptCount val="4"/>
                <c:pt idx="0">
                  <c:v>11.310678772999999</c:v>
                </c:pt>
                <c:pt idx="1">
                  <c:v>8.5258523839999967</c:v>
                </c:pt>
                <c:pt idx="2">
                  <c:v>6.6946110619999937</c:v>
                </c:pt>
                <c:pt idx="3">
                  <c:v>7.597337011999997</c:v>
                </c:pt>
              </c:numCache>
            </c:numRef>
          </c:val>
        </c:ser>
        <c:ser>
          <c:idx val="1"/>
          <c:order val="1"/>
          <c:tx>
            <c:strRef>
              <c:f>Graphs!$B$10</c:f>
              <c:strCache>
                <c:ptCount val="1"/>
                <c:pt idx="0">
                  <c:v>Domestic government expenditure on RMNCAH</c:v>
                </c:pt>
              </c:strCache>
            </c:strRef>
          </c:tx>
          <c:spPr>
            <a:solidFill>
              <a:srgbClr val="D5CBD7"/>
            </a:solidFill>
          </c:spPr>
          <c:cat>
            <c:numRef>
              <c:f>(Graphs!$C$7,Graphs!$H$7,Graphs!$M$7,Graphs!$R$7)</c:f>
              <c:numCache>
                <c:formatCode>0</c:formatCode>
                <c:ptCount val="4"/>
                <c:pt idx="0">
                  <c:v>2015</c:v>
                </c:pt>
                <c:pt idx="1">
                  <c:v>2020</c:v>
                </c:pt>
                <c:pt idx="2">
                  <c:v>2025</c:v>
                </c:pt>
                <c:pt idx="3">
                  <c:v>2030</c:v>
                </c:pt>
              </c:numCache>
            </c:numRef>
          </c:cat>
          <c:val>
            <c:numRef>
              <c:f>(Graphs!$C$10,Graphs!$H$10,Graphs!$M$10,Graphs!$R$10)</c:f>
              <c:numCache>
                <c:formatCode>0</c:formatCode>
                <c:ptCount val="4"/>
                <c:pt idx="0">
                  <c:v>0.65701996000632701</c:v>
                </c:pt>
                <c:pt idx="1">
                  <c:v>1.967588218196584</c:v>
                </c:pt>
                <c:pt idx="2">
                  <c:v>3.2723677338562451</c:v>
                </c:pt>
                <c:pt idx="3">
                  <c:v>4.6307823338281757</c:v>
                </c:pt>
              </c:numCache>
            </c:numRef>
          </c:val>
        </c:ser>
        <c:dLbls>
          <c:showLegendKey val="0"/>
          <c:showVal val="0"/>
          <c:showCatName val="0"/>
          <c:showSerName val="0"/>
          <c:showPercent val="0"/>
          <c:showBubbleSize val="0"/>
        </c:dLbls>
        <c:axId val="289795072"/>
        <c:axId val="291123968"/>
      </c:areaChart>
      <c:catAx>
        <c:axId val="289795072"/>
        <c:scaling>
          <c:orientation val="minMax"/>
        </c:scaling>
        <c:delete val="0"/>
        <c:axPos val="b"/>
        <c:numFmt formatCode="0" sourceLinked="1"/>
        <c:majorTickMark val="out"/>
        <c:minorTickMark val="none"/>
        <c:tickLblPos val="nextTo"/>
        <c:crossAx val="291123968"/>
        <c:crosses val="autoZero"/>
        <c:auto val="1"/>
        <c:lblAlgn val="ctr"/>
        <c:lblOffset val="100"/>
        <c:noMultiLvlLbl val="0"/>
      </c:catAx>
      <c:valAx>
        <c:axId val="291123968"/>
        <c:scaling>
          <c:orientation val="minMax"/>
        </c:scaling>
        <c:delete val="0"/>
        <c:axPos val="l"/>
        <c:majorGridlines/>
        <c:title>
          <c:tx>
            <c:rich>
              <a:bodyPr rot="-5400000" vert="horz"/>
              <a:lstStyle/>
              <a:p>
                <a:pPr>
                  <a:defRPr/>
                </a:pPr>
                <a:r>
                  <a:rPr lang="en-US"/>
                  <a:t>Billions USD</a:t>
                </a:r>
              </a:p>
            </c:rich>
          </c:tx>
          <c:layout/>
          <c:overlay val="0"/>
        </c:title>
        <c:numFmt formatCode="0" sourceLinked="1"/>
        <c:majorTickMark val="out"/>
        <c:minorTickMark val="none"/>
        <c:tickLblPos val="nextTo"/>
        <c:crossAx val="289795072"/>
        <c:crosses val="autoZero"/>
        <c:crossBetween val="midCat"/>
      </c:valAx>
    </c:plotArea>
    <c:legend>
      <c:legendPos val="b"/>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400" dirty="0">
                <a:solidFill>
                  <a:schemeClr val="tx1">
                    <a:lumMod val="75000"/>
                    <a:lumOff val="25000"/>
                  </a:schemeClr>
                </a:solidFill>
                <a:latin typeface="Calibri" panose="020F0502020204030204" pitchFamily="34" charset="0"/>
                <a:cs typeface="Calibri" panose="020F0502020204030204" pitchFamily="34" charset="0"/>
              </a:rPr>
              <a:t>RMNCAH financing </a:t>
            </a:r>
          </a:p>
          <a:p>
            <a:pPr algn="l">
              <a:defRPr sz="1600">
                <a:solidFill>
                  <a:schemeClr val="tx1">
                    <a:lumMod val="75000"/>
                    <a:lumOff val="25000"/>
                  </a:schemeClr>
                </a:solidFill>
                <a:latin typeface="Calibri" panose="020F0502020204030204" pitchFamily="34" charset="0"/>
                <a:cs typeface="Calibri" panose="020F0502020204030204" pitchFamily="34" charset="0"/>
              </a:defRPr>
            </a:pPr>
            <a:endParaRPr lang="en-US" sz="1200" b="0" dirty="0" smtClean="0">
              <a:solidFill>
                <a:schemeClr val="tx1">
                  <a:lumMod val="75000"/>
                  <a:lumOff val="25000"/>
                </a:schemeClr>
              </a:solidFill>
              <a:latin typeface="Calibri" panose="020F0502020204030204" pitchFamily="34" charset="0"/>
              <a:cs typeface="Calibri" panose="020F0502020204030204" pitchFamily="34" charset="0"/>
            </a:endParaRPr>
          </a:p>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200" b="0" dirty="0" smtClean="0">
                <a:solidFill>
                  <a:schemeClr val="tx1">
                    <a:lumMod val="75000"/>
                    <a:lumOff val="25000"/>
                  </a:schemeClr>
                </a:solidFill>
                <a:latin typeface="Calibri" panose="020F0502020204030204" pitchFamily="34" charset="0"/>
                <a:cs typeface="Calibri" panose="020F0502020204030204" pitchFamily="34" charset="0"/>
              </a:rPr>
              <a:t>Lower-middle-income </a:t>
            </a:r>
            <a:r>
              <a:rPr lang="en-US" sz="1200" b="0" dirty="0">
                <a:solidFill>
                  <a:schemeClr val="tx1">
                    <a:lumMod val="75000"/>
                    <a:lumOff val="25000"/>
                  </a:schemeClr>
                </a:solidFill>
                <a:latin typeface="Calibri" panose="020F0502020204030204" pitchFamily="34" charset="0"/>
                <a:cs typeface="Calibri" panose="020F0502020204030204" pitchFamily="34" charset="0"/>
              </a:rPr>
              <a:t>countries among 24 priority </a:t>
            </a:r>
            <a:r>
              <a:rPr lang="en-US" sz="1200" b="0" dirty="0" smtClean="0">
                <a:solidFill>
                  <a:schemeClr val="tx1">
                    <a:lumMod val="75000"/>
                    <a:lumOff val="25000"/>
                  </a:schemeClr>
                </a:solidFill>
                <a:latin typeface="Calibri" panose="020F0502020204030204" pitchFamily="34" charset="0"/>
                <a:cs typeface="Calibri" panose="020F0502020204030204" pitchFamily="34" charset="0"/>
              </a:rPr>
              <a:t>countries</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overlay val="0"/>
    </c:title>
    <c:autoTitleDeleted val="0"/>
    <c:plotArea>
      <c:layout>
        <c:manualLayout>
          <c:layoutTarget val="inner"/>
          <c:xMode val="edge"/>
          <c:yMode val="edge"/>
          <c:x val="0.14279050345979499"/>
          <c:y val="0.31227190351206102"/>
          <c:w val="0.79314889047959902"/>
          <c:h val="0.45075396825396802"/>
        </c:manualLayout>
      </c:layout>
      <c:areaChart>
        <c:grouping val="standard"/>
        <c:varyColors val="0"/>
        <c:ser>
          <c:idx val="0"/>
          <c:order val="0"/>
          <c:tx>
            <c:strRef>
              <c:f>Graphs!$B$14</c:f>
              <c:strCache>
                <c:ptCount val="1"/>
                <c:pt idx="0">
                  <c:v>Unmet resource need</c:v>
                </c:pt>
              </c:strCache>
            </c:strRef>
          </c:tx>
          <c:spPr>
            <a:solidFill>
              <a:srgbClr val="00296B"/>
            </a:solidFill>
          </c:spPr>
          <c:cat>
            <c:numRef>
              <c:f>(Graphs!$C$12,Graphs!$H$12,Graphs!$M$12,Graphs!$R$12)</c:f>
              <c:numCache>
                <c:formatCode>0</c:formatCode>
                <c:ptCount val="4"/>
                <c:pt idx="0">
                  <c:v>2015</c:v>
                </c:pt>
                <c:pt idx="1">
                  <c:v>2020</c:v>
                </c:pt>
                <c:pt idx="2">
                  <c:v>2025</c:v>
                </c:pt>
                <c:pt idx="3">
                  <c:v>2030</c:v>
                </c:pt>
              </c:numCache>
            </c:numRef>
          </c:cat>
          <c:val>
            <c:numRef>
              <c:f>(Graphs!$C$14,Graphs!$H$14,Graphs!$M$14,Graphs!$R$14)</c:f>
              <c:numCache>
                <c:formatCode>0</c:formatCode>
                <c:ptCount val="4"/>
                <c:pt idx="0">
                  <c:v>12.336665019</c:v>
                </c:pt>
                <c:pt idx="1">
                  <c:v>16.016733029000001</c:v>
                </c:pt>
                <c:pt idx="2">
                  <c:v>18.635752350000001</c:v>
                </c:pt>
                <c:pt idx="3">
                  <c:v>21.296066913000001</c:v>
                </c:pt>
              </c:numCache>
            </c:numRef>
          </c:val>
        </c:ser>
        <c:ser>
          <c:idx val="1"/>
          <c:order val="1"/>
          <c:tx>
            <c:strRef>
              <c:f>Graphs!$B$15</c:f>
              <c:strCache>
                <c:ptCount val="1"/>
                <c:pt idx="0">
                  <c:v>Domestic government expenditure on RMNCAH</c:v>
                </c:pt>
              </c:strCache>
            </c:strRef>
          </c:tx>
          <c:spPr>
            <a:solidFill>
              <a:srgbClr val="D5CBD7"/>
            </a:solidFill>
          </c:spPr>
          <c:cat>
            <c:numRef>
              <c:f>(Graphs!$C$12,Graphs!$H$12,Graphs!$M$12,Graphs!$R$12)</c:f>
              <c:numCache>
                <c:formatCode>0</c:formatCode>
                <c:ptCount val="4"/>
                <c:pt idx="0">
                  <c:v>2015</c:v>
                </c:pt>
                <c:pt idx="1">
                  <c:v>2020</c:v>
                </c:pt>
                <c:pt idx="2">
                  <c:v>2025</c:v>
                </c:pt>
                <c:pt idx="3">
                  <c:v>2030</c:v>
                </c:pt>
              </c:numCache>
            </c:numRef>
          </c:cat>
          <c:val>
            <c:numRef>
              <c:f>(Graphs!$C$15,Graphs!$H$15,Graphs!$M$15,Graphs!$R$15)</c:f>
              <c:numCache>
                <c:formatCode>0</c:formatCode>
                <c:ptCount val="4"/>
                <c:pt idx="0">
                  <c:v>4.5654265963225571</c:v>
                </c:pt>
                <c:pt idx="1">
                  <c:v>11.340075583080701</c:v>
                </c:pt>
                <c:pt idx="2">
                  <c:v>16.871401207803171</c:v>
                </c:pt>
                <c:pt idx="3">
                  <c:v>20.13920239067642</c:v>
                </c:pt>
              </c:numCache>
            </c:numRef>
          </c:val>
        </c:ser>
        <c:dLbls>
          <c:showLegendKey val="0"/>
          <c:showVal val="0"/>
          <c:showCatName val="0"/>
          <c:showSerName val="0"/>
          <c:showPercent val="0"/>
          <c:showBubbleSize val="0"/>
        </c:dLbls>
        <c:axId val="291596160"/>
        <c:axId val="291766656"/>
      </c:areaChart>
      <c:catAx>
        <c:axId val="291596160"/>
        <c:scaling>
          <c:orientation val="minMax"/>
        </c:scaling>
        <c:delete val="0"/>
        <c:axPos val="b"/>
        <c:numFmt formatCode="0" sourceLinked="1"/>
        <c:majorTickMark val="out"/>
        <c:minorTickMark val="none"/>
        <c:tickLblPos val="nextTo"/>
        <c:crossAx val="291766656"/>
        <c:crosses val="autoZero"/>
        <c:auto val="1"/>
        <c:lblAlgn val="ctr"/>
        <c:lblOffset val="100"/>
        <c:noMultiLvlLbl val="0"/>
      </c:catAx>
      <c:valAx>
        <c:axId val="291766656"/>
        <c:scaling>
          <c:orientation val="minMax"/>
        </c:scaling>
        <c:delete val="0"/>
        <c:axPos val="l"/>
        <c:majorGridlines/>
        <c:title>
          <c:tx>
            <c:rich>
              <a:bodyPr rot="-5400000" vert="horz"/>
              <a:lstStyle/>
              <a:p>
                <a:pPr>
                  <a:defRPr/>
                </a:pPr>
                <a:r>
                  <a:rPr lang="en-US"/>
                  <a:t>Billions USD</a:t>
                </a:r>
              </a:p>
            </c:rich>
          </c:tx>
          <c:layout/>
          <c:overlay val="0"/>
        </c:title>
        <c:numFmt formatCode="0" sourceLinked="1"/>
        <c:majorTickMark val="out"/>
        <c:minorTickMark val="none"/>
        <c:tickLblPos val="nextTo"/>
        <c:crossAx val="291596160"/>
        <c:crosses val="autoZero"/>
        <c:crossBetween val="midCat"/>
      </c:valAx>
    </c:plotArea>
    <c:legend>
      <c:legendPos val="b"/>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Sheet2!$B$1</c:f>
              <c:strCache>
                <c:ptCount val="1"/>
                <c:pt idx="0">
                  <c:v>Physicians</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Sheet2!$B$2:$B$13</c:f>
              <c:numCache>
                <c:formatCode>General</c:formatCode>
                <c:ptCount val="12"/>
                <c:pt idx="0">
                  <c:v>62</c:v>
                </c:pt>
                <c:pt idx="1">
                  <c:v>76</c:v>
                </c:pt>
                <c:pt idx="2">
                  <c:v>48</c:v>
                </c:pt>
                <c:pt idx="3">
                  <c:v>52</c:v>
                </c:pt>
                <c:pt idx="4">
                  <c:v>31</c:v>
                </c:pt>
                <c:pt idx="5">
                  <c:v>31</c:v>
                </c:pt>
                <c:pt idx="6">
                  <c:v>45</c:v>
                </c:pt>
                <c:pt idx="7">
                  <c:v>24</c:v>
                </c:pt>
                <c:pt idx="8">
                  <c:v>28</c:v>
                </c:pt>
                <c:pt idx="9">
                  <c:v>14</c:v>
                </c:pt>
                <c:pt idx="10">
                  <c:v>21</c:v>
                </c:pt>
                <c:pt idx="11">
                  <c:v>24</c:v>
                </c:pt>
              </c:numCache>
            </c:numRef>
          </c:val>
        </c:ser>
        <c:ser>
          <c:idx val="1"/>
          <c:order val="1"/>
          <c:tx>
            <c:strRef>
              <c:f>Sheet2!$C$1</c:f>
              <c:strCache>
                <c:ptCount val="1"/>
                <c:pt idx="0">
                  <c:v>Nurses and Midwives</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Sheet2!$C$2:$C$13</c:f>
              <c:numCache>
                <c:formatCode>General</c:formatCode>
                <c:ptCount val="12"/>
                <c:pt idx="0">
                  <c:v>72</c:v>
                </c:pt>
                <c:pt idx="1">
                  <c:v>89</c:v>
                </c:pt>
                <c:pt idx="2">
                  <c:v>83</c:v>
                </c:pt>
                <c:pt idx="3">
                  <c:v>89</c:v>
                </c:pt>
                <c:pt idx="4">
                  <c:v>61</c:v>
                </c:pt>
                <c:pt idx="5">
                  <c:v>33</c:v>
                </c:pt>
                <c:pt idx="6">
                  <c:v>83</c:v>
                </c:pt>
                <c:pt idx="7">
                  <c:v>22</c:v>
                </c:pt>
                <c:pt idx="8">
                  <c:v>50</c:v>
                </c:pt>
                <c:pt idx="9">
                  <c:v>16</c:v>
                </c:pt>
                <c:pt idx="10">
                  <c:v>28</c:v>
                </c:pt>
                <c:pt idx="11">
                  <c:v>28</c:v>
                </c:pt>
              </c:numCache>
            </c:numRef>
          </c:val>
        </c:ser>
        <c:ser>
          <c:idx val="2"/>
          <c:order val="2"/>
          <c:tx>
            <c:strRef>
              <c:f>Sheet2!$D$1</c:f>
              <c:strCache>
                <c:ptCount val="1"/>
                <c:pt idx="0">
                  <c:v>Pharmacists </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Sheet2!$D$2:$D$13</c:f>
              <c:numCache>
                <c:formatCode>General</c:formatCode>
                <c:ptCount val="12"/>
                <c:pt idx="0">
                  <c:v>16</c:v>
                </c:pt>
                <c:pt idx="1">
                  <c:v>3</c:v>
                </c:pt>
                <c:pt idx="2">
                  <c:v>7</c:v>
                </c:pt>
                <c:pt idx="3">
                  <c:v>19</c:v>
                </c:pt>
                <c:pt idx="4">
                  <c:v>10</c:v>
                </c:pt>
                <c:pt idx="6">
                  <c:v>7</c:v>
                </c:pt>
                <c:pt idx="7">
                  <c:v>7</c:v>
                </c:pt>
                <c:pt idx="8">
                  <c:v>5</c:v>
                </c:pt>
                <c:pt idx="9">
                  <c:v>3</c:v>
                </c:pt>
                <c:pt idx="10">
                  <c:v>5</c:v>
                </c:pt>
                <c:pt idx="11">
                  <c:v>5</c:v>
                </c:pt>
              </c:numCache>
            </c:numRef>
          </c:val>
        </c:ser>
        <c:ser>
          <c:idx val="3"/>
          <c:order val="3"/>
          <c:tx>
            <c:strRef>
              <c:f>Sheet2!$E$1</c:f>
              <c:strCache>
                <c:ptCount val="1"/>
                <c:pt idx="0">
                  <c:v>Patent Medicine Venders</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Sheet2!$E$2:$E$13</c:f>
              <c:numCache>
                <c:formatCode>General</c:formatCode>
                <c:ptCount val="12"/>
                <c:pt idx="0">
                  <c:v>21</c:v>
                </c:pt>
                <c:pt idx="1">
                  <c:v>7</c:v>
                </c:pt>
                <c:pt idx="2">
                  <c:v>12</c:v>
                </c:pt>
                <c:pt idx="3">
                  <c:v>24</c:v>
                </c:pt>
                <c:pt idx="4">
                  <c:v>17</c:v>
                </c:pt>
                <c:pt idx="6">
                  <c:v>14</c:v>
                </c:pt>
                <c:pt idx="7">
                  <c:v>5</c:v>
                </c:pt>
                <c:pt idx="8">
                  <c:v>10</c:v>
                </c:pt>
                <c:pt idx="9">
                  <c:v>5</c:v>
                </c:pt>
                <c:pt idx="10">
                  <c:v>7</c:v>
                </c:pt>
                <c:pt idx="11">
                  <c:v>19</c:v>
                </c:pt>
              </c:numCache>
            </c:numRef>
          </c:val>
        </c:ser>
        <c:dLbls>
          <c:showLegendKey val="0"/>
          <c:showVal val="0"/>
          <c:showCatName val="0"/>
          <c:showSerName val="0"/>
          <c:showPercent val="0"/>
          <c:showBubbleSize val="0"/>
        </c:dLbls>
        <c:gapWidth val="150"/>
        <c:overlap val="100"/>
        <c:axId val="323684992"/>
        <c:axId val="323821952"/>
      </c:barChart>
      <c:catAx>
        <c:axId val="323684992"/>
        <c:scaling>
          <c:orientation val="minMax"/>
        </c:scaling>
        <c:delete val="0"/>
        <c:axPos val="b"/>
        <c:majorTickMark val="out"/>
        <c:minorTickMark val="none"/>
        <c:tickLblPos val="nextTo"/>
        <c:txPr>
          <a:bodyPr/>
          <a:lstStyle/>
          <a:p>
            <a:pPr>
              <a:defRPr sz="800" baseline="0">
                <a:latin typeface="Calibri" panose="020F0502020204030204" pitchFamily="34" charset="0"/>
              </a:defRPr>
            </a:pPr>
            <a:endParaRPr lang="en-US"/>
          </a:p>
        </c:txPr>
        <c:crossAx val="323821952"/>
        <c:crosses val="autoZero"/>
        <c:auto val="1"/>
        <c:lblAlgn val="ctr"/>
        <c:lblOffset val="100"/>
        <c:noMultiLvlLbl val="0"/>
      </c:catAx>
      <c:valAx>
        <c:axId val="323821952"/>
        <c:scaling>
          <c:orientation val="minMax"/>
        </c:scaling>
        <c:delete val="0"/>
        <c:axPos val="l"/>
        <c:majorGridlines/>
        <c:numFmt formatCode="General" sourceLinked="1"/>
        <c:majorTickMark val="out"/>
        <c:minorTickMark val="none"/>
        <c:tickLblPos val="nextTo"/>
        <c:txPr>
          <a:bodyPr/>
          <a:lstStyle/>
          <a:p>
            <a:pPr>
              <a:defRPr sz="800" baseline="0">
                <a:latin typeface="Calibri" panose="020F0502020204030204" pitchFamily="34" charset="0"/>
              </a:defRPr>
            </a:pPr>
            <a:endParaRPr lang="en-US"/>
          </a:p>
        </c:txPr>
        <c:crossAx val="323684992"/>
        <c:crosses val="autoZero"/>
        <c:crossBetween val="between"/>
      </c:valAx>
    </c:plotArea>
    <c:legend>
      <c:legendPos val="r"/>
      <c:layout/>
      <c:overlay val="0"/>
      <c:txPr>
        <a:bodyPr/>
        <a:lstStyle/>
        <a:p>
          <a:pPr>
            <a:defRPr sz="800" baseline="0">
              <a:latin typeface="Calibri" panose="020F0502020204030204" pitchFamily="34"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0.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3.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7.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DD72BE4-FB3D-478B-9BA8-58B28FC0EC6A}" type="datetimeFigureOut">
              <a:rPr lang="en-US" altLang="en-US"/>
              <a:pPr>
                <a:defRPr/>
              </a:pPr>
              <a:t>3/21/2018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C841D40-E1A7-4042-811D-F0777CDC75A8}" type="slidenum">
              <a:rPr lang="en-US" altLang="en-US"/>
              <a:pPr>
                <a:defRPr/>
              </a:pPr>
              <a:t>‹#›</a:t>
            </a:fld>
            <a:endParaRPr lang="en-US" altLang="en-US"/>
          </a:p>
        </p:txBody>
      </p:sp>
    </p:spTree>
    <p:extLst>
      <p:ext uri="{BB962C8B-B14F-4D97-AF65-F5344CB8AC3E}">
        <p14:creationId xmlns:p14="http://schemas.microsoft.com/office/powerpoint/2010/main" val="72749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CFDB4FC3-5EA8-4560-A262-840972779AA1}" type="datetimeFigureOut">
              <a:rPr lang="en-US" altLang="en-US" smtClean="0"/>
              <a:pPr>
                <a:defRPr/>
              </a:pPr>
              <a:t>3/21/2018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8CB47B8-E25D-4AAA-A2B6-59F4A072D8F3}" type="slidenum">
              <a:rPr lang="en-US" altLang="en-US" smtClean="0"/>
              <a:pPr>
                <a:defRPr/>
              </a:pPr>
              <a:t>‹#›</a:t>
            </a:fld>
            <a:endParaRPr lang="en-US" altLang="en-US"/>
          </a:p>
        </p:txBody>
      </p:sp>
    </p:spTree>
    <p:extLst>
      <p:ext uri="{BB962C8B-B14F-4D97-AF65-F5344CB8AC3E}">
        <p14:creationId xmlns:p14="http://schemas.microsoft.com/office/powerpoint/2010/main" val="652976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a:t>
            </a:fld>
            <a:endParaRPr lang="en-US" altLang="en-US">
              <a:solidFill>
                <a:prstClr val="black"/>
              </a:solidFill>
            </a:endParaRPr>
          </a:p>
        </p:txBody>
      </p:sp>
    </p:spTree>
    <p:extLst>
      <p:ext uri="{BB962C8B-B14F-4D97-AF65-F5344CB8AC3E}">
        <p14:creationId xmlns:p14="http://schemas.microsoft.com/office/powerpoint/2010/main" val="349272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11</a:t>
            </a:fld>
            <a:endParaRPr lang="en-US" altLang="en-US">
              <a:solidFill>
                <a:prstClr val="black"/>
              </a:solidFill>
            </a:endParaRPr>
          </a:p>
        </p:txBody>
      </p:sp>
    </p:spTree>
    <p:extLst>
      <p:ext uri="{BB962C8B-B14F-4D97-AF65-F5344CB8AC3E}">
        <p14:creationId xmlns:p14="http://schemas.microsoft.com/office/powerpoint/2010/main" val="91826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276752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13</a:t>
            </a:fld>
            <a:endParaRPr lang="en-US" altLang="en-US"/>
          </a:p>
        </p:txBody>
      </p:sp>
    </p:spTree>
    <p:extLst>
      <p:ext uri="{BB962C8B-B14F-4D97-AF65-F5344CB8AC3E}">
        <p14:creationId xmlns:p14="http://schemas.microsoft.com/office/powerpoint/2010/main" val="64114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14</a:t>
            </a:fld>
            <a:endParaRPr lang="en-US" altLang="en-US"/>
          </a:p>
        </p:txBody>
      </p:sp>
    </p:spTree>
    <p:extLst>
      <p:ext uri="{BB962C8B-B14F-4D97-AF65-F5344CB8AC3E}">
        <p14:creationId xmlns:p14="http://schemas.microsoft.com/office/powerpoint/2010/main" val="122302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15</a:t>
            </a:fld>
            <a:endParaRPr lang="en-US" altLang="en-US"/>
          </a:p>
        </p:txBody>
      </p:sp>
    </p:spTree>
    <p:extLst>
      <p:ext uri="{BB962C8B-B14F-4D97-AF65-F5344CB8AC3E}">
        <p14:creationId xmlns:p14="http://schemas.microsoft.com/office/powerpoint/2010/main" val="101470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16</a:t>
            </a:fld>
            <a:endParaRPr lang="en-US" altLang="en-US"/>
          </a:p>
        </p:txBody>
      </p:sp>
    </p:spTree>
    <p:extLst>
      <p:ext uri="{BB962C8B-B14F-4D97-AF65-F5344CB8AC3E}">
        <p14:creationId xmlns:p14="http://schemas.microsoft.com/office/powerpoint/2010/main" val="13146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17</a:t>
            </a:fld>
            <a:endParaRPr lang="en-US" altLang="en-US"/>
          </a:p>
        </p:txBody>
      </p:sp>
    </p:spTree>
    <p:extLst>
      <p:ext uri="{BB962C8B-B14F-4D97-AF65-F5344CB8AC3E}">
        <p14:creationId xmlns:p14="http://schemas.microsoft.com/office/powerpoint/2010/main" val="483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18</a:t>
            </a:fld>
            <a:endParaRPr lang="en-US" altLang="en-US"/>
          </a:p>
        </p:txBody>
      </p:sp>
    </p:spTree>
    <p:extLst>
      <p:ext uri="{BB962C8B-B14F-4D97-AF65-F5344CB8AC3E}">
        <p14:creationId xmlns:p14="http://schemas.microsoft.com/office/powerpoint/2010/main" val="362485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19</a:t>
            </a:fld>
            <a:endParaRPr lang="en-US" altLang="en-US"/>
          </a:p>
        </p:txBody>
      </p:sp>
    </p:spTree>
    <p:extLst>
      <p:ext uri="{BB962C8B-B14F-4D97-AF65-F5344CB8AC3E}">
        <p14:creationId xmlns:p14="http://schemas.microsoft.com/office/powerpoint/2010/main" val="3539112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20</a:t>
            </a:fld>
            <a:endParaRPr lang="en-US" altLang="en-US"/>
          </a:p>
        </p:txBody>
      </p:sp>
    </p:spTree>
    <p:extLst>
      <p:ext uri="{BB962C8B-B14F-4D97-AF65-F5344CB8AC3E}">
        <p14:creationId xmlns:p14="http://schemas.microsoft.com/office/powerpoint/2010/main" val="428964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3</a:t>
            </a:fld>
            <a:endParaRPr lang="en-US" altLang="en-US"/>
          </a:p>
        </p:txBody>
      </p:sp>
    </p:spTree>
    <p:extLst>
      <p:ext uri="{BB962C8B-B14F-4D97-AF65-F5344CB8AC3E}">
        <p14:creationId xmlns:p14="http://schemas.microsoft.com/office/powerpoint/2010/main" val="187681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21</a:t>
            </a:fld>
            <a:endParaRPr lang="en-US" altLang="en-US"/>
          </a:p>
        </p:txBody>
      </p:sp>
    </p:spTree>
    <p:extLst>
      <p:ext uri="{BB962C8B-B14F-4D97-AF65-F5344CB8AC3E}">
        <p14:creationId xmlns:p14="http://schemas.microsoft.com/office/powerpoint/2010/main" val="3042071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22</a:t>
            </a:fld>
            <a:endParaRPr lang="en-US" altLang="en-US"/>
          </a:p>
        </p:txBody>
      </p:sp>
    </p:spTree>
    <p:extLst>
      <p:ext uri="{BB962C8B-B14F-4D97-AF65-F5344CB8AC3E}">
        <p14:creationId xmlns:p14="http://schemas.microsoft.com/office/powerpoint/2010/main" val="27490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23</a:t>
            </a:fld>
            <a:endParaRPr lang="en-US" altLang="en-US">
              <a:solidFill>
                <a:prstClr val="black"/>
              </a:solidFill>
            </a:endParaRPr>
          </a:p>
        </p:txBody>
      </p:sp>
    </p:spTree>
    <p:extLst>
      <p:ext uri="{BB962C8B-B14F-4D97-AF65-F5344CB8AC3E}">
        <p14:creationId xmlns:p14="http://schemas.microsoft.com/office/powerpoint/2010/main" val="2745347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24</a:t>
            </a:fld>
            <a:endParaRPr lang="en-US" altLang="en-US">
              <a:solidFill>
                <a:prstClr val="black"/>
              </a:solidFill>
            </a:endParaRPr>
          </a:p>
        </p:txBody>
      </p:sp>
    </p:spTree>
    <p:extLst>
      <p:ext uri="{BB962C8B-B14F-4D97-AF65-F5344CB8AC3E}">
        <p14:creationId xmlns:p14="http://schemas.microsoft.com/office/powerpoint/2010/main" val="290814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25</a:t>
            </a:fld>
            <a:endParaRPr lang="en-US" altLang="en-US">
              <a:solidFill>
                <a:prstClr val="black"/>
              </a:solidFill>
            </a:endParaRPr>
          </a:p>
        </p:txBody>
      </p:sp>
    </p:spTree>
    <p:extLst>
      <p:ext uri="{BB962C8B-B14F-4D97-AF65-F5344CB8AC3E}">
        <p14:creationId xmlns:p14="http://schemas.microsoft.com/office/powerpoint/2010/main" val="15115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26</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27</a:t>
            </a:fld>
            <a:endParaRPr lang="en-US" altLang="en-US">
              <a:solidFill>
                <a:prstClr val="black"/>
              </a:solidFill>
            </a:endParaRPr>
          </a:p>
        </p:txBody>
      </p:sp>
    </p:spTree>
    <p:extLst>
      <p:ext uri="{BB962C8B-B14F-4D97-AF65-F5344CB8AC3E}">
        <p14:creationId xmlns:p14="http://schemas.microsoft.com/office/powerpoint/2010/main" val="68244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28</a:t>
            </a:fld>
            <a:endParaRPr lang="en-US" altLang="en-US">
              <a:solidFill>
                <a:prstClr val="black"/>
              </a:solidFill>
            </a:endParaRPr>
          </a:p>
        </p:txBody>
      </p:sp>
    </p:spTree>
    <p:extLst>
      <p:ext uri="{BB962C8B-B14F-4D97-AF65-F5344CB8AC3E}">
        <p14:creationId xmlns:p14="http://schemas.microsoft.com/office/powerpoint/2010/main" val="2011496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29</a:t>
            </a:fld>
            <a:endParaRPr lang="en-US" altLang="en-US">
              <a:solidFill>
                <a:prstClr val="black"/>
              </a:solidFill>
            </a:endParaRPr>
          </a:p>
        </p:txBody>
      </p:sp>
    </p:spTree>
    <p:extLst>
      <p:ext uri="{BB962C8B-B14F-4D97-AF65-F5344CB8AC3E}">
        <p14:creationId xmlns:p14="http://schemas.microsoft.com/office/powerpoint/2010/main" val="2524431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30</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4</a:t>
            </a:fld>
            <a:endParaRPr lang="en-US" altLang="en-US"/>
          </a:p>
        </p:txBody>
      </p:sp>
    </p:spTree>
    <p:extLst>
      <p:ext uri="{BB962C8B-B14F-4D97-AF65-F5344CB8AC3E}">
        <p14:creationId xmlns:p14="http://schemas.microsoft.com/office/powerpoint/2010/main" val="1632494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31</a:t>
            </a:fld>
            <a:endParaRPr lang="en-US" altLang="en-US">
              <a:solidFill>
                <a:prstClr val="black"/>
              </a:solidFill>
            </a:endParaRPr>
          </a:p>
        </p:txBody>
      </p:sp>
    </p:spTree>
    <p:extLst>
      <p:ext uri="{BB962C8B-B14F-4D97-AF65-F5344CB8AC3E}">
        <p14:creationId xmlns:p14="http://schemas.microsoft.com/office/powerpoint/2010/main" val="629932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32</a:t>
            </a:fld>
            <a:endParaRPr lang="en-US" altLang="en-US">
              <a:solidFill>
                <a:prstClr val="black"/>
              </a:solidFill>
            </a:endParaRPr>
          </a:p>
        </p:txBody>
      </p:sp>
    </p:spTree>
    <p:extLst>
      <p:ext uri="{BB962C8B-B14F-4D97-AF65-F5344CB8AC3E}">
        <p14:creationId xmlns:p14="http://schemas.microsoft.com/office/powerpoint/2010/main" val="711453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33</a:t>
            </a:fld>
            <a:endParaRPr lang="en-US" altLang="en-US">
              <a:solidFill>
                <a:prstClr val="black"/>
              </a:solidFill>
            </a:endParaRPr>
          </a:p>
        </p:txBody>
      </p:sp>
    </p:spTree>
    <p:extLst>
      <p:ext uri="{BB962C8B-B14F-4D97-AF65-F5344CB8AC3E}">
        <p14:creationId xmlns:p14="http://schemas.microsoft.com/office/powerpoint/2010/main" val="3277899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34</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35</a:t>
            </a:fld>
            <a:endParaRPr lang="en-US" altLang="en-US">
              <a:solidFill>
                <a:prstClr val="black"/>
              </a:solidFill>
            </a:endParaRPr>
          </a:p>
        </p:txBody>
      </p:sp>
    </p:spTree>
    <p:extLst>
      <p:ext uri="{BB962C8B-B14F-4D97-AF65-F5344CB8AC3E}">
        <p14:creationId xmlns:p14="http://schemas.microsoft.com/office/powerpoint/2010/main" val="1139954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37</a:t>
            </a:fld>
            <a:endParaRPr lang="en-US" altLang="en-US">
              <a:solidFill>
                <a:prstClr val="black"/>
              </a:solidFill>
            </a:endParaRPr>
          </a:p>
        </p:txBody>
      </p:sp>
    </p:spTree>
    <p:extLst>
      <p:ext uri="{BB962C8B-B14F-4D97-AF65-F5344CB8AC3E}">
        <p14:creationId xmlns:p14="http://schemas.microsoft.com/office/powerpoint/2010/main" val="4022474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38</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39</a:t>
            </a:fld>
            <a:endParaRPr lang="en-US" altLang="en-US">
              <a:solidFill>
                <a:prstClr val="black"/>
              </a:solidFill>
            </a:endParaRPr>
          </a:p>
        </p:txBody>
      </p:sp>
    </p:spTree>
    <p:extLst>
      <p:ext uri="{BB962C8B-B14F-4D97-AF65-F5344CB8AC3E}">
        <p14:creationId xmlns:p14="http://schemas.microsoft.com/office/powerpoint/2010/main" val="2549656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40</a:t>
            </a:fld>
            <a:endParaRPr lang="en-US" altLang="en-US">
              <a:solidFill>
                <a:prstClr val="black"/>
              </a:solidFill>
            </a:endParaRPr>
          </a:p>
        </p:txBody>
      </p:sp>
    </p:spTree>
    <p:extLst>
      <p:ext uri="{BB962C8B-B14F-4D97-AF65-F5344CB8AC3E}">
        <p14:creationId xmlns:p14="http://schemas.microsoft.com/office/powerpoint/2010/main" val="3300951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41</a:t>
            </a:fld>
            <a:endParaRPr lang="en-US" altLang="en-US">
              <a:solidFill>
                <a:prstClr val="black"/>
              </a:solidFill>
            </a:endParaRPr>
          </a:p>
        </p:txBody>
      </p:sp>
    </p:spTree>
    <p:extLst>
      <p:ext uri="{BB962C8B-B14F-4D97-AF65-F5344CB8AC3E}">
        <p14:creationId xmlns:p14="http://schemas.microsoft.com/office/powerpoint/2010/main" val="216775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5</a:t>
            </a:fld>
            <a:endParaRPr lang="en-US" altLang="en-US"/>
          </a:p>
        </p:txBody>
      </p:sp>
    </p:spTree>
    <p:extLst>
      <p:ext uri="{BB962C8B-B14F-4D97-AF65-F5344CB8AC3E}">
        <p14:creationId xmlns:p14="http://schemas.microsoft.com/office/powerpoint/2010/main" val="4109803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42</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43</a:t>
            </a:fld>
            <a:endParaRPr lang="en-US" altLang="en-US">
              <a:solidFill>
                <a:prstClr val="black"/>
              </a:solidFill>
            </a:endParaRPr>
          </a:p>
        </p:txBody>
      </p:sp>
    </p:spTree>
    <p:extLst>
      <p:ext uri="{BB962C8B-B14F-4D97-AF65-F5344CB8AC3E}">
        <p14:creationId xmlns:p14="http://schemas.microsoft.com/office/powerpoint/2010/main" val="1665428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44</a:t>
            </a:fld>
            <a:endParaRPr lang="en-US" altLang="en-US">
              <a:solidFill>
                <a:prstClr val="black"/>
              </a:solidFill>
            </a:endParaRPr>
          </a:p>
        </p:txBody>
      </p:sp>
    </p:spTree>
    <p:extLst>
      <p:ext uri="{BB962C8B-B14F-4D97-AF65-F5344CB8AC3E}">
        <p14:creationId xmlns:p14="http://schemas.microsoft.com/office/powerpoint/2010/main" val="3901655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45</a:t>
            </a:fld>
            <a:endParaRPr lang="en-US" altLang="en-US">
              <a:solidFill>
                <a:prstClr val="black"/>
              </a:solidFill>
            </a:endParaRPr>
          </a:p>
        </p:txBody>
      </p:sp>
    </p:spTree>
    <p:extLst>
      <p:ext uri="{BB962C8B-B14F-4D97-AF65-F5344CB8AC3E}">
        <p14:creationId xmlns:p14="http://schemas.microsoft.com/office/powerpoint/2010/main" val="49899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46</a:t>
            </a:fld>
            <a:endParaRPr lang="en-US" altLang="en-US">
              <a:solidFill>
                <a:prstClr val="black"/>
              </a:solidFill>
            </a:endParaRPr>
          </a:p>
        </p:txBody>
      </p:sp>
    </p:spTree>
    <p:extLst>
      <p:ext uri="{BB962C8B-B14F-4D97-AF65-F5344CB8AC3E}">
        <p14:creationId xmlns:p14="http://schemas.microsoft.com/office/powerpoint/2010/main" val="3611037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47</a:t>
            </a:fld>
            <a:endParaRPr lang="en-US" altLang="en-US">
              <a:solidFill>
                <a:prstClr val="black"/>
              </a:solidFill>
            </a:endParaRPr>
          </a:p>
        </p:txBody>
      </p:sp>
    </p:spTree>
    <p:extLst>
      <p:ext uri="{BB962C8B-B14F-4D97-AF65-F5344CB8AC3E}">
        <p14:creationId xmlns:p14="http://schemas.microsoft.com/office/powerpoint/2010/main" val="1128964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48</a:t>
            </a:fld>
            <a:endParaRPr lang="en-US" altLang="en-US">
              <a:solidFill>
                <a:prstClr val="black"/>
              </a:solidFill>
            </a:endParaRPr>
          </a:p>
        </p:txBody>
      </p:sp>
    </p:spTree>
    <p:extLst>
      <p:ext uri="{BB962C8B-B14F-4D97-AF65-F5344CB8AC3E}">
        <p14:creationId xmlns:p14="http://schemas.microsoft.com/office/powerpoint/2010/main" val="3773077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49</a:t>
            </a:fld>
            <a:endParaRPr lang="en-US" altLang="en-US">
              <a:solidFill>
                <a:prstClr val="black"/>
              </a:solidFill>
            </a:endParaRPr>
          </a:p>
        </p:txBody>
      </p:sp>
    </p:spTree>
    <p:extLst>
      <p:ext uri="{BB962C8B-B14F-4D97-AF65-F5344CB8AC3E}">
        <p14:creationId xmlns:p14="http://schemas.microsoft.com/office/powerpoint/2010/main" val="2788097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50</a:t>
            </a:fld>
            <a:endParaRPr lang="en-US" altLang="en-US">
              <a:solidFill>
                <a:prstClr val="black"/>
              </a:solidFill>
            </a:endParaRPr>
          </a:p>
        </p:txBody>
      </p:sp>
    </p:spTree>
    <p:extLst>
      <p:ext uri="{BB962C8B-B14F-4D97-AF65-F5344CB8AC3E}">
        <p14:creationId xmlns:p14="http://schemas.microsoft.com/office/powerpoint/2010/main" val="910720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51</a:t>
            </a:fld>
            <a:endParaRPr lang="en-US" altLang="en-US">
              <a:solidFill>
                <a:prstClr val="black"/>
              </a:solidFill>
            </a:endParaRPr>
          </a:p>
        </p:txBody>
      </p:sp>
    </p:spTree>
    <p:extLst>
      <p:ext uri="{BB962C8B-B14F-4D97-AF65-F5344CB8AC3E}">
        <p14:creationId xmlns:p14="http://schemas.microsoft.com/office/powerpoint/2010/main" val="177182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6</a:t>
            </a:fld>
            <a:endParaRPr lang="en-US" altLang="en-US"/>
          </a:p>
        </p:txBody>
      </p:sp>
    </p:spTree>
    <p:extLst>
      <p:ext uri="{BB962C8B-B14F-4D97-AF65-F5344CB8AC3E}">
        <p14:creationId xmlns:p14="http://schemas.microsoft.com/office/powerpoint/2010/main" val="2856713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52</a:t>
            </a:fld>
            <a:endParaRPr lang="en-US" altLang="en-US">
              <a:solidFill>
                <a:prstClr val="black"/>
              </a:solidFill>
            </a:endParaRPr>
          </a:p>
        </p:txBody>
      </p:sp>
    </p:spTree>
    <p:extLst>
      <p:ext uri="{BB962C8B-B14F-4D97-AF65-F5344CB8AC3E}">
        <p14:creationId xmlns:p14="http://schemas.microsoft.com/office/powerpoint/2010/main" val="3737179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53</a:t>
            </a:fld>
            <a:endParaRPr lang="en-US" altLang="en-US">
              <a:solidFill>
                <a:prstClr val="black"/>
              </a:solidFill>
            </a:endParaRPr>
          </a:p>
        </p:txBody>
      </p:sp>
    </p:spTree>
    <p:extLst>
      <p:ext uri="{BB962C8B-B14F-4D97-AF65-F5344CB8AC3E}">
        <p14:creationId xmlns:p14="http://schemas.microsoft.com/office/powerpoint/2010/main" val="4029864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54</a:t>
            </a:fld>
            <a:endParaRPr lang="en-US" altLang="en-US">
              <a:solidFill>
                <a:prstClr val="black"/>
              </a:solidFill>
            </a:endParaRPr>
          </a:p>
        </p:txBody>
      </p:sp>
    </p:spTree>
    <p:extLst>
      <p:ext uri="{BB962C8B-B14F-4D97-AF65-F5344CB8AC3E}">
        <p14:creationId xmlns:p14="http://schemas.microsoft.com/office/powerpoint/2010/main" val="2891564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55</a:t>
            </a:fld>
            <a:endParaRPr lang="en-US" altLang="en-US">
              <a:solidFill>
                <a:prstClr val="black"/>
              </a:solidFill>
            </a:endParaRPr>
          </a:p>
        </p:txBody>
      </p:sp>
    </p:spTree>
    <p:extLst>
      <p:ext uri="{BB962C8B-B14F-4D97-AF65-F5344CB8AC3E}">
        <p14:creationId xmlns:p14="http://schemas.microsoft.com/office/powerpoint/2010/main" val="4280857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56</a:t>
            </a:fld>
            <a:endParaRPr lang="en-US" altLang="en-US">
              <a:solidFill>
                <a:prstClr val="black"/>
              </a:solidFill>
            </a:endParaRPr>
          </a:p>
        </p:txBody>
      </p:sp>
    </p:spTree>
    <p:extLst>
      <p:ext uri="{BB962C8B-B14F-4D97-AF65-F5344CB8AC3E}">
        <p14:creationId xmlns:p14="http://schemas.microsoft.com/office/powerpoint/2010/main" val="3541792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57</a:t>
            </a:fld>
            <a:endParaRPr lang="en-US" altLang="en-US">
              <a:solidFill>
                <a:prstClr val="black"/>
              </a:solidFill>
            </a:endParaRPr>
          </a:p>
        </p:txBody>
      </p:sp>
    </p:spTree>
    <p:extLst>
      <p:ext uri="{BB962C8B-B14F-4D97-AF65-F5344CB8AC3E}">
        <p14:creationId xmlns:p14="http://schemas.microsoft.com/office/powerpoint/2010/main" val="1042274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59</a:t>
            </a:fld>
            <a:endParaRPr lang="en-US" altLang="en-US">
              <a:solidFill>
                <a:prstClr val="black"/>
              </a:solidFill>
            </a:endParaRPr>
          </a:p>
        </p:txBody>
      </p:sp>
    </p:spTree>
    <p:extLst>
      <p:ext uri="{BB962C8B-B14F-4D97-AF65-F5344CB8AC3E}">
        <p14:creationId xmlns:p14="http://schemas.microsoft.com/office/powerpoint/2010/main" val="1684002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61</a:t>
            </a:fld>
            <a:endParaRPr lang="en-US" altLang="en-US">
              <a:solidFill>
                <a:prstClr val="black"/>
              </a:solidFill>
            </a:endParaRPr>
          </a:p>
        </p:txBody>
      </p:sp>
    </p:spTree>
    <p:extLst>
      <p:ext uri="{BB962C8B-B14F-4D97-AF65-F5344CB8AC3E}">
        <p14:creationId xmlns:p14="http://schemas.microsoft.com/office/powerpoint/2010/main" val="2540840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62</a:t>
            </a:fld>
            <a:endParaRPr lang="en-US" altLang="en-US"/>
          </a:p>
        </p:txBody>
      </p:sp>
    </p:spTree>
    <p:extLst>
      <p:ext uri="{BB962C8B-B14F-4D97-AF65-F5344CB8AC3E}">
        <p14:creationId xmlns:p14="http://schemas.microsoft.com/office/powerpoint/2010/main" val="42891228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63</a:t>
            </a:fld>
            <a:endParaRPr lang="en-US" altLang="en-US">
              <a:solidFill>
                <a:prstClr val="black"/>
              </a:solidFill>
            </a:endParaRPr>
          </a:p>
        </p:txBody>
      </p:sp>
    </p:spTree>
    <p:extLst>
      <p:ext uri="{BB962C8B-B14F-4D97-AF65-F5344CB8AC3E}">
        <p14:creationId xmlns:p14="http://schemas.microsoft.com/office/powerpoint/2010/main" val="30606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7</a:t>
            </a:fld>
            <a:endParaRPr lang="en-US" altLang="en-US"/>
          </a:p>
        </p:txBody>
      </p:sp>
    </p:spTree>
    <p:extLst>
      <p:ext uri="{BB962C8B-B14F-4D97-AF65-F5344CB8AC3E}">
        <p14:creationId xmlns:p14="http://schemas.microsoft.com/office/powerpoint/2010/main" val="40269683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64</a:t>
            </a:fld>
            <a:endParaRPr lang="en-US" altLang="en-US">
              <a:solidFill>
                <a:prstClr val="black"/>
              </a:solidFill>
            </a:endParaRPr>
          </a:p>
        </p:txBody>
      </p:sp>
    </p:spTree>
    <p:extLst>
      <p:ext uri="{BB962C8B-B14F-4D97-AF65-F5344CB8AC3E}">
        <p14:creationId xmlns:p14="http://schemas.microsoft.com/office/powerpoint/2010/main" val="4262424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65</a:t>
            </a:fld>
            <a:endParaRPr lang="en-US" altLang="en-US"/>
          </a:p>
        </p:txBody>
      </p:sp>
    </p:spTree>
    <p:extLst>
      <p:ext uri="{BB962C8B-B14F-4D97-AF65-F5344CB8AC3E}">
        <p14:creationId xmlns:p14="http://schemas.microsoft.com/office/powerpoint/2010/main" val="2313383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66</a:t>
            </a:fld>
            <a:endParaRPr lang="en-US" altLang="en-US">
              <a:solidFill>
                <a:prstClr val="black"/>
              </a:solidFill>
            </a:endParaRPr>
          </a:p>
        </p:txBody>
      </p:sp>
    </p:spTree>
    <p:extLst>
      <p:ext uri="{BB962C8B-B14F-4D97-AF65-F5344CB8AC3E}">
        <p14:creationId xmlns:p14="http://schemas.microsoft.com/office/powerpoint/2010/main" val="29715693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67</a:t>
            </a:fld>
            <a:endParaRPr lang="en-US" altLang="en-US">
              <a:solidFill>
                <a:prstClr val="black"/>
              </a:solidFill>
            </a:endParaRPr>
          </a:p>
        </p:txBody>
      </p:sp>
    </p:spTree>
    <p:extLst>
      <p:ext uri="{BB962C8B-B14F-4D97-AF65-F5344CB8AC3E}">
        <p14:creationId xmlns:p14="http://schemas.microsoft.com/office/powerpoint/2010/main" val="2526446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68</a:t>
            </a:fld>
            <a:endParaRPr lang="en-US" altLang="en-US">
              <a:solidFill>
                <a:prstClr val="black"/>
              </a:solidFill>
            </a:endParaRPr>
          </a:p>
        </p:txBody>
      </p:sp>
    </p:spTree>
    <p:extLst>
      <p:ext uri="{BB962C8B-B14F-4D97-AF65-F5344CB8AC3E}">
        <p14:creationId xmlns:p14="http://schemas.microsoft.com/office/powerpoint/2010/main" val="2837482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69</a:t>
            </a:fld>
            <a:endParaRPr lang="en-US" altLang="en-US">
              <a:solidFill>
                <a:prstClr val="black"/>
              </a:solidFill>
            </a:endParaRPr>
          </a:p>
        </p:txBody>
      </p:sp>
    </p:spTree>
    <p:extLst>
      <p:ext uri="{BB962C8B-B14F-4D97-AF65-F5344CB8AC3E}">
        <p14:creationId xmlns:p14="http://schemas.microsoft.com/office/powerpoint/2010/main" val="34794718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70</a:t>
            </a:fld>
            <a:endParaRPr lang="en-US" altLang="en-US"/>
          </a:p>
        </p:txBody>
      </p:sp>
    </p:spTree>
    <p:extLst>
      <p:ext uri="{BB962C8B-B14F-4D97-AF65-F5344CB8AC3E}">
        <p14:creationId xmlns:p14="http://schemas.microsoft.com/office/powerpoint/2010/main" val="16993611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71</a:t>
            </a:fld>
            <a:endParaRPr lang="en-US" altLang="en-US">
              <a:solidFill>
                <a:prstClr val="black"/>
              </a:solidFill>
            </a:endParaRPr>
          </a:p>
        </p:txBody>
      </p:sp>
    </p:spTree>
    <p:extLst>
      <p:ext uri="{BB962C8B-B14F-4D97-AF65-F5344CB8AC3E}">
        <p14:creationId xmlns:p14="http://schemas.microsoft.com/office/powerpoint/2010/main" val="1607009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72</a:t>
            </a:fld>
            <a:endParaRPr lang="en-US" altLang="en-US">
              <a:solidFill>
                <a:prstClr val="black"/>
              </a:solidFill>
            </a:endParaRPr>
          </a:p>
        </p:txBody>
      </p:sp>
    </p:spTree>
    <p:extLst>
      <p:ext uri="{BB962C8B-B14F-4D97-AF65-F5344CB8AC3E}">
        <p14:creationId xmlns:p14="http://schemas.microsoft.com/office/powerpoint/2010/main" val="23344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8</a:t>
            </a:fld>
            <a:endParaRPr lang="en-US" altLang="en-US">
              <a:solidFill>
                <a:prstClr val="black"/>
              </a:solidFill>
            </a:endParaRPr>
          </a:p>
        </p:txBody>
      </p:sp>
    </p:spTree>
    <p:extLst>
      <p:ext uri="{BB962C8B-B14F-4D97-AF65-F5344CB8AC3E}">
        <p14:creationId xmlns:p14="http://schemas.microsoft.com/office/powerpoint/2010/main" val="380282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9</a:t>
            </a:fld>
            <a:endParaRPr lang="en-US" altLang="en-US"/>
          </a:p>
        </p:txBody>
      </p:sp>
    </p:spTree>
    <p:extLst>
      <p:ext uri="{BB962C8B-B14F-4D97-AF65-F5344CB8AC3E}">
        <p14:creationId xmlns:p14="http://schemas.microsoft.com/office/powerpoint/2010/main" val="179728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13861124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oleObject" Target="../embeddings/oleObject27.bin"/><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5.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oleObject" Target="../embeddings/oleObject35.bin"/><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3.emf"/><Relationship Id="rId4" Type="http://schemas.openxmlformats.org/officeDocument/2006/relationships/oleObject" Target="../embeddings/oleObject3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6.xml"/><Relationship Id="rId7" Type="http://schemas.openxmlformats.org/officeDocument/2006/relationships/image" Target="../media/image4.png"/><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oleObject" Target="../embeddings/oleObject43.bin"/><Relationship Id="rId5" Type="http://schemas.openxmlformats.org/officeDocument/2006/relationships/image" Target="../media/image3.emf"/><Relationship Id="rId4" Type="http://schemas.openxmlformats.org/officeDocument/2006/relationships/oleObject" Target="../embeddings/oleObject4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3.emf"/><Relationship Id="rId4" Type="http://schemas.openxmlformats.org/officeDocument/2006/relationships/oleObject" Target="../embeddings/oleObject4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3.emf"/><Relationship Id="rId4" Type="http://schemas.openxmlformats.org/officeDocument/2006/relationships/oleObject" Target="../embeddings/oleObject4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3.emf"/><Relationship Id="rId4" Type="http://schemas.openxmlformats.org/officeDocument/2006/relationships/oleObject" Target="../embeddings/oleObject46.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7.xml"/><Relationship Id="rId7" Type="http://schemas.openxmlformats.org/officeDocument/2006/relationships/image" Target="../media/image4.pn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oleObject" Target="../embeddings/oleObject51.bin"/><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3.emf"/><Relationship Id="rId4" Type="http://schemas.openxmlformats.org/officeDocument/2006/relationships/oleObject" Target="../embeddings/oleObject5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3.emf"/><Relationship Id="rId4" Type="http://schemas.openxmlformats.org/officeDocument/2006/relationships/oleObject" Target="../embeddings/oleObject5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3.emf"/><Relationship Id="rId4" Type="http://schemas.openxmlformats.org/officeDocument/2006/relationships/oleObject" Target="../embeddings/oleObject54.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8.xml"/><Relationship Id="rId7" Type="http://schemas.openxmlformats.org/officeDocument/2006/relationships/image" Target="../media/image4.png"/><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oleObject" Target="../embeddings/oleObject59.bin"/><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3.emf"/><Relationship Id="rId4" Type="http://schemas.openxmlformats.org/officeDocument/2006/relationships/oleObject" Target="../embeddings/oleObject6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3.emf"/><Relationship Id="rId4" Type="http://schemas.openxmlformats.org/officeDocument/2006/relationships/oleObject" Target="../embeddings/oleObject6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3.emf"/><Relationship Id="rId4" Type="http://schemas.openxmlformats.org/officeDocument/2006/relationships/oleObject" Target="../embeddings/oleObject62.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3.emf"/><Relationship Id="rId4" Type="http://schemas.openxmlformats.org/officeDocument/2006/relationships/oleObject" Target="../embeddings/oleObject65.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3.emf"/><Relationship Id="rId4" Type="http://schemas.openxmlformats.org/officeDocument/2006/relationships/oleObject" Target="../embeddings/oleObject1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1322824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602" name="think-cell Slide" r:id="rId4" imgW="6350000" imgH="6350000" progId="">
                  <p:embed/>
                </p:oleObj>
              </mc:Choice>
              <mc:Fallback>
                <p:oleObj name="think-cell Slide" r:id="rId4" imgW="6350000" imgH="6350000" progId="">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latin typeface="Calibri" panose="020F0502020204030204" pitchFamily="34" charset="0"/>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912603" name="Photo Editor Photo" r:id="rId6" imgW="7621064" imgH="1809524" progId="">
                  <p:embed/>
                </p:oleObj>
              </mc:Choice>
              <mc:Fallback>
                <p:oleObj name="Photo Editor Photo" r:id="rId6" imgW="7621064" imgH="1809524" progId="">
                  <p:embed/>
                  <p:pic>
                    <p:nvPicPr>
                      <p:cNvPr id="0" name="Picture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61952692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67802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654"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4722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873741098"/>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520678"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944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3634985313"/>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521702" name="think-cell Slide" r:id="rId4" imgW="6350000" imgH="6350000" progId="">
                  <p:embed/>
                </p:oleObj>
              </mc:Choice>
              <mc:Fallback>
                <p:oleObj name="think-cell Slide" r:id="rId4" imgW="6350000" imgH="6350000" progId="">
                  <p:embed/>
                  <p:pic>
                    <p:nvPicPr>
                      <p:cNvPr id="0" name="Picture 4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414819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630288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2436" name="think-cell Slide" r:id="rId4" imgW="6350000" imgH="6350000" progId="">
                  <p:embed/>
                </p:oleObj>
              </mc:Choice>
              <mc:Fallback>
                <p:oleObj name="think-cell Slide" r:id="rId4" imgW="6350000" imgH="6350000" progId="">
                  <p:embed/>
                  <p:pic>
                    <p:nvPicPr>
                      <p:cNvPr id="0" name="Picture 5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672437" name="Photo Editor Photo" r:id="rId6" imgW="7621064" imgH="1809524" progId="">
                  <p:embed/>
                </p:oleObj>
              </mc:Choice>
              <mc:Fallback>
                <p:oleObj name="Photo Editor Photo" r:id="rId6" imgW="7621064" imgH="1809524" progId="">
                  <p:embed/>
                  <p:pic>
                    <p:nvPicPr>
                      <p:cNvPr id="0" name="Picture 5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424508201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0792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3118" name="think-cell Slide" r:id="rId4" imgW="6350000" imgH="6350000" progId="">
                  <p:embed/>
                </p:oleObj>
              </mc:Choice>
              <mc:Fallback>
                <p:oleObj name="think-cell Slide" r:id="rId4" imgW="6350000" imgH="6350000" progId="">
                  <p:embed/>
                  <p:pic>
                    <p:nvPicPr>
                      <p:cNvPr id="0" name="Picture 3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834962"/>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282500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4140" name="think-cell Slide" r:id="rId4" imgW="6350000" imgH="6350000" progId="">
                  <p:embed/>
                </p:oleObj>
              </mc:Choice>
              <mc:Fallback>
                <p:oleObj name="think-cell Slide" r:id="rId4" imgW="6350000" imgH="6350000" progId="">
                  <p:embed/>
                  <p:pic>
                    <p:nvPicPr>
                      <p:cNvPr id="0" name="Picture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6468342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670510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164" name="think-cell Slide" r:id="rId4" imgW="6350000" imgH="6350000" progId="">
                  <p:embed/>
                </p:oleObj>
              </mc:Choice>
              <mc:Fallback>
                <p:oleObj name="think-cell Slide" r:id="rId4" imgW="6350000" imgH="6350000" progId="">
                  <p:embed/>
                  <p:pic>
                    <p:nvPicPr>
                      <p:cNvPr id="0" name="Picture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2740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260333045"/>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676188" name="think-cell Slide" r:id="rId4" imgW="6350000" imgH="6350000" progId="">
                  <p:embed/>
                </p:oleObj>
              </mc:Choice>
              <mc:Fallback>
                <p:oleObj name="think-cell Slide" r:id="rId4" imgW="6350000" imgH="6350000" progId="">
                  <p:embed/>
                  <p:pic>
                    <p:nvPicPr>
                      <p:cNvPr id="0" name="Picture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4074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1790775056"/>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677212" name="think-cell Slide" r:id="rId4" imgW="6350000" imgH="6350000" progId="">
                  <p:embed/>
                </p:oleObj>
              </mc:Choice>
              <mc:Fallback>
                <p:oleObj name="think-cell Slide" r:id="rId4" imgW="6350000" imgH="6350000" progId="">
                  <p:embed/>
                  <p:pic>
                    <p:nvPicPr>
                      <p:cNvPr id="0" name="Picture 30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11448003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978116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794" name="think-cell Slide" r:id="rId4" imgW="6350000" imgH="6350000" progId="">
                  <p:embed/>
                </p:oleObj>
              </mc:Choice>
              <mc:Fallback>
                <p:oleObj name="think-cell Slide" r:id="rId4" imgW="6350000" imgH="6350000" progId="">
                  <p:embed/>
                  <p:pic>
                    <p:nvPicPr>
                      <p:cNvPr id="0" name="Picture 5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687795" name="Photo Editor Photo" r:id="rId6" imgW="7621064" imgH="1809524" progId="">
                  <p:embed/>
                </p:oleObj>
              </mc:Choice>
              <mc:Fallback>
                <p:oleObj name="Photo Editor Photo" r:id="rId6" imgW="7621064" imgH="1809524" progId="">
                  <p:embed/>
                  <p:pic>
                    <p:nvPicPr>
                      <p:cNvPr id="0" name="Picture 5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6152704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6221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355" name="think-cell Slide" r:id="rId4" imgW="6350000" imgH="6350000" progId="">
                  <p:embed/>
                </p:oleObj>
              </mc:Choice>
              <mc:Fallback>
                <p:oleObj name="think-cell Slide" r:id="rId4" imgW="6350000" imgH="6350000" progId="">
                  <p:embed/>
                  <p:pic>
                    <p:nvPicPr>
                      <p:cNvPr id="0" name="Picture 5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45354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918594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475"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74444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75020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9499"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210076339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233419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0523"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61321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8645843"/>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691547"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9226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973863251"/>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692571" name="think-cell Slide" r:id="rId4" imgW="6350000" imgH="6350000" progId="">
                  <p:embed/>
                </p:oleObj>
              </mc:Choice>
              <mc:Fallback>
                <p:oleObj name="think-cell Slide" r:id="rId4" imgW="6350000" imgH="6350000" progId="">
                  <p:embed/>
                  <p:pic>
                    <p:nvPicPr>
                      <p:cNvPr id="0" name="Picture 3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42064547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434549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1010" name="think-cell Slide" r:id="rId4" imgW="6350000" imgH="6350000" progId="">
                  <p:embed/>
                </p:oleObj>
              </mc:Choice>
              <mc:Fallback>
                <p:oleObj name="think-cell Slide" r:id="rId4" imgW="6350000" imgH="6350000" progId="">
                  <p:embed/>
                  <p:pic>
                    <p:nvPicPr>
                      <p:cNvPr id="0" name="Picture 5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741011" name="Photo Editor Photo" r:id="rId6" imgW="7621064" imgH="1809524" progId="">
                  <p:embed/>
                </p:oleObj>
              </mc:Choice>
              <mc:Fallback>
                <p:oleObj name="Photo Editor Photo" r:id="rId6" imgW="7621064" imgH="1809524" progId="">
                  <p:embed/>
                  <p:pic>
                    <p:nvPicPr>
                      <p:cNvPr id="0" name="Picture 5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403211325"/>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467488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1707"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14089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5906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2731"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9585135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428568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3755"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237873"/>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8425752"/>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744779"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0765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549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375" name="think-cell Slide" r:id="rId4" imgW="6350000" imgH="6350000" progId="">
                  <p:embed/>
                </p:oleObj>
              </mc:Choice>
              <mc:Fallback>
                <p:oleObj name="think-cell Slide" r:id="rId4" imgW="6350000" imgH="6350000" progId="">
                  <p:embed/>
                  <p:pic>
                    <p:nvPicPr>
                      <p:cNvPr id="0" name="Picture 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latin typeface="Calibri" panose="020F0502020204030204" pitchFamily="34" charset="0"/>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latin typeface="Calibri" panose="020F0502020204030204" pitchFamily="34" charset="0"/>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latin typeface="Calibri" panose="020F0502020204030204" pitchFamily="34" charset="0"/>
                <a:sym typeface="Calibri" panose="020F0502020204030204" pitchFamily="34" charset="0"/>
              </a:rPr>
              <a:t>Impact</a:t>
            </a:r>
            <a:endParaRPr lang="en-US" sz="1200" b="1" dirty="0">
              <a:solidFill>
                <a:prstClr val="white"/>
              </a:solidFill>
              <a:latin typeface="Calibri" panose="020F0502020204030204" pitchFamily="34" charset="0"/>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21351651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1226625549"/>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745803" name="think-cell Slide" r:id="rId4" imgW="6350000" imgH="6350000" progId="">
                  <p:embed/>
                </p:oleObj>
              </mc:Choice>
              <mc:Fallback>
                <p:oleObj name="think-cell Slide" r:id="rId4" imgW="6350000" imgH="6350000" progId="">
                  <p:embed/>
                  <p:pic>
                    <p:nvPicPr>
                      <p:cNvPr id="0" name="Picture 28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294261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655243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094" name="think-cell Slide" r:id="rId4" imgW="6350000" imgH="6350000" progId="">
                  <p:embed/>
                </p:oleObj>
              </mc:Choice>
              <mc:Fallback>
                <p:oleObj name="think-cell Slide" r:id="rId4" imgW="6350000" imgH="6350000" progId="">
                  <p:embed/>
                  <p:pic>
                    <p:nvPicPr>
                      <p:cNvPr id="0" name="Picture 5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789095" name="Photo Editor Photo" r:id="rId6" imgW="7621064" imgH="1809524" progId="">
                  <p:embed/>
                </p:oleObj>
              </mc:Choice>
              <mc:Fallback>
                <p:oleObj name="Photo Editor Photo" r:id="rId6" imgW="7621064" imgH="1809524" progId="">
                  <p:embed/>
                  <p:pic>
                    <p:nvPicPr>
                      <p:cNvPr id="0" name="Picture 5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3612501604"/>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0280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813"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718104"/>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23120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0837"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40283625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934199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1861"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97280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99076951"/>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792885"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8206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17794455"/>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793909" name="think-cell Slide" r:id="rId4" imgW="6350000" imgH="6350000" progId="">
                  <p:embed/>
                </p:oleObj>
              </mc:Choice>
              <mc:Fallback>
                <p:oleObj name="think-cell Slide" r:id="rId4" imgW="6350000" imgH="6350000" progId="">
                  <p:embed/>
                  <p:pic>
                    <p:nvPicPr>
                      <p:cNvPr id="0" name="Picture 2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8094120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832" name="think-cell Slide" r:id="rId4" imgW="6350000" imgH="6350000" progId="">
                  <p:embed/>
                </p:oleObj>
              </mc:Choice>
              <mc:Fallback>
                <p:oleObj name="think-cell Slide" r:id="rId4" imgW="6350000" imgH="6350000" progId="">
                  <p:embed/>
                  <p:pic>
                    <p:nvPicPr>
                      <p:cNvPr id="0" name="Picture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830833" name="Photo Editor Photo" r:id="rId6" imgW="7621064" imgH="1809524" progId="">
                  <p:embed/>
                </p:oleObj>
              </mc:Choice>
              <mc:Fallback>
                <p:oleObj name="Photo Editor Photo" r:id="rId6" imgW="7621064" imgH="1809524" progId="">
                  <p:embed/>
                  <p:pic>
                    <p:nvPicPr>
                      <p:cNvPr id="0" name="Picture 2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1157882504"/>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674"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7588135"/>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2698"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13599135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7303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2399" name="think-cell Slide" r:id="rId4" imgW="6350000" imgH="6350000" progId="">
                  <p:embed/>
                </p:oleObj>
              </mc:Choice>
              <mc:Fallback>
                <p:oleObj name="think-cell Slide" r:id="rId4" imgW="6350000" imgH="6350000" progId="">
                  <p:embed/>
                  <p:pic>
                    <p:nvPicPr>
                      <p:cNvPr id="0" name="Picture 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5210227"/>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722"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3604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834746"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097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835770" name="think-cell Slide" r:id="rId4" imgW="6350000" imgH="6350000" progId="">
                  <p:embed/>
                </p:oleObj>
              </mc:Choice>
              <mc:Fallback>
                <p:oleObj name="think-cell Slide" r:id="rId4" imgW="6350000" imgH="6350000" progId="">
                  <p:embed/>
                  <p:pic>
                    <p:nvPicPr>
                      <p:cNvPr id="0" name="Picture 1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6758666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020" name="think-cell Slide" r:id="rId4" imgW="6350000" imgH="6350000" progId="">
                  <p:embed/>
                </p:oleObj>
              </mc:Choice>
              <mc:Fallback>
                <p:oleObj name="think-cell Slide" r:id="rId4" imgW="6350000" imgH="6350000" progId="">
                  <p:embed/>
                  <p:pic>
                    <p:nvPicPr>
                      <p:cNvPr id="0" name="Picture 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839021" name="Photo Editor Photo" r:id="rId6" imgW="7621064" imgH="1809524" progId="">
                  <p:embed/>
                </p:oleObj>
              </mc:Choice>
              <mc:Fallback>
                <p:oleObj name="Photo Editor Photo" r:id="rId6" imgW="7621064" imgH="1809524" progId="">
                  <p:embed/>
                  <p:pic>
                    <p:nvPicPr>
                      <p:cNvPr id="0" name="Picture 2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120568031"/>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864"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0685126"/>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888"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13814221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912"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71893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842936"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0148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843960" name="think-cell Slide" r:id="rId4" imgW="6350000" imgH="6350000" progId="">
                  <p:embed/>
                </p:oleObj>
              </mc:Choice>
              <mc:Fallback>
                <p:oleObj name="think-cell Slide" r:id="rId4" imgW="6350000" imgH="6350000" progId="">
                  <p:embed/>
                  <p:pic>
                    <p:nvPicPr>
                      <p:cNvPr id="0" name="Picture 1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1666616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114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54243641"/>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410203" name="think-cell Slide" r:id="rId4" imgW="6350000" imgH="6350000" progId="">
                  <p:embed/>
                </p:oleObj>
              </mc:Choice>
              <mc:Fallback>
                <p:oleObj name="think-cell Slide" r:id="rId4" imgW="6350000" imgH="6350000" progId="">
                  <p:embed/>
                  <p:pic>
                    <p:nvPicPr>
                      <p:cNvPr id="0" name="Picture 5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5507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4974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93313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11642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79538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13910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08257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9699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64903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711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21/03/2018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668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178480979"/>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492030" name="think-cell Slide" r:id="rId4" imgW="6350000" imgH="6350000" progId="">
                  <p:embed/>
                </p:oleObj>
              </mc:Choice>
              <mc:Fallback>
                <p:oleObj name="think-cell Slide" r:id="rId4" imgW="6350000" imgH="6350000" progId="">
                  <p:embed/>
                  <p:pic>
                    <p:nvPicPr>
                      <p:cNvPr id="0" name="Picture 4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25934463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12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286274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6497060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064" name="think-cell Slide" r:id="rId4" imgW="6350000" imgH="6350000" progId="">
                  <p:embed/>
                </p:oleObj>
              </mc:Choice>
              <mc:Fallback>
                <p:oleObj name="think-cell Slide" r:id="rId4" imgW="6350000" imgH="6350000" progId="">
                  <p:embed/>
                  <p:pic>
                    <p:nvPicPr>
                      <p:cNvPr id="0" name="Picture 8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517065" name="Photo Editor Photo" r:id="rId6" imgW="7621064" imgH="1809524" progId="">
                  <p:embed/>
                </p:oleObj>
              </mc:Choice>
              <mc:Fallback>
                <p:oleObj name="Photo Editor Photo" r:id="rId6" imgW="7621064" imgH="1809524" progId="">
                  <p:embed/>
                  <p:pic>
                    <p:nvPicPr>
                      <p:cNvPr id="0" name="Picture 8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225571829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87557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606"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245671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93561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630"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53092283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8.vml"/><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emf"/><Relationship Id="rId5" Type="http://schemas.openxmlformats.org/officeDocument/2006/relationships/slideLayout" Target="../slideLayouts/slideLayout11.xml"/><Relationship Id="rId10" Type="http://schemas.openxmlformats.org/officeDocument/2006/relationships/oleObject" Target="../embeddings/oleObject9.bin"/><Relationship Id="rId4" Type="http://schemas.openxmlformats.org/officeDocument/2006/relationships/slideLayout" Target="../slideLayouts/slideLayout10.xml"/><Relationship Id="rId9" Type="http://schemas.openxmlformats.org/officeDocument/2006/relationships/tags" Target="../tags/tag9.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5.vml"/><Relationship Id="rId3" Type="http://schemas.openxmlformats.org/officeDocument/2006/relationships/slideLayout" Target="../slideLayouts/slideLayout15.xml"/><Relationship Id="rId7" Type="http://schemas.openxmlformats.org/officeDocument/2006/relationships/theme" Target="../theme/theme3.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emf"/><Relationship Id="rId5" Type="http://schemas.openxmlformats.org/officeDocument/2006/relationships/slideLayout" Target="../slideLayouts/slideLayout17.xml"/><Relationship Id="rId10" Type="http://schemas.openxmlformats.org/officeDocument/2006/relationships/oleObject" Target="../embeddings/oleObject17.bin"/><Relationship Id="rId4" Type="http://schemas.openxmlformats.org/officeDocument/2006/relationships/slideLayout" Target="../slideLayouts/slideLayout16.xml"/><Relationship Id="rId9" Type="http://schemas.openxmlformats.org/officeDocument/2006/relationships/tags" Target="../tags/tag16.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22.vml"/><Relationship Id="rId3" Type="http://schemas.openxmlformats.org/officeDocument/2006/relationships/slideLayout" Target="../slideLayouts/slideLayout21.xml"/><Relationship Id="rId7" Type="http://schemas.openxmlformats.org/officeDocument/2006/relationships/theme" Target="../theme/theme4.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oleObject" Target="../embeddings/oleObject25.bin"/><Relationship Id="rId4" Type="http://schemas.openxmlformats.org/officeDocument/2006/relationships/slideLayout" Target="../slideLayouts/slideLayout22.xml"/><Relationship Id="rId9" Type="http://schemas.openxmlformats.org/officeDocument/2006/relationships/tags" Target="../tags/tag23.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29.vml"/><Relationship Id="rId3" Type="http://schemas.openxmlformats.org/officeDocument/2006/relationships/slideLayout" Target="../slideLayouts/slideLayout27.xml"/><Relationship Id="rId7" Type="http://schemas.openxmlformats.org/officeDocument/2006/relationships/theme" Target="../theme/theme5.xml"/><Relationship Id="rId12"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emf"/><Relationship Id="rId5" Type="http://schemas.openxmlformats.org/officeDocument/2006/relationships/slideLayout" Target="../slideLayouts/slideLayout29.xml"/><Relationship Id="rId10" Type="http://schemas.openxmlformats.org/officeDocument/2006/relationships/oleObject" Target="../embeddings/oleObject33.bin"/><Relationship Id="rId4" Type="http://schemas.openxmlformats.org/officeDocument/2006/relationships/slideLayout" Target="../slideLayouts/slideLayout28.xml"/><Relationship Id="rId9" Type="http://schemas.openxmlformats.org/officeDocument/2006/relationships/tags" Target="../tags/tag30.x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36.vml"/><Relationship Id="rId3" Type="http://schemas.openxmlformats.org/officeDocument/2006/relationships/slideLayout" Target="../slideLayouts/slideLayout33.xml"/><Relationship Id="rId7" Type="http://schemas.openxmlformats.org/officeDocument/2006/relationships/theme" Target="../theme/theme6.xml"/><Relationship Id="rId12"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emf"/><Relationship Id="rId5" Type="http://schemas.openxmlformats.org/officeDocument/2006/relationships/slideLayout" Target="../slideLayouts/slideLayout35.xml"/><Relationship Id="rId10" Type="http://schemas.openxmlformats.org/officeDocument/2006/relationships/oleObject" Target="../embeddings/oleObject41.bin"/><Relationship Id="rId4" Type="http://schemas.openxmlformats.org/officeDocument/2006/relationships/slideLayout" Target="../slideLayouts/slideLayout34.xml"/><Relationship Id="rId9" Type="http://schemas.openxmlformats.org/officeDocument/2006/relationships/tags" Target="../tags/tag37.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43.vml"/><Relationship Id="rId3" Type="http://schemas.openxmlformats.org/officeDocument/2006/relationships/slideLayout" Target="../slideLayouts/slideLayout39.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oleObject" Target="../embeddings/oleObject49.bin"/><Relationship Id="rId4" Type="http://schemas.openxmlformats.org/officeDocument/2006/relationships/slideLayout" Target="../slideLayouts/slideLayout40.xml"/><Relationship Id="rId9" Type="http://schemas.openxmlformats.org/officeDocument/2006/relationships/tags" Target="../tags/tag44.xml"/></Relationships>
</file>

<file path=ppt/slideMasters/_rels/slideMaster8.xml.rels><?xml version="1.0" encoding="UTF-8" standalone="yes"?>
<Relationships xmlns="http://schemas.openxmlformats.org/package/2006/relationships"><Relationship Id="rId8" Type="http://schemas.openxmlformats.org/officeDocument/2006/relationships/vmlDrawing" Target="../drawings/vmlDrawing50.vml"/><Relationship Id="rId3" Type="http://schemas.openxmlformats.org/officeDocument/2006/relationships/slideLayout" Target="../slideLayouts/slideLayout45.xml"/><Relationship Id="rId7" Type="http://schemas.openxmlformats.org/officeDocument/2006/relationships/theme" Target="../theme/theme8.xml"/><Relationship Id="rId12"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emf"/><Relationship Id="rId5" Type="http://schemas.openxmlformats.org/officeDocument/2006/relationships/slideLayout" Target="../slideLayouts/slideLayout47.xml"/><Relationship Id="rId10" Type="http://schemas.openxmlformats.org/officeDocument/2006/relationships/oleObject" Target="../embeddings/oleObject57.bin"/><Relationship Id="rId4" Type="http://schemas.openxmlformats.org/officeDocument/2006/relationships/slideLayout" Target="../slideLayouts/slideLayout46.xml"/><Relationship Id="rId9" Type="http://schemas.openxmlformats.org/officeDocument/2006/relationships/tags" Target="../tags/tag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21576058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310" name="think-cell Slide" r:id="rId10" imgW="6350000" imgH="6350000" progId="">
                  <p:embed/>
                </p:oleObj>
              </mc:Choice>
              <mc:Fallback>
                <p:oleObj name="think-cell Slide" r:id="rId10" imgW="6350000" imgH="6350000" progId="">
                  <p:embed/>
                  <p:pic>
                    <p:nvPicPr>
                      <p:cNvPr id="0" name="Picture 5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879900990"/>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8" r:id="rId5"/>
    <p:sldLayoutId id="2147484175"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2316644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559" name="think-cell Slide" r:id="rId10" imgW="6350000" imgH="6350000" progId="">
                  <p:embed/>
                </p:oleObj>
              </mc:Choice>
              <mc:Fallback>
                <p:oleObj name="think-cell Slide" r:id="rId10" imgW="6350000" imgH="6350000" progId="">
                  <p:embed/>
                  <p:pic>
                    <p:nvPicPr>
                      <p:cNvPr id="0" name="Picture 4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27113803"/>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3674590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1071" name="think-cell Slide" r:id="rId10" imgW="6350000" imgH="6350000" progId="">
                  <p:embed/>
                </p:oleObj>
              </mc:Choice>
              <mc:Fallback>
                <p:oleObj name="think-cell Slide" r:id="rId10" imgW="6350000" imgH="6350000" progId="">
                  <p:embed/>
                  <p:pic>
                    <p:nvPicPr>
                      <p:cNvPr id="0" name="Picture 3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85424504"/>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3167262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428" name="think-cell Slide" r:id="rId10" imgW="6350000" imgH="6350000" progId="">
                  <p:embed/>
                </p:oleObj>
              </mc:Choice>
              <mc:Fallback>
                <p:oleObj name="think-cell Slide" r:id="rId10" imgW="6350000" imgH="6350000" progId="">
                  <p:embed/>
                  <p:pic>
                    <p:nvPicPr>
                      <p:cNvPr id="0" name="Picture 3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042262636"/>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3727534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660" name="think-cell Slide" r:id="rId10" imgW="6350000" imgH="6350000" progId="">
                  <p:embed/>
                </p:oleObj>
              </mc:Choice>
              <mc:Fallback>
                <p:oleObj name="think-cell Slide" r:id="rId10" imgW="6350000" imgH="6350000" progId="">
                  <p:embed/>
                  <p:pic>
                    <p:nvPicPr>
                      <p:cNvPr id="0" name="Picture 2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1320574408"/>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9796291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7766" name="think-cell Slide" r:id="rId10" imgW="6350000" imgH="6350000" progId="">
                  <p:embed/>
                </p:oleObj>
              </mc:Choice>
              <mc:Fallback>
                <p:oleObj name="think-cell Slide" r:id="rId10" imgW="6350000" imgH="6350000" progId="">
                  <p:embed/>
                  <p:pic>
                    <p:nvPicPr>
                      <p:cNvPr id="0" name="Picture 2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80429791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626" name="think-cell Slide" r:id="rId10" imgW="6350000" imgH="6350000" progId="">
                  <p:embed/>
                </p:oleObj>
              </mc:Choice>
              <mc:Fallback>
                <p:oleObj name="think-cell Slide" r:id="rId10" imgW="6350000" imgH="6350000" progId="">
                  <p:embed/>
                  <p:pic>
                    <p:nvPicPr>
                      <p:cNvPr id="0" name="Picture 1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1487167520"/>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7816" name="think-cell Slide" r:id="rId10" imgW="6350000" imgH="6350000" progId="">
                  <p:embed/>
                </p:oleObj>
              </mc:Choice>
              <mc:Fallback>
                <p:oleObj name="think-cell Slide" r:id="rId10" imgW="6350000" imgH="6350000" progId="">
                  <p:embed/>
                  <p:pic>
                    <p:nvPicPr>
                      <p:cNvPr id="0" name="Picture 1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9502737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7E70B38-2FA4-48BD-B9EA-D292E000C430}" type="datetimeFigureOut">
              <a:rPr lang="fr-FR" smtClean="0">
                <a:solidFill>
                  <a:prstClr val="black">
                    <a:tint val="75000"/>
                  </a:prstClr>
                </a:solidFill>
                <a:latin typeface="Calibri"/>
                <a:ea typeface="+mn-ea"/>
              </a:rPr>
              <a:pPr eaLnBrk="1" fontAlgn="auto" hangingPunct="1">
                <a:spcBef>
                  <a:spcPts val="0"/>
                </a:spcBef>
                <a:spcAft>
                  <a:spcPts val="0"/>
                </a:spcAft>
              </a:pPr>
              <a:t>21/03/2018</a:t>
            </a:fld>
            <a:endParaRPr lang="fr-FR">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fr-FR">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ED21668-4A24-47EF-958B-FB470D287098}" type="slidenum">
              <a:rPr lang="fr-FR" smtClean="0">
                <a:solidFill>
                  <a:prstClr val="black">
                    <a:tint val="75000"/>
                  </a:prstClr>
                </a:solidFill>
                <a:latin typeface="Calibri"/>
                <a:ea typeface="+mn-ea"/>
              </a:rPr>
              <a:pPr eaLnBrk="1" fontAlgn="auto" hangingPunct="1">
                <a:spcBef>
                  <a:spcPts val="0"/>
                </a:spcBef>
                <a:spcAft>
                  <a:spcPts val="0"/>
                </a:spcAft>
              </a:pPr>
              <a:t>‹#›</a:t>
            </a:fld>
            <a:endParaRPr lang="fr-FR">
              <a:solidFill>
                <a:prstClr val="black">
                  <a:tint val="75000"/>
                </a:prstClr>
              </a:solidFill>
              <a:latin typeface="Calibri"/>
              <a:ea typeface="+mn-ea"/>
            </a:endParaRPr>
          </a:p>
        </p:txBody>
      </p:sp>
    </p:spTree>
    <p:extLst>
      <p:ext uri="{BB962C8B-B14F-4D97-AF65-F5344CB8AC3E}">
        <p14:creationId xmlns:p14="http://schemas.microsoft.com/office/powerpoint/2010/main" val="2162512670"/>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0.xml"/><Relationship Id="rId1" Type="http://schemas.openxmlformats.org/officeDocument/2006/relationships/vmlDrawing" Target="../drawings/vmlDrawing66.vml"/><Relationship Id="rId6" Type="http://schemas.openxmlformats.org/officeDocument/2006/relationships/image" Target="../media/image3.emf"/><Relationship Id="rId5" Type="http://schemas.openxmlformats.org/officeDocument/2006/relationships/oleObject" Target="../embeddings/oleObject74.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1.xml"/><Relationship Id="rId1" Type="http://schemas.openxmlformats.org/officeDocument/2006/relationships/vmlDrawing" Target="../drawings/vmlDrawing67.vml"/><Relationship Id="rId6" Type="http://schemas.openxmlformats.org/officeDocument/2006/relationships/image" Target="../media/image3.emf"/><Relationship Id="rId5" Type="http://schemas.openxmlformats.org/officeDocument/2006/relationships/oleObject" Target="../embeddings/oleObject75.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8.xml"/><Relationship Id="rId7" Type="http://schemas.openxmlformats.org/officeDocument/2006/relationships/image" Target="../media/image17.png"/><Relationship Id="rId2" Type="http://schemas.openxmlformats.org/officeDocument/2006/relationships/tags" Target="../tags/tag72.xml"/><Relationship Id="rId1" Type="http://schemas.openxmlformats.org/officeDocument/2006/relationships/vmlDrawing" Target="../drawings/vmlDrawing68.vml"/><Relationship Id="rId6" Type="http://schemas.openxmlformats.org/officeDocument/2006/relationships/image" Target="../media/image3.emf"/><Relationship Id="rId11" Type="http://schemas.openxmlformats.org/officeDocument/2006/relationships/image" Target="../media/image21.png"/><Relationship Id="rId5" Type="http://schemas.openxmlformats.org/officeDocument/2006/relationships/oleObject" Target="../embeddings/oleObject76.bin"/><Relationship Id="rId10" Type="http://schemas.openxmlformats.org/officeDocument/2006/relationships/image" Target="../media/image20.png"/><Relationship Id="rId4" Type="http://schemas.openxmlformats.org/officeDocument/2006/relationships/notesSlide" Target="../notesSlides/notesSlide11.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slideLayout" Target="../slideLayouts/slideLayout2.xml"/><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tags" Target="../tags/tag7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vmlDrawing" Target="../drawings/vmlDrawing69.vml"/><Relationship Id="rId6" Type="http://schemas.openxmlformats.org/officeDocument/2006/relationships/image" Target="../media/image3.emf"/><Relationship Id="rId11" Type="http://schemas.openxmlformats.org/officeDocument/2006/relationships/image" Target="../media/image26.png"/><Relationship Id="rId5" Type="http://schemas.openxmlformats.org/officeDocument/2006/relationships/oleObject" Target="../embeddings/oleObject77.bin"/><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notesSlide" Target="../notesSlides/notesSlide12.xml"/><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74.xml"/><Relationship Id="rId1" Type="http://schemas.openxmlformats.org/officeDocument/2006/relationships/vmlDrawing" Target="../drawings/vmlDrawing70.vml"/><Relationship Id="rId6" Type="http://schemas.openxmlformats.org/officeDocument/2006/relationships/image" Target="../media/image3.emf"/><Relationship Id="rId5" Type="http://schemas.openxmlformats.org/officeDocument/2006/relationships/oleObject" Target="../embeddings/oleObject78.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2.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tags" Target="../tags/tag75.xml"/><Relationship Id="rId1" Type="http://schemas.openxmlformats.org/officeDocument/2006/relationships/vmlDrawing" Target="../drawings/vmlDrawing71.vml"/><Relationship Id="rId6" Type="http://schemas.openxmlformats.org/officeDocument/2006/relationships/image" Target="../media/image3.emf"/><Relationship Id="rId11" Type="http://schemas.openxmlformats.org/officeDocument/2006/relationships/image" Target="../media/image41.png"/><Relationship Id="rId5" Type="http://schemas.openxmlformats.org/officeDocument/2006/relationships/oleObject" Target="../embeddings/oleObject79.bin"/><Relationship Id="rId10" Type="http://schemas.openxmlformats.org/officeDocument/2006/relationships/image" Target="../media/image40.png"/><Relationship Id="rId4" Type="http://schemas.openxmlformats.org/officeDocument/2006/relationships/notesSlide" Target="../notesSlides/notesSlide14.xml"/><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76.xml"/><Relationship Id="rId1" Type="http://schemas.openxmlformats.org/officeDocument/2006/relationships/vmlDrawing" Target="../drawings/vmlDrawing72.vml"/><Relationship Id="rId6" Type="http://schemas.openxmlformats.org/officeDocument/2006/relationships/image" Target="../media/image1.emf"/><Relationship Id="rId11" Type="http://schemas.openxmlformats.org/officeDocument/2006/relationships/image" Target="../media/image41.png"/><Relationship Id="rId5" Type="http://schemas.openxmlformats.org/officeDocument/2006/relationships/oleObject" Target="../embeddings/oleObject80.bin"/><Relationship Id="rId10" Type="http://schemas.openxmlformats.org/officeDocument/2006/relationships/image" Target="../media/image42.png"/><Relationship Id="rId4" Type="http://schemas.openxmlformats.org/officeDocument/2006/relationships/notesSlide" Target="../notesSlides/notesSlide15.xml"/><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77.xml"/><Relationship Id="rId1" Type="http://schemas.openxmlformats.org/officeDocument/2006/relationships/vmlDrawing" Target="../drawings/vmlDrawing73.vml"/><Relationship Id="rId6" Type="http://schemas.openxmlformats.org/officeDocument/2006/relationships/image" Target="../media/image1.emf"/><Relationship Id="rId11" Type="http://schemas.openxmlformats.org/officeDocument/2006/relationships/image" Target="../media/image41.png"/><Relationship Id="rId5" Type="http://schemas.openxmlformats.org/officeDocument/2006/relationships/oleObject" Target="../embeddings/oleObject81.bin"/><Relationship Id="rId10" Type="http://schemas.openxmlformats.org/officeDocument/2006/relationships/image" Target="../media/image42.png"/><Relationship Id="rId4" Type="http://schemas.openxmlformats.org/officeDocument/2006/relationships/notesSlide" Target="../notesSlides/notesSlide16.xml"/><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9" Type="http://schemas.openxmlformats.org/officeDocument/2006/relationships/tags" Target="../tags/tag115.xml"/><Relationship Id="rId3" Type="http://schemas.openxmlformats.org/officeDocument/2006/relationships/tags" Target="../tags/tag79.xml"/><Relationship Id="rId21" Type="http://schemas.openxmlformats.org/officeDocument/2006/relationships/tags" Target="../tags/tag97.xml"/><Relationship Id="rId34" Type="http://schemas.openxmlformats.org/officeDocument/2006/relationships/tags" Target="../tags/tag110.xml"/><Relationship Id="rId42" Type="http://schemas.openxmlformats.org/officeDocument/2006/relationships/notesSlide" Target="../notesSlides/notesSlide17.xml"/><Relationship Id="rId47" Type="http://schemas.openxmlformats.org/officeDocument/2006/relationships/image" Target="../media/image45.pn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tags" Target="../tags/tag109.xml"/><Relationship Id="rId38" Type="http://schemas.openxmlformats.org/officeDocument/2006/relationships/tags" Target="../tags/tag114.xml"/><Relationship Id="rId46" Type="http://schemas.openxmlformats.org/officeDocument/2006/relationships/image" Target="../media/image44.png"/><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41"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37" Type="http://schemas.openxmlformats.org/officeDocument/2006/relationships/tags" Target="../tags/tag113.xml"/><Relationship Id="rId40" Type="http://schemas.openxmlformats.org/officeDocument/2006/relationships/tags" Target="../tags/tag116.xml"/><Relationship Id="rId45" Type="http://schemas.openxmlformats.org/officeDocument/2006/relationships/image" Target="../media/image43.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tags" Target="../tags/tag112.xml"/><Relationship Id="rId49" Type="http://schemas.openxmlformats.org/officeDocument/2006/relationships/image" Target="../media/image47.png"/><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4" Type="http://schemas.openxmlformats.org/officeDocument/2006/relationships/image" Target="../media/image3.emf"/><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tags" Target="../tags/tag111.xml"/><Relationship Id="rId43" Type="http://schemas.openxmlformats.org/officeDocument/2006/relationships/oleObject" Target="../embeddings/oleObject82.bin"/><Relationship Id="rId48" Type="http://schemas.openxmlformats.org/officeDocument/2006/relationships/image" Target="../media/image46.png"/><Relationship Id="rId8" Type="http://schemas.openxmlformats.org/officeDocument/2006/relationships/tags" Target="../tags/tag8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3.emf"/><Relationship Id="rId5" Type="http://schemas.openxmlformats.org/officeDocument/2006/relationships/oleObject" Target="../embeddings/oleObject66.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45.xml"/><Relationship Id="rId18" Type="http://schemas.openxmlformats.org/officeDocument/2006/relationships/slide" Target="slide54.xml"/><Relationship Id="rId3" Type="http://schemas.openxmlformats.org/officeDocument/2006/relationships/slideLayout" Target="../slideLayouts/slideLayout2.xml"/><Relationship Id="rId7" Type="http://schemas.openxmlformats.org/officeDocument/2006/relationships/image" Target="../media/image48.png"/><Relationship Id="rId12" Type="http://schemas.openxmlformats.org/officeDocument/2006/relationships/image" Target="../media/image51.png"/><Relationship Id="rId17" Type="http://schemas.openxmlformats.org/officeDocument/2006/relationships/slide" Target="slide47.xml"/><Relationship Id="rId2" Type="http://schemas.openxmlformats.org/officeDocument/2006/relationships/tags" Target="../tags/tag119.xml"/><Relationship Id="rId16" Type="http://schemas.openxmlformats.org/officeDocument/2006/relationships/slide" Target="slide60.xml"/><Relationship Id="rId20" Type="http://schemas.openxmlformats.org/officeDocument/2006/relationships/slide" Target="slide50.xml"/><Relationship Id="rId1" Type="http://schemas.openxmlformats.org/officeDocument/2006/relationships/vmlDrawing" Target="../drawings/vmlDrawing77.vml"/><Relationship Id="rId6" Type="http://schemas.openxmlformats.org/officeDocument/2006/relationships/image" Target="../media/image1.emf"/><Relationship Id="rId11" Type="http://schemas.openxmlformats.org/officeDocument/2006/relationships/image" Target="../media/image50.png"/><Relationship Id="rId5" Type="http://schemas.openxmlformats.org/officeDocument/2006/relationships/oleObject" Target="../embeddings/oleObject85.bin"/><Relationship Id="rId15" Type="http://schemas.openxmlformats.org/officeDocument/2006/relationships/slide" Target="slide53.xml"/><Relationship Id="rId10" Type="http://schemas.openxmlformats.org/officeDocument/2006/relationships/slide" Target="slide39.xml"/><Relationship Id="rId19" Type="http://schemas.openxmlformats.org/officeDocument/2006/relationships/slide" Target="slide52.xml"/><Relationship Id="rId4" Type="http://schemas.openxmlformats.org/officeDocument/2006/relationships/notesSlide" Target="../notesSlides/notesSlide20.xml"/><Relationship Id="rId9" Type="http://schemas.openxmlformats.org/officeDocument/2006/relationships/image" Target="../media/image49.png"/><Relationship Id="rId14" Type="http://schemas.openxmlformats.org/officeDocument/2006/relationships/image" Target="../media/image52.png"/></Relationships>
</file>

<file path=ppt/slides/_rels/slide22.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slide" Target="slide47.xml"/><Relationship Id="rId26" Type="http://schemas.openxmlformats.org/officeDocument/2006/relationships/slide" Target="slide56.xml"/><Relationship Id="rId39" Type="http://schemas.openxmlformats.org/officeDocument/2006/relationships/image" Target="../media/image62.png"/><Relationship Id="rId21" Type="http://schemas.openxmlformats.org/officeDocument/2006/relationships/slide" Target="slide50.xml"/><Relationship Id="rId34" Type="http://schemas.openxmlformats.org/officeDocument/2006/relationships/slide" Target="slide25.xml"/><Relationship Id="rId42" Type="http://schemas.openxmlformats.org/officeDocument/2006/relationships/image" Target="../media/image64.gif"/><Relationship Id="rId47" Type="http://schemas.openxmlformats.org/officeDocument/2006/relationships/image" Target="../media/image67.png"/><Relationship Id="rId50" Type="http://schemas.openxmlformats.org/officeDocument/2006/relationships/image" Target="../media/image69.png"/><Relationship Id="rId55" Type="http://schemas.openxmlformats.org/officeDocument/2006/relationships/image" Target="../media/image73.png"/><Relationship Id="rId63" Type="http://schemas.openxmlformats.org/officeDocument/2006/relationships/image" Target="../media/image77.png"/><Relationship Id="rId68" Type="http://schemas.openxmlformats.org/officeDocument/2006/relationships/slide" Target="slide28.xml"/><Relationship Id="rId7" Type="http://schemas.openxmlformats.org/officeDocument/2006/relationships/image" Target="../media/image53.png"/><Relationship Id="rId71" Type="http://schemas.openxmlformats.org/officeDocument/2006/relationships/image" Target="../media/image81.jpeg"/><Relationship Id="rId2" Type="http://schemas.openxmlformats.org/officeDocument/2006/relationships/tags" Target="../tags/tag120.xml"/><Relationship Id="rId16" Type="http://schemas.openxmlformats.org/officeDocument/2006/relationships/image" Target="../media/image61.png"/><Relationship Id="rId29" Type="http://schemas.openxmlformats.org/officeDocument/2006/relationships/image" Target="../media/image48.png"/><Relationship Id="rId11" Type="http://schemas.openxmlformats.org/officeDocument/2006/relationships/image" Target="../media/image56.png"/><Relationship Id="rId24" Type="http://schemas.openxmlformats.org/officeDocument/2006/relationships/slide" Target="slide54.xml"/><Relationship Id="rId32" Type="http://schemas.openxmlformats.org/officeDocument/2006/relationships/slide" Target="slide41.xml"/><Relationship Id="rId37" Type="http://schemas.openxmlformats.org/officeDocument/2006/relationships/image" Target="../media/image52.png"/><Relationship Id="rId40" Type="http://schemas.openxmlformats.org/officeDocument/2006/relationships/image" Target="../media/image63.png"/><Relationship Id="rId45" Type="http://schemas.openxmlformats.org/officeDocument/2006/relationships/slide" Target="slide64.xml"/><Relationship Id="rId53" Type="http://schemas.openxmlformats.org/officeDocument/2006/relationships/image" Target="../media/image71.png"/><Relationship Id="rId58" Type="http://schemas.openxmlformats.org/officeDocument/2006/relationships/slide" Target="slide70.xml"/><Relationship Id="rId66" Type="http://schemas.openxmlformats.org/officeDocument/2006/relationships/slide" Target="slide61.xml"/><Relationship Id="rId5" Type="http://schemas.openxmlformats.org/officeDocument/2006/relationships/oleObject" Target="../embeddings/oleObject86.bin"/><Relationship Id="rId15" Type="http://schemas.openxmlformats.org/officeDocument/2006/relationships/image" Target="../media/image60.png"/><Relationship Id="rId23" Type="http://schemas.openxmlformats.org/officeDocument/2006/relationships/slide" Target="slide52.xml"/><Relationship Id="rId28" Type="http://schemas.openxmlformats.org/officeDocument/2006/relationships/slide" Target="slide29.xml"/><Relationship Id="rId36" Type="http://schemas.openxmlformats.org/officeDocument/2006/relationships/slide" Target="slide34.xml"/><Relationship Id="rId49" Type="http://schemas.openxmlformats.org/officeDocument/2006/relationships/slide" Target="slide40.xml"/><Relationship Id="rId57" Type="http://schemas.openxmlformats.org/officeDocument/2006/relationships/image" Target="../media/image74.png"/><Relationship Id="rId61" Type="http://schemas.openxmlformats.org/officeDocument/2006/relationships/image" Target="../media/image76.png"/><Relationship Id="rId10" Type="http://schemas.openxmlformats.org/officeDocument/2006/relationships/slide" Target="slide36.xml"/><Relationship Id="rId19" Type="http://schemas.openxmlformats.org/officeDocument/2006/relationships/slide" Target="slide48.xml"/><Relationship Id="rId31" Type="http://schemas.openxmlformats.org/officeDocument/2006/relationships/image" Target="../media/image49.png"/><Relationship Id="rId44" Type="http://schemas.openxmlformats.org/officeDocument/2006/relationships/image" Target="../media/image65.png"/><Relationship Id="rId52" Type="http://schemas.openxmlformats.org/officeDocument/2006/relationships/slide" Target="slide68.xml"/><Relationship Id="rId60" Type="http://schemas.openxmlformats.org/officeDocument/2006/relationships/slide" Target="slide69.xml"/><Relationship Id="rId65" Type="http://schemas.openxmlformats.org/officeDocument/2006/relationships/slide" Target="slide60.xml"/><Relationship Id="rId73" Type="http://schemas.openxmlformats.org/officeDocument/2006/relationships/image" Target="../media/image82.jpeg"/><Relationship Id="rId4" Type="http://schemas.openxmlformats.org/officeDocument/2006/relationships/notesSlide" Target="../notesSlides/notesSlide21.xml"/><Relationship Id="rId9" Type="http://schemas.openxmlformats.org/officeDocument/2006/relationships/image" Target="../media/image55.png"/><Relationship Id="rId14" Type="http://schemas.openxmlformats.org/officeDocument/2006/relationships/image" Target="../media/image59.png"/><Relationship Id="rId22" Type="http://schemas.openxmlformats.org/officeDocument/2006/relationships/slide" Target="slide51.xml"/><Relationship Id="rId27" Type="http://schemas.openxmlformats.org/officeDocument/2006/relationships/slide" Target="slide57.xml"/><Relationship Id="rId30" Type="http://schemas.openxmlformats.org/officeDocument/2006/relationships/slide" Target="slide37.xml"/><Relationship Id="rId35" Type="http://schemas.openxmlformats.org/officeDocument/2006/relationships/image" Target="../media/image51.png"/><Relationship Id="rId43" Type="http://schemas.openxmlformats.org/officeDocument/2006/relationships/slide" Target="slide32.xml"/><Relationship Id="rId48" Type="http://schemas.openxmlformats.org/officeDocument/2006/relationships/image" Target="../media/image68.png"/><Relationship Id="rId56" Type="http://schemas.openxmlformats.org/officeDocument/2006/relationships/slide" Target="slide62.xml"/><Relationship Id="rId64" Type="http://schemas.openxmlformats.org/officeDocument/2006/relationships/image" Target="../media/image78.png"/><Relationship Id="rId69" Type="http://schemas.openxmlformats.org/officeDocument/2006/relationships/image" Target="../media/image80.jpeg"/><Relationship Id="rId8" Type="http://schemas.openxmlformats.org/officeDocument/2006/relationships/image" Target="../media/image54.png"/><Relationship Id="rId51" Type="http://schemas.openxmlformats.org/officeDocument/2006/relationships/image" Target="../media/image70.png"/><Relationship Id="rId72" Type="http://schemas.openxmlformats.org/officeDocument/2006/relationships/slide" Target="slide65.xml"/><Relationship Id="rId3" Type="http://schemas.openxmlformats.org/officeDocument/2006/relationships/slideLayout" Target="../slideLayouts/slideLayout2.xml"/><Relationship Id="rId12" Type="http://schemas.openxmlformats.org/officeDocument/2006/relationships/image" Target="../media/image57.png"/><Relationship Id="rId17" Type="http://schemas.openxmlformats.org/officeDocument/2006/relationships/slide" Target="slide53.xml"/><Relationship Id="rId25" Type="http://schemas.openxmlformats.org/officeDocument/2006/relationships/slide" Target="slide55.xml"/><Relationship Id="rId33" Type="http://schemas.openxmlformats.org/officeDocument/2006/relationships/image" Target="../media/image50.png"/><Relationship Id="rId38" Type="http://schemas.openxmlformats.org/officeDocument/2006/relationships/slide" Target="slide22.xml"/><Relationship Id="rId46" Type="http://schemas.openxmlformats.org/officeDocument/2006/relationships/image" Target="../media/image66.png"/><Relationship Id="rId59" Type="http://schemas.openxmlformats.org/officeDocument/2006/relationships/image" Target="../media/image75.png"/><Relationship Id="rId67" Type="http://schemas.openxmlformats.org/officeDocument/2006/relationships/image" Target="../media/image79.gif"/><Relationship Id="rId20" Type="http://schemas.openxmlformats.org/officeDocument/2006/relationships/slide" Target="slide49.xml"/><Relationship Id="rId41" Type="http://schemas.openxmlformats.org/officeDocument/2006/relationships/slide" Target="slide44.xml"/><Relationship Id="rId54" Type="http://schemas.openxmlformats.org/officeDocument/2006/relationships/image" Target="../media/image72.png"/><Relationship Id="rId62" Type="http://schemas.openxmlformats.org/officeDocument/2006/relationships/slide" Target="slide72.xml"/><Relationship Id="rId70" Type="http://schemas.openxmlformats.org/officeDocument/2006/relationships/slide" Target="slide66.xml"/><Relationship Id="rId1" Type="http://schemas.openxmlformats.org/officeDocument/2006/relationships/vmlDrawing" Target="../drawings/vmlDrawing78.vml"/><Relationship Id="rId6" Type="http://schemas.openxmlformats.org/officeDocument/2006/relationships/image" Target="../media/image1.emf"/></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44.xml"/><Relationship Id="rId7" Type="http://schemas.openxmlformats.org/officeDocument/2006/relationships/slide" Target="slide22.xml"/><Relationship Id="rId2" Type="http://schemas.openxmlformats.org/officeDocument/2006/relationships/tags" Target="../tags/tag121.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oleObject" Target="../embeddings/oleObject87.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34.xml"/><Relationship Id="rId18" Type="http://schemas.openxmlformats.org/officeDocument/2006/relationships/image" Target="../media/image62.png"/><Relationship Id="rId3" Type="http://schemas.openxmlformats.org/officeDocument/2006/relationships/slideLayout" Target="../slideLayouts/slideLayout38.xml"/><Relationship Id="rId7" Type="http://schemas.openxmlformats.org/officeDocument/2006/relationships/slide" Target="slide36.xml"/><Relationship Id="rId12" Type="http://schemas.openxmlformats.org/officeDocument/2006/relationships/image" Target="../media/image40.png"/><Relationship Id="rId17" Type="http://schemas.openxmlformats.org/officeDocument/2006/relationships/slide" Target="slide22.xml"/><Relationship Id="rId2" Type="http://schemas.openxmlformats.org/officeDocument/2006/relationships/tags" Target="../tags/tag122.xml"/><Relationship Id="rId16" Type="http://schemas.openxmlformats.org/officeDocument/2006/relationships/image" Target="../media/image41.png"/><Relationship Id="rId1" Type="http://schemas.openxmlformats.org/officeDocument/2006/relationships/vmlDrawing" Target="../drawings/vmlDrawing80.vml"/><Relationship Id="rId6" Type="http://schemas.openxmlformats.org/officeDocument/2006/relationships/image" Target="../media/image3.emf"/><Relationship Id="rId11" Type="http://schemas.openxmlformats.org/officeDocument/2006/relationships/slide" Target="slide39.xml"/><Relationship Id="rId5" Type="http://schemas.openxmlformats.org/officeDocument/2006/relationships/oleObject" Target="../embeddings/oleObject88.bin"/><Relationship Id="rId15" Type="http://schemas.openxmlformats.org/officeDocument/2006/relationships/slide" Target="slide45.xml"/><Relationship Id="rId10" Type="http://schemas.openxmlformats.org/officeDocument/2006/relationships/image" Target="../media/image39.png"/><Relationship Id="rId4" Type="http://schemas.openxmlformats.org/officeDocument/2006/relationships/notesSlide" Target="../notesSlides/notesSlide23.xml"/><Relationship Id="rId9" Type="http://schemas.openxmlformats.org/officeDocument/2006/relationships/slide" Target="slide49.xml"/><Relationship Id="rId1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tags" Target="../tags/tag147.xml"/><Relationship Id="rId39" Type="http://schemas.openxmlformats.org/officeDocument/2006/relationships/image" Target="../media/image84.png"/><Relationship Id="rId3" Type="http://schemas.openxmlformats.org/officeDocument/2006/relationships/tags" Target="../tags/tag124.xml"/><Relationship Id="rId21" Type="http://schemas.openxmlformats.org/officeDocument/2006/relationships/tags" Target="../tags/tag142.xml"/><Relationship Id="rId34" Type="http://schemas.openxmlformats.org/officeDocument/2006/relationships/notesSlide" Target="../notesSlides/notesSlide24.xml"/><Relationship Id="rId42" Type="http://schemas.openxmlformats.org/officeDocument/2006/relationships/image" Target="../media/image85.jpeg"/><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tags" Target="../tags/tag146.xml"/><Relationship Id="rId33" Type="http://schemas.openxmlformats.org/officeDocument/2006/relationships/slideLayout" Target="../slideLayouts/slideLayout44.xml"/><Relationship Id="rId38" Type="http://schemas.openxmlformats.org/officeDocument/2006/relationships/image" Target="../media/image83.emf"/><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29" Type="http://schemas.openxmlformats.org/officeDocument/2006/relationships/tags" Target="../tags/tag150.xml"/><Relationship Id="rId41" Type="http://schemas.openxmlformats.org/officeDocument/2006/relationships/image" Target="../media/image62.png"/><Relationship Id="rId1" Type="http://schemas.openxmlformats.org/officeDocument/2006/relationships/vmlDrawing" Target="../drawings/vmlDrawing81.v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tags" Target="../tags/tag145.xml"/><Relationship Id="rId32" Type="http://schemas.openxmlformats.org/officeDocument/2006/relationships/tags" Target="../tags/tag153.xml"/><Relationship Id="rId37" Type="http://schemas.openxmlformats.org/officeDocument/2006/relationships/oleObject" Target="../embeddings/oleObject90.bin"/><Relationship Id="rId40" Type="http://schemas.openxmlformats.org/officeDocument/2006/relationships/slide" Target="slide22.xm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tags" Target="../tags/tag144.xml"/><Relationship Id="rId28" Type="http://schemas.openxmlformats.org/officeDocument/2006/relationships/tags" Target="../tags/tag149.xml"/><Relationship Id="rId36" Type="http://schemas.openxmlformats.org/officeDocument/2006/relationships/image" Target="../media/image1.emf"/><Relationship Id="rId10" Type="http://schemas.openxmlformats.org/officeDocument/2006/relationships/tags" Target="../tags/tag131.xml"/><Relationship Id="rId19" Type="http://schemas.openxmlformats.org/officeDocument/2006/relationships/tags" Target="../tags/tag140.xml"/><Relationship Id="rId31" Type="http://schemas.openxmlformats.org/officeDocument/2006/relationships/tags" Target="../tags/tag152.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 Id="rId27" Type="http://schemas.openxmlformats.org/officeDocument/2006/relationships/tags" Target="../tags/tag148.xml"/><Relationship Id="rId30" Type="http://schemas.openxmlformats.org/officeDocument/2006/relationships/tags" Target="../tags/tag151.xml"/><Relationship Id="rId35" Type="http://schemas.openxmlformats.org/officeDocument/2006/relationships/oleObject" Target="../embeddings/oleObject89.bin"/></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44.xml"/><Relationship Id="rId7" Type="http://schemas.openxmlformats.org/officeDocument/2006/relationships/image" Target="../media/image84.png"/><Relationship Id="rId2" Type="http://schemas.openxmlformats.org/officeDocument/2006/relationships/tags" Target="../tags/tag154.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84.png"/><Relationship Id="rId2" Type="http://schemas.openxmlformats.org/officeDocument/2006/relationships/tags" Target="../tags/tag155.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notesSlide" Target="../notesSlides/notesSlide26.xml"/><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38.xml"/><Relationship Id="rId7" Type="http://schemas.openxmlformats.org/officeDocument/2006/relationships/image" Target="../media/image3.emf"/><Relationship Id="rId12" Type="http://schemas.openxmlformats.org/officeDocument/2006/relationships/image" Target="../media/image62.png"/><Relationship Id="rId2" Type="http://schemas.openxmlformats.org/officeDocument/2006/relationships/tags" Target="../tags/tag156.xml"/><Relationship Id="rId1" Type="http://schemas.openxmlformats.org/officeDocument/2006/relationships/vmlDrawing" Target="../drawings/vmlDrawing84.vml"/><Relationship Id="rId6" Type="http://schemas.openxmlformats.org/officeDocument/2006/relationships/oleObject" Target="../embeddings/oleObject93.bin"/><Relationship Id="rId11" Type="http://schemas.openxmlformats.org/officeDocument/2006/relationships/slide" Target="slide22.xml"/><Relationship Id="rId5" Type="http://schemas.openxmlformats.org/officeDocument/2006/relationships/image" Target="../media/image86.jpeg"/><Relationship Id="rId10" Type="http://schemas.openxmlformats.org/officeDocument/2006/relationships/image" Target="../media/image88.jpeg"/><Relationship Id="rId4" Type="http://schemas.openxmlformats.org/officeDocument/2006/relationships/notesSlide" Target="../notesSlides/notesSlide27.xml"/><Relationship Id="rId9" Type="http://schemas.openxmlformats.org/officeDocument/2006/relationships/image" Target="../media/image87.png"/></Relationships>
</file>

<file path=ppt/slides/_rels/slide29.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oleObject" Target="../embeddings/oleObject96.bin"/><Relationship Id="rId3" Type="http://schemas.openxmlformats.org/officeDocument/2006/relationships/tags" Target="../tags/tag158.xml"/><Relationship Id="rId21" Type="http://schemas.openxmlformats.org/officeDocument/2006/relationships/notesSlide" Target="../notesSlides/notesSlide28.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image" Target="../media/image89.emf"/><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slideLayout" Target="../slideLayouts/slideLayout44.xml"/><Relationship Id="rId29" Type="http://schemas.openxmlformats.org/officeDocument/2006/relationships/slide" Target="slide22.xml"/><Relationship Id="rId1" Type="http://schemas.openxmlformats.org/officeDocument/2006/relationships/vmlDrawing" Target="../drawings/vmlDrawing85.v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oleObject" Target="../embeddings/oleObject95.bin"/><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image" Target="../media/image1.emf"/><Relationship Id="rId28" Type="http://schemas.openxmlformats.org/officeDocument/2006/relationships/image" Target="../media/image38.png"/><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image" Target="../media/image91.jpeg"/><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oleObject" Target="../embeddings/oleObject94.bin"/><Relationship Id="rId27" Type="http://schemas.openxmlformats.org/officeDocument/2006/relationships/image" Target="../media/image90.emf"/><Relationship Id="rId30"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44.xml"/><Relationship Id="rId7" Type="http://schemas.openxmlformats.org/officeDocument/2006/relationships/image" Target="../media/image62.png"/><Relationship Id="rId2" Type="http://schemas.openxmlformats.org/officeDocument/2006/relationships/tags" Target="../tags/tag175.xml"/><Relationship Id="rId1" Type="http://schemas.openxmlformats.org/officeDocument/2006/relationships/vmlDrawing" Target="../drawings/vmlDrawing86.vml"/><Relationship Id="rId6" Type="http://schemas.openxmlformats.org/officeDocument/2006/relationships/image" Target="../media/image1.emf"/><Relationship Id="rId5" Type="http://schemas.openxmlformats.org/officeDocument/2006/relationships/oleObject" Target="../embeddings/oleObject97.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38.png"/><Relationship Id="rId2" Type="http://schemas.openxmlformats.org/officeDocument/2006/relationships/tags" Target="../tags/tag176.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notesSlide" Target="../notesSlides/notesSlide30.xml"/><Relationship Id="rId9" Type="http://schemas.openxmlformats.org/officeDocument/2006/relationships/image" Target="../media/image62.png"/></Relationships>
</file>

<file path=ppt/slides/_rels/slide3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Layout" Target="../slideLayouts/slideLayout38.xml"/><Relationship Id="rId7" Type="http://schemas.openxmlformats.org/officeDocument/2006/relationships/image" Target="../media/image92.jpeg"/><Relationship Id="rId2" Type="http://schemas.openxmlformats.org/officeDocument/2006/relationships/tags" Target="../tags/tag177.xml"/><Relationship Id="rId1" Type="http://schemas.openxmlformats.org/officeDocument/2006/relationships/vmlDrawing" Target="../drawings/vmlDrawing88.vml"/><Relationship Id="rId6" Type="http://schemas.openxmlformats.org/officeDocument/2006/relationships/image" Target="../media/image3.emf"/><Relationship Id="rId11" Type="http://schemas.openxmlformats.org/officeDocument/2006/relationships/image" Target="../media/image62.png"/><Relationship Id="rId5" Type="http://schemas.openxmlformats.org/officeDocument/2006/relationships/oleObject" Target="../embeddings/oleObject99.bin"/><Relationship Id="rId10" Type="http://schemas.openxmlformats.org/officeDocument/2006/relationships/slide" Target="slide22.xml"/><Relationship Id="rId4" Type="http://schemas.openxmlformats.org/officeDocument/2006/relationships/notesSlide" Target="../notesSlides/notesSlide31.xml"/><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tags" Target="../tags/tag179.xml"/><Relationship Id="rId7" Type="http://schemas.openxmlformats.org/officeDocument/2006/relationships/image" Target="../media/image1.emf"/><Relationship Id="rId12" Type="http://schemas.openxmlformats.org/officeDocument/2006/relationships/chart" Target="../charts/chart3.xml"/><Relationship Id="rId2" Type="http://schemas.openxmlformats.org/officeDocument/2006/relationships/tags" Target="../tags/tag178.xml"/><Relationship Id="rId1" Type="http://schemas.openxmlformats.org/officeDocument/2006/relationships/vmlDrawing" Target="../drawings/vmlDrawing89.vml"/><Relationship Id="rId6" Type="http://schemas.openxmlformats.org/officeDocument/2006/relationships/oleObject" Target="../embeddings/oleObject100.bin"/><Relationship Id="rId11" Type="http://schemas.openxmlformats.org/officeDocument/2006/relationships/image" Target="../media/image62.png"/><Relationship Id="rId5" Type="http://schemas.openxmlformats.org/officeDocument/2006/relationships/notesSlide" Target="../notesSlides/notesSlide32.xml"/><Relationship Id="rId10" Type="http://schemas.openxmlformats.org/officeDocument/2006/relationships/slide" Target="slide22.xml"/><Relationship Id="rId4" Type="http://schemas.openxmlformats.org/officeDocument/2006/relationships/slideLayout" Target="../slideLayouts/slideLayout44.xml"/><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4.xml"/><Relationship Id="rId7" Type="http://schemas.openxmlformats.org/officeDocument/2006/relationships/image" Target="../media/image62.png"/><Relationship Id="rId2" Type="http://schemas.openxmlformats.org/officeDocument/2006/relationships/tags" Target="../tags/tag180.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101.bin"/><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4.xml"/><Relationship Id="rId7" Type="http://schemas.openxmlformats.org/officeDocument/2006/relationships/slide" Target="slide45.xml"/><Relationship Id="rId2" Type="http://schemas.openxmlformats.org/officeDocument/2006/relationships/tags" Target="../tags/tag181.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102.bin"/><Relationship Id="rId10" Type="http://schemas.openxmlformats.org/officeDocument/2006/relationships/image" Target="../media/image62.png"/><Relationship Id="rId4" Type="http://schemas.openxmlformats.org/officeDocument/2006/relationships/notesSlide" Target="../notesSlides/notesSlide34.xml"/><Relationship Id="rId9" Type="http://schemas.openxmlformats.org/officeDocument/2006/relationships/slide" Target="slide22.xml"/></Relationships>
</file>

<file path=ppt/slides/_rels/slide3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Layout" Target="../slideLayouts/slideLayout38.xml"/><Relationship Id="rId7" Type="http://schemas.openxmlformats.org/officeDocument/2006/relationships/image" Target="../media/image95.png"/><Relationship Id="rId2" Type="http://schemas.openxmlformats.org/officeDocument/2006/relationships/tags" Target="../tags/tag182.xml"/><Relationship Id="rId1" Type="http://schemas.openxmlformats.org/officeDocument/2006/relationships/vmlDrawing" Target="../drawings/vmlDrawing92.vml"/><Relationship Id="rId6" Type="http://schemas.openxmlformats.org/officeDocument/2006/relationships/image" Target="../media/image94.jpeg"/><Relationship Id="rId11" Type="http://schemas.openxmlformats.org/officeDocument/2006/relationships/image" Target="../media/image62.png"/><Relationship Id="rId5" Type="http://schemas.openxmlformats.org/officeDocument/2006/relationships/image" Target="../media/image3.emf"/><Relationship Id="rId10" Type="http://schemas.openxmlformats.org/officeDocument/2006/relationships/slide" Target="slide22.xml"/><Relationship Id="rId4" Type="http://schemas.openxmlformats.org/officeDocument/2006/relationships/oleObject" Target="../embeddings/oleObject103.bin"/><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oleObject" Target="../embeddings/oleObject105.bin"/><Relationship Id="rId18" Type="http://schemas.openxmlformats.org/officeDocument/2006/relationships/image" Target="../media/image98.jpeg"/><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1.emf"/><Relationship Id="rId17" Type="http://schemas.microsoft.com/office/2007/relationships/hdphoto" Target="../media/hdphoto1.wdp"/><Relationship Id="rId2" Type="http://schemas.openxmlformats.org/officeDocument/2006/relationships/tags" Target="../tags/tag183.xml"/><Relationship Id="rId16" Type="http://schemas.openxmlformats.org/officeDocument/2006/relationships/image" Target="../media/image97.png"/><Relationship Id="rId20" Type="http://schemas.openxmlformats.org/officeDocument/2006/relationships/image" Target="../media/image62.png"/><Relationship Id="rId1" Type="http://schemas.openxmlformats.org/officeDocument/2006/relationships/vmlDrawing" Target="../drawings/vmlDrawing93.vml"/><Relationship Id="rId6" Type="http://schemas.openxmlformats.org/officeDocument/2006/relationships/tags" Target="../tags/tag187.xml"/><Relationship Id="rId11" Type="http://schemas.openxmlformats.org/officeDocument/2006/relationships/oleObject" Target="../embeddings/oleObject104.bin"/><Relationship Id="rId5" Type="http://schemas.openxmlformats.org/officeDocument/2006/relationships/tags" Target="../tags/tag186.xml"/><Relationship Id="rId15" Type="http://schemas.openxmlformats.org/officeDocument/2006/relationships/image" Target="../media/image31.png"/><Relationship Id="rId10" Type="http://schemas.openxmlformats.org/officeDocument/2006/relationships/notesSlide" Target="../notesSlides/notesSlide35.xml"/><Relationship Id="rId19" Type="http://schemas.openxmlformats.org/officeDocument/2006/relationships/slide" Target="slide22.xml"/><Relationship Id="rId4" Type="http://schemas.openxmlformats.org/officeDocument/2006/relationships/tags" Target="../tags/tag185.xml"/><Relationship Id="rId9" Type="http://schemas.openxmlformats.org/officeDocument/2006/relationships/slideLayout" Target="../slideLayouts/slideLayout44.xml"/><Relationship Id="rId14" Type="http://schemas.openxmlformats.org/officeDocument/2006/relationships/image" Target="../media/image96.emf"/></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44.xml"/><Relationship Id="rId7" Type="http://schemas.openxmlformats.org/officeDocument/2006/relationships/image" Target="../media/image62.png"/><Relationship Id="rId2" Type="http://schemas.openxmlformats.org/officeDocument/2006/relationships/tags" Target="../tags/tag190.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106.bin"/><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31.png"/><Relationship Id="rId2" Type="http://schemas.openxmlformats.org/officeDocument/2006/relationships/tags" Target="../tags/tag191.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107.bin"/><Relationship Id="rId4" Type="http://schemas.openxmlformats.org/officeDocument/2006/relationships/notesSlide" Target="../notesSlides/notesSlide37.xml"/><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2.xml"/><Relationship Id="rId7" Type="http://schemas.openxmlformats.org/officeDocument/2006/relationships/oleObject" Target="../embeddings/oleObject68.bin"/><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4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slideLayout" Target="../slideLayouts/slideLayout38.xml"/><Relationship Id="rId7" Type="http://schemas.openxmlformats.org/officeDocument/2006/relationships/image" Target="../media/image99.jpeg"/><Relationship Id="rId2" Type="http://schemas.openxmlformats.org/officeDocument/2006/relationships/tags" Target="../tags/tag192.xml"/><Relationship Id="rId1" Type="http://schemas.openxmlformats.org/officeDocument/2006/relationships/vmlDrawing" Target="../drawings/vmlDrawing96.vml"/><Relationship Id="rId6" Type="http://schemas.openxmlformats.org/officeDocument/2006/relationships/image" Target="../media/image3.emf"/><Relationship Id="rId11" Type="http://schemas.openxmlformats.org/officeDocument/2006/relationships/image" Target="../media/image62.png"/><Relationship Id="rId5" Type="http://schemas.openxmlformats.org/officeDocument/2006/relationships/oleObject" Target="../embeddings/oleObject108.bin"/><Relationship Id="rId10" Type="http://schemas.openxmlformats.org/officeDocument/2006/relationships/slide" Target="slide22.xml"/><Relationship Id="rId4" Type="http://schemas.openxmlformats.org/officeDocument/2006/relationships/notesSlide" Target="../notesSlides/notesSlide38.xml"/><Relationship Id="rId9" Type="http://schemas.openxmlformats.org/officeDocument/2006/relationships/image" Target="../media/image31.png"/></Relationships>
</file>

<file path=ppt/slides/_rels/slide41.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39" Type="http://schemas.openxmlformats.org/officeDocument/2006/relationships/image" Target="../media/image62.png"/><Relationship Id="rId3" Type="http://schemas.openxmlformats.org/officeDocument/2006/relationships/tags" Target="../tags/tag194.xml"/><Relationship Id="rId21" Type="http://schemas.openxmlformats.org/officeDocument/2006/relationships/tags" Target="../tags/tag212.xml"/><Relationship Id="rId34" Type="http://schemas.openxmlformats.org/officeDocument/2006/relationships/image" Target="../media/image1.emf"/><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oleObject" Target="../embeddings/oleObject109.bin"/><Relationship Id="rId38" Type="http://schemas.openxmlformats.org/officeDocument/2006/relationships/slide" Target="slide22.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29" Type="http://schemas.openxmlformats.org/officeDocument/2006/relationships/tags" Target="../tags/tag220.xml"/><Relationship Id="rId1" Type="http://schemas.openxmlformats.org/officeDocument/2006/relationships/vmlDrawing" Target="../drawings/vmlDrawing97.v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notesSlide" Target="../notesSlides/notesSlide39.xml"/><Relationship Id="rId37" Type="http://schemas.openxmlformats.org/officeDocument/2006/relationships/image" Target="../media/image102.png"/><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image" Target="../media/image101.emf"/><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slideLayout" Target="../slideLayouts/slideLayout44.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oleObject" Target="../embeddings/oleObject110.bin"/></Relationships>
</file>

<file path=ppt/slides/_rels/slide4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Layout" Target="../slideLayouts/slideLayout44.xml"/><Relationship Id="rId7" Type="http://schemas.openxmlformats.org/officeDocument/2006/relationships/image" Target="../media/image62.png"/><Relationship Id="rId2" Type="http://schemas.openxmlformats.org/officeDocument/2006/relationships/tags" Target="../tags/tag222.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111.bin"/><Relationship Id="rId4"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102.png"/><Relationship Id="rId2" Type="http://schemas.openxmlformats.org/officeDocument/2006/relationships/tags" Target="../tags/tag223.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notesSlide" Target="../notesSlides/notesSlide41.xml"/><Relationship Id="rId9" Type="http://schemas.openxmlformats.org/officeDocument/2006/relationships/image" Target="../media/image62.png"/></Relationships>
</file>

<file path=ppt/slides/_rels/slide44.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notesSlide" Target="../notesSlides/notesSlide42.xml"/><Relationship Id="rId18" Type="http://schemas.openxmlformats.org/officeDocument/2006/relationships/image" Target="../media/image103.emf"/><Relationship Id="rId3" Type="http://schemas.openxmlformats.org/officeDocument/2006/relationships/tags" Target="../tags/tag225.xml"/><Relationship Id="rId21" Type="http://schemas.openxmlformats.org/officeDocument/2006/relationships/slide" Target="slide22.xml"/><Relationship Id="rId7" Type="http://schemas.openxmlformats.org/officeDocument/2006/relationships/tags" Target="../tags/tag229.xml"/><Relationship Id="rId12" Type="http://schemas.openxmlformats.org/officeDocument/2006/relationships/slideLayout" Target="../slideLayouts/slideLayout38.xml"/><Relationship Id="rId17" Type="http://schemas.openxmlformats.org/officeDocument/2006/relationships/oleObject" Target="../embeddings/oleObject114.bin"/><Relationship Id="rId2" Type="http://schemas.openxmlformats.org/officeDocument/2006/relationships/tags" Target="../tags/tag224.xml"/><Relationship Id="rId16" Type="http://schemas.openxmlformats.org/officeDocument/2006/relationships/image" Target="../media/image104.jpeg"/><Relationship Id="rId20" Type="http://schemas.openxmlformats.org/officeDocument/2006/relationships/image" Target="../media/image102.png"/><Relationship Id="rId1" Type="http://schemas.openxmlformats.org/officeDocument/2006/relationships/vmlDrawing" Target="../drawings/vmlDrawing100.vml"/><Relationship Id="rId6" Type="http://schemas.openxmlformats.org/officeDocument/2006/relationships/tags" Target="../tags/tag228.xml"/><Relationship Id="rId11" Type="http://schemas.openxmlformats.org/officeDocument/2006/relationships/tags" Target="../tags/tag233.xml"/><Relationship Id="rId24" Type="http://schemas.openxmlformats.org/officeDocument/2006/relationships/image" Target="../media/image64.gif"/><Relationship Id="rId5" Type="http://schemas.openxmlformats.org/officeDocument/2006/relationships/tags" Target="../tags/tag227.xml"/><Relationship Id="rId15" Type="http://schemas.openxmlformats.org/officeDocument/2006/relationships/image" Target="../media/image3.emf"/><Relationship Id="rId23" Type="http://schemas.openxmlformats.org/officeDocument/2006/relationships/slide" Target="slide44.xml"/><Relationship Id="rId10" Type="http://schemas.openxmlformats.org/officeDocument/2006/relationships/tags" Target="../tags/tag232.xml"/><Relationship Id="rId19" Type="http://schemas.openxmlformats.org/officeDocument/2006/relationships/image" Target="../media/image105.png"/><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oleObject" Target="../embeddings/oleObject113.bin"/><Relationship Id="rId22" Type="http://schemas.openxmlformats.org/officeDocument/2006/relationships/image" Target="../media/image62.png"/></Relationships>
</file>

<file path=ppt/slides/_rels/slide4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44.xml"/><Relationship Id="rId7" Type="http://schemas.openxmlformats.org/officeDocument/2006/relationships/slide" Target="slide22.xml"/><Relationship Id="rId2" Type="http://schemas.openxmlformats.org/officeDocument/2006/relationships/tags" Target="../tags/tag234.xml"/><Relationship Id="rId1" Type="http://schemas.openxmlformats.org/officeDocument/2006/relationships/vmlDrawing" Target="../drawings/vmlDrawing101.vml"/><Relationship Id="rId6" Type="http://schemas.openxmlformats.org/officeDocument/2006/relationships/image" Target="../media/image3.emf"/><Relationship Id="rId5" Type="http://schemas.openxmlformats.org/officeDocument/2006/relationships/oleObject" Target="../embeddings/oleObject115.bin"/><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38.xml"/><Relationship Id="rId7" Type="http://schemas.openxmlformats.org/officeDocument/2006/relationships/slide" Target="slide22.xml"/><Relationship Id="rId2" Type="http://schemas.openxmlformats.org/officeDocument/2006/relationships/tags" Target="../tags/tag235.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116.bin"/><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image" Target="../media/image108.png"/><Relationship Id="rId2" Type="http://schemas.openxmlformats.org/officeDocument/2006/relationships/tags" Target="../tags/tag236.xml"/><Relationship Id="rId1" Type="http://schemas.openxmlformats.org/officeDocument/2006/relationships/vmlDrawing" Target="../drawings/vmlDrawing103.vml"/><Relationship Id="rId6" Type="http://schemas.openxmlformats.org/officeDocument/2006/relationships/image" Target="../media/image1.emf"/><Relationship Id="rId11" Type="http://schemas.openxmlformats.org/officeDocument/2006/relationships/image" Target="../media/image62.png"/><Relationship Id="rId5" Type="http://schemas.openxmlformats.org/officeDocument/2006/relationships/oleObject" Target="../embeddings/oleObject117.bin"/><Relationship Id="rId10" Type="http://schemas.openxmlformats.org/officeDocument/2006/relationships/slide" Target="slide22.xml"/><Relationship Id="rId4" Type="http://schemas.openxmlformats.org/officeDocument/2006/relationships/notesSlide" Target="../notesSlides/notesSlide45.xml"/><Relationship Id="rId9" Type="http://schemas.openxmlformats.org/officeDocument/2006/relationships/image" Target="../media/image107.png"/></Relationships>
</file>

<file path=ppt/slides/_rels/slide4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62.png"/><Relationship Id="rId3" Type="http://schemas.openxmlformats.org/officeDocument/2006/relationships/slideLayout" Target="../slideLayouts/slideLayout44.xml"/><Relationship Id="rId7" Type="http://schemas.openxmlformats.org/officeDocument/2006/relationships/slide" Target="slide58.xml"/><Relationship Id="rId12" Type="http://schemas.openxmlformats.org/officeDocument/2006/relationships/slide" Target="slide22.xml"/><Relationship Id="rId2" Type="http://schemas.openxmlformats.org/officeDocument/2006/relationships/tags" Target="../tags/tag237.xml"/><Relationship Id="rId1" Type="http://schemas.openxmlformats.org/officeDocument/2006/relationships/vmlDrawing" Target="../drawings/vmlDrawing104.vml"/><Relationship Id="rId6" Type="http://schemas.openxmlformats.org/officeDocument/2006/relationships/image" Target="../media/image1.emf"/><Relationship Id="rId11" Type="http://schemas.openxmlformats.org/officeDocument/2006/relationships/image" Target="../media/image24.png"/><Relationship Id="rId5" Type="http://schemas.openxmlformats.org/officeDocument/2006/relationships/oleObject" Target="../embeddings/oleObject118.bin"/><Relationship Id="rId10" Type="http://schemas.openxmlformats.org/officeDocument/2006/relationships/image" Target="../media/image111.png"/><Relationship Id="rId4" Type="http://schemas.openxmlformats.org/officeDocument/2006/relationships/notesSlide" Target="../notesSlides/notesSlide46.xml"/><Relationship Id="rId9" Type="http://schemas.openxmlformats.org/officeDocument/2006/relationships/image" Target="../media/image110.png"/><Relationship Id="rId14" Type="http://schemas.openxmlformats.org/officeDocument/2006/relationships/image" Target="../media/image108.png"/></Relationships>
</file>

<file path=ppt/slides/_rels/slide4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slideLayout" Target="../slideLayouts/slideLayout38.xml"/><Relationship Id="rId7" Type="http://schemas.openxmlformats.org/officeDocument/2006/relationships/slide" Target="slide58.xml"/><Relationship Id="rId2" Type="http://schemas.openxmlformats.org/officeDocument/2006/relationships/tags" Target="../tags/tag238.xml"/><Relationship Id="rId1" Type="http://schemas.openxmlformats.org/officeDocument/2006/relationships/vmlDrawing" Target="../drawings/vmlDrawing105.vml"/><Relationship Id="rId6" Type="http://schemas.openxmlformats.org/officeDocument/2006/relationships/image" Target="../media/image1.emf"/><Relationship Id="rId11" Type="http://schemas.openxmlformats.org/officeDocument/2006/relationships/image" Target="../media/image108.png"/><Relationship Id="rId5" Type="http://schemas.openxmlformats.org/officeDocument/2006/relationships/oleObject" Target="../embeddings/oleObject119.bin"/><Relationship Id="rId10" Type="http://schemas.openxmlformats.org/officeDocument/2006/relationships/image" Target="../media/image62.png"/><Relationship Id="rId4" Type="http://schemas.openxmlformats.org/officeDocument/2006/relationships/notesSlide" Target="../notesSlides/notesSlide47.xml"/><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png"/><Relationship Id="rId2" Type="http://schemas.openxmlformats.org/officeDocument/2006/relationships/tags" Target="../tags/tag64.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slide" Target="slide22.xml"/><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image" Target="../media/image117.png"/><Relationship Id="rId2" Type="http://schemas.openxmlformats.org/officeDocument/2006/relationships/tags" Target="../tags/tag239.xml"/><Relationship Id="rId1" Type="http://schemas.openxmlformats.org/officeDocument/2006/relationships/vmlDrawing" Target="../drawings/vmlDrawing106.vml"/><Relationship Id="rId6" Type="http://schemas.openxmlformats.org/officeDocument/2006/relationships/image" Target="../media/image1.emf"/><Relationship Id="rId11" Type="http://schemas.openxmlformats.org/officeDocument/2006/relationships/image" Target="../media/image116.png"/><Relationship Id="rId5" Type="http://schemas.openxmlformats.org/officeDocument/2006/relationships/oleObject" Target="../embeddings/oleObject120.bin"/><Relationship Id="rId15" Type="http://schemas.openxmlformats.org/officeDocument/2006/relationships/image" Target="../media/image108.png"/><Relationship Id="rId10" Type="http://schemas.openxmlformats.org/officeDocument/2006/relationships/image" Target="../media/image115.png"/><Relationship Id="rId4" Type="http://schemas.openxmlformats.org/officeDocument/2006/relationships/notesSlide" Target="../notesSlides/notesSlide48.xml"/><Relationship Id="rId9" Type="http://schemas.openxmlformats.org/officeDocument/2006/relationships/image" Target="../media/image114.png"/><Relationship Id="rId14" Type="http://schemas.openxmlformats.org/officeDocument/2006/relationships/image" Target="../media/image62.png"/></Relationships>
</file>

<file path=ppt/slides/_rels/slide51.xml.rels><?xml version="1.0" encoding="UTF-8" standalone="yes"?>
<Relationships xmlns="http://schemas.openxmlformats.org/package/2006/relationships"><Relationship Id="rId8" Type="http://schemas.openxmlformats.org/officeDocument/2006/relationships/hyperlink" Target="http://www.abtassociates.com/abtassociates/files/49/49a01920-2254-433a-879d-76843f2ecd28.pdf" TargetMode="External"/><Relationship Id="rId3" Type="http://schemas.openxmlformats.org/officeDocument/2006/relationships/slideLayout" Target="../slideLayouts/slideLayout44.xml"/><Relationship Id="rId7" Type="http://schemas.openxmlformats.org/officeDocument/2006/relationships/slide" Target="slide58.xml"/><Relationship Id="rId2" Type="http://schemas.openxmlformats.org/officeDocument/2006/relationships/tags" Target="../tags/tag240.xml"/><Relationship Id="rId1" Type="http://schemas.openxmlformats.org/officeDocument/2006/relationships/vmlDrawing" Target="../drawings/vmlDrawing107.vml"/><Relationship Id="rId6" Type="http://schemas.openxmlformats.org/officeDocument/2006/relationships/image" Target="../media/image1.emf"/><Relationship Id="rId11" Type="http://schemas.openxmlformats.org/officeDocument/2006/relationships/image" Target="../media/image108.png"/><Relationship Id="rId5" Type="http://schemas.openxmlformats.org/officeDocument/2006/relationships/oleObject" Target="../embeddings/oleObject121.bin"/><Relationship Id="rId10" Type="http://schemas.openxmlformats.org/officeDocument/2006/relationships/image" Target="../media/image62.png"/><Relationship Id="rId4" Type="http://schemas.openxmlformats.org/officeDocument/2006/relationships/notesSlide" Target="../notesSlides/notesSlide49.xml"/><Relationship Id="rId9" Type="http://schemas.openxmlformats.org/officeDocument/2006/relationships/slide" Target="slide22.xml"/></Relationships>
</file>

<file path=ppt/slides/_rels/slide52.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image" Target="../media/image62.png"/><Relationship Id="rId3" Type="http://schemas.openxmlformats.org/officeDocument/2006/relationships/slideLayout" Target="../slideLayouts/slideLayout38.xml"/><Relationship Id="rId7" Type="http://schemas.openxmlformats.org/officeDocument/2006/relationships/hyperlink" Target="http://pdf.usaid.gov/pdf_docs/PNADX747.pdf" TargetMode="External"/><Relationship Id="rId12" Type="http://schemas.openxmlformats.org/officeDocument/2006/relationships/slide" Target="slide22.xml"/><Relationship Id="rId2" Type="http://schemas.openxmlformats.org/officeDocument/2006/relationships/tags" Target="../tags/tag241.xml"/><Relationship Id="rId1" Type="http://schemas.openxmlformats.org/officeDocument/2006/relationships/vmlDrawing" Target="../drawings/vmlDrawing108.vml"/><Relationship Id="rId6" Type="http://schemas.openxmlformats.org/officeDocument/2006/relationships/image" Target="../media/image1.emf"/><Relationship Id="rId11" Type="http://schemas.openxmlformats.org/officeDocument/2006/relationships/image" Target="../media/image120.png"/><Relationship Id="rId5" Type="http://schemas.openxmlformats.org/officeDocument/2006/relationships/oleObject" Target="../embeddings/oleObject122.bin"/><Relationship Id="rId10" Type="http://schemas.openxmlformats.org/officeDocument/2006/relationships/image" Target="../media/image119.png"/><Relationship Id="rId4" Type="http://schemas.openxmlformats.org/officeDocument/2006/relationships/notesSlide" Target="../notesSlides/notesSlide50.xml"/><Relationship Id="rId9" Type="http://schemas.openxmlformats.org/officeDocument/2006/relationships/image" Target="../media/image118.png"/><Relationship Id="rId14" Type="http://schemas.openxmlformats.org/officeDocument/2006/relationships/image" Target="../media/image108.png"/></Relationships>
</file>

<file path=ppt/slides/_rels/slide5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08.png"/><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image" Target="../media/image62.png"/><Relationship Id="rId2" Type="http://schemas.openxmlformats.org/officeDocument/2006/relationships/tags" Target="../tags/tag242.xml"/><Relationship Id="rId1" Type="http://schemas.openxmlformats.org/officeDocument/2006/relationships/vmlDrawing" Target="../drawings/vmlDrawing109.vml"/><Relationship Id="rId6" Type="http://schemas.openxmlformats.org/officeDocument/2006/relationships/image" Target="../media/image1.emf"/><Relationship Id="rId11" Type="http://schemas.openxmlformats.org/officeDocument/2006/relationships/slide" Target="slide22.xml"/><Relationship Id="rId5" Type="http://schemas.openxmlformats.org/officeDocument/2006/relationships/oleObject" Target="../embeddings/oleObject123.bin"/><Relationship Id="rId10" Type="http://schemas.openxmlformats.org/officeDocument/2006/relationships/image" Target="../media/image121.png"/><Relationship Id="rId4" Type="http://schemas.openxmlformats.org/officeDocument/2006/relationships/notesSlide" Target="../notesSlides/notesSlide51.xml"/><Relationship Id="rId9" Type="http://schemas.openxmlformats.org/officeDocument/2006/relationships/image" Target="../media/image107.png"/></Relationships>
</file>

<file path=ppt/slides/_rels/slide54.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62.png"/><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slide" Target="slide22.xml"/><Relationship Id="rId2" Type="http://schemas.openxmlformats.org/officeDocument/2006/relationships/tags" Target="../tags/tag243.xml"/><Relationship Id="rId1" Type="http://schemas.openxmlformats.org/officeDocument/2006/relationships/vmlDrawing" Target="../drawings/vmlDrawing110.vml"/><Relationship Id="rId6" Type="http://schemas.openxmlformats.org/officeDocument/2006/relationships/image" Target="../media/image1.emf"/><Relationship Id="rId11" Type="http://schemas.openxmlformats.org/officeDocument/2006/relationships/image" Target="../media/image124.png"/><Relationship Id="rId5" Type="http://schemas.openxmlformats.org/officeDocument/2006/relationships/oleObject" Target="../embeddings/oleObject124.bin"/><Relationship Id="rId10" Type="http://schemas.openxmlformats.org/officeDocument/2006/relationships/image" Target="../media/image123.png"/><Relationship Id="rId4" Type="http://schemas.openxmlformats.org/officeDocument/2006/relationships/notesSlide" Target="../notesSlides/notesSlide52.xml"/><Relationship Id="rId9" Type="http://schemas.openxmlformats.org/officeDocument/2006/relationships/image" Target="../media/image122.png"/><Relationship Id="rId14" Type="http://schemas.openxmlformats.org/officeDocument/2006/relationships/image" Target="../media/image108.png"/></Relationships>
</file>

<file path=ppt/slides/_rels/slide5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slide" Target="slide58.xml"/><Relationship Id="rId2" Type="http://schemas.openxmlformats.org/officeDocument/2006/relationships/tags" Target="../tags/tag244.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25.bin"/><Relationship Id="rId10" Type="http://schemas.openxmlformats.org/officeDocument/2006/relationships/image" Target="../media/image108.png"/><Relationship Id="rId4" Type="http://schemas.openxmlformats.org/officeDocument/2006/relationships/notesSlide" Target="../notesSlides/notesSlide53.xml"/><Relationship Id="rId9" Type="http://schemas.openxmlformats.org/officeDocument/2006/relationships/image" Target="../media/image62.png"/></Relationships>
</file>

<file path=ppt/slides/_rels/slide5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38.xml"/><Relationship Id="rId7" Type="http://schemas.openxmlformats.org/officeDocument/2006/relationships/slide" Target="slide58.xml"/><Relationship Id="rId2" Type="http://schemas.openxmlformats.org/officeDocument/2006/relationships/tags" Target="../tags/tag245.xml"/><Relationship Id="rId1" Type="http://schemas.openxmlformats.org/officeDocument/2006/relationships/vmlDrawing" Target="../drawings/vmlDrawing112.vml"/><Relationship Id="rId6" Type="http://schemas.openxmlformats.org/officeDocument/2006/relationships/image" Target="../media/image1.emf"/><Relationship Id="rId11" Type="http://schemas.openxmlformats.org/officeDocument/2006/relationships/image" Target="../media/image108.png"/><Relationship Id="rId5" Type="http://schemas.openxmlformats.org/officeDocument/2006/relationships/oleObject" Target="../embeddings/oleObject126.bin"/><Relationship Id="rId10" Type="http://schemas.openxmlformats.org/officeDocument/2006/relationships/image" Target="../media/image125.png"/><Relationship Id="rId4" Type="http://schemas.openxmlformats.org/officeDocument/2006/relationships/notesSlide" Target="../notesSlides/notesSlide54.xml"/><Relationship Id="rId9" Type="http://schemas.openxmlformats.org/officeDocument/2006/relationships/image" Target="../media/image62.png"/></Relationships>
</file>

<file path=ppt/slides/_rels/slide5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slide" Target="slide58.xml"/><Relationship Id="rId2" Type="http://schemas.openxmlformats.org/officeDocument/2006/relationships/tags" Target="../tags/tag246.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27.bin"/><Relationship Id="rId10" Type="http://schemas.openxmlformats.org/officeDocument/2006/relationships/image" Target="../media/image108.png"/><Relationship Id="rId4" Type="http://schemas.openxmlformats.org/officeDocument/2006/relationships/notesSlide" Target="../notesSlides/notesSlide55.xml"/><Relationship Id="rId9"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 Target="slide46.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14.xml"/><Relationship Id="rId7" Type="http://schemas.openxmlformats.org/officeDocument/2006/relationships/slide" Target="slide22.xml"/><Relationship Id="rId2" Type="http://schemas.openxmlformats.org/officeDocument/2006/relationships/tags" Target="../tags/tag247.xml"/><Relationship Id="rId1" Type="http://schemas.openxmlformats.org/officeDocument/2006/relationships/vmlDrawing" Target="../drawings/vmlDrawing114.vml"/><Relationship Id="rId6" Type="http://schemas.openxmlformats.org/officeDocument/2006/relationships/image" Target="../media/image3.emf"/><Relationship Id="rId5" Type="http://schemas.openxmlformats.org/officeDocument/2006/relationships/oleObject" Target="../embeddings/oleObject128.bin"/><Relationship Id="rId4"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62.vml"/><Relationship Id="rId6" Type="http://schemas.openxmlformats.org/officeDocument/2006/relationships/oleObject" Target="../embeddings/oleObject70.bin"/><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chart" Target="../charts/chart2.xml"/></Relationships>
</file>

<file path=ppt/slides/_rels/slide6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249.xml"/><Relationship Id="rId7" Type="http://schemas.openxmlformats.org/officeDocument/2006/relationships/slide" Target="slide22.xml"/><Relationship Id="rId2" Type="http://schemas.openxmlformats.org/officeDocument/2006/relationships/tags" Target="../tags/tag248.xml"/><Relationship Id="rId1" Type="http://schemas.openxmlformats.org/officeDocument/2006/relationships/vmlDrawing" Target="../drawings/vmlDrawing115.vml"/><Relationship Id="rId6" Type="http://schemas.openxmlformats.org/officeDocument/2006/relationships/image" Target="../media/image3.emf"/><Relationship Id="rId5" Type="http://schemas.openxmlformats.org/officeDocument/2006/relationships/oleObject" Target="../embeddings/oleObject129.bin"/><Relationship Id="rId4" Type="http://schemas.openxmlformats.org/officeDocument/2006/relationships/slideLayout" Target="../slideLayouts/slideLayout14.xml"/><Relationship Id="rId9" Type="http://schemas.openxmlformats.org/officeDocument/2006/relationships/image" Target="../media/image126.jpeg"/></Relationships>
</file>

<file path=ppt/slides/_rels/slide6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32.xml"/><Relationship Id="rId7" Type="http://schemas.openxmlformats.org/officeDocument/2006/relationships/image" Target="../media/image3.emf"/><Relationship Id="rId2" Type="http://schemas.openxmlformats.org/officeDocument/2006/relationships/tags" Target="../tags/tag250.xml"/><Relationship Id="rId1" Type="http://schemas.openxmlformats.org/officeDocument/2006/relationships/vmlDrawing" Target="../drawings/vmlDrawing116.vml"/><Relationship Id="rId6" Type="http://schemas.openxmlformats.org/officeDocument/2006/relationships/oleObject" Target="../embeddings/oleObject130.bin"/><Relationship Id="rId11" Type="http://schemas.openxmlformats.org/officeDocument/2006/relationships/image" Target="../media/image62.png"/><Relationship Id="rId5" Type="http://schemas.openxmlformats.org/officeDocument/2006/relationships/image" Target="../media/image127.jpeg"/><Relationship Id="rId10" Type="http://schemas.openxmlformats.org/officeDocument/2006/relationships/slide" Target="slide22.xml"/><Relationship Id="rId4" Type="http://schemas.openxmlformats.org/officeDocument/2006/relationships/notesSlide" Target="../notesSlides/notesSlide57.xml"/><Relationship Id="rId9" Type="http://schemas.openxmlformats.org/officeDocument/2006/relationships/image" Target="../media/image79.gif"/></Relationships>
</file>

<file path=ppt/slides/_rels/slide6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32.xml"/><Relationship Id="rId7" Type="http://schemas.openxmlformats.org/officeDocument/2006/relationships/image" Target="../media/image128.jpeg"/><Relationship Id="rId2" Type="http://schemas.openxmlformats.org/officeDocument/2006/relationships/tags" Target="../tags/tag251.xml"/><Relationship Id="rId1" Type="http://schemas.openxmlformats.org/officeDocument/2006/relationships/vmlDrawing" Target="../drawings/vmlDrawing117.vml"/><Relationship Id="rId6" Type="http://schemas.openxmlformats.org/officeDocument/2006/relationships/image" Target="../media/image3.emf"/><Relationship Id="rId11" Type="http://schemas.openxmlformats.org/officeDocument/2006/relationships/image" Target="../media/image62.png"/><Relationship Id="rId5" Type="http://schemas.openxmlformats.org/officeDocument/2006/relationships/oleObject" Target="../embeddings/oleObject131.bin"/><Relationship Id="rId10" Type="http://schemas.openxmlformats.org/officeDocument/2006/relationships/slide" Target="slide22.xml"/><Relationship Id="rId4" Type="http://schemas.openxmlformats.org/officeDocument/2006/relationships/notesSlide" Target="../notesSlides/notesSlide58.xml"/><Relationship Id="rId9" Type="http://schemas.openxmlformats.org/officeDocument/2006/relationships/image" Target="../media/image129.png"/></Relationships>
</file>

<file path=ppt/slides/_rels/slide6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32.xml"/><Relationship Id="rId7" Type="http://schemas.openxmlformats.org/officeDocument/2006/relationships/image" Target="../media/image3.emf"/><Relationship Id="rId2" Type="http://schemas.openxmlformats.org/officeDocument/2006/relationships/tags" Target="../tags/tag252.xml"/><Relationship Id="rId1" Type="http://schemas.openxmlformats.org/officeDocument/2006/relationships/vmlDrawing" Target="../drawings/vmlDrawing118.vml"/><Relationship Id="rId6" Type="http://schemas.openxmlformats.org/officeDocument/2006/relationships/oleObject" Target="../embeddings/oleObject132.bin"/><Relationship Id="rId11" Type="http://schemas.openxmlformats.org/officeDocument/2006/relationships/image" Target="../media/image62.png"/><Relationship Id="rId5" Type="http://schemas.openxmlformats.org/officeDocument/2006/relationships/image" Target="../media/image130.jpeg"/><Relationship Id="rId10" Type="http://schemas.openxmlformats.org/officeDocument/2006/relationships/slide" Target="slide22.xml"/><Relationship Id="rId4" Type="http://schemas.openxmlformats.org/officeDocument/2006/relationships/notesSlide" Target="../notesSlides/notesSlide59.xml"/><Relationship Id="rId9" Type="http://schemas.openxmlformats.org/officeDocument/2006/relationships/image" Target="../media/image42.png"/></Relationships>
</file>

<file path=ppt/slides/_rels/slide6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slideLayout" Target="../slideLayouts/slideLayout32.xml"/><Relationship Id="rId7" Type="http://schemas.openxmlformats.org/officeDocument/2006/relationships/image" Target="../media/image3.emf"/><Relationship Id="rId12" Type="http://schemas.openxmlformats.org/officeDocument/2006/relationships/image" Target="../media/image62.png"/><Relationship Id="rId2" Type="http://schemas.openxmlformats.org/officeDocument/2006/relationships/tags" Target="../tags/tag253.xml"/><Relationship Id="rId1" Type="http://schemas.openxmlformats.org/officeDocument/2006/relationships/vmlDrawing" Target="../drawings/vmlDrawing119.vml"/><Relationship Id="rId6" Type="http://schemas.openxmlformats.org/officeDocument/2006/relationships/oleObject" Target="../embeddings/oleObject133.bin"/><Relationship Id="rId11" Type="http://schemas.openxmlformats.org/officeDocument/2006/relationships/slide" Target="slide22.xml"/><Relationship Id="rId5" Type="http://schemas.openxmlformats.org/officeDocument/2006/relationships/image" Target="../media/image132.jpeg"/><Relationship Id="rId10" Type="http://schemas.openxmlformats.org/officeDocument/2006/relationships/image" Target="../media/image135.png"/><Relationship Id="rId4" Type="http://schemas.openxmlformats.org/officeDocument/2006/relationships/notesSlide" Target="../notesSlides/notesSlide60.xml"/><Relationship Id="rId9" Type="http://schemas.openxmlformats.org/officeDocument/2006/relationships/image" Target="../media/image134.png"/></Relationships>
</file>

<file path=ppt/slides/_rels/slide65.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slideLayout" Target="../slideLayouts/slideLayout32.xml"/><Relationship Id="rId7" Type="http://schemas.openxmlformats.org/officeDocument/2006/relationships/image" Target="../media/image136.jpeg"/><Relationship Id="rId2" Type="http://schemas.openxmlformats.org/officeDocument/2006/relationships/tags" Target="../tags/tag254.xml"/><Relationship Id="rId1" Type="http://schemas.openxmlformats.org/officeDocument/2006/relationships/vmlDrawing" Target="../drawings/vmlDrawing120.vml"/><Relationship Id="rId6" Type="http://schemas.openxmlformats.org/officeDocument/2006/relationships/image" Target="../media/image3.emf"/><Relationship Id="rId11" Type="http://schemas.openxmlformats.org/officeDocument/2006/relationships/image" Target="../media/image62.png"/><Relationship Id="rId5" Type="http://schemas.openxmlformats.org/officeDocument/2006/relationships/oleObject" Target="../embeddings/oleObject134.bin"/><Relationship Id="rId10" Type="http://schemas.openxmlformats.org/officeDocument/2006/relationships/slide" Target="slide22.xml"/><Relationship Id="rId4" Type="http://schemas.openxmlformats.org/officeDocument/2006/relationships/notesSlide" Target="../notesSlides/notesSlide61.xml"/><Relationship Id="rId9" Type="http://schemas.openxmlformats.org/officeDocument/2006/relationships/image" Target="../media/image38.png"/></Relationships>
</file>

<file path=ppt/slides/_rels/slide6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2.png"/><Relationship Id="rId3" Type="http://schemas.openxmlformats.org/officeDocument/2006/relationships/slideLayout" Target="../slideLayouts/slideLayout32.xml"/><Relationship Id="rId7" Type="http://schemas.openxmlformats.org/officeDocument/2006/relationships/image" Target="../media/image138.jpeg"/><Relationship Id="rId12" Type="http://schemas.openxmlformats.org/officeDocument/2006/relationships/slide" Target="slide22.xml"/><Relationship Id="rId2" Type="http://schemas.openxmlformats.org/officeDocument/2006/relationships/tags" Target="../tags/tag255.xml"/><Relationship Id="rId1" Type="http://schemas.openxmlformats.org/officeDocument/2006/relationships/vmlDrawing" Target="../drawings/vmlDrawing121.vml"/><Relationship Id="rId6" Type="http://schemas.openxmlformats.org/officeDocument/2006/relationships/image" Target="../media/image3.emf"/><Relationship Id="rId11" Type="http://schemas.openxmlformats.org/officeDocument/2006/relationships/image" Target="../media/image141.jpeg"/><Relationship Id="rId5" Type="http://schemas.openxmlformats.org/officeDocument/2006/relationships/oleObject" Target="../embeddings/oleObject135.bin"/><Relationship Id="rId10" Type="http://schemas.openxmlformats.org/officeDocument/2006/relationships/image" Target="../media/image140.jpeg"/><Relationship Id="rId4" Type="http://schemas.openxmlformats.org/officeDocument/2006/relationships/notesSlide" Target="../notesSlides/notesSlide62.xml"/><Relationship Id="rId9" Type="http://schemas.openxmlformats.org/officeDocument/2006/relationships/image" Target="../media/image139.png"/><Relationship Id="rId14" Type="http://schemas.openxmlformats.org/officeDocument/2006/relationships/image" Target="../media/image142.png"/></Relationships>
</file>

<file path=ppt/slides/_rels/slide67.xml.rels><?xml version="1.0" encoding="UTF-8" standalone="yes"?>
<Relationships xmlns="http://schemas.openxmlformats.org/package/2006/relationships"><Relationship Id="rId8" Type="http://schemas.openxmlformats.org/officeDocument/2006/relationships/image" Target="../media/image144.jpeg"/><Relationship Id="rId13" Type="http://schemas.openxmlformats.org/officeDocument/2006/relationships/image" Target="../media/image62.png"/><Relationship Id="rId3" Type="http://schemas.openxmlformats.org/officeDocument/2006/relationships/slideLayout" Target="../slideLayouts/slideLayout32.xml"/><Relationship Id="rId7" Type="http://schemas.openxmlformats.org/officeDocument/2006/relationships/image" Target="../media/image143.jpeg"/><Relationship Id="rId12" Type="http://schemas.openxmlformats.org/officeDocument/2006/relationships/slide" Target="slide22.xml"/><Relationship Id="rId2" Type="http://schemas.openxmlformats.org/officeDocument/2006/relationships/tags" Target="../tags/tag256.xml"/><Relationship Id="rId1" Type="http://schemas.openxmlformats.org/officeDocument/2006/relationships/vmlDrawing" Target="../drawings/vmlDrawing122.vml"/><Relationship Id="rId6" Type="http://schemas.openxmlformats.org/officeDocument/2006/relationships/image" Target="../media/image3.emf"/><Relationship Id="rId11" Type="http://schemas.openxmlformats.org/officeDocument/2006/relationships/image" Target="../media/image145.png"/><Relationship Id="rId5" Type="http://schemas.openxmlformats.org/officeDocument/2006/relationships/oleObject" Target="../embeddings/oleObject136.bin"/><Relationship Id="rId10" Type="http://schemas.openxmlformats.org/officeDocument/2006/relationships/image" Target="../media/image135.png"/><Relationship Id="rId4" Type="http://schemas.openxmlformats.org/officeDocument/2006/relationships/notesSlide" Target="../notesSlides/notesSlide63.xml"/><Relationship Id="rId9" Type="http://schemas.openxmlformats.org/officeDocument/2006/relationships/image" Target="../media/image87.png"/></Relationships>
</file>

<file path=ppt/slides/_rels/slide68.xml.rels><?xml version="1.0" encoding="UTF-8" standalone="yes"?>
<Relationships xmlns="http://schemas.openxmlformats.org/package/2006/relationships"><Relationship Id="rId8" Type="http://schemas.openxmlformats.org/officeDocument/2006/relationships/image" Target="../media/image147.jpeg"/><Relationship Id="rId3" Type="http://schemas.openxmlformats.org/officeDocument/2006/relationships/slideLayout" Target="../slideLayouts/slideLayout38.xml"/><Relationship Id="rId7" Type="http://schemas.openxmlformats.org/officeDocument/2006/relationships/image" Target="../media/image146.jpeg"/><Relationship Id="rId12" Type="http://schemas.openxmlformats.org/officeDocument/2006/relationships/image" Target="../media/image62.png"/><Relationship Id="rId2" Type="http://schemas.openxmlformats.org/officeDocument/2006/relationships/tags" Target="../tags/tag257.xml"/><Relationship Id="rId1" Type="http://schemas.openxmlformats.org/officeDocument/2006/relationships/vmlDrawing" Target="../drawings/vmlDrawing123.vml"/><Relationship Id="rId6" Type="http://schemas.openxmlformats.org/officeDocument/2006/relationships/image" Target="../media/image3.emf"/><Relationship Id="rId11" Type="http://schemas.openxmlformats.org/officeDocument/2006/relationships/slide" Target="slide22.xml"/><Relationship Id="rId5" Type="http://schemas.openxmlformats.org/officeDocument/2006/relationships/oleObject" Target="../embeddings/oleObject137.bin"/><Relationship Id="rId10" Type="http://schemas.openxmlformats.org/officeDocument/2006/relationships/image" Target="../media/image41.png"/><Relationship Id="rId4" Type="http://schemas.openxmlformats.org/officeDocument/2006/relationships/notesSlide" Target="../notesSlides/notesSlide64.xml"/><Relationship Id="rId9" Type="http://schemas.openxmlformats.org/officeDocument/2006/relationships/slide" Target="slide45.xml"/></Relationships>
</file>

<file path=ppt/slides/_rels/slide6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slideLayout" Target="../slideLayouts/slideLayout32.xml"/><Relationship Id="rId7" Type="http://schemas.openxmlformats.org/officeDocument/2006/relationships/image" Target="../media/image148.jpeg"/><Relationship Id="rId12" Type="http://schemas.openxmlformats.org/officeDocument/2006/relationships/image" Target="../media/image62.png"/><Relationship Id="rId2" Type="http://schemas.openxmlformats.org/officeDocument/2006/relationships/tags" Target="../tags/tag258.xml"/><Relationship Id="rId1" Type="http://schemas.openxmlformats.org/officeDocument/2006/relationships/vmlDrawing" Target="../drawings/vmlDrawing124.vml"/><Relationship Id="rId6" Type="http://schemas.openxmlformats.org/officeDocument/2006/relationships/image" Target="../media/image3.emf"/><Relationship Id="rId11" Type="http://schemas.openxmlformats.org/officeDocument/2006/relationships/slide" Target="slide22.xml"/><Relationship Id="rId5" Type="http://schemas.openxmlformats.org/officeDocument/2006/relationships/oleObject" Target="../embeddings/oleObject138.bin"/><Relationship Id="rId10" Type="http://schemas.openxmlformats.org/officeDocument/2006/relationships/image" Target="../media/image150.png"/><Relationship Id="rId4" Type="http://schemas.openxmlformats.org/officeDocument/2006/relationships/notesSlide" Target="../notesSlides/notesSlide65.xml"/><Relationship Id="rId9" Type="http://schemas.openxmlformats.org/officeDocument/2006/relationships/image" Target="../media/image14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tags" Target="../tags/tag67.xml"/><Relationship Id="rId1" Type="http://schemas.openxmlformats.org/officeDocument/2006/relationships/vmlDrawing" Target="../drawings/vmlDrawing63.vml"/><Relationship Id="rId6" Type="http://schemas.openxmlformats.org/officeDocument/2006/relationships/oleObject" Target="../embeddings/oleObject71.bin"/><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slideLayout" Target="../slideLayouts/slideLayout32.xml"/><Relationship Id="rId7" Type="http://schemas.openxmlformats.org/officeDocument/2006/relationships/image" Target="../media/image151.jpeg"/><Relationship Id="rId2" Type="http://schemas.openxmlformats.org/officeDocument/2006/relationships/tags" Target="../tags/tag259.xml"/><Relationship Id="rId1" Type="http://schemas.openxmlformats.org/officeDocument/2006/relationships/vmlDrawing" Target="../drawings/vmlDrawing125.vml"/><Relationship Id="rId6" Type="http://schemas.openxmlformats.org/officeDocument/2006/relationships/image" Target="../media/image3.emf"/><Relationship Id="rId11" Type="http://schemas.openxmlformats.org/officeDocument/2006/relationships/image" Target="../media/image102.png"/><Relationship Id="rId5" Type="http://schemas.openxmlformats.org/officeDocument/2006/relationships/oleObject" Target="../embeddings/oleObject139.bin"/><Relationship Id="rId10" Type="http://schemas.openxmlformats.org/officeDocument/2006/relationships/image" Target="../media/image62.png"/><Relationship Id="rId4" Type="http://schemas.openxmlformats.org/officeDocument/2006/relationships/notesSlide" Target="../notesSlides/notesSlide66.xml"/><Relationship Id="rId9" Type="http://schemas.openxmlformats.org/officeDocument/2006/relationships/slide" Target="slide22.xml"/></Relationships>
</file>

<file path=ppt/slides/_rels/slide71.xml.rels><?xml version="1.0" encoding="UTF-8" standalone="yes"?>
<Relationships xmlns="http://schemas.openxmlformats.org/package/2006/relationships"><Relationship Id="rId8" Type="http://schemas.openxmlformats.org/officeDocument/2006/relationships/hyperlink" Target="http://www.ncbi.nlm.nih.gov/pmc/articles/PMC2779941/" TargetMode="External"/><Relationship Id="rId3" Type="http://schemas.openxmlformats.org/officeDocument/2006/relationships/slideLayout" Target="../slideLayouts/slideLayout38.xml"/><Relationship Id="rId7" Type="http://schemas.openxmlformats.org/officeDocument/2006/relationships/image" Target="../media/image153.jpeg"/><Relationship Id="rId12" Type="http://schemas.openxmlformats.org/officeDocument/2006/relationships/image" Target="../media/image62.png"/><Relationship Id="rId2" Type="http://schemas.openxmlformats.org/officeDocument/2006/relationships/tags" Target="../tags/tag260.xml"/><Relationship Id="rId1" Type="http://schemas.openxmlformats.org/officeDocument/2006/relationships/vmlDrawing" Target="../drawings/vmlDrawing126.vml"/><Relationship Id="rId6" Type="http://schemas.openxmlformats.org/officeDocument/2006/relationships/image" Target="../media/image3.emf"/><Relationship Id="rId11" Type="http://schemas.openxmlformats.org/officeDocument/2006/relationships/slide" Target="slide22.xml"/><Relationship Id="rId5" Type="http://schemas.openxmlformats.org/officeDocument/2006/relationships/oleObject" Target="../embeddings/oleObject140.bin"/><Relationship Id="rId10" Type="http://schemas.openxmlformats.org/officeDocument/2006/relationships/image" Target="../media/image102.png"/><Relationship Id="rId4" Type="http://schemas.openxmlformats.org/officeDocument/2006/relationships/notesSlide" Target="../notesSlides/notesSlide67.xml"/><Relationship Id="rId9" Type="http://schemas.openxmlformats.org/officeDocument/2006/relationships/image" Target="../media/image154.png"/></Relationships>
</file>

<file path=ppt/slides/_rels/slide72.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57.jpeg"/><Relationship Id="rId3" Type="http://schemas.openxmlformats.org/officeDocument/2006/relationships/slideLayout" Target="../slideLayouts/slideLayout38.xml"/><Relationship Id="rId7" Type="http://schemas.openxmlformats.org/officeDocument/2006/relationships/image" Target="../media/image155.jpeg"/><Relationship Id="rId12" Type="http://schemas.openxmlformats.org/officeDocument/2006/relationships/slide" Target="slide72.xml"/><Relationship Id="rId2" Type="http://schemas.openxmlformats.org/officeDocument/2006/relationships/tags" Target="../tags/tag261.xml"/><Relationship Id="rId1" Type="http://schemas.openxmlformats.org/officeDocument/2006/relationships/vmlDrawing" Target="../drawings/vmlDrawing127.vml"/><Relationship Id="rId6" Type="http://schemas.openxmlformats.org/officeDocument/2006/relationships/image" Target="../media/image3.emf"/><Relationship Id="rId11" Type="http://schemas.openxmlformats.org/officeDocument/2006/relationships/image" Target="../media/image62.png"/><Relationship Id="rId5" Type="http://schemas.openxmlformats.org/officeDocument/2006/relationships/oleObject" Target="../embeddings/oleObject141.bin"/><Relationship Id="rId15" Type="http://schemas.openxmlformats.org/officeDocument/2006/relationships/image" Target="../media/image159.png"/><Relationship Id="rId10" Type="http://schemas.openxmlformats.org/officeDocument/2006/relationships/slide" Target="slide22.xml"/><Relationship Id="rId4" Type="http://schemas.openxmlformats.org/officeDocument/2006/relationships/notesSlide" Target="../notesSlides/notesSlide68.xml"/><Relationship Id="rId9" Type="http://schemas.openxmlformats.org/officeDocument/2006/relationships/image" Target="../media/image102.png"/><Relationship Id="rId14" Type="http://schemas.openxmlformats.org/officeDocument/2006/relationships/image" Target="../media/image15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8.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tags" Target="../tags/tag69.xml"/><Relationship Id="rId1" Type="http://schemas.openxmlformats.org/officeDocument/2006/relationships/vmlDrawing" Target="../drawings/vmlDrawing65.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73.bin"/><Relationship Id="rId10" Type="http://schemas.openxmlformats.org/officeDocument/2006/relationships/image" Target="../media/image14.jpeg"/><Relationship Id="rId4" Type="http://schemas.openxmlformats.org/officeDocument/2006/relationships/notesSlide" Target="../notesSlides/notesSlide8.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6" y="27296"/>
            <a:ext cx="9144000" cy="6818050"/>
          </a:xfrm>
          <a:prstGeom prst="rect">
            <a:avLst/>
          </a:prstGeom>
        </p:spPr>
      </p:pic>
    </p:spTree>
    <p:extLst>
      <p:ext uri="{BB962C8B-B14F-4D97-AF65-F5344CB8AC3E}">
        <p14:creationId xmlns:p14="http://schemas.microsoft.com/office/powerpoint/2010/main" val="16774752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9987597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7201" name="think-cell Slide" r:id="rId5" imgW="6350000" imgH="6350000" progId="">
                  <p:embed/>
                </p:oleObj>
              </mc:Choice>
              <mc:Fallback>
                <p:oleObj name="think-cell Slide" r:id="rId5" imgW="6350000" imgH="6350000" progId="">
                  <p:embed/>
                  <p:pic>
                    <p:nvPicPr>
                      <p:cNvPr id="0" name="Picture 2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tx1"/>
                </a:solidFill>
                <a:latin typeface="Calibri" panose="020F0502020204030204" pitchFamily="34" charset="0"/>
                <a:sym typeface="Calibri" panose="020F0502020204030204" pitchFamily="34" charset="0"/>
              </a:rPr>
              <a:t>Table of contents</a:t>
            </a:r>
            <a:endParaRPr lang="en-US" dirty="0">
              <a:solidFill>
                <a:schemeClr val="tx1"/>
              </a:solidFill>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10</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t>
            </a:r>
            <a:r>
              <a:rPr lang="en-US" sz="1400" b="1" dirty="0">
                <a:solidFill>
                  <a:prstClr val="black"/>
                </a:solidFill>
                <a:sym typeface="Calibri" panose="020F0502020204030204" pitchFamily="34" charset="0"/>
              </a:rPr>
              <a:t>I</a:t>
            </a:r>
            <a:r>
              <a:rPr lang="en-US" sz="1400" b="1" dirty="0" smtClean="0">
                <a:solidFill>
                  <a:prstClr val="black"/>
                </a:solidFill>
                <a:sym typeface="Calibri" panose="020F0502020204030204" pitchFamily="34" charset="0"/>
              </a:rPr>
              <a:t>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8" name="Isosceles Triangle 7"/>
          <p:cNvSpPr/>
          <p:nvPr/>
        </p:nvSpPr>
        <p:spPr bwMode="auto">
          <a:xfrm rot="5400000">
            <a:off x="664779" y="1887921"/>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9" name="Rectangle 8"/>
          <p:cNvSpPr/>
          <p:nvPr/>
        </p:nvSpPr>
        <p:spPr bwMode="auto">
          <a:xfrm>
            <a:off x="539262" y="4826636"/>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66872"/>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Tree>
    <p:extLst>
      <p:ext uri="{BB962C8B-B14F-4D97-AF65-F5344CB8AC3E}">
        <p14:creationId xmlns:p14="http://schemas.microsoft.com/office/powerpoint/2010/main" val="16445158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314540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5407" name="think-cell Slide" r:id="rId5" imgW="6350000" imgH="6350000" progId="">
                  <p:embed/>
                </p:oleObj>
              </mc:Choice>
              <mc:Fallback>
                <p:oleObj name="think-cell Slide" r:id="rId5" imgW="6350000" imgH="6350000" progId="">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0"/>
          <p:cNvSpPr/>
          <p:nvPr/>
        </p:nvSpPr>
        <p:spPr bwMode="auto">
          <a:xfrm>
            <a:off x="541040" y="5304960"/>
            <a:ext cx="8077200" cy="65157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600" b="1" dirty="0">
                <a:solidFill>
                  <a:prstClr val="white"/>
                </a:solidFill>
                <a:sym typeface="Calibri" panose="020F0502020204030204" pitchFamily="34" charset="0"/>
              </a:rPr>
              <a:t>The </a:t>
            </a:r>
            <a:r>
              <a:rPr lang="en-US" sz="1600" b="1" dirty="0" smtClean="0">
                <a:solidFill>
                  <a:prstClr val="white"/>
                </a:solidFill>
                <a:sym typeface="Calibri" panose="020F0502020204030204" pitchFamily="34" charset="0"/>
              </a:rPr>
              <a:t>Financing Framework is </a:t>
            </a:r>
            <a:r>
              <a:rPr lang="en-US" sz="1600" b="1" dirty="0">
                <a:solidFill>
                  <a:prstClr val="white"/>
                </a:solidFill>
                <a:sym typeface="Calibri" panose="020F0502020204030204" pitchFamily="34" charset="0"/>
              </a:rPr>
              <a:t>a learning resource for USAID and </a:t>
            </a:r>
            <a:r>
              <a:rPr lang="en-US" sz="1600" b="1" dirty="0" smtClean="0">
                <a:solidFill>
                  <a:prstClr val="white"/>
                </a:solidFill>
                <a:sym typeface="Calibri" panose="020F0502020204030204" pitchFamily="34" charset="0"/>
              </a:rPr>
              <a:t>partners to </a:t>
            </a:r>
            <a:r>
              <a:rPr lang="en-US" sz="1600" b="1" dirty="0">
                <a:solidFill>
                  <a:prstClr val="white"/>
                </a:solidFill>
                <a:sym typeface="Calibri" panose="020F0502020204030204" pitchFamily="34" charset="0"/>
              </a:rPr>
              <a:t>demonstrate the potential value of </a:t>
            </a:r>
            <a:r>
              <a:rPr lang="en-US" sz="1600" b="1" dirty="0" smtClean="0">
                <a:solidFill>
                  <a:prstClr val="white"/>
                </a:solidFill>
                <a:sym typeface="Calibri" panose="020F0502020204030204" pitchFamily="34" charset="0"/>
              </a:rPr>
              <a:t>financing </a:t>
            </a:r>
            <a:r>
              <a:rPr lang="en-US" sz="1600" b="1" dirty="0">
                <a:solidFill>
                  <a:prstClr val="white"/>
                </a:solidFill>
                <a:sym typeface="Calibri" panose="020F0502020204030204" pitchFamily="34" charset="0"/>
              </a:rPr>
              <a:t>tools by linking them to EPCMD and transition </a:t>
            </a:r>
            <a:r>
              <a:rPr lang="en-US" sz="1600" b="1" dirty="0" smtClean="0">
                <a:solidFill>
                  <a:prstClr val="white"/>
                </a:solidFill>
                <a:sym typeface="Calibri" panose="020F0502020204030204" pitchFamily="34" charset="0"/>
              </a:rPr>
              <a:t>goals</a:t>
            </a:r>
            <a:endParaRPr lang="en-US" sz="1600" dirty="0">
              <a:solidFill>
                <a:prstClr val="white"/>
              </a:solidFill>
              <a:sym typeface="Calibri" panose="020F0502020204030204" pitchFamily="34" charset="0"/>
            </a:endParaRPr>
          </a:p>
        </p:txBody>
      </p:sp>
      <p:sp>
        <p:nvSpPr>
          <p:cNvPr id="2" name="Title 1"/>
          <p:cNvSpPr>
            <a:spLocks noGrp="1"/>
          </p:cNvSpPr>
          <p:nvPr>
            <p:ph type="title"/>
          </p:nvPr>
        </p:nvSpPr>
        <p:spPr/>
        <p:txBody>
          <a:bodyPr>
            <a:normAutofit/>
          </a:bodyPr>
          <a:lstStyle/>
          <a:p>
            <a:r>
              <a:rPr lang="en-US" dirty="0" smtClean="0">
                <a:solidFill>
                  <a:schemeClr val="tx1"/>
                </a:solidFill>
              </a:rPr>
              <a:t>The Financing Framework promotes an understanding of how different financial tools support EPCMD and transition goals</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11</a:t>
            </a:fld>
            <a:endParaRPr lang="en-US" dirty="0">
              <a:solidFill>
                <a:prstClr val="black">
                  <a:tint val="75000"/>
                </a:prstClr>
              </a:solidFill>
            </a:endParaRPr>
          </a:p>
        </p:txBody>
      </p:sp>
      <p:sp>
        <p:nvSpPr>
          <p:cNvPr id="61" name="Rectangle 60"/>
          <p:cNvSpPr/>
          <p:nvPr/>
        </p:nvSpPr>
        <p:spPr bwMode="auto">
          <a:xfrm>
            <a:off x="4744437" y="1142999"/>
            <a:ext cx="1753980" cy="4011420"/>
          </a:xfrm>
          <a:prstGeom prst="rect">
            <a:avLst/>
          </a:prstGeom>
          <a:solidFill>
            <a:srgbClr val="D6E3C2"/>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2" name="Rectangle 41"/>
          <p:cNvSpPr/>
          <p:nvPr/>
        </p:nvSpPr>
        <p:spPr bwMode="auto">
          <a:xfrm>
            <a:off x="4744437" y="1143000"/>
            <a:ext cx="1753980" cy="304800"/>
          </a:xfrm>
          <a:prstGeom prst="rect">
            <a:avLst/>
          </a:prstGeom>
          <a:solidFill>
            <a:srgbClr val="3E4F25"/>
          </a:solid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ASSESS</a:t>
            </a:r>
            <a:r>
              <a:rPr lang="en-US" sz="1400" b="1" dirty="0" smtClean="0">
                <a:solidFill>
                  <a:prstClr val="white"/>
                </a:solidFill>
                <a:sym typeface="Calibri" panose="020F0502020204030204" pitchFamily="34" charset="0"/>
              </a:rPr>
              <a:t> SOLUTIONS</a:t>
            </a:r>
          </a:p>
        </p:txBody>
      </p:sp>
      <p:sp>
        <p:nvSpPr>
          <p:cNvPr id="51" name="Rectangle 50"/>
          <p:cNvSpPr/>
          <p:nvPr/>
        </p:nvSpPr>
        <p:spPr bwMode="auto">
          <a:xfrm>
            <a:off x="6844178" y="1142999"/>
            <a:ext cx="1753980" cy="4011420"/>
          </a:xfrm>
          <a:prstGeom prst="rect">
            <a:avLst/>
          </a:prstGeom>
          <a:solidFill>
            <a:srgbClr val="C7B6CD"/>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grpSp>
        <p:nvGrpSpPr>
          <p:cNvPr id="39" name="Group 38"/>
          <p:cNvGrpSpPr/>
          <p:nvPr/>
        </p:nvGrpSpPr>
        <p:grpSpPr>
          <a:xfrm>
            <a:off x="6848805" y="1027064"/>
            <a:ext cx="1982580" cy="546294"/>
            <a:chOff x="6681137" y="1247950"/>
            <a:chExt cx="1929463" cy="546294"/>
          </a:xfrm>
          <a:solidFill>
            <a:srgbClr val="3D2844"/>
          </a:solidFill>
        </p:grpSpPr>
        <p:sp>
          <p:nvSpPr>
            <p:cNvPr id="45" name="Rectangle 44"/>
            <p:cNvSpPr/>
            <p:nvPr/>
          </p:nvSpPr>
          <p:spPr bwMode="auto">
            <a:xfrm>
              <a:off x="6681137" y="1368697"/>
              <a:ext cx="1749932" cy="304800"/>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EXECUTE</a:t>
              </a:r>
              <a:r>
                <a:rPr lang="en-US" sz="1400" b="1" dirty="0" smtClean="0">
                  <a:solidFill>
                    <a:prstClr val="white"/>
                  </a:solidFill>
                  <a:sym typeface="Calibri" panose="020F0502020204030204" pitchFamily="34" charset="0"/>
                </a:rPr>
                <a:t> TOOLS</a:t>
              </a:r>
            </a:p>
          </p:txBody>
        </p:sp>
        <p:sp>
          <p:nvSpPr>
            <p:cNvPr id="46" name="Isosceles Triangle 45"/>
            <p:cNvSpPr/>
            <p:nvPr/>
          </p:nvSpPr>
          <p:spPr bwMode="auto">
            <a:xfrm rot="5400000">
              <a:off x="8223153" y="1406797"/>
              <a:ext cx="546294" cy="228600"/>
            </a:xfrm>
            <a:prstGeom prst="triangl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endParaRPr lang="en-US" sz="1400" b="1" dirty="0" err="1" smtClean="0">
                <a:solidFill>
                  <a:prstClr val="black"/>
                </a:solidFill>
                <a:sym typeface="Calibri" panose="020F0502020204030204" pitchFamily="34" charset="0"/>
              </a:endParaRPr>
            </a:p>
          </p:txBody>
        </p:sp>
      </p:grpSp>
      <p:sp>
        <p:nvSpPr>
          <p:cNvPr id="58" name="Rectangle 57"/>
          <p:cNvSpPr/>
          <p:nvPr/>
        </p:nvSpPr>
        <p:spPr bwMode="auto">
          <a:xfrm>
            <a:off x="530982" y="1142999"/>
            <a:ext cx="1753980" cy="4011420"/>
          </a:xfrm>
          <a:prstGeom prst="rect">
            <a:avLst/>
          </a:prstGeom>
          <a:solidFill>
            <a:schemeClr val="accent6">
              <a:lumMod val="40000"/>
              <a:lumOff val="6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3" name="Rectangle 42"/>
          <p:cNvSpPr/>
          <p:nvPr/>
        </p:nvSpPr>
        <p:spPr bwMode="auto">
          <a:xfrm>
            <a:off x="536379" y="1143000"/>
            <a:ext cx="1749932" cy="304800"/>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IDENTIFY</a:t>
            </a:r>
            <a:r>
              <a:rPr lang="en-US" sz="1400" b="1" dirty="0" smtClean="0">
                <a:solidFill>
                  <a:prstClr val="white"/>
                </a:solidFill>
                <a:sym typeface="Calibri" panose="020F0502020204030204" pitchFamily="34" charset="0"/>
              </a:rPr>
              <a:t> SYMPTOMS</a:t>
            </a:r>
          </a:p>
        </p:txBody>
      </p:sp>
      <p:sp>
        <p:nvSpPr>
          <p:cNvPr id="59" name="Rectangle 58"/>
          <p:cNvSpPr/>
          <p:nvPr/>
        </p:nvSpPr>
        <p:spPr bwMode="auto">
          <a:xfrm>
            <a:off x="2641420" y="1142999"/>
            <a:ext cx="1753980" cy="4011420"/>
          </a:xfrm>
          <a:prstGeom prst="rect">
            <a:avLst/>
          </a:prstGeom>
          <a:solidFill>
            <a:schemeClr val="accent2">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4" name="Rectangle 43"/>
          <p:cNvSpPr/>
          <p:nvPr/>
        </p:nvSpPr>
        <p:spPr bwMode="auto">
          <a:xfrm>
            <a:off x="2641420" y="1143000"/>
            <a:ext cx="1749932" cy="304800"/>
          </a:xfrm>
          <a:prstGeom prst="rect">
            <a:avLst/>
          </a:prstGeom>
          <a:solidFill>
            <a:srgbClr val="962926"/>
          </a:solid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DIAGNOSE</a:t>
            </a:r>
            <a:r>
              <a:rPr lang="en-US" sz="1400" b="1" dirty="0" smtClean="0">
                <a:solidFill>
                  <a:prstClr val="white"/>
                </a:solidFill>
                <a:sym typeface="Calibri" panose="020F0502020204030204" pitchFamily="34" charset="0"/>
              </a:rPr>
              <a:t> ISSUES</a:t>
            </a:r>
          </a:p>
        </p:txBody>
      </p:sp>
      <p:sp>
        <p:nvSpPr>
          <p:cNvPr id="63" name="TextBox 62"/>
          <p:cNvSpPr txBox="1"/>
          <p:nvPr/>
        </p:nvSpPr>
        <p:spPr>
          <a:xfrm>
            <a:off x="4748064" y="1448691"/>
            <a:ext cx="1737360" cy="2626373"/>
          </a:xfrm>
          <a:prstGeom prst="rect">
            <a:avLst/>
          </a:prstGeom>
          <a:noFill/>
        </p:spPr>
        <p:txBody>
          <a:bodyPr wrap="square" lIns="91440" tIns="91440" rIns="91440" bIns="91440" rtlCol="0">
            <a:noAutofit/>
          </a:bodyPr>
          <a:lstStyle/>
          <a:p>
            <a:r>
              <a:rPr lang="en-US" sz="1200" dirty="0">
                <a:solidFill>
                  <a:prstClr val="black"/>
                </a:solidFill>
              </a:rPr>
              <a:t>Each of these </a:t>
            </a:r>
            <a:r>
              <a:rPr lang="en-US" sz="1200" dirty="0" smtClean="0">
                <a:solidFill>
                  <a:prstClr val="black"/>
                </a:solidFill>
              </a:rPr>
              <a:t>issues can be addressed through a set of </a:t>
            </a:r>
            <a:r>
              <a:rPr lang="en-US" sz="1200" b="1" dirty="0" smtClean="0">
                <a:solidFill>
                  <a:prstClr val="black"/>
                </a:solidFill>
              </a:rPr>
              <a:t>solutions; </a:t>
            </a:r>
            <a:r>
              <a:rPr lang="en-US" sz="1200" dirty="0" smtClean="0">
                <a:solidFill>
                  <a:prstClr val="black"/>
                </a:solidFill>
              </a:rPr>
              <a:t>assessing the conditions under which solutions may work is critical before execution</a:t>
            </a:r>
          </a:p>
          <a:p>
            <a:endParaRPr lang="en-US" sz="1200" b="1" dirty="0">
              <a:solidFill>
                <a:prstClr val="black"/>
              </a:solidFill>
            </a:endParaRPr>
          </a:p>
          <a:p>
            <a:endParaRPr lang="en-US" sz="1200" b="1" i="1" dirty="0" smtClean="0">
              <a:solidFill>
                <a:prstClr val="black"/>
              </a:solidFill>
            </a:endParaRPr>
          </a:p>
          <a:p>
            <a:r>
              <a:rPr lang="en-US" sz="1200" b="1" i="1" dirty="0" smtClean="0">
                <a:solidFill>
                  <a:prstClr val="black"/>
                </a:solidFill>
              </a:rPr>
              <a:t>Example</a:t>
            </a:r>
            <a:r>
              <a:rPr lang="en-US" sz="1200" i="1" dirty="0" smtClean="0">
                <a:solidFill>
                  <a:prstClr val="black"/>
                </a:solidFill>
              </a:rPr>
              <a:t>: There is a solution space around increasing lending to the private sector to smooth working capital gaps</a:t>
            </a:r>
            <a:endParaRPr lang="en-US" sz="1200" b="1" i="1" dirty="0">
              <a:solidFill>
                <a:prstClr val="black"/>
              </a:solidFill>
            </a:endParaRPr>
          </a:p>
        </p:txBody>
      </p:sp>
      <p:sp>
        <p:nvSpPr>
          <p:cNvPr id="62" name="TextBox 61"/>
          <p:cNvSpPr txBox="1"/>
          <p:nvPr/>
        </p:nvSpPr>
        <p:spPr>
          <a:xfrm>
            <a:off x="2645676" y="1448691"/>
            <a:ext cx="1737360" cy="2626373"/>
          </a:xfrm>
          <a:prstGeom prst="rect">
            <a:avLst/>
          </a:prstGeom>
          <a:noFill/>
        </p:spPr>
        <p:txBody>
          <a:bodyPr wrap="square" lIns="91440" tIns="91440" rIns="91440" bIns="91440" rtlCol="0">
            <a:noAutofit/>
          </a:bodyPr>
          <a:lstStyle/>
          <a:p>
            <a:r>
              <a:rPr lang="en-US" sz="1200" dirty="0" smtClean="0">
                <a:solidFill>
                  <a:prstClr val="black"/>
                </a:solidFill>
              </a:rPr>
              <a:t>These symptoms can be indicative of </a:t>
            </a:r>
            <a:r>
              <a:rPr lang="en-US" sz="1200" b="1" dirty="0" smtClean="0">
                <a:solidFill>
                  <a:prstClr val="black"/>
                </a:solidFill>
              </a:rPr>
              <a:t>underlying financing issues</a:t>
            </a:r>
            <a:r>
              <a:rPr lang="en-US" sz="1200" dirty="0">
                <a:solidFill>
                  <a:prstClr val="black"/>
                </a:solidFill>
              </a:rPr>
              <a:t> </a:t>
            </a:r>
            <a:r>
              <a:rPr lang="en-US" sz="1200" dirty="0" smtClean="0">
                <a:solidFill>
                  <a:prstClr val="black"/>
                </a:solidFill>
              </a:rPr>
              <a:t>that disrupt progress toward both EPCMD and transition goals</a:t>
            </a:r>
          </a:p>
          <a:p>
            <a:endParaRPr lang="en-US" sz="1200" dirty="0" smtClean="0">
              <a:solidFill>
                <a:prstClr val="black"/>
              </a:solidFill>
            </a:endParaRPr>
          </a:p>
          <a:p>
            <a:endParaRPr lang="en-US" sz="1200" dirty="0">
              <a:solidFill>
                <a:prstClr val="black"/>
              </a:solidFill>
            </a:endParaRPr>
          </a:p>
          <a:p>
            <a:endParaRPr lang="en-US" sz="1200" b="1" i="1" dirty="0" smtClean="0">
              <a:solidFill>
                <a:prstClr val="black"/>
              </a:solidFill>
            </a:endParaRPr>
          </a:p>
          <a:p>
            <a:r>
              <a:rPr lang="en-US" sz="1200" b="1" i="1" dirty="0" smtClean="0">
                <a:solidFill>
                  <a:prstClr val="black"/>
                </a:solidFill>
              </a:rPr>
              <a:t>Example</a:t>
            </a:r>
            <a:r>
              <a:rPr lang="en-US" sz="1200" i="1" dirty="0">
                <a:solidFill>
                  <a:prstClr val="black"/>
                </a:solidFill>
              </a:rPr>
              <a:t>: Working capital gaps throughout the supply chain lead to </a:t>
            </a:r>
            <a:r>
              <a:rPr lang="en-US" sz="1200" i="1" dirty="0" smtClean="0">
                <a:solidFill>
                  <a:prstClr val="black"/>
                </a:solidFill>
              </a:rPr>
              <a:t>delayed payments, and subsequently stock-outs</a:t>
            </a:r>
            <a:endParaRPr lang="en-US" sz="1200" i="1" dirty="0">
              <a:solidFill>
                <a:prstClr val="black"/>
              </a:solidFill>
            </a:endParaRPr>
          </a:p>
          <a:p>
            <a:endParaRPr lang="en-US" sz="1200" b="1" i="1" dirty="0">
              <a:solidFill>
                <a:prstClr val="black"/>
              </a:solidFill>
            </a:endParaRPr>
          </a:p>
        </p:txBody>
      </p:sp>
      <p:sp>
        <p:nvSpPr>
          <p:cNvPr id="52" name="TextBox 51"/>
          <p:cNvSpPr txBox="1"/>
          <p:nvPr/>
        </p:nvSpPr>
        <p:spPr>
          <a:xfrm>
            <a:off x="525585" y="1448691"/>
            <a:ext cx="1737360" cy="2626373"/>
          </a:xfrm>
          <a:prstGeom prst="rect">
            <a:avLst/>
          </a:prstGeom>
          <a:noFill/>
        </p:spPr>
        <p:txBody>
          <a:bodyPr wrap="square" lIns="91440" tIns="91440" rIns="91440" bIns="91440" rtlCol="0">
            <a:noAutofit/>
          </a:bodyPr>
          <a:lstStyle/>
          <a:p>
            <a:r>
              <a:rPr lang="en-US" sz="1200" dirty="0" smtClean="0">
                <a:solidFill>
                  <a:prstClr val="black"/>
                </a:solidFill>
              </a:rPr>
              <a:t>Certain</a:t>
            </a:r>
            <a:r>
              <a:rPr lang="en-US" sz="1200" b="1" dirty="0" smtClean="0">
                <a:solidFill>
                  <a:prstClr val="black"/>
                </a:solidFill>
              </a:rPr>
              <a:t> symptoms</a:t>
            </a:r>
            <a:r>
              <a:rPr lang="en-US" sz="1200" dirty="0" smtClean="0">
                <a:solidFill>
                  <a:prstClr val="black"/>
                </a:solidFill>
              </a:rPr>
              <a:t> in EPCMD, felt across the health system, may be evidence of an underlying financing issue</a:t>
            </a:r>
          </a:p>
          <a:p>
            <a:endParaRPr lang="en-US" sz="1200" b="1" i="1" dirty="0" smtClean="0">
              <a:solidFill>
                <a:prstClr val="black"/>
              </a:solidFill>
            </a:endParaRPr>
          </a:p>
          <a:p>
            <a:endParaRPr lang="en-US" sz="1200" b="1" i="1" dirty="0">
              <a:solidFill>
                <a:prstClr val="black"/>
              </a:solidFill>
            </a:endParaRPr>
          </a:p>
          <a:p>
            <a:endParaRPr lang="en-US" sz="1200" b="1" i="1" dirty="0" smtClean="0">
              <a:solidFill>
                <a:prstClr val="black"/>
              </a:solidFill>
            </a:endParaRPr>
          </a:p>
          <a:p>
            <a:r>
              <a:rPr lang="en-US" sz="1200" b="1" i="1" dirty="0" smtClean="0">
                <a:solidFill>
                  <a:prstClr val="black"/>
                </a:solidFill>
              </a:rPr>
              <a:t>Example: </a:t>
            </a:r>
            <a:r>
              <a:rPr lang="en-US" sz="1200" i="1" dirty="0" smtClean="0">
                <a:solidFill>
                  <a:prstClr val="black"/>
                </a:solidFill>
              </a:rPr>
              <a:t>Frequent stock-outs at local dispensaries are causing disruptions in care</a:t>
            </a:r>
            <a:endParaRPr lang="en-US" sz="1200" b="1" i="1" dirty="0">
              <a:solidFill>
                <a:prstClr val="black"/>
              </a:solidFill>
            </a:endParaRPr>
          </a:p>
        </p:txBody>
      </p:sp>
      <p:sp>
        <p:nvSpPr>
          <p:cNvPr id="50" name="TextBox 49"/>
          <p:cNvSpPr txBox="1"/>
          <p:nvPr/>
        </p:nvSpPr>
        <p:spPr>
          <a:xfrm>
            <a:off x="6860493" y="1448691"/>
            <a:ext cx="1737360" cy="2626373"/>
          </a:xfrm>
          <a:prstGeom prst="rect">
            <a:avLst/>
          </a:prstGeom>
          <a:noFill/>
        </p:spPr>
        <p:txBody>
          <a:bodyPr wrap="square" lIns="91440" tIns="91440" rIns="91440" bIns="91440" rtlCol="0">
            <a:noAutofit/>
          </a:bodyPr>
          <a:lstStyle/>
          <a:p>
            <a:r>
              <a:rPr lang="en-US" sz="1200" dirty="0">
                <a:solidFill>
                  <a:prstClr val="black"/>
                </a:solidFill>
              </a:rPr>
              <a:t>There is a set of financing </a:t>
            </a:r>
            <a:r>
              <a:rPr lang="en-US" sz="1200" b="1" dirty="0">
                <a:solidFill>
                  <a:prstClr val="black"/>
                </a:solidFill>
              </a:rPr>
              <a:t>tools</a:t>
            </a:r>
            <a:r>
              <a:rPr lang="en-US" sz="1200" dirty="0">
                <a:solidFill>
                  <a:prstClr val="black"/>
                </a:solidFill>
              </a:rPr>
              <a:t> that </a:t>
            </a:r>
            <a:r>
              <a:rPr lang="en-US" sz="1200" dirty="0" smtClean="0">
                <a:solidFill>
                  <a:prstClr val="black"/>
                </a:solidFill>
              </a:rPr>
              <a:t>USAID and its partners can use </a:t>
            </a:r>
            <a:r>
              <a:rPr lang="en-US" sz="1200" dirty="0">
                <a:solidFill>
                  <a:prstClr val="black"/>
                </a:solidFill>
              </a:rPr>
              <a:t>to </a:t>
            </a:r>
            <a:r>
              <a:rPr lang="en-US" sz="1200" dirty="0" smtClean="0">
                <a:solidFill>
                  <a:prstClr val="black"/>
                </a:solidFill>
              </a:rPr>
              <a:t>enable solutions</a:t>
            </a:r>
          </a:p>
          <a:p>
            <a:endParaRPr lang="en-US" sz="1200" b="1" dirty="0">
              <a:solidFill>
                <a:prstClr val="black"/>
              </a:solidFill>
            </a:endParaRPr>
          </a:p>
          <a:p>
            <a:endParaRPr lang="en-US" sz="1200" b="1" dirty="0">
              <a:solidFill>
                <a:prstClr val="black"/>
              </a:solidFill>
            </a:endParaRPr>
          </a:p>
          <a:p>
            <a:endParaRPr lang="en-US" sz="1200" b="1" i="1" dirty="0" smtClean="0">
              <a:solidFill>
                <a:prstClr val="black"/>
              </a:solidFill>
            </a:endParaRPr>
          </a:p>
          <a:p>
            <a:endParaRPr lang="en-US" sz="1200" b="1" i="1" dirty="0" smtClean="0">
              <a:solidFill>
                <a:prstClr val="black"/>
              </a:solidFill>
            </a:endParaRPr>
          </a:p>
          <a:p>
            <a:r>
              <a:rPr lang="en-US" sz="1200" b="1" i="1" dirty="0" smtClean="0">
                <a:solidFill>
                  <a:prstClr val="black"/>
                </a:solidFill>
              </a:rPr>
              <a:t>Example: </a:t>
            </a:r>
            <a:r>
              <a:rPr lang="en-US" sz="1200" i="1" dirty="0" smtClean="0">
                <a:solidFill>
                  <a:prstClr val="black"/>
                </a:solidFill>
              </a:rPr>
              <a:t>Guarantees</a:t>
            </a:r>
            <a:r>
              <a:rPr lang="en-US" sz="1200" b="1" i="1" dirty="0" smtClean="0">
                <a:solidFill>
                  <a:prstClr val="black"/>
                </a:solidFill>
              </a:rPr>
              <a:t> </a:t>
            </a:r>
            <a:r>
              <a:rPr lang="en-US" sz="1200" i="1" dirty="0">
                <a:solidFill>
                  <a:prstClr val="black"/>
                </a:solidFill>
                <a:sym typeface="Calibri" panose="020F0502020204030204" pitchFamily="34" charset="0"/>
              </a:rPr>
              <a:t>to local banks can encourage increased lending to private health providers, dispensaries, or distributors</a:t>
            </a:r>
            <a:endParaRPr lang="en-US" sz="1200" b="1" i="1" dirty="0">
              <a:solidFill>
                <a:prstClr val="black"/>
              </a:solidFill>
            </a:endParaRPr>
          </a:p>
          <a:p>
            <a:endParaRPr lang="en-US" sz="1200" b="1" dirty="0">
              <a:solidFill>
                <a:prstClr val="black"/>
              </a:solidFill>
            </a:endParaRPr>
          </a:p>
        </p:txBody>
      </p:sp>
      <p:cxnSp>
        <p:nvCxnSpPr>
          <p:cNvPr id="7" name="Straight Connector 6"/>
          <p:cNvCxnSpPr/>
          <p:nvPr/>
        </p:nvCxnSpPr>
        <p:spPr bwMode="auto">
          <a:xfrm>
            <a:off x="523807" y="1447800"/>
            <a:ext cx="8072684" cy="0"/>
          </a:xfrm>
          <a:prstGeom prst="line">
            <a:avLst/>
          </a:prstGeom>
          <a:solidFill>
            <a:schemeClr val="bg1"/>
          </a:solidFill>
          <a:ln w="12700" cap="flat" cmpd="sng" algn="ctr">
            <a:solidFill>
              <a:schemeClr val="bg1"/>
            </a:solidFill>
            <a:prstDash val="solid"/>
            <a:round/>
            <a:headEnd type="none" w="med" len="med"/>
            <a:tailEnd type="none" w="med" len="med"/>
          </a:ln>
          <a:effectLst/>
        </p:spPr>
      </p:cxnSp>
      <p:sp>
        <p:nvSpPr>
          <p:cNvPr id="48" name="Rectangle 47"/>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SYMPTOMS</a:t>
            </a:r>
          </a:p>
        </p:txBody>
      </p:sp>
      <p:sp>
        <p:nvSpPr>
          <p:cNvPr id="53" name="Rectangle 52"/>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ISSUES</a:t>
            </a:r>
            <a:endParaRPr lang="en-US" sz="1000" b="1" dirty="0">
              <a:solidFill>
                <a:prstClr val="white"/>
              </a:solidFill>
              <a:sym typeface="Symbol" pitchFamily="18" charset="2"/>
            </a:endParaRPr>
          </a:p>
        </p:txBody>
      </p:sp>
      <p:sp>
        <p:nvSpPr>
          <p:cNvPr id="54" name="Rectangle 5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SOLUTIONS</a:t>
            </a:r>
          </a:p>
        </p:txBody>
      </p:sp>
      <p:sp>
        <p:nvSpPr>
          <p:cNvPr id="55" name="Rectangle 54"/>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TOOLS</a:t>
            </a:r>
          </a:p>
        </p:txBody>
      </p:sp>
      <p:sp>
        <p:nvSpPr>
          <p:cNvPr id="56" name="Rectangle 5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FRAMEWORK</a:t>
            </a:r>
          </a:p>
        </p:txBody>
      </p:sp>
      <p:cxnSp>
        <p:nvCxnSpPr>
          <p:cNvPr id="11" name="Straight Connector 10"/>
          <p:cNvCxnSpPr/>
          <p:nvPr/>
        </p:nvCxnSpPr>
        <p:spPr bwMode="auto">
          <a:xfrm>
            <a:off x="530982" y="2952847"/>
            <a:ext cx="1753980" cy="0"/>
          </a:xfrm>
          <a:prstGeom prst="line">
            <a:avLst/>
          </a:prstGeom>
          <a:solidFill>
            <a:schemeClr val="bg1"/>
          </a:solidFill>
          <a:ln w="9525" cap="flat" cmpd="sng" algn="ctr">
            <a:solidFill>
              <a:schemeClr val="accent6">
                <a:lumMod val="75000"/>
              </a:schemeClr>
            </a:solidFill>
            <a:prstDash val="dash"/>
            <a:round/>
            <a:headEnd type="none" w="med" len="med"/>
            <a:tailEnd type="none" w="med" len="med"/>
          </a:ln>
          <a:effectLst/>
        </p:spPr>
      </p:cxnSp>
      <p:cxnSp>
        <p:nvCxnSpPr>
          <p:cNvPr id="57" name="Straight Connector 56"/>
          <p:cNvCxnSpPr/>
          <p:nvPr/>
        </p:nvCxnSpPr>
        <p:spPr bwMode="auto">
          <a:xfrm>
            <a:off x="2640072" y="2952847"/>
            <a:ext cx="1753980" cy="0"/>
          </a:xfrm>
          <a:prstGeom prst="line">
            <a:avLst/>
          </a:prstGeom>
          <a:solidFill>
            <a:schemeClr val="bg1"/>
          </a:solidFill>
          <a:ln w="9525" cap="flat" cmpd="sng" algn="ctr">
            <a:solidFill>
              <a:schemeClr val="accent2">
                <a:lumMod val="75000"/>
              </a:schemeClr>
            </a:solidFill>
            <a:prstDash val="dash"/>
            <a:round/>
            <a:headEnd type="none" w="med" len="med"/>
            <a:tailEnd type="none" w="med" len="med"/>
          </a:ln>
          <a:effectLst/>
        </p:spPr>
      </p:cxnSp>
      <p:cxnSp>
        <p:nvCxnSpPr>
          <p:cNvPr id="64" name="Straight Connector 63"/>
          <p:cNvCxnSpPr/>
          <p:nvPr/>
        </p:nvCxnSpPr>
        <p:spPr bwMode="auto">
          <a:xfrm>
            <a:off x="4744437" y="2952847"/>
            <a:ext cx="1753980" cy="0"/>
          </a:xfrm>
          <a:prstGeom prst="line">
            <a:avLst/>
          </a:prstGeom>
          <a:solidFill>
            <a:schemeClr val="bg1"/>
          </a:solidFill>
          <a:ln w="9525" cap="flat" cmpd="sng" algn="ctr">
            <a:solidFill>
              <a:schemeClr val="accent3">
                <a:lumMod val="75000"/>
              </a:schemeClr>
            </a:solidFill>
            <a:prstDash val="dash"/>
            <a:round/>
            <a:headEnd type="none" w="med" len="med"/>
            <a:tailEnd type="none" w="med" len="med"/>
          </a:ln>
          <a:effectLst/>
        </p:spPr>
      </p:cxnSp>
      <p:cxnSp>
        <p:nvCxnSpPr>
          <p:cNvPr id="65" name="Straight Connector 64"/>
          <p:cNvCxnSpPr/>
          <p:nvPr/>
        </p:nvCxnSpPr>
        <p:spPr bwMode="auto">
          <a:xfrm>
            <a:off x="6871287" y="2952847"/>
            <a:ext cx="1753980" cy="0"/>
          </a:xfrm>
          <a:prstGeom prst="line">
            <a:avLst/>
          </a:prstGeom>
          <a:solidFill>
            <a:schemeClr val="bg1"/>
          </a:solidFill>
          <a:ln w="9525" cap="flat" cmpd="sng" algn="ctr">
            <a:solidFill>
              <a:schemeClr val="accent4">
                <a:lumMod val="75000"/>
              </a:schemeClr>
            </a:solidFill>
            <a:prstDash val="dash"/>
            <a:round/>
            <a:headEnd type="none" w="med" len="med"/>
            <a:tailEnd type="none" w="med" len="med"/>
          </a:ln>
          <a:effectLst/>
        </p:spPr>
      </p:cxnSp>
    </p:spTree>
    <p:extLst>
      <p:ext uri="{BB962C8B-B14F-4D97-AF65-F5344CB8AC3E}">
        <p14:creationId xmlns:p14="http://schemas.microsoft.com/office/powerpoint/2010/main" val="3377240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798" name="think-cell Slide" r:id="rId5" imgW="6350000" imgH="6350000" progId="">
                  <p:embed/>
                </p:oleObj>
              </mc:Choice>
              <mc:Fallback>
                <p:oleObj name="think-cell Slide" r:id="rId5" imgW="6350000" imgH="6350000" progId="">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12</a:t>
            </a:fld>
            <a:endParaRPr lang="en-US" dirty="0">
              <a:solidFill>
                <a:prstClr val="black">
                  <a:tint val="75000"/>
                </a:prstClr>
              </a:solidFill>
            </a:endParaRPr>
          </a:p>
        </p:txBody>
      </p:sp>
      <p:sp>
        <p:nvSpPr>
          <p:cNvPr id="61" name="Rectangle 60"/>
          <p:cNvSpPr/>
          <p:nvPr/>
        </p:nvSpPr>
        <p:spPr bwMode="auto">
          <a:xfrm>
            <a:off x="4744437" y="1142998"/>
            <a:ext cx="1753980" cy="4800601"/>
          </a:xfrm>
          <a:prstGeom prst="rect">
            <a:avLst/>
          </a:prstGeom>
          <a:solidFill>
            <a:schemeClr val="accent3">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2" name="Rectangle 41"/>
          <p:cNvSpPr/>
          <p:nvPr/>
        </p:nvSpPr>
        <p:spPr bwMode="auto">
          <a:xfrm>
            <a:off x="4744437" y="1143000"/>
            <a:ext cx="1753980" cy="304800"/>
          </a:xfrm>
          <a:prstGeom prst="rect">
            <a:avLst/>
          </a:prstGeom>
          <a:solidFill>
            <a:srgbClr val="3E4F25"/>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SOLUTIONS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51" name="Rectangle 50"/>
          <p:cNvSpPr/>
          <p:nvPr/>
        </p:nvSpPr>
        <p:spPr bwMode="auto">
          <a:xfrm>
            <a:off x="6844178" y="1142998"/>
            <a:ext cx="1753980" cy="4800601"/>
          </a:xfrm>
          <a:prstGeom prst="rect">
            <a:avLst/>
          </a:prstGeom>
          <a:solidFill>
            <a:schemeClr val="accent4">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grpSp>
        <p:nvGrpSpPr>
          <p:cNvPr id="39" name="Group 38"/>
          <p:cNvGrpSpPr/>
          <p:nvPr/>
        </p:nvGrpSpPr>
        <p:grpSpPr>
          <a:xfrm>
            <a:off x="6848805" y="1027064"/>
            <a:ext cx="1982580" cy="546294"/>
            <a:chOff x="6681137" y="1247950"/>
            <a:chExt cx="1929463" cy="546294"/>
          </a:xfrm>
          <a:solidFill>
            <a:srgbClr val="3D2844"/>
          </a:solidFill>
        </p:grpSpPr>
        <p:sp>
          <p:nvSpPr>
            <p:cNvPr id="45" name="Rectangle 44"/>
            <p:cNvSpPr/>
            <p:nvPr/>
          </p:nvSpPr>
          <p:spPr bwMode="auto">
            <a:xfrm>
              <a:off x="6681137" y="1368697"/>
              <a:ext cx="1749932" cy="304800"/>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TOOLS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46" name="Isosceles Triangle 45"/>
            <p:cNvSpPr/>
            <p:nvPr/>
          </p:nvSpPr>
          <p:spPr bwMode="auto">
            <a:xfrm rot="5400000">
              <a:off x="8223153" y="1406797"/>
              <a:ext cx="546294" cy="228600"/>
            </a:xfrm>
            <a:prstGeom prst="triangl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endParaRPr lang="en-US" sz="1400" b="1" dirty="0" err="1" smtClean="0">
                <a:solidFill>
                  <a:prstClr val="black"/>
                </a:solidFill>
                <a:sym typeface="Calibri" panose="020F0502020204030204" pitchFamily="34" charset="0"/>
              </a:endParaRPr>
            </a:p>
          </p:txBody>
        </p:sp>
      </p:grpSp>
      <p:sp>
        <p:nvSpPr>
          <p:cNvPr id="58" name="Rectangle 57"/>
          <p:cNvSpPr/>
          <p:nvPr/>
        </p:nvSpPr>
        <p:spPr bwMode="auto">
          <a:xfrm>
            <a:off x="530982" y="1142998"/>
            <a:ext cx="1753980" cy="4800601"/>
          </a:xfrm>
          <a:prstGeom prst="rect">
            <a:avLst/>
          </a:prstGeom>
          <a:solidFill>
            <a:schemeClr val="accent6">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3" name="Rectangle 42"/>
          <p:cNvSpPr/>
          <p:nvPr/>
        </p:nvSpPr>
        <p:spPr bwMode="auto">
          <a:xfrm>
            <a:off x="536379" y="1143000"/>
            <a:ext cx="1749932" cy="304800"/>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SYMPTOMS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59" name="Rectangle 58"/>
          <p:cNvSpPr/>
          <p:nvPr/>
        </p:nvSpPr>
        <p:spPr bwMode="auto">
          <a:xfrm>
            <a:off x="2641420" y="1142998"/>
            <a:ext cx="1753980" cy="4800601"/>
          </a:xfrm>
          <a:prstGeom prst="rect">
            <a:avLst/>
          </a:prstGeom>
          <a:solidFill>
            <a:schemeClr val="accent2">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4" name="Rectangle 43"/>
          <p:cNvSpPr/>
          <p:nvPr/>
        </p:nvSpPr>
        <p:spPr bwMode="auto">
          <a:xfrm>
            <a:off x="2641420" y="1143000"/>
            <a:ext cx="1749932" cy="304800"/>
          </a:xfrm>
          <a:prstGeom prst="rect">
            <a:avLst/>
          </a:prstGeom>
          <a:solidFill>
            <a:srgbClr val="962926"/>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ISSUES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48" name="Rectangle 47"/>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SYMPTOMS</a:t>
            </a:r>
          </a:p>
        </p:txBody>
      </p:sp>
      <p:sp>
        <p:nvSpPr>
          <p:cNvPr id="53" name="Rectangle 52"/>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ISSUES</a:t>
            </a:r>
            <a:endParaRPr lang="en-US" sz="1000" b="1" dirty="0">
              <a:solidFill>
                <a:prstClr val="white"/>
              </a:solidFill>
              <a:sym typeface="Symbol" pitchFamily="18" charset="2"/>
            </a:endParaRPr>
          </a:p>
        </p:txBody>
      </p:sp>
      <p:sp>
        <p:nvSpPr>
          <p:cNvPr id="54" name="Rectangle 5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SOLUTIONS</a:t>
            </a:r>
          </a:p>
        </p:txBody>
      </p:sp>
      <p:sp>
        <p:nvSpPr>
          <p:cNvPr id="55" name="Rectangle 54"/>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TOOLS</a:t>
            </a:r>
          </a:p>
        </p:txBody>
      </p:sp>
      <p:sp>
        <p:nvSpPr>
          <p:cNvPr id="56" name="Rectangle 5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FRAMEWORK</a:t>
            </a:r>
          </a:p>
        </p:txBody>
      </p:sp>
      <p:sp>
        <p:nvSpPr>
          <p:cNvPr id="31" name="Rectangle 30"/>
          <p:cNvSpPr/>
          <p:nvPr/>
        </p:nvSpPr>
        <p:spPr bwMode="auto">
          <a:xfrm>
            <a:off x="2639669" y="1519158"/>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r>
              <a:rPr lang="en-US" sz="1000" b="1" dirty="0">
                <a:solidFill>
                  <a:prstClr val="black"/>
                </a:solidFill>
              </a:rPr>
              <a:t>Insufficient domestic resources </a:t>
            </a:r>
            <a:r>
              <a:rPr lang="en-US" sz="1000" dirty="0" smtClean="0">
                <a:solidFill>
                  <a:prstClr val="black"/>
                </a:solidFill>
              </a:rPr>
              <a:t>or political will for </a:t>
            </a:r>
            <a:r>
              <a:rPr lang="en-US" sz="1000" dirty="0">
                <a:solidFill>
                  <a:prstClr val="black"/>
                </a:solidFill>
              </a:rPr>
              <a:t>EPCMD, from both public and private sources</a:t>
            </a:r>
            <a:endParaRPr lang="en-US" sz="1000" b="1" dirty="0">
              <a:solidFill>
                <a:prstClr val="black"/>
              </a:solidFill>
              <a:sym typeface="Calibri" panose="020F0502020204030204" pitchFamily="34" charset="0"/>
            </a:endParaRPr>
          </a:p>
        </p:txBody>
      </p:sp>
      <p:sp>
        <p:nvSpPr>
          <p:cNvPr id="32" name="Rectangle 31"/>
          <p:cNvSpPr/>
          <p:nvPr/>
        </p:nvSpPr>
        <p:spPr bwMode="auto">
          <a:xfrm>
            <a:off x="2639669" y="4174143"/>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b="1" dirty="0">
                <a:solidFill>
                  <a:prstClr val="black"/>
                </a:solidFill>
              </a:rPr>
              <a:t>Delayed and incomplete health worker salaries</a:t>
            </a:r>
            <a:r>
              <a:rPr lang="en-US" sz="1000" dirty="0">
                <a:solidFill>
                  <a:prstClr val="black"/>
                </a:solidFill>
              </a:rPr>
              <a:t>, limiting incentives to provide care</a:t>
            </a:r>
            <a:endParaRPr lang="en-US" sz="1000" dirty="0">
              <a:solidFill>
                <a:prstClr val="black"/>
              </a:solidFill>
              <a:sym typeface="Calibri" panose="020F0502020204030204" pitchFamily="34" charset="0"/>
            </a:endParaRPr>
          </a:p>
        </p:txBody>
      </p:sp>
      <p:sp>
        <p:nvSpPr>
          <p:cNvPr id="33" name="Rectangle 32"/>
          <p:cNvSpPr/>
          <p:nvPr/>
        </p:nvSpPr>
        <p:spPr bwMode="auto">
          <a:xfrm>
            <a:off x="2639669" y="2402053"/>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r>
              <a:rPr lang="en-US" sz="1000" b="1" dirty="0">
                <a:solidFill>
                  <a:prstClr val="black"/>
                </a:solidFill>
              </a:rPr>
              <a:t>Lack of provider incentives</a:t>
            </a:r>
            <a:r>
              <a:rPr lang="en-US" sz="1000" dirty="0">
                <a:solidFill>
                  <a:prstClr val="black"/>
                </a:solidFill>
              </a:rPr>
              <a:t> to provide affordable, quality care to the poor</a:t>
            </a:r>
            <a:endParaRPr lang="en-US" sz="1000" dirty="0">
              <a:solidFill>
                <a:prstClr val="black"/>
              </a:solidFill>
              <a:sym typeface="Calibri" panose="020F0502020204030204" pitchFamily="34" charset="0"/>
            </a:endParaRPr>
          </a:p>
        </p:txBody>
      </p:sp>
      <p:sp>
        <p:nvSpPr>
          <p:cNvPr id="34" name="Rectangle 33"/>
          <p:cNvSpPr/>
          <p:nvPr/>
        </p:nvSpPr>
        <p:spPr bwMode="auto">
          <a:xfrm>
            <a:off x="2639669" y="3287314"/>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b="1" dirty="0">
                <a:solidFill>
                  <a:prstClr val="black"/>
                </a:solidFill>
              </a:rPr>
              <a:t>Working capital gaps</a:t>
            </a:r>
            <a:r>
              <a:rPr lang="en-US" sz="1000" dirty="0">
                <a:solidFill>
                  <a:prstClr val="black"/>
                </a:solidFill>
              </a:rPr>
              <a:t> throughout the supply chain, leading to stock-outs and payment delays</a:t>
            </a:r>
            <a:endParaRPr lang="en-US" sz="1000" dirty="0">
              <a:solidFill>
                <a:prstClr val="black"/>
              </a:solidFill>
              <a:sym typeface="Calibri" panose="020F0502020204030204" pitchFamily="34" charset="0"/>
            </a:endParaRPr>
          </a:p>
        </p:txBody>
      </p:sp>
      <p:sp>
        <p:nvSpPr>
          <p:cNvPr id="35" name="Rectangle 34"/>
          <p:cNvSpPr/>
          <p:nvPr/>
        </p:nvSpPr>
        <p:spPr bwMode="auto">
          <a:xfrm>
            <a:off x="2639669" y="5066936"/>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b="1" dirty="0">
                <a:solidFill>
                  <a:prstClr val="black"/>
                </a:solidFill>
              </a:rPr>
              <a:t>Limited ability to pay</a:t>
            </a:r>
            <a:r>
              <a:rPr lang="en-US" sz="1000" dirty="0">
                <a:solidFill>
                  <a:prstClr val="black"/>
                </a:solidFill>
              </a:rPr>
              <a:t> for EPCMD products and services, restricting utilization among the poor</a:t>
            </a:r>
            <a:endParaRPr lang="en-US" sz="1000" dirty="0">
              <a:solidFill>
                <a:prstClr val="black"/>
              </a:solidFill>
              <a:sym typeface="Calibri" panose="020F0502020204030204" pitchFamily="34" charset="0"/>
            </a:endParaRPr>
          </a:p>
        </p:txBody>
      </p:sp>
      <p:pic>
        <p:nvPicPr>
          <p:cNvPr id="3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80036" y="2533644"/>
            <a:ext cx="514482" cy="5144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3" descr="Nurs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0193" y="4301398"/>
            <a:ext cx="374169" cy="37416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86172" y="5125955"/>
            <a:ext cx="502211" cy="5022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8" descr="taxes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9456" y="1662153"/>
            <a:ext cx="475642" cy="47564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09610" y="3395012"/>
            <a:ext cx="455334" cy="455334"/>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bwMode="auto">
          <a:xfrm>
            <a:off x="4844187" y="1519158"/>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Improved budget allocation </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New government revenue sources</a:t>
            </a:r>
          </a:p>
        </p:txBody>
      </p:sp>
      <p:sp>
        <p:nvSpPr>
          <p:cNvPr id="66" name="Rectangle 65"/>
          <p:cNvSpPr/>
          <p:nvPr/>
        </p:nvSpPr>
        <p:spPr bwMode="auto">
          <a:xfrm>
            <a:off x="4844187" y="3287314"/>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a:solidFill>
                  <a:prstClr val="black"/>
                </a:solidFill>
                <a:sym typeface="Calibri" panose="020F0502020204030204" pitchFamily="34" charset="0"/>
              </a:rPr>
              <a:t>Increased bank lending to the private health sector </a:t>
            </a:r>
            <a:endParaRPr lang="en-US" sz="1000" dirty="0" smtClean="0">
              <a:solidFill>
                <a:prstClr val="black"/>
              </a:solidFill>
              <a:sym typeface="Symbol" pitchFamily="18" charset="2"/>
            </a:endParaRPr>
          </a:p>
        </p:txBody>
      </p:sp>
      <p:sp>
        <p:nvSpPr>
          <p:cNvPr id="67" name="Rectangle 66"/>
          <p:cNvSpPr/>
          <p:nvPr/>
        </p:nvSpPr>
        <p:spPr bwMode="auto">
          <a:xfrm>
            <a:off x="6943928" y="1519158"/>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Trust funds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Taxes and levies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Lending</a:t>
            </a:r>
          </a:p>
        </p:txBody>
      </p:sp>
      <p:sp>
        <p:nvSpPr>
          <p:cNvPr id="68" name="Rectangle 67"/>
          <p:cNvSpPr/>
          <p:nvPr/>
        </p:nvSpPr>
        <p:spPr bwMode="auto">
          <a:xfrm>
            <a:off x="6943928" y="3287314"/>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Guarantees</a:t>
            </a:r>
          </a:p>
        </p:txBody>
      </p:sp>
      <p:sp>
        <p:nvSpPr>
          <p:cNvPr id="69" name="Rectangle 68"/>
          <p:cNvSpPr/>
          <p:nvPr/>
        </p:nvSpPr>
        <p:spPr bwMode="auto">
          <a:xfrm>
            <a:off x="4844187" y="5066936"/>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Expanded microfinance health products</a:t>
            </a:r>
            <a:endParaRPr lang="en-US" sz="1000" dirty="0">
              <a:solidFill>
                <a:prstClr val="black"/>
              </a:solidFill>
              <a:sym typeface="Symbol" pitchFamily="18" charset="2"/>
            </a:endParaRP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Increased </a:t>
            </a:r>
            <a:r>
              <a:rPr lang="en-US" sz="1000" dirty="0">
                <a:solidFill>
                  <a:prstClr val="black"/>
                </a:solidFill>
                <a:sym typeface="Symbol" pitchFamily="18" charset="2"/>
              </a:rPr>
              <a:t>consumer resources for healthcare</a:t>
            </a:r>
          </a:p>
        </p:txBody>
      </p:sp>
      <p:sp>
        <p:nvSpPr>
          <p:cNvPr id="70" name="Rectangle 69"/>
          <p:cNvSpPr/>
          <p:nvPr/>
        </p:nvSpPr>
        <p:spPr bwMode="auto">
          <a:xfrm>
            <a:off x="6943928" y="5066936"/>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Risk pooling mechanisms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Guarantees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Pay for performance</a:t>
            </a:r>
          </a:p>
        </p:txBody>
      </p:sp>
      <p:sp>
        <p:nvSpPr>
          <p:cNvPr id="71" name="Rectangle 70"/>
          <p:cNvSpPr/>
          <p:nvPr/>
        </p:nvSpPr>
        <p:spPr bwMode="auto">
          <a:xfrm>
            <a:off x="4844187" y="2402053"/>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Increased private investment in market-based solutions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New outcome-based incentive structures</a:t>
            </a:r>
          </a:p>
        </p:txBody>
      </p:sp>
      <p:sp>
        <p:nvSpPr>
          <p:cNvPr id="72" name="Rectangle 71"/>
          <p:cNvSpPr/>
          <p:nvPr/>
        </p:nvSpPr>
        <p:spPr bwMode="auto">
          <a:xfrm>
            <a:off x="6943928" y="2402053"/>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Development impact bonds </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Public private </a:t>
            </a:r>
            <a:r>
              <a:rPr lang="en-US" sz="1000" dirty="0">
                <a:solidFill>
                  <a:prstClr val="black"/>
                </a:solidFill>
                <a:sym typeface="Symbol" pitchFamily="18" charset="2"/>
              </a:rPr>
              <a:t>p</a:t>
            </a:r>
            <a:r>
              <a:rPr lang="en-US" sz="1000" dirty="0" smtClean="0">
                <a:solidFill>
                  <a:prstClr val="black"/>
                </a:solidFill>
                <a:sym typeface="Symbol" pitchFamily="18" charset="2"/>
              </a:rPr>
              <a:t>artnerships </a:t>
            </a:r>
          </a:p>
        </p:txBody>
      </p:sp>
      <p:sp>
        <p:nvSpPr>
          <p:cNvPr id="73" name="Rectangle 72"/>
          <p:cNvSpPr/>
          <p:nvPr/>
        </p:nvSpPr>
        <p:spPr bwMode="auto">
          <a:xfrm>
            <a:off x="4844187" y="4174143"/>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New mechanisms to improve payment logistics</a:t>
            </a:r>
            <a:endParaRPr lang="en-US" sz="1000" dirty="0">
              <a:solidFill>
                <a:prstClr val="black"/>
              </a:solidFill>
              <a:sym typeface="Symbol" pitchFamily="18" charset="2"/>
            </a:endParaRPr>
          </a:p>
        </p:txBody>
      </p:sp>
      <p:sp>
        <p:nvSpPr>
          <p:cNvPr id="74" name="Rectangle 73"/>
          <p:cNvSpPr/>
          <p:nvPr/>
        </p:nvSpPr>
        <p:spPr bwMode="auto">
          <a:xfrm>
            <a:off x="6943928" y="4174143"/>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Payment systems</a:t>
            </a:r>
            <a:endParaRPr lang="en-US" sz="1000" dirty="0">
              <a:solidFill>
                <a:prstClr val="black"/>
              </a:solidFill>
              <a:sym typeface="Symbol" pitchFamily="18" charset="2"/>
            </a:endParaRPr>
          </a:p>
        </p:txBody>
      </p:sp>
      <p:cxnSp>
        <p:nvCxnSpPr>
          <p:cNvPr id="49" name="Straight Arrow Connector 48"/>
          <p:cNvCxnSpPr>
            <a:stCxn id="66" idx="3"/>
            <a:endCxn id="68" idx="1"/>
          </p:cNvCxnSpPr>
          <p:nvPr/>
        </p:nvCxnSpPr>
        <p:spPr bwMode="auto">
          <a:xfrm>
            <a:off x="6398667" y="3689650"/>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0" name="Straight Arrow Connector 79"/>
          <p:cNvCxnSpPr>
            <a:stCxn id="60" idx="3"/>
            <a:endCxn id="67" idx="1"/>
          </p:cNvCxnSpPr>
          <p:nvPr/>
        </p:nvCxnSpPr>
        <p:spPr bwMode="auto">
          <a:xfrm>
            <a:off x="6398667" y="1921494"/>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1" name="Straight Arrow Connector 80"/>
          <p:cNvCxnSpPr>
            <a:stCxn id="69" idx="3"/>
            <a:endCxn id="70" idx="1"/>
          </p:cNvCxnSpPr>
          <p:nvPr/>
        </p:nvCxnSpPr>
        <p:spPr bwMode="auto">
          <a:xfrm>
            <a:off x="6398667" y="5469272"/>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2" name="Straight Arrow Connector 81"/>
          <p:cNvCxnSpPr>
            <a:stCxn id="71" idx="3"/>
            <a:endCxn id="72" idx="1"/>
          </p:cNvCxnSpPr>
          <p:nvPr/>
        </p:nvCxnSpPr>
        <p:spPr bwMode="auto">
          <a:xfrm>
            <a:off x="6398667" y="2804389"/>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3" name="Straight Arrow Connector 82"/>
          <p:cNvCxnSpPr>
            <a:stCxn id="73" idx="3"/>
            <a:endCxn id="74" idx="1"/>
          </p:cNvCxnSpPr>
          <p:nvPr/>
        </p:nvCxnSpPr>
        <p:spPr bwMode="auto">
          <a:xfrm>
            <a:off x="6398667" y="4576479"/>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5" name="Straight Arrow Connector 74"/>
          <p:cNvCxnSpPr>
            <a:stCxn id="31" idx="3"/>
            <a:endCxn id="60" idx="1"/>
          </p:cNvCxnSpPr>
          <p:nvPr/>
        </p:nvCxnSpPr>
        <p:spPr bwMode="auto">
          <a:xfrm>
            <a:off x="4391352" y="1921494"/>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6" name="Straight Arrow Connector 75"/>
          <p:cNvCxnSpPr>
            <a:stCxn id="34" idx="3"/>
            <a:endCxn id="66" idx="1"/>
          </p:cNvCxnSpPr>
          <p:nvPr/>
        </p:nvCxnSpPr>
        <p:spPr bwMode="auto">
          <a:xfrm>
            <a:off x="4391352" y="3689650"/>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7" name="Straight Arrow Connector 76"/>
          <p:cNvCxnSpPr>
            <a:stCxn id="35" idx="3"/>
            <a:endCxn id="69" idx="1"/>
          </p:cNvCxnSpPr>
          <p:nvPr/>
        </p:nvCxnSpPr>
        <p:spPr bwMode="auto">
          <a:xfrm>
            <a:off x="4391352" y="5469272"/>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8" name="Straight Arrow Connector 77"/>
          <p:cNvCxnSpPr>
            <a:stCxn id="33" idx="3"/>
            <a:endCxn id="71" idx="1"/>
          </p:cNvCxnSpPr>
          <p:nvPr/>
        </p:nvCxnSpPr>
        <p:spPr bwMode="auto">
          <a:xfrm>
            <a:off x="4391352" y="280438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9" name="Straight Arrow Connector 78"/>
          <p:cNvCxnSpPr>
            <a:stCxn id="32" idx="3"/>
            <a:endCxn id="73" idx="1"/>
          </p:cNvCxnSpPr>
          <p:nvPr/>
        </p:nvCxnSpPr>
        <p:spPr bwMode="auto">
          <a:xfrm>
            <a:off x="4391352" y="457647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28" name="Rectangle 127"/>
          <p:cNvSpPr/>
          <p:nvPr/>
        </p:nvSpPr>
        <p:spPr bwMode="auto">
          <a:xfrm>
            <a:off x="635806" y="1519158"/>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0"/>
              </a:spcBef>
              <a:buFont typeface="Arial" panose="020B0604020202020204" pitchFamily="34" charset="0"/>
              <a:buChar char="•"/>
            </a:pPr>
            <a:r>
              <a:rPr lang="en-US" sz="1000" dirty="0" smtClean="0">
                <a:solidFill>
                  <a:prstClr val="black"/>
                </a:solidFill>
                <a:cs typeface="Calibri" panose="020F0502020204030204" pitchFamily="34" charset="0"/>
                <a:sym typeface="Symbol" pitchFamily="18" charset="2"/>
              </a:rPr>
              <a:t>Decreasing national health budget</a:t>
            </a:r>
          </a:p>
          <a:p>
            <a:pPr marL="171450" indent="-171450" defTabSz="857250">
              <a:spcBef>
                <a:spcPts val="0"/>
              </a:spcBef>
              <a:buFont typeface="Arial" panose="020B0604020202020204" pitchFamily="34" charset="0"/>
              <a:buChar char="•"/>
            </a:pPr>
            <a:r>
              <a:rPr lang="en-US" sz="1000" dirty="0">
                <a:solidFill>
                  <a:prstClr val="black"/>
                </a:solidFill>
                <a:cs typeface="Calibri" panose="020F0502020204030204" pitchFamily="34" charset="0"/>
                <a:sym typeface="Symbol" pitchFamily="18" charset="2"/>
              </a:rPr>
              <a:t>High donor dependence </a:t>
            </a:r>
            <a:r>
              <a:rPr lang="en-US" sz="1000" dirty="0" smtClean="0">
                <a:solidFill>
                  <a:prstClr val="black"/>
                </a:solidFill>
                <a:cs typeface="Calibri" panose="020F0502020204030204" pitchFamily="34" charset="0"/>
                <a:sym typeface="Symbol" pitchFamily="18" charset="2"/>
              </a:rPr>
              <a:t>for health</a:t>
            </a:r>
          </a:p>
          <a:p>
            <a:pPr marL="171450" indent="-171450" defTabSz="857250">
              <a:spcBef>
                <a:spcPts val="0"/>
              </a:spcBef>
              <a:buFont typeface="Arial" panose="020B0604020202020204" pitchFamily="34" charset="0"/>
              <a:buChar char="•"/>
            </a:pPr>
            <a:r>
              <a:rPr lang="en-US" sz="1000" dirty="0" smtClean="0">
                <a:solidFill>
                  <a:prstClr val="black"/>
                </a:solidFill>
                <a:cs typeface="Calibri" panose="020F0502020204030204" pitchFamily="34" charset="0"/>
                <a:sym typeface="Symbol" pitchFamily="18" charset="2"/>
              </a:rPr>
              <a:t>High OOP spending</a:t>
            </a:r>
          </a:p>
        </p:txBody>
      </p:sp>
      <p:sp>
        <p:nvSpPr>
          <p:cNvPr id="129" name="Rectangle 128"/>
          <p:cNvSpPr/>
          <p:nvPr/>
        </p:nvSpPr>
        <p:spPr bwMode="auto">
          <a:xfrm>
            <a:off x="635806" y="3287314"/>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Frequent stock-outs of critical commodities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Delayed health worker payments</a:t>
            </a:r>
            <a:endParaRPr lang="en-US" sz="1000" dirty="0">
              <a:solidFill>
                <a:prstClr val="black"/>
              </a:solidFill>
              <a:sym typeface="Symbol" pitchFamily="18" charset="2"/>
            </a:endParaRPr>
          </a:p>
        </p:txBody>
      </p:sp>
      <p:sp>
        <p:nvSpPr>
          <p:cNvPr id="130" name="Rectangle 129"/>
          <p:cNvSpPr/>
          <p:nvPr/>
        </p:nvSpPr>
        <p:spPr bwMode="auto">
          <a:xfrm>
            <a:off x="635806" y="5066936"/>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Patients seek urgent, not preventative, care</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Catastrophic household health expenditures</a:t>
            </a:r>
            <a:endParaRPr lang="en-US" sz="1000" dirty="0">
              <a:solidFill>
                <a:prstClr val="black"/>
              </a:solidFill>
              <a:sym typeface="Symbol" pitchFamily="18" charset="2"/>
            </a:endParaRPr>
          </a:p>
        </p:txBody>
      </p:sp>
      <p:sp>
        <p:nvSpPr>
          <p:cNvPr id="131" name="Rectangle 130"/>
          <p:cNvSpPr/>
          <p:nvPr/>
        </p:nvSpPr>
        <p:spPr bwMode="auto">
          <a:xfrm>
            <a:off x="635806" y="2402053"/>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Limited growth in the private health sector</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Long wait times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Low-quality care</a:t>
            </a:r>
            <a:endParaRPr lang="en-US" sz="1000" dirty="0">
              <a:solidFill>
                <a:prstClr val="black"/>
              </a:solidFill>
              <a:sym typeface="Symbol" pitchFamily="18" charset="2"/>
            </a:endParaRPr>
          </a:p>
        </p:txBody>
      </p:sp>
      <p:sp>
        <p:nvSpPr>
          <p:cNvPr id="132" name="Rectangle 131"/>
          <p:cNvSpPr/>
          <p:nvPr/>
        </p:nvSpPr>
        <p:spPr bwMode="auto">
          <a:xfrm>
            <a:off x="635806" y="4174143"/>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High absenteeism rates </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Health worker strikes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Informal payments from consumers</a:t>
            </a:r>
            <a:endParaRPr lang="en-US" sz="1000" dirty="0">
              <a:solidFill>
                <a:prstClr val="black"/>
              </a:solidFill>
              <a:sym typeface="Symbol" pitchFamily="18" charset="2"/>
            </a:endParaRPr>
          </a:p>
        </p:txBody>
      </p:sp>
      <p:cxnSp>
        <p:nvCxnSpPr>
          <p:cNvPr id="133" name="Straight Arrow Connector 132"/>
          <p:cNvCxnSpPr/>
          <p:nvPr/>
        </p:nvCxnSpPr>
        <p:spPr bwMode="auto">
          <a:xfrm>
            <a:off x="2214165" y="1921494"/>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4" name="Straight Arrow Connector 133"/>
          <p:cNvCxnSpPr/>
          <p:nvPr/>
        </p:nvCxnSpPr>
        <p:spPr bwMode="auto">
          <a:xfrm>
            <a:off x="2214165" y="3689650"/>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5" name="Straight Arrow Connector 134"/>
          <p:cNvCxnSpPr/>
          <p:nvPr/>
        </p:nvCxnSpPr>
        <p:spPr bwMode="auto">
          <a:xfrm>
            <a:off x="2214165" y="5469272"/>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6" name="Straight Arrow Connector 135"/>
          <p:cNvCxnSpPr/>
          <p:nvPr/>
        </p:nvCxnSpPr>
        <p:spPr bwMode="auto">
          <a:xfrm>
            <a:off x="2214165" y="280438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7" name="Straight Arrow Connector 136"/>
          <p:cNvCxnSpPr/>
          <p:nvPr/>
        </p:nvCxnSpPr>
        <p:spPr bwMode="auto">
          <a:xfrm>
            <a:off x="2214165" y="457647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5" name="Title 1"/>
          <p:cNvSpPr txBox="1">
            <a:spLocks/>
          </p:cNvSpPr>
          <p:nvPr/>
        </p:nvSpPr>
        <p:spPr>
          <a:xfrm>
            <a:off x="609600" y="304800"/>
            <a:ext cx="6400800" cy="665163"/>
          </a:xfrm>
          <a:prstGeom prst="rect">
            <a:avLst/>
          </a:prstGeom>
        </p:spPr>
        <p:txBody>
          <a:bodyPr vert="horz" lIns="0" tIns="0" rIns="0" bIns="0" rtlCol="0" anchor="t">
            <a:normAutofit/>
          </a:bodyPr>
          <a:lst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a:lstStyle>
          <a:p>
            <a:r>
              <a:rPr lang="en-US" kern="0" dirty="0" smtClean="0"/>
              <a:t>…and provides missions with a clear pathway to understanding when and how financing tools can be applied</a:t>
            </a:r>
            <a:endParaRPr lang="en-US" kern="0" dirty="0"/>
          </a:p>
        </p:txBody>
      </p:sp>
    </p:spTree>
    <p:extLst>
      <p:ext uri="{BB962C8B-B14F-4D97-AF65-F5344CB8AC3E}">
        <p14:creationId xmlns:p14="http://schemas.microsoft.com/office/powerpoint/2010/main" val="3162696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88" hidden="1"/>
          <p:cNvGraphicFramePr>
            <a:graphicFrameLocks noChangeAspect="1"/>
          </p:cNvGraphicFramePr>
          <p:nvPr>
            <p:custDataLst>
              <p:tags r:id="rId2"/>
            </p:custDataLst>
            <p:extLst>
              <p:ext uri="{D42A27DB-BD31-4B8C-83A1-F6EECF244321}">
                <p14:modId xmlns:p14="http://schemas.microsoft.com/office/powerpoint/2010/main" val="1856277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5973" name="think-cell Slide" r:id="rId5" imgW="6350000" imgH="6350000" progId="">
                  <p:embed/>
                </p:oleObj>
              </mc:Choice>
              <mc:Fallback>
                <p:oleObj name="think-cell Slide" r:id="rId5" imgW="6350000" imgH="6350000" progId="">
                  <p:embed/>
                  <p:pic>
                    <p:nvPicPr>
                      <p:cNvPr id="0" name="Picture 4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Pie 84"/>
          <p:cNvSpPr/>
          <p:nvPr/>
        </p:nvSpPr>
        <p:spPr bwMode="auto">
          <a:xfrm>
            <a:off x="-7559040" y="1105020"/>
            <a:ext cx="16184880" cy="9648887"/>
          </a:xfrm>
          <a:prstGeom prst="pie">
            <a:avLst>
              <a:gd name="adj1" fmla="val 16168318"/>
              <a:gd name="adj2" fmla="val 9947"/>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86" name="Pie 85"/>
          <p:cNvSpPr/>
          <p:nvPr/>
        </p:nvSpPr>
        <p:spPr bwMode="auto">
          <a:xfrm>
            <a:off x="-6202626" y="1660643"/>
            <a:ext cx="13441680" cy="8595360"/>
          </a:xfrm>
          <a:prstGeom prst="pie">
            <a:avLst>
              <a:gd name="adj1" fmla="val 16114187"/>
              <a:gd name="adj2" fmla="val 9947"/>
            </a:avLst>
          </a:prstGeom>
          <a:solidFill>
            <a:srgbClr val="95B3D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87" name="Pie 86"/>
          <p:cNvSpPr/>
          <p:nvPr/>
        </p:nvSpPr>
        <p:spPr bwMode="auto">
          <a:xfrm>
            <a:off x="-4907520" y="2599669"/>
            <a:ext cx="10881838" cy="6687862"/>
          </a:xfrm>
          <a:prstGeom prst="pie">
            <a:avLst>
              <a:gd name="adj1" fmla="val 16142007"/>
              <a:gd name="adj2" fmla="val 9947"/>
            </a:avLst>
          </a:prstGeom>
          <a:solidFill>
            <a:srgbClr val="B9CDE5"/>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88" name="Pie 87"/>
          <p:cNvSpPr/>
          <p:nvPr/>
        </p:nvSpPr>
        <p:spPr bwMode="auto">
          <a:xfrm>
            <a:off x="-3350124" y="3543727"/>
            <a:ext cx="7736677" cy="4754880"/>
          </a:xfrm>
          <a:prstGeom prst="pie">
            <a:avLst>
              <a:gd name="adj1" fmla="val 16111625"/>
              <a:gd name="adj2" fmla="val 109483"/>
            </a:avLst>
          </a:prstGeom>
          <a:solidFill>
            <a:srgbClr val="DCE6F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2" name="Title 1"/>
          <p:cNvSpPr>
            <a:spLocks noGrp="1"/>
          </p:cNvSpPr>
          <p:nvPr>
            <p:ph type="title"/>
          </p:nvPr>
        </p:nvSpPr>
        <p:spPr/>
        <p:txBody>
          <a:bodyPr/>
          <a:lstStyle/>
          <a:p>
            <a:r>
              <a:rPr lang="en-US" dirty="0" smtClean="0">
                <a:solidFill>
                  <a:schemeClr val="tx1"/>
                </a:solidFill>
              </a:rPr>
              <a:t>EPCMD </a:t>
            </a:r>
            <a:r>
              <a:rPr lang="en-US" dirty="0">
                <a:solidFill>
                  <a:schemeClr val="tx1"/>
                </a:solidFill>
              </a:rPr>
              <a:t>products and services are </a:t>
            </a:r>
            <a:r>
              <a:rPr lang="en-US" dirty="0" smtClean="0">
                <a:solidFill>
                  <a:schemeClr val="tx1"/>
                </a:solidFill>
              </a:rPr>
              <a:t>produced and delivered through complex health ecosystems</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13</a:t>
            </a:fld>
            <a:endParaRPr lang="en-US" dirty="0">
              <a:solidFill>
                <a:prstClr val="black">
                  <a:tint val="75000"/>
                </a:prstClr>
              </a:solidFill>
            </a:endParaRPr>
          </a:p>
        </p:txBody>
      </p:sp>
      <p:cxnSp>
        <p:nvCxnSpPr>
          <p:cNvPr id="4" name="Straight Arrow Connector 3"/>
          <p:cNvCxnSpPr/>
          <p:nvPr/>
        </p:nvCxnSpPr>
        <p:spPr bwMode="auto">
          <a:xfrm flipV="1">
            <a:off x="533400" y="1143001"/>
            <a:ext cx="0" cy="4807052"/>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5" name="TextBox 4"/>
          <p:cNvSpPr txBox="1"/>
          <p:nvPr/>
        </p:nvSpPr>
        <p:spPr>
          <a:xfrm>
            <a:off x="533400" y="6172200"/>
            <a:ext cx="8077200" cy="138499"/>
          </a:xfrm>
          <a:prstGeom prst="rect">
            <a:avLst/>
          </a:prstGeom>
          <a:noFill/>
        </p:spPr>
        <p:txBody>
          <a:bodyPr wrap="square" lIns="0" tIns="0" rIns="0" bIns="0" rtlCol="0">
            <a:spAutoFit/>
          </a:bodyPr>
          <a:lstStyle/>
          <a:p>
            <a:r>
              <a:rPr lang="en-US" sz="900" dirty="0" smtClean="0"/>
              <a:t>*Note: Not exhaustive; health systems vary considerably by country, and involve a complex set of players</a:t>
            </a:r>
            <a:endParaRPr lang="en-IN" sz="900" dirty="0"/>
          </a:p>
        </p:txBody>
      </p:sp>
      <p:sp>
        <p:nvSpPr>
          <p:cNvPr id="6" name="Rectangle 5"/>
          <p:cNvSpPr/>
          <p:nvPr/>
        </p:nvSpPr>
        <p:spPr bwMode="auto">
          <a:xfrm>
            <a:off x="609600" y="4436239"/>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Primary</a:t>
            </a:r>
            <a:r>
              <a:rPr kumimoji="0" lang="en-US" sz="1000" b="1" i="0" u="none" strike="noStrike" cap="none" normalizeH="0" dirty="0" smtClean="0">
                <a:ln>
                  <a:noFill/>
                </a:ln>
                <a:solidFill>
                  <a:schemeClr val="bg1"/>
                </a:solidFill>
                <a:effectLst/>
                <a:sym typeface="Calibri" panose="020F0502020204030204" pitchFamily="34" charset="0"/>
              </a:rPr>
              <a:t> care</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7" name="Rectangle 6"/>
          <p:cNvSpPr/>
          <p:nvPr/>
        </p:nvSpPr>
        <p:spPr bwMode="auto">
          <a:xfrm>
            <a:off x="2344258" y="4483282"/>
            <a:ext cx="1389542" cy="24111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CHW / Health workers</a:t>
            </a:r>
          </a:p>
        </p:txBody>
      </p:sp>
      <p:sp>
        <p:nvSpPr>
          <p:cNvPr id="8" name="Rectangle 7"/>
          <p:cNvSpPr/>
          <p:nvPr/>
        </p:nvSpPr>
        <p:spPr bwMode="auto">
          <a:xfrm>
            <a:off x="3212836" y="5680412"/>
            <a:ext cx="901964"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Dispensary</a:t>
            </a:r>
          </a:p>
        </p:txBody>
      </p:sp>
      <p:sp>
        <p:nvSpPr>
          <p:cNvPr id="9" name="Rectangle 8"/>
          <p:cNvSpPr/>
          <p:nvPr/>
        </p:nvSpPr>
        <p:spPr bwMode="auto">
          <a:xfrm>
            <a:off x="640080" y="5671382"/>
            <a:ext cx="1185970" cy="19237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Woman &amp; child</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cxnSp>
        <p:nvCxnSpPr>
          <p:cNvPr id="10" name="Straight Connector 9"/>
          <p:cNvCxnSpPr>
            <a:stCxn id="9" idx="3"/>
            <a:endCxn id="8" idx="1"/>
          </p:cNvCxnSpPr>
          <p:nvPr/>
        </p:nvCxnSpPr>
        <p:spPr bwMode="auto">
          <a:xfrm>
            <a:off x="1826050" y="5767567"/>
            <a:ext cx="1386786" cy="6339"/>
          </a:xfrm>
          <a:prstGeom prst="line">
            <a:avLst/>
          </a:prstGeom>
          <a:solidFill>
            <a:schemeClr val="bg1"/>
          </a:solidFill>
          <a:ln w="9525" cap="flat" cmpd="sng" algn="ctr">
            <a:solidFill>
              <a:schemeClr val="bg1">
                <a:lumMod val="50000"/>
              </a:schemeClr>
            </a:solidFill>
            <a:prstDash val="dash"/>
            <a:round/>
            <a:headEnd type="none" w="med" len="med"/>
            <a:tailEnd type="none" w="med" len="med"/>
          </a:ln>
          <a:effectLst/>
        </p:spPr>
      </p:cxnSp>
      <p:cxnSp>
        <p:nvCxnSpPr>
          <p:cNvPr id="11" name="Straight Connector 10"/>
          <p:cNvCxnSpPr>
            <a:stCxn id="7" idx="1"/>
            <a:endCxn id="6" idx="3"/>
          </p:cNvCxnSpPr>
          <p:nvPr/>
        </p:nvCxnSpPr>
        <p:spPr bwMode="auto">
          <a:xfrm flipH="1" flipV="1">
            <a:off x="1313342" y="4580586"/>
            <a:ext cx="1030916" cy="23255"/>
          </a:xfrm>
          <a:prstGeom prst="line">
            <a:avLst/>
          </a:prstGeom>
          <a:solidFill>
            <a:schemeClr val="bg1"/>
          </a:solidFill>
          <a:ln w="9525" cap="flat" cmpd="sng" algn="ctr">
            <a:solidFill>
              <a:schemeClr val="bg1">
                <a:lumMod val="50000"/>
              </a:schemeClr>
            </a:solidFill>
            <a:prstDash val="dash"/>
            <a:round/>
            <a:headEnd type="none" w="med" len="med"/>
            <a:tailEnd type="arrow" w="med" len="med"/>
          </a:ln>
          <a:effectLst/>
        </p:spPr>
      </p:cxnSp>
      <p:sp>
        <p:nvSpPr>
          <p:cNvPr id="12" name="Rectangle 11"/>
          <p:cNvSpPr/>
          <p:nvPr/>
        </p:nvSpPr>
        <p:spPr bwMode="auto">
          <a:xfrm>
            <a:off x="1623236" y="3581400"/>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Referral care</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13" name="Rectangle 12"/>
          <p:cNvSpPr/>
          <p:nvPr/>
        </p:nvSpPr>
        <p:spPr bwMode="auto">
          <a:xfrm>
            <a:off x="2667000" y="2918224"/>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Tertiary care</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14" name="Rectangle 13"/>
          <p:cNvSpPr/>
          <p:nvPr/>
        </p:nvSpPr>
        <p:spPr bwMode="auto">
          <a:xfrm>
            <a:off x="4327459" y="5676764"/>
            <a:ext cx="901964"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Distribution</a:t>
            </a:r>
          </a:p>
        </p:txBody>
      </p:sp>
      <p:sp>
        <p:nvSpPr>
          <p:cNvPr id="15" name="Rectangle 14"/>
          <p:cNvSpPr/>
          <p:nvPr/>
        </p:nvSpPr>
        <p:spPr bwMode="auto">
          <a:xfrm>
            <a:off x="5442082" y="5676764"/>
            <a:ext cx="100584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Procurement</a:t>
            </a:r>
          </a:p>
        </p:txBody>
      </p:sp>
      <p:sp>
        <p:nvSpPr>
          <p:cNvPr id="16" name="Rectangle 15"/>
          <p:cNvSpPr/>
          <p:nvPr/>
        </p:nvSpPr>
        <p:spPr bwMode="auto">
          <a:xfrm>
            <a:off x="6660581" y="5676764"/>
            <a:ext cx="109728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Manufacturing</a:t>
            </a:r>
          </a:p>
        </p:txBody>
      </p:sp>
      <p:sp>
        <p:nvSpPr>
          <p:cNvPr id="17" name="Rectangle 16"/>
          <p:cNvSpPr/>
          <p:nvPr/>
        </p:nvSpPr>
        <p:spPr bwMode="auto">
          <a:xfrm>
            <a:off x="7970519" y="5676764"/>
            <a:ext cx="64008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R&amp;D</a:t>
            </a:r>
          </a:p>
        </p:txBody>
      </p:sp>
      <p:sp>
        <p:nvSpPr>
          <p:cNvPr id="18" name="Rectangle 17"/>
          <p:cNvSpPr/>
          <p:nvPr/>
        </p:nvSpPr>
        <p:spPr bwMode="auto">
          <a:xfrm>
            <a:off x="4138361" y="2238874"/>
            <a:ext cx="640080" cy="186988"/>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Donors</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19" name="Rectangle 18"/>
          <p:cNvSpPr/>
          <p:nvPr/>
        </p:nvSpPr>
        <p:spPr bwMode="auto">
          <a:xfrm>
            <a:off x="5791200" y="3094779"/>
            <a:ext cx="137160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Development banks</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cxnSp>
        <p:nvCxnSpPr>
          <p:cNvPr id="20" name="Elbow Connector 19"/>
          <p:cNvCxnSpPr>
            <a:stCxn id="6" idx="3"/>
            <a:endCxn id="12" idx="2"/>
          </p:cNvCxnSpPr>
          <p:nvPr/>
        </p:nvCxnSpPr>
        <p:spPr bwMode="auto">
          <a:xfrm flipV="1">
            <a:off x="1313342" y="3870094"/>
            <a:ext cx="661765" cy="710492"/>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1" name="Elbow Connector 20"/>
          <p:cNvCxnSpPr>
            <a:stCxn id="12" idx="3"/>
            <a:endCxn id="13" idx="2"/>
          </p:cNvCxnSpPr>
          <p:nvPr/>
        </p:nvCxnSpPr>
        <p:spPr bwMode="auto">
          <a:xfrm flipV="1">
            <a:off x="2326978" y="3206918"/>
            <a:ext cx="691893" cy="518829"/>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2" name="Elbow Connector 21"/>
          <p:cNvCxnSpPr>
            <a:stCxn id="9" idx="3"/>
            <a:endCxn id="7" idx="2"/>
          </p:cNvCxnSpPr>
          <p:nvPr/>
        </p:nvCxnSpPr>
        <p:spPr bwMode="auto">
          <a:xfrm flipV="1">
            <a:off x="1826050" y="4724400"/>
            <a:ext cx="1212979" cy="1043167"/>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3" name="Straight Arrow Connector 22"/>
          <p:cNvCxnSpPr>
            <a:stCxn id="17" idx="1"/>
            <a:endCxn id="16" idx="3"/>
          </p:cNvCxnSpPr>
          <p:nvPr/>
        </p:nvCxnSpPr>
        <p:spPr bwMode="auto">
          <a:xfrm flipH="1">
            <a:off x="7757861" y="5770258"/>
            <a:ext cx="212658"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4" name="Straight Arrow Connector 23"/>
          <p:cNvCxnSpPr>
            <a:stCxn id="16" idx="1"/>
            <a:endCxn id="15" idx="3"/>
          </p:cNvCxnSpPr>
          <p:nvPr/>
        </p:nvCxnSpPr>
        <p:spPr bwMode="auto">
          <a:xfrm flipH="1">
            <a:off x="6447922" y="5770258"/>
            <a:ext cx="212659"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5" name="Straight Arrow Connector 24"/>
          <p:cNvCxnSpPr>
            <a:stCxn id="15" idx="1"/>
            <a:endCxn id="14" idx="3"/>
          </p:cNvCxnSpPr>
          <p:nvPr/>
        </p:nvCxnSpPr>
        <p:spPr bwMode="auto">
          <a:xfrm flipH="1">
            <a:off x="5229423" y="5770258"/>
            <a:ext cx="212659"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6" name="Straight Arrow Connector 25"/>
          <p:cNvCxnSpPr>
            <a:stCxn id="14" idx="1"/>
            <a:endCxn id="8" idx="3"/>
          </p:cNvCxnSpPr>
          <p:nvPr/>
        </p:nvCxnSpPr>
        <p:spPr bwMode="auto">
          <a:xfrm flipH="1">
            <a:off x="4114800" y="5770258"/>
            <a:ext cx="212659" cy="3648"/>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7" name="Elbow Connector 26"/>
          <p:cNvCxnSpPr>
            <a:stCxn id="28" idx="1"/>
            <a:endCxn id="13" idx="3"/>
          </p:cNvCxnSpPr>
          <p:nvPr/>
        </p:nvCxnSpPr>
        <p:spPr bwMode="auto">
          <a:xfrm rot="10800000">
            <a:off x="3370742" y="3062572"/>
            <a:ext cx="439258" cy="452063"/>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sp>
        <p:nvSpPr>
          <p:cNvPr id="28" name="Rectangle 27"/>
          <p:cNvSpPr/>
          <p:nvPr/>
        </p:nvSpPr>
        <p:spPr bwMode="auto">
          <a:xfrm>
            <a:off x="3810000" y="3417864"/>
            <a:ext cx="1371600" cy="193540"/>
          </a:xfrm>
          <a:prstGeom prst="rect">
            <a:avLst/>
          </a:prstGeom>
          <a:solidFill>
            <a:schemeClr val="tx2">
              <a:lumMod val="60000"/>
              <a:lumOff val="40000"/>
            </a:schemeClr>
          </a:solidFill>
          <a:ln w="28575" cap="flat" cmpd="sng" algn="ctr">
            <a:solidFill>
              <a:srgbClr val="77933C"/>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Domestic government</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29" name="Rectangle 28"/>
          <p:cNvSpPr/>
          <p:nvPr/>
        </p:nvSpPr>
        <p:spPr bwMode="auto">
          <a:xfrm>
            <a:off x="5000125" y="4378294"/>
            <a:ext cx="164592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Domestic private sector</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30" name="Right Brace 29"/>
          <p:cNvSpPr/>
          <p:nvPr/>
        </p:nvSpPr>
        <p:spPr bwMode="auto">
          <a:xfrm rot="16200000">
            <a:off x="5764222" y="2096816"/>
            <a:ext cx="294994" cy="5397761"/>
          </a:xfrm>
          <a:prstGeom prst="rightBrace">
            <a:avLst/>
          </a:prstGeom>
          <a:noFill/>
          <a:ln w="9525" cap="flat" cmpd="sng" algn="ctr">
            <a:solidFill>
              <a:schemeClr val="bg1">
                <a:lumMod val="50000"/>
              </a:schemeClr>
            </a:solidFill>
            <a:prstDash val="dash"/>
            <a:round/>
            <a:headEnd type="none" w="med" len="med"/>
            <a:tailEnd type="none" w="med" len="med"/>
          </a:ln>
          <a:effectLst/>
        </p:spPr>
        <p:txBody>
          <a:bodyPr vert="horz" wrap="none" lIns="82296" tIns="45720" rIns="82296" bIns="45720" numCol="1" rtlCol="0" anchor="ctr" anchorCtr="0" compatLnSpc="1">
            <a:prstTxWarp prst="textNoShape">
              <a:avLst/>
            </a:prstTxWarp>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sym typeface="Calibri" panose="020F0502020204030204" pitchFamily="34" charset="0"/>
            </a:endParaRPr>
          </a:p>
        </p:txBody>
      </p:sp>
      <p:sp>
        <p:nvSpPr>
          <p:cNvPr id="31" name="Rectangle 30"/>
          <p:cNvSpPr/>
          <p:nvPr/>
        </p:nvSpPr>
        <p:spPr bwMode="auto">
          <a:xfrm>
            <a:off x="-17962" y="0"/>
            <a:ext cx="321298" cy="1439861"/>
          </a:xfrm>
          <a:prstGeom prst="rect">
            <a:avLst/>
          </a:prstGeom>
          <a:solidFill>
            <a:srgbClr val="FCD5B5"/>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32" name="Rectangle 31"/>
          <p:cNvSpPr/>
          <p:nvPr/>
        </p:nvSpPr>
        <p:spPr bwMode="auto">
          <a:xfrm>
            <a:off x="-17962" y="1355712"/>
            <a:ext cx="321298" cy="1439861"/>
          </a:xfrm>
          <a:prstGeom prst="rect">
            <a:avLst/>
          </a:prstGeom>
          <a:solidFill>
            <a:srgbClr val="F2DCDB"/>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33" name="Rectangle 32"/>
          <p:cNvSpPr/>
          <p:nvPr/>
        </p:nvSpPr>
        <p:spPr bwMode="auto">
          <a:xfrm>
            <a:off x="-17962" y="2711424"/>
            <a:ext cx="321298" cy="1439861"/>
          </a:xfrm>
          <a:prstGeom prst="rect">
            <a:avLst/>
          </a:prstGeom>
          <a:solidFill>
            <a:srgbClr val="D6E3C2"/>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34" name="Rectangle 33"/>
          <p:cNvSpPr/>
          <p:nvPr/>
        </p:nvSpPr>
        <p:spPr bwMode="auto">
          <a:xfrm>
            <a:off x="-17962" y="4067136"/>
            <a:ext cx="321298" cy="1439861"/>
          </a:xfrm>
          <a:prstGeom prst="rect">
            <a:avLst/>
          </a:prstGeom>
          <a:solidFill>
            <a:srgbClr val="C7B6CD"/>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pic>
        <p:nvPicPr>
          <p:cNvPr id="35" name="Picture 34"/>
          <p:cNvPicPr>
            <a:picLocks noChangeAspect="1"/>
          </p:cNvPicPr>
          <p:nvPr/>
        </p:nvPicPr>
        <p:blipFill rotWithShape="1">
          <a:blip r:embed="rId7" cstate="screen">
            <a:extLst>
              <a:ext uri="{28A0092B-C50C-407E-A947-70E740481C1C}">
                <a14:useLocalDpi xmlns:a14="http://schemas.microsoft.com/office/drawing/2010/main"/>
              </a:ext>
            </a:extLst>
          </a:blip>
          <a:srcRect b="22341"/>
          <a:stretch/>
        </p:blipFill>
        <p:spPr>
          <a:xfrm>
            <a:off x="6831724" y="4859197"/>
            <a:ext cx="813012" cy="736603"/>
          </a:xfrm>
          <a:prstGeom prst="rect">
            <a:avLst/>
          </a:prstGeom>
        </p:spPr>
      </p:pic>
      <p:pic>
        <p:nvPicPr>
          <p:cNvPr id="36" name="Picture 35"/>
          <p:cNvPicPr>
            <a:picLocks noChangeAspect="1"/>
          </p:cNvPicPr>
          <p:nvPr/>
        </p:nvPicPr>
        <p:blipFill rotWithShape="1">
          <a:blip r:embed="rId8" cstate="screen">
            <a:extLst>
              <a:ext uri="{28A0092B-C50C-407E-A947-70E740481C1C}">
                <a14:useLocalDpi xmlns:a14="http://schemas.microsoft.com/office/drawing/2010/main"/>
              </a:ext>
            </a:extLst>
          </a:blip>
          <a:srcRect b="21085"/>
          <a:stretch/>
        </p:blipFill>
        <p:spPr>
          <a:xfrm>
            <a:off x="4044561" y="2590800"/>
            <a:ext cx="881724" cy="811787"/>
          </a:xfrm>
          <a:prstGeom prst="rect">
            <a:avLst/>
          </a:prstGeom>
        </p:spPr>
      </p:pic>
      <p:pic>
        <p:nvPicPr>
          <p:cNvPr id="37" name="Picture 3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12086" y="3702648"/>
            <a:ext cx="569464" cy="642947"/>
          </a:xfrm>
          <a:prstGeom prst="rect">
            <a:avLst/>
          </a:prstGeom>
        </p:spPr>
      </p:pic>
      <p:pic>
        <p:nvPicPr>
          <p:cNvPr id="38" name="Picture 37"/>
          <p:cNvPicPr>
            <a:picLocks noChangeAspect="1"/>
          </p:cNvPicPr>
          <p:nvPr/>
        </p:nvPicPr>
        <p:blipFill rotWithShape="1">
          <a:blip r:embed="rId10" cstate="screen">
            <a:extLst>
              <a:ext uri="{28A0092B-C50C-407E-A947-70E740481C1C}">
                <a14:useLocalDpi xmlns:a14="http://schemas.microsoft.com/office/drawing/2010/main"/>
              </a:ext>
            </a:extLst>
          </a:blip>
          <a:srcRect b="16069"/>
          <a:stretch/>
        </p:blipFill>
        <p:spPr>
          <a:xfrm>
            <a:off x="7875205" y="4943194"/>
            <a:ext cx="743015" cy="727551"/>
          </a:xfrm>
          <a:prstGeom prst="rect">
            <a:avLst/>
          </a:prstGeom>
        </p:spPr>
      </p:pic>
      <p:pic>
        <p:nvPicPr>
          <p:cNvPr id="39" name="Picture 38"/>
          <p:cNvPicPr>
            <a:picLocks noChangeAspect="1"/>
          </p:cNvPicPr>
          <p:nvPr/>
        </p:nvPicPr>
        <p:blipFill rotWithShape="1">
          <a:blip r:embed="rId11" cstate="screen">
            <a:extLst>
              <a:ext uri="{28A0092B-C50C-407E-A947-70E740481C1C}">
                <a14:useLocalDpi xmlns:a14="http://schemas.microsoft.com/office/drawing/2010/main"/>
              </a:ext>
            </a:extLst>
          </a:blip>
          <a:srcRect b="19530"/>
          <a:stretch/>
        </p:blipFill>
        <p:spPr>
          <a:xfrm>
            <a:off x="3243324" y="4859197"/>
            <a:ext cx="828551" cy="777855"/>
          </a:xfrm>
          <a:prstGeom prst="rect">
            <a:avLst/>
          </a:prstGeom>
        </p:spPr>
      </p:pic>
      <p:pic>
        <p:nvPicPr>
          <p:cNvPr id="40" name="Picture 39"/>
          <p:cNvPicPr>
            <a:picLocks noChangeAspect="1"/>
          </p:cNvPicPr>
          <p:nvPr/>
        </p:nvPicPr>
        <p:blipFill rotWithShape="1">
          <a:blip r:embed="rId12" cstate="screen">
            <a:extLst>
              <a:ext uri="{28A0092B-C50C-407E-A947-70E740481C1C}">
                <a14:useLocalDpi xmlns:a14="http://schemas.microsoft.com/office/drawing/2010/main"/>
              </a:ext>
            </a:extLst>
          </a:blip>
          <a:srcRect b="16659"/>
          <a:stretch/>
        </p:blipFill>
        <p:spPr>
          <a:xfrm>
            <a:off x="5587838" y="4939645"/>
            <a:ext cx="770856" cy="749511"/>
          </a:xfrm>
          <a:prstGeom prst="rect">
            <a:avLst/>
          </a:prstGeom>
        </p:spPr>
      </p:pic>
      <p:sp>
        <p:nvSpPr>
          <p:cNvPr id="41" name="Rectangle 40"/>
          <p:cNvSpPr/>
          <p:nvPr/>
        </p:nvSpPr>
        <p:spPr bwMode="auto">
          <a:xfrm>
            <a:off x="6911221" y="4375940"/>
            <a:ext cx="146304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Global private sector</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42" name="Rectangle 41"/>
          <p:cNvSpPr/>
          <p:nvPr/>
        </p:nvSpPr>
        <p:spPr bwMode="auto">
          <a:xfrm>
            <a:off x="380999" y="914400"/>
            <a:ext cx="160323" cy="52578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3" name="Rectangle 42"/>
          <p:cNvSpPr/>
          <p:nvPr/>
        </p:nvSpPr>
        <p:spPr bwMode="auto">
          <a:xfrm>
            <a:off x="569496" y="5953292"/>
            <a:ext cx="8041104"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4" name="Rectangle 43"/>
          <p:cNvSpPr/>
          <p:nvPr/>
        </p:nvSpPr>
        <p:spPr bwMode="auto">
          <a:xfrm>
            <a:off x="533400" y="5943600"/>
            <a:ext cx="80772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cxnSp>
        <p:nvCxnSpPr>
          <p:cNvPr id="45" name="Straight Arrow Connector 44"/>
          <p:cNvCxnSpPr/>
          <p:nvPr/>
        </p:nvCxnSpPr>
        <p:spPr bwMode="auto">
          <a:xfrm>
            <a:off x="533400" y="5943600"/>
            <a:ext cx="8077200" cy="2"/>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46" name="TextBox 45"/>
          <p:cNvSpPr txBox="1"/>
          <p:nvPr/>
        </p:nvSpPr>
        <p:spPr>
          <a:xfrm>
            <a:off x="1922852" y="5950053"/>
            <a:ext cx="838200" cy="228600"/>
          </a:xfrm>
          <a:prstGeom prst="rect">
            <a:avLst/>
          </a:prstGeom>
          <a:noFill/>
        </p:spPr>
        <p:txBody>
          <a:bodyPr wrap="square" lIns="0" tIns="0" rIns="0" bIns="0" rtlCol="0" anchor="ctr">
            <a:noAutofit/>
          </a:bodyPr>
          <a:lstStyle/>
          <a:p>
            <a:pPr algn="ctr"/>
            <a:r>
              <a:rPr lang="en-US" sz="1400" b="1" dirty="0" smtClean="0"/>
              <a:t>LOCAL</a:t>
            </a:r>
            <a:endParaRPr lang="en-US" sz="1400" b="1" dirty="0"/>
          </a:p>
        </p:txBody>
      </p:sp>
      <p:sp>
        <p:nvSpPr>
          <p:cNvPr id="47" name="TextBox 46"/>
          <p:cNvSpPr txBox="1"/>
          <p:nvPr/>
        </p:nvSpPr>
        <p:spPr>
          <a:xfrm>
            <a:off x="5968902" y="5950053"/>
            <a:ext cx="1270152" cy="228600"/>
          </a:xfrm>
          <a:prstGeom prst="rect">
            <a:avLst/>
          </a:prstGeom>
          <a:noFill/>
        </p:spPr>
        <p:txBody>
          <a:bodyPr wrap="square" rtlCol="0" anchor="ctr">
            <a:noAutofit/>
          </a:bodyPr>
          <a:lstStyle/>
          <a:p>
            <a:pPr algn="ctr"/>
            <a:r>
              <a:rPr lang="en-US" sz="1400" b="1" dirty="0" smtClean="0"/>
              <a:t>NATIONAL</a:t>
            </a:r>
            <a:endParaRPr lang="en-US" sz="1400" b="1" dirty="0"/>
          </a:p>
        </p:txBody>
      </p:sp>
      <p:sp>
        <p:nvSpPr>
          <p:cNvPr id="48" name="TextBox 47"/>
          <p:cNvSpPr txBox="1"/>
          <p:nvPr/>
        </p:nvSpPr>
        <p:spPr>
          <a:xfrm>
            <a:off x="7315200" y="5950053"/>
            <a:ext cx="1295399" cy="228600"/>
          </a:xfrm>
          <a:prstGeom prst="rect">
            <a:avLst/>
          </a:prstGeom>
          <a:noFill/>
        </p:spPr>
        <p:txBody>
          <a:bodyPr wrap="square" rtlCol="0" anchor="ctr">
            <a:noAutofit/>
          </a:bodyPr>
          <a:lstStyle/>
          <a:p>
            <a:pPr algn="ctr"/>
            <a:r>
              <a:rPr lang="en-US" sz="1400" b="1" dirty="0" smtClean="0"/>
              <a:t>GLOBAL</a:t>
            </a:r>
            <a:endParaRPr lang="en-US" sz="1400" b="1" dirty="0"/>
          </a:p>
        </p:txBody>
      </p:sp>
      <p:sp>
        <p:nvSpPr>
          <p:cNvPr id="49" name="TextBox 48"/>
          <p:cNvSpPr txBox="1"/>
          <p:nvPr/>
        </p:nvSpPr>
        <p:spPr>
          <a:xfrm>
            <a:off x="4386553" y="5950053"/>
            <a:ext cx="1582348" cy="228600"/>
          </a:xfrm>
          <a:prstGeom prst="rect">
            <a:avLst/>
          </a:prstGeom>
          <a:noFill/>
        </p:spPr>
        <p:txBody>
          <a:bodyPr wrap="square" lIns="0" tIns="0" rIns="0" bIns="0" rtlCol="0" anchor="ctr">
            <a:noAutofit/>
          </a:bodyPr>
          <a:lstStyle/>
          <a:p>
            <a:pPr algn="ctr"/>
            <a:r>
              <a:rPr lang="en-US" sz="1400" b="1" dirty="0" smtClean="0"/>
              <a:t>SUB-NATIONAL</a:t>
            </a:r>
            <a:endParaRPr lang="en-US" sz="1400" b="1" dirty="0"/>
          </a:p>
        </p:txBody>
      </p:sp>
      <p:pic>
        <p:nvPicPr>
          <p:cNvPr id="50" name="Picture 4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684767" y="2860856"/>
            <a:ext cx="569464" cy="642947"/>
          </a:xfrm>
          <a:prstGeom prst="rect">
            <a:avLst/>
          </a:prstGeom>
        </p:spPr>
      </p:pic>
      <p:pic>
        <p:nvPicPr>
          <p:cNvPr id="51" name="Picture 50"/>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720299" y="2209800"/>
            <a:ext cx="569464" cy="642947"/>
          </a:xfrm>
          <a:prstGeom prst="rect">
            <a:avLst/>
          </a:prstGeom>
        </p:spPr>
      </p:pic>
      <p:pic>
        <p:nvPicPr>
          <p:cNvPr id="52" name="Picture 5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356273" y="5214051"/>
            <a:ext cx="835224" cy="42675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028595" y="1350189"/>
            <a:ext cx="859611" cy="859611"/>
          </a:xfrm>
          <a:prstGeom prst="rect">
            <a:avLst/>
          </a:prstGeom>
        </p:spPr>
      </p:pic>
      <p:pic>
        <p:nvPicPr>
          <p:cNvPr id="54" name="Picture 53"/>
          <p:cNvPicPr>
            <a:picLocks noChangeAspect="1"/>
          </p:cNvPicPr>
          <p:nvPr/>
        </p:nvPicPr>
        <p:blipFill rotWithShape="1">
          <a:blip r:embed="rId15" cstate="screen">
            <a:extLst>
              <a:ext uri="{28A0092B-C50C-407E-A947-70E740481C1C}">
                <a14:useLocalDpi xmlns:a14="http://schemas.microsoft.com/office/drawing/2010/main"/>
              </a:ext>
            </a:extLst>
          </a:blip>
          <a:srcRect t="12754" b="23482"/>
          <a:stretch/>
        </p:blipFill>
        <p:spPr>
          <a:xfrm>
            <a:off x="5918199" y="2347644"/>
            <a:ext cx="927917" cy="690292"/>
          </a:xfrm>
          <a:prstGeom prst="rect">
            <a:avLst/>
          </a:prstGeom>
        </p:spPr>
      </p:pic>
      <p:pic>
        <p:nvPicPr>
          <p:cNvPr id="55" name="Picture 5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430735" y="3888064"/>
            <a:ext cx="475529" cy="475529"/>
          </a:xfrm>
          <a:prstGeom prst="rect">
            <a:avLst/>
          </a:prstGeom>
        </p:spPr>
      </p:pic>
      <p:pic>
        <p:nvPicPr>
          <p:cNvPr id="56" name="Picture 55"/>
          <p:cNvPicPr>
            <a:picLocks noChangeAspect="1"/>
          </p:cNvPicPr>
          <p:nvPr/>
        </p:nvPicPr>
        <p:blipFill rotWithShape="1">
          <a:blip r:embed="rId17" cstate="screen">
            <a:extLst>
              <a:ext uri="{28A0092B-C50C-407E-A947-70E740481C1C}">
                <a14:useLocalDpi xmlns:a14="http://schemas.microsoft.com/office/drawing/2010/main"/>
              </a:ext>
            </a:extLst>
          </a:blip>
          <a:srcRect l="7334" t="13429" r="7334" b="28286"/>
          <a:stretch/>
        </p:blipFill>
        <p:spPr>
          <a:xfrm>
            <a:off x="5513690" y="3771474"/>
            <a:ext cx="643508" cy="512795"/>
          </a:xfrm>
          <a:prstGeom prst="rect">
            <a:avLst/>
          </a:prstGeom>
        </p:spPr>
      </p:pic>
      <p:pic>
        <p:nvPicPr>
          <p:cNvPr id="57" name="Picture 56"/>
          <p:cNvPicPr>
            <a:picLocks noChangeAspect="1"/>
          </p:cNvPicPr>
          <p:nvPr/>
        </p:nvPicPr>
        <p:blipFill rotWithShape="1">
          <a:blip r:embed="rId18" cstate="screen">
            <a:extLst>
              <a:ext uri="{28A0092B-C50C-407E-A947-70E740481C1C}">
                <a14:useLocalDpi xmlns:a14="http://schemas.microsoft.com/office/drawing/2010/main"/>
              </a:ext>
            </a:extLst>
          </a:blip>
          <a:srcRect t="5428" b="20286"/>
          <a:stretch/>
        </p:blipFill>
        <p:spPr>
          <a:xfrm>
            <a:off x="5233097" y="3700497"/>
            <a:ext cx="405703" cy="351609"/>
          </a:xfrm>
          <a:prstGeom prst="rect">
            <a:avLst/>
          </a:prstGeom>
        </p:spPr>
      </p:pic>
      <p:pic>
        <p:nvPicPr>
          <p:cNvPr id="58" name="Picture 57"/>
          <p:cNvPicPr>
            <a:picLocks noChangeAspect="1"/>
          </p:cNvPicPr>
          <p:nvPr/>
        </p:nvPicPr>
        <p:blipFill rotWithShape="1">
          <a:blip r:embed="rId17" cstate="screen">
            <a:extLst>
              <a:ext uri="{28A0092B-C50C-407E-A947-70E740481C1C}">
                <a14:useLocalDpi xmlns:a14="http://schemas.microsoft.com/office/drawing/2010/main"/>
              </a:ext>
            </a:extLst>
          </a:blip>
          <a:srcRect l="7334" t="13429" r="7334" b="28286"/>
          <a:stretch/>
        </p:blipFill>
        <p:spPr>
          <a:xfrm>
            <a:off x="7314339" y="3771053"/>
            <a:ext cx="643508" cy="512795"/>
          </a:xfrm>
          <a:prstGeom prst="rect">
            <a:avLst/>
          </a:prstGeom>
        </p:spPr>
      </p:pic>
      <p:pic>
        <p:nvPicPr>
          <p:cNvPr id="59" name="Picture 58"/>
          <p:cNvPicPr>
            <a:picLocks noChangeAspect="1"/>
          </p:cNvPicPr>
          <p:nvPr/>
        </p:nvPicPr>
        <p:blipFill rotWithShape="1">
          <a:blip r:embed="rId18" cstate="screen">
            <a:extLst>
              <a:ext uri="{28A0092B-C50C-407E-A947-70E740481C1C}">
                <a14:useLocalDpi xmlns:a14="http://schemas.microsoft.com/office/drawing/2010/main"/>
              </a:ext>
            </a:extLst>
          </a:blip>
          <a:srcRect t="5428" b="20286"/>
          <a:stretch/>
        </p:blipFill>
        <p:spPr>
          <a:xfrm>
            <a:off x="7029180" y="3699325"/>
            <a:ext cx="405703" cy="351609"/>
          </a:xfrm>
          <a:prstGeom prst="rect">
            <a:avLst/>
          </a:prstGeom>
        </p:spPr>
      </p:pic>
      <p:sp>
        <p:nvSpPr>
          <p:cNvPr id="60" name="Right Brace 59"/>
          <p:cNvSpPr/>
          <p:nvPr/>
        </p:nvSpPr>
        <p:spPr bwMode="auto">
          <a:xfrm rot="16200000">
            <a:off x="5764220" y="2096817"/>
            <a:ext cx="294994" cy="5397761"/>
          </a:xfrm>
          <a:prstGeom prst="rightBrace">
            <a:avLst>
              <a:gd name="adj1" fmla="val 8333"/>
              <a:gd name="adj2" fmla="val 81932"/>
            </a:avLst>
          </a:prstGeom>
          <a:noFill/>
          <a:ln w="9525" cap="flat" cmpd="sng" algn="ctr">
            <a:solidFill>
              <a:schemeClr val="bg1">
                <a:lumMod val="50000"/>
              </a:schemeClr>
            </a:solidFill>
            <a:prstDash val="dash"/>
            <a:round/>
            <a:headEnd type="none" w="med" len="med"/>
            <a:tailEnd type="none" w="med" len="med"/>
          </a:ln>
          <a:effectLst/>
        </p:spPr>
        <p:txBody>
          <a:bodyPr vert="horz" wrap="none" lIns="82296" tIns="45720" rIns="82296" bIns="45720" numCol="1" rtlCol="0" anchor="ctr" anchorCtr="0" compatLnSpc="1">
            <a:prstTxWarp prst="textNoShape">
              <a:avLst/>
            </a:prstTxWarp>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sym typeface="Calibri" panose="020F0502020204030204" pitchFamily="34" charset="0"/>
            </a:endParaRPr>
          </a:p>
        </p:txBody>
      </p:sp>
      <p:pic>
        <p:nvPicPr>
          <p:cNvPr id="61" name="Picture 60"/>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66800" y="4800600"/>
            <a:ext cx="328974" cy="844366"/>
          </a:xfrm>
          <a:prstGeom prst="rect">
            <a:avLst/>
          </a:prstGeom>
        </p:spPr>
      </p:pic>
      <p:cxnSp>
        <p:nvCxnSpPr>
          <p:cNvPr id="62" name="Elbow Connector 61"/>
          <p:cNvCxnSpPr>
            <a:stCxn id="28" idx="3"/>
            <a:endCxn id="18" idx="3"/>
          </p:cNvCxnSpPr>
          <p:nvPr/>
        </p:nvCxnSpPr>
        <p:spPr bwMode="auto">
          <a:xfrm flipH="1" flipV="1">
            <a:off x="4778441" y="2332368"/>
            <a:ext cx="403159" cy="1182266"/>
          </a:xfrm>
          <a:prstGeom prst="bentConnector3">
            <a:avLst>
              <a:gd name="adj1" fmla="val -56702"/>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63" name="Elbow Connector 62"/>
          <p:cNvCxnSpPr>
            <a:stCxn id="28" idx="3"/>
            <a:endCxn id="19" idx="1"/>
          </p:cNvCxnSpPr>
          <p:nvPr/>
        </p:nvCxnSpPr>
        <p:spPr bwMode="auto">
          <a:xfrm flipV="1">
            <a:off x="5181600" y="3186617"/>
            <a:ext cx="609600" cy="328017"/>
          </a:xfrm>
          <a:prstGeom prst="bentConnector3">
            <a:avLst>
              <a:gd name="adj1" fmla="val 37500"/>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64" name="Elbow Connector 63"/>
          <p:cNvCxnSpPr>
            <a:stCxn id="56" idx="0"/>
            <a:endCxn id="19" idx="2"/>
          </p:cNvCxnSpPr>
          <p:nvPr/>
        </p:nvCxnSpPr>
        <p:spPr bwMode="auto">
          <a:xfrm rot="5400000" flipH="1" flipV="1">
            <a:off x="5909713" y="3204187"/>
            <a:ext cx="493019" cy="641556"/>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65" name="Elbow Connector 64"/>
          <p:cNvCxnSpPr>
            <a:stCxn id="58" idx="0"/>
            <a:endCxn id="19" idx="2"/>
          </p:cNvCxnSpPr>
          <p:nvPr/>
        </p:nvCxnSpPr>
        <p:spPr bwMode="auto">
          <a:xfrm rot="16200000" flipV="1">
            <a:off x="6810248" y="2945207"/>
            <a:ext cx="492598" cy="1159093"/>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sp>
        <p:nvSpPr>
          <p:cNvPr id="66" name="Rectangle 65"/>
          <p:cNvSpPr/>
          <p:nvPr/>
        </p:nvSpPr>
        <p:spPr bwMode="auto">
          <a:xfrm>
            <a:off x="1849624" y="1904250"/>
            <a:ext cx="1045976" cy="30699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Calibri" panose="020F0502020204030204" pitchFamily="34" charset="0"/>
              </a:rPr>
              <a:t>Implementing partners</a:t>
            </a:r>
            <a:endParaRPr kumimoji="0" lang="en-US" sz="1000" i="1" u="none" strike="noStrike" cap="none" normalizeH="0" baseline="0" dirty="0" smtClean="0">
              <a:ln>
                <a:noFill/>
              </a:ln>
              <a:solidFill>
                <a:schemeClr val="bg1"/>
              </a:solidFill>
              <a:effectLst/>
              <a:sym typeface="Calibri" panose="020F0502020204030204" pitchFamily="34" charset="0"/>
            </a:endParaRPr>
          </a:p>
        </p:txBody>
      </p:sp>
      <p:pic>
        <p:nvPicPr>
          <p:cNvPr id="67" name="Picture 6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067131" y="1219200"/>
            <a:ext cx="626805" cy="626805"/>
          </a:xfrm>
          <a:prstGeom prst="rect">
            <a:avLst/>
          </a:prstGeom>
        </p:spPr>
      </p:pic>
      <p:cxnSp>
        <p:nvCxnSpPr>
          <p:cNvPr id="68" name="Elbow Connector 67"/>
          <p:cNvCxnSpPr>
            <a:stCxn id="18" idx="1"/>
            <a:endCxn id="67" idx="3"/>
          </p:cNvCxnSpPr>
          <p:nvPr/>
        </p:nvCxnSpPr>
        <p:spPr bwMode="auto">
          <a:xfrm rot="10800000">
            <a:off x="2693937" y="1532604"/>
            <a:ext cx="1444425" cy="799765"/>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69" name="Elbow Connector 68"/>
          <p:cNvCxnSpPr>
            <a:stCxn id="66" idx="2"/>
            <a:endCxn id="37" idx="0"/>
          </p:cNvCxnSpPr>
          <p:nvPr/>
        </p:nvCxnSpPr>
        <p:spPr bwMode="auto">
          <a:xfrm rot="5400000">
            <a:off x="939015" y="2269051"/>
            <a:ext cx="1491400" cy="1375794"/>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70" name="Elbow Connector 69"/>
          <p:cNvCxnSpPr>
            <a:stCxn id="66" idx="2"/>
            <a:endCxn id="50" idx="0"/>
          </p:cNvCxnSpPr>
          <p:nvPr/>
        </p:nvCxnSpPr>
        <p:spPr bwMode="auto">
          <a:xfrm rot="5400000">
            <a:off x="1846252" y="2334496"/>
            <a:ext cx="649608" cy="403113"/>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71" name="Elbow Connector 70"/>
          <p:cNvCxnSpPr>
            <a:stCxn id="66" idx="2"/>
            <a:endCxn id="51" idx="1"/>
          </p:cNvCxnSpPr>
          <p:nvPr/>
        </p:nvCxnSpPr>
        <p:spPr bwMode="auto">
          <a:xfrm rot="16200000" flipH="1">
            <a:off x="2386442" y="2197417"/>
            <a:ext cx="320026" cy="347687"/>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sp>
        <p:nvSpPr>
          <p:cNvPr id="72" name="TextBox 71"/>
          <p:cNvSpPr txBox="1"/>
          <p:nvPr/>
        </p:nvSpPr>
        <p:spPr>
          <a:xfrm>
            <a:off x="5177727" y="1143001"/>
            <a:ext cx="3432871" cy="325804"/>
          </a:xfrm>
          <a:prstGeom prst="rect">
            <a:avLst/>
          </a:prstGeom>
          <a:noFill/>
        </p:spPr>
        <p:txBody>
          <a:bodyPr wrap="square" lIns="0" tIns="0" rIns="0" bIns="0" rtlCol="0">
            <a:noAutofit/>
          </a:bodyPr>
          <a:lstStyle/>
          <a:p>
            <a:pPr algn="r"/>
            <a:r>
              <a:rPr lang="en-US" b="1" dirty="0" smtClean="0"/>
              <a:t>Illustrative health ecosystem*</a:t>
            </a:r>
          </a:p>
          <a:p>
            <a:pPr algn="r"/>
            <a:endParaRPr lang="en-US" b="1" dirty="0"/>
          </a:p>
        </p:txBody>
      </p:sp>
      <p:sp>
        <p:nvSpPr>
          <p:cNvPr id="73" name="Rectangle 72"/>
          <p:cNvSpPr/>
          <p:nvPr/>
        </p:nvSpPr>
        <p:spPr bwMode="auto">
          <a:xfrm>
            <a:off x="6567683" y="1447800"/>
            <a:ext cx="182880" cy="18288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4" name="Rectangle 73"/>
          <p:cNvSpPr/>
          <p:nvPr/>
        </p:nvSpPr>
        <p:spPr bwMode="auto">
          <a:xfrm>
            <a:off x="6567683" y="1709564"/>
            <a:ext cx="182880" cy="182880"/>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5" name="Rectangle 74"/>
          <p:cNvSpPr/>
          <p:nvPr/>
        </p:nvSpPr>
        <p:spPr bwMode="auto">
          <a:xfrm>
            <a:off x="6572595" y="1965442"/>
            <a:ext cx="182880" cy="18288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6" name="TextBox 75"/>
          <p:cNvSpPr txBox="1"/>
          <p:nvPr/>
        </p:nvSpPr>
        <p:spPr>
          <a:xfrm>
            <a:off x="6835475" y="1466008"/>
            <a:ext cx="1775125" cy="153888"/>
          </a:xfrm>
          <a:prstGeom prst="rect">
            <a:avLst/>
          </a:prstGeom>
          <a:noFill/>
        </p:spPr>
        <p:txBody>
          <a:bodyPr wrap="square" lIns="0" tIns="0" rIns="0" bIns="0" rtlCol="0">
            <a:spAutoFit/>
          </a:bodyPr>
          <a:lstStyle/>
          <a:p>
            <a:r>
              <a:rPr lang="en-US" sz="1000" dirty="0" smtClean="0"/>
              <a:t>Public and private health delivery</a:t>
            </a:r>
            <a:endParaRPr lang="en-US" sz="1000" dirty="0"/>
          </a:p>
        </p:txBody>
      </p:sp>
      <p:sp>
        <p:nvSpPr>
          <p:cNvPr id="77" name="TextBox 76"/>
          <p:cNvSpPr txBox="1"/>
          <p:nvPr/>
        </p:nvSpPr>
        <p:spPr>
          <a:xfrm>
            <a:off x="6835476" y="1723334"/>
            <a:ext cx="1674972" cy="159415"/>
          </a:xfrm>
          <a:prstGeom prst="rect">
            <a:avLst/>
          </a:prstGeom>
          <a:noFill/>
        </p:spPr>
        <p:txBody>
          <a:bodyPr wrap="square" lIns="0" tIns="0" rIns="0" bIns="0" rtlCol="0">
            <a:spAutoFit/>
          </a:bodyPr>
          <a:lstStyle/>
          <a:p>
            <a:r>
              <a:rPr lang="en-US" sz="1000" dirty="0" smtClean="0"/>
              <a:t>Commodities value chain</a:t>
            </a:r>
            <a:endParaRPr lang="en-US" sz="1000" dirty="0"/>
          </a:p>
        </p:txBody>
      </p:sp>
      <p:sp>
        <p:nvSpPr>
          <p:cNvPr id="78" name="TextBox 77"/>
          <p:cNvSpPr txBox="1"/>
          <p:nvPr/>
        </p:nvSpPr>
        <p:spPr>
          <a:xfrm>
            <a:off x="6835476" y="1980738"/>
            <a:ext cx="1674972" cy="159415"/>
          </a:xfrm>
          <a:prstGeom prst="rect">
            <a:avLst/>
          </a:prstGeom>
          <a:noFill/>
        </p:spPr>
        <p:txBody>
          <a:bodyPr wrap="square" lIns="0" tIns="0" rIns="0" bIns="0" rtlCol="0">
            <a:spAutoFit/>
          </a:bodyPr>
          <a:lstStyle/>
          <a:p>
            <a:r>
              <a:rPr lang="en-US" sz="1000" dirty="0" smtClean="0"/>
              <a:t>Key financing sources</a:t>
            </a:r>
            <a:endParaRPr lang="en-US" sz="1000" dirty="0"/>
          </a:p>
        </p:txBody>
      </p:sp>
      <p:cxnSp>
        <p:nvCxnSpPr>
          <p:cNvPr id="79" name="Straight Connector 78"/>
          <p:cNvCxnSpPr/>
          <p:nvPr/>
        </p:nvCxnSpPr>
        <p:spPr bwMode="auto">
          <a:xfrm flipV="1">
            <a:off x="533400" y="1105020"/>
            <a:ext cx="0" cy="483846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3" name="Rectangle 82"/>
          <p:cNvSpPr/>
          <p:nvPr/>
        </p:nvSpPr>
        <p:spPr bwMode="auto">
          <a:xfrm>
            <a:off x="816511" y="1893808"/>
            <a:ext cx="842499" cy="30699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Calibri" panose="020F0502020204030204" pitchFamily="34" charset="0"/>
              </a:rPr>
              <a:t>Regulatory agencies</a:t>
            </a:r>
            <a:endParaRPr kumimoji="0" lang="en-US" sz="1000" i="1" u="none" strike="noStrike" cap="none" normalizeH="0" baseline="0" dirty="0" smtClean="0">
              <a:ln>
                <a:noFill/>
              </a:ln>
              <a:solidFill>
                <a:schemeClr val="bg1"/>
              </a:solidFill>
              <a:effectLst/>
              <a:sym typeface="Calibri" panose="020F0502020204030204" pitchFamily="34" charset="0"/>
            </a:endParaRPr>
          </a:p>
        </p:txBody>
      </p:sp>
      <p:sp>
        <p:nvSpPr>
          <p:cNvPr id="84" name="Rectangle 83"/>
          <p:cNvSpPr/>
          <p:nvPr/>
        </p:nvSpPr>
        <p:spPr bwMode="auto">
          <a:xfrm>
            <a:off x="-17962" y="5422849"/>
            <a:ext cx="321298" cy="1439861"/>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grpSp>
        <p:nvGrpSpPr>
          <p:cNvPr id="93" name="Group 92"/>
          <p:cNvGrpSpPr/>
          <p:nvPr/>
        </p:nvGrpSpPr>
        <p:grpSpPr>
          <a:xfrm>
            <a:off x="894114" y="1408537"/>
            <a:ext cx="657085" cy="422717"/>
            <a:chOff x="894114" y="1408537"/>
            <a:chExt cx="657085" cy="422717"/>
          </a:xfrm>
        </p:grpSpPr>
        <p:grpSp>
          <p:nvGrpSpPr>
            <p:cNvPr id="80" name="Group 79"/>
            <p:cNvGrpSpPr/>
            <p:nvPr/>
          </p:nvGrpSpPr>
          <p:grpSpPr>
            <a:xfrm>
              <a:off x="894114" y="1408537"/>
              <a:ext cx="657085" cy="422717"/>
              <a:chOff x="-2335191" y="4495800"/>
              <a:chExt cx="1835830" cy="1181030"/>
            </a:xfrm>
          </p:grpSpPr>
          <p:pic>
            <p:nvPicPr>
              <p:cNvPr id="81" name="Picture 80"/>
              <p:cNvPicPr>
                <a:picLocks noChangeAspect="1"/>
              </p:cNvPicPr>
              <p:nvPr/>
            </p:nvPicPr>
            <p:blipFill rotWithShape="1">
              <a:blip r:embed="rId21" cstate="screen">
                <a:extLst>
                  <a:ext uri="{28A0092B-C50C-407E-A947-70E740481C1C}">
                    <a14:useLocalDpi xmlns:a14="http://schemas.microsoft.com/office/drawing/2010/main"/>
                  </a:ext>
                </a:extLst>
              </a:blip>
              <a:srcRect t="35668"/>
              <a:stretch/>
            </p:blipFill>
            <p:spPr>
              <a:xfrm>
                <a:off x="-2335191" y="4495800"/>
                <a:ext cx="1835830" cy="1181030"/>
              </a:xfrm>
              <a:prstGeom prst="rect">
                <a:avLst/>
              </a:prstGeom>
            </p:spPr>
          </p:pic>
          <p:sp>
            <p:nvSpPr>
              <p:cNvPr id="82" name="Rectangle 81"/>
              <p:cNvSpPr/>
              <p:nvPr/>
            </p:nvSpPr>
            <p:spPr bwMode="auto">
              <a:xfrm>
                <a:off x="-2209800" y="4724933"/>
                <a:ext cx="1524000" cy="782064"/>
              </a:xfrm>
              <a:prstGeom prst="rect">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grpSp>
        <p:sp>
          <p:nvSpPr>
            <p:cNvPr id="90" name="Rectangle 89"/>
            <p:cNvSpPr/>
            <p:nvPr/>
          </p:nvSpPr>
          <p:spPr bwMode="auto">
            <a:xfrm>
              <a:off x="996818"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1" name="Rectangle 90"/>
            <p:cNvSpPr/>
            <p:nvPr/>
          </p:nvSpPr>
          <p:spPr bwMode="auto">
            <a:xfrm>
              <a:off x="1163165"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2" name="Rectangle 91"/>
            <p:cNvSpPr/>
            <p:nvPr/>
          </p:nvSpPr>
          <p:spPr bwMode="auto">
            <a:xfrm>
              <a:off x="1329512"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grpSp>
    </p:spTree>
    <p:extLst>
      <p:ext uri="{BB962C8B-B14F-4D97-AF65-F5344CB8AC3E}">
        <p14:creationId xmlns:p14="http://schemas.microsoft.com/office/powerpoint/2010/main" val="7290268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32319152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0451" name="think-cell Slide" r:id="rId5" imgW="6350000" imgH="6350000" progId="">
                  <p:embed/>
                </p:oleObj>
              </mc:Choice>
              <mc:Fallback>
                <p:oleObj name="think-cell Slide" r:id="rId5" imgW="6350000" imgH="6350000" progId="">
                  <p:embed/>
                  <p:pic>
                    <p:nvPicPr>
                      <p:cNvPr id="0" name="Picture 4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7"/>
          <a:srcRect b="9504"/>
          <a:stretch/>
        </p:blipFill>
        <p:spPr>
          <a:xfrm>
            <a:off x="377205" y="914400"/>
            <a:ext cx="8614395" cy="5257800"/>
          </a:xfrm>
          <a:prstGeom prst="rect">
            <a:avLst/>
          </a:prstGeom>
        </p:spPr>
      </p:pic>
      <p:sp>
        <p:nvSpPr>
          <p:cNvPr id="66" name="Rectangle 65"/>
          <p:cNvSpPr/>
          <p:nvPr/>
        </p:nvSpPr>
        <p:spPr bwMode="auto">
          <a:xfrm>
            <a:off x="533400" y="5943600"/>
            <a:ext cx="80772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0" name="Rectangle 69"/>
          <p:cNvSpPr/>
          <p:nvPr/>
        </p:nvSpPr>
        <p:spPr bwMode="auto">
          <a:xfrm>
            <a:off x="533400" y="5943600"/>
            <a:ext cx="51054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3" name="TextBox 72"/>
          <p:cNvSpPr txBox="1"/>
          <p:nvPr/>
        </p:nvSpPr>
        <p:spPr>
          <a:xfrm>
            <a:off x="1922852" y="5950053"/>
            <a:ext cx="838200" cy="228600"/>
          </a:xfrm>
          <a:prstGeom prst="rect">
            <a:avLst/>
          </a:prstGeom>
          <a:noFill/>
        </p:spPr>
        <p:txBody>
          <a:bodyPr wrap="square" lIns="0" tIns="0" rIns="0" bIns="0" rtlCol="0" anchor="ctr">
            <a:noAutofit/>
          </a:bodyPr>
          <a:lstStyle/>
          <a:p>
            <a:pPr algn="ctr"/>
            <a:r>
              <a:rPr lang="en-US" sz="1400" b="1" dirty="0" smtClean="0"/>
              <a:t>LOCAL</a:t>
            </a:r>
            <a:endParaRPr lang="en-US" sz="1400" b="1" dirty="0"/>
          </a:p>
        </p:txBody>
      </p:sp>
      <p:sp>
        <p:nvSpPr>
          <p:cNvPr id="75" name="TextBox 74"/>
          <p:cNvSpPr txBox="1"/>
          <p:nvPr/>
        </p:nvSpPr>
        <p:spPr>
          <a:xfrm>
            <a:off x="5943599" y="5950053"/>
            <a:ext cx="1371599" cy="228600"/>
          </a:xfrm>
          <a:prstGeom prst="rect">
            <a:avLst/>
          </a:prstGeom>
          <a:noFill/>
        </p:spPr>
        <p:txBody>
          <a:bodyPr wrap="square" rtlCol="0" anchor="ctr">
            <a:noAutofit/>
          </a:bodyPr>
          <a:lstStyle/>
          <a:p>
            <a:pPr algn="ctr"/>
            <a:r>
              <a:rPr lang="en-US" sz="1400" b="1" dirty="0" smtClean="0"/>
              <a:t>NATIONAL</a:t>
            </a:r>
            <a:endParaRPr lang="en-US" sz="1400" b="1" dirty="0"/>
          </a:p>
        </p:txBody>
      </p:sp>
      <p:sp>
        <p:nvSpPr>
          <p:cNvPr id="76" name="TextBox 75"/>
          <p:cNvSpPr txBox="1"/>
          <p:nvPr/>
        </p:nvSpPr>
        <p:spPr>
          <a:xfrm>
            <a:off x="7315200" y="5950053"/>
            <a:ext cx="1295399" cy="228600"/>
          </a:xfrm>
          <a:prstGeom prst="rect">
            <a:avLst/>
          </a:prstGeom>
          <a:noFill/>
        </p:spPr>
        <p:txBody>
          <a:bodyPr wrap="square" rtlCol="0" anchor="ctr">
            <a:noAutofit/>
          </a:bodyPr>
          <a:lstStyle/>
          <a:p>
            <a:pPr algn="ctr"/>
            <a:r>
              <a:rPr lang="en-US" sz="1400" b="1" dirty="0" smtClean="0"/>
              <a:t>GLOBAL</a:t>
            </a:r>
            <a:endParaRPr lang="en-US" sz="1400" b="1" dirty="0"/>
          </a:p>
        </p:txBody>
      </p:sp>
      <p:sp>
        <p:nvSpPr>
          <p:cNvPr id="91" name="TextBox 90"/>
          <p:cNvSpPr txBox="1"/>
          <p:nvPr/>
        </p:nvSpPr>
        <p:spPr>
          <a:xfrm>
            <a:off x="4343401" y="5950053"/>
            <a:ext cx="1485899" cy="228600"/>
          </a:xfrm>
          <a:prstGeom prst="rect">
            <a:avLst/>
          </a:prstGeom>
          <a:noFill/>
        </p:spPr>
        <p:txBody>
          <a:bodyPr wrap="square" lIns="0" tIns="0" rIns="0" bIns="0" rtlCol="0" anchor="ctr">
            <a:noAutofit/>
          </a:bodyPr>
          <a:lstStyle/>
          <a:p>
            <a:pPr algn="ctr"/>
            <a:r>
              <a:rPr lang="en-US" sz="1400" b="1" dirty="0" smtClean="0"/>
              <a:t>SUB-NATIONAL</a:t>
            </a:r>
            <a:endParaRPr lang="en-US" sz="1400" b="1" dirty="0"/>
          </a:p>
        </p:txBody>
      </p:sp>
      <p:sp>
        <p:nvSpPr>
          <p:cNvPr id="2" name="Title 1"/>
          <p:cNvSpPr>
            <a:spLocks noGrp="1"/>
          </p:cNvSpPr>
          <p:nvPr>
            <p:ph type="title"/>
          </p:nvPr>
        </p:nvSpPr>
        <p:spPr>
          <a:xfrm>
            <a:off x="533400" y="174172"/>
            <a:ext cx="6400800" cy="665163"/>
          </a:xfrm>
        </p:spPr>
        <p:txBody>
          <a:bodyPr>
            <a:normAutofit fontScale="90000"/>
          </a:bodyPr>
          <a:lstStyle/>
          <a:p>
            <a:r>
              <a:rPr lang="en-US" dirty="0">
                <a:solidFill>
                  <a:schemeClr val="tx1"/>
                </a:solidFill>
              </a:rPr>
              <a:t>A variety of symptoms exist within the health ecosystem that may indicate underlying financing issues that hinder our health goals</a:t>
            </a: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14</a:t>
            </a:fld>
            <a:endParaRPr lang="en-US" dirty="0">
              <a:solidFill>
                <a:prstClr val="black">
                  <a:tint val="75000"/>
                </a:prstClr>
              </a:solidFill>
            </a:endParaRPr>
          </a:p>
        </p:txBody>
      </p:sp>
      <p:sp>
        <p:nvSpPr>
          <p:cNvPr id="5" name="Rectangular Callout 4"/>
          <p:cNvSpPr/>
          <p:nvPr/>
        </p:nvSpPr>
        <p:spPr bwMode="auto">
          <a:xfrm>
            <a:off x="4130353" y="5065638"/>
            <a:ext cx="940001" cy="426804"/>
          </a:xfrm>
          <a:prstGeom prst="wedgeRectCallout">
            <a:avLst>
              <a:gd name="adj1" fmla="val -65680"/>
              <a:gd name="adj2" fmla="val 16591"/>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Recommends incorrect drug</a:t>
            </a:r>
          </a:p>
        </p:txBody>
      </p:sp>
      <p:sp>
        <p:nvSpPr>
          <p:cNvPr id="48" name="Rectangular Callout 47"/>
          <p:cNvSpPr/>
          <p:nvPr/>
        </p:nvSpPr>
        <p:spPr bwMode="auto">
          <a:xfrm>
            <a:off x="3307040" y="4549617"/>
            <a:ext cx="1036360" cy="336957"/>
          </a:xfrm>
          <a:prstGeom prst="wedgeRectCallout">
            <a:avLst>
              <a:gd name="adj1" fmla="val 7411"/>
              <a:gd name="adj2" fmla="val 86700"/>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Frequent stock-outs</a:t>
            </a:r>
            <a:endParaRPr kumimoji="0" lang="en-US" sz="1000" b="1" i="0" u="none" strike="noStrike" cap="none" normalizeH="0" baseline="0" dirty="0" smtClean="0">
              <a:ln>
                <a:noFill/>
              </a:ln>
              <a:effectLst/>
              <a:sym typeface="Symbol" pitchFamily="18" charset="2"/>
            </a:endParaRPr>
          </a:p>
        </p:txBody>
      </p:sp>
      <p:sp>
        <p:nvSpPr>
          <p:cNvPr id="49" name="Rectangular Callout 48"/>
          <p:cNvSpPr/>
          <p:nvPr/>
        </p:nvSpPr>
        <p:spPr bwMode="auto">
          <a:xfrm>
            <a:off x="3012940" y="3863926"/>
            <a:ext cx="1330460" cy="406419"/>
          </a:xfrm>
          <a:prstGeom prst="wedgeRectCallout">
            <a:avLst>
              <a:gd name="adj1" fmla="val -59890"/>
              <a:gd name="adj2" fmla="val 1838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Absenteeism among health workers</a:t>
            </a:r>
          </a:p>
        </p:txBody>
      </p:sp>
      <p:sp>
        <p:nvSpPr>
          <p:cNvPr id="50" name="Rectangular Callout 49"/>
          <p:cNvSpPr/>
          <p:nvPr/>
        </p:nvSpPr>
        <p:spPr bwMode="auto">
          <a:xfrm>
            <a:off x="1539320" y="5362524"/>
            <a:ext cx="725942" cy="363150"/>
          </a:xfrm>
          <a:prstGeom prst="wedgeRectCallout">
            <a:avLst>
              <a:gd name="adj1" fmla="val -64416"/>
              <a:gd name="adj2" fmla="val -17574"/>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Poor health outcomes</a:t>
            </a:r>
          </a:p>
        </p:txBody>
      </p:sp>
      <p:sp>
        <p:nvSpPr>
          <p:cNvPr id="52" name="Rectangular Callout 51"/>
          <p:cNvSpPr/>
          <p:nvPr/>
        </p:nvSpPr>
        <p:spPr bwMode="auto">
          <a:xfrm>
            <a:off x="1538730" y="4582094"/>
            <a:ext cx="1008673" cy="618115"/>
          </a:xfrm>
          <a:prstGeom prst="wedgeRectCallout">
            <a:avLst>
              <a:gd name="adj1" fmla="val -60602"/>
              <a:gd name="adj2" fmla="val 18388"/>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Seeks urgent instead of preventative care</a:t>
            </a:r>
            <a:endParaRPr kumimoji="0" lang="en-US" sz="1000" b="1" i="0" u="none" strike="noStrike" cap="none" normalizeH="0" baseline="0" dirty="0" smtClean="0">
              <a:ln>
                <a:noFill/>
              </a:ln>
              <a:effectLst/>
              <a:sym typeface="Symbol" pitchFamily="18" charset="2"/>
            </a:endParaRPr>
          </a:p>
        </p:txBody>
      </p:sp>
      <p:sp>
        <p:nvSpPr>
          <p:cNvPr id="54" name="Rectangular Callout 53"/>
          <p:cNvSpPr/>
          <p:nvPr/>
        </p:nvSpPr>
        <p:spPr bwMode="auto">
          <a:xfrm>
            <a:off x="682911" y="3313016"/>
            <a:ext cx="685800" cy="372989"/>
          </a:xfrm>
          <a:prstGeom prst="wedgeRectCallout">
            <a:avLst>
              <a:gd name="adj1" fmla="val 18858"/>
              <a:gd name="adj2" fmla="val 75270"/>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Long wait</a:t>
            </a:r>
            <a:r>
              <a:rPr kumimoji="0" lang="en-US" sz="1000" b="1" i="0" u="none" strike="noStrike" cap="none" normalizeH="0" dirty="0" smtClean="0">
                <a:ln>
                  <a:noFill/>
                </a:ln>
                <a:effectLst/>
                <a:sym typeface="Symbol" pitchFamily="18" charset="2"/>
              </a:rPr>
              <a:t> times</a:t>
            </a:r>
            <a:endParaRPr kumimoji="0" lang="en-US" sz="1000" b="1" i="0" u="none" strike="noStrike" cap="none" normalizeH="0" baseline="0" dirty="0" smtClean="0">
              <a:ln>
                <a:noFill/>
              </a:ln>
              <a:effectLst/>
              <a:sym typeface="Symbol" pitchFamily="18" charset="2"/>
            </a:endParaRPr>
          </a:p>
        </p:txBody>
      </p:sp>
      <p:sp>
        <p:nvSpPr>
          <p:cNvPr id="55" name="Rectangular Callout 54"/>
          <p:cNvSpPr/>
          <p:nvPr/>
        </p:nvSpPr>
        <p:spPr bwMode="auto">
          <a:xfrm>
            <a:off x="1724380" y="2133600"/>
            <a:ext cx="680516" cy="668182"/>
          </a:xfrm>
          <a:prstGeom prst="wedgeRectCallout">
            <a:avLst>
              <a:gd name="adj1" fmla="val 18858"/>
              <a:gd name="adj2" fmla="val 75270"/>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Outdated and non-functional equipment </a:t>
            </a:r>
          </a:p>
        </p:txBody>
      </p:sp>
      <p:sp>
        <p:nvSpPr>
          <p:cNvPr id="74" name="Rectangular Callout 73"/>
          <p:cNvSpPr/>
          <p:nvPr/>
        </p:nvSpPr>
        <p:spPr bwMode="auto">
          <a:xfrm>
            <a:off x="5334000" y="4549617"/>
            <a:ext cx="873610" cy="477397"/>
          </a:xfrm>
          <a:prstGeom prst="wedgeRectCallout">
            <a:avLst>
              <a:gd name="adj1" fmla="val 20006"/>
              <a:gd name="adj2" fmla="val 77082"/>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Emergency procurements</a:t>
            </a:r>
            <a:endParaRPr kumimoji="0" lang="en-US" sz="1000" b="1" i="0" u="none" strike="noStrike" cap="none" normalizeH="0" baseline="0" dirty="0" smtClean="0">
              <a:ln>
                <a:noFill/>
              </a:ln>
              <a:effectLst/>
              <a:sym typeface="Symbol" pitchFamily="18" charset="2"/>
            </a:endParaRPr>
          </a:p>
        </p:txBody>
      </p:sp>
      <p:sp>
        <p:nvSpPr>
          <p:cNvPr id="77" name="Rectangular Callout 76"/>
          <p:cNvSpPr/>
          <p:nvPr/>
        </p:nvSpPr>
        <p:spPr bwMode="auto">
          <a:xfrm>
            <a:off x="682911" y="2499576"/>
            <a:ext cx="928508" cy="642266"/>
          </a:xfrm>
          <a:prstGeom prst="wedgeRectCallout">
            <a:avLst>
              <a:gd name="adj1" fmla="val 67024"/>
              <a:gd name="adj2" fmla="val 25614"/>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Limited growth in private </a:t>
            </a:r>
          </a:p>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health sector</a:t>
            </a:r>
            <a:endParaRPr kumimoji="0" lang="en-US" sz="1000" b="1" i="0" u="none" strike="noStrike" cap="none" normalizeH="0" baseline="0" dirty="0" smtClean="0">
              <a:ln>
                <a:noFill/>
              </a:ln>
              <a:effectLst/>
              <a:sym typeface="Symbol" pitchFamily="18" charset="2"/>
            </a:endParaRPr>
          </a:p>
        </p:txBody>
      </p:sp>
      <p:sp>
        <p:nvSpPr>
          <p:cNvPr id="78" name="Rectangular Callout 77"/>
          <p:cNvSpPr/>
          <p:nvPr/>
        </p:nvSpPr>
        <p:spPr bwMode="auto">
          <a:xfrm>
            <a:off x="3352800" y="2666150"/>
            <a:ext cx="827432" cy="504954"/>
          </a:xfrm>
          <a:prstGeom prst="wedgeRectCallout">
            <a:avLst>
              <a:gd name="adj1" fmla="val 68519"/>
              <a:gd name="adj2" fmla="val 1995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Funding gaps for EPCMD programming</a:t>
            </a:r>
          </a:p>
        </p:txBody>
      </p:sp>
      <p:sp>
        <p:nvSpPr>
          <p:cNvPr id="80" name="Rectangular Callout 79"/>
          <p:cNvSpPr/>
          <p:nvPr/>
        </p:nvSpPr>
        <p:spPr bwMode="auto">
          <a:xfrm>
            <a:off x="4800600" y="2702230"/>
            <a:ext cx="1028700" cy="468873"/>
          </a:xfrm>
          <a:prstGeom prst="wedgeRectCallout">
            <a:avLst>
              <a:gd name="adj1" fmla="val -66882"/>
              <a:gd name="adj2" fmla="val 22257"/>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High donor dependence for health</a:t>
            </a:r>
          </a:p>
        </p:txBody>
      </p:sp>
      <p:sp>
        <p:nvSpPr>
          <p:cNvPr id="81" name="Rectangular Callout 80"/>
          <p:cNvSpPr/>
          <p:nvPr/>
        </p:nvSpPr>
        <p:spPr bwMode="auto">
          <a:xfrm>
            <a:off x="1424190" y="3834074"/>
            <a:ext cx="544372" cy="468873"/>
          </a:xfrm>
          <a:prstGeom prst="wedgeRectCallout">
            <a:avLst>
              <a:gd name="adj1" fmla="val -71422"/>
              <a:gd name="adj2" fmla="val -21667"/>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Poor quality</a:t>
            </a:r>
          </a:p>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 of care</a:t>
            </a:r>
          </a:p>
        </p:txBody>
      </p:sp>
      <p:sp>
        <p:nvSpPr>
          <p:cNvPr id="82" name="Rectangular Callout 81"/>
          <p:cNvSpPr/>
          <p:nvPr/>
        </p:nvSpPr>
        <p:spPr bwMode="auto">
          <a:xfrm>
            <a:off x="2731811" y="4965773"/>
            <a:ext cx="679693" cy="526669"/>
          </a:xfrm>
          <a:prstGeom prst="wedgeRectCallout">
            <a:avLst>
              <a:gd name="adj1" fmla="val 81419"/>
              <a:gd name="adj2" fmla="val -21667"/>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Limited demand for key drug</a:t>
            </a:r>
          </a:p>
        </p:txBody>
      </p:sp>
      <p:sp>
        <p:nvSpPr>
          <p:cNvPr id="83" name="Rectangular Callout 82"/>
          <p:cNvSpPr/>
          <p:nvPr/>
        </p:nvSpPr>
        <p:spPr bwMode="auto">
          <a:xfrm>
            <a:off x="2404896" y="3248757"/>
            <a:ext cx="719304" cy="372989"/>
          </a:xfrm>
          <a:prstGeom prst="wedgeRectCallout">
            <a:avLst>
              <a:gd name="adj1" fmla="val -72023"/>
              <a:gd name="adj2" fmla="val -2190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Needs upgrades</a:t>
            </a:r>
          </a:p>
        </p:txBody>
      </p:sp>
      <p:sp>
        <p:nvSpPr>
          <p:cNvPr id="84" name="Rectangular Callout 83"/>
          <p:cNvSpPr/>
          <p:nvPr/>
        </p:nvSpPr>
        <p:spPr bwMode="auto">
          <a:xfrm>
            <a:off x="2848085" y="1645205"/>
            <a:ext cx="1009429" cy="569786"/>
          </a:xfrm>
          <a:prstGeom prst="wedgeRectCallout">
            <a:avLst>
              <a:gd name="adj1" fmla="val -24641"/>
              <a:gd name="adj2" fmla="val 80321"/>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Limited demand</a:t>
            </a:r>
            <a:r>
              <a:rPr kumimoji="0" lang="en-US" sz="1000" b="1" i="0" u="none" strike="noStrike" cap="none" normalizeH="0" dirty="0" smtClean="0">
                <a:ln>
                  <a:noFill/>
                </a:ln>
                <a:effectLst/>
                <a:sym typeface="Symbol" pitchFamily="18" charset="2"/>
              </a:rPr>
              <a:t> for care across health system</a:t>
            </a:r>
            <a:endParaRPr kumimoji="0" lang="en-US" sz="1000" b="1" i="0" u="none" strike="noStrike" cap="none" normalizeH="0" baseline="0" dirty="0" smtClean="0">
              <a:ln>
                <a:noFill/>
              </a:ln>
              <a:effectLst/>
              <a:sym typeface="Symbol" pitchFamily="18" charset="2"/>
            </a:endParaRPr>
          </a:p>
        </p:txBody>
      </p:sp>
      <p:sp>
        <p:nvSpPr>
          <p:cNvPr id="85" name="Rectangular Callout 84"/>
          <p:cNvSpPr/>
          <p:nvPr/>
        </p:nvSpPr>
        <p:spPr bwMode="auto">
          <a:xfrm>
            <a:off x="6207610" y="3682103"/>
            <a:ext cx="899182" cy="539452"/>
          </a:xfrm>
          <a:prstGeom prst="wedgeRectCallout">
            <a:avLst>
              <a:gd name="adj1" fmla="val -67362"/>
              <a:gd name="adj2" fmla="val 2414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Banks refuse to lend to health sector</a:t>
            </a:r>
            <a:endParaRPr kumimoji="0" lang="en-US" sz="1000" b="1" i="0" u="none" strike="noStrike" cap="none" normalizeH="0" baseline="0" dirty="0" smtClean="0">
              <a:ln>
                <a:noFill/>
              </a:ln>
              <a:effectLst/>
              <a:sym typeface="Symbol" pitchFamily="18" charset="2"/>
            </a:endParaRPr>
          </a:p>
        </p:txBody>
      </p:sp>
      <p:sp>
        <p:nvSpPr>
          <p:cNvPr id="141" name="Rectangle 140"/>
          <p:cNvSpPr/>
          <p:nvPr/>
        </p:nvSpPr>
        <p:spPr bwMode="auto">
          <a:xfrm>
            <a:off x="-17962" y="0"/>
            <a:ext cx="321298" cy="143986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42" name="Rectangle 141"/>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43" name="Rectangle 142"/>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44" name="Rectangle 143"/>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45" name="Rectangle 144"/>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33"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09739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 grpId="0" animBg="1"/>
      <p:bldP spid="49" grpId="0" animBg="1"/>
      <p:bldP spid="50" grpId="0" animBg="1"/>
      <p:bldP spid="52" grpId="0" animBg="1"/>
      <p:bldP spid="54" grpId="0" animBg="1"/>
      <p:bldP spid="55" grpId="0" animBg="1"/>
      <p:bldP spid="74" grpId="0" animBg="1"/>
      <p:bldP spid="77" grpId="0" animBg="1"/>
      <p:bldP spid="78" grpId="0" animBg="1"/>
      <p:bldP spid="80" grpId="0" animBg="1"/>
      <p:bldP spid="81" grpId="0" animBg="1"/>
      <p:bldP spid="82" grpId="0" animBg="1"/>
      <p:bldP spid="83" grpId="0" animBg="1"/>
      <p:bldP spid="84"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774394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1481" name="think-cell Slide" r:id="rId5" imgW="6350000" imgH="6350000" progId="">
                  <p:embed/>
                </p:oleObj>
              </mc:Choice>
              <mc:Fallback>
                <p:oleObj name="think-cell Slide" r:id="rId5" imgW="6350000" imgH="6350000" progId="">
                  <p:embed/>
                  <p:pic>
                    <p:nvPicPr>
                      <p:cNvPr id="0" name="Picture 4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7"/>
          <a:srcRect r="2676"/>
          <a:stretch/>
        </p:blipFill>
        <p:spPr>
          <a:xfrm>
            <a:off x="379159" y="914400"/>
            <a:ext cx="8383841" cy="5809992"/>
          </a:xfrm>
          <a:prstGeom prst="rect">
            <a:avLst/>
          </a:prstGeom>
        </p:spPr>
      </p:pic>
      <p:sp>
        <p:nvSpPr>
          <p:cNvPr id="66" name="Rectangle 65"/>
          <p:cNvSpPr/>
          <p:nvPr/>
        </p:nvSpPr>
        <p:spPr bwMode="auto">
          <a:xfrm>
            <a:off x="533400" y="5946517"/>
            <a:ext cx="80772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0" name="Rectangle 69"/>
          <p:cNvSpPr/>
          <p:nvPr/>
        </p:nvSpPr>
        <p:spPr bwMode="auto">
          <a:xfrm>
            <a:off x="533400" y="5946517"/>
            <a:ext cx="51054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15</a:t>
            </a:fld>
            <a:endParaRPr lang="en-US" dirty="0">
              <a:solidFill>
                <a:prstClr val="black">
                  <a:tint val="75000"/>
                </a:prstClr>
              </a:solidFill>
            </a:endParaRPr>
          </a:p>
        </p:txBody>
      </p:sp>
      <p:sp>
        <p:nvSpPr>
          <p:cNvPr id="34" name="Rectangular Callout 33"/>
          <p:cNvSpPr/>
          <p:nvPr/>
        </p:nvSpPr>
        <p:spPr bwMode="auto">
          <a:xfrm>
            <a:off x="2924677" y="3822280"/>
            <a:ext cx="2603334" cy="773090"/>
          </a:xfrm>
          <a:prstGeom prst="wedgeRectCallout">
            <a:avLst>
              <a:gd name="adj1" fmla="val -58065"/>
              <a:gd name="adj2" fmla="val -16842"/>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Delayed and </a:t>
            </a:r>
            <a:r>
              <a:rPr lang="en-US" sz="1000" b="1" dirty="0" smtClean="0">
                <a:sym typeface="Symbol" pitchFamily="18" charset="2"/>
              </a:rPr>
              <a:t>incomplete health worker salaries, </a:t>
            </a:r>
            <a:r>
              <a:rPr lang="en-US" sz="1000" dirty="0" smtClean="0">
                <a:sym typeface="Symbol" pitchFamily="18" charset="2"/>
              </a:rPr>
              <a:t>limiting incentives </a:t>
            </a:r>
            <a:r>
              <a:rPr lang="en-US" sz="1000" dirty="0">
                <a:sym typeface="Symbol" pitchFamily="18" charset="2"/>
              </a:rPr>
              <a:t>to provide </a:t>
            </a:r>
            <a:r>
              <a:rPr lang="en-US" sz="1000" dirty="0" smtClean="0">
                <a:sym typeface="Symbol" pitchFamily="18" charset="2"/>
              </a:rPr>
              <a:t>care</a:t>
            </a:r>
          </a:p>
          <a:p>
            <a:pPr defTabSz="857250">
              <a:spcBef>
                <a:spcPct val="50000"/>
              </a:spcBef>
            </a:pPr>
            <a:r>
              <a:rPr lang="en-US" sz="1000" i="1" dirty="0" smtClean="0">
                <a:sym typeface="Symbol" pitchFamily="18" charset="2"/>
              </a:rPr>
              <a:t>Results </a:t>
            </a:r>
            <a:r>
              <a:rPr lang="en-US" sz="1000" i="1" dirty="0">
                <a:sym typeface="Symbol" pitchFamily="18" charset="2"/>
              </a:rPr>
              <a:t>in high levels of absenteeism and low quality service delivery </a:t>
            </a:r>
            <a:endParaRPr lang="en-US" sz="1000" b="1" i="1" dirty="0">
              <a:sym typeface="Symbol" pitchFamily="18" charset="2"/>
            </a:endParaRPr>
          </a:p>
        </p:txBody>
      </p:sp>
      <p:sp>
        <p:nvSpPr>
          <p:cNvPr id="35" name="Rectangular Callout 34"/>
          <p:cNvSpPr/>
          <p:nvPr/>
        </p:nvSpPr>
        <p:spPr bwMode="auto">
          <a:xfrm>
            <a:off x="719407" y="1434299"/>
            <a:ext cx="1708369" cy="1464218"/>
          </a:xfrm>
          <a:prstGeom prst="wedgeRectCallout">
            <a:avLst>
              <a:gd name="adj1" fmla="val -23184"/>
              <a:gd name="adj2" fmla="val 65334"/>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smtClean="0">
                <a:sym typeface="Symbol" pitchFamily="18" charset="2"/>
              </a:rPr>
              <a:t>Lack of provider incentives </a:t>
            </a:r>
            <a:r>
              <a:rPr lang="en-US" sz="1000" dirty="0" smtClean="0">
                <a:sym typeface="Symbol" pitchFamily="18" charset="2"/>
              </a:rPr>
              <a:t>to </a:t>
            </a:r>
            <a:r>
              <a:rPr lang="en-US" sz="1000" dirty="0">
                <a:sym typeface="Symbol" pitchFamily="18" charset="2"/>
              </a:rPr>
              <a:t>provide affordable, quality care to the </a:t>
            </a:r>
            <a:r>
              <a:rPr lang="en-US" sz="1000" dirty="0" smtClean="0">
                <a:sym typeface="Symbol" pitchFamily="18" charset="2"/>
              </a:rPr>
              <a:t>poor </a:t>
            </a:r>
          </a:p>
          <a:p>
            <a:pPr defTabSz="857250">
              <a:spcBef>
                <a:spcPct val="50000"/>
              </a:spcBef>
            </a:pPr>
            <a:r>
              <a:rPr lang="en-US" sz="1000" i="1" dirty="0" smtClean="0">
                <a:sym typeface="Symbol" pitchFamily="18" charset="2"/>
              </a:rPr>
              <a:t>Results in </a:t>
            </a:r>
            <a:r>
              <a:rPr lang="en-US" sz="1000" i="1" dirty="0">
                <a:sym typeface="Symbol" pitchFamily="18" charset="2"/>
              </a:rPr>
              <a:t>long wait times and poor service delivery </a:t>
            </a:r>
            <a:r>
              <a:rPr lang="en-US" sz="1000" i="1" dirty="0" smtClean="0">
                <a:sym typeface="Symbol" pitchFamily="18" charset="2"/>
              </a:rPr>
              <a:t>in both </a:t>
            </a:r>
            <a:r>
              <a:rPr lang="en-US" sz="1000" i="1" dirty="0">
                <a:sym typeface="Symbol" pitchFamily="18" charset="2"/>
              </a:rPr>
              <a:t>public and private health systems</a:t>
            </a:r>
            <a:endParaRPr lang="en-US" sz="1000" b="1" i="1" dirty="0">
              <a:sym typeface="Symbol" pitchFamily="18" charset="2"/>
            </a:endParaRPr>
          </a:p>
        </p:txBody>
      </p:sp>
      <p:sp>
        <p:nvSpPr>
          <p:cNvPr id="36" name="Rectangular Callout 35"/>
          <p:cNvSpPr/>
          <p:nvPr/>
        </p:nvSpPr>
        <p:spPr bwMode="auto">
          <a:xfrm>
            <a:off x="6359823" y="3751216"/>
            <a:ext cx="1987588" cy="893447"/>
          </a:xfrm>
          <a:prstGeom prst="wedgeRectCallout">
            <a:avLst>
              <a:gd name="adj1" fmla="val -22421"/>
              <a:gd name="adj2" fmla="val 70487"/>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Working capital gaps</a:t>
            </a:r>
            <a:r>
              <a:rPr lang="en-US" sz="1000" dirty="0">
                <a:sym typeface="Symbol" pitchFamily="18" charset="2"/>
              </a:rPr>
              <a:t> throughout the supply </a:t>
            </a:r>
            <a:r>
              <a:rPr lang="en-US" sz="1000" dirty="0" smtClean="0">
                <a:sym typeface="Symbol" pitchFamily="18" charset="2"/>
              </a:rPr>
              <a:t>chain and health ecosystem </a:t>
            </a:r>
          </a:p>
          <a:p>
            <a:pPr defTabSz="857250">
              <a:spcBef>
                <a:spcPct val="50000"/>
              </a:spcBef>
            </a:pPr>
            <a:r>
              <a:rPr lang="en-US" sz="1000" i="1" dirty="0">
                <a:sym typeface="Symbol" pitchFamily="18" charset="2"/>
              </a:rPr>
              <a:t>Results in </a:t>
            </a:r>
            <a:r>
              <a:rPr lang="en-US" sz="1000" i="1" dirty="0" smtClean="0">
                <a:sym typeface="Symbol" pitchFamily="18" charset="2"/>
              </a:rPr>
              <a:t>stock-outs and payment delays</a:t>
            </a:r>
            <a:endParaRPr lang="en-US" sz="1000" b="1" i="1" dirty="0">
              <a:sym typeface="Symbol" pitchFamily="18" charset="2"/>
            </a:endParaRPr>
          </a:p>
        </p:txBody>
      </p:sp>
      <p:sp>
        <p:nvSpPr>
          <p:cNvPr id="37" name="Rectangular Callout 36"/>
          <p:cNvSpPr/>
          <p:nvPr/>
        </p:nvSpPr>
        <p:spPr bwMode="auto">
          <a:xfrm>
            <a:off x="1676214" y="4900788"/>
            <a:ext cx="2438586" cy="1042812"/>
          </a:xfrm>
          <a:prstGeom prst="wedgeRectCallout">
            <a:avLst>
              <a:gd name="adj1" fmla="val -60616"/>
              <a:gd name="adj2" fmla="val -18365"/>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Limited ability to pay</a:t>
            </a:r>
            <a:r>
              <a:rPr lang="en-US" sz="1000" dirty="0">
                <a:sym typeface="Symbol" pitchFamily="18" charset="2"/>
              </a:rPr>
              <a:t> </a:t>
            </a:r>
            <a:r>
              <a:rPr lang="en-US" sz="1000" dirty="0" smtClean="0">
                <a:sym typeface="Symbol" pitchFamily="18" charset="2"/>
              </a:rPr>
              <a:t>for EPCMD products and services, restricting utilization and access among the poor </a:t>
            </a:r>
          </a:p>
          <a:p>
            <a:pPr defTabSz="857250">
              <a:spcBef>
                <a:spcPct val="50000"/>
              </a:spcBef>
            </a:pPr>
            <a:r>
              <a:rPr lang="en-US" sz="1000" i="1" dirty="0">
                <a:sym typeface="Symbol" pitchFamily="18" charset="2"/>
              </a:rPr>
              <a:t>L</a:t>
            </a:r>
            <a:r>
              <a:rPr lang="en-US" sz="1000" i="1" dirty="0" smtClean="0">
                <a:sym typeface="Symbol" pitchFamily="18" charset="2"/>
              </a:rPr>
              <a:t>eads to low demand for services and  </a:t>
            </a:r>
            <a:r>
              <a:rPr lang="en-US" sz="1000" i="1" dirty="0">
                <a:sym typeface="Symbol" pitchFamily="18" charset="2"/>
              </a:rPr>
              <a:t>catastrophic household spending when care is sought</a:t>
            </a:r>
            <a:endParaRPr lang="en-US" sz="1000" b="1" i="1" dirty="0">
              <a:sym typeface="Symbol" pitchFamily="18" charset="2"/>
            </a:endParaRPr>
          </a:p>
        </p:txBody>
      </p:sp>
      <p:sp>
        <p:nvSpPr>
          <p:cNvPr id="38" name="Rectangular Callout 37"/>
          <p:cNvSpPr/>
          <p:nvPr/>
        </p:nvSpPr>
        <p:spPr bwMode="auto">
          <a:xfrm>
            <a:off x="3205934" y="1222117"/>
            <a:ext cx="1899672" cy="1456552"/>
          </a:xfrm>
          <a:prstGeom prst="wedgeRectCallout">
            <a:avLst>
              <a:gd name="adj1" fmla="val 19203"/>
              <a:gd name="adj2" fmla="val 69051"/>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Insufficient domestic resources </a:t>
            </a:r>
            <a:r>
              <a:rPr lang="en-US" sz="1000" dirty="0" smtClean="0">
                <a:sym typeface="Symbol" pitchFamily="18" charset="2"/>
              </a:rPr>
              <a:t>or political will for EPCMD from both public and private sources</a:t>
            </a:r>
          </a:p>
          <a:p>
            <a:pPr defTabSz="857250">
              <a:spcBef>
                <a:spcPct val="50000"/>
              </a:spcBef>
            </a:pPr>
            <a:r>
              <a:rPr lang="en-US" sz="1000" i="1" dirty="0" smtClean="0">
                <a:sym typeface="Symbol" pitchFamily="18" charset="2"/>
              </a:rPr>
              <a:t>Leads to </a:t>
            </a:r>
            <a:r>
              <a:rPr lang="en-US" sz="1000" i="1" dirty="0">
                <a:sym typeface="Symbol" pitchFamily="18" charset="2"/>
              </a:rPr>
              <a:t>funding gaps across the value </a:t>
            </a:r>
            <a:r>
              <a:rPr lang="en-US" sz="1000" i="1" dirty="0" smtClean="0">
                <a:sym typeface="Symbol" pitchFamily="18" charset="2"/>
              </a:rPr>
              <a:t>chain, constraining </a:t>
            </a:r>
            <a:r>
              <a:rPr lang="en-US" sz="1000" i="1" dirty="0">
                <a:sym typeface="Symbol" pitchFamily="18" charset="2"/>
              </a:rPr>
              <a:t>the ability of the health system to deliver sufficient care</a:t>
            </a:r>
            <a:endParaRPr lang="en-US" sz="1000" b="1" i="1" dirty="0">
              <a:sym typeface="Symbol" pitchFamily="18" charset="2"/>
            </a:endParaRPr>
          </a:p>
        </p:txBody>
      </p:sp>
      <p:pic>
        <p:nvPicPr>
          <p:cNvPr id="39" name="Picture 35" descr="Incentiviz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7042" y="1069717"/>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3" descr="Nurs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27776" y="3893353"/>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User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19200" y="4574917"/>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67400" y="3352800"/>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p:cNvSpPr/>
          <p:nvPr/>
        </p:nvSpPr>
        <p:spPr bwMode="auto">
          <a:xfrm>
            <a:off x="326" y="-3048"/>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35" name="Rectangle 134"/>
          <p:cNvSpPr/>
          <p:nvPr/>
        </p:nvSpPr>
        <p:spPr bwMode="auto">
          <a:xfrm>
            <a:off x="326" y="1352664"/>
            <a:ext cx="321298" cy="1439861"/>
          </a:xfrm>
          <a:prstGeom prst="rect">
            <a:avLst/>
          </a:prstGeom>
          <a:solidFill>
            <a:srgbClr val="942825"/>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36" name="Rectangle 135"/>
          <p:cNvSpPr/>
          <p:nvPr/>
        </p:nvSpPr>
        <p:spPr bwMode="auto">
          <a:xfrm>
            <a:off x="326" y="2708376"/>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37" name="Rectangle 136"/>
          <p:cNvSpPr/>
          <p:nvPr/>
        </p:nvSpPr>
        <p:spPr bwMode="auto">
          <a:xfrm>
            <a:off x="326" y="4064088"/>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38" name="Rectangle 137"/>
          <p:cNvSpPr/>
          <p:nvPr/>
        </p:nvSpPr>
        <p:spPr bwMode="auto">
          <a:xfrm>
            <a:off x="326" y="5419801"/>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pic>
        <p:nvPicPr>
          <p:cNvPr id="42" name="Picture 48" descr="taxes Icon"/>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1207" y="1212681"/>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a:spLocks noGrp="1"/>
          </p:cNvSpPr>
          <p:nvPr>
            <p:ph type="title"/>
          </p:nvPr>
        </p:nvSpPr>
        <p:spPr>
          <a:xfrm>
            <a:off x="533400" y="248345"/>
            <a:ext cx="6400800" cy="665163"/>
          </a:xfrm>
        </p:spPr>
        <p:txBody>
          <a:bodyPr/>
          <a:lstStyle/>
          <a:p>
            <a:r>
              <a:rPr lang="en-US" dirty="0">
                <a:solidFill>
                  <a:schemeClr val="tx1"/>
                </a:solidFill>
              </a:rPr>
              <a:t>The Framework identifies five common financing issues that are often </a:t>
            </a:r>
            <a:r>
              <a:rPr lang="en-US" dirty="0" smtClean="0">
                <a:solidFill>
                  <a:schemeClr val="tx1"/>
                </a:solidFill>
              </a:rPr>
              <a:t>causes </a:t>
            </a:r>
            <a:r>
              <a:rPr lang="en-US" dirty="0">
                <a:solidFill>
                  <a:schemeClr val="tx1"/>
                </a:solidFill>
              </a:rPr>
              <a:t>of these symptoms</a:t>
            </a:r>
          </a:p>
        </p:txBody>
      </p:sp>
      <p:sp>
        <p:nvSpPr>
          <p:cNvPr id="23"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11527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757501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4081" name="think-cell Slide" r:id="rId5" imgW="6350000" imgH="6350000" progId="">
                  <p:embed/>
                </p:oleObj>
              </mc:Choice>
              <mc:Fallback>
                <p:oleObj name="think-cell Slide" r:id="rId5" imgW="6350000" imgH="6350000" progId="">
                  <p:embed/>
                  <p:pic>
                    <p:nvPicPr>
                      <p:cNvPr id="0" name="Picture 3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21119911"/>
              </p:ext>
            </p:extLst>
          </p:nvPr>
        </p:nvGraphicFramePr>
        <p:xfrm>
          <a:off x="533401" y="1143000"/>
          <a:ext cx="8077199" cy="4768496"/>
        </p:xfrm>
        <a:graphic>
          <a:graphicData uri="http://schemas.openxmlformats.org/drawingml/2006/table">
            <a:tbl>
              <a:tblPr firstRow="1" bandRow="1">
                <a:tableStyleId>{5C22544A-7EE6-4342-B048-85BDC9FD1C3A}</a:tableStyleId>
              </a:tblPr>
              <a:tblGrid>
                <a:gridCol w="2743199"/>
                <a:gridCol w="2438400"/>
                <a:gridCol w="2895600"/>
              </a:tblGrid>
              <a:tr h="235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Calibri" panose="020F0502020204030204" pitchFamily="34" charset="0"/>
                          <a:sym typeface="Symbol" pitchFamily="18" charset="2"/>
                        </a:rPr>
                        <a:t>Symptoms include: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Calibri" panose="020F0502020204030204" pitchFamily="34" charset="0"/>
                          <a:sym typeface="Symbol" pitchFamily="18" charset="2"/>
                        </a:rPr>
                        <a:t>Financing</a:t>
                      </a:r>
                      <a:r>
                        <a:rPr lang="en-US" sz="1100" b="1" baseline="0" dirty="0" smtClean="0">
                          <a:solidFill>
                            <a:schemeClr val="bg1"/>
                          </a:solidFill>
                          <a:latin typeface="Calibri" panose="020F0502020204030204" pitchFamily="34" charset="0"/>
                          <a:sym typeface="Symbol" pitchFamily="18" charset="2"/>
                        </a:rPr>
                        <a:t> i</a:t>
                      </a:r>
                      <a:r>
                        <a:rPr lang="en-US" sz="1100" b="1" dirty="0" smtClean="0">
                          <a:solidFill>
                            <a:schemeClr val="bg1"/>
                          </a:solidFill>
                          <a:latin typeface="Calibri" panose="020F0502020204030204" pitchFamily="34" charset="0"/>
                          <a:sym typeface="Symbol" pitchFamily="18" charset="2"/>
                        </a:rPr>
                        <a:t>ssues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Calibri" panose="020F0502020204030204" pitchFamily="34" charset="0"/>
                          <a:sym typeface="Symbol" pitchFamily="18" charset="2"/>
                        </a:rPr>
                        <a:t>Alternative explanations include: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High</a:t>
                      </a:r>
                      <a:r>
                        <a:rPr lang="en-US" sz="1100" b="0" baseline="0" dirty="0" smtClean="0">
                          <a:solidFill>
                            <a:schemeClr val="tx1"/>
                          </a:solidFill>
                          <a:latin typeface="Calibri" panose="020F0502020204030204" pitchFamily="34" charset="0"/>
                          <a:sym typeface="Calibri" panose="020F0502020204030204" pitchFamily="34" charset="0"/>
                        </a:rPr>
                        <a:t> donor dependence for health</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r>
                        <a:rPr lang="en-US" sz="1100" b="1" kern="1200" dirty="0" smtClean="0">
                          <a:solidFill>
                            <a:schemeClr val="dk1"/>
                          </a:solidFill>
                          <a:effectLst/>
                          <a:latin typeface="Calibri" panose="020F0502020204030204" pitchFamily="34" charset="0"/>
                          <a:ea typeface="+mn-ea"/>
                          <a:cs typeface="+mn-cs"/>
                        </a:rPr>
                        <a:t>Insufficient domestic resources </a:t>
                      </a:r>
                      <a:r>
                        <a:rPr lang="en-US" sz="1100" b="0" kern="1200" dirty="0" smtClean="0">
                          <a:solidFill>
                            <a:schemeClr val="dk1"/>
                          </a:solidFill>
                          <a:effectLst/>
                          <a:latin typeface="Calibri" panose="020F0502020204030204" pitchFamily="34" charset="0"/>
                          <a:ea typeface="+mn-ea"/>
                          <a:cs typeface="+mn-cs"/>
                        </a:rPr>
                        <a:t>or</a:t>
                      </a:r>
                      <a:r>
                        <a:rPr lang="en-US" sz="1100" b="0" kern="1200" baseline="0" dirty="0" smtClean="0">
                          <a:solidFill>
                            <a:schemeClr val="dk1"/>
                          </a:solidFill>
                          <a:effectLst/>
                          <a:latin typeface="Calibri" panose="020F0502020204030204" pitchFamily="34" charset="0"/>
                          <a:ea typeface="+mn-ea"/>
                          <a:cs typeface="+mn-cs"/>
                        </a:rPr>
                        <a:t> political will </a:t>
                      </a:r>
                      <a:r>
                        <a:rPr lang="en-US" sz="1100" kern="1200" dirty="0" smtClean="0">
                          <a:solidFill>
                            <a:schemeClr val="dk1"/>
                          </a:solidFill>
                          <a:effectLst/>
                          <a:latin typeface="Calibri" panose="020F0502020204030204" pitchFamily="34" charset="0"/>
                          <a:ea typeface="+mn-ea"/>
                          <a:cs typeface="+mn-cs"/>
                        </a:rPr>
                        <a:t>for EPCMD, from both public and private sources</a:t>
                      </a:r>
                      <a:endParaRPr lang="en-US" sz="1100" b="1" dirty="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dirty="0" smtClean="0">
                          <a:solidFill>
                            <a:schemeClr val="tx1"/>
                          </a:solidFill>
                          <a:latin typeface="Calibri" panose="020F0502020204030204" pitchFamily="34" charset="0"/>
                          <a:sym typeface="Calibri" panose="020F0502020204030204" pitchFamily="34" charset="0"/>
                        </a:rPr>
                        <a:t>Extremely</a:t>
                      </a:r>
                      <a:r>
                        <a:rPr lang="en-US" sz="1100" b="0" baseline="0" dirty="0" smtClean="0">
                          <a:solidFill>
                            <a:schemeClr val="tx1"/>
                          </a:solidFill>
                          <a:latin typeface="Calibri" panose="020F0502020204030204" pitchFamily="34" charset="0"/>
                          <a:sym typeface="Calibri" panose="020F0502020204030204" pitchFamily="34" charset="0"/>
                        </a:rPr>
                        <a:t> low-income or fragile economy </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High</a:t>
                      </a:r>
                      <a:r>
                        <a:rPr lang="en-US" sz="1100" b="0" baseline="0" dirty="0" smtClean="0">
                          <a:solidFill>
                            <a:schemeClr val="tx1"/>
                          </a:solidFill>
                          <a:latin typeface="Calibri" panose="020F0502020204030204" pitchFamily="34" charset="0"/>
                          <a:sym typeface="Calibri" panose="020F0502020204030204" pitchFamily="34" charset="0"/>
                        </a:rPr>
                        <a:t> percentage of out-of-pocket spending</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rowSpan="2">
                  <a:txBody>
                    <a:bodyPr/>
                    <a:lstStyle/>
                    <a:p>
                      <a:r>
                        <a:rPr lang="en-US" sz="1100" b="0" dirty="0" smtClean="0">
                          <a:solidFill>
                            <a:schemeClr val="tx1"/>
                          </a:solidFill>
                          <a:latin typeface="Calibri" panose="020F0502020204030204" pitchFamily="34" charset="0"/>
                          <a:sym typeface="Calibri" panose="020F0502020204030204" pitchFamily="34" charset="0"/>
                        </a:rPr>
                        <a:t>Lack</a:t>
                      </a:r>
                      <a:r>
                        <a:rPr lang="en-US" sz="1100" b="0" baseline="0" dirty="0" smtClean="0">
                          <a:solidFill>
                            <a:schemeClr val="tx1"/>
                          </a:solidFill>
                          <a:latin typeface="Calibri" panose="020F0502020204030204" pitchFamily="34" charset="0"/>
                          <a:sym typeface="Calibri" panose="020F0502020204030204" pitchFamily="34" charset="0"/>
                        </a:rPr>
                        <a:t> of coordination </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rowSpan="2">
                  <a:txBody>
                    <a:bodyPr/>
                    <a:lstStyle/>
                    <a:p>
                      <a:r>
                        <a:rPr lang="en-US" sz="1100" b="0" dirty="0" smtClean="0">
                          <a:solidFill>
                            <a:schemeClr val="tx1"/>
                          </a:solidFill>
                          <a:latin typeface="Calibri" panose="020F0502020204030204" pitchFamily="34" charset="0"/>
                          <a:sym typeface="Calibri" panose="020F0502020204030204" pitchFamily="34" charset="0"/>
                        </a:rPr>
                        <a:t>Funding</a:t>
                      </a:r>
                      <a:r>
                        <a:rPr lang="en-US" sz="1100" b="0" baseline="0" dirty="0" smtClean="0">
                          <a:solidFill>
                            <a:schemeClr val="tx1"/>
                          </a:solidFill>
                          <a:latin typeface="Calibri" panose="020F0502020204030204" pitchFamily="34" charset="0"/>
                          <a:sym typeface="Calibri" panose="020F0502020204030204" pitchFamily="34" charset="0"/>
                        </a:rPr>
                        <a:t> gaps for EPCMD programming</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3496">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smtClean="0">
                          <a:solidFill>
                            <a:schemeClr val="tx1"/>
                          </a:solidFill>
                          <a:latin typeface="Calibri" panose="020F0502020204030204" pitchFamily="34" charset="0"/>
                          <a:sym typeface="Calibri" panose="020F0502020204030204" pitchFamily="34" charset="0"/>
                        </a:rPr>
                        <a:t>Limited </a:t>
                      </a:r>
                      <a:r>
                        <a:rPr lang="en-US" sz="1100" b="0" baseline="0" dirty="0" smtClean="0">
                          <a:solidFill>
                            <a:schemeClr val="tx1"/>
                          </a:solidFill>
                          <a:latin typeface="Calibri" panose="020F0502020204030204" pitchFamily="34" charset="0"/>
                          <a:sym typeface="Calibri" panose="020F0502020204030204" pitchFamily="34" charset="0"/>
                        </a:rPr>
                        <a:t>capacity to absorb funding</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Limited growth</a:t>
                      </a:r>
                      <a:r>
                        <a:rPr lang="en-US" sz="1100" b="0" baseline="0" dirty="0" smtClean="0">
                          <a:solidFill>
                            <a:schemeClr val="tx1"/>
                          </a:solidFill>
                          <a:latin typeface="Calibri" panose="020F0502020204030204" pitchFamily="34" charset="0"/>
                          <a:sym typeface="Calibri" panose="020F0502020204030204" pitchFamily="34" charset="0"/>
                        </a:rPr>
                        <a:t> in private health sector</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r>
                        <a:rPr lang="en-US" sz="1100" b="1" kern="1200" dirty="0" smtClean="0">
                          <a:solidFill>
                            <a:schemeClr val="dk1"/>
                          </a:solidFill>
                          <a:effectLst/>
                          <a:latin typeface="Calibri" panose="020F0502020204030204" pitchFamily="34" charset="0"/>
                          <a:ea typeface="+mn-ea"/>
                          <a:cs typeface="+mn-cs"/>
                        </a:rPr>
                        <a:t>Lack of provider incentives</a:t>
                      </a:r>
                      <a:r>
                        <a:rPr lang="en-US" sz="1100" kern="1200" dirty="0" smtClean="0">
                          <a:solidFill>
                            <a:schemeClr val="dk1"/>
                          </a:solidFill>
                          <a:effectLst/>
                          <a:latin typeface="Calibri" panose="020F0502020204030204" pitchFamily="34" charset="0"/>
                          <a:ea typeface="+mn-ea"/>
                          <a:cs typeface="+mn-cs"/>
                        </a:rPr>
                        <a:t> to provide affordable, quality care to the poor</a:t>
                      </a:r>
                      <a:endParaRPr lang="en-US" sz="1100" b="0" dirty="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dirty="0" smtClean="0">
                          <a:solidFill>
                            <a:schemeClr val="tx1"/>
                          </a:solidFill>
                          <a:latin typeface="Calibri" panose="020F0502020204030204" pitchFamily="34" charset="0"/>
                          <a:sym typeface="Calibri" panose="020F0502020204030204" pitchFamily="34" charset="0"/>
                        </a:rPr>
                        <a:t>Strong public delivery systems</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7911">
                <a:tc>
                  <a:txBody>
                    <a:bodyPr/>
                    <a:lstStyle/>
                    <a:p>
                      <a:r>
                        <a:rPr lang="en-US" sz="1100" b="0" dirty="0" smtClean="0">
                          <a:solidFill>
                            <a:schemeClr val="tx1"/>
                          </a:solidFill>
                          <a:latin typeface="Calibri" panose="020F0502020204030204" pitchFamily="34" charset="0"/>
                          <a:sym typeface="Calibri" panose="020F0502020204030204" pitchFamily="34" charset="0"/>
                        </a:rPr>
                        <a:t>Low</a:t>
                      </a:r>
                      <a:r>
                        <a:rPr lang="en-US" sz="1100" b="0" baseline="0" dirty="0" smtClean="0">
                          <a:solidFill>
                            <a:schemeClr val="tx1"/>
                          </a:solidFill>
                          <a:latin typeface="Calibri" panose="020F0502020204030204" pitchFamily="34" charset="0"/>
                          <a:sym typeface="Calibri" panose="020F0502020204030204" pitchFamily="34" charset="0"/>
                        </a:rPr>
                        <a:t> </a:t>
                      </a:r>
                      <a:r>
                        <a:rPr lang="en-US" sz="1100" b="0" dirty="0" smtClean="0">
                          <a:solidFill>
                            <a:schemeClr val="tx1"/>
                          </a:solidFill>
                          <a:latin typeface="Calibri" panose="020F0502020204030204" pitchFamily="34" charset="0"/>
                          <a:sym typeface="Calibri" panose="020F0502020204030204" pitchFamily="34" charset="0"/>
                        </a:rPr>
                        <a:t>quality care in public and private facilities</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100" b="0" dirty="0" smtClean="0">
                          <a:latin typeface="Calibri" panose="020F0502020204030204" pitchFamily="34" charset="0"/>
                        </a:rPr>
                        <a:t>Insufficient</a:t>
                      </a:r>
                      <a:r>
                        <a:rPr lang="en-US" sz="1100" b="0" baseline="0" dirty="0" smtClean="0">
                          <a:latin typeface="Calibri" panose="020F0502020204030204" pitchFamily="34" charset="0"/>
                        </a:rPr>
                        <a:t> training for health workers</a:t>
                      </a:r>
                      <a:endParaRPr lang="en-US" sz="1100" b="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Long wait</a:t>
                      </a:r>
                      <a:r>
                        <a:rPr lang="en-US" sz="1100" b="0" baseline="0" dirty="0" smtClean="0">
                          <a:solidFill>
                            <a:schemeClr val="tx1"/>
                          </a:solidFill>
                          <a:latin typeface="Calibri" panose="020F0502020204030204" pitchFamily="34" charset="0"/>
                          <a:sym typeface="Calibri" panose="020F0502020204030204" pitchFamily="34" charset="0"/>
                        </a:rPr>
                        <a:t> times</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100" b="0" dirty="0" smtClean="0">
                          <a:latin typeface="Calibri" panose="020F0502020204030204" pitchFamily="34" charset="0"/>
                        </a:rPr>
                        <a:t>Lack</a:t>
                      </a:r>
                      <a:r>
                        <a:rPr lang="en-US" sz="1100" b="0" baseline="0" dirty="0" smtClean="0">
                          <a:latin typeface="Calibri" panose="020F0502020204030204" pitchFamily="34" charset="0"/>
                        </a:rPr>
                        <a:t> of health workers</a:t>
                      </a:r>
                      <a:endParaRPr lang="en-US" sz="1100" b="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0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Frequent</a:t>
                      </a:r>
                      <a:r>
                        <a:rPr lang="en-US" sz="1100" b="0" baseline="0" dirty="0" smtClean="0">
                          <a:solidFill>
                            <a:schemeClr val="tx1"/>
                          </a:solidFill>
                          <a:latin typeface="Calibri" panose="020F0502020204030204" pitchFamily="34" charset="0"/>
                          <a:sym typeface="Calibri" panose="020F0502020204030204" pitchFamily="34" charset="0"/>
                        </a:rPr>
                        <a:t> stock-outs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Calibri" panose="020F0502020204030204" pitchFamily="34" charset="0"/>
                          <a:ea typeface="+mn-ea"/>
                          <a:cs typeface="+mn-cs"/>
                        </a:rPr>
                        <a:t>Working capital gaps</a:t>
                      </a:r>
                      <a:r>
                        <a:rPr lang="en-US" sz="1100" kern="1200" dirty="0" smtClean="0">
                          <a:solidFill>
                            <a:schemeClr val="dk1"/>
                          </a:solidFill>
                          <a:effectLst/>
                          <a:latin typeface="Calibri" panose="020F0502020204030204" pitchFamily="34" charset="0"/>
                          <a:ea typeface="+mn-ea"/>
                          <a:cs typeface="+mn-cs"/>
                        </a:rPr>
                        <a:t> throughout the supply chain, leading to stock-outs and payment delays</a:t>
                      </a:r>
                      <a:endParaRPr lang="en-US" sz="1100" b="0" dirty="0" smtClean="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Broken supply chains;</a:t>
                      </a:r>
                      <a:r>
                        <a:rPr lang="en-US" sz="1100" b="0" baseline="0" dirty="0" smtClean="0">
                          <a:solidFill>
                            <a:schemeClr val="tx1"/>
                          </a:solidFill>
                          <a:latin typeface="Calibri" panose="020F0502020204030204" pitchFamily="34" charset="0"/>
                          <a:sym typeface="Calibri" panose="020F0502020204030204" pitchFamily="34" charset="0"/>
                        </a:rPr>
                        <a:t> poor forecasting</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2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Delayed health worker payments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Payment logistics challenges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Absenteeism among health workers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Calibri" panose="020F0502020204030204" pitchFamily="34" charset="0"/>
                          <a:ea typeface="+mn-ea"/>
                          <a:cs typeface="+mn-cs"/>
                        </a:rPr>
                        <a:t>Delayed and incomplete health worker salaries</a:t>
                      </a:r>
                      <a:r>
                        <a:rPr lang="en-US" sz="1100" kern="1200" dirty="0" smtClean="0">
                          <a:solidFill>
                            <a:schemeClr val="dk1"/>
                          </a:solidFill>
                          <a:effectLst/>
                          <a:latin typeface="Calibri" panose="020F0502020204030204" pitchFamily="34" charset="0"/>
                          <a:ea typeface="+mn-ea"/>
                          <a:cs typeface="+mn-cs"/>
                        </a:rPr>
                        <a:t>, limiting incentives to provide care</a:t>
                      </a:r>
                      <a:endParaRPr lang="en-US" sz="1100" b="0" dirty="0" smtClean="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Insufficient</a:t>
                      </a:r>
                      <a:r>
                        <a:rPr lang="en-US" sz="1100" b="0" baseline="0" dirty="0" smtClean="0">
                          <a:solidFill>
                            <a:schemeClr val="tx1"/>
                          </a:solidFill>
                          <a:latin typeface="Calibri" panose="020F0502020204030204" pitchFamily="34" charset="0"/>
                          <a:sym typeface="Calibri" panose="020F0502020204030204" pitchFamily="34" charset="0"/>
                        </a:rPr>
                        <a:t>  non-financial incentives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Frequent</a:t>
                      </a:r>
                      <a:r>
                        <a:rPr lang="en-US" sz="1100" b="0" baseline="0" dirty="0" smtClean="0">
                          <a:solidFill>
                            <a:schemeClr val="tx1"/>
                          </a:solidFill>
                          <a:latin typeface="Calibri" panose="020F0502020204030204" pitchFamily="34" charset="0"/>
                          <a:sym typeface="Calibri" panose="020F0502020204030204" pitchFamily="34" charset="0"/>
                        </a:rPr>
                        <a:t> health worker str</a:t>
                      </a:r>
                      <a:r>
                        <a:rPr lang="en-US" sz="1100" b="0" dirty="0" smtClean="0">
                          <a:solidFill>
                            <a:schemeClr val="tx1"/>
                          </a:solidFill>
                          <a:latin typeface="Calibri" panose="020F0502020204030204" pitchFamily="34" charset="0"/>
                          <a:sym typeface="Calibri" panose="020F0502020204030204" pitchFamily="34" charset="0"/>
                        </a:rPr>
                        <a:t>ikes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Insufficient funding for salaries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Informal payments from consumers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Lack of transparent</a:t>
                      </a:r>
                      <a:r>
                        <a:rPr lang="en-US" sz="1100" b="0" baseline="0" dirty="0" smtClean="0">
                          <a:solidFill>
                            <a:schemeClr val="tx1"/>
                          </a:solidFill>
                          <a:latin typeface="Calibri" panose="020F0502020204030204" pitchFamily="34" charset="0"/>
                          <a:sym typeface="Calibri" panose="020F0502020204030204" pitchFamily="34" charset="0"/>
                        </a:rPr>
                        <a:t> payment systems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7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Low utilization of EPCMD interventions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Calibri" panose="020F0502020204030204" pitchFamily="34" charset="0"/>
                          <a:ea typeface="+mn-ea"/>
                          <a:cs typeface="+mn-cs"/>
                        </a:rPr>
                        <a:t>Limited ability to pay</a:t>
                      </a:r>
                      <a:r>
                        <a:rPr lang="en-US" sz="1100" kern="1200" dirty="0" smtClean="0">
                          <a:solidFill>
                            <a:schemeClr val="dk1"/>
                          </a:solidFill>
                          <a:effectLst/>
                          <a:latin typeface="Calibri" panose="020F0502020204030204" pitchFamily="34" charset="0"/>
                          <a:ea typeface="+mn-ea"/>
                          <a:cs typeface="+mn-cs"/>
                        </a:rPr>
                        <a:t> for EPCMD products and services, restricting utilization among the poor</a:t>
                      </a:r>
                      <a:endParaRPr lang="en-US" sz="1100" b="0" dirty="0" smtClean="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Unavailability</a:t>
                      </a:r>
                      <a:r>
                        <a:rPr lang="en-US" sz="1100" b="0" baseline="0" dirty="0" smtClean="0">
                          <a:solidFill>
                            <a:schemeClr val="tx1"/>
                          </a:solidFill>
                          <a:latin typeface="Calibri" panose="020F0502020204030204" pitchFamily="34" charset="0"/>
                          <a:sym typeface="Calibri" panose="020F0502020204030204" pitchFamily="34" charset="0"/>
                        </a:rPr>
                        <a:t> or </a:t>
                      </a:r>
                      <a:r>
                        <a:rPr lang="en-US" sz="1100" b="0" dirty="0" smtClean="0">
                          <a:solidFill>
                            <a:schemeClr val="tx1"/>
                          </a:solidFill>
                          <a:latin typeface="Calibri" panose="020F0502020204030204" pitchFamily="34" charset="0"/>
                          <a:sym typeface="Calibri" panose="020F0502020204030204" pitchFamily="34" charset="0"/>
                        </a:rPr>
                        <a:t>unreliability of service providers; cultural norms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7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Patients seeking urgent instead of preventative</a:t>
                      </a:r>
                      <a:r>
                        <a:rPr lang="en-US" sz="1100" b="0" baseline="0" dirty="0" smtClean="0">
                          <a:solidFill>
                            <a:schemeClr val="tx1"/>
                          </a:solidFill>
                          <a:latin typeface="Calibri" panose="020F0502020204030204" pitchFamily="34" charset="0"/>
                          <a:sym typeface="Calibri" panose="020F0502020204030204" pitchFamily="34" charset="0"/>
                        </a:rPr>
                        <a:t> care</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100" dirty="0" smtClean="0">
                          <a:latin typeface="Calibri" panose="020F0502020204030204" pitchFamily="34" charset="0"/>
                        </a:rPr>
                        <a:t>Inaccessibility of service providers; lack of knowledge</a:t>
                      </a:r>
                      <a:endParaRPr lang="en-US" sz="110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Catastrophic household health</a:t>
                      </a:r>
                      <a:r>
                        <a:rPr lang="en-US" sz="1100" b="0" baseline="0" dirty="0" smtClean="0">
                          <a:solidFill>
                            <a:schemeClr val="tx1"/>
                          </a:solidFill>
                          <a:latin typeface="Calibri" panose="020F0502020204030204" pitchFamily="34" charset="0"/>
                          <a:sym typeface="Calibri" panose="020F0502020204030204" pitchFamily="34" charset="0"/>
                        </a:rPr>
                        <a:t> expenditures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dirty="0"/>
                    </a:p>
                  </a:txBody>
                  <a:tcPr/>
                </a:tc>
                <a:tc>
                  <a:txBody>
                    <a:bodyPr/>
                    <a:lstStyle/>
                    <a:p>
                      <a:r>
                        <a:rPr lang="en-US" sz="1100" dirty="0" smtClean="0">
                          <a:latin typeface="Calibri" panose="020F0502020204030204" pitchFamily="34" charset="0"/>
                        </a:rPr>
                        <a:t>Lack of innovation in low-cost models</a:t>
                      </a:r>
                      <a:endParaRPr lang="en-US" sz="110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06378" y="2514600"/>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descr="Nurs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95836" y="4191000"/>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4202" y="5105400"/>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8" descr="taxes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31141" y="1473198"/>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44088" y="3396391"/>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7962" y="0"/>
            <a:ext cx="321298" cy="1439861"/>
          </a:xfrm>
          <a:prstGeom prst="rect">
            <a:avLst/>
          </a:prstGeom>
          <a:solidFill>
            <a:schemeClr val="accent6"/>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3" name="Rectangle 12"/>
          <p:cNvSpPr/>
          <p:nvPr/>
        </p:nvSpPr>
        <p:spPr bwMode="auto">
          <a:xfrm>
            <a:off x="-17962" y="1355712"/>
            <a:ext cx="321298" cy="1439861"/>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4" name="Rectangle 1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5" name="Rectangle 14"/>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6" name="Rectangle 1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17" name="Down Arrow 16"/>
          <p:cNvSpPr/>
          <p:nvPr/>
        </p:nvSpPr>
        <p:spPr bwMode="auto">
          <a:xfrm>
            <a:off x="-9713" y="1219200"/>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20" name="Title 1"/>
          <p:cNvSpPr>
            <a:spLocks noGrp="1"/>
          </p:cNvSpPr>
          <p:nvPr>
            <p:ph type="title"/>
          </p:nvPr>
        </p:nvSpPr>
        <p:spPr>
          <a:xfrm>
            <a:off x="533400" y="248345"/>
            <a:ext cx="6400800" cy="665163"/>
          </a:xfrm>
        </p:spPr>
        <p:txBody>
          <a:bodyPr/>
          <a:lstStyle/>
          <a:p>
            <a:r>
              <a:rPr lang="en-US" dirty="0" smtClean="0">
                <a:solidFill>
                  <a:schemeClr val="tx1"/>
                </a:solidFill>
              </a:rPr>
              <a:t>The Financing Framework considers how and when these symptoms may be evidence of an underlying financing issue…</a:t>
            </a:r>
            <a:endParaRPr lang="en-US" dirty="0">
              <a:solidFill>
                <a:schemeClr val="tx1"/>
              </a:solidFill>
            </a:endParaRPr>
          </a:p>
        </p:txBody>
      </p:sp>
      <p:sp>
        <p:nvSpPr>
          <p:cNvPr id="19"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346554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771084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816" name="think-cell Slide" r:id="rId5" imgW="6350000" imgH="6350000" progId="">
                  <p:embed/>
                </p:oleObj>
              </mc:Choice>
              <mc:Fallback>
                <p:oleObj name="think-cell Slide" r:id="rId5" imgW="6350000" imgH="6350000" progId="">
                  <p:embed/>
                  <p:pic>
                    <p:nvPicPr>
                      <p:cNvPr id="0" name="Picture 3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33334032"/>
              </p:ext>
            </p:extLst>
          </p:nvPr>
        </p:nvGraphicFramePr>
        <p:xfrm>
          <a:off x="533399" y="1143001"/>
          <a:ext cx="8104147" cy="4850525"/>
        </p:xfrm>
        <a:graphic>
          <a:graphicData uri="http://schemas.openxmlformats.org/drawingml/2006/table">
            <a:tbl>
              <a:tblPr firstRow="1" bandRow="1">
                <a:tableStyleId>{5C22544A-7EE6-4342-B048-85BDC9FD1C3A}</a:tableStyleId>
              </a:tblPr>
              <a:tblGrid>
                <a:gridCol w="2633415"/>
                <a:gridCol w="3492634"/>
                <a:gridCol w="1978098"/>
              </a:tblGrid>
              <a:tr h="2700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Calibri" panose="020F0502020204030204" pitchFamily="34" charset="0"/>
                          <a:sym typeface="Symbol" pitchFamily="18" charset="2"/>
                        </a:rPr>
                        <a:t>Issues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indent="0" algn="ctr" defTabSz="914400" rtl="0" eaLnBrk="1" fontAlgn="t" latinLnBrk="0" hangingPunct="1">
                        <a:buFont typeface="Arial" panose="020B0604020202020204" pitchFamily="34" charset="0"/>
                        <a:buNone/>
                      </a:pPr>
                      <a:r>
                        <a:rPr lang="en-IN" sz="1200" b="1" kern="1200" baseline="0" dirty="0" smtClean="0">
                          <a:solidFill>
                            <a:schemeClr val="bg1"/>
                          </a:solidFill>
                          <a:latin typeface="Calibri" panose="020F0502020204030204" pitchFamily="34" charset="0"/>
                          <a:ea typeface="+mn-ea"/>
                          <a:cs typeface="+mn-cs"/>
                        </a:rPr>
                        <a:t>Solutions include:</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tc>
                  <a:txBody>
                    <a:bodyPr/>
                    <a:lstStyle/>
                    <a:p>
                      <a:pPr marL="0" indent="0" algn="ctr" defTabSz="914400" rtl="0" eaLnBrk="1" fontAlgn="t" latinLnBrk="0" hangingPunct="1">
                        <a:buFont typeface="Arial" panose="020B0604020202020204" pitchFamily="34" charset="0"/>
                        <a:buNone/>
                      </a:pPr>
                      <a:r>
                        <a:rPr lang="en-IN" sz="1200" b="1" kern="1200" baseline="0" dirty="0" smtClean="0">
                          <a:solidFill>
                            <a:schemeClr val="bg1"/>
                          </a:solidFill>
                          <a:latin typeface="Calibri" panose="020F0502020204030204" pitchFamily="34" charset="0"/>
                          <a:ea typeface="+mn-ea"/>
                          <a:cs typeface="+mn-cs"/>
                        </a:rPr>
                        <a:t>Examples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tr>
              <a:tr h="810022">
                <a:tc>
                  <a:txBody>
                    <a:bodyPr/>
                    <a:lstStyle/>
                    <a:p>
                      <a:r>
                        <a:rPr lang="en-US" sz="1200" b="1" dirty="0" smtClean="0">
                          <a:solidFill>
                            <a:schemeClr val="tx1"/>
                          </a:solidFill>
                          <a:latin typeface="Calibri" panose="020F0502020204030204" pitchFamily="34" charset="0"/>
                          <a:sym typeface="Calibri" panose="020F0502020204030204" pitchFamily="34" charset="0"/>
                        </a:rPr>
                        <a:t>Insufficient domestic</a:t>
                      </a:r>
                      <a:r>
                        <a:rPr lang="en-US" sz="1200" b="1" baseline="0" dirty="0" smtClean="0">
                          <a:solidFill>
                            <a:schemeClr val="tx1"/>
                          </a:solidFill>
                          <a:latin typeface="Calibri" panose="020F0502020204030204" pitchFamily="34" charset="0"/>
                          <a:sym typeface="Calibri" panose="020F0502020204030204" pitchFamily="34" charset="0"/>
                        </a:rPr>
                        <a:t> resources </a:t>
                      </a:r>
                      <a:r>
                        <a:rPr lang="en-US" sz="1200" b="0" baseline="0" dirty="0" smtClean="0">
                          <a:solidFill>
                            <a:schemeClr val="tx1"/>
                          </a:solidFill>
                          <a:latin typeface="Calibri" panose="020F0502020204030204" pitchFamily="34" charset="0"/>
                          <a:sym typeface="Calibri" panose="020F0502020204030204" pitchFamily="34" charset="0"/>
                        </a:rPr>
                        <a:t>or political will for EPCMD, from both public and private sources</a:t>
                      </a:r>
                      <a:endParaRPr lang="en-US" sz="1200" b="1" dirty="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lgn="l" defTabSz="914400" rtl="0" eaLnBrk="1" fontAlgn="t" latinLnBrk="0" hangingPunct="1">
                        <a:buFont typeface="Arial" panose="020B0604020202020204" pitchFamily="34" charset="0"/>
                        <a:buChar char="•"/>
                      </a:pPr>
                      <a:r>
                        <a:rPr lang="en-US" sz="1200" b="0" kern="1200" baseline="0" dirty="0" smtClean="0">
                          <a:solidFill>
                            <a:schemeClr val="tx1"/>
                          </a:solidFill>
                          <a:latin typeface="Calibri" panose="020F0502020204030204" pitchFamily="34" charset="0"/>
                          <a:ea typeface="+mn-ea"/>
                          <a:cs typeface="+mn-cs"/>
                        </a:rPr>
                        <a:t>Improved government budget allocation to EPCMD</a:t>
                      </a:r>
                      <a:endParaRPr lang="en-IN" sz="1200" b="0" kern="1200" baseline="0" dirty="0" smtClean="0">
                        <a:solidFill>
                          <a:schemeClr val="tx1"/>
                        </a:solidFill>
                        <a:latin typeface="Calibri" panose="020F0502020204030204" pitchFamily="34" charset="0"/>
                        <a:ea typeface="+mn-ea"/>
                        <a:cs typeface="+mn-cs"/>
                      </a:endParaRPr>
                    </a:p>
                    <a:p>
                      <a:pPr marL="171450" indent="-171450" algn="l" defTabSz="914400" rtl="0" eaLnBrk="1" fontAlgn="t" latinLnBrk="0" hangingPunct="1">
                        <a:buFont typeface="Arial" panose="020B0604020202020204" pitchFamily="34" charset="0"/>
                        <a:buChar char="•"/>
                      </a:pPr>
                      <a:r>
                        <a:rPr lang="en-US" sz="1200" b="0" kern="1200" baseline="0" dirty="0" smtClean="0">
                          <a:solidFill>
                            <a:schemeClr val="tx1"/>
                          </a:solidFill>
                          <a:latin typeface="Calibri" panose="020F0502020204030204" pitchFamily="34" charset="0"/>
                          <a:ea typeface="+mn-ea"/>
                          <a:cs typeface="+mn-cs"/>
                        </a:rPr>
                        <a:t>New government revenue sources</a:t>
                      </a:r>
                      <a:endParaRPr lang="en-IN" sz="1200" b="0" kern="1200" baseline="0" dirty="0" smtClean="0">
                        <a:solidFill>
                          <a:schemeClr val="tx1"/>
                        </a:solidFill>
                        <a:latin typeface="Calibri" panose="020F0502020204030204" pitchFamily="34" charset="0"/>
                        <a:ea typeface="+mn-ea"/>
                        <a:cs typeface="+mn-cs"/>
                      </a:endParaRPr>
                    </a:p>
                    <a:p>
                      <a:pPr marL="171450" indent="-171450" algn="l" defTabSz="914400" rtl="0" eaLnBrk="1" fontAlgn="t" latinLnBrk="0" hangingPunct="1">
                        <a:buFont typeface="Arial" panose="020B0604020202020204" pitchFamily="34" charset="0"/>
                        <a:buChar char="•"/>
                      </a:pPr>
                      <a:r>
                        <a:rPr lang="en-US" sz="1200" b="0" kern="1200" baseline="0" dirty="0" smtClean="0">
                          <a:solidFill>
                            <a:schemeClr val="tx1"/>
                          </a:solidFill>
                          <a:latin typeface="Calibri" panose="020F0502020204030204" pitchFamily="34" charset="0"/>
                          <a:ea typeface="+mn-ea"/>
                          <a:cs typeface="+mn-cs"/>
                        </a:rPr>
                        <a:t>Increased government borrowing for health</a:t>
                      </a:r>
                      <a:endParaRPr lang="en-IN" sz="1200" b="0" kern="1200" baseline="0" dirty="0" smtClean="0">
                        <a:solidFill>
                          <a:schemeClr val="tx1"/>
                        </a:solidFill>
                        <a:latin typeface="Calibri" panose="020F0502020204030204" pitchFamily="34" charset="0"/>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lgn="l" defTabSz="914400" rtl="0" eaLnBrk="1" fontAlgn="t" latinLnBrk="0" hangingPunct="1">
                        <a:buFont typeface="Arial" panose="020B0604020202020204" pitchFamily="34" charset="0"/>
                        <a:buChar char="•"/>
                      </a:pPr>
                      <a:r>
                        <a:rPr lang="en-IN" sz="1200" b="0" kern="1200" baseline="0" dirty="0" smtClean="0">
                          <a:solidFill>
                            <a:schemeClr val="tx1"/>
                          </a:solidFill>
                          <a:latin typeface="Calibri" panose="020F0502020204030204" pitchFamily="34" charset="0"/>
                          <a:ea typeface="+mn-ea"/>
                          <a:cs typeface="+mn-cs"/>
                        </a:rPr>
                        <a:t>Bonds</a:t>
                      </a:r>
                    </a:p>
                    <a:p>
                      <a:pPr marL="171450" indent="-171450" algn="l" defTabSz="914400" rtl="0" eaLnBrk="1" fontAlgn="t" latinLnBrk="0" hangingPunct="1">
                        <a:buFont typeface="Arial" panose="020B0604020202020204" pitchFamily="34" charset="0"/>
                        <a:buChar char="•"/>
                      </a:pPr>
                      <a:r>
                        <a:rPr lang="en-IN" sz="1200" b="0" kern="1200" baseline="0" dirty="0" smtClean="0">
                          <a:solidFill>
                            <a:schemeClr val="tx1"/>
                          </a:solidFill>
                          <a:latin typeface="Calibri" panose="020F0502020204030204" pitchFamily="34" charset="0"/>
                          <a:ea typeface="+mn-ea"/>
                          <a:cs typeface="+mn-cs"/>
                        </a:rPr>
                        <a:t>Concessional loans</a:t>
                      </a:r>
                    </a:p>
                    <a:p>
                      <a:pPr marL="171450" indent="-171450" algn="l" defTabSz="914400" rtl="0" eaLnBrk="1" fontAlgn="t" latinLnBrk="0" hangingPunct="1">
                        <a:buFont typeface="Arial" panose="020B0604020202020204" pitchFamily="34" charset="0"/>
                        <a:buChar char="•"/>
                      </a:pPr>
                      <a:r>
                        <a:rPr lang="en-IN" sz="1200" b="0" kern="1200" baseline="0" dirty="0" smtClean="0">
                          <a:solidFill>
                            <a:schemeClr val="tx1"/>
                          </a:solidFill>
                          <a:latin typeface="Calibri" panose="020F0502020204030204" pitchFamily="34" charset="0"/>
                          <a:ea typeface="+mn-ea"/>
                          <a:cs typeface="+mn-cs"/>
                        </a:rPr>
                        <a:t>Health budget increases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1170032">
                <a:tc>
                  <a:txBody>
                    <a:bodyPr/>
                    <a:lstStyle/>
                    <a:p>
                      <a:r>
                        <a:rPr lang="en-US" sz="1200" b="1" kern="1200" dirty="0" smtClean="0">
                          <a:solidFill>
                            <a:schemeClr val="dk1"/>
                          </a:solidFill>
                          <a:effectLst/>
                          <a:latin typeface="Calibri" panose="020F0502020204030204" pitchFamily="34" charset="0"/>
                          <a:ea typeface="+mn-ea"/>
                          <a:cs typeface="+mn-cs"/>
                        </a:rPr>
                        <a:t>Lack of provider incentives</a:t>
                      </a:r>
                      <a:r>
                        <a:rPr lang="en-US" sz="1200" kern="1200" dirty="0" smtClean="0">
                          <a:solidFill>
                            <a:schemeClr val="dk1"/>
                          </a:solidFill>
                          <a:effectLst/>
                          <a:latin typeface="Calibri" panose="020F0502020204030204" pitchFamily="34" charset="0"/>
                          <a:ea typeface="+mn-ea"/>
                          <a:cs typeface="+mn-cs"/>
                        </a:rPr>
                        <a:t> to provide affordable, quality care to the poor</a:t>
                      </a:r>
                      <a:endParaRPr lang="en-US" sz="1200" b="0" dirty="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latin typeface="Calibri" panose="020F0502020204030204" pitchFamily="34" charset="0"/>
                        </a:rPr>
                        <a:t>Increased</a:t>
                      </a:r>
                      <a:r>
                        <a:rPr lang="en-US" sz="1200" baseline="0" dirty="0" smtClean="0">
                          <a:solidFill>
                            <a:schemeClr val="tx1"/>
                          </a:solidFill>
                          <a:latin typeface="Calibri" panose="020F0502020204030204" pitchFamily="34" charset="0"/>
                        </a:rPr>
                        <a:t> p</a:t>
                      </a:r>
                      <a:r>
                        <a:rPr lang="en-US" sz="1200" dirty="0" smtClean="0">
                          <a:solidFill>
                            <a:schemeClr val="tx1"/>
                          </a:solidFill>
                          <a:latin typeface="Calibri" panose="020F0502020204030204" pitchFamily="34" charset="0"/>
                        </a:rPr>
                        <a:t>rivate investment to scale market-based</a:t>
                      </a:r>
                      <a:r>
                        <a:rPr lang="en-US" sz="1200" baseline="0" dirty="0" smtClean="0">
                          <a:solidFill>
                            <a:schemeClr val="tx1"/>
                          </a:solidFill>
                          <a:latin typeface="Calibri" panose="020F0502020204030204" pitchFamily="34" charset="0"/>
                        </a:rPr>
                        <a:t> solutions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rPr>
                        <a:t>Greater incorporation of private provision into public health schemes</a:t>
                      </a:r>
                      <a:endParaRPr lang="en-US" sz="1200" baseline="0" dirty="0" smtClean="0">
                        <a:solidFill>
                          <a:schemeClr val="tx1"/>
                        </a:solidFill>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sym typeface="Calibri" panose="020F0502020204030204" pitchFamily="34" charset="0"/>
                        </a:rPr>
                        <a:t>Increased </a:t>
                      </a:r>
                      <a:r>
                        <a:rPr lang="en-US" sz="1200" b="0" dirty="0" smtClean="0">
                          <a:solidFill>
                            <a:schemeClr val="tx1"/>
                          </a:solidFill>
                          <a:latin typeface="Calibri" panose="020F0502020204030204" pitchFamily="34" charset="0"/>
                        </a:rPr>
                        <a:t>consumer resources for healthcare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rPr>
                        <a:t>Ne</a:t>
                      </a:r>
                      <a:r>
                        <a:rPr lang="en-US" sz="1200" b="0" dirty="0" smtClean="0">
                          <a:solidFill>
                            <a:schemeClr val="tx1"/>
                          </a:solidFill>
                          <a:latin typeface="Calibri" panose="020F0502020204030204" pitchFamily="34" charset="0"/>
                        </a:rPr>
                        <a:t>w</a:t>
                      </a:r>
                      <a:r>
                        <a:rPr lang="en-US" sz="1200" b="0" baseline="0" dirty="0" smtClean="0">
                          <a:solidFill>
                            <a:schemeClr val="tx1"/>
                          </a:solidFill>
                          <a:latin typeface="Calibri" panose="020F0502020204030204" pitchFamily="34" charset="0"/>
                        </a:rPr>
                        <a:t> outcome-based incentive structures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rPr>
                        <a:t>Investmen</a:t>
                      </a:r>
                      <a:r>
                        <a:rPr lang="en-US" sz="1200" b="0" baseline="0" dirty="0" smtClean="0">
                          <a:solidFill>
                            <a:schemeClr val="tx1"/>
                          </a:solidFill>
                          <a:latin typeface="Calibri" panose="020F0502020204030204" pitchFamily="34" charset="0"/>
                        </a:rPr>
                        <a:t>t funds</a:t>
                      </a:r>
                      <a:endParaRPr lang="en-US" sz="1200" b="0" dirty="0" smtClean="0">
                        <a:solidFill>
                          <a:schemeClr val="tx1"/>
                        </a:solidFill>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rPr>
                        <a:t>Public-private</a:t>
                      </a:r>
                      <a:r>
                        <a:rPr lang="en-US" sz="1200" b="0" baseline="0" dirty="0" smtClean="0">
                          <a:solidFill>
                            <a:schemeClr val="tx1"/>
                          </a:solidFill>
                          <a:latin typeface="Calibri" panose="020F0502020204030204" pitchFamily="34" charset="0"/>
                        </a:rPr>
                        <a:t> partnerships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rPr>
                        <a:t>Performance-based incentives</a:t>
                      </a:r>
                      <a:endParaRPr lang="en-US" sz="1200" b="0" dirty="0" smtClean="0">
                        <a:solidFill>
                          <a:schemeClr val="tx1"/>
                        </a:solidFill>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821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Working capital gaps</a:t>
                      </a:r>
                      <a:r>
                        <a:rPr lang="en-US" sz="1200" kern="1200" dirty="0" smtClean="0">
                          <a:solidFill>
                            <a:schemeClr val="dk1"/>
                          </a:solidFill>
                          <a:effectLst/>
                          <a:latin typeface="Calibri" panose="020F0502020204030204" pitchFamily="34" charset="0"/>
                          <a:ea typeface="+mn-ea"/>
                          <a:cs typeface="+mn-cs"/>
                        </a:rPr>
                        <a:t> throughout the supply chain, leading to stock-outs and payment delays</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sym typeface="Calibri" panose="020F0502020204030204" pitchFamily="34" charset="0"/>
                        </a:rPr>
                        <a:t>Increased</a:t>
                      </a:r>
                      <a:r>
                        <a:rPr lang="en-US" sz="1200" b="0" baseline="0" dirty="0" smtClean="0">
                          <a:solidFill>
                            <a:schemeClr val="tx1"/>
                          </a:solidFill>
                          <a:latin typeface="Calibri" panose="020F0502020204030204" pitchFamily="34" charset="0"/>
                          <a:sym typeface="Calibri" panose="020F0502020204030204" pitchFamily="34" charset="0"/>
                        </a:rPr>
                        <a:t> bank lending to the private health sector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sym typeface="Calibri" panose="020F0502020204030204" pitchFamily="34" charset="0"/>
                        </a:rPr>
                        <a:t>Debt facilities for providers and distributors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810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Delayed and incomplete health worker salaries</a:t>
                      </a:r>
                      <a:r>
                        <a:rPr lang="en-US" sz="1200" kern="1200" dirty="0" smtClean="0">
                          <a:solidFill>
                            <a:schemeClr val="dk1"/>
                          </a:solidFill>
                          <a:effectLst/>
                          <a:latin typeface="Calibri" panose="020F0502020204030204" pitchFamily="34" charset="0"/>
                          <a:ea typeface="+mn-ea"/>
                          <a:cs typeface="+mn-cs"/>
                        </a:rPr>
                        <a:t>, limiting incentives to provide care</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sym typeface="Calibri" panose="020F0502020204030204" pitchFamily="34" charset="0"/>
                        </a:rPr>
                        <a:t>New</a:t>
                      </a:r>
                      <a:r>
                        <a:rPr lang="en-US" sz="1200" b="0" baseline="0" dirty="0" smtClean="0">
                          <a:solidFill>
                            <a:schemeClr val="tx1"/>
                          </a:solidFill>
                          <a:latin typeface="Calibri" panose="020F0502020204030204" pitchFamily="34" charset="0"/>
                          <a:sym typeface="Calibri" panose="020F0502020204030204" pitchFamily="34" charset="0"/>
                        </a:rPr>
                        <a:t> m</a:t>
                      </a:r>
                      <a:r>
                        <a:rPr lang="en-US" sz="1200" b="0" dirty="0" smtClean="0">
                          <a:solidFill>
                            <a:schemeClr val="tx1"/>
                          </a:solidFill>
                          <a:latin typeface="Calibri" panose="020F0502020204030204" pitchFamily="34" charset="0"/>
                          <a:sym typeface="Calibri" panose="020F0502020204030204" pitchFamily="34" charset="0"/>
                        </a:rPr>
                        <a:t>echanisms to improve payment logistics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sym typeface="Calibri" panose="020F0502020204030204" pitchFamily="34" charset="0"/>
                        </a:rPr>
                        <a:t>Mobile payments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918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Limited ability to pay</a:t>
                      </a:r>
                      <a:r>
                        <a:rPr lang="en-US" sz="1200" kern="1200" dirty="0" smtClean="0">
                          <a:solidFill>
                            <a:schemeClr val="dk1"/>
                          </a:solidFill>
                          <a:effectLst/>
                          <a:latin typeface="Calibri" panose="020F0502020204030204" pitchFamily="34" charset="0"/>
                          <a:ea typeface="+mn-ea"/>
                          <a:cs typeface="+mn-cs"/>
                        </a:rPr>
                        <a:t> for EPCMD products and services, restricting utilization among the poor</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Calibri" panose="020F0502020204030204" pitchFamily="34" charset="0"/>
                        </a:rPr>
                        <a:t>Increased consumer resources for healthcare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Calibri" panose="020F0502020204030204" pitchFamily="34" charset="0"/>
                        </a:rPr>
                        <a:t>New</a:t>
                      </a:r>
                      <a:r>
                        <a:rPr lang="en-US" sz="1200" b="0" baseline="0" dirty="0" smtClean="0">
                          <a:latin typeface="Calibri" panose="020F0502020204030204" pitchFamily="34" charset="0"/>
                        </a:rPr>
                        <a:t> n</a:t>
                      </a:r>
                      <a:r>
                        <a:rPr lang="en-US" sz="1200" b="0" dirty="0" smtClean="0">
                          <a:latin typeface="Calibri" panose="020F0502020204030204" pitchFamily="34" charset="0"/>
                        </a:rPr>
                        <a:t>ational policies to improve</a:t>
                      </a:r>
                      <a:r>
                        <a:rPr lang="en-US" sz="1200" b="0" baseline="0" dirty="0" smtClean="0">
                          <a:latin typeface="Calibri" panose="020F0502020204030204" pitchFamily="34" charset="0"/>
                        </a:rPr>
                        <a:t> access to care</a:t>
                      </a:r>
                      <a:endParaRPr lang="en-US" sz="1200" b="0" dirty="0" smtClean="0">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Calibri" panose="020F0502020204030204" pitchFamily="34" charset="0"/>
                        </a:rPr>
                        <a:t>New or expanded health savings,</a:t>
                      </a:r>
                      <a:r>
                        <a:rPr lang="en-US" sz="1200" b="0" baseline="0" dirty="0" smtClean="0">
                          <a:latin typeface="Calibri" panose="020F0502020204030204" pitchFamily="34" charset="0"/>
                        </a:rPr>
                        <a:t> lending, and insurance products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latin typeface="Calibri" panose="020F0502020204030204" pitchFamily="34" charset="0"/>
                        </a:rPr>
                        <a:t>Vouchers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latin typeface="Calibri" panose="020F0502020204030204" pitchFamily="34" charset="0"/>
                        </a:rPr>
                        <a:t>Health insurance schemes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pic>
        <p:nvPicPr>
          <p:cNvPr id="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3178" y="2514600"/>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descr="Nurs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2636" y="4382605"/>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002" y="5190049"/>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8" descr="taxes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7941" y="1548473"/>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888" y="3471666"/>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20" name="Rectangle 19"/>
          <p:cNvSpPr/>
          <p:nvPr/>
        </p:nvSpPr>
        <p:spPr bwMode="auto">
          <a:xfrm>
            <a:off x="-17962" y="1355712"/>
            <a:ext cx="321298" cy="1439861"/>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21" name="Rectangle 20"/>
          <p:cNvSpPr/>
          <p:nvPr/>
        </p:nvSpPr>
        <p:spPr bwMode="auto">
          <a:xfrm>
            <a:off x="-17962" y="2711424"/>
            <a:ext cx="321298" cy="143986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22" name="Rectangle 21"/>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23" name="Rectangle 22"/>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24" name="Down Arrow 23"/>
          <p:cNvSpPr/>
          <p:nvPr/>
        </p:nvSpPr>
        <p:spPr bwMode="auto">
          <a:xfrm>
            <a:off x="-9713" y="2590800"/>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26" name="Title 1"/>
          <p:cNvSpPr>
            <a:spLocks noGrp="1"/>
          </p:cNvSpPr>
          <p:nvPr>
            <p:ph type="title"/>
          </p:nvPr>
        </p:nvSpPr>
        <p:spPr>
          <a:xfrm>
            <a:off x="533400" y="248345"/>
            <a:ext cx="6400800" cy="665163"/>
          </a:xfrm>
        </p:spPr>
        <p:txBody>
          <a:bodyPr>
            <a:normAutofit/>
          </a:bodyPr>
          <a:lstStyle/>
          <a:p>
            <a:r>
              <a:rPr lang="en-US" altLang="en-US" dirty="0" smtClean="0">
                <a:solidFill>
                  <a:schemeClr val="tx1"/>
                </a:solidFill>
              </a:rPr>
              <a:t>…relates each underlying financing issue to potential solutions…</a:t>
            </a:r>
            <a:endParaRPr lang="en-US" dirty="0">
              <a:solidFill>
                <a:schemeClr val="tx1"/>
              </a:solidFill>
            </a:endParaRPr>
          </a:p>
        </p:txBody>
      </p:sp>
      <p:sp>
        <p:nvSpPr>
          <p:cNvPr id="17"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899975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custDataLst>
              <p:tags r:id="rId2"/>
            </p:custDataLst>
            <p:extLst>
              <p:ext uri="{D42A27DB-BD31-4B8C-83A1-F6EECF244321}">
                <p14:modId xmlns:p14="http://schemas.microsoft.com/office/powerpoint/2010/main" val="2780224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08" name="think-cell Slide" r:id="rId43" imgW="6350000" imgH="6350000" progId="">
                  <p:embed/>
                </p:oleObj>
              </mc:Choice>
              <mc:Fallback>
                <p:oleObj name="think-cell Slide" r:id="rId43" imgW="6350000" imgH="6350000" progId="">
                  <p:embed/>
                  <p:pic>
                    <p:nvPicPr>
                      <p:cNvPr id="0" name="Picture 34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6934200" y="6246813"/>
            <a:ext cx="2057400" cy="365125"/>
          </a:xfrm>
        </p:spPr>
        <p:txBody>
          <a:bodyPr/>
          <a:lstStyle/>
          <a:p>
            <a:fld id="{3631E2E0-CD08-426E-8837-465258AF91BD}"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40970081"/>
              </p:ext>
            </p:extLst>
          </p:nvPr>
        </p:nvGraphicFramePr>
        <p:xfrm>
          <a:off x="533401" y="1602438"/>
          <a:ext cx="8091485" cy="4285209"/>
        </p:xfrm>
        <a:graphic>
          <a:graphicData uri="http://schemas.openxmlformats.org/drawingml/2006/table">
            <a:tbl>
              <a:tblPr firstRow="1" bandRow="1">
                <a:tableStyleId>{073A0DAA-6AF3-43AB-8588-CEC1D06C72B9}</a:tableStyleId>
              </a:tblPr>
              <a:tblGrid>
                <a:gridCol w="534343"/>
                <a:gridCol w="534343"/>
                <a:gridCol w="534343"/>
                <a:gridCol w="534343"/>
                <a:gridCol w="534343"/>
                <a:gridCol w="3073604"/>
                <a:gridCol w="2346166"/>
              </a:tblGrid>
              <a:tr h="27827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sym typeface="Calibri" panose="020F0502020204030204" pitchFamily="34" charset="0"/>
                        </a:rPr>
                        <a:t>Relevant</a:t>
                      </a:r>
                      <a:r>
                        <a:rPr lang="en-US" sz="1000" baseline="0" dirty="0" smtClean="0">
                          <a:latin typeface="Calibri" panose="020F0502020204030204" pitchFamily="34" charset="0"/>
                          <a:sym typeface="Calibri" panose="020F0502020204030204" pitchFamily="34" charset="0"/>
                        </a:rPr>
                        <a:t> financing issues</a:t>
                      </a:r>
                      <a:endParaRPr lang="en-US" sz="1000" dirty="0" smtClean="0">
                        <a:latin typeface="Calibri" panose="020F0502020204030204" pitchFamily="34" charset="0"/>
                        <a:sym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000" dirty="0" smtClean="0">
                          <a:latin typeface="Calibri" panose="020F0502020204030204" pitchFamily="34" charset="0"/>
                          <a:sym typeface="Calibri" panose="020F0502020204030204" pitchFamily="34" charset="0"/>
                        </a:rPr>
                        <a:t>Solution </a:t>
                      </a:r>
                      <a:endParaRPr lang="en-US" sz="1000" dirty="0">
                        <a:latin typeface="Calibri" panose="020F0502020204030204" pitchFamily="34" charset="0"/>
                        <a:sym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75000"/>
                      </a:schemeClr>
                    </a:solidFill>
                  </a:tcPr>
                </a:tc>
                <a:tc>
                  <a:txBody>
                    <a:bodyPr/>
                    <a:lstStyle/>
                    <a:p>
                      <a:pPr algn="ctr"/>
                      <a:r>
                        <a:rPr lang="en-US" sz="1000" dirty="0" smtClean="0">
                          <a:latin typeface="Calibri" panose="020F0502020204030204" pitchFamily="34" charset="0"/>
                          <a:sym typeface="Calibri" panose="020F0502020204030204" pitchFamily="34" charset="0"/>
                        </a:rPr>
                        <a:t>Tools</a:t>
                      </a:r>
                      <a:endParaRPr lang="en-US" sz="1000" dirty="0">
                        <a:latin typeface="Calibri" panose="020F0502020204030204" pitchFamily="34" charset="0"/>
                        <a:sym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r>
              <a:tr h="412381">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r>
                        <a:rPr lang="en-US" sz="1000" b="0" kern="1200" baseline="0" dirty="0" smtClean="0">
                          <a:solidFill>
                            <a:schemeClr val="tx1"/>
                          </a:solidFill>
                          <a:latin typeface="Calibri" panose="020F0502020204030204" pitchFamily="34" charset="0"/>
                          <a:ea typeface="+mn-ea"/>
                          <a:cs typeface="+mn-cs"/>
                        </a:rPr>
                        <a:t>Improved government budget allocation to EPCMD</a:t>
                      </a: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Trust funds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12381">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r>
                        <a:rPr lang="en-US" sz="1000" b="0" kern="1200" baseline="0" dirty="0" smtClean="0">
                          <a:solidFill>
                            <a:schemeClr val="tx1"/>
                          </a:solidFill>
                          <a:latin typeface="Calibri" panose="020F0502020204030204" pitchFamily="34" charset="0"/>
                          <a:ea typeface="+mn-ea"/>
                          <a:cs typeface="+mn-cs"/>
                        </a:rPr>
                        <a:t>New government revenue sources</a:t>
                      </a: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000" dirty="0" smtClean="0">
                          <a:latin typeface="Calibri" panose="020F0502020204030204" pitchFamily="34" charset="0"/>
                        </a:rPr>
                        <a:t>Improve</a:t>
                      </a:r>
                      <a:r>
                        <a:rPr lang="en-US" sz="1000" baseline="0" dirty="0" smtClean="0">
                          <a:latin typeface="Calibri" panose="020F0502020204030204" pitchFamily="34" charset="0"/>
                        </a:rPr>
                        <a:t>d tax collection system</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52193">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r>
                        <a:rPr lang="en-IN" sz="1000" b="0" kern="1200" baseline="0" dirty="0" smtClean="0">
                          <a:solidFill>
                            <a:schemeClr val="tx1"/>
                          </a:solidFill>
                          <a:latin typeface="Calibri" panose="020F0502020204030204" pitchFamily="34" charset="0"/>
                          <a:ea typeface="+mn-ea"/>
                          <a:cs typeface="+mn-cs"/>
                        </a:rPr>
                        <a:t>Increased government borrowing for health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Lending (including</a:t>
                      </a:r>
                      <a:r>
                        <a:rPr lang="en-US" sz="1000" baseline="0" dirty="0" smtClean="0">
                          <a:latin typeface="Calibri" panose="020F0502020204030204" pitchFamily="34" charset="0"/>
                        </a:rPr>
                        <a:t> bonds and concessional loans)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52193">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Increased</a:t>
                      </a:r>
                      <a:r>
                        <a:rPr lang="en-US" sz="1000" b="0" baseline="0" dirty="0" smtClean="0">
                          <a:latin typeface="Calibri" panose="020F0502020204030204" pitchFamily="34" charset="0"/>
                        </a:rPr>
                        <a:t> pr</a:t>
                      </a:r>
                      <a:r>
                        <a:rPr lang="en-US" sz="1000" b="0" dirty="0" smtClean="0">
                          <a:latin typeface="Calibri" panose="020F0502020204030204" pitchFamily="34" charset="0"/>
                        </a:rPr>
                        <a:t>ivate investment to scale market-based solutions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Investment funds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12381">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Increased</a:t>
                      </a:r>
                      <a:r>
                        <a:rPr lang="en-US" sz="1000" b="0" baseline="0" dirty="0" smtClean="0">
                          <a:latin typeface="Calibri" panose="020F0502020204030204" pitchFamily="34" charset="0"/>
                        </a:rPr>
                        <a:t> bank lending to the private health sector</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Guarantees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52193">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Greater</a:t>
                      </a:r>
                      <a:r>
                        <a:rPr lang="en-US" sz="1000" b="0" baseline="0" dirty="0" smtClean="0">
                          <a:latin typeface="Calibri" panose="020F0502020204030204" pitchFamily="34" charset="0"/>
                        </a:rPr>
                        <a:t> i</a:t>
                      </a:r>
                      <a:r>
                        <a:rPr lang="en-US" sz="1000" b="0" dirty="0" smtClean="0">
                          <a:latin typeface="Calibri" panose="020F0502020204030204" pitchFamily="34" charset="0"/>
                        </a:rPr>
                        <a:t>ncorporation</a:t>
                      </a:r>
                      <a:r>
                        <a:rPr lang="en-US" sz="1000" b="0" baseline="0" dirty="0" smtClean="0">
                          <a:latin typeface="Calibri" panose="020F0502020204030204" pitchFamily="34" charset="0"/>
                        </a:rPr>
                        <a:t> of private provision into public health schemes</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000" dirty="0" smtClean="0">
                          <a:latin typeface="Calibri" panose="020F0502020204030204" pitchFamily="34" charset="0"/>
                        </a:rPr>
                        <a:t>Public</a:t>
                      </a:r>
                      <a:r>
                        <a:rPr lang="en-US" sz="1000" baseline="0" dirty="0" smtClean="0">
                          <a:latin typeface="Calibri" panose="020F0502020204030204" pitchFamily="34" charset="0"/>
                        </a:rPr>
                        <a:t>-private partnerships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52193">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r>
                        <a:rPr lang="en-US" sz="1000" b="0" baseline="0" dirty="0" smtClean="0">
                          <a:latin typeface="Calibri" panose="020F0502020204030204" pitchFamily="34" charset="0"/>
                        </a:rPr>
                        <a:t>New outcome-based incentive structures</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Pay for performance mechanisms</a:t>
                      </a:r>
                      <a:r>
                        <a:rPr lang="en-US" sz="1000" baseline="0" dirty="0" smtClean="0">
                          <a:latin typeface="Calibri" panose="020F0502020204030204" pitchFamily="34" charset="0"/>
                        </a:rPr>
                        <a:t> e.g. development impact bonds and vouchers</a:t>
                      </a:r>
                      <a:endParaRPr lang="en-US" sz="100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52193">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New national policies</a:t>
                      </a:r>
                      <a:r>
                        <a:rPr lang="en-US" sz="1000" b="0" baseline="0" dirty="0" smtClean="0">
                          <a:latin typeface="Calibri" panose="020F0502020204030204" pitchFamily="34" charset="0"/>
                        </a:rPr>
                        <a:t> to improve access to health care  including new/expanded health savings, lending and insurance</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000" baseline="0" dirty="0" smtClean="0">
                          <a:latin typeface="Calibri" panose="020F0502020204030204" pitchFamily="34" charset="0"/>
                        </a:rPr>
                        <a:t>Risk pooling mechanisms; investment funds; guarantees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12381">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New</a:t>
                      </a:r>
                      <a:r>
                        <a:rPr lang="en-US" sz="1000" b="0" baseline="0" dirty="0" smtClean="0">
                          <a:latin typeface="Calibri" panose="020F0502020204030204" pitchFamily="34" charset="0"/>
                        </a:rPr>
                        <a:t> m</a:t>
                      </a:r>
                      <a:r>
                        <a:rPr lang="en-US" sz="1000" b="0" dirty="0" smtClean="0">
                          <a:latin typeface="Calibri" panose="020F0502020204030204" pitchFamily="34" charset="0"/>
                        </a:rPr>
                        <a:t>echanisms to improve payment logistics</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Payment systems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bl>
          </a:graphicData>
        </a:graphic>
      </p:graphicFrame>
      <p:sp>
        <p:nvSpPr>
          <p:cNvPr id="11" name="Rectangle 10"/>
          <p:cNvSpPr/>
          <p:nvPr/>
        </p:nvSpPr>
        <p:spPr bwMode="auto">
          <a:xfrm>
            <a:off x="0" y="-4763"/>
            <a:ext cx="321298" cy="1439861"/>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SYMPTOMS</a:t>
            </a:r>
          </a:p>
        </p:txBody>
      </p:sp>
      <p:sp>
        <p:nvSpPr>
          <p:cNvPr id="12" name="Rectangle 11"/>
          <p:cNvSpPr/>
          <p:nvPr/>
        </p:nvSpPr>
        <p:spPr bwMode="auto">
          <a:xfrm>
            <a:off x="0" y="1350963"/>
            <a:ext cx="321298" cy="1439861"/>
          </a:xfrm>
          <a:prstGeom prst="rect">
            <a:avLst/>
          </a:prstGeom>
          <a:solidFill>
            <a:srgbClr val="A54A47"/>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ISSUES</a:t>
            </a:r>
            <a:endParaRPr lang="en-US" sz="1000" b="1" dirty="0">
              <a:solidFill>
                <a:prstClr val="white"/>
              </a:solidFill>
              <a:sym typeface="Symbol" pitchFamily="18" charset="2"/>
            </a:endParaRPr>
          </a:p>
        </p:txBody>
      </p:sp>
      <p:sp>
        <p:nvSpPr>
          <p:cNvPr id="13" name="Rectangle 12"/>
          <p:cNvSpPr/>
          <p:nvPr/>
        </p:nvSpPr>
        <p:spPr bwMode="auto">
          <a:xfrm>
            <a:off x="0" y="2706688"/>
            <a:ext cx="321298" cy="143986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SOLUTIONS</a:t>
            </a:r>
          </a:p>
        </p:txBody>
      </p:sp>
      <p:sp>
        <p:nvSpPr>
          <p:cNvPr id="14" name="Rectangle 13"/>
          <p:cNvSpPr/>
          <p:nvPr/>
        </p:nvSpPr>
        <p:spPr bwMode="auto">
          <a:xfrm>
            <a:off x="0" y="4062413"/>
            <a:ext cx="321298" cy="1439861"/>
          </a:xfrm>
          <a:prstGeom prst="rect">
            <a:avLst/>
          </a:prstGeom>
          <a:solidFill>
            <a:srgbClr val="604A7B"/>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TOOLS</a:t>
            </a:r>
          </a:p>
        </p:txBody>
      </p:sp>
      <p:sp>
        <p:nvSpPr>
          <p:cNvPr id="15" name="Rectangle 14"/>
          <p:cNvSpPr/>
          <p:nvPr/>
        </p:nvSpPr>
        <p:spPr bwMode="auto">
          <a:xfrm>
            <a:off x="0" y="5418138"/>
            <a:ext cx="321298" cy="1439861"/>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FRAMEWORK</a:t>
            </a:r>
          </a:p>
        </p:txBody>
      </p:sp>
      <p:sp>
        <p:nvSpPr>
          <p:cNvPr id="16" name="Down Arrow 15"/>
          <p:cNvSpPr/>
          <p:nvPr/>
        </p:nvSpPr>
        <p:spPr bwMode="auto">
          <a:xfrm>
            <a:off x="17463" y="3936439"/>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28" name="Down Arrow 27"/>
          <p:cNvSpPr/>
          <p:nvPr/>
        </p:nvSpPr>
        <p:spPr bwMode="auto">
          <a:xfrm>
            <a:off x="8249" y="2575725"/>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30" name="Text Placeholder 2"/>
          <p:cNvSpPr>
            <a:spLocks noGrp="1"/>
          </p:cNvSpPr>
          <p:nvPr>
            <p:custDataLst>
              <p:tags r:id="rId3"/>
            </p:custDataLst>
          </p:nvPr>
        </p:nvSpPr>
        <p:spPr bwMode="auto">
          <a:xfrm>
            <a:off x="5932488" y="61722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31" name="Text Placeholder 2"/>
          <p:cNvSpPr>
            <a:spLocks noGrp="1"/>
          </p:cNvSpPr>
          <p:nvPr>
            <p:custDataLst>
              <p:tags r:id="rId4"/>
            </p:custDataLst>
          </p:nvPr>
        </p:nvSpPr>
        <p:spPr bwMode="auto">
          <a:xfrm>
            <a:off x="7164388" y="61722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32" name="TextBox 31"/>
          <p:cNvSpPr txBox="1"/>
          <p:nvPr/>
        </p:nvSpPr>
        <p:spPr>
          <a:xfrm>
            <a:off x="6191250" y="6183313"/>
            <a:ext cx="1189037" cy="230832"/>
          </a:xfrm>
          <a:prstGeom prst="rect">
            <a:avLst/>
          </a:prstGeom>
          <a:noFill/>
        </p:spPr>
        <p:txBody>
          <a:bodyPr wrap="square" rtlCol="0">
            <a:spAutoFit/>
          </a:bodyPr>
          <a:lstStyle/>
          <a:p>
            <a:r>
              <a:rPr lang="en-US" sz="900" dirty="0" smtClean="0"/>
              <a:t>First-order impact</a:t>
            </a:r>
            <a:endParaRPr lang="en-US" sz="900" dirty="0"/>
          </a:p>
        </p:txBody>
      </p:sp>
      <p:sp>
        <p:nvSpPr>
          <p:cNvPr id="33" name="TextBox 32"/>
          <p:cNvSpPr txBox="1"/>
          <p:nvPr/>
        </p:nvSpPr>
        <p:spPr>
          <a:xfrm>
            <a:off x="7435850" y="6197600"/>
            <a:ext cx="1189037" cy="230832"/>
          </a:xfrm>
          <a:prstGeom prst="rect">
            <a:avLst/>
          </a:prstGeom>
          <a:noFill/>
        </p:spPr>
        <p:txBody>
          <a:bodyPr wrap="square" rtlCol="0">
            <a:spAutoFit/>
          </a:bodyPr>
          <a:lstStyle/>
          <a:p>
            <a:r>
              <a:rPr lang="en-US" sz="900" dirty="0" smtClean="0"/>
              <a:t>Second-order impact</a:t>
            </a:r>
            <a:endParaRPr lang="en-US" sz="900" dirty="0"/>
          </a:p>
        </p:txBody>
      </p:sp>
      <p:sp>
        <p:nvSpPr>
          <p:cNvPr id="58" name="Title 1"/>
          <p:cNvSpPr>
            <a:spLocks noGrp="1"/>
          </p:cNvSpPr>
          <p:nvPr>
            <p:ph type="title"/>
          </p:nvPr>
        </p:nvSpPr>
        <p:spPr>
          <a:xfrm>
            <a:off x="533400" y="248345"/>
            <a:ext cx="6400800" cy="665163"/>
          </a:xfrm>
        </p:spPr>
        <p:txBody>
          <a:bodyPr/>
          <a:lstStyle/>
          <a:p>
            <a:r>
              <a:rPr lang="en-US" dirty="0" smtClean="0">
                <a:solidFill>
                  <a:prstClr val="black"/>
                </a:solidFill>
              </a:rPr>
              <a:t>…and explores how financing tools can enable these solutions</a:t>
            </a:r>
            <a:endParaRPr lang="en-US" dirty="0"/>
          </a:p>
        </p:txBody>
      </p:sp>
      <p:sp>
        <p:nvSpPr>
          <p:cNvPr id="73"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
        <p:nvSpPr>
          <p:cNvPr id="80" name="Text Placeholder 2"/>
          <p:cNvSpPr>
            <a:spLocks noGrp="1"/>
          </p:cNvSpPr>
          <p:nvPr>
            <p:custDataLst>
              <p:tags r:id="rId5"/>
            </p:custDataLst>
          </p:nvPr>
        </p:nvSpPr>
        <p:spPr bwMode="auto">
          <a:xfrm>
            <a:off x="2771775"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1" name="Text Placeholder 2"/>
          <p:cNvSpPr>
            <a:spLocks noGrp="1"/>
          </p:cNvSpPr>
          <p:nvPr>
            <p:custDataLst>
              <p:tags r:id="rId6"/>
            </p:custDataLst>
          </p:nvPr>
        </p:nvSpPr>
        <p:spPr bwMode="auto">
          <a:xfrm>
            <a:off x="2771775" y="54102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endParaRPr lang="en-US" sz="2400" dirty="0">
              <a:solidFill>
                <a:srgbClr val="C0504D"/>
              </a:solidFill>
              <a:latin typeface="Wingdings" panose="05000000000000000000" pitchFamily="2" charset="2"/>
              <a:sym typeface="Wingdings" panose="05000000000000000000" pitchFamily="2" charset="2"/>
            </a:endParaRPr>
          </a:p>
        </p:txBody>
      </p:sp>
      <p:sp>
        <p:nvSpPr>
          <p:cNvPr id="83" name="Text Placeholder 2"/>
          <p:cNvSpPr>
            <a:spLocks noGrp="1"/>
          </p:cNvSpPr>
          <p:nvPr>
            <p:custDataLst>
              <p:tags r:id="rId7"/>
            </p:custDataLst>
          </p:nvPr>
        </p:nvSpPr>
        <p:spPr bwMode="auto">
          <a:xfrm>
            <a:off x="690563"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4" name="Text Placeholder 2"/>
          <p:cNvSpPr>
            <a:spLocks noGrp="1"/>
          </p:cNvSpPr>
          <p:nvPr>
            <p:custDataLst>
              <p:tags r:id="rId8"/>
            </p:custDataLst>
          </p:nvPr>
        </p:nvSpPr>
        <p:spPr bwMode="auto">
          <a:xfrm>
            <a:off x="690563"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5" name="Text Placeholder 2"/>
          <p:cNvSpPr>
            <a:spLocks noGrp="1"/>
          </p:cNvSpPr>
          <p:nvPr>
            <p:custDataLst>
              <p:tags r:id="rId9"/>
            </p:custDataLst>
          </p:nvPr>
        </p:nvSpPr>
        <p:spPr bwMode="auto">
          <a:xfrm>
            <a:off x="685800" y="28194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6" name="Text Placeholder 2"/>
          <p:cNvSpPr>
            <a:spLocks noGrp="1"/>
          </p:cNvSpPr>
          <p:nvPr>
            <p:custDataLst>
              <p:tags r:id="rId10"/>
            </p:custDataLst>
          </p:nvPr>
        </p:nvSpPr>
        <p:spPr bwMode="auto">
          <a:xfrm>
            <a:off x="1203325"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7" name="Text Placeholder 2"/>
          <p:cNvSpPr>
            <a:spLocks noGrp="1"/>
          </p:cNvSpPr>
          <p:nvPr>
            <p:custDataLst>
              <p:tags r:id="rId11"/>
            </p:custDataLst>
          </p:nvPr>
        </p:nvSpPr>
        <p:spPr bwMode="auto">
          <a:xfrm>
            <a:off x="1752600"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8" name="Text Placeholder 2"/>
          <p:cNvSpPr>
            <a:spLocks noGrp="1"/>
          </p:cNvSpPr>
          <p:nvPr>
            <p:custDataLst>
              <p:tags r:id="rId12"/>
            </p:custDataLst>
          </p:nvPr>
        </p:nvSpPr>
        <p:spPr bwMode="auto">
          <a:xfrm>
            <a:off x="1203325" y="41481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9" name="Text Placeholder 2"/>
          <p:cNvSpPr>
            <a:spLocks noGrp="1"/>
          </p:cNvSpPr>
          <p:nvPr>
            <p:custDataLst>
              <p:tags r:id="rId13"/>
            </p:custDataLst>
          </p:nvPr>
        </p:nvSpPr>
        <p:spPr bwMode="auto">
          <a:xfrm>
            <a:off x="1203325"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91" name="Text Placeholder 2"/>
          <p:cNvSpPr>
            <a:spLocks noGrp="1"/>
          </p:cNvSpPr>
          <p:nvPr>
            <p:custDataLst>
              <p:tags r:id="rId14"/>
            </p:custDataLst>
          </p:nvPr>
        </p:nvSpPr>
        <p:spPr bwMode="auto">
          <a:xfrm>
            <a:off x="1203325"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2" name="Text Placeholder 2"/>
          <p:cNvSpPr>
            <a:spLocks noGrp="1"/>
          </p:cNvSpPr>
          <p:nvPr>
            <p:custDataLst>
              <p:tags r:id="rId15"/>
            </p:custDataLst>
          </p:nvPr>
        </p:nvSpPr>
        <p:spPr bwMode="auto">
          <a:xfrm>
            <a:off x="2771775"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3" name="Text Placeholder 2"/>
          <p:cNvSpPr>
            <a:spLocks noGrp="1"/>
          </p:cNvSpPr>
          <p:nvPr>
            <p:custDataLst>
              <p:tags r:id="rId16"/>
            </p:custDataLst>
          </p:nvPr>
        </p:nvSpPr>
        <p:spPr bwMode="auto">
          <a:xfrm>
            <a:off x="2273300"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4" name="Text Placeholder 2"/>
          <p:cNvSpPr>
            <a:spLocks noGrp="1"/>
          </p:cNvSpPr>
          <p:nvPr>
            <p:custDataLst>
              <p:tags r:id="rId17"/>
            </p:custDataLst>
          </p:nvPr>
        </p:nvSpPr>
        <p:spPr bwMode="auto">
          <a:xfrm>
            <a:off x="1203325"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5" name="Text Placeholder 2"/>
          <p:cNvSpPr>
            <a:spLocks noGrp="1"/>
          </p:cNvSpPr>
          <p:nvPr>
            <p:custDataLst>
              <p:tags r:id="rId18"/>
            </p:custDataLst>
          </p:nvPr>
        </p:nvSpPr>
        <p:spPr bwMode="auto">
          <a:xfrm>
            <a:off x="2273300"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6" name="Text Placeholder 2"/>
          <p:cNvSpPr>
            <a:spLocks noGrp="1"/>
          </p:cNvSpPr>
          <p:nvPr>
            <p:custDataLst>
              <p:tags r:id="rId19"/>
            </p:custDataLst>
          </p:nvPr>
        </p:nvSpPr>
        <p:spPr bwMode="auto">
          <a:xfrm>
            <a:off x="2771775"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7" name="Text Placeholder 2"/>
          <p:cNvSpPr>
            <a:spLocks noGrp="1"/>
          </p:cNvSpPr>
          <p:nvPr>
            <p:custDataLst>
              <p:tags r:id="rId20"/>
            </p:custDataLst>
          </p:nvPr>
        </p:nvSpPr>
        <p:spPr bwMode="auto">
          <a:xfrm>
            <a:off x="1203325" y="28194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8" name="Text Placeholder 2"/>
          <p:cNvSpPr>
            <a:spLocks noGrp="1"/>
          </p:cNvSpPr>
          <p:nvPr>
            <p:custDataLst>
              <p:tags r:id="rId21"/>
            </p:custDataLst>
          </p:nvPr>
        </p:nvSpPr>
        <p:spPr bwMode="auto">
          <a:xfrm>
            <a:off x="2273300" y="2852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9" name="Text Placeholder 2"/>
          <p:cNvSpPr>
            <a:spLocks noGrp="1"/>
          </p:cNvSpPr>
          <p:nvPr>
            <p:custDataLst>
              <p:tags r:id="rId22"/>
            </p:custDataLst>
          </p:nvPr>
        </p:nvSpPr>
        <p:spPr bwMode="auto">
          <a:xfrm>
            <a:off x="2771775" y="2852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0" name="Text Placeholder 2"/>
          <p:cNvSpPr>
            <a:spLocks noGrp="1"/>
          </p:cNvSpPr>
          <p:nvPr>
            <p:custDataLst>
              <p:tags r:id="rId23"/>
            </p:custDataLst>
          </p:nvPr>
        </p:nvSpPr>
        <p:spPr bwMode="auto">
          <a:xfrm>
            <a:off x="1752600" y="28194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1" name="Text Placeholder 2"/>
          <p:cNvSpPr>
            <a:spLocks noGrp="1"/>
          </p:cNvSpPr>
          <p:nvPr>
            <p:custDataLst>
              <p:tags r:id="rId24"/>
            </p:custDataLst>
          </p:nvPr>
        </p:nvSpPr>
        <p:spPr bwMode="auto">
          <a:xfrm>
            <a:off x="685800"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2" name="Text Placeholder 2"/>
          <p:cNvSpPr>
            <a:spLocks noGrp="1"/>
          </p:cNvSpPr>
          <p:nvPr>
            <p:custDataLst>
              <p:tags r:id="rId25"/>
            </p:custDataLst>
          </p:nvPr>
        </p:nvSpPr>
        <p:spPr bwMode="auto">
          <a:xfrm>
            <a:off x="1776413"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3" name="Text Placeholder 2"/>
          <p:cNvSpPr>
            <a:spLocks noGrp="1"/>
          </p:cNvSpPr>
          <p:nvPr>
            <p:custDataLst>
              <p:tags r:id="rId26"/>
            </p:custDataLst>
          </p:nvPr>
        </p:nvSpPr>
        <p:spPr bwMode="auto">
          <a:xfrm>
            <a:off x="2260600"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4" name="Text Placeholder 2"/>
          <p:cNvSpPr>
            <a:spLocks noGrp="1"/>
          </p:cNvSpPr>
          <p:nvPr>
            <p:custDataLst>
              <p:tags r:id="rId27"/>
            </p:custDataLst>
          </p:nvPr>
        </p:nvSpPr>
        <p:spPr bwMode="auto">
          <a:xfrm>
            <a:off x="1216025"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5" name="Text Placeholder 2"/>
          <p:cNvSpPr>
            <a:spLocks noGrp="1"/>
          </p:cNvSpPr>
          <p:nvPr>
            <p:custDataLst>
              <p:tags r:id="rId28"/>
            </p:custDataLst>
          </p:nvPr>
        </p:nvSpPr>
        <p:spPr bwMode="auto">
          <a:xfrm>
            <a:off x="685800"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6" name="Text Placeholder 2"/>
          <p:cNvSpPr>
            <a:spLocks noGrp="1"/>
          </p:cNvSpPr>
          <p:nvPr>
            <p:custDataLst>
              <p:tags r:id="rId29"/>
            </p:custDataLst>
          </p:nvPr>
        </p:nvSpPr>
        <p:spPr bwMode="auto">
          <a:xfrm>
            <a:off x="1776413" y="41481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7" name="Text Placeholder 2"/>
          <p:cNvSpPr>
            <a:spLocks noGrp="1"/>
          </p:cNvSpPr>
          <p:nvPr>
            <p:custDataLst>
              <p:tags r:id="rId30"/>
            </p:custDataLst>
          </p:nvPr>
        </p:nvSpPr>
        <p:spPr bwMode="auto">
          <a:xfrm>
            <a:off x="685800" y="41481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8" name="Text Placeholder 2"/>
          <p:cNvSpPr>
            <a:spLocks noGrp="1"/>
          </p:cNvSpPr>
          <p:nvPr>
            <p:custDataLst>
              <p:tags r:id="rId31"/>
            </p:custDataLst>
          </p:nvPr>
        </p:nvSpPr>
        <p:spPr bwMode="auto">
          <a:xfrm>
            <a:off x="685800"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9" name="Text Placeholder 2"/>
          <p:cNvSpPr>
            <a:spLocks noGrp="1"/>
          </p:cNvSpPr>
          <p:nvPr>
            <p:custDataLst>
              <p:tags r:id="rId32"/>
            </p:custDataLst>
          </p:nvPr>
        </p:nvSpPr>
        <p:spPr bwMode="auto">
          <a:xfrm>
            <a:off x="2273300"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10" name="Text Placeholder 2"/>
          <p:cNvSpPr>
            <a:spLocks noGrp="1"/>
          </p:cNvSpPr>
          <p:nvPr>
            <p:custDataLst>
              <p:tags r:id="rId33"/>
            </p:custDataLst>
          </p:nvPr>
        </p:nvSpPr>
        <p:spPr bwMode="auto">
          <a:xfrm>
            <a:off x="1752600"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11" name="Text Placeholder 2"/>
          <p:cNvSpPr>
            <a:spLocks noGrp="1"/>
          </p:cNvSpPr>
          <p:nvPr>
            <p:custDataLst>
              <p:tags r:id="rId34"/>
            </p:custDataLst>
          </p:nvPr>
        </p:nvSpPr>
        <p:spPr bwMode="auto">
          <a:xfrm>
            <a:off x="685800"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12" name="Parallelogram 111"/>
          <p:cNvSpPr/>
          <p:nvPr/>
        </p:nvSpPr>
        <p:spPr bwMode="auto">
          <a:xfrm>
            <a:off x="2630487"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3" name="Parallelogram 112"/>
          <p:cNvSpPr/>
          <p:nvPr/>
        </p:nvSpPr>
        <p:spPr bwMode="auto">
          <a:xfrm>
            <a:off x="2106612"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4" name="Parallelogram 113"/>
          <p:cNvSpPr/>
          <p:nvPr/>
        </p:nvSpPr>
        <p:spPr bwMode="auto">
          <a:xfrm>
            <a:off x="1581150"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5" name="Parallelogram 114"/>
          <p:cNvSpPr/>
          <p:nvPr/>
        </p:nvSpPr>
        <p:spPr bwMode="auto">
          <a:xfrm>
            <a:off x="1057275"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6" name="Parallelogram 115"/>
          <p:cNvSpPr/>
          <p:nvPr/>
        </p:nvSpPr>
        <p:spPr bwMode="auto">
          <a:xfrm>
            <a:off x="533400"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pic>
        <p:nvPicPr>
          <p:cNvPr id="117" name="Picture 35" descr="Incentivize Icon"/>
          <p:cNvPicPr>
            <a:picLocks noChangeAspect="1" noChangeArrowheads="1"/>
          </p:cNvPicPr>
          <p:nvPr/>
        </p:nvPicPr>
        <p:blipFill>
          <a:blip r:embed="rId4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95663" y="1271863"/>
            <a:ext cx="328337" cy="32833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3" descr="Nurse Icon"/>
          <p:cNvPicPr>
            <a:picLocks noChangeAspect="1" noChangeArrowheads="1"/>
          </p:cNvPicPr>
          <p:nvPr/>
        </p:nvPicPr>
        <p:blipFill>
          <a:blip r:embed="rId4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66950" y="1296029"/>
            <a:ext cx="276097" cy="27609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6" descr="User Icon"/>
          <p:cNvPicPr>
            <a:picLocks noChangeAspect="1" noChangeArrowheads="1"/>
          </p:cNvPicPr>
          <p:nvPr/>
        </p:nvPicPr>
        <p:blipFill>
          <a:blip r:embed="rId4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2887" y="1249992"/>
            <a:ext cx="333749" cy="33374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8" descr="taxes Icon"/>
          <p:cNvPicPr>
            <a:picLocks noChangeAspect="1" noChangeArrowheads="1"/>
          </p:cNvPicPr>
          <p:nvPr/>
        </p:nvPicPr>
        <p:blipFill>
          <a:blip r:embed="rId4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9287" y="1254754"/>
            <a:ext cx="307907" cy="30790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0" descr="Cash For Work Icon"/>
          <p:cNvPicPr>
            <a:picLocks noChangeAspect="1" noChangeArrowheads="1"/>
          </p:cNvPicPr>
          <p:nvPr/>
        </p:nvPicPr>
        <p:blipFill>
          <a:blip r:embed="rId4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39900" y="1275392"/>
            <a:ext cx="290020" cy="290020"/>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p:cNvSpPr txBox="1"/>
          <p:nvPr/>
        </p:nvSpPr>
        <p:spPr>
          <a:xfrm rot="17750947">
            <a:off x="735012" y="1042029"/>
            <a:ext cx="685800" cy="369332"/>
          </a:xfrm>
          <a:prstGeom prst="rect">
            <a:avLst/>
          </a:prstGeom>
          <a:noFill/>
        </p:spPr>
        <p:txBody>
          <a:bodyPr wrap="square" rtlCol="0">
            <a:spAutoFit/>
          </a:bodyPr>
          <a:lstStyle/>
          <a:p>
            <a:pPr algn="r"/>
            <a:r>
              <a:rPr lang="en-US" sz="900" dirty="0" smtClean="0">
                <a:solidFill>
                  <a:srgbClr val="A54A47"/>
                </a:solidFill>
              </a:rPr>
              <a:t>Domestic</a:t>
            </a:r>
          </a:p>
          <a:p>
            <a:pPr algn="r"/>
            <a:r>
              <a:rPr lang="en-US" sz="900" dirty="0" smtClean="0">
                <a:solidFill>
                  <a:srgbClr val="A54A47"/>
                </a:solidFill>
              </a:rPr>
              <a:t>resources</a:t>
            </a:r>
            <a:endParaRPr lang="en-US" sz="900" dirty="0">
              <a:solidFill>
                <a:srgbClr val="A54A47"/>
              </a:solidFill>
            </a:endParaRPr>
          </a:p>
        </p:txBody>
      </p:sp>
      <p:sp>
        <p:nvSpPr>
          <p:cNvPr id="123" name="TextBox 122"/>
          <p:cNvSpPr txBox="1"/>
          <p:nvPr/>
        </p:nvSpPr>
        <p:spPr>
          <a:xfrm rot="17750947">
            <a:off x="1258887" y="1029329"/>
            <a:ext cx="711103" cy="369332"/>
          </a:xfrm>
          <a:prstGeom prst="rect">
            <a:avLst/>
          </a:prstGeom>
          <a:noFill/>
        </p:spPr>
        <p:txBody>
          <a:bodyPr wrap="square" rtlCol="0">
            <a:spAutoFit/>
          </a:bodyPr>
          <a:lstStyle/>
          <a:p>
            <a:pPr algn="r"/>
            <a:r>
              <a:rPr lang="en-US" sz="900" dirty="0" smtClean="0">
                <a:solidFill>
                  <a:srgbClr val="A54A47"/>
                </a:solidFill>
              </a:rPr>
              <a:t>Provider incentives</a:t>
            </a:r>
            <a:endParaRPr lang="en-US" sz="900" dirty="0">
              <a:solidFill>
                <a:srgbClr val="A54A47"/>
              </a:solidFill>
            </a:endParaRPr>
          </a:p>
        </p:txBody>
      </p:sp>
      <p:sp>
        <p:nvSpPr>
          <p:cNvPr id="124" name="TextBox 123"/>
          <p:cNvSpPr txBox="1"/>
          <p:nvPr/>
        </p:nvSpPr>
        <p:spPr>
          <a:xfrm rot="17750947">
            <a:off x="1794460" y="1054026"/>
            <a:ext cx="711103" cy="369332"/>
          </a:xfrm>
          <a:prstGeom prst="rect">
            <a:avLst/>
          </a:prstGeom>
          <a:noFill/>
        </p:spPr>
        <p:txBody>
          <a:bodyPr wrap="square" rtlCol="0">
            <a:spAutoFit/>
          </a:bodyPr>
          <a:lstStyle/>
          <a:p>
            <a:pPr algn="r"/>
            <a:r>
              <a:rPr lang="en-US" sz="900" dirty="0" smtClean="0">
                <a:solidFill>
                  <a:srgbClr val="A54A47"/>
                </a:solidFill>
              </a:rPr>
              <a:t>Working capital</a:t>
            </a:r>
            <a:endParaRPr lang="en-US" sz="900" dirty="0">
              <a:solidFill>
                <a:srgbClr val="A54A47"/>
              </a:solidFill>
            </a:endParaRPr>
          </a:p>
        </p:txBody>
      </p:sp>
      <p:sp>
        <p:nvSpPr>
          <p:cNvPr id="125" name="TextBox 124"/>
          <p:cNvSpPr txBox="1"/>
          <p:nvPr/>
        </p:nvSpPr>
        <p:spPr>
          <a:xfrm rot="17750947">
            <a:off x="2295037" y="1054026"/>
            <a:ext cx="711103" cy="369332"/>
          </a:xfrm>
          <a:prstGeom prst="rect">
            <a:avLst/>
          </a:prstGeom>
          <a:noFill/>
        </p:spPr>
        <p:txBody>
          <a:bodyPr wrap="square" rtlCol="0">
            <a:spAutoFit/>
          </a:bodyPr>
          <a:lstStyle/>
          <a:p>
            <a:pPr algn="r"/>
            <a:r>
              <a:rPr lang="en-US" sz="900" dirty="0" smtClean="0">
                <a:solidFill>
                  <a:srgbClr val="A54A47"/>
                </a:solidFill>
              </a:rPr>
              <a:t>Delayed salaries</a:t>
            </a:r>
            <a:endParaRPr lang="en-US" sz="900" dirty="0">
              <a:solidFill>
                <a:srgbClr val="A54A47"/>
              </a:solidFill>
            </a:endParaRPr>
          </a:p>
        </p:txBody>
      </p:sp>
      <p:sp>
        <p:nvSpPr>
          <p:cNvPr id="126" name="TextBox 125"/>
          <p:cNvSpPr txBox="1"/>
          <p:nvPr/>
        </p:nvSpPr>
        <p:spPr>
          <a:xfrm rot="17750947">
            <a:off x="2832100" y="1053142"/>
            <a:ext cx="711103" cy="369332"/>
          </a:xfrm>
          <a:prstGeom prst="rect">
            <a:avLst/>
          </a:prstGeom>
          <a:noFill/>
        </p:spPr>
        <p:txBody>
          <a:bodyPr wrap="square" rtlCol="0">
            <a:spAutoFit/>
          </a:bodyPr>
          <a:lstStyle/>
          <a:p>
            <a:pPr algn="r"/>
            <a:r>
              <a:rPr lang="en-US" sz="900" dirty="0" smtClean="0">
                <a:solidFill>
                  <a:srgbClr val="A54A47"/>
                </a:solidFill>
              </a:rPr>
              <a:t>Ability </a:t>
            </a:r>
          </a:p>
          <a:p>
            <a:pPr algn="r"/>
            <a:r>
              <a:rPr lang="en-US" sz="900" dirty="0" smtClean="0">
                <a:solidFill>
                  <a:srgbClr val="A54A47"/>
                </a:solidFill>
              </a:rPr>
              <a:t>to pay</a:t>
            </a:r>
            <a:endParaRPr lang="en-US" sz="900" dirty="0">
              <a:solidFill>
                <a:srgbClr val="A54A47"/>
              </a:solidFill>
            </a:endParaRPr>
          </a:p>
        </p:txBody>
      </p:sp>
      <p:sp>
        <p:nvSpPr>
          <p:cNvPr id="66" name="Text Placeholder 2"/>
          <p:cNvSpPr>
            <a:spLocks noGrp="1"/>
          </p:cNvSpPr>
          <p:nvPr>
            <p:custDataLst>
              <p:tags r:id="rId35"/>
            </p:custDataLst>
          </p:nvPr>
        </p:nvSpPr>
        <p:spPr bwMode="auto">
          <a:xfrm>
            <a:off x="1176337"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67" name="Text Placeholder 2"/>
          <p:cNvSpPr>
            <a:spLocks noGrp="1"/>
          </p:cNvSpPr>
          <p:nvPr>
            <p:custDataLst>
              <p:tags r:id="rId36"/>
            </p:custDataLst>
          </p:nvPr>
        </p:nvSpPr>
        <p:spPr bwMode="auto">
          <a:xfrm>
            <a:off x="1709737"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68" name="Text Placeholder 2"/>
          <p:cNvSpPr>
            <a:spLocks noGrp="1"/>
          </p:cNvSpPr>
          <p:nvPr>
            <p:custDataLst>
              <p:tags r:id="rId37"/>
            </p:custDataLst>
          </p:nvPr>
        </p:nvSpPr>
        <p:spPr bwMode="auto">
          <a:xfrm>
            <a:off x="2286000"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69" name="Text Placeholder 2"/>
          <p:cNvSpPr>
            <a:spLocks noGrp="1"/>
          </p:cNvSpPr>
          <p:nvPr>
            <p:custDataLst>
              <p:tags r:id="rId38"/>
            </p:custDataLst>
          </p:nvPr>
        </p:nvSpPr>
        <p:spPr bwMode="auto">
          <a:xfrm>
            <a:off x="2243137"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71" name="Text Placeholder 2"/>
          <p:cNvSpPr>
            <a:spLocks noGrp="1"/>
          </p:cNvSpPr>
          <p:nvPr>
            <p:custDataLst>
              <p:tags r:id="rId39"/>
            </p:custDataLst>
          </p:nvPr>
        </p:nvSpPr>
        <p:spPr bwMode="auto">
          <a:xfrm>
            <a:off x="2776537"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77" name="Text Placeholder 2"/>
          <p:cNvSpPr>
            <a:spLocks noGrp="1"/>
          </p:cNvSpPr>
          <p:nvPr>
            <p:custDataLst>
              <p:tags r:id="rId40"/>
            </p:custDataLst>
          </p:nvPr>
        </p:nvSpPr>
        <p:spPr bwMode="auto">
          <a:xfrm>
            <a:off x="2243137" y="5562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Tree>
    <p:extLst>
      <p:ext uri="{BB962C8B-B14F-4D97-AF65-F5344CB8AC3E}">
        <p14:creationId xmlns:p14="http://schemas.microsoft.com/office/powerpoint/2010/main" val="8974450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639809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840" name="think-cell Slide" r:id="rId5" imgW="6350000" imgH="6350000" progId="">
                  <p:embed/>
                </p:oleObj>
              </mc:Choice>
              <mc:Fallback>
                <p:oleObj name="think-cell Slide" r:id="rId5" imgW="6350000" imgH="6350000" progId="">
                  <p:embed/>
                  <p:pic>
                    <p:nvPicPr>
                      <p:cNvPr id="0" name="Picture 3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19</a:t>
            </a:fld>
            <a:endParaRPr lang="en-US" dirty="0">
              <a:solidFill>
                <a:prstClr val="black">
                  <a:tint val="75000"/>
                </a:prstClr>
              </a:solidFill>
            </a:endParaRPr>
          </a:p>
        </p:txBody>
      </p:sp>
      <p:sp>
        <p:nvSpPr>
          <p:cNvPr id="5" name="Text Placeholder 6"/>
          <p:cNvSpPr txBox="1">
            <a:spLocks/>
          </p:cNvSpPr>
          <p:nvPr/>
        </p:nvSpPr>
        <p:spPr>
          <a:xfrm>
            <a:off x="533400" y="6178248"/>
            <a:ext cx="8082570" cy="385762"/>
          </a:xfrm>
          <a:prstGeom prst="rect">
            <a:avLst/>
          </a:prstGeom>
        </p:spPr>
        <p:txBody>
          <a:bodyPr lIns="0" tIns="0" rIns="0" bIns="0"/>
          <a:lstStyle>
            <a:lvl1pPr marL="342900" indent="-342900" algn="l" rtl="0" eaLnBrk="0" fontAlgn="base" hangingPunct="0">
              <a:spcBef>
                <a:spcPct val="50000"/>
              </a:spcBef>
              <a:spcAft>
                <a:spcPct val="0"/>
              </a:spcAft>
              <a:buSzPct val="100000"/>
              <a:buChar char="•"/>
              <a:defRPr sz="2400">
                <a:solidFill>
                  <a:srgbClr val="10253F"/>
                </a:solidFill>
                <a:latin typeface="Calibri" pitchFamily="34" charset="0"/>
                <a:ea typeface="+mn-ea"/>
                <a:cs typeface="+mn-cs"/>
              </a:defRPr>
            </a:lvl1pPr>
            <a:lvl2pPr marL="336550" indent="-222250" algn="l" rtl="0" eaLnBrk="0" fontAlgn="base" hangingPunct="0">
              <a:spcBef>
                <a:spcPct val="50000"/>
              </a:spcBef>
              <a:spcAft>
                <a:spcPct val="0"/>
              </a:spcAft>
              <a:buClr>
                <a:schemeClr val="tx1"/>
              </a:buClr>
              <a:buSzPct val="75000"/>
              <a:buFont typeface="Wingdings" panose="05000000000000000000" pitchFamily="2" charset="2"/>
              <a:buChar char="l"/>
              <a:defRPr sz="2000">
                <a:solidFill>
                  <a:srgbClr val="10253F"/>
                </a:solidFill>
                <a:latin typeface="Calibri" pitchFamily="34" charset="0"/>
              </a:defRPr>
            </a:lvl2pPr>
            <a:lvl3pPr marL="909638" indent="-2238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marL="0" indent="0">
              <a:buFontTx/>
              <a:buNone/>
              <a:defRPr/>
            </a:pPr>
            <a:r>
              <a:rPr lang="en-US" sz="900" kern="0" dirty="0" smtClean="0">
                <a:solidFill>
                  <a:schemeClr val="tx1"/>
                </a:solidFill>
                <a:cs typeface="Arial" panose="020B0604020202020204" pitchFamily="34" charset="0"/>
                <a:sym typeface="Calibri" panose="020F0502020204030204" pitchFamily="34" charset="0"/>
              </a:rPr>
              <a:t>Source: Dalberg (2014): “Innovative Financing for Development;” Expert interviews; Dalberg analysis.</a:t>
            </a:r>
            <a:endParaRPr lang="en-IN" sz="900" kern="0" dirty="0">
              <a:solidFill>
                <a:schemeClr val="tx1"/>
              </a:solidFill>
              <a:cs typeface="Arial" panose="020B0604020202020204" pitchFamily="34" charset="0"/>
              <a:sym typeface="Calibri" panose="020F0502020204030204" pitchFamily="34" charset="0"/>
            </a:endParaRPr>
          </a:p>
        </p:txBody>
      </p:sp>
      <p:sp>
        <p:nvSpPr>
          <p:cNvPr id="12" name="Rectangle 11"/>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3" name="Rectangle 12"/>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4" name="Rectangle 1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5" name="Rectangle 14"/>
          <p:cNvSpPr/>
          <p:nvPr/>
        </p:nvSpPr>
        <p:spPr bwMode="auto">
          <a:xfrm>
            <a:off x="-17962" y="4067136"/>
            <a:ext cx="321298" cy="1439861"/>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6" name="Rectangle 1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17" name="Title 1"/>
          <p:cNvSpPr>
            <a:spLocks noGrp="1"/>
          </p:cNvSpPr>
          <p:nvPr>
            <p:ph type="title"/>
          </p:nvPr>
        </p:nvSpPr>
        <p:spPr>
          <a:xfrm>
            <a:off x="533400" y="248345"/>
            <a:ext cx="6400800" cy="665163"/>
          </a:xfrm>
        </p:spPr>
        <p:txBody>
          <a:bodyPr/>
          <a:lstStyle/>
          <a:p>
            <a:r>
              <a:rPr lang="en-US" dirty="0" smtClean="0">
                <a:solidFill>
                  <a:schemeClr val="tx1"/>
                </a:solidFill>
              </a:rPr>
              <a:t>There is a growing set of financing tools with potential for greater application to EPCMD programs</a:t>
            </a:r>
            <a:endParaRPr lang="en-US" dirty="0">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45443244"/>
              </p:ext>
            </p:extLst>
          </p:nvPr>
        </p:nvGraphicFramePr>
        <p:xfrm>
          <a:off x="533400" y="1143005"/>
          <a:ext cx="8077200" cy="4779640"/>
        </p:xfrm>
        <a:graphic>
          <a:graphicData uri="http://schemas.openxmlformats.org/drawingml/2006/table">
            <a:tbl>
              <a:tblPr firstRow="1" bandRow="1">
                <a:tableStyleId>{5C22544A-7EE6-4342-B048-85BDC9FD1C3A}</a:tableStyleId>
              </a:tblPr>
              <a:tblGrid>
                <a:gridCol w="1524000"/>
                <a:gridCol w="6553200"/>
              </a:tblGrid>
              <a:tr h="244970">
                <a:tc>
                  <a:txBody>
                    <a:bodyPr/>
                    <a:lstStyle/>
                    <a:p>
                      <a:pPr algn="ctr"/>
                      <a:r>
                        <a:rPr lang="en-US" sz="1100" dirty="0" smtClean="0">
                          <a:latin typeface="Calibri" panose="020F0502020204030204" pitchFamily="34" charset="0"/>
                        </a:rPr>
                        <a:t>Tool</a:t>
                      </a:r>
                      <a:endParaRPr lang="en-US" sz="1100" dirty="0">
                        <a:latin typeface="Calibri" panose="020F0502020204030204" pitchFamily="34" charset="0"/>
                      </a:endParaRPr>
                    </a:p>
                  </a:txBody>
                  <a:tcPr>
                    <a:solidFill>
                      <a:srgbClr val="795187"/>
                    </a:solidFill>
                  </a:tcPr>
                </a:tc>
                <a:tc>
                  <a:txBody>
                    <a:bodyPr/>
                    <a:lstStyle/>
                    <a:p>
                      <a:pPr algn="ctr"/>
                      <a:r>
                        <a:rPr lang="en-US" sz="1100" dirty="0" smtClean="0">
                          <a:latin typeface="Calibri" panose="020F0502020204030204" pitchFamily="34" charset="0"/>
                        </a:rPr>
                        <a:t>Definition</a:t>
                      </a:r>
                      <a:endParaRPr lang="en-US" sz="1100" dirty="0">
                        <a:latin typeface="Calibri" panose="020F0502020204030204" pitchFamily="34" charset="0"/>
                      </a:endParaRPr>
                    </a:p>
                  </a:txBody>
                  <a:tcPr>
                    <a:solidFill>
                      <a:srgbClr val="795187"/>
                    </a:solidFill>
                  </a:tcPr>
                </a:tc>
              </a:tr>
              <a:tr h="48453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Guarantees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A DCA credit guarantee offers partial protection for lenders willing to enter and deploy capital (e.g. working capital) into developmentally important sectors</a:t>
                      </a:r>
                      <a:r>
                        <a:rPr lang="en-US" sz="1100" b="0" i="0" u="none" strike="noStrike" baseline="0" dirty="0" smtClean="0">
                          <a:solidFill>
                            <a:schemeClr val="tx1">
                              <a:lumMod val="65000"/>
                              <a:lumOff val="35000"/>
                            </a:schemeClr>
                          </a:solidFill>
                          <a:effectLst/>
                          <a:latin typeface="Calibri" panose="020F0502020204030204" pitchFamily="34" charset="0"/>
                        </a:rPr>
                        <a:t> like health.  </a:t>
                      </a:r>
                      <a:r>
                        <a:rPr lang="en-US" sz="1100" b="0" i="0" u="none" strike="noStrike" dirty="0" smtClean="0">
                          <a:solidFill>
                            <a:schemeClr val="tx1">
                              <a:lumMod val="65000"/>
                              <a:lumOff val="35000"/>
                            </a:schemeClr>
                          </a:solidFill>
                          <a:effectLst/>
                          <a:latin typeface="Calibri" panose="020F0502020204030204" pitchFamily="34" charset="0"/>
                        </a:rPr>
                        <a:t>At </a:t>
                      </a:r>
                      <a:r>
                        <a:rPr lang="en-US" sz="1100" b="0" i="0" u="none" strike="noStrike" dirty="0">
                          <a:solidFill>
                            <a:schemeClr val="tx1">
                              <a:lumMod val="65000"/>
                              <a:lumOff val="35000"/>
                            </a:schemeClr>
                          </a:solidFill>
                          <a:effectLst/>
                          <a:latin typeface="Calibri" panose="020F0502020204030204" pitchFamily="34" charset="0"/>
                        </a:rPr>
                        <a:t>USAID, guarantees can be arranged </a:t>
                      </a:r>
                      <a:r>
                        <a:rPr lang="en-US" sz="1100" b="0" i="0" u="none" strike="noStrike" dirty="0" smtClean="0">
                          <a:solidFill>
                            <a:schemeClr val="tx1">
                              <a:lumMod val="65000"/>
                              <a:lumOff val="35000"/>
                            </a:schemeClr>
                          </a:solidFill>
                          <a:effectLst/>
                          <a:latin typeface="Calibri" panose="020F0502020204030204" pitchFamily="34" charset="0"/>
                        </a:rPr>
                        <a:t>with sub-sovereign</a:t>
                      </a:r>
                      <a:r>
                        <a:rPr lang="en-US" sz="1100" b="0" i="0" u="none" strike="noStrike" baseline="0" dirty="0" smtClean="0">
                          <a:solidFill>
                            <a:schemeClr val="tx1">
                              <a:lumMod val="65000"/>
                              <a:lumOff val="35000"/>
                            </a:schemeClr>
                          </a:solidFill>
                          <a:effectLst/>
                          <a:latin typeface="Calibri" panose="020F0502020204030204" pitchFamily="34" charset="0"/>
                        </a:rPr>
                        <a:t> public sector and private sector entities (e.g. </a:t>
                      </a:r>
                      <a:r>
                        <a:rPr lang="en-US" sz="1100" b="0" i="0" u="none" strike="noStrike" dirty="0" smtClean="0">
                          <a:solidFill>
                            <a:schemeClr val="tx1">
                              <a:lumMod val="65000"/>
                              <a:lumOff val="35000"/>
                            </a:schemeClr>
                          </a:solidFill>
                          <a:effectLst/>
                          <a:latin typeface="Calibri" panose="020F0502020204030204" pitchFamily="34" charset="0"/>
                        </a:rPr>
                        <a:t>NGOs </a:t>
                      </a:r>
                      <a:r>
                        <a:rPr lang="en-US" sz="1100" b="0" i="0" u="none" strike="noStrike" dirty="0">
                          <a:solidFill>
                            <a:schemeClr val="tx1">
                              <a:lumMod val="65000"/>
                              <a:lumOff val="35000"/>
                            </a:schemeClr>
                          </a:solidFill>
                          <a:effectLst/>
                          <a:latin typeface="Calibri" panose="020F0502020204030204" pitchFamily="34" charset="0"/>
                        </a:rPr>
                        <a:t>and non-</a:t>
                      </a:r>
                      <a:r>
                        <a:rPr lang="en-US" sz="1100" b="0" i="0" u="none" strike="noStrike" dirty="0" smtClean="0">
                          <a:solidFill>
                            <a:schemeClr val="tx1">
                              <a:lumMod val="65000"/>
                              <a:lumOff val="35000"/>
                            </a:schemeClr>
                          </a:solidFill>
                          <a:effectLst/>
                          <a:latin typeface="Calibri" panose="020F0502020204030204" pitchFamily="34" charset="0"/>
                        </a:rPr>
                        <a:t>profits), </a:t>
                      </a:r>
                      <a:r>
                        <a:rPr lang="en-US" sz="1100" b="0" i="0" u="none" strike="noStrike" dirty="0">
                          <a:solidFill>
                            <a:schemeClr val="tx1">
                              <a:lumMod val="65000"/>
                              <a:lumOff val="35000"/>
                            </a:schemeClr>
                          </a:solidFill>
                          <a:effectLst/>
                          <a:latin typeface="Calibri" panose="020F0502020204030204" pitchFamily="34" charset="0"/>
                        </a:rPr>
                        <a:t>but not sovereign entities. </a:t>
                      </a:r>
                    </a:p>
                  </a:txBody>
                  <a:tcPr marR="9525" marT="9525" marB="0" anchor="ctr">
                    <a:solidFill>
                      <a:schemeClr val="bg1">
                        <a:lumMod val="95000"/>
                      </a:schemeClr>
                    </a:solidFill>
                  </a:tcPr>
                </a:tc>
              </a:tr>
              <a:tr h="523870">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Lending</a:t>
                      </a: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Lending</a:t>
                      </a:r>
                      <a:r>
                        <a:rPr lang="en-US" sz="1100" b="0" i="0" u="none" strike="noStrike" baseline="0" dirty="0" smtClean="0">
                          <a:solidFill>
                            <a:schemeClr val="tx1">
                              <a:lumMod val="65000"/>
                              <a:lumOff val="35000"/>
                            </a:schemeClr>
                          </a:solidFill>
                          <a:effectLst/>
                          <a:latin typeface="Calibri" panose="020F0502020204030204" pitchFamily="34" charset="0"/>
                        </a:rPr>
                        <a:t> i</a:t>
                      </a:r>
                      <a:r>
                        <a:rPr lang="en-US" sz="1100" b="0" i="0" u="none" strike="noStrike" dirty="0" smtClean="0">
                          <a:solidFill>
                            <a:schemeClr val="tx1">
                              <a:lumMod val="65000"/>
                              <a:lumOff val="35000"/>
                            </a:schemeClr>
                          </a:solidFill>
                          <a:effectLst/>
                          <a:latin typeface="Calibri" panose="020F0502020204030204" pitchFamily="34" charset="0"/>
                        </a:rPr>
                        <a:t>ncludes bonds (e.g. diaspora bonds, health systems</a:t>
                      </a:r>
                      <a:r>
                        <a:rPr lang="en-US" sz="1100" b="0" i="0" u="none" strike="noStrike" baseline="0" dirty="0" smtClean="0">
                          <a:solidFill>
                            <a:schemeClr val="tx1">
                              <a:lumMod val="65000"/>
                              <a:lumOff val="35000"/>
                            </a:schemeClr>
                          </a:solidFill>
                          <a:effectLst/>
                          <a:latin typeface="Calibri" panose="020F0502020204030204" pitchFamily="34" charset="0"/>
                        </a:rPr>
                        <a:t> bonds)</a:t>
                      </a:r>
                      <a:r>
                        <a:rPr lang="en-US" sz="1100" b="0" i="0" u="none" strike="noStrike" dirty="0" smtClean="0">
                          <a:solidFill>
                            <a:schemeClr val="tx1">
                              <a:lumMod val="65000"/>
                              <a:lumOff val="35000"/>
                            </a:schemeClr>
                          </a:solidFill>
                          <a:effectLst/>
                          <a:latin typeface="Calibri" panose="020F0502020204030204" pitchFamily="34" charset="0"/>
                        </a:rPr>
                        <a:t>, </a:t>
                      </a:r>
                      <a:r>
                        <a:rPr lang="en-US" sz="1100" b="0" i="0" u="none" strike="noStrike" dirty="0">
                          <a:solidFill>
                            <a:schemeClr val="tx1">
                              <a:lumMod val="65000"/>
                              <a:lumOff val="35000"/>
                            </a:schemeClr>
                          </a:solidFill>
                          <a:effectLst/>
                          <a:latin typeface="Calibri" panose="020F0502020204030204" pitchFamily="34" charset="0"/>
                        </a:rPr>
                        <a:t>concessional loans, local currency loans, notes, and </a:t>
                      </a:r>
                      <a:r>
                        <a:rPr lang="en-US" sz="1100" b="0" i="0" u="none" strike="noStrike" dirty="0" smtClean="0">
                          <a:solidFill>
                            <a:schemeClr val="tx1">
                              <a:lumMod val="65000"/>
                              <a:lumOff val="35000"/>
                            </a:schemeClr>
                          </a:solidFill>
                          <a:effectLst/>
                          <a:latin typeface="Calibri" panose="020F0502020204030204" pitchFamily="34" charset="0"/>
                        </a:rPr>
                        <a:t>facilities. Bonds can be used to frontload access to ODA by</a:t>
                      </a:r>
                      <a:r>
                        <a:rPr lang="en-US" sz="1100" b="0" i="0" u="none" strike="noStrike" baseline="0" dirty="0" smtClean="0">
                          <a:solidFill>
                            <a:schemeClr val="tx1">
                              <a:lumMod val="65000"/>
                              <a:lumOff val="35000"/>
                            </a:schemeClr>
                          </a:solidFill>
                          <a:effectLst/>
                          <a:latin typeface="Calibri" panose="020F0502020204030204" pitchFamily="34" charset="0"/>
                        </a:rPr>
                        <a:t> leveraging long-term commitments to smooth financing flows.</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602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Investment funds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baseline="0" dirty="0" smtClean="0">
                          <a:solidFill>
                            <a:schemeClr val="tx1">
                              <a:lumMod val="65000"/>
                              <a:lumOff val="35000"/>
                            </a:schemeClr>
                          </a:solidFill>
                          <a:effectLst/>
                          <a:latin typeface="Calibri" panose="020F0502020204030204" pitchFamily="34" charset="0"/>
                        </a:rPr>
                        <a:t>Impact and other investment funds p</a:t>
                      </a:r>
                      <a:r>
                        <a:rPr lang="en-US" sz="1100" b="0" i="0" u="none" strike="noStrike" dirty="0" smtClean="0">
                          <a:solidFill>
                            <a:schemeClr val="tx1">
                              <a:lumMod val="65000"/>
                              <a:lumOff val="35000"/>
                            </a:schemeClr>
                          </a:solidFill>
                          <a:effectLst/>
                          <a:latin typeface="Calibri" panose="020F0502020204030204" pitchFamily="34" charset="0"/>
                        </a:rPr>
                        <a:t>ool </a:t>
                      </a:r>
                      <a:r>
                        <a:rPr lang="en-US" sz="1100" b="0" i="0" u="none" strike="noStrike" dirty="0">
                          <a:solidFill>
                            <a:schemeClr val="tx1">
                              <a:lumMod val="65000"/>
                              <a:lumOff val="35000"/>
                            </a:schemeClr>
                          </a:solidFill>
                          <a:effectLst/>
                          <a:latin typeface="Calibri" panose="020F0502020204030204" pitchFamily="34" charset="0"/>
                        </a:rPr>
                        <a:t>funds from socially responsible individuals and institutions and </a:t>
                      </a:r>
                      <a:r>
                        <a:rPr lang="en-US" sz="1100" b="0" i="0" u="none" strike="noStrike" dirty="0" smtClean="0">
                          <a:solidFill>
                            <a:schemeClr val="tx1">
                              <a:lumMod val="65000"/>
                              <a:lumOff val="35000"/>
                            </a:schemeClr>
                          </a:solidFill>
                          <a:effectLst/>
                          <a:latin typeface="Calibri" panose="020F0502020204030204" pitchFamily="34" charset="0"/>
                        </a:rPr>
                        <a:t>make investments </a:t>
                      </a:r>
                      <a:r>
                        <a:rPr lang="en-US" sz="1100" b="0" i="0" u="none" strike="noStrike" dirty="0">
                          <a:solidFill>
                            <a:schemeClr val="tx1">
                              <a:lumMod val="65000"/>
                              <a:lumOff val="35000"/>
                            </a:schemeClr>
                          </a:solidFill>
                          <a:effectLst/>
                          <a:latin typeface="Calibri" panose="020F0502020204030204" pitchFamily="34" charset="0"/>
                        </a:rPr>
                        <a:t>that aim to solve social or environmental challenges, </a:t>
                      </a:r>
                      <a:r>
                        <a:rPr lang="en-US" sz="1100" b="0" i="0" u="none" strike="noStrike" dirty="0" smtClean="0">
                          <a:solidFill>
                            <a:schemeClr val="tx1">
                              <a:lumMod val="65000"/>
                              <a:lumOff val="35000"/>
                            </a:schemeClr>
                          </a:solidFill>
                          <a:effectLst/>
                          <a:latin typeface="Calibri" panose="020F0502020204030204" pitchFamily="34" charset="0"/>
                        </a:rPr>
                        <a:t>while </a:t>
                      </a:r>
                      <a:r>
                        <a:rPr lang="en-US" sz="1100" b="0" i="0" u="none" strike="noStrike" dirty="0">
                          <a:solidFill>
                            <a:schemeClr val="tx1">
                              <a:lumMod val="65000"/>
                              <a:lumOff val="35000"/>
                            </a:schemeClr>
                          </a:solidFill>
                          <a:effectLst/>
                          <a:latin typeface="Calibri" panose="020F0502020204030204" pitchFamily="34" charset="0"/>
                        </a:rPr>
                        <a:t>generating financial returns. </a:t>
                      </a:r>
                    </a:p>
                  </a:txBody>
                  <a:tcPr marR="9525" marT="9525" marB="0" anchor="ctr">
                    <a:solidFill>
                      <a:schemeClr val="bg1">
                        <a:lumMod val="95000"/>
                      </a:schemeClr>
                    </a:solidFill>
                  </a:tcPr>
                </a:tc>
              </a:tr>
              <a:tr h="449477">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Taxes and levies</a:t>
                      </a: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Countries can</a:t>
                      </a:r>
                      <a:r>
                        <a:rPr lang="en-US" sz="1100" b="0" i="0" u="none" strike="noStrike" dirty="0" smtClean="0">
                          <a:solidFill>
                            <a:schemeClr val="tx1">
                              <a:lumMod val="65000"/>
                              <a:lumOff val="35000"/>
                            </a:schemeClr>
                          </a:solidFill>
                          <a:effectLst/>
                          <a:latin typeface="Calibri" panose="020F0502020204030204" pitchFamily="34" charset="0"/>
                        </a:rPr>
                        <a:t> strengthen</a:t>
                      </a:r>
                      <a:r>
                        <a:rPr lang="en-US" sz="1100" b="0" i="0" u="none" strike="noStrike" baseline="0" dirty="0" smtClean="0">
                          <a:solidFill>
                            <a:schemeClr val="tx1">
                              <a:lumMod val="65000"/>
                              <a:lumOff val="35000"/>
                            </a:schemeClr>
                          </a:solidFill>
                          <a:effectLst/>
                          <a:latin typeface="Calibri" panose="020F0502020204030204" pitchFamily="34" charset="0"/>
                        </a:rPr>
                        <a:t> and improve tax administration and collection processes </a:t>
                      </a:r>
                      <a:r>
                        <a:rPr lang="en-US" sz="1100" b="0" i="0" u="none" strike="noStrike" dirty="0" smtClean="0">
                          <a:solidFill>
                            <a:schemeClr val="tx1">
                              <a:lumMod val="65000"/>
                              <a:lumOff val="35000"/>
                            </a:schemeClr>
                          </a:solidFill>
                          <a:effectLst/>
                          <a:latin typeface="Calibri" panose="020F0502020204030204" pitchFamily="34" charset="0"/>
                        </a:rPr>
                        <a:t>for </a:t>
                      </a:r>
                      <a:r>
                        <a:rPr lang="en-US" sz="1100" b="0" i="0" u="none" strike="noStrike" dirty="0">
                          <a:solidFill>
                            <a:schemeClr val="tx1">
                              <a:lumMod val="65000"/>
                              <a:lumOff val="35000"/>
                            </a:schemeClr>
                          </a:solidFill>
                          <a:effectLst/>
                          <a:latin typeface="Calibri" panose="020F0502020204030204" pitchFamily="34" charset="0"/>
                        </a:rPr>
                        <a:t>the purpose of increasing resources allocated to </a:t>
                      </a:r>
                      <a:r>
                        <a:rPr lang="en-US" sz="1100" b="0" i="0" u="none" strike="noStrike" dirty="0" smtClean="0">
                          <a:solidFill>
                            <a:schemeClr val="tx1">
                              <a:lumMod val="65000"/>
                              <a:lumOff val="35000"/>
                            </a:schemeClr>
                          </a:solidFill>
                          <a:effectLst/>
                          <a:latin typeface="Calibri" panose="020F0502020204030204" pitchFamily="34" charset="0"/>
                        </a:rPr>
                        <a:t>health.</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602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Public-private partnerships (PPP</a:t>
                      </a:r>
                      <a:r>
                        <a:rPr lang="en-IN" sz="1100" b="1" kern="1200" dirty="0">
                          <a:solidFill>
                            <a:schemeClr val="lt1"/>
                          </a:solidFill>
                          <a:latin typeface="Calibri" panose="020F0502020204030204" pitchFamily="34" charset="0"/>
                          <a:ea typeface="+mn-ea"/>
                          <a:cs typeface="+mn-cs"/>
                        </a:rPr>
                        <a:t>)</a:t>
                      </a: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Government service or private business </a:t>
                      </a:r>
                      <a:r>
                        <a:rPr lang="en-US" sz="1100" b="0" i="0" u="none" strike="noStrike" dirty="0" smtClean="0">
                          <a:solidFill>
                            <a:schemeClr val="tx1">
                              <a:lumMod val="65000"/>
                              <a:lumOff val="35000"/>
                            </a:schemeClr>
                          </a:solidFill>
                          <a:effectLst/>
                          <a:latin typeface="Calibri" panose="020F0502020204030204" pitchFamily="34" charset="0"/>
                        </a:rPr>
                        <a:t>ventures</a:t>
                      </a:r>
                      <a:r>
                        <a:rPr lang="en-US" sz="1100" b="0" i="0" u="none" strike="noStrike" baseline="0" dirty="0" smtClean="0">
                          <a:solidFill>
                            <a:schemeClr val="tx1">
                              <a:lumMod val="65000"/>
                              <a:lumOff val="35000"/>
                            </a:schemeClr>
                          </a:solidFill>
                          <a:effectLst/>
                          <a:latin typeface="Calibri" panose="020F0502020204030204" pitchFamily="34" charset="0"/>
                        </a:rPr>
                        <a:t> are funded</a:t>
                      </a:r>
                      <a:r>
                        <a:rPr lang="en-US" sz="1100" b="0" i="0" u="none" strike="noStrike" dirty="0" smtClean="0">
                          <a:solidFill>
                            <a:schemeClr val="tx1">
                              <a:lumMod val="65000"/>
                              <a:lumOff val="35000"/>
                            </a:schemeClr>
                          </a:solidFill>
                          <a:effectLst/>
                          <a:latin typeface="Calibri" panose="020F0502020204030204" pitchFamily="34" charset="0"/>
                        </a:rPr>
                        <a:t> and </a:t>
                      </a:r>
                      <a:r>
                        <a:rPr lang="en-US" sz="1100" b="0" i="0" u="none" strike="noStrike" dirty="0">
                          <a:solidFill>
                            <a:schemeClr val="tx1">
                              <a:lumMod val="65000"/>
                              <a:lumOff val="35000"/>
                            </a:schemeClr>
                          </a:solidFill>
                          <a:effectLst/>
                          <a:latin typeface="Calibri" panose="020F0502020204030204" pitchFamily="34" charset="0"/>
                        </a:rPr>
                        <a:t>operated through a partnership of government, and one or more private sector companies, and other partners, such as NGOs. </a:t>
                      </a:r>
                    </a:p>
                  </a:txBody>
                  <a:tcPr marR="9525" marT="9525" marB="0" anchor="ctr">
                    <a:solidFill>
                      <a:schemeClr val="bg1">
                        <a:lumMod val="95000"/>
                      </a:schemeClr>
                    </a:solidFill>
                  </a:tcPr>
                </a:tc>
              </a:tr>
              <a:tr h="48453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Pay for performance (P4P)</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Specific objectives are outlined when a financing agreement is made with a contractor. Funds are disbursed according to how closely these objectives have been met. Can be used to incentivize individual behavior change to increase demand for and use of services. They can also be used to incentivize innovation in a delivery system.</a:t>
                      </a:r>
                    </a:p>
                  </a:txBody>
                  <a:tcPr marR="9525" marT="9525" marB="0" anchor="ctr">
                    <a:solidFill>
                      <a:schemeClr val="bg1">
                        <a:lumMod val="95000"/>
                      </a:schemeClr>
                    </a:solidFill>
                  </a:tcPr>
                </a:tc>
              </a:tr>
              <a:tr h="253468">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Risk pooling mechanisms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1">
                              <a:lumMod val="65000"/>
                              <a:lumOff val="35000"/>
                            </a:schemeClr>
                          </a:solidFill>
                          <a:effectLst/>
                          <a:latin typeface="Calibri" panose="020F0502020204030204" pitchFamily="34" charset="0"/>
                        </a:rPr>
                        <a:t>Health</a:t>
                      </a:r>
                      <a:r>
                        <a:rPr lang="en-US" sz="1100" b="0" i="0" u="none" strike="noStrike" baseline="0" dirty="0" smtClean="0">
                          <a:solidFill>
                            <a:schemeClr val="tx1">
                              <a:lumMod val="65000"/>
                              <a:lumOff val="35000"/>
                            </a:schemeClr>
                          </a:solidFill>
                          <a:effectLst/>
                          <a:latin typeface="Calibri" panose="020F0502020204030204" pitchFamily="34" charset="0"/>
                        </a:rPr>
                        <a:t> insurance schemes (e.g. national, micro, employee-sponsored) pool risk among consumers to improve efficiency and predictability of spending.</a:t>
                      </a:r>
                      <a:endParaRPr lang="en-US" sz="1100" b="0" i="0" u="none" strike="noStrike" dirty="0" smtClean="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6027">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Payment systems</a:t>
                      </a: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Payment systems include mechanisms </a:t>
                      </a:r>
                      <a:r>
                        <a:rPr lang="en-US" sz="1100" b="0" i="0" u="none" strike="noStrike" dirty="0">
                          <a:solidFill>
                            <a:schemeClr val="tx1">
                              <a:lumMod val="65000"/>
                              <a:lumOff val="35000"/>
                            </a:schemeClr>
                          </a:solidFill>
                          <a:effectLst/>
                          <a:latin typeface="Calibri" panose="020F0502020204030204" pitchFamily="34" charset="0"/>
                        </a:rPr>
                        <a:t>that improve the efficiency and accuracy of payments within a health system (e.g. mobile payment platforms for community health workers</a:t>
                      </a:r>
                      <a:r>
                        <a:rPr lang="en-US" sz="1100" b="0" i="0" u="none" strike="noStrike" dirty="0" smtClean="0">
                          <a:solidFill>
                            <a:schemeClr val="tx1">
                              <a:lumMod val="65000"/>
                              <a:lumOff val="35000"/>
                            </a:schemeClr>
                          </a:solidFill>
                          <a:effectLst/>
                          <a:latin typeface="Calibri" panose="020F0502020204030204" pitchFamily="34" charset="0"/>
                        </a:rPr>
                        <a:t>).</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5858">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Corporate social responsibility (CSR)</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Companies</a:t>
                      </a:r>
                      <a:r>
                        <a:rPr lang="en-US" sz="1100" b="0" i="0" u="none" strike="noStrike" baseline="0" dirty="0" smtClean="0">
                          <a:solidFill>
                            <a:schemeClr val="tx1">
                              <a:lumMod val="65000"/>
                              <a:lumOff val="35000"/>
                            </a:schemeClr>
                          </a:solidFill>
                          <a:effectLst/>
                          <a:latin typeface="Calibri" panose="020F0502020204030204" pitchFamily="34" charset="0"/>
                        </a:rPr>
                        <a:t> integrate social/development issues into their business operations. </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285853">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Trust </a:t>
                      </a:r>
                      <a:r>
                        <a:rPr lang="en-IN" sz="1100" b="1" kern="1200" dirty="0" smtClean="0">
                          <a:solidFill>
                            <a:schemeClr val="lt1"/>
                          </a:solidFill>
                          <a:latin typeface="Calibri" panose="020F0502020204030204" pitchFamily="34" charset="0"/>
                          <a:ea typeface="+mn-ea"/>
                          <a:cs typeface="+mn-cs"/>
                        </a:rPr>
                        <a:t>funds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Country </a:t>
                      </a:r>
                      <a:r>
                        <a:rPr lang="en-US" sz="1100" b="0" i="0" u="none" strike="noStrike" dirty="0">
                          <a:solidFill>
                            <a:schemeClr val="tx1">
                              <a:lumMod val="65000"/>
                              <a:lumOff val="35000"/>
                            </a:schemeClr>
                          </a:solidFill>
                          <a:effectLst/>
                          <a:latin typeface="Calibri" panose="020F0502020204030204" pitchFamily="34" charset="0"/>
                        </a:rPr>
                        <a:t>trust </a:t>
                      </a:r>
                      <a:r>
                        <a:rPr lang="en-US" sz="1100" b="0" i="0" u="none" strike="noStrike" dirty="0" smtClean="0">
                          <a:solidFill>
                            <a:schemeClr val="tx1">
                              <a:lumMod val="65000"/>
                              <a:lumOff val="35000"/>
                            </a:schemeClr>
                          </a:solidFill>
                          <a:effectLst/>
                          <a:latin typeface="Calibri" panose="020F0502020204030204" pitchFamily="34" charset="0"/>
                        </a:rPr>
                        <a:t>funds mobilize resources </a:t>
                      </a:r>
                      <a:r>
                        <a:rPr lang="en-US" sz="1100" b="0" i="0" u="none" strike="noStrike" dirty="0">
                          <a:solidFill>
                            <a:schemeClr val="tx1">
                              <a:lumMod val="65000"/>
                              <a:lumOff val="35000"/>
                            </a:schemeClr>
                          </a:solidFill>
                          <a:effectLst/>
                          <a:latin typeface="Calibri" panose="020F0502020204030204" pitchFamily="34" charset="0"/>
                        </a:rPr>
                        <a:t>for a particular issue by pooling donor </a:t>
                      </a:r>
                      <a:r>
                        <a:rPr lang="en-US" sz="1100" b="0" i="0" u="none" strike="noStrike" dirty="0" smtClean="0">
                          <a:solidFill>
                            <a:schemeClr val="tx1">
                              <a:lumMod val="65000"/>
                              <a:lumOff val="35000"/>
                            </a:schemeClr>
                          </a:solidFill>
                          <a:effectLst/>
                          <a:latin typeface="Calibri" panose="020F0502020204030204" pitchFamily="34" charset="0"/>
                        </a:rPr>
                        <a:t>and domestic funding.</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484537">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Development </a:t>
                      </a:r>
                      <a:r>
                        <a:rPr lang="en-IN" sz="1100" b="1" kern="1200" dirty="0" smtClean="0">
                          <a:solidFill>
                            <a:schemeClr val="lt1"/>
                          </a:solidFill>
                          <a:latin typeface="Calibri" panose="020F0502020204030204" pitchFamily="34" charset="0"/>
                          <a:ea typeface="+mn-ea"/>
                          <a:cs typeface="+mn-cs"/>
                        </a:rPr>
                        <a:t>impact </a:t>
                      </a:r>
                      <a:r>
                        <a:rPr lang="en-IN" sz="1100" b="1" kern="1200" dirty="0">
                          <a:solidFill>
                            <a:schemeClr val="lt1"/>
                          </a:solidFill>
                          <a:latin typeface="Calibri" panose="020F0502020204030204" pitchFamily="34" charset="0"/>
                          <a:ea typeface="+mn-ea"/>
                          <a:cs typeface="+mn-cs"/>
                        </a:rPr>
                        <a:t>b</a:t>
                      </a:r>
                      <a:r>
                        <a:rPr lang="en-IN" sz="1100" b="1" kern="1200" dirty="0" smtClean="0">
                          <a:solidFill>
                            <a:schemeClr val="lt1"/>
                          </a:solidFill>
                          <a:latin typeface="Calibri" panose="020F0502020204030204" pitchFamily="34" charset="0"/>
                          <a:ea typeface="+mn-ea"/>
                          <a:cs typeface="+mn-cs"/>
                        </a:rPr>
                        <a:t>ond </a:t>
                      </a:r>
                      <a:r>
                        <a:rPr lang="en-IN" sz="1100" b="1" kern="1200" dirty="0">
                          <a:solidFill>
                            <a:schemeClr val="lt1"/>
                          </a:solidFill>
                          <a:latin typeface="Calibri" panose="020F0502020204030204" pitchFamily="34" charset="0"/>
                          <a:ea typeface="+mn-ea"/>
                          <a:cs typeface="+mn-cs"/>
                        </a:rPr>
                        <a:t>(DIB</a:t>
                      </a:r>
                      <a:r>
                        <a:rPr lang="en-IN" sz="1100" b="1" kern="1200" dirty="0" smtClean="0">
                          <a:solidFill>
                            <a:schemeClr val="lt1"/>
                          </a:solidFill>
                          <a:latin typeface="Calibri" panose="020F0502020204030204" pitchFamily="34" charset="0"/>
                          <a:ea typeface="+mn-ea"/>
                          <a:cs typeface="+mn-cs"/>
                        </a:rPr>
                        <a:t>) and social impact bond (SIB)</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All partners agree on a common goal and a  way to measure success. Private investors finance a program aimed at achieving these agreed outcomes. If the program is successful – confirmed by independently verified evidence – then the ‘outcomes funder’ (usually a public sector agency, external donors) repays the investors. </a:t>
                      </a:r>
                    </a:p>
                  </a:txBody>
                  <a:tcPr marR="9525" marT="9525" marB="0" anchor="ctr">
                    <a:solidFill>
                      <a:schemeClr val="bg1">
                        <a:lumMod val="95000"/>
                      </a:schemeClr>
                    </a:solidFill>
                  </a:tcPr>
                </a:tc>
              </a:tr>
            </a:tbl>
          </a:graphicData>
        </a:graphic>
      </p:graphicFrame>
    </p:spTree>
    <p:extLst>
      <p:ext uri="{BB962C8B-B14F-4D97-AF65-F5344CB8AC3E}">
        <p14:creationId xmlns:p14="http://schemas.microsoft.com/office/powerpoint/2010/main" val="20742473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9623832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3598" name="think-cell Slide" r:id="rId5" imgW="6350000" imgH="6350000" progId="">
                  <p:embed/>
                </p:oleObj>
              </mc:Choice>
              <mc:Fallback>
                <p:oleObj name="think-cell Slide" r:id="rId5" imgW="6350000" imgH="6350000" progId="">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tx1"/>
                </a:solidFill>
                <a:latin typeface="Calibri" panose="020F0502020204030204" pitchFamily="34" charset="0"/>
                <a:sym typeface="Calibri" panose="020F0502020204030204" pitchFamily="34" charset="0"/>
              </a:rPr>
              <a:t>Table of contents</a:t>
            </a:r>
            <a:endParaRPr lang="en-US" dirty="0">
              <a:solidFill>
                <a:schemeClr val="tx1"/>
              </a:solidFill>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t>
            </a:r>
            <a:r>
              <a:rPr lang="en-US" sz="1400" b="1" dirty="0">
                <a:solidFill>
                  <a:prstClr val="black"/>
                </a:solidFill>
                <a:sym typeface="Calibri" panose="020F0502020204030204" pitchFamily="34" charset="0"/>
              </a:rPr>
              <a:t>I</a:t>
            </a:r>
            <a:r>
              <a:rPr lang="en-US" sz="1400" b="1" dirty="0" smtClean="0">
                <a:solidFill>
                  <a:prstClr val="black"/>
                </a:solidFill>
                <a:sym typeface="Calibri" panose="020F0502020204030204" pitchFamily="34" charset="0"/>
              </a:rPr>
              <a:t>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Identifying symptoms, underlying financing issues, and solutions</a:t>
            </a:r>
          </a:p>
        </p:txBody>
      </p:sp>
      <p:sp>
        <p:nvSpPr>
          <p:cNvPr id="8" name="Isosceles Triangle 7"/>
          <p:cNvSpPr/>
          <p:nvPr/>
        </p:nvSpPr>
        <p:spPr bwMode="auto">
          <a:xfrm rot="5400000">
            <a:off x="594912" y="1240224"/>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9" name="Rectangle 8"/>
          <p:cNvSpPr/>
          <p:nvPr/>
        </p:nvSpPr>
        <p:spPr bwMode="auto">
          <a:xfrm>
            <a:off x="539262" y="4826636"/>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66872"/>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Tree>
    <p:extLst>
      <p:ext uri="{BB962C8B-B14F-4D97-AF65-F5344CB8AC3E}">
        <p14:creationId xmlns:p14="http://schemas.microsoft.com/office/powerpoint/2010/main" val="35939483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266626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861" name="think-cell Slide" r:id="rId5" imgW="6350000" imgH="6350000" progId="">
                  <p:embed/>
                </p:oleObj>
              </mc:Choice>
              <mc:Fallback>
                <p:oleObj name="think-cell Slide" r:id="rId5" imgW="6350000" imgH="6350000" progId="">
                  <p:embed/>
                  <p:pic>
                    <p:nvPicPr>
                      <p:cNvPr id="0" name="Picture 3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20</a:t>
            </a:fld>
            <a:endParaRPr lang="en-US" dirty="0">
              <a:solidFill>
                <a:prstClr val="black">
                  <a:tint val="75000"/>
                </a:prstClr>
              </a:solidFill>
            </a:endParaRPr>
          </a:p>
        </p:txBody>
      </p:sp>
      <p:sp>
        <p:nvSpPr>
          <p:cNvPr id="16" name="Rectangle 15"/>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7" name="Rectangle 16"/>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8" name="Rectangle 17"/>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9" name="Rectangle 18"/>
          <p:cNvSpPr/>
          <p:nvPr/>
        </p:nvSpPr>
        <p:spPr bwMode="auto">
          <a:xfrm>
            <a:off x="-17962" y="4067136"/>
            <a:ext cx="321298" cy="1439861"/>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20" name="Rectangle 19"/>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22" name="Title 1"/>
          <p:cNvSpPr>
            <a:spLocks noGrp="1"/>
          </p:cNvSpPr>
          <p:nvPr>
            <p:ph type="title"/>
          </p:nvPr>
        </p:nvSpPr>
        <p:spPr>
          <a:xfrm>
            <a:off x="533400" y="248345"/>
            <a:ext cx="6400800" cy="665163"/>
          </a:xfrm>
        </p:spPr>
        <p:txBody>
          <a:bodyPr>
            <a:normAutofit/>
          </a:bodyPr>
          <a:lstStyle/>
          <a:p>
            <a:r>
              <a:rPr lang="en-US" dirty="0">
                <a:solidFill>
                  <a:schemeClr val="tx1"/>
                </a:solidFill>
              </a:rPr>
              <a:t>T</a:t>
            </a:r>
            <a:r>
              <a:rPr lang="en-US" dirty="0" smtClean="0">
                <a:solidFill>
                  <a:schemeClr val="tx1"/>
                </a:solidFill>
              </a:rPr>
              <a:t>hese tools have been underutilized in health and USAID has built support structures for many of them</a:t>
            </a:r>
            <a:endParaRPr lang="en-US" dirty="0"/>
          </a:p>
        </p:txBody>
      </p:sp>
      <p:sp>
        <p:nvSpPr>
          <p:cNvPr id="11"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Dalberg (2014): “Innovative Financing for Development;” Expert interviews; Dalberg analysis.</a:t>
            </a:r>
            <a:endParaRPr lang="en-IN" sz="900" kern="0" dirty="0">
              <a:latin typeface="Calibri" panose="020F0502020204030204" pitchFamily="34" charset="0"/>
              <a:sym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67090978"/>
              </p:ext>
            </p:extLst>
          </p:nvPr>
        </p:nvGraphicFramePr>
        <p:xfrm>
          <a:off x="533401" y="1143001"/>
          <a:ext cx="8077199" cy="4843163"/>
        </p:xfrm>
        <a:graphic>
          <a:graphicData uri="http://schemas.openxmlformats.org/drawingml/2006/table">
            <a:tbl>
              <a:tblPr firstRow="1" bandRow="1">
                <a:tableStyleId>{073A0DAA-6AF3-43AB-8588-CEC1D06C72B9}</a:tableStyleId>
              </a:tblPr>
              <a:tblGrid>
                <a:gridCol w="2209799"/>
                <a:gridCol w="2895600"/>
                <a:gridCol w="2971800"/>
              </a:tblGrid>
              <a:tr h="270201">
                <a:tc>
                  <a:txBody>
                    <a:bodyPr/>
                    <a:lstStyle/>
                    <a:p>
                      <a:pPr algn="ctr"/>
                      <a:r>
                        <a:rPr lang="en-US" sz="1200" dirty="0" smtClean="0">
                          <a:latin typeface="Calibri" panose="020F0502020204030204" pitchFamily="34" charset="0"/>
                        </a:rPr>
                        <a:t>Tool</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sz="1200" dirty="0" smtClean="0">
                          <a:latin typeface="Calibri" panose="020F0502020204030204" pitchFamily="34" charset="0"/>
                        </a:rPr>
                        <a:t>Illustrative</a:t>
                      </a:r>
                      <a:r>
                        <a:rPr lang="en-US" sz="1200" baseline="0" dirty="0" smtClean="0">
                          <a:latin typeface="Calibri" panose="020F0502020204030204" pitchFamily="34" charset="0"/>
                        </a:rPr>
                        <a:t> </a:t>
                      </a:r>
                      <a:r>
                        <a:rPr lang="en-US" sz="1200" dirty="0" smtClean="0">
                          <a:latin typeface="Calibri" panose="020F0502020204030204" pitchFamily="34" charset="0"/>
                        </a:rPr>
                        <a:t>USAID support structure</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sz="1200" dirty="0" smtClean="0">
                          <a:latin typeface="Calibri" panose="020F0502020204030204" pitchFamily="34" charset="0"/>
                        </a:rPr>
                        <a:t>Example</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r>
              <a:tr h="270201">
                <a:tc>
                  <a:txBody>
                    <a:bodyPr/>
                    <a:lstStyle/>
                    <a:p>
                      <a:pPr marL="0" indent="0">
                        <a:buFont typeface="Arial" panose="020B0604020202020204" pitchFamily="34" charset="0"/>
                        <a:buNone/>
                      </a:pP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r>
              <a:tr h="450335">
                <a:tc>
                  <a:txBody>
                    <a:bodyPr/>
                    <a:lstStyle/>
                    <a:p>
                      <a:r>
                        <a:rPr lang="en-US" sz="1200" b="1" dirty="0" smtClean="0">
                          <a:solidFill>
                            <a:schemeClr val="bg1"/>
                          </a:solidFill>
                          <a:latin typeface="Calibri" panose="020F0502020204030204" pitchFamily="34" charset="0"/>
                        </a:rPr>
                        <a:t>Guarantees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Development Credit</a:t>
                      </a:r>
                      <a:r>
                        <a:rPr lang="en-US" sz="1200" baseline="0" dirty="0" smtClean="0">
                          <a:latin typeface="Calibri" panose="020F0502020204030204" pitchFamily="34" charset="0"/>
                        </a:rPr>
                        <a:t> Authority (DCA)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Health</a:t>
                      </a:r>
                      <a:r>
                        <a:rPr lang="en-US" sz="1200" baseline="0" dirty="0" smtClean="0">
                          <a:latin typeface="Calibri" panose="020F0502020204030204" pitchFamily="34" charset="0"/>
                        </a:rPr>
                        <a:t> lending DCA w/ Diamond Bank (Nigeria)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Lending</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Strategic Transactions</a:t>
                      </a:r>
                      <a:r>
                        <a:rPr lang="en-US" sz="1200" baseline="0" dirty="0" smtClean="0">
                          <a:latin typeface="Calibri" panose="020F0502020204030204" pitchFamily="34" charset="0"/>
                        </a:rPr>
                        <a:t> Group (within DCA)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Bond issues or IDA borrowing for health</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Investment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Global Development Lab (GDL)</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SHOPS program TA</a:t>
                      </a:r>
                      <a:r>
                        <a:rPr lang="en-US" sz="1200" baseline="0" dirty="0" smtClean="0">
                          <a:latin typeface="Calibri" panose="020F0502020204030204" pitchFamily="34" charset="0"/>
                        </a:rPr>
                        <a:t> &amp; grants for businesses</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Taxes and levies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Bureau for Economic Growth,</a:t>
                      </a:r>
                      <a:r>
                        <a:rPr lang="en-US" sz="1200" baseline="0" dirty="0" smtClean="0">
                          <a:latin typeface="Calibri" panose="020F0502020204030204" pitchFamily="34" charset="0"/>
                        </a:rPr>
                        <a:t> Education, and Environment (</a:t>
                      </a:r>
                      <a:r>
                        <a:rPr lang="en-US" sz="1200" dirty="0" smtClean="0">
                          <a:latin typeface="Calibri" panose="020F0502020204030204" pitchFamily="34" charset="0"/>
                        </a:rPr>
                        <a:t>E3)</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UNITAID</a:t>
                      </a:r>
                      <a:r>
                        <a:rPr lang="en-US" sz="1200" baseline="0" dirty="0" smtClean="0">
                          <a:latin typeface="Calibri" panose="020F0502020204030204" pitchFamily="34" charset="0"/>
                        </a:rPr>
                        <a:t> (various countries)</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39268">
                <a:tc>
                  <a:txBody>
                    <a:bodyPr/>
                    <a:lstStyle/>
                    <a:p>
                      <a:r>
                        <a:rPr lang="en-US" sz="1200" b="1" dirty="0" smtClean="0">
                          <a:solidFill>
                            <a:schemeClr val="bg1"/>
                          </a:solidFill>
                          <a:latin typeface="Calibri" panose="020F0502020204030204" pitchFamily="34" charset="0"/>
                        </a:rPr>
                        <a:t>Public</a:t>
                      </a:r>
                      <a:r>
                        <a:rPr lang="en-US" sz="1200" b="1" baseline="0" dirty="0" smtClean="0">
                          <a:solidFill>
                            <a:schemeClr val="bg1"/>
                          </a:solidFill>
                          <a:latin typeface="Calibri" panose="020F0502020204030204" pitchFamily="34" charset="0"/>
                        </a:rPr>
                        <a:t>-private partnerships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baseline="0" dirty="0" smtClean="0">
                          <a:latin typeface="Calibri" panose="020F0502020204030204" pitchFamily="34" charset="0"/>
                        </a:rPr>
                        <a:t>Global Development Lab (GDL)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Karuna Trust</a:t>
                      </a:r>
                      <a:r>
                        <a:rPr lang="en-US" sz="1200" baseline="0" dirty="0" smtClean="0">
                          <a:latin typeface="Calibri" panose="020F0502020204030204" pitchFamily="34" charset="0"/>
                        </a:rPr>
                        <a:t> PPP (8 states in India)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baseline="0" dirty="0" smtClean="0">
                          <a:solidFill>
                            <a:schemeClr val="bg1"/>
                          </a:solidFill>
                          <a:latin typeface="Calibri" panose="020F0502020204030204" pitchFamily="34" charset="0"/>
                        </a:rPr>
                        <a:t>Pay for performance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HQ-level</a:t>
                      </a:r>
                      <a:r>
                        <a:rPr lang="en-US" sz="1200" baseline="0" dirty="0" smtClean="0">
                          <a:latin typeface="Calibri" panose="020F0502020204030204" pitchFamily="34" charset="0"/>
                        </a:rPr>
                        <a:t> knowledge management</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USAID Rwanda</a:t>
                      </a:r>
                      <a:r>
                        <a:rPr lang="en-US" sz="1200" baseline="0" dirty="0" smtClean="0">
                          <a:latin typeface="Calibri" panose="020F0502020204030204" pitchFamily="34" charset="0"/>
                        </a:rPr>
                        <a:t> PBF (Rwanda)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Risk pooling</a:t>
                      </a:r>
                      <a:r>
                        <a:rPr lang="en-US" sz="1200" b="1" baseline="0" dirty="0" smtClean="0">
                          <a:solidFill>
                            <a:schemeClr val="bg1"/>
                          </a:solidFill>
                          <a:latin typeface="Calibri" panose="020F0502020204030204" pitchFamily="34" charset="0"/>
                        </a:rPr>
                        <a:t> mechanisms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Country-specific</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Linda </a:t>
                      </a:r>
                      <a:r>
                        <a:rPr lang="en-US" sz="1200" dirty="0" err="1" smtClean="0">
                          <a:latin typeface="Calibri" panose="020F0502020204030204" pitchFamily="34" charset="0"/>
                        </a:rPr>
                        <a:t>Jamii</a:t>
                      </a:r>
                      <a:r>
                        <a:rPr lang="en-US" sz="1200" dirty="0" smtClean="0">
                          <a:latin typeface="Calibri" panose="020F0502020204030204" pitchFamily="34" charset="0"/>
                        </a:rPr>
                        <a:t> </a:t>
                      </a:r>
                      <a:r>
                        <a:rPr lang="en-US" sz="1200" dirty="0" err="1" smtClean="0">
                          <a:latin typeface="Calibri" panose="020F0502020204030204" pitchFamily="34" charset="0"/>
                        </a:rPr>
                        <a:t>microinsurance</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Payment systems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mSTAR</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MAMA CHW</a:t>
                      </a:r>
                      <a:r>
                        <a:rPr lang="en-US" sz="1200" baseline="0" dirty="0" smtClean="0">
                          <a:latin typeface="Calibri" panose="020F0502020204030204" pitchFamily="34" charset="0"/>
                        </a:rPr>
                        <a:t> mobile payments (Bangladesh)</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Corporate</a:t>
                      </a:r>
                      <a:r>
                        <a:rPr lang="en-US" sz="1200" b="1" baseline="0" dirty="0" smtClean="0">
                          <a:solidFill>
                            <a:schemeClr val="bg1"/>
                          </a:solidFill>
                          <a:latin typeface="Calibri" panose="020F0502020204030204" pitchFamily="34" charset="0"/>
                        </a:rPr>
                        <a:t> social responsibility</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Global Partnerships Team</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Product(RED)</a:t>
                      </a:r>
                      <a:r>
                        <a:rPr lang="en-US" sz="1200" baseline="0" dirty="0" smtClean="0">
                          <a:latin typeface="Calibri" panose="020F0502020204030204" pitchFamily="34" charset="0"/>
                        </a:rPr>
                        <a:t> </a:t>
                      </a:r>
                      <a:r>
                        <a:rPr lang="en-US" sz="1200" dirty="0" smtClean="0">
                          <a:latin typeface="Calibri" panose="020F0502020204030204" pitchFamily="34" charset="0"/>
                        </a:rPr>
                        <a:t>(Various countries</a:t>
                      </a:r>
                      <a:r>
                        <a:rPr lang="en-US" sz="1200" baseline="0" dirty="0" smtClean="0">
                          <a:latin typeface="Calibri" panose="020F0502020204030204" pitchFamily="34" charset="0"/>
                        </a:rPr>
                        <a:t>)</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Trust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Office of Private</a:t>
                      </a:r>
                      <a:r>
                        <a:rPr lang="en-US" sz="1200" baseline="0" dirty="0" smtClean="0">
                          <a:latin typeface="Calibri" panose="020F0502020204030204" pitchFamily="34" charset="0"/>
                        </a:rPr>
                        <a:t> Capital and Microenterprise (PCM)</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Health</a:t>
                      </a:r>
                      <a:r>
                        <a:rPr lang="en-US" sz="1200" baseline="0" dirty="0" smtClean="0">
                          <a:latin typeface="Calibri" panose="020F0502020204030204" pitchFamily="34" charset="0"/>
                        </a:rPr>
                        <a:t> insurance trust fund (Ghana)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Development impact</a:t>
                      </a:r>
                      <a:r>
                        <a:rPr lang="en-US" sz="1200" b="1" baseline="0" dirty="0" smtClean="0">
                          <a:solidFill>
                            <a:schemeClr val="bg1"/>
                          </a:solidFill>
                          <a:latin typeface="Calibri" panose="020F0502020204030204" pitchFamily="34" charset="0"/>
                        </a:rPr>
                        <a:t> bonds, social impact bonds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Headquarters-driven</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Educate</a:t>
                      </a:r>
                      <a:r>
                        <a:rPr lang="en-US" sz="1200" baseline="0" dirty="0" smtClean="0">
                          <a:latin typeface="Calibri" panose="020F0502020204030204" pitchFamily="34" charset="0"/>
                        </a:rPr>
                        <a:t> Girls DIB (India)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10041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extLst>
              <p:ext uri="{D42A27DB-BD31-4B8C-83A1-F6EECF244321}">
                <p14:modId xmlns:p14="http://schemas.microsoft.com/office/powerpoint/2010/main" val="7757066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2964" name="think-cell Slide" r:id="rId5" imgW="6350000" imgH="6350000" progId="">
                  <p:embed/>
                </p:oleObj>
              </mc:Choice>
              <mc:Fallback>
                <p:oleObj name="think-cell Slide" r:id="rId5" imgW="6350000" imgH="6350000" progId="">
                  <p:embed/>
                  <p:pic>
                    <p:nvPicPr>
                      <p:cNvPr id="0" name="Picture 2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 name="Rectangle 166"/>
          <p:cNvSpPr/>
          <p:nvPr/>
        </p:nvSpPr>
        <p:spPr bwMode="auto">
          <a:xfrm>
            <a:off x="528030" y="6248400"/>
            <a:ext cx="8082570" cy="379074"/>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dirty="0" smtClean="0">
              <a:ln>
                <a:noFill/>
              </a:ln>
              <a:solidFill>
                <a:schemeClr val="bg1"/>
              </a:solidFill>
              <a:effectLst/>
              <a:cs typeface="Calibri" panose="020F0502020204030204" pitchFamily="34" charset="0"/>
              <a:sym typeface="Symbol" pitchFamily="18" charset="2"/>
            </a:endParaRPr>
          </a:p>
        </p:txBody>
      </p:sp>
      <p:sp>
        <p:nvSpPr>
          <p:cNvPr id="2" name="Title 1"/>
          <p:cNvSpPr>
            <a:spLocks noGrp="1"/>
          </p:cNvSpPr>
          <p:nvPr>
            <p:ph type="title"/>
          </p:nvPr>
        </p:nvSpPr>
        <p:spPr/>
        <p:txBody>
          <a:bodyPr/>
          <a:lstStyle/>
          <a:p>
            <a:r>
              <a:rPr lang="en-US" dirty="0" smtClean="0">
                <a:solidFill>
                  <a:schemeClr val="tx1"/>
                </a:solidFill>
              </a:rPr>
              <a:t>Mapping the tools to financing issues reveals opportunities for USAID to further enable sustainable financing</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33797562"/>
              </p:ext>
            </p:extLst>
          </p:nvPr>
        </p:nvGraphicFramePr>
        <p:xfrm>
          <a:off x="533405" y="1435144"/>
          <a:ext cx="8077194" cy="4737056"/>
        </p:xfrm>
        <a:graphic>
          <a:graphicData uri="http://schemas.openxmlformats.org/drawingml/2006/table">
            <a:tbl>
              <a:tblPr firstRow="1" bandRow="1">
                <a:tableStyleId>{5C22544A-7EE6-4342-B048-85BDC9FD1C3A}</a:tableStyleId>
              </a:tblPr>
              <a:tblGrid>
                <a:gridCol w="1148228"/>
                <a:gridCol w="629906"/>
                <a:gridCol w="629906"/>
                <a:gridCol w="629906"/>
                <a:gridCol w="629906"/>
                <a:gridCol w="629906"/>
                <a:gridCol w="629906"/>
                <a:gridCol w="629906"/>
                <a:gridCol w="629906"/>
                <a:gridCol w="629906"/>
                <a:gridCol w="629906"/>
                <a:gridCol w="629906"/>
              </a:tblGrid>
              <a:tr h="934726">
                <a:tc>
                  <a:txBody>
                    <a:bodyPr/>
                    <a:lstStyle/>
                    <a:p>
                      <a:pPr algn="r"/>
                      <a:endParaRPr lang="en-US" sz="1100" b="0" i="1"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Insufficient domestic resources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latin typeface="Calibri" panose="020F0502020204030204" pitchFamily="34" charset="0"/>
                        </a:rPr>
                        <a:t> </a:t>
                      </a:r>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Lack</a:t>
                      </a:r>
                      <a:r>
                        <a:rPr lang="en-US" sz="1100" b="1" baseline="0" dirty="0" smtClean="0">
                          <a:solidFill>
                            <a:schemeClr val="tx1"/>
                          </a:solidFill>
                          <a:latin typeface="Calibri" panose="020F0502020204030204" pitchFamily="34" charset="0"/>
                        </a:rPr>
                        <a:t> of provider incentives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Working capital</a:t>
                      </a:r>
                      <a:r>
                        <a:rPr lang="en-US" sz="1100" b="1" baseline="0" dirty="0" smtClean="0">
                          <a:solidFill>
                            <a:schemeClr val="tx1"/>
                          </a:solidFill>
                          <a:latin typeface="Calibri" panose="020F0502020204030204" pitchFamily="34" charset="0"/>
                        </a:rPr>
                        <a:t> gaps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Delayed</a:t>
                      </a:r>
                      <a:r>
                        <a:rPr lang="en-US" sz="1100" b="1" baseline="0" dirty="0" smtClean="0">
                          <a:solidFill>
                            <a:schemeClr val="tx1"/>
                          </a:solidFill>
                          <a:latin typeface="Calibri" panose="020F0502020204030204" pitchFamily="34" charset="0"/>
                        </a:rPr>
                        <a:t> health worker salaries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u="none"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Limited</a:t>
                      </a:r>
                      <a:r>
                        <a:rPr lang="en-US" sz="1100" b="1" baseline="0" dirty="0" smtClean="0">
                          <a:solidFill>
                            <a:schemeClr val="tx1"/>
                          </a:solidFill>
                          <a:latin typeface="Calibri" panose="020F0502020204030204" pitchFamily="34" charset="0"/>
                        </a:rPr>
                        <a:t> ability to pay</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9710" y="3252452"/>
            <a:ext cx="457090" cy="4570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descr="Nurse Icon">
            <a:hlinkClick r:id="rId8" action="ppaction://hlinksldjump"/>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2040" y="4873601"/>
            <a:ext cx="332429" cy="3324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 descr="User Icon">
            <a:hlinkClick r:id="rId10" action="ppaction://hlinksldjump"/>
          </p:cNvPr>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5162" y="5596596"/>
            <a:ext cx="446187" cy="446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8" descr="taxes Icon"/>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6964" y="2490297"/>
            <a:ext cx="422583" cy="4225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0" descr="Cash For Work Icon">
            <a:hlinkClick r:id="rId13" action="ppaction://hlinksldjump"/>
          </p:cNvPr>
          <p:cNvPicPr>
            <a:picLocks noChangeAspect="1" noChangeArrowheads="1"/>
          </p:cNvPicPr>
          <p:nvPr/>
        </p:nvPicPr>
        <p:blipFill>
          <a:blip r:embed="rId1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2946" y="4065097"/>
            <a:ext cx="390618" cy="390618"/>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43"/>
          <p:cNvSpPr/>
          <p:nvPr/>
        </p:nvSpPr>
        <p:spPr bwMode="auto">
          <a:xfrm>
            <a:off x="533400" y="3128486"/>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7" name="Rounded Rectangle 56"/>
          <p:cNvSpPr/>
          <p:nvPr/>
        </p:nvSpPr>
        <p:spPr bwMode="auto">
          <a:xfrm>
            <a:off x="530715" y="2349544"/>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8" name="Rounded Rectangle 57"/>
          <p:cNvSpPr/>
          <p:nvPr/>
        </p:nvSpPr>
        <p:spPr bwMode="auto">
          <a:xfrm>
            <a:off x="533400" y="4687304"/>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9" name="Rounded Rectangle 58"/>
          <p:cNvSpPr/>
          <p:nvPr/>
        </p:nvSpPr>
        <p:spPr bwMode="auto">
          <a:xfrm>
            <a:off x="528030" y="3908362"/>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0" name="Rounded Rectangle 59"/>
          <p:cNvSpPr/>
          <p:nvPr/>
        </p:nvSpPr>
        <p:spPr bwMode="auto">
          <a:xfrm>
            <a:off x="539997" y="5467178"/>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9" name="TextBox 48"/>
          <p:cNvSpPr txBox="1"/>
          <p:nvPr/>
        </p:nvSpPr>
        <p:spPr>
          <a:xfrm rot="17783778">
            <a:off x="1640561" y="1314956"/>
            <a:ext cx="1306035" cy="389536"/>
          </a:xfrm>
          <a:prstGeom prst="rect">
            <a:avLst/>
          </a:prstGeom>
          <a:noFill/>
        </p:spPr>
        <p:txBody>
          <a:bodyPr wrap="square" rtlCol="0" anchor="ctr">
            <a:noAutofit/>
          </a:bodyPr>
          <a:lstStyle/>
          <a:p>
            <a:r>
              <a:rPr lang="en-US" sz="1100" b="1" dirty="0" smtClean="0">
                <a:solidFill>
                  <a:schemeClr val="bg1"/>
                </a:solidFill>
              </a:rPr>
              <a:t>Guarantees </a:t>
            </a:r>
          </a:p>
          <a:p>
            <a:r>
              <a:rPr lang="en-US" sz="1100" dirty="0" smtClean="0">
                <a:solidFill>
                  <a:schemeClr val="bg1"/>
                </a:solidFill>
              </a:rPr>
              <a:t>(DCA)</a:t>
            </a:r>
            <a:endParaRPr lang="en-US" sz="1100" dirty="0">
              <a:solidFill>
                <a:schemeClr val="bg1"/>
              </a:solidFill>
            </a:endParaRPr>
          </a:p>
        </p:txBody>
      </p:sp>
      <p:sp>
        <p:nvSpPr>
          <p:cNvPr id="79" name="TextBox 78"/>
          <p:cNvSpPr txBox="1"/>
          <p:nvPr/>
        </p:nvSpPr>
        <p:spPr>
          <a:xfrm rot="17783778">
            <a:off x="2246192" y="1350684"/>
            <a:ext cx="1306035" cy="389536"/>
          </a:xfrm>
          <a:prstGeom prst="rect">
            <a:avLst/>
          </a:prstGeom>
          <a:noFill/>
        </p:spPr>
        <p:txBody>
          <a:bodyPr wrap="square" rtlCol="0" anchor="ctr">
            <a:noAutofit/>
          </a:bodyPr>
          <a:lstStyle/>
          <a:p>
            <a:r>
              <a:rPr lang="en-US" sz="1100" b="1" dirty="0" smtClean="0">
                <a:solidFill>
                  <a:schemeClr val="bg1"/>
                </a:solidFill>
              </a:rPr>
              <a:t>Lending</a:t>
            </a:r>
            <a:endParaRPr lang="en-US" sz="1100" b="1" dirty="0">
              <a:solidFill>
                <a:schemeClr val="bg1"/>
              </a:solidFill>
            </a:endParaRPr>
          </a:p>
        </p:txBody>
      </p:sp>
      <p:sp>
        <p:nvSpPr>
          <p:cNvPr id="80" name="TextBox 79"/>
          <p:cNvSpPr txBox="1"/>
          <p:nvPr/>
        </p:nvSpPr>
        <p:spPr>
          <a:xfrm rot="17783778">
            <a:off x="2884591" y="1350685"/>
            <a:ext cx="1306035" cy="389536"/>
          </a:xfrm>
          <a:prstGeom prst="rect">
            <a:avLst/>
          </a:prstGeom>
          <a:noFill/>
        </p:spPr>
        <p:txBody>
          <a:bodyPr wrap="square" rtlCol="0" anchor="ctr">
            <a:noAutofit/>
          </a:bodyPr>
          <a:lstStyle/>
          <a:p>
            <a:r>
              <a:rPr lang="en-US" sz="1100" b="1" dirty="0" smtClean="0">
                <a:solidFill>
                  <a:schemeClr val="bg1"/>
                </a:solidFill>
              </a:rPr>
              <a:t>Impact</a:t>
            </a:r>
          </a:p>
          <a:p>
            <a:r>
              <a:rPr lang="en-US" sz="1100" b="1" dirty="0" smtClean="0">
                <a:solidFill>
                  <a:schemeClr val="bg1"/>
                </a:solidFill>
              </a:rPr>
              <a:t>investment</a:t>
            </a:r>
            <a:endParaRPr lang="en-US" sz="1100" b="1" dirty="0">
              <a:solidFill>
                <a:schemeClr val="bg1"/>
              </a:solidFill>
            </a:endParaRPr>
          </a:p>
        </p:txBody>
      </p:sp>
      <p:sp>
        <p:nvSpPr>
          <p:cNvPr id="81" name="TextBox 80"/>
          <p:cNvSpPr txBox="1"/>
          <p:nvPr/>
        </p:nvSpPr>
        <p:spPr>
          <a:xfrm rot="17783778">
            <a:off x="3497810" y="1358184"/>
            <a:ext cx="1306035" cy="389536"/>
          </a:xfrm>
          <a:prstGeom prst="rect">
            <a:avLst/>
          </a:prstGeom>
          <a:noFill/>
        </p:spPr>
        <p:txBody>
          <a:bodyPr wrap="square" rtlCol="0" anchor="ctr">
            <a:noAutofit/>
          </a:bodyPr>
          <a:lstStyle/>
          <a:p>
            <a:r>
              <a:rPr lang="en-US" sz="1100" b="1" dirty="0" smtClean="0">
                <a:solidFill>
                  <a:schemeClr val="bg1"/>
                </a:solidFill>
              </a:rPr>
              <a:t>Taxes and levies</a:t>
            </a:r>
            <a:endParaRPr lang="en-US" sz="1100" dirty="0">
              <a:solidFill>
                <a:schemeClr val="bg1"/>
              </a:solidFill>
            </a:endParaRPr>
          </a:p>
        </p:txBody>
      </p:sp>
      <p:sp>
        <p:nvSpPr>
          <p:cNvPr id="82" name="TextBox 81"/>
          <p:cNvSpPr txBox="1"/>
          <p:nvPr/>
        </p:nvSpPr>
        <p:spPr>
          <a:xfrm rot="17783778">
            <a:off x="4155161" y="1314956"/>
            <a:ext cx="1306035" cy="389536"/>
          </a:xfrm>
          <a:prstGeom prst="rect">
            <a:avLst/>
          </a:prstGeom>
          <a:noFill/>
        </p:spPr>
        <p:txBody>
          <a:bodyPr wrap="square" rtlCol="0" anchor="ctr">
            <a:noAutofit/>
          </a:bodyPr>
          <a:lstStyle/>
          <a:p>
            <a:r>
              <a:rPr lang="en-US" sz="1100" b="1" dirty="0" smtClean="0">
                <a:solidFill>
                  <a:schemeClr val="bg1"/>
                </a:solidFill>
              </a:rPr>
              <a:t>PPPs </a:t>
            </a:r>
            <a:r>
              <a:rPr lang="en-US" sz="1100" dirty="0" smtClean="0">
                <a:solidFill>
                  <a:schemeClr val="bg1"/>
                </a:solidFill>
              </a:rPr>
              <a:t>(GDA)</a:t>
            </a:r>
            <a:endParaRPr lang="en-US" sz="1100" dirty="0">
              <a:solidFill>
                <a:schemeClr val="bg1"/>
              </a:solidFill>
            </a:endParaRPr>
          </a:p>
        </p:txBody>
      </p:sp>
      <p:sp>
        <p:nvSpPr>
          <p:cNvPr id="83" name="TextBox 82"/>
          <p:cNvSpPr txBox="1"/>
          <p:nvPr/>
        </p:nvSpPr>
        <p:spPr>
          <a:xfrm rot="17783778">
            <a:off x="4760792" y="1350684"/>
            <a:ext cx="1306035" cy="389536"/>
          </a:xfrm>
          <a:prstGeom prst="rect">
            <a:avLst/>
          </a:prstGeom>
          <a:noFill/>
        </p:spPr>
        <p:txBody>
          <a:bodyPr wrap="square" rtlCol="0" anchor="ctr">
            <a:noAutofit/>
          </a:bodyPr>
          <a:lstStyle/>
          <a:p>
            <a:r>
              <a:rPr lang="en-US" sz="1100" b="1" dirty="0" smtClean="0">
                <a:solidFill>
                  <a:schemeClr val="bg1"/>
                </a:solidFill>
              </a:rPr>
              <a:t>P4P</a:t>
            </a:r>
            <a:endParaRPr lang="en-US" sz="1100" b="1" dirty="0">
              <a:solidFill>
                <a:schemeClr val="bg1"/>
              </a:solidFill>
            </a:endParaRPr>
          </a:p>
        </p:txBody>
      </p:sp>
      <p:sp>
        <p:nvSpPr>
          <p:cNvPr id="84" name="TextBox 83"/>
          <p:cNvSpPr txBox="1"/>
          <p:nvPr/>
        </p:nvSpPr>
        <p:spPr>
          <a:xfrm rot="17783778">
            <a:off x="5399191" y="1350685"/>
            <a:ext cx="1306035" cy="389536"/>
          </a:xfrm>
          <a:prstGeom prst="rect">
            <a:avLst/>
          </a:prstGeom>
          <a:noFill/>
        </p:spPr>
        <p:txBody>
          <a:bodyPr wrap="square" rtlCol="0" anchor="ctr">
            <a:noAutofit/>
          </a:bodyPr>
          <a:lstStyle/>
          <a:p>
            <a:r>
              <a:rPr lang="en-US" sz="1100" b="1" dirty="0" smtClean="0">
                <a:solidFill>
                  <a:schemeClr val="bg1"/>
                </a:solidFill>
              </a:rPr>
              <a:t>Risk pooling </a:t>
            </a:r>
            <a:endParaRPr lang="en-US" sz="1100" b="1" dirty="0">
              <a:solidFill>
                <a:schemeClr val="bg1"/>
              </a:solidFill>
            </a:endParaRPr>
          </a:p>
        </p:txBody>
      </p:sp>
      <p:sp>
        <p:nvSpPr>
          <p:cNvPr id="85" name="TextBox 84"/>
          <p:cNvSpPr txBox="1"/>
          <p:nvPr/>
        </p:nvSpPr>
        <p:spPr>
          <a:xfrm rot="17783778">
            <a:off x="6012410" y="1358184"/>
            <a:ext cx="1306035" cy="389536"/>
          </a:xfrm>
          <a:prstGeom prst="rect">
            <a:avLst/>
          </a:prstGeom>
          <a:noFill/>
        </p:spPr>
        <p:txBody>
          <a:bodyPr wrap="square" rtlCol="0" anchor="ctr">
            <a:noAutofit/>
          </a:bodyPr>
          <a:lstStyle/>
          <a:p>
            <a:r>
              <a:rPr lang="en-US" sz="1100" b="1" dirty="0" smtClean="0">
                <a:solidFill>
                  <a:schemeClr val="bg1"/>
                </a:solidFill>
              </a:rPr>
              <a:t>Payment</a:t>
            </a:r>
          </a:p>
          <a:p>
            <a:r>
              <a:rPr lang="en-US" sz="1100" b="1" dirty="0" smtClean="0">
                <a:solidFill>
                  <a:schemeClr val="bg1"/>
                </a:solidFill>
              </a:rPr>
              <a:t> systems</a:t>
            </a:r>
            <a:endParaRPr lang="en-US" sz="1100" dirty="0">
              <a:solidFill>
                <a:schemeClr val="bg1"/>
              </a:solidFill>
            </a:endParaRPr>
          </a:p>
        </p:txBody>
      </p:sp>
      <p:sp>
        <p:nvSpPr>
          <p:cNvPr id="86" name="TextBox 85"/>
          <p:cNvSpPr txBox="1"/>
          <p:nvPr/>
        </p:nvSpPr>
        <p:spPr>
          <a:xfrm rot="17783778">
            <a:off x="6631661" y="1345209"/>
            <a:ext cx="1306035" cy="389536"/>
          </a:xfrm>
          <a:prstGeom prst="rect">
            <a:avLst/>
          </a:prstGeom>
          <a:noFill/>
        </p:spPr>
        <p:txBody>
          <a:bodyPr wrap="square" rtlCol="0" anchor="ctr">
            <a:noAutofit/>
          </a:bodyPr>
          <a:lstStyle/>
          <a:p>
            <a:r>
              <a:rPr lang="en-US" sz="1100" b="1" dirty="0" smtClean="0">
                <a:solidFill>
                  <a:schemeClr val="bg1"/>
                </a:solidFill>
              </a:rPr>
              <a:t>CSR</a:t>
            </a:r>
            <a:endParaRPr lang="en-US" sz="1100" b="1" dirty="0">
              <a:solidFill>
                <a:schemeClr val="bg1"/>
              </a:solidFill>
            </a:endParaRPr>
          </a:p>
        </p:txBody>
      </p:sp>
      <p:sp>
        <p:nvSpPr>
          <p:cNvPr id="87" name="TextBox 86"/>
          <p:cNvSpPr txBox="1"/>
          <p:nvPr/>
        </p:nvSpPr>
        <p:spPr>
          <a:xfrm rot="17783778">
            <a:off x="7270060" y="1345210"/>
            <a:ext cx="1306035" cy="389536"/>
          </a:xfrm>
          <a:prstGeom prst="rect">
            <a:avLst/>
          </a:prstGeom>
          <a:noFill/>
        </p:spPr>
        <p:txBody>
          <a:bodyPr wrap="square" rtlCol="0" anchor="ctr">
            <a:noAutofit/>
          </a:bodyPr>
          <a:lstStyle/>
          <a:p>
            <a:r>
              <a:rPr lang="en-US" sz="1100" b="1" dirty="0" smtClean="0">
                <a:solidFill>
                  <a:schemeClr val="bg1"/>
                </a:solidFill>
              </a:rPr>
              <a:t>Trust funds</a:t>
            </a:r>
            <a:endParaRPr lang="en-US" sz="1100" b="1" dirty="0">
              <a:solidFill>
                <a:schemeClr val="bg1"/>
              </a:solidFill>
            </a:endParaRPr>
          </a:p>
        </p:txBody>
      </p:sp>
      <p:sp>
        <p:nvSpPr>
          <p:cNvPr id="88" name="TextBox 87"/>
          <p:cNvSpPr txBox="1"/>
          <p:nvPr/>
        </p:nvSpPr>
        <p:spPr>
          <a:xfrm rot="17783778">
            <a:off x="7883279" y="1352709"/>
            <a:ext cx="1306035" cy="389536"/>
          </a:xfrm>
          <a:prstGeom prst="rect">
            <a:avLst/>
          </a:prstGeom>
          <a:noFill/>
        </p:spPr>
        <p:txBody>
          <a:bodyPr wrap="square" rtlCol="0" anchor="ctr">
            <a:noAutofit/>
          </a:bodyPr>
          <a:lstStyle/>
          <a:p>
            <a:r>
              <a:rPr lang="en-US" sz="1100" b="1" dirty="0" smtClean="0">
                <a:solidFill>
                  <a:schemeClr val="bg1"/>
                </a:solidFill>
              </a:rPr>
              <a:t>DIBs</a:t>
            </a:r>
            <a:endParaRPr lang="en-US" sz="1100" dirty="0">
              <a:solidFill>
                <a:schemeClr val="bg1"/>
              </a:solidFill>
            </a:endParaRPr>
          </a:p>
        </p:txBody>
      </p:sp>
      <p:sp>
        <p:nvSpPr>
          <p:cNvPr id="589826" name="Oval 589825"/>
          <p:cNvSpPr/>
          <p:nvPr/>
        </p:nvSpPr>
        <p:spPr bwMode="auto">
          <a:xfrm>
            <a:off x="1828800" y="2559513"/>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0" name="Oval 89"/>
          <p:cNvSpPr/>
          <p:nvPr/>
        </p:nvSpPr>
        <p:spPr bwMode="auto">
          <a:xfrm>
            <a:off x="1854365" y="3338922"/>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2" name="Oval 91"/>
          <p:cNvSpPr/>
          <p:nvPr/>
        </p:nvSpPr>
        <p:spPr bwMode="auto">
          <a:xfrm>
            <a:off x="1854365" y="4118331"/>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3" name="Oval 92"/>
          <p:cNvSpPr/>
          <p:nvPr/>
        </p:nvSpPr>
        <p:spPr bwMode="auto">
          <a:xfrm>
            <a:off x="1854365" y="4897740"/>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4" name="Oval 93"/>
          <p:cNvSpPr/>
          <p:nvPr/>
        </p:nvSpPr>
        <p:spPr bwMode="auto">
          <a:xfrm>
            <a:off x="1854365" y="5677614"/>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6" name="Oval 95"/>
          <p:cNvSpPr/>
          <p:nvPr/>
        </p:nvSpPr>
        <p:spPr bwMode="auto">
          <a:xfrm>
            <a:off x="2460883" y="2559513"/>
            <a:ext cx="284150" cy="284150"/>
          </a:xfrm>
          <a:prstGeom prst="ellipse">
            <a:avLst/>
          </a:prstGeom>
          <a:solidFill>
            <a:srgbClr val="4F6228"/>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7" name="Oval 96"/>
          <p:cNvSpPr/>
          <p:nvPr/>
        </p:nvSpPr>
        <p:spPr bwMode="auto">
          <a:xfrm>
            <a:off x="2486448" y="3338922"/>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8" name="Oval 97"/>
          <p:cNvSpPr/>
          <p:nvPr/>
        </p:nvSpPr>
        <p:spPr bwMode="auto">
          <a:xfrm>
            <a:off x="2486448"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9" name="Oval 98"/>
          <p:cNvSpPr/>
          <p:nvPr/>
        </p:nvSpPr>
        <p:spPr bwMode="auto">
          <a:xfrm>
            <a:off x="2486448"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0" name="Oval 99"/>
          <p:cNvSpPr/>
          <p:nvPr/>
        </p:nvSpPr>
        <p:spPr bwMode="auto">
          <a:xfrm>
            <a:off x="2486448"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1" name="Oval 100"/>
          <p:cNvSpPr/>
          <p:nvPr/>
        </p:nvSpPr>
        <p:spPr bwMode="auto">
          <a:xfrm>
            <a:off x="3092966"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2" name="Oval 101"/>
          <p:cNvSpPr/>
          <p:nvPr/>
        </p:nvSpPr>
        <p:spPr bwMode="auto">
          <a:xfrm>
            <a:off x="3118531" y="3338922"/>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3" name="Oval 102"/>
          <p:cNvSpPr/>
          <p:nvPr/>
        </p:nvSpPr>
        <p:spPr bwMode="auto">
          <a:xfrm>
            <a:off x="3118531" y="4118331"/>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4" name="Oval 103"/>
          <p:cNvSpPr/>
          <p:nvPr/>
        </p:nvSpPr>
        <p:spPr bwMode="auto">
          <a:xfrm>
            <a:off x="3118531"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5" name="Oval 104"/>
          <p:cNvSpPr/>
          <p:nvPr/>
        </p:nvSpPr>
        <p:spPr bwMode="auto">
          <a:xfrm>
            <a:off x="3118531"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6" name="Oval 105"/>
          <p:cNvSpPr/>
          <p:nvPr/>
        </p:nvSpPr>
        <p:spPr bwMode="auto">
          <a:xfrm>
            <a:off x="3725049" y="2559513"/>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7" name="Oval 106"/>
          <p:cNvSpPr/>
          <p:nvPr/>
        </p:nvSpPr>
        <p:spPr bwMode="auto">
          <a:xfrm>
            <a:off x="3750614" y="3338922"/>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8" name="Oval 107"/>
          <p:cNvSpPr/>
          <p:nvPr/>
        </p:nvSpPr>
        <p:spPr bwMode="auto">
          <a:xfrm>
            <a:off x="3750614"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9" name="Oval 108"/>
          <p:cNvSpPr/>
          <p:nvPr/>
        </p:nvSpPr>
        <p:spPr bwMode="auto">
          <a:xfrm>
            <a:off x="3750614"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0" name="Oval 109"/>
          <p:cNvSpPr/>
          <p:nvPr/>
        </p:nvSpPr>
        <p:spPr bwMode="auto">
          <a:xfrm>
            <a:off x="3750614"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1" name="Oval 110"/>
          <p:cNvSpPr/>
          <p:nvPr/>
        </p:nvSpPr>
        <p:spPr bwMode="auto">
          <a:xfrm>
            <a:off x="4368670"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2" name="Oval 111"/>
          <p:cNvSpPr/>
          <p:nvPr/>
        </p:nvSpPr>
        <p:spPr bwMode="auto">
          <a:xfrm>
            <a:off x="4368670" y="3338922"/>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3" name="Oval 112"/>
          <p:cNvSpPr/>
          <p:nvPr/>
        </p:nvSpPr>
        <p:spPr bwMode="auto">
          <a:xfrm>
            <a:off x="4368670" y="4118331"/>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4" name="Oval 113"/>
          <p:cNvSpPr/>
          <p:nvPr/>
        </p:nvSpPr>
        <p:spPr bwMode="auto">
          <a:xfrm>
            <a:off x="4368670" y="4897740"/>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15" name="Oval 114"/>
          <p:cNvSpPr/>
          <p:nvPr/>
        </p:nvSpPr>
        <p:spPr bwMode="auto">
          <a:xfrm>
            <a:off x="4382697" y="5677614"/>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16" name="Oval 115"/>
          <p:cNvSpPr/>
          <p:nvPr/>
        </p:nvSpPr>
        <p:spPr bwMode="auto">
          <a:xfrm>
            <a:off x="4989215" y="2559513"/>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17" name="Oval 116"/>
          <p:cNvSpPr/>
          <p:nvPr/>
        </p:nvSpPr>
        <p:spPr bwMode="auto">
          <a:xfrm>
            <a:off x="5014780" y="3338922"/>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8" name="Oval 117"/>
          <p:cNvSpPr/>
          <p:nvPr/>
        </p:nvSpPr>
        <p:spPr bwMode="auto">
          <a:xfrm>
            <a:off x="5014780"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9" name="Oval 118"/>
          <p:cNvSpPr/>
          <p:nvPr/>
        </p:nvSpPr>
        <p:spPr bwMode="auto">
          <a:xfrm>
            <a:off x="5014780" y="4897740"/>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0" name="Oval 119"/>
          <p:cNvSpPr/>
          <p:nvPr/>
        </p:nvSpPr>
        <p:spPr bwMode="auto">
          <a:xfrm>
            <a:off x="5014780" y="5677614"/>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1" name="Oval 120"/>
          <p:cNvSpPr/>
          <p:nvPr/>
        </p:nvSpPr>
        <p:spPr bwMode="auto">
          <a:xfrm>
            <a:off x="5621298"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2" name="Oval 121"/>
          <p:cNvSpPr/>
          <p:nvPr/>
        </p:nvSpPr>
        <p:spPr bwMode="auto">
          <a:xfrm>
            <a:off x="5646863" y="3338922"/>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3" name="Oval 122"/>
          <p:cNvSpPr/>
          <p:nvPr/>
        </p:nvSpPr>
        <p:spPr bwMode="auto">
          <a:xfrm>
            <a:off x="5646863" y="4118331"/>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4" name="Oval 123"/>
          <p:cNvSpPr/>
          <p:nvPr/>
        </p:nvSpPr>
        <p:spPr bwMode="auto">
          <a:xfrm>
            <a:off x="5646863" y="4897740"/>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5" name="Oval 124"/>
          <p:cNvSpPr/>
          <p:nvPr/>
        </p:nvSpPr>
        <p:spPr bwMode="auto">
          <a:xfrm>
            <a:off x="5646863"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6" name="Oval 125"/>
          <p:cNvSpPr/>
          <p:nvPr/>
        </p:nvSpPr>
        <p:spPr bwMode="auto">
          <a:xfrm>
            <a:off x="6253381"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27" name="Oval 126"/>
          <p:cNvSpPr/>
          <p:nvPr/>
        </p:nvSpPr>
        <p:spPr bwMode="auto">
          <a:xfrm>
            <a:off x="6278946" y="3338922"/>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8" name="Oval 127"/>
          <p:cNvSpPr/>
          <p:nvPr/>
        </p:nvSpPr>
        <p:spPr bwMode="auto">
          <a:xfrm>
            <a:off x="6278946"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9" name="Oval 128"/>
          <p:cNvSpPr/>
          <p:nvPr/>
        </p:nvSpPr>
        <p:spPr bwMode="auto">
          <a:xfrm>
            <a:off x="6278946" y="4897740"/>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30" name="Oval 129"/>
          <p:cNvSpPr/>
          <p:nvPr/>
        </p:nvSpPr>
        <p:spPr bwMode="auto">
          <a:xfrm>
            <a:off x="6278946"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31" name="Oval 130"/>
          <p:cNvSpPr/>
          <p:nvPr/>
        </p:nvSpPr>
        <p:spPr bwMode="auto">
          <a:xfrm>
            <a:off x="6885464"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32" name="Oval 131"/>
          <p:cNvSpPr/>
          <p:nvPr/>
        </p:nvSpPr>
        <p:spPr bwMode="auto">
          <a:xfrm>
            <a:off x="6911029" y="3338922"/>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33" name="Oval 132"/>
          <p:cNvSpPr/>
          <p:nvPr/>
        </p:nvSpPr>
        <p:spPr bwMode="auto">
          <a:xfrm>
            <a:off x="6911029"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34" name="Oval 133"/>
          <p:cNvSpPr/>
          <p:nvPr/>
        </p:nvSpPr>
        <p:spPr bwMode="auto">
          <a:xfrm>
            <a:off x="6911029" y="4897740"/>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35" name="Oval 134"/>
          <p:cNvSpPr/>
          <p:nvPr/>
        </p:nvSpPr>
        <p:spPr bwMode="auto">
          <a:xfrm>
            <a:off x="6911029"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46" name="Oval 145"/>
          <p:cNvSpPr/>
          <p:nvPr/>
        </p:nvSpPr>
        <p:spPr bwMode="auto">
          <a:xfrm>
            <a:off x="7517547"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47" name="Oval 146"/>
          <p:cNvSpPr/>
          <p:nvPr/>
        </p:nvSpPr>
        <p:spPr bwMode="auto">
          <a:xfrm>
            <a:off x="7543112" y="3338922"/>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48" name="Oval 147"/>
          <p:cNvSpPr/>
          <p:nvPr/>
        </p:nvSpPr>
        <p:spPr bwMode="auto">
          <a:xfrm>
            <a:off x="7543112"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49" name="Oval 148"/>
          <p:cNvSpPr/>
          <p:nvPr/>
        </p:nvSpPr>
        <p:spPr bwMode="auto">
          <a:xfrm>
            <a:off x="7543112"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0" name="Oval 149"/>
          <p:cNvSpPr/>
          <p:nvPr/>
        </p:nvSpPr>
        <p:spPr bwMode="auto">
          <a:xfrm>
            <a:off x="7543112"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1" name="Oval 150"/>
          <p:cNvSpPr/>
          <p:nvPr/>
        </p:nvSpPr>
        <p:spPr bwMode="auto">
          <a:xfrm>
            <a:off x="8149626" y="2559513"/>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52" name="Oval 151"/>
          <p:cNvSpPr/>
          <p:nvPr/>
        </p:nvSpPr>
        <p:spPr bwMode="auto">
          <a:xfrm>
            <a:off x="8175191" y="3338922"/>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3" name="Oval 152"/>
          <p:cNvSpPr/>
          <p:nvPr/>
        </p:nvSpPr>
        <p:spPr bwMode="auto">
          <a:xfrm>
            <a:off x="8175191"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4" name="Oval 153"/>
          <p:cNvSpPr/>
          <p:nvPr/>
        </p:nvSpPr>
        <p:spPr bwMode="auto">
          <a:xfrm>
            <a:off x="8175191"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5" name="Oval 154"/>
          <p:cNvSpPr/>
          <p:nvPr/>
        </p:nvSpPr>
        <p:spPr bwMode="auto">
          <a:xfrm>
            <a:off x="8175191"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6" name="Oval 155"/>
          <p:cNvSpPr/>
          <p:nvPr/>
        </p:nvSpPr>
        <p:spPr bwMode="auto">
          <a:xfrm>
            <a:off x="1839686" y="6295862"/>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7" name="Oval 156"/>
          <p:cNvSpPr/>
          <p:nvPr/>
        </p:nvSpPr>
        <p:spPr bwMode="auto">
          <a:xfrm>
            <a:off x="4154490" y="6295862"/>
            <a:ext cx="284150" cy="284150"/>
          </a:xfrm>
          <a:prstGeom prst="ellipse">
            <a:avLst/>
          </a:prstGeom>
          <a:solidFill>
            <a:srgbClr val="77933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1" u="none" strike="noStrike" cap="none" normalizeH="0" baseline="0" dirty="0" err="1" smtClean="0">
              <a:ln>
                <a:noFill/>
              </a:ln>
              <a:solidFill>
                <a:schemeClr val="tx1"/>
              </a:solidFill>
              <a:effectLst/>
              <a:sym typeface="Calibri" panose="020F0502020204030204" pitchFamily="34" charset="0"/>
            </a:endParaRPr>
          </a:p>
        </p:txBody>
      </p:sp>
      <p:sp>
        <p:nvSpPr>
          <p:cNvPr id="589829" name="TextBox 589828"/>
          <p:cNvSpPr txBox="1"/>
          <p:nvPr/>
        </p:nvSpPr>
        <p:spPr>
          <a:xfrm>
            <a:off x="2190891" y="6299438"/>
            <a:ext cx="1437905" cy="276999"/>
          </a:xfrm>
          <a:prstGeom prst="rect">
            <a:avLst/>
          </a:prstGeom>
          <a:noFill/>
        </p:spPr>
        <p:txBody>
          <a:bodyPr wrap="square" lIns="0" tIns="0" rIns="0" bIns="0" rtlCol="0">
            <a:noAutofit/>
          </a:bodyPr>
          <a:lstStyle/>
          <a:p>
            <a:r>
              <a:rPr lang="en-US" sz="900" i="1" dirty="0" smtClean="0"/>
              <a:t>Previous application in health with USAID involvement</a:t>
            </a:r>
            <a:endParaRPr lang="en-US" sz="900" i="1" dirty="0"/>
          </a:p>
        </p:txBody>
      </p:sp>
      <p:sp>
        <p:nvSpPr>
          <p:cNvPr id="161" name="TextBox 160"/>
          <p:cNvSpPr txBox="1"/>
          <p:nvPr/>
        </p:nvSpPr>
        <p:spPr>
          <a:xfrm>
            <a:off x="4505695" y="6299438"/>
            <a:ext cx="1437905" cy="276999"/>
          </a:xfrm>
          <a:prstGeom prst="rect">
            <a:avLst/>
          </a:prstGeom>
          <a:noFill/>
        </p:spPr>
        <p:txBody>
          <a:bodyPr wrap="square" lIns="0" tIns="0" rIns="0" bIns="0" rtlCol="0">
            <a:noAutofit/>
          </a:bodyPr>
          <a:lstStyle/>
          <a:p>
            <a:r>
              <a:rPr lang="en-US" sz="900" i="1" dirty="0" smtClean="0"/>
              <a:t>Previous application in health</a:t>
            </a:r>
            <a:endParaRPr lang="en-US" sz="900" i="1" dirty="0"/>
          </a:p>
        </p:txBody>
      </p:sp>
      <p:sp>
        <p:nvSpPr>
          <p:cNvPr id="162" name="Oval 161"/>
          <p:cNvSpPr/>
          <p:nvPr/>
        </p:nvSpPr>
        <p:spPr bwMode="auto">
          <a:xfrm>
            <a:off x="6592890" y="6295862"/>
            <a:ext cx="284150" cy="284150"/>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1" u="none" strike="noStrike" cap="none" normalizeH="0" baseline="0" dirty="0" err="1" smtClean="0">
              <a:ln>
                <a:noFill/>
              </a:ln>
              <a:solidFill>
                <a:schemeClr val="tx1"/>
              </a:solidFill>
              <a:effectLst/>
              <a:sym typeface="Calibri" panose="020F0502020204030204" pitchFamily="34" charset="0"/>
            </a:endParaRPr>
          </a:p>
        </p:txBody>
      </p:sp>
      <p:sp>
        <p:nvSpPr>
          <p:cNvPr id="164" name="TextBox 163"/>
          <p:cNvSpPr txBox="1"/>
          <p:nvPr/>
        </p:nvSpPr>
        <p:spPr>
          <a:xfrm>
            <a:off x="6944095" y="6299438"/>
            <a:ext cx="1437905" cy="276999"/>
          </a:xfrm>
          <a:prstGeom prst="rect">
            <a:avLst/>
          </a:prstGeom>
          <a:noFill/>
        </p:spPr>
        <p:txBody>
          <a:bodyPr wrap="square" lIns="0" tIns="0" rIns="0" bIns="0" rtlCol="0">
            <a:noAutofit/>
          </a:bodyPr>
          <a:lstStyle/>
          <a:p>
            <a:r>
              <a:rPr lang="en-US" sz="900" i="1" dirty="0" smtClean="0"/>
              <a:t>High potential for application in health</a:t>
            </a:r>
            <a:endParaRPr lang="en-US" sz="900" i="1" dirty="0"/>
          </a:p>
        </p:txBody>
      </p:sp>
      <p:sp>
        <p:nvSpPr>
          <p:cNvPr id="166" name="TextBox 165"/>
          <p:cNvSpPr txBox="1"/>
          <p:nvPr/>
        </p:nvSpPr>
        <p:spPr>
          <a:xfrm>
            <a:off x="548939" y="6299438"/>
            <a:ext cx="624029" cy="276999"/>
          </a:xfrm>
          <a:prstGeom prst="rect">
            <a:avLst/>
          </a:prstGeom>
          <a:noFill/>
        </p:spPr>
        <p:txBody>
          <a:bodyPr wrap="square" lIns="0" tIns="0" rIns="0" bIns="0" rtlCol="0">
            <a:noAutofit/>
          </a:bodyPr>
          <a:lstStyle/>
          <a:p>
            <a:pPr algn="r"/>
            <a:r>
              <a:rPr lang="en-US" sz="1100" b="1" dirty="0" smtClean="0">
                <a:cs typeface="Calibri" panose="020F0502020204030204" pitchFamily="34" charset="0"/>
              </a:rPr>
              <a:t>KEY:</a:t>
            </a:r>
            <a:endParaRPr lang="en-US" sz="1100" b="1" dirty="0">
              <a:cs typeface="Calibri" panose="020F0502020204030204" pitchFamily="34" charset="0"/>
            </a:endParaRPr>
          </a:p>
        </p:txBody>
      </p:sp>
      <p:sp>
        <p:nvSpPr>
          <p:cNvPr id="174" name="Rectangle 173"/>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75" name="Rectangle 174"/>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76" name="Rectangle 175"/>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77" name="Rectangle 176"/>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78" name="Rectangle 177"/>
          <p:cNvSpPr/>
          <p:nvPr/>
        </p:nvSpPr>
        <p:spPr bwMode="auto">
          <a:xfrm>
            <a:off x="-17962" y="5422849"/>
            <a:ext cx="321298" cy="1439861"/>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190" name="Parallelogram 189"/>
          <p:cNvSpPr/>
          <p:nvPr/>
        </p:nvSpPr>
        <p:spPr bwMode="auto">
          <a:xfrm>
            <a:off x="1770061"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a:sym typeface="Calibri" panose="020F0502020204030204" pitchFamily="34" charset="0"/>
            </a:endParaRPr>
          </a:p>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Calibri" panose="020F0502020204030204" pitchFamily="34" charset="0"/>
              <a:sym typeface="Symbol" pitchFamily="18" charset="2"/>
            </a:endParaRPr>
          </a:p>
        </p:txBody>
      </p:sp>
      <p:sp>
        <p:nvSpPr>
          <p:cNvPr id="191" name="Parallelogram 190"/>
          <p:cNvSpPr/>
          <p:nvPr/>
        </p:nvSpPr>
        <p:spPr bwMode="auto">
          <a:xfrm>
            <a:off x="239690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2" name="Parallelogram 191"/>
          <p:cNvSpPr/>
          <p:nvPr/>
        </p:nvSpPr>
        <p:spPr bwMode="auto">
          <a:xfrm>
            <a:off x="803849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3" name="Parallelogram 192"/>
          <p:cNvSpPr/>
          <p:nvPr/>
        </p:nvSpPr>
        <p:spPr bwMode="auto">
          <a:xfrm>
            <a:off x="5531119"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tx1"/>
              </a:solidFill>
              <a:effectLst/>
              <a:sym typeface="Calibri" panose="020F0502020204030204" pitchFamily="34" charset="0"/>
            </a:endParaRPr>
          </a:p>
        </p:txBody>
      </p:sp>
      <p:sp>
        <p:nvSpPr>
          <p:cNvPr id="194" name="Parallelogram 193"/>
          <p:cNvSpPr/>
          <p:nvPr/>
        </p:nvSpPr>
        <p:spPr bwMode="auto">
          <a:xfrm>
            <a:off x="6157962"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5" name="Parallelogram 194"/>
          <p:cNvSpPr/>
          <p:nvPr/>
        </p:nvSpPr>
        <p:spPr bwMode="auto">
          <a:xfrm>
            <a:off x="6784805"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6" name="Parallelogram 195">
            <a:hlinkClick r:id="rId15" action="ppaction://hlinksldjump"/>
          </p:cNvPr>
          <p:cNvSpPr/>
          <p:nvPr/>
        </p:nvSpPr>
        <p:spPr bwMode="auto">
          <a:xfrm>
            <a:off x="7411648"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7" name="Parallelogram 196"/>
          <p:cNvSpPr/>
          <p:nvPr/>
        </p:nvSpPr>
        <p:spPr bwMode="auto">
          <a:xfrm>
            <a:off x="4904276"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8" name="Parallelogram 197"/>
          <p:cNvSpPr/>
          <p:nvPr/>
        </p:nvSpPr>
        <p:spPr bwMode="auto">
          <a:xfrm>
            <a:off x="4277433"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9" name="Parallelogram 198"/>
          <p:cNvSpPr/>
          <p:nvPr/>
        </p:nvSpPr>
        <p:spPr bwMode="auto">
          <a:xfrm>
            <a:off x="3650590"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200" name="Parallelogram 199"/>
          <p:cNvSpPr/>
          <p:nvPr/>
        </p:nvSpPr>
        <p:spPr bwMode="auto">
          <a:xfrm>
            <a:off x="3023747"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203" name="Rectangle 202"/>
          <p:cNvSpPr/>
          <p:nvPr/>
        </p:nvSpPr>
        <p:spPr bwMode="auto">
          <a:xfrm>
            <a:off x="1752600" y="2127513"/>
            <a:ext cx="6752564" cy="205102"/>
          </a:xfrm>
          <a:prstGeom prst="rect">
            <a:avLst/>
          </a:prstGeom>
          <a:solidFill>
            <a:schemeClr val="accent4">
              <a:lumMod val="20000"/>
              <a:lumOff val="80000"/>
            </a:scheme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4" name="Oval 203"/>
          <p:cNvSpPr/>
          <p:nvPr/>
        </p:nvSpPr>
        <p:spPr bwMode="auto">
          <a:xfrm>
            <a:off x="1924581"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5" name="Oval 204"/>
          <p:cNvSpPr/>
          <p:nvPr/>
        </p:nvSpPr>
        <p:spPr bwMode="auto">
          <a:xfrm>
            <a:off x="257021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6" name="Oval 205"/>
          <p:cNvSpPr/>
          <p:nvPr/>
        </p:nvSpPr>
        <p:spPr bwMode="auto">
          <a:xfrm>
            <a:off x="381200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7" name="Oval 206"/>
          <p:cNvSpPr/>
          <p:nvPr/>
        </p:nvSpPr>
        <p:spPr bwMode="auto">
          <a:xfrm>
            <a:off x="446128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8" name="Oval 207"/>
          <p:cNvSpPr/>
          <p:nvPr/>
        </p:nvSpPr>
        <p:spPr bwMode="auto">
          <a:xfrm>
            <a:off x="506552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9" name="Oval 208"/>
          <p:cNvSpPr/>
          <p:nvPr/>
        </p:nvSpPr>
        <p:spPr bwMode="auto">
          <a:xfrm>
            <a:off x="756618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10" name="Oval 209"/>
          <p:cNvSpPr/>
          <p:nvPr/>
        </p:nvSpPr>
        <p:spPr bwMode="auto">
          <a:xfrm>
            <a:off x="820217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11" name="TextBox 210"/>
          <p:cNvSpPr txBox="1"/>
          <p:nvPr/>
        </p:nvSpPr>
        <p:spPr>
          <a:xfrm>
            <a:off x="475317" y="2101977"/>
            <a:ext cx="1352309" cy="246221"/>
          </a:xfrm>
          <a:prstGeom prst="rect">
            <a:avLst/>
          </a:prstGeom>
          <a:noFill/>
        </p:spPr>
        <p:txBody>
          <a:bodyPr wrap="square" rtlCol="0">
            <a:spAutoFit/>
          </a:bodyPr>
          <a:lstStyle/>
          <a:p>
            <a:r>
              <a:rPr lang="en-US" sz="1000" i="1" dirty="0" smtClean="0"/>
              <a:t>Potential role for </a:t>
            </a:r>
            <a:r>
              <a:rPr lang="en-US" sz="1000" i="1" dirty="0" smtClean="0">
                <a:hlinkClick r:id="rId16" action="ppaction://hlinksldjump"/>
              </a:rPr>
              <a:t>GFF</a:t>
            </a:r>
            <a:r>
              <a:rPr lang="en-US" sz="1000" i="1" dirty="0" smtClean="0"/>
              <a:t>:</a:t>
            </a:r>
            <a:endParaRPr lang="en-US" sz="1000" i="1" dirty="0"/>
          </a:p>
        </p:txBody>
      </p:sp>
      <p:sp>
        <p:nvSpPr>
          <p:cNvPr id="212" name="TextBox 211">
            <a:hlinkClick r:id="rId17" action="ppaction://hlinksldjump"/>
          </p:cNvPr>
          <p:cNvSpPr txBox="1"/>
          <p:nvPr/>
        </p:nvSpPr>
        <p:spPr>
          <a:xfrm rot="17783778">
            <a:off x="1640561" y="1314956"/>
            <a:ext cx="1306035" cy="389536"/>
          </a:xfrm>
          <a:prstGeom prst="rect">
            <a:avLst/>
          </a:prstGeom>
          <a:noFill/>
        </p:spPr>
        <p:txBody>
          <a:bodyPr wrap="square" rtlCol="0" anchor="ctr">
            <a:noAutofit/>
          </a:bodyPr>
          <a:lstStyle/>
          <a:p>
            <a:r>
              <a:rPr lang="en-US" sz="1100" b="1" dirty="0" smtClean="0">
                <a:solidFill>
                  <a:schemeClr val="bg1"/>
                </a:solidFill>
              </a:rPr>
              <a:t>Guarantees </a:t>
            </a:r>
          </a:p>
          <a:p>
            <a:r>
              <a:rPr lang="en-US" sz="1100" dirty="0" smtClean="0">
                <a:solidFill>
                  <a:schemeClr val="bg1"/>
                </a:solidFill>
              </a:rPr>
              <a:t>(DCA)</a:t>
            </a:r>
            <a:endParaRPr lang="en-US" sz="1100" dirty="0">
              <a:solidFill>
                <a:schemeClr val="bg1"/>
              </a:solidFill>
            </a:endParaRPr>
          </a:p>
        </p:txBody>
      </p:sp>
      <p:sp>
        <p:nvSpPr>
          <p:cNvPr id="213" name="TextBox 212"/>
          <p:cNvSpPr txBox="1"/>
          <p:nvPr/>
        </p:nvSpPr>
        <p:spPr>
          <a:xfrm rot="17783778">
            <a:off x="2246192" y="1350684"/>
            <a:ext cx="1306035" cy="389536"/>
          </a:xfrm>
          <a:prstGeom prst="rect">
            <a:avLst/>
          </a:prstGeom>
          <a:noFill/>
        </p:spPr>
        <p:txBody>
          <a:bodyPr wrap="square" rtlCol="0" anchor="ctr">
            <a:noAutofit/>
          </a:bodyPr>
          <a:lstStyle/>
          <a:p>
            <a:r>
              <a:rPr lang="en-US" sz="1100" b="1" dirty="0" smtClean="0">
                <a:solidFill>
                  <a:schemeClr val="bg1"/>
                </a:solidFill>
              </a:rPr>
              <a:t>Lending</a:t>
            </a:r>
            <a:endParaRPr lang="en-US" sz="1100" b="1" dirty="0">
              <a:solidFill>
                <a:schemeClr val="bg1"/>
              </a:solidFill>
            </a:endParaRPr>
          </a:p>
        </p:txBody>
      </p:sp>
      <p:sp>
        <p:nvSpPr>
          <p:cNvPr id="214" name="TextBox 213">
            <a:hlinkClick r:id="rId8" action="ppaction://hlinksldjump"/>
          </p:cNvPr>
          <p:cNvSpPr txBox="1"/>
          <p:nvPr/>
        </p:nvSpPr>
        <p:spPr>
          <a:xfrm rot="17783778">
            <a:off x="2884591" y="1350685"/>
            <a:ext cx="1306035" cy="389536"/>
          </a:xfrm>
          <a:prstGeom prst="rect">
            <a:avLst/>
          </a:prstGeom>
          <a:noFill/>
        </p:spPr>
        <p:txBody>
          <a:bodyPr wrap="square" rtlCol="0" anchor="ctr">
            <a:noAutofit/>
          </a:bodyPr>
          <a:lstStyle/>
          <a:p>
            <a:r>
              <a:rPr lang="en-US" sz="1100" b="1" dirty="0" smtClean="0">
                <a:solidFill>
                  <a:schemeClr val="bg1"/>
                </a:solidFill>
              </a:rPr>
              <a:t>Investment funds</a:t>
            </a:r>
            <a:endParaRPr lang="en-US" sz="1100" b="1" dirty="0">
              <a:solidFill>
                <a:schemeClr val="bg1"/>
              </a:solidFill>
            </a:endParaRPr>
          </a:p>
        </p:txBody>
      </p:sp>
      <p:sp>
        <p:nvSpPr>
          <p:cNvPr id="215" name="TextBox 214"/>
          <p:cNvSpPr txBox="1"/>
          <p:nvPr/>
        </p:nvSpPr>
        <p:spPr>
          <a:xfrm rot="17783778">
            <a:off x="3497810" y="1358184"/>
            <a:ext cx="1306035" cy="389536"/>
          </a:xfrm>
          <a:prstGeom prst="rect">
            <a:avLst/>
          </a:prstGeom>
          <a:noFill/>
        </p:spPr>
        <p:txBody>
          <a:bodyPr wrap="square" rtlCol="0" anchor="ctr">
            <a:noAutofit/>
          </a:bodyPr>
          <a:lstStyle/>
          <a:p>
            <a:r>
              <a:rPr lang="en-US" sz="1100" b="1" dirty="0" smtClean="0">
                <a:solidFill>
                  <a:schemeClr val="bg1"/>
                </a:solidFill>
              </a:rPr>
              <a:t>Taxes and levies</a:t>
            </a:r>
            <a:endParaRPr lang="en-US" sz="1100" dirty="0">
              <a:solidFill>
                <a:schemeClr val="bg1"/>
              </a:solidFill>
            </a:endParaRPr>
          </a:p>
        </p:txBody>
      </p:sp>
      <p:sp>
        <p:nvSpPr>
          <p:cNvPr id="216" name="TextBox 215">
            <a:hlinkClick r:id="rId18" action="ppaction://hlinksldjump"/>
          </p:cNvPr>
          <p:cNvSpPr txBox="1"/>
          <p:nvPr/>
        </p:nvSpPr>
        <p:spPr>
          <a:xfrm rot="17783778">
            <a:off x="4155161" y="1314956"/>
            <a:ext cx="1306035" cy="389536"/>
          </a:xfrm>
          <a:prstGeom prst="rect">
            <a:avLst/>
          </a:prstGeom>
          <a:noFill/>
        </p:spPr>
        <p:txBody>
          <a:bodyPr wrap="square" rtlCol="0" anchor="ctr">
            <a:noAutofit/>
          </a:bodyPr>
          <a:lstStyle/>
          <a:p>
            <a:r>
              <a:rPr lang="en-US" sz="1100" b="1" dirty="0" smtClean="0">
                <a:solidFill>
                  <a:schemeClr val="bg1"/>
                </a:solidFill>
              </a:rPr>
              <a:t>PPPs (GDA)</a:t>
            </a:r>
            <a:endParaRPr lang="en-US" sz="1100" b="1" dirty="0">
              <a:solidFill>
                <a:schemeClr val="bg1"/>
              </a:solidFill>
            </a:endParaRPr>
          </a:p>
        </p:txBody>
      </p:sp>
      <p:sp>
        <p:nvSpPr>
          <p:cNvPr id="217" name="TextBox 216">
            <a:hlinkClick r:id="rId19" action="ppaction://hlinksldjump"/>
          </p:cNvPr>
          <p:cNvSpPr txBox="1"/>
          <p:nvPr/>
        </p:nvSpPr>
        <p:spPr>
          <a:xfrm rot="17783778">
            <a:off x="4760792" y="1350684"/>
            <a:ext cx="1306035" cy="389536"/>
          </a:xfrm>
          <a:prstGeom prst="rect">
            <a:avLst/>
          </a:prstGeom>
          <a:noFill/>
        </p:spPr>
        <p:txBody>
          <a:bodyPr wrap="square" rtlCol="0" anchor="ctr">
            <a:noAutofit/>
          </a:bodyPr>
          <a:lstStyle/>
          <a:p>
            <a:r>
              <a:rPr lang="en-US" sz="1100" b="1" dirty="0" smtClean="0">
                <a:solidFill>
                  <a:schemeClr val="bg1"/>
                </a:solidFill>
              </a:rPr>
              <a:t>Pay for performance</a:t>
            </a:r>
            <a:endParaRPr lang="en-US" sz="1100" b="1" dirty="0">
              <a:solidFill>
                <a:schemeClr val="bg1"/>
              </a:solidFill>
            </a:endParaRPr>
          </a:p>
        </p:txBody>
      </p:sp>
      <p:sp>
        <p:nvSpPr>
          <p:cNvPr id="218" name="TextBox 217"/>
          <p:cNvSpPr txBox="1"/>
          <p:nvPr/>
        </p:nvSpPr>
        <p:spPr>
          <a:xfrm rot="17783778">
            <a:off x="5399191" y="1350685"/>
            <a:ext cx="1306035" cy="389536"/>
          </a:xfrm>
          <a:prstGeom prst="rect">
            <a:avLst/>
          </a:prstGeom>
          <a:noFill/>
        </p:spPr>
        <p:txBody>
          <a:bodyPr wrap="square" rtlCol="0" anchor="ctr">
            <a:noAutofit/>
          </a:bodyPr>
          <a:lstStyle/>
          <a:p>
            <a:r>
              <a:rPr lang="en-US" sz="1100" b="1" dirty="0" smtClean="0">
                <a:solidFill>
                  <a:schemeClr val="bg1"/>
                </a:solidFill>
              </a:rPr>
              <a:t>Risk pooling</a:t>
            </a:r>
            <a:endParaRPr lang="en-US" sz="1100" b="1" dirty="0">
              <a:solidFill>
                <a:schemeClr val="bg1"/>
              </a:solidFill>
            </a:endParaRPr>
          </a:p>
        </p:txBody>
      </p:sp>
      <p:sp>
        <p:nvSpPr>
          <p:cNvPr id="219" name="TextBox 218">
            <a:hlinkClick r:id="rId20" action="ppaction://hlinksldjump"/>
          </p:cNvPr>
          <p:cNvSpPr txBox="1"/>
          <p:nvPr/>
        </p:nvSpPr>
        <p:spPr>
          <a:xfrm rot="17783778">
            <a:off x="6012410" y="1358184"/>
            <a:ext cx="1306035" cy="389536"/>
          </a:xfrm>
          <a:prstGeom prst="rect">
            <a:avLst/>
          </a:prstGeom>
          <a:noFill/>
        </p:spPr>
        <p:txBody>
          <a:bodyPr wrap="square" rtlCol="0" anchor="ctr">
            <a:noAutofit/>
          </a:bodyPr>
          <a:lstStyle/>
          <a:p>
            <a:r>
              <a:rPr lang="en-US" sz="1100" b="1" dirty="0" smtClean="0">
                <a:solidFill>
                  <a:schemeClr val="bg1"/>
                </a:solidFill>
              </a:rPr>
              <a:t>Payment </a:t>
            </a:r>
          </a:p>
          <a:p>
            <a:r>
              <a:rPr lang="en-US" sz="1100" b="1" dirty="0" smtClean="0">
                <a:solidFill>
                  <a:schemeClr val="bg1"/>
                </a:solidFill>
              </a:rPr>
              <a:t>systems</a:t>
            </a:r>
            <a:endParaRPr lang="en-US" sz="1100" b="1" dirty="0">
              <a:solidFill>
                <a:schemeClr val="bg1"/>
              </a:solidFill>
            </a:endParaRPr>
          </a:p>
        </p:txBody>
      </p:sp>
      <p:sp>
        <p:nvSpPr>
          <p:cNvPr id="220" name="TextBox 219"/>
          <p:cNvSpPr txBox="1"/>
          <p:nvPr/>
        </p:nvSpPr>
        <p:spPr>
          <a:xfrm rot="17783778">
            <a:off x="6631661" y="1345209"/>
            <a:ext cx="1306035" cy="389536"/>
          </a:xfrm>
          <a:prstGeom prst="rect">
            <a:avLst/>
          </a:prstGeom>
          <a:noFill/>
        </p:spPr>
        <p:txBody>
          <a:bodyPr wrap="square" rtlCol="0" anchor="ctr">
            <a:noAutofit/>
          </a:bodyPr>
          <a:lstStyle/>
          <a:p>
            <a:r>
              <a:rPr lang="en-US" sz="1100" b="1" dirty="0" smtClean="0">
                <a:solidFill>
                  <a:schemeClr val="bg1"/>
                </a:solidFill>
              </a:rPr>
              <a:t>Corporate social responsibility</a:t>
            </a:r>
            <a:endParaRPr lang="en-US" sz="1100" b="1" dirty="0">
              <a:solidFill>
                <a:schemeClr val="bg1"/>
              </a:solidFill>
            </a:endParaRPr>
          </a:p>
        </p:txBody>
      </p:sp>
      <p:sp>
        <p:nvSpPr>
          <p:cNvPr id="221" name="TextBox 220"/>
          <p:cNvSpPr txBox="1"/>
          <p:nvPr/>
        </p:nvSpPr>
        <p:spPr>
          <a:xfrm rot="17783778">
            <a:off x="7270060" y="1345210"/>
            <a:ext cx="1306035" cy="389536"/>
          </a:xfrm>
          <a:prstGeom prst="rect">
            <a:avLst/>
          </a:prstGeom>
          <a:noFill/>
        </p:spPr>
        <p:txBody>
          <a:bodyPr wrap="square" rtlCol="0" anchor="ctr">
            <a:noAutofit/>
          </a:bodyPr>
          <a:lstStyle/>
          <a:p>
            <a:r>
              <a:rPr lang="en-US" sz="1100" b="1" dirty="0" smtClean="0">
                <a:solidFill>
                  <a:schemeClr val="bg1"/>
                </a:solidFill>
              </a:rPr>
              <a:t>Trust funds</a:t>
            </a:r>
            <a:endParaRPr lang="en-US" sz="1100" b="1" dirty="0">
              <a:solidFill>
                <a:schemeClr val="bg1"/>
              </a:solidFill>
            </a:endParaRPr>
          </a:p>
        </p:txBody>
      </p:sp>
      <p:sp>
        <p:nvSpPr>
          <p:cNvPr id="222" name="TextBox 221"/>
          <p:cNvSpPr txBox="1"/>
          <p:nvPr/>
        </p:nvSpPr>
        <p:spPr>
          <a:xfrm rot="17783778">
            <a:off x="7883279" y="1352709"/>
            <a:ext cx="1306035" cy="389536"/>
          </a:xfrm>
          <a:prstGeom prst="rect">
            <a:avLst/>
          </a:prstGeom>
          <a:noFill/>
        </p:spPr>
        <p:txBody>
          <a:bodyPr wrap="square" rtlCol="0" anchor="ctr">
            <a:noAutofit/>
          </a:bodyPr>
          <a:lstStyle/>
          <a:p>
            <a:r>
              <a:rPr lang="en-US" sz="1100" b="1" dirty="0" smtClean="0">
                <a:solidFill>
                  <a:schemeClr val="bg1"/>
                </a:solidFill>
              </a:rPr>
              <a:t>Development impact bonds</a:t>
            </a:r>
            <a:endParaRPr lang="en-US" sz="1100" dirty="0">
              <a:solidFill>
                <a:schemeClr val="bg1"/>
              </a:solidFill>
            </a:endParaRPr>
          </a:p>
        </p:txBody>
      </p:sp>
      <p:sp>
        <p:nvSpPr>
          <p:cNvPr id="136" name="Text Placeholder 2"/>
          <p:cNvSpPr txBox="1">
            <a:spLocks/>
          </p:cNvSpPr>
          <p:nvPr/>
        </p:nvSpPr>
        <p:spPr bwMode="auto">
          <a:xfrm>
            <a:off x="533400" y="6700837"/>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Dalberg (2014): “Innovative Financing for Development;”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01594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extLst>
              <p:ext uri="{D42A27DB-BD31-4B8C-83A1-F6EECF244321}">
                <p14:modId xmlns:p14="http://schemas.microsoft.com/office/powerpoint/2010/main" val="3010848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43" name="think-cell Slide" r:id="rId5" imgW="6350000" imgH="6350000" progId="">
                  <p:embed/>
                </p:oleObj>
              </mc:Choice>
              <mc:Fallback>
                <p:oleObj name="think-cell Slide" r:id="rId5" imgW="6350000" imgH="6350000" progId="">
                  <p:embed/>
                  <p:pic>
                    <p:nvPicPr>
                      <p:cNvPr id="0" name="Picture 4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1" y="248345"/>
            <a:ext cx="6362700" cy="665163"/>
          </a:xfrm>
        </p:spPr>
        <p:txBody>
          <a:bodyPr>
            <a:noAutofit/>
          </a:bodyPr>
          <a:lstStyle/>
          <a:p>
            <a:r>
              <a:rPr lang="en-US" b="1" dirty="0" smtClean="0">
                <a:solidFill>
                  <a:schemeClr val="tx1"/>
                </a:solidFill>
              </a:rPr>
              <a:t>Interactive Tool: </a:t>
            </a:r>
            <a:r>
              <a:rPr lang="en-US" dirty="0" smtClean="0">
                <a:solidFill>
                  <a:schemeClr val="tx1"/>
                </a:solidFill>
              </a:rPr>
              <a:t>Click the links below to navigate and explore</a:t>
            </a:r>
            <a:r>
              <a:rPr lang="en-US" dirty="0" smtClean="0"/>
              <a:t> </a:t>
            </a:r>
            <a:r>
              <a:rPr lang="en-US" b="1" dirty="0" smtClean="0">
                <a:solidFill>
                  <a:srgbClr val="942825"/>
                </a:solidFill>
              </a:rPr>
              <a:t>financing issues</a:t>
            </a:r>
            <a:r>
              <a:rPr lang="en-US" dirty="0" smtClean="0"/>
              <a:t>, </a:t>
            </a:r>
            <a:r>
              <a:rPr lang="en-US" b="1" dirty="0" smtClean="0">
                <a:solidFill>
                  <a:schemeClr val="accent4">
                    <a:lumMod val="75000"/>
                  </a:schemeClr>
                </a:solidFill>
              </a:rPr>
              <a:t>financing tools</a:t>
            </a:r>
            <a:r>
              <a:rPr lang="en-US" dirty="0" smtClean="0"/>
              <a:t>, </a:t>
            </a:r>
            <a:r>
              <a:rPr lang="en-US" dirty="0" smtClean="0">
                <a:solidFill>
                  <a:schemeClr val="tx1"/>
                </a:solidFill>
              </a:rPr>
              <a:t>and</a:t>
            </a:r>
            <a:r>
              <a:rPr lang="en-US" dirty="0" smtClean="0"/>
              <a:t> </a:t>
            </a:r>
            <a:r>
              <a:rPr lang="en-US" b="1" dirty="0" smtClean="0">
                <a:solidFill>
                  <a:schemeClr val="accent6"/>
                </a:solidFill>
              </a:rPr>
              <a:t>case studies</a:t>
            </a:r>
            <a:endParaRPr lang="en-US" b="1"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40727571"/>
              </p:ext>
            </p:extLst>
          </p:nvPr>
        </p:nvGraphicFramePr>
        <p:xfrm>
          <a:off x="533405" y="1435144"/>
          <a:ext cx="8077194" cy="4737056"/>
        </p:xfrm>
        <a:graphic>
          <a:graphicData uri="http://schemas.openxmlformats.org/drawingml/2006/table">
            <a:tbl>
              <a:tblPr firstRow="1" bandRow="1">
                <a:tableStyleId>{5C22544A-7EE6-4342-B048-85BDC9FD1C3A}</a:tableStyleId>
              </a:tblPr>
              <a:tblGrid>
                <a:gridCol w="1148228"/>
                <a:gridCol w="629906"/>
                <a:gridCol w="629906"/>
                <a:gridCol w="629906"/>
                <a:gridCol w="629906"/>
                <a:gridCol w="629906"/>
                <a:gridCol w="629906"/>
                <a:gridCol w="629906"/>
                <a:gridCol w="629906"/>
                <a:gridCol w="629906"/>
                <a:gridCol w="629906"/>
                <a:gridCol w="629906"/>
              </a:tblGrid>
              <a:tr h="934726">
                <a:tc>
                  <a:txBody>
                    <a:bodyPr/>
                    <a:lstStyle/>
                    <a:p>
                      <a:pPr algn="r"/>
                      <a:endParaRPr lang="en-US" sz="1100" b="0" i="1"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Insufficient domestic resources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latin typeface="Calibri" panose="020F0502020204030204" pitchFamily="34" charset="0"/>
                        </a:rPr>
                        <a:t> </a:t>
                      </a:r>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Lack</a:t>
                      </a:r>
                      <a:r>
                        <a:rPr lang="en-US" sz="1100" b="1" baseline="0" dirty="0" smtClean="0">
                          <a:solidFill>
                            <a:schemeClr val="tx1"/>
                          </a:solidFill>
                          <a:latin typeface="Calibri" panose="020F0502020204030204" pitchFamily="34" charset="0"/>
                        </a:rPr>
                        <a:t> of provider incentives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Working capital</a:t>
                      </a:r>
                      <a:r>
                        <a:rPr lang="en-US" sz="1100" b="1" baseline="0" dirty="0" smtClean="0">
                          <a:solidFill>
                            <a:schemeClr val="tx1"/>
                          </a:solidFill>
                          <a:latin typeface="Calibri" panose="020F0502020204030204" pitchFamily="34" charset="0"/>
                        </a:rPr>
                        <a:t> gaps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Delayed</a:t>
                      </a:r>
                      <a:r>
                        <a:rPr lang="en-US" sz="1100" b="1" baseline="0" dirty="0" smtClean="0">
                          <a:solidFill>
                            <a:schemeClr val="tx1"/>
                          </a:solidFill>
                          <a:latin typeface="Calibri" panose="020F0502020204030204" pitchFamily="34" charset="0"/>
                        </a:rPr>
                        <a:t> health worker salaries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u="none"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Limited</a:t>
                      </a:r>
                      <a:r>
                        <a:rPr lang="en-US" sz="1100" b="1" baseline="0" dirty="0" smtClean="0">
                          <a:solidFill>
                            <a:schemeClr val="tx1"/>
                          </a:solidFill>
                          <a:latin typeface="Calibri" panose="020F0502020204030204" pitchFamily="34" charset="0"/>
                        </a:rPr>
                        <a:t> ability to pay</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54238" y="3549240"/>
            <a:ext cx="566272" cy="238295"/>
          </a:xfrm>
          <a:prstGeom prst="rect">
            <a:avLst/>
          </a:prstGeom>
        </p:spPr>
      </p:pic>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8490" y="3148586"/>
            <a:ext cx="357769" cy="355736"/>
          </a:xfrm>
          <a:prstGeom prst="rect">
            <a:avLst/>
          </a:prstGeom>
          <a:ln w="19050">
            <a:noFill/>
          </a:ln>
        </p:spPr>
      </p:pic>
      <p:pic>
        <p:nvPicPr>
          <p:cNvPr id="24" name="Picture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77162" y="4275573"/>
            <a:ext cx="520425" cy="197762"/>
          </a:xfrm>
          <a:prstGeom prst="rect">
            <a:avLst/>
          </a:prstGeom>
        </p:spPr>
      </p:pic>
      <p:pic>
        <p:nvPicPr>
          <p:cNvPr id="25" name="Picture 24">
            <a:hlinkClick r:id="rId10" action="ppaction://hlinksldjump"/>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52600" y="3948038"/>
            <a:ext cx="569549" cy="167032"/>
          </a:xfrm>
          <a:prstGeom prst="rect">
            <a:avLst/>
          </a:prstGeom>
          <a:ln w="19050">
            <a:solidFill>
              <a:schemeClr val="accent6">
                <a:lumMod val="75000"/>
              </a:schemeClr>
            </a:solidFill>
          </a:ln>
        </p:spPr>
      </p:pic>
      <p:pic>
        <p:nvPicPr>
          <p:cNvPr id="26" name="Picture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84029" y="4798460"/>
            <a:ext cx="520659" cy="504674"/>
          </a:xfrm>
          <a:prstGeom prst="rect">
            <a:avLst/>
          </a:prstGeom>
        </p:spPr>
      </p:pic>
      <p:pic>
        <p:nvPicPr>
          <p:cNvPr id="27" name="Picture 26"/>
          <p:cNvPicPr>
            <a:picLocks noChangeAspect="1"/>
          </p:cNvPicPr>
          <p:nvPr/>
        </p:nvPicPr>
        <p:blipFill rotWithShape="1">
          <a:blip r:embed="rId13" cstate="screen">
            <a:extLst>
              <a:ext uri="{28A0092B-C50C-407E-A947-70E740481C1C}">
                <a14:useLocalDpi xmlns:a14="http://schemas.microsoft.com/office/drawing/2010/main"/>
              </a:ext>
            </a:extLst>
          </a:blip>
          <a:srcRect r="40000"/>
          <a:stretch/>
        </p:blipFill>
        <p:spPr>
          <a:xfrm>
            <a:off x="1788175" y="2651985"/>
            <a:ext cx="498397" cy="353031"/>
          </a:xfrm>
          <a:prstGeom prst="rect">
            <a:avLst/>
          </a:prstGeom>
        </p:spPr>
      </p:pic>
      <p:pic>
        <p:nvPicPr>
          <p:cNvPr id="28" name="Picture 27"/>
          <p:cNvPicPr>
            <a:picLocks noChangeAspect="1"/>
          </p:cNvPicPr>
          <p:nvPr/>
        </p:nvPicPr>
        <p:blipFill rotWithShape="1">
          <a:blip r:embed="rId14" cstate="screen">
            <a:extLst>
              <a:ext uri="{28A0092B-C50C-407E-A947-70E740481C1C}">
                <a14:useLocalDpi xmlns:a14="http://schemas.microsoft.com/office/drawing/2010/main"/>
              </a:ext>
            </a:extLst>
          </a:blip>
          <a:srcRect t="20020" b="14000"/>
          <a:stretch/>
        </p:blipFill>
        <p:spPr>
          <a:xfrm>
            <a:off x="1793230" y="2407469"/>
            <a:ext cx="488288" cy="229782"/>
          </a:xfrm>
          <a:prstGeom prst="rect">
            <a:avLst/>
          </a:prstGeom>
        </p:spPr>
      </p:pic>
      <p:pic>
        <p:nvPicPr>
          <p:cNvPr id="36" name="Picture 3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763295" y="5906501"/>
            <a:ext cx="548159" cy="192952"/>
          </a:xfrm>
          <a:prstGeom prst="rect">
            <a:avLst/>
          </a:prstGeom>
        </p:spPr>
      </p:pic>
      <p:pic>
        <p:nvPicPr>
          <p:cNvPr id="37" name="Picture 3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70061" y="5541820"/>
            <a:ext cx="534627" cy="283273"/>
          </a:xfrm>
          <a:prstGeom prst="rect">
            <a:avLst/>
          </a:prstGeom>
        </p:spPr>
      </p:pic>
      <p:sp>
        <p:nvSpPr>
          <p:cNvPr id="44" name="Rounded Rectangle 43"/>
          <p:cNvSpPr/>
          <p:nvPr/>
        </p:nvSpPr>
        <p:spPr bwMode="auto">
          <a:xfrm>
            <a:off x="533400" y="3128486"/>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7" name="Rounded Rectangle 56"/>
          <p:cNvSpPr/>
          <p:nvPr/>
        </p:nvSpPr>
        <p:spPr bwMode="auto">
          <a:xfrm>
            <a:off x="530715" y="2349544"/>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8" name="Rounded Rectangle 57"/>
          <p:cNvSpPr/>
          <p:nvPr/>
        </p:nvSpPr>
        <p:spPr bwMode="auto">
          <a:xfrm>
            <a:off x="533400" y="4687304"/>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9" name="Rounded Rectangle 58"/>
          <p:cNvSpPr/>
          <p:nvPr/>
        </p:nvSpPr>
        <p:spPr bwMode="auto">
          <a:xfrm>
            <a:off x="528030" y="3908362"/>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0" name="Rounded Rectangle 59"/>
          <p:cNvSpPr/>
          <p:nvPr/>
        </p:nvSpPr>
        <p:spPr bwMode="auto">
          <a:xfrm>
            <a:off x="539997" y="5467178"/>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8" name="Parallelogram 47"/>
          <p:cNvSpPr/>
          <p:nvPr/>
        </p:nvSpPr>
        <p:spPr bwMode="auto">
          <a:xfrm>
            <a:off x="1770061"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a:sym typeface="Calibri" panose="020F0502020204030204" pitchFamily="34" charset="0"/>
            </a:endParaRPr>
          </a:p>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Calibri" panose="020F0502020204030204" pitchFamily="34" charset="0"/>
              <a:sym typeface="Symbol" pitchFamily="18" charset="2"/>
            </a:endParaRPr>
          </a:p>
        </p:txBody>
      </p:sp>
      <p:sp>
        <p:nvSpPr>
          <p:cNvPr id="65" name="Parallelogram 64"/>
          <p:cNvSpPr/>
          <p:nvPr/>
        </p:nvSpPr>
        <p:spPr bwMode="auto">
          <a:xfrm>
            <a:off x="239690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6" name="Parallelogram 65"/>
          <p:cNvSpPr/>
          <p:nvPr/>
        </p:nvSpPr>
        <p:spPr bwMode="auto">
          <a:xfrm>
            <a:off x="803849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7" name="Parallelogram 66"/>
          <p:cNvSpPr/>
          <p:nvPr/>
        </p:nvSpPr>
        <p:spPr bwMode="auto">
          <a:xfrm>
            <a:off x="5531119"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tx1"/>
              </a:solidFill>
              <a:effectLst/>
              <a:sym typeface="Calibri" panose="020F0502020204030204" pitchFamily="34" charset="0"/>
            </a:endParaRPr>
          </a:p>
        </p:txBody>
      </p:sp>
      <p:sp>
        <p:nvSpPr>
          <p:cNvPr id="68" name="Parallelogram 67"/>
          <p:cNvSpPr/>
          <p:nvPr/>
        </p:nvSpPr>
        <p:spPr bwMode="auto">
          <a:xfrm>
            <a:off x="6157962"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9" name="Parallelogram 68"/>
          <p:cNvSpPr/>
          <p:nvPr/>
        </p:nvSpPr>
        <p:spPr bwMode="auto">
          <a:xfrm>
            <a:off x="6784805"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0" name="Parallelogram 69">
            <a:hlinkClick r:id="rId17" action="ppaction://hlinksldjump"/>
          </p:cNvPr>
          <p:cNvSpPr/>
          <p:nvPr/>
        </p:nvSpPr>
        <p:spPr bwMode="auto">
          <a:xfrm>
            <a:off x="7411648"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1" name="Parallelogram 70"/>
          <p:cNvSpPr/>
          <p:nvPr/>
        </p:nvSpPr>
        <p:spPr bwMode="auto">
          <a:xfrm>
            <a:off x="4904276"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2" name="Parallelogram 71"/>
          <p:cNvSpPr/>
          <p:nvPr/>
        </p:nvSpPr>
        <p:spPr bwMode="auto">
          <a:xfrm>
            <a:off x="4277433"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3" name="Parallelogram 72"/>
          <p:cNvSpPr/>
          <p:nvPr/>
        </p:nvSpPr>
        <p:spPr bwMode="auto">
          <a:xfrm>
            <a:off x="3650590"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4" name="Parallelogram 73"/>
          <p:cNvSpPr/>
          <p:nvPr/>
        </p:nvSpPr>
        <p:spPr bwMode="auto">
          <a:xfrm>
            <a:off x="3023747"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9" name="TextBox 48">
            <a:hlinkClick r:id="rId18" action="ppaction://hlinksldjump"/>
          </p:cNvPr>
          <p:cNvSpPr txBox="1"/>
          <p:nvPr/>
        </p:nvSpPr>
        <p:spPr>
          <a:xfrm rot="17783778">
            <a:off x="1640561" y="1314956"/>
            <a:ext cx="1306035" cy="389536"/>
          </a:xfrm>
          <a:prstGeom prst="rect">
            <a:avLst/>
          </a:prstGeom>
          <a:noFill/>
        </p:spPr>
        <p:txBody>
          <a:bodyPr wrap="square" rtlCol="0" anchor="ctr">
            <a:noAutofit/>
          </a:bodyPr>
          <a:lstStyle/>
          <a:p>
            <a:r>
              <a:rPr lang="en-US" sz="1100" b="1" dirty="0" smtClean="0">
                <a:solidFill>
                  <a:schemeClr val="bg1"/>
                </a:solidFill>
              </a:rPr>
              <a:t>Guarantees </a:t>
            </a:r>
          </a:p>
          <a:p>
            <a:r>
              <a:rPr lang="en-US" sz="1100" dirty="0" smtClean="0">
                <a:solidFill>
                  <a:schemeClr val="bg1"/>
                </a:solidFill>
              </a:rPr>
              <a:t>(DCA)</a:t>
            </a:r>
            <a:endParaRPr lang="en-US" sz="1100" dirty="0">
              <a:solidFill>
                <a:schemeClr val="bg1"/>
              </a:solidFill>
            </a:endParaRPr>
          </a:p>
        </p:txBody>
      </p:sp>
      <p:sp>
        <p:nvSpPr>
          <p:cNvPr id="589824" name="Rectangle 589823"/>
          <p:cNvSpPr/>
          <p:nvPr/>
        </p:nvSpPr>
        <p:spPr bwMode="auto">
          <a:xfrm>
            <a:off x="528030" y="6250326"/>
            <a:ext cx="8082570" cy="379074"/>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smtClean="0">
                <a:ln>
                  <a:noFill/>
                </a:ln>
                <a:effectLst/>
                <a:cs typeface="Calibri" panose="020F0502020204030204" pitchFamily="34" charset="0"/>
                <a:sym typeface="Symbol" pitchFamily="18" charset="2"/>
              </a:rPr>
              <a:t>At any point, use the             icon</a:t>
            </a:r>
            <a:r>
              <a:rPr kumimoji="0" lang="en-US" sz="1100" b="1" i="0" u="none" strike="noStrike" cap="none" normalizeH="0" dirty="0" smtClean="0">
                <a:ln>
                  <a:noFill/>
                </a:ln>
                <a:effectLst/>
                <a:cs typeface="Calibri" panose="020F0502020204030204" pitchFamily="34" charset="0"/>
                <a:sym typeface="Symbol" pitchFamily="18" charset="2"/>
              </a:rPr>
              <a:t> to navigate back to this page</a:t>
            </a:r>
            <a:endParaRPr kumimoji="0" lang="en-US" sz="1100" b="1" i="0" u="none" strike="noStrike" cap="none" normalizeH="0" baseline="0" dirty="0" smtClean="0">
              <a:ln>
                <a:noFill/>
              </a:ln>
              <a:effectLst/>
              <a:cs typeface="Calibri" panose="020F0502020204030204" pitchFamily="34" charset="0"/>
              <a:sym typeface="Symbol" pitchFamily="18" charset="2"/>
            </a:endParaRPr>
          </a:p>
        </p:txBody>
      </p:sp>
      <p:sp>
        <p:nvSpPr>
          <p:cNvPr id="79" name="TextBox 78">
            <a:hlinkClick r:id="rId19" action="ppaction://hlinksldjump"/>
          </p:cNvPr>
          <p:cNvSpPr txBox="1"/>
          <p:nvPr/>
        </p:nvSpPr>
        <p:spPr>
          <a:xfrm rot="17783778">
            <a:off x="2246192" y="1350684"/>
            <a:ext cx="1306035" cy="389536"/>
          </a:xfrm>
          <a:prstGeom prst="rect">
            <a:avLst/>
          </a:prstGeom>
          <a:noFill/>
        </p:spPr>
        <p:txBody>
          <a:bodyPr wrap="square" rtlCol="0" anchor="ctr">
            <a:noAutofit/>
          </a:bodyPr>
          <a:lstStyle/>
          <a:p>
            <a:r>
              <a:rPr lang="en-US" sz="1100" b="1" dirty="0" smtClean="0">
                <a:solidFill>
                  <a:schemeClr val="bg1"/>
                </a:solidFill>
              </a:rPr>
              <a:t>Lending</a:t>
            </a:r>
            <a:endParaRPr lang="en-US" sz="1100" b="1" dirty="0">
              <a:solidFill>
                <a:schemeClr val="bg1"/>
              </a:solidFill>
            </a:endParaRPr>
          </a:p>
        </p:txBody>
      </p:sp>
      <p:sp>
        <p:nvSpPr>
          <p:cNvPr id="80" name="TextBox 79">
            <a:hlinkClick r:id="rId20" action="ppaction://hlinksldjump"/>
          </p:cNvPr>
          <p:cNvSpPr txBox="1"/>
          <p:nvPr/>
        </p:nvSpPr>
        <p:spPr>
          <a:xfrm rot="17783778">
            <a:off x="2884591" y="1350685"/>
            <a:ext cx="1306035" cy="389536"/>
          </a:xfrm>
          <a:prstGeom prst="rect">
            <a:avLst/>
          </a:prstGeom>
          <a:noFill/>
        </p:spPr>
        <p:txBody>
          <a:bodyPr wrap="square" rtlCol="0" anchor="ctr">
            <a:noAutofit/>
          </a:bodyPr>
          <a:lstStyle/>
          <a:p>
            <a:r>
              <a:rPr lang="en-US" sz="1100" b="1" dirty="0" smtClean="0">
                <a:solidFill>
                  <a:schemeClr val="bg1"/>
                </a:solidFill>
              </a:rPr>
              <a:t>Investment funds</a:t>
            </a:r>
            <a:endParaRPr lang="en-US" sz="1100" b="1" dirty="0">
              <a:solidFill>
                <a:schemeClr val="bg1"/>
              </a:solidFill>
            </a:endParaRPr>
          </a:p>
        </p:txBody>
      </p:sp>
      <p:sp>
        <p:nvSpPr>
          <p:cNvPr id="81" name="TextBox 80">
            <a:hlinkClick r:id="rId21" action="ppaction://hlinksldjump"/>
          </p:cNvPr>
          <p:cNvSpPr txBox="1"/>
          <p:nvPr/>
        </p:nvSpPr>
        <p:spPr>
          <a:xfrm rot="17783778">
            <a:off x="3497810" y="1358184"/>
            <a:ext cx="1306035" cy="389536"/>
          </a:xfrm>
          <a:prstGeom prst="rect">
            <a:avLst/>
          </a:prstGeom>
          <a:noFill/>
        </p:spPr>
        <p:txBody>
          <a:bodyPr wrap="square" rtlCol="0" anchor="ctr">
            <a:noAutofit/>
          </a:bodyPr>
          <a:lstStyle/>
          <a:p>
            <a:r>
              <a:rPr lang="en-US" sz="1100" b="1" dirty="0" smtClean="0">
                <a:solidFill>
                  <a:schemeClr val="bg1"/>
                </a:solidFill>
              </a:rPr>
              <a:t>Taxes and levies</a:t>
            </a:r>
            <a:endParaRPr lang="en-US" sz="1100" dirty="0">
              <a:solidFill>
                <a:schemeClr val="bg1"/>
              </a:solidFill>
            </a:endParaRPr>
          </a:p>
        </p:txBody>
      </p:sp>
      <p:sp>
        <p:nvSpPr>
          <p:cNvPr id="82" name="TextBox 81">
            <a:hlinkClick r:id="rId22" action="ppaction://hlinksldjump"/>
          </p:cNvPr>
          <p:cNvSpPr txBox="1"/>
          <p:nvPr/>
        </p:nvSpPr>
        <p:spPr>
          <a:xfrm rot="17783778">
            <a:off x="4155161" y="1314956"/>
            <a:ext cx="1306035" cy="389536"/>
          </a:xfrm>
          <a:prstGeom prst="rect">
            <a:avLst/>
          </a:prstGeom>
          <a:noFill/>
        </p:spPr>
        <p:txBody>
          <a:bodyPr wrap="square" rtlCol="0" anchor="ctr">
            <a:noAutofit/>
          </a:bodyPr>
          <a:lstStyle/>
          <a:p>
            <a:r>
              <a:rPr lang="en-US" sz="1100" b="1" dirty="0" smtClean="0">
                <a:solidFill>
                  <a:schemeClr val="bg1"/>
                </a:solidFill>
              </a:rPr>
              <a:t>PPPs</a:t>
            </a:r>
            <a:r>
              <a:rPr lang="en-US" sz="1100" dirty="0" smtClean="0">
                <a:solidFill>
                  <a:schemeClr val="bg1"/>
                </a:solidFill>
              </a:rPr>
              <a:t> (GDA)</a:t>
            </a:r>
            <a:endParaRPr lang="en-US" sz="1100" b="1" dirty="0">
              <a:solidFill>
                <a:schemeClr val="bg1"/>
              </a:solidFill>
            </a:endParaRPr>
          </a:p>
        </p:txBody>
      </p:sp>
      <p:sp>
        <p:nvSpPr>
          <p:cNvPr id="83" name="TextBox 82">
            <a:hlinkClick r:id="rId23" action="ppaction://hlinksldjump"/>
          </p:cNvPr>
          <p:cNvSpPr txBox="1"/>
          <p:nvPr/>
        </p:nvSpPr>
        <p:spPr>
          <a:xfrm rot="17783778">
            <a:off x="4760792" y="1350684"/>
            <a:ext cx="1306035" cy="389536"/>
          </a:xfrm>
          <a:prstGeom prst="rect">
            <a:avLst/>
          </a:prstGeom>
          <a:noFill/>
        </p:spPr>
        <p:txBody>
          <a:bodyPr wrap="square" rtlCol="0" anchor="ctr">
            <a:noAutofit/>
          </a:bodyPr>
          <a:lstStyle/>
          <a:p>
            <a:r>
              <a:rPr lang="en-US" sz="1100" b="1" dirty="0" smtClean="0">
                <a:solidFill>
                  <a:schemeClr val="bg1"/>
                </a:solidFill>
              </a:rPr>
              <a:t>Pay for performance</a:t>
            </a:r>
            <a:endParaRPr lang="en-US" sz="1100" b="1" dirty="0">
              <a:solidFill>
                <a:schemeClr val="bg1"/>
              </a:solidFill>
            </a:endParaRPr>
          </a:p>
        </p:txBody>
      </p:sp>
      <p:sp>
        <p:nvSpPr>
          <p:cNvPr id="84" name="TextBox 83">
            <a:hlinkClick r:id="rId17" action="ppaction://hlinksldjump"/>
          </p:cNvPr>
          <p:cNvSpPr txBox="1"/>
          <p:nvPr/>
        </p:nvSpPr>
        <p:spPr>
          <a:xfrm rot="17783778">
            <a:off x="5399191" y="1350685"/>
            <a:ext cx="1306035" cy="389536"/>
          </a:xfrm>
          <a:prstGeom prst="rect">
            <a:avLst/>
          </a:prstGeom>
          <a:noFill/>
        </p:spPr>
        <p:txBody>
          <a:bodyPr wrap="square" rtlCol="0" anchor="ctr">
            <a:noAutofit/>
          </a:bodyPr>
          <a:lstStyle/>
          <a:p>
            <a:r>
              <a:rPr lang="en-US" sz="1100" b="1" dirty="0" smtClean="0">
                <a:solidFill>
                  <a:schemeClr val="bg1"/>
                </a:solidFill>
              </a:rPr>
              <a:t>Risk pooling</a:t>
            </a:r>
            <a:endParaRPr lang="en-US" sz="1100" b="1" dirty="0">
              <a:solidFill>
                <a:schemeClr val="bg1"/>
              </a:solidFill>
            </a:endParaRPr>
          </a:p>
        </p:txBody>
      </p:sp>
      <p:sp>
        <p:nvSpPr>
          <p:cNvPr id="85" name="TextBox 84">
            <a:hlinkClick r:id="rId24" action="ppaction://hlinksldjump"/>
          </p:cNvPr>
          <p:cNvSpPr txBox="1"/>
          <p:nvPr/>
        </p:nvSpPr>
        <p:spPr>
          <a:xfrm rot="17783778">
            <a:off x="6012410" y="1358184"/>
            <a:ext cx="1306035" cy="389536"/>
          </a:xfrm>
          <a:prstGeom prst="rect">
            <a:avLst/>
          </a:prstGeom>
          <a:noFill/>
        </p:spPr>
        <p:txBody>
          <a:bodyPr wrap="square" rtlCol="0" anchor="ctr">
            <a:noAutofit/>
          </a:bodyPr>
          <a:lstStyle/>
          <a:p>
            <a:r>
              <a:rPr lang="en-US" sz="1100" b="1" dirty="0" smtClean="0">
                <a:solidFill>
                  <a:schemeClr val="bg1"/>
                </a:solidFill>
              </a:rPr>
              <a:t>Payment </a:t>
            </a:r>
          </a:p>
          <a:p>
            <a:r>
              <a:rPr lang="en-US" sz="1100" b="1" dirty="0" smtClean="0">
                <a:solidFill>
                  <a:schemeClr val="bg1"/>
                </a:solidFill>
              </a:rPr>
              <a:t>systems</a:t>
            </a:r>
            <a:endParaRPr lang="en-US" sz="1100" b="1" dirty="0">
              <a:solidFill>
                <a:schemeClr val="bg1"/>
              </a:solidFill>
            </a:endParaRPr>
          </a:p>
        </p:txBody>
      </p:sp>
      <p:sp>
        <p:nvSpPr>
          <p:cNvPr id="86" name="TextBox 85">
            <a:hlinkClick r:id="rId25" action="ppaction://hlinksldjump"/>
          </p:cNvPr>
          <p:cNvSpPr txBox="1"/>
          <p:nvPr/>
        </p:nvSpPr>
        <p:spPr>
          <a:xfrm rot="17783778">
            <a:off x="6631661" y="1345209"/>
            <a:ext cx="1306035" cy="389536"/>
          </a:xfrm>
          <a:prstGeom prst="rect">
            <a:avLst/>
          </a:prstGeom>
          <a:noFill/>
        </p:spPr>
        <p:txBody>
          <a:bodyPr wrap="square" rtlCol="0" anchor="ctr">
            <a:noAutofit/>
          </a:bodyPr>
          <a:lstStyle/>
          <a:p>
            <a:r>
              <a:rPr lang="en-US" sz="1100" b="1" dirty="0" smtClean="0">
                <a:solidFill>
                  <a:schemeClr val="bg1"/>
                </a:solidFill>
              </a:rPr>
              <a:t>Corporate social responsibility</a:t>
            </a:r>
            <a:endParaRPr lang="en-US" sz="1100" b="1" dirty="0">
              <a:solidFill>
                <a:schemeClr val="bg1"/>
              </a:solidFill>
            </a:endParaRPr>
          </a:p>
        </p:txBody>
      </p:sp>
      <p:sp>
        <p:nvSpPr>
          <p:cNvPr id="87" name="TextBox 86">
            <a:hlinkClick r:id="rId26" action="ppaction://hlinksldjump"/>
          </p:cNvPr>
          <p:cNvSpPr txBox="1"/>
          <p:nvPr/>
        </p:nvSpPr>
        <p:spPr>
          <a:xfrm rot="17783778">
            <a:off x="7270060" y="1345210"/>
            <a:ext cx="1306035" cy="389536"/>
          </a:xfrm>
          <a:prstGeom prst="rect">
            <a:avLst/>
          </a:prstGeom>
          <a:noFill/>
        </p:spPr>
        <p:txBody>
          <a:bodyPr wrap="square" rtlCol="0" anchor="ctr">
            <a:noAutofit/>
          </a:bodyPr>
          <a:lstStyle/>
          <a:p>
            <a:r>
              <a:rPr lang="en-US" sz="1100" b="1" dirty="0" smtClean="0">
                <a:solidFill>
                  <a:schemeClr val="bg1"/>
                </a:solidFill>
              </a:rPr>
              <a:t>Trust funds</a:t>
            </a:r>
            <a:endParaRPr lang="en-US" sz="1100" b="1" dirty="0">
              <a:solidFill>
                <a:schemeClr val="bg1"/>
              </a:solidFill>
            </a:endParaRPr>
          </a:p>
        </p:txBody>
      </p:sp>
      <p:sp>
        <p:nvSpPr>
          <p:cNvPr id="88" name="TextBox 87">
            <a:hlinkClick r:id="rId27" action="ppaction://hlinksldjump"/>
          </p:cNvPr>
          <p:cNvSpPr txBox="1"/>
          <p:nvPr/>
        </p:nvSpPr>
        <p:spPr>
          <a:xfrm rot="17783778">
            <a:off x="7883279" y="1352709"/>
            <a:ext cx="1306035" cy="389536"/>
          </a:xfrm>
          <a:prstGeom prst="rect">
            <a:avLst/>
          </a:prstGeom>
          <a:noFill/>
        </p:spPr>
        <p:txBody>
          <a:bodyPr wrap="square" rtlCol="0" anchor="ctr">
            <a:noAutofit/>
          </a:bodyPr>
          <a:lstStyle/>
          <a:p>
            <a:r>
              <a:rPr lang="en-US" sz="1100" b="1" dirty="0" smtClean="0">
                <a:solidFill>
                  <a:schemeClr val="bg1"/>
                </a:solidFill>
              </a:rPr>
              <a:t>Development impact bods</a:t>
            </a:r>
            <a:endParaRPr lang="en-US" sz="1100" dirty="0">
              <a:solidFill>
                <a:schemeClr val="bg1"/>
              </a:solidFill>
            </a:endParaRPr>
          </a:p>
        </p:txBody>
      </p:sp>
      <p:pic>
        <p:nvPicPr>
          <p:cNvPr id="75" name="Picture 35" descr="Incentivize Icon">
            <a:hlinkClick r:id="rId28" action="ppaction://hlinksldjump"/>
          </p:cNvPr>
          <p:cNvPicPr>
            <a:picLocks noChangeAspect="1" noChangeArrowheads="1"/>
          </p:cNvPicPr>
          <p:nvPr/>
        </p:nvPicPr>
        <p:blipFill>
          <a:blip r:embed="rId2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9710" y="3252452"/>
            <a:ext cx="457090" cy="4570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3" descr="Nurse Icon">
            <a:hlinkClick r:id="rId30" action="ppaction://hlinksldjump"/>
          </p:cNvPr>
          <p:cNvPicPr>
            <a:picLocks noChangeAspect="1" noChangeArrowheads="1"/>
          </p:cNvPicPr>
          <p:nvPr/>
        </p:nvPicPr>
        <p:blipFill>
          <a:blip r:embed="rId3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2040" y="4873601"/>
            <a:ext cx="332429" cy="33242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6" descr="User Icon">
            <a:hlinkClick r:id="rId32" action="ppaction://hlinksldjump"/>
          </p:cNvPr>
          <p:cNvPicPr>
            <a:picLocks noChangeAspect="1" noChangeArrowheads="1"/>
          </p:cNvPicPr>
          <p:nvPr/>
        </p:nvPicPr>
        <p:blipFill>
          <a:blip r:embed="rId3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5162" y="5596596"/>
            <a:ext cx="446187" cy="44618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8" descr="taxes Icon">
            <a:hlinkClick r:id="rId34" action="ppaction://hlinksldjump"/>
          </p:cNvPr>
          <p:cNvPicPr>
            <a:picLocks noChangeAspect="1" noChangeArrowheads="1"/>
          </p:cNvPicPr>
          <p:nvPr/>
        </p:nvPicPr>
        <p:blipFill>
          <a:blip r:embed="rId3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6964" y="2490297"/>
            <a:ext cx="422583" cy="4225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0" descr="Cash For Work Icon">
            <a:hlinkClick r:id="rId36" action="ppaction://hlinksldjump"/>
          </p:cNvPr>
          <p:cNvPicPr>
            <a:picLocks noChangeAspect="1" noChangeArrowheads="1"/>
          </p:cNvPicPr>
          <p:nvPr/>
        </p:nvPicPr>
        <p:blipFill>
          <a:blip r:embed="rId3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2946" y="4065097"/>
            <a:ext cx="390618" cy="390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38" action="ppaction://hlinksldjump"/>
          </p:cNvPr>
          <p:cNvPicPr>
            <a:picLocks noChangeAspect="1"/>
          </p:cNvPicPr>
          <p:nvPr/>
        </p:nvPicPr>
        <p:blipFill rotWithShape="1">
          <a:blip r:embed="rId3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4023439" y="6244248"/>
            <a:ext cx="390375" cy="383566"/>
          </a:xfrm>
          <a:prstGeom prst="rect">
            <a:avLst/>
          </a:prstGeom>
          <a:noFill/>
        </p:spPr>
      </p:pic>
      <p:sp>
        <p:nvSpPr>
          <p:cNvPr id="8" name="Rectangle 7"/>
          <p:cNvSpPr/>
          <p:nvPr/>
        </p:nvSpPr>
        <p:spPr bwMode="auto">
          <a:xfrm>
            <a:off x="542925" y="6625382"/>
            <a:ext cx="135036" cy="135036"/>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w="19050">
                <a:solidFill>
                  <a:schemeClr val="accent2"/>
                </a:solidFill>
              </a:ln>
              <a:noFill/>
              <a:effectLst/>
              <a:sym typeface="Calibri" panose="020F0502020204030204" pitchFamily="34" charset="0"/>
            </a:endParaRPr>
          </a:p>
        </p:txBody>
      </p:sp>
      <p:sp>
        <p:nvSpPr>
          <p:cNvPr id="9" name="TextBox 8"/>
          <p:cNvSpPr txBox="1"/>
          <p:nvPr/>
        </p:nvSpPr>
        <p:spPr>
          <a:xfrm>
            <a:off x="700776" y="6589068"/>
            <a:ext cx="2463229" cy="230832"/>
          </a:xfrm>
          <a:prstGeom prst="rect">
            <a:avLst/>
          </a:prstGeom>
          <a:noFill/>
        </p:spPr>
        <p:txBody>
          <a:bodyPr wrap="square" rtlCol="0">
            <a:spAutoFit/>
          </a:bodyPr>
          <a:lstStyle/>
          <a:p>
            <a:r>
              <a:rPr lang="en-US" sz="900" dirty="0" smtClean="0"/>
              <a:t>Indicates a link to a case study</a:t>
            </a:r>
            <a:endParaRPr lang="en-US" sz="900" dirty="0"/>
          </a:p>
        </p:txBody>
      </p:sp>
      <p:pic>
        <p:nvPicPr>
          <p:cNvPr id="91" name="Picture 90"/>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824136" y="4762156"/>
            <a:ext cx="563641" cy="375760"/>
          </a:xfrm>
          <a:prstGeom prst="rect">
            <a:avLst/>
          </a:prstGeom>
        </p:spPr>
      </p:pic>
      <p:pic>
        <p:nvPicPr>
          <p:cNvPr id="93" name="Picture 4" descr="http://www.flags.net/images/largeflags/BNGL0001.GIF">
            <a:hlinkClick r:id="rId41" action="ppaction://hlinksldjump"/>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4760353" y="5596596"/>
            <a:ext cx="649847" cy="392931"/>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94" name="Picture 93">
            <a:hlinkClick r:id="rId43" action="ppaction://hlinksldjump"/>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4801713" y="3222855"/>
            <a:ext cx="608487" cy="404920"/>
          </a:xfrm>
          <a:prstGeom prst="rect">
            <a:avLst/>
          </a:prstGeom>
          <a:ln w="19050">
            <a:solidFill>
              <a:schemeClr val="accent6">
                <a:lumMod val="75000"/>
              </a:schemeClr>
            </a:solidFill>
          </a:ln>
        </p:spPr>
      </p:pic>
      <p:pic>
        <p:nvPicPr>
          <p:cNvPr id="95" name="Picture 94">
            <a:hlinkClick r:id="rId45" action="ppaction://hlinksldjump"/>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4167266" y="3155716"/>
            <a:ext cx="562729" cy="349484"/>
          </a:xfrm>
          <a:prstGeom prst="rect">
            <a:avLst/>
          </a:prstGeom>
          <a:ln w="19050">
            <a:solidFill>
              <a:schemeClr val="accent6">
                <a:lumMod val="75000"/>
              </a:schemeClr>
            </a:solidFill>
          </a:ln>
        </p:spPr>
      </p:pic>
      <p:pic>
        <p:nvPicPr>
          <p:cNvPr id="96" name="Picture 95"/>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4213076" y="2481699"/>
            <a:ext cx="559853" cy="425488"/>
          </a:xfrm>
          <a:prstGeom prst="rect">
            <a:avLst/>
          </a:prstGeom>
          <a:ln w="19050">
            <a:noFill/>
          </a:ln>
        </p:spPr>
      </p:pic>
      <p:pic>
        <p:nvPicPr>
          <p:cNvPr id="97" name="Picture 96"/>
          <p:cNvPicPr>
            <a:picLocks noChangeAspect="1"/>
          </p:cNvPicPr>
          <p:nvPr/>
        </p:nvPicPr>
        <p:blipFill rotWithShape="1">
          <a:blip r:embed="rId48" cstate="screen">
            <a:extLst>
              <a:ext uri="{28A0092B-C50C-407E-A947-70E740481C1C}">
                <a14:useLocalDpi xmlns:a14="http://schemas.microsoft.com/office/drawing/2010/main"/>
              </a:ext>
            </a:extLst>
          </a:blip>
          <a:srcRect l="23319" r="24414"/>
          <a:stretch/>
        </p:blipFill>
        <p:spPr>
          <a:xfrm>
            <a:off x="4248354" y="3969063"/>
            <a:ext cx="489297" cy="620714"/>
          </a:xfrm>
          <a:prstGeom prst="rect">
            <a:avLst/>
          </a:prstGeom>
        </p:spPr>
      </p:pic>
      <p:pic>
        <p:nvPicPr>
          <p:cNvPr id="98" name="Picture 1">
            <a:hlinkClick r:id="rId49" action="ppaction://hlinksldjump"/>
          </p:cNvPr>
          <p:cNvPicPr>
            <a:picLocks noChangeAspect="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6074462" y="4804053"/>
            <a:ext cx="631138" cy="317339"/>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8190702" y="3148586"/>
            <a:ext cx="243709" cy="385873"/>
          </a:xfrm>
          <a:prstGeom prst="rect">
            <a:avLst/>
          </a:prstGeom>
        </p:spPr>
      </p:pic>
      <p:pic>
        <p:nvPicPr>
          <p:cNvPr id="100" name="Picture 99">
            <a:hlinkClick r:id="rId52" action="ppaction://hlinksldjump"/>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2980945" y="4074465"/>
            <a:ext cx="645598" cy="392495"/>
          </a:xfrm>
          <a:prstGeom prst="rect">
            <a:avLst/>
          </a:prstGeom>
          <a:ln w="19050">
            <a:solidFill>
              <a:schemeClr val="accent6">
                <a:lumMod val="75000"/>
              </a:schemeClr>
            </a:solidFill>
          </a:ln>
        </p:spPr>
      </p:pic>
      <p:pic>
        <p:nvPicPr>
          <p:cNvPr id="101" name="Picture 100"/>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2971800" y="2602581"/>
            <a:ext cx="495302" cy="261276"/>
          </a:xfrm>
          <a:prstGeom prst="rect">
            <a:avLst/>
          </a:prstGeom>
        </p:spPr>
      </p:pic>
      <p:pic>
        <p:nvPicPr>
          <p:cNvPr id="102" name="Picture 101"/>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2911212" y="3401962"/>
            <a:ext cx="746388" cy="157135"/>
          </a:xfrm>
          <a:prstGeom prst="rect">
            <a:avLst/>
          </a:prstGeom>
        </p:spPr>
      </p:pic>
      <p:pic>
        <p:nvPicPr>
          <p:cNvPr id="103" name="Picture 102">
            <a:hlinkClick r:id="rId56" action="ppaction://hlinksldjump"/>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3588538" y="2439224"/>
            <a:ext cx="573603" cy="170103"/>
          </a:xfrm>
          <a:prstGeom prst="rect">
            <a:avLst/>
          </a:prstGeom>
          <a:ln w="19050">
            <a:solidFill>
              <a:schemeClr val="accent6">
                <a:lumMod val="75000"/>
              </a:schemeClr>
            </a:solidFill>
          </a:ln>
        </p:spPr>
      </p:pic>
      <p:pic>
        <p:nvPicPr>
          <p:cNvPr id="105" name="Picture 104">
            <a:hlinkClick r:id="rId58" action="ppaction://hlinksldjump"/>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7391400" y="5634574"/>
            <a:ext cx="601380" cy="385226"/>
          </a:xfrm>
          <a:prstGeom prst="rect">
            <a:avLst/>
          </a:prstGeom>
          <a:ln w="19050">
            <a:solidFill>
              <a:schemeClr val="accent6">
                <a:lumMod val="75000"/>
              </a:schemeClr>
            </a:solidFill>
          </a:ln>
        </p:spPr>
      </p:pic>
      <p:pic>
        <p:nvPicPr>
          <p:cNvPr id="107" name="Picture 106">
            <a:hlinkClick r:id="rId60" action="ppaction://hlinksldjump"/>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flipV="1">
            <a:off x="7435236" y="2514600"/>
            <a:ext cx="608029" cy="404616"/>
          </a:xfrm>
          <a:prstGeom prst="rect">
            <a:avLst/>
          </a:prstGeom>
          <a:ln w="19050">
            <a:solidFill>
              <a:schemeClr val="accent6">
                <a:lumMod val="75000"/>
              </a:schemeClr>
            </a:solidFill>
          </a:ln>
        </p:spPr>
      </p:pic>
      <p:pic>
        <p:nvPicPr>
          <p:cNvPr id="108" name="Picture 23">
            <a:hlinkClick r:id="rId62" action="ppaction://hlinksldjump"/>
          </p:cNvPr>
          <p:cNvPicPr>
            <a:picLocks noChangeAspect="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5421476" y="5486400"/>
            <a:ext cx="674524" cy="135116"/>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90" name="Rectangle 89"/>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10" name="Rectangle 109"/>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11" name="Rectangle 110"/>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12" name="Rectangle 111"/>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13" name="Rectangle 112"/>
          <p:cNvSpPr/>
          <p:nvPr/>
        </p:nvSpPr>
        <p:spPr bwMode="auto">
          <a:xfrm>
            <a:off x="-17962" y="5422849"/>
            <a:ext cx="321298" cy="1439861"/>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5" name="Rounded Rectangular Callout 4"/>
          <p:cNvSpPr/>
          <p:nvPr/>
        </p:nvSpPr>
        <p:spPr bwMode="auto">
          <a:xfrm>
            <a:off x="542925" y="914400"/>
            <a:ext cx="1315565" cy="1151849"/>
          </a:xfrm>
          <a:prstGeom prst="wedgeRoundRectCallout">
            <a:avLst>
              <a:gd name="adj1" fmla="val 63139"/>
              <a:gd name="adj2" fmla="val 20813"/>
              <a:gd name="adj3" fmla="val 16667"/>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000" dirty="0">
                <a:sym typeface="Calibri" panose="020F0502020204030204" pitchFamily="34" charset="0"/>
              </a:rPr>
              <a:t>Hover your mouse over different financing tools (right) or issues (below) or  select logos and </a:t>
            </a:r>
            <a:r>
              <a:rPr lang="en-US" sz="1000" b="1" dirty="0">
                <a:sym typeface="Calibri" panose="020F0502020204030204" pitchFamily="34" charset="0"/>
              </a:rPr>
              <a:t>click to explore further</a:t>
            </a:r>
          </a:p>
        </p:txBody>
      </p:sp>
      <p:pic>
        <p:nvPicPr>
          <p:cNvPr id="7" name="Picture 6"/>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518897" y="1266492"/>
            <a:ext cx="462303" cy="347182"/>
          </a:xfrm>
          <a:prstGeom prst="rect">
            <a:avLst/>
          </a:prstGeom>
        </p:spPr>
      </p:pic>
      <p:sp>
        <p:nvSpPr>
          <p:cNvPr id="10" name="Rectangle 9"/>
          <p:cNvSpPr/>
          <p:nvPr/>
        </p:nvSpPr>
        <p:spPr bwMode="auto">
          <a:xfrm>
            <a:off x="1752600" y="2127513"/>
            <a:ext cx="6752564" cy="205102"/>
          </a:xfrm>
          <a:prstGeom prst="rect">
            <a:avLst/>
          </a:prstGeom>
          <a:solidFill>
            <a:schemeClr val="accent4">
              <a:lumMod val="20000"/>
              <a:lumOff val="80000"/>
            </a:scheme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 name="Oval 10"/>
          <p:cNvSpPr/>
          <p:nvPr/>
        </p:nvSpPr>
        <p:spPr bwMode="auto">
          <a:xfrm>
            <a:off x="1924581"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6" name="Oval 115"/>
          <p:cNvSpPr/>
          <p:nvPr/>
        </p:nvSpPr>
        <p:spPr bwMode="auto">
          <a:xfrm>
            <a:off x="257021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7" name="Oval 116"/>
          <p:cNvSpPr/>
          <p:nvPr/>
        </p:nvSpPr>
        <p:spPr bwMode="auto">
          <a:xfrm>
            <a:off x="381200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8" name="Oval 117"/>
          <p:cNvSpPr/>
          <p:nvPr/>
        </p:nvSpPr>
        <p:spPr bwMode="auto">
          <a:xfrm>
            <a:off x="446128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9" name="Oval 118"/>
          <p:cNvSpPr/>
          <p:nvPr/>
        </p:nvSpPr>
        <p:spPr bwMode="auto">
          <a:xfrm>
            <a:off x="506552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20" name="Oval 119"/>
          <p:cNvSpPr/>
          <p:nvPr/>
        </p:nvSpPr>
        <p:spPr bwMode="auto">
          <a:xfrm>
            <a:off x="756618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21" name="Oval 120"/>
          <p:cNvSpPr/>
          <p:nvPr/>
        </p:nvSpPr>
        <p:spPr bwMode="auto">
          <a:xfrm>
            <a:off x="820217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2" name="TextBox 11"/>
          <p:cNvSpPr txBox="1"/>
          <p:nvPr/>
        </p:nvSpPr>
        <p:spPr>
          <a:xfrm>
            <a:off x="475317" y="2101977"/>
            <a:ext cx="1352309" cy="246221"/>
          </a:xfrm>
          <a:prstGeom prst="rect">
            <a:avLst/>
          </a:prstGeom>
          <a:noFill/>
        </p:spPr>
        <p:txBody>
          <a:bodyPr wrap="square" rtlCol="0">
            <a:spAutoFit/>
          </a:bodyPr>
          <a:lstStyle/>
          <a:p>
            <a:r>
              <a:rPr lang="en-US" sz="1000" i="1" dirty="0" smtClean="0"/>
              <a:t>Potential role for </a:t>
            </a:r>
            <a:r>
              <a:rPr lang="en-US" sz="1000" i="1" dirty="0" smtClean="0">
                <a:hlinkClick r:id="rId65" action="ppaction://hlinksldjump"/>
              </a:rPr>
              <a:t>GFF</a:t>
            </a:r>
            <a:r>
              <a:rPr lang="en-US" sz="1000" i="1" dirty="0" smtClean="0"/>
              <a:t>:</a:t>
            </a:r>
            <a:endParaRPr lang="en-US" sz="1000" i="1" dirty="0"/>
          </a:p>
        </p:txBody>
      </p:sp>
      <p:pic>
        <p:nvPicPr>
          <p:cNvPr id="114" name="Picture 113">
            <a:hlinkClick r:id="rId66" action="ppaction://hlinksldjump"/>
          </p:cNvPr>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2328626" y="2558177"/>
            <a:ext cx="567880" cy="386159"/>
          </a:xfrm>
          <a:prstGeom prst="rect">
            <a:avLst/>
          </a:prstGeom>
          <a:ln>
            <a:solidFill>
              <a:schemeClr val="accent6">
                <a:lumMod val="75000"/>
              </a:schemeClr>
            </a:solidFill>
          </a:ln>
        </p:spPr>
      </p:pic>
      <p:pic>
        <p:nvPicPr>
          <p:cNvPr id="115" name="Picture 114">
            <a:hlinkClick r:id="rId68" action="ppaction://hlinksldjump"/>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3575094" y="2711424"/>
            <a:ext cx="600491" cy="337400"/>
          </a:xfrm>
          <a:prstGeom prst="rect">
            <a:avLst/>
          </a:prstGeom>
          <a:ln>
            <a:solidFill>
              <a:schemeClr val="accent6">
                <a:lumMod val="75000"/>
              </a:schemeClr>
            </a:solidFill>
          </a:ln>
        </p:spPr>
      </p:pic>
      <p:pic>
        <p:nvPicPr>
          <p:cNvPr id="122" name="Picture 121">
            <a:hlinkClick r:id="rId70" action="ppaction://hlinksldjump"/>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8119948" y="3545130"/>
            <a:ext cx="385216" cy="272681"/>
          </a:xfrm>
          <a:prstGeom prst="rect">
            <a:avLst/>
          </a:prstGeom>
          <a:ln>
            <a:solidFill>
              <a:schemeClr val="accent6">
                <a:lumMod val="75000"/>
              </a:schemeClr>
            </a:solidFill>
          </a:ln>
        </p:spPr>
      </p:pic>
      <p:pic>
        <p:nvPicPr>
          <p:cNvPr id="123" name="Picture 6" descr="http://www.northkinangop.com/nkchsite/ritagliate/logo_nhif.jpg">
            <a:hlinkClick r:id="rId72" action="ppaction://hlinksldjump"/>
          </p:cNvPr>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a:off x="4216612" y="3531496"/>
            <a:ext cx="464036" cy="289094"/>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125" name="Picture 124">
            <a:hlinkClick r:id="rId60" action="ppaction://hlinksldjump"/>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flipV="1">
            <a:off x="5487971" y="5691384"/>
            <a:ext cx="608029" cy="404616"/>
          </a:xfrm>
          <a:prstGeom prst="rect">
            <a:avLst/>
          </a:prstGeom>
          <a:ln w="19050">
            <a:solidFill>
              <a:schemeClr val="accent6">
                <a:lumMod val="75000"/>
              </a:schemeClr>
            </a:solidFill>
          </a:ln>
        </p:spPr>
      </p:pic>
    </p:spTree>
    <p:extLst>
      <p:ext uri="{BB962C8B-B14F-4D97-AF65-F5344CB8AC3E}">
        <p14:creationId xmlns:p14="http://schemas.microsoft.com/office/powerpoint/2010/main" val="218893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3614"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Calibri" panose="020F0502020204030204" pitchFamily="34" charset="0"/>
                <a:sym typeface="Calibri" panose="020F0502020204030204" pitchFamily="34" charset="0"/>
              </a:rPr>
              <a:t>Table of contents</a:t>
            </a:r>
            <a:endParaRPr lang="en-US" dirty="0">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23</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t>
            </a:r>
            <a:r>
              <a:rPr lang="en-US" sz="1400" b="1" dirty="0">
                <a:solidFill>
                  <a:prstClr val="black"/>
                </a:solidFill>
                <a:sym typeface="Calibri" panose="020F0502020204030204" pitchFamily="34" charset="0"/>
              </a:rPr>
              <a:t>I</a:t>
            </a:r>
            <a:r>
              <a:rPr lang="en-US" sz="1400" b="1" dirty="0" smtClean="0">
                <a:solidFill>
                  <a:prstClr val="black"/>
                </a:solidFill>
                <a:sym typeface="Calibri" panose="020F0502020204030204" pitchFamily="34" charset="0"/>
              </a:rPr>
              <a:t>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8" name="Isosceles Triangle 7"/>
          <p:cNvSpPr/>
          <p:nvPr/>
        </p:nvSpPr>
        <p:spPr bwMode="auto">
          <a:xfrm rot="5400000">
            <a:off x="664779" y="3602420"/>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9" name="Rectangle 8"/>
          <p:cNvSpPr/>
          <p:nvPr/>
        </p:nvSpPr>
        <p:spPr bwMode="auto">
          <a:xfrm>
            <a:off x="539262" y="4826636"/>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66872"/>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pic>
        <p:nvPicPr>
          <p:cNvPr id="15" name="Picture 14">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64020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4639"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64239107"/>
              </p:ext>
            </p:extLst>
          </p:nvPr>
        </p:nvGraphicFramePr>
        <p:xfrm>
          <a:off x="533400" y="1527301"/>
          <a:ext cx="3177901" cy="4464040"/>
        </p:xfrm>
        <a:graphic>
          <a:graphicData uri="http://schemas.openxmlformats.org/drawingml/2006/table">
            <a:tbl>
              <a:tblPr firstRow="1" bandRow="1">
                <a:tableStyleId>{5C22544A-7EE6-4342-B048-85BDC9FD1C3A}</a:tableStyleId>
              </a:tblPr>
              <a:tblGrid>
                <a:gridCol w="3177901"/>
              </a:tblGrid>
              <a:tr h="892808">
                <a:tc>
                  <a:txBody>
                    <a:bodyPr/>
                    <a:lstStyle/>
                    <a:p>
                      <a:r>
                        <a:rPr lang="en-US" sz="1200" b="1" dirty="0" smtClean="0">
                          <a:solidFill>
                            <a:schemeClr val="tx1"/>
                          </a:solidFill>
                          <a:latin typeface="Calibri" panose="020F0502020204030204" pitchFamily="34" charset="0"/>
                          <a:sym typeface="Calibri" panose="020F0502020204030204" pitchFamily="34" charset="0"/>
                        </a:rPr>
                        <a:t>Insufficient domestic</a:t>
                      </a:r>
                      <a:r>
                        <a:rPr lang="en-US" sz="1200" b="1" baseline="0" dirty="0" smtClean="0">
                          <a:solidFill>
                            <a:schemeClr val="tx1"/>
                          </a:solidFill>
                          <a:latin typeface="Calibri" panose="020F0502020204030204" pitchFamily="34" charset="0"/>
                          <a:sym typeface="Calibri" panose="020F0502020204030204" pitchFamily="34" charset="0"/>
                        </a:rPr>
                        <a:t> resources </a:t>
                      </a:r>
                      <a:r>
                        <a:rPr lang="en-US" sz="1200" b="0" baseline="0" dirty="0" smtClean="0">
                          <a:solidFill>
                            <a:schemeClr val="tx1"/>
                          </a:solidFill>
                          <a:latin typeface="Calibri" panose="020F0502020204030204" pitchFamily="34" charset="0"/>
                          <a:sym typeface="Calibri" panose="020F0502020204030204" pitchFamily="34" charset="0"/>
                        </a:rPr>
                        <a:t>or political will for EPCMD, from both public and private sources</a:t>
                      </a:r>
                      <a:endParaRPr lang="en-US" sz="1200" b="1" dirty="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r>
                        <a:rPr lang="en-US" sz="1200" b="1" kern="1200" dirty="0" smtClean="0">
                          <a:solidFill>
                            <a:schemeClr val="dk1"/>
                          </a:solidFill>
                          <a:effectLst/>
                          <a:latin typeface="Calibri" panose="020F0502020204030204" pitchFamily="34" charset="0"/>
                          <a:ea typeface="+mn-ea"/>
                          <a:cs typeface="+mn-cs"/>
                        </a:rPr>
                        <a:t>Lack of provider incentives</a:t>
                      </a:r>
                      <a:r>
                        <a:rPr lang="en-US" sz="1200" kern="1200" dirty="0" smtClean="0">
                          <a:solidFill>
                            <a:schemeClr val="dk1"/>
                          </a:solidFill>
                          <a:effectLst/>
                          <a:latin typeface="Calibri" panose="020F0502020204030204" pitchFamily="34" charset="0"/>
                          <a:ea typeface="+mn-ea"/>
                          <a:cs typeface="+mn-cs"/>
                        </a:rPr>
                        <a:t> to provide affordable, quality care to the poor</a:t>
                      </a:r>
                      <a:endParaRPr lang="en-US" sz="1200" b="0" dirty="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Working capital gaps</a:t>
                      </a:r>
                      <a:r>
                        <a:rPr lang="en-US" sz="1200" kern="1200" dirty="0" smtClean="0">
                          <a:solidFill>
                            <a:schemeClr val="dk1"/>
                          </a:solidFill>
                          <a:effectLst/>
                          <a:latin typeface="Calibri" panose="020F0502020204030204" pitchFamily="34" charset="0"/>
                          <a:ea typeface="+mn-ea"/>
                          <a:cs typeface="+mn-cs"/>
                        </a:rPr>
                        <a:t> throughout the supply chain and</a:t>
                      </a:r>
                      <a:r>
                        <a:rPr lang="en-US" sz="1200" kern="1200" baseline="0" dirty="0" smtClean="0">
                          <a:solidFill>
                            <a:schemeClr val="dk1"/>
                          </a:solidFill>
                          <a:effectLst/>
                          <a:latin typeface="Calibri" panose="020F0502020204030204" pitchFamily="34" charset="0"/>
                          <a:ea typeface="+mn-ea"/>
                          <a:cs typeface="+mn-cs"/>
                        </a:rPr>
                        <a:t> across the health ecosystem</a:t>
                      </a:r>
                      <a:r>
                        <a:rPr lang="en-US" sz="1200" kern="1200" dirty="0" smtClean="0">
                          <a:solidFill>
                            <a:schemeClr val="dk1"/>
                          </a:solidFill>
                          <a:effectLst/>
                          <a:latin typeface="Calibri" panose="020F0502020204030204" pitchFamily="34" charset="0"/>
                          <a:ea typeface="+mn-ea"/>
                          <a:cs typeface="+mn-cs"/>
                        </a:rPr>
                        <a:t>, leading to stock-outs and payment delays</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Delayed and incomplete health worker salaries</a:t>
                      </a:r>
                      <a:r>
                        <a:rPr lang="en-US" sz="1200" kern="1200" dirty="0" smtClean="0">
                          <a:solidFill>
                            <a:schemeClr val="dk1"/>
                          </a:solidFill>
                          <a:effectLst/>
                          <a:latin typeface="Calibri" panose="020F0502020204030204" pitchFamily="34" charset="0"/>
                          <a:ea typeface="+mn-ea"/>
                          <a:cs typeface="+mn-cs"/>
                        </a:rPr>
                        <a:t>, limiting incentives to provide care</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Limited ability to pay</a:t>
                      </a:r>
                      <a:r>
                        <a:rPr lang="en-US" sz="1200" kern="1200" dirty="0" smtClean="0">
                          <a:solidFill>
                            <a:schemeClr val="dk1"/>
                          </a:solidFill>
                          <a:effectLst/>
                          <a:latin typeface="Calibri" panose="020F0502020204030204" pitchFamily="34" charset="0"/>
                          <a:ea typeface="+mn-ea"/>
                          <a:cs typeface="+mn-cs"/>
                        </a:rPr>
                        <a:t> for EPCMD products and services, restricting utilization among the poor</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bl>
          </a:graphicData>
        </a:graphic>
      </p:graphicFrame>
      <p:pic>
        <p:nvPicPr>
          <p:cNvPr id="262179" name="Picture 35" descr="Incentivize Icon">
            <a:hlinkClick r:id="rId7" action="ppaction://hlinksldjump"/>
          </p:cNvPr>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879" y="2605875"/>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262187" name="Picture 43" descr="Nurse Icon">
            <a:hlinkClick r:id="rId9" action="ppaction://hlinksldjump"/>
          </p:cNvPr>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1573" y="4422795"/>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262190" name="Picture 46" descr="User Icon">
            <a:hlinkClick r:id="rId11" action="ppaction://hlinksldjump"/>
          </p:cNvPr>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60" y="5190049"/>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262192" name="Picture 48" descr="taxes Icon">
            <a:hlinkClick r:id="rId13" action="ppaction://hlinksldjump"/>
          </p:cNvPr>
          <p:cNvPicPr>
            <a:picLocks noChangeAspect="1" noChangeArrowheads="1"/>
          </p:cNvPicPr>
          <p:nvPr/>
        </p:nvPicPr>
        <p:blipFill>
          <a:blip r:embed="rId1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877" y="1636838"/>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262194" name="Picture 50" descr="Cash For Work Icon">
            <a:hlinkClick r:id="rId15" action="ppaction://hlinksldjump"/>
          </p:cNvPr>
          <p:cNvPicPr>
            <a:picLocks noChangeAspect="1" noChangeArrowheads="1"/>
          </p:cNvPicPr>
          <p:nvPr/>
        </p:nvPicPr>
        <p:blipFill>
          <a:blip r:embed="rId1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2146" y="3552045"/>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bwMode="auto">
          <a:xfrm>
            <a:off x="533400" y="1146274"/>
            <a:ext cx="3352800" cy="265112"/>
          </a:xfrm>
          <a:prstGeom prst="rect">
            <a:avLst/>
          </a:prstGeom>
          <a:no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600" b="1" dirty="0" smtClean="0">
                <a:solidFill>
                  <a:prstClr val="black"/>
                </a:solidFill>
                <a:cs typeface="Arial" panose="020B0604020202020204" pitchFamily="34" charset="0"/>
                <a:sym typeface="Calibri" panose="020F0502020204030204" pitchFamily="34" charset="0"/>
              </a:rPr>
              <a:t>For each underlying financing issue…</a:t>
            </a:r>
            <a:endParaRPr lang="en-US" sz="1600" b="1" dirty="0">
              <a:solidFill>
                <a:prstClr val="black"/>
              </a:solidFill>
              <a:cs typeface="Arial" panose="020B0604020202020204" pitchFamily="34" charset="0"/>
              <a:sym typeface="Calibri" panose="020F0502020204030204" pitchFamily="34" charset="0"/>
            </a:endParaRPr>
          </a:p>
        </p:txBody>
      </p:sp>
      <p:sp>
        <p:nvSpPr>
          <p:cNvPr id="17" name="Title 6"/>
          <p:cNvSpPr>
            <a:spLocks noGrp="1"/>
          </p:cNvSpPr>
          <p:nvPr>
            <p:ph type="title"/>
          </p:nvPr>
        </p:nvSpPr>
        <p:spPr>
          <a:xfrm>
            <a:off x="533400" y="248345"/>
            <a:ext cx="6400800" cy="665163"/>
          </a:xfrm>
        </p:spPr>
        <p:txBody>
          <a:bodyPr>
            <a:normAutofit/>
          </a:bodyPr>
          <a:lstStyle/>
          <a:p>
            <a:r>
              <a:rPr lang="en-US" dirty="0"/>
              <a:t>The next chapters will take a closer look at the five prioritized financing </a:t>
            </a:r>
            <a:r>
              <a:rPr lang="en-US" dirty="0" smtClean="0"/>
              <a:t>issues </a:t>
            </a:r>
            <a:r>
              <a:rPr lang="en-US" dirty="0"/>
              <a:t>and what it takes </a:t>
            </a:r>
            <a:r>
              <a:rPr lang="en-US" dirty="0" smtClean="0"/>
              <a:t>to identify and </a:t>
            </a:r>
            <a:r>
              <a:rPr lang="en-US" dirty="0"/>
              <a:t>solve them</a:t>
            </a:r>
          </a:p>
        </p:txBody>
      </p:sp>
      <p:sp>
        <p:nvSpPr>
          <p:cNvPr id="14" name="Rectangle 13"/>
          <p:cNvSpPr/>
          <p:nvPr/>
        </p:nvSpPr>
        <p:spPr bwMode="auto">
          <a:xfrm>
            <a:off x="4518304" y="1146274"/>
            <a:ext cx="4092296" cy="265112"/>
          </a:xfrm>
          <a:prstGeom prst="rect">
            <a:avLst/>
          </a:prstGeom>
          <a:no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600" b="1" dirty="0" smtClean="0">
                <a:solidFill>
                  <a:prstClr val="black"/>
                </a:solidFill>
                <a:cs typeface="Arial" panose="020B0604020202020204" pitchFamily="34" charset="0"/>
                <a:sym typeface="Calibri" panose="020F0502020204030204" pitchFamily="34" charset="0"/>
              </a:rPr>
              <a:t>…we provide three types of resources</a:t>
            </a:r>
            <a:endParaRPr lang="en-US" sz="1600" b="1" dirty="0">
              <a:solidFill>
                <a:prstClr val="black"/>
              </a:solidFill>
              <a:cs typeface="Arial" panose="020B0604020202020204" pitchFamily="34" charset="0"/>
              <a:sym typeface="Calibri" panose="020F0502020204030204" pitchFamily="34" charset="0"/>
            </a:endParaRPr>
          </a:p>
        </p:txBody>
      </p:sp>
      <p:sp>
        <p:nvSpPr>
          <p:cNvPr id="18" name="Isosceles Triangle 17"/>
          <p:cNvSpPr/>
          <p:nvPr/>
        </p:nvSpPr>
        <p:spPr bwMode="auto">
          <a:xfrm rot="5400000">
            <a:off x="2138057" y="3537381"/>
            <a:ext cx="4105886" cy="304800"/>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4" name="Rectangle 3"/>
          <p:cNvSpPr/>
          <p:nvPr/>
        </p:nvSpPr>
        <p:spPr bwMode="auto">
          <a:xfrm>
            <a:off x="4572000" y="1527302"/>
            <a:ext cx="1066800" cy="1368298"/>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Symbol" pitchFamily="18" charset="2"/>
              </a:rPr>
              <a:t>Context and evidence</a:t>
            </a:r>
          </a:p>
        </p:txBody>
      </p:sp>
      <p:sp>
        <p:nvSpPr>
          <p:cNvPr id="19" name="Rectangle 18"/>
          <p:cNvSpPr/>
          <p:nvPr/>
        </p:nvSpPr>
        <p:spPr bwMode="auto">
          <a:xfrm>
            <a:off x="4572000" y="3051302"/>
            <a:ext cx="1066800" cy="1368298"/>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Symbol" pitchFamily="18" charset="2"/>
              </a:rPr>
              <a:t>Diagnosis</a:t>
            </a:r>
          </a:p>
        </p:txBody>
      </p:sp>
      <p:sp>
        <p:nvSpPr>
          <p:cNvPr id="20" name="Rectangle 19"/>
          <p:cNvSpPr/>
          <p:nvPr/>
        </p:nvSpPr>
        <p:spPr bwMode="auto">
          <a:xfrm>
            <a:off x="4572000" y="4575302"/>
            <a:ext cx="1066800" cy="1368298"/>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Symbol" pitchFamily="18" charset="2"/>
              </a:rPr>
              <a:t>Solutions and tools</a:t>
            </a:r>
          </a:p>
        </p:txBody>
      </p:sp>
      <p:sp>
        <p:nvSpPr>
          <p:cNvPr id="21" name="Rectangle 20"/>
          <p:cNvSpPr/>
          <p:nvPr/>
        </p:nvSpPr>
        <p:spPr bwMode="auto">
          <a:xfrm>
            <a:off x="5638800" y="1538289"/>
            <a:ext cx="2977170" cy="1357312"/>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ct val="50000"/>
              </a:spcBef>
              <a:buFont typeface="Arial" panose="020B0604020202020204" pitchFamily="34" charset="0"/>
              <a:buChar char="•"/>
            </a:pPr>
            <a:r>
              <a:rPr lang="en-US" sz="1200" b="1" dirty="0" smtClean="0">
                <a:solidFill>
                  <a:prstClr val="black"/>
                </a:solidFill>
                <a:sym typeface="Symbol" pitchFamily="18" charset="2"/>
              </a:rPr>
              <a:t>Provides an overview </a:t>
            </a:r>
            <a:r>
              <a:rPr lang="en-US" sz="1200" dirty="0" smtClean="0">
                <a:solidFill>
                  <a:prstClr val="black"/>
                </a:solidFill>
                <a:sym typeface="Symbol" pitchFamily="18" charset="2"/>
              </a:rPr>
              <a:t>of the financing issue, its drivers, and evidence of its existence and effect in EPCMD priority countries</a:t>
            </a:r>
          </a:p>
        </p:txBody>
      </p:sp>
      <p:sp>
        <p:nvSpPr>
          <p:cNvPr id="22" name="Rectangle 21"/>
          <p:cNvSpPr/>
          <p:nvPr/>
        </p:nvSpPr>
        <p:spPr bwMode="auto">
          <a:xfrm>
            <a:off x="5633430" y="3062289"/>
            <a:ext cx="2977170" cy="1357312"/>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0"/>
              </a:spcBef>
              <a:buFont typeface="Arial" panose="020B0604020202020204" pitchFamily="34" charset="0"/>
              <a:buChar char="•"/>
            </a:pPr>
            <a:r>
              <a:rPr lang="en-US" sz="1200" b="1" dirty="0" smtClean="0">
                <a:solidFill>
                  <a:prstClr val="black"/>
                </a:solidFill>
                <a:sym typeface="Symbol" pitchFamily="18" charset="2"/>
              </a:rPr>
              <a:t>Outlines a process </a:t>
            </a:r>
            <a:r>
              <a:rPr lang="en-US" sz="1200" dirty="0" smtClean="0">
                <a:solidFill>
                  <a:prstClr val="black"/>
                </a:solidFill>
                <a:sym typeface="Symbol" pitchFamily="18" charset="2"/>
              </a:rPr>
              <a:t>for identifying whether a financing issue is the root cause of a symptom seen in the health system</a:t>
            </a:r>
          </a:p>
          <a:p>
            <a:pPr marL="171450" indent="-171450" defTabSz="857250">
              <a:spcBef>
                <a:spcPts val="0"/>
              </a:spcBef>
              <a:buFont typeface="Arial" panose="020B0604020202020204" pitchFamily="34" charset="0"/>
              <a:buChar char="•"/>
            </a:pPr>
            <a:r>
              <a:rPr lang="en-US" sz="1200" i="1" dirty="0" smtClean="0">
                <a:solidFill>
                  <a:prstClr val="black"/>
                </a:solidFill>
                <a:sym typeface="Symbol" pitchFamily="18" charset="2"/>
              </a:rPr>
              <a:t>In many cases, financing issues will exist alongside other challenges, which must be addressed in tandem to effect change</a:t>
            </a:r>
          </a:p>
        </p:txBody>
      </p:sp>
      <p:sp>
        <p:nvSpPr>
          <p:cNvPr id="23" name="Rectangle 22"/>
          <p:cNvSpPr/>
          <p:nvPr/>
        </p:nvSpPr>
        <p:spPr bwMode="auto">
          <a:xfrm>
            <a:off x="5633430" y="4572001"/>
            <a:ext cx="2977170" cy="1357312"/>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0"/>
              </a:spcBef>
              <a:buFont typeface="Arial" panose="020B0604020202020204" pitchFamily="34" charset="0"/>
              <a:buChar char="•"/>
            </a:pPr>
            <a:r>
              <a:rPr lang="en-US" sz="1200" b="1" dirty="0" smtClean="0">
                <a:solidFill>
                  <a:prstClr val="black"/>
                </a:solidFill>
                <a:sym typeface="Symbol" pitchFamily="18" charset="2"/>
              </a:rPr>
              <a:t>Outlines potential solutions</a:t>
            </a:r>
            <a:r>
              <a:rPr lang="en-US" sz="1200" dirty="0" smtClean="0">
                <a:solidFill>
                  <a:prstClr val="black"/>
                </a:solidFill>
                <a:sym typeface="Symbol" pitchFamily="18" charset="2"/>
              </a:rPr>
              <a:t> to financing issues as well as when and how particular financing tools can be applied to enable those solutions</a:t>
            </a:r>
          </a:p>
          <a:p>
            <a:pPr marL="171450" indent="-171450" defTabSz="857250">
              <a:spcBef>
                <a:spcPts val="0"/>
              </a:spcBef>
              <a:buFont typeface="Arial" panose="020B0604020202020204" pitchFamily="34" charset="0"/>
              <a:buChar char="•"/>
            </a:pPr>
            <a:r>
              <a:rPr lang="en-US" sz="1200" i="1" dirty="0" smtClean="0">
                <a:solidFill>
                  <a:prstClr val="black"/>
                </a:solidFill>
                <a:sym typeface="Symbol" pitchFamily="18" charset="2"/>
              </a:rPr>
              <a:t>See </a:t>
            </a:r>
            <a:r>
              <a:rPr lang="en-US" sz="1200" i="1" dirty="0">
                <a:solidFill>
                  <a:prstClr val="black"/>
                </a:solidFill>
                <a:sym typeface="Symbol" pitchFamily="18" charset="2"/>
              </a:rPr>
              <a:t>the  “</a:t>
            </a:r>
            <a:r>
              <a:rPr lang="en-US" sz="1200" i="1" dirty="0">
                <a:solidFill>
                  <a:prstClr val="black"/>
                </a:solidFill>
                <a:sym typeface="Symbol" pitchFamily="18" charset="2"/>
                <a:hlinkClick r:id="rId15" action="ppaction://hlinksldjump"/>
              </a:rPr>
              <a:t>Tools to enable solutions</a:t>
            </a:r>
            <a:r>
              <a:rPr lang="en-US" sz="1200" i="1" dirty="0">
                <a:solidFill>
                  <a:prstClr val="black"/>
                </a:solidFill>
                <a:sym typeface="Symbol" pitchFamily="18" charset="2"/>
              </a:rPr>
              <a:t>” </a:t>
            </a:r>
            <a:r>
              <a:rPr lang="en-US" sz="1200" i="1" dirty="0" smtClean="0">
                <a:solidFill>
                  <a:prstClr val="black"/>
                </a:solidFill>
                <a:sym typeface="Symbol" pitchFamily="18" charset="2"/>
              </a:rPr>
              <a:t>section for more information on practical first steps to supporting a financing tool </a:t>
            </a:r>
          </a:p>
        </p:txBody>
      </p:sp>
      <p:pic>
        <p:nvPicPr>
          <p:cNvPr id="24" name="Picture 23">
            <a:hlinkClick r:id="rId17" action="ppaction://hlinksldjump"/>
          </p:cNvPr>
          <p:cNvPicPr>
            <a:picLocks noChangeAspect="1"/>
          </p:cNvPicPr>
          <p:nvPr/>
        </p:nvPicPr>
        <p:blipFill rotWithShape="1">
          <a:blip r:embed="rId1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377717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5806" name="think-cell Slide" r:id="rId35" imgW="6350000" imgH="6350000" progId="">
                  <p:embed/>
                </p:oleObj>
              </mc:Choice>
              <mc:Fallback>
                <p:oleObj name="think-cell Slide" r:id="rId35" imgW="6350000" imgH="6350000" progId="">
                  <p:embed/>
                  <p:pic>
                    <p:nvPicPr>
                      <p:cNvPr id="0" name="Picture 19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latin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200150" y="248345"/>
            <a:ext cx="5657850" cy="665163"/>
          </a:xfrm>
        </p:spPr>
        <p:txBody>
          <a:bodyPr>
            <a:normAutofit fontScale="90000"/>
          </a:bodyPr>
          <a:lstStyle/>
          <a:p>
            <a:r>
              <a:rPr lang="en-US" b="1" dirty="0" smtClean="0"/>
              <a:t>Issue</a:t>
            </a:r>
            <a:r>
              <a:rPr lang="en-US" dirty="0" smtClean="0"/>
              <a:t>: Insufficient domestic public resources or political will for EPCMD result in funding gaps at all levels of the health system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25</a:t>
            </a:fld>
            <a:endParaRPr lang="en-US" dirty="0">
              <a:solidFill>
                <a:prstClr val="black">
                  <a:tint val="75000"/>
                </a:prstClr>
              </a:solidFill>
            </a:endParaRPr>
          </a:p>
        </p:txBody>
      </p:sp>
      <p:sp>
        <p:nvSpPr>
          <p:cNvPr id="4" name="Rectangle 3"/>
          <p:cNvSpPr/>
          <p:nvPr/>
        </p:nvSpPr>
        <p:spPr bwMode="auto">
          <a:xfrm>
            <a:off x="542925" y="11430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Issue</a:t>
            </a:r>
          </a:p>
        </p:txBody>
      </p:sp>
      <p:sp>
        <p:nvSpPr>
          <p:cNvPr id="6" name="Rectangle 5"/>
          <p:cNvSpPr/>
          <p:nvPr/>
        </p:nvSpPr>
        <p:spPr bwMode="auto">
          <a:xfrm>
            <a:off x="533400" y="36576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990600" y="1157982"/>
            <a:ext cx="5657985" cy="2462213"/>
          </a:xfrm>
          <a:prstGeom prst="rect">
            <a:avLst/>
          </a:prstGeom>
          <a:noFill/>
        </p:spPr>
        <p:txBody>
          <a:bodyPr wrap="square" rtlCol="0">
            <a:spAutoFit/>
          </a:bodyPr>
          <a:lstStyle/>
          <a:p>
            <a:r>
              <a:rPr lang="en-US" sz="1400" b="1" dirty="0" smtClean="0">
                <a:solidFill>
                  <a:prstClr val="black"/>
                </a:solidFill>
              </a:rPr>
              <a:t>Domestic governments have limited resources for EPCMD due to, among other factors:</a:t>
            </a:r>
          </a:p>
          <a:p>
            <a:pPr marL="285750" indent="-171450">
              <a:buFont typeface="Arial" panose="020B0604020202020204" pitchFamily="34" charset="0"/>
              <a:buChar char="•"/>
            </a:pPr>
            <a:r>
              <a:rPr lang="en-US" sz="1400" i="1" dirty="0" smtClean="0">
                <a:solidFill>
                  <a:prstClr val="black"/>
                </a:solidFill>
              </a:rPr>
              <a:t>A limited tax base </a:t>
            </a:r>
            <a:r>
              <a:rPr lang="en-US" sz="1400" dirty="0" smtClean="0">
                <a:solidFill>
                  <a:prstClr val="black"/>
                </a:solidFill>
              </a:rPr>
              <a:t>as a result of widespread poverty and large informal economies</a:t>
            </a:r>
          </a:p>
          <a:p>
            <a:pPr marL="285750" indent="-171450">
              <a:buFont typeface="Arial" panose="020B0604020202020204" pitchFamily="34" charset="0"/>
              <a:buChar char="•"/>
            </a:pPr>
            <a:r>
              <a:rPr lang="en-US" sz="1400" i="1" dirty="0" smtClean="0">
                <a:solidFill>
                  <a:prstClr val="black"/>
                </a:solidFill>
              </a:rPr>
              <a:t>Limited capacity </a:t>
            </a:r>
            <a:r>
              <a:rPr lang="en-US" sz="1400" dirty="0" smtClean="0">
                <a:solidFill>
                  <a:prstClr val="black"/>
                </a:solidFill>
              </a:rPr>
              <a:t>for tax collection and high incidence of corruption and leakage</a:t>
            </a:r>
          </a:p>
          <a:p>
            <a:pPr marL="285750" indent="-171450">
              <a:buFont typeface="Arial" panose="020B0604020202020204" pitchFamily="34" charset="0"/>
              <a:buChar char="•"/>
            </a:pPr>
            <a:r>
              <a:rPr lang="en-US" sz="1400" i="1" dirty="0" smtClean="0">
                <a:solidFill>
                  <a:prstClr val="black"/>
                </a:solidFill>
              </a:rPr>
              <a:t>Competing budget priorities</a:t>
            </a:r>
            <a:r>
              <a:rPr lang="en-US" sz="1400" dirty="0" smtClean="0">
                <a:solidFill>
                  <a:prstClr val="black"/>
                </a:solidFill>
              </a:rPr>
              <a:t>, and a history of donor-funded health programs</a:t>
            </a:r>
          </a:p>
          <a:p>
            <a:pPr marL="285750" indent="-171450">
              <a:buFont typeface="Arial" panose="020B0604020202020204" pitchFamily="34" charset="0"/>
              <a:buChar char="•"/>
            </a:pPr>
            <a:r>
              <a:rPr lang="en-US" sz="1400" i="1" dirty="0" smtClean="0">
                <a:solidFill>
                  <a:prstClr val="black"/>
                </a:solidFill>
              </a:rPr>
              <a:t>Difficulty making the case for EPCMD spending </a:t>
            </a:r>
            <a:r>
              <a:rPr lang="en-US" sz="1400" dirty="0" smtClean="0">
                <a:solidFill>
                  <a:prstClr val="black"/>
                </a:solidFill>
              </a:rPr>
              <a:t>among other health priorities, especially as middle class constituencies grow</a:t>
            </a:r>
          </a:p>
          <a:p>
            <a:pPr marL="285750" indent="-171450">
              <a:buFont typeface="Arial" panose="020B0604020202020204" pitchFamily="34" charset="0"/>
              <a:buChar char="•"/>
            </a:pPr>
            <a:endParaRPr lang="en-US" sz="1400" dirty="0">
              <a:solidFill>
                <a:prstClr val="black"/>
              </a:solidFill>
            </a:endParaRPr>
          </a:p>
        </p:txBody>
      </p:sp>
      <p:sp>
        <p:nvSpPr>
          <p:cNvPr id="12" name="Rectangle 11"/>
          <p:cNvSpPr/>
          <p:nvPr/>
        </p:nvSpPr>
        <p:spPr bwMode="auto">
          <a:xfrm>
            <a:off x="1143000" y="4352755"/>
            <a:ext cx="2926080" cy="1595735"/>
          </a:xfrm>
          <a:prstGeom prst="rect">
            <a:avLst/>
          </a:prstGeom>
          <a:solidFill>
            <a:schemeClr val="bg1">
              <a:lumMod val="95000"/>
            </a:schemeClr>
          </a:solidFill>
          <a:ln w="9525" cap="flat" cmpd="sng" algn="ctr">
            <a:solidFill>
              <a:schemeClr val="bg1">
                <a:lumMod val="50000"/>
              </a:schemeClr>
            </a:solidFill>
            <a:prstDash val="dash"/>
            <a:round/>
            <a:headEnd type="none" w="med" len="med"/>
            <a:tailEnd type="none" w="med" len="med"/>
          </a:ln>
          <a:effectLst/>
        </p:spPr>
        <p:txBody>
          <a:bodyPr lIns="82296" rIns="82296"/>
          <a:lstStyle/>
          <a:p>
            <a:pPr defTabSz="857250">
              <a:spcBef>
                <a:spcPct val="50000"/>
              </a:spcBef>
              <a:defRPr/>
            </a:pPr>
            <a:r>
              <a:rPr lang="en-US" sz="1200" i="1" dirty="0">
                <a:solidFill>
                  <a:prstClr val="black"/>
                </a:solidFill>
                <a:sym typeface="Calibri" panose="020F0502020204030204" pitchFamily="34" charset="0"/>
              </a:rPr>
              <a:t>Below Abuja Declaration target of 15%</a:t>
            </a:r>
          </a:p>
        </p:txBody>
      </p:sp>
      <p:graphicFrame>
        <p:nvGraphicFramePr>
          <p:cNvPr id="13" name="Object 4"/>
          <p:cNvGraphicFramePr>
            <a:graphicFrameLocks/>
          </p:cNvGraphicFramePr>
          <p:nvPr>
            <p:custDataLst>
              <p:tags r:id="rId4"/>
            </p:custDataLst>
            <p:extLst/>
          </p:nvPr>
        </p:nvGraphicFramePr>
        <p:xfrm>
          <a:off x="1028700" y="3848100"/>
          <a:ext cx="6705600" cy="1609635"/>
        </p:xfrm>
        <a:graphic>
          <a:graphicData uri="http://schemas.openxmlformats.org/presentationml/2006/ole">
            <mc:AlternateContent xmlns:mc="http://schemas.openxmlformats.org/markup-compatibility/2006">
              <mc:Choice xmlns:v="urn:schemas-microsoft-com:vml" Requires="v">
                <p:oleObj spid="_x0000_s875807" name="Chart" r:id="rId37" imgW="8953500" imgH="2159000" progId="MSGraph.Chart.8">
                  <p:embed followColorScheme="full"/>
                </p:oleObj>
              </mc:Choice>
              <mc:Fallback>
                <p:oleObj name="Chart" r:id="rId37" imgW="8953500" imgH="2159000" progId="MSGraph.Chart.8">
                  <p:embed followColorScheme="full"/>
                  <p:pic>
                    <p:nvPicPr>
                      <p:cNvPr id="0" name="Picture 191"/>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28700" y="3848100"/>
                        <a:ext cx="6705600" cy="1609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66"/>
          <p:cNvCxnSpPr>
            <a:cxnSpLocks noChangeShapeType="1"/>
          </p:cNvCxnSpPr>
          <p:nvPr>
            <p:custDataLst>
              <p:tags r:id="rId5"/>
            </p:custDataLst>
          </p:nvPr>
        </p:nvCxnSpPr>
        <p:spPr bwMode="auto">
          <a:xfrm>
            <a:off x="1143000" y="4981575"/>
            <a:ext cx="38100" cy="0"/>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7" name="Straight Connector 4"/>
          <p:cNvCxnSpPr>
            <a:cxnSpLocks noChangeShapeType="1"/>
          </p:cNvCxnSpPr>
          <p:nvPr>
            <p:custDataLst>
              <p:tags r:id="rId6"/>
            </p:custDataLst>
          </p:nvPr>
        </p:nvCxnSpPr>
        <p:spPr bwMode="auto">
          <a:xfrm>
            <a:off x="2754313" y="4981575"/>
            <a:ext cx="4875213" cy="0"/>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 name="Straight Connector 14"/>
          <p:cNvCxnSpPr/>
          <p:nvPr>
            <p:custDataLst>
              <p:tags r:id="rId7"/>
            </p:custDataLst>
          </p:nvPr>
        </p:nvCxnSpPr>
        <p:spPr bwMode="auto">
          <a:xfrm>
            <a:off x="2106613" y="4981575"/>
            <a:ext cx="7938"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16" name="Straight Connector 15"/>
          <p:cNvCxnSpPr/>
          <p:nvPr>
            <p:custDataLst>
              <p:tags r:id="rId8"/>
            </p:custDataLst>
          </p:nvPr>
        </p:nvCxnSpPr>
        <p:spPr bwMode="auto">
          <a:xfrm>
            <a:off x="2430463" y="4981575"/>
            <a:ext cx="7938"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9" name="Straight Connector 8"/>
          <p:cNvCxnSpPr/>
          <p:nvPr>
            <p:custDataLst>
              <p:tags r:id="rId9"/>
            </p:custDataLst>
          </p:nvPr>
        </p:nvCxnSpPr>
        <p:spPr bwMode="auto">
          <a:xfrm>
            <a:off x="1782763" y="4981575"/>
            <a:ext cx="7938"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8" name="Straight Connector 7"/>
          <p:cNvCxnSpPr/>
          <p:nvPr>
            <p:custDataLst>
              <p:tags r:id="rId10"/>
            </p:custDataLst>
          </p:nvPr>
        </p:nvCxnSpPr>
        <p:spPr bwMode="auto">
          <a:xfrm>
            <a:off x="1419225" y="4981575"/>
            <a:ext cx="47625" cy="0"/>
          </a:xfrm>
          <a:prstGeom prst="line">
            <a:avLst/>
          </a:prstGeom>
          <a:solidFill>
            <a:schemeClr val="bg1"/>
          </a:solidFill>
          <a:ln w="9525" cap="flat" cmpd="sng" algn="ctr">
            <a:solidFill>
              <a:schemeClr val="tx1"/>
            </a:solidFill>
            <a:prstDash val="lgDash"/>
            <a:round/>
            <a:headEnd type="none" w="med" len="med"/>
            <a:tailEnd type="none" w="med" len="med"/>
          </a:ln>
          <a:effectLst/>
        </p:spPr>
      </p:cxnSp>
      <p:sp>
        <p:nvSpPr>
          <p:cNvPr id="18" name="Right Arrow 58"/>
          <p:cNvSpPr>
            <a:spLocks noChangeArrowheads="1"/>
          </p:cNvSpPr>
          <p:nvPr>
            <p:custDataLst>
              <p:tags r:id="rId11"/>
            </p:custDataLst>
          </p:nvPr>
        </p:nvSpPr>
        <p:spPr bwMode="auto">
          <a:xfrm rot="10800000">
            <a:off x="7680325" y="4905375"/>
            <a:ext cx="128588" cy="152400"/>
          </a:xfrm>
          <a:prstGeom prst="rightArrow">
            <a:avLst>
              <a:gd name="adj1" fmla="val 100000"/>
              <a:gd name="adj2" fmla="val 10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21" name="Text Placeholder 390"/>
          <p:cNvSpPr>
            <a:spLocks noGrp="1"/>
          </p:cNvSpPr>
          <p:nvPr>
            <p:custDataLst>
              <p:tags r:id="rId12"/>
            </p:custDataLst>
          </p:nvPr>
        </p:nvSpPr>
        <p:spPr bwMode="auto">
          <a:xfrm>
            <a:off x="1857375" y="5492750"/>
            <a:ext cx="182563" cy="3127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AD07516-0F6D-4579-AC90-79B0B970C20F}" type="datetime'KE''''''''''N'''''''''''''''''''">
              <a:rPr lang="en-US" sz="1200">
                <a:solidFill>
                  <a:srgbClr val="000000"/>
                </a:solidFill>
                <a:latin typeface="Arial"/>
                <a:sym typeface="+mn-lt"/>
              </a:rPr>
              <a:pPr>
                <a:spcBef>
                  <a:spcPct val="0"/>
                </a:spcBef>
                <a:buFontTx/>
                <a:buNone/>
              </a:pPr>
              <a:t>KEN</a:t>
            </a:fld>
            <a:endParaRPr lang="en-US" altLang="en-US" sz="1200">
              <a:solidFill>
                <a:srgbClr val="000000"/>
              </a:solidFill>
              <a:latin typeface="Arial"/>
              <a:sym typeface="+mn-lt"/>
            </a:endParaRPr>
          </a:p>
        </p:txBody>
      </p:sp>
      <p:sp>
        <p:nvSpPr>
          <p:cNvPr id="29" name="Text Placeholder 389"/>
          <p:cNvSpPr>
            <a:spLocks noGrp="1"/>
          </p:cNvSpPr>
          <p:nvPr>
            <p:custDataLst>
              <p:tags r:id="rId13"/>
            </p:custDataLst>
          </p:nvPr>
        </p:nvSpPr>
        <p:spPr bwMode="auto">
          <a:xfrm>
            <a:off x="1533525" y="5492750"/>
            <a:ext cx="182563" cy="2619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40FE7187-CE2E-42A2-AD8C-52D66D1C29D6}" type="datetime'I''''''''''''''''''''''D''''N'''''''''''">
              <a:rPr lang="en-US" sz="1200">
                <a:solidFill>
                  <a:srgbClr val="000000"/>
                </a:solidFill>
                <a:latin typeface="Arial"/>
                <a:sym typeface="+mn-lt"/>
              </a:rPr>
              <a:pPr>
                <a:spcBef>
                  <a:spcPct val="0"/>
                </a:spcBef>
                <a:buFontTx/>
                <a:buNone/>
              </a:pPr>
              <a:t>IDN</a:t>
            </a:fld>
            <a:endParaRPr lang="en-US" altLang="en-US" sz="1200">
              <a:solidFill>
                <a:srgbClr val="000000"/>
              </a:solidFill>
              <a:latin typeface="Arial"/>
              <a:sym typeface="+mn-lt"/>
            </a:endParaRPr>
          </a:p>
        </p:txBody>
      </p:sp>
      <p:sp>
        <p:nvSpPr>
          <p:cNvPr id="28" name="Text Placeholder 388"/>
          <p:cNvSpPr>
            <a:spLocks noGrp="1"/>
          </p:cNvSpPr>
          <p:nvPr>
            <p:custDataLst>
              <p:tags r:id="rId14"/>
            </p:custDataLst>
          </p:nvPr>
        </p:nvSpPr>
        <p:spPr bwMode="auto">
          <a:xfrm>
            <a:off x="1209675" y="5492750"/>
            <a:ext cx="182563" cy="2936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86E3485-2297-4CD3-A326-D24E647911C2}" type="datetime'''''''''''''''''P''''''''''A''''''''''''''''''K'''''''">
              <a:rPr lang="en-US" sz="1200">
                <a:solidFill>
                  <a:srgbClr val="000000"/>
                </a:solidFill>
                <a:latin typeface="Arial"/>
                <a:sym typeface="+mn-lt"/>
              </a:rPr>
              <a:pPr>
                <a:spcBef>
                  <a:spcPct val="0"/>
                </a:spcBef>
                <a:buFontTx/>
                <a:buNone/>
              </a:pPr>
              <a:t>PAK</a:t>
            </a:fld>
            <a:endParaRPr lang="en-US" altLang="en-US" sz="1200">
              <a:solidFill>
                <a:srgbClr val="000000"/>
              </a:solidFill>
              <a:latin typeface="Arial"/>
              <a:sym typeface="+mn-lt"/>
            </a:endParaRPr>
          </a:p>
        </p:txBody>
      </p:sp>
      <p:sp>
        <p:nvSpPr>
          <p:cNvPr id="31" name="Text Placeholder 411"/>
          <p:cNvSpPr>
            <a:spLocks noGrp="1"/>
          </p:cNvSpPr>
          <p:nvPr>
            <p:custDataLst>
              <p:tags r:id="rId15"/>
            </p:custDataLst>
          </p:nvPr>
        </p:nvSpPr>
        <p:spPr bwMode="auto">
          <a:xfrm>
            <a:off x="6724650" y="5492750"/>
            <a:ext cx="182563" cy="3222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96FA0EB-DB13-4590-B0A1-B61141657EE6}" type="datetime'''''Z''''''''''M''''''''''''''''''''B'''">
              <a:rPr lang="en-US" sz="1200">
                <a:solidFill>
                  <a:srgbClr val="000000"/>
                </a:solidFill>
                <a:latin typeface="Arial"/>
                <a:sym typeface="+mn-lt"/>
              </a:rPr>
              <a:pPr>
                <a:spcBef>
                  <a:spcPct val="0"/>
                </a:spcBef>
                <a:buFontTx/>
                <a:buNone/>
              </a:pPr>
              <a:t>ZMB</a:t>
            </a:fld>
            <a:endParaRPr lang="en-US" altLang="en-US" sz="1200">
              <a:solidFill>
                <a:srgbClr val="000000"/>
              </a:solidFill>
              <a:latin typeface="Arial"/>
              <a:sym typeface="+mn-lt"/>
            </a:endParaRPr>
          </a:p>
        </p:txBody>
      </p:sp>
      <p:sp>
        <p:nvSpPr>
          <p:cNvPr id="27" name="Text Placeholder 410"/>
          <p:cNvSpPr>
            <a:spLocks noGrp="1"/>
          </p:cNvSpPr>
          <p:nvPr>
            <p:custDataLst>
              <p:tags r:id="rId16"/>
            </p:custDataLst>
          </p:nvPr>
        </p:nvSpPr>
        <p:spPr bwMode="auto">
          <a:xfrm>
            <a:off x="6400800" y="5492750"/>
            <a:ext cx="182563" cy="3556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DE4AEA3-478A-4244-BC7F-8520946B7BCC}" type="datetime'''''''''''''''''''''''M''''''''''''''''''''''''''D''G'''''">
              <a:rPr lang="en-US" sz="1200">
                <a:solidFill>
                  <a:srgbClr val="000000"/>
                </a:solidFill>
                <a:latin typeface="Arial"/>
                <a:sym typeface="+mn-lt"/>
              </a:rPr>
              <a:pPr>
                <a:spcBef>
                  <a:spcPct val="0"/>
                </a:spcBef>
                <a:buFontTx/>
                <a:buNone/>
              </a:pPr>
              <a:t>MDG</a:t>
            </a:fld>
            <a:endParaRPr lang="en-US" altLang="en-US" sz="1200">
              <a:solidFill>
                <a:srgbClr val="000000"/>
              </a:solidFill>
              <a:latin typeface="Arial"/>
              <a:sym typeface="+mn-lt"/>
            </a:endParaRPr>
          </a:p>
        </p:txBody>
      </p:sp>
      <p:sp>
        <p:nvSpPr>
          <p:cNvPr id="26" name="Text Placeholder 409"/>
          <p:cNvSpPr>
            <a:spLocks noGrp="1"/>
          </p:cNvSpPr>
          <p:nvPr>
            <p:custDataLst>
              <p:tags r:id="rId17"/>
            </p:custDataLst>
          </p:nvPr>
        </p:nvSpPr>
        <p:spPr bwMode="auto">
          <a:xfrm>
            <a:off x="6076950" y="5492750"/>
            <a:ext cx="182563" cy="3143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1D83DD1-22C2-4460-855A-430A8474E349}" type="datetime'''''''''A''''''''''F''''''''''''''''''''''''''G'''''''''''">
              <a:rPr lang="en-US" sz="1200">
                <a:solidFill>
                  <a:srgbClr val="000000"/>
                </a:solidFill>
                <a:latin typeface="Arial"/>
                <a:sym typeface="+mn-lt"/>
              </a:rPr>
              <a:pPr>
                <a:spcBef>
                  <a:spcPct val="0"/>
                </a:spcBef>
                <a:buFontTx/>
                <a:buNone/>
              </a:pPr>
              <a:t>AFG</a:t>
            </a:fld>
            <a:endParaRPr lang="en-US" altLang="en-US" sz="1200">
              <a:solidFill>
                <a:srgbClr val="000000"/>
              </a:solidFill>
              <a:latin typeface="Arial"/>
              <a:sym typeface="+mn-lt"/>
            </a:endParaRPr>
          </a:p>
        </p:txBody>
      </p:sp>
      <p:sp>
        <p:nvSpPr>
          <p:cNvPr id="24" name="Text Placeholder 408"/>
          <p:cNvSpPr>
            <a:spLocks noGrp="1"/>
          </p:cNvSpPr>
          <p:nvPr>
            <p:custDataLst>
              <p:tags r:id="rId18"/>
            </p:custDataLst>
          </p:nvPr>
        </p:nvSpPr>
        <p:spPr bwMode="auto">
          <a:xfrm>
            <a:off x="5753100" y="5492750"/>
            <a:ext cx="182563" cy="2952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865C3165-BD58-47D9-946C-F8514D71B79F}" type="datetime'''''''''''''''''''L''''''''''''''B''''''''''R'''''''''''''''''">
              <a:rPr lang="en-US" sz="1200">
                <a:solidFill>
                  <a:srgbClr val="000000"/>
                </a:solidFill>
                <a:latin typeface="Arial"/>
                <a:sym typeface="+mn-lt"/>
              </a:rPr>
              <a:pPr>
                <a:spcBef>
                  <a:spcPct val="0"/>
                </a:spcBef>
                <a:buFontTx/>
                <a:buNone/>
              </a:pPr>
              <a:t>LBR</a:t>
            </a:fld>
            <a:endParaRPr lang="en-US" altLang="en-US" sz="1200">
              <a:solidFill>
                <a:srgbClr val="000000"/>
              </a:solidFill>
              <a:latin typeface="Arial"/>
              <a:sym typeface="+mn-lt"/>
            </a:endParaRPr>
          </a:p>
        </p:txBody>
      </p:sp>
      <p:sp>
        <p:nvSpPr>
          <p:cNvPr id="25" name="Text Placeholder 407"/>
          <p:cNvSpPr>
            <a:spLocks noGrp="1"/>
          </p:cNvSpPr>
          <p:nvPr>
            <p:custDataLst>
              <p:tags r:id="rId19"/>
            </p:custDataLst>
          </p:nvPr>
        </p:nvSpPr>
        <p:spPr bwMode="auto">
          <a:xfrm>
            <a:off x="5429250" y="5492750"/>
            <a:ext cx="182563"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41BB89EB-821A-4007-8782-6226D9FEDB59}" type="datetime'''''''''''''''E''''''''''''''T''''''''''''''''''''''''''''H'''">
              <a:rPr lang="en-US" sz="1200">
                <a:solidFill>
                  <a:srgbClr val="000000"/>
                </a:solidFill>
                <a:latin typeface="Arial"/>
                <a:sym typeface="+mn-lt"/>
              </a:rPr>
              <a:pPr>
                <a:spcBef>
                  <a:spcPct val="0"/>
                </a:spcBef>
                <a:buFontTx/>
                <a:buNone/>
              </a:pPr>
              <a:t>ETH</a:t>
            </a:fld>
            <a:endParaRPr lang="en-US" altLang="en-US" sz="1200">
              <a:solidFill>
                <a:srgbClr val="000000"/>
              </a:solidFill>
              <a:latin typeface="Arial"/>
              <a:sym typeface="+mn-lt"/>
            </a:endParaRPr>
          </a:p>
        </p:txBody>
      </p:sp>
      <p:sp>
        <p:nvSpPr>
          <p:cNvPr id="23" name="Text Placeholder 406"/>
          <p:cNvSpPr>
            <a:spLocks noGrp="1"/>
          </p:cNvSpPr>
          <p:nvPr>
            <p:custDataLst>
              <p:tags r:id="rId20"/>
            </p:custDataLst>
          </p:nvPr>
        </p:nvSpPr>
        <p:spPr bwMode="auto">
          <a:xfrm>
            <a:off x="5105400"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BD3E360-1315-49EC-9565-D8B077E3F76F}" type="datetime'''''''''''''''G''''''''''''''''H''''A'''''''''''''''''''''''">
              <a:rPr lang="en-US" sz="1200">
                <a:solidFill>
                  <a:srgbClr val="000000"/>
                </a:solidFill>
                <a:latin typeface="Arial"/>
                <a:sym typeface="+mn-lt"/>
              </a:rPr>
              <a:pPr>
                <a:spcBef>
                  <a:spcPct val="0"/>
                </a:spcBef>
                <a:buFontTx/>
                <a:buNone/>
              </a:pPr>
              <a:t>GHA</a:t>
            </a:fld>
            <a:endParaRPr lang="en-US" altLang="en-US" sz="1200">
              <a:solidFill>
                <a:srgbClr val="000000"/>
              </a:solidFill>
              <a:latin typeface="Arial"/>
              <a:sym typeface="+mn-lt"/>
            </a:endParaRPr>
          </a:p>
        </p:txBody>
      </p:sp>
      <p:sp>
        <p:nvSpPr>
          <p:cNvPr id="39" name="Text Placeholder 402"/>
          <p:cNvSpPr>
            <a:spLocks noGrp="1"/>
          </p:cNvSpPr>
          <p:nvPr>
            <p:custDataLst>
              <p:tags r:id="rId21"/>
            </p:custDataLst>
          </p:nvPr>
        </p:nvSpPr>
        <p:spPr bwMode="auto">
          <a:xfrm>
            <a:off x="3800475" y="5492750"/>
            <a:ext cx="182563" cy="3127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21CDF84-CF4D-491F-8025-4E6FF0CA4FB3}" type="datetime'''''''''''''''''S''''''E''''''''''''''''''N'''''''''">
              <a:rPr lang="en-US" sz="1200">
                <a:solidFill>
                  <a:srgbClr val="000000"/>
                </a:solidFill>
                <a:latin typeface="Arial"/>
                <a:sym typeface="+mn-lt"/>
              </a:rPr>
              <a:pPr>
                <a:spcBef>
                  <a:spcPct val="0"/>
                </a:spcBef>
                <a:buFontTx/>
                <a:buNone/>
              </a:pPr>
              <a:t>SEN</a:t>
            </a:fld>
            <a:endParaRPr lang="en-US" altLang="en-US" sz="1200">
              <a:solidFill>
                <a:srgbClr val="000000"/>
              </a:solidFill>
              <a:latin typeface="Arial"/>
              <a:sym typeface="+mn-lt"/>
            </a:endParaRPr>
          </a:p>
        </p:txBody>
      </p:sp>
      <p:sp>
        <p:nvSpPr>
          <p:cNvPr id="35" name="Text Placeholder 401"/>
          <p:cNvSpPr>
            <a:spLocks noGrp="1"/>
          </p:cNvSpPr>
          <p:nvPr>
            <p:custDataLst>
              <p:tags r:id="rId22"/>
            </p:custDataLst>
          </p:nvPr>
        </p:nvSpPr>
        <p:spPr bwMode="auto">
          <a:xfrm>
            <a:off x="3476625" y="5492750"/>
            <a:ext cx="182563" cy="254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A816583B-33AA-4F0A-BE73-FA59D1E86B86}" type="datetime'''''''''''''''''''''''''M''''L''''''''I'''''">
              <a:rPr lang="en-US" sz="1200">
                <a:solidFill>
                  <a:srgbClr val="000000"/>
                </a:solidFill>
                <a:latin typeface="Arial"/>
                <a:sym typeface="+mn-lt"/>
              </a:rPr>
              <a:pPr>
                <a:spcBef>
                  <a:spcPct val="0"/>
                </a:spcBef>
                <a:buFontTx/>
                <a:buNone/>
              </a:pPr>
              <a:t>MLI</a:t>
            </a:fld>
            <a:endParaRPr lang="en-US" altLang="en-US" sz="1200">
              <a:solidFill>
                <a:srgbClr val="000000"/>
              </a:solidFill>
              <a:latin typeface="Arial"/>
              <a:sym typeface="+mn-lt"/>
            </a:endParaRPr>
          </a:p>
        </p:txBody>
      </p:sp>
      <p:sp>
        <p:nvSpPr>
          <p:cNvPr id="34" name="Text Placeholder 400"/>
          <p:cNvSpPr>
            <a:spLocks noGrp="1"/>
          </p:cNvSpPr>
          <p:nvPr>
            <p:custDataLst>
              <p:tags r:id="rId23"/>
            </p:custDataLst>
          </p:nvPr>
        </p:nvSpPr>
        <p:spPr bwMode="auto">
          <a:xfrm>
            <a:off x="3152775"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B60F806-EEFC-4458-AEC6-D4095948F8A9}" type="datetime'''''''''''''''''''B''''''''''''''''GD'''''''''''''''''''">
              <a:rPr lang="en-US" sz="1200">
                <a:solidFill>
                  <a:srgbClr val="000000"/>
                </a:solidFill>
                <a:latin typeface="Arial"/>
                <a:sym typeface="+mn-lt"/>
              </a:rPr>
              <a:pPr>
                <a:spcBef>
                  <a:spcPct val="0"/>
                </a:spcBef>
                <a:buFontTx/>
                <a:buNone/>
              </a:pPr>
              <a:t>BGD</a:t>
            </a:fld>
            <a:endParaRPr lang="en-US" altLang="en-US" sz="1200">
              <a:solidFill>
                <a:srgbClr val="000000"/>
              </a:solidFill>
              <a:latin typeface="Arial"/>
              <a:sym typeface="+mn-lt"/>
            </a:endParaRPr>
          </a:p>
        </p:txBody>
      </p:sp>
      <p:sp>
        <p:nvSpPr>
          <p:cNvPr id="20" name="Text Placeholder 399"/>
          <p:cNvSpPr>
            <a:spLocks noGrp="1"/>
          </p:cNvSpPr>
          <p:nvPr>
            <p:custDataLst>
              <p:tags r:id="rId24"/>
            </p:custDataLst>
          </p:nvPr>
        </p:nvSpPr>
        <p:spPr bwMode="auto">
          <a:xfrm>
            <a:off x="2828925" y="5492750"/>
            <a:ext cx="182563" cy="2952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2B2A0E7-9C7F-4804-B70F-F52939332F39}" type="datetime'''''''''''''''''''''''''''''''''N''P''''''''L'">
              <a:rPr lang="en-US" sz="1200">
                <a:solidFill>
                  <a:srgbClr val="000000"/>
                </a:solidFill>
                <a:latin typeface="Arial"/>
                <a:sym typeface="+mn-lt"/>
              </a:rPr>
              <a:pPr>
                <a:spcBef>
                  <a:spcPct val="0"/>
                </a:spcBef>
                <a:buFontTx/>
                <a:buNone/>
              </a:pPr>
              <a:t>NPL</a:t>
            </a:fld>
            <a:endParaRPr lang="en-US" altLang="en-US" sz="1200">
              <a:solidFill>
                <a:srgbClr val="000000"/>
              </a:solidFill>
              <a:latin typeface="Arial"/>
              <a:sym typeface="+mn-lt"/>
            </a:endParaRPr>
          </a:p>
        </p:txBody>
      </p:sp>
      <p:sp>
        <p:nvSpPr>
          <p:cNvPr id="19" name="Text Placeholder 398"/>
          <p:cNvSpPr>
            <a:spLocks noGrp="1"/>
          </p:cNvSpPr>
          <p:nvPr>
            <p:custDataLst>
              <p:tags r:id="rId25"/>
            </p:custDataLst>
          </p:nvPr>
        </p:nvSpPr>
        <p:spPr bwMode="auto">
          <a:xfrm>
            <a:off x="2505075" y="5492750"/>
            <a:ext cx="182563" cy="339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FD4D3E5-4445-4659-8E9A-07D495B80321}" type="datetime'''''''''''''''''''''''''''''''''''M''''''''''''''O''''''Z'''''">
              <a:rPr lang="en-US" sz="1200">
                <a:solidFill>
                  <a:srgbClr val="000000"/>
                </a:solidFill>
                <a:latin typeface="Arial"/>
                <a:sym typeface="+mn-lt"/>
              </a:rPr>
              <a:pPr>
                <a:spcBef>
                  <a:spcPct val="0"/>
                </a:spcBef>
                <a:buFontTx/>
                <a:buNone/>
              </a:pPr>
              <a:t>MOZ</a:t>
            </a:fld>
            <a:endParaRPr lang="en-US" altLang="en-US" sz="1200">
              <a:solidFill>
                <a:srgbClr val="000000"/>
              </a:solidFill>
              <a:latin typeface="Arial"/>
              <a:sym typeface="+mn-lt"/>
            </a:endParaRPr>
          </a:p>
        </p:txBody>
      </p:sp>
      <p:sp>
        <p:nvSpPr>
          <p:cNvPr id="22" name="Text Placeholder 397"/>
          <p:cNvSpPr>
            <a:spLocks noGrp="1"/>
          </p:cNvSpPr>
          <p:nvPr>
            <p:custDataLst>
              <p:tags r:id="rId26"/>
            </p:custDataLst>
          </p:nvPr>
        </p:nvSpPr>
        <p:spPr bwMode="auto">
          <a:xfrm>
            <a:off x="2181225" y="5492750"/>
            <a:ext cx="182563" cy="2619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45E29F0-71F9-4DA5-A229-4459666CAD53}" type="datetime'''''''I''''''''''''''''''''''''''''N''''''''''''''''D'''''''''">
              <a:rPr lang="en-US" sz="1200">
                <a:solidFill>
                  <a:srgbClr val="000000"/>
                </a:solidFill>
                <a:latin typeface="Arial"/>
                <a:sym typeface="+mn-lt"/>
              </a:rPr>
              <a:pPr>
                <a:spcBef>
                  <a:spcPct val="0"/>
                </a:spcBef>
                <a:buFontTx/>
                <a:buNone/>
              </a:pPr>
              <a:t>IND</a:t>
            </a:fld>
            <a:endParaRPr lang="en-US" altLang="en-US" sz="1200">
              <a:solidFill>
                <a:srgbClr val="000000"/>
              </a:solidFill>
              <a:latin typeface="Arial"/>
              <a:sym typeface="+mn-lt"/>
            </a:endParaRPr>
          </a:p>
        </p:txBody>
      </p:sp>
      <p:sp>
        <p:nvSpPr>
          <p:cNvPr id="37" name="Text Placeholder 405"/>
          <p:cNvSpPr>
            <a:spLocks noGrp="1"/>
          </p:cNvSpPr>
          <p:nvPr>
            <p:custDataLst>
              <p:tags r:id="rId27"/>
            </p:custDataLst>
          </p:nvPr>
        </p:nvSpPr>
        <p:spPr bwMode="auto">
          <a:xfrm>
            <a:off x="4781550" y="5492750"/>
            <a:ext cx="182563" cy="2889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B483828-C76F-4931-A400-DDEEA3C9C1F5}" type="datetime'''''''''T''''''''Z''''''''''''''''''''''''''A'''''''''">
              <a:rPr lang="en-US" sz="1200">
                <a:solidFill>
                  <a:srgbClr val="000000"/>
                </a:solidFill>
                <a:latin typeface="Arial"/>
                <a:sym typeface="+mn-lt"/>
              </a:rPr>
              <a:pPr>
                <a:spcBef>
                  <a:spcPct val="0"/>
                </a:spcBef>
                <a:buFontTx/>
                <a:buNone/>
              </a:pPr>
              <a:t>TZA</a:t>
            </a:fld>
            <a:endParaRPr lang="en-US" altLang="en-US" sz="1200">
              <a:solidFill>
                <a:srgbClr val="000000"/>
              </a:solidFill>
              <a:latin typeface="Arial"/>
              <a:sym typeface="+mn-lt"/>
            </a:endParaRPr>
          </a:p>
        </p:txBody>
      </p:sp>
      <p:sp>
        <p:nvSpPr>
          <p:cNvPr id="36" name="Text Placeholder 404"/>
          <p:cNvSpPr>
            <a:spLocks noGrp="1"/>
          </p:cNvSpPr>
          <p:nvPr>
            <p:custDataLst>
              <p:tags r:id="rId28"/>
            </p:custDataLst>
          </p:nvPr>
        </p:nvSpPr>
        <p:spPr bwMode="auto">
          <a:xfrm>
            <a:off x="4457700"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1B21584-D9BB-45CC-9655-CFF6C829F3E1}" type="datetime'''''''''''''''''''''''''''''YE''''''''''''''''''''M'''''''">
              <a:rPr lang="en-US" sz="1200">
                <a:solidFill>
                  <a:srgbClr val="000000"/>
                </a:solidFill>
                <a:latin typeface="Arial"/>
                <a:sym typeface="+mn-lt"/>
              </a:rPr>
              <a:pPr>
                <a:spcBef>
                  <a:spcPct val="0"/>
                </a:spcBef>
                <a:buFontTx/>
                <a:buNone/>
              </a:pPr>
              <a:t>YEM</a:t>
            </a:fld>
            <a:endParaRPr lang="en-US" altLang="en-US" sz="1200">
              <a:solidFill>
                <a:srgbClr val="000000"/>
              </a:solidFill>
              <a:latin typeface="Arial"/>
              <a:sym typeface="+mn-lt"/>
            </a:endParaRPr>
          </a:p>
        </p:txBody>
      </p:sp>
      <p:sp>
        <p:nvSpPr>
          <p:cNvPr id="38" name="Text Placeholder 403"/>
          <p:cNvSpPr>
            <a:spLocks noGrp="1"/>
          </p:cNvSpPr>
          <p:nvPr>
            <p:custDataLst>
              <p:tags r:id="rId29"/>
            </p:custDataLst>
          </p:nvPr>
        </p:nvSpPr>
        <p:spPr bwMode="auto">
          <a:xfrm>
            <a:off x="4129088"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3A78F7D-8F74-4716-B41F-2CA0B8CF32FA}" type="datetime'''''''''''''''''''''''U''''''''''''G''''''A'''''''''''''''">
              <a:rPr lang="en-US" sz="1200">
                <a:solidFill>
                  <a:srgbClr val="000000"/>
                </a:solidFill>
                <a:latin typeface="Arial"/>
                <a:sym typeface="+mn-lt"/>
              </a:rPr>
              <a:pPr>
                <a:spcBef>
                  <a:spcPct val="0"/>
                </a:spcBef>
                <a:buFontTx/>
                <a:buNone/>
              </a:pPr>
              <a:t>UGA</a:t>
            </a:fld>
            <a:endParaRPr lang="en-US" altLang="en-US" sz="1200">
              <a:solidFill>
                <a:srgbClr val="000000"/>
              </a:solidFill>
              <a:latin typeface="Arial"/>
              <a:sym typeface="+mn-lt"/>
            </a:endParaRPr>
          </a:p>
        </p:txBody>
      </p:sp>
      <p:sp>
        <p:nvSpPr>
          <p:cNvPr id="32" name="Text Placeholder 413"/>
          <p:cNvSpPr>
            <a:spLocks noGrp="1"/>
          </p:cNvSpPr>
          <p:nvPr>
            <p:custDataLst>
              <p:tags r:id="rId30"/>
            </p:custDataLst>
          </p:nvPr>
        </p:nvSpPr>
        <p:spPr bwMode="auto">
          <a:xfrm>
            <a:off x="7372350" y="5492750"/>
            <a:ext cx="182563" cy="3476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A4C929C-5ACC-4EA8-910E-D4270D61CFD1}" type="datetime'''''''''R''''''''''''''''''''''''''W''''''A'''''''''''">
              <a:rPr lang="en-US" sz="1200">
                <a:solidFill>
                  <a:srgbClr val="000000"/>
                </a:solidFill>
                <a:latin typeface="Arial"/>
                <a:sym typeface="+mn-lt"/>
              </a:rPr>
              <a:pPr>
                <a:spcBef>
                  <a:spcPct val="0"/>
                </a:spcBef>
                <a:buFontTx/>
                <a:buNone/>
              </a:pPr>
              <a:t>RWA</a:t>
            </a:fld>
            <a:endParaRPr lang="en-US" altLang="en-US" sz="1200" dirty="0">
              <a:solidFill>
                <a:srgbClr val="000000"/>
              </a:solidFill>
              <a:latin typeface="Arial"/>
              <a:sym typeface="+mn-lt"/>
            </a:endParaRPr>
          </a:p>
        </p:txBody>
      </p:sp>
      <p:sp>
        <p:nvSpPr>
          <p:cNvPr id="33" name="Text Placeholder 421"/>
          <p:cNvSpPr>
            <a:spLocks noGrp="1"/>
          </p:cNvSpPr>
          <p:nvPr>
            <p:custDataLst>
              <p:tags r:id="rId31"/>
            </p:custDataLst>
          </p:nvPr>
        </p:nvSpPr>
        <p:spPr bwMode="auto">
          <a:xfrm>
            <a:off x="7859713" y="4706938"/>
            <a:ext cx="744538" cy="54768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200" dirty="0">
                <a:solidFill>
                  <a:prstClr val="black"/>
                </a:solidFill>
                <a:latin typeface="Calibri" panose="020F0502020204030204" pitchFamily="34" charset="0"/>
                <a:sym typeface="Calibri" panose="020F0502020204030204" pitchFamily="34" charset="0"/>
              </a:rPr>
              <a:t>Abuja </a:t>
            </a:r>
          </a:p>
          <a:p>
            <a:pPr>
              <a:spcBef>
                <a:spcPct val="0"/>
              </a:spcBef>
              <a:buFontTx/>
              <a:buNone/>
            </a:pPr>
            <a:r>
              <a:rPr lang="en-US" altLang="en-US" sz="1200" dirty="0">
                <a:solidFill>
                  <a:prstClr val="black"/>
                </a:solidFill>
                <a:latin typeface="Calibri" panose="020F0502020204030204" pitchFamily="34" charset="0"/>
                <a:sym typeface="Calibri" panose="020F0502020204030204" pitchFamily="34" charset="0"/>
              </a:rPr>
              <a:t>Declaration </a:t>
            </a:r>
          </a:p>
          <a:p>
            <a:pPr>
              <a:spcBef>
                <a:spcPct val="0"/>
              </a:spcBef>
              <a:buFontTx/>
              <a:buNone/>
            </a:pPr>
            <a:r>
              <a:rPr lang="en-US" altLang="en-US" sz="1200" dirty="0">
                <a:solidFill>
                  <a:prstClr val="black"/>
                </a:solidFill>
                <a:latin typeface="Calibri" panose="020F0502020204030204" pitchFamily="34" charset="0"/>
                <a:sym typeface="Calibri" panose="020F0502020204030204" pitchFamily="34" charset="0"/>
              </a:rPr>
              <a:t>target</a:t>
            </a:r>
          </a:p>
        </p:txBody>
      </p:sp>
      <p:sp>
        <p:nvSpPr>
          <p:cNvPr id="30" name="Text Placeholder 412"/>
          <p:cNvSpPr>
            <a:spLocks noGrp="1"/>
          </p:cNvSpPr>
          <p:nvPr>
            <p:custDataLst>
              <p:tags r:id="rId32"/>
            </p:custDataLst>
          </p:nvPr>
        </p:nvSpPr>
        <p:spPr bwMode="auto">
          <a:xfrm>
            <a:off x="7048500" y="5492750"/>
            <a:ext cx="182563"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DC846B3-2919-47E5-81E7-289EAA95C275}" type="datetime'''''''''''''''''''Z''''''''''''''''''A''''''''''''R'''">
              <a:rPr lang="en-US" sz="1200">
                <a:solidFill>
                  <a:srgbClr val="000000"/>
                </a:solidFill>
                <a:latin typeface="Arial"/>
                <a:sym typeface="+mn-lt"/>
              </a:rPr>
              <a:pPr>
                <a:spcBef>
                  <a:spcPct val="0"/>
                </a:spcBef>
                <a:buFontTx/>
                <a:buNone/>
              </a:pPr>
              <a:t>ZAR</a:t>
            </a:fld>
            <a:endParaRPr lang="en-US" altLang="en-US" sz="1200">
              <a:solidFill>
                <a:srgbClr val="000000"/>
              </a:solidFill>
              <a:latin typeface="Arial"/>
              <a:sym typeface="+mn-lt"/>
            </a:endParaRPr>
          </a:p>
        </p:txBody>
      </p:sp>
      <p:sp>
        <p:nvSpPr>
          <p:cNvPr id="40" name="TextBox 68"/>
          <p:cNvSpPr txBox="1">
            <a:spLocks noChangeArrowheads="1"/>
          </p:cNvSpPr>
          <p:nvPr/>
        </p:nvSpPr>
        <p:spPr bwMode="auto">
          <a:xfrm>
            <a:off x="1143000" y="3562567"/>
            <a:ext cx="7143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b="1" u="sng" dirty="0">
                <a:solidFill>
                  <a:prstClr val="black"/>
                </a:solidFill>
                <a:cs typeface="Arial" panose="020B0604020202020204" pitchFamily="34" charset="0"/>
                <a:sym typeface="Calibri" panose="020F0502020204030204" pitchFamily="34" charset="0"/>
              </a:rPr>
              <a:t>O</a:t>
            </a:r>
            <a:r>
              <a:rPr lang="en-US" altLang="en-US" sz="1400" b="1" u="sng" dirty="0" smtClean="0">
                <a:solidFill>
                  <a:prstClr val="black"/>
                </a:solidFill>
                <a:cs typeface="Arial" panose="020B0604020202020204" pitchFamily="34" charset="0"/>
                <a:sym typeface="Calibri" panose="020F0502020204030204" pitchFamily="34" charset="0"/>
              </a:rPr>
              <a:t>ver one-third of priority countries do not meet the Abuja target of 15% of general government expenditures going towards health</a:t>
            </a:r>
            <a:endParaRPr lang="en-US" altLang="en-US" sz="1400" u="sng" dirty="0" smtClean="0">
              <a:solidFill>
                <a:prstClr val="black"/>
              </a:solidFill>
              <a:cs typeface="Arial" panose="020B0604020202020204" pitchFamily="34" charset="0"/>
              <a:sym typeface="Calibri" panose="020F0502020204030204" pitchFamily="34" charset="0"/>
            </a:endParaRPr>
          </a:p>
          <a:p>
            <a:r>
              <a:rPr lang="en-US" altLang="en-US" sz="1200" dirty="0" smtClean="0">
                <a:solidFill>
                  <a:prstClr val="black"/>
                </a:solidFill>
                <a:cs typeface="Arial" panose="020B0604020202020204" pitchFamily="34" charset="0"/>
                <a:sym typeface="Calibri" panose="020F0502020204030204" pitchFamily="34" charset="0"/>
              </a:rPr>
              <a:t>Health </a:t>
            </a:r>
            <a:r>
              <a:rPr lang="en-US" altLang="en-US" sz="1200" dirty="0">
                <a:solidFill>
                  <a:prstClr val="black"/>
                </a:solidFill>
                <a:cs typeface="Arial" panose="020B0604020202020204" pitchFamily="34" charset="0"/>
                <a:sym typeface="Calibri" panose="020F0502020204030204" pitchFamily="34" charset="0"/>
              </a:rPr>
              <a:t>expenditure, public (% of GDP) / Tax revenue, total (% of GDP), </a:t>
            </a:r>
            <a:r>
              <a:rPr lang="en-US" altLang="en-US" sz="1200" dirty="0" smtClean="0">
                <a:solidFill>
                  <a:prstClr val="black"/>
                </a:solidFill>
                <a:cs typeface="Arial" panose="020B0604020202020204" pitchFamily="34" charset="0"/>
                <a:sym typeface="Calibri" panose="020F0502020204030204" pitchFamily="34" charset="0"/>
              </a:rPr>
              <a:t>2012*</a:t>
            </a:r>
            <a:endParaRPr lang="en-US" altLang="en-US" sz="1200" dirty="0">
              <a:solidFill>
                <a:prstClr val="black"/>
              </a:solidFill>
              <a:cs typeface="Arial" panose="020B0604020202020204" pitchFamily="34" charset="0"/>
              <a:sym typeface="Calibri" panose="020F0502020204030204" pitchFamily="34" charset="0"/>
            </a:endParaRPr>
          </a:p>
        </p:txBody>
      </p:sp>
      <p:sp>
        <p:nvSpPr>
          <p:cNvPr id="55" name="Text Placeholder 2"/>
          <p:cNvSpPr txBox="1">
            <a:spLocks/>
          </p:cNvSpPr>
          <p:nvPr/>
        </p:nvSpPr>
        <p:spPr bwMode="auto">
          <a:xfrm>
            <a:off x="542925" y="6324600"/>
            <a:ext cx="806132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World Databank (2013):“Size </a:t>
            </a:r>
            <a:r>
              <a:rPr lang="en-US" altLang="en-US" sz="900" dirty="0">
                <a:solidFill>
                  <a:prstClr val="black"/>
                </a:solidFill>
                <a:cs typeface="Arial" panose="020B0604020202020204" pitchFamily="34" charset="0"/>
                <a:sym typeface="Calibri" panose="020F0502020204030204" pitchFamily="34" charset="0"/>
              </a:rPr>
              <a:t>and Causes of the Informal Sector of the Nigerian </a:t>
            </a:r>
            <a:r>
              <a:rPr lang="en-US" altLang="en-US" sz="900" dirty="0" smtClean="0">
                <a:solidFill>
                  <a:prstClr val="black"/>
                </a:solidFill>
                <a:cs typeface="Arial" panose="020B0604020202020204" pitchFamily="34" charset="0"/>
                <a:sym typeface="Calibri" panose="020F0502020204030204" pitchFamily="34" charset="0"/>
              </a:rPr>
              <a:t>Economy;” CSIS </a:t>
            </a:r>
            <a:r>
              <a:rPr lang="en-US" altLang="en-US" sz="900" dirty="0">
                <a:solidFill>
                  <a:prstClr val="black"/>
                </a:solidFill>
                <a:cs typeface="Arial" panose="020B0604020202020204" pitchFamily="34" charset="0"/>
                <a:sym typeface="Calibri" panose="020F0502020204030204" pitchFamily="34" charset="0"/>
              </a:rPr>
              <a:t>(2014</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“Paying for Development: Domestic Resource Mobilization;” </a:t>
            </a:r>
            <a:r>
              <a:rPr lang="en-US" altLang="en-US" sz="900" dirty="0" smtClean="0">
                <a:solidFill>
                  <a:prstClr val="black"/>
                </a:solidFill>
                <a:cs typeface="Arial" panose="020B0604020202020204" pitchFamily="34" charset="0"/>
                <a:sym typeface="Calibri" panose="020F0502020204030204" pitchFamily="34" charset="0"/>
              </a:rPr>
              <a:t>WHO </a:t>
            </a:r>
            <a:r>
              <a:rPr lang="en-US" altLang="en-US" sz="900" dirty="0">
                <a:solidFill>
                  <a:prstClr val="black"/>
                </a:solidFill>
                <a:cs typeface="Arial" panose="020B0604020202020204" pitchFamily="34" charset="0"/>
                <a:sym typeface="Calibri" panose="020F0502020204030204" pitchFamily="34" charset="0"/>
              </a:rPr>
              <a:t>(2011</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“The Abuja Declaration 10 Years </a:t>
            </a:r>
            <a:r>
              <a:rPr lang="en-US" altLang="en-US" sz="900" dirty="0" smtClean="0">
                <a:solidFill>
                  <a:prstClr val="black"/>
                </a:solidFill>
                <a:cs typeface="Arial" panose="020B0604020202020204" pitchFamily="34" charset="0"/>
                <a:sym typeface="Calibri" panose="020F0502020204030204" pitchFamily="34" charset="0"/>
              </a:rPr>
              <a:t>On;” </a:t>
            </a:r>
            <a:r>
              <a:rPr lang="en-US" altLang="en-US" sz="900" dirty="0" err="1" smtClean="0">
                <a:solidFill>
                  <a:prstClr val="black"/>
                </a:solidFill>
                <a:cs typeface="Arial" panose="020B0604020202020204" pitchFamily="34" charset="0"/>
                <a:sym typeface="Calibri" panose="020F0502020204030204" pitchFamily="34" charset="0"/>
              </a:rPr>
              <a:t>Ebere</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err="1">
                <a:solidFill>
                  <a:prstClr val="black"/>
                </a:solidFill>
                <a:cs typeface="Arial" panose="020B0604020202020204" pitchFamily="34" charset="0"/>
                <a:sym typeface="Calibri" panose="020F0502020204030204" pitchFamily="34" charset="0"/>
              </a:rPr>
              <a:t>Uneze</a:t>
            </a:r>
            <a:r>
              <a:rPr lang="en-US" altLang="en-US" sz="900" dirty="0">
                <a:solidFill>
                  <a:prstClr val="black"/>
                </a:solidFill>
                <a:cs typeface="Arial" panose="020B0604020202020204" pitchFamily="34" charset="0"/>
                <a:sym typeface="Calibri" panose="020F0502020204030204" pitchFamily="34" charset="0"/>
              </a:rPr>
              <a:t> (2014</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“Domestic Resource Mobilization: A Financing Option for Sustainable Development in </a:t>
            </a:r>
            <a:r>
              <a:rPr lang="en-US" altLang="en-US" sz="900" dirty="0" smtClean="0">
                <a:solidFill>
                  <a:prstClr val="black"/>
                </a:solidFill>
                <a:cs typeface="Arial" panose="020B0604020202020204" pitchFamily="34" charset="0"/>
                <a:sym typeface="Calibri" panose="020F0502020204030204" pitchFamily="34" charset="0"/>
              </a:rPr>
              <a:t>Africa;” International </a:t>
            </a:r>
            <a:r>
              <a:rPr lang="en-US" altLang="en-US" sz="900" dirty="0">
                <a:solidFill>
                  <a:prstClr val="black"/>
                </a:solidFill>
                <a:cs typeface="Arial" panose="020B0604020202020204" pitchFamily="34" charset="0"/>
                <a:sym typeface="Calibri" panose="020F0502020204030204" pitchFamily="34" charset="0"/>
              </a:rPr>
              <a:t>Business Times (2013) “How many people in India pay income tax? Hardly </a:t>
            </a:r>
            <a:r>
              <a:rPr lang="en-US" altLang="en-US" sz="900" dirty="0" smtClean="0">
                <a:solidFill>
                  <a:prstClr val="black"/>
                </a:solidFill>
                <a:cs typeface="Arial" panose="020B0604020202020204" pitchFamily="34" charset="0"/>
                <a:sym typeface="Calibri" panose="020F0502020204030204" pitchFamily="34" charset="0"/>
              </a:rPr>
              <a:t>anyone;” Expert interviews; Dalberg analysis. </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5" name="Picture 4"/>
          <p:cNvPicPr>
            <a:picLocks noChangeAspect="1"/>
          </p:cNvPicPr>
          <p:nvPr/>
        </p:nvPicPr>
        <p:blipFill>
          <a:blip r:embed="rId3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3400" y="203238"/>
            <a:ext cx="658405" cy="658405"/>
          </a:xfrm>
          <a:prstGeom prst="rect">
            <a:avLst/>
          </a:prstGeom>
        </p:spPr>
      </p:pic>
      <p:pic>
        <p:nvPicPr>
          <p:cNvPr id="45" name="Picture 44">
            <a:hlinkClick r:id="rId40" action="ppaction://hlinksldjump"/>
          </p:cNvPr>
          <p:cNvPicPr>
            <a:picLocks noChangeAspect="1"/>
          </p:cNvPicPr>
          <p:nvPr/>
        </p:nvPicPr>
        <p:blipFill rotWithShape="1">
          <a:blip r:embed="rId4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42" name="Picture 41"/>
          <p:cNvPicPr>
            <a:picLocks noChangeAspect="1"/>
          </p:cNvPicPr>
          <p:nvPr/>
        </p:nvPicPr>
        <p:blipFill rotWithShape="1">
          <a:blip r:embed="rId42" cstate="screen">
            <a:extLst>
              <a:ext uri="{28A0092B-C50C-407E-A947-70E740481C1C}">
                <a14:useLocalDpi xmlns:a14="http://schemas.microsoft.com/office/drawing/2010/main"/>
              </a:ext>
            </a:extLst>
          </a:blip>
          <a:srcRect l="27758" t="10597" r="19675" b="8530"/>
          <a:stretch/>
        </p:blipFill>
        <p:spPr>
          <a:xfrm>
            <a:off x="6629399" y="1143000"/>
            <a:ext cx="1981201" cy="2286000"/>
          </a:xfrm>
          <a:prstGeom prst="rect">
            <a:avLst/>
          </a:prstGeom>
        </p:spPr>
      </p:pic>
      <p:sp>
        <p:nvSpPr>
          <p:cNvPr id="41" name="TextBox 40"/>
          <p:cNvSpPr txBox="1"/>
          <p:nvPr/>
        </p:nvSpPr>
        <p:spPr>
          <a:xfrm>
            <a:off x="542924" y="6019800"/>
            <a:ext cx="7991476" cy="230832"/>
          </a:xfrm>
          <a:prstGeom prst="rect">
            <a:avLst/>
          </a:prstGeom>
          <a:noFill/>
        </p:spPr>
        <p:txBody>
          <a:bodyPr wrap="square" rtlCol="0">
            <a:spAutoFit/>
          </a:bodyPr>
          <a:lstStyle/>
          <a:p>
            <a:r>
              <a:rPr lang="en-US" sz="900" dirty="0" smtClean="0"/>
              <a:t>*Figures may seem high because they </a:t>
            </a:r>
            <a:r>
              <a:rPr lang="en-US" sz="900" dirty="0"/>
              <a:t> </a:t>
            </a:r>
            <a:r>
              <a:rPr lang="en-US" sz="900" dirty="0" smtClean="0"/>
              <a:t>include on-budget donor funding</a:t>
            </a:r>
            <a:endParaRPr lang="en-US" sz="900" dirty="0"/>
          </a:p>
        </p:txBody>
      </p:sp>
    </p:spTree>
    <p:extLst>
      <p:ext uri="{BB962C8B-B14F-4D97-AF65-F5344CB8AC3E}">
        <p14:creationId xmlns:p14="http://schemas.microsoft.com/office/powerpoint/2010/main" val="34913689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3479"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26</a:t>
            </a:fld>
            <a:endParaRPr lang="en-US" dirty="0">
              <a:solidFill>
                <a:prstClr val="black">
                  <a:tint val="75000"/>
                </a:prstClr>
              </a:solidFill>
            </a:endParaRPr>
          </a:p>
        </p:txBody>
      </p:sp>
      <p:sp>
        <p:nvSpPr>
          <p:cNvPr id="4" name="Title 1"/>
          <p:cNvSpPr>
            <a:spLocks noGrp="1"/>
          </p:cNvSpPr>
          <p:nvPr>
            <p:ph type="title"/>
          </p:nvPr>
        </p:nvSpPr>
        <p:spPr>
          <a:xfrm>
            <a:off x="1066800" y="152400"/>
            <a:ext cx="5943600" cy="665163"/>
          </a:xfrm>
        </p:spPr>
        <p:txBody>
          <a:bodyPr>
            <a:noAutofit/>
          </a:bodyPr>
          <a:lstStyle/>
          <a:p>
            <a:r>
              <a:rPr lang="en-US" b="1" dirty="0" smtClean="0"/>
              <a:t>Diagnosis</a:t>
            </a:r>
            <a:r>
              <a:rPr lang="en-US" dirty="0" smtClean="0"/>
              <a:t>: Donor dependence and high OOP spend are common symptoms of insufficient domestic public expenditure</a:t>
            </a:r>
            <a:endParaRPr lang="en-US" dirty="0"/>
          </a:p>
        </p:txBody>
      </p:sp>
      <p:sp>
        <p:nvSpPr>
          <p:cNvPr id="9" name="Rectangle 8"/>
          <p:cNvSpPr/>
          <p:nvPr/>
        </p:nvSpPr>
        <p:spPr bwMode="auto">
          <a:xfrm>
            <a:off x="309563" y="1600200"/>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Decreasing/stagnant  national health budget</a:t>
            </a:r>
          </a:p>
        </p:txBody>
      </p:sp>
      <p:sp>
        <p:nvSpPr>
          <p:cNvPr id="11" name="Rectangle 10"/>
          <p:cNvSpPr/>
          <p:nvPr/>
        </p:nvSpPr>
        <p:spPr bwMode="auto">
          <a:xfrm>
            <a:off x="2391009" y="1672530"/>
            <a:ext cx="2302532" cy="23336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Contracting overall economy</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17" name="Rectangle 16"/>
          <p:cNvSpPr/>
          <p:nvPr/>
        </p:nvSpPr>
        <p:spPr bwMode="auto">
          <a:xfrm>
            <a:off x="309563" y="2695082"/>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High donor dependence for health</a:t>
            </a:r>
          </a:p>
        </p:txBody>
      </p:sp>
      <p:sp>
        <p:nvSpPr>
          <p:cNvPr id="18" name="Rectangle 17"/>
          <p:cNvSpPr/>
          <p:nvPr/>
        </p:nvSpPr>
        <p:spPr bwMode="auto">
          <a:xfrm>
            <a:off x="304800" y="3789964"/>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High percentage of out-of-pocket spending</a:t>
            </a:r>
          </a:p>
        </p:txBody>
      </p:sp>
      <p:sp>
        <p:nvSpPr>
          <p:cNvPr id="19" name="Rectangle 18"/>
          <p:cNvSpPr/>
          <p:nvPr/>
        </p:nvSpPr>
        <p:spPr bwMode="auto">
          <a:xfrm>
            <a:off x="319088" y="4884846"/>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Funding gaps for EPCMD programming</a:t>
            </a:r>
          </a:p>
        </p:txBody>
      </p:sp>
      <p:cxnSp>
        <p:nvCxnSpPr>
          <p:cNvPr id="8" name="Elbow Connector 7"/>
          <p:cNvCxnSpPr>
            <a:stCxn id="9" idx="3"/>
            <a:endCxn id="11" idx="1"/>
          </p:cNvCxnSpPr>
          <p:nvPr/>
        </p:nvCxnSpPr>
        <p:spPr bwMode="auto">
          <a:xfrm flipV="1">
            <a:off x="2052640" y="1789212"/>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31" name="Rectangle 30"/>
          <p:cNvSpPr/>
          <p:nvPr/>
        </p:nvSpPr>
        <p:spPr bwMode="auto">
          <a:xfrm>
            <a:off x="2391009" y="2209800"/>
            <a:ext cx="230253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National emergencies requiring diversion of funds from health</a:t>
            </a: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43" name="Rectangle 42"/>
          <p:cNvSpPr/>
          <p:nvPr/>
        </p:nvSpPr>
        <p:spPr bwMode="auto">
          <a:xfrm>
            <a:off x="2391009" y="2936876"/>
            <a:ext cx="2302532" cy="56832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Extremely low income/fragile economy with limited capacity for health programming compared to burden</a:t>
            </a:r>
          </a:p>
        </p:txBody>
      </p:sp>
      <p:sp>
        <p:nvSpPr>
          <p:cNvPr id="46" name="Rectangle 45"/>
          <p:cNvSpPr/>
          <p:nvPr/>
        </p:nvSpPr>
        <p:spPr bwMode="auto">
          <a:xfrm>
            <a:off x="2381484" y="3810000"/>
            <a:ext cx="2302532" cy="685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Low quality of public sector services or tiered health pricing with out-of-pocket burden falling on the upper-middle classes</a:t>
            </a:r>
          </a:p>
        </p:txBody>
      </p:sp>
      <p:sp>
        <p:nvSpPr>
          <p:cNvPr id="49" name="Rectangle 48"/>
          <p:cNvSpPr/>
          <p:nvPr/>
        </p:nvSpPr>
        <p:spPr bwMode="auto">
          <a:xfrm>
            <a:off x="2391009" y="4608805"/>
            <a:ext cx="2302532" cy="50428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Sub-optimal allocation of funding</a:t>
            </a:r>
          </a:p>
        </p:txBody>
      </p:sp>
      <p:sp>
        <p:nvSpPr>
          <p:cNvPr id="51" name="Rectangle 50"/>
          <p:cNvSpPr/>
          <p:nvPr/>
        </p:nvSpPr>
        <p:spPr bwMode="auto">
          <a:xfrm>
            <a:off x="2391009" y="5250109"/>
            <a:ext cx="230253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coordination among donors and governments</a:t>
            </a:r>
          </a:p>
        </p:txBody>
      </p:sp>
      <p:sp>
        <p:nvSpPr>
          <p:cNvPr id="52" name="Rectangle 51"/>
          <p:cNvSpPr/>
          <p:nvPr/>
        </p:nvSpPr>
        <p:spPr bwMode="auto">
          <a:xfrm>
            <a:off x="2391009" y="5631109"/>
            <a:ext cx="230253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Limited capacity in health programs and systems to absorb funding</a:t>
            </a:r>
          </a:p>
        </p:txBody>
      </p:sp>
      <p:cxnSp>
        <p:nvCxnSpPr>
          <p:cNvPr id="60" name="Elbow Connector 59"/>
          <p:cNvCxnSpPr>
            <a:endCxn id="31" idx="1"/>
          </p:cNvCxnSpPr>
          <p:nvPr/>
        </p:nvCxnSpPr>
        <p:spPr bwMode="auto">
          <a:xfrm rot="16200000" flipH="1">
            <a:off x="2124078" y="2160285"/>
            <a:ext cx="352652" cy="181209"/>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1" name="Straight Arrow Connector 40"/>
          <p:cNvCxnSpPr>
            <a:stCxn id="17" idx="3"/>
            <a:endCxn id="43" idx="1"/>
          </p:cNvCxnSpPr>
          <p:nvPr/>
        </p:nvCxnSpPr>
        <p:spPr bwMode="auto">
          <a:xfrm flipV="1">
            <a:off x="2052640" y="3221038"/>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5" name="Straight Arrow Connector 44"/>
          <p:cNvCxnSpPr>
            <a:endCxn id="46" idx="1"/>
          </p:cNvCxnSpPr>
          <p:nvPr/>
        </p:nvCxnSpPr>
        <p:spPr bwMode="auto">
          <a:xfrm flipV="1">
            <a:off x="2057400" y="4152900"/>
            <a:ext cx="32408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7" name="Elbow Connector 46"/>
          <p:cNvCxnSpPr>
            <a:stCxn id="19" idx="3"/>
            <a:endCxn id="49" idx="1"/>
          </p:cNvCxnSpPr>
          <p:nvPr/>
        </p:nvCxnSpPr>
        <p:spPr bwMode="auto">
          <a:xfrm flipV="1">
            <a:off x="2062165" y="4860949"/>
            <a:ext cx="328844" cy="553274"/>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8" name="Elbow Connector 47"/>
          <p:cNvCxnSpPr/>
          <p:nvPr/>
        </p:nvCxnSpPr>
        <p:spPr bwMode="auto">
          <a:xfrm>
            <a:off x="2062165" y="5406354"/>
            <a:ext cx="359681" cy="344821"/>
          </a:xfrm>
          <a:prstGeom prst="bentConnector3">
            <a:avLst>
              <a:gd name="adj1" fmla="val 44704"/>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50" name="Straight Arrow Connector 49"/>
          <p:cNvCxnSpPr>
            <a:stCxn id="19" idx="3"/>
            <a:endCxn id="51" idx="1"/>
          </p:cNvCxnSpPr>
          <p:nvPr/>
        </p:nvCxnSpPr>
        <p:spPr bwMode="auto">
          <a:xfrm flipV="1">
            <a:off x="2062165" y="5406355"/>
            <a:ext cx="328844" cy="786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4" name="Picture 33"/>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1000" y="203238"/>
            <a:ext cx="658405" cy="658405"/>
          </a:xfrm>
          <a:prstGeom prst="rect">
            <a:avLst/>
          </a:prstGeom>
        </p:spPr>
      </p:pic>
      <p:pic>
        <p:nvPicPr>
          <p:cNvPr id="36" name="Picture 35">
            <a:hlinkClick r:id="" action="ppaction://noaction"/>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sp>
        <p:nvSpPr>
          <p:cNvPr id="64" name="Rectangle 63"/>
          <p:cNvSpPr/>
          <p:nvPr/>
        </p:nvSpPr>
        <p:spPr bwMode="auto">
          <a:xfrm>
            <a:off x="7481848" y="1646700"/>
            <a:ext cx="1427018" cy="28382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p>
        </p:txBody>
      </p:sp>
      <p:sp>
        <p:nvSpPr>
          <p:cNvPr id="65" name="Rectangle 64"/>
          <p:cNvSpPr/>
          <p:nvPr/>
        </p:nvSpPr>
        <p:spPr bwMode="auto">
          <a:xfrm>
            <a:off x="7481848" y="2236638"/>
            <a:ext cx="1427018" cy="42231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a:t>
            </a:r>
            <a:endParaRPr lang="en-US" sz="1000" dirty="0">
              <a:solidFill>
                <a:prstClr val="black"/>
              </a:solidFill>
              <a:sym typeface="Symbol" pitchFamily="18" charset="2"/>
            </a:endParaRPr>
          </a:p>
        </p:txBody>
      </p:sp>
      <p:sp>
        <p:nvSpPr>
          <p:cNvPr id="66" name="Rectangle 65"/>
          <p:cNvSpPr/>
          <p:nvPr/>
        </p:nvSpPr>
        <p:spPr bwMode="auto">
          <a:xfrm>
            <a:off x="7510422" y="2936876"/>
            <a:ext cx="1398443" cy="55932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67" name="Rectangle 66"/>
          <p:cNvSpPr/>
          <p:nvPr/>
        </p:nvSpPr>
        <p:spPr bwMode="auto">
          <a:xfrm>
            <a:off x="7555207" y="3810583"/>
            <a:ext cx="1353657" cy="53281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a:t>
            </a:r>
            <a:endParaRPr lang="en-US" sz="1000" dirty="0">
              <a:solidFill>
                <a:prstClr val="black"/>
              </a:solidFill>
              <a:sym typeface="Symbol" pitchFamily="18" charset="2"/>
            </a:endParaRPr>
          </a:p>
        </p:txBody>
      </p:sp>
      <p:sp>
        <p:nvSpPr>
          <p:cNvPr id="68" name="Rectangle 67"/>
          <p:cNvSpPr/>
          <p:nvPr/>
        </p:nvSpPr>
        <p:spPr bwMode="auto">
          <a:xfrm>
            <a:off x="7516959" y="4606776"/>
            <a:ext cx="1398441" cy="51584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p>
        </p:txBody>
      </p:sp>
      <p:sp>
        <p:nvSpPr>
          <p:cNvPr id="69" name="Rectangle 68"/>
          <p:cNvSpPr/>
          <p:nvPr/>
        </p:nvSpPr>
        <p:spPr bwMode="auto">
          <a:xfrm>
            <a:off x="7510423" y="5250058"/>
            <a:ext cx="1398440" cy="33924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72" name="Rectangle 71"/>
          <p:cNvSpPr/>
          <p:nvPr/>
        </p:nvSpPr>
        <p:spPr bwMode="auto">
          <a:xfrm>
            <a:off x="7510423" y="5638801"/>
            <a:ext cx="1398439"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44" name="Rectangle 43"/>
          <p:cNvSpPr/>
          <p:nvPr/>
        </p:nvSpPr>
        <p:spPr bwMode="auto">
          <a:xfrm>
            <a:off x="5029200" y="1643363"/>
            <a:ext cx="2078182" cy="28236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Is the country’s economy growing? </a:t>
            </a:r>
          </a:p>
        </p:txBody>
      </p:sp>
      <p:sp>
        <p:nvSpPr>
          <p:cNvPr id="53" name="Rectangle 52"/>
          <p:cNvSpPr/>
          <p:nvPr/>
        </p:nvSpPr>
        <p:spPr bwMode="auto">
          <a:xfrm>
            <a:off x="5029200" y="2232168"/>
            <a:ext cx="207818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Has a recent catastrophe influenced government budgeting?</a:t>
            </a:r>
          </a:p>
        </p:txBody>
      </p:sp>
      <p:sp>
        <p:nvSpPr>
          <p:cNvPr id="54" name="Rectangle 53"/>
          <p:cNvSpPr/>
          <p:nvPr/>
        </p:nvSpPr>
        <p:spPr bwMode="auto">
          <a:xfrm>
            <a:off x="5029200" y="2927881"/>
            <a:ext cx="2078182" cy="56832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the country spend &lt;15% of its budget on health </a:t>
            </a:r>
            <a:endParaRPr lang="en-US" sz="1000" dirty="0">
              <a:solidFill>
                <a:prstClr val="black"/>
              </a:solidFill>
              <a:sym typeface="Symbol" pitchFamily="18" charset="2"/>
            </a:endParaRPr>
          </a:p>
        </p:txBody>
      </p:sp>
      <p:sp>
        <p:nvSpPr>
          <p:cNvPr id="55" name="Rectangle 54"/>
          <p:cNvSpPr/>
          <p:nvPr/>
        </p:nvSpPr>
        <p:spPr bwMode="auto">
          <a:xfrm>
            <a:off x="5029200" y="3886200"/>
            <a:ext cx="207818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national policies and programs in place to provide free/subsidized care to the poor?</a:t>
            </a:r>
          </a:p>
        </p:txBody>
      </p:sp>
      <p:sp>
        <p:nvSpPr>
          <p:cNvPr id="58" name="Rectangle 57"/>
          <p:cNvSpPr/>
          <p:nvPr/>
        </p:nvSpPr>
        <p:spPr bwMode="auto">
          <a:xfrm>
            <a:off x="5029200" y="5257977"/>
            <a:ext cx="207818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donor and government priorities aligned? </a:t>
            </a:r>
          </a:p>
        </p:txBody>
      </p:sp>
      <p:sp>
        <p:nvSpPr>
          <p:cNvPr id="59" name="Rectangle 58"/>
          <p:cNvSpPr/>
          <p:nvPr/>
        </p:nvSpPr>
        <p:spPr bwMode="auto">
          <a:xfrm>
            <a:off x="5029200" y="5631108"/>
            <a:ext cx="207818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all funding allocated to EPCMD get spent? </a:t>
            </a:r>
          </a:p>
        </p:txBody>
      </p:sp>
      <p:sp>
        <p:nvSpPr>
          <p:cNvPr id="62" name="Rectangle 61"/>
          <p:cNvSpPr/>
          <p:nvPr/>
        </p:nvSpPr>
        <p:spPr bwMode="auto">
          <a:xfrm>
            <a:off x="5036789" y="4608805"/>
            <a:ext cx="2078182" cy="51909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Is funding proportionate to the burden of disease and going to the most cost-effective solutions?</a:t>
            </a:r>
          </a:p>
        </p:txBody>
      </p:sp>
      <p:cxnSp>
        <p:nvCxnSpPr>
          <p:cNvPr id="63" name="Straight Arrow Connector 62"/>
          <p:cNvCxnSpPr/>
          <p:nvPr/>
        </p:nvCxnSpPr>
        <p:spPr bwMode="auto">
          <a:xfrm flipV="1">
            <a:off x="4702855" y="1789212"/>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0" name="Straight Arrow Connector 79"/>
          <p:cNvCxnSpPr/>
          <p:nvPr/>
        </p:nvCxnSpPr>
        <p:spPr bwMode="auto">
          <a:xfrm flipV="1">
            <a:off x="4684016" y="2439859"/>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1" name="Straight Arrow Connector 80"/>
          <p:cNvCxnSpPr/>
          <p:nvPr/>
        </p:nvCxnSpPr>
        <p:spPr bwMode="auto">
          <a:xfrm flipV="1">
            <a:off x="4684015" y="3224459"/>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2" name="Straight Arrow Connector 81"/>
          <p:cNvCxnSpPr/>
          <p:nvPr/>
        </p:nvCxnSpPr>
        <p:spPr bwMode="auto">
          <a:xfrm flipV="1">
            <a:off x="4660320" y="4114800"/>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3" name="Straight Arrow Connector 82"/>
          <p:cNvCxnSpPr/>
          <p:nvPr/>
        </p:nvCxnSpPr>
        <p:spPr bwMode="auto">
          <a:xfrm flipV="1">
            <a:off x="4690831" y="4897036"/>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4" name="Straight Arrow Connector 83"/>
          <p:cNvCxnSpPr/>
          <p:nvPr/>
        </p:nvCxnSpPr>
        <p:spPr bwMode="auto">
          <a:xfrm flipV="1">
            <a:off x="4690831" y="5419681"/>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5" name="Straight Arrow Connector 84"/>
          <p:cNvCxnSpPr/>
          <p:nvPr/>
        </p:nvCxnSpPr>
        <p:spPr bwMode="auto">
          <a:xfrm flipV="1">
            <a:off x="4698420" y="5747754"/>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8" name="Straight Arrow Connector 87"/>
          <p:cNvCxnSpPr>
            <a:endCxn id="67" idx="1"/>
          </p:cNvCxnSpPr>
          <p:nvPr/>
        </p:nvCxnSpPr>
        <p:spPr bwMode="auto">
          <a:xfrm flipV="1">
            <a:off x="7107381" y="4076992"/>
            <a:ext cx="447826"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9" name="Straight Arrow Connector 88"/>
          <p:cNvCxnSpPr>
            <a:endCxn id="66" idx="1"/>
          </p:cNvCxnSpPr>
          <p:nvPr/>
        </p:nvCxnSpPr>
        <p:spPr bwMode="auto">
          <a:xfrm>
            <a:off x="7086599" y="3212044"/>
            <a:ext cx="423823" cy="4497"/>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1" name="Straight Arrow Connector 90"/>
          <p:cNvCxnSpPr>
            <a:stCxn id="44" idx="3"/>
            <a:endCxn id="64" idx="1"/>
          </p:cNvCxnSpPr>
          <p:nvPr/>
        </p:nvCxnSpPr>
        <p:spPr bwMode="auto">
          <a:xfrm>
            <a:off x="7107382" y="1784548"/>
            <a:ext cx="374466" cy="406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2" name="Straight Arrow Connector 91"/>
          <p:cNvCxnSpPr/>
          <p:nvPr/>
        </p:nvCxnSpPr>
        <p:spPr bwMode="auto">
          <a:xfrm flipV="1">
            <a:off x="7102735" y="2458909"/>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4" name="Straight Arrow Connector 93"/>
          <p:cNvCxnSpPr>
            <a:endCxn id="69" idx="1"/>
          </p:cNvCxnSpPr>
          <p:nvPr/>
        </p:nvCxnSpPr>
        <p:spPr bwMode="auto">
          <a:xfrm>
            <a:off x="7086598" y="5415299"/>
            <a:ext cx="423825" cy="438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5" name="Straight Arrow Connector 94"/>
          <p:cNvCxnSpPr>
            <a:endCxn id="72" idx="1"/>
          </p:cNvCxnSpPr>
          <p:nvPr/>
        </p:nvCxnSpPr>
        <p:spPr bwMode="auto">
          <a:xfrm>
            <a:off x="7086597" y="5787354"/>
            <a:ext cx="423826" cy="3847"/>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6" name="Text Placeholder 2"/>
          <p:cNvSpPr txBox="1">
            <a:spLocks/>
          </p:cNvSpPr>
          <p:nvPr/>
        </p:nvSpPr>
        <p:spPr bwMode="auto">
          <a:xfrm>
            <a:off x="576512" y="612805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cxnSp>
        <p:nvCxnSpPr>
          <p:cNvPr id="97" name="Straight Arrow Connector 96"/>
          <p:cNvCxnSpPr>
            <a:stCxn id="62" idx="3"/>
            <a:endCxn id="68" idx="1"/>
          </p:cNvCxnSpPr>
          <p:nvPr/>
        </p:nvCxnSpPr>
        <p:spPr bwMode="auto">
          <a:xfrm flipV="1">
            <a:off x="7114971" y="4864697"/>
            <a:ext cx="401988" cy="365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1" name="TextBox 60"/>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Tree>
    <p:extLst>
      <p:ext uri="{BB962C8B-B14F-4D97-AF65-F5344CB8AC3E}">
        <p14:creationId xmlns:p14="http://schemas.microsoft.com/office/powerpoint/2010/main" val="2115078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7711"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19200" y="248345"/>
            <a:ext cx="5715000" cy="665163"/>
          </a:xfrm>
        </p:spPr>
        <p:txBody>
          <a:bodyPr>
            <a:noAutofit/>
          </a:bodyPr>
          <a:lstStyle/>
          <a:p>
            <a:r>
              <a:rPr lang="en-US" b="1" dirty="0" smtClean="0"/>
              <a:t>Solutions and tools</a:t>
            </a:r>
            <a:r>
              <a:rPr lang="en-US" dirty="0" smtClean="0"/>
              <a:t>: Taxes, trust funds, and lending can enable solutions to insufficient domestic resources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27</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23440478"/>
              </p:ext>
            </p:extLst>
          </p:nvPr>
        </p:nvGraphicFramePr>
        <p:xfrm>
          <a:off x="542921" y="1157287"/>
          <a:ext cx="8067680" cy="3388360"/>
        </p:xfrm>
        <a:graphic>
          <a:graphicData uri="http://schemas.openxmlformats.org/drawingml/2006/table">
            <a:tbl>
              <a:tblPr firstRow="1" bandRow="1">
                <a:tableStyleId>{5C22544A-7EE6-4342-B048-85BDC9FD1C3A}</a:tableStyleId>
              </a:tblPr>
              <a:tblGrid>
                <a:gridCol w="2047879"/>
                <a:gridCol w="2514600"/>
                <a:gridCol w="3505201"/>
              </a:tblGrid>
              <a:tr h="370840">
                <a:tc>
                  <a:txBody>
                    <a:bodyPr/>
                    <a:lstStyle/>
                    <a:p>
                      <a:pPr algn="ctr"/>
                      <a:r>
                        <a:rPr lang="en-US" sz="1400" dirty="0" smtClean="0">
                          <a:latin typeface="Calibri" panose="020F0502020204030204" pitchFamily="34" charset="0"/>
                        </a:rPr>
                        <a:t>Solution</a:t>
                      </a:r>
                      <a:endParaRPr lang="en-US" sz="14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400" dirty="0" smtClean="0">
                          <a:latin typeface="Calibri" panose="020F0502020204030204" pitchFamily="34" charset="0"/>
                        </a:rPr>
                        <a:t>Tools</a:t>
                      </a:r>
                      <a:endParaRPr lang="en-US" sz="14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400" dirty="0" smtClean="0">
                          <a:latin typeface="Calibri" panose="020F0502020204030204" pitchFamily="34" charset="0"/>
                        </a:rPr>
                        <a:t>Conditions for application</a:t>
                      </a:r>
                      <a:endParaRPr lang="en-US" sz="14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A6C"/>
                    </a:solidFill>
                  </a:tcPr>
                </a:tc>
              </a:tr>
              <a:tr h="370840">
                <a:tc>
                  <a:txBody>
                    <a:bodyPr/>
                    <a:lstStyle/>
                    <a:p>
                      <a:r>
                        <a:rPr lang="en-US" sz="1200" b="1" baseline="0" dirty="0" smtClean="0">
                          <a:latin typeface="Calibri" panose="020F0502020204030204" pitchFamily="34" charset="0"/>
                        </a:rPr>
                        <a:t>New government revenue sources</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Taxes and levies </a:t>
                      </a:r>
                      <a:r>
                        <a:rPr lang="en-US" sz="1200" b="0" dirty="0" smtClean="0">
                          <a:latin typeface="Calibri" panose="020F0502020204030204" pitchFamily="34" charset="0"/>
                        </a:rPr>
                        <a:t>to increase government resources available for health and EPCMD</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Political will exists to improve the tax collection capacity increase and increase health spending</a:t>
                      </a:r>
                    </a:p>
                    <a:p>
                      <a:pPr marL="171450" indent="-171450">
                        <a:buFont typeface="Arial" panose="020B0604020202020204" pitchFamily="34" charset="0"/>
                        <a:buChar char="•"/>
                      </a:pPr>
                      <a:r>
                        <a:rPr lang="en-US" sz="1200" baseline="0" dirty="0" smtClean="0">
                          <a:latin typeface="Calibri" panose="020F0502020204030204" pitchFamily="34" charset="0"/>
                        </a:rPr>
                        <a:t>Public delivery systems have capacity to absorb more funding</a:t>
                      </a:r>
                      <a:endParaRPr lang="en-US" sz="12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r>
                        <a:rPr lang="en-US" sz="1200" b="1" dirty="0" smtClean="0">
                          <a:latin typeface="Calibri" panose="020F0502020204030204" pitchFamily="34" charset="0"/>
                        </a:rPr>
                        <a:t>Improved government</a:t>
                      </a:r>
                      <a:r>
                        <a:rPr lang="en-US" sz="1200" b="1" baseline="0" dirty="0" smtClean="0">
                          <a:latin typeface="Calibri" panose="020F0502020204030204" pitchFamily="34" charset="0"/>
                        </a:rPr>
                        <a:t> budget allocation to EPCMD</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Trust funds </a:t>
                      </a:r>
                      <a:r>
                        <a:rPr lang="en-US" sz="1200" b="0" dirty="0" smtClean="0">
                          <a:latin typeface="Calibri" panose="020F0502020204030204" pitchFamily="34" charset="0"/>
                        </a:rPr>
                        <a:t>to ring-fence</a:t>
                      </a:r>
                      <a:r>
                        <a:rPr lang="en-US" sz="1200" b="0" baseline="0" dirty="0" smtClean="0">
                          <a:latin typeface="Calibri" panose="020F0502020204030204" pitchFamily="34" charset="0"/>
                        </a:rPr>
                        <a:t> domestic resources for EPCMD </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Political will exists to</a:t>
                      </a:r>
                      <a:r>
                        <a:rPr lang="en-US" sz="1200" baseline="0" dirty="0" smtClean="0">
                          <a:latin typeface="Calibri" panose="020F0502020204030204" pitchFamily="34" charset="0"/>
                        </a:rPr>
                        <a:t> allocate funds specifically to EPCMD</a:t>
                      </a:r>
                    </a:p>
                    <a:p>
                      <a:pPr marL="171450" indent="-171450">
                        <a:buFont typeface="Arial" panose="020B0604020202020204" pitchFamily="34" charset="0"/>
                        <a:buChar char="•"/>
                      </a:pPr>
                      <a:r>
                        <a:rPr lang="en-US" sz="1200" baseline="0" dirty="0" smtClean="0">
                          <a:latin typeface="Calibri" panose="020F0502020204030204" pitchFamily="34" charset="0"/>
                        </a:rPr>
                        <a:t>Donors are willing to coordinate their funding and contribute to trust funds</a:t>
                      </a:r>
                      <a:endParaRPr lang="en-US" sz="12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r>
                        <a:rPr lang="en-US" sz="1200" b="1" dirty="0" smtClean="0">
                          <a:latin typeface="Calibri" panose="020F0502020204030204" pitchFamily="34" charset="0"/>
                        </a:rPr>
                        <a:t>Increased government borrowing for health</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Lending </a:t>
                      </a:r>
                      <a:r>
                        <a:rPr lang="en-US" sz="1200" b="0" dirty="0" smtClean="0">
                          <a:latin typeface="Calibri" panose="020F0502020204030204" pitchFamily="34" charset="0"/>
                        </a:rPr>
                        <a:t>(e.g.</a:t>
                      </a:r>
                      <a:r>
                        <a:rPr lang="en-US" sz="1200" b="0" baseline="0" dirty="0" smtClean="0">
                          <a:latin typeface="Calibri" panose="020F0502020204030204" pitchFamily="34" charset="0"/>
                        </a:rPr>
                        <a:t> bonds, concessional loans) </a:t>
                      </a:r>
                      <a:r>
                        <a:rPr lang="en-US" sz="1200" b="0" dirty="0" smtClean="0">
                          <a:latin typeface="Calibri" panose="020F0502020204030204" pitchFamily="34" charset="0"/>
                        </a:rPr>
                        <a:t>to domestic</a:t>
                      </a:r>
                      <a:r>
                        <a:rPr lang="en-US" sz="1200" b="0" baseline="0" dirty="0" smtClean="0">
                          <a:latin typeface="Calibri" panose="020F0502020204030204" pitchFamily="34" charset="0"/>
                        </a:rPr>
                        <a:t> governments  on a long term basis for investment in health</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Political will exists for</a:t>
                      </a:r>
                      <a:r>
                        <a:rPr lang="en-US" sz="1200" baseline="0" dirty="0" smtClean="0">
                          <a:latin typeface="Calibri" panose="020F0502020204030204" pitchFamily="34" charset="0"/>
                        </a:rPr>
                        <a:t> long-term government investment in health</a:t>
                      </a:r>
                    </a:p>
                    <a:p>
                      <a:pPr marL="171450" indent="-171450">
                        <a:buFont typeface="Arial" panose="020B0604020202020204" pitchFamily="34" charset="0"/>
                        <a:buChar char="•"/>
                      </a:pPr>
                      <a:r>
                        <a:rPr lang="en-US" sz="1200" baseline="0" dirty="0" smtClean="0">
                          <a:latin typeface="Calibri" panose="020F0502020204030204" pitchFamily="34" charset="0"/>
                        </a:rPr>
                        <a:t>Large donor commitments exist and can be leveraged to enable stability and flexibility in EPCMD spending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rPr>
                        <a:t>Donors or governments are willing and able to guarantee bonds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6"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7" name="Picture 6"/>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3400" y="203238"/>
            <a:ext cx="658405" cy="658405"/>
          </a:xfrm>
          <a:prstGeom prst="rect">
            <a:avLst/>
          </a:prstGeom>
        </p:spPr>
      </p:pic>
      <p:pic>
        <p:nvPicPr>
          <p:cNvPr id="9" name="Picture 8">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728026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46" name="Picture 54" descr="C:\Users\psharma\Downloads\9194879566_ace01a7055_h.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63435" y="1143001"/>
            <a:ext cx="7447165" cy="4800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8736" name="think-cell Slide" r:id="rId6" imgW="6350000" imgH="6350000" progId="">
                  <p:embed/>
                </p:oleObj>
              </mc:Choice>
              <mc:Fallback>
                <p:oleObj name="think-cell Slide" r:id="rId6" imgW="6350000" imgH="6350000"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USAID supported El Salvador on tax reform, mobilizing significant public spending</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28</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Tax reform mobilized new domestic revenue sources and enabled increased spending on development, including on health.</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Before 2004, El Salvador had among the lowest tax revenues in Central America, with rampant tax evasion and limited capacity for collection. It lacked the resources it needed to invest in infrastructure, education, health, and other social services. </a:t>
            </a:r>
          </a:p>
          <a:p>
            <a:pPr>
              <a:buFont typeface="Arial" panose="020B0604020202020204" pitchFamily="34" charset="0"/>
              <a:buNone/>
            </a:pPr>
            <a:endParaRPr lang="en-US" sz="1000" dirty="0" smtClean="0">
              <a:solidFill>
                <a:prstClr val="white"/>
              </a:solidFill>
              <a:cs typeface="Calibri" panose="020F0502020204030204" pitchFamily="34" charset="0"/>
            </a:endParaRPr>
          </a:p>
          <a:p>
            <a:pPr>
              <a:buFont typeface="Arial" panose="020B0604020202020204" pitchFamily="34" charset="0"/>
              <a:buNone/>
            </a:pPr>
            <a:r>
              <a:rPr lang="en-US" sz="1000" dirty="0" smtClean="0">
                <a:solidFill>
                  <a:prstClr val="white"/>
                </a:solidFill>
                <a:cs typeface="Calibri" panose="020F0502020204030204" pitchFamily="34" charset="0"/>
              </a:rPr>
              <a:t>USAID </a:t>
            </a:r>
            <a:r>
              <a:rPr lang="en-US" sz="1000" dirty="0">
                <a:solidFill>
                  <a:prstClr val="white"/>
                </a:solidFill>
                <a:cs typeface="Calibri" panose="020F0502020204030204" pitchFamily="34" charset="0"/>
              </a:rPr>
              <a:t>partnered with the government of El Salvador in 2004 to reform its tax code, upgrade tax collection capacity, launch new audit systems, and adopt new technologies for tax collection authority.</a:t>
            </a: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sz="900" dirty="0">
                <a:solidFill>
                  <a:prstClr val="black"/>
                </a:solidFill>
              </a:rPr>
              <a:t>USAID: “Domestic resource mobilization: financing country-led </a:t>
            </a:r>
            <a:r>
              <a:rPr lang="en-US" sz="900" dirty="0" smtClean="0">
                <a:solidFill>
                  <a:prstClr val="black"/>
                </a:solidFill>
              </a:rPr>
              <a:t>development;” Dalberg analysis. USAID (photo) </a:t>
            </a:r>
            <a:endParaRPr lang="en-US" sz="900" dirty="0">
              <a:solidFill>
                <a:prstClr val="black"/>
              </a:solidFill>
            </a:endParaRPr>
          </a:p>
          <a:p>
            <a:pPr eaLnBrk="1" hangingPunct="1">
              <a:spcBef>
                <a:spcPct val="50000"/>
              </a:spcBef>
              <a:buSzPct val="100000"/>
            </a:pPr>
            <a:endParaRPr lang="en-US" sz="900" dirty="0">
              <a:solidFill>
                <a:prstClr val="black"/>
              </a:solidFill>
            </a:endParaRPr>
          </a:p>
        </p:txBody>
      </p:sp>
      <p:pic>
        <p:nvPicPr>
          <p:cNvPr id="17"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These reforms enabled the government of El Salvador to increase its revenues by $350 million per year, enabling the country to double its per capita spending on health, education, and social spending while reducing extreme poverty by 25%. </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a:ext>
            </a:extLst>
          </a:blip>
          <a:stretch>
            <a:fillRect/>
          </a:stretch>
        </p:blipFill>
        <p:spPr>
          <a:xfrm rot="16200000">
            <a:off x="341116" y="1748549"/>
            <a:ext cx="1164437" cy="347502"/>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355955" y="2729346"/>
            <a:ext cx="1007821" cy="566268"/>
          </a:xfrm>
          <a:prstGeom prst="rect">
            <a:avLst/>
          </a:prstGeom>
        </p:spPr>
      </p:pic>
      <p:pic>
        <p:nvPicPr>
          <p:cNvPr id="19" name="Picture 18">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9795539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037" name="think-cell Slide" r:id="rId22" imgW="6350000" imgH="6350000" progId="">
                  <p:embed/>
                </p:oleObj>
              </mc:Choice>
              <mc:Fallback>
                <p:oleObj name="think-cell Slide" r:id="rId22" imgW="6350000" imgH="6350000" progId="">
                  <p:embed/>
                  <p:pic>
                    <p:nvPicPr>
                      <p:cNvPr id="0" name="Picture 28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latin typeface="Arial"/>
              <a:sym typeface="+mn-lt"/>
            </a:endParaRPr>
          </a:p>
        </p:txBody>
      </p:sp>
      <p:sp>
        <p:nvSpPr>
          <p:cNvPr id="2" name="Title 1"/>
          <p:cNvSpPr>
            <a:spLocks noGrp="1"/>
          </p:cNvSpPr>
          <p:nvPr>
            <p:ph type="title"/>
          </p:nvPr>
        </p:nvSpPr>
        <p:spPr>
          <a:xfrm>
            <a:off x="1119528" y="248345"/>
            <a:ext cx="5814672" cy="665163"/>
          </a:xfrm>
        </p:spPr>
        <p:txBody>
          <a:bodyPr/>
          <a:lstStyle/>
          <a:p>
            <a:r>
              <a:rPr lang="en-US" b="1" dirty="0" smtClean="0"/>
              <a:t>Issue</a:t>
            </a:r>
            <a:r>
              <a:rPr lang="en-US" dirty="0" smtClean="0"/>
              <a:t>: Lack of provider incentives to provide affordable, quality care to the poor</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29</a:t>
            </a:fld>
            <a:endParaRPr lang="en-US" dirty="0">
              <a:solidFill>
                <a:prstClr val="black">
                  <a:tint val="75000"/>
                </a:prstClr>
              </a:solidFill>
            </a:endParaRPr>
          </a:p>
        </p:txBody>
      </p:sp>
      <p:sp>
        <p:nvSpPr>
          <p:cNvPr id="4" name="Rectangle 3"/>
          <p:cNvSpPr/>
          <p:nvPr/>
        </p:nvSpPr>
        <p:spPr bwMode="auto">
          <a:xfrm>
            <a:off x="542925" y="1143000"/>
            <a:ext cx="304800" cy="2286000"/>
          </a:xfrm>
          <a:prstGeom prst="rect">
            <a:avLst/>
          </a:prstGeom>
          <a:solidFill>
            <a:srgbClr val="0229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Issue</a:t>
            </a:r>
          </a:p>
        </p:txBody>
      </p:sp>
      <p:sp>
        <p:nvSpPr>
          <p:cNvPr id="6" name="Rectangle 5"/>
          <p:cNvSpPr/>
          <p:nvPr/>
        </p:nvSpPr>
        <p:spPr bwMode="auto">
          <a:xfrm>
            <a:off x="533400" y="3657600"/>
            <a:ext cx="304800" cy="2286000"/>
          </a:xfrm>
          <a:prstGeom prst="rect">
            <a:avLst/>
          </a:prstGeom>
          <a:solidFill>
            <a:srgbClr val="0229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838200" y="1143000"/>
            <a:ext cx="6019800" cy="2400657"/>
          </a:xfrm>
          <a:prstGeom prst="rect">
            <a:avLst/>
          </a:prstGeom>
          <a:noFill/>
        </p:spPr>
        <p:txBody>
          <a:bodyPr wrap="square" lIns="0" tIns="0" rIns="0" bIns="0" rtlCol="0">
            <a:spAutoFit/>
          </a:bodyPr>
          <a:lstStyle/>
          <a:p>
            <a:pPr marL="285750" indent="-171450">
              <a:buFont typeface="Arial" panose="020B0604020202020204" pitchFamily="34" charset="0"/>
              <a:buChar char="•"/>
            </a:pPr>
            <a:r>
              <a:rPr lang="en-US" sz="1200" dirty="0" smtClean="0">
                <a:solidFill>
                  <a:prstClr val="black"/>
                </a:solidFill>
              </a:rPr>
              <a:t>Public providers offer </a:t>
            </a:r>
            <a:r>
              <a:rPr lang="en-US" sz="1200" b="1" dirty="0" smtClean="0">
                <a:solidFill>
                  <a:prstClr val="black"/>
                </a:solidFill>
              </a:rPr>
              <a:t>heavily subsidized care </a:t>
            </a:r>
            <a:r>
              <a:rPr lang="en-US" sz="1200" dirty="0" smtClean="0">
                <a:solidFill>
                  <a:prstClr val="black"/>
                </a:solidFill>
              </a:rPr>
              <a:t>to the poor, but resource constraints and poor incentive structures limit the quantity and quality of service provided. The difficulty of measuring quality as an output makes it hard--but not impossible—to incentivize quality care</a:t>
            </a:r>
          </a:p>
          <a:p>
            <a:pPr marL="285750" indent="-171450">
              <a:buFont typeface="Arial" panose="020B0604020202020204" pitchFamily="34" charset="0"/>
              <a:buChar char="•"/>
            </a:pPr>
            <a:r>
              <a:rPr lang="en-US" sz="1200" dirty="0" smtClean="0">
                <a:solidFill>
                  <a:prstClr val="black"/>
                </a:solidFill>
              </a:rPr>
              <a:t>Artificially low prices in the public system </a:t>
            </a:r>
            <a:r>
              <a:rPr lang="en-US" sz="1200" b="1" dirty="0" smtClean="0">
                <a:solidFill>
                  <a:prstClr val="black"/>
                </a:solidFill>
              </a:rPr>
              <a:t>limit private providers’ incentives to compete </a:t>
            </a:r>
            <a:r>
              <a:rPr lang="en-US" sz="1200" dirty="0" smtClean="0">
                <a:solidFill>
                  <a:prstClr val="black"/>
                </a:solidFill>
              </a:rPr>
              <a:t>for low-income consumers on the basis of price. </a:t>
            </a:r>
          </a:p>
          <a:p>
            <a:pPr marL="285750" indent="-171450">
              <a:buFont typeface="Arial" panose="020B0604020202020204" pitchFamily="34" charset="0"/>
              <a:buChar char="•"/>
            </a:pPr>
            <a:r>
              <a:rPr lang="en-US" sz="1200" dirty="0" smtClean="0">
                <a:solidFill>
                  <a:prstClr val="black"/>
                </a:solidFill>
              </a:rPr>
              <a:t>A lack of experimental, venture capital results in little to </a:t>
            </a:r>
            <a:r>
              <a:rPr lang="en-US" sz="1200" b="1" dirty="0" smtClean="0">
                <a:solidFill>
                  <a:prstClr val="black"/>
                </a:solidFill>
              </a:rPr>
              <a:t>no innovation in provider business models </a:t>
            </a:r>
            <a:r>
              <a:rPr lang="en-US" sz="1200" dirty="0" smtClean="0">
                <a:solidFill>
                  <a:prstClr val="black"/>
                </a:solidFill>
              </a:rPr>
              <a:t>to serve the poor</a:t>
            </a:r>
          </a:p>
          <a:p>
            <a:pPr marL="285750" indent="-171450">
              <a:buFont typeface="Arial" panose="020B0604020202020204" pitchFamily="34" charset="0"/>
              <a:buChar char="•"/>
            </a:pPr>
            <a:r>
              <a:rPr lang="en-US" sz="1200" dirty="0" smtClean="0">
                <a:solidFill>
                  <a:prstClr val="black"/>
                </a:solidFill>
              </a:rPr>
              <a:t>Poor consumers’ limited ability to pay and difficulty assessing quality </a:t>
            </a:r>
            <a:r>
              <a:rPr lang="en-US" sz="1200" b="1" dirty="0" smtClean="0">
                <a:solidFill>
                  <a:prstClr val="black"/>
                </a:solidFill>
              </a:rPr>
              <a:t>constrains their ability to shape the market </a:t>
            </a:r>
            <a:r>
              <a:rPr lang="en-US" sz="1200" dirty="0" smtClean="0">
                <a:solidFill>
                  <a:prstClr val="black"/>
                </a:solidFill>
              </a:rPr>
              <a:t>by choosing among providers or demanding higher quality services </a:t>
            </a:r>
          </a:p>
          <a:p>
            <a:pPr marL="285750" indent="-171450">
              <a:buFont typeface="Arial" panose="020B0604020202020204" pitchFamily="34" charset="0"/>
              <a:buChar char="•"/>
            </a:pPr>
            <a:r>
              <a:rPr lang="en-US" sz="1200" dirty="0" smtClean="0">
                <a:solidFill>
                  <a:prstClr val="black"/>
                </a:solidFill>
              </a:rPr>
              <a:t>As a result, </a:t>
            </a:r>
            <a:r>
              <a:rPr lang="en-US" sz="1200" b="1" dirty="0" smtClean="0">
                <a:solidFill>
                  <a:prstClr val="black"/>
                </a:solidFill>
              </a:rPr>
              <a:t>poor consumers lack viable options </a:t>
            </a:r>
            <a:r>
              <a:rPr lang="en-US" sz="1200" dirty="0" smtClean="0">
                <a:solidFill>
                  <a:prstClr val="black"/>
                </a:solidFill>
              </a:rPr>
              <a:t>for affordable, high quality healthcare. At public and private facilities, they encounter poor management, </a:t>
            </a:r>
            <a:r>
              <a:rPr lang="en-US" sz="1200" dirty="0" smtClean="0">
                <a:solidFill>
                  <a:prstClr val="black"/>
                </a:solidFill>
                <a:sym typeface="Calibri" panose="020F0502020204030204" pitchFamily="34" charset="0"/>
              </a:rPr>
              <a:t>long </a:t>
            </a:r>
            <a:r>
              <a:rPr lang="en-US" sz="1200" dirty="0">
                <a:solidFill>
                  <a:prstClr val="black"/>
                </a:solidFill>
                <a:sym typeface="Calibri" panose="020F0502020204030204" pitchFamily="34" charset="0"/>
              </a:rPr>
              <a:t>wait times, </a:t>
            </a:r>
            <a:r>
              <a:rPr lang="en-US" sz="1200" dirty="0" smtClean="0">
                <a:solidFill>
                  <a:prstClr val="black"/>
                </a:solidFill>
                <a:sym typeface="Calibri" panose="020F0502020204030204" pitchFamily="34" charset="0"/>
              </a:rPr>
              <a:t>absent </a:t>
            </a:r>
            <a:r>
              <a:rPr lang="en-US" sz="1200" dirty="0">
                <a:solidFill>
                  <a:prstClr val="black"/>
                </a:solidFill>
                <a:sym typeface="Calibri" panose="020F0502020204030204" pitchFamily="34" charset="0"/>
              </a:rPr>
              <a:t>or overburdened health </a:t>
            </a:r>
            <a:r>
              <a:rPr lang="en-US" sz="1200" dirty="0" smtClean="0">
                <a:solidFill>
                  <a:prstClr val="black"/>
                </a:solidFill>
                <a:sym typeface="Calibri" panose="020F0502020204030204" pitchFamily="34" charset="0"/>
              </a:rPr>
              <a:t>workers, and rushed service</a:t>
            </a:r>
          </a:p>
        </p:txBody>
      </p:sp>
      <p:sp>
        <p:nvSpPr>
          <p:cNvPr id="41" name="Text Placeholder 1"/>
          <p:cNvSpPr txBox="1">
            <a:spLocks/>
          </p:cNvSpPr>
          <p:nvPr/>
        </p:nvSpPr>
        <p:spPr bwMode="auto">
          <a:xfrm>
            <a:off x="940404" y="3666231"/>
            <a:ext cx="3748088" cy="39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r>
              <a:rPr lang="en-US" altLang="en-US" sz="1200" b="1" kern="0" dirty="0" smtClean="0">
                <a:solidFill>
                  <a:prstClr val="black"/>
                </a:solidFill>
              </a:rPr>
              <a:t>Despite subsidized public care, many customers, including the poor, choose private providers…</a:t>
            </a:r>
          </a:p>
        </p:txBody>
      </p:sp>
      <p:sp>
        <p:nvSpPr>
          <p:cNvPr id="44" name="Content Placeholder 8"/>
          <p:cNvSpPr txBox="1">
            <a:spLocks/>
          </p:cNvSpPr>
          <p:nvPr/>
        </p:nvSpPr>
        <p:spPr bwMode="auto">
          <a:xfrm>
            <a:off x="940404" y="4038600"/>
            <a:ext cx="374904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spcBef>
                <a:spcPct val="0"/>
              </a:spcBef>
              <a:buFontTx/>
              <a:buNone/>
            </a:pPr>
            <a:r>
              <a:rPr lang="en-US" altLang="en-US" sz="1000" kern="0" dirty="0" smtClean="0">
                <a:solidFill>
                  <a:prstClr val="black"/>
                </a:solidFill>
              </a:rPr>
              <a:t>Population receiving care from private, for-profit providers in select priority countries (%)</a:t>
            </a:r>
          </a:p>
          <a:p>
            <a:pPr>
              <a:buFontTx/>
              <a:buNone/>
            </a:pPr>
            <a:endParaRPr lang="en-US" altLang="en-US" sz="1000" kern="0" dirty="0" smtClean="0">
              <a:solidFill>
                <a:prstClr val="black"/>
              </a:solidFill>
            </a:endParaRPr>
          </a:p>
          <a:p>
            <a:pPr>
              <a:buFontTx/>
              <a:buNone/>
            </a:pPr>
            <a:endParaRPr lang="en-US" altLang="en-US" sz="1000" kern="0" dirty="0" smtClean="0">
              <a:solidFill>
                <a:prstClr val="black"/>
              </a:solidFill>
            </a:endParaRPr>
          </a:p>
        </p:txBody>
      </p:sp>
      <p:sp>
        <p:nvSpPr>
          <p:cNvPr id="45" name="Text Placeholder 9"/>
          <p:cNvSpPr txBox="1">
            <a:spLocks/>
          </p:cNvSpPr>
          <p:nvPr/>
        </p:nvSpPr>
        <p:spPr bwMode="auto">
          <a:xfrm>
            <a:off x="4874292" y="3666231"/>
            <a:ext cx="3749040" cy="44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r>
              <a:rPr lang="en-US" altLang="en-US" sz="1200" b="1" kern="0" dirty="0" smtClean="0">
                <a:solidFill>
                  <a:prstClr val="black"/>
                </a:solidFill>
              </a:rPr>
              <a:t>…but private providers often don’t provide higher-quality care</a:t>
            </a:r>
          </a:p>
        </p:txBody>
      </p:sp>
      <p:graphicFrame>
        <p:nvGraphicFramePr>
          <p:cNvPr id="46" name="Object 13"/>
          <p:cNvGraphicFramePr>
            <a:graphicFrameLocks/>
          </p:cNvGraphicFramePr>
          <p:nvPr>
            <p:custDataLst>
              <p:tags r:id="rId4"/>
            </p:custDataLst>
            <p:extLst/>
          </p:nvPr>
        </p:nvGraphicFramePr>
        <p:xfrm>
          <a:off x="838200" y="4762500"/>
          <a:ext cx="3838643" cy="1047840"/>
        </p:xfrm>
        <a:graphic>
          <a:graphicData uri="http://schemas.openxmlformats.org/presentationml/2006/ole">
            <mc:AlternateContent xmlns:mc="http://schemas.openxmlformats.org/markup-compatibility/2006">
              <mc:Choice xmlns:v="urn:schemas-microsoft-com:vml" Requires="v">
                <p:oleObj spid="_x0000_s880038" name="Chart" r:id="rId24" imgW="5130800" imgH="1409700" progId="MSGraph.Chart.8">
                  <p:embed followColorScheme="full"/>
                </p:oleObj>
              </mc:Choice>
              <mc:Fallback>
                <p:oleObj name="Chart" r:id="rId24" imgW="5130800" imgH="1409700" progId="MSGraph.Chart.8">
                  <p:embed followColorScheme="full"/>
                  <p:pic>
                    <p:nvPicPr>
                      <p:cNvPr id="0" name="Picture 281"/>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8200" y="4762500"/>
                        <a:ext cx="3838643" cy="1047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Text Placeholder 6"/>
          <p:cNvSpPr>
            <a:spLocks noGrp="1"/>
          </p:cNvSpPr>
          <p:nvPr>
            <p:custDataLst>
              <p:tags r:id="rId5"/>
            </p:custDataLst>
          </p:nvPr>
        </p:nvSpPr>
        <p:spPr bwMode="auto">
          <a:xfrm>
            <a:off x="1290638" y="5832475"/>
            <a:ext cx="247650"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01733D4F-241A-4B94-995F-58758AAF55B8}" type="datetime'''''''''''N''''''''''''''''''''''GA'''''''''''''''''''''">
              <a:rPr lang="en-US" sz="1000">
                <a:solidFill>
                  <a:srgbClr val="000000"/>
                </a:solidFill>
                <a:latin typeface="Calibri" panose="020F0502020204030204" pitchFamily="34" charset="0"/>
                <a:sym typeface="Calibri" panose="020F0502020204030204" pitchFamily="34" charset="0"/>
              </a:rPr>
              <a:pPr algn="ctr">
                <a:spcBef>
                  <a:spcPct val="0"/>
                </a:spcBef>
                <a:buFontTx/>
                <a:buNone/>
              </a:pPr>
              <a:t>NGA</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47" name="Text Placeholder 11"/>
          <p:cNvSpPr>
            <a:spLocks noGrp="1"/>
          </p:cNvSpPr>
          <p:nvPr>
            <p:custDataLst>
              <p:tags r:id="rId6"/>
            </p:custDataLst>
          </p:nvPr>
        </p:nvSpPr>
        <p:spPr bwMode="auto">
          <a:xfrm>
            <a:off x="4002088" y="5832475"/>
            <a:ext cx="215900"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AE025357-9259-40D2-9CEE-5A82363DCF3F}" type="datetime'''E''''''''''''''''''''''''''''''''''T''''''''H'">
              <a:rPr lang="en-US" sz="1000">
                <a:solidFill>
                  <a:srgbClr val="000000"/>
                </a:solidFill>
                <a:latin typeface="Calibri" panose="020F0502020204030204" pitchFamily="34" charset="0"/>
                <a:sym typeface="Calibri" panose="020F0502020204030204" pitchFamily="34" charset="0"/>
              </a:rPr>
              <a:pPr algn="ctr">
                <a:spcBef>
                  <a:spcPct val="0"/>
                </a:spcBef>
                <a:buFontTx/>
                <a:buNone/>
              </a:pPr>
              <a:t>ETH</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49" name="Text Placeholder 9"/>
          <p:cNvSpPr>
            <a:spLocks noGrp="1"/>
          </p:cNvSpPr>
          <p:nvPr>
            <p:custDataLst>
              <p:tags r:id="rId7"/>
            </p:custDataLst>
          </p:nvPr>
        </p:nvSpPr>
        <p:spPr bwMode="auto">
          <a:xfrm>
            <a:off x="2192338" y="5832475"/>
            <a:ext cx="246063"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316381C3-11EF-417E-9A1A-208439771AEF}" type="datetime'''''''''''''''''''''''''U''''''''''G''A'''''''''''''">
              <a:rPr lang="en-US" sz="1000">
                <a:solidFill>
                  <a:srgbClr val="000000"/>
                </a:solidFill>
                <a:latin typeface="Calibri" panose="020F0502020204030204" pitchFamily="34" charset="0"/>
                <a:sym typeface="Calibri" panose="020F0502020204030204" pitchFamily="34" charset="0"/>
              </a:rPr>
              <a:pPr algn="ctr">
                <a:spcBef>
                  <a:spcPct val="0"/>
                </a:spcBef>
                <a:buFontTx/>
                <a:buNone/>
              </a:pPr>
              <a:t>UGA</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48" name="Text Placeholder 10"/>
          <p:cNvSpPr>
            <a:spLocks noGrp="1"/>
          </p:cNvSpPr>
          <p:nvPr>
            <p:custDataLst>
              <p:tags r:id="rId8"/>
            </p:custDataLst>
          </p:nvPr>
        </p:nvSpPr>
        <p:spPr bwMode="auto">
          <a:xfrm>
            <a:off x="3103563" y="5832475"/>
            <a:ext cx="2238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A423818A-3A40-47BF-B1A8-756481512167}" type="datetime'''''''''''''K''''''''''E''''''''''''''''''''''''''''''N'''''''">
              <a:rPr lang="en-US" sz="1000">
                <a:solidFill>
                  <a:srgbClr val="000000"/>
                </a:solidFill>
                <a:latin typeface="Calibri" panose="020F0502020204030204" pitchFamily="34" charset="0"/>
                <a:sym typeface="Calibri" panose="020F0502020204030204" pitchFamily="34" charset="0"/>
              </a:rPr>
              <a:pPr algn="ctr">
                <a:spcBef>
                  <a:spcPct val="0"/>
                </a:spcBef>
                <a:buFontTx/>
                <a:buNone/>
              </a:pPr>
              <a:t>KEN</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56" name="TextBox 35"/>
          <p:cNvSpPr txBox="1">
            <a:spLocks noChangeArrowheads="1"/>
          </p:cNvSpPr>
          <p:nvPr/>
        </p:nvSpPr>
        <p:spPr bwMode="auto">
          <a:xfrm>
            <a:off x="4874292" y="4038600"/>
            <a:ext cx="37490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000" dirty="0">
                <a:solidFill>
                  <a:prstClr val="black"/>
                </a:solidFill>
                <a:cs typeface="Arial" panose="020B0604020202020204" pitchFamily="34" charset="0"/>
                <a:sym typeface="Calibri" panose="020F0502020204030204" pitchFamily="34" charset="0"/>
              </a:rPr>
              <a:t>Health facility performance </a:t>
            </a:r>
            <a:r>
              <a:rPr lang="en-US" altLang="en-US" sz="1000" dirty="0" smtClean="0">
                <a:solidFill>
                  <a:prstClr val="black"/>
                </a:solidFill>
                <a:cs typeface="Arial" panose="020B0604020202020204" pitchFamily="34" charset="0"/>
                <a:sym typeface="Calibri" panose="020F0502020204030204" pitchFamily="34" charset="0"/>
              </a:rPr>
              <a:t>in MCH complications (Kenya/Uganda, %)</a:t>
            </a:r>
            <a:endParaRPr lang="en-US" altLang="en-US" sz="1000" dirty="0">
              <a:solidFill>
                <a:prstClr val="black"/>
              </a:solidFill>
              <a:cs typeface="Arial" panose="020B0604020202020204" pitchFamily="34" charset="0"/>
              <a:sym typeface="Calibri" panose="020F0502020204030204" pitchFamily="34" charset="0"/>
            </a:endParaRPr>
          </a:p>
        </p:txBody>
      </p:sp>
      <p:graphicFrame>
        <p:nvGraphicFramePr>
          <p:cNvPr id="57" name="Object 36"/>
          <p:cNvGraphicFramePr>
            <a:graphicFrameLocks/>
          </p:cNvGraphicFramePr>
          <p:nvPr>
            <p:custDataLst>
              <p:tags r:id="rId9"/>
            </p:custDataLst>
            <p:extLst/>
          </p:nvPr>
        </p:nvGraphicFramePr>
        <p:xfrm>
          <a:off x="4648200" y="4724400"/>
          <a:ext cx="4076700" cy="1085850"/>
        </p:xfrm>
        <a:graphic>
          <a:graphicData uri="http://schemas.openxmlformats.org/presentationml/2006/ole">
            <mc:AlternateContent xmlns:mc="http://schemas.openxmlformats.org/markup-compatibility/2006">
              <mc:Choice xmlns:v="urn:schemas-microsoft-com:vml" Requires="v">
                <p:oleObj spid="_x0000_s880039" name="Chart" r:id="rId26" imgW="5448300" imgH="1460500" progId="MSGraph.Chart.8">
                  <p:embed followColorScheme="full"/>
                </p:oleObj>
              </mc:Choice>
              <mc:Fallback>
                <p:oleObj name="Chart" r:id="rId26" imgW="5448300" imgH="1460500" progId="MSGraph.Chart.8">
                  <p:embed followColorScheme="full"/>
                  <p:pic>
                    <p:nvPicPr>
                      <p:cNvPr id="0" name="Picture 282"/>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8200" y="4724400"/>
                        <a:ext cx="40767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 Placeholder 44"/>
          <p:cNvSpPr>
            <a:spLocks noGrp="1"/>
          </p:cNvSpPr>
          <p:nvPr>
            <p:custDataLst>
              <p:tags r:id="rId10"/>
            </p:custDataLst>
          </p:nvPr>
        </p:nvSpPr>
        <p:spPr bwMode="auto">
          <a:xfrm>
            <a:off x="7531100" y="5832475"/>
            <a:ext cx="246063"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1B724BEA-A2DD-45A0-8174-22EC6AD677B1}" type="datetime'''''''''''''''''''''''''''''''''''''U''G''''''''''''A'''''''''">
              <a:rPr lang="en-US" sz="1000">
                <a:solidFill>
                  <a:srgbClr val="000000"/>
                </a:solidFill>
                <a:latin typeface="Calibri" panose="020F0502020204030204" pitchFamily="34" charset="0"/>
                <a:sym typeface="Calibri" panose="020F0502020204030204" pitchFamily="34" charset="0"/>
              </a:rPr>
              <a:pPr algn="ctr">
                <a:spcBef>
                  <a:spcPct val="0"/>
                </a:spcBef>
                <a:buFontTx/>
                <a:buNone/>
              </a:pPr>
              <a:t>UGA</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59" name="Text Placeholder 41"/>
          <p:cNvSpPr>
            <a:spLocks noGrp="1"/>
          </p:cNvSpPr>
          <p:nvPr>
            <p:custDataLst>
              <p:tags r:id="rId11"/>
            </p:custDataLst>
          </p:nvPr>
        </p:nvSpPr>
        <p:spPr bwMode="auto">
          <a:xfrm>
            <a:off x="5603875" y="5832475"/>
            <a:ext cx="2238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9F1BD232-2C11-47B2-858C-172A43647498}" type="datetime'''''''''K''E''''N'''''''''''''">
              <a:rPr lang="en-US" sz="1000">
                <a:solidFill>
                  <a:srgbClr val="000000"/>
                </a:solidFill>
                <a:latin typeface="Calibri" panose="020F0502020204030204" pitchFamily="34" charset="0"/>
                <a:sym typeface="Calibri" panose="020F0502020204030204" pitchFamily="34" charset="0"/>
              </a:rPr>
              <a:pPr algn="ctr">
                <a:spcBef>
                  <a:spcPct val="0"/>
                </a:spcBef>
                <a:buFontTx/>
                <a:buNone/>
              </a:pPr>
              <a:t>KEN</a:t>
            </a:fld>
            <a:endParaRPr lang="en-US" altLang="en-US" sz="1000" dirty="0">
              <a:solidFill>
                <a:srgbClr val="000000"/>
              </a:solidFill>
              <a:latin typeface="Calibri" panose="020F0502020204030204" pitchFamily="34" charset="0"/>
              <a:sym typeface="Calibri" panose="020F0502020204030204" pitchFamily="34" charset="0"/>
            </a:endParaRPr>
          </a:p>
        </p:txBody>
      </p:sp>
      <p:sp>
        <p:nvSpPr>
          <p:cNvPr id="61" name="Rectangle 39"/>
          <p:cNvSpPr>
            <a:spLocks noChangeArrowheads="1"/>
          </p:cNvSpPr>
          <p:nvPr>
            <p:custDataLst>
              <p:tags r:id="rId12"/>
            </p:custDataLst>
          </p:nvPr>
        </p:nvSpPr>
        <p:spPr bwMode="auto">
          <a:xfrm>
            <a:off x="7967663" y="4473575"/>
            <a:ext cx="179388" cy="133350"/>
          </a:xfrm>
          <a:prstGeom prst="rect">
            <a:avLst/>
          </a:prstGeom>
          <a:solidFill>
            <a:srgbClr val="8F0B36"/>
          </a:solidFill>
          <a:ln w="9525" algn="ctr">
            <a:solidFill>
              <a:schemeClr val="bg1"/>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60" name="Rectangle 40"/>
          <p:cNvSpPr>
            <a:spLocks noChangeArrowheads="1"/>
          </p:cNvSpPr>
          <p:nvPr>
            <p:custDataLst>
              <p:tags r:id="rId13"/>
            </p:custDataLst>
          </p:nvPr>
        </p:nvSpPr>
        <p:spPr bwMode="auto">
          <a:xfrm>
            <a:off x="7967663" y="4676775"/>
            <a:ext cx="179388" cy="133350"/>
          </a:xfrm>
          <a:prstGeom prst="rect">
            <a:avLst/>
          </a:prstGeom>
          <a:solidFill>
            <a:srgbClr val="00286B"/>
          </a:solidFill>
          <a:ln w="9525" algn="ctr">
            <a:solidFill>
              <a:schemeClr val="bg1"/>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62" name="Text Placeholder 50"/>
          <p:cNvSpPr>
            <a:spLocks noGrp="1"/>
          </p:cNvSpPr>
          <p:nvPr>
            <p:custDataLst>
              <p:tags r:id="rId14"/>
            </p:custDataLst>
          </p:nvPr>
        </p:nvSpPr>
        <p:spPr bwMode="auto">
          <a:xfrm>
            <a:off x="8197850" y="4673600"/>
            <a:ext cx="361950"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03C9421-7925-4DF1-BD54-2286EE950FDE}" type="datetime'''Pr''''''''''iv''a''''t''''''e'''''''''''''''''''''''''''">
              <a:rPr lang="en-US" sz="1000">
                <a:solidFill>
                  <a:srgbClr val="000000"/>
                </a:solidFill>
                <a:latin typeface="Calibri" panose="020F0502020204030204" pitchFamily="34" charset="0"/>
                <a:sym typeface="Calibri" panose="020F0502020204030204" pitchFamily="34" charset="0"/>
              </a:rPr>
              <a:pPr>
                <a:spcBef>
                  <a:spcPct val="0"/>
                </a:spcBef>
                <a:buFontTx/>
                <a:buNone/>
              </a:pPr>
              <a:t>Private</a:t>
            </a:fld>
            <a:endParaRPr lang="en-US" altLang="en-US" sz="1000" dirty="0">
              <a:solidFill>
                <a:srgbClr val="000000"/>
              </a:solidFill>
              <a:latin typeface="Calibri" panose="020F0502020204030204" pitchFamily="34" charset="0"/>
              <a:sym typeface="Calibri" panose="020F0502020204030204" pitchFamily="34" charset="0"/>
            </a:endParaRPr>
          </a:p>
        </p:txBody>
      </p:sp>
      <p:sp>
        <p:nvSpPr>
          <p:cNvPr id="63" name="Text Placeholder 49"/>
          <p:cNvSpPr>
            <a:spLocks noGrp="1"/>
          </p:cNvSpPr>
          <p:nvPr>
            <p:custDataLst>
              <p:tags r:id="rId15"/>
            </p:custDataLst>
          </p:nvPr>
        </p:nvSpPr>
        <p:spPr bwMode="auto">
          <a:xfrm>
            <a:off x="8197850" y="4470400"/>
            <a:ext cx="3381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5FAEC44-CDE5-4A9F-9F9F-A71AA5B8EE9F}" type="datetime'P''''''u''''''b''''''''li''''c'''''''' '''''''''''''''''">
              <a:rPr lang="en-US" sz="1000">
                <a:solidFill>
                  <a:srgbClr val="000000"/>
                </a:solidFill>
                <a:latin typeface="Calibri" panose="020F0502020204030204" pitchFamily="34" charset="0"/>
                <a:sym typeface="Calibri" panose="020F0502020204030204" pitchFamily="34" charset="0"/>
              </a:rPr>
              <a:pPr>
                <a:spcBef>
                  <a:spcPct val="0"/>
                </a:spcBef>
                <a:buFontTx/>
                <a:buNone/>
              </a:pPr>
              <a:t>Public </a:t>
            </a:fld>
            <a:endParaRPr lang="en-US" altLang="en-US" sz="1000" dirty="0">
              <a:solidFill>
                <a:srgbClr val="000000"/>
              </a:solidFill>
              <a:latin typeface="Calibri" panose="020F0502020204030204" pitchFamily="34" charset="0"/>
              <a:sym typeface="Calibri" panose="020F0502020204030204" pitchFamily="34" charset="0"/>
            </a:endParaRPr>
          </a:p>
        </p:txBody>
      </p:sp>
      <p:sp>
        <p:nvSpPr>
          <p:cNvPr id="64" name="TextBox 11"/>
          <p:cNvSpPr txBox="1">
            <a:spLocks noChangeArrowheads="1"/>
          </p:cNvSpPr>
          <p:nvPr/>
        </p:nvSpPr>
        <p:spPr bwMode="auto">
          <a:xfrm>
            <a:off x="542925" y="6172200"/>
            <a:ext cx="8047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a:solidFill>
                  <a:prstClr val="black"/>
                </a:solidFill>
                <a:cs typeface="Arial" panose="020B0604020202020204" pitchFamily="34" charset="0"/>
                <a:sym typeface="Calibri" panose="020F0502020204030204" pitchFamily="34" charset="0"/>
              </a:rPr>
              <a:t>Source</a:t>
            </a:r>
            <a:r>
              <a:rPr lang="en-US" altLang="en-US" sz="900" dirty="0" smtClean="0">
                <a:solidFill>
                  <a:prstClr val="black"/>
                </a:solidFill>
                <a:cs typeface="Arial" panose="020B0604020202020204" pitchFamily="34" charset="0"/>
                <a:sym typeface="Calibri" panose="020F0502020204030204" pitchFamily="34" charset="0"/>
              </a:rPr>
              <a:t>: IFC (2008): “The Business of Health in Africa;”  World Bank: “Service Delivery Indicator Data;” WHO (2001): “Working with private sector providers for better healthcare;” USAID (photo); Expert interviews; Dalberg analysis.</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32" name="Picture 35" descr="Incentivize Icon"/>
          <p:cNvPicPr>
            <a:picLocks noChangeAspect="1" noChangeArrowheads="1"/>
          </p:cNvPicPr>
          <p:nvPr/>
        </p:nvPicPr>
        <p:blipFill>
          <a:blip r:embed="rId2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3506" y="315622"/>
            <a:ext cx="656022" cy="6560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custDataLst>
              <p:tags r:id="rId16"/>
            </p:custDataLst>
          </p:nvPr>
        </p:nvSpPr>
        <p:spPr bwMode="auto">
          <a:xfrm>
            <a:off x="3251200" y="4473575"/>
            <a:ext cx="179388" cy="133350"/>
          </a:xfrm>
          <a:prstGeom prst="rect">
            <a:avLst/>
          </a:prstGeom>
          <a:solidFill>
            <a:srgbClr val="8F0B36"/>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Arial" charset="0"/>
              <a:sym typeface="Symbol" pitchFamily="18" charset="2"/>
            </a:endParaRPr>
          </a:p>
        </p:txBody>
      </p:sp>
      <p:sp>
        <p:nvSpPr>
          <p:cNvPr id="8" name="Rectangle 7"/>
          <p:cNvSpPr/>
          <p:nvPr>
            <p:custDataLst>
              <p:tags r:id="rId17"/>
            </p:custDataLst>
          </p:nvPr>
        </p:nvSpPr>
        <p:spPr bwMode="auto">
          <a:xfrm>
            <a:off x="3251200" y="4676775"/>
            <a:ext cx="179388" cy="133350"/>
          </a:xfrm>
          <a:prstGeom prst="rect">
            <a:avLst/>
          </a:prstGeom>
          <a:solidFill>
            <a:srgbClr val="00286B"/>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Arial" charset="0"/>
              <a:sym typeface="Symbol" pitchFamily="18" charset="2"/>
            </a:endParaRPr>
          </a:p>
        </p:txBody>
      </p:sp>
      <p:sp>
        <p:nvSpPr>
          <p:cNvPr id="33" name="Text Placeholder 2"/>
          <p:cNvSpPr>
            <a:spLocks noGrp="1"/>
          </p:cNvSpPr>
          <p:nvPr>
            <p:custDataLst>
              <p:tags r:id="rId18"/>
            </p:custDataLst>
          </p:nvPr>
        </p:nvSpPr>
        <p:spPr bwMode="auto">
          <a:xfrm>
            <a:off x="3481388" y="4470400"/>
            <a:ext cx="1196975" cy="152400"/>
          </a:xfrm>
          <a:prstGeom prst="rect">
            <a:avLst/>
          </a:prstGeom>
          <a:noFill/>
          <a:ln>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spcBef>
                <a:spcPct val="0"/>
              </a:spcBef>
              <a:spcAft>
                <a:spcPct val="0"/>
              </a:spcAft>
            </a:pPr>
            <a:fld id="{BF054ACE-69C8-4A0D-AC7B-89853F2A8E13}" type="datetime'''Low''''est inc''om''e'' ''q''''ui''''''nt''''''''i''''l''e'">
              <a:rPr lang="en-US" sz="1000">
                <a:solidFill>
                  <a:prstClr val="black"/>
                </a:solidFill>
              </a:rPr>
              <a:pPr>
                <a:spcBef>
                  <a:spcPct val="0"/>
                </a:spcBef>
                <a:spcAft>
                  <a:spcPct val="0"/>
                </a:spcAft>
              </a:pPr>
              <a:t>Lowest income quintile</a:t>
            </a:fld>
            <a:endParaRPr lang="en-US" sz="1000" dirty="0">
              <a:solidFill>
                <a:prstClr val="black"/>
              </a:solidFill>
            </a:endParaRPr>
          </a:p>
        </p:txBody>
      </p:sp>
      <p:sp>
        <p:nvSpPr>
          <p:cNvPr id="34" name="Text Placeholder 3"/>
          <p:cNvSpPr>
            <a:spLocks noGrp="1"/>
          </p:cNvSpPr>
          <p:nvPr>
            <p:custDataLst>
              <p:tags r:id="rId19"/>
            </p:custDataLst>
          </p:nvPr>
        </p:nvSpPr>
        <p:spPr bwMode="auto">
          <a:xfrm>
            <a:off x="3481388" y="4673600"/>
            <a:ext cx="1220788" cy="152400"/>
          </a:xfrm>
          <a:prstGeom prst="rect">
            <a:avLst/>
          </a:prstGeom>
          <a:noFill/>
          <a:ln>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spcBef>
                <a:spcPct val="0"/>
              </a:spcBef>
              <a:spcAft>
                <a:spcPct val="0"/>
              </a:spcAft>
            </a:pPr>
            <a:fld id="{3CC35A61-9194-4B15-BFB8-9A8057F270F2}" type="datetime'''H''''ig''h''''''es''t in''co''''me ''qui''nti''''''l''e'''''">
              <a:rPr lang="en-US" sz="1000">
                <a:solidFill>
                  <a:prstClr val="black"/>
                </a:solidFill>
              </a:rPr>
              <a:pPr>
                <a:spcBef>
                  <a:spcPct val="0"/>
                </a:spcBef>
                <a:spcAft>
                  <a:spcPct val="0"/>
                </a:spcAft>
              </a:pPr>
              <a:t>Highest income quintile</a:t>
            </a:fld>
            <a:endParaRPr lang="en-US" sz="1000" dirty="0">
              <a:solidFill>
                <a:prstClr val="black"/>
              </a:solidFill>
            </a:endParaRPr>
          </a:p>
        </p:txBody>
      </p:sp>
      <p:pic>
        <p:nvPicPr>
          <p:cNvPr id="36" name="Picture 35">
            <a:hlinkClick r:id="rId29" action="ppaction://hlinksldjump"/>
          </p:cNvPr>
          <p:cNvPicPr>
            <a:picLocks noChangeAspect="1"/>
          </p:cNvPicPr>
          <p:nvPr/>
        </p:nvPicPr>
        <p:blipFill rotWithShape="1">
          <a:blip r:embed="rId3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cxnSp>
        <p:nvCxnSpPr>
          <p:cNvPr id="12" name="Straight Connector 11"/>
          <p:cNvCxnSpPr/>
          <p:nvPr/>
        </p:nvCxnSpPr>
        <p:spPr bwMode="auto">
          <a:xfrm>
            <a:off x="940404" y="4038600"/>
            <a:ext cx="374904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4874292" y="4038600"/>
            <a:ext cx="3749040" cy="0"/>
          </a:xfrm>
          <a:prstGeom prst="line">
            <a:avLst/>
          </a:prstGeom>
          <a:solidFill>
            <a:schemeClr val="bg1"/>
          </a:solidFill>
          <a:ln w="9525" cap="flat" cmpd="sng" algn="ctr">
            <a:solidFill>
              <a:schemeClr val="tx1"/>
            </a:solidFill>
            <a:prstDash val="solid"/>
            <a:round/>
            <a:headEnd type="none" w="med" len="med"/>
            <a:tailEnd type="none" w="med" len="med"/>
          </a:ln>
          <a:effectLst/>
        </p:spPr>
      </p:cxnSp>
      <p:pic>
        <p:nvPicPr>
          <p:cNvPr id="13" name="Picture 12"/>
          <p:cNvPicPr>
            <a:picLocks noChangeAspect="1"/>
          </p:cNvPicPr>
          <p:nvPr/>
        </p:nvPicPr>
        <p:blipFill rotWithShape="1">
          <a:blip r:embed="rId31" cstate="screen">
            <a:extLst>
              <a:ext uri="{28A0092B-C50C-407E-A947-70E740481C1C}">
                <a14:useLocalDpi xmlns:a14="http://schemas.microsoft.com/office/drawing/2010/main"/>
              </a:ext>
            </a:extLst>
          </a:blip>
          <a:srcRect l="47520"/>
          <a:stretch/>
        </p:blipFill>
        <p:spPr>
          <a:xfrm>
            <a:off x="7010399" y="1142108"/>
            <a:ext cx="1600201" cy="2286892"/>
          </a:xfrm>
          <a:prstGeom prst="rect">
            <a:avLst/>
          </a:prstGeom>
        </p:spPr>
      </p:pic>
    </p:spTree>
    <p:extLst>
      <p:ext uri="{BB962C8B-B14F-4D97-AF65-F5344CB8AC3E}">
        <p14:creationId xmlns:p14="http://schemas.microsoft.com/office/powerpoint/2010/main" val="4271812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092133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9445" name="think-cell Slide" r:id="rId5" imgW="6350000" imgH="6350000" progId="">
                  <p:embed/>
                </p:oleObj>
              </mc:Choice>
              <mc:Fallback>
                <p:oleObj name="think-cell Slide" r:id="rId5" imgW="6350000" imgH="6350000" progId="">
                  <p:embed/>
                  <p:pic>
                    <p:nvPicPr>
                      <p:cNvPr id="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a:t>
            </a:fld>
            <a:endParaRPr lang="en-US" dirty="0">
              <a:solidFill>
                <a:prstClr val="black">
                  <a:tint val="75000"/>
                </a:prstClr>
              </a:solidFill>
            </a:endParaRP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993" b="11522"/>
          <a:stretch/>
        </p:blipFill>
        <p:spPr>
          <a:xfrm>
            <a:off x="533399" y="1143000"/>
            <a:ext cx="8077201" cy="4800601"/>
          </a:xfrm>
          <a:prstGeom prst="rect">
            <a:avLst/>
          </a:prstGeom>
        </p:spPr>
      </p:pic>
      <p:sp>
        <p:nvSpPr>
          <p:cNvPr id="5" name="Title 1"/>
          <p:cNvSpPr>
            <a:spLocks noGrp="1"/>
          </p:cNvSpPr>
          <p:nvPr>
            <p:ph type="title"/>
          </p:nvPr>
        </p:nvSpPr>
        <p:spPr>
          <a:xfrm>
            <a:off x="533400" y="248345"/>
            <a:ext cx="6400800" cy="665163"/>
          </a:xfrm>
        </p:spPr>
        <p:txBody>
          <a:bodyPr vert="horz" lIns="0" tIns="0" rIns="0" bIns="0" rtlCol="0" anchor="t">
            <a:normAutofit/>
          </a:bodyPr>
          <a:lstStyle/>
          <a:p>
            <a:r>
              <a:rPr lang="en-US" dirty="0">
                <a:solidFill>
                  <a:schemeClr val="tx1"/>
                </a:solidFill>
              </a:rPr>
              <a:t>The EPCMD Financing Framework outlines ways </a:t>
            </a:r>
            <a:r>
              <a:rPr lang="en-US" dirty="0" smtClean="0">
                <a:solidFill>
                  <a:schemeClr val="tx1"/>
                </a:solidFill>
              </a:rPr>
              <a:t>USAID </a:t>
            </a:r>
            <a:r>
              <a:rPr lang="en-US" dirty="0">
                <a:solidFill>
                  <a:schemeClr val="tx1"/>
                </a:solidFill>
              </a:rPr>
              <a:t>can support the transition to sustainably-financed health systems</a:t>
            </a:r>
          </a:p>
        </p:txBody>
      </p:sp>
      <p:sp>
        <p:nvSpPr>
          <p:cNvPr id="6" name="Slide Number Placeholder 2"/>
          <p:cNvSpPr txBox="1">
            <a:spLocks/>
          </p:cNvSpPr>
          <p:nvPr/>
        </p:nvSpPr>
        <p:spPr>
          <a:xfrm>
            <a:off x="6934200" y="6356350"/>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b="1" kern="1200">
                <a:solidFill>
                  <a:schemeClr val="tx1">
                    <a:tint val="75000"/>
                  </a:schemeClr>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3631E2E0-CD08-426E-8837-465258AF91BD}" type="slidenum">
              <a:rPr lang="en-US" smtClean="0">
                <a:solidFill>
                  <a:prstClr val="black">
                    <a:tint val="75000"/>
                  </a:prstClr>
                </a:solidFill>
              </a:rPr>
              <a:pPr/>
              <a:t>3</a:t>
            </a:fld>
            <a:endParaRPr lang="en-US" dirty="0">
              <a:solidFill>
                <a:prstClr val="black">
                  <a:tint val="75000"/>
                </a:prstClr>
              </a:solidFill>
            </a:endParaRPr>
          </a:p>
        </p:txBody>
      </p:sp>
      <p:sp>
        <p:nvSpPr>
          <p:cNvPr id="7" name="Freeform 6"/>
          <p:cNvSpPr/>
          <p:nvPr/>
        </p:nvSpPr>
        <p:spPr>
          <a:xfrm rot="16200000">
            <a:off x="-3667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lvl="0" algn="r" defTabSz="1511300">
              <a:lnSpc>
                <a:spcPct val="90000"/>
              </a:lnSpc>
              <a:spcBef>
                <a:spcPct val="0"/>
              </a:spcBef>
              <a:spcAft>
                <a:spcPct val="35000"/>
              </a:spcAft>
            </a:pPr>
            <a:endParaRPr lang="en-US" sz="3400" kern="1200">
              <a:latin typeface="Calibri" panose="020F0502020204030204" pitchFamily="34" charset="0"/>
              <a:sym typeface="Calibri" panose="020F0502020204030204" pitchFamily="34" charset="0"/>
            </a:endParaRPr>
          </a:p>
        </p:txBody>
      </p:sp>
      <p:sp>
        <p:nvSpPr>
          <p:cNvPr id="8" name="Freeform 7"/>
          <p:cNvSpPr/>
          <p:nvPr/>
        </p:nvSpPr>
        <p:spPr>
          <a:xfrm>
            <a:off x="914401" y="1066800"/>
            <a:ext cx="2784394" cy="4947656"/>
          </a:xfrm>
          <a:custGeom>
            <a:avLst/>
            <a:gdLst>
              <a:gd name="connsiteX0" fmla="*/ 0 w 2268658"/>
              <a:gd name="connsiteY0" fmla="*/ 0 h 3169919"/>
              <a:gd name="connsiteX1" fmla="*/ 2268658 w 2268658"/>
              <a:gd name="connsiteY1" fmla="*/ 0 h 3169919"/>
              <a:gd name="connsiteX2" fmla="*/ 2268658 w 2268658"/>
              <a:gd name="connsiteY2" fmla="*/ 3169919 h 3169919"/>
              <a:gd name="connsiteX3" fmla="*/ 0 w 2268658"/>
              <a:gd name="connsiteY3" fmla="*/ 3169919 h 3169919"/>
              <a:gd name="connsiteX4" fmla="*/ 0 w 2268658"/>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58" h="3169919">
                <a:moveTo>
                  <a:pt x="0" y="0"/>
                </a:moveTo>
                <a:lnTo>
                  <a:pt x="2268658" y="0"/>
                </a:lnTo>
                <a:lnTo>
                  <a:pt x="2268658" y="3169919"/>
                </a:lnTo>
                <a:lnTo>
                  <a:pt x="0" y="3169919"/>
                </a:lnTo>
                <a:lnTo>
                  <a:pt x="0" y="0"/>
                </a:lnTo>
                <a:close/>
              </a:path>
            </a:pathLst>
          </a:custGeom>
          <a:solidFill>
            <a:schemeClr val="bg1">
              <a:alpha val="7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2712" tIns="401688" rIns="362712" bIns="362712" numCol="1" spcCol="1270" anchor="t" anchorCtr="0">
            <a:noAutofit/>
          </a:bodyPr>
          <a:lstStyle/>
          <a:p>
            <a:pPr marL="285750" lvl="1" indent="-285750" algn="l" defTabSz="1778000">
              <a:lnSpc>
                <a:spcPct val="90000"/>
              </a:lnSpc>
              <a:spcBef>
                <a:spcPct val="0"/>
              </a:spcBef>
              <a:spcAft>
                <a:spcPct val="15000"/>
              </a:spcAft>
              <a:buChar char="••"/>
            </a:pPr>
            <a:endParaRPr lang="en-US" sz="4000" kern="1200" dirty="0">
              <a:latin typeface="Calibri" panose="020F0502020204030204" pitchFamily="34" charset="0"/>
              <a:sym typeface="Calibri" panose="020F0502020204030204" pitchFamily="34" charset="0"/>
            </a:endParaRPr>
          </a:p>
          <a:p>
            <a:pPr marL="285750" lvl="1" indent="-285750" algn="l" defTabSz="1778000">
              <a:lnSpc>
                <a:spcPct val="90000"/>
              </a:lnSpc>
              <a:spcBef>
                <a:spcPct val="0"/>
              </a:spcBef>
              <a:spcAft>
                <a:spcPct val="15000"/>
              </a:spcAft>
              <a:buChar char="••"/>
            </a:pPr>
            <a:endParaRPr lang="en-US" sz="4000" kern="1200" dirty="0">
              <a:latin typeface="Calibri" panose="020F0502020204030204" pitchFamily="34" charset="0"/>
            </a:endParaRPr>
          </a:p>
        </p:txBody>
      </p:sp>
      <p:sp>
        <p:nvSpPr>
          <p:cNvPr id="9" name="Freeform 8"/>
          <p:cNvSpPr/>
          <p:nvPr/>
        </p:nvSpPr>
        <p:spPr>
          <a:xfrm rot="16200000">
            <a:off x="29321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lvl="0" algn="r" defTabSz="1511300">
              <a:lnSpc>
                <a:spcPct val="90000"/>
              </a:lnSpc>
              <a:spcBef>
                <a:spcPct val="0"/>
              </a:spcBef>
              <a:spcAft>
                <a:spcPct val="35000"/>
              </a:spcAft>
            </a:pPr>
            <a:endParaRPr lang="en-US" sz="3400" kern="1200" dirty="0">
              <a:latin typeface="Calibri" panose="020F0502020204030204" pitchFamily="34" charset="0"/>
              <a:sym typeface="Calibri" panose="020F0502020204030204" pitchFamily="34" charset="0"/>
            </a:endParaRPr>
          </a:p>
        </p:txBody>
      </p:sp>
      <p:sp>
        <p:nvSpPr>
          <p:cNvPr id="10" name="TextBox 9"/>
          <p:cNvSpPr txBox="1"/>
          <p:nvPr/>
        </p:nvSpPr>
        <p:spPr>
          <a:xfrm>
            <a:off x="914399" y="1897152"/>
            <a:ext cx="2784395" cy="3582966"/>
          </a:xfrm>
          <a:prstGeom prst="rect">
            <a:avLst/>
          </a:prstGeom>
          <a:noFill/>
        </p:spPr>
        <p:txBody>
          <a:bodyPr wrap="square" rtlCol="0">
            <a:noAutofit/>
          </a:bodyPr>
          <a:lstStyle/>
          <a:p>
            <a:pPr>
              <a:spcAft>
                <a:spcPts val="600"/>
              </a:spcAft>
            </a:pPr>
            <a:r>
              <a:rPr lang="en-US" sz="1400" i="1" dirty="0" smtClean="0">
                <a:sym typeface="Calibri" panose="020F0502020204030204" pitchFamily="34" charset="0"/>
              </a:rPr>
              <a:t>A sustainable financing approach for ending maternal and child deaths will:</a:t>
            </a:r>
          </a:p>
          <a:p>
            <a:pPr marL="285750" indent="-285750">
              <a:spcAft>
                <a:spcPts val="600"/>
              </a:spcAft>
              <a:buFont typeface="Arial" panose="020B0604020202020204" pitchFamily="34" charset="0"/>
              <a:buChar char="•"/>
            </a:pPr>
            <a:r>
              <a:rPr lang="en-US" sz="1400" b="1" dirty="0" smtClean="0"/>
              <a:t>Prioritize </a:t>
            </a:r>
            <a:r>
              <a:rPr lang="en-US" sz="1400" b="1" dirty="0"/>
              <a:t>equity </a:t>
            </a:r>
            <a:r>
              <a:rPr lang="en-US" sz="1400" dirty="0"/>
              <a:t>in health </a:t>
            </a:r>
            <a:r>
              <a:rPr lang="en-US" sz="1400" dirty="0" smtClean="0"/>
              <a:t>service delivery, </a:t>
            </a:r>
            <a:r>
              <a:rPr lang="en-US" sz="1400" dirty="0"/>
              <a:t>and support models that reduce the share of health expenditure shouldered by the </a:t>
            </a:r>
            <a:r>
              <a:rPr lang="en-US" sz="1400" dirty="0" smtClean="0"/>
              <a:t>poor and maximize use of funds;</a:t>
            </a:r>
            <a:endParaRPr lang="en-US" sz="1400" b="1" dirty="0" smtClean="0">
              <a:sym typeface="Calibri" panose="020F0502020204030204" pitchFamily="34" charset="0"/>
            </a:endParaRPr>
          </a:p>
          <a:p>
            <a:pPr marL="285750" indent="-285750">
              <a:spcAft>
                <a:spcPts val="600"/>
              </a:spcAft>
              <a:buFont typeface="Arial" panose="020B0604020202020204" pitchFamily="34" charset="0"/>
              <a:buChar char="•"/>
            </a:pPr>
            <a:r>
              <a:rPr lang="en-US" sz="1400" b="1" dirty="0" smtClean="0">
                <a:sym typeface="Calibri" panose="020F0502020204030204" pitchFamily="34" charset="0"/>
              </a:rPr>
              <a:t>Aim towards sustainable domestic financing</a:t>
            </a:r>
            <a:r>
              <a:rPr lang="en-US" sz="1400" dirty="0" smtClean="0">
                <a:sym typeface="Calibri" panose="020F0502020204030204" pitchFamily="34" charset="0"/>
              </a:rPr>
              <a:t>, both public and private, </a:t>
            </a:r>
            <a:r>
              <a:rPr lang="en-US" sz="1400" b="1" dirty="0" smtClean="0">
                <a:sym typeface="Calibri" panose="020F0502020204030204" pitchFamily="34" charset="0"/>
              </a:rPr>
              <a:t> </a:t>
            </a:r>
            <a:r>
              <a:rPr lang="en-US" sz="1400" dirty="0" smtClean="0">
                <a:sym typeface="Calibri" panose="020F0502020204030204" pitchFamily="34" charset="0"/>
              </a:rPr>
              <a:t>in line with economic growth;</a:t>
            </a:r>
            <a:endParaRPr lang="en-US" sz="1400" dirty="0">
              <a:sym typeface="Calibri" panose="020F0502020204030204" pitchFamily="34" charset="0"/>
            </a:endParaRPr>
          </a:p>
          <a:p>
            <a:pPr marL="285750" indent="-285750">
              <a:spcAft>
                <a:spcPts val="600"/>
              </a:spcAft>
              <a:buFont typeface="Arial" panose="020B0604020202020204" pitchFamily="34" charset="0"/>
              <a:buChar char="•"/>
            </a:pPr>
            <a:r>
              <a:rPr lang="en-US" sz="1400" b="1" dirty="0" smtClean="0">
                <a:sym typeface="Calibri" panose="020F0502020204030204" pitchFamily="34" charset="0"/>
              </a:rPr>
              <a:t>Recognize that there is no one-size-fits-all model</a:t>
            </a:r>
            <a:r>
              <a:rPr lang="en-US" sz="1400" dirty="0" smtClean="0">
                <a:sym typeface="Calibri" panose="020F0502020204030204" pitchFamily="34" charset="0"/>
              </a:rPr>
              <a:t>,</a:t>
            </a:r>
            <a:r>
              <a:rPr lang="en-US" sz="1400" b="1" dirty="0" smtClean="0">
                <a:sym typeface="Calibri" panose="020F0502020204030204" pitchFamily="34" charset="0"/>
              </a:rPr>
              <a:t> </a:t>
            </a:r>
            <a:r>
              <a:rPr lang="en-US" sz="1400" dirty="0" smtClean="0">
                <a:sym typeface="Calibri" panose="020F0502020204030204" pitchFamily="34" charset="0"/>
              </a:rPr>
              <a:t>and that the path to self-financing will not be uniform across countries</a:t>
            </a:r>
            <a:endParaRPr lang="en-US" sz="1400" dirty="0">
              <a:sym typeface="Calibri" panose="020F0502020204030204" pitchFamily="34" charset="0"/>
            </a:endParaRPr>
          </a:p>
        </p:txBody>
      </p:sp>
      <p:sp>
        <p:nvSpPr>
          <p:cNvPr id="11" name="Rectangle 10"/>
          <p:cNvSpPr/>
          <p:nvPr/>
        </p:nvSpPr>
        <p:spPr>
          <a:xfrm>
            <a:off x="914399" y="1257963"/>
            <a:ext cx="2784395" cy="584775"/>
          </a:xfrm>
          <a:prstGeom prst="rect">
            <a:avLst/>
          </a:prstGeom>
        </p:spPr>
        <p:txBody>
          <a:bodyPr wrap="square">
            <a:spAutoFit/>
          </a:bodyPr>
          <a:lstStyle/>
          <a:p>
            <a:pPr algn="ctr">
              <a:spcAft>
                <a:spcPts val="0"/>
              </a:spcAft>
            </a:pPr>
            <a:r>
              <a:rPr lang="en-US" sz="1600" b="1" dirty="0" smtClean="0">
                <a:sym typeface="Calibri" panose="020F0502020204030204" pitchFamily="34" charset="0"/>
              </a:rPr>
              <a:t>Principles for the </a:t>
            </a:r>
          </a:p>
          <a:p>
            <a:pPr algn="ctr">
              <a:spcAft>
                <a:spcPts val="0"/>
              </a:spcAft>
            </a:pPr>
            <a:r>
              <a:rPr lang="en-US" sz="1600" b="1" dirty="0" smtClean="0">
                <a:sym typeface="Calibri" panose="020F0502020204030204" pitchFamily="34" charset="0"/>
              </a:rPr>
              <a:t>EPCMD Financing Framework</a:t>
            </a:r>
            <a:endParaRPr lang="en-US" sz="1600" b="1" dirty="0">
              <a:sym typeface="Calibri" panose="020F0502020204030204" pitchFamily="34" charset="0"/>
            </a:endParaRPr>
          </a:p>
        </p:txBody>
      </p:sp>
      <p:sp>
        <p:nvSpPr>
          <p:cNvPr id="12"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buFontTx/>
              <a:buNone/>
              <a:defRPr/>
            </a:pPr>
            <a:r>
              <a:rPr lang="en-IN" sz="900" kern="0" dirty="0" smtClean="0">
                <a:latin typeface="Calibri" panose="020F0502020204030204" pitchFamily="34" charset="0"/>
                <a:sym typeface="Calibri" panose="020F0502020204030204" pitchFamily="34" charset="0"/>
              </a:rPr>
              <a:t>Source: USAID (2015): Financing Framework Concept Note; Neil </a:t>
            </a:r>
            <a:r>
              <a:rPr lang="en-IN" sz="900" kern="0" dirty="0" err="1" smtClean="0">
                <a:latin typeface="Calibri" panose="020F0502020204030204" pitchFamily="34" charset="0"/>
                <a:sym typeface="Calibri" panose="020F0502020204030204" pitchFamily="34" charset="0"/>
              </a:rPr>
              <a:t>Brandvold</a:t>
            </a:r>
            <a:r>
              <a:rPr lang="en-IN" sz="900" kern="0" dirty="0" smtClean="0">
                <a:latin typeface="Calibri" panose="020F0502020204030204" pitchFamily="34" charset="0"/>
                <a:sym typeface="Calibri" panose="020F0502020204030204" pitchFamily="34" charset="0"/>
              </a:rPr>
              <a:t> for USAID (photo);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928779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4503"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30</a:t>
            </a:fld>
            <a:endParaRPr lang="en-US" dirty="0">
              <a:solidFill>
                <a:prstClr val="black">
                  <a:tint val="75000"/>
                </a:prstClr>
              </a:solidFill>
            </a:endParaRPr>
          </a:p>
        </p:txBody>
      </p:sp>
      <p:sp>
        <p:nvSpPr>
          <p:cNvPr id="4" name="Title 1"/>
          <p:cNvSpPr>
            <a:spLocks noGrp="1"/>
          </p:cNvSpPr>
          <p:nvPr>
            <p:ph type="title"/>
          </p:nvPr>
        </p:nvSpPr>
        <p:spPr>
          <a:xfrm>
            <a:off x="990600" y="248345"/>
            <a:ext cx="5715000" cy="665163"/>
          </a:xfrm>
        </p:spPr>
        <p:txBody>
          <a:bodyPr>
            <a:noAutofit/>
          </a:bodyPr>
          <a:lstStyle/>
          <a:p>
            <a:r>
              <a:rPr lang="en-US" b="1" dirty="0" smtClean="0"/>
              <a:t>Diagnosis</a:t>
            </a:r>
            <a:r>
              <a:rPr lang="en-US" dirty="0" smtClean="0"/>
              <a:t>: </a:t>
            </a:r>
            <a:r>
              <a:rPr lang="en-US" dirty="0"/>
              <a:t>Low private sector growth and low quality care are common symptoms of limited incentives</a:t>
            </a:r>
          </a:p>
        </p:txBody>
      </p:sp>
      <p:sp>
        <p:nvSpPr>
          <p:cNvPr id="9" name="Rectangle 8"/>
          <p:cNvSpPr/>
          <p:nvPr/>
        </p:nvSpPr>
        <p:spPr bwMode="auto">
          <a:xfrm>
            <a:off x="309563" y="1600200"/>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Limited growth in the private health sector </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17" name="Rectangle 16"/>
          <p:cNvSpPr/>
          <p:nvPr/>
        </p:nvSpPr>
        <p:spPr bwMode="auto">
          <a:xfrm>
            <a:off x="309563" y="2695082"/>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Low quality care in public and private facilities</a:t>
            </a:r>
          </a:p>
        </p:txBody>
      </p:sp>
      <p:sp>
        <p:nvSpPr>
          <p:cNvPr id="18" name="Rectangle 17"/>
          <p:cNvSpPr/>
          <p:nvPr/>
        </p:nvSpPr>
        <p:spPr bwMode="auto">
          <a:xfrm>
            <a:off x="304800" y="3789964"/>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Long wait </a:t>
            </a:r>
            <a:r>
              <a:rPr lang="en-US" sz="1200" b="1" dirty="0" smtClean="0">
                <a:solidFill>
                  <a:prstClr val="black"/>
                </a:solidFill>
                <a:sym typeface="Symbol" pitchFamily="18" charset="2"/>
              </a:rPr>
              <a:t>times</a:t>
            </a:r>
            <a:endParaRPr lang="en-US" sz="1200" b="1" dirty="0">
              <a:solidFill>
                <a:prstClr val="black"/>
              </a:solidFill>
              <a:sym typeface="Symbol" pitchFamily="18" charset="2"/>
            </a:endParaRPr>
          </a:p>
        </p:txBody>
      </p:sp>
      <p:sp>
        <p:nvSpPr>
          <p:cNvPr id="19" name="Rectangle 18"/>
          <p:cNvSpPr/>
          <p:nvPr/>
        </p:nvSpPr>
        <p:spPr bwMode="auto">
          <a:xfrm>
            <a:off x="319088" y="4884846"/>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Frequent stock-outs of essential </a:t>
            </a:r>
            <a:r>
              <a:rPr lang="en-US" sz="1200" b="1" dirty="0" smtClean="0">
                <a:solidFill>
                  <a:prstClr val="black"/>
                </a:solidFill>
                <a:sym typeface="Symbol" pitchFamily="18" charset="2"/>
              </a:rPr>
              <a:t>commodities</a:t>
            </a:r>
            <a:endParaRPr lang="en-US" sz="1200" b="1" dirty="0">
              <a:solidFill>
                <a:prstClr val="black"/>
              </a:solidFill>
              <a:sym typeface="Symbol" pitchFamily="18" charset="2"/>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smtClean="0">
                <a:solidFill>
                  <a:prstClr val="white"/>
                </a:solidFill>
              </a:rPr>
              <a:t>Alternative cause of symptom</a:t>
            </a:r>
            <a:endParaRPr lang="en-US" sz="1100" b="1" dirty="0">
              <a:solidFill>
                <a:prstClr val="white"/>
              </a:solidFill>
            </a:endParaRP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smtClean="0">
                <a:solidFill>
                  <a:prstClr val="white"/>
                </a:solidFill>
              </a:rPr>
              <a:t>Questions to explore alternative causes</a:t>
            </a:r>
            <a:endParaRPr lang="en-US" sz="1100" b="1" dirty="0">
              <a:solidFill>
                <a:prstClr val="white"/>
              </a:solidFill>
            </a:endParaRP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77" name="Rectangle 76"/>
          <p:cNvSpPr/>
          <p:nvPr/>
        </p:nvSpPr>
        <p:spPr bwMode="auto">
          <a:xfrm>
            <a:off x="2412344" y="4113089"/>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health workers</a:t>
            </a:r>
          </a:p>
        </p:txBody>
      </p:sp>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cxnSp>
        <p:nvCxnSpPr>
          <p:cNvPr id="45" name="Straight Arrow Connector 44"/>
          <p:cNvCxnSpPr>
            <a:endCxn id="77" idx="1"/>
          </p:cNvCxnSpPr>
          <p:nvPr/>
        </p:nvCxnSpPr>
        <p:spPr bwMode="auto">
          <a:xfrm flipV="1">
            <a:off x="2047877" y="4341689"/>
            <a:ext cx="364467" cy="171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6" name="Text Placeholder 2"/>
          <p:cNvSpPr txBox="1">
            <a:spLocks/>
          </p:cNvSpPr>
          <p:nvPr/>
        </p:nvSpPr>
        <p:spPr bwMode="auto">
          <a:xfrm>
            <a:off x="576512" y="612805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pic>
        <p:nvPicPr>
          <p:cNvPr id="61" name="Picture 35" descr="Incentiviz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1000" y="228600"/>
            <a:ext cx="656022" cy="65602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bwMode="auto">
          <a:xfrm>
            <a:off x="2412344" y="1672530"/>
            <a:ext cx="2302532" cy="32783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Strong public delivery systems</a:t>
            </a:r>
          </a:p>
        </p:txBody>
      </p:sp>
      <p:sp>
        <p:nvSpPr>
          <p:cNvPr id="76" name="Rectangle 75"/>
          <p:cNvSpPr/>
          <p:nvPr/>
        </p:nvSpPr>
        <p:spPr bwMode="auto">
          <a:xfrm>
            <a:off x="2412344" y="2230083"/>
            <a:ext cx="230253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Limited bank lending  or venture capital to the private health sector</a:t>
            </a:r>
          </a:p>
        </p:txBody>
      </p:sp>
      <p:sp>
        <p:nvSpPr>
          <p:cNvPr id="78" name="Rectangle 77"/>
          <p:cNvSpPr/>
          <p:nvPr/>
        </p:nvSpPr>
        <p:spPr bwMode="auto">
          <a:xfrm>
            <a:off x="2421868" y="2825431"/>
            <a:ext cx="2302532" cy="3122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overall funding for EPCMD</a:t>
            </a:r>
          </a:p>
        </p:txBody>
      </p:sp>
      <p:cxnSp>
        <p:nvCxnSpPr>
          <p:cNvPr id="8" name="Elbow Connector 7"/>
          <p:cNvCxnSpPr>
            <a:stCxn id="9" idx="3"/>
          </p:cNvCxnSpPr>
          <p:nvPr/>
        </p:nvCxnSpPr>
        <p:spPr bwMode="auto">
          <a:xfrm flipV="1">
            <a:off x="2052640" y="1789212"/>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79" name="Rectangle 78"/>
          <p:cNvSpPr/>
          <p:nvPr/>
        </p:nvSpPr>
        <p:spPr bwMode="auto">
          <a:xfrm>
            <a:off x="2421868" y="3429412"/>
            <a:ext cx="230253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training for health workers</a:t>
            </a:r>
          </a:p>
        </p:txBody>
      </p:sp>
      <p:sp>
        <p:nvSpPr>
          <p:cNvPr id="86" name="Rectangle 85"/>
          <p:cNvSpPr/>
          <p:nvPr/>
        </p:nvSpPr>
        <p:spPr bwMode="auto">
          <a:xfrm>
            <a:off x="2412342" y="5153305"/>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Working capital gaps</a:t>
            </a:r>
          </a:p>
        </p:txBody>
      </p:sp>
      <p:cxnSp>
        <p:nvCxnSpPr>
          <p:cNvPr id="71" name="Elbow Connector 70"/>
          <p:cNvCxnSpPr/>
          <p:nvPr/>
        </p:nvCxnSpPr>
        <p:spPr bwMode="auto">
          <a:xfrm flipV="1">
            <a:off x="2057400" y="2943396"/>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60" name="Elbow Connector 59"/>
          <p:cNvCxnSpPr>
            <a:endCxn id="76" idx="1"/>
          </p:cNvCxnSpPr>
          <p:nvPr/>
        </p:nvCxnSpPr>
        <p:spPr bwMode="auto">
          <a:xfrm rot="16200000" flipH="1">
            <a:off x="2124604" y="2159758"/>
            <a:ext cx="372935" cy="202545"/>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4" name="Straight Arrow Connector 73"/>
          <p:cNvCxnSpPr/>
          <p:nvPr/>
        </p:nvCxnSpPr>
        <p:spPr bwMode="auto">
          <a:xfrm flipV="1">
            <a:off x="2057400" y="5410200"/>
            <a:ext cx="333607"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3" name="Elbow Connector 72"/>
          <p:cNvCxnSpPr>
            <a:endCxn id="79" idx="1"/>
          </p:cNvCxnSpPr>
          <p:nvPr/>
        </p:nvCxnSpPr>
        <p:spPr bwMode="auto">
          <a:xfrm rot="16200000" flipH="1">
            <a:off x="2141784" y="3301522"/>
            <a:ext cx="352858" cy="207309"/>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87" name="Rectangle 86"/>
          <p:cNvSpPr/>
          <p:nvPr/>
        </p:nvSpPr>
        <p:spPr bwMode="auto">
          <a:xfrm>
            <a:off x="5029202" y="1672530"/>
            <a:ext cx="2093211" cy="32783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 consumers </a:t>
            </a:r>
            <a:r>
              <a:rPr lang="en-US" sz="1000" dirty="0" smtClean="0">
                <a:solidFill>
                  <a:prstClr val="black"/>
                </a:solidFill>
                <a:sym typeface="Symbol" pitchFamily="18" charset="2"/>
              </a:rPr>
              <a:t>primarily seek care </a:t>
            </a:r>
            <a:r>
              <a:rPr lang="en-US" sz="1000" dirty="0">
                <a:solidFill>
                  <a:prstClr val="black"/>
                </a:solidFill>
                <a:sym typeface="Symbol" pitchFamily="18" charset="2"/>
              </a:rPr>
              <a:t>from public providers?</a:t>
            </a:r>
          </a:p>
        </p:txBody>
      </p:sp>
      <p:sp>
        <p:nvSpPr>
          <p:cNvPr id="90" name="Rectangle 89"/>
          <p:cNvSpPr/>
          <p:nvPr/>
        </p:nvSpPr>
        <p:spPr bwMode="auto">
          <a:xfrm>
            <a:off x="5029202" y="2230083"/>
            <a:ext cx="2093211"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Is lack of access to capital the primary constraint to growth?</a:t>
            </a:r>
          </a:p>
        </p:txBody>
      </p:sp>
      <p:sp>
        <p:nvSpPr>
          <p:cNvPr id="93" name="Rectangle 92"/>
          <p:cNvSpPr/>
          <p:nvPr/>
        </p:nvSpPr>
        <p:spPr bwMode="auto">
          <a:xfrm>
            <a:off x="5029202" y="4114800"/>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Does the ratio of providers/patients correlate with wait times?</a:t>
            </a:r>
          </a:p>
        </p:txBody>
      </p:sp>
      <p:sp>
        <p:nvSpPr>
          <p:cNvPr id="98" name="Rectangle 97"/>
          <p:cNvSpPr/>
          <p:nvPr/>
        </p:nvSpPr>
        <p:spPr bwMode="auto">
          <a:xfrm>
            <a:off x="5038726" y="2825431"/>
            <a:ext cx="2093211" cy="3122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 facilities have sustainable business models?</a:t>
            </a:r>
          </a:p>
        </p:txBody>
      </p:sp>
      <p:sp>
        <p:nvSpPr>
          <p:cNvPr id="99" name="Rectangle 98"/>
          <p:cNvSpPr/>
          <p:nvPr/>
        </p:nvSpPr>
        <p:spPr bwMode="auto">
          <a:xfrm>
            <a:off x="5038726" y="3429412"/>
            <a:ext cx="2093211"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health workers properly trained on EPCMD interventions?</a:t>
            </a:r>
          </a:p>
        </p:txBody>
      </p:sp>
      <p:sp>
        <p:nvSpPr>
          <p:cNvPr id="100" name="Rectangle 99"/>
          <p:cNvSpPr/>
          <p:nvPr/>
        </p:nvSpPr>
        <p:spPr bwMode="auto">
          <a:xfrm>
            <a:off x="5029200" y="5153305"/>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 health providers have </a:t>
            </a:r>
            <a:r>
              <a:rPr lang="en-US" sz="1000" dirty="0" smtClean="0">
                <a:solidFill>
                  <a:prstClr val="black"/>
                </a:solidFill>
                <a:sym typeface="Symbol" pitchFamily="18" charset="2"/>
              </a:rPr>
              <a:t>efficient and effective </a:t>
            </a:r>
            <a:r>
              <a:rPr lang="en-US" sz="1000" dirty="0">
                <a:solidFill>
                  <a:prstClr val="black"/>
                </a:solidFill>
                <a:sym typeface="Symbol" pitchFamily="18" charset="2"/>
              </a:rPr>
              <a:t>systems for procurement?</a:t>
            </a:r>
          </a:p>
        </p:txBody>
      </p:sp>
      <p:sp>
        <p:nvSpPr>
          <p:cNvPr id="101" name="Rectangle 100"/>
          <p:cNvSpPr/>
          <p:nvPr/>
        </p:nvSpPr>
        <p:spPr bwMode="auto">
          <a:xfrm>
            <a:off x="5038725" y="4648200"/>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Is poor management a key driver of symptoms?</a:t>
            </a:r>
          </a:p>
        </p:txBody>
      </p:sp>
      <p:cxnSp>
        <p:nvCxnSpPr>
          <p:cNvPr id="80" name="Straight Arrow Connector 79"/>
          <p:cNvCxnSpPr>
            <a:stCxn id="86" idx="3"/>
            <a:endCxn id="100" idx="1"/>
          </p:cNvCxnSpPr>
          <p:nvPr/>
        </p:nvCxnSpPr>
        <p:spPr bwMode="auto">
          <a:xfrm>
            <a:off x="4714874" y="5381905"/>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2" name="Straight Arrow Connector 101"/>
          <p:cNvCxnSpPr/>
          <p:nvPr/>
        </p:nvCxnSpPr>
        <p:spPr bwMode="auto">
          <a:xfrm>
            <a:off x="4702855" y="4341689"/>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3" name="Straight Arrow Connector 102"/>
          <p:cNvCxnSpPr/>
          <p:nvPr/>
        </p:nvCxnSpPr>
        <p:spPr bwMode="auto">
          <a:xfrm flipV="1">
            <a:off x="4702855" y="4884846"/>
            <a:ext cx="314326" cy="497059"/>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4" name="Straight Arrow Connector 103"/>
          <p:cNvCxnSpPr>
            <a:stCxn id="77" idx="3"/>
          </p:cNvCxnSpPr>
          <p:nvPr/>
        </p:nvCxnSpPr>
        <p:spPr bwMode="auto">
          <a:xfrm>
            <a:off x="4714876" y="4341689"/>
            <a:ext cx="302305" cy="543157"/>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5" name="Straight Arrow Connector 104"/>
          <p:cNvCxnSpPr/>
          <p:nvPr/>
        </p:nvCxnSpPr>
        <p:spPr bwMode="auto">
          <a:xfrm>
            <a:off x="4702855" y="3600936"/>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6" name="Straight Arrow Connector 105"/>
          <p:cNvCxnSpPr/>
          <p:nvPr/>
        </p:nvCxnSpPr>
        <p:spPr bwMode="auto">
          <a:xfrm>
            <a:off x="4688567" y="2981534"/>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7" name="Straight Arrow Connector 106"/>
          <p:cNvCxnSpPr/>
          <p:nvPr/>
        </p:nvCxnSpPr>
        <p:spPr bwMode="auto">
          <a:xfrm>
            <a:off x="4702855" y="2472135"/>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8" name="Straight Arrow Connector 107"/>
          <p:cNvCxnSpPr/>
          <p:nvPr/>
        </p:nvCxnSpPr>
        <p:spPr bwMode="auto">
          <a:xfrm>
            <a:off x="4702855" y="1836449"/>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11" name="Rectangle 110"/>
          <p:cNvSpPr/>
          <p:nvPr/>
        </p:nvSpPr>
        <p:spPr bwMode="auto">
          <a:xfrm>
            <a:off x="7479008" y="1676427"/>
            <a:ext cx="1436392" cy="32783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 </a:t>
            </a:r>
            <a:endParaRPr lang="en-US" sz="1000" dirty="0">
              <a:solidFill>
                <a:prstClr val="black"/>
              </a:solidFill>
              <a:sym typeface="Symbol" pitchFamily="18" charset="2"/>
            </a:endParaRPr>
          </a:p>
        </p:txBody>
      </p:sp>
      <p:sp>
        <p:nvSpPr>
          <p:cNvPr id="113" name="Rectangle 112"/>
          <p:cNvSpPr/>
          <p:nvPr/>
        </p:nvSpPr>
        <p:spPr bwMode="auto">
          <a:xfrm>
            <a:off x="7479008" y="2230084"/>
            <a:ext cx="143639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  </a:t>
            </a:r>
            <a:endParaRPr lang="en-US" sz="1000" dirty="0">
              <a:solidFill>
                <a:prstClr val="black"/>
              </a:solidFill>
              <a:sym typeface="Symbol" pitchFamily="18" charset="2"/>
            </a:endParaRPr>
          </a:p>
        </p:txBody>
      </p:sp>
      <p:sp>
        <p:nvSpPr>
          <p:cNvPr id="114" name="Rectangle 113"/>
          <p:cNvSpPr/>
          <p:nvPr/>
        </p:nvSpPr>
        <p:spPr bwMode="auto">
          <a:xfrm>
            <a:off x="7479008" y="2825431"/>
            <a:ext cx="1436392" cy="3122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5" name="Rectangle 114"/>
          <p:cNvSpPr/>
          <p:nvPr/>
        </p:nvSpPr>
        <p:spPr bwMode="auto">
          <a:xfrm>
            <a:off x="7481848" y="3429412"/>
            <a:ext cx="143639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6" name="Rectangle 115"/>
          <p:cNvSpPr/>
          <p:nvPr/>
        </p:nvSpPr>
        <p:spPr bwMode="auto">
          <a:xfrm>
            <a:off x="7479008" y="4113090"/>
            <a:ext cx="1436392" cy="4589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sp>
        <p:nvSpPr>
          <p:cNvPr id="117" name="Rectangle 116"/>
          <p:cNvSpPr/>
          <p:nvPr/>
        </p:nvSpPr>
        <p:spPr bwMode="auto">
          <a:xfrm>
            <a:off x="7479008" y="4648200"/>
            <a:ext cx="143639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 </a:t>
            </a:r>
            <a:endParaRPr lang="en-US" sz="1000" dirty="0">
              <a:solidFill>
                <a:prstClr val="black"/>
              </a:solidFill>
              <a:sym typeface="Symbol" pitchFamily="18" charset="2"/>
            </a:endParaRPr>
          </a:p>
        </p:txBody>
      </p:sp>
      <p:sp>
        <p:nvSpPr>
          <p:cNvPr id="118" name="Rectangle 117"/>
          <p:cNvSpPr/>
          <p:nvPr/>
        </p:nvSpPr>
        <p:spPr bwMode="auto">
          <a:xfrm>
            <a:off x="7479008" y="5153306"/>
            <a:ext cx="143639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 </a:t>
            </a:r>
            <a:endParaRPr lang="en-US" sz="1000" dirty="0">
              <a:solidFill>
                <a:prstClr val="black"/>
              </a:solidFill>
              <a:sym typeface="Symbol" pitchFamily="18" charset="2"/>
            </a:endParaRPr>
          </a:p>
        </p:txBody>
      </p:sp>
      <p:cxnSp>
        <p:nvCxnSpPr>
          <p:cNvPr id="119" name="Straight Arrow Connector 118"/>
          <p:cNvCxnSpPr>
            <a:stCxn id="90" idx="3"/>
            <a:endCxn id="113" idx="1"/>
          </p:cNvCxnSpPr>
          <p:nvPr/>
        </p:nvCxnSpPr>
        <p:spPr bwMode="auto">
          <a:xfrm>
            <a:off x="7122413" y="2447499"/>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0" name="Straight Arrow Connector 119"/>
          <p:cNvCxnSpPr/>
          <p:nvPr/>
        </p:nvCxnSpPr>
        <p:spPr bwMode="auto">
          <a:xfrm>
            <a:off x="7107382" y="1820871"/>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1" name="Straight Arrow Connector 120"/>
          <p:cNvCxnSpPr/>
          <p:nvPr/>
        </p:nvCxnSpPr>
        <p:spPr bwMode="auto">
          <a:xfrm>
            <a:off x="7111005" y="2981533"/>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2" name="Straight Arrow Connector 121"/>
          <p:cNvCxnSpPr/>
          <p:nvPr/>
        </p:nvCxnSpPr>
        <p:spPr bwMode="auto">
          <a:xfrm>
            <a:off x="7107381" y="3590704"/>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3" name="Straight Arrow Connector 122"/>
          <p:cNvCxnSpPr/>
          <p:nvPr/>
        </p:nvCxnSpPr>
        <p:spPr bwMode="auto">
          <a:xfrm>
            <a:off x="7111005" y="4362026"/>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4" name="Straight Arrow Connector 123"/>
          <p:cNvCxnSpPr/>
          <p:nvPr/>
        </p:nvCxnSpPr>
        <p:spPr bwMode="auto">
          <a:xfrm>
            <a:off x="7131937" y="4848717"/>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5" name="Straight Arrow Connector 124"/>
          <p:cNvCxnSpPr/>
          <p:nvPr/>
        </p:nvCxnSpPr>
        <p:spPr bwMode="auto">
          <a:xfrm>
            <a:off x="7111005" y="5381904"/>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7" name="TextBox 56"/>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Tree>
    <p:extLst>
      <p:ext uri="{BB962C8B-B14F-4D97-AF65-F5344CB8AC3E}">
        <p14:creationId xmlns:p14="http://schemas.microsoft.com/office/powerpoint/2010/main" val="32210304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807"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119528" y="248345"/>
            <a:ext cx="5814672" cy="665163"/>
          </a:xfrm>
        </p:spPr>
        <p:txBody>
          <a:bodyPr>
            <a:noAutofit/>
          </a:bodyPr>
          <a:lstStyle/>
          <a:p>
            <a:r>
              <a:rPr lang="en-US" b="1" dirty="0" smtClean="0"/>
              <a:t>Solutions and tools</a:t>
            </a:r>
            <a:r>
              <a:rPr lang="en-US" dirty="0" smtClean="0"/>
              <a:t>: PPPs, P4P, and DIBs can enable solutions that improve provider incentives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21115901"/>
              </p:ext>
            </p:extLst>
          </p:nvPr>
        </p:nvGraphicFramePr>
        <p:xfrm>
          <a:off x="542921" y="1133418"/>
          <a:ext cx="8067681" cy="4810182"/>
        </p:xfrm>
        <a:graphic>
          <a:graphicData uri="http://schemas.openxmlformats.org/drawingml/2006/table">
            <a:tbl>
              <a:tblPr firstRow="1" bandRow="1">
                <a:tableStyleId>{5C22544A-7EE6-4342-B048-85BDC9FD1C3A}</a:tableStyleId>
              </a:tblPr>
              <a:tblGrid>
                <a:gridCol w="1666879"/>
                <a:gridCol w="2362200"/>
                <a:gridCol w="4038602"/>
              </a:tblGrid>
              <a:tr h="298106">
                <a:tc>
                  <a:txBody>
                    <a:bodyPr/>
                    <a:lstStyle/>
                    <a:p>
                      <a:pPr algn="ctr"/>
                      <a:r>
                        <a:rPr lang="en-US" sz="1400" dirty="0" smtClean="0">
                          <a:latin typeface="Calibri" panose="020F0502020204030204" pitchFamily="34" charset="0"/>
                        </a:rPr>
                        <a:t>Solution</a:t>
                      </a:r>
                      <a:endParaRPr lang="en-US" sz="14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400" dirty="0" smtClean="0">
                          <a:latin typeface="Calibri" panose="020F0502020204030204" pitchFamily="34" charset="0"/>
                        </a:rPr>
                        <a:t>Tools</a:t>
                      </a:r>
                      <a:endParaRPr lang="en-US" sz="14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400" dirty="0" smtClean="0">
                          <a:latin typeface="Calibri" panose="020F0502020204030204" pitchFamily="34" charset="0"/>
                        </a:rPr>
                        <a:t>Conditions for application</a:t>
                      </a:r>
                      <a:endParaRPr lang="en-US" sz="14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786822">
                <a:tc>
                  <a:txBody>
                    <a:bodyPr/>
                    <a:lstStyle/>
                    <a:p>
                      <a:r>
                        <a:rPr lang="en-US" sz="1100" b="1" dirty="0" smtClean="0">
                          <a:latin typeface="Calibri" panose="020F0502020204030204" pitchFamily="34" charset="0"/>
                        </a:rPr>
                        <a:t>Increased</a:t>
                      </a:r>
                      <a:r>
                        <a:rPr lang="en-US" sz="1100" b="1" baseline="0" dirty="0" smtClean="0">
                          <a:latin typeface="Calibri" panose="020F0502020204030204" pitchFamily="34" charset="0"/>
                        </a:rPr>
                        <a:t> </a:t>
                      </a:r>
                      <a:r>
                        <a:rPr lang="en-US" sz="1100" b="1" dirty="0" smtClean="0">
                          <a:latin typeface="Calibri" panose="020F0502020204030204" pitchFamily="34" charset="0"/>
                        </a:rPr>
                        <a:t>private</a:t>
                      </a:r>
                      <a:r>
                        <a:rPr lang="en-US" sz="1100" b="1" baseline="0" dirty="0" smtClean="0">
                          <a:latin typeface="Calibri" panose="020F0502020204030204" pitchFamily="34" charset="0"/>
                        </a:rPr>
                        <a:t> investment to scale market-based solutions</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100" b="1" dirty="0" smtClean="0">
                          <a:latin typeface="Calibri" panose="020F0502020204030204" pitchFamily="34" charset="0"/>
                        </a:rPr>
                        <a:t>Investment funds </a:t>
                      </a:r>
                      <a:r>
                        <a:rPr lang="en-US" sz="1100" b="0" dirty="0" smtClean="0">
                          <a:latin typeface="Calibri" panose="020F0502020204030204" pitchFamily="34" charset="0"/>
                        </a:rPr>
                        <a:t>to invest in successful private business</a:t>
                      </a:r>
                      <a:r>
                        <a:rPr lang="en-US" sz="1100" b="0" baseline="0" dirty="0" smtClean="0">
                          <a:latin typeface="Calibri" panose="020F0502020204030204" pitchFamily="34" charset="0"/>
                        </a:rPr>
                        <a:t> models to enable them to scale</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dirty="0" smtClean="0">
                          <a:latin typeface="Calibri" panose="020F0502020204030204" pitchFamily="34" charset="0"/>
                        </a:rPr>
                        <a:t>Innovative, financially viable private delivery models to serve</a:t>
                      </a:r>
                      <a:r>
                        <a:rPr lang="en-US" sz="1100" baseline="0" dirty="0" smtClean="0">
                          <a:latin typeface="Calibri" panose="020F0502020204030204" pitchFamily="34" charset="0"/>
                        </a:rPr>
                        <a:t> the poor</a:t>
                      </a:r>
                      <a:r>
                        <a:rPr lang="en-US" sz="1100" dirty="0" smtClean="0">
                          <a:latin typeface="Calibri" panose="020F0502020204030204" pitchFamily="34" charset="0"/>
                        </a:rPr>
                        <a:t> exist</a:t>
                      </a:r>
                      <a:r>
                        <a:rPr lang="en-US" sz="1100" baseline="0" dirty="0" smtClean="0">
                          <a:latin typeface="Calibri" panose="020F0502020204030204" pitchFamily="34" charset="0"/>
                        </a:rPr>
                        <a:t> but lack the capital they need to scale</a:t>
                      </a:r>
                    </a:p>
                    <a:p>
                      <a:pPr marL="171450" indent="-171450">
                        <a:buFont typeface="Arial" panose="020B0604020202020204" pitchFamily="34" charset="0"/>
                        <a:buChar char="•"/>
                      </a:pPr>
                      <a:r>
                        <a:rPr lang="en-US" sz="1100" baseline="0" dirty="0" smtClean="0">
                          <a:latin typeface="Calibri" panose="020F0502020204030204" pitchFamily="34" charset="0"/>
                        </a:rPr>
                        <a:t>Investors are willing to accept the risk/return profile of these models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786822">
                <a:tc>
                  <a:txBody>
                    <a:bodyPr/>
                    <a:lstStyle/>
                    <a:p>
                      <a:r>
                        <a:rPr lang="en-US" sz="1100" b="1" dirty="0" smtClean="0">
                          <a:latin typeface="Calibri" panose="020F0502020204030204" pitchFamily="34" charset="0"/>
                        </a:rPr>
                        <a:t>Increased</a:t>
                      </a:r>
                      <a:r>
                        <a:rPr lang="en-US" sz="1100" b="1" baseline="0" dirty="0" smtClean="0">
                          <a:latin typeface="Calibri" panose="020F0502020204030204" pitchFamily="34" charset="0"/>
                        </a:rPr>
                        <a:t> </a:t>
                      </a:r>
                      <a:r>
                        <a:rPr lang="en-US" sz="1100" b="1" dirty="0" smtClean="0">
                          <a:latin typeface="Calibri" panose="020F0502020204030204" pitchFamily="34" charset="0"/>
                        </a:rPr>
                        <a:t>resources for healthcare </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Calibri" panose="020F0502020204030204" pitchFamily="34" charset="0"/>
                        </a:rPr>
                        <a:t>Pay</a:t>
                      </a:r>
                      <a:r>
                        <a:rPr lang="en-US" sz="1100" b="1" baseline="0" dirty="0" smtClean="0">
                          <a:latin typeface="Calibri" panose="020F0502020204030204" pitchFamily="34" charset="0"/>
                        </a:rPr>
                        <a:t> for performance </a:t>
                      </a:r>
                      <a:r>
                        <a:rPr lang="en-US" sz="1100" b="0" baseline="0" dirty="0" smtClean="0">
                          <a:latin typeface="Calibri" panose="020F0502020204030204" pitchFamily="34" charset="0"/>
                        </a:rPr>
                        <a:t>mechanisms on the demand side (e.g. vouchers, CCTs) that empower consumers to help shape the market by choosing between providers</a:t>
                      </a:r>
                      <a:endParaRPr lang="en-US" sz="1100" b="1" dirty="0" smtClean="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baseline="0" dirty="0" smtClean="0">
                          <a:latin typeface="Calibri" panose="020F0502020204030204" pitchFamily="34" charset="0"/>
                        </a:rPr>
                        <a:t>Consumers have the knowledge necessary to make informed decisions about provision</a:t>
                      </a:r>
                    </a:p>
                    <a:p>
                      <a:pPr marL="171450" indent="-171450">
                        <a:buFont typeface="Arial" panose="020B0604020202020204" pitchFamily="34" charset="0"/>
                        <a:buChar char="•"/>
                      </a:pPr>
                      <a:r>
                        <a:rPr lang="en-US" sz="1100" baseline="0" dirty="0" smtClean="0">
                          <a:latin typeface="Calibri" panose="020F0502020204030204" pitchFamily="34" charset="0"/>
                        </a:rPr>
                        <a:t>The marketplace is competitive: consumers have access to multiple providers</a:t>
                      </a:r>
                      <a:endParaRPr lang="en-US" sz="11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1073183">
                <a:tc>
                  <a:txBody>
                    <a:bodyPr/>
                    <a:lstStyle/>
                    <a:p>
                      <a:r>
                        <a:rPr lang="en-US" sz="1100" b="1" dirty="0" smtClean="0">
                          <a:latin typeface="Calibri" panose="020F0502020204030204" pitchFamily="34" charset="0"/>
                        </a:rPr>
                        <a:t>Greater</a:t>
                      </a:r>
                      <a:r>
                        <a:rPr lang="en-US" sz="1100" b="1" baseline="0" dirty="0" smtClean="0">
                          <a:latin typeface="Calibri" panose="020F0502020204030204" pitchFamily="34" charset="0"/>
                        </a:rPr>
                        <a:t> i</a:t>
                      </a:r>
                      <a:r>
                        <a:rPr lang="en-US" sz="1100" b="1" dirty="0" smtClean="0">
                          <a:latin typeface="Calibri" panose="020F0502020204030204" pitchFamily="34" charset="0"/>
                        </a:rPr>
                        <a:t>ncorporation</a:t>
                      </a:r>
                      <a:r>
                        <a:rPr lang="en-US" sz="1100" b="1" baseline="0" dirty="0" smtClean="0">
                          <a:latin typeface="Calibri" panose="020F0502020204030204" pitchFamily="34" charset="0"/>
                        </a:rPr>
                        <a:t> of private provision into public health schemes</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100" b="1" dirty="0" smtClean="0">
                          <a:latin typeface="Calibri" panose="020F0502020204030204" pitchFamily="34" charset="0"/>
                        </a:rPr>
                        <a:t>Public</a:t>
                      </a:r>
                      <a:r>
                        <a:rPr lang="en-US" sz="1100" b="1" baseline="0" dirty="0" smtClean="0">
                          <a:latin typeface="Calibri" panose="020F0502020204030204" pitchFamily="34" charset="0"/>
                        </a:rPr>
                        <a:t> private partnerships </a:t>
                      </a:r>
                      <a:r>
                        <a:rPr lang="en-US" sz="1100" b="0" baseline="0" dirty="0" smtClean="0">
                          <a:latin typeface="Calibri" panose="020F0502020204030204" pitchFamily="34" charset="0"/>
                        </a:rPr>
                        <a:t>to bring private delivery models into the public health system, improving efficiency</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dirty="0" smtClean="0">
                          <a:latin typeface="Calibri" panose="020F0502020204030204" pitchFamily="34" charset="0"/>
                        </a:rPr>
                        <a:t>Poor</a:t>
                      </a:r>
                      <a:r>
                        <a:rPr lang="en-US" sz="1100" baseline="0" dirty="0" smtClean="0">
                          <a:latin typeface="Calibri" panose="020F0502020204030204" pitchFamily="34" charset="0"/>
                        </a:rPr>
                        <a:t> management in public systems constrains efficiency and quality</a:t>
                      </a:r>
                    </a:p>
                    <a:p>
                      <a:pPr marL="171450" indent="-171450">
                        <a:buFont typeface="Arial" panose="020B0604020202020204" pitchFamily="34" charset="0"/>
                        <a:buChar char="•"/>
                      </a:pPr>
                      <a:r>
                        <a:rPr lang="en-US" sz="1100" baseline="0" dirty="0" smtClean="0">
                          <a:latin typeface="Calibri" panose="020F0502020204030204" pitchFamily="34" charset="0"/>
                        </a:rPr>
                        <a:t>Private providers exist that have the capabilities to run components of the public delivery system at low-enough cost</a:t>
                      </a:r>
                    </a:p>
                    <a:p>
                      <a:pPr marL="171450" indent="-171450">
                        <a:buFont typeface="Arial" panose="020B0604020202020204" pitchFamily="34" charset="0"/>
                        <a:buChar char="•"/>
                      </a:pPr>
                      <a:r>
                        <a:rPr lang="en-US" sz="1100" baseline="0" dirty="0" smtClean="0">
                          <a:latin typeface="Calibri" panose="020F0502020204030204" pitchFamily="34" charset="0"/>
                        </a:rPr>
                        <a:t>The government has sufficient resources to contract out and/or private sector players have vested financial interest </a:t>
                      </a:r>
                      <a:endParaRPr lang="en-US" sz="11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909224">
                <a:tc rowSpan="2">
                  <a:txBody>
                    <a:bodyPr/>
                    <a:lstStyle/>
                    <a:p>
                      <a:r>
                        <a:rPr lang="en-US" sz="1100" b="1" dirty="0" smtClean="0">
                          <a:latin typeface="Calibri" panose="020F0502020204030204" pitchFamily="34" charset="0"/>
                        </a:rPr>
                        <a:t>New</a:t>
                      </a:r>
                      <a:r>
                        <a:rPr lang="en-US" sz="1100" b="1" baseline="0" dirty="0" smtClean="0">
                          <a:latin typeface="Calibri" panose="020F0502020204030204" pitchFamily="34" charset="0"/>
                        </a:rPr>
                        <a:t> outcome-based incentive structures </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100" b="1" dirty="0" smtClean="0">
                          <a:latin typeface="Calibri" panose="020F0502020204030204" pitchFamily="34" charset="0"/>
                        </a:rPr>
                        <a:t>Pay</a:t>
                      </a:r>
                      <a:r>
                        <a:rPr lang="en-US" sz="1100" b="1" baseline="0" dirty="0" smtClean="0">
                          <a:latin typeface="Calibri" panose="020F0502020204030204" pitchFamily="34" charset="0"/>
                        </a:rPr>
                        <a:t> for performance </a:t>
                      </a:r>
                      <a:r>
                        <a:rPr lang="en-US" sz="1100" b="0" baseline="0" dirty="0" smtClean="0">
                          <a:latin typeface="Calibri" panose="020F0502020204030204" pitchFamily="34" charset="0"/>
                        </a:rPr>
                        <a:t>mechanisms on the supply side that catalyze innovation in delivery models by linking incentives to outcomes rather than inputs</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dirty="0" smtClean="0">
                          <a:latin typeface="Calibri" panose="020F0502020204030204" pitchFamily="34" charset="0"/>
                        </a:rPr>
                        <a:t>Political will</a:t>
                      </a:r>
                      <a:r>
                        <a:rPr lang="en-US" sz="1100" baseline="0" dirty="0" smtClean="0">
                          <a:latin typeface="Calibri" panose="020F0502020204030204" pitchFamily="34" charset="0"/>
                        </a:rPr>
                        <a:t> exists to incorporate P4P incentive structures</a:t>
                      </a:r>
                    </a:p>
                    <a:p>
                      <a:pPr marL="171450" indent="-171450">
                        <a:buFont typeface="Arial" panose="020B0604020202020204" pitchFamily="34" charset="0"/>
                        <a:buChar char="•"/>
                      </a:pPr>
                      <a:r>
                        <a:rPr lang="en-US" sz="1100" baseline="0" dirty="0" smtClean="0">
                          <a:latin typeface="Calibri" panose="020F0502020204030204" pitchFamily="34" charset="0"/>
                        </a:rPr>
                        <a:t>Measurable outcomes and strong metrics and evaluation systems (M&amp;E) exist</a:t>
                      </a:r>
                    </a:p>
                    <a:p>
                      <a:pPr marL="171450" indent="-171450">
                        <a:buFont typeface="Arial" panose="020B0604020202020204" pitchFamily="34" charset="0"/>
                        <a:buChar char="•"/>
                      </a:pPr>
                      <a:r>
                        <a:rPr lang="en-US" sz="1100" baseline="0" dirty="0" smtClean="0">
                          <a:latin typeface="Calibri" panose="020F0502020204030204" pitchFamily="34" charset="0"/>
                        </a:rPr>
                        <a:t>Funders structure incentives to strengthen the overall health system, not just for one vertical (e.g., family planning)</a:t>
                      </a:r>
                      <a:endParaRPr lang="en-US" sz="11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727017">
                <a:tc vMerge="1">
                  <a:txBody>
                    <a:bodyPr/>
                    <a:lstStyle/>
                    <a:p>
                      <a:endParaRPr lang="en-US" sz="1200" b="0" dirty="0"/>
                    </a:p>
                  </a:txBody>
                  <a:tcPr/>
                </a:tc>
                <a:tc>
                  <a:txBody>
                    <a:bodyPr/>
                    <a:lstStyle/>
                    <a:p>
                      <a:r>
                        <a:rPr lang="en-US" sz="1100" b="1" dirty="0" smtClean="0">
                          <a:latin typeface="Calibri" panose="020F0502020204030204" pitchFamily="34" charset="0"/>
                        </a:rPr>
                        <a:t>Development impact bonds </a:t>
                      </a:r>
                      <a:r>
                        <a:rPr lang="en-US" sz="1100" b="0" dirty="0" smtClean="0">
                          <a:latin typeface="Calibri" panose="020F0502020204030204" pitchFamily="34" charset="0"/>
                        </a:rPr>
                        <a:t>to catalyze innovation and improve efficiency in delivery</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Calibri" panose="020F0502020204030204" pitchFamily="34" charset="0"/>
                        </a:rPr>
                        <a:t>Measurable outcomes and strong M&amp;E systems exist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Calibri" panose="020F0502020204030204" pitchFamily="34" charset="0"/>
                        </a:rPr>
                        <a:t>Investors, donors, governments, providers, and intermediaries are all willing and able to coordinate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Calibri" panose="020F0502020204030204" pitchFamily="34" charset="0"/>
                        </a:rPr>
                        <a:t>Investors are willing to commit to a longer time horizon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6"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9"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3506" y="315622"/>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66044383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2830"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r="1418" b="4542"/>
          <a:stretch/>
        </p:blipFill>
        <p:spPr>
          <a:xfrm>
            <a:off x="1149147" y="1138952"/>
            <a:ext cx="7461453" cy="4804648"/>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Rwanda’s performance-based financing program with USAID is used as a model globally</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32</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black"/>
                </a:solidFill>
                <a:cs typeface="Calibri" panose="020F0502020204030204" pitchFamily="34" charset="0"/>
              </a:rPr>
              <a:t>USAID</a:t>
            </a:r>
            <a:r>
              <a:rPr lang="en-US" sz="1000" dirty="0">
                <a:solidFill>
                  <a:prstClr val="black"/>
                </a:solidFill>
                <a:cs typeface="Calibri" panose="020F0502020204030204" pitchFamily="34" charset="0"/>
              </a:rPr>
              <a:t>, through PEPFAR funding, contracted Management Sciences for Health (MSH) to support the Ministry of Health with health sector reform. MSH worked with the MOH to develop and roll out PBF models nationally for HIV and primary care, including evaluation tools and a web-enabled information system for </a:t>
            </a:r>
            <a:r>
              <a:rPr lang="en-US" sz="1000" dirty="0" smtClean="0">
                <a:solidFill>
                  <a:prstClr val="black"/>
                </a:solidFill>
                <a:cs typeface="Calibri" panose="020F0502020204030204" pitchFamily="34" charset="0"/>
              </a:rPr>
              <a:t>tracking.</a:t>
            </a:r>
            <a:endParaRPr lang="en-US" sz="1000" dirty="0">
              <a:solidFill>
                <a:prstClr val="black"/>
              </a:solidFill>
              <a:cs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a:solidFill>
                  <a:prstClr val="black"/>
                </a:solidFill>
                <a:cs typeface="Calibri" panose="020F0502020204030204" pitchFamily="34" charset="0"/>
              </a:rPr>
              <a:t>From 2005-2007, the program saw an increase in percentage of births attended by skilled health personnel </a:t>
            </a:r>
            <a:r>
              <a:rPr lang="en-US" sz="1000" dirty="0">
                <a:solidFill>
                  <a:prstClr val="black"/>
                </a:solidFill>
                <a:cs typeface="Calibri" panose="020F0502020204030204" pitchFamily="34" charset="0"/>
              </a:rPr>
              <a:t>from 31% to 52%, and a reduction in childhood mortality from 152 to 103 per 1,000 live births. All health centers in Rwanda are now under PBF.</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white"/>
                </a:solidFill>
                <a:cs typeface="Arial" panose="020B0604020202020204" pitchFamily="34" charset="0"/>
                <a:sym typeface="Calibri" panose="020F0502020204030204" pitchFamily="34" charset="0"/>
              </a:rPr>
              <a:t>In 2000, Rwanda’s health system suffered from poor quality of care, maternal and infant mortality rates among the highest in the world, and low utilization of health services even when available. </a:t>
            </a:r>
            <a:r>
              <a:rPr lang="en-US" altLang="en-US" sz="1000" dirty="0">
                <a:solidFill>
                  <a:prstClr val="white"/>
                </a:solidFill>
                <a:cs typeface="Arial" panose="020B0604020202020204" pitchFamily="34" charset="0"/>
                <a:sym typeface="Calibri" panose="020F0502020204030204" pitchFamily="34" charset="0"/>
              </a:rPr>
              <a:t>The health sector as a whole was both demoralized and severely understaffed</a:t>
            </a:r>
            <a:r>
              <a:rPr lang="en-US" altLang="en-US" sz="1000" dirty="0" smtClean="0">
                <a:solidFill>
                  <a:prstClr val="white"/>
                </a:solidFill>
                <a:cs typeface="Arial" panose="020B0604020202020204" pitchFamily="34" charset="0"/>
                <a:sym typeface="Calibri" panose="020F0502020204030204" pitchFamily="34" charset="0"/>
              </a:rPr>
              <a:t>.</a:t>
            </a:r>
          </a:p>
          <a:p>
            <a:endParaRPr lang="en-US" altLang="en-US" sz="1000" dirty="0">
              <a:solidFill>
                <a:prstClr val="white"/>
              </a:solidFill>
              <a:cs typeface="Arial" panose="020B0604020202020204" pitchFamily="34" charset="0"/>
              <a:sym typeface="Calibri" panose="020F0502020204030204" pitchFamily="34" charset="0"/>
            </a:endParaRPr>
          </a:p>
          <a:p>
            <a:r>
              <a:rPr lang="en-US" sz="1000" dirty="0">
                <a:solidFill>
                  <a:prstClr val="white"/>
                </a:solidFill>
                <a:cs typeface="Calibri" panose="020F0502020204030204" pitchFamily="34" charset="0"/>
              </a:rPr>
              <a:t>Performance-based</a:t>
            </a:r>
            <a:r>
              <a:rPr lang="en-US" sz="1000" b="1" dirty="0">
                <a:solidFill>
                  <a:prstClr val="white"/>
                </a:solidFill>
                <a:cs typeface="Calibri" panose="020F0502020204030204" pitchFamily="34" charset="0"/>
              </a:rPr>
              <a:t> </a:t>
            </a:r>
            <a:r>
              <a:rPr lang="en-US" sz="1000" dirty="0">
                <a:solidFill>
                  <a:prstClr val="white"/>
                </a:solidFill>
                <a:cs typeface="Calibri" panose="020F0502020204030204" pitchFamily="34" charset="0"/>
              </a:rPr>
              <a:t>financing</a:t>
            </a:r>
            <a:r>
              <a:rPr lang="en-US" sz="1000" b="1" dirty="0">
                <a:solidFill>
                  <a:prstClr val="white"/>
                </a:solidFill>
                <a:cs typeface="Calibri" panose="020F0502020204030204" pitchFamily="34" charset="0"/>
              </a:rPr>
              <a:t> </a:t>
            </a:r>
            <a:r>
              <a:rPr lang="en-US" sz="1000" dirty="0">
                <a:solidFill>
                  <a:prstClr val="white"/>
                </a:solidFill>
                <a:cs typeface="Calibri" panose="020F0502020204030204" pitchFamily="34" charset="0"/>
              </a:rPr>
              <a:t>was one of three key prongs to  </a:t>
            </a:r>
            <a:r>
              <a:rPr lang="en-US" sz="1000" dirty="0" smtClean="0">
                <a:solidFill>
                  <a:prstClr val="white"/>
                </a:solidFill>
                <a:cs typeface="Calibri" panose="020F0502020204030204" pitchFamily="34" charset="0"/>
              </a:rPr>
              <a:t>a health </a:t>
            </a:r>
            <a:r>
              <a:rPr lang="en-US" sz="1000" dirty="0">
                <a:solidFill>
                  <a:prstClr val="white"/>
                </a:solidFill>
                <a:cs typeface="Calibri" panose="020F0502020204030204" pitchFamily="34" charset="0"/>
              </a:rPr>
              <a:t>sector reform strategy, alongside community-based health insurance to address ability to pay, and quality assurance to monitor the PBF program</a:t>
            </a:r>
            <a:r>
              <a:rPr lang="en-US" sz="1000" dirty="0" smtClean="0">
                <a:solidFill>
                  <a:prstClr val="white"/>
                </a:solidFill>
                <a:cs typeface="Calibri" panose="020F0502020204030204" pitchFamily="34" charset="0"/>
              </a:rPr>
              <a:t>.</a:t>
            </a: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a:t>
            </a:r>
            <a:r>
              <a:rPr lang="en-US" sz="900" dirty="0" smtClean="0">
                <a:solidFill>
                  <a:prstClr val="black"/>
                </a:solidFill>
              </a:rPr>
              <a:t>rce</a:t>
            </a:r>
            <a:r>
              <a:rPr lang="en-US" sz="900" dirty="0">
                <a:solidFill>
                  <a:prstClr val="black"/>
                </a:solidFill>
              </a:rPr>
              <a:t>: USAID (2009</a:t>
            </a:r>
            <a:r>
              <a:rPr lang="en-US" sz="900" dirty="0" smtClean="0">
                <a:solidFill>
                  <a:prstClr val="black"/>
                </a:solidFill>
              </a:rPr>
              <a:t>): </a:t>
            </a:r>
            <a:r>
              <a:rPr lang="en-US" sz="900" dirty="0">
                <a:solidFill>
                  <a:prstClr val="black"/>
                </a:solidFill>
              </a:rPr>
              <a:t>“A Vision for Health: Performance-Based Financing in </a:t>
            </a:r>
            <a:r>
              <a:rPr lang="en-US" sz="900" dirty="0" smtClean="0">
                <a:solidFill>
                  <a:prstClr val="black"/>
                </a:solidFill>
              </a:rPr>
              <a:t>Rwanda;” USAID (photo); Dalberg analysis. </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22" name="Picture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376123" y="1296232"/>
            <a:ext cx="944591" cy="630034"/>
          </a:xfrm>
          <a:prstGeom prst="rect">
            <a:avLst/>
          </a:prstGeom>
        </p:spPr>
      </p:pic>
      <p:pic>
        <p:nvPicPr>
          <p:cNvPr id="17" name="Picture 35" descr="Incentivize Icon"/>
          <p:cNvPicPr>
            <a:picLocks noChangeAspect="1" noChangeArrowheads="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533401" y="322647"/>
            <a:ext cx="579822" cy="585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0263525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0256" name="think-cell Slide" r:id="rId6" imgW="6350000" imgH="6350000" progId="">
                  <p:embed/>
                </p:oleObj>
              </mc:Choice>
              <mc:Fallback>
                <p:oleObj name="think-cell Slide" r:id="rId6" imgW="6350000" imgH="635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cs typeface="Arial" panose="020B0604020202020204" pitchFamily="34" charset="0"/>
              <a:sym typeface="Calibri" panose="020F0502020204030204" pitchFamily="34" charset="0"/>
            </a:endParaRPr>
          </a:p>
        </p:txBody>
      </p:sp>
      <p:sp>
        <p:nvSpPr>
          <p:cNvPr id="2" name="Title 1"/>
          <p:cNvSpPr>
            <a:spLocks noGrp="1"/>
          </p:cNvSpPr>
          <p:nvPr>
            <p:ph type="title"/>
          </p:nvPr>
        </p:nvSpPr>
        <p:spPr>
          <a:xfrm>
            <a:off x="1150938" y="248345"/>
            <a:ext cx="5707062" cy="665163"/>
          </a:xfrm>
        </p:spPr>
        <p:txBody>
          <a:bodyPr/>
          <a:lstStyle/>
          <a:p>
            <a:r>
              <a:rPr lang="en-US" b="1" dirty="0" smtClean="0"/>
              <a:t>Issue</a:t>
            </a:r>
            <a:r>
              <a:rPr lang="en-US" dirty="0" smtClean="0"/>
              <a:t>: Working capital gaps across the value chain limit the quality and quantity of healthcare provided</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33</a:t>
            </a:fld>
            <a:endParaRPr lang="en-US" dirty="0">
              <a:solidFill>
                <a:prstClr val="black">
                  <a:tint val="75000"/>
                </a:prstClr>
              </a:solidFill>
            </a:endParaRPr>
          </a:p>
        </p:txBody>
      </p:sp>
      <p:sp>
        <p:nvSpPr>
          <p:cNvPr id="4" name="Rectangle 3"/>
          <p:cNvSpPr/>
          <p:nvPr/>
        </p:nvSpPr>
        <p:spPr bwMode="auto">
          <a:xfrm>
            <a:off x="542925" y="1143000"/>
            <a:ext cx="304800" cy="2078182"/>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Issue</a:t>
            </a:r>
          </a:p>
        </p:txBody>
      </p:sp>
      <p:sp>
        <p:nvSpPr>
          <p:cNvPr id="6" name="Rectangle 5"/>
          <p:cNvSpPr/>
          <p:nvPr/>
        </p:nvSpPr>
        <p:spPr bwMode="auto">
          <a:xfrm>
            <a:off x="533400" y="3417570"/>
            <a:ext cx="304800" cy="276606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Evidence</a:t>
            </a:r>
          </a:p>
        </p:txBody>
      </p:sp>
      <p:cxnSp>
        <p:nvCxnSpPr>
          <p:cNvPr id="10" name="Straight Connector 9"/>
          <p:cNvCxnSpPr/>
          <p:nvPr/>
        </p:nvCxnSpPr>
        <p:spPr bwMode="auto">
          <a:xfrm>
            <a:off x="546734" y="3278777"/>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838200" y="1143000"/>
            <a:ext cx="7010400" cy="2123658"/>
          </a:xfrm>
          <a:prstGeom prst="rect">
            <a:avLst/>
          </a:prstGeom>
          <a:noFill/>
        </p:spPr>
        <p:txBody>
          <a:bodyPr wrap="square" rtlCol="0">
            <a:spAutoFit/>
          </a:bodyPr>
          <a:lstStyle/>
          <a:p>
            <a:pPr marL="285750" indent="-171450">
              <a:buFont typeface="Arial" panose="020B0604020202020204" pitchFamily="34" charset="0"/>
              <a:buChar char="•"/>
            </a:pPr>
            <a:r>
              <a:rPr lang="en-US" sz="1200" dirty="0" smtClean="0">
                <a:solidFill>
                  <a:prstClr val="black"/>
                </a:solidFill>
              </a:rPr>
              <a:t>Across the commodities value chain, </a:t>
            </a:r>
            <a:r>
              <a:rPr lang="en-US" sz="1200" b="1" dirty="0" smtClean="0">
                <a:solidFill>
                  <a:prstClr val="black"/>
                </a:solidFill>
              </a:rPr>
              <a:t>healthcare providers’ revenue streams often misalign with operating expenses. </a:t>
            </a:r>
            <a:r>
              <a:rPr lang="en-US" sz="1200" dirty="0">
                <a:solidFill>
                  <a:prstClr val="black"/>
                </a:solidFill>
              </a:rPr>
              <a:t>D</a:t>
            </a:r>
            <a:r>
              <a:rPr lang="en-US" sz="1200" dirty="0" smtClean="0">
                <a:solidFill>
                  <a:prstClr val="black"/>
                </a:solidFill>
              </a:rPr>
              <a:t>istributors, providers, and dispensaries must hold large inventories, but customers </a:t>
            </a:r>
            <a:r>
              <a:rPr lang="en-US" altLang="en-US" sz="1200" dirty="0">
                <a:solidFill>
                  <a:srgbClr val="000000"/>
                </a:solidFill>
                <a:cs typeface="Arial" panose="020B0604020202020204" pitchFamily="34" charset="0"/>
                <a:sym typeface="Calibri" panose="020F0502020204030204" pitchFamily="34" charset="0"/>
              </a:rPr>
              <a:t>(individuals, insurance companies, </a:t>
            </a:r>
            <a:r>
              <a:rPr lang="en-US" altLang="en-US" sz="1200" dirty="0" smtClean="0">
                <a:solidFill>
                  <a:srgbClr val="000000"/>
                </a:solidFill>
                <a:cs typeface="Arial" panose="020B0604020202020204" pitchFamily="34" charset="0"/>
                <a:sym typeface="Calibri" panose="020F0502020204030204" pitchFamily="34" charset="0"/>
              </a:rPr>
              <a:t>government ministries</a:t>
            </a:r>
            <a:r>
              <a:rPr lang="en-US" altLang="en-US" sz="1200" dirty="0">
                <a:solidFill>
                  <a:srgbClr val="000000"/>
                </a:solidFill>
                <a:cs typeface="Arial" panose="020B0604020202020204" pitchFamily="34" charset="0"/>
                <a:sym typeface="Calibri" panose="020F0502020204030204" pitchFamily="34" charset="0"/>
              </a:rPr>
              <a:t>, donors) often </a:t>
            </a:r>
            <a:r>
              <a:rPr lang="en-US" altLang="en-US" sz="1200" dirty="0" smtClean="0">
                <a:solidFill>
                  <a:srgbClr val="000000"/>
                </a:solidFill>
                <a:cs typeface="Arial" panose="020B0604020202020204" pitchFamily="34" charset="0"/>
                <a:sym typeface="Calibri" panose="020F0502020204030204" pitchFamily="34" charset="0"/>
              </a:rPr>
              <a:t>cannot </a:t>
            </a:r>
            <a:r>
              <a:rPr lang="en-US" altLang="en-US" sz="1200" dirty="0">
                <a:solidFill>
                  <a:srgbClr val="000000"/>
                </a:solidFill>
                <a:cs typeface="Arial" panose="020B0604020202020204" pitchFamily="34" charset="0"/>
                <a:sym typeface="Calibri" panose="020F0502020204030204" pitchFamily="34" charset="0"/>
              </a:rPr>
              <a:t>pay up </a:t>
            </a:r>
            <a:r>
              <a:rPr lang="en-US" altLang="en-US" sz="1200" dirty="0" smtClean="0">
                <a:solidFill>
                  <a:srgbClr val="000000"/>
                </a:solidFill>
                <a:cs typeface="Arial" panose="020B0604020202020204" pitchFamily="34" charset="0"/>
                <a:sym typeface="Calibri" panose="020F0502020204030204" pitchFamily="34" charset="0"/>
              </a:rPr>
              <a:t>front. </a:t>
            </a:r>
          </a:p>
          <a:p>
            <a:pPr marL="285750" indent="-171450">
              <a:buFont typeface="Arial" panose="020B0604020202020204" pitchFamily="34" charset="0"/>
              <a:buChar char="•"/>
            </a:pPr>
            <a:r>
              <a:rPr lang="en-US" altLang="en-US" sz="1200" dirty="0" smtClean="0">
                <a:solidFill>
                  <a:srgbClr val="000000"/>
                </a:solidFill>
                <a:cs typeface="Arial" panose="020B0604020202020204" pitchFamily="34" charset="0"/>
                <a:sym typeface="Calibri" panose="020F0502020204030204" pitchFamily="34" charset="0"/>
              </a:rPr>
              <a:t>At the same time, providers </a:t>
            </a:r>
            <a:r>
              <a:rPr lang="en-US" altLang="en-US" sz="1200" b="1" dirty="0" smtClean="0">
                <a:solidFill>
                  <a:srgbClr val="000000"/>
                </a:solidFill>
                <a:cs typeface="Arial" panose="020B0604020202020204" pitchFamily="34" charset="0"/>
                <a:sym typeface="Calibri" panose="020F0502020204030204" pitchFamily="34" charset="0"/>
              </a:rPr>
              <a:t>lack access to the credit to bridge their working capital needs</a:t>
            </a:r>
            <a:r>
              <a:rPr lang="en-US" altLang="en-US" sz="1200" dirty="0" smtClean="0">
                <a:solidFill>
                  <a:srgbClr val="000000"/>
                </a:solidFill>
                <a:cs typeface="Arial" panose="020B0604020202020204" pitchFamily="34" charset="0"/>
                <a:sym typeface="Calibri" panose="020F0502020204030204" pitchFamily="34" charset="0"/>
              </a:rPr>
              <a:t>. </a:t>
            </a:r>
            <a:r>
              <a:rPr lang="en-US" altLang="en-US" sz="1200" dirty="0">
                <a:solidFill>
                  <a:srgbClr val="000000"/>
                </a:solidFill>
                <a:cs typeface="Arial" panose="020B0604020202020204" pitchFamily="34" charset="0"/>
                <a:sym typeface="Calibri" panose="020F0502020204030204" pitchFamily="34" charset="0"/>
              </a:rPr>
              <a:t>Banks’ limited knowledge of the health sector and providers’ lack of formality and financial </a:t>
            </a:r>
            <a:r>
              <a:rPr lang="en-US" altLang="en-US" sz="1200" dirty="0" smtClean="0">
                <a:solidFill>
                  <a:srgbClr val="000000"/>
                </a:solidFill>
                <a:cs typeface="Arial" panose="020B0604020202020204" pitchFamily="34" charset="0"/>
                <a:sym typeface="Calibri" panose="020F0502020204030204" pitchFamily="34" charset="0"/>
              </a:rPr>
              <a:t>management skills </a:t>
            </a:r>
            <a:r>
              <a:rPr lang="en-US" altLang="en-US" sz="1200" dirty="0">
                <a:solidFill>
                  <a:srgbClr val="000000"/>
                </a:solidFill>
                <a:cs typeface="Arial" panose="020B0604020202020204" pitchFamily="34" charset="0"/>
                <a:sym typeface="Calibri" panose="020F0502020204030204" pitchFamily="34" charset="0"/>
              </a:rPr>
              <a:t>prevent providers from accessing </a:t>
            </a:r>
            <a:r>
              <a:rPr lang="en-US" altLang="en-US" sz="1200" dirty="0" smtClean="0">
                <a:solidFill>
                  <a:srgbClr val="000000"/>
                </a:solidFill>
                <a:cs typeface="Arial" panose="020B0604020202020204" pitchFamily="34" charset="0"/>
                <a:sym typeface="Calibri" panose="020F0502020204030204" pitchFamily="34" charset="0"/>
              </a:rPr>
              <a:t>loans</a:t>
            </a:r>
          </a:p>
          <a:p>
            <a:pPr marL="285750" indent="-171450">
              <a:buFont typeface="Arial" panose="020B0604020202020204" pitchFamily="34" charset="0"/>
              <a:buChar char="•"/>
            </a:pPr>
            <a:r>
              <a:rPr lang="en-US" altLang="en-US" sz="1200" dirty="0" smtClean="0">
                <a:solidFill>
                  <a:srgbClr val="000000"/>
                </a:solidFill>
                <a:cs typeface="Arial" panose="020B0604020202020204" pitchFamily="34" charset="0"/>
                <a:sym typeface="Calibri" panose="020F0502020204030204" pitchFamily="34" charset="0"/>
              </a:rPr>
              <a:t>Without access to working capital, providers </a:t>
            </a:r>
            <a:r>
              <a:rPr lang="en-US" altLang="en-US" sz="1200" b="1" dirty="0" smtClean="0">
                <a:solidFill>
                  <a:srgbClr val="000000"/>
                </a:solidFill>
                <a:cs typeface="Arial" panose="020B0604020202020204" pitchFamily="34" charset="0"/>
                <a:sym typeface="Calibri" panose="020F0502020204030204" pitchFamily="34" charset="0"/>
              </a:rPr>
              <a:t>cannot hold inventories, buy in efficient volumes, </a:t>
            </a:r>
            <a:r>
              <a:rPr lang="en-US" altLang="en-US" sz="1200" dirty="0" smtClean="0">
                <a:solidFill>
                  <a:srgbClr val="000000"/>
                </a:solidFill>
                <a:cs typeface="Arial" panose="020B0604020202020204" pitchFamily="34" charset="0"/>
                <a:sym typeface="Calibri" panose="020F0502020204030204" pitchFamily="34" charset="0"/>
              </a:rPr>
              <a:t>and health worker payments may be contingent on accounts receivable. Working capital gaps thus lead to </a:t>
            </a:r>
            <a:r>
              <a:rPr lang="en-US" altLang="en-US" sz="1200" b="1" dirty="0" smtClean="0">
                <a:solidFill>
                  <a:srgbClr val="000000"/>
                </a:solidFill>
                <a:cs typeface="Arial" panose="020B0604020202020204" pitchFamily="34" charset="0"/>
                <a:sym typeface="Calibri" panose="020F0502020204030204" pitchFamily="34" charset="0"/>
              </a:rPr>
              <a:t>stock-outs</a:t>
            </a:r>
            <a:r>
              <a:rPr lang="en-US" altLang="en-US" sz="1200" dirty="0" smtClean="0">
                <a:solidFill>
                  <a:srgbClr val="000000"/>
                </a:solidFill>
                <a:cs typeface="Arial" panose="020B0604020202020204" pitchFamily="34" charset="0"/>
                <a:sym typeface="Calibri" panose="020F0502020204030204" pitchFamily="34" charset="0"/>
              </a:rPr>
              <a:t>,</a:t>
            </a:r>
            <a:r>
              <a:rPr lang="en-US" altLang="en-US" sz="1200" dirty="0">
                <a:solidFill>
                  <a:srgbClr val="000000"/>
                </a:solidFill>
                <a:cs typeface="Arial" panose="020B0604020202020204" pitchFamily="34" charset="0"/>
                <a:sym typeface="Calibri" panose="020F0502020204030204" pitchFamily="34" charset="0"/>
              </a:rPr>
              <a:t> </a:t>
            </a:r>
            <a:r>
              <a:rPr lang="en-US" altLang="en-US" sz="1200" b="1" dirty="0" smtClean="0">
                <a:solidFill>
                  <a:srgbClr val="000000"/>
                </a:solidFill>
                <a:cs typeface="Arial" panose="020B0604020202020204" pitchFamily="34" charset="0"/>
                <a:sym typeface="Calibri" panose="020F0502020204030204" pitchFamily="34" charset="0"/>
              </a:rPr>
              <a:t>delayed health worker payments, higher costs,</a:t>
            </a:r>
            <a:r>
              <a:rPr lang="en-US" altLang="en-US" sz="1200" dirty="0" smtClean="0">
                <a:solidFill>
                  <a:srgbClr val="000000"/>
                </a:solidFill>
                <a:cs typeface="Arial" panose="020B0604020202020204" pitchFamily="34" charset="0"/>
                <a:sym typeface="Calibri" panose="020F0502020204030204" pitchFamily="34" charset="0"/>
              </a:rPr>
              <a:t> </a:t>
            </a:r>
            <a:r>
              <a:rPr lang="en-US" altLang="en-US" sz="1200" b="1" dirty="0" smtClean="0">
                <a:solidFill>
                  <a:srgbClr val="000000"/>
                </a:solidFill>
                <a:cs typeface="Arial" panose="020B0604020202020204" pitchFamily="34" charset="0"/>
                <a:sym typeface="Calibri" panose="020F0502020204030204" pitchFamily="34" charset="0"/>
              </a:rPr>
              <a:t>and</a:t>
            </a:r>
            <a:r>
              <a:rPr lang="en-US" altLang="en-US" sz="1200" dirty="0" smtClean="0">
                <a:solidFill>
                  <a:srgbClr val="000000"/>
                </a:solidFill>
                <a:cs typeface="Arial" panose="020B0604020202020204" pitchFamily="34" charset="0"/>
                <a:sym typeface="Calibri" panose="020F0502020204030204" pitchFamily="34" charset="0"/>
              </a:rPr>
              <a:t> </a:t>
            </a:r>
            <a:r>
              <a:rPr lang="en-US" altLang="en-US" sz="1200" b="1" dirty="0" smtClean="0">
                <a:solidFill>
                  <a:srgbClr val="000000"/>
                </a:solidFill>
                <a:cs typeface="Arial" panose="020B0604020202020204" pitchFamily="34" charset="0"/>
                <a:sym typeface="Calibri" panose="020F0502020204030204" pitchFamily="34" charset="0"/>
              </a:rPr>
              <a:t>lower quality commodities and services</a:t>
            </a:r>
          </a:p>
          <a:p>
            <a:pPr marL="285750" indent="-171450">
              <a:buFont typeface="Arial" panose="020B0604020202020204" pitchFamily="34" charset="0"/>
              <a:buChar char="•"/>
            </a:pPr>
            <a:r>
              <a:rPr lang="en-US" altLang="en-US" sz="1200" dirty="0" smtClean="0">
                <a:solidFill>
                  <a:srgbClr val="000000"/>
                </a:solidFill>
                <a:cs typeface="Arial" panose="020B0604020202020204" pitchFamily="34" charset="0"/>
                <a:sym typeface="Calibri" panose="020F0502020204030204" pitchFamily="34" charset="0"/>
              </a:rPr>
              <a:t>Working capital gaps are most common in private facilities, as many public providers receive in-kind support (commodities, labor), not cash</a:t>
            </a:r>
            <a:endParaRPr lang="en-US" altLang="en-US" sz="1200" dirty="0">
              <a:solidFill>
                <a:srgbClr val="000000"/>
              </a:solidFill>
              <a:cs typeface="Arial" panose="020B0604020202020204" pitchFamily="34" charset="0"/>
              <a:sym typeface="Calibri" panose="020F0502020204030204" pitchFamily="34" charset="0"/>
            </a:endParaRPr>
          </a:p>
        </p:txBody>
      </p:sp>
      <p:sp>
        <p:nvSpPr>
          <p:cNvPr id="12" name="TextBox 18"/>
          <p:cNvSpPr txBox="1">
            <a:spLocks noChangeArrowheads="1"/>
          </p:cNvSpPr>
          <p:nvPr/>
        </p:nvSpPr>
        <p:spPr bwMode="auto">
          <a:xfrm>
            <a:off x="681037" y="6657201"/>
            <a:ext cx="80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smtClean="0">
                <a:solidFill>
                  <a:prstClr val="black"/>
                </a:solidFill>
                <a:cs typeface="Arial" panose="020B0604020202020204" pitchFamily="34" charset="0"/>
                <a:sym typeface="Calibri" panose="020F0502020204030204" pitchFamily="34" charset="0"/>
              </a:rPr>
              <a:t>Source: USAID  (2009): “Financing and Business Development Needs of Private Health Care Providers in Nigeria”;  Expert interviews; Dalberg analysis.</a:t>
            </a:r>
          </a:p>
        </p:txBody>
      </p:sp>
      <p:pic>
        <p:nvPicPr>
          <p:cNvPr id="38" name="Picture 50" descr="Cash For Work Icon">
            <a:hlinkClick r:id="rId8" action="ppaction://hlinksldjump"/>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42" name="Text Placeholder 1"/>
          <p:cNvSpPr txBox="1">
            <a:spLocks/>
          </p:cNvSpPr>
          <p:nvPr/>
        </p:nvSpPr>
        <p:spPr bwMode="auto">
          <a:xfrm>
            <a:off x="927401" y="3415406"/>
            <a:ext cx="7835599" cy="39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r>
              <a:rPr lang="en-US" altLang="en-US" sz="1200" b="1" kern="0" dirty="0" smtClean="0">
                <a:solidFill>
                  <a:prstClr val="black"/>
                </a:solidFill>
              </a:rPr>
              <a:t>Use of loans secured by private health providers in Nigeria </a:t>
            </a:r>
          </a:p>
          <a:p>
            <a:r>
              <a:rPr lang="en-US" altLang="en-US" sz="1000" kern="0" dirty="0">
                <a:solidFill>
                  <a:prstClr val="black"/>
                </a:solidFill>
              </a:rPr>
              <a:t>L</a:t>
            </a:r>
            <a:r>
              <a:rPr lang="en-US" altLang="en-US" sz="1000" kern="0" dirty="0" smtClean="0">
                <a:solidFill>
                  <a:prstClr val="black"/>
                </a:solidFill>
              </a:rPr>
              <a:t>ack of working capital among private health providers  increases the need for credit to bridge the gap. In Nigeria, the majority of loans secured by private health providers were used to purchase commodities.* </a:t>
            </a:r>
          </a:p>
        </p:txBody>
      </p:sp>
      <p:cxnSp>
        <p:nvCxnSpPr>
          <p:cNvPr id="44" name="Straight Connector 43"/>
          <p:cNvCxnSpPr/>
          <p:nvPr/>
        </p:nvCxnSpPr>
        <p:spPr bwMode="auto">
          <a:xfrm>
            <a:off x="914400" y="3581400"/>
            <a:ext cx="7459662"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533400" y="6459379"/>
            <a:ext cx="5257800" cy="246221"/>
          </a:xfrm>
          <a:prstGeom prst="rect">
            <a:avLst/>
          </a:prstGeom>
          <a:noFill/>
        </p:spPr>
        <p:txBody>
          <a:bodyPr wrap="square" rtlCol="0">
            <a:spAutoFit/>
          </a:bodyPr>
          <a:lstStyle/>
          <a:p>
            <a:r>
              <a:rPr lang="en-US" sz="1000" dirty="0" smtClean="0"/>
              <a:t>* Percentages add up to over 100 in some cases because the q</a:t>
            </a:r>
            <a:r>
              <a:rPr lang="en-US" sz="800" dirty="0" smtClean="0"/>
              <a:t>uestion allowed for multiple responses</a:t>
            </a:r>
            <a:endParaRPr lang="en-US" sz="800" dirty="0"/>
          </a:p>
        </p:txBody>
      </p:sp>
      <p:sp>
        <p:nvSpPr>
          <p:cNvPr id="8" name="Rectangle 7"/>
          <p:cNvSpPr/>
          <p:nvPr/>
        </p:nvSpPr>
        <p:spPr bwMode="auto">
          <a:xfrm rot="18950873">
            <a:off x="2311155" y="5842189"/>
            <a:ext cx="910270" cy="156320"/>
          </a:xfrm>
          <a:prstGeom prst="rect">
            <a:avLst/>
          </a:prstGeom>
          <a:noFill/>
          <a:ln w="12700" cap="flat" cmpd="sng" algn="ctr">
            <a:solidFill>
              <a:schemeClr val="accent2"/>
            </a:solidFill>
            <a:prstDash val="dash"/>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sym typeface="Symbol" pitchFamily="18" charset="2"/>
            </a:endParaRPr>
          </a:p>
        </p:txBody>
      </p:sp>
      <p:sp>
        <p:nvSpPr>
          <p:cNvPr id="20" name="Rectangle 19"/>
          <p:cNvSpPr/>
          <p:nvPr/>
        </p:nvSpPr>
        <p:spPr bwMode="auto">
          <a:xfrm rot="18950873">
            <a:off x="2544544" y="5941608"/>
            <a:ext cx="1205493" cy="180409"/>
          </a:xfrm>
          <a:prstGeom prst="rect">
            <a:avLst/>
          </a:prstGeom>
          <a:noFill/>
          <a:ln w="12700" cap="flat" cmpd="sng" algn="ctr">
            <a:solidFill>
              <a:schemeClr val="accent2"/>
            </a:solidFill>
            <a:prstDash val="dash"/>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sym typeface="Symbol" pitchFamily="18" charset="2"/>
            </a:endParaRPr>
          </a:p>
        </p:txBody>
      </p:sp>
      <p:sp>
        <p:nvSpPr>
          <p:cNvPr id="21" name="Rectangle 20"/>
          <p:cNvSpPr/>
          <p:nvPr/>
        </p:nvSpPr>
        <p:spPr bwMode="auto">
          <a:xfrm rot="18950873">
            <a:off x="3381166" y="5830538"/>
            <a:ext cx="782531" cy="180030"/>
          </a:xfrm>
          <a:prstGeom prst="rect">
            <a:avLst/>
          </a:prstGeom>
          <a:noFill/>
          <a:ln w="12700" cap="flat" cmpd="sng" algn="ctr">
            <a:solidFill>
              <a:schemeClr val="accent2"/>
            </a:solidFill>
            <a:prstDash val="dash"/>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sym typeface="Symbol" pitchFamily="18" charset="2"/>
            </a:endParaRPr>
          </a:p>
        </p:txBody>
      </p:sp>
      <p:graphicFrame>
        <p:nvGraphicFramePr>
          <p:cNvPr id="22" name="Chart 21"/>
          <p:cNvGraphicFramePr>
            <a:graphicFrameLocks/>
          </p:cNvGraphicFramePr>
          <p:nvPr>
            <p:extLst>
              <p:ext uri="{D42A27DB-BD31-4B8C-83A1-F6EECF244321}">
                <p14:modId xmlns:p14="http://schemas.microsoft.com/office/powerpoint/2010/main" val="2447828459"/>
              </p:ext>
            </p:extLst>
          </p:nvPr>
        </p:nvGraphicFramePr>
        <p:xfrm>
          <a:off x="853770" y="3933825"/>
          <a:ext cx="7909229" cy="2743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7168865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5527"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34</a:t>
            </a:fld>
            <a:endParaRPr lang="en-US" dirty="0">
              <a:solidFill>
                <a:prstClr val="black">
                  <a:tint val="75000"/>
                </a:prstClr>
              </a:solidFill>
            </a:endParaRPr>
          </a:p>
        </p:txBody>
      </p:sp>
      <p:sp>
        <p:nvSpPr>
          <p:cNvPr id="4" name="Title 1"/>
          <p:cNvSpPr>
            <a:spLocks noGrp="1"/>
          </p:cNvSpPr>
          <p:nvPr>
            <p:ph type="title"/>
          </p:nvPr>
        </p:nvSpPr>
        <p:spPr>
          <a:xfrm>
            <a:off x="990600" y="152400"/>
            <a:ext cx="5715000" cy="665163"/>
          </a:xfrm>
        </p:spPr>
        <p:txBody>
          <a:bodyPr>
            <a:noAutofit/>
          </a:bodyPr>
          <a:lstStyle/>
          <a:p>
            <a:r>
              <a:rPr lang="en-US" b="1" dirty="0" smtClean="0"/>
              <a:t>Diagnosis</a:t>
            </a:r>
            <a:r>
              <a:rPr lang="en-US" dirty="0" smtClean="0"/>
              <a:t>: Some stock</a:t>
            </a:r>
            <a:r>
              <a:rPr lang="en-US" dirty="0"/>
              <a:t>-outs and delayed health worker payments </a:t>
            </a:r>
            <a:r>
              <a:rPr lang="en-US" dirty="0" smtClean="0"/>
              <a:t>in the private sector are </a:t>
            </a:r>
            <a:r>
              <a:rPr lang="en-US" dirty="0"/>
              <a:t>symptoms of working capital gaps</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sp>
        <p:nvSpPr>
          <p:cNvPr id="96" name="Text Placeholder 2"/>
          <p:cNvSpPr txBox="1">
            <a:spLocks/>
          </p:cNvSpPr>
          <p:nvPr/>
        </p:nvSpPr>
        <p:spPr bwMode="auto">
          <a:xfrm>
            <a:off x="576511" y="611486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cxnSp>
        <p:nvCxnSpPr>
          <p:cNvPr id="105" name="Straight Arrow Connector 104"/>
          <p:cNvCxnSpPr/>
          <p:nvPr/>
        </p:nvCxnSpPr>
        <p:spPr bwMode="auto">
          <a:xfrm>
            <a:off x="4702855" y="3440887"/>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6" name="Straight Arrow Connector 105"/>
          <p:cNvCxnSpPr>
            <a:stCxn id="65" idx="3"/>
          </p:cNvCxnSpPr>
          <p:nvPr/>
        </p:nvCxnSpPr>
        <p:spPr bwMode="auto">
          <a:xfrm flipV="1">
            <a:off x="4714876" y="2356464"/>
            <a:ext cx="299583" cy="54538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7" name="Straight Arrow Connector 106"/>
          <p:cNvCxnSpPr/>
          <p:nvPr/>
        </p:nvCxnSpPr>
        <p:spPr bwMode="auto">
          <a:xfrm>
            <a:off x="4702855" y="2356464"/>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8" name="Straight Arrow Connector 107"/>
          <p:cNvCxnSpPr>
            <a:stCxn id="64" idx="3"/>
          </p:cNvCxnSpPr>
          <p:nvPr/>
        </p:nvCxnSpPr>
        <p:spPr bwMode="auto">
          <a:xfrm>
            <a:off x="4714876" y="1801179"/>
            <a:ext cx="302305" cy="555285"/>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13" name="Rectangle 112"/>
          <p:cNvSpPr/>
          <p:nvPr/>
        </p:nvSpPr>
        <p:spPr bwMode="auto">
          <a:xfrm>
            <a:off x="7500345" y="2100040"/>
            <a:ext cx="1436392" cy="44210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sp>
        <p:nvSpPr>
          <p:cNvPr id="115" name="Rectangle 114"/>
          <p:cNvSpPr/>
          <p:nvPr/>
        </p:nvSpPr>
        <p:spPr bwMode="auto">
          <a:xfrm>
            <a:off x="7463976" y="3314236"/>
            <a:ext cx="1436392" cy="28963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6" name="Rectangle 115"/>
          <p:cNvSpPr/>
          <p:nvPr/>
        </p:nvSpPr>
        <p:spPr bwMode="auto">
          <a:xfrm>
            <a:off x="7490820" y="4246456"/>
            <a:ext cx="143639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8" name="Rectangle 117"/>
          <p:cNvSpPr/>
          <p:nvPr/>
        </p:nvSpPr>
        <p:spPr bwMode="auto">
          <a:xfrm>
            <a:off x="7479008" y="4953412"/>
            <a:ext cx="143639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cxnSp>
        <p:nvCxnSpPr>
          <p:cNvPr id="119" name="Straight Arrow Connector 118"/>
          <p:cNvCxnSpPr>
            <a:stCxn id="95" idx="3"/>
            <a:endCxn id="113" idx="1"/>
          </p:cNvCxnSpPr>
          <p:nvPr/>
        </p:nvCxnSpPr>
        <p:spPr bwMode="auto">
          <a:xfrm>
            <a:off x="7153274" y="2321094"/>
            <a:ext cx="34707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2" name="Straight Arrow Connector 121"/>
          <p:cNvCxnSpPr/>
          <p:nvPr/>
        </p:nvCxnSpPr>
        <p:spPr bwMode="auto">
          <a:xfrm>
            <a:off x="7107381" y="3459053"/>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3" name="Straight Arrow Connector 122"/>
          <p:cNvCxnSpPr/>
          <p:nvPr/>
        </p:nvCxnSpPr>
        <p:spPr bwMode="auto">
          <a:xfrm>
            <a:off x="7111005" y="4419599"/>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5" name="Straight Arrow Connector 124"/>
          <p:cNvCxnSpPr/>
          <p:nvPr/>
        </p:nvCxnSpPr>
        <p:spPr bwMode="auto">
          <a:xfrm>
            <a:off x="7090415" y="5115410"/>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pic>
        <p:nvPicPr>
          <p:cNvPr id="57" name="Picture 50" descr="Cash For Work Icon">
            <a:hlinkClick r:id="" action="ppaction://noaction"/>
          </p:cNvPr>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1000" y="228600"/>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bwMode="auto">
          <a:xfrm>
            <a:off x="304800" y="1624194"/>
            <a:ext cx="1743077" cy="190541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 Stock-outs</a:t>
            </a:r>
          </a:p>
        </p:txBody>
      </p:sp>
      <p:sp>
        <p:nvSpPr>
          <p:cNvPr id="59" name="Rectangle 58"/>
          <p:cNvSpPr/>
          <p:nvPr/>
        </p:nvSpPr>
        <p:spPr bwMode="auto">
          <a:xfrm>
            <a:off x="304800" y="3733800"/>
            <a:ext cx="1743077" cy="190541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Delayed health worker payments</a:t>
            </a:r>
          </a:p>
        </p:txBody>
      </p:sp>
      <p:sp>
        <p:nvSpPr>
          <p:cNvPr id="62" name="Rectangle 61"/>
          <p:cNvSpPr/>
          <p:nvPr/>
        </p:nvSpPr>
        <p:spPr bwMode="auto">
          <a:xfrm>
            <a:off x="2421868" y="4246457"/>
            <a:ext cx="230253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funding for health worker salaries</a:t>
            </a:r>
          </a:p>
        </p:txBody>
      </p:sp>
      <p:sp>
        <p:nvSpPr>
          <p:cNvPr id="63" name="Rectangle 62"/>
          <p:cNvSpPr/>
          <p:nvPr/>
        </p:nvSpPr>
        <p:spPr bwMode="auto">
          <a:xfrm>
            <a:off x="2421868" y="4953412"/>
            <a:ext cx="230253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Payment logistics challenges</a:t>
            </a:r>
          </a:p>
        </p:txBody>
      </p:sp>
      <p:sp>
        <p:nvSpPr>
          <p:cNvPr id="64" name="Rectangle 63"/>
          <p:cNvSpPr/>
          <p:nvPr/>
        </p:nvSpPr>
        <p:spPr bwMode="auto">
          <a:xfrm>
            <a:off x="2412344" y="1676400"/>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Broken supply chains</a:t>
            </a:r>
          </a:p>
        </p:txBody>
      </p:sp>
      <p:sp>
        <p:nvSpPr>
          <p:cNvPr id="65" name="Rectangle 64"/>
          <p:cNvSpPr/>
          <p:nvPr/>
        </p:nvSpPr>
        <p:spPr bwMode="auto">
          <a:xfrm>
            <a:off x="2412344" y="2777068"/>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Inefficient procurement</a:t>
            </a:r>
          </a:p>
        </p:txBody>
      </p:sp>
      <p:sp>
        <p:nvSpPr>
          <p:cNvPr id="66" name="Rectangle 65"/>
          <p:cNvSpPr/>
          <p:nvPr/>
        </p:nvSpPr>
        <p:spPr bwMode="auto">
          <a:xfrm>
            <a:off x="2412344" y="3314923"/>
            <a:ext cx="230253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funding for commodities</a:t>
            </a:r>
          </a:p>
        </p:txBody>
      </p:sp>
      <p:sp>
        <p:nvSpPr>
          <p:cNvPr id="67" name="Rectangle 66"/>
          <p:cNvSpPr/>
          <p:nvPr/>
        </p:nvSpPr>
        <p:spPr bwMode="auto">
          <a:xfrm>
            <a:off x="2412344" y="2226734"/>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Poor forecasting</a:t>
            </a:r>
          </a:p>
        </p:txBody>
      </p:sp>
      <p:cxnSp>
        <p:nvCxnSpPr>
          <p:cNvPr id="69" name="Elbow Connector 68"/>
          <p:cNvCxnSpPr/>
          <p:nvPr/>
        </p:nvCxnSpPr>
        <p:spPr bwMode="auto">
          <a:xfrm>
            <a:off x="2036063" y="2607665"/>
            <a:ext cx="354944" cy="282200"/>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2" name="Elbow Connector 81"/>
          <p:cNvCxnSpPr>
            <a:endCxn id="67" idx="1"/>
          </p:cNvCxnSpPr>
          <p:nvPr/>
        </p:nvCxnSpPr>
        <p:spPr bwMode="auto">
          <a:xfrm flipV="1">
            <a:off x="2019070" y="2351513"/>
            <a:ext cx="393274" cy="256153"/>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4" name="Elbow Connector 83"/>
          <p:cNvCxnSpPr/>
          <p:nvPr/>
        </p:nvCxnSpPr>
        <p:spPr bwMode="auto">
          <a:xfrm rot="5400000" flipH="1" flipV="1">
            <a:off x="1879874" y="2131105"/>
            <a:ext cx="847994" cy="188142"/>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8" name="Elbow Connector 87"/>
          <p:cNvCxnSpPr>
            <a:endCxn id="66" idx="1"/>
          </p:cNvCxnSpPr>
          <p:nvPr/>
        </p:nvCxnSpPr>
        <p:spPr bwMode="auto">
          <a:xfrm rot="16200000" flipH="1">
            <a:off x="1888814" y="2928650"/>
            <a:ext cx="844516" cy="202543"/>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9" name="Elbow Connector 88"/>
          <p:cNvCxnSpPr/>
          <p:nvPr/>
        </p:nvCxnSpPr>
        <p:spPr bwMode="auto">
          <a:xfrm flipV="1">
            <a:off x="2057400" y="4460235"/>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1" name="Elbow Connector 90"/>
          <p:cNvCxnSpPr/>
          <p:nvPr/>
        </p:nvCxnSpPr>
        <p:spPr bwMode="auto">
          <a:xfrm rot="16200000" flipH="1">
            <a:off x="2141784" y="4825316"/>
            <a:ext cx="352858" cy="207309"/>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2" name="Rectangle 91"/>
          <p:cNvSpPr/>
          <p:nvPr/>
        </p:nvSpPr>
        <p:spPr bwMode="auto">
          <a:xfrm>
            <a:off x="5014170" y="4246457"/>
            <a:ext cx="2093211"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a:t>
            </a:r>
            <a:r>
              <a:rPr lang="en-US" sz="1000" dirty="0">
                <a:solidFill>
                  <a:prstClr val="black"/>
                </a:solidFill>
                <a:sym typeface="Symbol" pitchFamily="18" charset="2"/>
              </a:rPr>
              <a:t>sufficient funds earmarked for health worker salaries?</a:t>
            </a:r>
          </a:p>
        </p:txBody>
      </p:sp>
      <p:sp>
        <p:nvSpPr>
          <p:cNvPr id="94" name="Rectangle 93"/>
          <p:cNvSpPr/>
          <p:nvPr/>
        </p:nvSpPr>
        <p:spPr bwMode="auto">
          <a:xfrm>
            <a:off x="5004645" y="4953412"/>
            <a:ext cx="2093211"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Are there efficient systems for transmitting payments to workers?</a:t>
            </a:r>
          </a:p>
        </p:txBody>
      </p:sp>
      <p:sp>
        <p:nvSpPr>
          <p:cNvPr id="95" name="Rectangle 94"/>
          <p:cNvSpPr/>
          <p:nvPr/>
        </p:nvSpPr>
        <p:spPr bwMode="auto">
          <a:xfrm>
            <a:off x="5060063" y="2100040"/>
            <a:ext cx="2093211" cy="44210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Calibri" panose="020F0502020204030204" pitchFamily="34" charset="0"/>
              </a:rPr>
              <a:t>Is </a:t>
            </a:r>
            <a:r>
              <a:rPr lang="en-US" sz="1000" dirty="0">
                <a:solidFill>
                  <a:prstClr val="black"/>
                </a:solidFill>
                <a:sym typeface="Calibri" panose="020F0502020204030204" pitchFamily="34" charset="0"/>
              </a:rPr>
              <a:t>sufficient capital available to purchase commodities up front at each level of the value chain?</a:t>
            </a:r>
          </a:p>
        </p:txBody>
      </p:sp>
      <p:sp>
        <p:nvSpPr>
          <p:cNvPr id="97" name="Rectangle 96"/>
          <p:cNvSpPr/>
          <p:nvPr/>
        </p:nvSpPr>
        <p:spPr bwMode="auto">
          <a:xfrm>
            <a:off x="5060065" y="3314236"/>
            <a:ext cx="2093211" cy="28963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Calibri" panose="020F0502020204030204" pitchFamily="34" charset="0"/>
              </a:rPr>
              <a:t>Are sufficient funds earmarked for commodities?</a:t>
            </a:r>
          </a:p>
        </p:txBody>
      </p:sp>
      <p:cxnSp>
        <p:nvCxnSpPr>
          <p:cNvPr id="110" name="Straight Arrow Connector 109"/>
          <p:cNvCxnSpPr/>
          <p:nvPr/>
        </p:nvCxnSpPr>
        <p:spPr bwMode="auto">
          <a:xfrm>
            <a:off x="4714874" y="4421962"/>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12" name="Straight Arrow Connector 111"/>
          <p:cNvCxnSpPr/>
          <p:nvPr/>
        </p:nvCxnSpPr>
        <p:spPr bwMode="auto">
          <a:xfrm>
            <a:off x="4719635" y="5115411"/>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44" name="TextBox 43"/>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Tree>
    <p:extLst>
      <p:ext uri="{BB962C8B-B14F-4D97-AF65-F5344CB8AC3E}">
        <p14:creationId xmlns:p14="http://schemas.microsoft.com/office/powerpoint/2010/main" val="29106976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5904"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143000" y="248345"/>
            <a:ext cx="5791200" cy="665163"/>
          </a:xfrm>
        </p:spPr>
        <p:txBody>
          <a:bodyPr>
            <a:normAutofit/>
          </a:bodyPr>
          <a:lstStyle/>
          <a:p>
            <a:r>
              <a:rPr lang="en-US" b="1" dirty="0" smtClean="0"/>
              <a:t>Solutions and tools</a:t>
            </a:r>
            <a:r>
              <a:rPr lang="en-US" dirty="0" smtClean="0"/>
              <a:t>: Increased private lending to the health sector can be enabled through guarantees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3263990"/>
              </p:ext>
            </p:extLst>
          </p:nvPr>
        </p:nvGraphicFramePr>
        <p:xfrm>
          <a:off x="542921" y="1157287"/>
          <a:ext cx="8067678" cy="1925320"/>
        </p:xfrm>
        <a:graphic>
          <a:graphicData uri="http://schemas.openxmlformats.org/drawingml/2006/table">
            <a:tbl>
              <a:tblPr firstRow="1" bandRow="1">
                <a:tableStyleId>{5C22544A-7EE6-4342-B048-85BDC9FD1C3A}</a:tableStyleId>
              </a:tblPr>
              <a:tblGrid>
                <a:gridCol w="2689226"/>
                <a:gridCol w="2689226"/>
                <a:gridCol w="2689226"/>
              </a:tblGrid>
              <a:tr h="370840">
                <a:tc>
                  <a:txBody>
                    <a:bodyPr/>
                    <a:lstStyle/>
                    <a:p>
                      <a:pPr algn="ctr"/>
                      <a:r>
                        <a:rPr lang="en-US" sz="1200" dirty="0" smtClean="0">
                          <a:latin typeface="Calibri" panose="020F0502020204030204" pitchFamily="34" charset="0"/>
                        </a:rPr>
                        <a:t>Solution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200" dirty="0" smtClean="0">
                          <a:latin typeface="Calibri" panose="020F0502020204030204" pitchFamily="34" charset="0"/>
                        </a:rPr>
                        <a:t>Tools</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200" dirty="0" smtClean="0">
                          <a:latin typeface="Calibri" panose="020F0502020204030204" pitchFamily="34" charset="0"/>
                        </a:rPr>
                        <a:t>Conditions for application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370840">
                <a:tc>
                  <a:txBody>
                    <a:bodyPr/>
                    <a:lstStyle/>
                    <a:p>
                      <a:r>
                        <a:rPr lang="en-US" sz="1200" b="1" dirty="0" smtClean="0">
                          <a:latin typeface="Calibri" panose="020F0502020204030204" pitchFamily="34" charset="0"/>
                        </a:rPr>
                        <a:t>Increased private lending to the health sector</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Guarantees </a:t>
                      </a:r>
                      <a:r>
                        <a:rPr lang="en-US" sz="1200" baseline="0" dirty="0" smtClean="0">
                          <a:latin typeface="Calibri" panose="020F0502020204030204" pitchFamily="34" charset="0"/>
                          <a:sym typeface="Calibri" panose="020F0502020204030204" pitchFamily="34" charset="0"/>
                        </a:rPr>
                        <a:t>to local banks can encourage increased lending to private or sub-national health providers, dispensaries, or distributors (often paired with technical assistance to borrowers and lenders)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b="0" dirty="0" smtClean="0">
                          <a:latin typeface="Calibri" panose="020F0502020204030204" pitchFamily="34" charset="0"/>
                          <a:sym typeface="Calibri" panose="020F0502020204030204" pitchFamily="34" charset="0"/>
                        </a:rPr>
                        <a:t>A strong domestic private financial sector that is willing to consider health sector lending</a:t>
                      </a:r>
                    </a:p>
                    <a:p>
                      <a:pPr marL="171450" indent="-171450">
                        <a:buFont typeface="Arial" panose="020B0604020202020204" pitchFamily="34" charset="0"/>
                        <a:buChar char="•"/>
                      </a:pPr>
                      <a:r>
                        <a:rPr lang="en-US" sz="1200" b="0" dirty="0" smtClean="0">
                          <a:latin typeface="Calibri" panose="020F0502020204030204" pitchFamily="34" charset="0"/>
                          <a:sym typeface="Calibri" panose="020F0502020204030204" pitchFamily="34" charset="0"/>
                        </a:rPr>
                        <a:t>A private (or</a:t>
                      </a:r>
                      <a:r>
                        <a:rPr lang="en-US" sz="1200" b="0" baseline="0" dirty="0" smtClean="0">
                          <a:latin typeface="Calibri" panose="020F0502020204030204" pitchFamily="34" charset="0"/>
                          <a:sym typeface="Calibri" panose="020F0502020204030204" pitchFamily="34" charset="0"/>
                        </a:rPr>
                        <a:t> sub-national)</a:t>
                      </a:r>
                      <a:r>
                        <a:rPr lang="en-US" sz="1200" b="0" dirty="0" smtClean="0">
                          <a:latin typeface="Calibri" panose="020F0502020204030204" pitchFamily="34" charset="0"/>
                          <a:sym typeface="Calibri" panose="020F0502020204030204" pitchFamily="34" charset="0"/>
                        </a:rPr>
                        <a:t> healthcare delivery system with financially viable business models that can or does provide products and services to the poor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pic>
        <p:nvPicPr>
          <p:cNvPr id="7" name="Picture 50" descr="Cash For Work Icon">
            <a:hlinkClick r:id="rId7" action="ppaction://hlinksldjump"/>
          </p:cNvPr>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0" name="Picture 9">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7872403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6926" name="think-cell Slide" r:id="rId4" imgW="6350000" imgH="6350000" progId="">
                  <p:embed/>
                </p:oleObj>
              </mc:Choice>
              <mc:Fallback>
                <p:oleObj name="think-cell Slide" r:id="rId4" imgW="6350000" imgH="6350000" progId="">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l="5419" t="4013" r="615" b="1"/>
          <a:stretch/>
        </p:blipFill>
        <p:spPr>
          <a:xfrm>
            <a:off x="1478277" y="1143000"/>
            <a:ext cx="7135695" cy="4800598"/>
          </a:xfrm>
          <a:prstGeom prst="rect">
            <a:avLst/>
          </a:prstGeom>
        </p:spPr>
      </p:pic>
      <p:sp>
        <p:nvSpPr>
          <p:cNvPr id="5" name="Title 4"/>
          <p:cNvSpPr>
            <a:spLocks noGrp="1"/>
          </p:cNvSpPr>
          <p:nvPr>
            <p:ph type="title"/>
          </p:nvPr>
        </p:nvSpPr>
        <p:spPr>
          <a:xfrm>
            <a:off x="1143000" y="248345"/>
            <a:ext cx="5791199" cy="665163"/>
          </a:xfrm>
        </p:spPr>
        <p:txBody>
          <a:bodyPr/>
          <a:lstStyle/>
          <a:p>
            <a:r>
              <a:rPr lang="en-US" b="1" dirty="0" smtClean="0"/>
              <a:t>Case study</a:t>
            </a:r>
            <a:r>
              <a:rPr lang="en-US" dirty="0" smtClean="0"/>
              <a:t>: A </a:t>
            </a:r>
            <a:r>
              <a:rPr lang="en-US" dirty="0"/>
              <a:t>USAID DCA in Nigeria helped a major Nigerian bank start lending to healthcare providers</a:t>
            </a: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36</a:t>
            </a:fld>
            <a:endParaRPr lang="en-US" dirty="0">
              <a:solidFill>
                <a:prstClr val="black">
                  <a:tint val="75000"/>
                </a:prstClr>
              </a:solidFill>
            </a:endParaRPr>
          </a:p>
        </p:txBody>
      </p:sp>
      <p:sp>
        <p:nvSpPr>
          <p:cNvPr id="6" name="Rectangle 5"/>
          <p:cNvSpPr/>
          <p:nvPr/>
        </p:nvSpPr>
        <p:spPr bwMode="auto">
          <a:xfrm>
            <a:off x="1478280"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b="1" dirty="0">
                <a:solidFill>
                  <a:prstClr val="white"/>
                </a:solidFill>
                <a:sym typeface="Calibri" panose="020F0502020204030204" pitchFamily="34" charset="0"/>
              </a:rPr>
              <a:t>Private healthcare companies in Nigeria are </a:t>
            </a:r>
            <a:r>
              <a:rPr lang="en-US" sz="1000" b="1" dirty="0" smtClean="0">
                <a:solidFill>
                  <a:prstClr val="white"/>
                </a:solidFill>
                <a:sym typeface="Calibri" panose="020F0502020204030204" pitchFamily="34" charset="0"/>
              </a:rPr>
              <a:t>capital-constrained. This is a barrier to:</a:t>
            </a:r>
          </a:p>
          <a:p>
            <a:pPr marL="171450" indent="-171450">
              <a:buFont typeface="Arial" panose="020B0604020202020204" pitchFamily="34" charset="0"/>
              <a:buChar char="•"/>
            </a:pPr>
            <a:r>
              <a:rPr lang="en-US" sz="1000" dirty="0">
                <a:solidFill>
                  <a:prstClr val="white"/>
                </a:solidFill>
                <a:sym typeface="Calibri" panose="020F0502020204030204" pitchFamily="34" charset="0"/>
              </a:rPr>
              <a:t>S</a:t>
            </a:r>
            <a:r>
              <a:rPr lang="en-US" sz="1000" dirty="0" smtClean="0">
                <a:solidFill>
                  <a:prstClr val="white"/>
                </a:solidFill>
                <a:sym typeface="Calibri" panose="020F0502020204030204" pitchFamily="34" charset="0"/>
              </a:rPr>
              <a:t>erving </a:t>
            </a:r>
            <a:r>
              <a:rPr lang="en-US" sz="1000" dirty="0">
                <a:solidFill>
                  <a:prstClr val="white"/>
                </a:solidFill>
                <a:sym typeface="Calibri" panose="020F0502020204030204" pitchFamily="34" charset="0"/>
              </a:rPr>
              <a:t>patients or </a:t>
            </a:r>
            <a:r>
              <a:rPr lang="en-US" sz="1000" dirty="0" smtClean="0">
                <a:solidFill>
                  <a:prstClr val="white"/>
                </a:solidFill>
                <a:sym typeface="Calibri" panose="020F0502020204030204" pitchFamily="34" charset="0"/>
              </a:rPr>
              <a:t>customers, who often don’t pay up front</a:t>
            </a:r>
          </a:p>
          <a:p>
            <a:pPr marL="171450" indent="-171450">
              <a:buFont typeface="Arial" panose="020B0604020202020204" pitchFamily="34" charset="0"/>
              <a:buChar char="•"/>
            </a:pPr>
            <a:r>
              <a:rPr lang="en-US" sz="1000" dirty="0">
                <a:solidFill>
                  <a:prstClr val="white"/>
                </a:solidFill>
                <a:sym typeface="Calibri" panose="020F0502020204030204" pitchFamily="34" charset="0"/>
              </a:rPr>
              <a:t>H</a:t>
            </a:r>
            <a:r>
              <a:rPr lang="en-US" sz="1000" dirty="0" smtClean="0">
                <a:solidFill>
                  <a:prstClr val="white"/>
                </a:solidFill>
                <a:sym typeface="Calibri" panose="020F0502020204030204" pitchFamily="34" charset="0"/>
              </a:rPr>
              <a:t>olding inventory, </a:t>
            </a:r>
            <a:r>
              <a:rPr lang="en-US" sz="1000" dirty="0">
                <a:solidFill>
                  <a:prstClr val="white"/>
                </a:solidFill>
                <a:sym typeface="Calibri" panose="020F0502020204030204" pitchFamily="34" charset="0"/>
              </a:rPr>
              <a:t>which requires capital to be locked up for </a:t>
            </a:r>
            <a:r>
              <a:rPr lang="en-US" sz="1000" dirty="0" smtClean="0">
                <a:solidFill>
                  <a:prstClr val="white"/>
                </a:solidFill>
                <a:sym typeface="Calibri" panose="020F0502020204030204" pitchFamily="34" charset="0"/>
              </a:rPr>
              <a:t>months, and</a:t>
            </a:r>
          </a:p>
          <a:p>
            <a:pPr marL="171450" indent="-171450">
              <a:buFont typeface="Arial" panose="020B0604020202020204" pitchFamily="34" charset="0"/>
              <a:buChar char="•"/>
            </a:pPr>
            <a:r>
              <a:rPr lang="en-US" sz="1000" dirty="0">
                <a:solidFill>
                  <a:prstClr val="white"/>
                </a:solidFill>
                <a:sym typeface="Calibri" panose="020F0502020204030204" pitchFamily="34" charset="0"/>
              </a:rPr>
              <a:t>I</a:t>
            </a:r>
            <a:r>
              <a:rPr lang="en-US" sz="1000" dirty="0" smtClean="0">
                <a:solidFill>
                  <a:prstClr val="white"/>
                </a:solidFill>
                <a:sym typeface="Calibri" panose="020F0502020204030204" pitchFamily="34" charset="0"/>
              </a:rPr>
              <a:t>nvesting </a:t>
            </a:r>
            <a:r>
              <a:rPr lang="en-US" sz="1000" dirty="0">
                <a:solidFill>
                  <a:prstClr val="white"/>
                </a:solidFill>
                <a:sym typeface="Calibri" panose="020F0502020204030204" pitchFamily="34" charset="0"/>
              </a:rPr>
              <a:t>in their </a:t>
            </a:r>
            <a:r>
              <a:rPr lang="en-US" sz="1000" dirty="0" smtClean="0">
                <a:solidFill>
                  <a:prstClr val="white"/>
                </a:solidFill>
                <a:sym typeface="Calibri" panose="020F0502020204030204" pitchFamily="34" charset="0"/>
              </a:rPr>
              <a:t>facilities, which </a:t>
            </a:r>
            <a:r>
              <a:rPr lang="en-US" sz="1000" dirty="0">
                <a:solidFill>
                  <a:prstClr val="white"/>
                </a:solidFill>
                <a:sym typeface="Calibri" panose="020F0502020204030204" pitchFamily="34" charset="0"/>
              </a:rPr>
              <a:t>may require borrowing against future </a:t>
            </a:r>
            <a:r>
              <a:rPr lang="en-US" sz="1000" dirty="0" smtClean="0">
                <a:solidFill>
                  <a:prstClr val="white"/>
                </a:solidFill>
                <a:sym typeface="Calibri" panose="020F0502020204030204" pitchFamily="34" charset="0"/>
              </a:rPr>
              <a:t>revenues</a:t>
            </a:r>
          </a:p>
          <a:p>
            <a:pPr marL="171450" indent="-171450">
              <a:buFont typeface="Arial" panose="020B0604020202020204" pitchFamily="34" charset="0"/>
              <a:buChar char="•"/>
            </a:pPr>
            <a:endParaRPr lang="en-US" sz="1000" dirty="0">
              <a:solidFill>
                <a:prstClr val="white"/>
              </a:solidFill>
              <a:sym typeface="Calibri" panose="020F0502020204030204" pitchFamily="34" charset="0"/>
            </a:endParaRPr>
          </a:p>
          <a:p>
            <a:r>
              <a:rPr lang="en-US" sz="1000" dirty="0" smtClean="0">
                <a:solidFill>
                  <a:prstClr val="white"/>
                </a:solidFill>
                <a:sym typeface="Calibri" panose="020F0502020204030204" pitchFamily="34" charset="0"/>
              </a:rPr>
              <a:t>This </a:t>
            </a:r>
            <a:r>
              <a:rPr lang="en-US" sz="1000" dirty="0">
                <a:solidFill>
                  <a:prstClr val="white"/>
                </a:solidFill>
                <a:sym typeface="Calibri" panose="020F0502020204030204" pitchFamily="34" charset="0"/>
              </a:rPr>
              <a:t>capital constraint reduces the quantity of patients </a:t>
            </a:r>
            <a:r>
              <a:rPr lang="en-US" sz="1000" dirty="0" smtClean="0">
                <a:solidFill>
                  <a:prstClr val="white"/>
                </a:solidFill>
                <a:sym typeface="Calibri" panose="020F0502020204030204" pitchFamily="34" charset="0"/>
              </a:rPr>
              <a:t>they serve and </a:t>
            </a:r>
            <a:r>
              <a:rPr lang="en-US" sz="1000" dirty="0">
                <a:solidFill>
                  <a:prstClr val="white"/>
                </a:solidFill>
                <a:sym typeface="Calibri" panose="020F0502020204030204" pitchFamily="34" charset="0"/>
              </a:rPr>
              <a:t>the quality of that service</a:t>
            </a:r>
            <a:r>
              <a:rPr lang="en-US" sz="1000" dirty="0" smtClean="0">
                <a:solidFill>
                  <a:prstClr val="white"/>
                </a:solidFill>
                <a:sym typeface="Calibri" panose="020F0502020204030204" pitchFamily="34" charset="0"/>
              </a:rPr>
              <a:t>.</a:t>
            </a:r>
            <a:endParaRPr lang="en-US" sz="1000" dirty="0">
              <a:solidFill>
                <a:prstClr val="white"/>
              </a:solidFill>
              <a:sym typeface="Calibri" panose="020F0502020204030204" pitchFamily="34" charset="0"/>
            </a:endParaRPr>
          </a:p>
        </p:txBody>
      </p:sp>
      <p:sp>
        <p:nvSpPr>
          <p:cNvPr id="8" name="Rectangle 7"/>
          <p:cNvSpPr/>
          <p:nvPr/>
        </p:nvSpPr>
        <p:spPr bwMode="auto">
          <a:xfrm>
            <a:off x="1478280"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sz="1000" b="1" dirty="0" smtClean="0">
                <a:solidFill>
                  <a:prstClr val="black"/>
                </a:solidFill>
              </a:rPr>
              <a:t>USAID</a:t>
            </a:r>
            <a:r>
              <a:rPr lang="en-US" sz="1000" dirty="0" smtClean="0">
                <a:solidFill>
                  <a:prstClr val="black"/>
                </a:solidFill>
              </a:rPr>
              <a:t> guarantees </a:t>
            </a:r>
            <a:r>
              <a:rPr lang="en-US" sz="1000" dirty="0">
                <a:solidFill>
                  <a:prstClr val="black"/>
                </a:solidFill>
              </a:rPr>
              <a:t>loan </a:t>
            </a:r>
            <a:r>
              <a:rPr lang="en-US" sz="1000" dirty="0" smtClean="0">
                <a:solidFill>
                  <a:prstClr val="black"/>
                </a:solidFill>
              </a:rPr>
              <a:t>portfolios to encourage </a:t>
            </a:r>
            <a:r>
              <a:rPr lang="en-US" sz="1000" b="1" dirty="0" smtClean="0">
                <a:solidFill>
                  <a:prstClr val="black"/>
                </a:solidFill>
              </a:rPr>
              <a:t>Diamond Bank and ACCION Microfinance </a:t>
            </a:r>
            <a:r>
              <a:rPr lang="en-US" sz="1000" dirty="0" smtClean="0">
                <a:solidFill>
                  <a:prstClr val="black"/>
                </a:solidFill>
              </a:rPr>
              <a:t>to</a:t>
            </a:r>
            <a:r>
              <a:rPr lang="en-US" sz="1000" b="1" dirty="0" smtClean="0">
                <a:solidFill>
                  <a:prstClr val="black"/>
                </a:solidFill>
              </a:rPr>
              <a:t> </a:t>
            </a:r>
            <a:r>
              <a:rPr lang="en-US" sz="1000" dirty="0">
                <a:solidFill>
                  <a:prstClr val="black"/>
                </a:solidFill>
              </a:rPr>
              <a:t>begin lending in health </a:t>
            </a:r>
            <a:r>
              <a:rPr lang="en-US" sz="1000" dirty="0" smtClean="0">
                <a:solidFill>
                  <a:prstClr val="black"/>
                </a:solidFill>
              </a:rPr>
              <a:t>sector</a:t>
            </a:r>
          </a:p>
          <a:p>
            <a:pPr marL="171450" indent="-171450">
              <a:spcAft>
                <a:spcPts val="600"/>
              </a:spcAft>
              <a:buFont typeface="Arial" panose="020B0604020202020204" pitchFamily="34" charset="0"/>
              <a:buChar char="•"/>
            </a:pPr>
            <a:r>
              <a:rPr lang="en-US" sz="1000" b="1" dirty="0" smtClean="0">
                <a:solidFill>
                  <a:prstClr val="black"/>
                </a:solidFill>
              </a:rPr>
              <a:t>SHOPS, </a:t>
            </a:r>
            <a:r>
              <a:rPr lang="en-US" sz="1000" dirty="0" smtClean="0">
                <a:solidFill>
                  <a:prstClr val="black"/>
                </a:solidFill>
              </a:rPr>
              <a:t>funded by USAID, provides TA to banks to build their health sector portfolios, and to borrowers (e.g. clinics, pharmacies, midwives)  </a:t>
            </a:r>
            <a:r>
              <a:rPr lang="en-US" sz="1000" dirty="0">
                <a:solidFill>
                  <a:prstClr val="black"/>
                </a:solidFill>
              </a:rPr>
              <a:t>to help make </a:t>
            </a:r>
            <a:r>
              <a:rPr lang="en-US" sz="1000" dirty="0" smtClean="0">
                <a:solidFill>
                  <a:prstClr val="black"/>
                </a:solidFill>
              </a:rPr>
              <a:t>the business case to banks for loans and </a:t>
            </a:r>
            <a:r>
              <a:rPr lang="en-US" sz="1000" dirty="0">
                <a:solidFill>
                  <a:prstClr val="black"/>
                </a:solidFill>
              </a:rPr>
              <a:t>manage </a:t>
            </a:r>
            <a:r>
              <a:rPr lang="en-US" sz="1000" dirty="0" smtClean="0">
                <a:solidFill>
                  <a:prstClr val="black"/>
                </a:solidFill>
              </a:rPr>
              <a:t>debt. SHOPS also facilitated linkages between banks and private healthcare providers.</a:t>
            </a:r>
          </a:p>
          <a:p>
            <a:pPr marL="171450" indent="-171450">
              <a:spcAft>
                <a:spcPts val="600"/>
              </a:spcAft>
              <a:buFont typeface="Arial" panose="020B0604020202020204" pitchFamily="34" charset="0"/>
              <a:buChar char="•"/>
            </a:pPr>
            <a:r>
              <a:rPr lang="en-US" sz="1000" b="1" dirty="0">
                <a:solidFill>
                  <a:prstClr val="black"/>
                </a:solidFill>
              </a:rPr>
              <a:t>Borrowers</a:t>
            </a:r>
            <a:r>
              <a:rPr lang="en-US" sz="1000" dirty="0">
                <a:solidFill>
                  <a:prstClr val="black"/>
                </a:solidFill>
              </a:rPr>
              <a:t> can place larger orders to hold inventory, for </a:t>
            </a:r>
            <a:r>
              <a:rPr lang="en-US" sz="1000" dirty="0" smtClean="0">
                <a:solidFill>
                  <a:prstClr val="black"/>
                </a:solidFill>
              </a:rPr>
              <a:t>example</a:t>
            </a:r>
            <a:endParaRPr lang="en-US" sz="1000" dirty="0">
              <a:solidFill>
                <a:prstClr val="black"/>
              </a:solidFill>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black"/>
                </a:solidFill>
                <a:cs typeface="Arial" panose="020B0604020202020204" pitchFamily="34" charset="0"/>
                <a:sym typeface="Calibri" panose="020F0502020204030204" pitchFamily="34" charset="0"/>
              </a:rPr>
              <a:t>After 12 months, 80% of borrowers were able to serve more patients </a:t>
            </a:r>
            <a:r>
              <a:rPr lang="en-US" altLang="en-US" sz="1000" dirty="0">
                <a:solidFill>
                  <a:prstClr val="black"/>
                </a:solidFill>
                <a:cs typeface="Arial" panose="020B0604020202020204" pitchFamily="34" charset="0"/>
                <a:sym typeface="Calibri" panose="020F0502020204030204" pitchFamily="34" charset="0"/>
              </a:rPr>
              <a:t>because of the capital they had been able to access.</a:t>
            </a:r>
          </a:p>
          <a:p>
            <a:endParaRPr lang="en-US" altLang="en-US" sz="1000" dirty="0">
              <a:solidFill>
                <a:prstClr val="black"/>
              </a:solidFill>
              <a:cs typeface="Arial" panose="020B0604020202020204" pitchFamily="34" charset="0"/>
              <a:sym typeface="Calibri" panose="020F0502020204030204" pitchFamily="34" charset="0"/>
            </a:endParaRPr>
          </a:p>
          <a:p>
            <a:r>
              <a:rPr lang="en-US" altLang="en-US" sz="1000" dirty="0">
                <a:solidFill>
                  <a:prstClr val="black"/>
                </a:solidFill>
                <a:cs typeface="Arial" panose="020B0604020202020204" pitchFamily="34" charset="0"/>
                <a:sym typeface="Calibri" panose="020F0502020204030204" pitchFamily="34" charset="0"/>
              </a:rPr>
              <a:t>Although utilization rates on the guarantee were relatively low, the banks involved became leaders in the health lending space, and have </a:t>
            </a:r>
            <a:r>
              <a:rPr lang="en-US" altLang="en-US" sz="1000" dirty="0" smtClean="0">
                <a:solidFill>
                  <a:prstClr val="black"/>
                </a:solidFill>
                <a:cs typeface="Arial" panose="020B0604020202020204" pitchFamily="34" charset="0"/>
                <a:sym typeface="Calibri" panose="020F0502020204030204" pitchFamily="34" charset="0"/>
              </a:rPr>
              <a:t>built </a:t>
            </a:r>
            <a:r>
              <a:rPr lang="en-US" altLang="en-US" sz="1000" dirty="0">
                <a:solidFill>
                  <a:prstClr val="black"/>
                </a:solidFill>
                <a:cs typeface="Arial" panose="020B0604020202020204" pitchFamily="34" charset="0"/>
                <a:sym typeface="Calibri" panose="020F0502020204030204" pitchFamily="34" charset="0"/>
              </a:rPr>
              <a:t>large, unguaranteed health lending practices</a:t>
            </a:r>
            <a:r>
              <a:rPr lang="en-US" altLang="en-US" sz="1000" dirty="0" smtClean="0">
                <a:solidFill>
                  <a:prstClr val="black"/>
                </a:solidFill>
                <a:cs typeface="Arial" panose="020B0604020202020204" pitchFamily="34" charset="0"/>
                <a:sym typeface="Calibri" panose="020F0502020204030204" pitchFamily="34" charset="0"/>
              </a:rPr>
              <a:t>. </a:t>
            </a:r>
          </a:p>
          <a:p>
            <a:endParaRPr lang="en-US" sz="1000" dirty="0">
              <a:solidFill>
                <a:prstClr val="black"/>
              </a:solidFill>
              <a:cs typeface="Arial" panose="020B0604020202020204" pitchFamily="34" charset="0"/>
              <a:sym typeface="Calibri" panose="020F0502020204030204" pitchFamily="34" charset="0"/>
            </a:endParaRPr>
          </a:p>
          <a:p>
            <a:r>
              <a:rPr lang="en-US" sz="1000" dirty="0" smtClean="0">
                <a:solidFill>
                  <a:prstClr val="black"/>
                </a:solidFill>
              </a:rPr>
              <a:t>USAID </a:t>
            </a:r>
            <a:r>
              <a:rPr lang="en-US" sz="1000" dirty="0">
                <a:solidFill>
                  <a:prstClr val="black"/>
                </a:solidFill>
              </a:rPr>
              <a:t>has structured similar deals with banks in the health care sector in other countries, including Ethiopia and Kenya.</a:t>
            </a:r>
          </a:p>
          <a:p>
            <a:endParaRPr lang="en-US" sz="1000" dirty="0">
              <a:solidFill>
                <a:prstClr val="black"/>
              </a:solidFill>
            </a:endParaRPr>
          </a:p>
        </p:txBody>
      </p:sp>
      <p:sp>
        <p:nvSpPr>
          <p:cNvPr id="18" name="Rectangle 17"/>
          <p:cNvSpPr/>
          <p:nvPr/>
        </p:nvSpPr>
        <p:spPr bwMode="auto">
          <a:xfrm rot="16200000">
            <a:off x="160019" y="4625339"/>
            <a:ext cx="2423161"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Arial" charset="0"/>
                <a:sym typeface="Symbol" pitchFamily="18" charset="2"/>
              </a:rPr>
              <a:t>WHAT IS THE MODEL?</a:t>
            </a:r>
            <a:endParaRPr lang="en-US" sz="1000" b="1" dirty="0">
              <a:solidFill>
                <a:prstClr val="white"/>
              </a:solidFill>
              <a:latin typeface="Arial" charset="0"/>
              <a:sym typeface="Symbol" pitchFamily="18" charset="2"/>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Arial" charset="0"/>
                <a:sym typeface="Symbol" pitchFamily="18" charset="2"/>
              </a:rPr>
              <a:t>WHAT IS THE IMPACT?</a:t>
            </a:r>
            <a:endParaRPr lang="en-US" sz="1000" b="1" dirty="0">
              <a:solidFill>
                <a:prstClr val="white"/>
              </a:solidFill>
              <a:latin typeface="Arial" charset="0"/>
              <a:sym typeface="Symbol" pitchFamily="18" charset="2"/>
            </a:endParaRPr>
          </a:p>
        </p:txBody>
      </p:sp>
      <p:pic>
        <p:nvPicPr>
          <p:cNvPr id="15" name="Picture 14"/>
          <p:cNvPicPr>
            <a:picLocks noChangeAspect="1"/>
          </p:cNvPicPr>
          <p:nvPr/>
        </p:nvPicPr>
        <p:blipFill rotWithShape="1">
          <a:blip r:embed="rId7">
            <a:extLst>
              <a:ext uri="{28A0092B-C50C-407E-A947-70E740481C1C}">
                <a14:useLocalDpi xmlns:a14="http://schemas.microsoft.com/office/drawing/2010/main"/>
              </a:ext>
            </a:extLst>
          </a:blip>
          <a:srcRect l="7955" t="25130" r="44318" b="12694"/>
          <a:stretch/>
        </p:blipFill>
        <p:spPr>
          <a:xfrm rot="16200000">
            <a:off x="-134984" y="1907176"/>
            <a:ext cx="2377437" cy="849084"/>
          </a:xfrm>
          <a:prstGeom prst="rect">
            <a:avLst/>
          </a:prstGeom>
        </p:spPr>
      </p:pic>
      <p:pic>
        <p:nvPicPr>
          <p:cNvPr id="17" name="Picture 50" descr="Cash For Work Icon">
            <a:hlinkClick r:id="rId8" action="ppaction://hlinksldjump"/>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6172200"/>
            <a:ext cx="8077200" cy="276999"/>
          </a:xfrm>
          <a:prstGeom prst="rect">
            <a:avLst/>
          </a:prstGeom>
          <a:noFill/>
        </p:spPr>
        <p:txBody>
          <a:bodyPr wrap="square" lIns="0" tIns="0" rIns="0" bIns="0" rtlCol="0">
            <a:noAutofit/>
          </a:bodyPr>
          <a:lstStyle/>
          <a:p>
            <a:r>
              <a:rPr lang="en-US" sz="900" dirty="0" smtClean="0">
                <a:solidFill>
                  <a:prstClr val="black"/>
                </a:solidFill>
              </a:rPr>
              <a:t>Source: USAID (2014): “Global Health DCA Primer;” SHOPS: “Nigeria;” US Army Africa (photo); Expert interviews; Dalberg analysis.</a:t>
            </a:r>
            <a:endParaRPr lang="en-US" sz="900" dirty="0">
              <a:solidFill>
                <a:prstClr val="black"/>
              </a:solidFill>
            </a:endParaRPr>
          </a:p>
        </p:txBody>
      </p:sp>
      <p:pic>
        <p:nvPicPr>
          <p:cNvPr id="20" name="Picture 19">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3739904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8092" name="think-cell Slide" r:id="rId11" imgW="6350000" imgH="6350000" progId="">
                  <p:embed/>
                </p:oleObj>
              </mc:Choice>
              <mc:Fallback>
                <p:oleObj name="think-cell Slide" r:id="rId11" imgW="6350000" imgH="6350000" progId="">
                  <p:embed/>
                  <p:pic>
                    <p:nvPicPr>
                      <p:cNvPr id="0" name="Picture 1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cs typeface="Arial" panose="020B0604020202020204" pitchFamily="34" charset="0"/>
              <a:sym typeface="Calibri" panose="020F0502020204030204" pitchFamily="34" charset="0"/>
            </a:endParaRPr>
          </a:p>
        </p:txBody>
      </p:sp>
      <p:sp>
        <p:nvSpPr>
          <p:cNvPr id="2" name="Title 1"/>
          <p:cNvSpPr>
            <a:spLocks noGrp="1"/>
          </p:cNvSpPr>
          <p:nvPr>
            <p:ph type="title"/>
          </p:nvPr>
        </p:nvSpPr>
        <p:spPr>
          <a:xfrm>
            <a:off x="1142999" y="248345"/>
            <a:ext cx="5791201" cy="665163"/>
          </a:xfrm>
        </p:spPr>
        <p:txBody>
          <a:bodyPr/>
          <a:lstStyle/>
          <a:p>
            <a:r>
              <a:rPr lang="en-US" b="1" dirty="0" smtClean="0"/>
              <a:t>Issue</a:t>
            </a:r>
            <a:r>
              <a:rPr lang="en-US" dirty="0" smtClean="0"/>
              <a:t>: Delayed and incomplete health worker salaries limit incentives to provide quality care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37</a:t>
            </a:fld>
            <a:endParaRPr lang="en-US" dirty="0">
              <a:solidFill>
                <a:prstClr val="black">
                  <a:tint val="75000"/>
                </a:prstClr>
              </a:solidFill>
            </a:endParaRPr>
          </a:p>
        </p:txBody>
      </p:sp>
      <p:sp>
        <p:nvSpPr>
          <p:cNvPr id="4" name="Rectangle 3"/>
          <p:cNvSpPr/>
          <p:nvPr/>
        </p:nvSpPr>
        <p:spPr bwMode="auto">
          <a:xfrm>
            <a:off x="542925" y="1142999"/>
            <a:ext cx="304800" cy="2304573"/>
          </a:xfrm>
          <a:prstGeom prst="rect">
            <a:avLst/>
          </a:prstGeom>
          <a:solidFill>
            <a:srgbClr val="002367"/>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Calibri" panose="020F0502020204030204" pitchFamily="34" charset="0"/>
              </a:rPr>
              <a:t>Issue</a:t>
            </a:r>
          </a:p>
        </p:txBody>
      </p:sp>
      <p:sp>
        <p:nvSpPr>
          <p:cNvPr id="6" name="Rectangle 5"/>
          <p:cNvSpPr/>
          <p:nvPr/>
        </p:nvSpPr>
        <p:spPr bwMode="auto">
          <a:xfrm>
            <a:off x="533400" y="3657599"/>
            <a:ext cx="304800" cy="2304573"/>
          </a:xfrm>
          <a:prstGeom prst="rect">
            <a:avLst/>
          </a:prstGeom>
          <a:solidFill>
            <a:srgbClr val="002367"/>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Calibri" panose="020F0502020204030204" pitchFamily="34" charset="0"/>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3429001" y="1154806"/>
            <a:ext cx="5181600" cy="2624097"/>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200" dirty="0" smtClean="0">
                <a:solidFill>
                  <a:prstClr val="black"/>
                </a:solidFill>
              </a:rPr>
              <a:t>Even when sufficient funding has been budgeted for health worker salaries, </a:t>
            </a:r>
            <a:r>
              <a:rPr lang="en-US" sz="1200" b="1" dirty="0" smtClean="0">
                <a:solidFill>
                  <a:prstClr val="black"/>
                </a:solidFill>
              </a:rPr>
              <a:t>salaries may not reach them on time or in full </a:t>
            </a:r>
            <a:r>
              <a:rPr lang="en-US" sz="1200" dirty="0" smtClean="0">
                <a:solidFill>
                  <a:prstClr val="black"/>
                </a:solidFill>
              </a:rPr>
              <a:t>due to inefficiencies in payment delivery systems, logistics management or lack of available funds</a:t>
            </a:r>
          </a:p>
          <a:p>
            <a:pPr marL="285750" indent="-285750">
              <a:spcAft>
                <a:spcPts val="600"/>
              </a:spcAft>
              <a:buFont typeface="Arial" panose="020B0604020202020204" pitchFamily="34" charset="0"/>
              <a:buChar char="•"/>
            </a:pPr>
            <a:r>
              <a:rPr lang="en-US" sz="1200" dirty="0" smtClean="0">
                <a:solidFill>
                  <a:prstClr val="black"/>
                </a:solidFill>
              </a:rPr>
              <a:t>Payments may pass through </a:t>
            </a:r>
            <a:r>
              <a:rPr lang="en-US" sz="1200" b="1" dirty="0" smtClean="0">
                <a:solidFill>
                  <a:prstClr val="black"/>
                </a:solidFill>
              </a:rPr>
              <a:t>several intermediaries</a:t>
            </a:r>
            <a:r>
              <a:rPr lang="en-US" sz="1200" dirty="0" smtClean="0">
                <a:solidFill>
                  <a:prstClr val="black"/>
                </a:solidFill>
              </a:rPr>
              <a:t> before reaching workers, resulting in </a:t>
            </a:r>
            <a:r>
              <a:rPr lang="en-US" sz="1200" b="1" dirty="0" smtClean="0">
                <a:solidFill>
                  <a:prstClr val="black"/>
                </a:solidFill>
              </a:rPr>
              <a:t>long processing times </a:t>
            </a:r>
            <a:r>
              <a:rPr lang="en-US" sz="1200" dirty="0" smtClean="0">
                <a:solidFill>
                  <a:prstClr val="black"/>
                </a:solidFill>
              </a:rPr>
              <a:t>and increasing the chance of </a:t>
            </a:r>
            <a:r>
              <a:rPr lang="en-US" sz="1200" b="1" dirty="0" smtClean="0">
                <a:solidFill>
                  <a:prstClr val="black"/>
                </a:solidFill>
              </a:rPr>
              <a:t>leakage and corruption</a:t>
            </a:r>
            <a:r>
              <a:rPr lang="en-US" sz="1200" dirty="0" smtClean="0">
                <a:solidFill>
                  <a:prstClr val="black"/>
                </a:solidFill>
              </a:rPr>
              <a:t>, particularly when salaries are </a:t>
            </a:r>
            <a:r>
              <a:rPr lang="en-US" sz="1200" b="1" dirty="0" smtClean="0">
                <a:solidFill>
                  <a:prstClr val="black"/>
                </a:solidFill>
              </a:rPr>
              <a:t>paid in cash</a:t>
            </a:r>
            <a:endParaRPr lang="en-US" sz="1200" dirty="0" smtClean="0">
              <a:solidFill>
                <a:prstClr val="black"/>
              </a:solidFill>
            </a:endParaRPr>
          </a:p>
          <a:p>
            <a:pPr marL="285750" indent="-285750">
              <a:spcAft>
                <a:spcPts val="600"/>
              </a:spcAft>
              <a:buFont typeface="Arial" panose="020B0604020202020204" pitchFamily="34" charset="0"/>
              <a:buChar char="•"/>
            </a:pPr>
            <a:r>
              <a:rPr lang="en-US" sz="1200" b="1" dirty="0" smtClean="0">
                <a:solidFill>
                  <a:prstClr val="black"/>
                </a:solidFill>
              </a:rPr>
              <a:t>Logistical difficulties</a:t>
            </a:r>
            <a:r>
              <a:rPr lang="en-US" sz="1200" dirty="0" smtClean="0">
                <a:solidFill>
                  <a:prstClr val="black"/>
                </a:solidFill>
              </a:rPr>
              <a:t> also impede efficient delivery: especially in rural areas, payments have to be sent over long distances to reach health workers </a:t>
            </a:r>
          </a:p>
          <a:p>
            <a:pPr marL="285750" indent="-285750">
              <a:spcAft>
                <a:spcPts val="600"/>
              </a:spcAft>
              <a:buFont typeface="Arial" panose="020B0604020202020204" pitchFamily="34" charset="0"/>
              <a:buChar char="•"/>
            </a:pPr>
            <a:r>
              <a:rPr lang="en-US" sz="1200" dirty="0" smtClean="0">
                <a:solidFill>
                  <a:prstClr val="black"/>
                </a:solidFill>
              </a:rPr>
              <a:t>Delayed and incomplete salaries limit health worker incentives to provide quality care, resulting in absenteeism, strikes, and informal payments from consumers to subsist in the face of incomplete or late salaries </a:t>
            </a:r>
          </a:p>
        </p:txBody>
      </p:sp>
      <p:sp>
        <p:nvSpPr>
          <p:cNvPr id="12" name="TextBox 8"/>
          <p:cNvSpPr txBox="1">
            <a:spLocks noChangeArrowheads="1"/>
          </p:cNvSpPr>
          <p:nvPr/>
        </p:nvSpPr>
        <p:spPr bwMode="auto">
          <a:xfrm>
            <a:off x="985205" y="3657599"/>
            <a:ext cx="440068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600"/>
              </a:spcAft>
            </a:pPr>
            <a:r>
              <a:rPr lang="en-US" altLang="en-US" sz="1200" b="1" dirty="0" smtClean="0">
                <a:solidFill>
                  <a:prstClr val="black"/>
                </a:solidFill>
                <a:cs typeface="Arial" panose="020B0604020202020204" pitchFamily="34" charset="0"/>
                <a:sym typeface="Calibri" panose="020F0502020204030204" pitchFamily="34" charset="0"/>
              </a:rPr>
              <a:t>Absenteeism among health workers is common </a:t>
            </a:r>
          </a:p>
          <a:p>
            <a:pPr>
              <a:spcAft>
                <a:spcPts val="600"/>
              </a:spcAft>
            </a:pPr>
            <a:r>
              <a:rPr lang="en-US" altLang="en-US" sz="1000" dirty="0" smtClean="0">
                <a:solidFill>
                  <a:prstClr val="black"/>
                </a:solidFill>
                <a:cs typeface="Arial" panose="020B0604020202020204" pitchFamily="34" charset="0"/>
                <a:sym typeface="Calibri" panose="020F0502020204030204" pitchFamily="34" charset="0"/>
              </a:rPr>
              <a:t>Health </a:t>
            </a:r>
            <a:r>
              <a:rPr lang="en-US" altLang="en-US" sz="1000" dirty="0">
                <a:solidFill>
                  <a:prstClr val="black"/>
                </a:solidFill>
                <a:cs typeface="Arial" panose="020B0604020202020204" pitchFamily="34" charset="0"/>
                <a:sym typeface="Calibri" panose="020F0502020204030204" pitchFamily="34" charset="0"/>
              </a:rPr>
              <a:t>worker absence rates in public clinics in select priority </a:t>
            </a:r>
            <a:r>
              <a:rPr lang="en-US" altLang="en-US" sz="1000" dirty="0" smtClean="0">
                <a:solidFill>
                  <a:prstClr val="black"/>
                </a:solidFill>
                <a:cs typeface="Arial" panose="020B0604020202020204" pitchFamily="34" charset="0"/>
                <a:sym typeface="Calibri" panose="020F0502020204030204" pitchFamily="34" charset="0"/>
              </a:rPr>
              <a:t>countries</a:t>
            </a:r>
            <a:r>
              <a:rPr lang="en-US" altLang="en-US" sz="1000" dirty="0">
                <a:solidFill>
                  <a:prstClr val="black"/>
                </a:solidFill>
                <a:cs typeface="Arial" panose="020B0604020202020204" pitchFamily="34" charset="0"/>
                <a:sym typeface="Calibri" panose="020F0502020204030204" pitchFamily="34" charset="0"/>
              </a:rPr>
              <a:t> </a:t>
            </a:r>
            <a:r>
              <a:rPr lang="en-US" altLang="en-US" sz="1000" dirty="0" smtClean="0">
                <a:solidFill>
                  <a:prstClr val="black"/>
                </a:solidFill>
                <a:cs typeface="Arial" panose="020B0604020202020204" pitchFamily="34" charset="0"/>
                <a:sym typeface="Calibri" panose="020F0502020204030204" pitchFamily="34" charset="0"/>
              </a:rPr>
              <a:t>(% absent </a:t>
            </a:r>
            <a:r>
              <a:rPr lang="en-US" altLang="en-US" sz="1000" dirty="0">
                <a:solidFill>
                  <a:prstClr val="black"/>
                </a:solidFill>
                <a:cs typeface="Arial" panose="020B0604020202020204" pitchFamily="34" charset="0"/>
                <a:sym typeface="Calibri" panose="020F0502020204030204" pitchFamily="34" charset="0"/>
              </a:rPr>
              <a:t>at time of spot </a:t>
            </a:r>
            <a:r>
              <a:rPr lang="en-US" altLang="en-US" sz="1000" dirty="0" smtClean="0">
                <a:solidFill>
                  <a:prstClr val="black"/>
                </a:solidFill>
                <a:cs typeface="Arial" panose="020B0604020202020204" pitchFamily="34" charset="0"/>
                <a:sym typeface="Calibri" panose="020F0502020204030204" pitchFamily="34" charset="0"/>
              </a:rPr>
              <a:t>check)</a:t>
            </a:r>
            <a:endParaRPr lang="en-US" altLang="en-US" sz="1000" dirty="0">
              <a:solidFill>
                <a:prstClr val="black"/>
              </a:solidFill>
              <a:cs typeface="Arial" panose="020B0604020202020204" pitchFamily="34" charset="0"/>
              <a:sym typeface="Calibri" panose="020F0502020204030204" pitchFamily="34" charset="0"/>
            </a:endParaRPr>
          </a:p>
        </p:txBody>
      </p:sp>
      <p:graphicFrame>
        <p:nvGraphicFramePr>
          <p:cNvPr id="13" name="Object 9"/>
          <p:cNvGraphicFramePr>
            <a:graphicFrameLocks/>
          </p:cNvGraphicFramePr>
          <p:nvPr>
            <p:custDataLst>
              <p:tags r:id="rId4"/>
            </p:custDataLst>
            <p:extLst>
              <p:ext uri="{D42A27DB-BD31-4B8C-83A1-F6EECF244321}">
                <p14:modId xmlns:p14="http://schemas.microsoft.com/office/powerpoint/2010/main" val="3053991866"/>
              </p:ext>
            </p:extLst>
          </p:nvPr>
        </p:nvGraphicFramePr>
        <p:xfrm>
          <a:off x="876300" y="4114800"/>
          <a:ext cx="4514985" cy="1647915"/>
        </p:xfrm>
        <a:graphic>
          <a:graphicData uri="http://schemas.openxmlformats.org/presentationml/2006/ole">
            <mc:AlternateContent xmlns:mc="http://schemas.openxmlformats.org/markup-compatibility/2006">
              <mc:Choice xmlns:v="urn:schemas-microsoft-com:vml" Requires="v">
                <p:oleObj spid="_x0000_s888093" name="Chart" r:id="rId13" imgW="6032500" imgH="2209800" progId="MSGraph.Chart.8">
                  <p:embed followColorScheme="full"/>
                </p:oleObj>
              </mc:Choice>
              <mc:Fallback>
                <p:oleObj name="Chart" r:id="rId13" imgW="6032500" imgH="2209800" progId="MSGraph.Chart.8">
                  <p:embed followColorScheme="full"/>
                  <p:pic>
                    <p:nvPicPr>
                      <p:cNvPr id="0" name="Picture 19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6300" y="4114800"/>
                        <a:ext cx="4514985" cy="1647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17"/>
          <p:cNvSpPr>
            <a:spLocks noGrp="1"/>
          </p:cNvSpPr>
          <p:nvPr>
            <p:custDataLst>
              <p:tags r:id="rId5"/>
            </p:custDataLst>
          </p:nvPr>
        </p:nvSpPr>
        <p:spPr bwMode="auto">
          <a:xfrm>
            <a:off x="1385888" y="5807075"/>
            <a:ext cx="285750"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AE36C0F2-DC0C-434E-A3B2-D8218993A67E}" type="datetime'''''''''''''''''''''BG''''D'''''''''">
              <a:rPr lang="en-US" sz="1200">
                <a:solidFill>
                  <a:srgbClr val="000000"/>
                </a:solidFill>
                <a:latin typeface="Calibri" panose="020F0502020204030204" pitchFamily="34" charset="0"/>
                <a:sym typeface="Calibri" panose="020F0502020204030204" pitchFamily="34" charset="0"/>
              </a:rPr>
              <a:pPr algn="ctr">
                <a:spcBef>
                  <a:spcPct val="0"/>
                </a:spcBef>
                <a:buFontTx/>
                <a:buNone/>
              </a:pPr>
              <a:t>BGD</a:t>
            </a:fld>
            <a:endParaRPr lang="en-US" altLang="en-US" sz="1200">
              <a:solidFill>
                <a:srgbClr val="000000"/>
              </a:solidFill>
              <a:latin typeface="Calibri" panose="020F0502020204030204" pitchFamily="34" charset="0"/>
              <a:sym typeface="Calibri" panose="020F0502020204030204" pitchFamily="34" charset="0"/>
            </a:endParaRPr>
          </a:p>
        </p:txBody>
      </p:sp>
      <p:sp>
        <p:nvSpPr>
          <p:cNvPr id="15" name="Text Placeholder 21"/>
          <p:cNvSpPr>
            <a:spLocks noGrp="1"/>
          </p:cNvSpPr>
          <p:nvPr>
            <p:custDataLst>
              <p:tags r:id="rId6"/>
            </p:custDataLst>
          </p:nvPr>
        </p:nvSpPr>
        <p:spPr bwMode="auto">
          <a:xfrm>
            <a:off x="3556000" y="5807075"/>
            <a:ext cx="242888"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90F082B2-5707-473F-B761-DC053FBF25BB}" type="datetime'''''''''''''''''''''''''''''''I''''''''D''N'''">
              <a:rPr lang="en-US" sz="1200">
                <a:solidFill>
                  <a:srgbClr val="000000"/>
                </a:solidFill>
                <a:latin typeface="Calibri" panose="020F0502020204030204" pitchFamily="34" charset="0"/>
                <a:sym typeface="Calibri" panose="020F0502020204030204" pitchFamily="34" charset="0"/>
              </a:rPr>
              <a:pPr algn="ctr">
                <a:spcBef>
                  <a:spcPct val="0"/>
                </a:spcBef>
                <a:buFontTx/>
                <a:buNone/>
              </a:pPr>
              <a:t>IDN</a:t>
            </a:fld>
            <a:endParaRPr lang="en-US" altLang="en-US" sz="1200">
              <a:solidFill>
                <a:srgbClr val="000000"/>
              </a:solidFill>
              <a:latin typeface="Calibri" panose="020F0502020204030204" pitchFamily="34" charset="0"/>
              <a:sym typeface="Calibri" panose="020F0502020204030204" pitchFamily="34" charset="0"/>
            </a:endParaRPr>
          </a:p>
        </p:txBody>
      </p:sp>
      <p:sp>
        <p:nvSpPr>
          <p:cNvPr id="16" name="Text Placeholder 20"/>
          <p:cNvSpPr>
            <a:spLocks noGrp="1"/>
          </p:cNvSpPr>
          <p:nvPr>
            <p:custDataLst>
              <p:tags r:id="rId7"/>
            </p:custDataLst>
          </p:nvPr>
        </p:nvSpPr>
        <p:spPr bwMode="auto">
          <a:xfrm>
            <a:off x="2484438" y="5807075"/>
            <a:ext cx="242888"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8FBA3BB8-8566-460F-A8F3-5067BAB40CFF}" type="datetime'''''''''''''''''''''''IN''''''''''''''''''''''''''D'''''">
              <a:rPr lang="en-US" sz="1200">
                <a:solidFill>
                  <a:srgbClr val="000000"/>
                </a:solidFill>
                <a:latin typeface="Calibri" panose="020F0502020204030204" pitchFamily="34" charset="0"/>
                <a:sym typeface="Calibri" panose="020F0502020204030204" pitchFamily="34" charset="0"/>
              </a:rPr>
              <a:pPr algn="ctr">
                <a:spcBef>
                  <a:spcPct val="0"/>
                </a:spcBef>
                <a:buFontTx/>
                <a:buNone/>
              </a:pPr>
              <a:t>IND</a:t>
            </a:fld>
            <a:endParaRPr lang="en-US" altLang="en-US" sz="1200">
              <a:solidFill>
                <a:srgbClr val="000000"/>
              </a:solidFill>
              <a:latin typeface="Calibri" panose="020F0502020204030204" pitchFamily="34" charset="0"/>
              <a:sym typeface="Calibri" panose="020F0502020204030204" pitchFamily="34" charset="0"/>
            </a:endParaRPr>
          </a:p>
        </p:txBody>
      </p:sp>
      <p:sp>
        <p:nvSpPr>
          <p:cNvPr id="14" name="Text Placeholder 22"/>
          <p:cNvSpPr>
            <a:spLocks noGrp="1"/>
          </p:cNvSpPr>
          <p:nvPr>
            <p:custDataLst>
              <p:tags r:id="rId8"/>
            </p:custDataLst>
          </p:nvPr>
        </p:nvSpPr>
        <p:spPr bwMode="auto">
          <a:xfrm>
            <a:off x="4600575" y="5807075"/>
            <a:ext cx="296863"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913BF8FC-23F3-4650-B7CF-D66C17FC45CA}" type="datetime'''''''''''''''''''''''''''UG''''''''''A'''''''">
              <a:rPr lang="en-US" sz="1200">
                <a:solidFill>
                  <a:srgbClr val="000000"/>
                </a:solidFill>
                <a:latin typeface="Calibri" panose="020F0502020204030204" pitchFamily="34" charset="0"/>
                <a:sym typeface="Calibri" panose="020F0502020204030204" pitchFamily="34" charset="0"/>
              </a:rPr>
              <a:pPr algn="ctr">
                <a:spcBef>
                  <a:spcPct val="0"/>
                </a:spcBef>
                <a:buFontTx/>
                <a:buNone/>
              </a:pPr>
              <a:t>UGA</a:t>
            </a:fld>
            <a:endParaRPr lang="en-US" altLang="en-US" sz="1200" dirty="0">
              <a:solidFill>
                <a:srgbClr val="000000"/>
              </a:solidFill>
              <a:latin typeface="Calibri" panose="020F0502020204030204" pitchFamily="34" charset="0"/>
              <a:sym typeface="Calibri" panose="020F0502020204030204" pitchFamily="34" charset="0"/>
            </a:endParaRPr>
          </a:p>
        </p:txBody>
      </p:sp>
      <p:sp>
        <p:nvSpPr>
          <p:cNvPr id="18" name="TextBox 18"/>
          <p:cNvSpPr txBox="1">
            <a:spLocks noChangeArrowheads="1"/>
          </p:cNvSpPr>
          <p:nvPr/>
        </p:nvSpPr>
        <p:spPr bwMode="auto">
          <a:xfrm>
            <a:off x="542925" y="6179828"/>
            <a:ext cx="80676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smtClean="0">
                <a:solidFill>
                  <a:prstClr val="black"/>
                </a:solidFill>
                <a:cs typeface="Arial" panose="020B0604020202020204" pitchFamily="34" charset="0"/>
                <a:sym typeface="Calibri" panose="020F0502020204030204" pitchFamily="34" charset="0"/>
              </a:rPr>
              <a:t>Source </a:t>
            </a:r>
            <a:r>
              <a:rPr lang="en-US" altLang="en-US" sz="900" dirty="0" err="1" smtClean="0">
                <a:solidFill>
                  <a:prstClr val="black"/>
                </a:solidFill>
                <a:cs typeface="Arial" panose="020B0604020202020204" pitchFamily="34" charset="0"/>
                <a:sym typeface="Calibri" panose="020F0502020204030204" pitchFamily="34" charset="0"/>
              </a:rPr>
              <a:t>Chaudhury</a:t>
            </a:r>
            <a:r>
              <a:rPr lang="en-US" altLang="en-US" sz="900" dirty="0" smtClean="0">
                <a:solidFill>
                  <a:prstClr val="black"/>
                </a:solidFill>
                <a:cs typeface="Arial" panose="020B0604020202020204" pitchFamily="34" charset="0"/>
                <a:sym typeface="Calibri" panose="020F0502020204030204" pitchFamily="34" charset="0"/>
              </a:rPr>
              <a:t> et al. (2006): “Missing in action: teacher and health worker absence in developing countries;” World Bank: “Service Delivery Indicators Data;” </a:t>
            </a:r>
            <a:r>
              <a:rPr lang="en-US" altLang="en-US" sz="900" dirty="0" err="1" smtClean="0">
                <a:solidFill>
                  <a:prstClr val="black"/>
                </a:solidFill>
                <a:cs typeface="Arial" panose="020B0604020202020204" pitchFamily="34" charset="0"/>
                <a:sym typeface="Calibri" panose="020F0502020204030204" pitchFamily="34" charset="0"/>
              </a:rPr>
              <a:t>Kalra</a:t>
            </a:r>
            <a:r>
              <a:rPr lang="en-US" altLang="en-US" sz="900" dirty="0" smtClean="0">
                <a:solidFill>
                  <a:prstClr val="black"/>
                </a:solidFill>
                <a:cs typeface="Arial" panose="020B0604020202020204" pitchFamily="34" charset="0"/>
                <a:sym typeface="Calibri" panose="020F0502020204030204" pitchFamily="34" charset="0"/>
              </a:rPr>
              <a:t> (2015): “Payment </a:t>
            </a:r>
            <a:r>
              <a:rPr lang="en-US" altLang="en-US" sz="900" dirty="0">
                <a:solidFill>
                  <a:prstClr val="black"/>
                </a:solidFill>
                <a:cs typeface="Arial" panose="020B0604020202020204" pitchFamily="34" charset="0"/>
                <a:sym typeface="Calibri" panose="020F0502020204030204" pitchFamily="34" charset="0"/>
              </a:rPr>
              <a:t>delays dent India's flagship health, AIDS </a:t>
            </a:r>
            <a:r>
              <a:rPr lang="en-US" altLang="en-US" sz="900" dirty="0" err="1" smtClean="0">
                <a:solidFill>
                  <a:prstClr val="black"/>
                </a:solidFill>
                <a:cs typeface="Arial" panose="020B0604020202020204" pitchFamily="34" charset="0"/>
                <a:sym typeface="Calibri" panose="020F0502020204030204" pitchFamily="34" charset="0"/>
              </a:rPr>
              <a:t>programmes</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err="1">
                <a:solidFill>
                  <a:prstClr val="black"/>
                </a:solidFill>
                <a:cs typeface="Arial" panose="020B0604020202020204" pitchFamily="34" charset="0"/>
                <a:sym typeface="Calibri" panose="020F0502020204030204" pitchFamily="34" charset="0"/>
              </a:rPr>
              <a:t>Brac</a:t>
            </a:r>
            <a:r>
              <a:rPr lang="en-US" altLang="en-US" sz="900" dirty="0">
                <a:solidFill>
                  <a:prstClr val="black"/>
                </a:solidFill>
                <a:cs typeface="Arial" panose="020B0604020202020204" pitchFamily="34" charset="0"/>
                <a:sym typeface="Calibri" panose="020F0502020204030204" pitchFamily="34" charset="0"/>
              </a:rPr>
              <a:t> (2015</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“Mobile money improves incentive schemes for health </a:t>
            </a:r>
            <a:r>
              <a:rPr lang="en-US" altLang="en-US" sz="900" dirty="0" smtClean="0">
                <a:solidFill>
                  <a:prstClr val="black"/>
                </a:solidFill>
                <a:cs typeface="Arial" panose="020B0604020202020204" pitchFamily="34" charset="0"/>
                <a:sym typeface="Calibri" panose="020F0502020204030204" pitchFamily="34" charset="0"/>
              </a:rPr>
              <a:t>workers;” USAID (photos); Expert interviews; Dalberg analysis</a:t>
            </a:r>
            <a:r>
              <a:rPr lang="en-US" altLang="en-US" sz="900" dirty="0">
                <a:solidFill>
                  <a:prstClr val="black"/>
                </a:solidFill>
                <a:cs typeface="Arial" panose="020B0604020202020204" pitchFamily="34" charset="0"/>
                <a:sym typeface="Calibri" panose="020F0502020204030204" pitchFamily="34" charset="0"/>
              </a:rPr>
              <a:t>.</a:t>
            </a:r>
          </a:p>
        </p:txBody>
      </p:sp>
      <p:pic>
        <p:nvPicPr>
          <p:cNvPr id="5" name="Picture 4"/>
          <p:cNvPicPr>
            <a:picLocks noChangeAspect="1"/>
          </p:cNvPicPr>
          <p:nvPr/>
        </p:nvPicPr>
        <p:blipFill>
          <a:blip r:embed="rId1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3874" y="370583"/>
            <a:ext cx="542926" cy="542926"/>
          </a:xfrm>
          <a:prstGeom prst="rect">
            <a:avLst/>
          </a:prstGeom>
        </p:spPr>
      </p:pic>
      <p:pic>
        <p:nvPicPr>
          <p:cNvPr id="8" name="Picture 7"/>
          <p:cNvPicPr>
            <a:picLocks noChangeAspect="1"/>
          </p:cNvPicPr>
          <p:nvPr/>
        </p:nvPicPr>
        <p:blipFill rotWithShape="1">
          <a:blip r:embed="rId16" cstate="screen">
            <a:extLst>
              <a:ext uri="{BEBA8EAE-BF5A-486C-A8C5-ECC9F3942E4B}">
                <a14:imgProps xmlns:a14="http://schemas.microsoft.com/office/drawing/2010/main">
                  <a14:imgLayer r:embed="rId17">
                    <a14:imgEffect>
                      <a14:colorTemperature colorTemp="5300"/>
                    </a14:imgEffect>
                  </a14:imgLayer>
                </a14:imgProps>
              </a:ext>
              <a:ext uri="{28A0092B-C50C-407E-A947-70E740481C1C}">
                <a14:useLocalDpi xmlns:a14="http://schemas.microsoft.com/office/drawing/2010/main"/>
              </a:ext>
            </a:extLst>
          </a:blip>
          <a:srcRect l="26947" t="21084" r="17639"/>
          <a:stretch/>
        </p:blipFill>
        <p:spPr>
          <a:xfrm>
            <a:off x="990600" y="1143000"/>
            <a:ext cx="2438400" cy="2312039"/>
          </a:xfrm>
          <a:prstGeom prst="rect">
            <a:avLst/>
          </a:prstGeom>
        </p:spPr>
      </p:pic>
      <p:pic>
        <p:nvPicPr>
          <p:cNvPr id="9" name="Picture 8"/>
          <p:cNvPicPr>
            <a:picLocks noChangeAspect="1"/>
          </p:cNvPicPr>
          <p:nvPr/>
        </p:nvPicPr>
        <p:blipFill rotWithShape="1">
          <a:blip r:embed="rId18" cstate="screen">
            <a:extLst>
              <a:ext uri="{28A0092B-C50C-407E-A947-70E740481C1C}">
                <a14:useLocalDpi xmlns:a14="http://schemas.microsoft.com/office/drawing/2010/main"/>
              </a:ext>
            </a:extLst>
          </a:blip>
          <a:srcRect l="6192" t="47" r="7318" b="-1"/>
          <a:stretch/>
        </p:blipFill>
        <p:spPr>
          <a:xfrm>
            <a:off x="5638800" y="3657600"/>
            <a:ext cx="2971800" cy="2286626"/>
          </a:xfrm>
          <a:prstGeom prst="rect">
            <a:avLst/>
          </a:prstGeom>
        </p:spPr>
      </p:pic>
      <p:pic>
        <p:nvPicPr>
          <p:cNvPr id="21" name="Picture 20">
            <a:hlinkClick r:id="rId19" action="ppaction://hlinksldjump"/>
          </p:cNvPr>
          <p:cNvPicPr>
            <a:picLocks noChangeAspect="1"/>
          </p:cNvPicPr>
          <p:nvPr/>
        </p:nvPicPr>
        <p:blipFill rotWithShape="1">
          <a:blip r:embed="rId2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cxnSp>
        <p:nvCxnSpPr>
          <p:cNvPr id="20" name="Straight Connector 19"/>
          <p:cNvCxnSpPr/>
          <p:nvPr/>
        </p:nvCxnSpPr>
        <p:spPr bwMode="auto">
          <a:xfrm>
            <a:off x="985205" y="3886200"/>
            <a:ext cx="4400685" cy="0"/>
          </a:xfrm>
          <a:prstGeom prst="line">
            <a:avLst/>
          </a:prstGeom>
          <a:solidFill>
            <a:schemeClr val="bg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902406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6551"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38</a:t>
            </a:fld>
            <a:endParaRPr lang="en-US" dirty="0">
              <a:solidFill>
                <a:prstClr val="black">
                  <a:tint val="75000"/>
                </a:prstClr>
              </a:solidFill>
            </a:endParaRPr>
          </a:p>
        </p:txBody>
      </p:sp>
      <p:sp>
        <p:nvSpPr>
          <p:cNvPr id="4" name="Title 1"/>
          <p:cNvSpPr>
            <a:spLocks noGrp="1"/>
          </p:cNvSpPr>
          <p:nvPr>
            <p:ph type="title"/>
          </p:nvPr>
        </p:nvSpPr>
        <p:spPr>
          <a:xfrm>
            <a:off x="914400" y="248345"/>
            <a:ext cx="5715000" cy="665163"/>
          </a:xfrm>
        </p:spPr>
        <p:txBody>
          <a:bodyPr>
            <a:noAutofit/>
          </a:bodyPr>
          <a:lstStyle/>
          <a:p>
            <a:r>
              <a:rPr lang="en-US" b="1" dirty="0" smtClean="0"/>
              <a:t>Diagnosis</a:t>
            </a:r>
            <a:r>
              <a:rPr lang="en-US" dirty="0" smtClean="0"/>
              <a:t>: The </a:t>
            </a:r>
            <a:r>
              <a:rPr lang="en-US" dirty="0"/>
              <a:t>key challenge is to distinguish delayed payments from insufficient funding for salaries</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sp>
        <p:nvSpPr>
          <p:cNvPr id="96" name="Text Placeholder 2"/>
          <p:cNvSpPr txBox="1">
            <a:spLocks/>
          </p:cNvSpPr>
          <p:nvPr/>
        </p:nvSpPr>
        <p:spPr bwMode="auto">
          <a:xfrm>
            <a:off x="576510" y="6114863"/>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cxnSp>
        <p:nvCxnSpPr>
          <p:cNvPr id="105" name="Straight Arrow Connector 104"/>
          <p:cNvCxnSpPr/>
          <p:nvPr/>
        </p:nvCxnSpPr>
        <p:spPr bwMode="auto">
          <a:xfrm>
            <a:off x="4710113" y="3722280"/>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13" name="Rectangle 112"/>
          <p:cNvSpPr/>
          <p:nvPr/>
        </p:nvSpPr>
        <p:spPr bwMode="auto">
          <a:xfrm>
            <a:off x="7476531" y="1711833"/>
            <a:ext cx="143639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5" name="Rectangle 114"/>
          <p:cNvSpPr/>
          <p:nvPr/>
        </p:nvSpPr>
        <p:spPr bwMode="auto">
          <a:xfrm>
            <a:off x="7476532" y="3508087"/>
            <a:ext cx="1412580" cy="44279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6" name="Rectangle 115"/>
          <p:cNvSpPr/>
          <p:nvPr/>
        </p:nvSpPr>
        <p:spPr bwMode="auto">
          <a:xfrm>
            <a:off x="7476532" y="4561178"/>
            <a:ext cx="1412579"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8" name="Rectangle 117"/>
          <p:cNvSpPr/>
          <p:nvPr/>
        </p:nvSpPr>
        <p:spPr bwMode="auto">
          <a:xfrm>
            <a:off x="7481848" y="5269345"/>
            <a:ext cx="1407263" cy="51519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 </a:t>
            </a:r>
            <a:endParaRPr lang="en-US" sz="1000" dirty="0">
              <a:solidFill>
                <a:prstClr val="black"/>
              </a:solidFill>
              <a:sym typeface="Symbol" pitchFamily="18" charset="2"/>
            </a:endParaRPr>
          </a:p>
        </p:txBody>
      </p:sp>
      <p:cxnSp>
        <p:nvCxnSpPr>
          <p:cNvPr id="122" name="Straight Arrow Connector 121"/>
          <p:cNvCxnSpPr/>
          <p:nvPr/>
        </p:nvCxnSpPr>
        <p:spPr bwMode="auto">
          <a:xfrm>
            <a:off x="7136863" y="3736686"/>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3" name="Straight Arrow Connector 122"/>
          <p:cNvCxnSpPr/>
          <p:nvPr/>
        </p:nvCxnSpPr>
        <p:spPr bwMode="auto">
          <a:xfrm>
            <a:off x="7162800" y="4768273"/>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5" name="Straight Arrow Connector 124"/>
          <p:cNvCxnSpPr/>
          <p:nvPr/>
        </p:nvCxnSpPr>
        <p:spPr bwMode="auto">
          <a:xfrm>
            <a:off x="7166615" y="5501976"/>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2" name="Rectangle 91"/>
          <p:cNvSpPr/>
          <p:nvPr/>
        </p:nvSpPr>
        <p:spPr bwMode="auto">
          <a:xfrm>
            <a:off x="5098750" y="5228278"/>
            <a:ext cx="2093211"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Are health workers receiving informal payments to supplement their salaries, or because they haven’t received them?</a:t>
            </a:r>
          </a:p>
        </p:txBody>
      </p:sp>
      <p:sp>
        <p:nvSpPr>
          <p:cNvPr id="95" name="Rectangle 94"/>
          <p:cNvSpPr/>
          <p:nvPr/>
        </p:nvSpPr>
        <p:spPr bwMode="auto">
          <a:xfrm>
            <a:off x="5060065" y="1726178"/>
            <a:ext cx="2093211"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sufficient funds earmarked for health worker salaries?</a:t>
            </a:r>
          </a:p>
        </p:txBody>
      </p:sp>
      <p:cxnSp>
        <p:nvCxnSpPr>
          <p:cNvPr id="107" name="Straight Arrow Connector 106"/>
          <p:cNvCxnSpPr>
            <a:stCxn id="52" idx="3"/>
            <a:endCxn id="95" idx="1"/>
          </p:cNvCxnSpPr>
          <p:nvPr/>
        </p:nvCxnSpPr>
        <p:spPr bwMode="auto">
          <a:xfrm>
            <a:off x="4710113" y="1919345"/>
            <a:ext cx="349952"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7" name="Rectangle 96"/>
          <p:cNvSpPr/>
          <p:nvPr/>
        </p:nvSpPr>
        <p:spPr bwMode="auto">
          <a:xfrm>
            <a:off x="5079700" y="4561178"/>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sufficient funds earmarked for health worker salaries?</a:t>
            </a:r>
          </a:p>
        </p:txBody>
      </p:sp>
      <p:pic>
        <p:nvPicPr>
          <p:cNvPr id="42" name="Picture 41"/>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1000" y="304800"/>
            <a:ext cx="542926" cy="542926"/>
          </a:xfrm>
          <a:prstGeom prst="rect">
            <a:avLst/>
          </a:prstGeom>
        </p:spPr>
      </p:pic>
      <p:sp>
        <p:nvSpPr>
          <p:cNvPr id="43" name="Rectangle 42"/>
          <p:cNvSpPr/>
          <p:nvPr/>
        </p:nvSpPr>
        <p:spPr bwMode="auto">
          <a:xfrm>
            <a:off x="309563" y="1482454"/>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Absenteeism among health workers</a:t>
            </a:r>
          </a:p>
        </p:txBody>
      </p:sp>
      <p:sp>
        <p:nvSpPr>
          <p:cNvPr id="44" name="Rectangle 43"/>
          <p:cNvSpPr/>
          <p:nvPr/>
        </p:nvSpPr>
        <p:spPr bwMode="auto">
          <a:xfrm>
            <a:off x="309563" y="2989127"/>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Health worker strikes</a:t>
            </a:r>
          </a:p>
        </p:txBody>
      </p:sp>
      <p:sp>
        <p:nvSpPr>
          <p:cNvPr id="45" name="Rectangle 44"/>
          <p:cNvSpPr/>
          <p:nvPr/>
        </p:nvSpPr>
        <p:spPr bwMode="auto">
          <a:xfrm>
            <a:off x="304800" y="4495800"/>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Informal payments from consumers</a:t>
            </a:r>
          </a:p>
        </p:txBody>
      </p:sp>
      <p:sp>
        <p:nvSpPr>
          <p:cNvPr id="46" name="Rectangle 45"/>
          <p:cNvSpPr/>
          <p:nvPr/>
        </p:nvSpPr>
        <p:spPr bwMode="auto">
          <a:xfrm>
            <a:off x="2412344" y="3508087"/>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smtClean="0">
                <a:solidFill>
                  <a:prstClr val="black"/>
                </a:solidFill>
              </a:rPr>
              <a:t>Insufficient funding for health worker salaries</a:t>
            </a:r>
            <a:endParaRPr lang="en-US" sz="1000" dirty="0">
              <a:solidFill>
                <a:prstClr val="black"/>
              </a:solidFill>
            </a:endParaRPr>
          </a:p>
        </p:txBody>
      </p:sp>
      <p:cxnSp>
        <p:nvCxnSpPr>
          <p:cNvPr id="47" name="Straight Arrow Connector 46"/>
          <p:cNvCxnSpPr>
            <a:stCxn id="44" idx="3"/>
          </p:cNvCxnSpPr>
          <p:nvPr/>
        </p:nvCxnSpPr>
        <p:spPr bwMode="auto">
          <a:xfrm flipV="1">
            <a:off x="2052640" y="3715643"/>
            <a:ext cx="369229" cy="663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48" name="Rectangle 47"/>
          <p:cNvSpPr/>
          <p:nvPr/>
        </p:nvSpPr>
        <p:spPr bwMode="auto">
          <a:xfrm>
            <a:off x="2421868" y="5169122"/>
            <a:ext cx="230253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Corruption</a:t>
            </a:r>
          </a:p>
        </p:txBody>
      </p:sp>
      <p:sp>
        <p:nvSpPr>
          <p:cNvPr id="49" name="Rectangle 48"/>
          <p:cNvSpPr/>
          <p:nvPr/>
        </p:nvSpPr>
        <p:spPr bwMode="auto">
          <a:xfrm>
            <a:off x="2421868" y="5638800"/>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transparency</a:t>
            </a:r>
          </a:p>
        </p:txBody>
      </p:sp>
      <p:cxnSp>
        <p:nvCxnSpPr>
          <p:cNvPr id="50" name="Straight Arrow Connector 49"/>
          <p:cNvCxnSpPr>
            <a:endCxn id="48" idx="1"/>
          </p:cNvCxnSpPr>
          <p:nvPr/>
        </p:nvCxnSpPr>
        <p:spPr bwMode="auto">
          <a:xfrm>
            <a:off x="1990240" y="5295093"/>
            <a:ext cx="431628" cy="11286"/>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51" name="Elbow Connector 50"/>
          <p:cNvCxnSpPr/>
          <p:nvPr/>
        </p:nvCxnSpPr>
        <p:spPr bwMode="auto">
          <a:xfrm rot="16200000" flipH="1">
            <a:off x="1969393" y="5298250"/>
            <a:ext cx="672572" cy="232380"/>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2" name="Rectangle 51"/>
          <p:cNvSpPr/>
          <p:nvPr/>
        </p:nvSpPr>
        <p:spPr bwMode="auto">
          <a:xfrm>
            <a:off x="2407581" y="1726178"/>
            <a:ext cx="230253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funding for health worker salaries</a:t>
            </a:r>
          </a:p>
        </p:txBody>
      </p:sp>
      <p:cxnSp>
        <p:nvCxnSpPr>
          <p:cNvPr id="53" name="Elbow Connector 52"/>
          <p:cNvCxnSpPr/>
          <p:nvPr/>
        </p:nvCxnSpPr>
        <p:spPr bwMode="auto">
          <a:xfrm flipV="1">
            <a:off x="2052640" y="1905000"/>
            <a:ext cx="354941" cy="296263"/>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4" name="Rectangle 53"/>
          <p:cNvSpPr/>
          <p:nvPr/>
        </p:nvSpPr>
        <p:spPr bwMode="auto">
          <a:xfrm>
            <a:off x="2407581" y="2209800"/>
            <a:ext cx="230253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incentive structures for health workers</a:t>
            </a:r>
          </a:p>
        </p:txBody>
      </p:sp>
      <p:cxnSp>
        <p:nvCxnSpPr>
          <p:cNvPr id="55" name="Elbow Connector 54"/>
          <p:cNvCxnSpPr>
            <a:endCxn id="54" idx="1"/>
          </p:cNvCxnSpPr>
          <p:nvPr/>
        </p:nvCxnSpPr>
        <p:spPr bwMode="auto">
          <a:xfrm rot="16200000" flipH="1">
            <a:off x="2169454" y="2123866"/>
            <a:ext cx="298787" cy="177468"/>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0" name="Rectangle 59"/>
          <p:cNvSpPr/>
          <p:nvPr/>
        </p:nvSpPr>
        <p:spPr bwMode="auto">
          <a:xfrm>
            <a:off x="2421868" y="4561178"/>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smtClean="0">
                <a:solidFill>
                  <a:prstClr val="black"/>
                </a:solidFill>
              </a:rPr>
              <a:t>Insufficient funding for health worker salaries</a:t>
            </a:r>
            <a:endParaRPr lang="en-US" sz="1000" dirty="0">
              <a:solidFill>
                <a:prstClr val="black"/>
              </a:solidFill>
            </a:endParaRPr>
          </a:p>
        </p:txBody>
      </p:sp>
      <p:cxnSp>
        <p:nvCxnSpPr>
          <p:cNvPr id="61" name="Elbow Connector 60"/>
          <p:cNvCxnSpPr>
            <a:endCxn id="60" idx="1"/>
          </p:cNvCxnSpPr>
          <p:nvPr/>
        </p:nvCxnSpPr>
        <p:spPr bwMode="auto">
          <a:xfrm rot="5400000" flipH="1" flipV="1">
            <a:off x="2108142" y="4871124"/>
            <a:ext cx="395072" cy="232380"/>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8" name="Rectangle 67"/>
          <p:cNvSpPr/>
          <p:nvPr/>
        </p:nvSpPr>
        <p:spPr bwMode="auto">
          <a:xfrm>
            <a:off x="5060065" y="2356465"/>
            <a:ext cx="2093211" cy="31012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Are health workers absent despite being paid in full and on time?</a:t>
            </a:r>
          </a:p>
        </p:txBody>
      </p:sp>
      <p:cxnSp>
        <p:nvCxnSpPr>
          <p:cNvPr id="73" name="Straight Arrow Connector 72"/>
          <p:cNvCxnSpPr/>
          <p:nvPr/>
        </p:nvCxnSpPr>
        <p:spPr bwMode="auto">
          <a:xfrm>
            <a:off x="4702855" y="2511527"/>
            <a:ext cx="349952"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4" name="Straight Arrow Connector 73"/>
          <p:cNvCxnSpPr/>
          <p:nvPr/>
        </p:nvCxnSpPr>
        <p:spPr bwMode="auto">
          <a:xfrm>
            <a:off x="4702855" y="4768274"/>
            <a:ext cx="349952"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5" name="Straight Arrow Connector 74"/>
          <p:cNvCxnSpPr>
            <a:endCxn id="92" idx="1"/>
          </p:cNvCxnSpPr>
          <p:nvPr/>
        </p:nvCxnSpPr>
        <p:spPr bwMode="auto">
          <a:xfrm>
            <a:off x="4702855" y="5306379"/>
            <a:ext cx="395895" cy="216122"/>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6" name="Straight Arrow Connector 75"/>
          <p:cNvCxnSpPr>
            <a:endCxn id="92" idx="1"/>
          </p:cNvCxnSpPr>
          <p:nvPr/>
        </p:nvCxnSpPr>
        <p:spPr bwMode="auto">
          <a:xfrm flipV="1">
            <a:off x="4710113" y="5522501"/>
            <a:ext cx="388637" cy="262039"/>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77" name="Rectangle 76"/>
          <p:cNvSpPr/>
          <p:nvPr/>
        </p:nvSpPr>
        <p:spPr bwMode="auto">
          <a:xfrm>
            <a:off x="5069589" y="3493680"/>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sufficient funds earmarked for health worker salaries?</a:t>
            </a:r>
          </a:p>
        </p:txBody>
      </p:sp>
      <p:sp>
        <p:nvSpPr>
          <p:cNvPr id="98" name="Rectangle 97"/>
          <p:cNvSpPr/>
          <p:nvPr/>
        </p:nvSpPr>
        <p:spPr bwMode="auto">
          <a:xfrm>
            <a:off x="7476532" y="2362200"/>
            <a:ext cx="143639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cxnSp>
        <p:nvCxnSpPr>
          <p:cNvPr id="83" name="Straight Arrow Connector 82"/>
          <p:cNvCxnSpPr>
            <a:stCxn id="68" idx="3"/>
          </p:cNvCxnSpPr>
          <p:nvPr/>
        </p:nvCxnSpPr>
        <p:spPr bwMode="auto">
          <a:xfrm>
            <a:off x="7153276" y="2511527"/>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4" name="Straight Arrow Connector 103"/>
          <p:cNvCxnSpPr/>
          <p:nvPr/>
        </p:nvCxnSpPr>
        <p:spPr bwMode="auto">
          <a:xfrm>
            <a:off x="7162800" y="1905000"/>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7" name="TextBox 56"/>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
        <p:nvSpPr>
          <p:cNvPr id="58" name="Rectangle 57"/>
          <p:cNvSpPr/>
          <p:nvPr/>
        </p:nvSpPr>
        <p:spPr bwMode="auto">
          <a:xfrm>
            <a:off x="2415310" y="2613890"/>
            <a:ext cx="230253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Union-led intervention</a:t>
            </a:r>
          </a:p>
        </p:txBody>
      </p:sp>
      <p:cxnSp>
        <p:nvCxnSpPr>
          <p:cNvPr id="62" name="Elbow Connector 61"/>
          <p:cNvCxnSpPr>
            <a:endCxn id="58" idx="1"/>
          </p:cNvCxnSpPr>
          <p:nvPr/>
        </p:nvCxnSpPr>
        <p:spPr bwMode="auto">
          <a:xfrm rot="16200000" flipH="1">
            <a:off x="1989929" y="2325766"/>
            <a:ext cx="668342" cy="182420"/>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63" name="Straight Arrow Connector 62"/>
          <p:cNvCxnSpPr/>
          <p:nvPr/>
        </p:nvCxnSpPr>
        <p:spPr bwMode="auto">
          <a:xfrm flipV="1">
            <a:off x="4712855" y="2511527"/>
            <a:ext cx="335665" cy="26511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Tree>
    <p:extLst>
      <p:ext uri="{BB962C8B-B14F-4D97-AF65-F5344CB8AC3E}">
        <p14:creationId xmlns:p14="http://schemas.microsoft.com/office/powerpoint/2010/main" val="36805532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9998"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19200" y="248345"/>
            <a:ext cx="5715000" cy="665163"/>
          </a:xfrm>
        </p:spPr>
        <p:txBody>
          <a:bodyPr>
            <a:noAutofit/>
          </a:bodyPr>
          <a:lstStyle/>
          <a:p>
            <a:r>
              <a:rPr lang="en-US" b="1" dirty="0" smtClean="0"/>
              <a:t>Symptoms and tools</a:t>
            </a:r>
            <a:r>
              <a:rPr lang="en-US" dirty="0" smtClean="0"/>
              <a:t>: Payment systems enable more efficient delivery</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39</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73924302"/>
              </p:ext>
            </p:extLst>
          </p:nvPr>
        </p:nvGraphicFramePr>
        <p:xfrm>
          <a:off x="542921" y="1157287"/>
          <a:ext cx="8067678" cy="2296160"/>
        </p:xfrm>
        <a:graphic>
          <a:graphicData uri="http://schemas.openxmlformats.org/drawingml/2006/table">
            <a:tbl>
              <a:tblPr firstRow="1" bandRow="1">
                <a:tableStyleId>{5C22544A-7EE6-4342-B048-85BDC9FD1C3A}</a:tableStyleId>
              </a:tblPr>
              <a:tblGrid>
                <a:gridCol w="2689226"/>
                <a:gridCol w="2689226"/>
                <a:gridCol w="2689226"/>
              </a:tblGrid>
              <a:tr h="370840">
                <a:tc>
                  <a:txBody>
                    <a:bodyPr/>
                    <a:lstStyle/>
                    <a:p>
                      <a:pPr algn="ctr"/>
                      <a:r>
                        <a:rPr lang="en-US" sz="1200" dirty="0" smtClean="0">
                          <a:latin typeface="Calibri" panose="020F0502020204030204" pitchFamily="34" charset="0"/>
                        </a:rPr>
                        <a:t>Solution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200" dirty="0" smtClean="0">
                          <a:latin typeface="Calibri" panose="020F0502020204030204" pitchFamily="34" charset="0"/>
                        </a:rPr>
                        <a:t>Tools</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200" dirty="0" smtClean="0">
                          <a:latin typeface="Calibri" panose="020F0502020204030204" pitchFamily="34" charset="0"/>
                        </a:rPr>
                        <a:t>Conditions for application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822960">
                <a:tc>
                  <a:txBody>
                    <a:bodyPr/>
                    <a:lstStyle/>
                    <a:p>
                      <a:r>
                        <a:rPr lang="en-US" sz="1200" b="1" baseline="0" dirty="0" smtClean="0">
                          <a:latin typeface="Calibri" panose="020F0502020204030204" pitchFamily="34" charset="0"/>
                        </a:rPr>
                        <a:t>New mechanisms to improve payment logistics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Payment</a:t>
                      </a:r>
                      <a:r>
                        <a:rPr lang="en-US" sz="1200" b="1" baseline="0" dirty="0" smtClean="0">
                          <a:latin typeface="Calibri" panose="020F0502020204030204" pitchFamily="34" charset="0"/>
                        </a:rPr>
                        <a:t> systems </a:t>
                      </a:r>
                      <a:r>
                        <a:rPr lang="en-US" sz="1200" b="0" baseline="0" dirty="0" smtClean="0">
                          <a:latin typeface="Calibri" panose="020F0502020204030204" pitchFamily="34" charset="0"/>
                        </a:rPr>
                        <a:t>to improve the efficiency of health worker payments, e.g. through digital currency and mobile money platforms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Sufficient funding exists for health worker</a:t>
                      </a:r>
                      <a:r>
                        <a:rPr lang="en-US" sz="1200" baseline="0" dirty="0" smtClean="0">
                          <a:latin typeface="Calibri" panose="020F0502020204030204" pitchFamily="34" charset="0"/>
                        </a:rPr>
                        <a:t> payments</a:t>
                      </a:r>
                      <a:endParaRPr lang="en-US" sz="1200" dirty="0" smtClean="0">
                        <a:latin typeface="Calibri" panose="020F0502020204030204" pitchFamily="34" charset="0"/>
                      </a:endParaRPr>
                    </a:p>
                    <a:p>
                      <a:pPr marL="171450" indent="-171450">
                        <a:buFont typeface="Arial" panose="020B0604020202020204" pitchFamily="34" charset="0"/>
                        <a:buChar char="•"/>
                      </a:pPr>
                      <a:r>
                        <a:rPr lang="en-US" sz="1200" dirty="0" smtClean="0">
                          <a:latin typeface="Calibri" panose="020F0502020204030204" pitchFamily="34" charset="0"/>
                        </a:rPr>
                        <a:t>Strong and trustworthy digital</a:t>
                      </a:r>
                      <a:r>
                        <a:rPr lang="en-US" sz="1200" baseline="0" dirty="0" smtClean="0">
                          <a:latin typeface="Calibri" panose="020F0502020204030204" pitchFamily="34" charset="0"/>
                        </a:rPr>
                        <a:t> infrastructure and banking systems exist in country</a:t>
                      </a:r>
                    </a:p>
                    <a:p>
                      <a:pPr marL="171450" indent="-171450">
                        <a:buFont typeface="Arial" panose="020B0604020202020204" pitchFamily="34" charset="0"/>
                        <a:buChar char="•"/>
                      </a:pPr>
                      <a:r>
                        <a:rPr lang="en-US" sz="1200" baseline="0" dirty="0" smtClean="0">
                          <a:latin typeface="Calibri" panose="020F0502020204030204" pitchFamily="34" charset="0"/>
                        </a:rPr>
                        <a:t>Mobile penetration is high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736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anose="020F0502020204030204" pitchFamily="34" charset="0"/>
                        </a:rPr>
                        <a:t>Increased</a:t>
                      </a:r>
                      <a:r>
                        <a:rPr lang="en-US" sz="1200" b="1" baseline="0" dirty="0" smtClean="0">
                          <a:latin typeface="Calibri" panose="020F0502020204030204" pitchFamily="34" charset="0"/>
                        </a:rPr>
                        <a:t> </a:t>
                      </a:r>
                      <a:r>
                        <a:rPr lang="en-US" sz="1200" b="1" dirty="0" smtClean="0">
                          <a:latin typeface="Calibri" panose="020F0502020204030204" pitchFamily="34" charset="0"/>
                        </a:rPr>
                        <a:t>private</a:t>
                      </a:r>
                      <a:r>
                        <a:rPr lang="en-US" sz="1200" b="1" baseline="0" dirty="0" smtClean="0">
                          <a:latin typeface="Calibri" panose="020F0502020204030204" pitchFamily="34" charset="0"/>
                        </a:rPr>
                        <a:t> investment to scale market-based solutions</a:t>
                      </a:r>
                      <a:endParaRPr lang="en-US" sz="1200" b="1" dirty="0" smtClean="0">
                        <a:latin typeface="Calibri" panose="020F0502020204030204" pitchFamily="34" charset="0"/>
                      </a:endParaRPr>
                    </a:p>
                    <a:p>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i="0" dirty="0" smtClean="0">
                          <a:latin typeface="Calibri" panose="020F0502020204030204" pitchFamily="34" charset="0"/>
                        </a:rPr>
                        <a:t>Investment funds </a:t>
                      </a:r>
                      <a:r>
                        <a:rPr lang="en-US" sz="1200" b="0" i="0" dirty="0" smtClean="0">
                          <a:latin typeface="Calibri" panose="020F0502020204030204" pitchFamily="34" charset="0"/>
                        </a:rPr>
                        <a:t>to provide capital </a:t>
                      </a:r>
                      <a:r>
                        <a:rPr lang="en-US" sz="1200" b="0" i="0" baseline="0" dirty="0" smtClean="0">
                          <a:latin typeface="Calibri" panose="020F0502020204030204" pitchFamily="34" charset="0"/>
                        </a:rPr>
                        <a:t>to design or scale models for efficient payment delivery</a:t>
                      </a:r>
                      <a:endParaRPr lang="en-US" sz="1200" b="1" i="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Successfu</a:t>
                      </a:r>
                      <a:r>
                        <a:rPr lang="en-US" sz="1200" baseline="0" dirty="0" smtClean="0">
                          <a:latin typeface="Calibri" panose="020F0502020204030204" pitchFamily="34" charset="0"/>
                        </a:rPr>
                        <a:t>l payment delivery system models exist, but lack the investment capital they need to scale</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pic>
        <p:nvPicPr>
          <p:cNvPr id="8" name="Picture 7"/>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3874" y="370583"/>
            <a:ext cx="542926" cy="542926"/>
          </a:xfrm>
          <a:prstGeom prst="rect">
            <a:avLst/>
          </a:prstGeom>
        </p:spPr>
      </p:pic>
      <p:sp>
        <p:nvSpPr>
          <p:cNvPr id="9"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0" name="Picture 9">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4918261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3102334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0384" name="think-cell Slide" r:id="rId7" imgW="6350000" imgH="6350000" progId="">
                  <p:embed/>
                </p:oleObj>
              </mc:Choice>
              <mc:Fallback>
                <p:oleObj name="think-cell Slide" r:id="rId7" imgW="6350000" imgH="6350000" progId="">
                  <p:embed/>
                  <p:pic>
                    <p:nvPicPr>
                      <p:cNvPr id="0" name="Picture 4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a:t>
            </a:fld>
            <a:endParaRPr lang="en-US" dirty="0">
              <a:solidFill>
                <a:prstClr val="black">
                  <a:tint val="75000"/>
                </a:prstClr>
              </a:solidFill>
            </a:endParaRPr>
          </a:p>
        </p:txBody>
      </p:sp>
      <p:sp>
        <p:nvSpPr>
          <p:cNvPr id="28" name="Title 1"/>
          <p:cNvSpPr>
            <a:spLocks noGrp="1"/>
          </p:cNvSpPr>
          <p:nvPr>
            <p:ph type="title"/>
          </p:nvPr>
        </p:nvSpPr>
        <p:spPr>
          <a:xfrm>
            <a:off x="533400" y="248345"/>
            <a:ext cx="6477000" cy="665163"/>
          </a:xfrm>
        </p:spPr>
        <p:txBody>
          <a:bodyPr>
            <a:normAutofit/>
          </a:bodyPr>
          <a:lstStyle/>
          <a:p>
            <a:r>
              <a:rPr lang="en-US" dirty="0" smtClean="0">
                <a:solidFill>
                  <a:schemeClr val="tx1"/>
                </a:solidFill>
              </a:rPr>
              <a:t>This Financing Framework is a first step toward achieving these dual EPCMD and transition goals</a:t>
            </a:r>
            <a:endParaRPr lang="en-US" dirty="0">
              <a:solidFill>
                <a:schemeClr val="tx1"/>
              </a:solidFill>
            </a:endParaRPr>
          </a:p>
        </p:txBody>
      </p:sp>
      <p:sp>
        <p:nvSpPr>
          <p:cNvPr id="30" name="Freeform 29"/>
          <p:cNvSpPr/>
          <p:nvPr/>
        </p:nvSpPr>
        <p:spPr>
          <a:xfrm rot="16200000">
            <a:off x="-3667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algn="r" defTabSz="1511300">
              <a:lnSpc>
                <a:spcPct val="90000"/>
              </a:lnSpc>
              <a:spcAft>
                <a:spcPct val="35000"/>
              </a:spcAft>
            </a:pPr>
            <a:endParaRPr lang="en-US" sz="3400">
              <a:solidFill>
                <a:prstClr val="black">
                  <a:hueOff val="0"/>
                  <a:satOff val="0"/>
                  <a:lumOff val="0"/>
                  <a:alphaOff val="0"/>
                </a:prstClr>
              </a:solidFill>
              <a:latin typeface="Calibri" panose="020F0502020204030204" pitchFamily="34" charset="0"/>
              <a:sym typeface="Calibri" panose="020F0502020204030204" pitchFamily="34" charset="0"/>
            </a:endParaRPr>
          </a:p>
        </p:txBody>
      </p:sp>
      <p:sp>
        <p:nvSpPr>
          <p:cNvPr id="31" name="Freeform 30"/>
          <p:cNvSpPr/>
          <p:nvPr/>
        </p:nvSpPr>
        <p:spPr>
          <a:xfrm>
            <a:off x="1446213" y="1328738"/>
            <a:ext cx="2951162" cy="3548062"/>
          </a:xfrm>
          <a:custGeom>
            <a:avLst/>
            <a:gdLst>
              <a:gd name="connsiteX0" fmla="*/ 0 w 2268658"/>
              <a:gd name="connsiteY0" fmla="*/ 0 h 3169919"/>
              <a:gd name="connsiteX1" fmla="*/ 2268658 w 2268658"/>
              <a:gd name="connsiteY1" fmla="*/ 0 h 3169919"/>
              <a:gd name="connsiteX2" fmla="*/ 2268658 w 2268658"/>
              <a:gd name="connsiteY2" fmla="*/ 3169919 h 3169919"/>
              <a:gd name="connsiteX3" fmla="*/ 0 w 2268658"/>
              <a:gd name="connsiteY3" fmla="*/ 3169919 h 3169919"/>
              <a:gd name="connsiteX4" fmla="*/ 0 w 2268658"/>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58" h="3169919">
                <a:moveTo>
                  <a:pt x="0" y="0"/>
                </a:moveTo>
                <a:lnTo>
                  <a:pt x="2268658" y="0"/>
                </a:lnTo>
                <a:lnTo>
                  <a:pt x="2268658" y="3169919"/>
                </a:lnTo>
                <a:lnTo>
                  <a:pt x="0" y="3169919"/>
                </a:lnTo>
                <a:lnTo>
                  <a:pt x="0" y="0"/>
                </a:lnTo>
                <a:close/>
              </a:path>
            </a:pathLst>
          </a:custGeom>
          <a:noFill/>
          <a:ln w="28575">
            <a:solidFill>
              <a:srgbClr val="0028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2712" tIns="401688" rIns="362712" bIns="362712" numCol="1" spcCol="1270" anchor="t" anchorCtr="0">
            <a:noAutofit/>
          </a:bodyPr>
          <a:lstStyle/>
          <a:p>
            <a:pPr marL="285750" lvl="1" indent="-285750" defTabSz="1778000">
              <a:lnSpc>
                <a:spcPct val="90000"/>
              </a:lnSpc>
              <a:spcAft>
                <a:spcPct val="15000"/>
              </a:spcAft>
              <a:buFontTx/>
              <a:buChar char="••"/>
            </a:pPr>
            <a:endParaRPr lang="en-US" sz="4000" dirty="0">
              <a:solidFill>
                <a:prstClr val="white"/>
              </a:solidFill>
              <a:latin typeface="Calibri" panose="020F0502020204030204" pitchFamily="34" charset="0"/>
              <a:sym typeface="Calibri" panose="020F0502020204030204" pitchFamily="34" charset="0"/>
            </a:endParaRPr>
          </a:p>
          <a:p>
            <a:pPr marL="285750" lvl="1" indent="-285750" defTabSz="1778000">
              <a:lnSpc>
                <a:spcPct val="90000"/>
              </a:lnSpc>
              <a:spcAft>
                <a:spcPct val="15000"/>
              </a:spcAft>
              <a:buFontTx/>
              <a:buChar char="••"/>
            </a:pPr>
            <a:endParaRPr lang="en-US" sz="4000" dirty="0">
              <a:solidFill>
                <a:prstClr val="white"/>
              </a:solidFill>
              <a:latin typeface="Calibri" panose="020F0502020204030204" pitchFamily="34" charset="0"/>
            </a:endParaRPr>
          </a:p>
        </p:txBody>
      </p:sp>
      <p:sp>
        <p:nvSpPr>
          <p:cNvPr id="32" name="Rectangle 31"/>
          <p:cNvSpPr/>
          <p:nvPr/>
        </p:nvSpPr>
        <p:spPr>
          <a:xfrm>
            <a:off x="1196975" y="1143000"/>
            <a:ext cx="704900" cy="704900"/>
          </a:xfrm>
          <a:prstGeom prst="rect">
            <a:avLst/>
          </a:prstGeom>
          <a:solidFill>
            <a:srgbClr val="00286B"/>
          </a:solidFill>
          <a:ln w="57150"/>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prstClr val="white">
                  <a:hueOff val="0"/>
                  <a:satOff val="0"/>
                  <a:lumOff val="0"/>
                  <a:alphaOff val="0"/>
                </a:prstClr>
              </a:solidFill>
              <a:latin typeface="Calibri" panose="020F0502020204030204" pitchFamily="34" charset="0"/>
              <a:sym typeface="Calibri" panose="020F0502020204030204" pitchFamily="34" charset="0"/>
            </a:endParaRPr>
          </a:p>
        </p:txBody>
      </p:sp>
      <p:sp>
        <p:nvSpPr>
          <p:cNvPr id="33" name="Freeform 32"/>
          <p:cNvSpPr/>
          <p:nvPr/>
        </p:nvSpPr>
        <p:spPr>
          <a:xfrm rot="16200000">
            <a:off x="29321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algn="r" defTabSz="1511300">
              <a:lnSpc>
                <a:spcPct val="90000"/>
              </a:lnSpc>
              <a:spcAft>
                <a:spcPct val="35000"/>
              </a:spcAft>
            </a:pPr>
            <a:endParaRPr lang="en-US" sz="3400" dirty="0">
              <a:solidFill>
                <a:prstClr val="black">
                  <a:hueOff val="0"/>
                  <a:satOff val="0"/>
                  <a:lumOff val="0"/>
                  <a:alphaOff val="0"/>
                </a:prstClr>
              </a:solidFill>
              <a:latin typeface="Calibri" panose="020F0502020204030204" pitchFamily="34" charset="0"/>
              <a:sym typeface="Calibri" panose="020F0502020204030204" pitchFamily="34" charset="0"/>
            </a:endParaRPr>
          </a:p>
        </p:txBody>
      </p:sp>
      <p:sp>
        <p:nvSpPr>
          <p:cNvPr id="34" name="Freeform 33"/>
          <p:cNvSpPr/>
          <p:nvPr/>
        </p:nvSpPr>
        <p:spPr>
          <a:xfrm>
            <a:off x="4745038" y="1328738"/>
            <a:ext cx="2951162" cy="3548062"/>
          </a:xfrm>
          <a:custGeom>
            <a:avLst/>
            <a:gdLst>
              <a:gd name="connsiteX0" fmla="*/ 0 w 2268658"/>
              <a:gd name="connsiteY0" fmla="*/ 0 h 3169919"/>
              <a:gd name="connsiteX1" fmla="*/ 2268658 w 2268658"/>
              <a:gd name="connsiteY1" fmla="*/ 0 h 3169919"/>
              <a:gd name="connsiteX2" fmla="*/ 2268658 w 2268658"/>
              <a:gd name="connsiteY2" fmla="*/ 3169919 h 3169919"/>
              <a:gd name="connsiteX3" fmla="*/ 0 w 2268658"/>
              <a:gd name="connsiteY3" fmla="*/ 3169919 h 3169919"/>
              <a:gd name="connsiteX4" fmla="*/ 0 w 2268658"/>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58" h="3169919">
                <a:moveTo>
                  <a:pt x="0" y="0"/>
                </a:moveTo>
                <a:lnTo>
                  <a:pt x="2268658" y="0"/>
                </a:lnTo>
                <a:lnTo>
                  <a:pt x="2268658" y="3169919"/>
                </a:lnTo>
                <a:lnTo>
                  <a:pt x="0" y="3169919"/>
                </a:lnTo>
                <a:lnTo>
                  <a:pt x="0" y="0"/>
                </a:lnTo>
                <a:close/>
              </a:path>
            </a:pathLst>
          </a:custGeom>
          <a:noFill/>
          <a:ln w="28575">
            <a:solidFill>
              <a:srgbClr val="C10B3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2712" tIns="401688" rIns="362712" bIns="362712" numCol="1" spcCol="1270" anchor="t" anchorCtr="0">
            <a:noAutofit/>
          </a:bodyPr>
          <a:lstStyle/>
          <a:p>
            <a:pPr marL="285750" lvl="1" indent="-285750" defTabSz="1778000">
              <a:lnSpc>
                <a:spcPct val="90000"/>
              </a:lnSpc>
              <a:spcAft>
                <a:spcPct val="15000"/>
              </a:spcAft>
              <a:buFontTx/>
              <a:buChar char="••"/>
            </a:pPr>
            <a:endParaRPr lang="en-US" sz="4000" dirty="0">
              <a:solidFill>
                <a:prstClr val="white"/>
              </a:solidFill>
              <a:latin typeface="Calibri" panose="020F0502020204030204" pitchFamily="34" charset="0"/>
              <a:sym typeface="Calibri" panose="020F0502020204030204" pitchFamily="34" charset="0"/>
            </a:endParaRPr>
          </a:p>
          <a:p>
            <a:pPr marL="285750" lvl="1" indent="-285750" defTabSz="1778000">
              <a:lnSpc>
                <a:spcPct val="90000"/>
              </a:lnSpc>
              <a:spcAft>
                <a:spcPct val="15000"/>
              </a:spcAft>
              <a:buFontTx/>
              <a:buChar char="••"/>
            </a:pPr>
            <a:endParaRPr lang="en-US" sz="4000">
              <a:solidFill>
                <a:prstClr val="white"/>
              </a:solidFill>
              <a:latin typeface="Calibri" panose="020F0502020204030204" pitchFamily="34" charset="0"/>
            </a:endParaRPr>
          </a:p>
        </p:txBody>
      </p:sp>
      <p:sp>
        <p:nvSpPr>
          <p:cNvPr id="35" name="Rectangle 34"/>
          <p:cNvSpPr/>
          <p:nvPr/>
        </p:nvSpPr>
        <p:spPr>
          <a:xfrm>
            <a:off x="4552950" y="1143000"/>
            <a:ext cx="704900" cy="704900"/>
          </a:xfrm>
          <a:prstGeom prst="rect">
            <a:avLst/>
          </a:prstGeom>
          <a:solidFill>
            <a:srgbClr val="C10B36"/>
          </a:solidFill>
          <a:ln w="57150"/>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prstClr val="white">
                  <a:hueOff val="0"/>
                  <a:satOff val="0"/>
                  <a:lumOff val="0"/>
                  <a:alphaOff val="0"/>
                </a:prstClr>
              </a:solidFill>
              <a:latin typeface="Calibri" panose="020F0502020204030204" pitchFamily="34" charset="0"/>
              <a:sym typeface="Calibri" panose="020F0502020204030204" pitchFamily="34" charset="0"/>
            </a:endParaRPr>
          </a:p>
        </p:txBody>
      </p:sp>
      <p:sp>
        <p:nvSpPr>
          <p:cNvPr id="36" name="Text Placeholder 1"/>
          <p:cNvSpPr>
            <a:spLocks noGrp="1"/>
          </p:cNvSpPr>
          <p:nvPr>
            <p:custDataLst>
              <p:tags r:id="rId3"/>
            </p:custDataLst>
          </p:nvPr>
        </p:nvSpPr>
        <p:spPr bwMode="auto">
          <a:xfrm>
            <a:off x="1319213" y="1270000"/>
            <a:ext cx="457200" cy="457200"/>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4000" smtClean="0">
                <a:solidFill>
                  <a:srgbClr val="FFFFFF"/>
                </a:solidFill>
                <a:latin typeface="Wingdings" panose="05000000000000000000" pitchFamily="2" charset="2"/>
                <a:sym typeface="Wingdings" panose="05000000000000000000" pitchFamily="2" charset="2"/>
              </a:rPr>
              <a:t></a:t>
            </a:r>
            <a:endParaRPr lang="en-US" sz="4000" dirty="0">
              <a:solidFill>
                <a:srgbClr val="FFFFFF"/>
              </a:solidFill>
              <a:latin typeface="Wingdings" panose="05000000000000000000" pitchFamily="2" charset="2"/>
              <a:sym typeface="Wingdings" panose="05000000000000000000" pitchFamily="2" charset="2"/>
            </a:endParaRPr>
          </a:p>
        </p:txBody>
      </p:sp>
      <p:sp>
        <p:nvSpPr>
          <p:cNvPr id="37" name="Text Placeholder 1"/>
          <p:cNvSpPr>
            <a:spLocks noGrp="1"/>
          </p:cNvSpPr>
          <p:nvPr>
            <p:custDataLst>
              <p:tags r:id="rId4"/>
            </p:custDataLst>
          </p:nvPr>
        </p:nvSpPr>
        <p:spPr bwMode="auto">
          <a:xfrm>
            <a:off x="4684713" y="1270000"/>
            <a:ext cx="457200" cy="457200"/>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4000" smtClean="0">
                <a:solidFill>
                  <a:srgbClr val="FFFFFF"/>
                </a:solidFill>
                <a:latin typeface="Wingdings" panose="05000000000000000000" pitchFamily="2" charset="2"/>
                <a:sym typeface="Wingdings" panose="05000000000000000000" pitchFamily="2" charset="2"/>
              </a:rPr>
              <a:t></a:t>
            </a:r>
            <a:endParaRPr lang="en-US" sz="4000" dirty="0">
              <a:solidFill>
                <a:srgbClr val="FFFFFF"/>
              </a:solidFill>
              <a:latin typeface="Wingdings" panose="05000000000000000000" pitchFamily="2" charset="2"/>
              <a:sym typeface="Wingdings" panose="05000000000000000000" pitchFamily="2" charset="2"/>
            </a:endParaRPr>
          </a:p>
        </p:txBody>
      </p:sp>
      <p:sp>
        <p:nvSpPr>
          <p:cNvPr id="38" name="Rectangle 37"/>
          <p:cNvSpPr/>
          <p:nvPr/>
        </p:nvSpPr>
        <p:spPr bwMode="auto">
          <a:xfrm>
            <a:off x="533400" y="5292030"/>
            <a:ext cx="8077200" cy="651570"/>
          </a:xfrm>
          <a:prstGeom prst="rect">
            <a:avLst/>
          </a:prstGeom>
          <a:solidFill>
            <a:srgbClr val="A6A6A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600" b="1" dirty="0" smtClean="0">
                <a:solidFill>
                  <a:prstClr val="white"/>
                </a:solidFill>
                <a:sym typeface="Calibri" panose="020F0502020204030204" pitchFamily="34" charset="0"/>
              </a:rPr>
              <a:t>The Financing Framework explores financing opportunities to improve EPCMD funding flows, and considers their applicability to USAID’s strategy for maternal and child survival</a:t>
            </a:r>
          </a:p>
        </p:txBody>
      </p:sp>
      <p:sp>
        <p:nvSpPr>
          <p:cNvPr id="41" name="Rectangle 40"/>
          <p:cNvSpPr/>
          <p:nvPr/>
        </p:nvSpPr>
        <p:spPr>
          <a:xfrm>
            <a:off x="1935163" y="1330325"/>
            <a:ext cx="2444678" cy="584775"/>
          </a:xfrm>
          <a:prstGeom prst="rect">
            <a:avLst/>
          </a:prstGeom>
        </p:spPr>
        <p:txBody>
          <a:bodyPr wrap="square">
            <a:spAutoFit/>
          </a:bodyPr>
          <a:lstStyle/>
          <a:p>
            <a:pPr>
              <a:spcAft>
                <a:spcPts val="600"/>
              </a:spcAft>
            </a:pPr>
            <a:r>
              <a:rPr lang="en-US" sz="1600" b="1" dirty="0">
                <a:solidFill>
                  <a:prstClr val="black"/>
                </a:solidFill>
                <a:sym typeface="Calibri" panose="020F0502020204030204" pitchFamily="34" charset="0"/>
              </a:rPr>
              <a:t>The Financing Framework does…</a:t>
            </a:r>
          </a:p>
        </p:txBody>
      </p:sp>
      <p:sp>
        <p:nvSpPr>
          <p:cNvPr id="42" name="Rectangle 41"/>
          <p:cNvSpPr/>
          <p:nvPr/>
        </p:nvSpPr>
        <p:spPr>
          <a:xfrm>
            <a:off x="5300663" y="1338263"/>
            <a:ext cx="2444678" cy="584775"/>
          </a:xfrm>
          <a:prstGeom prst="rect">
            <a:avLst/>
          </a:prstGeom>
        </p:spPr>
        <p:txBody>
          <a:bodyPr wrap="square">
            <a:spAutoFit/>
          </a:bodyPr>
          <a:lstStyle/>
          <a:p>
            <a:pPr>
              <a:spcAft>
                <a:spcPts val="600"/>
              </a:spcAft>
            </a:pPr>
            <a:r>
              <a:rPr lang="en-US" sz="1600" b="1" dirty="0">
                <a:solidFill>
                  <a:prstClr val="black"/>
                </a:solidFill>
                <a:sym typeface="Calibri" panose="020F0502020204030204" pitchFamily="34" charset="0"/>
              </a:rPr>
              <a:t>The Financing Framework </a:t>
            </a:r>
            <a:r>
              <a:rPr lang="en-US" sz="1600" b="1" dirty="0" smtClean="0">
                <a:solidFill>
                  <a:prstClr val="black"/>
                </a:solidFill>
                <a:sym typeface="Calibri" panose="020F0502020204030204" pitchFamily="34" charset="0"/>
              </a:rPr>
              <a:t>does </a:t>
            </a:r>
            <a:r>
              <a:rPr lang="en-US" sz="1600" b="1" u="sng" dirty="0" smtClean="0">
                <a:solidFill>
                  <a:prstClr val="black"/>
                </a:solidFill>
                <a:sym typeface="Calibri" panose="020F0502020204030204" pitchFamily="34" charset="0"/>
              </a:rPr>
              <a:t>not</a:t>
            </a:r>
            <a:r>
              <a:rPr lang="en-US" sz="1600" b="1" dirty="0" smtClean="0">
                <a:solidFill>
                  <a:prstClr val="black"/>
                </a:solidFill>
                <a:sym typeface="Calibri" panose="020F0502020204030204" pitchFamily="34" charset="0"/>
              </a:rPr>
              <a:t>…</a:t>
            </a:r>
            <a:endParaRPr lang="en-US" sz="1600" b="1" dirty="0">
              <a:solidFill>
                <a:prstClr val="black"/>
              </a:solidFill>
              <a:sym typeface="Calibri" panose="020F0502020204030204" pitchFamily="34" charset="0"/>
            </a:endParaRPr>
          </a:p>
        </p:txBody>
      </p:sp>
      <p:sp>
        <p:nvSpPr>
          <p:cNvPr id="20" name="TextBox 38"/>
          <p:cNvSpPr txBox="1"/>
          <p:nvPr/>
        </p:nvSpPr>
        <p:spPr>
          <a:xfrm>
            <a:off x="1451769" y="2061656"/>
            <a:ext cx="2941637" cy="2734687"/>
          </a:xfrm>
          <a:prstGeom prst="rect">
            <a:avLst/>
          </a:prstGeom>
          <a:noFill/>
        </p:spPr>
        <p:txBody>
          <a:bodyPr wrap="square" rtlCol="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Promote the </a:t>
            </a:r>
            <a:r>
              <a:rPr lang="en-US" sz="1200" b="1" dirty="0" smtClean="0">
                <a:solidFill>
                  <a:prstClr val="black"/>
                </a:solidFill>
                <a:sym typeface="Calibri" panose="020F0502020204030204" pitchFamily="34" charset="0"/>
              </a:rPr>
              <a:t>broad understanding </a:t>
            </a:r>
            <a:r>
              <a:rPr lang="en-US" sz="1200" dirty="0" smtClean="0">
                <a:solidFill>
                  <a:prstClr val="black"/>
                </a:solidFill>
                <a:sym typeface="Calibri" panose="020F0502020204030204" pitchFamily="34" charset="0"/>
              </a:rPr>
              <a:t>of financing tools and their potential to accelerate progress toward EPCMD goals </a:t>
            </a:r>
            <a:r>
              <a:rPr lang="en-US" sz="1200" i="1" dirty="0" smtClean="0">
                <a:solidFill>
                  <a:prstClr val="black"/>
                </a:solidFill>
                <a:sym typeface="Calibri" panose="020F0502020204030204" pitchFamily="34" charset="0"/>
              </a:rPr>
              <a:t>and</a:t>
            </a:r>
            <a:r>
              <a:rPr lang="en-US" sz="1200" dirty="0" smtClean="0">
                <a:solidFill>
                  <a:prstClr val="black"/>
                </a:solidFill>
                <a:sym typeface="Calibri" panose="020F0502020204030204" pitchFamily="34" charset="0"/>
              </a:rPr>
              <a:t> help countries transition to self-financing</a:t>
            </a:r>
          </a:p>
          <a:p>
            <a:pPr marL="285750" indent="-285750">
              <a:spcAft>
                <a:spcPts val="600"/>
              </a:spcAft>
              <a:buFont typeface="Arial" panose="020B0604020202020204" pitchFamily="34" charset="0"/>
              <a:buChar char="•"/>
            </a:pPr>
            <a:r>
              <a:rPr lang="en-US" sz="1200" dirty="0">
                <a:solidFill>
                  <a:prstClr val="black"/>
                </a:solidFill>
                <a:sym typeface="Calibri" panose="020F0502020204030204" pitchFamily="34" charset="0"/>
              </a:rPr>
              <a:t>Prioritize</a:t>
            </a:r>
            <a:r>
              <a:rPr lang="en-US" sz="1200" b="1" dirty="0">
                <a:solidFill>
                  <a:prstClr val="black"/>
                </a:solidFill>
                <a:sym typeface="Calibri" panose="020F0502020204030204" pitchFamily="34" charset="0"/>
              </a:rPr>
              <a:t> results </a:t>
            </a:r>
            <a:r>
              <a:rPr lang="en-US" sz="1200" dirty="0">
                <a:solidFill>
                  <a:prstClr val="black"/>
                </a:solidFill>
                <a:sym typeface="Calibri" panose="020F0502020204030204" pitchFamily="34" charset="0"/>
              </a:rPr>
              <a:t>and </a:t>
            </a:r>
            <a:r>
              <a:rPr lang="en-US" sz="1200" b="1" dirty="0">
                <a:solidFill>
                  <a:prstClr val="black"/>
                </a:solidFill>
                <a:sym typeface="Calibri" panose="020F0502020204030204" pitchFamily="34" charset="0"/>
              </a:rPr>
              <a:t>equity</a:t>
            </a:r>
            <a:r>
              <a:rPr lang="en-US" sz="1200" dirty="0">
                <a:solidFill>
                  <a:prstClr val="black"/>
                </a:solidFill>
                <a:sym typeface="Calibri" panose="020F0502020204030204" pitchFamily="34" charset="0"/>
              </a:rPr>
              <a:t> through the lens of ultimate </a:t>
            </a:r>
            <a:r>
              <a:rPr lang="en-US" sz="1200" dirty="0" smtClean="0">
                <a:solidFill>
                  <a:prstClr val="black"/>
                </a:solidFill>
                <a:sym typeface="Calibri" panose="020F0502020204030204" pitchFamily="34" charset="0"/>
              </a:rPr>
              <a:t>self-financing</a:t>
            </a:r>
          </a:p>
          <a:p>
            <a:pPr marL="285750" indent="-285750">
              <a:spcAft>
                <a:spcPts val="600"/>
              </a:spcAft>
              <a:buFont typeface="Arial" panose="020B0604020202020204" pitchFamily="34" charset="0"/>
              <a:buChar char="•"/>
            </a:pPr>
            <a:r>
              <a:rPr lang="en-US" sz="1200" dirty="0">
                <a:solidFill>
                  <a:prstClr val="black"/>
                </a:solidFill>
                <a:sym typeface="Calibri" panose="020F0502020204030204" pitchFamily="34" charset="0"/>
              </a:rPr>
              <a:t>A</a:t>
            </a:r>
            <a:r>
              <a:rPr lang="en-US" sz="1200" dirty="0" smtClean="0">
                <a:solidFill>
                  <a:prstClr val="black"/>
                </a:solidFill>
                <a:sym typeface="Calibri" panose="020F0502020204030204" pitchFamily="34" charset="0"/>
              </a:rPr>
              <a:t>ccelerate </a:t>
            </a:r>
            <a:r>
              <a:rPr lang="en-US" sz="1200" dirty="0">
                <a:solidFill>
                  <a:prstClr val="black"/>
                </a:solidFill>
                <a:sym typeface="Calibri" panose="020F0502020204030204" pitchFamily="34" charset="0"/>
              </a:rPr>
              <a:t>use of </a:t>
            </a:r>
            <a:r>
              <a:rPr lang="en-US" sz="1200" dirty="0" smtClean="0">
                <a:solidFill>
                  <a:prstClr val="black"/>
                </a:solidFill>
                <a:sym typeface="Calibri" panose="020F0502020204030204" pitchFamily="34" charset="0"/>
              </a:rPr>
              <a:t>financing instruments </a:t>
            </a:r>
            <a:r>
              <a:rPr lang="en-US" sz="1200" dirty="0">
                <a:solidFill>
                  <a:prstClr val="black"/>
                </a:solidFill>
                <a:sym typeface="Calibri" panose="020F0502020204030204" pitchFamily="34" charset="0"/>
              </a:rPr>
              <a:t>in countries that are </a:t>
            </a:r>
            <a:r>
              <a:rPr lang="en-US" sz="1200" b="1" dirty="0">
                <a:solidFill>
                  <a:prstClr val="black"/>
                </a:solidFill>
                <a:sym typeface="Calibri" panose="020F0502020204030204" pitchFamily="34" charset="0"/>
              </a:rPr>
              <a:t>graduating</a:t>
            </a:r>
            <a:r>
              <a:rPr lang="en-US" sz="1200" dirty="0">
                <a:solidFill>
                  <a:prstClr val="black"/>
                </a:solidFill>
                <a:sym typeface="Calibri" panose="020F0502020204030204" pitchFamily="34" charset="0"/>
              </a:rPr>
              <a:t> or close to graduating to middle-income status</a:t>
            </a:r>
          </a:p>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Complement the ongoing efforts of the </a:t>
            </a:r>
            <a:r>
              <a:rPr lang="en-US" sz="1200" b="1" dirty="0" smtClean="0">
                <a:solidFill>
                  <a:prstClr val="black"/>
                </a:solidFill>
                <a:sym typeface="Calibri" panose="020F0502020204030204" pitchFamily="34" charset="0"/>
              </a:rPr>
              <a:t>Global Financing Facility </a:t>
            </a:r>
          </a:p>
        </p:txBody>
      </p:sp>
      <p:sp>
        <p:nvSpPr>
          <p:cNvPr id="21" name="TextBox 39"/>
          <p:cNvSpPr txBox="1"/>
          <p:nvPr/>
        </p:nvSpPr>
        <p:spPr>
          <a:xfrm>
            <a:off x="4750594" y="2061656"/>
            <a:ext cx="2941637" cy="2734687"/>
          </a:xfrm>
          <a:prstGeom prst="rect">
            <a:avLst/>
          </a:prstGeom>
          <a:noFill/>
        </p:spPr>
        <p:txBody>
          <a:bodyPr wrap="square" rtlCol="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Serve as an official </a:t>
            </a:r>
            <a:r>
              <a:rPr lang="en-US" sz="1200" b="1" dirty="0" smtClean="0">
                <a:solidFill>
                  <a:prstClr val="black"/>
                </a:solidFill>
                <a:sym typeface="Calibri" panose="020F0502020204030204" pitchFamily="34" charset="0"/>
              </a:rPr>
              <a:t>strategy</a:t>
            </a:r>
            <a:r>
              <a:rPr lang="en-US" sz="1200" dirty="0" smtClean="0">
                <a:solidFill>
                  <a:prstClr val="black"/>
                </a:solidFill>
                <a:sym typeface="Calibri" panose="020F0502020204030204" pitchFamily="34" charset="0"/>
              </a:rPr>
              <a:t> with specific targets and budget asks</a:t>
            </a:r>
          </a:p>
          <a:p>
            <a:pPr marL="285750" indent="-285750">
              <a:spcAft>
                <a:spcPts val="600"/>
              </a:spcAft>
              <a:buFont typeface="Arial" panose="020B0604020202020204" pitchFamily="34" charset="0"/>
              <a:buChar char="•"/>
            </a:pPr>
            <a:r>
              <a:rPr lang="en-US" sz="1200" b="1" dirty="0" smtClean="0">
                <a:solidFill>
                  <a:prstClr val="black"/>
                </a:solidFill>
                <a:sym typeface="Calibri" panose="020F0502020204030204" pitchFamily="34" charset="0"/>
              </a:rPr>
              <a:t>Cover all aspects </a:t>
            </a:r>
            <a:r>
              <a:rPr lang="en-US" sz="1200" dirty="0" smtClean="0">
                <a:solidFill>
                  <a:prstClr val="black"/>
                </a:solidFill>
                <a:sym typeface="Calibri" panose="020F0502020204030204" pitchFamily="34" charset="0"/>
              </a:rPr>
              <a:t>of financing for global health</a:t>
            </a:r>
          </a:p>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Attempt to </a:t>
            </a:r>
            <a:r>
              <a:rPr lang="en-US" sz="1200" b="1" dirty="0" smtClean="0">
                <a:solidFill>
                  <a:prstClr val="black"/>
                </a:solidFill>
                <a:sym typeface="Calibri" panose="020F0502020204030204" pitchFamily="34" charset="0"/>
              </a:rPr>
              <a:t>replicate</a:t>
            </a:r>
            <a:r>
              <a:rPr lang="en-US" sz="1200" dirty="0" smtClean="0">
                <a:solidFill>
                  <a:prstClr val="black"/>
                </a:solidFill>
                <a:sym typeface="Calibri" panose="020F0502020204030204" pitchFamily="34" charset="0"/>
              </a:rPr>
              <a:t> other efforts in the space; instead, it draws from best practices already being used by the Agency and its partners </a:t>
            </a:r>
          </a:p>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Dictate </a:t>
            </a:r>
            <a:r>
              <a:rPr lang="en-US" sz="1200" b="1" dirty="0" smtClean="0">
                <a:solidFill>
                  <a:prstClr val="black"/>
                </a:solidFill>
                <a:sym typeface="Calibri" panose="020F0502020204030204" pitchFamily="34" charset="0"/>
              </a:rPr>
              <a:t>programming </a:t>
            </a:r>
          </a:p>
          <a:p>
            <a:pPr>
              <a:spcAft>
                <a:spcPts val="600"/>
              </a:spcAft>
            </a:pPr>
            <a:endParaRPr lang="en-US" sz="1200" dirty="0" smtClean="0">
              <a:solidFill>
                <a:prstClr val="black"/>
              </a:solidFill>
              <a:sym typeface="Calibri" panose="020F0502020204030204" pitchFamily="34" charset="0"/>
            </a:endParaRPr>
          </a:p>
        </p:txBody>
      </p:sp>
    </p:spTree>
    <p:extLst>
      <p:ext uri="{BB962C8B-B14F-4D97-AF65-F5344CB8AC3E}">
        <p14:creationId xmlns:p14="http://schemas.microsoft.com/office/powerpoint/2010/main" val="26473907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022"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b="3329"/>
          <a:stretch/>
        </p:blipFill>
        <p:spPr>
          <a:xfrm>
            <a:off x="1163435" y="1144096"/>
            <a:ext cx="7447165" cy="4799504"/>
          </a:xfrm>
          <a:prstGeom prst="rect">
            <a:avLst/>
          </a:prstGeom>
        </p:spPr>
      </p:pic>
      <p:sp>
        <p:nvSpPr>
          <p:cNvPr id="5" name="Title 4"/>
          <p:cNvSpPr>
            <a:spLocks noGrp="1"/>
          </p:cNvSpPr>
          <p:nvPr>
            <p:ph type="title"/>
          </p:nvPr>
        </p:nvSpPr>
        <p:spPr>
          <a:xfrm>
            <a:off x="1143000" y="248345"/>
            <a:ext cx="5791200" cy="665163"/>
          </a:xfrm>
        </p:spPr>
        <p:txBody>
          <a:bodyPr>
            <a:normAutofit/>
          </a:bodyPr>
          <a:lstStyle/>
          <a:p>
            <a:r>
              <a:rPr lang="en-US" altLang="en-US" b="1" dirty="0">
                <a:solidFill>
                  <a:schemeClr val="tx1"/>
                </a:solidFill>
              </a:rPr>
              <a:t>Case study</a:t>
            </a:r>
            <a:r>
              <a:rPr lang="en-US" altLang="en-US" dirty="0">
                <a:solidFill>
                  <a:schemeClr val="tx1"/>
                </a:solidFill>
              </a:rPr>
              <a:t>: MAMA and USAID had success using mobile payments for CHWs in </a:t>
            </a:r>
            <a:r>
              <a:rPr lang="en-US" altLang="en-US" dirty="0" smtClean="0">
                <a:solidFill>
                  <a:schemeClr val="tx1"/>
                </a:solidFill>
              </a:rPr>
              <a:t>Bangladesh</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40</a:t>
            </a:fld>
            <a:endParaRPr lang="en-US" dirty="0">
              <a:solidFill>
                <a:prstClr val="black">
                  <a:tint val="75000"/>
                </a:prstClr>
              </a:solidFill>
            </a:endParaRPr>
          </a:p>
        </p:txBody>
      </p:sp>
      <p:sp>
        <p:nvSpPr>
          <p:cNvPr id="6" name="Rectangle 5"/>
          <p:cNvSpPr/>
          <p:nvPr/>
        </p:nvSpPr>
        <p:spPr bwMode="auto">
          <a:xfrm>
            <a:off x="1163435" y="1143001"/>
            <a:ext cx="2377440" cy="2377440"/>
          </a:xfrm>
          <a:prstGeom prst="rect">
            <a:avLst/>
          </a:prstGeom>
          <a:solidFill>
            <a:schemeClr val="tx2">
              <a:lumMod val="60000"/>
              <a:lumOff val="40000"/>
              <a:alpha val="83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white"/>
                </a:solidFill>
                <a:cs typeface="Arial" panose="020B0604020202020204" pitchFamily="34" charset="0"/>
                <a:sym typeface="Calibri" panose="020F0502020204030204" pitchFamily="34" charset="0"/>
              </a:rPr>
              <a:t>With the support of USAID’s </a:t>
            </a:r>
            <a:r>
              <a:rPr lang="en-US" altLang="en-US" sz="1000" b="1" dirty="0" err="1">
                <a:solidFill>
                  <a:prstClr val="white"/>
                </a:solidFill>
                <a:cs typeface="Arial" panose="020B0604020202020204" pitchFamily="34" charset="0"/>
                <a:sym typeface="Calibri" panose="020F0502020204030204" pitchFamily="34" charset="0"/>
              </a:rPr>
              <a:t>mStar</a:t>
            </a:r>
            <a:r>
              <a:rPr lang="en-US" altLang="en-US" sz="1000" b="1" dirty="0">
                <a:solidFill>
                  <a:prstClr val="white"/>
                </a:solidFill>
                <a:cs typeface="Arial" panose="020B0604020202020204" pitchFamily="34" charset="0"/>
                <a:sym typeface="Calibri" panose="020F0502020204030204" pitchFamily="34" charset="0"/>
              </a:rPr>
              <a:t> project and FHI 360, MAMA created a strategy to use mobile payments for its </a:t>
            </a:r>
            <a:r>
              <a:rPr lang="en-US" altLang="en-US" sz="1000" b="1" dirty="0" smtClean="0">
                <a:solidFill>
                  <a:prstClr val="white"/>
                </a:solidFill>
                <a:cs typeface="Arial" panose="020B0604020202020204" pitchFamily="34" charset="0"/>
                <a:sym typeface="Calibri" panose="020F0502020204030204" pitchFamily="34" charset="0"/>
              </a:rPr>
              <a:t>CHWs.</a:t>
            </a:r>
          </a:p>
          <a:p>
            <a:r>
              <a:rPr lang="en-US" altLang="en-US" sz="1000" dirty="0" smtClean="0">
                <a:solidFill>
                  <a:prstClr val="white"/>
                </a:solidFill>
                <a:cs typeface="Arial" panose="020B0604020202020204" pitchFamily="34" charset="0"/>
                <a:sym typeface="Calibri" panose="020F0502020204030204" pitchFamily="34" charset="0"/>
              </a:rPr>
              <a:t>1,200 CHWs with BRAC in Bangladesh had a partnership with MAMA, which offers healthcare SMS messages for expecting mothers – for every new subscriber, they received a monetary incentive. However</a:t>
            </a:r>
            <a:r>
              <a:rPr lang="en-US" altLang="en-US" sz="1000" dirty="0">
                <a:solidFill>
                  <a:prstClr val="white"/>
                </a:solidFill>
                <a:cs typeface="Arial" panose="020B0604020202020204" pitchFamily="34" charset="0"/>
                <a:sym typeface="Calibri" panose="020F0502020204030204" pitchFamily="34" charset="0"/>
              </a:rPr>
              <a:t>, </a:t>
            </a:r>
            <a:r>
              <a:rPr lang="en-US" altLang="en-US" sz="1000" dirty="0" smtClean="0">
                <a:solidFill>
                  <a:prstClr val="white"/>
                </a:solidFill>
                <a:cs typeface="Arial" panose="020B0604020202020204" pitchFamily="34" charset="0"/>
                <a:sym typeface="Calibri" panose="020F0502020204030204" pitchFamily="34" charset="0"/>
              </a:rPr>
              <a:t>MAMA incentives </a:t>
            </a:r>
            <a:r>
              <a:rPr lang="en-US" altLang="en-US" sz="1000" b="1" dirty="0">
                <a:solidFill>
                  <a:prstClr val="white"/>
                </a:solidFill>
                <a:cs typeface="Arial" panose="020B0604020202020204" pitchFamily="34" charset="0"/>
                <a:sym typeface="Calibri" panose="020F0502020204030204" pitchFamily="34" charset="0"/>
              </a:rPr>
              <a:t>took 41 days and 32 person hours to process</a:t>
            </a:r>
            <a:r>
              <a:rPr lang="en-US" altLang="en-US" sz="1000" dirty="0">
                <a:solidFill>
                  <a:prstClr val="white"/>
                </a:solidFill>
                <a:cs typeface="Arial" panose="020B0604020202020204" pitchFamily="34" charset="0"/>
                <a:sym typeface="Calibri" panose="020F0502020204030204" pitchFamily="34" charset="0"/>
              </a:rPr>
              <a:t>, and had to be picked up in person, which posed opportunity costs and other </a:t>
            </a:r>
            <a:r>
              <a:rPr lang="en-US" altLang="en-US" sz="1000" dirty="0" smtClean="0">
                <a:solidFill>
                  <a:prstClr val="white"/>
                </a:solidFill>
                <a:cs typeface="Arial" panose="020B0604020202020204" pitchFamily="34" charset="0"/>
                <a:sym typeface="Calibri" panose="020F0502020204030204" pitchFamily="34" charset="0"/>
              </a:rPr>
              <a:t>deterrents  </a:t>
            </a:r>
            <a:r>
              <a:rPr lang="en-US" altLang="en-US" sz="1000" dirty="0">
                <a:solidFill>
                  <a:prstClr val="white"/>
                </a:solidFill>
                <a:cs typeface="Arial" panose="020B0604020202020204" pitchFamily="34" charset="0"/>
                <a:sym typeface="Calibri" panose="020F0502020204030204" pitchFamily="34" charset="0"/>
              </a:rPr>
              <a:t>for CHWs </a:t>
            </a:r>
            <a:r>
              <a:rPr lang="en-US" altLang="en-US" sz="1000" dirty="0" smtClean="0">
                <a:solidFill>
                  <a:prstClr val="white"/>
                </a:solidFill>
                <a:cs typeface="Arial" panose="020B0604020202020204" pitchFamily="34" charset="0"/>
                <a:sym typeface="Calibri" panose="020F0502020204030204" pitchFamily="34" charset="0"/>
              </a:rPr>
              <a:t>.</a:t>
            </a:r>
            <a:endParaRPr lang="en-US" altLang="en-US" sz="1000" dirty="0">
              <a:solidFill>
                <a:prstClr val="white"/>
              </a:solidFill>
              <a:cs typeface="Arial" panose="020B0604020202020204" pitchFamily="34" charset="0"/>
              <a:sym typeface="Calibri" panose="020F0502020204030204" pitchFamily="34" charset="0"/>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USAID’s mSTAR project </a:t>
            </a:r>
            <a:r>
              <a:rPr lang="en-US" altLang="en-US" sz="1000" b="1" dirty="0">
                <a:solidFill>
                  <a:prstClr val="black"/>
                </a:solidFill>
                <a:cs typeface="Arial" panose="020B0604020202020204" pitchFamily="34" charset="0"/>
                <a:sym typeface="Calibri" panose="020F0502020204030204" pitchFamily="34" charset="0"/>
              </a:rPr>
              <a:t>and FHI </a:t>
            </a:r>
            <a:r>
              <a:rPr lang="en-US" altLang="en-US" sz="1000" b="1" dirty="0" smtClean="0">
                <a:solidFill>
                  <a:prstClr val="black"/>
                </a:solidFill>
                <a:cs typeface="Arial" panose="020B0604020202020204" pitchFamily="34" charset="0"/>
                <a:sym typeface="Calibri" panose="020F0502020204030204" pitchFamily="34" charset="0"/>
              </a:rPr>
              <a:t>360 </a:t>
            </a:r>
            <a:r>
              <a:rPr lang="en-US" altLang="en-US" sz="1000" dirty="0" smtClean="0">
                <a:solidFill>
                  <a:prstClr val="black"/>
                </a:solidFill>
                <a:cs typeface="Arial" panose="020B0604020202020204" pitchFamily="34" charset="0"/>
                <a:sym typeface="Calibri" panose="020F0502020204030204" pitchFamily="34" charset="0"/>
              </a:rPr>
              <a:t>supported MAMA in building the strategy and providing technical assistance (to both BRAC and the CHWs themselves)</a:t>
            </a:r>
            <a:endParaRPr lang="en-US" altLang="en-US" sz="1000"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MAMA’s </a:t>
            </a:r>
            <a:r>
              <a:rPr lang="en-US" altLang="en-US" sz="1000" b="1" dirty="0">
                <a:solidFill>
                  <a:prstClr val="black"/>
                </a:solidFill>
                <a:cs typeface="Arial" panose="020B0604020202020204" pitchFamily="34" charset="0"/>
                <a:sym typeface="Calibri" panose="020F0502020204030204" pitchFamily="34" charset="0"/>
              </a:rPr>
              <a:t>implementing </a:t>
            </a:r>
            <a:r>
              <a:rPr lang="en-US" altLang="en-US" sz="1000" b="1" dirty="0" smtClean="0">
                <a:solidFill>
                  <a:prstClr val="black"/>
                </a:solidFill>
                <a:cs typeface="Arial" panose="020B0604020202020204" pitchFamily="34" charset="0"/>
                <a:sym typeface="Calibri" panose="020F0502020204030204" pitchFamily="34" charset="0"/>
              </a:rPr>
              <a:t>partner </a:t>
            </a:r>
            <a:r>
              <a:rPr lang="en-US" altLang="en-US" sz="1000" dirty="0" err="1" smtClean="0">
                <a:solidFill>
                  <a:prstClr val="black"/>
                </a:solidFill>
                <a:cs typeface="Arial" panose="020B0604020202020204" pitchFamily="34" charset="0"/>
                <a:sym typeface="Calibri" panose="020F0502020204030204" pitchFamily="34" charset="0"/>
              </a:rPr>
              <a:t>Dnet</a:t>
            </a:r>
            <a:r>
              <a:rPr lang="en-US" altLang="en-US" sz="1000" dirty="0">
                <a:solidFill>
                  <a:prstClr val="black"/>
                </a:solidFill>
                <a:cs typeface="Arial" panose="020B0604020202020204" pitchFamily="34" charset="0"/>
                <a:sym typeface="Calibri" panose="020F0502020204030204" pitchFamily="34" charset="0"/>
              </a:rPr>
              <a:t> </a:t>
            </a:r>
            <a:r>
              <a:rPr lang="en-US" altLang="en-US" sz="1000" dirty="0" smtClean="0">
                <a:solidFill>
                  <a:prstClr val="black"/>
                </a:solidFill>
                <a:cs typeface="Arial" panose="020B0604020202020204" pitchFamily="34" charset="0"/>
                <a:sym typeface="Calibri" panose="020F0502020204030204" pitchFamily="34" charset="0"/>
              </a:rPr>
              <a:t>coordinated </a:t>
            </a:r>
            <a:r>
              <a:rPr lang="en-US" altLang="en-US" sz="1000" dirty="0">
                <a:solidFill>
                  <a:prstClr val="black"/>
                </a:solidFill>
                <a:cs typeface="Arial" panose="020B0604020202020204" pitchFamily="34" charset="0"/>
                <a:sym typeface="Calibri" panose="020F0502020204030204" pitchFamily="34" charset="0"/>
              </a:rPr>
              <a:t>the process</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M</a:t>
            </a:r>
            <a:r>
              <a:rPr lang="en-US" altLang="en-US" sz="1000" b="1" dirty="0" smtClean="0">
                <a:solidFill>
                  <a:prstClr val="black"/>
                </a:solidFill>
                <a:cs typeface="Arial" panose="020B0604020202020204" pitchFamily="34" charset="0"/>
                <a:sym typeface="Calibri" panose="020F0502020204030204" pitchFamily="34" charset="0"/>
              </a:rPr>
              <a:t>obile </a:t>
            </a:r>
            <a:r>
              <a:rPr lang="en-US" altLang="en-US" sz="1000" b="1" dirty="0">
                <a:solidFill>
                  <a:prstClr val="black"/>
                </a:solidFill>
                <a:cs typeface="Arial" panose="020B0604020202020204" pitchFamily="34" charset="0"/>
                <a:sym typeface="Calibri" panose="020F0502020204030204" pitchFamily="34" charset="0"/>
              </a:rPr>
              <a:t>payment services </a:t>
            </a:r>
            <a:r>
              <a:rPr lang="en-US" altLang="en-US" sz="1000" dirty="0" smtClean="0">
                <a:solidFill>
                  <a:prstClr val="black"/>
                </a:solidFill>
                <a:cs typeface="Arial" panose="020B0604020202020204" pitchFamily="34" charset="0"/>
                <a:sym typeface="Calibri" panose="020F0502020204030204" pitchFamily="34" charset="0"/>
              </a:rPr>
              <a:t>like </a:t>
            </a:r>
            <a:r>
              <a:rPr lang="en-US" altLang="en-US" sz="1000" dirty="0" err="1">
                <a:solidFill>
                  <a:prstClr val="black"/>
                </a:solidFill>
                <a:cs typeface="Arial" panose="020B0604020202020204" pitchFamily="34" charset="0"/>
                <a:sym typeface="Calibri" panose="020F0502020204030204" pitchFamily="34" charset="0"/>
              </a:rPr>
              <a:t>bKash</a:t>
            </a:r>
            <a:r>
              <a:rPr lang="en-US" altLang="en-US" sz="1000" dirty="0">
                <a:solidFill>
                  <a:prstClr val="black"/>
                </a:solidFill>
                <a:cs typeface="Arial" panose="020B0604020202020204" pitchFamily="34" charset="0"/>
                <a:sym typeface="Calibri" panose="020F0502020204030204" pitchFamily="34" charset="0"/>
              </a:rPr>
              <a:t> and DBBL </a:t>
            </a:r>
            <a:r>
              <a:rPr lang="en-US" altLang="en-US" sz="1000" dirty="0" smtClean="0">
                <a:solidFill>
                  <a:prstClr val="black"/>
                </a:solidFill>
                <a:cs typeface="Arial" panose="020B0604020202020204" pitchFamily="34" charset="0"/>
                <a:sym typeface="Calibri" panose="020F0502020204030204" pitchFamily="34" charset="0"/>
              </a:rPr>
              <a:t>were selected as the partner payment platform</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Processing time for CHW incentives was reduced </a:t>
            </a:r>
            <a:r>
              <a:rPr lang="en-US" altLang="en-US" sz="1000" dirty="0" smtClean="0">
                <a:solidFill>
                  <a:prstClr val="black"/>
                </a:solidFill>
                <a:cs typeface="Arial" panose="020B0604020202020204" pitchFamily="34" charset="0"/>
                <a:sym typeface="Calibri" panose="020F0502020204030204" pitchFamily="34" charset="0"/>
              </a:rPr>
              <a:t>from 41 days to 11 days </a:t>
            </a:r>
          </a:p>
          <a:p>
            <a:pPr marL="171450" indent="-171450">
              <a:spcAft>
                <a:spcPts val="600"/>
              </a:spcAft>
              <a:buFont typeface="Arial" panose="020B0604020202020204" pitchFamily="34" charset="0"/>
              <a:buChar char="•"/>
            </a:pPr>
            <a:r>
              <a:rPr lang="en-US" altLang="en-US" sz="1000" dirty="0" smtClean="0">
                <a:solidFill>
                  <a:prstClr val="black"/>
                </a:solidFill>
                <a:cs typeface="Arial" panose="020B0604020202020204" pitchFamily="34" charset="0"/>
                <a:sym typeface="Calibri" panose="020F0502020204030204" pitchFamily="34" charset="0"/>
              </a:rPr>
              <a:t>Using </a:t>
            </a:r>
            <a:r>
              <a:rPr lang="en-US" altLang="en-US" sz="1000" dirty="0">
                <a:solidFill>
                  <a:prstClr val="black"/>
                </a:solidFill>
                <a:cs typeface="Arial" panose="020B0604020202020204" pitchFamily="34" charset="0"/>
                <a:sym typeface="Calibri" panose="020F0502020204030204" pitchFamily="34" charset="0"/>
              </a:rPr>
              <a:t>mobile financial services instead of processing the payments in cash </a:t>
            </a:r>
            <a:r>
              <a:rPr lang="en-US" altLang="en-US" sz="1000" b="1" dirty="0">
                <a:solidFill>
                  <a:prstClr val="black"/>
                </a:solidFill>
                <a:cs typeface="Arial" panose="020B0604020202020204" pitchFamily="34" charset="0"/>
                <a:sym typeface="Calibri" panose="020F0502020204030204" pitchFamily="34" charset="0"/>
              </a:rPr>
              <a:t>saves nearly $6,000 per year and 25.5 workdays per 1,000 CHWs </a:t>
            </a:r>
          </a:p>
          <a:p>
            <a:pPr marL="171450" indent="-171450">
              <a:spcAft>
                <a:spcPts val="600"/>
              </a:spcAft>
              <a:buFont typeface="Arial" panose="020B0604020202020204" pitchFamily="34" charset="0"/>
              <a:buChar char="•"/>
            </a:pPr>
            <a:r>
              <a:rPr lang="en-US" altLang="en-US" sz="1000" dirty="0">
                <a:solidFill>
                  <a:prstClr val="black"/>
                </a:solidFill>
                <a:cs typeface="Arial" panose="020B0604020202020204" pitchFamily="34" charset="0"/>
                <a:sym typeface="Calibri" panose="020F0502020204030204" pitchFamily="34" charset="0"/>
              </a:rPr>
              <a:t>CHWs report satisfaction with the new system, including </a:t>
            </a:r>
            <a:r>
              <a:rPr lang="en-US" altLang="en-US" sz="1000" b="1" dirty="0">
                <a:solidFill>
                  <a:prstClr val="black"/>
                </a:solidFill>
                <a:cs typeface="Arial" panose="020B0604020202020204" pitchFamily="34" charset="0"/>
                <a:sym typeface="Calibri" panose="020F0502020204030204" pitchFamily="34" charset="0"/>
              </a:rPr>
              <a:t>feeling safer</a:t>
            </a:r>
            <a:r>
              <a:rPr lang="en-US" altLang="en-US" sz="1000" dirty="0">
                <a:solidFill>
                  <a:prstClr val="black"/>
                </a:solidFill>
                <a:cs typeface="Arial" panose="020B0604020202020204" pitchFamily="34" charset="0"/>
                <a:sym typeface="Calibri" panose="020F0502020204030204" pitchFamily="34" charset="0"/>
              </a:rPr>
              <a:t> that they do not have to carry cash back from the district </a:t>
            </a:r>
            <a:r>
              <a:rPr lang="en-US" altLang="en-US" sz="1000" dirty="0" smtClean="0">
                <a:solidFill>
                  <a:prstClr val="black"/>
                </a:solidFill>
                <a:cs typeface="Arial" panose="020B0604020202020204" pitchFamily="34" charset="0"/>
                <a:sym typeface="Calibri" panose="020F0502020204030204" pitchFamily="34" charset="0"/>
              </a:rPr>
              <a:t>offices</a:t>
            </a: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4"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rot="16200000">
            <a:off x="48318" y="1628082"/>
            <a:ext cx="1600200" cy="63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2"/>
          <p:cNvSpPr txBox="1">
            <a:spLocks/>
          </p:cNvSpPr>
          <p:nvPr/>
        </p:nvSpPr>
        <p:spPr bwMode="auto">
          <a:xfrm>
            <a:off x="533401" y="6178550"/>
            <a:ext cx="8077199"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a:solidFill>
                  <a:prstClr val="black"/>
                </a:solidFill>
                <a:cs typeface="Arial" panose="020B0604020202020204" pitchFamily="34" charset="0"/>
                <a:sym typeface="Calibri" panose="020F0502020204030204" pitchFamily="34" charset="0"/>
              </a:rPr>
              <a:t>BRAC (2015</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“Mobile money improves incentive schemes for health workers”; UN (2014</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UN says health workers in Sierra Leone to receive hazard pay using mobile </a:t>
            </a:r>
            <a:r>
              <a:rPr lang="en-US" altLang="en-US" sz="900" dirty="0" smtClean="0">
                <a:solidFill>
                  <a:prstClr val="black"/>
                </a:solidFill>
                <a:cs typeface="Arial" panose="020B0604020202020204" pitchFamily="34" charset="0"/>
                <a:sym typeface="Calibri" panose="020F0502020204030204" pitchFamily="34" charset="0"/>
              </a:rPr>
              <a:t>money;” </a:t>
            </a:r>
            <a:r>
              <a:rPr lang="en-US" altLang="en-US" sz="900" dirty="0">
                <a:solidFill>
                  <a:prstClr val="black"/>
                </a:solidFill>
                <a:cs typeface="Arial" panose="020B0604020202020204" pitchFamily="34" charset="0"/>
                <a:sym typeface="Calibri" panose="020F0502020204030204" pitchFamily="34" charset="0"/>
              </a:rPr>
              <a:t>Center for Health Market Innovations (2015</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“Lessons Learned from Pathfinder on mobile money payments for </a:t>
            </a:r>
            <a:r>
              <a:rPr lang="en-US" altLang="en-US" sz="900" dirty="0" smtClean="0">
                <a:solidFill>
                  <a:prstClr val="black"/>
                </a:solidFill>
                <a:cs typeface="Arial" panose="020B0604020202020204" pitchFamily="34" charset="0"/>
                <a:sym typeface="Calibri" panose="020F0502020204030204" pitchFamily="34" charset="0"/>
              </a:rPr>
              <a:t>CHWs;” DFID/BRAC (photo); Dalberg analysis.</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7" name="Picture 16"/>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3874" y="370583"/>
            <a:ext cx="542926" cy="542926"/>
          </a:xfrm>
          <a:prstGeom prst="rect">
            <a:avLst/>
          </a:prstGeom>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8978967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186" name="think-cell Slide" r:id="rId33" imgW="6350000" imgH="6350000" progId="">
                  <p:embed/>
                </p:oleObj>
              </mc:Choice>
              <mc:Fallback>
                <p:oleObj name="think-cell Slide" r:id="rId33" imgW="6350000" imgH="6350000" progId="">
                  <p:embed/>
                  <p:pic>
                    <p:nvPicPr>
                      <p:cNvPr id="0" name="Picture 18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cs typeface="Arial" panose="020B0604020202020204" pitchFamily="34" charset="0"/>
              <a:sym typeface="Calibri" panose="020F0502020204030204" pitchFamily="34" charset="0"/>
            </a:endParaRPr>
          </a:p>
        </p:txBody>
      </p:sp>
      <p:sp>
        <p:nvSpPr>
          <p:cNvPr id="2" name="Title 1"/>
          <p:cNvSpPr>
            <a:spLocks noGrp="1"/>
          </p:cNvSpPr>
          <p:nvPr>
            <p:ph type="title"/>
          </p:nvPr>
        </p:nvSpPr>
        <p:spPr>
          <a:xfrm>
            <a:off x="1143000" y="248345"/>
            <a:ext cx="5791199" cy="665163"/>
          </a:xfrm>
        </p:spPr>
        <p:txBody>
          <a:bodyPr/>
          <a:lstStyle/>
          <a:p>
            <a:r>
              <a:rPr lang="en-US" b="1" dirty="0" smtClean="0"/>
              <a:t>Issue</a:t>
            </a:r>
            <a:r>
              <a:rPr lang="en-US" dirty="0" smtClean="0"/>
              <a:t>: Limited ability to pay prevents the poor from accessing care, hindering progress in EPCMD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41</a:t>
            </a:fld>
            <a:endParaRPr lang="en-US" dirty="0">
              <a:solidFill>
                <a:prstClr val="black">
                  <a:tint val="75000"/>
                </a:prstClr>
              </a:solidFill>
            </a:endParaRPr>
          </a:p>
        </p:txBody>
      </p:sp>
      <p:sp>
        <p:nvSpPr>
          <p:cNvPr id="4" name="Rectangle 3"/>
          <p:cNvSpPr/>
          <p:nvPr/>
        </p:nvSpPr>
        <p:spPr bwMode="auto">
          <a:xfrm>
            <a:off x="542925" y="11430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Issue</a:t>
            </a:r>
          </a:p>
        </p:txBody>
      </p:sp>
      <p:sp>
        <p:nvSpPr>
          <p:cNvPr id="6" name="Rectangle 5"/>
          <p:cNvSpPr/>
          <p:nvPr/>
        </p:nvSpPr>
        <p:spPr bwMode="auto">
          <a:xfrm>
            <a:off x="533400" y="36576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838200" y="1157982"/>
            <a:ext cx="7391400" cy="2114425"/>
          </a:xfrm>
          <a:prstGeom prst="rect">
            <a:avLst/>
          </a:prstGeom>
          <a:noFill/>
        </p:spPr>
        <p:txBody>
          <a:bodyPr wrap="square" rtlCol="0">
            <a:spAutoFit/>
          </a:bodyPr>
          <a:lstStyle/>
          <a:p>
            <a:pPr marL="285750" lvl="1" indent="-171450">
              <a:lnSpc>
                <a:spcPct val="90000"/>
              </a:lnSpc>
              <a:spcAft>
                <a:spcPct val="15000"/>
              </a:spcAft>
              <a:buFont typeface="Arial" panose="020B0604020202020204" pitchFamily="34" charset="0"/>
              <a:buChar char="•"/>
              <a:defRPr/>
            </a:pPr>
            <a:r>
              <a:rPr lang="en-US" altLang="en-US" sz="1200" dirty="0">
                <a:solidFill>
                  <a:srgbClr val="000000"/>
                </a:solidFill>
                <a:cs typeface="Arial" panose="020B0604020202020204" pitchFamily="34" charset="0"/>
                <a:sym typeface="Calibri" panose="020F0502020204030204" pitchFamily="34" charset="0"/>
              </a:rPr>
              <a:t>High direct costs, indirect costs, and limited </a:t>
            </a:r>
            <a:r>
              <a:rPr lang="en-US" altLang="en-US" sz="1200" b="1" dirty="0">
                <a:solidFill>
                  <a:srgbClr val="000000"/>
                </a:solidFill>
                <a:cs typeface="Arial" panose="020B0604020202020204" pitchFamily="34" charset="0"/>
                <a:sym typeface="Calibri" panose="020F0502020204030204" pitchFamily="34" charset="0"/>
              </a:rPr>
              <a:t>incomes prevent women from being able to pay </a:t>
            </a:r>
            <a:r>
              <a:rPr lang="en-US" altLang="en-US" sz="1200" dirty="0">
                <a:solidFill>
                  <a:srgbClr val="000000"/>
                </a:solidFill>
                <a:cs typeface="Arial" panose="020B0604020202020204" pitchFamily="34" charset="0"/>
                <a:sym typeface="Calibri" panose="020F0502020204030204" pitchFamily="34" charset="0"/>
              </a:rPr>
              <a:t>for the </a:t>
            </a:r>
            <a:r>
              <a:rPr lang="en-US" altLang="en-US" sz="1200" dirty="0" smtClean="0">
                <a:solidFill>
                  <a:srgbClr val="000000"/>
                </a:solidFill>
                <a:cs typeface="Arial" panose="020B0604020202020204" pitchFamily="34" charset="0"/>
                <a:sym typeface="Calibri" panose="020F0502020204030204" pitchFamily="34" charset="0"/>
              </a:rPr>
              <a:t>EPCMD </a:t>
            </a:r>
            <a:r>
              <a:rPr lang="en-US" altLang="en-US" sz="1200" dirty="0">
                <a:solidFill>
                  <a:srgbClr val="000000"/>
                </a:solidFill>
                <a:cs typeface="Arial" panose="020B0604020202020204" pitchFamily="34" charset="0"/>
                <a:sym typeface="Calibri" panose="020F0502020204030204" pitchFamily="34" charset="0"/>
              </a:rPr>
              <a:t>services they need without enduring financial </a:t>
            </a:r>
            <a:r>
              <a:rPr lang="en-US" altLang="en-US" sz="1200" dirty="0" smtClean="0">
                <a:solidFill>
                  <a:srgbClr val="000000"/>
                </a:solidFill>
                <a:cs typeface="Arial" panose="020B0604020202020204" pitchFamily="34" charset="0"/>
                <a:sym typeface="Calibri" panose="020F0502020204030204" pitchFamily="34" charset="0"/>
              </a:rPr>
              <a:t>hardship</a:t>
            </a:r>
          </a:p>
          <a:p>
            <a:pPr marL="285750" lvl="1" indent="-171450">
              <a:lnSpc>
                <a:spcPct val="90000"/>
              </a:lnSpc>
              <a:spcAft>
                <a:spcPct val="15000"/>
              </a:spcAft>
              <a:buFont typeface="Arial" panose="020B0604020202020204" pitchFamily="34" charset="0"/>
              <a:buChar char="•"/>
              <a:defRPr/>
            </a:pP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Financial </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considerations can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outweigh perceived benefits of seeking care, </a:t>
            </a: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limiting mothers’ use of </a:t>
            </a:r>
            <a:r>
              <a:rPr lang="en-US" sz="1200" b="1" dirty="0" smtClean="0">
                <a:solidFill>
                  <a:prstClr val="black">
                    <a:hueOff val="0"/>
                    <a:satOff val="0"/>
                    <a:lumOff val="0"/>
                    <a:alphaOff val="0"/>
                  </a:prstClr>
                </a:solidFill>
                <a:cs typeface="Arial" panose="020B0604020202020204" pitchFamily="34" charset="0"/>
                <a:sym typeface="Calibri" panose="020F0502020204030204" pitchFamily="34" charset="0"/>
              </a:rPr>
              <a:t>services</a:t>
            </a:r>
          </a:p>
          <a:p>
            <a:pPr marL="285750" lvl="1" indent="-171450">
              <a:lnSpc>
                <a:spcPct val="90000"/>
              </a:lnSpc>
              <a:spcAft>
                <a:spcPct val="15000"/>
              </a:spcAft>
              <a:buFont typeface="Arial" panose="020B0604020202020204" pitchFamily="34" charset="0"/>
              <a:buChar char="•"/>
              <a:defRPr/>
            </a:pP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As a result, many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mothers do not access healthcare until their conditions have </a:t>
            </a: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escalated to </a:t>
            </a:r>
            <a:r>
              <a:rPr lang="en-US" sz="1200" b="1" dirty="0" smtClean="0">
                <a:solidFill>
                  <a:prstClr val="black">
                    <a:hueOff val="0"/>
                    <a:satOff val="0"/>
                    <a:lumOff val="0"/>
                    <a:alphaOff val="0"/>
                  </a:prstClr>
                </a:solidFill>
                <a:cs typeface="Arial" panose="020B0604020202020204" pitchFamily="34" charset="0"/>
                <a:sym typeface="Calibri" panose="020F0502020204030204" pitchFamily="34" charset="0"/>
              </a:rPr>
              <a:t>emergency levels</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when interventions are both more expensive and less </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effective</a:t>
            </a:r>
          </a:p>
          <a:p>
            <a:pPr marL="285750" lvl="1" indent="-171450">
              <a:lnSpc>
                <a:spcPct val="90000"/>
              </a:lnSpc>
              <a:spcAft>
                <a:spcPct val="15000"/>
              </a:spcAft>
              <a:buFont typeface="Arial" panose="020B0604020202020204" pitchFamily="34" charset="0"/>
              <a:buChar char="•"/>
              <a:defRPr/>
            </a:pP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High out-of-pocket costs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can subject those who do seek care to </a:t>
            </a: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financial catastrophe</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 pushing them (further) below the poverty </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line</a:t>
            </a:r>
          </a:p>
          <a:p>
            <a:pPr marL="285750" lvl="1" indent="-171450">
              <a:lnSpc>
                <a:spcPct val="90000"/>
              </a:lnSpc>
              <a:spcAft>
                <a:spcPct val="15000"/>
              </a:spcAft>
              <a:buFont typeface="Arial" panose="020B0604020202020204" pitchFamily="34" charset="0"/>
              <a:buChar char="•"/>
              <a:defRPr/>
            </a:pP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Because consumers, especially the poor, lack resources, providers have few incentives to invest in serving them</a:t>
            </a:r>
            <a:endParaRPr lang="en-US" sz="1200" dirty="0">
              <a:solidFill>
                <a:prstClr val="black">
                  <a:hueOff val="0"/>
                  <a:satOff val="0"/>
                  <a:lumOff val="0"/>
                  <a:alphaOff val="0"/>
                </a:prstClr>
              </a:solidFill>
              <a:cs typeface="Arial" panose="020B0604020202020204" pitchFamily="34" charset="0"/>
              <a:sym typeface="Calibri" panose="020F0502020204030204" pitchFamily="34" charset="0"/>
            </a:endParaRPr>
          </a:p>
          <a:p>
            <a:pPr marL="285750" lvl="1" indent="-285750">
              <a:lnSpc>
                <a:spcPct val="90000"/>
              </a:lnSpc>
              <a:spcAft>
                <a:spcPct val="15000"/>
              </a:spcAft>
              <a:buFont typeface="Arial" panose="020B0604020202020204" pitchFamily="34" charset="0"/>
              <a:buChar char="•"/>
              <a:defRPr/>
            </a:pPr>
            <a:endParaRPr lang="en-US" sz="1200" dirty="0">
              <a:solidFill>
                <a:prstClr val="black">
                  <a:hueOff val="0"/>
                  <a:satOff val="0"/>
                  <a:lumOff val="0"/>
                  <a:alphaOff val="0"/>
                </a:prstClr>
              </a:solidFill>
              <a:cs typeface="Arial" panose="020B0604020202020204" pitchFamily="34" charset="0"/>
              <a:sym typeface="Calibri" panose="020F0502020204030204" pitchFamily="34" charset="0"/>
            </a:endParaRPr>
          </a:p>
          <a:p>
            <a:pPr marL="285750" lvl="1" indent="-285750">
              <a:lnSpc>
                <a:spcPct val="90000"/>
              </a:lnSpc>
              <a:spcAft>
                <a:spcPct val="15000"/>
              </a:spcAft>
              <a:buFont typeface="Arial" panose="020B0604020202020204" pitchFamily="34" charset="0"/>
              <a:buChar char="•"/>
              <a:defRPr/>
            </a:pPr>
            <a:endParaRPr lang="en-US" altLang="en-US" sz="1200" dirty="0" smtClean="0">
              <a:solidFill>
                <a:srgbClr val="000000"/>
              </a:solidFill>
              <a:cs typeface="Arial" panose="020B0604020202020204" pitchFamily="34" charset="0"/>
              <a:sym typeface="Calibri" panose="020F0502020204030204" pitchFamily="34" charset="0"/>
            </a:endParaRPr>
          </a:p>
          <a:p>
            <a:pPr marL="285750" lvl="1" indent="-285750">
              <a:lnSpc>
                <a:spcPct val="90000"/>
              </a:lnSpc>
              <a:spcAft>
                <a:spcPct val="15000"/>
              </a:spcAft>
              <a:buFont typeface="Arial" panose="020B0604020202020204" pitchFamily="34" charset="0"/>
              <a:buChar char="•"/>
              <a:defRPr/>
            </a:pPr>
            <a:endParaRPr lang="en-US" altLang="en-US" sz="1200" dirty="0">
              <a:solidFill>
                <a:srgbClr val="000000"/>
              </a:solidFill>
              <a:cs typeface="Arial" panose="020B0604020202020204" pitchFamily="34" charset="0"/>
              <a:sym typeface="Calibri" panose="020F0502020204030204" pitchFamily="34" charset="0"/>
            </a:endParaRPr>
          </a:p>
        </p:txBody>
      </p:sp>
      <p:sp>
        <p:nvSpPr>
          <p:cNvPr id="64" name="TextBox 11"/>
          <p:cNvSpPr txBox="1">
            <a:spLocks noChangeArrowheads="1"/>
          </p:cNvSpPr>
          <p:nvPr/>
        </p:nvSpPr>
        <p:spPr bwMode="auto">
          <a:xfrm>
            <a:off x="542924" y="6172200"/>
            <a:ext cx="80676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b="1" dirty="0" smtClean="0">
                <a:solidFill>
                  <a:prstClr val="black"/>
                </a:solidFill>
                <a:cs typeface="Arial" panose="020B0604020202020204" pitchFamily="34" charset="0"/>
                <a:sym typeface="Calibri" panose="020F0502020204030204" pitchFamily="34" charset="0"/>
              </a:rPr>
              <a:t>*Most </a:t>
            </a:r>
            <a:r>
              <a:rPr lang="en-US" altLang="en-US" sz="900" b="1" dirty="0">
                <a:solidFill>
                  <a:prstClr val="black"/>
                </a:solidFill>
                <a:cs typeface="Arial" panose="020B0604020202020204" pitchFamily="34" charset="0"/>
                <a:sym typeface="Calibri" panose="020F0502020204030204" pitchFamily="34" charset="0"/>
              </a:rPr>
              <a:t>recent DHS or MICS data available for each country. No data available for South Sudan or Afghanistan. </a:t>
            </a:r>
            <a:endParaRPr lang="en-US" altLang="en-US" sz="900" b="1" dirty="0" smtClean="0">
              <a:solidFill>
                <a:prstClr val="black"/>
              </a:solidFill>
              <a:cs typeface="Arial" panose="020B0604020202020204" pitchFamily="34" charset="0"/>
              <a:sym typeface="Calibri" panose="020F0502020204030204" pitchFamily="34" charset="0"/>
            </a:endParaRPr>
          </a:p>
          <a:p>
            <a:r>
              <a:rPr lang="en-US" altLang="en-US" sz="900" dirty="0" smtClean="0">
                <a:solidFill>
                  <a:prstClr val="black"/>
                </a:solidFill>
                <a:cs typeface="Arial" panose="020B0604020202020204" pitchFamily="34" charset="0"/>
                <a:sym typeface="Calibri" panose="020F0502020204030204" pitchFamily="34" charset="0"/>
              </a:rPr>
              <a:t>Source</a:t>
            </a:r>
            <a:r>
              <a:rPr lang="en-US" altLang="en-US" sz="900" dirty="0">
                <a:solidFill>
                  <a:prstClr val="black"/>
                </a:solidFill>
                <a:cs typeface="Arial" panose="020B0604020202020204" pitchFamily="34" charset="0"/>
                <a:sym typeface="Calibri" panose="020F0502020204030204" pitchFamily="34" charset="0"/>
              </a:rPr>
              <a:t>: </a:t>
            </a:r>
            <a:r>
              <a:rPr lang="en-US" altLang="en-US" sz="900" dirty="0" smtClean="0">
                <a:solidFill>
                  <a:prstClr val="black"/>
                </a:solidFill>
                <a:cs typeface="Arial" panose="020B0604020202020204" pitchFamily="34" charset="0"/>
                <a:sym typeface="Calibri" panose="020F0502020204030204" pitchFamily="34" charset="0"/>
              </a:rPr>
              <a:t>WHO: “Global </a:t>
            </a:r>
            <a:r>
              <a:rPr lang="en-US" altLang="en-US" sz="900" dirty="0">
                <a:solidFill>
                  <a:prstClr val="black"/>
                </a:solidFill>
                <a:cs typeface="Arial" panose="020B0604020202020204" pitchFamily="34" charset="0"/>
                <a:sym typeface="Calibri" panose="020F0502020204030204" pitchFamily="34" charset="0"/>
              </a:rPr>
              <a:t>Health Observatory Data </a:t>
            </a:r>
            <a:r>
              <a:rPr lang="en-US" altLang="en-US" sz="900" dirty="0" smtClean="0">
                <a:solidFill>
                  <a:prstClr val="black"/>
                </a:solidFill>
                <a:cs typeface="Arial" panose="020B0604020202020204" pitchFamily="34" charset="0"/>
                <a:sym typeface="Calibri" panose="020F0502020204030204" pitchFamily="34" charset="0"/>
              </a:rPr>
              <a:t>Repository;” Expert interviews; Dalberg analysis.</a:t>
            </a:r>
            <a:endParaRPr lang="en-US" altLang="en-US" sz="900" dirty="0">
              <a:solidFill>
                <a:prstClr val="black"/>
              </a:solidFill>
              <a:cs typeface="Arial" panose="020B0604020202020204" pitchFamily="34" charset="0"/>
              <a:sym typeface="Calibri" panose="020F0502020204030204" pitchFamily="34" charset="0"/>
            </a:endParaRPr>
          </a:p>
          <a:p>
            <a:endParaRPr lang="en-US" altLang="en-US" sz="900" dirty="0">
              <a:solidFill>
                <a:prstClr val="black"/>
              </a:solidFill>
              <a:cs typeface="Arial" panose="020B0604020202020204" pitchFamily="34" charset="0"/>
              <a:sym typeface="Calibri" panose="020F0502020204030204" pitchFamily="34" charset="0"/>
            </a:endParaRPr>
          </a:p>
        </p:txBody>
      </p:sp>
      <p:graphicFrame>
        <p:nvGraphicFramePr>
          <p:cNvPr id="31" name="Object 4"/>
          <p:cNvGraphicFramePr>
            <a:graphicFrameLocks/>
          </p:cNvGraphicFramePr>
          <p:nvPr>
            <p:custDataLst>
              <p:tags r:id="rId4"/>
            </p:custDataLst>
            <p:extLst/>
          </p:nvPr>
        </p:nvGraphicFramePr>
        <p:xfrm>
          <a:off x="838200" y="3962400"/>
          <a:ext cx="7715385" cy="1323885"/>
        </p:xfrm>
        <a:graphic>
          <a:graphicData uri="http://schemas.openxmlformats.org/presentationml/2006/ole">
            <mc:AlternateContent xmlns:mc="http://schemas.openxmlformats.org/markup-compatibility/2006">
              <mc:Choice xmlns:v="urn:schemas-microsoft-com:vml" Requires="v">
                <p:oleObj spid="_x0000_s892187" name="Chart" r:id="rId35" imgW="10299700" imgH="1778000" progId="MSGraph.Chart.8">
                  <p:embed followColorScheme="full"/>
                </p:oleObj>
              </mc:Choice>
              <mc:Fallback>
                <p:oleObj name="Chart" r:id="rId35" imgW="10299700" imgH="1778000" progId="MSGraph.Chart.8">
                  <p:embed followColorScheme="full"/>
                  <p:pic>
                    <p:nvPicPr>
                      <p:cNvPr id="0" name="Picture 189"/>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38200" y="3962400"/>
                        <a:ext cx="7715385" cy="1323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Placeholder 24"/>
          <p:cNvSpPr>
            <a:spLocks noGrp="1"/>
          </p:cNvSpPr>
          <p:nvPr>
            <p:custDataLst>
              <p:tags r:id="rId5"/>
            </p:custDataLst>
          </p:nvPr>
        </p:nvSpPr>
        <p:spPr bwMode="auto">
          <a:xfrm flipV="1">
            <a:off x="8196263" y="5321300"/>
            <a:ext cx="182562" cy="2841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2E7D4315-B0B0-43CA-B396-4468DFDB4B73}" type="datetime'''''''''''Z''''''''''''''''''''''''''''''''''MB'">
              <a:rPr lang="en-US" sz="1200">
                <a:solidFill>
                  <a:srgbClr val="000000"/>
                </a:solidFill>
                <a:cs typeface="Arial" panose="020B0604020202020204" pitchFamily="34" charset="0"/>
                <a:sym typeface="Calibri" panose="020F0502020204030204" pitchFamily="34" charset="0"/>
              </a:rPr>
              <a:pPr algn="r">
                <a:buSzPct val="100000"/>
              </a:pPr>
              <a:t>ZMB</a:t>
            </a:fld>
            <a:endParaRPr lang="en-US" altLang="en-US" sz="1200">
              <a:solidFill>
                <a:srgbClr val="000000"/>
              </a:solidFill>
              <a:cs typeface="Arial" panose="020B0604020202020204" pitchFamily="34" charset="0"/>
              <a:sym typeface="Calibri" panose="020F0502020204030204" pitchFamily="34" charset="0"/>
            </a:endParaRPr>
          </a:p>
        </p:txBody>
      </p:sp>
      <p:sp>
        <p:nvSpPr>
          <p:cNvPr id="35" name="Text Placeholder 23"/>
          <p:cNvSpPr>
            <a:spLocks noGrp="1"/>
          </p:cNvSpPr>
          <p:nvPr>
            <p:custDataLst>
              <p:tags r:id="rId6"/>
            </p:custDataLst>
          </p:nvPr>
        </p:nvSpPr>
        <p:spPr bwMode="auto">
          <a:xfrm flipV="1">
            <a:off x="7858125" y="5321300"/>
            <a:ext cx="182562" cy="279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57509667-384B-44B6-B477-E95EF66485B8}" type="datetime'''''''''''''Y''''''''''''''''E''''''''''''M'''''''">
              <a:rPr lang="en-US" sz="1200">
                <a:solidFill>
                  <a:srgbClr val="000000"/>
                </a:solidFill>
                <a:cs typeface="Arial" panose="020B0604020202020204" pitchFamily="34" charset="0"/>
                <a:sym typeface="Calibri" panose="020F0502020204030204" pitchFamily="34" charset="0"/>
              </a:rPr>
              <a:pPr algn="r">
                <a:buSzPct val="100000"/>
              </a:pPr>
              <a:t>YEM</a:t>
            </a:fld>
            <a:endParaRPr lang="en-US" altLang="en-US" sz="1200">
              <a:solidFill>
                <a:srgbClr val="000000"/>
              </a:solidFill>
              <a:cs typeface="Arial" panose="020B0604020202020204" pitchFamily="34" charset="0"/>
              <a:sym typeface="Calibri" panose="020F0502020204030204" pitchFamily="34" charset="0"/>
            </a:endParaRPr>
          </a:p>
        </p:txBody>
      </p:sp>
      <p:sp>
        <p:nvSpPr>
          <p:cNvPr id="36" name="Text Placeholder 22"/>
          <p:cNvSpPr>
            <a:spLocks noGrp="1"/>
          </p:cNvSpPr>
          <p:nvPr>
            <p:custDataLst>
              <p:tags r:id="rId7"/>
            </p:custDataLst>
          </p:nvPr>
        </p:nvSpPr>
        <p:spPr bwMode="auto">
          <a:xfrm flipV="1">
            <a:off x="7519988" y="5321300"/>
            <a:ext cx="182562" cy="2349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62EE4A92-9E5D-46A8-8FAB-1EB8AD80A3CA}" type="datetime'T''''''''''''''''''''Z''''''''''''''''''''''A'''">
              <a:rPr lang="en-US" sz="1200">
                <a:solidFill>
                  <a:srgbClr val="000000"/>
                </a:solidFill>
                <a:cs typeface="Arial" panose="020B0604020202020204" pitchFamily="34" charset="0"/>
                <a:sym typeface="Calibri" panose="020F0502020204030204" pitchFamily="34" charset="0"/>
              </a:rPr>
              <a:pPr algn="r">
                <a:buSzPct val="100000"/>
              </a:pPr>
              <a:t>TZA</a:t>
            </a:fld>
            <a:endParaRPr lang="en-US" altLang="en-US" sz="1200">
              <a:solidFill>
                <a:srgbClr val="000000"/>
              </a:solidFill>
              <a:cs typeface="Arial" panose="020B0604020202020204" pitchFamily="34" charset="0"/>
              <a:sym typeface="Calibri" panose="020F0502020204030204" pitchFamily="34" charset="0"/>
            </a:endParaRPr>
          </a:p>
        </p:txBody>
      </p:sp>
      <p:sp>
        <p:nvSpPr>
          <p:cNvPr id="65" name="Text Placeholder 16"/>
          <p:cNvSpPr>
            <a:spLocks noGrp="1"/>
          </p:cNvSpPr>
          <p:nvPr>
            <p:custDataLst>
              <p:tags r:id="rId8"/>
            </p:custDataLst>
          </p:nvPr>
        </p:nvSpPr>
        <p:spPr bwMode="auto">
          <a:xfrm flipV="1">
            <a:off x="5481638" y="5321300"/>
            <a:ext cx="182562" cy="2413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F8F7F077-2878-4E46-B338-3E6E6C705B34}" type="datetime'''''''''N''''''''''''''''''''''''''''''''''''P''''L'''''">
              <a:rPr lang="en-US" sz="1200">
                <a:solidFill>
                  <a:srgbClr val="000000"/>
                </a:solidFill>
                <a:cs typeface="Arial" panose="020B0604020202020204" pitchFamily="34" charset="0"/>
                <a:sym typeface="Calibri" panose="020F0502020204030204" pitchFamily="34" charset="0"/>
              </a:rPr>
              <a:pPr algn="r">
                <a:buSzPct val="100000"/>
              </a:pPr>
              <a:t>NPL</a:t>
            </a:fld>
            <a:endParaRPr lang="en-US" altLang="en-US" sz="1200">
              <a:solidFill>
                <a:srgbClr val="000000"/>
              </a:solidFill>
              <a:cs typeface="Arial" panose="020B0604020202020204" pitchFamily="34" charset="0"/>
              <a:sym typeface="Calibri" panose="020F0502020204030204" pitchFamily="34" charset="0"/>
            </a:endParaRPr>
          </a:p>
        </p:txBody>
      </p:sp>
      <p:sp>
        <p:nvSpPr>
          <p:cNvPr id="66" name="Text Placeholder 15"/>
          <p:cNvSpPr>
            <a:spLocks noGrp="1"/>
          </p:cNvSpPr>
          <p:nvPr>
            <p:custDataLst>
              <p:tags r:id="rId9"/>
            </p:custDataLst>
          </p:nvPr>
        </p:nvSpPr>
        <p:spPr bwMode="auto">
          <a:xfrm flipV="1">
            <a:off x="5143500" y="5321300"/>
            <a:ext cx="182562" cy="3000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DC3E3A48-2DBA-4F3E-90F8-46A768AA232F}" type="datetime'''''''''''''''''MO''''''''''''''''''''''''''Z'''''''''''''">
              <a:rPr lang="en-US" sz="1200">
                <a:solidFill>
                  <a:srgbClr val="000000"/>
                </a:solidFill>
                <a:cs typeface="Arial" panose="020B0604020202020204" pitchFamily="34" charset="0"/>
                <a:sym typeface="Calibri" panose="020F0502020204030204" pitchFamily="34" charset="0"/>
              </a:rPr>
              <a:pPr algn="r">
                <a:buSzPct val="100000"/>
              </a:pPr>
              <a:t>MOZ</a:t>
            </a:fld>
            <a:endParaRPr lang="en-US" altLang="en-US" sz="1200">
              <a:solidFill>
                <a:srgbClr val="000000"/>
              </a:solidFill>
              <a:cs typeface="Arial" panose="020B0604020202020204" pitchFamily="34" charset="0"/>
              <a:sym typeface="Calibri" panose="020F0502020204030204" pitchFamily="34" charset="0"/>
            </a:endParaRPr>
          </a:p>
        </p:txBody>
      </p:sp>
      <p:sp>
        <p:nvSpPr>
          <p:cNvPr id="37" name="Text Placeholder 21"/>
          <p:cNvSpPr>
            <a:spLocks noGrp="1"/>
          </p:cNvSpPr>
          <p:nvPr>
            <p:custDataLst>
              <p:tags r:id="rId10"/>
            </p:custDataLst>
          </p:nvPr>
        </p:nvSpPr>
        <p:spPr bwMode="auto">
          <a:xfrm flipV="1">
            <a:off x="7177088" y="5321300"/>
            <a:ext cx="182562" cy="2841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F98EB864-2829-4DCC-AFC4-78092B646464}" type="datetime'''''''U''''''''''''''''''''''''''G''A'''''''''''''''">
              <a:rPr lang="en-US" sz="1200">
                <a:solidFill>
                  <a:srgbClr val="000000"/>
                </a:solidFill>
                <a:cs typeface="Arial" panose="020B0604020202020204" pitchFamily="34" charset="0"/>
                <a:sym typeface="Calibri" panose="020F0502020204030204" pitchFamily="34" charset="0"/>
              </a:rPr>
              <a:pPr algn="r">
                <a:buSzPct val="100000"/>
              </a:pPr>
              <a:t>UGA</a:t>
            </a:fld>
            <a:endParaRPr lang="en-US" altLang="en-US" sz="1200">
              <a:solidFill>
                <a:srgbClr val="000000"/>
              </a:solidFill>
              <a:cs typeface="Arial" panose="020B0604020202020204" pitchFamily="34" charset="0"/>
              <a:sym typeface="Calibri" panose="020F0502020204030204" pitchFamily="34" charset="0"/>
            </a:endParaRPr>
          </a:p>
        </p:txBody>
      </p:sp>
      <p:sp>
        <p:nvSpPr>
          <p:cNvPr id="38" name="Text Placeholder 20"/>
          <p:cNvSpPr>
            <a:spLocks noGrp="1"/>
          </p:cNvSpPr>
          <p:nvPr>
            <p:custDataLst>
              <p:tags r:id="rId11"/>
            </p:custDataLst>
          </p:nvPr>
        </p:nvSpPr>
        <p:spPr bwMode="auto">
          <a:xfrm flipV="1">
            <a:off x="6838950" y="5321300"/>
            <a:ext cx="182562" cy="2428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ADF5CADF-61BF-47FF-845D-F66235ED4894}" type="datetime'S''''E''''''''''''''''''''''''''''''''''''''''''N'">
              <a:rPr lang="en-US" sz="1200">
                <a:solidFill>
                  <a:srgbClr val="000000"/>
                </a:solidFill>
                <a:cs typeface="Arial" panose="020B0604020202020204" pitchFamily="34" charset="0"/>
                <a:sym typeface="Calibri" panose="020F0502020204030204" pitchFamily="34" charset="0"/>
              </a:rPr>
              <a:pPr algn="r">
                <a:buSzPct val="100000"/>
              </a:pPr>
              <a:t>SEN</a:t>
            </a:fld>
            <a:endParaRPr lang="en-US" altLang="en-US" sz="1200">
              <a:solidFill>
                <a:srgbClr val="000000"/>
              </a:solidFill>
              <a:cs typeface="Arial" panose="020B0604020202020204" pitchFamily="34" charset="0"/>
              <a:sym typeface="Calibri" panose="020F0502020204030204" pitchFamily="34" charset="0"/>
            </a:endParaRPr>
          </a:p>
        </p:txBody>
      </p:sp>
      <p:sp>
        <p:nvSpPr>
          <p:cNvPr id="39" name="Text Placeholder 19"/>
          <p:cNvSpPr>
            <a:spLocks noGrp="1"/>
          </p:cNvSpPr>
          <p:nvPr>
            <p:custDataLst>
              <p:tags r:id="rId12"/>
            </p:custDataLst>
          </p:nvPr>
        </p:nvSpPr>
        <p:spPr bwMode="auto">
          <a:xfrm flipV="1">
            <a:off x="6500813" y="5321300"/>
            <a:ext cx="182563" cy="2984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4FE50A7A-D5CD-42D3-AB8C-311B4B31FF88}" type="datetime'''''''''R''''W''''''''''''''A'''''''''''''''''''''">
              <a:rPr lang="en-US" sz="1200">
                <a:solidFill>
                  <a:srgbClr val="000000"/>
                </a:solidFill>
                <a:cs typeface="Arial" panose="020B0604020202020204" pitchFamily="34" charset="0"/>
                <a:sym typeface="Calibri" panose="020F0502020204030204" pitchFamily="34" charset="0"/>
              </a:rPr>
              <a:pPr algn="r">
                <a:buSzPct val="100000"/>
              </a:pPr>
              <a:t>RWA</a:t>
            </a:fld>
            <a:endParaRPr lang="en-US" altLang="en-US" sz="1200">
              <a:solidFill>
                <a:srgbClr val="000000"/>
              </a:solidFill>
              <a:cs typeface="Arial" panose="020B0604020202020204" pitchFamily="34" charset="0"/>
              <a:sym typeface="Calibri" panose="020F0502020204030204" pitchFamily="34" charset="0"/>
            </a:endParaRPr>
          </a:p>
        </p:txBody>
      </p:sp>
      <p:sp>
        <p:nvSpPr>
          <p:cNvPr id="67" name="Text Placeholder 14"/>
          <p:cNvSpPr>
            <a:spLocks noGrp="1"/>
          </p:cNvSpPr>
          <p:nvPr>
            <p:custDataLst>
              <p:tags r:id="rId13"/>
            </p:custDataLst>
          </p:nvPr>
        </p:nvSpPr>
        <p:spPr bwMode="auto">
          <a:xfrm flipV="1">
            <a:off x="4805363" y="5321300"/>
            <a:ext cx="182562" cy="2317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B1BF50B9-1467-4697-B376-D3447FACA1A5}" type="datetime'''''''M''''L''''''''''''''''''''''I'''''''''''''''''">
              <a:rPr lang="en-US" sz="1200">
                <a:solidFill>
                  <a:srgbClr val="000000"/>
                </a:solidFill>
                <a:cs typeface="Arial" panose="020B0604020202020204" pitchFamily="34" charset="0"/>
                <a:sym typeface="Calibri" panose="020F0502020204030204" pitchFamily="34" charset="0"/>
              </a:rPr>
              <a:pPr algn="r">
                <a:buSzPct val="100000"/>
              </a:pPr>
              <a:t>MLI</a:t>
            </a:fld>
            <a:endParaRPr lang="en-US" altLang="en-US" sz="1200">
              <a:solidFill>
                <a:srgbClr val="000000"/>
              </a:solidFill>
              <a:cs typeface="Arial" panose="020B0604020202020204" pitchFamily="34" charset="0"/>
              <a:sym typeface="Calibri" panose="020F0502020204030204" pitchFamily="34" charset="0"/>
            </a:endParaRPr>
          </a:p>
        </p:txBody>
      </p:sp>
      <p:sp>
        <p:nvSpPr>
          <p:cNvPr id="68" name="Text Placeholder 13"/>
          <p:cNvSpPr>
            <a:spLocks noGrp="1"/>
          </p:cNvSpPr>
          <p:nvPr>
            <p:custDataLst>
              <p:tags r:id="rId14"/>
            </p:custDataLst>
          </p:nvPr>
        </p:nvSpPr>
        <p:spPr bwMode="auto">
          <a:xfrm flipV="1">
            <a:off x="4462463" y="5321300"/>
            <a:ext cx="182562" cy="3032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2B4BA9EE-C43C-458A-B7F4-0177E0D20CF3}" type="datetime'''''''''''M''''''''''W''''''''''''''''''''''''''''''''''I'">
              <a:rPr lang="en-US" sz="1200">
                <a:solidFill>
                  <a:srgbClr val="000000"/>
                </a:solidFill>
                <a:cs typeface="Arial" panose="020B0604020202020204" pitchFamily="34" charset="0"/>
                <a:sym typeface="Calibri" panose="020F0502020204030204" pitchFamily="34" charset="0"/>
              </a:rPr>
              <a:pPr algn="r">
                <a:buSzPct val="100000"/>
              </a:pPr>
              <a:t>MWI</a:t>
            </a:fld>
            <a:endParaRPr lang="en-US" altLang="en-US" sz="1200">
              <a:solidFill>
                <a:srgbClr val="000000"/>
              </a:solidFill>
              <a:cs typeface="Arial" panose="020B0604020202020204" pitchFamily="34" charset="0"/>
              <a:sym typeface="Calibri" panose="020F0502020204030204" pitchFamily="34" charset="0"/>
            </a:endParaRPr>
          </a:p>
        </p:txBody>
      </p:sp>
      <p:sp>
        <p:nvSpPr>
          <p:cNvPr id="69" name="Text Placeholder 12"/>
          <p:cNvSpPr>
            <a:spLocks noGrp="1"/>
          </p:cNvSpPr>
          <p:nvPr>
            <p:custDataLst>
              <p:tags r:id="rId15"/>
            </p:custDataLst>
          </p:nvPr>
        </p:nvSpPr>
        <p:spPr bwMode="auto">
          <a:xfrm flipV="1">
            <a:off x="4124325" y="5321300"/>
            <a:ext cx="182562" cy="3206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08767DF8-4A84-482D-BF60-4BE9DEBB5E69}" type="datetime'''''''''''M''''''''''''''''''D''''''''''''G'''''">
              <a:rPr lang="en-US" sz="1200">
                <a:solidFill>
                  <a:srgbClr val="000000"/>
                </a:solidFill>
                <a:cs typeface="Arial" panose="020B0604020202020204" pitchFamily="34" charset="0"/>
                <a:sym typeface="Calibri" panose="020F0502020204030204" pitchFamily="34" charset="0"/>
              </a:rPr>
              <a:pPr algn="r">
                <a:buSzPct val="100000"/>
              </a:pPr>
              <a:t>MDG</a:t>
            </a:fld>
            <a:endParaRPr lang="en-US" altLang="en-US" sz="1200">
              <a:solidFill>
                <a:srgbClr val="000000"/>
              </a:solidFill>
              <a:cs typeface="Arial" panose="020B0604020202020204" pitchFamily="34" charset="0"/>
              <a:sym typeface="Calibri" panose="020F0502020204030204" pitchFamily="34" charset="0"/>
            </a:endParaRPr>
          </a:p>
        </p:txBody>
      </p:sp>
      <p:sp>
        <p:nvSpPr>
          <p:cNvPr id="70" name="Text Placeholder 11"/>
          <p:cNvSpPr>
            <a:spLocks noGrp="1"/>
          </p:cNvSpPr>
          <p:nvPr>
            <p:custDataLst>
              <p:tags r:id="rId16"/>
            </p:custDataLst>
          </p:nvPr>
        </p:nvSpPr>
        <p:spPr bwMode="auto">
          <a:xfrm flipV="1">
            <a:off x="3786188" y="5321300"/>
            <a:ext cx="182562" cy="2286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23560AF2-C9A3-40BB-A9E0-340CC50210AC}" type="datetime'''''''''L''B''''''''''''''''''''''''''R'">
              <a:rPr lang="en-US" sz="1200">
                <a:solidFill>
                  <a:srgbClr val="000000"/>
                </a:solidFill>
                <a:cs typeface="Arial" panose="020B0604020202020204" pitchFamily="34" charset="0"/>
                <a:sym typeface="Calibri" panose="020F0502020204030204" pitchFamily="34" charset="0"/>
              </a:rPr>
              <a:pPr algn="r">
                <a:buSzPct val="100000"/>
              </a:pPr>
              <a:t>LBR</a:t>
            </a:fld>
            <a:endParaRPr lang="en-US" altLang="en-US" sz="1200">
              <a:solidFill>
                <a:srgbClr val="000000"/>
              </a:solidFill>
              <a:cs typeface="Arial" panose="020B0604020202020204" pitchFamily="34" charset="0"/>
              <a:sym typeface="Calibri" panose="020F0502020204030204" pitchFamily="34" charset="0"/>
            </a:endParaRPr>
          </a:p>
        </p:txBody>
      </p:sp>
      <p:sp>
        <p:nvSpPr>
          <p:cNvPr id="40" name="Text Placeholder 18"/>
          <p:cNvSpPr>
            <a:spLocks noGrp="1"/>
          </p:cNvSpPr>
          <p:nvPr>
            <p:custDataLst>
              <p:tags r:id="rId17"/>
            </p:custDataLst>
          </p:nvPr>
        </p:nvSpPr>
        <p:spPr bwMode="auto">
          <a:xfrm flipV="1">
            <a:off x="6162675" y="5321300"/>
            <a:ext cx="182562" cy="2365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B8854CDC-120D-42C6-B7DE-69B824B518EB}" type="datetime'''''''''P''''''''''''''''''''A''''''K'''''''''''''''''''''''''">
              <a:rPr lang="en-US" sz="1200">
                <a:solidFill>
                  <a:srgbClr val="000000"/>
                </a:solidFill>
                <a:cs typeface="Arial" panose="020B0604020202020204" pitchFamily="34" charset="0"/>
                <a:sym typeface="Calibri" panose="020F0502020204030204" pitchFamily="34" charset="0"/>
              </a:rPr>
              <a:pPr algn="r">
                <a:buSzPct val="100000"/>
              </a:pPr>
              <a:t>PAK</a:t>
            </a:fld>
            <a:endParaRPr lang="en-US" altLang="en-US" sz="1200">
              <a:solidFill>
                <a:srgbClr val="000000"/>
              </a:solidFill>
              <a:cs typeface="Arial" panose="020B0604020202020204" pitchFamily="34" charset="0"/>
              <a:sym typeface="Calibri" panose="020F0502020204030204" pitchFamily="34" charset="0"/>
            </a:endParaRPr>
          </a:p>
        </p:txBody>
      </p:sp>
      <p:sp>
        <p:nvSpPr>
          <p:cNvPr id="55" name="Text Placeholder 17"/>
          <p:cNvSpPr>
            <a:spLocks noGrp="1"/>
          </p:cNvSpPr>
          <p:nvPr>
            <p:custDataLst>
              <p:tags r:id="rId18"/>
            </p:custDataLst>
          </p:nvPr>
        </p:nvSpPr>
        <p:spPr bwMode="auto">
          <a:xfrm flipV="1">
            <a:off x="5824538" y="5321300"/>
            <a:ext cx="182562" cy="2841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94E4E03B-42C4-4A35-A7F3-B3A645B352AA}" type="datetime'N''''''''''''''''''''''''''''''GA'''''''''''''''''''">
              <a:rPr lang="en-US" sz="1200">
                <a:solidFill>
                  <a:srgbClr val="000000"/>
                </a:solidFill>
                <a:cs typeface="Arial" panose="020B0604020202020204" pitchFamily="34" charset="0"/>
                <a:sym typeface="Calibri" panose="020F0502020204030204" pitchFamily="34" charset="0"/>
              </a:rPr>
              <a:pPr algn="r">
                <a:buSzPct val="100000"/>
              </a:pPr>
              <a:t>NGA</a:t>
            </a:fld>
            <a:endParaRPr lang="en-US" altLang="en-US" sz="1200">
              <a:solidFill>
                <a:srgbClr val="000000"/>
              </a:solidFill>
              <a:cs typeface="Arial" panose="020B0604020202020204" pitchFamily="34" charset="0"/>
              <a:sym typeface="Calibri" panose="020F0502020204030204" pitchFamily="34" charset="0"/>
            </a:endParaRPr>
          </a:p>
        </p:txBody>
      </p:sp>
      <p:sp>
        <p:nvSpPr>
          <p:cNvPr id="75" name="Text Placeholder 6"/>
          <p:cNvSpPr>
            <a:spLocks noGrp="1"/>
          </p:cNvSpPr>
          <p:nvPr>
            <p:custDataLst>
              <p:tags r:id="rId19"/>
            </p:custDataLst>
          </p:nvPr>
        </p:nvSpPr>
        <p:spPr bwMode="auto">
          <a:xfrm flipV="1">
            <a:off x="2090738" y="5321300"/>
            <a:ext cx="182562" cy="2809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3C606F09-3772-4D63-97A5-ADEBB0082C11}" type="datetime'''''''''''G''''''''''''''''''''''H''A'''''''''''''''''">
              <a:rPr lang="en-US" sz="1200">
                <a:solidFill>
                  <a:srgbClr val="000000"/>
                </a:solidFill>
                <a:cs typeface="Arial" panose="020B0604020202020204" pitchFamily="34" charset="0"/>
                <a:sym typeface="Calibri" panose="020F0502020204030204" pitchFamily="34" charset="0"/>
              </a:rPr>
              <a:pPr algn="r">
                <a:buSzPct val="100000"/>
              </a:pPr>
              <a:t>GHA</a:t>
            </a:fld>
            <a:endParaRPr lang="en-US" altLang="en-US" sz="1200">
              <a:solidFill>
                <a:srgbClr val="000000"/>
              </a:solidFill>
              <a:cs typeface="Arial" panose="020B0604020202020204" pitchFamily="34" charset="0"/>
              <a:sym typeface="Calibri" panose="020F0502020204030204" pitchFamily="34" charset="0"/>
            </a:endParaRPr>
          </a:p>
        </p:txBody>
      </p:sp>
      <p:sp>
        <p:nvSpPr>
          <p:cNvPr id="76" name="Text Placeholder 5"/>
          <p:cNvSpPr>
            <a:spLocks noGrp="1"/>
          </p:cNvSpPr>
          <p:nvPr>
            <p:custDataLst>
              <p:tags r:id="rId20"/>
            </p:custDataLst>
          </p:nvPr>
        </p:nvSpPr>
        <p:spPr bwMode="auto">
          <a:xfrm flipV="1">
            <a:off x="1747838" y="5321300"/>
            <a:ext cx="182562" cy="244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7B9FD10F-CFCF-43F1-97DF-6F6D5EF671ED}" type="datetime'''''''''E''''''''''''T''H'''''''''''''''''">
              <a:rPr lang="en-US" sz="1200">
                <a:solidFill>
                  <a:srgbClr val="000000"/>
                </a:solidFill>
                <a:cs typeface="Arial" panose="020B0604020202020204" pitchFamily="34" charset="0"/>
                <a:sym typeface="Calibri" panose="020F0502020204030204" pitchFamily="34" charset="0"/>
              </a:rPr>
              <a:pPr algn="r">
                <a:buSzPct val="100000"/>
              </a:pPr>
              <a:t>ETH</a:t>
            </a:fld>
            <a:endParaRPr lang="en-US" altLang="en-US" sz="1200">
              <a:solidFill>
                <a:srgbClr val="000000"/>
              </a:solidFill>
              <a:cs typeface="Arial" panose="020B0604020202020204" pitchFamily="34" charset="0"/>
              <a:sym typeface="Calibri" panose="020F0502020204030204" pitchFamily="34" charset="0"/>
            </a:endParaRPr>
          </a:p>
        </p:txBody>
      </p:sp>
      <p:sp>
        <p:nvSpPr>
          <p:cNvPr id="32" name="Text Placeholder 4"/>
          <p:cNvSpPr>
            <a:spLocks noGrp="1"/>
          </p:cNvSpPr>
          <p:nvPr>
            <p:custDataLst>
              <p:tags r:id="rId21"/>
            </p:custDataLst>
          </p:nvPr>
        </p:nvSpPr>
        <p:spPr bwMode="auto">
          <a:xfrm flipV="1">
            <a:off x="1409700" y="5321300"/>
            <a:ext cx="182562" cy="2428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7A80CCEA-ACB3-4DAE-BED2-0AB4F58FEB80}" type="datetime'''''''''''''''''''''Z''''''''''''''''''''A''R'''''''''">
              <a:rPr lang="en-US" sz="1200">
                <a:solidFill>
                  <a:srgbClr val="000000"/>
                </a:solidFill>
                <a:cs typeface="Arial" panose="020B0604020202020204" pitchFamily="34" charset="0"/>
                <a:sym typeface="Calibri" panose="020F0502020204030204" pitchFamily="34" charset="0"/>
              </a:rPr>
              <a:pPr algn="r">
                <a:buSzPct val="100000"/>
              </a:pPr>
              <a:t>ZAR</a:t>
            </a:fld>
            <a:endParaRPr lang="en-US" altLang="en-US" sz="1200">
              <a:solidFill>
                <a:srgbClr val="000000"/>
              </a:solidFill>
              <a:cs typeface="Arial" panose="020B0604020202020204" pitchFamily="34" charset="0"/>
              <a:sym typeface="Calibri" panose="020F0502020204030204" pitchFamily="34" charset="0"/>
            </a:endParaRPr>
          </a:p>
        </p:txBody>
      </p:sp>
      <p:sp>
        <p:nvSpPr>
          <p:cNvPr id="33" name="Text Placeholder 3"/>
          <p:cNvSpPr>
            <a:spLocks noGrp="1"/>
          </p:cNvSpPr>
          <p:nvPr>
            <p:custDataLst>
              <p:tags r:id="rId22"/>
            </p:custDataLst>
          </p:nvPr>
        </p:nvSpPr>
        <p:spPr bwMode="auto">
          <a:xfrm flipV="1">
            <a:off x="1071563" y="5321300"/>
            <a:ext cx="182562" cy="2730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9C1AD744-1F85-4EAD-9790-8AE8BF4DEC7C}" type="datetime'''''''''''''''''''''''BG''''''''''''''''D'''''">
              <a:rPr lang="en-US" sz="1200">
                <a:solidFill>
                  <a:srgbClr val="000000"/>
                </a:solidFill>
                <a:cs typeface="Arial" panose="020B0604020202020204" pitchFamily="34" charset="0"/>
                <a:sym typeface="Calibri" panose="020F0502020204030204" pitchFamily="34" charset="0"/>
              </a:rPr>
              <a:pPr algn="r">
                <a:buSzPct val="100000"/>
              </a:pPr>
              <a:t>BGD</a:t>
            </a:fld>
            <a:endParaRPr lang="en-US" altLang="en-US" sz="1200">
              <a:solidFill>
                <a:srgbClr val="000000"/>
              </a:solidFill>
              <a:cs typeface="Arial" panose="020B0604020202020204" pitchFamily="34" charset="0"/>
              <a:sym typeface="Calibri" panose="020F0502020204030204" pitchFamily="34" charset="0"/>
            </a:endParaRPr>
          </a:p>
        </p:txBody>
      </p:sp>
      <p:sp>
        <p:nvSpPr>
          <p:cNvPr id="71" name="Text Placeholder 10"/>
          <p:cNvSpPr>
            <a:spLocks noGrp="1"/>
          </p:cNvSpPr>
          <p:nvPr>
            <p:custDataLst>
              <p:tags r:id="rId23"/>
            </p:custDataLst>
          </p:nvPr>
        </p:nvSpPr>
        <p:spPr bwMode="auto">
          <a:xfrm flipV="1">
            <a:off x="3443288" y="5321300"/>
            <a:ext cx="182562" cy="2524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1B421BC8-F20A-400B-9E6A-89485F609CE5}" type="datetime'''K''''''''''''''''''''''''''''E''N'''''''''''''''''''''''''''">
              <a:rPr lang="en-US" sz="1200">
                <a:solidFill>
                  <a:srgbClr val="000000"/>
                </a:solidFill>
                <a:cs typeface="Arial" panose="020B0604020202020204" pitchFamily="34" charset="0"/>
                <a:sym typeface="Calibri" panose="020F0502020204030204" pitchFamily="34" charset="0"/>
              </a:rPr>
              <a:pPr algn="r">
                <a:buSzPct val="100000"/>
              </a:pPr>
              <a:t>KEN</a:t>
            </a:fld>
            <a:endParaRPr lang="en-US" altLang="en-US" sz="1200">
              <a:solidFill>
                <a:srgbClr val="000000"/>
              </a:solidFill>
              <a:cs typeface="Arial" panose="020B0604020202020204" pitchFamily="34" charset="0"/>
              <a:sym typeface="Calibri" panose="020F0502020204030204" pitchFamily="34" charset="0"/>
            </a:endParaRPr>
          </a:p>
        </p:txBody>
      </p:sp>
      <p:sp>
        <p:nvSpPr>
          <p:cNvPr id="72" name="Text Placeholder 9"/>
          <p:cNvSpPr>
            <a:spLocks noGrp="1"/>
          </p:cNvSpPr>
          <p:nvPr>
            <p:custDataLst>
              <p:tags r:id="rId24"/>
            </p:custDataLst>
          </p:nvPr>
        </p:nvSpPr>
        <p:spPr bwMode="auto">
          <a:xfrm flipV="1">
            <a:off x="3105150" y="5321300"/>
            <a:ext cx="182562" cy="2301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1F04F9C6-36BA-4858-B2CC-A00F58185F8A}" type="datetime'''''''''''''''''''''''''''''IDN'''''''''''''''''''''">
              <a:rPr lang="en-US" sz="1200">
                <a:solidFill>
                  <a:srgbClr val="000000"/>
                </a:solidFill>
                <a:cs typeface="Arial" panose="020B0604020202020204" pitchFamily="34" charset="0"/>
                <a:sym typeface="Calibri" panose="020F0502020204030204" pitchFamily="34" charset="0"/>
              </a:rPr>
              <a:pPr algn="r">
                <a:buSzPct val="100000"/>
              </a:pPr>
              <a:t>IDN</a:t>
            </a:fld>
            <a:endParaRPr lang="en-US" altLang="en-US" sz="1200">
              <a:solidFill>
                <a:srgbClr val="000000"/>
              </a:solidFill>
              <a:cs typeface="Arial" panose="020B0604020202020204" pitchFamily="34" charset="0"/>
              <a:sym typeface="Calibri" panose="020F0502020204030204" pitchFamily="34" charset="0"/>
            </a:endParaRPr>
          </a:p>
        </p:txBody>
      </p:sp>
      <p:sp>
        <p:nvSpPr>
          <p:cNvPr id="73" name="Text Placeholder 8"/>
          <p:cNvSpPr>
            <a:spLocks noGrp="1"/>
          </p:cNvSpPr>
          <p:nvPr>
            <p:custDataLst>
              <p:tags r:id="rId25"/>
            </p:custDataLst>
          </p:nvPr>
        </p:nvSpPr>
        <p:spPr bwMode="auto">
          <a:xfrm flipV="1">
            <a:off x="2767013" y="5321300"/>
            <a:ext cx="182563" cy="2301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6790049B-B16A-457F-9015-40F1A33C5681}" type="datetime'''''''I''''''N''''''''''''''''D'''''''">
              <a:rPr lang="en-US" sz="1200">
                <a:solidFill>
                  <a:srgbClr val="000000"/>
                </a:solidFill>
                <a:cs typeface="Arial" panose="020B0604020202020204" pitchFamily="34" charset="0"/>
                <a:sym typeface="Calibri" panose="020F0502020204030204" pitchFamily="34" charset="0"/>
              </a:rPr>
              <a:pPr algn="r">
                <a:buSzPct val="100000"/>
              </a:pPr>
              <a:t>IND</a:t>
            </a:fld>
            <a:endParaRPr lang="en-US" altLang="en-US" sz="1200">
              <a:solidFill>
                <a:srgbClr val="000000"/>
              </a:solidFill>
              <a:cs typeface="Arial" panose="020B0604020202020204" pitchFamily="34" charset="0"/>
              <a:sym typeface="Calibri" panose="020F0502020204030204" pitchFamily="34" charset="0"/>
            </a:endParaRPr>
          </a:p>
        </p:txBody>
      </p:sp>
      <p:sp>
        <p:nvSpPr>
          <p:cNvPr id="74" name="Text Placeholder 7"/>
          <p:cNvSpPr>
            <a:spLocks noGrp="1"/>
          </p:cNvSpPr>
          <p:nvPr>
            <p:custDataLst>
              <p:tags r:id="rId26"/>
            </p:custDataLst>
          </p:nvPr>
        </p:nvSpPr>
        <p:spPr bwMode="auto">
          <a:xfrm flipV="1">
            <a:off x="2428875" y="5321300"/>
            <a:ext cx="182562" cy="2079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DEF758D9-DF6E-4F3B-8850-F832EF1CA0FF}" type="datetime'''H''''''''''''''''''T''''''''''''''''''''''''I'">
              <a:rPr lang="en-US" sz="1200">
                <a:solidFill>
                  <a:srgbClr val="000000"/>
                </a:solidFill>
                <a:cs typeface="Arial" panose="020B0604020202020204" pitchFamily="34" charset="0"/>
                <a:sym typeface="Calibri" panose="020F0502020204030204" pitchFamily="34" charset="0"/>
              </a:rPr>
              <a:pPr algn="r">
                <a:buSzPct val="100000"/>
              </a:pPr>
              <a:t>HTI</a:t>
            </a:fld>
            <a:endParaRPr lang="en-US" altLang="en-US" sz="1200">
              <a:solidFill>
                <a:srgbClr val="000000"/>
              </a:solidFill>
              <a:cs typeface="Arial" panose="020B0604020202020204" pitchFamily="34" charset="0"/>
              <a:sym typeface="Calibri" panose="020F0502020204030204" pitchFamily="34" charset="0"/>
            </a:endParaRPr>
          </a:p>
        </p:txBody>
      </p:sp>
      <p:sp>
        <p:nvSpPr>
          <p:cNvPr id="77" name="Rectangle 32"/>
          <p:cNvSpPr>
            <a:spLocks noChangeArrowheads="1"/>
          </p:cNvSpPr>
          <p:nvPr>
            <p:custDataLst>
              <p:tags r:id="rId27"/>
            </p:custDataLst>
          </p:nvPr>
        </p:nvSpPr>
        <p:spPr bwMode="auto">
          <a:xfrm>
            <a:off x="2879725" y="5715000"/>
            <a:ext cx="214312" cy="160337"/>
          </a:xfrm>
          <a:prstGeom prst="rect">
            <a:avLst/>
          </a:prstGeom>
          <a:solidFill>
            <a:srgbClr val="00286B"/>
          </a:solidFill>
          <a:ln w="9525">
            <a:solidFill>
              <a:srgbClr val="FFFFFF"/>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78" name="Rectangle 30"/>
          <p:cNvSpPr>
            <a:spLocks noChangeArrowheads="1"/>
          </p:cNvSpPr>
          <p:nvPr>
            <p:custDataLst>
              <p:tags r:id="rId28"/>
            </p:custDataLst>
          </p:nvPr>
        </p:nvSpPr>
        <p:spPr bwMode="auto">
          <a:xfrm>
            <a:off x="1087438" y="5715000"/>
            <a:ext cx="214313" cy="160337"/>
          </a:xfrm>
          <a:prstGeom prst="rect">
            <a:avLst/>
          </a:prstGeom>
          <a:solidFill>
            <a:srgbClr val="8F0B36"/>
          </a:solidFill>
          <a:ln w="9525">
            <a:solidFill>
              <a:srgbClr val="FFFFFF"/>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80" name="Text Placeholder 25"/>
          <p:cNvSpPr>
            <a:spLocks noGrp="1"/>
          </p:cNvSpPr>
          <p:nvPr>
            <p:custDataLst>
              <p:tags r:id="rId29"/>
            </p:custDataLst>
          </p:nvPr>
        </p:nvSpPr>
        <p:spPr bwMode="auto">
          <a:xfrm>
            <a:off x="1352550" y="5710238"/>
            <a:ext cx="1425575"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F30627C2-7353-49F5-87E2-8FCF83C6F1C2}" type="datetime'B''ottom'''''''' we''''''alth ''q''u''in''''''t''''i''l''''e'">
              <a:rPr lang="en-US" sz="1200">
                <a:solidFill>
                  <a:srgbClr val="000000"/>
                </a:solidFill>
                <a:cs typeface="Arial" panose="020B0604020202020204" pitchFamily="34" charset="0"/>
                <a:sym typeface="Calibri" panose="020F0502020204030204" pitchFamily="34" charset="0"/>
              </a:rPr>
              <a:pPr>
                <a:buSzPct val="100000"/>
              </a:pPr>
              <a:t>Bottom wealth quintile</a:t>
            </a:fld>
            <a:endParaRPr lang="en-US" altLang="en-US" sz="1200" dirty="0">
              <a:solidFill>
                <a:srgbClr val="000000"/>
              </a:solidFill>
              <a:cs typeface="Arial" panose="020B0604020202020204" pitchFamily="34" charset="0"/>
              <a:sym typeface="Calibri" panose="020F0502020204030204" pitchFamily="34" charset="0"/>
            </a:endParaRPr>
          </a:p>
        </p:txBody>
      </p:sp>
      <p:sp>
        <p:nvSpPr>
          <p:cNvPr id="79" name="Text Placeholder 26"/>
          <p:cNvSpPr>
            <a:spLocks noGrp="1"/>
          </p:cNvSpPr>
          <p:nvPr>
            <p:custDataLst>
              <p:tags r:id="rId30"/>
            </p:custDataLst>
          </p:nvPr>
        </p:nvSpPr>
        <p:spPr bwMode="auto">
          <a:xfrm>
            <a:off x="3144838" y="5710238"/>
            <a:ext cx="1182688"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37914F9F-FA90-44A7-A60E-26335F10227D}" type="datetime'''''Top'' we''al''''''''''t''h'''''' ''q''ui''''''ntile'">
              <a:rPr lang="en-US" sz="1200">
                <a:solidFill>
                  <a:srgbClr val="000000"/>
                </a:solidFill>
                <a:cs typeface="Arial" panose="020B0604020202020204" pitchFamily="34" charset="0"/>
                <a:sym typeface="Calibri" panose="020F0502020204030204" pitchFamily="34" charset="0"/>
              </a:rPr>
              <a:pPr>
                <a:buSzPct val="100000"/>
              </a:pPr>
              <a:t>Top wealth quintile</a:t>
            </a:fld>
            <a:endParaRPr lang="en-US" altLang="en-US" sz="1200">
              <a:solidFill>
                <a:srgbClr val="000000"/>
              </a:solidFill>
              <a:cs typeface="Arial" panose="020B0604020202020204" pitchFamily="34" charset="0"/>
              <a:sym typeface="Calibri" panose="020F0502020204030204" pitchFamily="34" charset="0"/>
            </a:endParaRPr>
          </a:p>
        </p:txBody>
      </p:sp>
      <p:sp>
        <p:nvSpPr>
          <p:cNvPr id="86" name="TextBox 33"/>
          <p:cNvSpPr txBox="1">
            <a:spLocks noChangeArrowheads="1"/>
          </p:cNvSpPr>
          <p:nvPr/>
        </p:nvSpPr>
        <p:spPr bwMode="auto">
          <a:xfrm>
            <a:off x="876300" y="3671009"/>
            <a:ext cx="773429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400"/>
              </a:spcAft>
            </a:pPr>
            <a:r>
              <a:rPr lang="en-US" altLang="en-US" sz="1200" b="1" dirty="0" smtClean="0">
                <a:solidFill>
                  <a:prstClr val="black"/>
                </a:solidFill>
                <a:cs typeface="Arial" panose="020B0604020202020204" pitchFamily="34" charset="0"/>
                <a:sym typeface="Calibri" panose="020F0502020204030204" pitchFamily="34" charset="0"/>
              </a:rPr>
              <a:t>Ability to pay determines access to critical EPCMD services, as evident in the gap between rich and poor</a:t>
            </a:r>
          </a:p>
          <a:p>
            <a:pPr>
              <a:spcAft>
                <a:spcPts val="400"/>
              </a:spcAft>
            </a:pPr>
            <a:r>
              <a:rPr lang="en-US" altLang="en-US" sz="1000" dirty="0">
                <a:solidFill>
                  <a:prstClr val="black"/>
                </a:solidFill>
                <a:cs typeface="Arial" panose="020B0604020202020204" pitchFamily="34" charset="0"/>
                <a:sym typeface="Calibri" panose="020F0502020204030204" pitchFamily="34" charset="0"/>
              </a:rPr>
              <a:t>Skilled attendant births by wealth quintile in USAID priority countries (% of births)</a:t>
            </a:r>
            <a:r>
              <a:rPr lang="en-US" altLang="en-US" sz="1000" baseline="30000" dirty="0">
                <a:solidFill>
                  <a:prstClr val="black"/>
                </a:solidFill>
                <a:cs typeface="Arial" panose="020B0604020202020204" pitchFamily="34" charset="0"/>
                <a:sym typeface="Calibri" panose="020F0502020204030204" pitchFamily="34" charset="0"/>
              </a:rPr>
              <a:t>1</a:t>
            </a:r>
          </a:p>
          <a:p>
            <a:pPr>
              <a:spcAft>
                <a:spcPts val="400"/>
              </a:spcAft>
            </a:pPr>
            <a:endParaRPr lang="en-US" altLang="en-US" sz="1400" b="1" u="sng" baseline="30000" dirty="0">
              <a:solidFill>
                <a:prstClr val="black"/>
              </a:solidFill>
              <a:cs typeface="Arial" panose="020B0604020202020204" pitchFamily="34" charset="0"/>
              <a:sym typeface="Calibri" panose="020F0502020204030204" pitchFamily="34" charset="0"/>
            </a:endParaRPr>
          </a:p>
        </p:txBody>
      </p:sp>
      <p:pic>
        <p:nvPicPr>
          <p:cNvPr id="41" name="Picture 46" descr="User Icon"/>
          <p:cNvPicPr>
            <a:picLocks noChangeAspect="1" noChangeArrowheads="1"/>
          </p:cNvPicPr>
          <p:nvPr/>
        </p:nvPicPr>
        <p:blipFill>
          <a:blip r:embed="rId3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hlinkClick r:id="rId38" action="ppaction://hlinksldjump"/>
          </p:cNvPr>
          <p:cNvPicPr>
            <a:picLocks noChangeAspect="1"/>
          </p:cNvPicPr>
          <p:nvPr/>
        </p:nvPicPr>
        <p:blipFill rotWithShape="1">
          <a:blip r:embed="rId3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cxnSp>
        <p:nvCxnSpPr>
          <p:cNvPr id="8" name="Straight Connector 7"/>
          <p:cNvCxnSpPr/>
          <p:nvPr/>
        </p:nvCxnSpPr>
        <p:spPr bwMode="auto">
          <a:xfrm>
            <a:off x="947737" y="3886200"/>
            <a:ext cx="7662863" cy="0"/>
          </a:xfrm>
          <a:prstGeom prst="line">
            <a:avLst/>
          </a:prstGeom>
          <a:solidFill>
            <a:schemeClr val="bg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459703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7574" name="think-cell Slide" r:id="rId5" imgW="6350000" imgH="6350000" progId="">
                  <p:embed/>
                </p:oleObj>
              </mc:Choice>
              <mc:Fallback>
                <p:oleObj name="think-cell Slide" r:id="rId5" imgW="6350000" imgH="6350000" progId="">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42</a:t>
            </a:fld>
            <a:endParaRPr lang="en-US" dirty="0">
              <a:solidFill>
                <a:prstClr val="black">
                  <a:tint val="75000"/>
                </a:prstClr>
              </a:solidFill>
            </a:endParaRPr>
          </a:p>
        </p:txBody>
      </p:sp>
      <p:sp>
        <p:nvSpPr>
          <p:cNvPr id="4" name="Title 1"/>
          <p:cNvSpPr>
            <a:spLocks noGrp="1"/>
          </p:cNvSpPr>
          <p:nvPr>
            <p:ph type="title"/>
          </p:nvPr>
        </p:nvSpPr>
        <p:spPr>
          <a:xfrm>
            <a:off x="990600" y="248345"/>
            <a:ext cx="5715000" cy="665163"/>
          </a:xfrm>
        </p:spPr>
        <p:txBody>
          <a:bodyPr>
            <a:noAutofit/>
          </a:bodyPr>
          <a:lstStyle/>
          <a:p>
            <a:r>
              <a:rPr lang="en-US" b="1" dirty="0" smtClean="0"/>
              <a:t>Diagnosis</a:t>
            </a:r>
            <a:r>
              <a:rPr lang="en-US" dirty="0" smtClean="0"/>
              <a:t>: Low </a:t>
            </a:r>
            <a:r>
              <a:rPr lang="en-US" dirty="0"/>
              <a:t>utilization, delays in seeking care, and catastrophic expenditures are common symptoms</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
        <p:nvSpPr>
          <p:cNvPr id="96" name="Text Placeholder 2"/>
          <p:cNvSpPr txBox="1">
            <a:spLocks/>
          </p:cNvSpPr>
          <p:nvPr/>
        </p:nvSpPr>
        <p:spPr bwMode="auto">
          <a:xfrm>
            <a:off x="576510" y="6083721"/>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sp>
        <p:nvSpPr>
          <p:cNvPr id="113" name="Rectangle 112"/>
          <p:cNvSpPr/>
          <p:nvPr/>
        </p:nvSpPr>
        <p:spPr bwMode="auto">
          <a:xfrm>
            <a:off x="7481847" y="1877638"/>
            <a:ext cx="1383451" cy="33216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5" name="Rectangle 114"/>
          <p:cNvSpPr/>
          <p:nvPr/>
        </p:nvSpPr>
        <p:spPr bwMode="auto">
          <a:xfrm>
            <a:off x="7452719" y="3399881"/>
            <a:ext cx="1412580" cy="4863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6" name="Rectangle 115"/>
          <p:cNvSpPr/>
          <p:nvPr/>
        </p:nvSpPr>
        <p:spPr bwMode="auto">
          <a:xfrm>
            <a:off x="7452720" y="4157565"/>
            <a:ext cx="1412578"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8" name="Rectangle 117"/>
          <p:cNvSpPr/>
          <p:nvPr/>
        </p:nvSpPr>
        <p:spPr bwMode="auto">
          <a:xfrm>
            <a:off x="7452720" y="5050355"/>
            <a:ext cx="1436392"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cxnSp>
        <p:nvCxnSpPr>
          <p:cNvPr id="125" name="Straight Arrow Connector 124"/>
          <p:cNvCxnSpPr>
            <a:endCxn id="118" idx="1"/>
          </p:cNvCxnSpPr>
          <p:nvPr/>
        </p:nvCxnSpPr>
        <p:spPr bwMode="auto">
          <a:xfrm>
            <a:off x="6989454" y="5344578"/>
            <a:ext cx="46326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43" name="Rectangle 42"/>
          <p:cNvSpPr/>
          <p:nvPr/>
        </p:nvSpPr>
        <p:spPr bwMode="auto">
          <a:xfrm>
            <a:off x="309563" y="1482454"/>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 Low utilization of crucial EPCMD interventions</a:t>
            </a:r>
          </a:p>
        </p:txBody>
      </p:sp>
      <p:sp>
        <p:nvSpPr>
          <p:cNvPr id="44" name="Rectangle 43"/>
          <p:cNvSpPr/>
          <p:nvPr/>
        </p:nvSpPr>
        <p:spPr bwMode="auto">
          <a:xfrm>
            <a:off x="309563" y="2989127"/>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Patients seeking urgent instead of preventative care</a:t>
            </a:r>
          </a:p>
        </p:txBody>
      </p:sp>
      <p:sp>
        <p:nvSpPr>
          <p:cNvPr id="45" name="Rectangle 44"/>
          <p:cNvSpPr/>
          <p:nvPr/>
        </p:nvSpPr>
        <p:spPr bwMode="auto">
          <a:xfrm>
            <a:off x="304800" y="4495800"/>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Catastrophic household expenditures on health</a:t>
            </a:r>
          </a:p>
        </p:txBody>
      </p:sp>
      <p:sp>
        <p:nvSpPr>
          <p:cNvPr id="98" name="Rectangle 97"/>
          <p:cNvSpPr/>
          <p:nvPr/>
        </p:nvSpPr>
        <p:spPr bwMode="auto">
          <a:xfrm>
            <a:off x="7479008" y="2307654"/>
            <a:ext cx="1386290" cy="39913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 </a:t>
            </a:r>
            <a:endParaRPr lang="en-US" sz="1000" dirty="0">
              <a:solidFill>
                <a:prstClr val="black"/>
              </a:solidFill>
              <a:sym typeface="Symbol" pitchFamily="18" charset="2"/>
            </a:endParaRPr>
          </a:p>
        </p:txBody>
      </p:sp>
      <p:cxnSp>
        <p:nvCxnSpPr>
          <p:cNvPr id="83" name="Straight Arrow Connector 82"/>
          <p:cNvCxnSpPr/>
          <p:nvPr/>
        </p:nvCxnSpPr>
        <p:spPr bwMode="auto">
          <a:xfrm>
            <a:off x="7131296" y="2511527"/>
            <a:ext cx="33630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pic>
        <p:nvPicPr>
          <p:cNvPr id="57" name="Picture 46" descr="User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4800" y="250893"/>
            <a:ext cx="663507" cy="663507"/>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bwMode="auto">
          <a:xfrm>
            <a:off x="2412344" y="1770839"/>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Unavailability of service providers</a:t>
            </a:r>
          </a:p>
        </p:txBody>
      </p:sp>
      <p:cxnSp>
        <p:nvCxnSpPr>
          <p:cNvPr id="64" name="Elbow Connector 63"/>
          <p:cNvCxnSpPr/>
          <p:nvPr/>
        </p:nvCxnSpPr>
        <p:spPr bwMode="auto">
          <a:xfrm flipV="1">
            <a:off x="2038112" y="1895618"/>
            <a:ext cx="366062" cy="608374"/>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5" name="Rectangle 64"/>
          <p:cNvSpPr/>
          <p:nvPr/>
        </p:nvSpPr>
        <p:spPr bwMode="auto">
          <a:xfrm>
            <a:off x="2412344" y="5050354"/>
            <a:ext cx="2302532"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Lack of innovation in low-cost solutions and business models</a:t>
            </a:r>
          </a:p>
        </p:txBody>
      </p:sp>
      <p:cxnSp>
        <p:nvCxnSpPr>
          <p:cNvPr id="66" name="Straight Arrow Connector 65"/>
          <p:cNvCxnSpPr/>
          <p:nvPr/>
        </p:nvCxnSpPr>
        <p:spPr bwMode="auto">
          <a:xfrm>
            <a:off x="2027143" y="5334000"/>
            <a:ext cx="405978"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7" name="Rectangle 66"/>
          <p:cNvSpPr/>
          <p:nvPr/>
        </p:nvSpPr>
        <p:spPr bwMode="auto">
          <a:xfrm>
            <a:off x="2412344" y="2582005"/>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consumer knowledge</a:t>
            </a:r>
          </a:p>
        </p:txBody>
      </p:sp>
      <p:sp>
        <p:nvSpPr>
          <p:cNvPr id="69" name="Rectangle 68"/>
          <p:cNvSpPr/>
          <p:nvPr/>
        </p:nvSpPr>
        <p:spPr bwMode="auto">
          <a:xfrm>
            <a:off x="2412344" y="2987587"/>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Cultural norms</a:t>
            </a:r>
          </a:p>
        </p:txBody>
      </p:sp>
      <p:sp>
        <p:nvSpPr>
          <p:cNvPr id="71" name="Rectangle 70"/>
          <p:cNvSpPr/>
          <p:nvPr/>
        </p:nvSpPr>
        <p:spPr bwMode="auto">
          <a:xfrm>
            <a:off x="2412344" y="2176422"/>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Unreliability of service providers</a:t>
            </a:r>
          </a:p>
        </p:txBody>
      </p:sp>
      <p:cxnSp>
        <p:nvCxnSpPr>
          <p:cNvPr id="72" name="Elbow Connector 71"/>
          <p:cNvCxnSpPr/>
          <p:nvPr/>
        </p:nvCxnSpPr>
        <p:spPr bwMode="auto">
          <a:xfrm>
            <a:off x="2038112" y="2503992"/>
            <a:ext cx="366062" cy="202792"/>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8" name="Elbow Connector 77"/>
          <p:cNvCxnSpPr/>
          <p:nvPr/>
        </p:nvCxnSpPr>
        <p:spPr bwMode="auto">
          <a:xfrm flipV="1">
            <a:off x="2038112" y="2301201"/>
            <a:ext cx="366062" cy="202792"/>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9" name="Elbow Connector 78"/>
          <p:cNvCxnSpPr>
            <a:endCxn id="69" idx="1"/>
          </p:cNvCxnSpPr>
          <p:nvPr/>
        </p:nvCxnSpPr>
        <p:spPr bwMode="auto">
          <a:xfrm rot="16200000" flipH="1">
            <a:off x="2116828" y="2807577"/>
            <a:ext cx="405583" cy="203995"/>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80" name="Rectangle 79"/>
          <p:cNvSpPr/>
          <p:nvPr/>
        </p:nvSpPr>
        <p:spPr bwMode="auto">
          <a:xfrm>
            <a:off x="2421868" y="3915047"/>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consumer knowledge</a:t>
            </a:r>
          </a:p>
        </p:txBody>
      </p:sp>
      <p:sp>
        <p:nvSpPr>
          <p:cNvPr id="81" name="Rectangle 80"/>
          <p:cNvSpPr/>
          <p:nvPr/>
        </p:nvSpPr>
        <p:spPr bwMode="auto">
          <a:xfrm>
            <a:off x="2421868" y="4403184"/>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Cultural norms</a:t>
            </a:r>
          </a:p>
        </p:txBody>
      </p:sp>
      <p:sp>
        <p:nvSpPr>
          <p:cNvPr id="82" name="Rectangle 81"/>
          <p:cNvSpPr/>
          <p:nvPr/>
        </p:nvSpPr>
        <p:spPr bwMode="auto">
          <a:xfrm>
            <a:off x="2421868" y="3391625"/>
            <a:ext cx="2302532" cy="3746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Inaccessibility of service providers</a:t>
            </a:r>
          </a:p>
        </p:txBody>
      </p:sp>
      <p:cxnSp>
        <p:nvCxnSpPr>
          <p:cNvPr id="84" name="Elbow Connector 83"/>
          <p:cNvCxnSpPr/>
          <p:nvPr/>
        </p:nvCxnSpPr>
        <p:spPr bwMode="auto">
          <a:xfrm flipV="1">
            <a:off x="2030453" y="3506426"/>
            <a:ext cx="402668" cy="519782"/>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6" name="Elbow Connector 85"/>
          <p:cNvCxnSpPr>
            <a:endCxn id="81" idx="1"/>
          </p:cNvCxnSpPr>
          <p:nvPr/>
        </p:nvCxnSpPr>
        <p:spPr bwMode="auto">
          <a:xfrm rot="16200000" flipH="1">
            <a:off x="2070220" y="4167383"/>
            <a:ext cx="524658" cy="196501"/>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2" name="Straight Arrow Connector 121"/>
          <p:cNvCxnSpPr/>
          <p:nvPr/>
        </p:nvCxnSpPr>
        <p:spPr bwMode="auto">
          <a:xfrm>
            <a:off x="2036892" y="4026207"/>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3" name="Rectangle 92"/>
          <p:cNvSpPr/>
          <p:nvPr/>
        </p:nvSpPr>
        <p:spPr bwMode="auto">
          <a:xfrm>
            <a:off x="5061767" y="1877638"/>
            <a:ext cx="2078182" cy="33216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Is quality care available and accessible? </a:t>
            </a:r>
          </a:p>
        </p:txBody>
      </p:sp>
      <p:sp>
        <p:nvSpPr>
          <p:cNvPr id="94" name="Rectangle 93"/>
          <p:cNvSpPr/>
          <p:nvPr/>
        </p:nvSpPr>
        <p:spPr bwMode="auto">
          <a:xfrm>
            <a:off x="5038724" y="2806922"/>
            <a:ext cx="2124076"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sufficient demand exist for EPCMD interventions? </a:t>
            </a:r>
          </a:p>
        </p:txBody>
      </p:sp>
      <p:sp>
        <p:nvSpPr>
          <p:cNvPr id="99" name="Rectangle 98"/>
          <p:cNvSpPr/>
          <p:nvPr/>
        </p:nvSpPr>
        <p:spPr bwMode="auto">
          <a:xfrm>
            <a:off x="5061767" y="3391625"/>
            <a:ext cx="2078182" cy="4863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outpatient providers in locations that are physically accessible to poor consumers?</a:t>
            </a:r>
          </a:p>
        </p:txBody>
      </p:sp>
      <p:sp>
        <p:nvSpPr>
          <p:cNvPr id="100" name="Rectangle 99"/>
          <p:cNvSpPr/>
          <p:nvPr/>
        </p:nvSpPr>
        <p:spPr bwMode="auto">
          <a:xfrm>
            <a:off x="5061767" y="2301092"/>
            <a:ext cx="2078182" cy="44210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long waits or perceived low quality barriers to patients’ seeking care? </a:t>
            </a:r>
          </a:p>
        </p:txBody>
      </p:sp>
      <p:sp>
        <p:nvSpPr>
          <p:cNvPr id="101" name="Rectangle 100"/>
          <p:cNvSpPr/>
          <p:nvPr/>
        </p:nvSpPr>
        <p:spPr bwMode="auto">
          <a:xfrm>
            <a:off x="5029200" y="5040829"/>
            <a:ext cx="2078182"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there opportunities to drive down the cost of products and services through innovation? </a:t>
            </a:r>
          </a:p>
        </p:txBody>
      </p:sp>
      <p:sp>
        <p:nvSpPr>
          <p:cNvPr id="102" name="Rectangle 101"/>
          <p:cNvSpPr/>
          <p:nvPr/>
        </p:nvSpPr>
        <p:spPr bwMode="auto">
          <a:xfrm>
            <a:off x="5038724" y="4157564"/>
            <a:ext cx="207818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sufficient demand exist for EPCMD interventions? </a:t>
            </a:r>
          </a:p>
        </p:txBody>
      </p:sp>
      <p:cxnSp>
        <p:nvCxnSpPr>
          <p:cNvPr id="103" name="Straight Arrow Connector 102"/>
          <p:cNvCxnSpPr>
            <a:stCxn id="80" idx="3"/>
          </p:cNvCxnSpPr>
          <p:nvPr/>
        </p:nvCxnSpPr>
        <p:spPr bwMode="auto">
          <a:xfrm>
            <a:off x="4724400" y="4039826"/>
            <a:ext cx="304800" cy="25604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4" name="Straight Arrow Connector 103"/>
          <p:cNvCxnSpPr>
            <a:stCxn id="81" idx="3"/>
          </p:cNvCxnSpPr>
          <p:nvPr/>
        </p:nvCxnSpPr>
        <p:spPr bwMode="auto">
          <a:xfrm flipV="1">
            <a:off x="4724400" y="4303940"/>
            <a:ext cx="295276" cy="22402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6" name="Straight Arrow Connector 105"/>
          <p:cNvCxnSpPr/>
          <p:nvPr/>
        </p:nvCxnSpPr>
        <p:spPr bwMode="auto">
          <a:xfrm>
            <a:off x="4724400" y="3581400"/>
            <a:ext cx="27622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8" name="Straight Arrow Connector 107"/>
          <p:cNvCxnSpPr/>
          <p:nvPr/>
        </p:nvCxnSpPr>
        <p:spPr bwMode="auto">
          <a:xfrm>
            <a:off x="7082785" y="4294821"/>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14" name="Straight Arrow Connector 113"/>
          <p:cNvCxnSpPr>
            <a:endCxn id="93" idx="1"/>
          </p:cNvCxnSpPr>
          <p:nvPr/>
        </p:nvCxnSpPr>
        <p:spPr bwMode="auto">
          <a:xfrm>
            <a:off x="4691833" y="1850729"/>
            <a:ext cx="369934" cy="19299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17" name="Straight Arrow Connector 116"/>
          <p:cNvCxnSpPr>
            <a:endCxn id="93" idx="1"/>
          </p:cNvCxnSpPr>
          <p:nvPr/>
        </p:nvCxnSpPr>
        <p:spPr bwMode="auto">
          <a:xfrm flipV="1">
            <a:off x="4691833" y="2043719"/>
            <a:ext cx="369934" cy="25748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0" name="Straight Arrow Connector 119"/>
          <p:cNvCxnSpPr>
            <a:endCxn id="100" idx="1"/>
          </p:cNvCxnSpPr>
          <p:nvPr/>
        </p:nvCxnSpPr>
        <p:spPr bwMode="auto">
          <a:xfrm>
            <a:off x="4687071" y="2307654"/>
            <a:ext cx="374696" cy="214492"/>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6" name="Straight Arrow Connector 125"/>
          <p:cNvCxnSpPr>
            <a:stCxn id="67" idx="3"/>
          </p:cNvCxnSpPr>
          <p:nvPr/>
        </p:nvCxnSpPr>
        <p:spPr bwMode="auto">
          <a:xfrm>
            <a:off x="4714876" y="2706784"/>
            <a:ext cx="304800" cy="215852"/>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7" name="Straight Arrow Connector 126"/>
          <p:cNvCxnSpPr>
            <a:stCxn id="69" idx="3"/>
          </p:cNvCxnSpPr>
          <p:nvPr/>
        </p:nvCxnSpPr>
        <p:spPr bwMode="auto">
          <a:xfrm flipV="1">
            <a:off x="4714876" y="2942057"/>
            <a:ext cx="304800" cy="170309"/>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29" name="Rectangle 128"/>
          <p:cNvSpPr/>
          <p:nvPr/>
        </p:nvSpPr>
        <p:spPr bwMode="auto">
          <a:xfrm>
            <a:off x="7467600" y="2831563"/>
            <a:ext cx="1397699" cy="24987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cxnSp>
        <p:nvCxnSpPr>
          <p:cNvPr id="131" name="Straight Arrow Connector 130"/>
          <p:cNvCxnSpPr/>
          <p:nvPr/>
        </p:nvCxnSpPr>
        <p:spPr bwMode="auto">
          <a:xfrm>
            <a:off x="7116906" y="2045899"/>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2" name="Straight Arrow Connector 131"/>
          <p:cNvCxnSpPr/>
          <p:nvPr/>
        </p:nvCxnSpPr>
        <p:spPr bwMode="auto">
          <a:xfrm>
            <a:off x="7162800" y="2941106"/>
            <a:ext cx="30573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6" name="Straight Arrow Connector 135"/>
          <p:cNvCxnSpPr/>
          <p:nvPr/>
        </p:nvCxnSpPr>
        <p:spPr bwMode="auto">
          <a:xfrm>
            <a:off x="7131296" y="3657600"/>
            <a:ext cx="33630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8" name="Straight Arrow Connector 137"/>
          <p:cNvCxnSpPr/>
          <p:nvPr/>
        </p:nvCxnSpPr>
        <p:spPr bwMode="auto">
          <a:xfrm>
            <a:off x="4724400" y="5334000"/>
            <a:ext cx="304800" cy="158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Tree>
    <p:extLst>
      <p:ext uri="{BB962C8B-B14F-4D97-AF65-F5344CB8AC3E}">
        <p14:creationId xmlns:p14="http://schemas.microsoft.com/office/powerpoint/2010/main" val="10526755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4095"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19200" y="248345"/>
            <a:ext cx="6172200" cy="665163"/>
          </a:xfrm>
        </p:spPr>
        <p:txBody>
          <a:bodyPr>
            <a:normAutofit/>
          </a:bodyPr>
          <a:lstStyle/>
          <a:p>
            <a:r>
              <a:rPr lang="en-US" b="1" dirty="0" smtClean="0"/>
              <a:t>Solutions and tools</a:t>
            </a:r>
            <a:r>
              <a:rPr lang="en-US" dirty="0" smtClean="0"/>
              <a:t>: Financing instruments can enable national health schemes, vouchers, and </a:t>
            </a:r>
            <a:r>
              <a:rPr lang="en-US" dirty="0" err="1" smtClean="0"/>
              <a:t>microinsurance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43</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125173"/>
              </p:ext>
            </p:extLst>
          </p:nvPr>
        </p:nvGraphicFramePr>
        <p:xfrm>
          <a:off x="542921" y="1157287"/>
          <a:ext cx="8067683" cy="5034280"/>
        </p:xfrm>
        <a:graphic>
          <a:graphicData uri="http://schemas.openxmlformats.org/drawingml/2006/table">
            <a:tbl>
              <a:tblPr firstRow="1" bandRow="1">
                <a:tableStyleId>{5C22544A-7EE6-4342-B048-85BDC9FD1C3A}</a:tableStyleId>
              </a:tblPr>
              <a:tblGrid>
                <a:gridCol w="1362079"/>
                <a:gridCol w="2971801"/>
                <a:gridCol w="3733803"/>
              </a:tblGrid>
              <a:tr h="370840">
                <a:tc>
                  <a:txBody>
                    <a:bodyPr/>
                    <a:lstStyle/>
                    <a:p>
                      <a:pPr algn="ctr"/>
                      <a:r>
                        <a:rPr lang="en-US" sz="1200" dirty="0" smtClean="0">
                          <a:latin typeface="Calibri" panose="020F0502020204030204" pitchFamily="34" charset="0"/>
                        </a:rPr>
                        <a:t>Solution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200" dirty="0" smtClean="0">
                          <a:latin typeface="Calibri" panose="020F0502020204030204" pitchFamily="34" charset="0"/>
                        </a:rPr>
                        <a:t>Tools</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200" dirty="0" smtClean="0">
                          <a:latin typeface="Calibri" panose="020F0502020204030204" pitchFamily="34" charset="0"/>
                        </a:rPr>
                        <a:t>Conditions for application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370840">
                <a:tc>
                  <a:txBody>
                    <a:bodyPr/>
                    <a:lstStyle/>
                    <a:p>
                      <a:r>
                        <a:rPr lang="en-US" sz="1200" b="1" baseline="0" dirty="0" smtClean="0">
                          <a:latin typeface="Calibri" panose="020F0502020204030204" pitchFamily="34" charset="0"/>
                        </a:rPr>
                        <a:t>New n</a:t>
                      </a:r>
                      <a:r>
                        <a:rPr lang="en-US" sz="1200" b="1" dirty="0" smtClean="0">
                          <a:latin typeface="Calibri" panose="020F0502020204030204" pitchFamily="34" charset="0"/>
                        </a:rPr>
                        <a:t>ational policies to lower healthcare</a:t>
                      </a:r>
                      <a:r>
                        <a:rPr lang="en-US" sz="1200" b="1" baseline="0" dirty="0" smtClean="0">
                          <a:latin typeface="Calibri" panose="020F0502020204030204" pitchFamily="34" charset="0"/>
                        </a:rPr>
                        <a:t> costs </a:t>
                      </a:r>
                      <a:r>
                        <a:rPr lang="en-US" sz="1200" b="1" dirty="0" smtClean="0">
                          <a:latin typeface="Calibri" panose="020F0502020204030204" pitchFamily="34" charset="0"/>
                        </a:rPr>
                        <a:t>to consumers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Risk</a:t>
                      </a:r>
                      <a:r>
                        <a:rPr lang="en-US" sz="1200" b="1" baseline="0" dirty="0" smtClean="0">
                          <a:latin typeface="Calibri" panose="020F0502020204030204" pitchFamily="34" charset="0"/>
                        </a:rPr>
                        <a:t> pooling mechanisms </a:t>
                      </a:r>
                      <a:r>
                        <a:rPr lang="en-US" sz="1200" b="0" baseline="0" dirty="0" smtClean="0">
                          <a:latin typeface="Calibri" panose="020F0502020204030204" pitchFamily="34" charset="0"/>
                        </a:rPr>
                        <a:t>(i.e. national health insurance schemes) to make health spending more efficient and predictable</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rPr>
                        <a:t>Political will and domestic resources exist to create or </a:t>
                      </a:r>
                      <a:r>
                        <a:rPr lang="en-US" sz="1200" baseline="0" smtClean="0">
                          <a:latin typeface="Calibri" panose="020F0502020204030204" pitchFamily="34" charset="0"/>
                        </a:rPr>
                        <a:t>scale national health </a:t>
                      </a:r>
                      <a:r>
                        <a:rPr lang="en-US" sz="1200" baseline="0" dirty="0" smtClean="0">
                          <a:latin typeface="Calibri" panose="020F0502020204030204" pitchFamily="34" charset="0"/>
                        </a:rPr>
                        <a:t>insurance schemes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Healthcare</a:t>
                      </a:r>
                      <a:r>
                        <a:rPr lang="en-US" sz="1200" baseline="0" dirty="0" smtClean="0">
                          <a:latin typeface="Calibri" panose="020F0502020204030204" pitchFamily="34" charset="0"/>
                        </a:rPr>
                        <a:t> providers are available, accessible, and reliable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rowSpan="3">
                  <a:txBody>
                    <a:bodyPr/>
                    <a:lstStyle/>
                    <a:p>
                      <a:r>
                        <a:rPr lang="en-US" sz="1200" b="1" dirty="0" smtClean="0">
                          <a:latin typeface="Calibri" panose="020F0502020204030204" pitchFamily="34" charset="0"/>
                        </a:rPr>
                        <a:t>New or expanded health savings, lending, and</a:t>
                      </a:r>
                      <a:r>
                        <a:rPr lang="en-US" sz="1200" b="1" baseline="0" dirty="0" smtClean="0">
                          <a:latin typeface="Calibri" panose="020F0502020204030204" pitchFamily="34" charset="0"/>
                        </a:rPr>
                        <a:t> </a:t>
                      </a:r>
                      <a:r>
                        <a:rPr lang="en-US" sz="1200" b="1" baseline="0" dirty="0" err="1" smtClean="0">
                          <a:latin typeface="Calibri" panose="020F0502020204030204" pitchFamily="34" charset="0"/>
                        </a:rPr>
                        <a:t>microinsurance</a:t>
                      </a:r>
                      <a:r>
                        <a:rPr lang="en-US" sz="1200" b="1" baseline="0" dirty="0" smtClean="0">
                          <a:latin typeface="Calibri" panose="020F0502020204030204" pitchFamily="34" charset="0"/>
                        </a:rPr>
                        <a:t> products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Risk</a:t>
                      </a:r>
                      <a:r>
                        <a:rPr lang="en-US" sz="1200" b="1" baseline="0" dirty="0" smtClean="0">
                          <a:latin typeface="Calibri" panose="020F0502020204030204" pitchFamily="34" charset="0"/>
                        </a:rPr>
                        <a:t> pooling mechanisms </a:t>
                      </a:r>
                      <a:r>
                        <a:rPr lang="en-US" sz="1200" b="0" baseline="0" dirty="0" smtClean="0">
                          <a:latin typeface="Calibri" panose="020F0502020204030204" pitchFamily="34" charset="0"/>
                        </a:rPr>
                        <a:t>to make health spending more efficient and predictable through </a:t>
                      </a:r>
                      <a:r>
                        <a:rPr lang="en-US" sz="1200" b="0" baseline="0" dirty="0" err="1" smtClean="0">
                          <a:latin typeface="Calibri" panose="020F0502020204030204" pitchFamily="34" charset="0"/>
                        </a:rPr>
                        <a:t>microinsurance</a:t>
                      </a:r>
                      <a:r>
                        <a:rPr lang="en-US" sz="1200" b="0" baseline="0" dirty="0" smtClean="0">
                          <a:latin typeface="Calibri" panose="020F0502020204030204" pitchFamily="34" charset="0"/>
                        </a:rPr>
                        <a:t> schemes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b="0" dirty="0" smtClean="0">
                          <a:latin typeface="Calibri" panose="020F0502020204030204" pitchFamily="34" charset="0"/>
                        </a:rPr>
                        <a:t>A</a:t>
                      </a:r>
                      <a:r>
                        <a:rPr lang="en-US" sz="1200" b="0" baseline="0" dirty="0" smtClean="0">
                          <a:latin typeface="Calibri" panose="020F0502020204030204" pitchFamily="34" charset="0"/>
                        </a:rPr>
                        <a:t> strong microfinance sector exists and is willing to consider health insurance models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An ecosystem</a:t>
                      </a:r>
                      <a:r>
                        <a:rPr lang="en-US" sz="1200" baseline="0" dirty="0" smtClean="0">
                          <a:latin typeface="Calibri" panose="020F0502020204030204" pitchFamily="34" charset="0"/>
                        </a:rPr>
                        <a:t> of low-cost healthcare providers exists</a:t>
                      </a:r>
                      <a:endParaRPr lang="en-US" sz="1200" dirty="0" smtClean="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vMerge="1">
                  <a:txBody>
                    <a:bodyPr/>
                    <a:lstStyle/>
                    <a:p>
                      <a:endParaRPr lang="en-US" sz="1200" dirty="0">
                        <a:latin typeface="Calibri" panose="020F0502020204030204" pitchFamily="34" charset="0"/>
                      </a:endParaRPr>
                    </a:p>
                  </a:txBody>
                  <a:tcPr/>
                </a:tc>
                <a:tc>
                  <a:txBody>
                    <a:bodyPr/>
                    <a:lstStyle/>
                    <a:p>
                      <a:r>
                        <a:rPr lang="en-US" sz="1200" b="1" dirty="0" smtClean="0">
                          <a:latin typeface="Calibri" panose="020F0502020204030204" pitchFamily="34" charset="0"/>
                        </a:rPr>
                        <a:t>Guarantees </a:t>
                      </a:r>
                      <a:r>
                        <a:rPr lang="en-US" sz="1200" b="0" dirty="0" smtClean="0">
                          <a:latin typeface="Calibri" panose="020F0502020204030204" pitchFamily="34" charset="0"/>
                        </a:rPr>
                        <a:t>to microfinance</a:t>
                      </a:r>
                      <a:r>
                        <a:rPr lang="en-US" sz="1200" b="0" baseline="0" dirty="0" smtClean="0">
                          <a:latin typeface="Calibri" panose="020F0502020204030204" pitchFamily="34" charset="0"/>
                        </a:rPr>
                        <a:t> institutions to facilitate health financial products (e.g. credit, savings, insurance), or to banks to facilitate on-lending to microfinance institutions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A strong domestic financial sector (including banks and MFIs)</a:t>
                      </a:r>
                      <a:r>
                        <a:rPr lang="en-US" sz="1200" baseline="0" dirty="0" smtClean="0">
                          <a:latin typeface="Calibri" panose="020F0502020204030204" pitchFamily="34" charset="0"/>
                        </a:rPr>
                        <a:t> exists, and is interested in health lending and knowledgeable about the health sector and its borrower classes </a:t>
                      </a:r>
                    </a:p>
                    <a:p>
                      <a:pPr marL="171450" indent="-171450">
                        <a:buFont typeface="Arial" panose="020B0604020202020204" pitchFamily="34" charset="0"/>
                        <a:buChar char="•"/>
                      </a:pPr>
                      <a:r>
                        <a:rPr lang="en-US" sz="1200" baseline="0" dirty="0" smtClean="0">
                          <a:latin typeface="Calibri" panose="020F0502020204030204" pitchFamily="34" charset="0"/>
                        </a:rPr>
                        <a:t>Lack of access to finance is the primary constraint for MFIs looking to expand into health </a:t>
                      </a:r>
                      <a:endParaRPr lang="en-US" sz="1200" dirty="0" smtClean="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vMerge="1">
                  <a:txBody>
                    <a:bodyPr/>
                    <a:lstStyle/>
                    <a:p>
                      <a:endParaRPr lang="en-US" sz="1200" dirty="0">
                        <a:latin typeface="Calibri" panose="020F0502020204030204" pitchFamily="34" charset="0"/>
                      </a:endParaRPr>
                    </a:p>
                  </a:txBody>
                  <a:tcPr/>
                </a:tc>
                <a:tc>
                  <a:txBody>
                    <a:bodyPr/>
                    <a:lstStyle/>
                    <a:p>
                      <a:r>
                        <a:rPr lang="en-US" sz="1200" b="1" dirty="0" smtClean="0">
                          <a:latin typeface="Calibri" panose="020F0502020204030204" pitchFamily="34" charset="0"/>
                        </a:rPr>
                        <a:t>Investment funds </a:t>
                      </a:r>
                      <a:r>
                        <a:rPr lang="en-US" sz="1200" b="0" baseline="0" dirty="0" smtClean="0">
                          <a:latin typeface="Calibri" panose="020F0502020204030204" pitchFamily="34" charset="0"/>
                        </a:rPr>
                        <a:t>to help scale successful microfinance and </a:t>
                      </a:r>
                      <a:r>
                        <a:rPr lang="en-US" sz="1200" b="0" baseline="0" dirty="0" err="1" smtClean="0">
                          <a:latin typeface="Calibri" panose="020F0502020204030204" pitchFamily="34" charset="0"/>
                        </a:rPr>
                        <a:t>microinsurance</a:t>
                      </a:r>
                      <a:r>
                        <a:rPr lang="en-US" sz="1200" b="0" baseline="0" dirty="0" smtClean="0">
                          <a:latin typeface="Calibri" panose="020F0502020204030204" pitchFamily="34" charset="0"/>
                        </a:rPr>
                        <a:t> models for health </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Microfinance and </a:t>
                      </a:r>
                      <a:r>
                        <a:rPr lang="en-US" sz="1200" dirty="0" err="1" smtClean="0">
                          <a:latin typeface="Calibri" panose="020F0502020204030204" pitchFamily="34" charset="0"/>
                        </a:rPr>
                        <a:t>microinsurance</a:t>
                      </a:r>
                      <a:r>
                        <a:rPr lang="en-US" sz="1200" baseline="0" dirty="0" smtClean="0">
                          <a:latin typeface="Calibri" panose="020F0502020204030204" pitchFamily="34" charset="0"/>
                        </a:rPr>
                        <a:t> m</a:t>
                      </a:r>
                      <a:r>
                        <a:rPr lang="en-US" sz="1200" dirty="0" smtClean="0">
                          <a:latin typeface="Calibri" panose="020F0502020204030204" pitchFamily="34" charset="0"/>
                        </a:rPr>
                        <a:t>odels for health exist, are financially viable, and can</a:t>
                      </a:r>
                      <a:r>
                        <a:rPr lang="en-US" sz="1200" baseline="0" dirty="0" smtClean="0">
                          <a:latin typeface="Calibri" panose="020F0502020204030204" pitchFamily="34" charset="0"/>
                        </a:rPr>
                        <a:t> </a:t>
                      </a:r>
                      <a:r>
                        <a:rPr lang="en-US" sz="1200" dirty="0" smtClean="0">
                          <a:latin typeface="Calibri" panose="020F0502020204030204" pitchFamily="34" charset="0"/>
                        </a:rPr>
                        <a:t>achieve modest returns</a:t>
                      </a:r>
                    </a:p>
                    <a:p>
                      <a:pPr marL="171450" indent="-171450">
                        <a:buFont typeface="Arial" panose="020B0604020202020204" pitchFamily="34" charset="0"/>
                        <a:buChar char="•"/>
                      </a:pPr>
                      <a:r>
                        <a:rPr lang="en-US" sz="1200" dirty="0" smtClean="0">
                          <a:latin typeface="Calibri" panose="020F0502020204030204" pitchFamily="34" charset="0"/>
                        </a:rPr>
                        <a:t>Lack of access to investment capital for experimentation or scale is a</a:t>
                      </a:r>
                      <a:r>
                        <a:rPr lang="en-US" sz="1200" baseline="0" dirty="0" smtClean="0">
                          <a:latin typeface="Calibri" panose="020F0502020204030204" pitchFamily="34" charset="0"/>
                        </a:rPr>
                        <a:t> </a:t>
                      </a:r>
                      <a:r>
                        <a:rPr lang="en-US" sz="1200" dirty="0" smtClean="0">
                          <a:latin typeface="Calibri" panose="020F0502020204030204" pitchFamily="34" charset="0"/>
                        </a:rPr>
                        <a:t>primary constrain</a:t>
                      </a:r>
                      <a:r>
                        <a:rPr lang="en-US" sz="1200" baseline="0" dirty="0" smtClean="0">
                          <a:latin typeface="Calibri" panose="020F0502020204030204" pitchFamily="34" charset="0"/>
                        </a:rPr>
                        <a:t>t for successful microfinance health models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r>
                        <a:rPr lang="en-US" sz="1200" b="1" dirty="0" smtClean="0">
                          <a:latin typeface="Calibri" panose="020F0502020204030204" pitchFamily="34" charset="0"/>
                        </a:rPr>
                        <a:t>Increase</a:t>
                      </a:r>
                      <a:r>
                        <a:rPr lang="en-US" sz="1200" b="1" baseline="0" dirty="0" smtClean="0">
                          <a:latin typeface="Calibri" panose="020F0502020204030204" pitchFamily="34" charset="0"/>
                        </a:rPr>
                        <a:t>d consumer resources for healthcare</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Pay for performance</a:t>
                      </a:r>
                      <a:r>
                        <a:rPr lang="en-US" sz="1200" b="1" baseline="0" dirty="0" smtClean="0">
                          <a:latin typeface="Calibri" panose="020F0502020204030204" pitchFamily="34" charset="0"/>
                        </a:rPr>
                        <a:t> </a:t>
                      </a:r>
                      <a:r>
                        <a:rPr lang="en-US" sz="1200" b="0" baseline="0" dirty="0" smtClean="0">
                          <a:latin typeface="Calibri" panose="020F0502020204030204" pitchFamily="34" charset="0"/>
                        </a:rPr>
                        <a:t>mechanisms </a:t>
                      </a:r>
                      <a:r>
                        <a:rPr lang="en-US" sz="1200" b="0" dirty="0" smtClean="0">
                          <a:latin typeface="Calibri" panose="020F0502020204030204" pitchFamily="34" charset="0"/>
                        </a:rPr>
                        <a:t>on the demand side (e.g. vouchers, CCTs) to increase ability</a:t>
                      </a:r>
                      <a:r>
                        <a:rPr lang="en-US" sz="1200" b="0" baseline="0" dirty="0" smtClean="0">
                          <a:latin typeface="Calibri" panose="020F0502020204030204" pitchFamily="34" charset="0"/>
                        </a:rPr>
                        <a:t> to pay and utilization of key services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Healthcare</a:t>
                      </a:r>
                      <a:r>
                        <a:rPr lang="en-US" sz="1200" baseline="0" dirty="0" smtClean="0">
                          <a:latin typeface="Calibri" panose="020F0502020204030204" pitchFamily="34" charset="0"/>
                        </a:rPr>
                        <a:t> providers are available, accessible, and reliable</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pic>
        <p:nvPicPr>
          <p:cNvPr id="7" name="Picture 46" descr="User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0" name="Picture 9">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8798059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5260" name="think-cell Slide" r:id="rId14" imgW="6350000" imgH="6350000" progId="">
                  <p:embed/>
                </p:oleObj>
              </mc:Choice>
              <mc:Fallback>
                <p:oleObj name="think-cell Slide" r:id="rId14" imgW="6350000" imgH="6350000" progId="">
                  <p:embed/>
                  <p:pic>
                    <p:nvPicPr>
                      <p:cNvPr id="0" name="Picture 1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000" dirty="0" err="1" smtClean="0">
              <a:solidFill>
                <a:prstClr val="black"/>
              </a:solidFill>
              <a:cs typeface="Arial" panose="020B0604020202020204" pitchFamily="34" charset="0"/>
              <a:sym typeface="Calibri" panose="020F0502020204030204" pitchFamily="34" charset="0"/>
            </a:endParaRPr>
          </a:p>
        </p:txBody>
      </p:sp>
      <p:pic>
        <p:nvPicPr>
          <p:cNvPr id="4" name="Picture 3"/>
          <p:cNvPicPr>
            <a:picLocks noChangeAspect="1"/>
          </p:cNvPicPr>
          <p:nvPr/>
        </p:nvPicPr>
        <p:blipFill rotWithShape="1">
          <a:blip r:embed="rId16" cstate="screen">
            <a:extLst>
              <a:ext uri="{28A0092B-C50C-407E-A947-70E740481C1C}">
                <a14:useLocalDpi xmlns:a14="http://schemas.microsoft.com/office/drawing/2010/main"/>
              </a:ext>
            </a:extLst>
          </a:blip>
          <a:srcRect t="3307"/>
          <a:stretch/>
        </p:blipFill>
        <p:spPr>
          <a:xfrm>
            <a:off x="1163434" y="1143000"/>
            <a:ext cx="7447166" cy="4800599"/>
          </a:xfrm>
          <a:prstGeom prst="rect">
            <a:avLst/>
          </a:prstGeom>
        </p:spPr>
      </p:pic>
      <p:sp>
        <p:nvSpPr>
          <p:cNvPr id="5" name="Title 4"/>
          <p:cNvSpPr>
            <a:spLocks noGrp="1"/>
          </p:cNvSpPr>
          <p:nvPr>
            <p:ph type="title"/>
          </p:nvPr>
        </p:nvSpPr>
        <p:spPr>
          <a:xfrm>
            <a:off x="1219200" y="248345"/>
            <a:ext cx="5715000" cy="665163"/>
          </a:xfrm>
        </p:spPr>
        <p:txBody>
          <a:bodyPr>
            <a:no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Demand-side financing </a:t>
            </a:r>
            <a:r>
              <a:rPr lang="en-US" altLang="en-US" dirty="0">
                <a:solidFill>
                  <a:schemeClr val="tx1"/>
                </a:solidFill>
              </a:rPr>
              <a:t>vouchers in Bangladesh </a:t>
            </a:r>
            <a:r>
              <a:rPr lang="en-US" altLang="en-US" dirty="0" smtClean="0">
                <a:solidFill>
                  <a:schemeClr val="tx1"/>
                </a:solidFill>
              </a:rPr>
              <a:t>support </a:t>
            </a:r>
            <a:r>
              <a:rPr lang="en-US" altLang="en-US" dirty="0">
                <a:solidFill>
                  <a:schemeClr val="tx1"/>
                </a:solidFill>
              </a:rPr>
              <a:t>access to maternal health </a:t>
            </a:r>
            <a:r>
              <a:rPr lang="en-US" altLang="en-US" dirty="0" smtClean="0">
                <a:solidFill>
                  <a:schemeClr val="tx1"/>
                </a:solidFill>
              </a:rPr>
              <a:t>services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44</a:t>
            </a:fld>
            <a:endParaRPr lang="en-US" dirty="0">
              <a:solidFill>
                <a:prstClr val="black">
                  <a:tint val="75000"/>
                </a:prstClr>
              </a:solidFill>
            </a:endParaRPr>
          </a:p>
        </p:txBody>
      </p:sp>
      <p:sp>
        <p:nvSpPr>
          <p:cNvPr id="6" name="Rectangle 5"/>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defRPr/>
            </a:pPr>
            <a:r>
              <a:rPr lang="en-US" sz="1000" b="1" dirty="0">
                <a:solidFill>
                  <a:prstClr val="white"/>
                </a:solidFill>
                <a:cs typeface="Arial" panose="020B0604020202020204" pitchFamily="34" charset="0"/>
                <a:sym typeface="Calibri" panose="020F0502020204030204" pitchFamily="34" charset="0"/>
              </a:rPr>
              <a:t>Limited ability to pay for products, services, and transport prevents Bangladeshi women from accessing the maternal health services they need. </a:t>
            </a:r>
            <a:r>
              <a:rPr lang="en-US" sz="1000" dirty="0" smtClean="0">
                <a:solidFill>
                  <a:prstClr val="white"/>
                </a:solidFill>
                <a:cs typeface="Arial" panose="020B0604020202020204" pitchFamily="34" charset="0"/>
                <a:sym typeface="Calibri" panose="020F0502020204030204" pitchFamily="34" charset="0"/>
              </a:rPr>
              <a:t>Only </a:t>
            </a:r>
            <a:r>
              <a:rPr lang="en-US" sz="1000" dirty="0">
                <a:solidFill>
                  <a:prstClr val="white"/>
                </a:solidFill>
                <a:cs typeface="Arial" panose="020B0604020202020204" pitchFamily="34" charset="0"/>
                <a:sym typeface="Calibri" panose="020F0502020204030204" pitchFamily="34" charset="0"/>
              </a:rPr>
              <a:t>12% of women in the poorest quintile give birth with skilled </a:t>
            </a:r>
            <a:r>
              <a:rPr lang="en-US" sz="1000" dirty="0" smtClean="0">
                <a:solidFill>
                  <a:prstClr val="white"/>
                </a:solidFill>
                <a:cs typeface="Arial" panose="020B0604020202020204" pitchFamily="34" charset="0"/>
                <a:sym typeface="Calibri" panose="020F0502020204030204" pitchFamily="34" charset="0"/>
              </a:rPr>
              <a:t>attendants. In 2004, Bangladesh launched</a:t>
            </a:r>
            <a:r>
              <a:rPr lang="en-US" sz="1000" dirty="0">
                <a:solidFill>
                  <a:prstClr val="white"/>
                </a:solidFill>
                <a:sym typeface="Calibri" panose="020F0502020204030204" pitchFamily="34" charset="0"/>
              </a:rPr>
              <a:t> </a:t>
            </a:r>
            <a:r>
              <a:rPr lang="en-US" sz="1000" dirty="0" smtClean="0">
                <a:solidFill>
                  <a:prstClr val="white"/>
                </a:solidFill>
                <a:sym typeface="Calibri" panose="020F0502020204030204" pitchFamily="34" charset="0"/>
              </a:rPr>
              <a:t>demand-side financing vouchers for reproductive health to help overcome </a:t>
            </a:r>
            <a:r>
              <a:rPr lang="en-US" sz="1000" dirty="0">
                <a:solidFill>
                  <a:prstClr val="white"/>
                </a:solidFill>
                <a:sym typeface="Calibri" panose="020F0502020204030204" pitchFamily="34" charset="0"/>
              </a:rPr>
              <a:t>financial </a:t>
            </a:r>
            <a:r>
              <a:rPr lang="en-US" sz="1000" dirty="0" smtClean="0">
                <a:solidFill>
                  <a:prstClr val="white"/>
                </a:solidFill>
                <a:sym typeface="Calibri" panose="020F0502020204030204" pitchFamily="34" charset="0"/>
              </a:rPr>
              <a:t>barriers, </a:t>
            </a:r>
            <a:r>
              <a:rPr lang="en-US" sz="1000" dirty="0">
                <a:solidFill>
                  <a:prstClr val="white"/>
                </a:solidFill>
                <a:sym typeface="Calibri" panose="020F0502020204030204" pitchFamily="34" charset="0"/>
              </a:rPr>
              <a:t>incentivize health seeking </a:t>
            </a:r>
            <a:r>
              <a:rPr lang="en-US" sz="1000" dirty="0" smtClean="0">
                <a:solidFill>
                  <a:prstClr val="white"/>
                </a:solidFill>
                <a:sym typeface="Calibri" panose="020F0502020204030204" pitchFamily="34" charset="0"/>
              </a:rPr>
              <a:t>behaviors, and increase utilization of key EPCMD services such as antenatal care and institutional delivery.</a:t>
            </a:r>
            <a:endParaRPr lang="en-US" sz="1000" dirty="0">
              <a:solidFill>
                <a:prstClr val="white"/>
              </a:solidFill>
              <a:sym typeface="Calibri" panose="020F0502020204030204" pitchFamily="34" charset="0"/>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The Ministry of Health and Family Welfare, in partnership with the WHO, </a:t>
            </a:r>
            <a:r>
              <a:rPr lang="en-US" altLang="en-US" sz="1000" dirty="0" smtClean="0">
                <a:solidFill>
                  <a:srgbClr val="000000"/>
                </a:solidFill>
                <a:cs typeface="Arial" panose="020B0604020202020204" pitchFamily="34" charset="0"/>
                <a:sym typeface="Calibri" panose="020F0502020204030204" pitchFamily="34" charset="0"/>
              </a:rPr>
              <a:t>offers vouchers to pregnant women </a:t>
            </a:r>
            <a:r>
              <a:rPr lang="en-US" altLang="en-US" sz="1000" dirty="0">
                <a:solidFill>
                  <a:srgbClr val="000000"/>
                </a:solidFill>
                <a:cs typeface="Arial" panose="020B0604020202020204" pitchFamily="34" charset="0"/>
                <a:sym typeface="Calibri" panose="020F0502020204030204" pitchFamily="34" charset="0"/>
              </a:rPr>
              <a:t>for pre/post natal care, </a:t>
            </a:r>
            <a:r>
              <a:rPr lang="en-US" altLang="en-US" sz="1000" dirty="0" smtClean="0">
                <a:solidFill>
                  <a:srgbClr val="000000"/>
                </a:solidFill>
                <a:cs typeface="Arial" panose="020B0604020202020204" pitchFamily="34" charset="0"/>
                <a:sym typeface="Calibri" panose="020F0502020204030204" pitchFamily="34" charset="0"/>
              </a:rPr>
              <a:t>delivery (including emergency obstetric care), </a:t>
            </a:r>
            <a:r>
              <a:rPr lang="en-US" altLang="en-US" sz="1000" dirty="0">
                <a:solidFill>
                  <a:srgbClr val="000000"/>
                </a:solidFill>
                <a:cs typeface="Arial" panose="020B0604020202020204" pitchFamily="34" charset="0"/>
                <a:sym typeface="Calibri" panose="020F0502020204030204" pitchFamily="34" charset="0"/>
              </a:rPr>
              <a:t>and </a:t>
            </a:r>
            <a:r>
              <a:rPr lang="en-US" altLang="en-US" sz="1000" dirty="0" smtClean="0">
                <a:solidFill>
                  <a:srgbClr val="000000"/>
                </a:solidFill>
                <a:cs typeface="Arial" panose="020B0604020202020204" pitchFamily="34" charset="0"/>
                <a:sym typeface="Calibri" panose="020F0502020204030204" pitchFamily="34" charset="0"/>
              </a:rPr>
              <a:t>transportation</a:t>
            </a:r>
          </a:p>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Health providers</a:t>
            </a:r>
            <a:r>
              <a:rPr lang="en-US" altLang="en-US" sz="1000" dirty="0" smtClean="0">
                <a:solidFill>
                  <a:srgbClr val="000000"/>
                </a:solidFill>
                <a:cs typeface="Arial" panose="020B0604020202020204" pitchFamily="34" charset="0"/>
                <a:sym typeface="Calibri" panose="020F0502020204030204" pitchFamily="34" charset="0"/>
              </a:rPr>
              <a:t> </a:t>
            </a:r>
            <a:r>
              <a:rPr lang="en-US" altLang="en-US" sz="1000" dirty="0">
                <a:solidFill>
                  <a:srgbClr val="000000"/>
                </a:solidFill>
                <a:cs typeface="Arial" panose="020B0604020202020204" pitchFamily="34" charset="0"/>
                <a:sym typeface="Calibri" panose="020F0502020204030204" pitchFamily="34" charset="0"/>
              </a:rPr>
              <a:t>receive payments for registering and serving voucher </a:t>
            </a:r>
            <a:r>
              <a:rPr lang="en-US" altLang="en-US" sz="1000" dirty="0" smtClean="0">
                <a:solidFill>
                  <a:srgbClr val="000000"/>
                </a:solidFill>
                <a:cs typeface="Arial" panose="020B0604020202020204" pitchFamily="34" charset="0"/>
                <a:sym typeface="Calibri" panose="020F0502020204030204" pitchFamily="34" charset="0"/>
              </a:rPr>
              <a:t>recipients</a:t>
            </a:r>
          </a:p>
          <a:p>
            <a:pPr marL="171450" indent="-171450">
              <a:spcAft>
                <a:spcPts val="600"/>
              </a:spcAft>
              <a:buFont typeface="Arial" panose="020B0604020202020204" pitchFamily="34" charset="0"/>
              <a:buChar char="•"/>
            </a:pPr>
            <a:r>
              <a:rPr lang="en-US" altLang="en-US" sz="1000" b="1" dirty="0">
                <a:solidFill>
                  <a:srgbClr val="000000"/>
                </a:solidFill>
                <a:cs typeface="Arial" panose="020B0604020202020204" pitchFamily="34" charset="0"/>
                <a:sym typeface="Calibri" panose="020F0502020204030204" pitchFamily="34" charset="0"/>
              </a:rPr>
              <a:t>Patients</a:t>
            </a:r>
            <a:r>
              <a:rPr lang="en-US" altLang="en-US" sz="1000" dirty="0">
                <a:solidFill>
                  <a:srgbClr val="000000"/>
                </a:solidFill>
                <a:cs typeface="Arial" panose="020B0604020202020204" pitchFamily="34" charset="0"/>
                <a:sym typeface="Calibri" panose="020F0502020204030204" pitchFamily="34" charset="0"/>
              </a:rPr>
              <a:t> receive free or subsidized maternal health </a:t>
            </a:r>
            <a:r>
              <a:rPr lang="en-US" altLang="en-US" sz="1000" dirty="0" smtClean="0">
                <a:solidFill>
                  <a:srgbClr val="000000"/>
                </a:solidFill>
                <a:cs typeface="Arial" panose="020B0604020202020204" pitchFamily="34" charset="0"/>
                <a:sym typeface="Calibri" panose="020F0502020204030204" pitchFamily="34" charset="0"/>
              </a:rPr>
              <a:t>services</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a:spcAft>
                <a:spcPts val="600"/>
              </a:spcAft>
            </a:pPr>
            <a:endParaRPr lang="en-US" altLang="en-US" sz="1000" b="1"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graphicFrame>
        <p:nvGraphicFramePr>
          <p:cNvPr id="23" name="Object 15"/>
          <p:cNvGraphicFramePr>
            <a:graphicFrameLocks/>
          </p:cNvGraphicFramePr>
          <p:nvPr>
            <p:custDataLst>
              <p:tags r:id="rId4"/>
            </p:custDataLst>
            <p:extLst/>
          </p:nvPr>
        </p:nvGraphicFramePr>
        <p:xfrm>
          <a:off x="6553200" y="3924300"/>
          <a:ext cx="1952557" cy="1638210"/>
        </p:xfrm>
        <a:graphic>
          <a:graphicData uri="http://schemas.openxmlformats.org/presentationml/2006/ole">
            <mc:AlternateContent xmlns:mc="http://schemas.openxmlformats.org/markup-compatibility/2006">
              <mc:Choice xmlns:v="urn:schemas-microsoft-com:vml" Requires="v">
                <p:oleObj spid="_x0000_s895261" name="Chart" r:id="rId17" imgW="2616200" imgH="2197100" progId="MSGraph.Chart.8">
                  <p:embed followColorScheme="full"/>
                </p:oleObj>
              </mc:Choice>
              <mc:Fallback>
                <p:oleObj name="Chart" r:id="rId17" imgW="2616200" imgH="2197100" progId="MSGraph.Chart.8">
                  <p:embed followColorScheme="full"/>
                  <p:pic>
                    <p:nvPicPr>
                      <p:cNvPr id="0" name="Picture 191"/>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3924300"/>
                        <a:ext cx="1952557" cy="1638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Placeholder 3"/>
          <p:cNvSpPr>
            <a:spLocks noGrp="1"/>
          </p:cNvSpPr>
          <p:nvPr>
            <p:custDataLst>
              <p:tags r:id="rId5"/>
            </p:custDataLst>
          </p:nvPr>
        </p:nvSpPr>
        <p:spPr bwMode="auto">
          <a:xfrm>
            <a:off x="6742113" y="5575300"/>
            <a:ext cx="422275"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SzPct val="100000"/>
            </a:pPr>
            <a:fld id="{63CDB4BC-19A2-496F-BEF7-9FC6EDBAD551}" type="datetime'F''''''acilit''y'''' ''d''''e''l''''''''''i''''''''ve''r''y'''">
              <a:rPr lang="en-US" sz="1000">
                <a:solidFill>
                  <a:srgbClr val="000000"/>
                </a:solidFill>
                <a:cs typeface="Arial" panose="020B0604020202020204" pitchFamily="34" charset="0"/>
              </a:rPr>
              <a:pPr algn="ctr">
                <a:buSzPct val="100000"/>
              </a:pPr>
              <a:t>Facility delivery</a:t>
            </a:fld>
            <a:endParaRPr lang="en-US" altLang="en-US" sz="1000">
              <a:solidFill>
                <a:srgbClr val="000000"/>
              </a:solidFill>
              <a:cs typeface="Arial" panose="020B0604020202020204" pitchFamily="34" charset="0"/>
              <a:sym typeface="Calibri" panose="020F0502020204030204" pitchFamily="34" charset="0"/>
            </a:endParaRPr>
          </a:p>
        </p:txBody>
      </p:sp>
      <p:sp>
        <p:nvSpPr>
          <p:cNvPr id="28" name="Text Placeholder 8"/>
          <p:cNvSpPr>
            <a:spLocks noGrp="1"/>
          </p:cNvSpPr>
          <p:nvPr>
            <p:custDataLst>
              <p:tags r:id="rId6"/>
            </p:custDataLst>
          </p:nvPr>
        </p:nvSpPr>
        <p:spPr bwMode="auto">
          <a:xfrm>
            <a:off x="7275513" y="5575300"/>
            <a:ext cx="517525"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SzPct val="100000"/>
            </a:pPr>
            <a:fld id="{B36E70A7-C656-4845-92FB-706ED97A055A}" type="datetime'''''''An''t''''e''''''''''''nata''''l'' ''''c''ar''e'''''''''">
              <a:rPr lang="en-US" sz="1000">
                <a:solidFill>
                  <a:srgbClr val="000000"/>
                </a:solidFill>
                <a:cs typeface="Arial" panose="020B0604020202020204" pitchFamily="34" charset="0"/>
              </a:rPr>
              <a:pPr algn="ctr">
                <a:buSzPct val="100000"/>
              </a:pPr>
              <a:t>Antenatal care</a:t>
            </a:fld>
            <a:endParaRPr lang="en-US" altLang="en-US" sz="1000">
              <a:solidFill>
                <a:srgbClr val="000000"/>
              </a:solidFill>
              <a:cs typeface="Arial" panose="020B0604020202020204" pitchFamily="34" charset="0"/>
              <a:sym typeface="Calibri" panose="020F0502020204030204" pitchFamily="34" charset="0"/>
            </a:endParaRPr>
          </a:p>
        </p:txBody>
      </p:sp>
      <p:sp>
        <p:nvSpPr>
          <p:cNvPr id="27" name="Text Placeholder 9"/>
          <p:cNvSpPr>
            <a:spLocks noGrp="1"/>
          </p:cNvSpPr>
          <p:nvPr>
            <p:custDataLst>
              <p:tags r:id="rId7"/>
            </p:custDataLst>
          </p:nvPr>
        </p:nvSpPr>
        <p:spPr bwMode="auto">
          <a:xfrm>
            <a:off x="7867650" y="5575300"/>
            <a:ext cx="495300"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SzPct val="100000"/>
            </a:pPr>
            <a:fld id="{DDF1EEE4-C080-4EA7-9174-D2ADCAB2A4E9}" type="datetime'P''''''''''''o''''st''na''''''''ta''''''''l'''''''''''' care'">
              <a:rPr lang="en-US" sz="1000">
                <a:solidFill>
                  <a:srgbClr val="000000"/>
                </a:solidFill>
                <a:cs typeface="Arial" panose="020B0604020202020204" pitchFamily="34" charset="0"/>
              </a:rPr>
              <a:pPr algn="ctr">
                <a:buSzPct val="100000"/>
              </a:pPr>
              <a:t>Postnatal care</a:t>
            </a:fld>
            <a:endParaRPr lang="en-US" altLang="en-US" sz="1000">
              <a:solidFill>
                <a:srgbClr val="000000"/>
              </a:solidFill>
              <a:cs typeface="Arial" panose="020B0604020202020204" pitchFamily="34" charset="0"/>
              <a:sym typeface="Calibri" panose="020F0502020204030204" pitchFamily="34" charset="0"/>
            </a:endParaRPr>
          </a:p>
        </p:txBody>
      </p:sp>
      <p:sp>
        <p:nvSpPr>
          <p:cNvPr id="30" name="Rectangle 21503"/>
          <p:cNvSpPr>
            <a:spLocks noChangeArrowheads="1"/>
          </p:cNvSpPr>
          <p:nvPr>
            <p:custDataLst>
              <p:tags r:id="rId8"/>
            </p:custDataLst>
          </p:nvPr>
        </p:nvSpPr>
        <p:spPr bwMode="auto">
          <a:xfrm>
            <a:off x="6451600" y="4168775"/>
            <a:ext cx="179388" cy="133350"/>
          </a:xfrm>
          <a:prstGeom prst="rect">
            <a:avLst/>
          </a:prstGeom>
          <a:solidFill>
            <a:srgbClr val="8F0B36"/>
          </a:solidFill>
          <a:ln w="9525">
            <a:noFill/>
            <a:round/>
            <a:headEnd/>
            <a:tailEnd/>
          </a:ln>
          <a:extLst>
            <a:ext uri="{91240B29-F687-4F45-9708-019B960494DF}">
              <a14:hiddenLine xmlns:a14="http://schemas.microsoft.com/office/drawing/2010/main" w="9525">
                <a:solidFill>
                  <a:schemeClr val="bg1"/>
                </a:solidFill>
                <a:round/>
                <a:headEnd/>
                <a:tailEnd/>
              </a14:hiddenLine>
            </a:ext>
          </a:extLst>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srgbClr val="000000"/>
              </a:solidFill>
              <a:sym typeface="Symbol" panose="05050102010706020507" pitchFamily="18" charset="2"/>
            </a:endParaRPr>
          </a:p>
        </p:txBody>
      </p:sp>
      <p:sp>
        <p:nvSpPr>
          <p:cNvPr id="29" name="Rectangle 21504"/>
          <p:cNvSpPr>
            <a:spLocks noChangeArrowheads="1"/>
          </p:cNvSpPr>
          <p:nvPr>
            <p:custDataLst>
              <p:tags r:id="rId9"/>
            </p:custDataLst>
          </p:nvPr>
        </p:nvSpPr>
        <p:spPr bwMode="auto">
          <a:xfrm>
            <a:off x="6451600" y="4371975"/>
            <a:ext cx="179388" cy="133350"/>
          </a:xfrm>
          <a:prstGeom prst="rect">
            <a:avLst/>
          </a:prstGeom>
          <a:solidFill>
            <a:srgbClr val="00286B"/>
          </a:solidFill>
          <a:ln w="9525">
            <a:noFill/>
            <a:round/>
            <a:headEnd/>
            <a:tailEnd/>
          </a:ln>
          <a:extLst>
            <a:ext uri="{91240B29-F687-4F45-9708-019B960494DF}">
              <a14:hiddenLine xmlns:a14="http://schemas.microsoft.com/office/drawing/2010/main" w="9525">
                <a:solidFill>
                  <a:schemeClr val="bg1"/>
                </a:solidFill>
                <a:round/>
                <a:headEnd/>
                <a:tailEnd/>
              </a14:hiddenLine>
            </a:ext>
          </a:extLst>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srgbClr val="000000"/>
              </a:solidFill>
              <a:sym typeface="Symbol" panose="05050102010706020507" pitchFamily="18" charset="2"/>
            </a:endParaRPr>
          </a:p>
        </p:txBody>
      </p:sp>
      <p:sp>
        <p:nvSpPr>
          <p:cNvPr id="31" name="Text Placeholder 7"/>
          <p:cNvSpPr>
            <a:spLocks noGrp="1"/>
          </p:cNvSpPr>
          <p:nvPr>
            <p:custDataLst>
              <p:tags r:id="rId10"/>
            </p:custDataLst>
          </p:nvPr>
        </p:nvSpPr>
        <p:spPr bwMode="auto">
          <a:xfrm>
            <a:off x="6681788" y="4368800"/>
            <a:ext cx="523875"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5AEE09DA-9EA5-48EA-998C-CAAB47E243C6}" type="datetime'''''''A''f''t''''e''''r'''''''''''' ''pi''''''''''''l''ot'''">
              <a:rPr lang="en-US" sz="1000">
                <a:solidFill>
                  <a:srgbClr val="000000"/>
                </a:solidFill>
                <a:cs typeface="Arial" panose="020B0604020202020204" pitchFamily="34" charset="0"/>
              </a:rPr>
              <a:pPr>
                <a:buSzPct val="100000"/>
              </a:pPr>
              <a:t>After pilot</a:t>
            </a:fld>
            <a:endParaRPr lang="en-US" altLang="en-US" sz="1000">
              <a:solidFill>
                <a:srgbClr val="000000"/>
              </a:solidFill>
              <a:cs typeface="Arial" panose="020B0604020202020204" pitchFamily="34" charset="0"/>
              <a:sym typeface="Calibri" panose="020F0502020204030204" pitchFamily="34" charset="0"/>
            </a:endParaRPr>
          </a:p>
        </p:txBody>
      </p:sp>
      <p:sp>
        <p:nvSpPr>
          <p:cNvPr id="32" name="Text Placeholder 6"/>
          <p:cNvSpPr>
            <a:spLocks noGrp="1"/>
          </p:cNvSpPr>
          <p:nvPr>
            <p:custDataLst>
              <p:tags r:id="rId11"/>
            </p:custDataLst>
          </p:nvPr>
        </p:nvSpPr>
        <p:spPr bwMode="auto">
          <a:xfrm>
            <a:off x="6681788" y="4165600"/>
            <a:ext cx="608013"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416EBB7D-135B-4980-BB81-FF02DCCF3A9E}" type="datetime'''''B''e''f''''''o''''r''e'''''''' ''pil''o''t'''''''">
              <a:rPr lang="en-US" sz="1000">
                <a:solidFill>
                  <a:srgbClr val="000000"/>
                </a:solidFill>
                <a:cs typeface="Arial" panose="020B0604020202020204" pitchFamily="34" charset="0"/>
              </a:rPr>
              <a:pPr>
                <a:buSzPct val="100000"/>
              </a:pPr>
              <a:t>Before pilot</a:t>
            </a:fld>
            <a:endParaRPr lang="en-US" altLang="en-US" sz="1000">
              <a:solidFill>
                <a:srgbClr val="000000"/>
              </a:solidFill>
              <a:cs typeface="Arial" panose="020B0604020202020204" pitchFamily="34" charset="0"/>
              <a:sym typeface="Calibri" panose="020F0502020204030204" pitchFamily="34" charset="0"/>
            </a:endParaRPr>
          </a:p>
        </p:txBody>
      </p:sp>
      <p:sp>
        <p:nvSpPr>
          <p:cNvPr id="11" name="Rectangle 10"/>
          <p:cNvSpPr/>
          <p:nvPr/>
        </p:nvSpPr>
        <p:spPr>
          <a:xfrm>
            <a:off x="6324601" y="3619440"/>
            <a:ext cx="2286000" cy="400110"/>
          </a:xfrm>
          <a:prstGeom prst="rect">
            <a:avLst/>
          </a:prstGeom>
        </p:spPr>
        <p:txBody>
          <a:bodyPr wrap="square">
            <a:spAutoFit/>
          </a:bodyPr>
          <a:lstStyle/>
          <a:p>
            <a:r>
              <a:rPr lang="en-US" altLang="en-US" sz="1000" u="sng" dirty="0" smtClean="0">
                <a:solidFill>
                  <a:srgbClr val="000000"/>
                </a:solidFill>
                <a:cs typeface="Arial" panose="020B0604020202020204" pitchFamily="34" charset="0"/>
                <a:sym typeface="Calibri" panose="020F0502020204030204" pitchFamily="34" charset="0"/>
              </a:rPr>
              <a:t>Pilot results</a:t>
            </a:r>
          </a:p>
          <a:p>
            <a:r>
              <a:rPr lang="en-US" altLang="en-US" sz="1000" dirty="0" smtClean="0">
                <a:solidFill>
                  <a:srgbClr val="000000"/>
                </a:solidFill>
                <a:cs typeface="Arial" panose="020B0604020202020204" pitchFamily="34" charset="0"/>
                <a:sym typeface="Calibri" panose="020F0502020204030204" pitchFamily="34" charset="0"/>
              </a:rPr>
              <a:t>% women, before and after pilot</a:t>
            </a:r>
            <a:endParaRPr lang="en-US" altLang="en-US" sz="1000" dirty="0">
              <a:solidFill>
                <a:srgbClr val="000000"/>
              </a:solidFill>
              <a:cs typeface="Arial" panose="020B0604020202020204" pitchFamily="34" charset="0"/>
              <a:sym typeface="Calibri" panose="020F0502020204030204" pitchFamily="34" charset="0"/>
            </a:endParaRPr>
          </a:p>
        </p:txBody>
      </p:sp>
      <p:pic>
        <p:nvPicPr>
          <p:cNvPr id="33" name="Picture 2"/>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rot="16200000">
            <a:off x="192620" y="1642075"/>
            <a:ext cx="1469892" cy="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Hera (2013): “Program </a:t>
            </a:r>
            <a:r>
              <a:rPr lang="en-US" altLang="en-US" sz="900" dirty="0">
                <a:solidFill>
                  <a:prstClr val="black"/>
                </a:solidFill>
                <a:cs typeface="Arial" panose="020B0604020202020204" pitchFamily="34" charset="0"/>
                <a:sym typeface="Calibri" panose="020F0502020204030204" pitchFamily="34" charset="0"/>
              </a:rPr>
              <a:t>Evaluation for Demand Side Financing Maternal Health Voucher Scheme in </a:t>
            </a:r>
            <a:r>
              <a:rPr lang="en-US" altLang="en-US" sz="900" dirty="0" smtClean="0">
                <a:solidFill>
                  <a:prstClr val="black"/>
                </a:solidFill>
                <a:cs typeface="Arial" panose="020B0604020202020204" pitchFamily="34" charset="0"/>
                <a:sym typeface="Calibri" panose="020F0502020204030204" pitchFamily="34" charset="0"/>
              </a:rPr>
              <a:t>Bangladesh;” USAID (2010): “Performance </a:t>
            </a:r>
            <a:r>
              <a:rPr lang="en-US" altLang="en-US" sz="900" dirty="0">
                <a:solidFill>
                  <a:prstClr val="black"/>
                </a:solidFill>
                <a:cs typeface="Arial" panose="020B0604020202020204" pitchFamily="34" charset="0"/>
                <a:sym typeface="Calibri" panose="020F0502020204030204" pitchFamily="34" charset="0"/>
              </a:rPr>
              <a:t>Based Incentives </a:t>
            </a:r>
            <a:r>
              <a:rPr lang="en-US" altLang="en-US" sz="900" dirty="0" smtClean="0">
                <a:solidFill>
                  <a:prstClr val="black"/>
                </a:solidFill>
                <a:cs typeface="Arial" panose="020B0604020202020204" pitchFamily="34" charset="0"/>
                <a:sym typeface="Calibri" panose="020F0502020204030204" pitchFamily="34" charset="0"/>
              </a:rPr>
              <a:t>Primer;” Population Council (2014): “Evaluating </a:t>
            </a:r>
            <a:r>
              <a:rPr lang="en-US" altLang="en-US" sz="900" dirty="0">
                <a:solidFill>
                  <a:prstClr val="black"/>
                </a:solidFill>
                <a:cs typeface="Arial" panose="020B0604020202020204" pitchFamily="34" charset="0"/>
                <a:sym typeface="Calibri" panose="020F0502020204030204" pitchFamily="34" charset="0"/>
              </a:rPr>
              <a:t>Voucher-and-Accreditation Programs to Improve Maternal and Reproductive Health Service </a:t>
            </a:r>
            <a:r>
              <a:rPr lang="en-US" altLang="en-US" sz="900" dirty="0" smtClean="0">
                <a:solidFill>
                  <a:prstClr val="black"/>
                </a:solidFill>
                <a:cs typeface="Arial" panose="020B0604020202020204" pitchFamily="34" charset="0"/>
                <a:sym typeface="Calibri" panose="020F0502020204030204" pitchFamily="34" charset="0"/>
              </a:rPr>
              <a:t>Delivery;” USAID (photo); Dalberg analysis.</a:t>
            </a:r>
            <a:endParaRPr lang="en-US" altLang="en-US" sz="900" dirty="0">
              <a:solidFill>
                <a:prstClr val="black"/>
              </a:solidFill>
              <a:cs typeface="Arial" panose="020B0604020202020204" pitchFamily="34" charset="0"/>
              <a:sym typeface="Calibri" panose="020F0502020204030204" pitchFamily="34" charset="0"/>
            </a:endParaRPr>
          </a:p>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 </a:t>
            </a:r>
          </a:p>
        </p:txBody>
      </p:sp>
      <p:pic>
        <p:nvPicPr>
          <p:cNvPr id="34" name="Picture 46" descr="User Icon"/>
          <p:cNvPicPr>
            <a:picLocks noChangeAspect="1" noChangeArrowheads="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21" action="ppaction://hlinksldjump"/>
          </p:cNvPr>
          <p:cNvPicPr>
            <a:picLocks noChangeAspect="1"/>
          </p:cNvPicPr>
          <p:nvPr/>
        </p:nvPicPr>
        <p:blipFill rotWithShape="1">
          <a:blip r:embed="rId2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6" name="Picture 4" descr="http://www.flags.net/images/largeflags/BNGL0001.GIF">
            <a:hlinkClick r:id="rId23" action="ppaction://hlinksldjump"/>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16200000">
            <a:off x="589585" y="2860243"/>
            <a:ext cx="675963" cy="408722"/>
          </a:xfrm>
          <a:prstGeom prst="rect">
            <a:avLst/>
          </a:prstGeom>
          <a:noFill/>
          <a:ln w="190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9592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6142"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Calibri" panose="020F0502020204030204" pitchFamily="34" charset="0"/>
                <a:sym typeface="Calibri" panose="020F0502020204030204" pitchFamily="34" charset="0"/>
              </a:rPr>
              <a:t>Table of contents</a:t>
            </a:r>
            <a:endParaRPr lang="en-US" dirty="0">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45</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An Introduction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9" name="Rectangle 8"/>
          <p:cNvSpPr/>
          <p:nvPr/>
        </p:nvSpPr>
        <p:spPr bwMode="auto">
          <a:xfrm>
            <a:off x="539262" y="48025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548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
        <p:nvSpPr>
          <p:cNvPr id="18" name="Isosceles Triangle 17"/>
          <p:cNvSpPr/>
          <p:nvPr/>
        </p:nvSpPr>
        <p:spPr bwMode="auto">
          <a:xfrm rot="5400000">
            <a:off x="602066" y="4271079"/>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pic>
        <p:nvPicPr>
          <p:cNvPr id="21" name="Picture 20">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9459433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7166"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a:solidFill>
                  <a:schemeClr val="tx1"/>
                </a:solidFill>
              </a:rPr>
              <a:t>In this chapter, we will consider what options are available, within and </a:t>
            </a:r>
            <a:r>
              <a:rPr lang="en-US" dirty="0" smtClean="0">
                <a:solidFill>
                  <a:schemeClr val="tx1"/>
                </a:solidFill>
              </a:rPr>
              <a:t>outside of </a:t>
            </a:r>
            <a:r>
              <a:rPr lang="en-US" dirty="0">
                <a:solidFill>
                  <a:schemeClr val="tx1"/>
                </a:solidFill>
              </a:rPr>
              <a:t>USAID, to implement each of the tools</a:t>
            </a: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46</a:t>
            </a:fld>
            <a:endParaRPr lang="en-US" dirty="0">
              <a:solidFill>
                <a:prstClr val="black">
                  <a:tint val="75000"/>
                </a:prstClr>
              </a:solidFill>
            </a:endParaRPr>
          </a:p>
        </p:txBody>
      </p:sp>
      <p:sp>
        <p:nvSpPr>
          <p:cNvPr id="4" name="Isosceles Triangle 3"/>
          <p:cNvSpPr/>
          <p:nvPr/>
        </p:nvSpPr>
        <p:spPr bwMode="auto">
          <a:xfrm rot="5400000">
            <a:off x="1299856" y="3500745"/>
            <a:ext cx="4105886" cy="304800"/>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5" name="Rectangle 4"/>
          <p:cNvSpPr/>
          <p:nvPr/>
        </p:nvSpPr>
        <p:spPr bwMode="auto">
          <a:xfrm>
            <a:off x="533400" y="1151914"/>
            <a:ext cx="2286000" cy="52251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algn="ctr" defTabSz="857250">
              <a:spcBef>
                <a:spcPct val="50000"/>
              </a:spcBef>
            </a:pPr>
            <a:r>
              <a:rPr lang="en-US" sz="1400" b="1" dirty="0" smtClean="0">
                <a:solidFill>
                  <a:prstClr val="black"/>
                </a:solidFill>
                <a:sym typeface="Symbol" pitchFamily="18" charset="2"/>
              </a:rPr>
              <a:t>For each profiled tool….</a:t>
            </a:r>
          </a:p>
        </p:txBody>
      </p:sp>
      <p:sp>
        <p:nvSpPr>
          <p:cNvPr id="6" name="Rectangle 5"/>
          <p:cNvSpPr/>
          <p:nvPr/>
        </p:nvSpPr>
        <p:spPr bwMode="auto">
          <a:xfrm>
            <a:off x="3886200" y="1141028"/>
            <a:ext cx="4724400" cy="5334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algn="ctr" defTabSz="857250">
              <a:spcBef>
                <a:spcPct val="50000"/>
              </a:spcBef>
            </a:pPr>
            <a:r>
              <a:rPr lang="en-US" sz="1400" b="1" dirty="0" smtClean="0">
                <a:solidFill>
                  <a:prstClr val="black"/>
                </a:solidFill>
                <a:sym typeface="Symbol" pitchFamily="18" charset="2"/>
              </a:rPr>
              <a:t>…there are three possible pathways for implementation</a:t>
            </a:r>
          </a:p>
        </p:txBody>
      </p:sp>
      <p:sp>
        <p:nvSpPr>
          <p:cNvPr id="7" name="Rectangle 6"/>
          <p:cNvSpPr/>
          <p:nvPr/>
        </p:nvSpPr>
        <p:spPr bwMode="auto">
          <a:xfrm>
            <a:off x="3886200" y="1600202"/>
            <a:ext cx="4724400" cy="129845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Symbol" pitchFamily="18" charset="2"/>
              </a:rPr>
              <a:t>USAID structures transactions for some tools themselves</a:t>
            </a:r>
            <a:r>
              <a:rPr lang="en-US" sz="1400" dirty="0" smtClean="0">
                <a:solidFill>
                  <a:prstClr val="black"/>
                </a:solidFill>
                <a:sym typeface="Symbol" pitchFamily="18" charset="2"/>
              </a:rPr>
              <a:t>, with HQ offering support to missions throughout the process (e.g. guarantees)</a:t>
            </a:r>
            <a:endParaRPr lang="en-US" sz="1400" dirty="0">
              <a:solidFill>
                <a:prstClr val="black"/>
              </a:solidFill>
              <a:sym typeface="Symbol" pitchFamily="18" charset="2"/>
            </a:endParaRPr>
          </a:p>
        </p:txBody>
      </p:sp>
      <p:graphicFrame>
        <p:nvGraphicFramePr>
          <p:cNvPr id="8" name="Table 7"/>
          <p:cNvGraphicFramePr>
            <a:graphicFrameLocks noGrp="1"/>
          </p:cNvGraphicFramePr>
          <p:nvPr>
            <p:extLst>
              <p:ext uri="{D42A27DB-BD31-4B8C-83A1-F6EECF244321}">
                <p14:modId xmlns:p14="http://schemas.microsoft.com/office/powerpoint/2010/main" val="2612119496"/>
              </p:ext>
            </p:extLst>
          </p:nvPr>
        </p:nvGraphicFramePr>
        <p:xfrm>
          <a:off x="533400" y="1624013"/>
          <a:ext cx="2438400" cy="4090988"/>
        </p:xfrm>
        <a:graphic>
          <a:graphicData uri="http://schemas.openxmlformats.org/drawingml/2006/table">
            <a:tbl>
              <a:tblPr firstRow="1" bandRow="1">
                <a:tableStyleId>{5C22544A-7EE6-4342-B048-85BDC9FD1C3A}</a:tableStyleId>
              </a:tblPr>
              <a:tblGrid>
                <a:gridCol w="2438400"/>
              </a:tblGrid>
              <a:tr h="371908">
                <a:tc>
                  <a:txBody>
                    <a:bodyPr/>
                    <a:lstStyle/>
                    <a:p>
                      <a:r>
                        <a:rPr lang="en-US" sz="1400" b="1" dirty="0" smtClean="0">
                          <a:solidFill>
                            <a:schemeClr val="tx1"/>
                          </a:solidFill>
                          <a:latin typeface="Calibri" panose="020F0502020204030204" pitchFamily="34" charset="0"/>
                        </a:rPr>
                        <a:t>Guarantees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Lending</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Investment funds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Taxes and levies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Public-private partnerships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baseline="0" dirty="0" smtClean="0">
                          <a:solidFill>
                            <a:schemeClr val="tx1"/>
                          </a:solidFill>
                          <a:latin typeface="Calibri" panose="020F0502020204030204" pitchFamily="34" charset="0"/>
                        </a:rPr>
                        <a:t>Pay for performance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Risk pooling</a:t>
                      </a:r>
                      <a:r>
                        <a:rPr lang="en-US" sz="1400" b="1" baseline="0" dirty="0" smtClean="0">
                          <a:solidFill>
                            <a:schemeClr val="tx1"/>
                          </a:solidFill>
                          <a:latin typeface="Calibri" panose="020F0502020204030204" pitchFamily="34" charset="0"/>
                        </a:rPr>
                        <a:t> mechanisms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Payment systems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Corporate social responsibility</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Trust funds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Development impact bonds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9" name="Rectangle 8"/>
          <p:cNvSpPr/>
          <p:nvPr/>
        </p:nvSpPr>
        <p:spPr bwMode="auto">
          <a:xfrm>
            <a:off x="3886200" y="3008374"/>
            <a:ext cx="4724400" cy="129845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Symbol" pitchFamily="18" charset="2"/>
              </a:rPr>
              <a:t>Implementing partners or other donors can lead or co-lead the execution of some tools</a:t>
            </a:r>
            <a:r>
              <a:rPr lang="en-US" sz="1400" dirty="0" smtClean="0">
                <a:solidFill>
                  <a:prstClr val="black"/>
                </a:solidFill>
                <a:sym typeface="Symbol" pitchFamily="18" charset="2"/>
              </a:rPr>
              <a:t>, with missions providing financial support and/or TA  (e.g. impact investments, payment systems)</a:t>
            </a:r>
            <a:endParaRPr lang="en-US" sz="1400" b="1" dirty="0">
              <a:solidFill>
                <a:prstClr val="black"/>
              </a:solidFill>
              <a:sym typeface="Symbol" pitchFamily="18" charset="2"/>
            </a:endParaRPr>
          </a:p>
        </p:txBody>
      </p:sp>
      <p:sp>
        <p:nvSpPr>
          <p:cNvPr id="10" name="Rectangle 9"/>
          <p:cNvSpPr/>
          <p:nvPr/>
        </p:nvSpPr>
        <p:spPr bwMode="auto">
          <a:xfrm>
            <a:off x="3886200" y="4416546"/>
            <a:ext cx="4724400" cy="129845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a:solidFill>
                  <a:prstClr val="black"/>
                </a:solidFill>
                <a:sym typeface="Symbol" pitchFamily="18" charset="2"/>
              </a:rPr>
              <a:t>Governments lead execution of some tools</a:t>
            </a:r>
            <a:r>
              <a:rPr lang="en-US" sz="1400" dirty="0">
                <a:solidFill>
                  <a:prstClr val="black"/>
                </a:solidFill>
                <a:sym typeface="Symbol" pitchFamily="18" charset="2"/>
              </a:rPr>
              <a:t>, with missions providing thought partnership and </a:t>
            </a:r>
            <a:r>
              <a:rPr lang="en-US" sz="1400" dirty="0" smtClean="0">
                <a:solidFill>
                  <a:prstClr val="black"/>
                </a:solidFill>
                <a:sym typeface="Symbol" pitchFamily="18" charset="2"/>
              </a:rPr>
              <a:t>TA (e.g. taxes and levies)</a:t>
            </a:r>
            <a:endParaRPr lang="en-US" sz="1400" b="1" dirty="0">
              <a:solidFill>
                <a:prstClr val="black"/>
              </a:solidFill>
              <a:sym typeface="Symbol" pitchFamily="18" charset="2"/>
            </a:endParaRPr>
          </a:p>
        </p:txBody>
      </p:sp>
      <p:sp>
        <p:nvSpPr>
          <p:cNvPr id="13"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15" name="Picture 14">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16807852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8191"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a:solidFill>
                  <a:schemeClr val="tx1"/>
                </a:solidFill>
              </a:rPr>
              <a:t>Guarantees</a:t>
            </a:r>
            <a:r>
              <a:rPr lang="en-US" dirty="0">
                <a:solidFill>
                  <a:schemeClr val="tx1"/>
                </a:solidFill>
              </a:rPr>
              <a:t>: </a:t>
            </a:r>
            <a:r>
              <a:rPr lang="en-US" dirty="0" smtClean="0">
                <a:solidFill>
                  <a:schemeClr val="tx1"/>
                </a:solidFill>
              </a:rPr>
              <a:t>Missions </a:t>
            </a:r>
            <a:r>
              <a:rPr lang="en-US" dirty="0">
                <a:solidFill>
                  <a:schemeClr val="tx1"/>
                </a:solidFill>
              </a:rPr>
              <a:t>can support guarantees directly through DCA to mobilize private lending for EPCMD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47</a:t>
            </a:fld>
            <a:endParaRPr lang="en-US" dirty="0">
              <a:solidFill>
                <a:prstClr val="black">
                  <a:tint val="75000"/>
                </a:prstClr>
              </a:solidFill>
            </a:endParaRPr>
          </a:p>
        </p:txBody>
      </p:sp>
      <p:sp>
        <p:nvSpPr>
          <p:cNvPr id="5" name="Rectangle 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60016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a:solidFill>
                  <a:prstClr val="black"/>
                </a:solidFill>
                <a:sym typeface="Calibri" panose="020F0502020204030204" pitchFamily="34" charset="0"/>
              </a:rPr>
              <a:t>G</a:t>
            </a:r>
            <a:r>
              <a:rPr lang="en-US" sz="1100" dirty="0" smtClean="0">
                <a:solidFill>
                  <a:prstClr val="black"/>
                </a:solidFill>
                <a:sym typeface="Calibri" panose="020F0502020204030204" pitchFamily="34" charset="0"/>
              </a:rPr>
              <a:t>uarantees </a:t>
            </a:r>
            <a:r>
              <a:rPr lang="en-US" sz="1100" dirty="0">
                <a:solidFill>
                  <a:prstClr val="black"/>
                </a:solidFill>
                <a:sym typeface="Calibri" panose="020F0502020204030204" pitchFamily="34" charset="0"/>
              </a:rPr>
              <a:t>mobilize private sector lending to increase healthcare providers’ access to capital, enabling them to provide more and higher quality health products and </a:t>
            </a:r>
            <a:r>
              <a:rPr lang="en-US" sz="1100" dirty="0" smtClean="0">
                <a:solidFill>
                  <a:prstClr val="black"/>
                </a:solidFill>
                <a:sym typeface="Calibri" panose="020F0502020204030204" pitchFamily="34" charset="0"/>
              </a:rPr>
              <a:t>services.</a:t>
            </a:r>
            <a:endParaRPr lang="en-US" sz="1100" b="1" dirty="0">
              <a:solidFill>
                <a:prstClr val="black"/>
              </a:solidFill>
              <a:sym typeface="Calibri" panose="020F0502020204030204" pitchFamily="34" charset="0"/>
            </a:endParaRPr>
          </a:p>
        </p:txBody>
      </p:sp>
      <p:sp>
        <p:nvSpPr>
          <p:cNvPr id="8" name="TextBox 7"/>
          <p:cNvSpPr txBox="1"/>
          <p:nvPr/>
        </p:nvSpPr>
        <p:spPr>
          <a:xfrm>
            <a:off x="533401" y="4149804"/>
            <a:ext cx="3963864" cy="1277273"/>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Guarantees can mobilize private lending to help providers at all levels of the health system access the capital they need to:</a:t>
            </a:r>
          </a:p>
          <a:p>
            <a:pPr marL="171450" indent="-171450">
              <a:buFont typeface="Arial" panose="020B0604020202020204" pitchFamily="34" charset="0"/>
              <a:buChar char="•"/>
            </a:pPr>
            <a:r>
              <a:rPr lang="en-US" sz="1100" dirty="0" smtClean="0">
                <a:solidFill>
                  <a:prstClr val="black"/>
                </a:solidFill>
              </a:rPr>
              <a:t>Purchase commodities and equipment</a:t>
            </a:r>
          </a:p>
          <a:p>
            <a:pPr marL="171450" indent="-171450">
              <a:buFont typeface="Arial" panose="020B0604020202020204" pitchFamily="34" charset="0"/>
              <a:buChar char="•"/>
            </a:pPr>
            <a:r>
              <a:rPr lang="en-US" sz="1100" dirty="0" smtClean="0">
                <a:solidFill>
                  <a:prstClr val="black"/>
                </a:solidFill>
              </a:rPr>
              <a:t>Train health workers</a:t>
            </a:r>
          </a:p>
          <a:p>
            <a:pPr marL="171450" indent="-171450">
              <a:buFont typeface="Arial" panose="020B0604020202020204" pitchFamily="34" charset="0"/>
              <a:buChar char="•"/>
            </a:pPr>
            <a:r>
              <a:rPr lang="en-US" sz="1100" dirty="0" smtClean="0">
                <a:solidFill>
                  <a:prstClr val="black"/>
                </a:solidFill>
              </a:rPr>
              <a:t>Invest in infrastructure</a:t>
            </a:r>
          </a:p>
          <a:p>
            <a:pPr marL="171450" indent="-171450">
              <a:buFont typeface="Arial" panose="020B0604020202020204" pitchFamily="34" charset="0"/>
              <a:buChar char="•"/>
            </a:pPr>
            <a:r>
              <a:rPr lang="en-US" sz="1100" dirty="0" smtClean="0">
                <a:solidFill>
                  <a:prstClr val="black"/>
                </a:solidFill>
              </a:rPr>
              <a:t>Expand operations and improve quality</a:t>
            </a:r>
          </a:p>
        </p:txBody>
      </p:sp>
      <p:sp>
        <p:nvSpPr>
          <p:cNvPr id="9" name="Rectangle 8"/>
          <p:cNvSpPr/>
          <p:nvPr/>
        </p:nvSpPr>
        <p:spPr bwMode="auto">
          <a:xfrm>
            <a:off x="4734985" y="1490662"/>
            <a:ext cx="3875615" cy="3843338"/>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USAID’s Development Credit Authority (DCA) can work with missions to structure guarantees.</a:t>
            </a:r>
          </a:p>
          <a:p>
            <a:pPr defTabSz="857250">
              <a:spcBef>
                <a:spcPts val="0"/>
              </a:spcBef>
            </a:pPr>
            <a:endParaRPr lang="en-US" sz="11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DCAs work in contexts where </a:t>
            </a:r>
            <a:r>
              <a:rPr lang="en-US" sz="1100" dirty="0" smtClean="0">
                <a:solidFill>
                  <a:prstClr val="black"/>
                </a:solidFill>
                <a:sym typeface="Calibri" panose="020F0502020204030204" pitchFamily="34" charset="0"/>
              </a:rPr>
              <a:t>loans </a:t>
            </a:r>
            <a:r>
              <a:rPr lang="en-US" sz="1100" dirty="0">
                <a:solidFill>
                  <a:prstClr val="black"/>
                </a:solidFill>
                <a:sym typeface="Calibri" panose="020F0502020204030204" pitchFamily="34" charset="0"/>
              </a:rPr>
              <a:t>are withheld because a </a:t>
            </a:r>
            <a:r>
              <a:rPr lang="en-US" sz="1100" dirty="0" smtClean="0">
                <a:solidFill>
                  <a:prstClr val="black"/>
                </a:solidFill>
                <a:sym typeface="Calibri" panose="020F0502020204030204" pitchFamily="34" charset="0"/>
              </a:rPr>
              <a:t>lender (such as a bank) </a:t>
            </a:r>
            <a:r>
              <a:rPr lang="en-US" sz="1100" dirty="0">
                <a:solidFill>
                  <a:prstClr val="black"/>
                </a:solidFill>
                <a:sym typeface="Calibri" panose="020F0502020204030204" pitchFamily="34" charset="0"/>
              </a:rPr>
              <a:t>lacks </a:t>
            </a:r>
            <a:r>
              <a:rPr lang="en-US" sz="1100" dirty="0" smtClean="0">
                <a:solidFill>
                  <a:prstClr val="black"/>
                </a:solidFill>
                <a:sym typeface="Calibri" panose="020F0502020204030204" pitchFamily="34" charset="0"/>
              </a:rPr>
              <a:t>the </a:t>
            </a:r>
            <a:r>
              <a:rPr lang="en-US" sz="1100" dirty="0">
                <a:solidFill>
                  <a:prstClr val="black"/>
                </a:solidFill>
                <a:sym typeface="Calibri" panose="020F0502020204030204" pitchFamily="34" charset="0"/>
              </a:rPr>
              <a:t>information</a:t>
            </a:r>
            <a:r>
              <a:rPr lang="en-US" sz="1100" dirty="0" smtClean="0">
                <a:solidFill>
                  <a:prstClr val="black"/>
                </a:solidFill>
                <a:sym typeface="Calibri" panose="020F0502020204030204" pitchFamily="34" charset="0"/>
              </a:rPr>
              <a:t>, </a:t>
            </a:r>
            <a:r>
              <a:rPr lang="en-US" sz="1100" dirty="0">
                <a:solidFill>
                  <a:prstClr val="black"/>
                </a:solidFill>
                <a:sym typeface="Calibri" panose="020F0502020204030204" pitchFamily="34" charset="0"/>
              </a:rPr>
              <a:t>or risk-willingness. This requires a market with:</a:t>
            </a:r>
          </a:p>
          <a:p>
            <a:pPr marL="171450" indent="-171450">
              <a:buFont typeface="Arial" panose="020B0604020202020204" pitchFamily="34" charset="0"/>
              <a:buChar char="•"/>
            </a:pPr>
            <a:r>
              <a:rPr lang="en-US" sz="1100" dirty="0">
                <a:solidFill>
                  <a:prstClr val="black"/>
                </a:solidFill>
                <a:sym typeface="Calibri" panose="020F0502020204030204" pitchFamily="34" charset="0"/>
              </a:rPr>
              <a:t>A </a:t>
            </a:r>
            <a:r>
              <a:rPr lang="en-US" sz="1100" b="1" dirty="0">
                <a:solidFill>
                  <a:prstClr val="black"/>
                </a:solidFill>
                <a:sym typeface="Calibri" panose="020F0502020204030204" pitchFamily="34" charset="0"/>
              </a:rPr>
              <a:t>strong domestic private financial sector</a:t>
            </a:r>
            <a:r>
              <a:rPr lang="en-US" sz="1100" dirty="0">
                <a:solidFill>
                  <a:prstClr val="black"/>
                </a:solidFill>
                <a:sym typeface="Calibri" panose="020F0502020204030204" pitchFamily="34" charset="0"/>
              </a:rPr>
              <a:t> that is willing to consider health sector lending</a:t>
            </a:r>
          </a:p>
          <a:p>
            <a:pPr marL="171450" indent="-171450">
              <a:buFont typeface="Arial" panose="020B0604020202020204" pitchFamily="34" charset="0"/>
              <a:buChar char="•"/>
            </a:pPr>
            <a:r>
              <a:rPr lang="en-US" sz="1100" dirty="0">
                <a:solidFill>
                  <a:prstClr val="black"/>
                </a:solidFill>
                <a:sym typeface="Calibri" panose="020F0502020204030204" pitchFamily="34" charset="0"/>
              </a:rPr>
              <a:t>A </a:t>
            </a:r>
            <a:r>
              <a:rPr lang="en-US" sz="1100" b="1" dirty="0" smtClean="0">
                <a:solidFill>
                  <a:prstClr val="black"/>
                </a:solidFill>
                <a:sym typeface="Calibri" panose="020F0502020204030204" pitchFamily="34" charset="0"/>
              </a:rPr>
              <a:t>private or sub-national </a:t>
            </a:r>
            <a:r>
              <a:rPr lang="en-US" sz="1100" b="1" dirty="0">
                <a:solidFill>
                  <a:prstClr val="black"/>
                </a:solidFill>
                <a:sym typeface="Calibri" panose="020F0502020204030204" pitchFamily="34" charset="0"/>
              </a:rPr>
              <a:t>healthcare delivery system </a:t>
            </a:r>
            <a:r>
              <a:rPr lang="en-US" sz="1100" dirty="0">
                <a:solidFill>
                  <a:prstClr val="black"/>
                </a:solidFill>
                <a:sym typeface="Calibri" panose="020F0502020204030204" pitchFamily="34" charset="0"/>
              </a:rPr>
              <a:t>with financially viable business models that can or does provide products and services to the poor</a:t>
            </a:r>
          </a:p>
          <a:p>
            <a:pPr defTabSz="857250">
              <a:spcBef>
                <a:spcPts val="0"/>
              </a:spcBef>
            </a:pPr>
            <a:endParaRPr lang="en-US" sz="1100" dirty="0">
              <a:solidFill>
                <a:prstClr val="black"/>
              </a:solidFill>
              <a:sym typeface="Calibri" panose="020F0502020204030204" pitchFamily="34" charset="0"/>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The DCA team in Washington can help missions determine whether guarantees are appropriate, and if so, can structure, execute, and monitor transactions</a:t>
            </a:r>
            <a:endParaRPr lang="en-US" sz="1100" dirty="0">
              <a:solidFill>
                <a:prstClr val="black"/>
              </a:solidFill>
              <a:sym typeface="Symbol" pitchFamily="18" charset="2"/>
            </a:endParaRPr>
          </a:p>
        </p:txBody>
      </p:sp>
      <p:sp>
        <p:nvSpPr>
          <p:cNvPr id="10" name="Rectangle 9"/>
          <p:cNvSpPr/>
          <p:nvPr/>
        </p:nvSpPr>
        <p:spPr bwMode="auto">
          <a:xfrm>
            <a:off x="528030" y="5434478"/>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interested in considering the use of a guarantee, read the DCA primer and reach out to the </a:t>
            </a:r>
            <a:r>
              <a:rPr lang="en-US" sz="1400" b="1" dirty="0" smtClean="0">
                <a:solidFill>
                  <a:prstClr val="white"/>
                </a:solidFill>
                <a:sym typeface="Calibri" panose="020F0502020204030204" pitchFamily="34" charset="0"/>
                <a:hlinkClick r:id="rId7" action="ppaction://hlinksldjump"/>
              </a:rPr>
              <a:t>DCA office</a:t>
            </a:r>
            <a:r>
              <a:rPr lang="en-US" sz="1400" b="1" dirty="0" smtClean="0">
                <a:solidFill>
                  <a:prstClr val="white"/>
                </a:solidFill>
                <a:sym typeface="Calibri" panose="020F0502020204030204" pitchFamily="34" charset="0"/>
              </a:rPr>
              <a:t> to learn more </a:t>
            </a:r>
          </a:p>
        </p:txBody>
      </p:sp>
      <p:cxnSp>
        <p:nvCxnSpPr>
          <p:cNvPr id="11" name="Straight Arrow Connector 10"/>
          <p:cNvCxnSpPr/>
          <p:nvPr/>
        </p:nvCxnSpPr>
        <p:spPr bwMode="auto">
          <a:xfrm>
            <a:off x="2209800" y="2667000"/>
            <a:ext cx="762000"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a:off x="2155397" y="2895600"/>
            <a:ext cx="816403" cy="0"/>
          </a:xfrm>
          <a:prstGeom prst="straightConnector1">
            <a:avLst/>
          </a:prstGeom>
          <a:solidFill>
            <a:schemeClr val="bg1"/>
          </a:solidFill>
          <a:ln w="9525" cap="flat" cmpd="sng" algn="ctr">
            <a:solidFill>
              <a:schemeClr val="tx1"/>
            </a:solidFill>
            <a:prstDash val="lgDash"/>
            <a:round/>
            <a:headEnd type="none" w="med" len="med"/>
            <a:tailEnd type="triangle"/>
          </a:ln>
          <a:effectLst/>
        </p:spPr>
      </p:cxnSp>
      <p:cxnSp>
        <p:nvCxnSpPr>
          <p:cNvPr id="13" name="Straight Arrow Connector 12"/>
          <p:cNvCxnSpPr/>
          <p:nvPr/>
        </p:nvCxnSpPr>
        <p:spPr bwMode="auto">
          <a:xfrm flipV="1">
            <a:off x="2590800" y="3200400"/>
            <a:ext cx="0" cy="533400"/>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14" name="Picture 2" descr="Bank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6772" y="2421968"/>
            <a:ext cx="626031" cy="6260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9"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3507092" y="2407890"/>
            <a:ext cx="561813" cy="640110"/>
          </a:xfrm>
          <a:prstGeom prst="rect">
            <a:avLst/>
          </a:prstGeom>
        </p:spPr>
      </p:pic>
      <p:sp>
        <p:nvSpPr>
          <p:cNvPr id="16" name="TextBox 15"/>
          <p:cNvSpPr txBox="1"/>
          <p:nvPr/>
        </p:nvSpPr>
        <p:spPr>
          <a:xfrm>
            <a:off x="774028" y="3047999"/>
            <a:ext cx="809628" cy="246221"/>
          </a:xfrm>
          <a:prstGeom prst="rect">
            <a:avLst/>
          </a:prstGeom>
          <a:noFill/>
        </p:spPr>
        <p:txBody>
          <a:bodyPr wrap="square" rtlCol="0">
            <a:spAutoFit/>
          </a:bodyPr>
          <a:lstStyle/>
          <a:p>
            <a:r>
              <a:rPr lang="en-US" sz="1000" dirty="0" smtClean="0">
                <a:solidFill>
                  <a:prstClr val="black"/>
                </a:solidFill>
              </a:rPr>
              <a:t>Local banks</a:t>
            </a:r>
            <a:endParaRPr lang="en-US" sz="1000" dirty="0">
              <a:solidFill>
                <a:prstClr val="black"/>
              </a:solidFill>
            </a:endParaRPr>
          </a:p>
        </p:txBody>
      </p:sp>
      <p:sp>
        <p:nvSpPr>
          <p:cNvPr id="17" name="TextBox 16"/>
          <p:cNvSpPr txBox="1"/>
          <p:nvPr/>
        </p:nvSpPr>
        <p:spPr>
          <a:xfrm>
            <a:off x="3281270" y="3024660"/>
            <a:ext cx="1382774" cy="246221"/>
          </a:xfrm>
          <a:prstGeom prst="rect">
            <a:avLst/>
          </a:prstGeom>
          <a:noFill/>
        </p:spPr>
        <p:txBody>
          <a:bodyPr wrap="square" rtlCol="0">
            <a:spAutoFit/>
          </a:bodyPr>
          <a:lstStyle/>
          <a:p>
            <a:r>
              <a:rPr lang="en-US" sz="1000" dirty="0" smtClean="0">
                <a:solidFill>
                  <a:prstClr val="black"/>
                </a:solidFill>
              </a:rPr>
              <a:t>Health borrowers</a:t>
            </a:r>
            <a:endParaRPr lang="en-US" sz="1000" dirty="0">
              <a:solidFill>
                <a:prstClr val="black"/>
              </a:solidFill>
            </a:endParaRPr>
          </a:p>
        </p:txBody>
      </p:sp>
      <p:sp>
        <p:nvSpPr>
          <p:cNvPr id="18" name="TextBox 17"/>
          <p:cNvSpPr txBox="1"/>
          <p:nvPr/>
        </p:nvSpPr>
        <p:spPr>
          <a:xfrm>
            <a:off x="2329590" y="2427625"/>
            <a:ext cx="809628" cy="246221"/>
          </a:xfrm>
          <a:prstGeom prst="rect">
            <a:avLst/>
          </a:prstGeom>
          <a:noFill/>
        </p:spPr>
        <p:txBody>
          <a:bodyPr wrap="square" rtlCol="0">
            <a:spAutoFit/>
          </a:bodyPr>
          <a:lstStyle/>
          <a:p>
            <a:r>
              <a:rPr lang="en-US" sz="1000" dirty="0" smtClean="0">
                <a:solidFill>
                  <a:prstClr val="black"/>
                </a:solidFill>
              </a:rPr>
              <a:t>loans</a:t>
            </a:r>
            <a:endParaRPr lang="en-US" sz="1000" dirty="0">
              <a:solidFill>
                <a:prstClr val="black"/>
              </a:solidFill>
            </a:endParaRPr>
          </a:p>
        </p:txBody>
      </p:sp>
      <p:sp>
        <p:nvSpPr>
          <p:cNvPr id="19" name="TextBox 18"/>
          <p:cNvSpPr txBox="1"/>
          <p:nvPr/>
        </p:nvSpPr>
        <p:spPr>
          <a:xfrm>
            <a:off x="2232457" y="2933702"/>
            <a:ext cx="809628" cy="246221"/>
          </a:xfrm>
          <a:prstGeom prst="rect">
            <a:avLst/>
          </a:prstGeom>
          <a:noFill/>
        </p:spPr>
        <p:txBody>
          <a:bodyPr wrap="square" rtlCol="0">
            <a:spAutoFit/>
          </a:bodyPr>
          <a:lstStyle/>
          <a:p>
            <a:r>
              <a:rPr lang="en-US" sz="1000" dirty="0" smtClean="0">
                <a:solidFill>
                  <a:prstClr val="black"/>
                </a:solidFill>
              </a:rPr>
              <a:t>repayment</a:t>
            </a:r>
            <a:endParaRPr lang="en-US" sz="1000" dirty="0">
              <a:solidFill>
                <a:prstClr val="black"/>
              </a:solidFill>
            </a:endParaRPr>
          </a:p>
        </p:txBody>
      </p:sp>
      <p:sp>
        <p:nvSpPr>
          <p:cNvPr id="20" name="Oval 19"/>
          <p:cNvSpPr/>
          <p:nvPr/>
        </p:nvSpPr>
        <p:spPr bwMode="auto">
          <a:xfrm>
            <a:off x="2057401" y="3733800"/>
            <a:ext cx="1081818" cy="37356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Symbol" pitchFamily="18" charset="2"/>
              </a:rPr>
              <a:t>guarantee</a:t>
            </a:r>
          </a:p>
        </p:txBody>
      </p:sp>
      <p:cxnSp>
        <p:nvCxnSpPr>
          <p:cNvPr id="21" name="Curved Connector 20"/>
          <p:cNvCxnSpPr>
            <a:stCxn id="20" idx="2"/>
            <a:endCxn id="16" idx="2"/>
          </p:cNvCxnSpPr>
          <p:nvPr/>
        </p:nvCxnSpPr>
        <p:spPr bwMode="auto">
          <a:xfrm rot="10800000">
            <a:off x="1178843" y="3294220"/>
            <a:ext cx="878559" cy="626360"/>
          </a:xfrm>
          <a:prstGeom prst="curvedConnector2">
            <a:avLst/>
          </a:prstGeom>
          <a:solidFill>
            <a:schemeClr val="bg1"/>
          </a:solidFill>
          <a:ln w="9525" cap="flat" cmpd="sng" algn="ctr">
            <a:solidFill>
              <a:schemeClr val="tx1"/>
            </a:solidFill>
            <a:prstDash val="dash"/>
            <a:round/>
            <a:headEnd type="none" w="med" len="med"/>
            <a:tailEnd type="triangle"/>
          </a:ln>
          <a:effectLst/>
        </p:spPr>
      </p:cxnSp>
      <p:cxnSp>
        <p:nvCxnSpPr>
          <p:cNvPr id="22" name="Curved Connector 21"/>
          <p:cNvCxnSpPr>
            <a:stCxn id="20" idx="6"/>
            <a:endCxn id="17" idx="2"/>
          </p:cNvCxnSpPr>
          <p:nvPr/>
        </p:nvCxnSpPr>
        <p:spPr bwMode="auto">
          <a:xfrm flipV="1">
            <a:off x="3139219" y="3270881"/>
            <a:ext cx="833438" cy="649699"/>
          </a:xfrm>
          <a:prstGeom prst="curvedConnector2">
            <a:avLst/>
          </a:prstGeom>
          <a:solidFill>
            <a:schemeClr val="bg1"/>
          </a:solidFill>
          <a:ln w="9525" cap="flat" cmpd="sng" algn="ctr">
            <a:solidFill>
              <a:schemeClr val="tx1"/>
            </a:solidFill>
            <a:prstDash val="dash"/>
            <a:round/>
            <a:headEnd type="none" w="med" len="med"/>
            <a:tailEnd type="triangle"/>
          </a:ln>
          <a:effectLst/>
        </p:spPr>
      </p:cxnSp>
      <p:sp>
        <p:nvSpPr>
          <p:cNvPr id="23" name="TextBox 22"/>
          <p:cNvSpPr txBox="1"/>
          <p:nvPr/>
        </p:nvSpPr>
        <p:spPr>
          <a:xfrm>
            <a:off x="622771" y="3429000"/>
            <a:ext cx="1461744" cy="400110"/>
          </a:xfrm>
          <a:prstGeom prst="rect">
            <a:avLst/>
          </a:prstGeom>
          <a:solidFill>
            <a:schemeClr val="bg1"/>
          </a:solidFill>
        </p:spPr>
        <p:txBody>
          <a:bodyPr wrap="square" rtlCol="0">
            <a:spAutoFit/>
          </a:bodyPr>
          <a:lstStyle/>
          <a:p>
            <a:pPr algn="ctr"/>
            <a:r>
              <a:rPr lang="en-US" sz="1000" dirty="0" smtClean="0">
                <a:solidFill>
                  <a:prstClr val="black"/>
                </a:solidFill>
              </a:rPr>
              <a:t>Increased willingness to lend</a:t>
            </a:r>
            <a:endParaRPr lang="en-US" sz="1000" dirty="0">
              <a:solidFill>
                <a:prstClr val="black"/>
              </a:solidFill>
            </a:endParaRPr>
          </a:p>
        </p:txBody>
      </p:sp>
      <p:sp>
        <p:nvSpPr>
          <p:cNvPr id="24" name="TextBox 23"/>
          <p:cNvSpPr txBox="1"/>
          <p:nvPr/>
        </p:nvSpPr>
        <p:spPr>
          <a:xfrm>
            <a:off x="3147690" y="3429000"/>
            <a:ext cx="1348110" cy="400110"/>
          </a:xfrm>
          <a:prstGeom prst="rect">
            <a:avLst/>
          </a:prstGeom>
          <a:solidFill>
            <a:schemeClr val="bg1"/>
          </a:solidFill>
        </p:spPr>
        <p:txBody>
          <a:bodyPr wrap="square" rtlCol="0">
            <a:spAutoFit/>
          </a:bodyPr>
          <a:lstStyle/>
          <a:p>
            <a:pPr algn="ctr"/>
            <a:r>
              <a:rPr lang="en-US" sz="1000" dirty="0" smtClean="0">
                <a:solidFill>
                  <a:prstClr val="black"/>
                </a:solidFill>
              </a:rPr>
              <a:t>Increased access to credit</a:t>
            </a:r>
            <a:endParaRPr lang="en-US" sz="1000" dirty="0">
              <a:solidFill>
                <a:prstClr val="black"/>
              </a:solidFill>
            </a:endParaRPr>
          </a:p>
        </p:txBody>
      </p:sp>
      <p:sp>
        <p:nvSpPr>
          <p:cNvPr id="25"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USAID (2014): “Global Health DCA Primer;”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prstClr val="black"/>
              </a:solidFill>
              <a:cs typeface="Arial" panose="020B0604020202020204" pitchFamily="34" charset="0"/>
            </a:endParaRPr>
          </a:p>
        </p:txBody>
      </p:sp>
      <p:sp>
        <p:nvSpPr>
          <p:cNvPr id="28" name="Rectangle 27"/>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pic>
        <p:nvPicPr>
          <p:cNvPr id="29" name="Picture 28">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4" name="Picture 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Tree>
    <p:extLst>
      <p:ext uri="{BB962C8B-B14F-4D97-AF65-F5344CB8AC3E}">
        <p14:creationId xmlns:p14="http://schemas.microsoft.com/office/powerpoint/2010/main" val="4023434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9214"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Lending</a:t>
            </a:r>
            <a:r>
              <a:rPr lang="en-US" dirty="0" smtClean="0">
                <a:solidFill>
                  <a:schemeClr val="tx1"/>
                </a:solidFill>
              </a:rPr>
              <a:t>: In certain countries, the development of a municipal bond market can have a big impact on health</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48</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21790" y="1600200"/>
            <a:ext cx="3975475" cy="415498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a:solidFill>
                  <a:prstClr val="black"/>
                </a:solidFill>
              </a:rPr>
              <a:t>A</a:t>
            </a:r>
            <a:r>
              <a:rPr lang="en-US" sz="1100" dirty="0" smtClean="0">
                <a:solidFill>
                  <a:prstClr val="black"/>
                </a:solidFill>
              </a:rPr>
              <a:t> bond issuer (in this case, a municipality) sells a bond to investors. These can be individuals, often citizens, but can also include other types of private investors depending on how risky it is lending to the government. The government pays the administrative and legal costs of issuing the bonds, but can use the rest to finance public projects such as building a network of hospitals. Investors are paid interest according to a set of pre-agreed terms and conditions.</a:t>
            </a:r>
          </a:p>
          <a:p>
            <a:pPr defTabSz="857250">
              <a:spcBef>
                <a:spcPct val="50000"/>
              </a:spcBef>
            </a:pPr>
            <a:endParaRPr lang="en-US" sz="1100" dirty="0" smtClean="0">
              <a:solidFill>
                <a:prstClr val="black"/>
              </a:solidFill>
            </a:endParaRPr>
          </a:p>
          <a:p>
            <a:pPr defTabSz="857250">
              <a:spcBef>
                <a:spcPct val="50000"/>
              </a:spcBef>
            </a:pPr>
            <a:endParaRPr lang="en-US" sz="1100" b="1" dirty="0" smtClean="0">
              <a:solidFill>
                <a:prstClr val="black"/>
              </a:solidFill>
              <a:sym typeface="Calibri" panose="020F0502020204030204" pitchFamily="34" charset="0"/>
            </a:endParaRPr>
          </a:p>
          <a:p>
            <a:pPr defTabSz="857250">
              <a:spcBef>
                <a:spcPct val="50000"/>
              </a:spcBef>
            </a:pPr>
            <a:endParaRPr lang="en-US" sz="1100" b="1" dirty="0" smtClean="0">
              <a:solidFill>
                <a:prstClr val="black"/>
              </a:solidFill>
              <a:sym typeface="Calibri" panose="020F0502020204030204" pitchFamily="34" charset="0"/>
            </a:endParaRPr>
          </a:p>
          <a:p>
            <a:pPr defTabSz="857250">
              <a:spcBef>
                <a:spcPct val="50000"/>
              </a:spcBef>
            </a:pPr>
            <a:endParaRPr lang="en-US" sz="1100" b="1" dirty="0" smtClean="0">
              <a:solidFill>
                <a:prstClr val="black"/>
              </a:solidFill>
              <a:sym typeface="Calibri" panose="020F0502020204030204" pitchFamily="34" charset="0"/>
            </a:endParaRPr>
          </a:p>
          <a:p>
            <a:pPr defTabSz="857250">
              <a:spcBef>
                <a:spcPct val="50000"/>
              </a:spcBef>
            </a:pPr>
            <a:endParaRPr lang="en-US" sz="1100" dirty="0">
              <a:solidFill>
                <a:prstClr val="black"/>
              </a:solidFill>
            </a:endParaRPr>
          </a:p>
          <a:p>
            <a:endParaRPr lang="en-US" sz="1100" b="1" dirty="0" smtClean="0">
              <a:solidFill>
                <a:prstClr val="black"/>
              </a:solidFill>
            </a:endParaRPr>
          </a:p>
          <a:p>
            <a:endParaRPr lang="en-US" sz="1100" b="1" dirty="0">
              <a:solidFill>
                <a:prstClr val="black"/>
              </a:solidFill>
            </a:endParaRPr>
          </a:p>
          <a:p>
            <a:endParaRPr lang="en-US" sz="1100" b="1" dirty="0" smtClean="0">
              <a:solidFill>
                <a:prstClr val="black"/>
              </a:solidFill>
            </a:endParaRPr>
          </a:p>
          <a:p>
            <a:r>
              <a:rPr lang="en-US" sz="1100" b="1" dirty="0" smtClean="0">
                <a:solidFill>
                  <a:prstClr val="black"/>
                </a:solidFill>
              </a:rPr>
              <a:t>What impact can it have on EPCMD? </a:t>
            </a:r>
            <a:r>
              <a:rPr lang="en-US" sz="1100" dirty="0" smtClean="0">
                <a:solidFill>
                  <a:prstClr val="black"/>
                </a:solidFill>
              </a:rPr>
              <a:t>Most bonds are “general” rather than sector-specific, but they can help governments increase domestic spending on health (or anything else) without creating a new revenue stream or cutting other spending.</a:t>
            </a:r>
          </a:p>
          <a:p>
            <a:pPr defTabSz="857250">
              <a:spcBef>
                <a:spcPct val="50000"/>
              </a:spcBef>
            </a:pPr>
            <a:endParaRPr lang="en-US" sz="1100" dirty="0" smtClean="0">
              <a:solidFill>
                <a:prstClr val="black"/>
              </a:solidFill>
              <a:sym typeface="Calibri" panose="020F0502020204030204" pitchFamily="34" charset="0"/>
            </a:endParaRP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 are interested in municipal bonds, contact the </a:t>
            </a:r>
            <a:r>
              <a:rPr lang="en-US" sz="1400" b="1" dirty="0" smtClean="0">
                <a:solidFill>
                  <a:prstClr val="white"/>
                </a:solidFill>
                <a:sym typeface="Calibri" panose="020F0502020204030204" pitchFamily="34" charset="0"/>
                <a:hlinkClick r:id="rId7" action="ppaction://hlinksldjump"/>
              </a:rPr>
              <a:t>DCA office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077199"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USAID (2014): “City of Dakar announces first West African municipal bond;” USAID (1997): “Municipal Bond Market Development;” </a:t>
            </a:r>
            <a:r>
              <a:rPr lang="en-US" altLang="en-US" sz="900" dirty="0" err="1" smtClean="0">
                <a:solidFill>
                  <a:prstClr val="black"/>
                </a:solidFill>
                <a:cs typeface="Arial" panose="020B0604020202020204" pitchFamily="34" charset="0"/>
                <a:sym typeface="Calibri" panose="020F0502020204030204" pitchFamily="34" charset="0"/>
              </a:rPr>
              <a:t>Leighland</a:t>
            </a:r>
            <a:r>
              <a:rPr lang="en-US" altLang="en-US" sz="900" dirty="0" smtClean="0">
                <a:solidFill>
                  <a:prstClr val="black"/>
                </a:solidFill>
                <a:cs typeface="Arial" panose="020B0604020202020204" pitchFamily="34" charset="0"/>
                <a:sym typeface="Calibri" panose="020F0502020204030204" pitchFamily="34" charset="0"/>
              </a:rPr>
              <a:t>, James (1997): “Accelerating municipal bond market development in emerging economies: an assessment of strategies and progress;” Dalberg analysis.</a:t>
            </a:r>
            <a:endParaRPr lang="en-US" altLang="en-US" sz="900" dirty="0">
              <a:solidFill>
                <a:prstClr val="black"/>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primarily  play a technical assistance role in promoting the use of municipal bonds for health. </a:t>
            </a:r>
            <a:r>
              <a:rPr lang="en-US" sz="1100" dirty="0" smtClean="0">
                <a:solidFill>
                  <a:prstClr val="black"/>
                </a:solidFill>
              </a:rPr>
              <a:t>There </a:t>
            </a:r>
            <a:r>
              <a:rPr lang="en-US" sz="1100" dirty="0">
                <a:solidFill>
                  <a:prstClr val="black"/>
                </a:solidFill>
              </a:rPr>
              <a:t>are a number of advantages </a:t>
            </a:r>
            <a:r>
              <a:rPr lang="en-US" sz="1100" dirty="0" smtClean="0">
                <a:solidFill>
                  <a:prstClr val="black"/>
                </a:solidFill>
              </a:rPr>
              <a:t>to using </a:t>
            </a:r>
            <a:r>
              <a:rPr lang="en-US" sz="1100" dirty="0">
                <a:solidFill>
                  <a:prstClr val="black"/>
                </a:solidFill>
              </a:rPr>
              <a:t>municipal bonds to finance </a:t>
            </a:r>
            <a:r>
              <a:rPr lang="en-US" sz="1100" dirty="0" smtClean="0">
                <a:solidFill>
                  <a:prstClr val="black"/>
                </a:solidFill>
              </a:rPr>
              <a:t>critical projects, </a:t>
            </a:r>
            <a:r>
              <a:rPr lang="en-US" sz="1100" dirty="0">
                <a:solidFill>
                  <a:prstClr val="black"/>
                </a:solidFill>
              </a:rPr>
              <a:t>and many policymakers have become interested in </a:t>
            </a:r>
            <a:r>
              <a:rPr lang="en-US" sz="1100" dirty="0" smtClean="0">
                <a:solidFill>
                  <a:prstClr val="black"/>
                </a:solidFill>
              </a:rPr>
              <a:t>developing and/or strengthening </a:t>
            </a:r>
            <a:r>
              <a:rPr lang="en-US" sz="1100" dirty="0">
                <a:solidFill>
                  <a:prstClr val="black"/>
                </a:solidFill>
              </a:rPr>
              <a:t>their municipal bond market. </a:t>
            </a:r>
            <a:r>
              <a:rPr lang="en-US" sz="1100" dirty="0" smtClean="0">
                <a:solidFill>
                  <a:prstClr val="black"/>
                </a:solidFill>
              </a:rPr>
              <a:t>Providing TA to develop stronger transparent, and accountable financial management and reporting systems is key to success in bond issuance. </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a:t>
            </a:r>
            <a:r>
              <a:rPr lang="en-US" sz="1100" dirty="0">
                <a:solidFill>
                  <a:prstClr val="black"/>
                </a:solidFill>
                <a:sym typeface="Symbol" pitchFamily="18" charset="2"/>
              </a:rPr>
              <a:t>B</a:t>
            </a:r>
            <a:r>
              <a:rPr lang="en-US" sz="1100" dirty="0" smtClean="0">
                <a:solidFill>
                  <a:prstClr val="black"/>
                </a:solidFill>
                <a:sym typeface="Symbol" pitchFamily="18" charset="2"/>
              </a:rPr>
              <a:t>onds for health work best when: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Tax revenue as a % of GDP is high. </a:t>
            </a:r>
            <a:r>
              <a:rPr lang="en-US" sz="1100" dirty="0" smtClean="0">
                <a:solidFill>
                  <a:prstClr val="black"/>
                </a:solidFill>
                <a:sym typeface="Symbol" pitchFamily="18" charset="2"/>
              </a:rPr>
              <a:t>If tax revenue is not sufficient to pay back significant levels of debt, borrowing using bonds may not be the right course of action.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 political environment is relatively stable. </a:t>
            </a:r>
            <a:r>
              <a:rPr lang="en-US" sz="1100" dirty="0" smtClean="0">
                <a:solidFill>
                  <a:prstClr val="black"/>
                </a:solidFill>
                <a:sym typeface="Symbol" pitchFamily="18" charset="2"/>
              </a:rPr>
              <a:t>Although some are more risk-tolerant than others, investors typically shy away from high-conflict states and volatile economies.</a:t>
            </a:r>
            <a:endParaRPr lang="en-US" sz="1100" b="1" dirty="0" smtClean="0">
              <a:solidFill>
                <a:prstClr val="black"/>
              </a:solidFill>
              <a:sym typeface="Symbol" pitchFamily="18" charset="2"/>
            </a:endParaRP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Governments are committed to health goals. </a:t>
            </a:r>
            <a:r>
              <a:rPr lang="en-US" sz="1100" dirty="0" smtClean="0">
                <a:solidFill>
                  <a:prstClr val="black"/>
                </a:solidFill>
                <a:sym typeface="Symbol" pitchFamily="18" charset="2"/>
              </a:rPr>
              <a:t>Because most municipal bonds are not sector-specific, building municipal bond markets will have the most impact if the government is already meeting its Abuja targets, and you believe that if the budget was higher, this would result in more funding overall for health.</a:t>
            </a:r>
          </a:p>
          <a:p>
            <a:pPr defTabSz="857250">
              <a:spcBef>
                <a:spcPts val="0"/>
              </a:spcBef>
            </a:pPr>
            <a:r>
              <a:rPr lang="en-US" sz="1100" b="1" dirty="0" smtClean="0">
                <a:solidFill>
                  <a:prstClr val="black"/>
                </a:solidFill>
                <a:sym typeface="Symbol" pitchFamily="18" charset="2"/>
              </a:rPr>
              <a:t>What are first steps?</a:t>
            </a:r>
            <a:r>
              <a:rPr lang="en-US" sz="1100" dirty="0" smtClean="0">
                <a:solidFill>
                  <a:prstClr val="black"/>
                </a:solidFill>
                <a:sym typeface="Symbol" pitchFamily="18" charset="2"/>
              </a:rPr>
              <a:t> Reach out to DCA to learn more.</a:t>
            </a:r>
            <a:endParaRPr lang="en-US" sz="1100" b="1" dirty="0" smtClean="0">
              <a:solidFill>
                <a:prstClr val="black"/>
              </a:solidFill>
              <a:sym typeface="Symbol" pitchFamily="18" charset="2"/>
            </a:endParaRPr>
          </a:p>
        </p:txBody>
      </p:sp>
      <p:grpSp>
        <p:nvGrpSpPr>
          <p:cNvPr id="16" name="Group 15"/>
          <p:cNvGrpSpPr/>
          <p:nvPr/>
        </p:nvGrpSpPr>
        <p:grpSpPr>
          <a:xfrm>
            <a:off x="1295400" y="3198263"/>
            <a:ext cx="885179" cy="823174"/>
            <a:chOff x="796139" y="3496345"/>
            <a:chExt cx="982012" cy="913225"/>
          </a:xfrm>
        </p:grpSpPr>
        <p:pic>
          <p:nvPicPr>
            <p:cNvPr id="11" name="Picture 10"/>
            <p:cNvPicPr>
              <a:picLocks noChangeAspect="1"/>
            </p:cNvPicPr>
            <p:nvPr/>
          </p:nvPicPr>
          <p:blipFill rotWithShape="1">
            <a:blip r:embed="rId8" cstate="screen">
              <a:duotone>
                <a:schemeClr val="accent2">
                  <a:shade val="45000"/>
                  <a:satMod val="135000"/>
                </a:schemeClr>
                <a:prstClr val="white"/>
              </a:duotone>
              <a:extLst>
                <a:ext uri="{28A0092B-C50C-407E-A947-70E740481C1C}">
                  <a14:useLocalDpi xmlns:a14="http://schemas.microsoft.com/office/drawing/2010/main"/>
                </a:ext>
              </a:extLst>
            </a:blip>
            <a:srcRect l="12667" t="10000" r="11333" b="23714"/>
            <a:stretch/>
          </p:blipFill>
          <p:spPr>
            <a:xfrm>
              <a:off x="895828" y="3496345"/>
              <a:ext cx="685800" cy="697831"/>
            </a:xfrm>
            <a:prstGeom prst="rect">
              <a:avLst/>
            </a:prstGeom>
          </p:spPr>
        </p:pic>
        <p:sp>
          <p:nvSpPr>
            <p:cNvPr id="15" name="TextBox 14"/>
            <p:cNvSpPr txBox="1"/>
            <p:nvPr/>
          </p:nvSpPr>
          <p:spPr>
            <a:xfrm>
              <a:off x="796139" y="4136414"/>
              <a:ext cx="982012" cy="273156"/>
            </a:xfrm>
            <a:prstGeom prst="rect">
              <a:avLst/>
            </a:prstGeom>
            <a:noFill/>
          </p:spPr>
          <p:txBody>
            <a:bodyPr wrap="none" rtlCol="0">
              <a:spAutoFit/>
            </a:bodyPr>
            <a:lstStyle/>
            <a:p>
              <a:r>
                <a:rPr lang="en-US" sz="1000" b="1" dirty="0" smtClean="0">
                  <a:solidFill>
                    <a:prstClr val="black"/>
                  </a:solidFill>
                </a:rPr>
                <a:t>Government </a:t>
              </a:r>
              <a:endParaRPr lang="en-US" sz="1000" b="1" dirty="0">
                <a:solidFill>
                  <a:prstClr val="black"/>
                </a:solidFill>
              </a:endParaRPr>
            </a:p>
          </p:txBody>
        </p:sp>
      </p:grpSp>
      <p:grpSp>
        <p:nvGrpSpPr>
          <p:cNvPr id="21" name="Group 20"/>
          <p:cNvGrpSpPr/>
          <p:nvPr/>
        </p:nvGrpSpPr>
        <p:grpSpPr>
          <a:xfrm>
            <a:off x="3413536" y="3419306"/>
            <a:ext cx="527719" cy="684134"/>
            <a:chOff x="2284394" y="3524418"/>
            <a:chExt cx="716370" cy="928701"/>
          </a:xfrm>
        </p:grpSpPr>
        <p:pic>
          <p:nvPicPr>
            <p:cNvPr id="14" name="Picture 13"/>
            <p:cNvPicPr>
              <a:picLocks noChangeAspect="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l="11333" t="8858" r="12667" b="22572"/>
            <a:stretch/>
          </p:blipFill>
          <p:spPr>
            <a:xfrm>
              <a:off x="2284394" y="3524418"/>
              <a:ext cx="609600" cy="641684"/>
            </a:xfrm>
            <a:prstGeom prst="rect">
              <a:avLst/>
            </a:prstGeom>
          </p:spPr>
        </p:pic>
        <p:sp>
          <p:nvSpPr>
            <p:cNvPr id="17" name="TextBox 16"/>
            <p:cNvSpPr txBox="1"/>
            <p:nvPr/>
          </p:nvSpPr>
          <p:spPr>
            <a:xfrm>
              <a:off x="2301816" y="4118878"/>
              <a:ext cx="698948" cy="334241"/>
            </a:xfrm>
            <a:prstGeom prst="rect">
              <a:avLst/>
            </a:prstGeom>
            <a:noFill/>
          </p:spPr>
          <p:txBody>
            <a:bodyPr wrap="none" rtlCol="0">
              <a:spAutoFit/>
            </a:bodyPr>
            <a:lstStyle/>
            <a:p>
              <a:r>
                <a:rPr lang="en-US" sz="1000" b="1" dirty="0" smtClean="0">
                  <a:solidFill>
                    <a:prstClr val="black"/>
                  </a:solidFill>
                </a:rPr>
                <a:t>Bonds</a:t>
              </a:r>
              <a:endParaRPr lang="en-US" sz="1000" b="1" dirty="0">
                <a:solidFill>
                  <a:prstClr val="black"/>
                </a:solidFill>
              </a:endParaRPr>
            </a:p>
          </p:txBody>
        </p:sp>
      </p:grpSp>
      <p:grpSp>
        <p:nvGrpSpPr>
          <p:cNvPr id="19" name="Group 18"/>
          <p:cNvGrpSpPr/>
          <p:nvPr/>
        </p:nvGrpSpPr>
        <p:grpSpPr>
          <a:xfrm>
            <a:off x="3862601" y="3151435"/>
            <a:ext cx="673582" cy="672894"/>
            <a:chOff x="3542401" y="3540460"/>
            <a:chExt cx="914377" cy="913443"/>
          </a:xfrm>
        </p:grpSpPr>
        <p:pic>
          <p:nvPicPr>
            <p:cNvPr id="13" name="Picture 12"/>
            <p:cNvPicPr>
              <a:picLocks noChangeAspect="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l="14000" t="6571" r="11333" b="23714"/>
            <a:stretch/>
          </p:blipFill>
          <p:spPr>
            <a:xfrm>
              <a:off x="3573728" y="3540460"/>
              <a:ext cx="559633" cy="609600"/>
            </a:xfrm>
            <a:prstGeom prst="rect">
              <a:avLst/>
            </a:prstGeom>
          </p:spPr>
        </p:pic>
        <p:sp>
          <p:nvSpPr>
            <p:cNvPr id="20" name="TextBox 19"/>
            <p:cNvSpPr txBox="1"/>
            <p:nvPr/>
          </p:nvSpPr>
          <p:spPr>
            <a:xfrm>
              <a:off x="3542401" y="4119662"/>
              <a:ext cx="914377" cy="334241"/>
            </a:xfrm>
            <a:prstGeom prst="rect">
              <a:avLst/>
            </a:prstGeom>
            <a:noFill/>
          </p:spPr>
          <p:txBody>
            <a:bodyPr wrap="none" rtlCol="0">
              <a:spAutoFit/>
            </a:bodyPr>
            <a:lstStyle/>
            <a:p>
              <a:r>
                <a:rPr lang="en-US" sz="1000" b="1" dirty="0" smtClean="0">
                  <a:solidFill>
                    <a:prstClr val="black"/>
                  </a:solidFill>
                </a:rPr>
                <a:t>Investors</a:t>
              </a:r>
              <a:endParaRPr lang="en-US" sz="1000" b="1" dirty="0">
                <a:solidFill>
                  <a:prstClr val="black"/>
                </a:solidFill>
              </a:endParaRPr>
            </a:p>
          </p:txBody>
        </p:sp>
      </p:grpSp>
      <p:cxnSp>
        <p:nvCxnSpPr>
          <p:cNvPr id="23" name="Straight Arrow Connector 22"/>
          <p:cNvCxnSpPr/>
          <p:nvPr/>
        </p:nvCxnSpPr>
        <p:spPr bwMode="auto">
          <a:xfrm>
            <a:off x="2137940" y="3539063"/>
            <a:ext cx="1138083" cy="0"/>
          </a:xfrm>
          <a:prstGeom prst="straightConnector1">
            <a:avLst/>
          </a:prstGeom>
          <a:solidFill>
            <a:schemeClr val="bg1"/>
          </a:solidFill>
          <a:ln w="9525" cap="flat" cmpd="sng" algn="ctr">
            <a:solidFill>
              <a:schemeClr val="tx1"/>
            </a:solidFill>
            <a:prstDash val="solid"/>
            <a:round/>
            <a:headEnd type="arrow" w="med" len="med"/>
            <a:tailEnd type="none"/>
          </a:ln>
          <a:effectLst/>
        </p:spPr>
      </p:cxnSp>
      <p:cxnSp>
        <p:nvCxnSpPr>
          <p:cNvPr id="28" name="Straight Arrow Connector 27"/>
          <p:cNvCxnSpPr/>
          <p:nvPr/>
        </p:nvCxnSpPr>
        <p:spPr bwMode="auto">
          <a:xfrm>
            <a:off x="2137940" y="3714292"/>
            <a:ext cx="1138083" cy="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29" name="TextBox 28"/>
          <p:cNvSpPr txBox="1"/>
          <p:nvPr/>
        </p:nvSpPr>
        <p:spPr>
          <a:xfrm>
            <a:off x="2103168" y="3245282"/>
            <a:ext cx="1271502" cy="246221"/>
          </a:xfrm>
          <a:prstGeom prst="rect">
            <a:avLst/>
          </a:prstGeom>
          <a:noFill/>
        </p:spPr>
        <p:txBody>
          <a:bodyPr wrap="none" rtlCol="0">
            <a:spAutoFit/>
          </a:bodyPr>
          <a:lstStyle/>
          <a:p>
            <a:r>
              <a:rPr lang="en-US" sz="1000" i="1" dirty="0" smtClean="0">
                <a:solidFill>
                  <a:prstClr val="black"/>
                </a:solidFill>
              </a:rPr>
              <a:t>Pay upfront for bond</a:t>
            </a:r>
            <a:endParaRPr lang="en-US" sz="1000" i="1" dirty="0">
              <a:solidFill>
                <a:prstClr val="black"/>
              </a:solidFill>
            </a:endParaRPr>
          </a:p>
        </p:txBody>
      </p:sp>
      <p:sp>
        <p:nvSpPr>
          <p:cNvPr id="30" name="TextBox 29"/>
          <p:cNvSpPr txBox="1"/>
          <p:nvPr/>
        </p:nvSpPr>
        <p:spPr>
          <a:xfrm>
            <a:off x="2033437" y="3771665"/>
            <a:ext cx="1410964" cy="246221"/>
          </a:xfrm>
          <a:prstGeom prst="rect">
            <a:avLst/>
          </a:prstGeom>
          <a:noFill/>
        </p:spPr>
        <p:txBody>
          <a:bodyPr wrap="none" rtlCol="0">
            <a:spAutoFit/>
          </a:bodyPr>
          <a:lstStyle/>
          <a:p>
            <a:r>
              <a:rPr lang="en-US" sz="1000" i="1" dirty="0" smtClean="0">
                <a:solidFill>
                  <a:prstClr val="black"/>
                </a:solidFill>
              </a:rPr>
              <a:t>Pays back with interest </a:t>
            </a:r>
          </a:p>
        </p:txBody>
      </p:sp>
      <p:pic>
        <p:nvPicPr>
          <p:cNvPr id="31" name="Picture 30"/>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1791" y="3922991"/>
            <a:ext cx="566977" cy="640135"/>
          </a:xfrm>
          <a:prstGeom prst="rect">
            <a:avLst/>
          </a:prstGeom>
        </p:spPr>
      </p:pic>
      <p:cxnSp>
        <p:nvCxnSpPr>
          <p:cNvPr id="32" name="Straight Arrow Connector 31"/>
          <p:cNvCxnSpPr>
            <a:stCxn id="31" idx="3"/>
            <a:endCxn id="15" idx="2"/>
          </p:cNvCxnSpPr>
          <p:nvPr/>
        </p:nvCxnSpPr>
        <p:spPr bwMode="auto">
          <a:xfrm flipV="1">
            <a:off x="1088768" y="4021437"/>
            <a:ext cx="649222" cy="221622"/>
          </a:xfrm>
          <a:prstGeom prst="straightConnector1">
            <a:avLst/>
          </a:prstGeom>
          <a:solidFill>
            <a:schemeClr val="bg1"/>
          </a:solidFill>
          <a:ln w="9525" cap="flat" cmpd="sng" algn="ctr">
            <a:solidFill>
              <a:schemeClr val="tx1"/>
            </a:solidFill>
            <a:prstDash val="solid"/>
            <a:round/>
            <a:headEnd type="arrow" w="med" len="med"/>
            <a:tailEnd type="none"/>
          </a:ln>
          <a:effectLst/>
        </p:spPr>
      </p:cxnSp>
      <p:sp>
        <p:nvSpPr>
          <p:cNvPr id="35" name="TextBox 34"/>
          <p:cNvSpPr txBox="1"/>
          <p:nvPr/>
        </p:nvSpPr>
        <p:spPr>
          <a:xfrm>
            <a:off x="1306039" y="4084428"/>
            <a:ext cx="1568759" cy="400110"/>
          </a:xfrm>
          <a:prstGeom prst="rect">
            <a:avLst/>
          </a:prstGeom>
          <a:noFill/>
        </p:spPr>
        <p:txBody>
          <a:bodyPr wrap="none" rtlCol="0">
            <a:spAutoFit/>
          </a:bodyPr>
          <a:lstStyle/>
          <a:p>
            <a:r>
              <a:rPr lang="en-US" sz="1000" i="1" dirty="0" smtClean="0">
                <a:solidFill>
                  <a:prstClr val="black"/>
                </a:solidFill>
              </a:rPr>
              <a:t>Uses borrowed money to</a:t>
            </a:r>
          </a:p>
          <a:p>
            <a:r>
              <a:rPr lang="en-US" sz="1000" i="1" dirty="0" smtClean="0">
                <a:solidFill>
                  <a:prstClr val="black"/>
                </a:solidFill>
              </a:rPr>
              <a:t> finance critical projects</a:t>
            </a:r>
          </a:p>
        </p:txBody>
      </p:sp>
      <p:pic>
        <p:nvPicPr>
          <p:cNvPr id="33" name="Picture 32">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4" name="Picture 3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6" name="Rectangle 35"/>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7" name="Rectangle 36"/>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182031993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0238"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Investment funds</a:t>
            </a:r>
            <a:r>
              <a:rPr lang="en-US" dirty="0" smtClean="0">
                <a:solidFill>
                  <a:schemeClr val="tx1"/>
                </a:solidFill>
              </a:rPr>
              <a:t>:</a:t>
            </a:r>
            <a:r>
              <a:rPr lang="en-US" b="1" dirty="0" smtClean="0">
                <a:solidFill>
                  <a:schemeClr val="tx1"/>
                </a:solidFill>
              </a:rPr>
              <a:t> </a:t>
            </a:r>
            <a:r>
              <a:rPr lang="en-US" dirty="0" smtClean="0">
                <a:solidFill>
                  <a:schemeClr val="tx1"/>
                </a:solidFill>
              </a:rPr>
              <a:t>Missions can provide grants, guarantees, or TA to support investment in health</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49</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524000"/>
            <a:ext cx="3963864" cy="1107996"/>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Socially responsible investors provide investment capital (usually equity, but can also be debt) to businesses that generate financial returns as well as social impact. In some cases, this private capital is blended with donor funding or guarantees to mitigate risk, enhance returns, or provide TA to investees.</a:t>
            </a:r>
            <a:endParaRPr lang="en-US" sz="1100" b="1" dirty="0">
              <a:solidFill>
                <a:prstClr val="black"/>
              </a:solidFill>
              <a:sym typeface="Calibri" panose="020F0502020204030204" pitchFamily="34" charset="0"/>
            </a:endParaRPr>
          </a:p>
        </p:txBody>
      </p:sp>
      <p:sp>
        <p:nvSpPr>
          <p:cNvPr id="8" name="TextBox 7"/>
          <p:cNvSpPr txBox="1"/>
          <p:nvPr/>
        </p:nvSpPr>
        <p:spPr>
          <a:xfrm>
            <a:off x="533401" y="4538990"/>
            <a:ext cx="3963864" cy="938719"/>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Impact and other investment funds can help grow the private healthcare sector, enabling innovative business models (e.g. clinics, dispensaries, insurance schemes) that serve low-income consumers to reach scale.</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investment funds for health, reach out to </a:t>
            </a:r>
            <a:r>
              <a:rPr lang="en-US" sz="1400" b="1" dirty="0" smtClean="0">
                <a:solidFill>
                  <a:prstClr val="white"/>
                </a:solidFill>
                <a:sym typeface="Calibri" panose="020F0502020204030204" pitchFamily="34" charset="0"/>
                <a:hlinkClick r:id="rId7" action="ppaction://hlinksldjump"/>
              </a:rPr>
              <a:t>PCG </a:t>
            </a:r>
            <a:r>
              <a:rPr lang="en-US" sz="1400" b="1" dirty="0" smtClean="0">
                <a:solidFill>
                  <a:prstClr val="white"/>
                </a:solidFill>
                <a:sym typeface="Calibri" panose="020F0502020204030204" pitchFamily="34" charset="0"/>
              </a:rPr>
              <a:t>or </a:t>
            </a:r>
            <a:r>
              <a:rPr lang="en-US" sz="1400" b="1" dirty="0" smtClean="0">
                <a:solidFill>
                  <a:prstClr val="white"/>
                </a:solidFill>
                <a:sym typeface="Calibri" panose="020F0502020204030204" pitchFamily="34" charset="0"/>
                <a:hlinkClick r:id="rId7" action="ppaction://hlinksldjump"/>
              </a:rPr>
              <a:t>SHOPS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SHOPS (2014); Expert interviews; Dalberg analysis.</a:t>
            </a:r>
            <a:endParaRPr lang="en-US" altLang="en-US" sz="900" dirty="0">
              <a:solidFill>
                <a:prstClr val="black"/>
              </a:solidFill>
              <a:cs typeface="Arial" panose="020B0604020202020204" pitchFamily="34" charset="0"/>
            </a:endParaRPr>
          </a:p>
        </p:txBody>
      </p:sp>
      <p:pic>
        <p:nvPicPr>
          <p:cNvPr id="11" name="Picture 10"/>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1677283" y="3874553"/>
            <a:ext cx="407807" cy="464641"/>
          </a:xfrm>
          <a:prstGeom prst="rect">
            <a:avLst/>
          </a:prstGeom>
        </p:spPr>
      </p:pic>
      <p:sp>
        <p:nvSpPr>
          <p:cNvPr id="12" name="Rectangle 11"/>
          <p:cNvSpPr/>
          <p:nvPr/>
        </p:nvSpPr>
        <p:spPr bwMode="auto">
          <a:xfrm>
            <a:off x="4724401" y="1600200"/>
            <a:ext cx="3886200" cy="218458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or  guarantees to investment funds to catalyze private investment in the health sector.</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a:t>
            </a:r>
            <a:r>
              <a:rPr lang="en-US" sz="1100" dirty="0">
                <a:solidFill>
                  <a:prstClr val="black"/>
                </a:solidFill>
                <a:sym typeface="Symbol" pitchFamily="18" charset="2"/>
              </a:rPr>
              <a:t>I</a:t>
            </a:r>
            <a:r>
              <a:rPr lang="en-US" sz="1100" dirty="0" smtClean="0">
                <a:solidFill>
                  <a:prstClr val="black"/>
                </a:solidFill>
                <a:sym typeface="Symbol" pitchFamily="18" charset="2"/>
              </a:rPr>
              <a:t>nvestment funds for health are an appropriate model when:</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Financially viable private sector business models exist but need investment capital to scale</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Socially responsible impact investors are interested in investing in the health sector but may need risk-sharing mechanisms to incentivize investment </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a:solidFill>
                  <a:prstClr val="black"/>
                </a:solidFill>
                <a:sym typeface="Symbol" pitchFamily="18" charset="2"/>
              </a:rPr>
              <a:t>R</a:t>
            </a:r>
            <a:r>
              <a:rPr lang="en-US" sz="1100" dirty="0" smtClean="0">
                <a:solidFill>
                  <a:prstClr val="black"/>
                </a:solidFill>
                <a:sym typeface="Symbol" pitchFamily="18" charset="2"/>
              </a:rPr>
              <a:t>each out to the Private Capital Group in E3 to think through how to structure USAID involvement.</a:t>
            </a:r>
            <a:endParaRPr lang="en-US" sz="1100" b="1" dirty="0">
              <a:solidFill>
                <a:prstClr val="black"/>
              </a:solidFill>
              <a:sym typeface="Symbol" pitchFamily="18" charset="2"/>
            </a:endParaRPr>
          </a:p>
        </p:txBody>
      </p:sp>
      <p:pic>
        <p:nvPicPr>
          <p:cNvPr id="25" name="Picture 24">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27" name="Rectangle 26"/>
          <p:cNvSpPr/>
          <p:nvPr/>
        </p:nvSpPr>
        <p:spPr bwMode="auto">
          <a:xfrm>
            <a:off x="1676400" y="3263086"/>
            <a:ext cx="1524000" cy="181799"/>
          </a:xfrm>
          <a:prstGeom prst="rect">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Impact investment fund</a:t>
            </a:r>
          </a:p>
        </p:txBody>
      </p:sp>
      <p:sp>
        <p:nvSpPr>
          <p:cNvPr id="29" name="Rectangle 28"/>
          <p:cNvSpPr/>
          <p:nvPr/>
        </p:nvSpPr>
        <p:spPr bwMode="auto">
          <a:xfrm>
            <a:off x="681036" y="2627403"/>
            <a:ext cx="1524000" cy="181799"/>
          </a:xfrm>
          <a:prstGeom prst="rect">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Private investors</a:t>
            </a:r>
          </a:p>
        </p:txBody>
      </p:sp>
      <p:sp>
        <p:nvSpPr>
          <p:cNvPr id="30" name="Rectangle 29"/>
          <p:cNvSpPr/>
          <p:nvPr/>
        </p:nvSpPr>
        <p:spPr bwMode="auto">
          <a:xfrm>
            <a:off x="2401796" y="2627403"/>
            <a:ext cx="1524000" cy="181799"/>
          </a:xfrm>
          <a:prstGeom prst="rect">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Donors</a:t>
            </a:r>
          </a:p>
        </p:txBody>
      </p:sp>
      <p:pic>
        <p:nvPicPr>
          <p:cNvPr id="31" name="Picture 30"/>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245069" y="3874553"/>
            <a:ext cx="407807" cy="464641"/>
          </a:xfrm>
          <a:prstGeom prst="rect">
            <a:avLst/>
          </a:prstGeom>
        </p:spPr>
      </p:pic>
      <p:pic>
        <p:nvPicPr>
          <p:cNvPr id="32" name="Picture 31"/>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812855" y="3875504"/>
            <a:ext cx="407807" cy="464641"/>
          </a:xfrm>
          <a:prstGeom prst="rect">
            <a:avLst/>
          </a:prstGeom>
        </p:spPr>
      </p:pic>
      <p:pic>
        <p:nvPicPr>
          <p:cNvPr id="33" name="Picture 32"/>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3380641" y="3878759"/>
            <a:ext cx="407807" cy="464641"/>
          </a:xfrm>
          <a:prstGeom prst="rect">
            <a:avLst/>
          </a:prstGeom>
        </p:spPr>
      </p:pic>
      <p:cxnSp>
        <p:nvCxnSpPr>
          <p:cNvPr id="35" name="Straight Arrow Connector 34"/>
          <p:cNvCxnSpPr/>
          <p:nvPr/>
        </p:nvCxnSpPr>
        <p:spPr bwMode="auto">
          <a:xfrm>
            <a:off x="3733800" y="2954706"/>
            <a:ext cx="0" cy="919846"/>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36" name="Rectangle 35"/>
          <p:cNvSpPr/>
          <p:nvPr/>
        </p:nvSpPr>
        <p:spPr bwMode="auto">
          <a:xfrm>
            <a:off x="3389524" y="3129321"/>
            <a:ext cx="688552" cy="17246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TA</a:t>
            </a:r>
          </a:p>
        </p:txBody>
      </p:sp>
      <p:pic>
        <p:nvPicPr>
          <p:cNvPr id="37" name="Picture 36"/>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1143000" y="3874552"/>
            <a:ext cx="407807" cy="464641"/>
          </a:xfrm>
          <a:prstGeom prst="rect">
            <a:avLst/>
          </a:prstGeom>
        </p:spPr>
      </p:pic>
      <p:cxnSp>
        <p:nvCxnSpPr>
          <p:cNvPr id="39" name="Straight Arrow Connector 38"/>
          <p:cNvCxnSpPr>
            <a:stCxn id="29" idx="2"/>
          </p:cNvCxnSpPr>
          <p:nvPr/>
        </p:nvCxnSpPr>
        <p:spPr bwMode="auto">
          <a:xfrm>
            <a:off x="1443036" y="2809202"/>
            <a:ext cx="550051" cy="470903"/>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42" name="Straight Arrow Connector 41"/>
          <p:cNvCxnSpPr>
            <a:stCxn id="30" idx="2"/>
          </p:cNvCxnSpPr>
          <p:nvPr/>
        </p:nvCxnSpPr>
        <p:spPr bwMode="auto">
          <a:xfrm flipH="1">
            <a:off x="2812855" y="2809202"/>
            <a:ext cx="350941" cy="484834"/>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47" name="Straight Arrow Connector 46"/>
          <p:cNvCxnSpPr>
            <a:stCxn id="27" idx="2"/>
            <a:endCxn id="31" idx="0"/>
          </p:cNvCxnSpPr>
          <p:nvPr/>
        </p:nvCxnSpPr>
        <p:spPr bwMode="auto">
          <a:xfrm>
            <a:off x="2438400" y="3444885"/>
            <a:ext cx="10573" cy="429668"/>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48" name="Rectangle 47"/>
          <p:cNvSpPr/>
          <p:nvPr/>
        </p:nvSpPr>
        <p:spPr bwMode="auto">
          <a:xfrm>
            <a:off x="2085090" y="3516291"/>
            <a:ext cx="688552" cy="17246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Equity </a:t>
            </a:r>
          </a:p>
        </p:txBody>
      </p:sp>
      <p:sp>
        <p:nvSpPr>
          <p:cNvPr id="49" name="Rectangle 48"/>
          <p:cNvSpPr/>
          <p:nvPr/>
        </p:nvSpPr>
        <p:spPr bwMode="auto">
          <a:xfrm>
            <a:off x="1295401" y="4402024"/>
            <a:ext cx="2085240" cy="16997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Private healthcare SMEs </a:t>
            </a:r>
          </a:p>
        </p:txBody>
      </p:sp>
      <p:sp>
        <p:nvSpPr>
          <p:cNvPr id="50" name="Rectangle 49"/>
          <p:cNvSpPr/>
          <p:nvPr/>
        </p:nvSpPr>
        <p:spPr bwMode="auto">
          <a:xfrm>
            <a:off x="2563091" y="2917507"/>
            <a:ext cx="1052273" cy="182992"/>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Concessional $</a:t>
            </a:r>
          </a:p>
        </p:txBody>
      </p:sp>
      <p:sp>
        <p:nvSpPr>
          <p:cNvPr id="51" name="Rectangle 50"/>
          <p:cNvSpPr/>
          <p:nvPr/>
        </p:nvSpPr>
        <p:spPr bwMode="auto">
          <a:xfrm>
            <a:off x="1155642" y="2917507"/>
            <a:ext cx="1052273" cy="182992"/>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Investment $</a:t>
            </a:r>
          </a:p>
        </p:txBody>
      </p:sp>
      <p:sp>
        <p:nvSpPr>
          <p:cNvPr id="53" name="Rectangle 52"/>
          <p:cNvSpPr/>
          <p:nvPr/>
        </p:nvSpPr>
        <p:spPr bwMode="auto">
          <a:xfrm>
            <a:off x="4718889" y="3809999"/>
            <a:ext cx="3886200" cy="160019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through implementing partners to investees, helping them achieve greater financial and social returns. </a:t>
            </a:r>
          </a:p>
          <a:p>
            <a:pPr defTabSz="857250">
              <a:spcBef>
                <a:spcPts val="0"/>
              </a:spcBef>
            </a:pPr>
            <a:endParaRPr lang="en-US" sz="4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Where investment funds for health have already been set up, missions can help provide TA to (potential) investees to help them strengthen management and capacity.</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a:solidFill>
                  <a:prstClr val="black"/>
                </a:solidFill>
                <a:sym typeface="Symbol" pitchFamily="18" charset="2"/>
              </a:rPr>
              <a:t>R</a:t>
            </a:r>
            <a:r>
              <a:rPr lang="en-US" sz="1100" dirty="0" smtClean="0">
                <a:solidFill>
                  <a:prstClr val="black"/>
                </a:solidFill>
                <a:sym typeface="Symbol" pitchFamily="18" charset="2"/>
              </a:rPr>
              <a:t>each out to SHOPS to learn more about TA for investees.</a:t>
            </a:r>
            <a:endParaRPr lang="en-US" sz="1100" b="1" dirty="0">
              <a:solidFill>
                <a:prstClr val="black"/>
              </a:solidFill>
              <a:sym typeface="Symbol" pitchFamily="18" charset="2"/>
            </a:endParaRPr>
          </a:p>
        </p:txBody>
      </p:sp>
      <p:pic>
        <p:nvPicPr>
          <p:cNvPr id="38" name="Picture 3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40" name="Rectangle 39"/>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41" name="Rectangle 40"/>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43" name="Straight Connector 42"/>
          <p:cNvCxnSpPr/>
          <p:nvPr/>
        </p:nvCxnSpPr>
        <p:spPr bwMode="auto">
          <a:xfrm>
            <a:off x="4800600" y="38100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7791334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7214874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0637" name="think-cell Slide" r:id="rId5" imgW="6350000" imgH="6350000" progId="">
                  <p:embed/>
                </p:oleObj>
              </mc:Choice>
              <mc:Fallback>
                <p:oleObj name="think-cell Slide" r:id="rId5" imgW="6350000" imgH="6350000"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a:spLocks noGrp="1"/>
          </p:cNvSpPr>
          <p:nvPr>
            <p:ph type="title"/>
          </p:nvPr>
        </p:nvSpPr>
        <p:spPr/>
        <p:txBody>
          <a:bodyPr/>
          <a:lstStyle/>
          <a:p>
            <a:r>
              <a:rPr lang="en-US" dirty="0" smtClean="0">
                <a:solidFill>
                  <a:schemeClr val="tx1"/>
                </a:solidFill>
              </a:rPr>
              <a:t>The United States has made bold commitments to ending preventable maternal and child deaths globally</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a:t>
            </a:fld>
            <a:endParaRPr lang="en-US" dirty="0">
              <a:solidFill>
                <a:prstClr val="black">
                  <a:tint val="75000"/>
                </a:prstClr>
              </a:solidFill>
            </a:endParaRPr>
          </a:p>
        </p:txBody>
      </p:sp>
      <p:cxnSp>
        <p:nvCxnSpPr>
          <p:cNvPr id="6" name="Straight Connector 5"/>
          <p:cNvCxnSpPr>
            <a:endCxn id="38" idx="0"/>
          </p:cNvCxnSpPr>
          <p:nvPr/>
        </p:nvCxnSpPr>
        <p:spPr>
          <a:xfrm flipV="1">
            <a:off x="6904038" y="1066800"/>
            <a:ext cx="794" cy="5279162"/>
          </a:xfrm>
          <a:prstGeom prst="line">
            <a:avLst/>
          </a:prstGeom>
          <a:ln w="28575">
            <a:solidFill>
              <a:srgbClr val="C10B3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6858000" y="1828800"/>
            <a:ext cx="93663" cy="111760"/>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8" name="TextBox 21"/>
          <p:cNvSpPr txBox="1">
            <a:spLocks noChangeArrowheads="1"/>
          </p:cNvSpPr>
          <p:nvPr/>
        </p:nvSpPr>
        <p:spPr bwMode="auto">
          <a:xfrm>
            <a:off x="6969125" y="1778635"/>
            <a:ext cx="396875" cy="20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2003</a:t>
            </a:r>
          </a:p>
        </p:txBody>
      </p:sp>
      <p:sp>
        <p:nvSpPr>
          <p:cNvPr id="9" name="Oval 8"/>
          <p:cNvSpPr/>
          <p:nvPr/>
        </p:nvSpPr>
        <p:spPr bwMode="auto">
          <a:xfrm>
            <a:off x="6858000" y="2057400"/>
            <a:ext cx="93663" cy="115253"/>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0" name="TextBox 24"/>
          <p:cNvSpPr txBox="1">
            <a:spLocks noChangeArrowheads="1"/>
          </p:cNvSpPr>
          <p:nvPr/>
        </p:nvSpPr>
        <p:spPr bwMode="auto">
          <a:xfrm>
            <a:off x="6969125" y="2003742"/>
            <a:ext cx="396875" cy="20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2004</a:t>
            </a:r>
          </a:p>
        </p:txBody>
      </p:sp>
      <p:sp>
        <p:nvSpPr>
          <p:cNvPr id="11" name="Oval 10"/>
          <p:cNvSpPr/>
          <p:nvPr/>
        </p:nvSpPr>
        <p:spPr bwMode="auto">
          <a:xfrm>
            <a:off x="6858000" y="2286000"/>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2" name="TextBox 27"/>
          <p:cNvSpPr txBox="1">
            <a:spLocks noChangeArrowheads="1"/>
          </p:cNvSpPr>
          <p:nvPr/>
        </p:nvSpPr>
        <p:spPr bwMode="auto">
          <a:xfrm>
            <a:off x="6971591" y="2234088"/>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2005</a:t>
            </a:r>
          </a:p>
        </p:txBody>
      </p:sp>
      <p:sp>
        <p:nvSpPr>
          <p:cNvPr id="13" name="Oval 12"/>
          <p:cNvSpPr/>
          <p:nvPr/>
        </p:nvSpPr>
        <p:spPr bwMode="auto">
          <a:xfrm>
            <a:off x="6858000" y="2514600"/>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4" name="TextBox 30"/>
          <p:cNvSpPr txBox="1">
            <a:spLocks noChangeArrowheads="1"/>
          </p:cNvSpPr>
          <p:nvPr/>
        </p:nvSpPr>
        <p:spPr bwMode="auto">
          <a:xfrm>
            <a:off x="6969125" y="2475547"/>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2006</a:t>
            </a:r>
          </a:p>
        </p:txBody>
      </p:sp>
      <p:sp>
        <p:nvSpPr>
          <p:cNvPr id="15" name="Oval 14"/>
          <p:cNvSpPr/>
          <p:nvPr/>
        </p:nvSpPr>
        <p:spPr bwMode="auto">
          <a:xfrm>
            <a:off x="6858000" y="27432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6" name="TextBox 33"/>
          <p:cNvSpPr txBox="1">
            <a:spLocks noChangeArrowheads="1"/>
          </p:cNvSpPr>
          <p:nvPr/>
        </p:nvSpPr>
        <p:spPr bwMode="auto">
          <a:xfrm>
            <a:off x="6969125" y="2704147"/>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2007</a:t>
            </a:r>
          </a:p>
        </p:txBody>
      </p:sp>
      <p:sp>
        <p:nvSpPr>
          <p:cNvPr id="17" name="TextBox 36"/>
          <p:cNvSpPr txBox="1">
            <a:spLocks noChangeArrowheads="1"/>
          </p:cNvSpPr>
          <p:nvPr/>
        </p:nvSpPr>
        <p:spPr bwMode="auto">
          <a:xfrm>
            <a:off x="6969125" y="2932747"/>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2008</a:t>
            </a:r>
          </a:p>
        </p:txBody>
      </p:sp>
      <p:sp>
        <p:nvSpPr>
          <p:cNvPr id="18" name="Oval 17"/>
          <p:cNvSpPr/>
          <p:nvPr/>
        </p:nvSpPr>
        <p:spPr bwMode="auto">
          <a:xfrm>
            <a:off x="6858000" y="29718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9" name="Oval 18"/>
          <p:cNvSpPr/>
          <p:nvPr/>
        </p:nvSpPr>
        <p:spPr bwMode="auto">
          <a:xfrm>
            <a:off x="6858000" y="3467893"/>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0" name="TextBox 42"/>
          <p:cNvSpPr txBox="1">
            <a:spLocks noChangeArrowheads="1"/>
          </p:cNvSpPr>
          <p:nvPr/>
        </p:nvSpPr>
        <p:spPr bwMode="auto">
          <a:xfrm>
            <a:off x="6969125" y="3429000"/>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2010</a:t>
            </a:r>
          </a:p>
        </p:txBody>
      </p:sp>
      <p:sp>
        <p:nvSpPr>
          <p:cNvPr id="21" name="Oval 20"/>
          <p:cNvSpPr/>
          <p:nvPr/>
        </p:nvSpPr>
        <p:spPr bwMode="auto">
          <a:xfrm>
            <a:off x="6858000" y="54864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2" name="TextBox 47"/>
          <p:cNvSpPr txBox="1">
            <a:spLocks noChangeArrowheads="1"/>
          </p:cNvSpPr>
          <p:nvPr/>
        </p:nvSpPr>
        <p:spPr bwMode="auto">
          <a:xfrm>
            <a:off x="6969125" y="5410200"/>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2013</a:t>
            </a:r>
          </a:p>
        </p:txBody>
      </p:sp>
      <p:sp>
        <p:nvSpPr>
          <p:cNvPr id="23" name="TextBox 39"/>
          <p:cNvSpPr txBox="1">
            <a:spLocks noChangeArrowheads="1"/>
          </p:cNvSpPr>
          <p:nvPr/>
        </p:nvSpPr>
        <p:spPr bwMode="auto">
          <a:xfrm>
            <a:off x="6969125" y="3200400"/>
            <a:ext cx="396875" cy="20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2009</a:t>
            </a:r>
          </a:p>
        </p:txBody>
      </p:sp>
      <p:sp>
        <p:nvSpPr>
          <p:cNvPr id="24" name="Oval 23"/>
          <p:cNvSpPr/>
          <p:nvPr/>
        </p:nvSpPr>
        <p:spPr bwMode="auto">
          <a:xfrm>
            <a:off x="6858000" y="3200400"/>
            <a:ext cx="93663" cy="115253"/>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5" name="Oval 24"/>
          <p:cNvSpPr/>
          <p:nvPr/>
        </p:nvSpPr>
        <p:spPr bwMode="auto">
          <a:xfrm>
            <a:off x="6858000" y="4688840"/>
            <a:ext cx="93663" cy="111760"/>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6" name="TextBox 50"/>
          <p:cNvSpPr txBox="1">
            <a:spLocks noChangeArrowheads="1"/>
          </p:cNvSpPr>
          <p:nvPr/>
        </p:nvSpPr>
        <p:spPr bwMode="auto">
          <a:xfrm>
            <a:off x="6969125" y="4648200"/>
            <a:ext cx="396875" cy="20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2012</a:t>
            </a:r>
          </a:p>
        </p:txBody>
      </p:sp>
      <p:sp>
        <p:nvSpPr>
          <p:cNvPr id="27" name="TextBox 18"/>
          <p:cNvSpPr txBox="1">
            <a:spLocks noChangeArrowheads="1"/>
          </p:cNvSpPr>
          <p:nvPr/>
        </p:nvSpPr>
        <p:spPr bwMode="auto">
          <a:xfrm>
            <a:off x="6969125" y="6194742"/>
            <a:ext cx="396875" cy="20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2015</a:t>
            </a:r>
          </a:p>
        </p:txBody>
      </p:sp>
      <p:sp>
        <p:nvSpPr>
          <p:cNvPr id="28" name="Oval 27"/>
          <p:cNvSpPr/>
          <p:nvPr/>
        </p:nvSpPr>
        <p:spPr bwMode="auto">
          <a:xfrm>
            <a:off x="6858000" y="6248400"/>
            <a:ext cx="93663" cy="115253"/>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9" name="Oval 28"/>
          <p:cNvSpPr/>
          <p:nvPr/>
        </p:nvSpPr>
        <p:spPr bwMode="auto">
          <a:xfrm>
            <a:off x="6858000" y="4458493"/>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prstClr val="white"/>
              </a:solidFill>
              <a:latin typeface="Calibri" panose="020F0502020204030204" pitchFamily="34" charset="0"/>
            </a:endParaRPr>
          </a:p>
        </p:txBody>
      </p:sp>
      <p:sp>
        <p:nvSpPr>
          <p:cNvPr id="30" name="TextBox 53"/>
          <p:cNvSpPr txBox="1">
            <a:spLocks noChangeArrowheads="1"/>
          </p:cNvSpPr>
          <p:nvPr/>
        </p:nvSpPr>
        <p:spPr bwMode="auto">
          <a:xfrm>
            <a:off x="6969125" y="4419600"/>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2011</a:t>
            </a:r>
          </a:p>
        </p:txBody>
      </p:sp>
      <p:sp>
        <p:nvSpPr>
          <p:cNvPr id="31" name="TextBox 44"/>
          <p:cNvSpPr txBox="1">
            <a:spLocks noChangeArrowheads="1"/>
          </p:cNvSpPr>
          <p:nvPr/>
        </p:nvSpPr>
        <p:spPr bwMode="auto">
          <a:xfrm>
            <a:off x="6969125" y="5739289"/>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2014</a:t>
            </a:r>
          </a:p>
        </p:txBody>
      </p:sp>
      <p:sp>
        <p:nvSpPr>
          <p:cNvPr id="32" name="Oval 31"/>
          <p:cNvSpPr/>
          <p:nvPr/>
        </p:nvSpPr>
        <p:spPr bwMode="auto">
          <a:xfrm>
            <a:off x="6858000" y="57912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33" name="TextBox 56"/>
          <p:cNvSpPr txBox="1">
            <a:spLocks noChangeArrowheads="1"/>
          </p:cNvSpPr>
          <p:nvPr/>
        </p:nvSpPr>
        <p:spPr bwMode="auto">
          <a:xfrm>
            <a:off x="6969125" y="1548289"/>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2002</a:t>
            </a:r>
          </a:p>
        </p:txBody>
      </p:sp>
      <p:sp>
        <p:nvSpPr>
          <p:cNvPr id="34" name="Oval 33"/>
          <p:cNvSpPr/>
          <p:nvPr/>
        </p:nvSpPr>
        <p:spPr bwMode="auto">
          <a:xfrm>
            <a:off x="6858000" y="16002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35" name="TextBox 79"/>
          <p:cNvSpPr txBox="1">
            <a:spLocks noChangeArrowheads="1"/>
          </p:cNvSpPr>
          <p:nvPr/>
        </p:nvSpPr>
        <p:spPr bwMode="auto">
          <a:xfrm>
            <a:off x="6969125" y="1295400"/>
            <a:ext cx="396875" cy="20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cs typeface="Arial" panose="020B0604020202020204" pitchFamily="34" charset="0"/>
              </a:rPr>
              <a:t>2001</a:t>
            </a:r>
          </a:p>
        </p:txBody>
      </p:sp>
      <p:sp>
        <p:nvSpPr>
          <p:cNvPr id="36" name="Oval 35"/>
          <p:cNvSpPr/>
          <p:nvPr/>
        </p:nvSpPr>
        <p:spPr bwMode="auto">
          <a:xfrm>
            <a:off x="6858000" y="1336040"/>
            <a:ext cx="93663" cy="111760"/>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cs typeface="Arial" panose="020B0604020202020204" pitchFamily="34" charset="0"/>
            </a:endParaRPr>
          </a:p>
        </p:txBody>
      </p:sp>
      <p:sp>
        <p:nvSpPr>
          <p:cNvPr id="37" name="TextBox 80"/>
          <p:cNvSpPr txBox="1">
            <a:spLocks noChangeArrowheads="1"/>
          </p:cNvSpPr>
          <p:nvPr/>
        </p:nvSpPr>
        <p:spPr bwMode="auto">
          <a:xfrm>
            <a:off x="6969125" y="1014888"/>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cs typeface="Arial" panose="020B0604020202020204" pitchFamily="34" charset="0"/>
              </a:rPr>
              <a:t>2000</a:t>
            </a:r>
          </a:p>
        </p:txBody>
      </p:sp>
      <p:sp>
        <p:nvSpPr>
          <p:cNvPr id="38" name="Oval 37"/>
          <p:cNvSpPr/>
          <p:nvPr/>
        </p:nvSpPr>
        <p:spPr bwMode="auto">
          <a:xfrm>
            <a:off x="6858000" y="1066800"/>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cs typeface="Arial" panose="020B0604020202020204" pitchFamily="34" charset="0"/>
            </a:endParaRPr>
          </a:p>
        </p:txBody>
      </p:sp>
      <p:sp>
        <p:nvSpPr>
          <p:cNvPr id="39" name="TextBox 94"/>
          <p:cNvSpPr txBox="1">
            <a:spLocks noChangeArrowheads="1"/>
          </p:cNvSpPr>
          <p:nvPr/>
        </p:nvSpPr>
        <p:spPr bwMode="auto">
          <a:xfrm>
            <a:off x="4430432" y="1071562"/>
            <a:ext cx="2275168" cy="223838"/>
          </a:xfrm>
          <a:prstGeom prst="rect">
            <a:avLst/>
          </a:prstGeom>
          <a:noFill/>
          <a:ln>
            <a:noFill/>
          </a:ln>
          <a:extLst/>
        </p:spPr>
        <p:txBody>
          <a:bodyPr lIns="0" tIns="0" rIns="0" bIns="0" anchor="ctr"/>
          <a:lstStyle/>
          <a:p>
            <a:pPr algn="r" eaLnBrk="1" fontAlgn="auto" hangingPunct="1">
              <a:spcBef>
                <a:spcPts val="0"/>
              </a:spcBef>
              <a:spcAft>
                <a:spcPts val="0"/>
              </a:spcAft>
              <a:defRPr/>
            </a:pPr>
            <a:r>
              <a:rPr lang="en-GB" altLang="en-US" sz="1200" dirty="0">
                <a:solidFill>
                  <a:prstClr val="black"/>
                </a:solidFill>
                <a:cs typeface="Arial" panose="020B0604020202020204" pitchFamily="34" charset="0"/>
              </a:rPr>
              <a:t>Creation of the</a:t>
            </a:r>
            <a:r>
              <a:rPr lang="en-GB" altLang="en-US" sz="1200" b="1" dirty="0">
                <a:solidFill>
                  <a:prstClr val="black"/>
                </a:solidFill>
                <a:cs typeface="Arial" panose="020B0604020202020204" pitchFamily="34" charset="0"/>
              </a:rPr>
              <a:t> </a:t>
            </a:r>
            <a:r>
              <a:rPr lang="en-GB" altLang="en-US" sz="1200" b="1" dirty="0" smtClean="0">
                <a:solidFill>
                  <a:prstClr val="black"/>
                </a:solidFill>
                <a:cs typeface="Arial" panose="020B0604020202020204" pitchFamily="34" charset="0"/>
              </a:rPr>
              <a:t>Millennium Development Goals</a:t>
            </a:r>
            <a:endParaRPr lang="en-GB" altLang="en-US" sz="1200" b="1" dirty="0">
              <a:solidFill>
                <a:prstClr val="black"/>
              </a:solidFill>
              <a:cs typeface="Arial" panose="020B0604020202020204" pitchFamily="34" charset="0"/>
            </a:endParaRPr>
          </a:p>
        </p:txBody>
      </p:sp>
      <p:sp>
        <p:nvSpPr>
          <p:cNvPr id="40" name="TextBox 139"/>
          <p:cNvSpPr txBox="1">
            <a:spLocks noChangeArrowheads="1"/>
          </p:cNvSpPr>
          <p:nvPr/>
        </p:nvSpPr>
        <p:spPr bwMode="auto">
          <a:xfrm>
            <a:off x="3963986" y="6116638"/>
            <a:ext cx="2817814"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a:solidFill>
                  <a:prstClr val="black"/>
                </a:solidFill>
                <a:cs typeface="Arial" panose="020B0604020202020204" pitchFamily="34" charset="0"/>
              </a:rPr>
              <a:t>UN General Assembly to </a:t>
            </a:r>
            <a:r>
              <a:rPr lang="en-GB" altLang="en-US" sz="1200" dirty="0" smtClean="0">
                <a:solidFill>
                  <a:prstClr val="black"/>
                </a:solidFill>
                <a:cs typeface="Arial" panose="020B0604020202020204" pitchFamily="34" charset="0"/>
              </a:rPr>
              <a:t>introduce </a:t>
            </a:r>
            <a:r>
              <a:rPr lang="en-GB" altLang="en-US" sz="1200" b="1" dirty="0" smtClean="0">
                <a:solidFill>
                  <a:prstClr val="black"/>
                </a:solidFill>
                <a:cs typeface="Arial" panose="020B0604020202020204" pitchFamily="34" charset="0"/>
              </a:rPr>
              <a:t>Sustainable Development Goals</a:t>
            </a:r>
            <a:endParaRPr lang="en-GB" altLang="en-US" sz="1200" b="1" dirty="0">
              <a:solidFill>
                <a:prstClr val="black"/>
              </a:solidFill>
              <a:cs typeface="Arial" panose="020B0604020202020204" pitchFamily="34" charset="0"/>
            </a:endParaRPr>
          </a:p>
        </p:txBody>
      </p:sp>
      <p:sp>
        <p:nvSpPr>
          <p:cNvPr id="45" name="TextBox 139"/>
          <p:cNvSpPr txBox="1">
            <a:spLocks noChangeArrowheads="1"/>
          </p:cNvSpPr>
          <p:nvPr/>
        </p:nvSpPr>
        <p:spPr bwMode="auto">
          <a:xfrm>
            <a:off x="4110073" y="5126037"/>
            <a:ext cx="267172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b="1" dirty="0">
                <a:solidFill>
                  <a:prstClr val="black"/>
                </a:solidFill>
                <a:cs typeface="Arial" panose="020B0604020202020204" pitchFamily="34" charset="0"/>
              </a:rPr>
              <a:t>Child Survival Call to Action</a:t>
            </a:r>
            <a:r>
              <a:rPr lang="en-GB" altLang="en-US" sz="1200" dirty="0">
                <a:solidFill>
                  <a:prstClr val="black"/>
                </a:solidFill>
                <a:cs typeface="Arial" panose="020B0604020202020204" pitchFamily="34" charset="0"/>
              </a:rPr>
              <a:t> hosted by </a:t>
            </a:r>
            <a:r>
              <a:rPr lang="en-GB" altLang="en-US" sz="1200" dirty="0" smtClean="0">
                <a:solidFill>
                  <a:prstClr val="black"/>
                </a:solidFill>
                <a:cs typeface="Arial" panose="020B0604020202020204" pitchFamily="34" charset="0"/>
              </a:rPr>
              <a:t>USA, UNICEF</a:t>
            </a:r>
            <a:r>
              <a:rPr lang="en-GB" altLang="en-US" sz="1200" dirty="0">
                <a:solidFill>
                  <a:prstClr val="black"/>
                </a:solidFill>
                <a:cs typeface="Arial" panose="020B0604020202020204" pitchFamily="34" charset="0"/>
              </a:rPr>
              <a:t>, Ethiopia, </a:t>
            </a:r>
            <a:r>
              <a:rPr lang="en-GB" altLang="en-US" sz="1200" dirty="0" smtClean="0">
                <a:solidFill>
                  <a:prstClr val="black"/>
                </a:solidFill>
                <a:cs typeface="Arial" panose="020B0604020202020204" pitchFamily="34" charset="0"/>
              </a:rPr>
              <a:t>&amp; India</a:t>
            </a:r>
            <a:endParaRPr lang="en-GB" altLang="en-US" sz="1200" b="1" dirty="0">
              <a:solidFill>
                <a:prstClr val="black"/>
              </a:solidFill>
              <a:cs typeface="Arial" panose="020B0604020202020204" pitchFamily="34" charset="0"/>
            </a:endParaRPr>
          </a:p>
        </p:txBody>
      </p:sp>
      <p:sp>
        <p:nvSpPr>
          <p:cNvPr id="41" name="TextBox 85"/>
          <p:cNvSpPr txBox="1">
            <a:spLocks noChangeArrowheads="1"/>
          </p:cNvSpPr>
          <p:nvPr/>
        </p:nvSpPr>
        <p:spPr bwMode="auto">
          <a:xfrm>
            <a:off x="7391400" y="6135320"/>
            <a:ext cx="2114550" cy="3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Global Financing Facility</a:t>
            </a:r>
          </a:p>
        </p:txBody>
      </p:sp>
      <p:sp>
        <p:nvSpPr>
          <p:cNvPr id="42" name="TextBox 90"/>
          <p:cNvSpPr txBox="1">
            <a:spLocks noChangeArrowheads="1"/>
          </p:cNvSpPr>
          <p:nvPr/>
        </p:nvSpPr>
        <p:spPr bwMode="auto">
          <a:xfrm>
            <a:off x="7391400" y="4668525"/>
            <a:ext cx="1909026" cy="3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UN Commission for Lifesaving Commodities</a:t>
            </a:r>
          </a:p>
        </p:txBody>
      </p:sp>
      <p:sp>
        <p:nvSpPr>
          <p:cNvPr id="43" name="TextBox 104"/>
          <p:cNvSpPr txBox="1">
            <a:spLocks noChangeArrowheads="1"/>
          </p:cNvSpPr>
          <p:nvPr/>
        </p:nvSpPr>
        <p:spPr bwMode="auto">
          <a:xfrm>
            <a:off x="7391400" y="990600"/>
            <a:ext cx="1965325" cy="21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GAVI </a:t>
            </a:r>
          </a:p>
        </p:txBody>
      </p:sp>
      <p:sp>
        <p:nvSpPr>
          <p:cNvPr id="44" name="TextBox 107"/>
          <p:cNvSpPr txBox="1">
            <a:spLocks noChangeArrowheads="1"/>
          </p:cNvSpPr>
          <p:nvPr/>
        </p:nvSpPr>
        <p:spPr bwMode="auto">
          <a:xfrm>
            <a:off x="7391400" y="1536195"/>
            <a:ext cx="1963738" cy="2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The Global Fund</a:t>
            </a:r>
          </a:p>
        </p:txBody>
      </p:sp>
      <p:sp>
        <p:nvSpPr>
          <p:cNvPr id="46" name="TextBox 90"/>
          <p:cNvSpPr txBox="1">
            <a:spLocks noChangeArrowheads="1"/>
          </p:cNvSpPr>
          <p:nvPr/>
        </p:nvSpPr>
        <p:spPr bwMode="auto">
          <a:xfrm>
            <a:off x="7391400" y="3490545"/>
            <a:ext cx="1588693" cy="3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Every Woman Every Child</a:t>
            </a:r>
          </a:p>
        </p:txBody>
      </p:sp>
      <p:sp>
        <p:nvSpPr>
          <p:cNvPr id="47" name="TextBox 90"/>
          <p:cNvSpPr txBox="1">
            <a:spLocks noChangeArrowheads="1"/>
          </p:cNvSpPr>
          <p:nvPr/>
        </p:nvSpPr>
        <p:spPr bwMode="auto">
          <a:xfrm>
            <a:off x="7391400" y="2730263"/>
            <a:ext cx="1588693" cy="3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Health Results Innovation Trust Fund</a:t>
            </a:r>
          </a:p>
        </p:txBody>
      </p:sp>
      <p:sp>
        <p:nvSpPr>
          <p:cNvPr id="48" name="TextBox 90"/>
          <p:cNvSpPr txBox="1">
            <a:spLocks noChangeArrowheads="1"/>
          </p:cNvSpPr>
          <p:nvPr/>
        </p:nvSpPr>
        <p:spPr bwMode="auto">
          <a:xfrm>
            <a:off x="7391400" y="2423745"/>
            <a:ext cx="2114550" cy="3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UNITAID</a:t>
            </a:r>
          </a:p>
        </p:txBody>
      </p:sp>
      <p:sp>
        <p:nvSpPr>
          <p:cNvPr id="50" name="TextBox 94"/>
          <p:cNvSpPr txBox="1">
            <a:spLocks noChangeArrowheads="1"/>
          </p:cNvSpPr>
          <p:nvPr/>
        </p:nvSpPr>
        <p:spPr bwMode="auto">
          <a:xfrm>
            <a:off x="4454162" y="4038600"/>
            <a:ext cx="23276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smtClean="0">
                <a:solidFill>
                  <a:prstClr val="black"/>
                </a:solidFill>
                <a:cs typeface="Arial" panose="020B0604020202020204" pitchFamily="34" charset="0"/>
              </a:rPr>
              <a:t>UN launches</a:t>
            </a:r>
            <a:r>
              <a:rPr lang="en-GB" altLang="en-US" sz="1200" b="1" dirty="0" smtClean="0">
                <a:solidFill>
                  <a:prstClr val="black"/>
                </a:solidFill>
                <a:cs typeface="Arial" panose="020B0604020202020204" pitchFamily="34" charset="0"/>
              </a:rPr>
              <a:t> Global </a:t>
            </a:r>
            <a:r>
              <a:rPr lang="en-GB" altLang="en-US" sz="1200" b="1" dirty="0">
                <a:solidFill>
                  <a:prstClr val="black"/>
                </a:solidFill>
                <a:cs typeface="Arial" panose="020B0604020202020204" pitchFamily="34" charset="0"/>
              </a:rPr>
              <a:t>Strategy for Women’s and Children’s </a:t>
            </a:r>
            <a:r>
              <a:rPr lang="en-GB" altLang="en-US" sz="1200" b="1" dirty="0" smtClean="0">
                <a:solidFill>
                  <a:prstClr val="black"/>
                </a:solidFill>
                <a:cs typeface="Arial" panose="020B0604020202020204" pitchFamily="34" charset="0"/>
              </a:rPr>
              <a:t>Health</a:t>
            </a:r>
            <a:endParaRPr lang="en-GB" altLang="en-US" sz="1200" dirty="0">
              <a:solidFill>
                <a:prstClr val="black"/>
              </a:solidFill>
              <a:cs typeface="Arial" panose="020B0604020202020204" pitchFamily="34" charset="0"/>
            </a:endParaRPr>
          </a:p>
        </p:txBody>
      </p:sp>
      <p:sp>
        <p:nvSpPr>
          <p:cNvPr id="51" name="TextBox 50"/>
          <p:cNvSpPr txBox="1"/>
          <p:nvPr/>
        </p:nvSpPr>
        <p:spPr>
          <a:xfrm>
            <a:off x="533400" y="1295400"/>
            <a:ext cx="3276600" cy="2578099"/>
          </a:xfrm>
          <a:prstGeom prst="rect">
            <a:avLst/>
          </a:prstGeom>
          <a:solidFill>
            <a:srgbClr val="00286B"/>
          </a:solidFill>
        </p:spPr>
        <p:txBody>
          <a:bodyPr wrap="square" rtlCol="0" anchor="ctr">
            <a:noAutofit/>
          </a:bodyPr>
          <a:lstStyle/>
          <a:p>
            <a:pPr algn="ctr" defTabSz="857250">
              <a:spcBef>
                <a:spcPct val="50000"/>
              </a:spcBef>
            </a:pPr>
            <a:r>
              <a:rPr lang="en-US" sz="2000" b="1" dirty="0" smtClean="0">
                <a:solidFill>
                  <a:schemeClr val="bg1"/>
                </a:solidFill>
              </a:rPr>
              <a:t>The United States is committed to ending preventable newborn, child, and maternal deaths in a generation. </a:t>
            </a:r>
          </a:p>
          <a:p>
            <a:endParaRPr lang="en-US" sz="1400" dirty="0">
              <a:solidFill>
                <a:schemeClr val="bg1"/>
              </a:solidFill>
            </a:endParaRPr>
          </a:p>
        </p:txBody>
      </p:sp>
      <p:sp>
        <p:nvSpPr>
          <p:cNvPr id="53" name="TextBox 52"/>
          <p:cNvSpPr txBox="1"/>
          <p:nvPr/>
        </p:nvSpPr>
        <p:spPr>
          <a:xfrm>
            <a:off x="533400" y="6613525"/>
            <a:ext cx="8077200" cy="549275"/>
          </a:xfrm>
          <a:prstGeom prst="rect">
            <a:avLst/>
          </a:prstGeom>
          <a:noFill/>
        </p:spPr>
        <p:txBody>
          <a:bodyPr wrap="square" lIns="0" tIns="0" rIns="0" bIns="0" rtlCol="0">
            <a:noAutofit/>
          </a:bodyPr>
          <a:lstStyle/>
          <a:p>
            <a:r>
              <a:rPr lang="en-US" sz="900" dirty="0" smtClean="0"/>
              <a:t>Source: Every Woman Every Child (2015): “Saving Lives, Protecting Futures Progress Report;” Expert interviews; Dalberg analysis.</a:t>
            </a:r>
            <a:endParaRPr lang="en-US" sz="900" dirty="0"/>
          </a:p>
        </p:txBody>
      </p:sp>
      <p:pic>
        <p:nvPicPr>
          <p:cNvPr id="910338"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4987" y="3886200"/>
            <a:ext cx="3270286" cy="194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0" y="5634335"/>
            <a:ext cx="2362200" cy="461665"/>
          </a:xfrm>
          <a:prstGeom prst="rect">
            <a:avLst/>
          </a:prstGeom>
        </p:spPr>
        <p:txBody>
          <a:bodyPr wrap="square">
            <a:spAutoFit/>
          </a:bodyPr>
          <a:lstStyle/>
          <a:p>
            <a:pPr eaLnBrk="1" fontAlgn="auto" hangingPunct="1">
              <a:spcBef>
                <a:spcPts val="0"/>
              </a:spcBef>
              <a:spcAft>
                <a:spcPts val="0"/>
              </a:spcAft>
              <a:defRPr/>
            </a:pPr>
            <a:r>
              <a:rPr lang="en-GB" altLang="en-US" sz="1200" b="1" dirty="0" smtClean="0">
                <a:solidFill>
                  <a:prstClr val="black"/>
                </a:solidFill>
                <a:cs typeface="Arial" panose="020B0604020202020204" pitchFamily="34" charset="0"/>
              </a:rPr>
              <a:t>Acting on the Call: </a:t>
            </a:r>
            <a:r>
              <a:rPr lang="en-GB" altLang="en-US" sz="1200" dirty="0" smtClean="0">
                <a:solidFill>
                  <a:prstClr val="black"/>
                </a:solidFill>
                <a:cs typeface="Arial" panose="020B0604020202020204" pitchFamily="34" charset="0"/>
              </a:rPr>
              <a:t>2</a:t>
            </a:r>
            <a:r>
              <a:rPr lang="en-GB" altLang="en-US" sz="1200" baseline="30000" dirty="0" smtClean="0">
                <a:solidFill>
                  <a:prstClr val="black"/>
                </a:solidFill>
                <a:cs typeface="Arial" panose="020B0604020202020204" pitchFamily="34" charset="0"/>
              </a:rPr>
              <a:t>nd</a:t>
            </a:r>
            <a:r>
              <a:rPr lang="en-GB" altLang="en-US" sz="1200" dirty="0" smtClean="0">
                <a:solidFill>
                  <a:prstClr val="black"/>
                </a:solidFill>
                <a:cs typeface="Arial" panose="020B0604020202020204" pitchFamily="34" charset="0"/>
              </a:rPr>
              <a:t> anniversary of the Child Survival Call to Action </a:t>
            </a:r>
            <a:endParaRPr lang="en-GB" altLang="en-US" sz="1200" b="1" dirty="0">
              <a:solidFill>
                <a:prstClr val="black"/>
              </a:solidFill>
              <a:cs typeface="Arial" panose="020B0604020202020204" pitchFamily="34" charset="0"/>
            </a:endParaRPr>
          </a:p>
        </p:txBody>
      </p:sp>
      <p:sp>
        <p:nvSpPr>
          <p:cNvPr id="54" name="TextBox 94"/>
          <p:cNvSpPr txBox="1">
            <a:spLocks noChangeArrowheads="1"/>
          </p:cNvSpPr>
          <p:nvPr/>
        </p:nvSpPr>
        <p:spPr bwMode="auto">
          <a:xfrm>
            <a:off x="4131945" y="3505200"/>
            <a:ext cx="264985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smtClean="0">
                <a:solidFill>
                  <a:prstClr val="black"/>
                </a:solidFill>
                <a:cs typeface="Arial" panose="020B0604020202020204" pitchFamily="34" charset="0"/>
              </a:rPr>
              <a:t>World Health Report on </a:t>
            </a:r>
            <a:r>
              <a:rPr lang="en-GB" altLang="en-US" sz="1200" b="1" dirty="0" smtClean="0">
                <a:solidFill>
                  <a:prstClr val="black"/>
                </a:solidFill>
                <a:cs typeface="Arial" panose="020B0604020202020204" pitchFamily="34" charset="0"/>
              </a:rPr>
              <a:t>Health Systems Financing – the path to universal coverage  </a:t>
            </a:r>
            <a:endParaRPr lang="en-GB" altLang="en-US" sz="1200" b="1" dirty="0">
              <a:solidFill>
                <a:prstClr val="black"/>
              </a:solidFill>
              <a:cs typeface="Arial" panose="020B0604020202020204" pitchFamily="34" charset="0"/>
            </a:endParaRPr>
          </a:p>
        </p:txBody>
      </p:sp>
      <p:sp>
        <p:nvSpPr>
          <p:cNvPr id="55" name="TextBox 139"/>
          <p:cNvSpPr txBox="1">
            <a:spLocks noChangeArrowheads="1"/>
          </p:cNvSpPr>
          <p:nvPr/>
        </p:nvSpPr>
        <p:spPr bwMode="auto">
          <a:xfrm>
            <a:off x="4296570" y="4610893"/>
            <a:ext cx="2485230" cy="41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smtClean="0">
                <a:solidFill>
                  <a:prstClr val="black"/>
                </a:solidFill>
                <a:cs typeface="Arial" panose="020B0604020202020204" pitchFamily="34" charset="0"/>
              </a:rPr>
              <a:t>UN General Assembly passes</a:t>
            </a:r>
            <a:r>
              <a:rPr lang="en-GB" altLang="en-US" sz="1200" b="1" dirty="0" smtClean="0">
                <a:solidFill>
                  <a:prstClr val="black"/>
                </a:solidFill>
                <a:cs typeface="Arial" panose="020B0604020202020204" pitchFamily="34" charset="0"/>
              </a:rPr>
              <a:t> resolution on  Universal Health Coverage </a:t>
            </a:r>
            <a:endParaRPr lang="en-GB" altLang="en-US" sz="1200" b="1" dirty="0">
              <a:solidFill>
                <a:prstClr val="black"/>
              </a:solidFill>
              <a:cs typeface="Arial" panose="020B0604020202020204" pitchFamily="34" charset="0"/>
            </a:endParaRPr>
          </a:p>
        </p:txBody>
      </p:sp>
    </p:spTree>
    <p:extLst>
      <p:ext uri="{BB962C8B-B14F-4D97-AF65-F5344CB8AC3E}">
        <p14:creationId xmlns:p14="http://schemas.microsoft.com/office/powerpoint/2010/main" val="15475403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264"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33400" y="152401"/>
            <a:ext cx="6477000" cy="761108"/>
          </a:xfrm>
        </p:spPr>
        <p:txBody>
          <a:bodyPr>
            <a:noAutofit/>
          </a:bodyPr>
          <a:lstStyle/>
          <a:p>
            <a:r>
              <a:rPr lang="en-US" b="1" dirty="0">
                <a:solidFill>
                  <a:schemeClr val="tx1"/>
                </a:solidFill>
              </a:rPr>
              <a:t>Taxes and levies</a:t>
            </a:r>
            <a:r>
              <a:rPr lang="en-US" dirty="0">
                <a:solidFill>
                  <a:schemeClr val="tx1"/>
                </a:solidFill>
              </a:rPr>
              <a:t>:</a:t>
            </a:r>
            <a:r>
              <a:rPr lang="en-US" dirty="0" smtClean="0">
                <a:solidFill>
                  <a:schemeClr val="tx1"/>
                </a:solidFill>
              </a:rPr>
              <a:t> Missions </a:t>
            </a:r>
            <a:r>
              <a:rPr lang="en-US" dirty="0">
                <a:solidFill>
                  <a:schemeClr val="tx1"/>
                </a:solidFill>
              </a:rPr>
              <a:t>can</a:t>
            </a:r>
            <a:r>
              <a:rPr lang="en-US" dirty="0" smtClean="0">
                <a:solidFill>
                  <a:schemeClr val="tx1"/>
                </a:solidFill>
              </a:rPr>
              <a:t> help governments improve tax administration and collection, increasing public resources available for EPCMD</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50</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sym typeface="Calibri" panose="020F0502020204030204" pitchFamily="34" charset="0"/>
              </a:rPr>
              <a:t>Taxes are a source of government revenue, however, weak administration and collection systems, and corruption can limit the amount of revenue raised. Improving this  process ensures that additional resources are available for health.</a:t>
            </a:r>
          </a:p>
        </p:txBody>
      </p:sp>
      <p:sp>
        <p:nvSpPr>
          <p:cNvPr id="8" name="TextBox 7"/>
          <p:cNvSpPr txBox="1"/>
          <p:nvPr/>
        </p:nvSpPr>
        <p:spPr>
          <a:xfrm>
            <a:off x="533401" y="4169228"/>
            <a:ext cx="3963864" cy="1277273"/>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Improved taxes administration and collection can increase the amount of government resources available for health, which can enable:</a:t>
            </a:r>
          </a:p>
          <a:p>
            <a:pPr marL="171450" indent="-171450">
              <a:buFont typeface="Arial" panose="020B0604020202020204" pitchFamily="34" charset="0"/>
              <a:buChar char="•"/>
            </a:pPr>
            <a:r>
              <a:rPr lang="en-US" sz="1100" dirty="0" smtClean="0">
                <a:solidFill>
                  <a:prstClr val="black"/>
                </a:solidFill>
              </a:rPr>
              <a:t>Reduced dependence on donors for health funding</a:t>
            </a:r>
          </a:p>
          <a:p>
            <a:pPr marL="171450" indent="-171450">
              <a:buFont typeface="Arial" panose="020B0604020202020204" pitchFamily="34" charset="0"/>
              <a:buChar char="•"/>
            </a:pPr>
            <a:r>
              <a:rPr lang="en-US" sz="1100" dirty="0" smtClean="0">
                <a:solidFill>
                  <a:prstClr val="black"/>
                </a:solidFill>
              </a:rPr>
              <a:t>Improvements to the overall public health delivery system</a:t>
            </a:r>
          </a:p>
          <a:p>
            <a:pPr marL="171450" indent="-171450">
              <a:buFont typeface="Arial" panose="020B0604020202020204" pitchFamily="34" charset="0"/>
              <a:buChar char="•"/>
            </a:pPr>
            <a:r>
              <a:rPr lang="en-US" sz="1100" dirty="0" smtClean="0">
                <a:solidFill>
                  <a:prstClr val="black"/>
                </a:solidFill>
              </a:rPr>
              <a:t>Funding for commodity procurement</a:t>
            </a:r>
          </a:p>
          <a:p>
            <a:pPr marL="171450" indent="-171450">
              <a:buFont typeface="Arial" panose="020B0604020202020204" pitchFamily="34" charset="0"/>
              <a:buChar char="•"/>
            </a:pPr>
            <a:r>
              <a:rPr lang="en-US" sz="1100" dirty="0" smtClean="0">
                <a:solidFill>
                  <a:prstClr val="black"/>
                </a:solidFill>
              </a:rPr>
              <a:t>Financing for national health insurance schemes</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improving tax administration, reach out to the </a:t>
            </a:r>
            <a:r>
              <a:rPr lang="en-US" sz="1400" b="1" dirty="0" smtClean="0">
                <a:solidFill>
                  <a:prstClr val="white"/>
                </a:solidFill>
                <a:sym typeface="Calibri" panose="020F0502020204030204" pitchFamily="34" charset="0"/>
                <a:hlinkClick r:id="rId7" action="ppaction://hlinksldjump"/>
              </a:rPr>
              <a:t>Office of Health Systems </a:t>
            </a:r>
            <a:r>
              <a:rPr lang="en-US" sz="1400" b="1" dirty="0" smtClean="0">
                <a:solidFill>
                  <a:prstClr val="white"/>
                </a:solidFill>
                <a:sym typeface="Calibri" panose="020F0502020204030204" pitchFamily="34" charset="0"/>
              </a:rPr>
              <a:t>to learn more </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USAID: “Domestic resource mobilization: financing country-led development;” USAID Office of Economic Policy (2015); Expert interviews; Dalberg analysis. </a:t>
            </a:r>
            <a:endParaRPr lang="en-US" altLang="en-US" sz="900" dirty="0">
              <a:solidFill>
                <a:prstClr val="black"/>
              </a:solidFill>
              <a:cs typeface="Arial" panose="020B0604020202020204" pitchFamily="34" charset="0"/>
            </a:endParaRPr>
          </a:p>
        </p:txBody>
      </p:sp>
      <p:sp>
        <p:nvSpPr>
          <p:cNvPr id="11" name="Rectangle 10"/>
          <p:cNvSpPr/>
          <p:nvPr/>
        </p:nvSpPr>
        <p:spPr bwMode="auto">
          <a:xfrm>
            <a:off x="4724401" y="1676398"/>
            <a:ext cx="3886200" cy="365760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and advisory support to governments on improving tax administration and collection.</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a:solidFill>
                  <a:prstClr val="black"/>
                </a:solidFill>
                <a:sym typeface="Symbol" pitchFamily="18" charset="2"/>
              </a:rPr>
              <a:t>W</a:t>
            </a:r>
            <a:r>
              <a:rPr lang="en-US" sz="1100" dirty="0" smtClean="0">
                <a:solidFill>
                  <a:prstClr val="black"/>
                </a:solidFill>
                <a:sym typeface="Symbol" pitchFamily="18" charset="2"/>
              </a:rPr>
              <a:t>here USAID missions have close working relationships with governments, and where </a:t>
            </a:r>
            <a:r>
              <a:rPr lang="en-US" sz="1100" dirty="0">
                <a:solidFill>
                  <a:prstClr val="black"/>
                </a:solidFill>
                <a:sym typeface="Symbol" pitchFamily="18" charset="2"/>
              </a:rPr>
              <a:t>political will </a:t>
            </a:r>
            <a:r>
              <a:rPr lang="en-US" sz="1100" dirty="0" smtClean="0">
                <a:solidFill>
                  <a:prstClr val="black"/>
                </a:solidFill>
                <a:sym typeface="Symbol" pitchFamily="18" charset="2"/>
              </a:rPr>
              <a:t>exists to address corruption, tax evasion and collection issues, USAID can provide TA to governments to improve collection capacity, infrastructure, effectiveness, and transparency.</a:t>
            </a:r>
          </a:p>
          <a:p>
            <a:pPr defTabSz="857250">
              <a:spcBef>
                <a:spcPts val="0"/>
              </a:spcBef>
            </a:pPr>
            <a:endParaRPr lang="en-US" sz="1100" dirty="0">
              <a:solidFill>
                <a:prstClr val="black"/>
              </a:solidFill>
              <a:sym typeface="Calibri" panose="020F0502020204030204" pitchFamily="34" charset="0"/>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USAID’s Office of Health Systems is collaborating with the Office of Economic Policy in the Bureau of Economic Growth, Education, and Environment (E3/EP) and can provide expertise and analysis to support missions’ work with governments on taxes. </a:t>
            </a:r>
            <a:endParaRPr lang="en-US" sz="1100" b="1" dirty="0">
              <a:solidFill>
                <a:prstClr val="black"/>
              </a:solidFill>
              <a:sym typeface="Symbol" pitchFamily="18" charset="2"/>
            </a:endParaRPr>
          </a:p>
        </p:txBody>
      </p:sp>
      <p:pic>
        <p:nvPicPr>
          <p:cNvPr id="12"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4849" y="2914286"/>
            <a:ext cx="587460" cy="5874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bwMode="auto">
          <a:xfrm flipV="1">
            <a:off x="1292309" y="2804876"/>
            <a:ext cx="917491" cy="46827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1292309" y="3273146"/>
            <a:ext cx="1079374"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1292309" y="3265633"/>
            <a:ext cx="894255" cy="499630"/>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16" name="Picture 6" descr="peopl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70865" y="2514600"/>
            <a:ext cx="435079" cy="43507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357928" y="3100159"/>
            <a:ext cx="460953" cy="553987"/>
            <a:chOff x="-2879821" y="1143000"/>
            <a:chExt cx="3061850" cy="3572158"/>
          </a:xfrm>
        </p:grpSpPr>
        <p:pic>
          <p:nvPicPr>
            <p:cNvPr id="18" name="Picture 17"/>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879821" y="1143000"/>
              <a:ext cx="3061850" cy="3572158"/>
            </a:xfrm>
            <a:prstGeom prst="rect">
              <a:avLst/>
            </a:prstGeom>
          </p:spPr>
        </p:pic>
        <p:sp>
          <p:nvSpPr>
            <p:cNvPr id="19" name="Rectangle 18"/>
            <p:cNvSpPr/>
            <p:nvPr/>
          </p:nvSpPr>
          <p:spPr bwMode="auto">
            <a:xfrm>
              <a:off x="-2750857" y="4191000"/>
              <a:ext cx="2218511" cy="4572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grpSp>
      <p:pic>
        <p:nvPicPr>
          <p:cNvPr id="20" name="Picture 8" descr="Smoking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84527" y="3637533"/>
            <a:ext cx="407755" cy="4077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83292" y="3517294"/>
            <a:ext cx="1139909" cy="246221"/>
          </a:xfrm>
          <a:prstGeom prst="rect">
            <a:avLst/>
          </a:prstGeom>
          <a:noFill/>
        </p:spPr>
        <p:txBody>
          <a:bodyPr wrap="square" rtlCol="0">
            <a:spAutoFit/>
          </a:bodyPr>
          <a:lstStyle/>
          <a:p>
            <a:r>
              <a:rPr lang="en-US" sz="1000" dirty="0" smtClean="0">
                <a:solidFill>
                  <a:prstClr val="black"/>
                </a:solidFill>
              </a:rPr>
              <a:t>Government tax</a:t>
            </a:r>
            <a:endParaRPr lang="en-US" sz="1000" dirty="0">
              <a:solidFill>
                <a:prstClr val="black"/>
              </a:solidFill>
            </a:endParaRPr>
          </a:p>
        </p:txBody>
      </p:sp>
      <p:sp>
        <p:nvSpPr>
          <p:cNvPr id="22" name="TextBox 21"/>
          <p:cNvSpPr txBox="1"/>
          <p:nvPr/>
        </p:nvSpPr>
        <p:spPr>
          <a:xfrm>
            <a:off x="2057400" y="2915900"/>
            <a:ext cx="1139909" cy="246221"/>
          </a:xfrm>
          <a:prstGeom prst="rect">
            <a:avLst/>
          </a:prstGeom>
          <a:noFill/>
        </p:spPr>
        <p:txBody>
          <a:bodyPr wrap="square" rtlCol="0">
            <a:spAutoFit/>
          </a:bodyPr>
          <a:lstStyle/>
          <a:p>
            <a:pPr algn="ctr"/>
            <a:r>
              <a:rPr lang="en-US" sz="1000" dirty="0" smtClean="0">
                <a:solidFill>
                  <a:prstClr val="black"/>
                </a:solidFill>
              </a:rPr>
              <a:t>Populations</a:t>
            </a:r>
            <a:endParaRPr lang="en-US" sz="1000" dirty="0">
              <a:solidFill>
                <a:prstClr val="black"/>
              </a:solidFill>
            </a:endParaRPr>
          </a:p>
        </p:txBody>
      </p:sp>
      <p:sp>
        <p:nvSpPr>
          <p:cNvPr id="23" name="TextBox 22"/>
          <p:cNvSpPr txBox="1"/>
          <p:nvPr/>
        </p:nvSpPr>
        <p:spPr>
          <a:xfrm>
            <a:off x="2057400" y="3511124"/>
            <a:ext cx="1139909" cy="246221"/>
          </a:xfrm>
          <a:prstGeom prst="rect">
            <a:avLst/>
          </a:prstGeom>
          <a:noFill/>
        </p:spPr>
        <p:txBody>
          <a:bodyPr wrap="square" rtlCol="0">
            <a:spAutoFit/>
          </a:bodyPr>
          <a:lstStyle/>
          <a:p>
            <a:pPr algn="ctr"/>
            <a:r>
              <a:rPr lang="en-US" sz="1000" dirty="0" smtClean="0">
                <a:solidFill>
                  <a:prstClr val="black"/>
                </a:solidFill>
              </a:rPr>
              <a:t>Industries</a:t>
            </a:r>
            <a:endParaRPr lang="en-US" sz="1000" dirty="0">
              <a:solidFill>
                <a:prstClr val="black"/>
              </a:solidFill>
            </a:endParaRPr>
          </a:p>
        </p:txBody>
      </p:sp>
      <p:sp>
        <p:nvSpPr>
          <p:cNvPr id="24" name="TextBox 23"/>
          <p:cNvSpPr txBox="1"/>
          <p:nvPr/>
        </p:nvSpPr>
        <p:spPr>
          <a:xfrm>
            <a:off x="1981200" y="3984867"/>
            <a:ext cx="1139909" cy="246221"/>
          </a:xfrm>
          <a:prstGeom prst="rect">
            <a:avLst/>
          </a:prstGeom>
          <a:noFill/>
        </p:spPr>
        <p:txBody>
          <a:bodyPr wrap="square" rtlCol="0">
            <a:spAutoFit/>
          </a:bodyPr>
          <a:lstStyle/>
          <a:p>
            <a:pPr algn="ctr"/>
            <a:r>
              <a:rPr lang="en-US" sz="1000" dirty="0" smtClean="0">
                <a:solidFill>
                  <a:prstClr val="black"/>
                </a:solidFill>
              </a:rPr>
              <a:t>Goods</a:t>
            </a:r>
            <a:endParaRPr lang="en-US" sz="1000" dirty="0">
              <a:solidFill>
                <a:prstClr val="black"/>
              </a:solidFill>
            </a:endParaRPr>
          </a:p>
        </p:txBody>
      </p:sp>
      <p:cxnSp>
        <p:nvCxnSpPr>
          <p:cNvPr id="25" name="Straight Arrow Connector 24"/>
          <p:cNvCxnSpPr/>
          <p:nvPr/>
        </p:nvCxnSpPr>
        <p:spPr bwMode="auto">
          <a:xfrm>
            <a:off x="2895600" y="3330296"/>
            <a:ext cx="1079374"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flipV="1">
            <a:off x="3027771" y="3312956"/>
            <a:ext cx="917491" cy="46827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a:off x="3062625" y="2844431"/>
            <a:ext cx="894255" cy="499630"/>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28" name="Picture 12" descr="Money Icon"/>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08353" y="3087417"/>
            <a:ext cx="521332" cy="5213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778288" y="3581400"/>
            <a:ext cx="793712" cy="553998"/>
          </a:xfrm>
          <a:prstGeom prst="rect">
            <a:avLst/>
          </a:prstGeom>
          <a:noFill/>
        </p:spPr>
        <p:txBody>
          <a:bodyPr wrap="square" rtlCol="0">
            <a:spAutoFit/>
          </a:bodyPr>
          <a:lstStyle/>
          <a:p>
            <a:pPr algn="ctr"/>
            <a:r>
              <a:rPr lang="en-US" sz="1000" dirty="0" smtClean="0">
                <a:solidFill>
                  <a:prstClr val="black"/>
                </a:solidFill>
              </a:rPr>
              <a:t>Increased domestic resources</a:t>
            </a:r>
            <a:endParaRPr lang="en-US" sz="1000" dirty="0">
              <a:solidFill>
                <a:prstClr val="black"/>
              </a:solidFill>
            </a:endParaRPr>
          </a:p>
        </p:txBody>
      </p:sp>
      <p:pic>
        <p:nvPicPr>
          <p:cNvPr id="30" name="Picture 29">
            <a:hlinkClick r:id="rId13" action="ppaction://hlinksldjump"/>
          </p:cNvPr>
          <p:cNvPicPr>
            <a:picLocks noChangeAspect="1"/>
          </p:cNvPicPr>
          <p:nvPr/>
        </p:nvPicPr>
        <p:blipFill rotWithShape="1">
          <a:blip r:embed="rId14"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3" name="Picture 3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4" name="Rectangle 33"/>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5" name="Rectangle 34"/>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366746634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288"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PPPs</a:t>
            </a:r>
            <a:r>
              <a:rPr lang="en-US" dirty="0" smtClean="0">
                <a:solidFill>
                  <a:schemeClr val="tx1"/>
                </a:solidFill>
              </a:rPr>
              <a:t>: Missions can support the government and the private sector to structure partnerships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51</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21790" y="1600200"/>
            <a:ext cx="3975475" cy="3901068"/>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PPPs allow the private sector to play a role in delivering a government service, using a combination of public and private capital. They work by turning service provision into an opportunity to earn a profit—but may still deliver a lower cost or higher quality service than a non-profit or state agency. Success of PPPs depends on how incentives and outcomes are structured.</a:t>
            </a:r>
          </a:p>
          <a:p>
            <a:pPr defTabSz="857250">
              <a:spcBef>
                <a:spcPct val="50000"/>
              </a:spcBef>
            </a:pPr>
            <a:r>
              <a:rPr lang="en-US" sz="1100" dirty="0" smtClean="0">
                <a:solidFill>
                  <a:prstClr val="black"/>
                </a:solidFill>
              </a:rPr>
              <a:t>At the national level, </a:t>
            </a:r>
            <a:r>
              <a:rPr lang="en-US" sz="1100" b="1" dirty="0" smtClean="0">
                <a:solidFill>
                  <a:prstClr val="black"/>
                </a:solidFill>
              </a:rPr>
              <a:t>most PPP opportunities for EPCMD are in:</a:t>
            </a:r>
          </a:p>
          <a:p>
            <a:pPr marL="628650" lvl="1" indent="-171450" defTabSz="857250">
              <a:spcBef>
                <a:spcPct val="50000"/>
              </a:spcBef>
              <a:buFont typeface="Arial" panose="020B0604020202020204" pitchFamily="34" charset="0"/>
              <a:buChar char="•"/>
            </a:pPr>
            <a:r>
              <a:rPr lang="en-US" sz="1100" dirty="0" smtClean="0">
                <a:solidFill>
                  <a:prstClr val="black"/>
                </a:solidFill>
              </a:rPr>
              <a:t>Service delivery and facility management: providing public services on behalf of the government</a:t>
            </a:r>
          </a:p>
          <a:p>
            <a:pPr marL="628650" lvl="1" indent="-171450" defTabSz="857250">
              <a:spcBef>
                <a:spcPct val="50000"/>
              </a:spcBef>
              <a:buFont typeface="Arial" panose="020B0604020202020204" pitchFamily="34" charset="0"/>
              <a:buChar char="•"/>
            </a:pPr>
            <a:r>
              <a:rPr lang="en-US" sz="1100" dirty="0" smtClean="0">
                <a:solidFill>
                  <a:prstClr val="black"/>
                </a:solidFill>
              </a:rPr>
              <a:t>Logistics and distribution: PPPs have been and are used to support the distribution of commodities, both by private and non-profit actors</a:t>
            </a:r>
          </a:p>
          <a:p>
            <a:pPr defTabSz="857250">
              <a:spcBef>
                <a:spcPct val="50000"/>
              </a:spcBef>
            </a:pPr>
            <a:r>
              <a:rPr lang="en-US" sz="1100" b="1" dirty="0" smtClean="0">
                <a:solidFill>
                  <a:prstClr val="black"/>
                </a:solidFill>
              </a:rPr>
              <a:t>What PPPs are not:</a:t>
            </a:r>
            <a:r>
              <a:rPr lang="en-US" sz="1100" dirty="0" smtClean="0">
                <a:solidFill>
                  <a:prstClr val="black"/>
                </a:solidFill>
              </a:rPr>
              <a:t> PPPs are not privatizations--ministries are still accountable for service quality—and they are not service delivery contracts—the partnership is longer term and often incorporates private capital. </a:t>
            </a:r>
          </a:p>
          <a:p>
            <a:pPr defTabSz="857250">
              <a:spcBef>
                <a:spcPct val="50000"/>
              </a:spcBef>
            </a:pPr>
            <a:r>
              <a:rPr lang="en-US" sz="1100" b="1" dirty="0" smtClean="0">
                <a:solidFill>
                  <a:prstClr val="black"/>
                </a:solidFill>
              </a:rPr>
              <a:t>What impact can it have on EPCMD: </a:t>
            </a:r>
            <a:r>
              <a:rPr lang="en-US" sz="1100" dirty="0" err="1" smtClean="0">
                <a:solidFill>
                  <a:prstClr val="black"/>
                </a:solidFill>
              </a:rPr>
              <a:t>PPPs</a:t>
            </a:r>
            <a:r>
              <a:rPr lang="en-US" sz="1100" dirty="0" smtClean="0">
                <a:solidFill>
                  <a:prstClr val="black"/>
                </a:solidFill>
              </a:rPr>
              <a:t> can impact EPCMD in two ways: first, if the private sector can deliver a service more effectively. Second, they often bring additional  private capital into play. </a:t>
            </a:r>
            <a:endParaRPr lang="en-US" sz="1100" b="1" dirty="0">
              <a:solidFill>
                <a:prstClr val="black"/>
              </a:solidFill>
            </a:endParaRP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 are interested in PPPs, contact </a:t>
            </a:r>
            <a:r>
              <a:rPr lang="en-US" sz="1400" b="1" dirty="0" smtClean="0">
                <a:solidFill>
                  <a:srgbClr val="FF0000"/>
                </a:solidFill>
                <a:sym typeface="Calibri" panose="020F0502020204030204" pitchFamily="34" charset="0"/>
                <a:hlinkClick r:id="rId7" action="ppaction://hlinksldjump"/>
              </a:rPr>
              <a:t>CII</a:t>
            </a:r>
            <a:r>
              <a:rPr lang="en-US" sz="1400" b="1" dirty="0" smtClean="0">
                <a:solidFill>
                  <a:prstClr val="white"/>
                </a:solidFill>
                <a:sym typeface="Calibri" panose="020F0502020204030204" pitchFamily="34" charset="0"/>
              </a:rPr>
              <a:t> to learn more about how USAID has supported this work in the past. The SHOPS program also produced a </a:t>
            </a:r>
            <a:r>
              <a:rPr lang="en-US" sz="1400" b="1" dirty="0" smtClean="0">
                <a:solidFill>
                  <a:prstClr val="white"/>
                </a:solidFill>
                <a:sym typeface="Calibri" panose="020F0502020204030204" pitchFamily="34" charset="0"/>
                <a:hlinkClick r:id="rId8"/>
              </a:rPr>
              <a:t>useful primer </a:t>
            </a:r>
            <a:r>
              <a:rPr lang="en-US" sz="1400" b="1" dirty="0" smtClean="0">
                <a:solidFill>
                  <a:prstClr val="white"/>
                </a:solidFill>
                <a:sym typeface="Calibri" panose="020F0502020204030204" pitchFamily="34" charset="0"/>
              </a:rPr>
              <a:t>on PPPs in health</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Barnes (2011): “Designing Public-Private Partnerships in Health;” Expert interviews; Dalberg analysis.</a:t>
            </a:r>
            <a:endParaRPr lang="en-US" altLang="en-US" sz="900" dirty="0">
              <a:solidFill>
                <a:prstClr val="black"/>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are uniquely positioned to begin a dialogue between the government and private sector and help structure an agreement. </a:t>
            </a:r>
            <a:r>
              <a:rPr lang="en-US" sz="1100" dirty="0" smtClean="0">
                <a:solidFill>
                  <a:prstClr val="black"/>
                </a:solidFill>
              </a:rPr>
              <a:t>Successful PPPs are attractive to both the state and the private sector, but identifying a workable opportunity can be difficult. Missions can identify high potential opportunities for impactful PPPs and bring in expert support in structuring, which is a key driver of success.</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PPPs work best when: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qualified private sector actor with a low cost basis </a:t>
            </a:r>
            <a:r>
              <a:rPr lang="en-US" sz="1100" dirty="0" smtClean="0">
                <a:solidFill>
                  <a:prstClr val="black"/>
                </a:solidFill>
                <a:sym typeface="Symbol" pitchFamily="18" charset="2"/>
              </a:rPr>
              <a:t>who can deliver a similar quantity of service at a similar cost with higher quality</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Improved management of a critical segment of the health infrastructure commodity logistics</a:t>
            </a:r>
            <a:r>
              <a:rPr lang="en-US" sz="1100" dirty="0" smtClean="0">
                <a:solidFill>
                  <a:prstClr val="black"/>
                </a:solidFill>
                <a:sym typeface="Symbol" pitchFamily="18" charset="2"/>
              </a:rPr>
              <a:t> improves efforts across the network</a:t>
            </a:r>
            <a:endParaRPr lang="en-US" sz="1100" b="1" dirty="0" smtClean="0">
              <a:solidFill>
                <a:prstClr val="black"/>
              </a:solidFill>
              <a:sym typeface="Symbol" pitchFamily="18" charset="2"/>
            </a:endParaRP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Outcomes can be measured without creating perverse incentives</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genuine service gap or systematic need, not a short term challenge </a:t>
            </a:r>
            <a:r>
              <a:rPr lang="en-US" sz="1100" dirty="0" smtClean="0">
                <a:solidFill>
                  <a:prstClr val="black"/>
                </a:solidFill>
                <a:sym typeface="Symbol" pitchFamily="18" charset="2"/>
              </a:rPr>
              <a:t>(e.g. H1N1 outbreak)</a:t>
            </a:r>
            <a:endParaRPr lang="en-US" sz="1100" b="1" dirty="0">
              <a:solidFill>
                <a:prstClr val="black"/>
              </a:solidFill>
              <a:sym typeface="Symbol" pitchFamily="18" charset="2"/>
            </a:endParaRP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a:t>
            </a:r>
            <a:r>
              <a:rPr lang="en-US" sz="1100" dirty="0" smtClean="0">
                <a:solidFill>
                  <a:prstClr val="black"/>
                </a:solidFill>
                <a:sym typeface="Symbol" pitchFamily="18" charset="2"/>
              </a:rPr>
              <a:t> Reach out to the Global Health Bureau’s Center for Accelerating Innovation and Impact (CII) to learn more.</a:t>
            </a:r>
            <a:endParaRPr lang="en-US" sz="1100" b="1" dirty="0" smtClean="0">
              <a:solidFill>
                <a:prstClr val="black"/>
              </a:solidFill>
              <a:sym typeface="Symbol" pitchFamily="18" charset="2"/>
            </a:endParaRPr>
          </a:p>
        </p:txBody>
      </p:sp>
      <p:pic>
        <p:nvPicPr>
          <p:cNvPr id="13" name="Picture 12">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15" name="Rectangle 1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16" name="Rectangle 15"/>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219557416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3313" name="think-cell Slide" r:id="rId5" imgW="6350000" imgH="6350000" progId="">
                  <p:embed/>
                </p:oleObj>
              </mc:Choice>
              <mc:Fallback>
                <p:oleObj name="think-cell Slide" r:id="rId5" imgW="6350000" imgH="6350000" progId="">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a:solidFill>
                  <a:schemeClr val="tx1"/>
                </a:solidFill>
              </a:rPr>
              <a:t>Pay for performance</a:t>
            </a:r>
            <a:r>
              <a:rPr lang="en-US" dirty="0">
                <a:solidFill>
                  <a:schemeClr val="tx1"/>
                </a:solidFill>
              </a:rPr>
              <a:t>:</a:t>
            </a:r>
            <a:r>
              <a:rPr lang="en-US" dirty="0" smtClean="0">
                <a:solidFill>
                  <a:schemeClr val="tx1"/>
                </a:solidFill>
              </a:rPr>
              <a:t> Missions </a:t>
            </a:r>
            <a:r>
              <a:rPr lang="en-US" dirty="0">
                <a:solidFill>
                  <a:schemeClr val="tx1"/>
                </a:solidFill>
              </a:rPr>
              <a:t>can implement P4P programs directly or by supporting partners or governments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52</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576257"/>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sym typeface="Calibri" panose="020F0502020204030204" pitchFamily="34" charset="0"/>
              </a:rPr>
              <a:t>Pay for performance mechanisms link financial or other incentives to pre-agreed and measurable outcomes or performance targets to catalyze improvements in the achievement of those outcomes. </a:t>
            </a:r>
            <a:endParaRPr lang="en-US" sz="1100" b="1" dirty="0">
              <a:solidFill>
                <a:prstClr val="black"/>
              </a:solidFill>
              <a:sym typeface="Calibri" panose="020F0502020204030204" pitchFamily="34" charset="0"/>
            </a:endParaRPr>
          </a:p>
        </p:txBody>
      </p:sp>
      <p:sp>
        <p:nvSpPr>
          <p:cNvPr id="8" name="TextBox 7"/>
          <p:cNvSpPr txBox="1"/>
          <p:nvPr/>
        </p:nvSpPr>
        <p:spPr>
          <a:xfrm>
            <a:off x="533401" y="3963650"/>
            <a:ext cx="3963864" cy="1446550"/>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Funders (donors, governments, private investors) can implement P4P mechanisms to increase accountability and improve outcomes at any level of the health system, including:  </a:t>
            </a:r>
          </a:p>
          <a:p>
            <a:pPr marL="171450" indent="-171450">
              <a:buFont typeface="Arial" panose="020B0604020202020204" pitchFamily="34" charset="0"/>
              <a:buChar char="•"/>
            </a:pPr>
            <a:r>
              <a:rPr lang="en-US" sz="1100" dirty="0" smtClean="0">
                <a:solidFill>
                  <a:prstClr val="black"/>
                </a:solidFill>
              </a:rPr>
              <a:t>Increased utilization of EPCMD products and services</a:t>
            </a:r>
          </a:p>
          <a:p>
            <a:pPr marL="171450" indent="-171450">
              <a:buFont typeface="Arial" panose="020B0604020202020204" pitchFamily="34" charset="0"/>
              <a:buChar char="•"/>
            </a:pPr>
            <a:r>
              <a:rPr lang="en-US" sz="1100" dirty="0" smtClean="0">
                <a:solidFill>
                  <a:prstClr val="black"/>
                </a:solidFill>
              </a:rPr>
              <a:t>Improved health workforce effectiveness </a:t>
            </a:r>
          </a:p>
          <a:p>
            <a:pPr marL="171450" indent="-171450">
              <a:buFont typeface="Arial" panose="020B0604020202020204" pitchFamily="34" charset="0"/>
              <a:buChar char="•"/>
            </a:pPr>
            <a:r>
              <a:rPr lang="en-US" sz="1100" dirty="0" smtClean="0">
                <a:solidFill>
                  <a:prstClr val="black"/>
                </a:solidFill>
              </a:rPr>
              <a:t>Better quality of care and health outcomes</a:t>
            </a:r>
          </a:p>
          <a:p>
            <a:pPr marL="171450" indent="-171450">
              <a:buFont typeface="Arial" panose="020B0604020202020204" pitchFamily="34" charset="0"/>
              <a:buChar char="•"/>
            </a:pPr>
            <a:r>
              <a:rPr lang="en-US" sz="1100" dirty="0" smtClean="0">
                <a:solidFill>
                  <a:prstClr val="black"/>
                </a:solidFill>
              </a:rPr>
              <a:t>More innovative, efficient supply chains/delivery systems</a:t>
            </a:r>
          </a:p>
        </p:txBody>
      </p:sp>
      <p:sp>
        <p:nvSpPr>
          <p:cNvPr id="9" name="Rectangle 8"/>
          <p:cNvSpPr/>
          <p:nvPr/>
        </p:nvSpPr>
        <p:spPr bwMode="auto">
          <a:xfrm>
            <a:off x="4728895" y="1576257"/>
            <a:ext cx="3881706" cy="1547943"/>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implement P4P by funding pilots or incorporating incentives into existing programming.</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Missions that have prior experience with P4P, or that have significant time and resources to dedicate to structuring mechanisms, may want to consider direct implementation.</a:t>
            </a: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Missions can consult internally or regionally on past experiences with P4P, or reach out to the Office of Health Systems for help determining the best path forward</a:t>
            </a:r>
            <a:endParaRPr lang="en-US" sz="1100" b="1" dirty="0">
              <a:solidFill>
                <a:prstClr val="black"/>
              </a:solidFill>
              <a:sym typeface="Symbol" pitchFamily="18" charset="2"/>
            </a:endParaRPr>
          </a:p>
        </p:txBody>
      </p:sp>
      <p:sp>
        <p:nvSpPr>
          <p:cNvPr id="10" name="Rectangle 9"/>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interested in considering the use of a P4P mechanisms, read the </a:t>
            </a:r>
            <a:r>
              <a:rPr lang="en-US" sz="1400" b="1" dirty="0" smtClean="0">
                <a:solidFill>
                  <a:prstClr val="white"/>
                </a:solidFill>
                <a:sym typeface="Calibri" panose="020F0502020204030204" pitchFamily="34" charset="0"/>
                <a:hlinkClick r:id="rId7"/>
              </a:rPr>
              <a:t>performance based incentives primer </a:t>
            </a:r>
            <a:r>
              <a:rPr lang="en-US" sz="1400" b="1" dirty="0" smtClean="0">
                <a:solidFill>
                  <a:prstClr val="white"/>
                </a:solidFill>
                <a:sym typeface="Calibri" panose="020F0502020204030204" pitchFamily="34" charset="0"/>
              </a:rPr>
              <a:t>and reach out to </a:t>
            </a:r>
            <a:r>
              <a:rPr lang="en-US" sz="1400" b="1" dirty="0" smtClean="0">
                <a:solidFill>
                  <a:prstClr val="white"/>
                </a:solidFill>
                <a:sym typeface="Calibri" panose="020F0502020204030204" pitchFamily="34" charset="0"/>
                <a:hlinkClick r:id="rId8" action="ppaction://hlinksldjump"/>
              </a:rPr>
              <a:t>the Office of Health Systems </a:t>
            </a:r>
            <a:r>
              <a:rPr lang="en-US" sz="1400" b="1" dirty="0" smtClean="0">
                <a:solidFill>
                  <a:prstClr val="white"/>
                </a:solidFill>
                <a:sym typeface="Calibri" panose="020F0502020204030204" pitchFamily="34" charset="0"/>
              </a:rPr>
              <a:t>to learn more</a:t>
            </a:r>
          </a:p>
        </p:txBody>
      </p:sp>
      <p:sp>
        <p:nvSpPr>
          <p:cNvPr id="11" name="Rectangle 10"/>
          <p:cNvSpPr/>
          <p:nvPr/>
        </p:nvSpPr>
        <p:spPr bwMode="auto">
          <a:xfrm>
            <a:off x="4728895" y="3300539"/>
            <a:ext cx="3881706" cy="203346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TA, and advisory support to implementing partners, other donors or governments to start or scale P4P programs.</a:t>
            </a:r>
          </a:p>
          <a:p>
            <a:pPr defTabSz="857250">
              <a:spcBef>
                <a:spcPts val="0"/>
              </a:spcBef>
            </a:pPr>
            <a:endParaRPr lang="en-US" sz="4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In countries where P4P pilots are underway, missions can support program improvements and scale up. Where P4P efforts are more nascent, mission can convene governments, implementing partners  and other donors to advise on and support incorporating incentive structures into private and public provision.</a:t>
            </a: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Identify existing P4P efforts underway in country and reach out to learn more</a:t>
            </a:r>
            <a:endParaRPr lang="en-US" sz="1100" b="1" dirty="0" smtClean="0">
              <a:solidFill>
                <a:prstClr val="black"/>
              </a:solidFill>
              <a:sym typeface="Symbol" pitchFamily="18" charset="2"/>
            </a:endParaRPr>
          </a:p>
        </p:txBody>
      </p:sp>
      <p:sp>
        <p:nvSpPr>
          <p:cNvPr id="12" name="Oval 11"/>
          <p:cNvSpPr/>
          <p:nvPr/>
        </p:nvSpPr>
        <p:spPr bwMode="auto">
          <a:xfrm>
            <a:off x="685799" y="2801273"/>
            <a:ext cx="1081818" cy="37356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white"/>
                </a:solidFill>
                <a:sym typeface="Symbol" pitchFamily="18" charset="2"/>
              </a:rPr>
              <a:t>P4P</a:t>
            </a:r>
          </a:p>
        </p:txBody>
      </p:sp>
      <p:cxnSp>
        <p:nvCxnSpPr>
          <p:cNvPr id="13" name="Straight Arrow Connector 12"/>
          <p:cNvCxnSpPr>
            <a:stCxn id="12" idx="7"/>
          </p:cNvCxnSpPr>
          <p:nvPr/>
        </p:nvCxnSpPr>
        <p:spPr bwMode="auto">
          <a:xfrm flipV="1">
            <a:off x="1609188" y="2438400"/>
            <a:ext cx="891125" cy="41758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1606902" y="3138252"/>
            <a:ext cx="984629" cy="511907"/>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15" name="Picture 43" descr="Nurs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31949" y="2873559"/>
            <a:ext cx="277264" cy="2772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90416" y="2209800"/>
            <a:ext cx="160331" cy="413121"/>
          </a:xfrm>
          <a:prstGeom prst="rect">
            <a:avLst/>
          </a:prstGeom>
          <a:noFill/>
          <a:ln>
            <a:noFill/>
          </a:ln>
          <a:extLst/>
        </p:spPr>
      </p:pic>
      <p:pic>
        <p:nvPicPr>
          <p:cNvPr id="17" name="Picture 16"/>
          <p:cNvPicPr>
            <a:picLocks noChangeAspect="1"/>
          </p:cNvPicPr>
          <p:nvPr/>
        </p:nvPicPr>
        <p:blipFill rotWithShape="1">
          <a:blip r:embed="rId11"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815692" y="3401461"/>
            <a:ext cx="309778" cy="352950"/>
          </a:xfrm>
          <a:prstGeom prst="rect">
            <a:avLst/>
          </a:prstGeom>
        </p:spPr>
      </p:pic>
      <p:cxnSp>
        <p:nvCxnSpPr>
          <p:cNvPr id="18" name="Straight Arrow Connector 17"/>
          <p:cNvCxnSpPr>
            <a:stCxn id="12" idx="6"/>
          </p:cNvCxnSpPr>
          <p:nvPr/>
        </p:nvCxnSpPr>
        <p:spPr bwMode="auto">
          <a:xfrm flipV="1">
            <a:off x="1767617" y="2971800"/>
            <a:ext cx="904079" cy="16253"/>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9" name="TextBox 18"/>
          <p:cNvSpPr txBox="1"/>
          <p:nvPr/>
        </p:nvSpPr>
        <p:spPr>
          <a:xfrm>
            <a:off x="3136579" y="2222811"/>
            <a:ext cx="1313326" cy="400110"/>
          </a:xfrm>
          <a:prstGeom prst="rect">
            <a:avLst/>
          </a:prstGeom>
          <a:noFill/>
        </p:spPr>
        <p:txBody>
          <a:bodyPr wrap="square" rtlCol="0">
            <a:spAutoFit/>
          </a:bodyPr>
          <a:lstStyle/>
          <a:p>
            <a:pPr algn="ctr"/>
            <a:r>
              <a:rPr lang="en-US" sz="1000" dirty="0" smtClean="0">
                <a:solidFill>
                  <a:prstClr val="black"/>
                </a:solidFill>
              </a:rPr>
              <a:t>Increased demand and ability to pay </a:t>
            </a:r>
            <a:endParaRPr lang="en-US" sz="1000" dirty="0">
              <a:solidFill>
                <a:prstClr val="black"/>
              </a:solidFill>
            </a:endParaRPr>
          </a:p>
        </p:txBody>
      </p:sp>
      <p:sp>
        <p:nvSpPr>
          <p:cNvPr id="20" name="TextBox 19"/>
          <p:cNvSpPr txBox="1"/>
          <p:nvPr/>
        </p:nvSpPr>
        <p:spPr>
          <a:xfrm>
            <a:off x="3136579" y="2824231"/>
            <a:ext cx="1313326" cy="400110"/>
          </a:xfrm>
          <a:prstGeom prst="rect">
            <a:avLst/>
          </a:prstGeom>
          <a:noFill/>
        </p:spPr>
        <p:txBody>
          <a:bodyPr wrap="square" rtlCol="0">
            <a:spAutoFit/>
          </a:bodyPr>
          <a:lstStyle/>
          <a:p>
            <a:pPr algn="ctr"/>
            <a:r>
              <a:rPr lang="en-US" sz="1000" dirty="0" smtClean="0">
                <a:solidFill>
                  <a:prstClr val="black"/>
                </a:solidFill>
              </a:rPr>
              <a:t>Incentives to provide quality care</a:t>
            </a:r>
            <a:endParaRPr lang="en-US" sz="1000" dirty="0">
              <a:solidFill>
                <a:prstClr val="black"/>
              </a:solidFill>
            </a:endParaRPr>
          </a:p>
        </p:txBody>
      </p:sp>
      <p:sp>
        <p:nvSpPr>
          <p:cNvPr id="21" name="TextBox 20"/>
          <p:cNvSpPr txBox="1"/>
          <p:nvPr/>
        </p:nvSpPr>
        <p:spPr>
          <a:xfrm>
            <a:off x="3136579" y="3425650"/>
            <a:ext cx="1313326" cy="553998"/>
          </a:xfrm>
          <a:prstGeom prst="rect">
            <a:avLst/>
          </a:prstGeom>
          <a:noFill/>
        </p:spPr>
        <p:txBody>
          <a:bodyPr wrap="square" rtlCol="0">
            <a:spAutoFit/>
          </a:bodyPr>
          <a:lstStyle/>
          <a:p>
            <a:pPr algn="ctr"/>
            <a:r>
              <a:rPr lang="en-US" sz="1000" dirty="0" smtClean="0">
                <a:solidFill>
                  <a:prstClr val="black"/>
                </a:solidFill>
              </a:rPr>
              <a:t>Incentives to improve quality and efficiency of provision</a:t>
            </a:r>
            <a:endParaRPr lang="en-US" sz="1000" dirty="0">
              <a:solidFill>
                <a:prstClr val="black"/>
              </a:solidFill>
            </a:endParaRPr>
          </a:p>
        </p:txBody>
      </p:sp>
      <p:sp>
        <p:nvSpPr>
          <p:cNvPr id="22"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USAID (2010): “Performance Based Incentives Primer;” Expert interviews; Dalberg analysis..</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prstClr val="black"/>
              </a:solidFill>
              <a:cs typeface="Arial" panose="020B0604020202020204" pitchFamily="34" charset="0"/>
            </a:endParaRPr>
          </a:p>
        </p:txBody>
      </p:sp>
      <p:pic>
        <p:nvPicPr>
          <p:cNvPr id="23" name="Picture 22">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6" name="Picture 2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27" name="Rectangle 26"/>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28" name="Rectangle 27"/>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29" name="Straight Connector 28"/>
          <p:cNvCxnSpPr/>
          <p:nvPr/>
        </p:nvCxnSpPr>
        <p:spPr bwMode="auto">
          <a:xfrm>
            <a:off x="4800600" y="32004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59604099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4337" name="think-cell Slide" r:id="rId5" imgW="6350000" imgH="6350000" progId="">
                  <p:embed/>
                </p:oleObj>
              </mc:Choice>
              <mc:Fallback>
                <p:oleObj name="think-cell Slide" r:id="rId5" imgW="6350000" imgH="6350000" progId="">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a:solidFill>
                  <a:schemeClr val="tx1"/>
                </a:solidFill>
              </a:rPr>
              <a:t>Risk pooling mechanisms</a:t>
            </a:r>
            <a:r>
              <a:rPr lang="en-US" dirty="0">
                <a:solidFill>
                  <a:schemeClr val="tx1"/>
                </a:solidFill>
              </a:rPr>
              <a:t>:</a:t>
            </a:r>
            <a:r>
              <a:rPr lang="en-US" dirty="0" smtClean="0">
                <a:solidFill>
                  <a:schemeClr val="tx1"/>
                </a:solidFill>
              </a:rPr>
              <a:t> Missions </a:t>
            </a:r>
            <a:r>
              <a:rPr lang="en-US" dirty="0">
                <a:solidFill>
                  <a:schemeClr val="tx1"/>
                </a:solidFill>
              </a:rPr>
              <a:t>can support governments and MFIs to promote health insurance models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53</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National, sub-national, private, micro, and employee sponsored insurance schemes pool risk to make health costs more predictable, reduce of out-of-pocket spending, spread financial risk, and improve access to care</a:t>
            </a:r>
            <a:endParaRPr lang="en-US" sz="1100" b="1" dirty="0">
              <a:solidFill>
                <a:prstClr val="black"/>
              </a:solidFill>
              <a:sym typeface="Calibri" panose="020F0502020204030204" pitchFamily="34" charset="0"/>
            </a:endParaRPr>
          </a:p>
        </p:txBody>
      </p:sp>
      <p:sp>
        <p:nvSpPr>
          <p:cNvPr id="8" name="TextBox 7"/>
          <p:cNvSpPr txBox="1"/>
          <p:nvPr/>
        </p:nvSpPr>
        <p:spPr>
          <a:xfrm>
            <a:off x="533401" y="4191000"/>
            <a:ext cx="3963864" cy="1277273"/>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By improving efficiencies in spending on healthcare, risk pooling mechanisms can:</a:t>
            </a:r>
          </a:p>
          <a:p>
            <a:pPr marL="171450" indent="-171450">
              <a:buFont typeface="Arial" panose="020B0604020202020204" pitchFamily="34" charset="0"/>
              <a:buChar char="•"/>
            </a:pPr>
            <a:r>
              <a:rPr lang="en-US" sz="1100" dirty="0" smtClean="0">
                <a:solidFill>
                  <a:prstClr val="black"/>
                </a:solidFill>
              </a:rPr>
              <a:t>Make health costs more predictable, increasing ability to pay</a:t>
            </a:r>
          </a:p>
          <a:p>
            <a:pPr marL="171450" indent="-171450">
              <a:buFont typeface="Arial" panose="020B0604020202020204" pitchFamily="34" charset="0"/>
              <a:buChar char="•"/>
            </a:pPr>
            <a:r>
              <a:rPr lang="en-US" sz="1100" dirty="0" smtClean="0">
                <a:solidFill>
                  <a:prstClr val="black"/>
                </a:solidFill>
              </a:rPr>
              <a:t>Enable health spending at times when family savings are low</a:t>
            </a:r>
          </a:p>
          <a:p>
            <a:pPr marL="171450" indent="-171450">
              <a:buFont typeface="Arial" panose="020B0604020202020204" pitchFamily="34" charset="0"/>
              <a:buChar char="•"/>
            </a:pPr>
            <a:r>
              <a:rPr lang="en-US" sz="1100" dirty="0" smtClean="0">
                <a:solidFill>
                  <a:prstClr val="black"/>
                </a:solidFill>
              </a:rPr>
              <a:t>Increase demand for health products and services</a:t>
            </a:r>
          </a:p>
          <a:p>
            <a:pPr marL="171450" indent="-171450">
              <a:buFont typeface="Arial" panose="020B0604020202020204" pitchFamily="34" charset="0"/>
              <a:buChar char="•"/>
            </a:pPr>
            <a:r>
              <a:rPr lang="en-US" sz="1100" dirty="0" smtClean="0">
                <a:solidFill>
                  <a:prstClr val="black"/>
                </a:solidFill>
              </a:rPr>
              <a:t>Increase utilization of EPCMD interventions thereby improving health outcomes </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risk pooling mechanisms, reach out to the </a:t>
            </a:r>
            <a:r>
              <a:rPr lang="en-US" sz="1400" b="1" dirty="0" smtClean="0">
                <a:solidFill>
                  <a:prstClr val="white"/>
                </a:solidFill>
                <a:sym typeface="Calibri" panose="020F0502020204030204" pitchFamily="34" charset="0"/>
                <a:hlinkClick r:id="rId7" action="ppaction://hlinksldjump"/>
              </a:rPr>
              <a:t>Office of Health Systems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a:t>
            </a:r>
            <a:endParaRPr lang="en-US" altLang="en-US" sz="900" dirty="0">
              <a:solidFill>
                <a:prstClr val="black"/>
              </a:solidFill>
              <a:cs typeface="Arial" panose="020B0604020202020204" pitchFamily="34" charset="0"/>
            </a:endParaRPr>
          </a:p>
        </p:txBody>
      </p:sp>
      <p:sp>
        <p:nvSpPr>
          <p:cNvPr id="11" name="Rectangle 10"/>
          <p:cNvSpPr/>
          <p:nvPr/>
        </p:nvSpPr>
        <p:spPr bwMode="auto">
          <a:xfrm>
            <a:off x="4724401" y="1676398"/>
            <a:ext cx="3886200" cy="163168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and advisory support to governments to create health insurance models</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In countries where governments are considering implementing health insurance schemes, USAID missions can provide TA and advisory support to structure models.</a:t>
            </a:r>
          </a:p>
          <a:p>
            <a:pPr defTabSz="857250">
              <a:spcBef>
                <a:spcPts val="0"/>
              </a:spcBef>
            </a:pPr>
            <a:endParaRPr lang="en-US" sz="400" dirty="0">
              <a:solidFill>
                <a:prstClr val="black"/>
              </a:solidFill>
              <a:sym typeface="Calibri" panose="020F0502020204030204" pitchFamily="34" charset="0"/>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Reach out to the Office of Health Systems to learn more about supporting the development of health insurances schemes </a:t>
            </a:r>
            <a:endParaRPr lang="en-US" sz="1100" b="1" dirty="0">
              <a:solidFill>
                <a:prstClr val="black"/>
              </a:solidFill>
              <a:sym typeface="Symbol" pitchFamily="18" charset="2"/>
            </a:endParaRPr>
          </a:p>
        </p:txBody>
      </p:sp>
      <p:pic>
        <p:nvPicPr>
          <p:cNvPr id="12" name="Picture 6" descr="peopl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3145" y="2569216"/>
            <a:ext cx="435079" cy="43507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794278" y="2426691"/>
            <a:ext cx="729722" cy="697509"/>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pic>
        <p:nvPicPr>
          <p:cNvPr id="14" name="Picture 13"/>
          <p:cNvPicPr>
            <a:picLocks noChangeAspect="1"/>
          </p:cNvPicPr>
          <p:nvPr/>
        </p:nvPicPr>
        <p:blipFill rotWithShape="1">
          <a:blip r:embed="rId9"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133600" y="3276600"/>
            <a:ext cx="561813" cy="640110"/>
          </a:xfrm>
          <a:prstGeom prst="rect">
            <a:avLst/>
          </a:prstGeom>
        </p:spPr>
      </p:pic>
      <p:pic>
        <p:nvPicPr>
          <p:cNvPr id="15" name="Picture 2" descr="Insurance Card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74950" y="2528018"/>
            <a:ext cx="735164" cy="73516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a:off x="1752600" y="2706476"/>
            <a:ext cx="1095213"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rot="10800000">
            <a:off x="1746162" y="2826828"/>
            <a:ext cx="1095213"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1922839" y="2438400"/>
            <a:ext cx="1139909" cy="246221"/>
          </a:xfrm>
          <a:prstGeom prst="rect">
            <a:avLst/>
          </a:prstGeom>
          <a:noFill/>
        </p:spPr>
        <p:txBody>
          <a:bodyPr wrap="square" rtlCol="0">
            <a:spAutoFit/>
          </a:bodyPr>
          <a:lstStyle/>
          <a:p>
            <a:r>
              <a:rPr lang="en-US" sz="1000" dirty="0" smtClean="0">
                <a:solidFill>
                  <a:prstClr val="black"/>
                </a:solidFill>
              </a:rPr>
              <a:t>Premiums</a:t>
            </a:r>
            <a:endParaRPr lang="en-US" sz="1000" dirty="0">
              <a:solidFill>
                <a:prstClr val="black"/>
              </a:solidFill>
            </a:endParaRPr>
          </a:p>
        </p:txBody>
      </p:sp>
      <p:sp>
        <p:nvSpPr>
          <p:cNvPr id="19" name="TextBox 18"/>
          <p:cNvSpPr txBox="1"/>
          <p:nvPr/>
        </p:nvSpPr>
        <p:spPr>
          <a:xfrm>
            <a:off x="1961418" y="2819400"/>
            <a:ext cx="1139909" cy="246221"/>
          </a:xfrm>
          <a:prstGeom prst="rect">
            <a:avLst/>
          </a:prstGeom>
          <a:noFill/>
        </p:spPr>
        <p:txBody>
          <a:bodyPr wrap="square" rtlCol="0">
            <a:spAutoFit/>
          </a:bodyPr>
          <a:lstStyle/>
          <a:p>
            <a:r>
              <a:rPr lang="en-US" sz="1000" dirty="0" smtClean="0">
                <a:solidFill>
                  <a:prstClr val="black"/>
                </a:solidFill>
              </a:rPr>
              <a:t>Coverage</a:t>
            </a:r>
            <a:endParaRPr lang="en-US" sz="1000" dirty="0">
              <a:solidFill>
                <a:prstClr val="black"/>
              </a:solidFill>
            </a:endParaRPr>
          </a:p>
        </p:txBody>
      </p:sp>
      <p:sp>
        <p:nvSpPr>
          <p:cNvPr id="20" name="TextBox 19"/>
          <p:cNvSpPr txBox="1"/>
          <p:nvPr/>
        </p:nvSpPr>
        <p:spPr>
          <a:xfrm>
            <a:off x="640900" y="3102311"/>
            <a:ext cx="1139909" cy="246221"/>
          </a:xfrm>
          <a:prstGeom prst="rect">
            <a:avLst/>
          </a:prstGeom>
          <a:noFill/>
        </p:spPr>
        <p:txBody>
          <a:bodyPr wrap="square" rtlCol="0">
            <a:spAutoFit/>
          </a:bodyPr>
          <a:lstStyle/>
          <a:p>
            <a:r>
              <a:rPr lang="en-US" sz="1000" dirty="0" smtClean="0">
                <a:solidFill>
                  <a:prstClr val="black"/>
                </a:solidFill>
              </a:rPr>
              <a:t>Pooled consumers</a:t>
            </a:r>
            <a:endParaRPr lang="en-US" sz="1000" dirty="0">
              <a:solidFill>
                <a:prstClr val="black"/>
              </a:solidFill>
            </a:endParaRPr>
          </a:p>
        </p:txBody>
      </p:sp>
      <p:sp>
        <p:nvSpPr>
          <p:cNvPr id="21" name="TextBox 20"/>
          <p:cNvSpPr txBox="1"/>
          <p:nvPr/>
        </p:nvSpPr>
        <p:spPr>
          <a:xfrm>
            <a:off x="2900127" y="3102311"/>
            <a:ext cx="1253561" cy="246221"/>
          </a:xfrm>
          <a:prstGeom prst="rect">
            <a:avLst/>
          </a:prstGeom>
          <a:noFill/>
        </p:spPr>
        <p:txBody>
          <a:bodyPr wrap="square" rtlCol="0">
            <a:spAutoFit/>
          </a:bodyPr>
          <a:lstStyle/>
          <a:p>
            <a:r>
              <a:rPr lang="en-US" sz="1000" dirty="0" smtClean="0">
                <a:solidFill>
                  <a:prstClr val="black"/>
                </a:solidFill>
              </a:rPr>
              <a:t>Insurance providers</a:t>
            </a:r>
            <a:endParaRPr lang="en-US" sz="1000" dirty="0">
              <a:solidFill>
                <a:prstClr val="black"/>
              </a:solidFill>
            </a:endParaRPr>
          </a:p>
        </p:txBody>
      </p:sp>
      <p:sp>
        <p:nvSpPr>
          <p:cNvPr id="22" name="TextBox 21"/>
          <p:cNvSpPr txBox="1"/>
          <p:nvPr/>
        </p:nvSpPr>
        <p:spPr>
          <a:xfrm>
            <a:off x="1787725" y="3962400"/>
            <a:ext cx="1488875" cy="246221"/>
          </a:xfrm>
          <a:prstGeom prst="rect">
            <a:avLst/>
          </a:prstGeom>
          <a:noFill/>
        </p:spPr>
        <p:txBody>
          <a:bodyPr wrap="square" rtlCol="0">
            <a:spAutoFit/>
          </a:bodyPr>
          <a:lstStyle/>
          <a:p>
            <a:r>
              <a:rPr lang="en-US" sz="1000" dirty="0" smtClean="0">
                <a:solidFill>
                  <a:prstClr val="black"/>
                </a:solidFill>
              </a:rPr>
              <a:t>Healthcare providers</a:t>
            </a:r>
            <a:endParaRPr lang="en-US" sz="1000" dirty="0">
              <a:solidFill>
                <a:prstClr val="black"/>
              </a:solidFill>
            </a:endParaRPr>
          </a:p>
        </p:txBody>
      </p:sp>
      <p:cxnSp>
        <p:nvCxnSpPr>
          <p:cNvPr id="23" name="Straight Arrow Connector 22"/>
          <p:cNvCxnSpPr>
            <a:stCxn id="21" idx="2"/>
          </p:cNvCxnSpPr>
          <p:nvPr/>
        </p:nvCxnSpPr>
        <p:spPr bwMode="auto">
          <a:xfrm flipH="1">
            <a:off x="2900127" y="3348532"/>
            <a:ext cx="626781" cy="537668"/>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24" name="TextBox 23"/>
          <p:cNvSpPr txBox="1"/>
          <p:nvPr/>
        </p:nvSpPr>
        <p:spPr>
          <a:xfrm>
            <a:off x="2900969" y="3487230"/>
            <a:ext cx="1139909" cy="246221"/>
          </a:xfrm>
          <a:prstGeom prst="rect">
            <a:avLst/>
          </a:prstGeom>
          <a:solidFill>
            <a:schemeClr val="bg1"/>
          </a:solidFill>
        </p:spPr>
        <p:txBody>
          <a:bodyPr wrap="square" rtlCol="0">
            <a:spAutoFit/>
          </a:bodyPr>
          <a:lstStyle/>
          <a:p>
            <a:r>
              <a:rPr lang="en-US" sz="1000" dirty="0" smtClean="0">
                <a:solidFill>
                  <a:prstClr val="black"/>
                </a:solidFill>
              </a:rPr>
              <a:t>Payments</a:t>
            </a:r>
            <a:endParaRPr lang="en-US" sz="1000" dirty="0">
              <a:solidFill>
                <a:prstClr val="black"/>
              </a:solidFill>
            </a:endParaRPr>
          </a:p>
        </p:txBody>
      </p:sp>
      <p:cxnSp>
        <p:nvCxnSpPr>
          <p:cNvPr id="25" name="Straight Arrow Connector 24"/>
          <p:cNvCxnSpPr/>
          <p:nvPr/>
        </p:nvCxnSpPr>
        <p:spPr bwMode="auto">
          <a:xfrm>
            <a:off x="1339910" y="3308083"/>
            <a:ext cx="680121" cy="618215"/>
          </a:xfrm>
          <a:prstGeom prst="straightConnector1">
            <a:avLst/>
          </a:prstGeom>
          <a:solidFill>
            <a:schemeClr val="bg1"/>
          </a:solidFill>
          <a:ln w="9525" cap="flat" cmpd="sng" algn="ctr">
            <a:solidFill>
              <a:schemeClr val="tx1"/>
            </a:solidFill>
            <a:prstDash val="dash"/>
            <a:round/>
            <a:headEnd type="none" w="med" len="med"/>
            <a:tailEnd type="triangle"/>
          </a:ln>
          <a:effectLst/>
        </p:spPr>
      </p:cxnSp>
      <p:sp>
        <p:nvSpPr>
          <p:cNvPr id="26" name="TextBox 25"/>
          <p:cNvSpPr txBox="1"/>
          <p:nvPr/>
        </p:nvSpPr>
        <p:spPr>
          <a:xfrm>
            <a:off x="747483" y="3495020"/>
            <a:ext cx="1312908" cy="246221"/>
          </a:xfrm>
          <a:prstGeom prst="rect">
            <a:avLst/>
          </a:prstGeom>
          <a:solidFill>
            <a:schemeClr val="bg1"/>
          </a:solidFill>
        </p:spPr>
        <p:txBody>
          <a:bodyPr wrap="square" rtlCol="0">
            <a:spAutoFit/>
          </a:bodyPr>
          <a:lstStyle/>
          <a:p>
            <a:pPr algn="ctr"/>
            <a:r>
              <a:rPr lang="en-US" sz="1000" dirty="0" smtClean="0">
                <a:solidFill>
                  <a:prstClr val="black"/>
                </a:solidFill>
              </a:rPr>
              <a:t>Reduced OOP spend</a:t>
            </a:r>
            <a:endParaRPr lang="en-US" sz="1000" dirty="0">
              <a:solidFill>
                <a:prstClr val="black"/>
              </a:solidFill>
            </a:endParaRPr>
          </a:p>
        </p:txBody>
      </p:sp>
      <p:sp>
        <p:nvSpPr>
          <p:cNvPr id="27" name="Rectangle 26"/>
          <p:cNvSpPr/>
          <p:nvPr/>
        </p:nvSpPr>
        <p:spPr bwMode="auto">
          <a:xfrm>
            <a:off x="4724401" y="3384281"/>
            <a:ext cx="3886200" cy="191471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to and/or convene implementing partners to create and scale </a:t>
            </a:r>
            <a:r>
              <a:rPr lang="en-US" sz="1100" b="1" dirty="0" err="1" smtClean="0">
                <a:solidFill>
                  <a:prstClr val="black"/>
                </a:solidFill>
                <a:sym typeface="Symbol" pitchFamily="18" charset="2"/>
              </a:rPr>
              <a:t>microinsurance</a:t>
            </a:r>
            <a:r>
              <a:rPr lang="en-US" sz="1100" b="1" dirty="0" smtClean="0">
                <a:solidFill>
                  <a:prstClr val="black"/>
                </a:solidFill>
                <a:sym typeface="Symbol" pitchFamily="18" charset="2"/>
              </a:rPr>
              <a:t> models.</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Missions can best support </a:t>
            </a:r>
            <a:r>
              <a:rPr lang="en-US" sz="1100" dirty="0" err="1" smtClean="0">
                <a:solidFill>
                  <a:prstClr val="black"/>
                </a:solidFill>
                <a:sym typeface="Symbol" pitchFamily="18" charset="2"/>
              </a:rPr>
              <a:t>microinsurance</a:t>
            </a:r>
            <a:r>
              <a:rPr lang="en-US" sz="1100" dirty="0" smtClean="0">
                <a:solidFill>
                  <a:prstClr val="black"/>
                </a:solidFill>
                <a:sym typeface="Symbol" pitchFamily="18" charset="2"/>
              </a:rPr>
              <a:t> in countries where:</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High-potential </a:t>
            </a:r>
            <a:r>
              <a:rPr lang="en-US" sz="1100" dirty="0" err="1" smtClean="0">
                <a:solidFill>
                  <a:prstClr val="black"/>
                </a:solidFill>
                <a:sym typeface="Symbol" pitchFamily="18" charset="2"/>
              </a:rPr>
              <a:t>microinsurance</a:t>
            </a:r>
            <a:r>
              <a:rPr lang="en-US" sz="1100" dirty="0" smtClean="0">
                <a:solidFill>
                  <a:prstClr val="black"/>
                </a:solidFill>
                <a:sym typeface="Symbol" pitchFamily="18" charset="2"/>
              </a:rPr>
              <a:t> models funding to scale, or</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Microfinance institutions are willing to consider health lending but need TA, access to capital, and appropriate partners </a:t>
            </a:r>
          </a:p>
          <a:p>
            <a:pPr defTabSz="857250">
              <a:spcBef>
                <a:spcPts val="0"/>
              </a:spcBef>
            </a:pPr>
            <a:endParaRPr lang="en-US" sz="400"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Research microfinance institutions to see whether any are involved in the micro-health insurance space</a:t>
            </a:r>
            <a:endParaRPr lang="en-US" sz="1100" b="1" dirty="0" smtClean="0">
              <a:solidFill>
                <a:prstClr val="black"/>
              </a:solidFill>
              <a:sym typeface="Symbol" pitchFamily="18" charset="2"/>
            </a:endParaRPr>
          </a:p>
        </p:txBody>
      </p:sp>
      <p:pic>
        <p:nvPicPr>
          <p:cNvPr id="28" name="Picture 27">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1" name="Picture 3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2" name="Rectangle 31"/>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3" name="Rectangle 32"/>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34" name="Straight Connector 33"/>
          <p:cNvCxnSpPr/>
          <p:nvPr/>
        </p:nvCxnSpPr>
        <p:spPr bwMode="auto">
          <a:xfrm>
            <a:off x="4800600" y="34290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3147201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5361" name="think-cell Slide" r:id="rId5" imgW="6350000" imgH="6350000" progId="">
                  <p:embed/>
                </p:oleObj>
              </mc:Choice>
              <mc:Fallback>
                <p:oleObj name="think-cell Slide" r:id="rId5" imgW="6350000" imgH="6350000" progId="">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r>
              <a:rPr lang="en-US" b="1" dirty="0">
                <a:solidFill>
                  <a:schemeClr val="tx1"/>
                </a:solidFill>
              </a:rPr>
              <a:t>Payment </a:t>
            </a:r>
            <a:r>
              <a:rPr lang="en-US" b="1" dirty="0" smtClean="0">
                <a:solidFill>
                  <a:schemeClr val="tx1"/>
                </a:solidFill>
              </a:rPr>
              <a:t>systems</a:t>
            </a:r>
            <a:r>
              <a:rPr lang="en-US" dirty="0" smtClean="0">
                <a:solidFill>
                  <a:schemeClr val="tx1"/>
                </a:solidFill>
              </a:rPr>
              <a:t>: </a:t>
            </a:r>
            <a:r>
              <a:rPr lang="en-US" dirty="0">
                <a:solidFill>
                  <a:schemeClr val="tx1"/>
                </a:solidFill>
              </a:rPr>
              <a:t>M</a:t>
            </a:r>
            <a:r>
              <a:rPr lang="en-US" dirty="0" smtClean="0">
                <a:solidFill>
                  <a:schemeClr val="tx1"/>
                </a:solidFill>
              </a:rPr>
              <a:t>issions </a:t>
            </a:r>
            <a:r>
              <a:rPr lang="en-US" dirty="0">
                <a:solidFill>
                  <a:schemeClr val="tx1"/>
                </a:solidFill>
              </a:rPr>
              <a:t>can support </a:t>
            </a:r>
            <a:r>
              <a:rPr lang="en-US" dirty="0" smtClean="0">
                <a:solidFill>
                  <a:schemeClr val="tx1"/>
                </a:solidFill>
              </a:rPr>
              <a:t>digital payment systems with </a:t>
            </a:r>
            <a:r>
              <a:rPr lang="en-US" dirty="0">
                <a:solidFill>
                  <a:schemeClr val="tx1"/>
                </a:solidFill>
              </a:rPr>
              <a:t>grants and TA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54</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Payment infrastructure  (e.g. mobile money) helps smooth logistical difficulties, cut out intermediaries, and enhance transparency to  ensure that health workers receive salaries on time and in full.</a:t>
            </a:r>
            <a:endParaRPr lang="en-US" sz="1100" b="1" dirty="0">
              <a:solidFill>
                <a:prstClr val="black"/>
              </a:solidFill>
              <a:sym typeface="Calibri" panose="020F0502020204030204" pitchFamily="34" charset="0"/>
            </a:endParaRPr>
          </a:p>
        </p:txBody>
      </p:sp>
      <p:sp>
        <p:nvSpPr>
          <p:cNvPr id="8" name="TextBox 7"/>
          <p:cNvSpPr txBox="1"/>
          <p:nvPr/>
        </p:nvSpPr>
        <p:spPr>
          <a:xfrm>
            <a:off x="533401" y="4495446"/>
            <a:ext cx="3963864" cy="938719"/>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By helping salaries reach workers quickly and completely, payment infrastructure can:</a:t>
            </a:r>
          </a:p>
          <a:p>
            <a:pPr marL="171450" indent="-171450">
              <a:buFont typeface="Arial" panose="020B0604020202020204" pitchFamily="34" charset="0"/>
              <a:buChar char="•"/>
            </a:pPr>
            <a:r>
              <a:rPr lang="en-US" sz="1100" dirty="0" smtClean="0">
                <a:solidFill>
                  <a:prstClr val="black"/>
                </a:solidFill>
              </a:rPr>
              <a:t>Reduce health worker absenteeism and strikes</a:t>
            </a:r>
          </a:p>
          <a:p>
            <a:pPr marL="171450" indent="-171450">
              <a:buFont typeface="Arial" panose="020B0604020202020204" pitchFamily="34" charset="0"/>
              <a:buChar char="•"/>
            </a:pPr>
            <a:r>
              <a:rPr lang="en-US" sz="1100" dirty="0" smtClean="0">
                <a:solidFill>
                  <a:prstClr val="black"/>
                </a:solidFill>
              </a:rPr>
              <a:t>Improve the quality of care by improving incentives</a:t>
            </a:r>
          </a:p>
          <a:p>
            <a:pPr marL="171450" indent="-171450">
              <a:buFont typeface="Arial" panose="020B0604020202020204" pitchFamily="34" charset="0"/>
              <a:buChar char="•"/>
            </a:pPr>
            <a:r>
              <a:rPr lang="en-US" sz="1100" dirty="0" smtClean="0">
                <a:solidFill>
                  <a:prstClr val="black"/>
                </a:solidFill>
              </a:rPr>
              <a:t>Reduce the incidence of informal out-of-pocket payments</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payment infrastructure, reach out to the </a:t>
            </a:r>
            <a:r>
              <a:rPr lang="en-US" sz="1400" b="1" dirty="0" smtClean="0">
                <a:solidFill>
                  <a:prstClr val="white"/>
                </a:solidFill>
                <a:sym typeface="Calibri" panose="020F0502020204030204" pitchFamily="34" charset="0"/>
                <a:hlinkClick r:id="rId7" action="ppaction://hlinksldjump"/>
              </a:rPr>
              <a:t>Digital Development Team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FHI360 (2015): “Mobile Solutions Technical Assistance and Research;”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 </a:t>
            </a:r>
            <a:endParaRPr lang="en-US" altLang="en-US" sz="900" dirty="0">
              <a:solidFill>
                <a:prstClr val="black"/>
              </a:solidFill>
              <a:cs typeface="Arial" panose="020B0604020202020204" pitchFamily="34" charset="0"/>
            </a:endParaRPr>
          </a:p>
        </p:txBody>
      </p:sp>
      <p:pic>
        <p:nvPicPr>
          <p:cNvPr id="11" name="Picture 10"/>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1198744" y="2369641"/>
            <a:ext cx="407807" cy="464641"/>
          </a:xfrm>
          <a:prstGeom prst="rect">
            <a:avLst/>
          </a:prstGeom>
        </p:spPr>
      </p:pic>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and TA to implementing partners to support the creation and scaling of payment infrastructure.</a:t>
            </a:r>
          </a:p>
          <a:p>
            <a:pPr defTabSz="857250">
              <a:spcBef>
                <a:spcPts val="0"/>
              </a:spcBef>
            </a:pPr>
            <a:endParaRPr lang="en-US" sz="11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Payment infrastructure works best when:</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Sufficient funding for salaries exists, but logistical difficulties, transaction costs and/or corruption prevent health workers from receiving them on time and in full</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Digital infrastructure and banking systems exist in country and can support digital payment platforms, and mobile penetration is high</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Partner organizations (e.g. telecoms and relevant government ministries) are willing to support payment infrastructure for health</a:t>
            </a:r>
          </a:p>
          <a:p>
            <a:pPr defTabSz="857250">
              <a:spcBef>
                <a:spcPts val="0"/>
              </a:spcBef>
            </a:pPr>
            <a:endParaRPr lang="en-US" sz="1100"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Reach out to the Digital Development team within the U.S. Global Development Lab to learn more about mobile solutions for payment infrastructure and what it would take to adopt/scale mobile payment platforms.</a:t>
            </a:r>
            <a:endParaRPr lang="en-US" sz="1100" b="1" dirty="0" smtClean="0">
              <a:solidFill>
                <a:prstClr val="black"/>
              </a:solidFill>
              <a:sym typeface="Symbol" pitchFamily="18" charset="2"/>
            </a:endParaRPr>
          </a:p>
        </p:txBody>
      </p:sp>
      <p:cxnSp>
        <p:nvCxnSpPr>
          <p:cNvPr id="13" name="Straight Arrow Connector 12"/>
          <p:cNvCxnSpPr>
            <a:stCxn id="11" idx="2"/>
          </p:cNvCxnSpPr>
          <p:nvPr/>
        </p:nvCxnSpPr>
        <p:spPr bwMode="auto">
          <a:xfrm>
            <a:off x="1402648" y="2834282"/>
            <a:ext cx="0" cy="1204318"/>
          </a:xfrm>
          <a:prstGeom prst="straightConnector1">
            <a:avLst/>
          </a:prstGeom>
          <a:solidFill>
            <a:schemeClr val="bg1"/>
          </a:solidFill>
          <a:ln w="9525" cap="flat" cmpd="sng" algn="ctr">
            <a:solidFill>
              <a:schemeClr val="tx1"/>
            </a:solidFill>
            <a:prstDash val="dash"/>
            <a:round/>
            <a:headEnd type="none" w="med" len="med"/>
            <a:tailEnd type="triangle"/>
          </a:ln>
          <a:effectLst/>
        </p:spPr>
      </p:cxnSp>
      <p:sp>
        <p:nvSpPr>
          <p:cNvPr id="14" name="TextBox 13"/>
          <p:cNvSpPr txBox="1"/>
          <p:nvPr/>
        </p:nvSpPr>
        <p:spPr>
          <a:xfrm>
            <a:off x="709827" y="3258979"/>
            <a:ext cx="1517988" cy="246221"/>
          </a:xfrm>
          <a:prstGeom prst="rect">
            <a:avLst/>
          </a:prstGeom>
          <a:solidFill>
            <a:schemeClr val="bg1"/>
          </a:solidFill>
        </p:spPr>
        <p:txBody>
          <a:bodyPr wrap="square" rtlCol="0">
            <a:spAutoFit/>
          </a:bodyPr>
          <a:lstStyle/>
          <a:p>
            <a:pPr algn="ctr"/>
            <a:r>
              <a:rPr lang="en-US" sz="1000" dirty="0" smtClean="0">
                <a:solidFill>
                  <a:prstClr val="black"/>
                </a:solidFill>
              </a:rPr>
              <a:t>Leakage and corruption</a:t>
            </a:r>
            <a:endParaRPr lang="en-US" sz="1000" dirty="0">
              <a:solidFill>
                <a:prstClr val="black"/>
              </a:solidFill>
            </a:endParaRPr>
          </a:p>
        </p:txBody>
      </p:sp>
      <p:sp>
        <p:nvSpPr>
          <p:cNvPr id="15" name="TextBox 14"/>
          <p:cNvSpPr txBox="1"/>
          <p:nvPr/>
        </p:nvSpPr>
        <p:spPr>
          <a:xfrm>
            <a:off x="812367" y="3563779"/>
            <a:ext cx="1312908" cy="246221"/>
          </a:xfrm>
          <a:prstGeom prst="rect">
            <a:avLst/>
          </a:prstGeom>
          <a:solidFill>
            <a:schemeClr val="bg1"/>
          </a:solidFill>
        </p:spPr>
        <p:txBody>
          <a:bodyPr wrap="square" rtlCol="0">
            <a:spAutoFit/>
          </a:bodyPr>
          <a:lstStyle/>
          <a:p>
            <a:pPr algn="ctr"/>
            <a:r>
              <a:rPr lang="en-US" sz="1000" dirty="0" smtClean="0">
                <a:solidFill>
                  <a:prstClr val="black"/>
                </a:solidFill>
              </a:rPr>
              <a:t>Logistical challenges</a:t>
            </a:r>
            <a:endParaRPr lang="en-US" sz="1000" dirty="0">
              <a:solidFill>
                <a:prstClr val="black"/>
              </a:solidFill>
            </a:endParaRPr>
          </a:p>
        </p:txBody>
      </p:sp>
      <p:sp>
        <p:nvSpPr>
          <p:cNvPr id="16" name="TextBox 15"/>
          <p:cNvSpPr txBox="1"/>
          <p:nvPr/>
        </p:nvSpPr>
        <p:spPr>
          <a:xfrm>
            <a:off x="709827" y="2961618"/>
            <a:ext cx="1517988" cy="246221"/>
          </a:xfrm>
          <a:prstGeom prst="rect">
            <a:avLst/>
          </a:prstGeom>
          <a:solidFill>
            <a:schemeClr val="bg1"/>
          </a:solidFill>
        </p:spPr>
        <p:txBody>
          <a:bodyPr wrap="square" rtlCol="0">
            <a:spAutoFit/>
          </a:bodyPr>
          <a:lstStyle/>
          <a:p>
            <a:pPr algn="ctr"/>
            <a:r>
              <a:rPr lang="en-US" sz="1000" dirty="0" smtClean="0">
                <a:solidFill>
                  <a:prstClr val="black"/>
                </a:solidFill>
              </a:rPr>
              <a:t>Intermediaries</a:t>
            </a:r>
            <a:endParaRPr lang="en-US" sz="1000" dirty="0">
              <a:solidFill>
                <a:prstClr val="black"/>
              </a:solidFill>
            </a:endParaRPr>
          </a:p>
        </p:txBody>
      </p:sp>
      <p:pic>
        <p:nvPicPr>
          <p:cNvPr id="17" name="Picture 2" descr="Fre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7991" y="4037701"/>
            <a:ext cx="386377" cy="3863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21602" y="4050392"/>
            <a:ext cx="361579" cy="361579"/>
          </a:xfrm>
          <a:prstGeom prst="rect">
            <a:avLst/>
          </a:prstGeom>
        </p:spPr>
      </p:pic>
      <p:sp>
        <p:nvSpPr>
          <p:cNvPr id="19" name="Isosceles Triangle 18"/>
          <p:cNvSpPr/>
          <p:nvPr/>
        </p:nvSpPr>
        <p:spPr bwMode="auto">
          <a:xfrm rot="5400000">
            <a:off x="1813583" y="3290620"/>
            <a:ext cx="1106545" cy="171002"/>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pic>
        <p:nvPicPr>
          <p:cNvPr id="20" name="Picture 19"/>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3204009" y="2401108"/>
            <a:ext cx="407807" cy="464641"/>
          </a:xfrm>
          <a:prstGeom prst="rect">
            <a:avLst/>
          </a:prstGeom>
        </p:spPr>
      </p:pic>
      <p:cxnSp>
        <p:nvCxnSpPr>
          <p:cNvPr id="21" name="Straight Arrow Connector 20"/>
          <p:cNvCxnSpPr>
            <a:stCxn id="20" idx="2"/>
          </p:cNvCxnSpPr>
          <p:nvPr/>
        </p:nvCxnSpPr>
        <p:spPr bwMode="auto">
          <a:xfrm flipH="1">
            <a:off x="3407912" y="2865749"/>
            <a:ext cx="1" cy="1172851"/>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22" name="Rectangle 21"/>
          <p:cNvSpPr/>
          <p:nvPr/>
        </p:nvSpPr>
        <p:spPr bwMode="auto">
          <a:xfrm>
            <a:off x="2780437" y="3289130"/>
            <a:ext cx="1410563" cy="274649"/>
          </a:xfrm>
          <a:prstGeom prst="rect">
            <a:avLst/>
          </a:prstGeom>
          <a:solidFill>
            <a:schemeClr val="bg1"/>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Payment infrastructure</a:t>
            </a:r>
          </a:p>
        </p:txBody>
      </p:sp>
      <p:pic>
        <p:nvPicPr>
          <p:cNvPr id="23" name="Picture 22"/>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607384" y="4062499"/>
            <a:ext cx="361579" cy="361579"/>
          </a:xfrm>
          <a:prstGeom prst="rect">
            <a:avLst/>
          </a:prstGeom>
        </p:spPr>
      </p:pic>
      <p:pic>
        <p:nvPicPr>
          <p:cNvPr id="24" name="Picture 12" descr="Money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190" y="4061462"/>
            <a:ext cx="377635" cy="3776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8" name="Picture 2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1" name="Rectangle 30"/>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2" name="Rectangle 31"/>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10583410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6383"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Corporate social responsibility</a:t>
            </a:r>
            <a:r>
              <a:rPr lang="en-US" dirty="0" smtClean="0">
                <a:solidFill>
                  <a:schemeClr val="tx1"/>
                </a:solidFill>
              </a:rPr>
              <a:t>: Missions can play a key convening role in promoting CSR programs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55</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0" y="1600200"/>
            <a:ext cx="3963865" cy="4070345"/>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Corporate social </a:t>
            </a:r>
            <a:r>
              <a:rPr lang="en-US" sz="1100" dirty="0">
                <a:solidFill>
                  <a:prstClr val="black"/>
                </a:solidFill>
              </a:rPr>
              <a:t>r</a:t>
            </a:r>
            <a:r>
              <a:rPr lang="en-US" sz="1100" dirty="0" smtClean="0">
                <a:solidFill>
                  <a:prstClr val="black"/>
                </a:solidFill>
              </a:rPr>
              <a:t>esponsibility  (CSR) is a wide-ranging set of activities in which companies integrate both social and environmental concerns into their operations. Traditional CSR is most appropriate at addressing specific market failures or helping to catalyze and de-risk private sector investment. Examples of CSR activities in health include:</a:t>
            </a:r>
          </a:p>
          <a:p>
            <a:pPr marL="171450" indent="-171450" defTabSz="857250">
              <a:spcBef>
                <a:spcPct val="50000"/>
              </a:spcBef>
              <a:buFont typeface="Arial" panose="020B0604020202020204" pitchFamily="34" charset="0"/>
              <a:buChar char="•"/>
            </a:pPr>
            <a:r>
              <a:rPr lang="en-US" sz="1100" b="1" dirty="0" smtClean="0">
                <a:solidFill>
                  <a:prstClr val="black"/>
                </a:solidFill>
                <a:sym typeface="Calibri" panose="020F0502020204030204" pitchFamily="34" charset="0"/>
              </a:rPr>
              <a:t>Grants or other funding</a:t>
            </a:r>
            <a:r>
              <a:rPr lang="en-US" sz="1100" dirty="0" smtClean="0">
                <a:solidFill>
                  <a:prstClr val="black"/>
                </a:solidFill>
                <a:sym typeface="Calibri" panose="020F0502020204030204" pitchFamily="34" charset="0"/>
              </a:rPr>
              <a:t> to the communities in which the company manufactures or sells its product</a:t>
            </a:r>
          </a:p>
          <a:p>
            <a:pPr marL="171450" indent="-171450" defTabSz="857250">
              <a:spcBef>
                <a:spcPct val="50000"/>
              </a:spcBef>
              <a:buFont typeface="Arial" panose="020B0604020202020204" pitchFamily="34" charset="0"/>
              <a:buChar char="•"/>
            </a:pPr>
            <a:r>
              <a:rPr lang="en-US" sz="1100" b="1" dirty="0" smtClean="0">
                <a:solidFill>
                  <a:prstClr val="black"/>
                </a:solidFill>
                <a:sym typeface="Calibri" panose="020F0502020204030204" pitchFamily="34" charset="0"/>
              </a:rPr>
              <a:t>Drug donation programs </a:t>
            </a:r>
            <a:r>
              <a:rPr lang="en-US" sz="1100" dirty="0" smtClean="0">
                <a:solidFill>
                  <a:prstClr val="black"/>
                </a:solidFill>
                <a:sym typeface="Calibri" panose="020F0502020204030204" pitchFamily="34" charset="0"/>
              </a:rPr>
              <a:t>for neglected and tropical diseases (e.g. Pfizer-supported Trachoma Initiative) </a:t>
            </a:r>
            <a:endParaRPr lang="en-US" sz="1100" b="1" dirty="0" smtClean="0">
              <a:solidFill>
                <a:prstClr val="black"/>
              </a:solidFill>
              <a:sym typeface="Calibri" panose="020F0502020204030204" pitchFamily="34" charset="0"/>
            </a:endParaRPr>
          </a:p>
          <a:p>
            <a:pPr defTabSz="857250">
              <a:spcBef>
                <a:spcPct val="50000"/>
              </a:spcBef>
            </a:pPr>
            <a:r>
              <a:rPr lang="en-US" sz="1100" b="1" dirty="0" smtClean="0">
                <a:solidFill>
                  <a:prstClr val="black"/>
                </a:solidFill>
                <a:sym typeface="Calibri" panose="020F0502020204030204" pitchFamily="34" charset="0"/>
              </a:rPr>
              <a:t>Unlike a PPP, CSR generally does not result in immediate financial benefits, but rather bolsters a company’s reputation.</a:t>
            </a:r>
          </a:p>
          <a:p>
            <a:endParaRPr lang="en-US" sz="1100" b="1" dirty="0" smtClean="0">
              <a:solidFill>
                <a:prstClr val="black"/>
              </a:solidFill>
            </a:endParaRPr>
          </a:p>
          <a:p>
            <a:r>
              <a:rPr lang="en-US" sz="1100" b="1" dirty="0" smtClean="0">
                <a:solidFill>
                  <a:prstClr val="black"/>
                </a:solidFill>
              </a:rPr>
              <a:t>What </a:t>
            </a:r>
            <a:r>
              <a:rPr lang="en-US" sz="1100" b="1" dirty="0">
                <a:solidFill>
                  <a:prstClr val="black"/>
                </a:solidFill>
              </a:rPr>
              <a:t>impact can it have on EPCMD? </a:t>
            </a:r>
            <a:r>
              <a:rPr lang="en-US" sz="1100" dirty="0">
                <a:solidFill>
                  <a:prstClr val="black"/>
                </a:solidFill>
              </a:rPr>
              <a:t>If a CSR initiative is structured appropriately, it can:</a:t>
            </a:r>
          </a:p>
          <a:p>
            <a:pPr marL="171450" indent="-171450">
              <a:buFont typeface="Arial" panose="020B0604020202020204" pitchFamily="34" charset="0"/>
              <a:buChar char="•"/>
            </a:pPr>
            <a:r>
              <a:rPr lang="en-US" sz="1100" dirty="0">
                <a:solidFill>
                  <a:prstClr val="black"/>
                </a:solidFill>
              </a:rPr>
              <a:t>Crowd </a:t>
            </a:r>
            <a:r>
              <a:rPr lang="en-US" sz="1100" dirty="0" smtClean="0">
                <a:solidFill>
                  <a:prstClr val="black"/>
                </a:solidFill>
              </a:rPr>
              <a:t>domestic </a:t>
            </a:r>
            <a:r>
              <a:rPr lang="en-US" sz="1100" dirty="0">
                <a:solidFill>
                  <a:prstClr val="black"/>
                </a:solidFill>
              </a:rPr>
              <a:t>philanthropic funding towards last mile health delivery, especially where it would be difficult to engage the private sector with market or profit-based incentives </a:t>
            </a:r>
            <a:endParaRPr lang="en-US" sz="1100" dirty="0" smtClean="0">
              <a:solidFill>
                <a:prstClr val="black"/>
              </a:solidFill>
            </a:endParaRPr>
          </a:p>
          <a:p>
            <a:pPr marL="171450" indent="-171450">
              <a:buFont typeface="Arial" panose="020B0604020202020204" pitchFamily="34" charset="0"/>
              <a:buChar char="•"/>
            </a:pPr>
            <a:r>
              <a:rPr lang="en-US" sz="1100" dirty="0" smtClean="0">
                <a:solidFill>
                  <a:prstClr val="black"/>
                </a:solidFill>
              </a:rPr>
              <a:t>Ensure patients have access to the treatments they need, especially those that might be otherwise unavailable or inaccessible to poor and marginalized groups </a:t>
            </a:r>
          </a:p>
          <a:p>
            <a:pPr defTabSz="857250">
              <a:spcBef>
                <a:spcPct val="50000"/>
              </a:spcBef>
            </a:pPr>
            <a:endParaRPr lang="en-US" sz="1100" dirty="0" smtClean="0">
              <a:solidFill>
                <a:prstClr val="black"/>
              </a:solidFill>
              <a:sym typeface="Calibri" panose="020F0502020204030204" pitchFamily="34" charset="0"/>
            </a:endParaRPr>
          </a:p>
        </p:txBody>
      </p:sp>
      <p:sp>
        <p:nvSpPr>
          <p:cNvPr id="9" name="Rectangle 8"/>
          <p:cNvSpPr/>
          <p:nvPr/>
        </p:nvSpPr>
        <p:spPr bwMode="auto">
          <a:xfrm>
            <a:off x="533400" y="5486400"/>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CSR, contact the </a:t>
            </a:r>
            <a:r>
              <a:rPr lang="en-US" sz="1400" b="1" dirty="0" smtClean="0">
                <a:solidFill>
                  <a:prstClr val="white"/>
                </a:solidFill>
                <a:sym typeface="Calibri" panose="020F0502020204030204" pitchFamily="34" charset="0"/>
                <a:hlinkClick r:id="rId7" action="ppaction://hlinksldjump"/>
              </a:rPr>
              <a:t>Global Partnerships Team </a:t>
            </a:r>
            <a:r>
              <a:rPr lang="en-US" sz="1400" b="1" dirty="0" smtClean="0">
                <a:solidFill>
                  <a:prstClr val="white"/>
                </a:solidFill>
                <a:sym typeface="Calibri" panose="020F0502020204030204" pitchFamily="34" charset="0"/>
              </a:rPr>
              <a:t>to coordinate and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srgbClr val="10253F"/>
                </a:solidFill>
                <a:cs typeface="Arial" panose="020B0604020202020204" pitchFamily="34" charset="0"/>
                <a:sym typeface="Calibri" panose="020F0502020204030204" pitchFamily="34" charset="0"/>
              </a:rPr>
              <a:t>Source: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 </a:t>
            </a:r>
            <a:endParaRPr lang="en-US" altLang="en-US" sz="900" dirty="0">
              <a:solidFill>
                <a:srgbClr val="10253F"/>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be especially effective in the CSR space by leveraging USAID’s convening power. </a:t>
            </a:r>
            <a:r>
              <a:rPr lang="en-US" sz="1100" dirty="0" smtClean="0">
                <a:solidFill>
                  <a:prstClr val="black"/>
                </a:solidFill>
                <a:sym typeface="Symbol" pitchFamily="18" charset="2"/>
              </a:rPr>
              <a:t>USAID can bring together corporations interested in CSR and key stakeholders within health.</a:t>
            </a: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From a sustainable finance perspective, CSR has highest potential if:</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pre-existing CSR law</a:t>
            </a:r>
            <a:r>
              <a:rPr lang="en-US" sz="1100" dirty="0" smtClean="0">
                <a:solidFill>
                  <a:prstClr val="black"/>
                </a:solidFill>
                <a:sym typeface="Symbol" pitchFamily="18" charset="2"/>
              </a:rPr>
              <a:t>: Countries like South Africa and, more recently, India, have laws that require companies of a certain size to donate some percent of their profits to charitable causes. </a:t>
            </a:r>
            <a:endParaRPr lang="en-US" sz="1100" dirty="0">
              <a:solidFill>
                <a:prstClr val="black"/>
              </a:solidFill>
              <a:sym typeface="Symbol" pitchFamily="18" charset="2"/>
            </a:endParaRP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thriving domestic private sector</a:t>
            </a:r>
            <a:r>
              <a:rPr lang="en-US" sz="1100" dirty="0" smtClean="0">
                <a:solidFill>
                  <a:prstClr val="black"/>
                </a:solidFill>
                <a:sym typeface="Symbol" pitchFamily="18" charset="2"/>
              </a:rPr>
              <a:t>: To mobilize domestic resources, there should be a base of large companies that are sufficiently affluent to consider investing in CSR.</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Consumer bases are growing</a:t>
            </a:r>
            <a:r>
              <a:rPr lang="en-US" sz="1100" dirty="0" smtClean="0">
                <a:solidFill>
                  <a:prstClr val="black"/>
                </a:solidFill>
                <a:sym typeface="Symbol" pitchFamily="18" charset="2"/>
              </a:rPr>
              <a:t>: Corporations are often incentivized to conduct CSR in regions in which they would like to expand.</a:t>
            </a: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The Global Partnerships Team within the U.S. Global Development Lab coordinates USAID’s activities with multinational corporations, and can also help missions think through CSR partnerships with local companies – this is the first place to reach out if you are considering supporting CSR.</a:t>
            </a:r>
            <a:endParaRPr lang="en-US" sz="1100" b="1" dirty="0" smtClean="0">
              <a:solidFill>
                <a:prstClr val="black"/>
              </a:solidFill>
              <a:sym typeface="Symbol" pitchFamily="18" charset="2"/>
            </a:endParaRPr>
          </a:p>
        </p:txBody>
      </p:sp>
      <p:pic>
        <p:nvPicPr>
          <p:cNvPr id="13" name="Picture 12">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15" name="Rectangle 1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16" name="Rectangle 15"/>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362254229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7410" name="think-cell Slide" r:id="rId5" imgW="6350000" imgH="6350000" progId="">
                  <p:embed/>
                </p:oleObj>
              </mc:Choice>
              <mc:Fallback>
                <p:oleObj name="think-cell Slide" r:id="rId5" imgW="6350000" imgH="6350000" progId="">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Trust funds</a:t>
            </a:r>
            <a:r>
              <a:rPr lang="en-US" dirty="0" smtClean="0">
                <a:solidFill>
                  <a:schemeClr val="tx1"/>
                </a:solidFill>
              </a:rPr>
              <a:t>: Missions can provide TA or grants to help structure and grow country trust funds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56</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60016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Country trust funds ring-fence domestic government and donor funding to facilitate long-term investment in a particular health issue.</a:t>
            </a:r>
            <a:endParaRPr lang="en-US" sz="1100" b="1" dirty="0">
              <a:solidFill>
                <a:prstClr val="black"/>
              </a:solidFill>
              <a:sym typeface="Calibri" panose="020F0502020204030204" pitchFamily="34" charset="0"/>
            </a:endParaRPr>
          </a:p>
        </p:txBody>
      </p:sp>
      <p:sp>
        <p:nvSpPr>
          <p:cNvPr id="8" name="TextBox 7"/>
          <p:cNvSpPr txBox="1"/>
          <p:nvPr/>
        </p:nvSpPr>
        <p:spPr>
          <a:xfrm>
            <a:off x="533401" y="4419600"/>
            <a:ext cx="3963864" cy="938719"/>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Trust funds can increase overall funding for EPCMD programming by:</a:t>
            </a:r>
          </a:p>
          <a:p>
            <a:pPr marL="171450" indent="-171450">
              <a:buFont typeface="Arial" panose="020B0604020202020204" pitchFamily="34" charset="0"/>
              <a:buChar char="•"/>
            </a:pPr>
            <a:r>
              <a:rPr lang="en-US" sz="1100" dirty="0" smtClean="0">
                <a:solidFill>
                  <a:prstClr val="black"/>
                </a:solidFill>
              </a:rPr>
              <a:t>Mobilizing domestic and international resources </a:t>
            </a:r>
          </a:p>
          <a:p>
            <a:pPr marL="171450" indent="-171450">
              <a:buFont typeface="Arial" panose="020B0604020202020204" pitchFamily="34" charset="0"/>
              <a:buChar char="•"/>
            </a:pPr>
            <a:r>
              <a:rPr lang="en-US" sz="1100" dirty="0" smtClean="0">
                <a:solidFill>
                  <a:prstClr val="black"/>
                </a:solidFill>
              </a:rPr>
              <a:t>Increasing coordination and aligning priorities</a:t>
            </a:r>
          </a:p>
          <a:p>
            <a:pPr marL="171450" indent="-171450">
              <a:buFont typeface="Arial" panose="020B0604020202020204" pitchFamily="34" charset="0"/>
              <a:buChar char="•"/>
            </a:pPr>
            <a:r>
              <a:rPr lang="en-US" sz="1100" dirty="0" smtClean="0">
                <a:solidFill>
                  <a:prstClr val="black"/>
                </a:solidFill>
              </a:rPr>
              <a:t>Optimizing long-term budget allocation</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country trust funds, reach out to </a:t>
            </a:r>
            <a:r>
              <a:rPr lang="en-US" sz="1400" b="1" dirty="0" smtClean="0">
                <a:solidFill>
                  <a:prstClr val="white"/>
                </a:solidFill>
                <a:sym typeface="Calibri" panose="020F0502020204030204" pitchFamily="34" charset="0"/>
                <a:hlinkClick r:id="rId7" action="ppaction://hlinksldjump"/>
              </a:rPr>
              <a:t>the Office of Health Systems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0716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World Bank (2014): “GFF Concept Note;” SHARE (2013): “Tanzania: government urged to set up health trust fund;” Expert interviews; Dalberg analysis.</a:t>
            </a:r>
            <a:endParaRPr lang="en-US" altLang="en-US" sz="900" dirty="0">
              <a:solidFill>
                <a:prstClr val="black"/>
              </a:solidFill>
              <a:cs typeface="Arial" panose="020B0604020202020204" pitchFamily="34" charset="0"/>
            </a:endParaRPr>
          </a:p>
        </p:txBody>
      </p:sp>
      <p:sp>
        <p:nvSpPr>
          <p:cNvPr id="12" name="Rectangle 11"/>
          <p:cNvSpPr/>
          <p:nvPr/>
        </p:nvSpPr>
        <p:spPr bwMode="auto">
          <a:xfrm>
            <a:off x="4724401" y="1676400"/>
            <a:ext cx="3886200" cy="1905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and advisory support to governments to help them structure country trust funds.</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In countries where there is political momentum around EPCMD (or a related health issue, e.g. national health insurance), and where missions have close relationships with ministries, missions can help governments set up trust funds.</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a:solidFill>
                  <a:prstClr val="black"/>
                </a:solidFill>
                <a:sym typeface="Symbol" pitchFamily="18" charset="2"/>
              </a:rPr>
              <a:t>Reach out to </a:t>
            </a:r>
            <a:r>
              <a:rPr lang="en-US" sz="1100" dirty="0" smtClean="0">
                <a:solidFill>
                  <a:prstClr val="black"/>
                </a:solidFill>
                <a:sym typeface="Symbol" pitchFamily="18" charset="2"/>
              </a:rPr>
              <a:t>the Office of Health Systems  to learn about how and where trust funds have been applied to support sustainable and predictable financing for health. </a:t>
            </a:r>
            <a:endParaRPr lang="en-US" sz="1100" b="1" dirty="0">
              <a:solidFill>
                <a:prstClr val="black"/>
              </a:solidFill>
              <a:sym typeface="Symbol" pitchFamily="18" charset="2"/>
            </a:endParaRPr>
          </a:p>
        </p:txBody>
      </p:sp>
      <p:pic>
        <p:nvPicPr>
          <p:cNvPr id="25" name="Picture 24">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3" name="Rectangle 52"/>
          <p:cNvSpPr/>
          <p:nvPr/>
        </p:nvSpPr>
        <p:spPr bwMode="auto">
          <a:xfrm>
            <a:off x="4718889" y="3657600"/>
            <a:ext cx="3886200" cy="160019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contribute to existing trust funds with grants through implementing partners.</a:t>
            </a:r>
          </a:p>
          <a:p>
            <a:pPr defTabSz="857250">
              <a:spcBef>
                <a:spcPts val="0"/>
              </a:spcBef>
            </a:pPr>
            <a:endParaRPr lang="en-US" sz="4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Where country trust funds exist, missions can align their funding through grants.</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Reach out government counterparts or partners and other donors to learn more about exiting or potential trust funds that USAID can contribute to.   </a:t>
            </a:r>
            <a:endParaRPr lang="en-US" sz="1100" b="1" dirty="0">
              <a:solidFill>
                <a:prstClr val="black"/>
              </a:solidFill>
              <a:sym typeface="Symbol" pitchFamily="18" charset="2"/>
            </a:endParaRPr>
          </a:p>
        </p:txBody>
      </p:sp>
      <p:sp>
        <p:nvSpPr>
          <p:cNvPr id="13" name="Oval 12"/>
          <p:cNvSpPr/>
          <p:nvPr/>
        </p:nvSpPr>
        <p:spPr bwMode="auto">
          <a:xfrm>
            <a:off x="1828800" y="2616860"/>
            <a:ext cx="990600" cy="83820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black"/>
                </a:solidFill>
                <a:sym typeface="Symbol" pitchFamily="18" charset="2"/>
              </a:rPr>
              <a:t>Trust fund</a:t>
            </a:r>
          </a:p>
        </p:txBody>
      </p:sp>
      <p:pic>
        <p:nvPicPr>
          <p:cNvPr id="34" name="Picture 22"/>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10532" y="3683654"/>
            <a:ext cx="200308" cy="516128"/>
          </a:xfrm>
          <a:prstGeom prst="rect">
            <a:avLst/>
          </a:prstGeom>
          <a:noFill/>
          <a:ln>
            <a:noFill/>
          </a:ln>
          <a:extLst/>
        </p:spPr>
      </p:pic>
      <p:sp>
        <p:nvSpPr>
          <p:cNvPr id="38" name="Oval 37"/>
          <p:cNvSpPr/>
          <p:nvPr/>
        </p:nvSpPr>
        <p:spPr bwMode="auto">
          <a:xfrm>
            <a:off x="1219932" y="2224073"/>
            <a:ext cx="990600" cy="83820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black"/>
                </a:solidFill>
                <a:sym typeface="Symbol" pitchFamily="18" charset="2"/>
              </a:rPr>
              <a:t>Domestic budget</a:t>
            </a:r>
          </a:p>
        </p:txBody>
      </p:sp>
      <p:sp>
        <p:nvSpPr>
          <p:cNvPr id="40" name="Oval 39"/>
          <p:cNvSpPr/>
          <p:nvPr/>
        </p:nvSpPr>
        <p:spPr bwMode="auto">
          <a:xfrm>
            <a:off x="2404265" y="2209800"/>
            <a:ext cx="990600" cy="83820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black"/>
                </a:solidFill>
                <a:sym typeface="Symbol" pitchFamily="18" charset="2"/>
              </a:rPr>
              <a:t>Donor resources</a:t>
            </a:r>
          </a:p>
        </p:txBody>
      </p:sp>
      <p:cxnSp>
        <p:nvCxnSpPr>
          <p:cNvPr id="16" name="Straight Arrow Connector 15"/>
          <p:cNvCxnSpPr>
            <a:stCxn id="13" idx="4"/>
          </p:cNvCxnSpPr>
          <p:nvPr/>
        </p:nvCxnSpPr>
        <p:spPr bwMode="auto">
          <a:xfrm flipH="1">
            <a:off x="2324099" y="3455060"/>
            <a:ext cx="1" cy="203386"/>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41" name="Rectangle 40"/>
          <p:cNvSpPr/>
          <p:nvPr/>
        </p:nvSpPr>
        <p:spPr bwMode="auto">
          <a:xfrm>
            <a:off x="1295401" y="4206919"/>
            <a:ext cx="2085240" cy="16997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EPCMD programming</a:t>
            </a:r>
          </a:p>
        </p:txBody>
      </p:sp>
      <p:pic>
        <p:nvPicPr>
          <p:cNvPr id="22" name="Picture 2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23" name="Rectangle 22"/>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24" name="Rectangle 23"/>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11" name="Straight Connector 10"/>
          <p:cNvCxnSpPr/>
          <p:nvPr/>
        </p:nvCxnSpPr>
        <p:spPr bwMode="auto">
          <a:xfrm>
            <a:off x="4800600" y="36576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139046552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8432"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r>
              <a:rPr lang="en-US" b="1" dirty="0" smtClean="0">
                <a:solidFill>
                  <a:schemeClr val="tx1"/>
                </a:solidFill>
              </a:rPr>
              <a:t>Development impact </a:t>
            </a:r>
            <a:r>
              <a:rPr lang="en-US" b="1" dirty="0">
                <a:solidFill>
                  <a:schemeClr val="tx1"/>
                </a:solidFill>
              </a:rPr>
              <a:t>b</a:t>
            </a:r>
            <a:r>
              <a:rPr lang="en-US" b="1" dirty="0" smtClean="0">
                <a:solidFill>
                  <a:schemeClr val="tx1"/>
                </a:solidFill>
              </a:rPr>
              <a:t>onds</a:t>
            </a:r>
            <a:r>
              <a:rPr lang="en-US" dirty="0" smtClean="0">
                <a:solidFill>
                  <a:schemeClr val="tx1"/>
                </a:solidFill>
              </a:rPr>
              <a:t>: Missions can support HQ to identify opportunities for and structure DIBs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57</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21790" y="1600200"/>
            <a:ext cx="3975475" cy="356251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Development Impact Bonds help incorporate and incentivize the most effective public or private solutions to a challenge that donors or development agencies would otherwise address. In the simplest case, a measurable metric that corresponds to the outcome sought is identified and a partner proposes to hit targets on an agreed to timeframe against those goals. Using a Development Impact Bond, the implementing partner sources private capital to finance their </a:t>
            </a:r>
            <a:r>
              <a:rPr lang="en-US" sz="1100" dirty="0">
                <a:solidFill>
                  <a:prstClr val="black"/>
                </a:solidFill>
              </a:rPr>
              <a:t> </a:t>
            </a:r>
            <a:r>
              <a:rPr lang="en-US" sz="1100" dirty="0" smtClean="0">
                <a:solidFill>
                  <a:prstClr val="black"/>
                </a:solidFill>
              </a:rPr>
              <a:t>program implementation, and if they achieve their targets they are paid by donors who would have otherwise funded a traditional grant funded intervention, and the implementers can in turn repay their bondholders who financed their work. There are many variants on this structure.</a:t>
            </a:r>
            <a:endParaRPr lang="en-US" sz="1100" b="1" dirty="0">
              <a:solidFill>
                <a:prstClr val="black"/>
              </a:solidFill>
            </a:endParaRPr>
          </a:p>
          <a:p>
            <a:pPr defTabSz="857250">
              <a:spcBef>
                <a:spcPct val="50000"/>
              </a:spcBef>
            </a:pPr>
            <a:r>
              <a:rPr lang="en-US" sz="1100" b="1" dirty="0" smtClean="0">
                <a:solidFill>
                  <a:prstClr val="black"/>
                </a:solidFill>
              </a:rPr>
              <a:t>What impact can it have on EPCMD: </a:t>
            </a:r>
            <a:r>
              <a:rPr lang="en-US" sz="1100" dirty="0" smtClean="0">
                <a:solidFill>
                  <a:prstClr val="black"/>
                </a:solidFill>
              </a:rPr>
              <a:t>Many EPCMD objectives could be documented by specific targets that respond to successful interventions. In those cases, development impact bonds can allow donors to use more diverse partners as implementers while minimizing the financial (if not outcome) risk of failure, leverage private capital, and use the investor marketplace to assess effectiveness.</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 are interested in DIBs, contact </a:t>
            </a:r>
            <a:r>
              <a:rPr lang="en-US" sz="1400" b="1" dirty="0" smtClean="0">
                <a:solidFill>
                  <a:prstClr val="white"/>
                </a:solidFill>
                <a:sym typeface="Calibri" panose="020F0502020204030204" pitchFamily="34" charset="0"/>
                <a:hlinkClick r:id="rId7" action="ppaction://hlinksldjump"/>
              </a:rPr>
              <a:t>CII </a:t>
            </a:r>
            <a:r>
              <a:rPr lang="en-US" sz="1400" b="1" dirty="0" smtClean="0">
                <a:solidFill>
                  <a:prstClr val="white"/>
                </a:solidFill>
                <a:sym typeface="Calibri" panose="020F0502020204030204" pitchFamily="34" charset="0"/>
              </a:rPr>
              <a:t>to learn more about them</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a:t>
            </a:r>
            <a:endParaRPr lang="en-US" altLang="en-US" sz="900" dirty="0">
              <a:solidFill>
                <a:srgbClr val="10253F"/>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dirty="0" smtClean="0">
                <a:solidFill>
                  <a:prstClr val="black"/>
                </a:solidFill>
                <a:sym typeface="Symbol" pitchFamily="18" charset="2"/>
              </a:rPr>
              <a:t>At present, there is limited experience using DIBs in health, however, it is a tool with the potential to incentivize improved health outcomes, create efficiency gains in service delivery, and provide a new vehicle for private sector investment in countries. </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DIBs work best when: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clear metric that corresponds to impact (or outcomes) and is directly affected by effective programming. </a:t>
            </a:r>
            <a:r>
              <a:rPr lang="en-US" sz="1100" dirty="0" smtClean="0">
                <a:solidFill>
                  <a:prstClr val="black"/>
                </a:solidFill>
                <a:sym typeface="Symbol" pitchFamily="18" charset="2"/>
              </a:rPr>
              <a:t>Measurement is a difficult challenge in many environments today, but a proliferation of information technology is changing this.</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A DIB can be structured around programming that would otherwise be funded by a donor.</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Outcomes can be measured without creating perverse incentives: </a:t>
            </a:r>
            <a:r>
              <a:rPr lang="en-US" sz="1100" dirty="0" smtClean="0">
                <a:solidFill>
                  <a:prstClr val="black"/>
                </a:solidFill>
                <a:sym typeface="Symbol" pitchFamily="18" charset="2"/>
              </a:rPr>
              <a:t>in many EPCMD applications, outcomes (i.e. # of IUDs implanted), risks creating a perverse incentive for providers</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a:t>
            </a:r>
            <a:r>
              <a:rPr lang="en-US" sz="1100" dirty="0" smtClean="0">
                <a:solidFill>
                  <a:prstClr val="black"/>
                </a:solidFill>
                <a:sym typeface="Symbol" pitchFamily="18" charset="2"/>
              </a:rPr>
              <a:t> Reach out to the CII team to learn more.</a:t>
            </a:r>
            <a:endParaRPr lang="en-US" sz="1100" b="1" dirty="0" smtClean="0">
              <a:solidFill>
                <a:prstClr val="black"/>
              </a:solidFill>
              <a:sym typeface="Symbol" pitchFamily="18" charset="2"/>
            </a:endParaRPr>
          </a:p>
        </p:txBody>
      </p:sp>
      <p:pic>
        <p:nvPicPr>
          <p:cNvPr id="13" name="Picture 12">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15" name="Rectangle 1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16" name="Rectangle 15"/>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254153731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Contacts: </a:t>
            </a:r>
            <a:r>
              <a:rPr lang="en-US" dirty="0" smtClean="0"/>
              <a:t>Reach out to these resources to learn more about supporting financing tools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58</a:t>
            </a:fld>
            <a:endParaRPr lang="en-US" dirty="0">
              <a:solidFill>
                <a:prstClr val="black">
                  <a:tint val="75000"/>
                </a:prstClr>
              </a:solidFill>
            </a:endParaRPr>
          </a:p>
        </p:txBody>
      </p:sp>
      <p:pic>
        <p:nvPicPr>
          <p:cNvPr id="5" name="Picture 4">
            <a:hlinkClick r:id="rId2" action="ppaction://hlinksldjump"/>
          </p:cNvPr>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2997611527"/>
              </p:ext>
            </p:extLst>
          </p:nvPr>
        </p:nvGraphicFramePr>
        <p:xfrm>
          <a:off x="2133600" y="1609079"/>
          <a:ext cx="5105399" cy="3660178"/>
        </p:xfrm>
        <a:graphic>
          <a:graphicData uri="http://schemas.openxmlformats.org/drawingml/2006/table">
            <a:tbl>
              <a:tblPr firstRow="1" bandRow="1">
                <a:tableStyleId>{073A0DAA-6AF3-43AB-8588-CEC1D06C72B9}</a:tableStyleId>
              </a:tblPr>
              <a:tblGrid>
                <a:gridCol w="2209799"/>
                <a:gridCol w="2895600"/>
              </a:tblGrid>
              <a:tr h="262104">
                <a:tc>
                  <a:txBody>
                    <a:bodyPr/>
                    <a:lstStyle/>
                    <a:p>
                      <a:pPr algn="ctr"/>
                      <a:r>
                        <a:rPr lang="en-US" sz="1200" dirty="0" smtClean="0">
                          <a:latin typeface="Calibri" panose="020F0502020204030204" pitchFamily="34" charset="0"/>
                        </a:rPr>
                        <a:t>Tool</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sz="1200" dirty="0" smtClean="0">
                          <a:latin typeface="Calibri" panose="020F0502020204030204" pitchFamily="34" charset="0"/>
                        </a:rPr>
                        <a:t>USAID</a:t>
                      </a:r>
                      <a:r>
                        <a:rPr lang="en-US" sz="1200" baseline="0" dirty="0" smtClean="0">
                          <a:latin typeface="Calibri" panose="020F0502020204030204" pitchFamily="34" charset="0"/>
                        </a:rPr>
                        <a:t> Resource Contact Information</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r>
              <a:tr h="262104">
                <a:tc>
                  <a:txBody>
                    <a:bodyPr/>
                    <a:lstStyle/>
                    <a:p>
                      <a:pPr marL="0" indent="0">
                        <a:buFont typeface="Arial" panose="020B0604020202020204" pitchFamily="34" charset="0"/>
                        <a:buNone/>
                      </a:pP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r>
              <a:tr h="289559">
                <a:tc>
                  <a:txBody>
                    <a:bodyPr/>
                    <a:lstStyle/>
                    <a:p>
                      <a:r>
                        <a:rPr lang="en-US" sz="1200" b="1" dirty="0" smtClean="0">
                          <a:solidFill>
                            <a:schemeClr val="bg1"/>
                          </a:solidFill>
                          <a:latin typeface="Calibri" panose="020F0502020204030204" pitchFamily="34" charset="0"/>
                        </a:rPr>
                        <a:t>Guarantees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developmentcredit@usaid.gov</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73340">
                <a:tc>
                  <a:txBody>
                    <a:bodyPr/>
                    <a:lstStyle/>
                    <a:p>
                      <a:r>
                        <a:rPr lang="en-US" sz="1200" b="1" dirty="0" smtClean="0">
                          <a:solidFill>
                            <a:schemeClr val="bg1"/>
                          </a:solidFill>
                          <a:latin typeface="Calibri" panose="020F0502020204030204" pitchFamily="34" charset="0"/>
                        </a:rPr>
                        <a:t>Lending</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developmentcredit@usaid.gov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Investment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71324">
                <a:tc>
                  <a:txBody>
                    <a:bodyPr/>
                    <a:lstStyle/>
                    <a:p>
                      <a:r>
                        <a:rPr lang="en-US" sz="1200" b="1" dirty="0" smtClean="0">
                          <a:solidFill>
                            <a:schemeClr val="bg1"/>
                          </a:solidFill>
                          <a:latin typeface="Calibri" panose="020F0502020204030204" pitchFamily="34" charset="0"/>
                        </a:rPr>
                        <a:t>Taxes and levies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Calibri" panose="020F0502020204030204" pitchFamily="34" charset="0"/>
                        </a:rPr>
                        <a:t>sustainablefinancing.gh@usaid.gov</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77654">
                <a:tc>
                  <a:txBody>
                    <a:bodyPr/>
                    <a:lstStyle/>
                    <a:p>
                      <a:r>
                        <a:rPr lang="en-US" sz="1200" b="1" dirty="0" smtClean="0">
                          <a:solidFill>
                            <a:schemeClr val="bg1"/>
                          </a:solidFill>
                          <a:latin typeface="Calibri" panose="020F0502020204030204" pitchFamily="34" charset="0"/>
                        </a:rPr>
                        <a:t>Public</a:t>
                      </a:r>
                      <a:r>
                        <a:rPr lang="en-US" sz="1200" b="1" baseline="0" dirty="0" smtClean="0">
                          <a:solidFill>
                            <a:schemeClr val="bg1"/>
                          </a:solidFill>
                          <a:latin typeface="Calibri" panose="020F0502020204030204" pitchFamily="34" charset="0"/>
                        </a:rPr>
                        <a:t>-private partnerships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baseline="0" dirty="0" smtClean="0">
                          <a:latin typeface="Calibri" panose="020F0502020204030204" pitchFamily="34" charset="0"/>
                        </a:rPr>
                        <a:t>cii@usaid.gov</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baseline="0" dirty="0" smtClean="0">
                          <a:solidFill>
                            <a:schemeClr val="bg1"/>
                          </a:solidFill>
                          <a:latin typeface="Calibri" panose="020F0502020204030204" pitchFamily="34" charset="0"/>
                        </a:rPr>
                        <a:t>Pay for performance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Risk pooling</a:t>
                      </a:r>
                      <a:r>
                        <a:rPr lang="en-US" sz="1200" b="1" baseline="0" dirty="0" smtClean="0">
                          <a:solidFill>
                            <a:schemeClr val="bg1"/>
                          </a:solidFill>
                          <a:latin typeface="Calibri" panose="020F0502020204030204" pitchFamily="34" charset="0"/>
                        </a:rPr>
                        <a:t> mechanisms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Payment systems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Corporate</a:t>
                      </a:r>
                      <a:r>
                        <a:rPr lang="en-US" sz="1200" b="1" baseline="0" dirty="0" smtClean="0">
                          <a:solidFill>
                            <a:schemeClr val="bg1"/>
                          </a:solidFill>
                          <a:latin typeface="Calibri" panose="020F0502020204030204" pitchFamily="34" charset="0"/>
                        </a:rPr>
                        <a:t> social responsibility</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32383">
                <a:tc>
                  <a:txBody>
                    <a:bodyPr/>
                    <a:lstStyle/>
                    <a:p>
                      <a:r>
                        <a:rPr lang="en-US" sz="1200" b="1" dirty="0" smtClean="0">
                          <a:solidFill>
                            <a:schemeClr val="bg1"/>
                          </a:solidFill>
                          <a:latin typeface="Calibri" panose="020F0502020204030204" pitchFamily="34" charset="0"/>
                        </a:rPr>
                        <a:t>Trust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32383">
                <a:tc>
                  <a:txBody>
                    <a:bodyPr/>
                    <a:lstStyle/>
                    <a:p>
                      <a:r>
                        <a:rPr lang="en-US" sz="1200" b="1" dirty="0" smtClean="0">
                          <a:solidFill>
                            <a:schemeClr val="bg1"/>
                          </a:solidFill>
                          <a:latin typeface="Calibri" panose="020F0502020204030204" pitchFamily="34" charset="0"/>
                        </a:rPr>
                        <a:t>Development impact bonds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cii@usaid.gov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313289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065787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0924" name="think-cell Slide" r:id="rId5" imgW="6350000" imgH="6350000" progId="">
                  <p:embed/>
                </p:oleObj>
              </mc:Choice>
              <mc:Fallback>
                <p:oleObj name="think-cell Slide" r:id="rId5" imgW="6350000" imgH="6350000" progId="">
                  <p:embed/>
                  <p:pic>
                    <p:nvPicPr>
                      <p:cNvPr id="0" name="Picture 2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Calibri" panose="020F0502020204030204" pitchFamily="34" charset="0"/>
                <a:sym typeface="Calibri" panose="020F0502020204030204" pitchFamily="34" charset="0"/>
              </a:rPr>
              <a:t>Table of contents</a:t>
            </a:r>
            <a:endParaRPr lang="en-US" dirty="0">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59</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An Introduction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9" name="Rectangle 8"/>
          <p:cNvSpPr/>
          <p:nvPr/>
        </p:nvSpPr>
        <p:spPr bwMode="auto">
          <a:xfrm>
            <a:off x="539262" y="48025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548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
        <p:nvSpPr>
          <p:cNvPr id="19" name="Isosceles Triangle 18"/>
          <p:cNvSpPr/>
          <p:nvPr/>
        </p:nvSpPr>
        <p:spPr bwMode="auto">
          <a:xfrm rot="5400000">
            <a:off x="602065" y="4936883"/>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pic>
        <p:nvPicPr>
          <p:cNvPr id="15" name="Picture 14">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1856932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Object 71" hidden="1"/>
          <p:cNvGraphicFramePr>
            <a:graphicFrameLocks noChangeAspect="1"/>
          </p:cNvGraphicFramePr>
          <p:nvPr>
            <p:custDataLst>
              <p:tags r:id="rId2"/>
            </p:custDataLst>
            <p:extLst>
              <p:ext uri="{D42A27DB-BD31-4B8C-83A1-F6EECF244321}">
                <p14:modId xmlns:p14="http://schemas.microsoft.com/office/powerpoint/2010/main" val="37153607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8606" name="think-cell Slide" r:id="rId6" imgW="6350000" imgH="6350000" progId="">
                  <p:embed/>
                </p:oleObj>
              </mc:Choice>
              <mc:Fallback>
                <p:oleObj name="think-cell Slide" r:id="rId6" imgW="6350000" imgH="6350000" progId="">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kumimoji="0" lang="en-US" sz="1200" u="none" strike="noStrike" cap="none" normalizeH="0" dirty="0" err="1" smtClean="0">
              <a:ln>
                <a:noFill/>
              </a:ln>
              <a:solidFill>
                <a:schemeClr val="tx1"/>
              </a:solidFill>
              <a:effectLst/>
              <a:ea typeface="+mn-ea"/>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a:t>
            </a:fld>
            <a:endParaRPr lang="en-US" dirty="0">
              <a:solidFill>
                <a:prstClr val="black">
                  <a:tint val="75000"/>
                </a:prstClr>
              </a:solidFill>
            </a:endParaRPr>
          </a:p>
        </p:txBody>
      </p:sp>
      <p:sp>
        <p:nvSpPr>
          <p:cNvPr id="50" name="Title 1"/>
          <p:cNvSpPr>
            <a:spLocks noGrp="1"/>
          </p:cNvSpPr>
          <p:nvPr>
            <p:ph type="title"/>
          </p:nvPr>
        </p:nvSpPr>
        <p:spPr>
          <a:xfrm>
            <a:off x="561975" y="248345"/>
            <a:ext cx="6219825" cy="665163"/>
          </a:xfrm>
        </p:spPr>
        <p:txBody>
          <a:bodyPr>
            <a:noAutofit/>
          </a:bodyPr>
          <a:lstStyle/>
          <a:p>
            <a:r>
              <a:rPr lang="en-US" altLang="en-US" dirty="0" smtClean="0">
                <a:solidFill>
                  <a:schemeClr val="tx1"/>
                </a:solidFill>
              </a:rPr>
              <a:t>However, our m</a:t>
            </a:r>
            <a:r>
              <a:rPr lang="en-US" altLang="en-US" dirty="0" smtClean="0">
                <a:solidFill>
                  <a:schemeClr val="tx1"/>
                </a:solidFill>
                <a:sym typeface="Calibri" panose="020F0502020204030204" pitchFamily="34" charset="0"/>
              </a:rPr>
              <a:t>aternal and child survival goals will not be achieved by 2035 without mobilizing additional resources for health</a:t>
            </a:r>
          </a:p>
        </p:txBody>
      </p:sp>
      <p:sp>
        <p:nvSpPr>
          <p:cNvPr id="51" name="Text Placeholder 6"/>
          <p:cNvSpPr txBox="1">
            <a:spLocks/>
          </p:cNvSpPr>
          <p:nvPr/>
        </p:nvSpPr>
        <p:spPr>
          <a:xfrm>
            <a:off x="561975" y="6167438"/>
            <a:ext cx="8077199" cy="385762"/>
          </a:xfrm>
          <a:prstGeom prst="rect">
            <a:avLst/>
          </a:prstGeom>
        </p:spPr>
        <p:txBody>
          <a:bodyPr lIns="0" rIns="0"/>
          <a:lstStyle>
            <a:lvl1pPr marL="342900" indent="-342900" algn="l" rtl="0" eaLnBrk="0" fontAlgn="base" hangingPunct="0">
              <a:spcBef>
                <a:spcPct val="50000"/>
              </a:spcBef>
              <a:spcAft>
                <a:spcPct val="0"/>
              </a:spcAft>
              <a:buSzPct val="100000"/>
              <a:buChar char="•"/>
              <a:defRPr sz="2400">
                <a:solidFill>
                  <a:srgbClr val="10253F"/>
                </a:solidFill>
                <a:latin typeface="Calibri" pitchFamily="34" charset="0"/>
                <a:ea typeface="+mn-ea"/>
                <a:cs typeface="+mn-cs"/>
              </a:defRPr>
            </a:lvl1pPr>
            <a:lvl2pPr marL="336550" indent="-222250" algn="l" rtl="0" eaLnBrk="0" fontAlgn="base" hangingPunct="0">
              <a:spcBef>
                <a:spcPct val="50000"/>
              </a:spcBef>
              <a:spcAft>
                <a:spcPct val="0"/>
              </a:spcAft>
              <a:buClr>
                <a:schemeClr val="tx1"/>
              </a:buClr>
              <a:buSzPct val="75000"/>
              <a:buFont typeface="Wingdings" panose="05000000000000000000" pitchFamily="2" charset="2"/>
              <a:buChar char="l"/>
              <a:defRPr sz="2000">
                <a:solidFill>
                  <a:srgbClr val="10253F"/>
                </a:solidFill>
                <a:latin typeface="Calibri" pitchFamily="34" charset="0"/>
              </a:defRPr>
            </a:lvl2pPr>
            <a:lvl3pPr marL="909638" indent="-2238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marL="0" indent="0">
              <a:buNone/>
              <a:defRPr/>
            </a:pPr>
            <a:r>
              <a:rPr lang="en-US" sz="900" kern="0" dirty="0" smtClean="0">
                <a:solidFill>
                  <a:schemeClr val="tx1"/>
                </a:solidFill>
                <a:cs typeface="Arial" panose="020B0604020202020204" pitchFamily="34" charset="0"/>
                <a:sym typeface="Calibri" panose="020F0502020204030204" pitchFamily="34" charset="0"/>
              </a:rPr>
              <a:t>*Note: South Sudan not included in analysis due to lack of data. Source: World Bank (2014): “GFF Concept Note;” </a:t>
            </a:r>
            <a:r>
              <a:rPr lang="en-IN" sz="900" dirty="0" smtClean="0">
                <a:solidFill>
                  <a:schemeClr val="tx1"/>
                </a:solidFill>
              </a:rPr>
              <a:t>USAID (2014): “Acting </a:t>
            </a:r>
            <a:r>
              <a:rPr lang="en-IN" sz="900" dirty="0">
                <a:solidFill>
                  <a:schemeClr val="tx1"/>
                </a:solidFill>
              </a:rPr>
              <a:t>on the Call </a:t>
            </a:r>
            <a:r>
              <a:rPr lang="en-IN" sz="900" dirty="0" smtClean="0">
                <a:solidFill>
                  <a:schemeClr val="tx1"/>
                </a:solidFill>
              </a:rPr>
              <a:t>Report;” Dalberg analysis.</a:t>
            </a:r>
            <a:endParaRPr lang="en-IN" sz="900" kern="0" dirty="0">
              <a:solidFill>
                <a:schemeClr val="tx1"/>
              </a:solidFill>
              <a:cs typeface="Arial" panose="020B0604020202020204" pitchFamily="34" charset="0"/>
              <a:sym typeface="Calibri" panose="020F0502020204030204" pitchFamily="34" charset="0"/>
            </a:endParaRPr>
          </a:p>
        </p:txBody>
      </p:sp>
      <p:sp>
        <p:nvSpPr>
          <p:cNvPr id="26" name="TextBox 25"/>
          <p:cNvSpPr txBox="1"/>
          <p:nvPr/>
        </p:nvSpPr>
        <p:spPr>
          <a:xfrm>
            <a:off x="6781800" y="3394917"/>
            <a:ext cx="533400" cy="400110"/>
          </a:xfrm>
          <a:prstGeom prst="rect">
            <a:avLst/>
          </a:prstGeom>
          <a:noFill/>
        </p:spPr>
        <p:txBody>
          <a:bodyPr wrap="square" rtlCol="0">
            <a:spAutoFit/>
          </a:bodyPr>
          <a:lstStyle/>
          <a:p>
            <a:r>
              <a:rPr lang="en-US" sz="2000" b="1" dirty="0" smtClean="0">
                <a:solidFill>
                  <a:schemeClr val="bg1"/>
                </a:solidFill>
              </a:rPr>
              <a:t>*</a:t>
            </a:r>
            <a:endParaRPr lang="en-US" sz="2000" b="1" dirty="0">
              <a:solidFill>
                <a:schemeClr val="bg1"/>
              </a:solidFill>
            </a:endParaRPr>
          </a:p>
        </p:txBody>
      </p:sp>
      <p:graphicFrame>
        <p:nvGraphicFramePr>
          <p:cNvPr id="27" name="Chart 26"/>
          <p:cNvGraphicFramePr/>
          <p:nvPr>
            <p:extLst>
              <p:ext uri="{D42A27DB-BD31-4B8C-83A1-F6EECF244321}">
                <p14:modId xmlns:p14="http://schemas.microsoft.com/office/powerpoint/2010/main" val="4267623806"/>
              </p:ext>
            </p:extLst>
          </p:nvPr>
        </p:nvGraphicFramePr>
        <p:xfrm>
          <a:off x="581025" y="1143000"/>
          <a:ext cx="3352800" cy="38738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27"/>
          <p:cNvGraphicFramePr/>
          <p:nvPr>
            <p:extLst>
              <p:ext uri="{D42A27DB-BD31-4B8C-83A1-F6EECF244321}">
                <p14:modId xmlns:p14="http://schemas.microsoft.com/office/powerpoint/2010/main" val="1813227685"/>
              </p:ext>
            </p:extLst>
          </p:nvPr>
        </p:nvGraphicFramePr>
        <p:xfrm>
          <a:off x="4562474" y="1143000"/>
          <a:ext cx="3819526" cy="3875453"/>
        </p:xfrm>
        <a:graphic>
          <a:graphicData uri="http://schemas.openxmlformats.org/drawingml/2006/chart">
            <c:chart xmlns:c="http://schemas.openxmlformats.org/drawingml/2006/chart" xmlns:r="http://schemas.openxmlformats.org/officeDocument/2006/relationships" r:id="rId9"/>
          </a:graphicData>
        </a:graphic>
      </p:graphicFrame>
      <p:cxnSp>
        <p:nvCxnSpPr>
          <p:cNvPr id="5" name="Straight Connector 4"/>
          <p:cNvCxnSpPr/>
          <p:nvPr/>
        </p:nvCxnSpPr>
        <p:spPr bwMode="auto">
          <a:xfrm>
            <a:off x="914400" y="1497208"/>
            <a:ext cx="266700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029200" y="1507288"/>
            <a:ext cx="2667000"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4" name="Rectangle 13"/>
          <p:cNvSpPr/>
          <p:nvPr/>
        </p:nvSpPr>
        <p:spPr>
          <a:xfrm>
            <a:off x="561975" y="5181600"/>
            <a:ext cx="8077200" cy="738664"/>
          </a:xfrm>
          <a:prstGeom prst="rect">
            <a:avLst/>
          </a:prstGeom>
          <a:ln>
            <a:noFill/>
          </a:ln>
        </p:spPr>
        <p:txBody>
          <a:bodyPr wrap="square">
            <a:spAutoFit/>
          </a:bodyPr>
          <a:lstStyle/>
          <a:p>
            <a:pPr marL="285750" indent="-285750">
              <a:buFont typeface="Arial" panose="020B0604020202020204" pitchFamily="34" charset="0"/>
              <a:buChar char="•"/>
            </a:pPr>
            <a:r>
              <a:rPr lang="en-US" sz="1400" dirty="0" smtClean="0"/>
              <a:t>The EPCMD resource </a:t>
            </a:r>
            <a:r>
              <a:rPr lang="en-US" sz="1400" dirty="0"/>
              <a:t>gap </a:t>
            </a:r>
            <a:r>
              <a:rPr lang="en-US" sz="1400" dirty="0" smtClean="0"/>
              <a:t>is currently $27 </a:t>
            </a:r>
            <a:r>
              <a:rPr lang="en-US" sz="1400" dirty="0"/>
              <a:t>billion in high burden low- and lower-middle-income </a:t>
            </a:r>
            <a:r>
              <a:rPr lang="en-US" sz="1400" dirty="0" smtClean="0"/>
              <a:t>countries</a:t>
            </a:r>
          </a:p>
          <a:p>
            <a:pPr marL="285750" indent="-285750">
              <a:buFont typeface="Arial" panose="020B0604020202020204" pitchFamily="34" charset="0"/>
              <a:buChar char="•"/>
            </a:pPr>
            <a:r>
              <a:rPr lang="en-US" sz="1400" dirty="0" smtClean="0"/>
              <a:t>This gap will decrease over </a:t>
            </a:r>
            <a:r>
              <a:rPr lang="en-US" sz="1400" dirty="0"/>
              <a:t>time as economic growth fuels domestic resource </a:t>
            </a:r>
            <a:r>
              <a:rPr lang="en-US" sz="1400" dirty="0" smtClean="0"/>
              <a:t>mobilization</a:t>
            </a:r>
          </a:p>
          <a:p>
            <a:pPr marL="285750" indent="-285750">
              <a:buFont typeface="Arial" panose="020B0604020202020204" pitchFamily="34" charset="0"/>
              <a:buChar char="•"/>
            </a:pPr>
            <a:r>
              <a:rPr lang="en-US" sz="1400" dirty="0" smtClean="0"/>
              <a:t>This gap will range from $4-8 billion in 2030, depending on domestic government RMNCAH spend</a:t>
            </a:r>
            <a:endParaRPr lang="en-US" sz="1400" dirty="0"/>
          </a:p>
        </p:txBody>
      </p:sp>
    </p:spTree>
    <p:extLst>
      <p:ext uri="{BB962C8B-B14F-4D97-AF65-F5344CB8AC3E}">
        <p14:creationId xmlns:p14="http://schemas.microsoft.com/office/powerpoint/2010/main" val="270613680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2934429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5325" name="think-cell Slide" r:id="rId5" imgW="6350000" imgH="6350000" progId="">
                  <p:embed/>
                </p:oleObj>
              </mc:Choice>
              <mc:Fallback>
                <p:oleObj name="think-cell Slide" r:id="rId5" imgW="6350000" imgH="6350000" progId="">
                  <p:embed/>
                  <p:pic>
                    <p:nvPicPr>
                      <p:cNvPr id="0" name="Picture 1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000" dirty="0" err="1" smtClean="0">
              <a:solidFill>
                <a:prstClr val="black"/>
              </a:solidFill>
              <a:cs typeface="Arial" panose="020B060402020202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60</a:t>
            </a:fld>
            <a:endParaRPr lang="en-US" dirty="0">
              <a:solidFill>
                <a:prstClr val="black">
                  <a:tint val="75000"/>
                </a:prstClr>
              </a:solidFill>
            </a:endParaRPr>
          </a:p>
        </p:txBody>
      </p:sp>
      <p:pic>
        <p:nvPicPr>
          <p:cNvPr id="24" name="Picture 23">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cs typeface="Arial" panose="020B0604020202020204" pitchFamily="34" charset="0"/>
                <a:sym typeface="Calibri" panose="020F0502020204030204" pitchFamily="34" charset="0"/>
              </a:rPr>
              <a:t>Source: </a:t>
            </a:r>
            <a:r>
              <a:rPr lang="en-US" altLang="en-US" sz="900" dirty="0" smtClean="0">
                <a:cs typeface="Arial" panose="020B0604020202020204" pitchFamily="34" charset="0"/>
                <a:sym typeface="Calibri" panose="020F0502020204030204" pitchFamily="34" charset="0"/>
              </a:rPr>
              <a:t>World Bank (2014): “GFF Concept Note;” USAID (2015): “GFF Brown Bag Lunch;” USAID (photo); Dalberg analysis.</a:t>
            </a:r>
            <a:endParaRPr lang="en-US" altLang="en-US" sz="900" dirty="0">
              <a:cs typeface="Arial" panose="020B0604020202020204" pitchFamily="34" charset="0"/>
              <a:sym typeface="Calibri" panose="020F0502020204030204" pitchFamily="34" charset="0"/>
            </a:endParaRPr>
          </a:p>
        </p:txBody>
      </p:sp>
      <p:pic>
        <p:nvPicPr>
          <p:cNvPr id="17" name="Picture 16"/>
          <p:cNvPicPr>
            <a:picLocks noChangeAspect="1"/>
          </p:cNvPicPr>
          <p:nvPr/>
        </p:nvPicPr>
        <p:blipFill rotWithShape="1">
          <a:blip r:embed="rId9">
            <a:extLst>
              <a:ext uri="{28A0092B-C50C-407E-A947-70E740481C1C}">
                <a14:useLocalDpi xmlns:a14="http://schemas.microsoft.com/office/drawing/2010/main"/>
              </a:ext>
            </a:extLst>
          </a:blip>
          <a:srcRect l="995" t="-19" r="2518" b="19"/>
          <a:stretch/>
        </p:blipFill>
        <p:spPr>
          <a:xfrm>
            <a:off x="1163435" y="1143000"/>
            <a:ext cx="7447165" cy="4800600"/>
          </a:xfrm>
          <a:prstGeom prst="rect">
            <a:avLst/>
          </a:prstGeom>
        </p:spPr>
      </p:pic>
      <p:sp>
        <p:nvSpPr>
          <p:cNvPr id="20" name="Title 4"/>
          <p:cNvSpPr>
            <a:spLocks noGrp="1"/>
          </p:cNvSpPr>
          <p:nvPr/>
        </p:nvSpPr>
        <p:spPr>
          <a:xfrm>
            <a:off x="533400" y="304800"/>
            <a:ext cx="6400800" cy="665163"/>
          </a:xfrm>
          <a:prstGeom prst="rect">
            <a:avLst/>
          </a:prstGeom>
        </p:spPr>
        <p:txBody>
          <a:bodyPr vert="horz" lIns="0" tIns="0" rIns="0" bIns="0" rtlCol="0" anchor="t">
            <a:normAutofit/>
          </a:bodyPr>
          <a:lst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a:lstStyle>
          <a:p>
            <a:r>
              <a:rPr lang="en-US" altLang="en-US" b="1" dirty="0">
                <a:solidFill>
                  <a:schemeClr val="tx1"/>
                </a:solidFill>
              </a:rPr>
              <a:t>Case study</a:t>
            </a:r>
            <a:r>
              <a:rPr lang="en-US" altLang="en-US" dirty="0">
                <a:solidFill>
                  <a:schemeClr val="tx1"/>
                </a:solidFill>
              </a:rPr>
              <a:t>: </a:t>
            </a:r>
            <a:r>
              <a:rPr lang="en-US" dirty="0">
                <a:solidFill>
                  <a:schemeClr val="tx1"/>
                </a:solidFill>
              </a:rPr>
              <a:t>The Global Financing Facility will be a </a:t>
            </a:r>
            <a:r>
              <a:rPr lang="en-US" dirty="0" smtClean="0">
                <a:solidFill>
                  <a:schemeClr val="tx1"/>
                </a:solidFill>
              </a:rPr>
              <a:t>pathfinder mechanism for development finance in the post-2105 agenda</a:t>
            </a:r>
            <a:endParaRPr lang="en-US" dirty="0">
              <a:solidFill>
                <a:schemeClr val="tx1"/>
              </a:solidFill>
            </a:endParaRPr>
          </a:p>
        </p:txBody>
      </p:sp>
      <p:sp>
        <p:nvSpPr>
          <p:cNvPr id="22" name="Rectangle 21"/>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US" sz="1000" dirty="0">
                <a:solidFill>
                  <a:prstClr val="black"/>
                </a:solidFill>
              </a:rPr>
              <a:t>The GFF will </a:t>
            </a:r>
            <a:r>
              <a:rPr lang="en-US" sz="1000" dirty="0" smtClean="0">
                <a:solidFill>
                  <a:prstClr val="black"/>
                </a:solidFill>
              </a:rPr>
              <a:t>operate as a facility that maximizes the comparative advantage of a broad set of partners to accelerate efforts to end preventable deaths. A number of approaches and mechanisms  are used to do this, </a:t>
            </a:r>
            <a:r>
              <a:rPr lang="en-US" sz="1000" dirty="0">
                <a:solidFill>
                  <a:prstClr val="black"/>
                </a:solidFill>
              </a:rPr>
              <a:t>including:</a:t>
            </a:r>
          </a:p>
          <a:p>
            <a:pPr marL="114300" indent="-114300">
              <a:buFont typeface="Arial" panose="020B0604020202020204" pitchFamily="34" charset="0"/>
              <a:buChar char="•"/>
            </a:pPr>
            <a:r>
              <a:rPr lang="en-US" sz="1000" b="1" dirty="0" smtClean="0">
                <a:solidFill>
                  <a:prstClr val="black"/>
                </a:solidFill>
              </a:rPr>
              <a:t>Investment Cases for RMNCAH</a:t>
            </a:r>
            <a:endParaRPr lang="en-US" sz="1000" dirty="0">
              <a:solidFill>
                <a:prstClr val="black"/>
              </a:solidFill>
            </a:endParaRPr>
          </a:p>
          <a:p>
            <a:pPr marL="114300" indent="-114300">
              <a:buFont typeface="Arial" panose="020B0604020202020204" pitchFamily="34" charset="0"/>
              <a:buChar char="•"/>
            </a:pPr>
            <a:r>
              <a:rPr lang="en-US" sz="1000" b="1" dirty="0" smtClean="0">
                <a:solidFill>
                  <a:prstClr val="black"/>
                </a:solidFill>
              </a:rPr>
              <a:t>Mobilization of financing for Investment Cases</a:t>
            </a:r>
            <a:endParaRPr lang="en-US" sz="1000" dirty="0" smtClean="0">
              <a:solidFill>
                <a:prstClr val="black"/>
              </a:solidFill>
            </a:endParaRPr>
          </a:p>
          <a:p>
            <a:pPr marL="114300" indent="-114300">
              <a:buFont typeface="Arial" panose="020B0604020202020204" pitchFamily="34" charset="0"/>
              <a:buChar char="•"/>
            </a:pPr>
            <a:r>
              <a:rPr lang="en-US" sz="1000" b="1" dirty="0" smtClean="0">
                <a:solidFill>
                  <a:prstClr val="black"/>
                </a:solidFill>
              </a:rPr>
              <a:t>Medium-term </a:t>
            </a:r>
            <a:r>
              <a:rPr lang="en-US" sz="1000" b="1" dirty="0">
                <a:solidFill>
                  <a:prstClr val="black"/>
                </a:solidFill>
              </a:rPr>
              <a:t>h</a:t>
            </a:r>
            <a:r>
              <a:rPr lang="en-US" sz="1000" b="1" dirty="0" smtClean="0">
                <a:solidFill>
                  <a:prstClr val="black"/>
                </a:solidFill>
              </a:rPr>
              <a:t>ealth financing strategies focused on sustainability</a:t>
            </a:r>
          </a:p>
          <a:p>
            <a:pPr marL="114300" indent="-114300">
              <a:buFont typeface="Arial" panose="020B0604020202020204" pitchFamily="34" charset="0"/>
              <a:buChar char="•"/>
            </a:pPr>
            <a:r>
              <a:rPr lang="en-US" sz="1000" b="1" dirty="0" smtClean="0">
                <a:solidFill>
                  <a:prstClr val="black"/>
                </a:solidFill>
              </a:rPr>
              <a:t>Investments in global public goods that support RMNCAH results at the country level </a:t>
            </a:r>
            <a:endParaRPr lang="en-US" sz="1000" b="1" dirty="0">
              <a:solidFill>
                <a:prstClr val="black"/>
              </a:solidFill>
            </a:endParaRPr>
          </a:p>
        </p:txBody>
      </p:sp>
      <p:sp>
        <p:nvSpPr>
          <p:cNvPr id="25" name="Rectangle 24"/>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sz="1000" b="1" dirty="0" smtClean="0">
              <a:solidFill>
                <a:prstClr val="black"/>
              </a:solidFill>
            </a:endParaRPr>
          </a:p>
          <a:p>
            <a:pPr marL="171450" indent="-171450">
              <a:buFont typeface="Arial" panose="020B0604020202020204" pitchFamily="34" charset="0"/>
              <a:buChar char="•"/>
            </a:pPr>
            <a:r>
              <a:rPr lang="en-US" sz="1000" dirty="0" smtClean="0">
                <a:solidFill>
                  <a:prstClr val="black"/>
                </a:solidFill>
              </a:rPr>
              <a:t>The GFF is not a financing tool, but rather a </a:t>
            </a:r>
            <a:r>
              <a:rPr lang="en-US" sz="1000" b="1" dirty="0" smtClean="0">
                <a:solidFill>
                  <a:prstClr val="black"/>
                </a:solidFill>
              </a:rPr>
              <a:t>financing facility </a:t>
            </a:r>
            <a:r>
              <a:rPr lang="en-US" sz="1000" dirty="0" smtClean="0">
                <a:solidFill>
                  <a:prstClr val="black"/>
                </a:solidFill>
              </a:rPr>
              <a:t>for a variety of sustainable financing tools, approaches, and activities</a:t>
            </a:r>
          </a:p>
          <a:p>
            <a:pPr marL="171450" indent="-171450">
              <a:buFont typeface="Arial" panose="020B0604020202020204" pitchFamily="34" charset="0"/>
              <a:buChar char="•"/>
            </a:pPr>
            <a:r>
              <a:rPr lang="en-US" sz="1000" b="1" dirty="0" smtClean="0">
                <a:solidFill>
                  <a:prstClr val="black"/>
                </a:solidFill>
              </a:rPr>
              <a:t>The </a:t>
            </a:r>
            <a:r>
              <a:rPr lang="en-US" sz="1000" b="1" dirty="0">
                <a:solidFill>
                  <a:prstClr val="black"/>
                </a:solidFill>
              </a:rPr>
              <a:t>Financing Framework complements the GFF </a:t>
            </a:r>
            <a:r>
              <a:rPr lang="en-US" sz="1000" dirty="0">
                <a:solidFill>
                  <a:prstClr val="black"/>
                </a:solidFill>
              </a:rPr>
              <a:t>by encouraging missions to think through near-term and medium-term sustainable financing activities that </a:t>
            </a:r>
            <a:r>
              <a:rPr lang="en-US" sz="1000" dirty="0" smtClean="0">
                <a:solidFill>
                  <a:prstClr val="black"/>
                </a:solidFill>
              </a:rPr>
              <a:t>fit </a:t>
            </a:r>
            <a:r>
              <a:rPr lang="en-US" sz="1000" dirty="0">
                <a:solidFill>
                  <a:prstClr val="black"/>
                </a:solidFill>
              </a:rPr>
              <a:t>into the GFF’s broader </a:t>
            </a:r>
            <a:r>
              <a:rPr lang="en-US" sz="1000" dirty="0" smtClean="0">
                <a:solidFill>
                  <a:prstClr val="black"/>
                </a:solidFill>
              </a:rPr>
              <a:t>architecture</a:t>
            </a:r>
            <a:endParaRPr lang="en-US" sz="1000" dirty="0">
              <a:solidFill>
                <a:prstClr val="black"/>
              </a:solidFill>
            </a:endParaRPr>
          </a:p>
        </p:txBody>
      </p:sp>
      <p:sp>
        <p:nvSpPr>
          <p:cNvPr id="26" name="Rectangle 25"/>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857250">
              <a:spcBef>
                <a:spcPct val="50000"/>
              </a:spcBef>
            </a:pPr>
            <a:r>
              <a:rPr lang="en-US" sz="1000" b="1" dirty="0" smtClean="0">
                <a:solidFill>
                  <a:prstClr val="white"/>
                </a:solidFill>
                <a:latin typeface="Arial" charset="0"/>
                <a:sym typeface="Symbol" pitchFamily="18" charset="2"/>
              </a:rPr>
              <a:t>WHAT IS THE MODEL?</a:t>
            </a:r>
            <a:endParaRPr lang="en-US" sz="1000" b="1" dirty="0">
              <a:solidFill>
                <a:prstClr val="white"/>
              </a:solidFill>
              <a:latin typeface="Arial" charset="0"/>
              <a:sym typeface="Symbol" pitchFamily="18" charset="2"/>
            </a:endParaRPr>
          </a:p>
        </p:txBody>
      </p:sp>
      <p:sp>
        <p:nvSpPr>
          <p:cNvPr id="27" name="Rectangle 26"/>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857250">
              <a:spcBef>
                <a:spcPct val="50000"/>
              </a:spcBef>
            </a:pPr>
            <a:r>
              <a:rPr lang="en-US" sz="1000" b="1" dirty="0" smtClean="0">
                <a:solidFill>
                  <a:prstClr val="white"/>
                </a:solidFill>
                <a:latin typeface="Arial" charset="0"/>
                <a:sym typeface="Symbol" pitchFamily="18" charset="2"/>
              </a:rPr>
              <a:t>WHERE DOES IT FIT IN?</a:t>
            </a:r>
            <a:endParaRPr lang="en-US" sz="1000" b="1" dirty="0">
              <a:solidFill>
                <a:prstClr val="white"/>
              </a:solidFill>
              <a:latin typeface="Arial" charset="0"/>
              <a:sym typeface="Symbol" pitchFamily="18" charset="2"/>
            </a:endParaRPr>
          </a:p>
        </p:txBody>
      </p:sp>
      <p:sp>
        <p:nvSpPr>
          <p:cNvPr id="28" name="Rectangle 27"/>
          <p:cNvSpPr/>
          <p:nvPr/>
        </p:nvSpPr>
        <p:spPr bwMode="auto">
          <a:xfrm>
            <a:off x="1163435" y="1066800"/>
            <a:ext cx="2377440" cy="2453641"/>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US" sz="1000" dirty="0">
                <a:solidFill>
                  <a:prstClr val="white"/>
                </a:solidFill>
              </a:rPr>
              <a:t>The Global Financing Facility for </a:t>
            </a:r>
            <a:r>
              <a:rPr lang="en-US" sz="1000" dirty="0" smtClean="0">
                <a:solidFill>
                  <a:prstClr val="white"/>
                </a:solidFill>
              </a:rPr>
              <a:t>Every Woman Every Child  </a:t>
            </a:r>
            <a:r>
              <a:rPr lang="en-US" sz="1000" dirty="0">
                <a:solidFill>
                  <a:prstClr val="white"/>
                </a:solidFill>
              </a:rPr>
              <a:t>aims to accelerate </a:t>
            </a:r>
            <a:r>
              <a:rPr lang="en-US" sz="1000" dirty="0" smtClean="0">
                <a:solidFill>
                  <a:prstClr val="white"/>
                </a:solidFill>
              </a:rPr>
              <a:t>efforts to end preventable  maternal, newborn, child and adolescent deaths. The GFF brings partners together to provide: </a:t>
            </a:r>
          </a:p>
          <a:p>
            <a:pPr marL="171450" indent="-171450">
              <a:buFont typeface="Arial" panose="020B0604020202020204" pitchFamily="34" charset="0"/>
              <a:buChar char="•"/>
            </a:pPr>
            <a:r>
              <a:rPr lang="en-US" sz="1000" b="1" dirty="0" smtClean="0">
                <a:solidFill>
                  <a:prstClr val="white"/>
                </a:solidFill>
              </a:rPr>
              <a:t>Smart financing </a:t>
            </a:r>
            <a:r>
              <a:rPr lang="en-US" sz="1000" dirty="0" smtClean="0">
                <a:solidFill>
                  <a:prstClr val="white"/>
                </a:solidFill>
              </a:rPr>
              <a:t>to ensure that evidence based, high impact interventions are prioritized</a:t>
            </a:r>
          </a:p>
          <a:p>
            <a:pPr marL="171450" indent="-171450">
              <a:buFont typeface="Arial" panose="020B0604020202020204" pitchFamily="34" charset="0"/>
              <a:buChar char="•"/>
            </a:pPr>
            <a:r>
              <a:rPr lang="en-US" sz="1000" b="1" dirty="0" smtClean="0">
                <a:solidFill>
                  <a:prstClr val="white"/>
                </a:solidFill>
              </a:rPr>
              <a:t>Scaled financing</a:t>
            </a:r>
            <a:r>
              <a:rPr lang="en-US" sz="1000" dirty="0" smtClean="0">
                <a:solidFill>
                  <a:prstClr val="white"/>
                </a:solidFill>
              </a:rPr>
              <a:t>, mobilizing the additional resources necessary to finance the full RMNCAH agenda from both domestic and international resources</a:t>
            </a:r>
          </a:p>
          <a:p>
            <a:pPr marL="171450" indent="-171450">
              <a:buFont typeface="Arial" panose="020B0604020202020204" pitchFamily="34" charset="0"/>
              <a:buChar char="•"/>
            </a:pPr>
            <a:r>
              <a:rPr lang="en-US" sz="1000" b="1" dirty="0" smtClean="0">
                <a:solidFill>
                  <a:prstClr val="white"/>
                </a:solidFill>
              </a:rPr>
              <a:t>Sustainable financing </a:t>
            </a:r>
            <a:r>
              <a:rPr lang="en-US" sz="1000" dirty="0" smtClean="0">
                <a:solidFill>
                  <a:prstClr val="white"/>
                </a:solidFill>
              </a:rPr>
              <a:t>to main increased RMNCAH results </a:t>
            </a:r>
            <a:endParaRPr lang="en-US" sz="1000" b="1" dirty="0">
              <a:solidFill>
                <a:prstClr val="white"/>
              </a:solidFill>
            </a:endParaRPr>
          </a:p>
        </p:txBody>
      </p:sp>
    </p:spTree>
    <p:extLst>
      <p:ext uri="{BB962C8B-B14F-4D97-AF65-F5344CB8AC3E}">
        <p14:creationId xmlns:p14="http://schemas.microsoft.com/office/powerpoint/2010/main" val="421159882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t="13252" r="7198" b="7148"/>
          <a:stretch/>
        </p:blipFill>
        <p:spPr>
          <a:xfrm>
            <a:off x="1163436" y="1143000"/>
            <a:ext cx="7447164" cy="4790758"/>
          </a:xfrm>
          <a:prstGeom prst="rect">
            <a:avLst/>
          </a:prstGeom>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498" name="think-cell Slide" r:id="rId6" imgW="6350000" imgH="6350000" progId="">
                  <p:embed/>
                </p:oleObj>
              </mc:Choice>
              <mc:Fallback>
                <p:oleObj name="think-cell Slide" r:id="rId6" imgW="6350000" imgH="6350000"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The City of Dakar, with the support of DCA, announced the first municipal bond in West Africa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61</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black"/>
                </a:solidFill>
                <a:cs typeface="Calibri" panose="020F0502020204030204" pitchFamily="34" charset="0"/>
              </a:rPr>
              <a:t>The </a:t>
            </a:r>
            <a:r>
              <a:rPr lang="en-US" sz="1000" dirty="0">
                <a:solidFill>
                  <a:prstClr val="black"/>
                </a:solidFill>
                <a:cs typeface="Calibri" panose="020F0502020204030204" pitchFamily="34" charset="0"/>
              </a:rPr>
              <a:t>bond </a:t>
            </a:r>
            <a:r>
              <a:rPr lang="en-US" sz="1000" dirty="0" smtClean="0">
                <a:solidFill>
                  <a:prstClr val="black"/>
                </a:solidFill>
                <a:cs typeface="Calibri" panose="020F0502020204030204" pitchFamily="34" charset="0"/>
              </a:rPr>
              <a:t>will be backed </a:t>
            </a:r>
            <a:r>
              <a:rPr lang="en-US" sz="1000" dirty="0">
                <a:solidFill>
                  <a:prstClr val="black"/>
                </a:solidFill>
                <a:cs typeface="Calibri" panose="020F0502020204030204" pitchFamily="34" charset="0"/>
              </a:rPr>
              <a:t>by a DCA bond guarantee, and supported with technical assistance from the Gates Foundation. </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In 2014, the </a:t>
            </a:r>
            <a:r>
              <a:rPr lang="en-US" sz="1000" dirty="0">
                <a:solidFill>
                  <a:prstClr val="white"/>
                </a:solidFill>
                <a:cs typeface="Calibri" panose="020F0502020204030204" pitchFamily="34" charset="0"/>
              </a:rPr>
              <a:t>City of Dakar </a:t>
            </a:r>
            <a:r>
              <a:rPr lang="en-US" sz="1000" dirty="0" smtClean="0">
                <a:solidFill>
                  <a:prstClr val="white"/>
                </a:solidFill>
                <a:cs typeface="Calibri" panose="020F0502020204030204" pitchFamily="34" charset="0"/>
              </a:rPr>
              <a:t>announced a </a:t>
            </a:r>
            <a:r>
              <a:rPr lang="en-US" sz="1000" dirty="0">
                <a:solidFill>
                  <a:prstClr val="white"/>
                </a:solidFill>
                <a:cs typeface="Calibri" panose="020F0502020204030204" pitchFamily="34" charset="0"/>
              </a:rPr>
              <a:t>$41.8 million bond to raise funds for the construction of a marketplace for more than 3,500 street vendors</a:t>
            </a:r>
            <a:r>
              <a:rPr lang="en-US" sz="1000" dirty="0" smtClean="0">
                <a:solidFill>
                  <a:prstClr val="white"/>
                </a:solidFill>
                <a:cs typeface="Calibri" panose="020F0502020204030204" pitchFamily="34" charset="0"/>
              </a:rPr>
              <a:t>.</a:t>
            </a: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a:t>
            </a:r>
            <a:r>
              <a:rPr lang="en-US" sz="900" dirty="0" smtClean="0"/>
              <a:t>USAID (2014): “Supported by USAID guarantee, city of Dakar announces first West African municipal bond at USAID Frontiers in Development;” Dalberg analysis.</a:t>
            </a:r>
            <a:endParaRPr lang="en-US" sz="900" dirty="0"/>
          </a:p>
          <a:p>
            <a:pPr eaLnBrk="1" hangingPunct="1">
              <a:spcBef>
                <a:spcPct val="50000"/>
              </a:spcBef>
              <a:buSzPct val="100000"/>
            </a:pPr>
            <a:endParaRPr lang="en-US" sz="900" dirty="0"/>
          </a:p>
        </p:txBody>
      </p:sp>
      <p:pic>
        <p:nvPicPr>
          <p:cNvPr id="17"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Beyond raising the capital needed to construct the vendor marketplace, this transaction is expected to attract new financing partners to the region, including pension funds and insurance companies. Because this </a:t>
            </a:r>
            <a:r>
              <a:rPr lang="en-US" sz="1000" dirty="0" smtClean="0">
                <a:solidFill>
                  <a:prstClr val="black"/>
                </a:solidFill>
                <a:cs typeface="Calibri" panose="020F0502020204030204" pitchFamily="34" charset="0"/>
              </a:rPr>
              <a:t>will be </a:t>
            </a:r>
            <a:r>
              <a:rPr lang="en-US" sz="1000" dirty="0">
                <a:solidFill>
                  <a:prstClr val="black"/>
                </a:solidFill>
                <a:cs typeface="Calibri" panose="020F0502020204030204" pitchFamily="34" charset="0"/>
              </a:rPr>
              <a:t>the first municipal bond in West Africa, it has the potential to set a precedent for diversifying and increasing capital resources for critical infrastructure, including in health, in emerging markets.</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9" name="Pictur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384890" y="1281670"/>
            <a:ext cx="928201" cy="631177"/>
          </a:xfrm>
          <a:prstGeom prst="rect">
            <a:avLst/>
          </a:prstGeom>
        </p:spPr>
      </p:pic>
      <p:pic>
        <p:nvPicPr>
          <p:cNvPr id="14" name="Picture 13">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02191380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17711964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3130" name="think-cell Slide" r:id="rId5" imgW="6350000" imgH="6350000" progId="">
                  <p:embed/>
                </p:oleObj>
              </mc:Choice>
              <mc:Fallback>
                <p:oleObj name="think-cell Slide" r:id="rId5" imgW="6350000" imgH="6350000" progId="">
                  <p:embed/>
                  <p:pic>
                    <p:nvPicPr>
                      <p:cNvPr id="0" name="Picture 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b="2899"/>
          <a:stretch/>
        </p:blipFill>
        <p:spPr>
          <a:xfrm>
            <a:off x="1146213" y="1143001"/>
            <a:ext cx="7464387" cy="4800600"/>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The Solidarity Levy on Airline tickets mobilizes funds for health through a small </a:t>
            </a:r>
            <a:r>
              <a:rPr lang="en-US" altLang="en-US" dirty="0" smtClean="0">
                <a:solidFill>
                  <a:schemeClr val="tx1"/>
                </a:solidFill>
              </a:rPr>
              <a:t>tax</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62</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defRPr/>
            </a:pPr>
            <a:r>
              <a:rPr lang="en-US" altLang="en-US" sz="1000" b="1" dirty="0">
                <a:solidFill>
                  <a:prstClr val="black"/>
                </a:solidFill>
                <a:cs typeface="Arial" panose="020B0604020202020204" pitchFamily="34" charset="0"/>
                <a:sym typeface="Calibri" panose="020F0502020204030204" pitchFamily="34" charset="0"/>
              </a:rPr>
              <a:t>Participating </a:t>
            </a:r>
            <a:r>
              <a:rPr lang="en-US" altLang="en-US" sz="1000" b="1" dirty="0" smtClean="0">
                <a:solidFill>
                  <a:prstClr val="black"/>
                </a:solidFill>
                <a:cs typeface="Arial" panose="020B0604020202020204" pitchFamily="34" charset="0"/>
                <a:sym typeface="Calibri" panose="020F0502020204030204" pitchFamily="34" charset="0"/>
              </a:rPr>
              <a:t>countries, </a:t>
            </a:r>
            <a:r>
              <a:rPr lang="en-US" altLang="en-US" sz="1000" dirty="0" smtClean="0">
                <a:solidFill>
                  <a:prstClr val="black"/>
                </a:solidFill>
                <a:cs typeface="Arial" panose="020B0604020202020204" pitchFamily="34" charset="0"/>
                <a:sym typeface="Calibri" panose="020F0502020204030204" pitchFamily="34" charset="0"/>
              </a:rPr>
              <a:t>which include Cameroon, Congo, Madagascar, Mali, and Niger, </a:t>
            </a:r>
            <a:r>
              <a:rPr lang="en-US" altLang="en-US" sz="1000" dirty="0">
                <a:solidFill>
                  <a:prstClr val="black"/>
                </a:solidFill>
                <a:cs typeface="Arial" panose="020B0604020202020204" pitchFamily="34" charset="0"/>
                <a:sym typeface="Calibri" panose="020F0502020204030204" pitchFamily="34" charset="0"/>
              </a:rPr>
              <a:t>determine the rate at which they will tax airline tickets</a:t>
            </a:r>
          </a:p>
          <a:p>
            <a:pPr marL="171450" indent="-171450">
              <a:buFont typeface="Arial" panose="020B0604020202020204" pitchFamily="34" charset="0"/>
              <a:buChar char="•"/>
              <a:defRPr/>
            </a:pPr>
            <a:r>
              <a:rPr lang="en-US" altLang="en-US" sz="1000" b="1" dirty="0" smtClean="0">
                <a:solidFill>
                  <a:prstClr val="black"/>
                </a:solidFill>
                <a:cs typeface="Arial" panose="020B0604020202020204" pitchFamily="34" charset="0"/>
                <a:sym typeface="Calibri" panose="020F0502020204030204" pitchFamily="34" charset="0"/>
              </a:rPr>
              <a:t>Consumers purchasing tickets in that country</a:t>
            </a:r>
            <a:r>
              <a:rPr lang="en-US" altLang="en-US" sz="1000" dirty="0" smtClean="0">
                <a:solidFill>
                  <a:prstClr val="black"/>
                </a:solidFill>
                <a:cs typeface="Arial" panose="020B0604020202020204" pitchFamily="34" charset="0"/>
                <a:sym typeface="Calibri" panose="020F0502020204030204" pitchFamily="34" charset="0"/>
              </a:rPr>
              <a:t> </a:t>
            </a:r>
            <a:r>
              <a:rPr lang="en-US" altLang="en-US" sz="1000" dirty="0">
                <a:solidFill>
                  <a:prstClr val="black"/>
                </a:solidFill>
                <a:cs typeface="Arial" panose="020B0604020202020204" pitchFamily="34" charset="0"/>
                <a:sym typeface="Calibri" panose="020F0502020204030204" pitchFamily="34" charset="0"/>
              </a:rPr>
              <a:t>(whether </a:t>
            </a:r>
            <a:r>
              <a:rPr lang="en-US" altLang="en-US" sz="1000" dirty="0" smtClean="0">
                <a:solidFill>
                  <a:prstClr val="black"/>
                </a:solidFill>
                <a:cs typeface="Arial" panose="020B0604020202020204" pitchFamily="34" charset="0"/>
                <a:sym typeface="Calibri" panose="020F0502020204030204" pitchFamily="34" charset="0"/>
              </a:rPr>
              <a:t>foreigners </a:t>
            </a:r>
            <a:r>
              <a:rPr lang="en-US" altLang="en-US" sz="1000" dirty="0">
                <a:solidFill>
                  <a:prstClr val="black"/>
                </a:solidFill>
                <a:cs typeface="Arial" panose="020B0604020202020204" pitchFamily="34" charset="0"/>
                <a:sym typeface="Calibri" panose="020F0502020204030204" pitchFamily="34" charset="0"/>
              </a:rPr>
              <a:t>or domestic nationals) automatically pay the tax</a:t>
            </a:r>
          </a:p>
          <a:p>
            <a:pPr marL="171450" indent="-171450">
              <a:buFont typeface="Arial" panose="020B0604020202020204" pitchFamily="34" charset="0"/>
              <a:buChar char="•"/>
              <a:defRPr/>
            </a:pPr>
            <a:r>
              <a:rPr lang="en-US" altLang="en-US" sz="1000" b="1" dirty="0">
                <a:solidFill>
                  <a:prstClr val="black"/>
                </a:solidFill>
                <a:cs typeface="Arial" panose="020B0604020202020204" pitchFamily="34" charset="0"/>
                <a:sym typeface="Calibri" panose="020F0502020204030204" pitchFamily="34" charset="0"/>
              </a:rPr>
              <a:t>UNITAID</a:t>
            </a:r>
            <a:r>
              <a:rPr lang="en-US" altLang="en-US" sz="1000" dirty="0">
                <a:solidFill>
                  <a:prstClr val="black"/>
                </a:solidFill>
                <a:cs typeface="Arial" panose="020B0604020202020204" pitchFamily="34" charset="0"/>
                <a:sym typeface="Calibri" panose="020F0502020204030204" pitchFamily="34" charset="0"/>
              </a:rPr>
              <a:t> uses the funds; the predictable funding flows help it to incentivize manufacturers to product quality medical products at affordable prices</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9 countries have signed on</a:t>
            </a:r>
            <a:r>
              <a:rPr lang="en-US" altLang="en-US" sz="1000" dirty="0">
                <a:solidFill>
                  <a:prstClr val="black"/>
                </a:solidFill>
                <a:cs typeface="Arial" panose="020B0604020202020204" pitchFamily="34" charset="0"/>
                <a:sym typeface="Calibri" panose="020F0502020204030204" pitchFamily="34" charset="0"/>
              </a:rPr>
              <a:t> as participating partners</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The levy has raised 65% of UNITAID’s funds</a:t>
            </a:r>
            <a:r>
              <a:rPr lang="en-US" altLang="en-US" sz="1000" dirty="0">
                <a:solidFill>
                  <a:prstClr val="black"/>
                </a:solidFill>
                <a:cs typeface="Arial" panose="020B0604020202020204" pitchFamily="34" charset="0"/>
                <a:sym typeface="Calibri" panose="020F0502020204030204" pitchFamily="34" charset="0"/>
              </a:rPr>
              <a:t> (more than USD 1.9B)</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It has had no negative effect</a:t>
            </a:r>
            <a:r>
              <a:rPr lang="en-US" altLang="en-US" sz="1000" dirty="0">
                <a:solidFill>
                  <a:prstClr val="black"/>
                </a:solidFill>
                <a:cs typeface="Arial" panose="020B0604020202020204" pitchFamily="34" charset="0"/>
                <a:sym typeface="Calibri" panose="020F0502020204030204" pitchFamily="34" charset="0"/>
              </a:rPr>
              <a:t> on revenue and profitability, air traffic, travel industry jobs and tourism. Also, the levy is implemented by existing national authorities so the setup costs have been </a:t>
            </a:r>
            <a:r>
              <a:rPr lang="en-US" altLang="en-US" sz="1000" dirty="0" smtClean="0">
                <a:solidFill>
                  <a:prstClr val="black"/>
                </a:solidFill>
                <a:cs typeface="Arial" panose="020B0604020202020204" pitchFamily="34" charset="0"/>
                <a:sym typeface="Calibri" panose="020F0502020204030204" pitchFamily="34" charset="0"/>
              </a:rPr>
              <a:t>low</a:t>
            </a:r>
            <a:endParaRPr lang="en-US" altLang="en-US" sz="1000"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white"/>
                </a:solidFill>
                <a:cs typeface="Arial" panose="020B0604020202020204" pitchFamily="34" charset="0"/>
                <a:sym typeface="Calibri" panose="020F0502020204030204" pitchFamily="34" charset="0"/>
              </a:rPr>
              <a:t>The </a:t>
            </a:r>
            <a:r>
              <a:rPr lang="en-US" altLang="en-US" sz="1000" b="1" dirty="0">
                <a:solidFill>
                  <a:prstClr val="white"/>
                </a:solidFill>
                <a:cs typeface="Arial" panose="020B0604020202020204" pitchFamily="34" charset="0"/>
                <a:sym typeface="Calibri" panose="020F0502020204030204" pitchFamily="34" charset="0"/>
              </a:rPr>
              <a:t>airline solidarity levy </a:t>
            </a:r>
            <a:r>
              <a:rPr lang="en-US" altLang="en-US" sz="1000" dirty="0">
                <a:solidFill>
                  <a:prstClr val="white"/>
                </a:solidFill>
                <a:cs typeface="Arial" panose="020B0604020202020204" pitchFamily="34" charset="0"/>
                <a:sym typeface="Calibri" panose="020F0502020204030204" pitchFamily="34" charset="0"/>
              </a:rPr>
              <a:t>was designed as a way to provide dedicated, predictable funding flows to </a:t>
            </a:r>
            <a:r>
              <a:rPr lang="en-US" altLang="en-US" sz="1000" b="1" dirty="0" smtClean="0">
                <a:solidFill>
                  <a:prstClr val="white"/>
                </a:solidFill>
                <a:cs typeface="Arial" panose="020B0604020202020204" pitchFamily="34" charset="0"/>
                <a:sym typeface="Calibri" panose="020F0502020204030204" pitchFamily="34" charset="0"/>
              </a:rPr>
              <a:t>UNITAID</a:t>
            </a:r>
            <a:r>
              <a:rPr lang="en-US" altLang="en-US" sz="1000" dirty="0" smtClean="0">
                <a:solidFill>
                  <a:prstClr val="white"/>
                </a:solidFill>
                <a:cs typeface="Arial" panose="020B0604020202020204" pitchFamily="34" charset="0"/>
                <a:sym typeface="Calibri" panose="020F0502020204030204" pitchFamily="34" charset="0"/>
              </a:rPr>
              <a:t>; </a:t>
            </a:r>
            <a:r>
              <a:rPr lang="en-US" altLang="en-US" sz="1000" dirty="0">
                <a:solidFill>
                  <a:prstClr val="white"/>
                </a:solidFill>
                <a:cs typeface="Arial" panose="020B0604020202020204" pitchFamily="34" charset="0"/>
                <a:sym typeface="Calibri" panose="020F0502020204030204" pitchFamily="34" charset="0"/>
              </a:rPr>
              <a:t>by placing a modest </a:t>
            </a:r>
            <a:r>
              <a:rPr lang="en-US" altLang="en-US" sz="1000" b="1" dirty="0">
                <a:solidFill>
                  <a:prstClr val="white"/>
                </a:solidFill>
                <a:cs typeface="Arial" panose="020B0604020202020204" pitchFamily="34" charset="0"/>
                <a:sym typeface="Calibri" panose="020F0502020204030204" pitchFamily="34" charset="0"/>
              </a:rPr>
              <a:t>tax on airline tickets</a:t>
            </a:r>
            <a:r>
              <a:rPr lang="en-US" altLang="en-US" sz="1000" dirty="0">
                <a:solidFill>
                  <a:prstClr val="white"/>
                </a:solidFill>
                <a:cs typeface="Arial" panose="020B0604020202020204" pitchFamily="34" charset="0"/>
                <a:sym typeface="Calibri" panose="020F0502020204030204" pitchFamily="34" charset="0"/>
              </a:rPr>
              <a:t>, countries are able to ensure that they are only collecting the tax from people likely to be able to afford </a:t>
            </a:r>
            <a:r>
              <a:rPr lang="en-US" altLang="en-US" sz="1000" dirty="0" smtClean="0">
                <a:solidFill>
                  <a:prstClr val="white"/>
                </a:solidFill>
                <a:cs typeface="Arial" panose="020B0604020202020204" pitchFamily="34" charset="0"/>
                <a:sym typeface="Calibri" panose="020F0502020204030204" pitchFamily="34" charset="0"/>
              </a:rPr>
              <a:t>it. UNITAID </a:t>
            </a:r>
            <a:r>
              <a:rPr lang="en-US" altLang="en-US" sz="1000" dirty="0">
                <a:solidFill>
                  <a:prstClr val="white"/>
                </a:solidFill>
                <a:cs typeface="Arial" panose="020B0604020202020204" pitchFamily="34" charset="0"/>
                <a:sym typeface="Calibri" panose="020F0502020204030204" pitchFamily="34" charset="0"/>
              </a:rPr>
              <a:t>is a drug purchasing facility that negotiates global price reductions on pharmaceutical drugs, which all public health organizations are able to </a:t>
            </a:r>
            <a:r>
              <a:rPr lang="en-US" altLang="en-US" sz="1000" dirty="0" smtClean="0">
                <a:solidFill>
                  <a:prstClr val="white"/>
                </a:solidFill>
                <a:cs typeface="Arial" panose="020B0604020202020204" pitchFamily="34" charset="0"/>
                <a:sym typeface="Calibri" panose="020F0502020204030204" pitchFamily="34" charset="0"/>
              </a:rPr>
              <a:t>benefit </a:t>
            </a:r>
            <a:r>
              <a:rPr lang="en-US" altLang="en-US" sz="1000" dirty="0">
                <a:solidFill>
                  <a:prstClr val="white"/>
                </a:solidFill>
                <a:cs typeface="Arial" panose="020B0604020202020204" pitchFamily="34" charset="0"/>
                <a:sym typeface="Calibri" panose="020F0502020204030204" pitchFamily="34" charset="0"/>
              </a:rPr>
              <a:t>from; emphasis is placed on diseases for which the poor shoulder the highest burden (e.g. tuberculosis, malaria and </a:t>
            </a:r>
            <a:r>
              <a:rPr lang="en-US" altLang="en-US" sz="1000" dirty="0" smtClean="0">
                <a:solidFill>
                  <a:prstClr val="white"/>
                </a:solidFill>
                <a:cs typeface="Arial" panose="020B0604020202020204" pitchFamily="34" charset="0"/>
                <a:sym typeface="Calibri" panose="020F0502020204030204" pitchFamily="34" charset="0"/>
              </a:rPr>
              <a:t>HIV). </a:t>
            </a:r>
            <a:endParaRPr lang="en-US" altLang="en-US" sz="1000" dirty="0">
              <a:solidFill>
                <a:prstClr val="white"/>
              </a:solidFill>
              <a:cs typeface="Arial" panose="020B0604020202020204" pitchFamily="34" charset="0"/>
              <a:sym typeface="Calibri" panose="020F0502020204030204" pitchFamily="34" charset="0"/>
            </a:endParaRPr>
          </a:p>
        </p:txBody>
      </p:sp>
      <p:pic>
        <p:nvPicPr>
          <p:cNvPr id="20"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Dalberg (2014): “Innovative </a:t>
            </a:r>
            <a:r>
              <a:rPr lang="en-US" altLang="en-US" sz="900" dirty="0">
                <a:solidFill>
                  <a:prstClr val="black"/>
                </a:solidFill>
                <a:cs typeface="Arial" panose="020B0604020202020204" pitchFamily="34" charset="0"/>
                <a:sym typeface="Calibri" panose="020F0502020204030204" pitchFamily="34" charset="0"/>
              </a:rPr>
              <a:t>Financing Database</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UNITAID (2012</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“UN World Economic and Social Survey discusses UNITAID’s unique model;” </a:t>
            </a:r>
            <a:r>
              <a:rPr lang="en-US" altLang="en-US" sz="900" dirty="0" err="1">
                <a:solidFill>
                  <a:prstClr val="black"/>
                </a:solidFill>
                <a:cs typeface="Arial" panose="020B0604020202020204" pitchFamily="34" charset="0"/>
                <a:sym typeface="Calibri" panose="020F0502020204030204" pitchFamily="34" charset="0"/>
              </a:rPr>
              <a:t>EconoMonitor</a:t>
            </a:r>
            <a:r>
              <a:rPr lang="en-US" altLang="en-US" sz="900" dirty="0">
                <a:solidFill>
                  <a:prstClr val="black"/>
                </a:solidFill>
                <a:cs typeface="Arial" panose="020B0604020202020204" pitchFamily="34" charset="0"/>
                <a:sym typeface="Calibri" panose="020F0502020204030204" pitchFamily="34" charset="0"/>
              </a:rPr>
              <a:t> (2014</a:t>
            </a:r>
            <a:r>
              <a:rPr lang="en-US" altLang="en-US" sz="900" dirty="0" smtClean="0">
                <a:solidFill>
                  <a:prstClr val="black"/>
                </a:solidFill>
                <a:cs typeface="Arial" panose="020B0604020202020204" pitchFamily="34" charset="0"/>
                <a:sym typeface="Calibri" panose="020F0502020204030204" pitchFamily="34" charset="0"/>
              </a:rPr>
              <a:t>): “Financing </a:t>
            </a:r>
            <a:r>
              <a:rPr lang="en-US" altLang="en-US" sz="900" dirty="0">
                <a:solidFill>
                  <a:prstClr val="black"/>
                </a:solidFill>
                <a:cs typeface="Arial" panose="020B0604020202020204" pitchFamily="34" charset="0"/>
                <a:sym typeface="Calibri" panose="020F0502020204030204" pitchFamily="34" charset="0"/>
              </a:rPr>
              <a:t>Development: Are International Solidarity Levies the Answer</a:t>
            </a:r>
            <a:r>
              <a:rPr lang="en-US" altLang="en-US" sz="900" dirty="0" smtClean="0">
                <a:solidFill>
                  <a:prstClr val="black"/>
                </a:solidFill>
                <a:cs typeface="Arial" panose="020B0604020202020204" pitchFamily="34" charset="0"/>
                <a:sym typeface="Calibri" panose="020F0502020204030204" pitchFamily="34" charset="0"/>
              </a:rPr>
              <a:t>?;” Flickr user m01229 (photo); Dalberg analysis.</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17" name="Picture 1"/>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rot="16200000">
            <a:off x="252078" y="1620464"/>
            <a:ext cx="1376080" cy="41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2859830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a:ext>
            </a:extLst>
          </a:blip>
          <a:srcRect t="13914"/>
          <a:stretch/>
        </p:blipFill>
        <p:spPr>
          <a:xfrm>
            <a:off x="1175258" y="1143000"/>
            <a:ext cx="7435342" cy="4800600"/>
          </a:xfrm>
          <a:prstGeom prst="rect">
            <a:avLst/>
          </a:prstGeom>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473" name="think-cell Slide" r:id="rId6" imgW="6350000" imgH="6350000" progId="">
                  <p:embed/>
                </p:oleObj>
              </mc:Choice>
              <mc:Fallback>
                <p:oleObj name="think-cell Slide" r:id="rId6" imgW="6350000" imgH="6350000"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PRODUCT(RED) mobilizes private resources through donations in customer purchase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63</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a:solidFill>
                  <a:prstClr val="black"/>
                </a:solidFill>
                <a:cs typeface="Calibri" panose="020F0502020204030204" pitchFamily="34" charset="0"/>
              </a:rPr>
              <a:t>Licensed partners create (RED)-branded products</a:t>
            </a:r>
            <a:r>
              <a:rPr lang="en-US" sz="1000" dirty="0">
                <a:solidFill>
                  <a:prstClr val="black"/>
                </a:solidFill>
                <a:cs typeface="Calibri" panose="020F0502020204030204" pitchFamily="34" charset="0"/>
              </a:rPr>
              <a:t>, and donate up to 50% of profits on these products to the Global Fund (percentage set by the company). The business model was designed to increase consumer purchases for the company, while simultaneously resulting in increased donations and awareness.</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black"/>
                </a:solidFill>
                <a:cs typeface="Calibri" panose="020F0502020204030204" pitchFamily="34" charset="0"/>
              </a:rPr>
              <a:t>PRODUCT(RED) </a:t>
            </a:r>
            <a:r>
              <a:rPr lang="en-US" sz="1000" dirty="0">
                <a:solidFill>
                  <a:prstClr val="black"/>
                </a:solidFill>
                <a:cs typeface="Calibri" panose="020F0502020204030204" pitchFamily="34" charset="0"/>
              </a:rPr>
              <a:t>has donated over $300M to the Global Fund, making it the largest donor; funds have been dispersed across Africa. </a:t>
            </a:r>
            <a:endParaRPr lang="en-US" sz="1000" dirty="0" smtClean="0">
              <a:solidFill>
                <a:prstClr val="black"/>
              </a:solidFill>
              <a:cs typeface="Calibri" panose="020F0502020204030204" pitchFamily="34" charset="0"/>
            </a:endParaRPr>
          </a:p>
          <a:p>
            <a:pPr>
              <a:buFont typeface="Arial" panose="020B0604020202020204" pitchFamily="34" charset="0"/>
              <a:buNone/>
            </a:pPr>
            <a:endParaRPr lang="en-US" sz="1000" dirty="0">
              <a:solidFill>
                <a:prstClr val="black"/>
              </a:solidFill>
              <a:cs typeface="Calibri" panose="020F0502020204030204" pitchFamily="34" charset="0"/>
            </a:endParaRPr>
          </a:p>
          <a:p>
            <a:pPr>
              <a:buFont typeface="Arial" panose="020B0604020202020204" pitchFamily="34" charset="0"/>
              <a:buNone/>
            </a:pPr>
            <a:r>
              <a:rPr lang="en-US" sz="1000" dirty="0" smtClean="0">
                <a:solidFill>
                  <a:prstClr val="black"/>
                </a:solidFill>
                <a:cs typeface="Calibri" panose="020F0502020204030204" pitchFamily="34" charset="0"/>
              </a:rPr>
              <a:t>While PRODUCT(RED) mobilizes global resources from high-income countries through CSR, it can serve as a model for CSR campaigns among corporations in developing countries.</a:t>
            </a:r>
            <a:endParaRPr lang="en-US" sz="1000" dirty="0">
              <a:solidFill>
                <a:prstClr val="black"/>
              </a:solidFill>
              <a:cs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cs typeface="Calibri" panose="020F0502020204030204" pitchFamily="34" charset="0"/>
              </a:rPr>
              <a:t>Despite proven interventions to prevent and treat HIV/AIDS, 22 million HIV-positive individuals </a:t>
            </a:r>
            <a:r>
              <a:rPr lang="en-US" sz="1000" b="1" dirty="0">
                <a:solidFill>
                  <a:prstClr val="white"/>
                </a:solidFill>
                <a:cs typeface="Calibri" panose="020F0502020204030204" pitchFamily="34" charset="0"/>
              </a:rPr>
              <a:t>lack access to lifesaving treatment</a:t>
            </a:r>
            <a:r>
              <a:rPr lang="en-US" sz="1000" dirty="0">
                <a:solidFill>
                  <a:prstClr val="white"/>
                </a:solidFill>
                <a:cs typeface="Calibri" panose="020F0502020204030204" pitchFamily="34" charset="0"/>
              </a:rPr>
              <a:t>. The bulk of HIV/AIDS occurs in the </a:t>
            </a:r>
            <a:r>
              <a:rPr lang="en-US" sz="1000" b="1" dirty="0">
                <a:solidFill>
                  <a:prstClr val="white"/>
                </a:solidFill>
                <a:cs typeface="Calibri" panose="020F0502020204030204" pitchFamily="34" charset="0"/>
              </a:rPr>
              <a:t>poorest </a:t>
            </a:r>
            <a:r>
              <a:rPr lang="en-US" sz="1000" b="1" dirty="0" smtClean="0">
                <a:solidFill>
                  <a:prstClr val="white"/>
                </a:solidFill>
                <a:cs typeface="Calibri" panose="020F0502020204030204" pitchFamily="34" charset="0"/>
              </a:rPr>
              <a:t>countries.</a:t>
            </a:r>
          </a:p>
          <a:p>
            <a:endParaRPr lang="en-US" sz="1000" b="1" dirty="0">
              <a:solidFill>
                <a:prstClr val="white"/>
              </a:solidFill>
              <a:cs typeface="Calibri" panose="020F0502020204030204" pitchFamily="34" charset="0"/>
            </a:endParaRPr>
          </a:p>
          <a:p>
            <a:r>
              <a:rPr lang="en-US" sz="1000" b="1" dirty="0">
                <a:solidFill>
                  <a:prstClr val="white"/>
                </a:solidFill>
                <a:cs typeface="Calibri" panose="020F0502020204030204" pitchFamily="34" charset="0"/>
              </a:rPr>
              <a:t>PRODUCT(RED), </a:t>
            </a:r>
            <a:r>
              <a:rPr lang="en-US" sz="1000" dirty="0">
                <a:solidFill>
                  <a:prstClr val="white"/>
                </a:solidFill>
                <a:cs typeface="Calibri" panose="020F0502020204030204" pitchFamily="34" charset="0"/>
              </a:rPr>
              <a:t>founded in 2006 by Bono and Bobby Shriver, provides a platform for corporations to engage in CSR for HIV/AIDS. Its success depends on high-profile corporate partners, which currently include Gap, Apple, and Beats by </a:t>
            </a:r>
            <a:r>
              <a:rPr lang="en-US" sz="1000" dirty="0" err="1">
                <a:solidFill>
                  <a:prstClr val="white"/>
                </a:solidFill>
                <a:cs typeface="Calibri" panose="020F0502020204030204" pitchFamily="34" charset="0"/>
              </a:rPr>
              <a:t>Dre</a:t>
            </a:r>
            <a:r>
              <a:rPr lang="en-US" sz="1000" dirty="0">
                <a:solidFill>
                  <a:prstClr val="white"/>
                </a:solidFill>
                <a:cs typeface="Calibri" panose="020F0502020204030204" pitchFamily="34" charset="0"/>
              </a:rPr>
              <a:t>.</a:t>
            </a:r>
          </a:p>
          <a:p>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Dalberg (2014): “Innovative Financing for Development;” </a:t>
            </a:r>
            <a:r>
              <a:rPr lang="en-US" sz="900" dirty="0" smtClean="0"/>
              <a:t>Nora </a:t>
            </a:r>
            <a:r>
              <a:rPr lang="en-US" sz="900" dirty="0" err="1" smtClean="0"/>
              <a:t>Hanagan</a:t>
            </a:r>
            <a:r>
              <a:rPr lang="en-US" sz="900" dirty="0"/>
              <a:t>:</a:t>
            </a:r>
            <a:r>
              <a:rPr lang="en-US" sz="900" dirty="0" smtClean="0"/>
              <a:t> </a:t>
            </a:r>
            <a:r>
              <a:rPr lang="en-US" sz="900" dirty="0"/>
              <a:t>“Product(RED</a:t>
            </a:r>
            <a:r>
              <a:rPr lang="en-US" sz="900" dirty="0" smtClean="0"/>
              <a:t>);” Dalberg analysis.</a:t>
            </a:r>
            <a:endParaRPr lang="en-US" sz="900" dirty="0"/>
          </a:p>
          <a:p>
            <a:pPr eaLnBrk="1" hangingPunct="1">
              <a:spcBef>
                <a:spcPct val="50000"/>
              </a:spcBef>
              <a:buSzPct val="100000"/>
            </a:pPr>
            <a:endParaRPr lang="en-US" sz="900" dirty="0"/>
          </a:p>
        </p:txBody>
      </p:sp>
      <p:pic>
        <p:nvPicPr>
          <p:cNvPr id="15" name="Picture 1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a:ext>
            </a:extLst>
          </a:blip>
          <a:srcRect l="8744"/>
          <a:stretch/>
        </p:blipFill>
        <p:spPr>
          <a:xfrm rot="16200000">
            <a:off x="335292" y="1258292"/>
            <a:ext cx="929470" cy="685949"/>
          </a:xfrm>
          <a:prstGeom prst="rect">
            <a:avLst/>
          </a:prstGeom>
        </p:spPr>
      </p:pic>
      <p:pic>
        <p:nvPicPr>
          <p:cNvPr id="17" name="Picture 48" descr="taxes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62880440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t="5675" r="3061"/>
          <a:stretch/>
        </p:blipFill>
        <p:spPr>
          <a:xfrm>
            <a:off x="1163434" y="1143000"/>
            <a:ext cx="7447166" cy="4816234"/>
          </a:xfrm>
          <a:prstGeom prst="rect">
            <a:avLst/>
          </a:prstGeom>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449" name="think-cell Slide" r:id="rId6" imgW="6350000" imgH="6350000" progId="">
                  <p:embed/>
                </p:oleObj>
              </mc:Choice>
              <mc:Fallback>
                <p:oleObj name="think-cell Slide" r:id="rId6" imgW="6350000" imgH="6350000"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Karuna Trust uses PPPs to leverage private sector resources within the health system in India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64</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smtClean="0">
                <a:solidFill>
                  <a:prstClr val="black"/>
                </a:solidFill>
                <a:cs typeface="Calibri" panose="020F0502020204030204" pitchFamily="34" charset="0"/>
              </a:rPr>
              <a:t>Karuna </a:t>
            </a:r>
            <a:r>
              <a:rPr lang="en-US" sz="1000" b="1" dirty="0">
                <a:solidFill>
                  <a:prstClr val="black"/>
                </a:solidFill>
                <a:cs typeface="Calibri" panose="020F0502020204030204" pitchFamily="34" charset="0"/>
              </a:rPr>
              <a:t>Trust takes over management of poor-performing Primary Health Care Centers</a:t>
            </a:r>
            <a:r>
              <a:rPr lang="en-US" sz="1000" dirty="0">
                <a:solidFill>
                  <a:prstClr val="black"/>
                </a:solidFill>
                <a:cs typeface="Calibri" panose="020F0502020204030204" pitchFamily="34" charset="0"/>
              </a:rPr>
              <a:t> (PHCs) and, using a combination of PPPs and CSR, engages the private sector to rehabilitate these centers and transform them into models of care.</a:t>
            </a:r>
          </a:p>
          <a:p>
            <a:pPr>
              <a:buFont typeface="Arial" panose="020B0604020202020204" pitchFamily="34" charset="0"/>
              <a:buNone/>
            </a:pPr>
            <a:endParaRPr lang="en-US" sz="400" b="1" dirty="0">
              <a:solidFill>
                <a:prstClr val="black"/>
              </a:solidFill>
              <a:cs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smtClean="0">
                <a:solidFill>
                  <a:prstClr val="black"/>
                </a:solidFill>
                <a:cs typeface="Calibri" panose="020F0502020204030204" pitchFamily="34" charset="0"/>
              </a:rPr>
              <a:t>The </a:t>
            </a:r>
            <a:r>
              <a:rPr lang="en-US" sz="1000" b="1" dirty="0">
                <a:solidFill>
                  <a:prstClr val="black"/>
                </a:solidFill>
                <a:cs typeface="Calibri" panose="020F0502020204030204" pitchFamily="34" charset="0"/>
              </a:rPr>
              <a:t>Trust currently manages 68 PHCs in 8 states </a:t>
            </a:r>
            <a:r>
              <a:rPr lang="en-US" sz="1000" dirty="0">
                <a:solidFill>
                  <a:prstClr val="black"/>
                </a:solidFill>
                <a:cs typeface="Calibri" panose="020F0502020204030204" pitchFamily="34" charset="0"/>
              </a:rPr>
              <a:t>– Karnataka, Andhra Pradesh, Orissa, Arunachal Pradesh, Manipur, Maharashtra, Meghalaya, and Rajasthan; total staff at these centers tops 1,000, reaching over 1 million people.</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cs typeface="Calibri" panose="020F0502020204030204" pitchFamily="34" charset="0"/>
              </a:rPr>
              <a:t>In India, over 30%</a:t>
            </a:r>
            <a:r>
              <a:rPr lang="en-US" sz="1000" dirty="0" smtClean="0">
                <a:solidFill>
                  <a:prstClr val="white"/>
                </a:solidFill>
                <a:cs typeface="Calibri" panose="020F0502020204030204" pitchFamily="34" charset="0"/>
              </a:rPr>
              <a:t>  of people living in </a:t>
            </a:r>
            <a:r>
              <a:rPr lang="en-US" sz="1000" dirty="0">
                <a:solidFill>
                  <a:prstClr val="white"/>
                </a:solidFill>
                <a:cs typeface="Calibri" panose="020F0502020204030204" pitchFamily="34" charset="0"/>
              </a:rPr>
              <a:t>rural areas and 20% in urban areas </a:t>
            </a:r>
            <a:r>
              <a:rPr lang="en-US" sz="1000" b="1" dirty="0">
                <a:solidFill>
                  <a:prstClr val="white"/>
                </a:solidFill>
                <a:cs typeface="Calibri" panose="020F0502020204030204" pitchFamily="34" charset="0"/>
              </a:rPr>
              <a:t>do not seek</a:t>
            </a:r>
            <a:r>
              <a:rPr lang="en-US" sz="1000" b="1" dirty="0" smtClean="0">
                <a:solidFill>
                  <a:prstClr val="white"/>
                </a:solidFill>
                <a:cs typeface="Calibri" panose="020F0502020204030204" pitchFamily="34" charset="0"/>
              </a:rPr>
              <a:t> care. </a:t>
            </a:r>
            <a:r>
              <a:rPr lang="en-US" sz="1000" dirty="0">
                <a:solidFill>
                  <a:prstClr val="white"/>
                </a:solidFill>
                <a:cs typeface="Calibri" panose="020F0502020204030204" pitchFamily="34" charset="0"/>
              </a:rPr>
              <a:t>Every year, nearly 39 million people are pushed into poverty due to </a:t>
            </a:r>
            <a:r>
              <a:rPr lang="en-US" sz="1000" b="1" dirty="0">
                <a:solidFill>
                  <a:prstClr val="white"/>
                </a:solidFill>
                <a:cs typeface="Calibri" panose="020F0502020204030204" pitchFamily="34" charset="0"/>
              </a:rPr>
              <a:t>financial catastrophe</a:t>
            </a:r>
            <a:r>
              <a:rPr lang="en-US" sz="1000" dirty="0">
                <a:solidFill>
                  <a:prstClr val="white"/>
                </a:solidFill>
                <a:cs typeface="Calibri" panose="020F0502020204030204" pitchFamily="34" charset="0"/>
              </a:rPr>
              <a:t> caused by poor health and health emergencies, </a:t>
            </a:r>
            <a:r>
              <a:rPr lang="en-US" sz="1000" dirty="0" smtClean="0">
                <a:solidFill>
                  <a:prstClr val="white"/>
                </a:solidFill>
                <a:cs typeface="Calibri" panose="020F0502020204030204" pitchFamily="34" charset="0"/>
              </a:rPr>
              <a:t>and </a:t>
            </a:r>
            <a:r>
              <a:rPr lang="en-US" sz="1000" b="1" dirty="0" smtClean="0">
                <a:solidFill>
                  <a:prstClr val="white"/>
                </a:solidFill>
                <a:cs typeface="Calibri" panose="020F0502020204030204" pitchFamily="34" charset="0"/>
              </a:rPr>
              <a:t>out-of-pocket spending </a:t>
            </a:r>
            <a:r>
              <a:rPr lang="en-US" sz="1000" dirty="0" smtClean="0">
                <a:solidFill>
                  <a:prstClr val="white"/>
                </a:solidFill>
                <a:cs typeface="Calibri" panose="020F0502020204030204" pitchFamily="34" charset="0"/>
              </a:rPr>
              <a:t>remains </a:t>
            </a:r>
            <a:r>
              <a:rPr lang="en-US" sz="1000" dirty="0">
                <a:solidFill>
                  <a:prstClr val="white"/>
                </a:solidFill>
                <a:cs typeface="Calibri" panose="020F0502020204030204" pitchFamily="34" charset="0"/>
              </a:rPr>
              <a:t>high at </a:t>
            </a:r>
            <a:r>
              <a:rPr lang="en-US" sz="1000" dirty="0" smtClean="0">
                <a:solidFill>
                  <a:prstClr val="white"/>
                </a:solidFill>
                <a:cs typeface="Calibri" panose="020F0502020204030204" pitchFamily="34" charset="0"/>
              </a:rPr>
              <a:t>72</a:t>
            </a:r>
            <a:r>
              <a:rPr lang="en-US" sz="1000" dirty="0">
                <a:solidFill>
                  <a:prstClr val="white"/>
                </a:solidFill>
                <a:cs typeface="Calibri" panose="020F0502020204030204" pitchFamily="34" charset="0"/>
              </a:rPr>
              <a:t>% of expenditure on drugs</a:t>
            </a:r>
            <a:r>
              <a:rPr lang="en-US" sz="1000" dirty="0" smtClean="0">
                <a:solidFill>
                  <a:prstClr val="white"/>
                </a:solidFill>
                <a:cs typeface="Calibri" panose="020F0502020204030204" pitchFamily="34" charset="0"/>
              </a:rPr>
              <a:t>.</a:t>
            </a:r>
          </a:p>
          <a:p>
            <a:endParaRPr lang="en-US" sz="1000" dirty="0">
              <a:solidFill>
                <a:prstClr val="white"/>
              </a:solidFill>
              <a:cs typeface="Calibri" panose="020F0502020204030204" pitchFamily="34" charset="0"/>
            </a:endParaRPr>
          </a:p>
          <a:p>
            <a:r>
              <a:rPr lang="en-US" sz="1000" dirty="0">
                <a:solidFill>
                  <a:prstClr val="white"/>
                </a:solidFill>
                <a:cs typeface="Calibri" panose="020F0502020204030204" pitchFamily="34" charset="0"/>
              </a:rPr>
              <a:t>Launched in 1986, Karuna Trust is a public charitable trust in India that leverages </a:t>
            </a:r>
            <a:r>
              <a:rPr lang="en-US" sz="1000" b="1" dirty="0">
                <a:solidFill>
                  <a:prstClr val="white"/>
                </a:solidFill>
                <a:cs typeface="Calibri" panose="020F0502020204030204" pitchFamily="34" charset="0"/>
              </a:rPr>
              <a:t>public-private partnerships </a:t>
            </a:r>
            <a:r>
              <a:rPr lang="en-US" sz="1000" dirty="0">
                <a:solidFill>
                  <a:prstClr val="white"/>
                </a:solidFill>
                <a:cs typeface="Calibri" panose="020F0502020204030204" pitchFamily="34" charset="0"/>
              </a:rPr>
              <a:t>to support the Government of India’s goal to deliver quality health care to the last mile.</a:t>
            </a:r>
          </a:p>
          <a:p>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a:t>
            </a:r>
            <a:r>
              <a:rPr lang="en-US" sz="900" dirty="0"/>
              <a:t>Karuna Trust (2015); Center for Health Market Innovations (2015</a:t>
            </a:r>
            <a:r>
              <a:rPr lang="en-US" sz="900" dirty="0" smtClean="0"/>
              <a:t>):“</a:t>
            </a:r>
            <a:r>
              <a:rPr lang="en-US" sz="900" dirty="0"/>
              <a:t>Karuna </a:t>
            </a:r>
            <a:r>
              <a:rPr lang="en-US" sz="900" dirty="0" smtClean="0"/>
              <a:t>Trust;” Dalberg analysis.</a:t>
            </a:r>
            <a:endParaRPr lang="en-US" sz="900"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200000">
            <a:off x="-182200" y="2010999"/>
            <a:ext cx="2163423" cy="427424"/>
          </a:xfrm>
          <a:prstGeom prst="rect">
            <a:avLst/>
          </a:prstGeom>
        </p:spPr>
      </p:pic>
      <p:pic>
        <p:nvPicPr>
          <p:cNvPr id="20" name="Picture 48" descr="taxes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515" y="76200"/>
            <a:ext cx="411285" cy="4112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5" descr="Incentivize Icon"/>
          <p:cNvPicPr>
            <a:picLocks noChangeAspect="1" noChangeArrowheads="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792285" y="533400"/>
            <a:ext cx="350715" cy="354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36318054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1169318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059" name="think-cell Slide" r:id="rId5" imgW="6350000" imgH="6350000" progId="">
                  <p:embed/>
                </p:oleObj>
              </mc:Choice>
              <mc:Fallback>
                <p:oleObj name="think-cell Slide" r:id="rId5" imgW="6350000" imgH="6350000" progId="">
                  <p:embed/>
                  <p:pic>
                    <p:nvPicPr>
                      <p:cNvPr id="0" name="Picture 2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a:extLst>
              <a:ext uri="{28A0092B-C50C-407E-A947-70E740481C1C}">
                <a14:useLocalDpi xmlns:a14="http://schemas.microsoft.com/office/drawing/2010/main"/>
              </a:ext>
            </a:extLst>
          </a:blip>
          <a:srcRect t="9756" r="182" b="4638"/>
          <a:stretch/>
        </p:blipFill>
        <p:spPr>
          <a:xfrm>
            <a:off x="1149847" y="1143000"/>
            <a:ext cx="7460754" cy="4800600"/>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Kenya incorporated </a:t>
            </a:r>
            <a:r>
              <a:rPr lang="en-US" altLang="en-US" dirty="0">
                <a:solidFill>
                  <a:schemeClr val="tx1"/>
                </a:solidFill>
              </a:rPr>
              <a:t>private providers </a:t>
            </a:r>
            <a:r>
              <a:rPr lang="en-US" altLang="en-US" dirty="0" smtClean="0">
                <a:solidFill>
                  <a:schemeClr val="tx1"/>
                </a:solidFill>
              </a:rPr>
              <a:t>into the public </a:t>
            </a:r>
            <a:r>
              <a:rPr lang="en-US" altLang="en-US" dirty="0">
                <a:solidFill>
                  <a:schemeClr val="tx1"/>
                </a:solidFill>
              </a:rPr>
              <a:t>health insurance </a:t>
            </a:r>
            <a:r>
              <a:rPr lang="en-US" altLang="en-US" dirty="0" smtClean="0">
                <a:solidFill>
                  <a:schemeClr val="tx1"/>
                </a:solidFill>
              </a:rPr>
              <a:t>scheme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65</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black"/>
                </a:solidFill>
                <a:cs typeface="Arial" panose="020B0604020202020204" pitchFamily="34" charset="0"/>
                <a:sym typeface="Calibri" panose="020F0502020204030204" pitchFamily="34" charset="0"/>
              </a:rPr>
              <a:t>Kenya </a:t>
            </a:r>
            <a:r>
              <a:rPr lang="en-US" altLang="en-US" sz="1000" b="1" dirty="0">
                <a:solidFill>
                  <a:prstClr val="black"/>
                </a:solidFill>
                <a:cs typeface="Arial" panose="020B0604020202020204" pitchFamily="34" charset="0"/>
                <a:sym typeface="Calibri" panose="020F0502020204030204" pitchFamily="34" charset="0"/>
              </a:rPr>
              <a:t>partnered with established private providers </a:t>
            </a:r>
            <a:r>
              <a:rPr lang="en-US" altLang="en-US" sz="1000" dirty="0">
                <a:solidFill>
                  <a:prstClr val="black"/>
                </a:solidFill>
                <a:cs typeface="Arial" panose="020B0604020202020204" pitchFamily="34" charset="0"/>
                <a:sym typeface="Calibri" panose="020F0502020204030204" pitchFamily="34" charset="0"/>
              </a:rPr>
              <a:t>to improve NHIF’s service quality through a tender process </a:t>
            </a:r>
            <a:r>
              <a:rPr lang="en-US" altLang="en-US" sz="1000" b="1" dirty="0">
                <a:solidFill>
                  <a:prstClr val="black"/>
                </a:solidFill>
                <a:cs typeface="Arial" panose="020B0604020202020204" pitchFamily="34" charset="0"/>
                <a:sym typeface="Calibri" panose="020F0502020204030204" pitchFamily="34" charset="0"/>
              </a:rPr>
              <a:t>to pilot private outpatient </a:t>
            </a:r>
            <a:r>
              <a:rPr lang="en-US" altLang="en-US" sz="1000" b="1" dirty="0" smtClean="0">
                <a:solidFill>
                  <a:prstClr val="black"/>
                </a:solidFill>
                <a:cs typeface="Arial" panose="020B0604020202020204" pitchFamily="34" charset="0"/>
                <a:sym typeface="Calibri" panose="020F0502020204030204" pitchFamily="34" charset="0"/>
              </a:rPr>
              <a:t>care.</a:t>
            </a:r>
            <a:endParaRPr lang="en-US" altLang="en-US" sz="1000" b="1" dirty="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endParaRPr lang="en-US" altLang="en-US" sz="1000" dirty="0">
              <a:solidFill>
                <a:prstClr val="black"/>
              </a:solidFill>
              <a:cs typeface="Arial" panose="020B0604020202020204" pitchFamily="34" charset="0"/>
              <a:sym typeface="Calibri" panose="020F0502020204030204" pitchFamily="34" charset="0"/>
            </a:endParaRPr>
          </a:p>
          <a:p>
            <a:r>
              <a:rPr lang="en-US" altLang="en-US" sz="1000" dirty="0">
                <a:solidFill>
                  <a:prstClr val="black"/>
                </a:solidFill>
                <a:cs typeface="Arial" panose="020B0604020202020204" pitchFamily="34" charset="0"/>
                <a:sym typeface="Calibri" panose="020F0502020204030204" pitchFamily="34" charset="0"/>
              </a:rPr>
              <a:t>Multiple, pre-approved outpatient clinic networks agreed to capitation model based fees for NHIF members, pre-paying on per head </a:t>
            </a:r>
            <a:r>
              <a:rPr lang="en-US" altLang="en-US" sz="1000" dirty="0" smtClean="0">
                <a:solidFill>
                  <a:prstClr val="black"/>
                </a:solidFill>
                <a:cs typeface="Arial" panose="020B0604020202020204" pitchFamily="34" charset="0"/>
                <a:sym typeface="Calibri" panose="020F0502020204030204" pitchFamily="34" charset="0"/>
              </a:rPr>
              <a:t>visits.</a:t>
            </a:r>
            <a:endParaRPr lang="en-US" altLang="en-US" sz="1000" dirty="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black"/>
                </a:solidFill>
                <a:cs typeface="Arial" panose="020B0604020202020204" pitchFamily="34" charset="0"/>
                <a:sym typeface="Calibri" panose="020F0502020204030204" pitchFamily="34" charset="0"/>
              </a:rPr>
              <a:t>The policy increased quality and satisfaction with the system, but </a:t>
            </a:r>
            <a:r>
              <a:rPr lang="en-US" altLang="en-US" sz="1000" b="1" dirty="0" smtClean="0">
                <a:solidFill>
                  <a:prstClr val="black"/>
                </a:solidFill>
                <a:cs typeface="Arial" panose="020B0604020202020204" pitchFamily="34" charset="0"/>
                <a:sym typeface="Calibri" panose="020F0502020204030204" pitchFamily="34" charset="0"/>
              </a:rPr>
              <a:t>larger </a:t>
            </a:r>
            <a:r>
              <a:rPr lang="en-US" altLang="en-US" sz="1000" b="1" dirty="0">
                <a:solidFill>
                  <a:prstClr val="black"/>
                </a:solidFill>
                <a:cs typeface="Arial" panose="020B0604020202020204" pitchFamily="34" charset="0"/>
                <a:sym typeface="Calibri" panose="020F0502020204030204" pitchFamily="34" charset="0"/>
              </a:rPr>
              <a:t>impacts are </a:t>
            </a:r>
            <a:r>
              <a:rPr lang="en-US" altLang="en-US" sz="1000" b="1" dirty="0" smtClean="0">
                <a:solidFill>
                  <a:prstClr val="black"/>
                </a:solidFill>
                <a:cs typeface="Arial" panose="020B0604020202020204" pitchFamily="34" charset="0"/>
                <a:sym typeface="Calibri" panose="020F0502020204030204" pitchFamily="34" charset="0"/>
              </a:rPr>
              <a:t>not yet felt. </a:t>
            </a:r>
            <a:r>
              <a:rPr lang="en-US" altLang="en-US" sz="1000" dirty="0" smtClean="0">
                <a:solidFill>
                  <a:prstClr val="black"/>
                </a:solidFill>
                <a:cs typeface="Arial" panose="020B0604020202020204" pitchFamily="34" charset="0"/>
                <a:sym typeface="Calibri" panose="020F0502020204030204" pitchFamily="34" charset="0"/>
              </a:rPr>
              <a:t>Because </a:t>
            </a:r>
            <a:r>
              <a:rPr lang="en-US" altLang="en-US" sz="1000" dirty="0">
                <a:solidFill>
                  <a:prstClr val="black"/>
                </a:solidFill>
                <a:cs typeface="Arial" panose="020B0604020202020204" pitchFamily="34" charset="0"/>
                <a:sym typeface="Calibri" panose="020F0502020204030204" pitchFamily="34" charset="0"/>
              </a:rPr>
              <a:t>the pilots were small in scale and focused on outpatient care, little</a:t>
            </a:r>
            <a:r>
              <a:rPr lang="en-US" altLang="en-US" sz="1000" dirty="0" smtClean="0">
                <a:solidFill>
                  <a:prstClr val="black"/>
                </a:solidFill>
                <a:cs typeface="Arial" panose="020B0604020202020204" pitchFamily="34" charset="0"/>
                <a:sym typeface="Calibri" panose="020F0502020204030204" pitchFamily="34" charset="0"/>
              </a:rPr>
              <a:t> improvement maternal </a:t>
            </a:r>
            <a:r>
              <a:rPr lang="en-US" altLang="en-US" sz="1000" dirty="0">
                <a:solidFill>
                  <a:prstClr val="black"/>
                </a:solidFill>
                <a:cs typeface="Arial" panose="020B0604020202020204" pitchFamily="34" charset="0"/>
                <a:sym typeface="Calibri" panose="020F0502020204030204" pitchFamily="34" charset="0"/>
              </a:rPr>
              <a:t>or child</a:t>
            </a:r>
            <a:r>
              <a:rPr lang="en-US" altLang="en-US" sz="1000" dirty="0" smtClean="0">
                <a:solidFill>
                  <a:prstClr val="black"/>
                </a:solidFill>
                <a:cs typeface="Arial" panose="020B0604020202020204" pitchFamily="34" charset="0"/>
                <a:sym typeface="Calibri" panose="020F0502020204030204" pitchFamily="34" charset="0"/>
              </a:rPr>
              <a:t> health outcomes is expected. </a:t>
            </a:r>
          </a:p>
          <a:p>
            <a:r>
              <a:rPr lang="en-US" sz="1000" dirty="0" smtClean="0">
                <a:solidFill>
                  <a:prstClr val="black"/>
                </a:solidFill>
                <a:sym typeface="Calibri" panose="020F0502020204030204" pitchFamily="34" charset="0"/>
              </a:rPr>
              <a:t>Capitation </a:t>
            </a:r>
            <a:r>
              <a:rPr lang="en-US" sz="1000" dirty="0">
                <a:solidFill>
                  <a:prstClr val="black"/>
                </a:solidFill>
                <a:sym typeface="Calibri" panose="020F0502020204030204" pitchFamily="34" charset="0"/>
              </a:rPr>
              <a:t>models have promise as </a:t>
            </a:r>
            <a:r>
              <a:rPr lang="en-US" sz="1000" dirty="0" smtClean="0">
                <a:solidFill>
                  <a:prstClr val="black"/>
                </a:solidFill>
                <a:sym typeface="Calibri" panose="020F0502020204030204" pitchFamily="34" charset="0"/>
              </a:rPr>
              <a:t>cost-effective </a:t>
            </a:r>
            <a:r>
              <a:rPr lang="en-US" sz="1000" dirty="0">
                <a:solidFill>
                  <a:prstClr val="black"/>
                </a:solidFill>
                <a:sym typeface="Calibri" panose="020F0502020204030204" pitchFamily="34" charset="0"/>
              </a:rPr>
              <a:t>private sector partnership models for public and private </a:t>
            </a:r>
            <a:r>
              <a:rPr lang="en-US" sz="1000" dirty="0" smtClean="0">
                <a:solidFill>
                  <a:prstClr val="black"/>
                </a:solidFill>
                <a:sym typeface="Calibri" panose="020F0502020204030204" pitchFamily="34" charset="0"/>
              </a:rPr>
              <a:t>insurers, but integrating </a:t>
            </a:r>
            <a:r>
              <a:rPr lang="en-US" sz="1000" dirty="0">
                <a:solidFill>
                  <a:prstClr val="black"/>
                </a:solidFill>
                <a:sym typeface="Calibri" panose="020F0502020204030204" pitchFamily="34" charset="0"/>
              </a:rPr>
              <a:t>private providers will not necessarily improve quality of public delivery </a:t>
            </a:r>
            <a:r>
              <a:rPr lang="en-US" sz="1000" dirty="0" smtClean="0">
                <a:solidFill>
                  <a:prstClr val="black"/>
                </a:solidFill>
                <a:sym typeface="Calibri" panose="020F0502020204030204" pitchFamily="34" charset="0"/>
              </a:rPr>
              <a:t>system, and relying </a:t>
            </a:r>
            <a:r>
              <a:rPr lang="en-US" sz="1000" dirty="0">
                <a:solidFill>
                  <a:prstClr val="black"/>
                </a:solidFill>
                <a:sym typeface="Calibri" panose="020F0502020204030204" pitchFamily="34" charset="0"/>
              </a:rPr>
              <a:t>on private providers</a:t>
            </a:r>
            <a:r>
              <a:rPr lang="en-US" sz="1000" dirty="0" smtClean="0">
                <a:solidFill>
                  <a:prstClr val="black"/>
                </a:solidFill>
                <a:sym typeface="Calibri" panose="020F0502020204030204" pitchFamily="34" charset="0"/>
              </a:rPr>
              <a:t> may </a:t>
            </a:r>
            <a:r>
              <a:rPr lang="en-US" sz="1000" dirty="0">
                <a:solidFill>
                  <a:prstClr val="black"/>
                </a:solidFill>
                <a:sym typeface="Calibri" panose="020F0502020204030204" pitchFamily="34" charset="0"/>
              </a:rPr>
              <a:t>raise </a:t>
            </a:r>
            <a:r>
              <a:rPr lang="en-US" sz="1000" dirty="0" smtClean="0">
                <a:solidFill>
                  <a:prstClr val="black"/>
                </a:solidFill>
                <a:sym typeface="Calibri" panose="020F0502020204030204" pitchFamily="34" charset="0"/>
              </a:rPr>
              <a:t>costs overall.</a:t>
            </a:r>
            <a:endParaRPr lang="en-US" sz="1000" dirty="0">
              <a:solidFill>
                <a:prstClr val="black"/>
              </a:solidFill>
              <a:sym typeface="Calibri" panose="020F0502020204030204" pitchFamily="34" charset="0"/>
            </a:endParaRPr>
          </a:p>
          <a:p>
            <a:endParaRPr lang="en-US" altLang="en-US" sz="1000"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5"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Witter et. al (2009): “Providing free maternal health care: ten lessons from an evaluation of the national delivery exemption policy in </a:t>
            </a:r>
            <a:r>
              <a:rPr lang="en-US" altLang="en-US" sz="900" dirty="0" smtClean="0">
                <a:solidFill>
                  <a:prstClr val="black"/>
                </a:solidFill>
                <a:cs typeface="Arial" panose="020B0604020202020204" pitchFamily="34" charset="0"/>
                <a:sym typeface="Calibri" panose="020F0502020204030204" pitchFamily="34" charset="0"/>
              </a:rPr>
              <a:t>Ghana;” USAID (photo); Dalberg analysis.</a:t>
            </a:r>
            <a:endParaRPr lang="en-US" altLang="en-US" sz="900" dirty="0">
              <a:solidFill>
                <a:prstClr val="black"/>
              </a:solidFill>
              <a:cs typeface="Arial" panose="020B0604020202020204" pitchFamily="34" charset="0"/>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sym typeface="Calibri" panose="020F0502020204030204" pitchFamily="34" charset="0"/>
              </a:rPr>
              <a:t>Kenya administers a compulsory </a:t>
            </a:r>
            <a:r>
              <a:rPr lang="en-US" sz="1000" b="1" dirty="0">
                <a:solidFill>
                  <a:prstClr val="white"/>
                </a:solidFill>
                <a:sym typeface="Calibri" panose="020F0502020204030204" pitchFamily="34" charset="0"/>
              </a:rPr>
              <a:t>national health insurance scheme </a:t>
            </a:r>
            <a:r>
              <a:rPr lang="en-US" sz="1000" dirty="0">
                <a:solidFill>
                  <a:prstClr val="white"/>
                </a:solidFill>
                <a:sym typeface="Calibri" panose="020F0502020204030204" pitchFamily="34" charset="0"/>
              </a:rPr>
              <a:t>(NHIF) for all formal-sector employees, and until 2012 relied on public </a:t>
            </a:r>
            <a:r>
              <a:rPr lang="en-US" sz="1000" dirty="0" smtClean="0">
                <a:solidFill>
                  <a:prstClr val="white"/>
                </a:solidFill>
                <a:sym typeface="Calibri" panose="020F0502020204030204" pitchFamily="34" charset="0"/>
              </a:rPr>
              <a:t>healthcare providers.</a:t>
            </a:r>
          </a:p>
          <a:p>
            <a:r>
              <a:rPr lang="en-US" sz="1000" dirty="0" smtClean="0">
                <a:solidFill>
                  <a:prstClr val="white"/>
                </a:solidFill>
                <a:sym typeface="Calibri" panose="020F0502020204030204" pitchFamily="34" charset="0"/>
              </a:rPr>
              <a:t>Despite paying for coverage, those who could afford it </a:t>
            </a:r>
            <a:r>
              <a:rPr lang="en-US" sz="1000" b="1" dirty="0" smtClean="0">
                <a:solidFill>
                  <a:prstClr val="white"/>
                </a:solidFill>
                <a:sym typeface="Calibri" panose="020F0502020204030204" pitchFamily="34" charset="0"/>
              </a:rPr>
              <a:t>turned to private insurance </a:t>
            </a:r>
            <a:r>
              <a:rPr lang="en-US" sz="1000" dirty="0" smtClean="0">
                <a:solidFill>
                  <a:prstClr val="white"/>
                </a:solidFill>
                <a:sym typeface="Calibri" panose="020F0502020204030204" pitchFamily="34" charset="0"/>
              </a:rPr>
              <a:t>schemes or </a:t>
            </a:r>
            <a:r>
              <a:rPr lang="en-US" sz="1000" b="1" dirty="0" smtClean="0">
                <a:solidFill>
                  <a:prstClr val="white"/>
                </a:solidFill>
                <a:sym typeface="Calibri" panose="020F0502020204030204" pitchFamily="34" charset="0"/>
              </a:rPr>
              <a:t>paid</a:t>
            </a:r>
            <a:r>
              <a:rPr lang="en-US" sz="1000" dirty="0" smtClean="0">
                <a:solidFill>
                  <a:prstClr val="white"/>
                </a:solidFill>
                <a:sym typeface="Calibri" panose="020F0502020204030204" pitchFamily="34" charset="0"/>
              </a:rPr>
              <a:t> </a:t>
            </a:r>
            <a:r>
              <a:rPr lang="en-US" sz="1000" b="1" dirty="0" smtClean="0">
                <a:solidFill>
                  <a:prstClr val="white"/>
                </a:solidFill>
                <a:sym typeface="Calibri" panose="020F0502020204030204" pitchFamily="34" charset="0"/>
              </a:rPr>
              <a:t>out-of-pocket</a:t>
            </a:r>
            <a:r>
              <a:rPr lang="en-US" sz="1000" dirty="0" smtClean="0">
                <a:solidFill>
                  <a:prstClr val="white"/>
                </a:solidFill>
                <a:sym typeface="Calibri" panose="020F0502020204030204" pitchFamily="34" charset="0"/>
              </a:rPr>
              <a:t> at private facilities. Those who couldn’t afford private care encountered </a:t>
            </a:r>
            <a:r>
              <a:rPr lang="en-US" sz="1000" b="1" dirty="0" smtClean="0">
                <a:solidFill>
                  <a:prstClr val="white"/>
                </a:solidFill>
                <a:sym typeface="Calibri" panose="020F0502020204030204" pitchFamily="34" charset="0"/>
              </a:rPr>
              <a:t>low quality and long wait times in public facilities</a:t>
            </a:r>
            <a:r>
              <a:rPr lang="en-US" sz="1000" dirty="0" smtClean="0">
                <a:solidFill>
                  <a:prstClr val="white"/>
                </a:solidFill>
                <a:sym typeface="Calibri" panose="020F0502020204030204" pitchFamily="34" charset="0"/>
              </a:rPr>
              <a:t>.</a:t>
            </a:r>
            <a:endParaRPr lang="en-US" sz="1000" dirty="0">
              <a:solidFill>
                <a:prstClr val="white"/>
              </a:solidFill>
              <a:sym typeface="Calibri" panose="020F0502020204030204" pitchFamily="34" charset="0"/>
            </a:endParaRPr>
          </a:p>
          <a:p>
            <a:r>
              <a:rPr lang="en-US" sz="1000" dirty="0" smtClean="0">
                <a:solidFill>
                  <a:prstClr val="white"/>
                </a:solidFill>
                <a:sym typeface="Calibri" panose="020F0502020204030204" pitchFamily="34" charset="0"/>
              </a:rPr>
              <a:t>Kenya is one of several countries experimenting with </a:t>
            </a:r>
            <a:r>
              <a:rPr lang="en-US" sz="1000" dirty="0">
                <a:solidFill>
                  <a:prstClr val="white"/>
                </a:solidFill>
                <a:sym typeface="Calibri" panose="020F0502020204030204" pitchFamily="34" charset="0"/>
              </a:rPr>
              <a:t>ways to </a:t>
            </a:r>
            <a:r>
              <a:rPr lang="en-US" sz="1000" b="1" dirty="0">
                <a:solidFill>
                  <a:prstClr val="white"/>
                </a:solidFill>
                <a:sym typeface="Calibri" panose="020F0502020204030204" pitchFamily="34" charset="0"/>
              </a:rPr>
              <a:t>incorporate private provision </a:t>
            </a:r>
            <a:r>
              <a:rPr lang="en-US" sz="1000" b="1" dirty="0" smtClean="0">
                <a:solidFill>
                  <a:prstClr val="white"/>
                </a:solidFill>
                <a:sym typeface="Calibri" panose="020F0502020204030204" pitchFamily="34" charset="0"/>
              </a:rPr>
              <a:t>into </a:t>
            </a:r>
            <a:r>
              <a:rPr lang="en-US" sz="1000" b="1" dirty="0">
                <a:solidFill>
                  <a:prstClr val="white"/>
                </a:solidFill>
                <a:sym typeface="Calibri" panose="020F0502020204030204" pitchFamily="34" charset="0"/>
              </a:rPr>
              <a:t>publicly financed </a:t>
            </a:r>
            <a:r>
              <a:rPr lang="en-US" sz="1000" b="1" dirty="0" smtClean="0">
                <a:solidFill>
                  <a:prstClr val="white"/>
                </a:solidFill>
                <a:sym typeface="Calibri" panose="020F0502020204030204" pitchFamily="34" charset="0"/>
              </a:rPr>
              <a:t>schemes</a:t>
            </a:r>
            <a:r>
              <a:rPr lang="en-US" sz="1000" dirty="0" smtClean="0">
                <a:solidFill>
                  <a:prstClr val="white"/>
                </a:solidFill>
                <a:sym typeface="Calibri" panose="020F0502020204030204" pitchFamily="34" charset="0"/>
              </a:rPr>
              <a:t> to improve quality and equity, especially for the poor. </a:t>
            </a:r>
            <a:endParaRPr lang="en-US" sz="1000" dirty="0">
              <a:solidFill>
                <a:prstClr val="white"/>
              </a:solidFill>
              <a:sym typeface="Calibri" panose="020F0502020204030204" pitchFamily="34" charset="0"/>
            </a:endParaRPr>
          </a:p>
        </p:txBody>
      </p:sp>
      <p:pic>
        <p:nvPicPr>
          <p:cNvPr id="39" name="Picture 6" descr="http://www.northkinangop.com/nkchsite/ritagliate/logo_nhif.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16200000">
            <a:off x="298239" y="1344605"/>
            <a:ext cx="1066168" cy="66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5" descr="Incentivize Icon"/>
          <p:cNvPicPr>
            <a:picLocks noChangeAspect="1" noChangeArrowheads="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533401" y="322647"/>
            <a:ext cx="579822" cy="585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61004447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6571" name="think-cell Slide" r:id="rId5" imgW="6350000" imgH="6350000" progId="">
                  <p:embed/>
                </p:oleObj>
              </mc:Choice>
              <mc:Fallback>
                <p:oleObj name="think-cell Slide" r:id="rId5" imgW="6350000" imgH="6350000" progId="">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284" r="1" b="3716"/>
          <a:stretch/>
        </p:blipFill>
        <p:spPr>
          <a:xfrm>
            <a:off x="1143000" y="1136533"/>
            <a:ext cx="7467600" cy="4807068"/>
          </a:xfrm>
          <a:prstGeom prst="rect">
            <a:avLst/>
          </a:prstGeom>
        </p:spPr>
      </p:pic>
      <p:sp>
        <p:nvSpPr>
          <p:cNvPr id="5" name="Title 4"/>
          <p:cNvSpPr>
            <a:spLocks noGrp="1"/>
          </p:cNvSpPr>
          <p:nvPr>
            <p:ph type="title"/>
          </p:nvPr>
        </p:nvSpPr>
        <p:spPr>
          <a:xfrm>
            <a:off x="1219200" y="248345"/>
            <a:ext cx="5715000" cy="665163"/>
          </a:xfrm>
        </p:spPr>
        <p:txBody>
          <a:bodyPr>
            <a:normAutofit fontScale="90000"/>
          </a:bodyPr>
          <a:lstStyle/>
          <a:p>
            <a:r>
              <a:rPr lang="en-US" altLang="en-US" b="1" dirty="0">
                <a:solidFill>
                  <a:schemeClr val="tx1"/>
                </a:solidFill>
              </a:rPr>
              <a:t>Case study</a:t>
            </a:r>
            <a:r>
              <a:rPr lang="en-US" altLang="en-US" dirty="0">
                <a:solidFill>
                  <a:schemeClr val="tx1"/>
                </a:solidFill>
              </a:rPr>
              <a:t>:</a:t>
            </a:r>
            <a:r>
              <a:rPr lang="en-US" altLang="en-US" dirty="0" smtClean="0">
                <a:solidFill>
                  <a:schemeClr val="tx1"/>
                </a:solidFill>
              </a:rPr>
              <a:t> Children’s Investment Fund Foundation, </a:t>
            </a:r>
            <a:r>
              <a:rPr lang="en-US" altLang="en-US" dirty="0" err="1" smtClean="0">
                <a:solidFill>
                  <a:schemeClr val="tx1"/>
                </a:solidFill>
              </a:rPr>
              <a:t>Instiglio</a:t>
            </a:r>
            <a:r>
              <a:rPr lang="en-US" altLang="en-US" dirty="0" smtClean="0">
                <a:solidFill>
                  <a:schemeClr val="tx1"/>
                </a:solidFill>
              </a:rPr>
              <a:t>, UBS, and Educate Girls launched the first development impact bond in India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66</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 UBS Optimus Foundation raised initial funding from investors. With this funding, Educate Girls, an NGO, will implement programs to improve educational outcomes. </a:t>
            </a:r>
            <a:r>
              <a:rPr lang="en-US" sz="1000" dirty="0" err="1">
                <a:solidFill>
                  <a:prstClr val="black"/>
                </a:solidFill>
                <a:cs typeface="Calibri" panose="020F0502020204030204" pitchFamily="34" charset="0"/>
              </a:rPr>
              <a:t>Instiglio</a:t>
            </a:r>
            <a:r>
              <a:rPr lang="en-US" sz="1000" dirty="0">
                <a:solidFill>
                  <a:prstClr val="black"/>
                </a:solidFill>
                <a:cs typeface="Calibri" panose="020F0502020204030204" pitchFamily="34" charset="0"/>
              </a:rPr>
              <a:t>, a non-profit intermediary, manages the project and CIFF, the outcome payer, will pay returns to investors if pre-determined outcomes are achieved.</a:t>
            </a:r>
            <a:endParaRPr lang="en-US" sz="400" dirty="0">
              <a:solidFill>
                <a:prstClr val="black"/>
              </a:solidFill>
              <a:cs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A </a:t>
            </a:r>
            <a:r>
              <a:rPr lang="en-US" sz="1000" b="1" dirty="0" smtClean="0">
                <a:solidFill>
                  <a:prstClr val="white"/>
                </a:solidFill>
                <a:cs typeface="Calibri" panose="020F0502020204030204" pitchFamily="34" charset="0"/>
              </a:rPr>
              <a:t>pilot development impact bond </a:t>
            </a:r>
            <a:r>
              <a:rPr lang="en-US" sz="1000" dirty="0" smtClean="0">
                <a:solidFill>
                  <a:prstClr val="white"/>
                </a:solidFill>
                <a:cs typeface="Calibri" panose="020F0502020204030204" pitchFamily="34" charset="0"/>
              </a:rPr>
              <a:t>was launched in Rajasthan, India, to help address high drop out rates and poor education quality. In Rajasthan,</a:t>
            </a:r>
          </a:p>
          <a:p>
            <a:pPr>
              <a:buFont typeface="Arial" panose="020B0604020202020204" pitchFamily="34" charset="0"/>
              <a:buNone/>
            </a:pPr>
            <a:r>
              <a:rPr lang="en-US" sz="1000" dirty="0" smtClean="0">
                <a:solidFill>
                  <a:prstClr val="white"/>
                </a:solidFill>
                <a:cs typeface="Calibri" panose="020F0502020204030204" pitchFamily="34" charset="0"/>
              </a:rPr>
              <a:t>40</a:t>
            </a:r>
            <a:r>
              <a:rPr lang="en-US" sz="1000" dirty="0">
                <a:solidFill>
                  <a:prstClr val="white"/>
                </a:solidFill>
                <a:cs typeface="Calibri" panose="020F0502020204030204" pitchFamily="34" charset="0"/>
              </a:rPr>
              <a:t>% of girls leave school before 5</a:t>
            </a:r>
            <a:r>
              <a:rPr lang="en-US" sz="1000" baseline="30000" dirty="0">
                <a:solidFill>
                  <a:prstClr val="white"/>
                </a:solidFill>
                <a:cs typeface="Calibri" panose="020F0502020204030204" pitchFamily="34" charset="0"/>
              </a:rPr>
              <a:t>th</a:t>
            </a:r>
            <a:r>
              <a:rPr lang="en-US" sz="1000" dirty="0">
                <a:solidFill>
                  <a:prstClr val="white"/>
                </a:solidFill>
                <a:cs typeface="Calibri" panose="020F0502020204030204" pitchFamily="34" charset="0"/>
              </a:rPr>
              <a:t> grade and only 15% of primary school children can read a simple story in </a:t>
            </a:r>
            <a:r>
              <a:rPr lang="en-US" sz="1000" dirty="0" smtClean="0">
                <a:solidFill>
                  <a:prstClr val="white"/>
                </a:solidFill>
                <a:cs typeface="Calibri" panose="020F0502020204030204" pitchFamily="34" charset="0"/>
              </a:rPr>
              <a:t>Hindi.</a:t>
            </a:r>
            <a:endParaRPr lang="en-US" sz="400" dirty="0" smtClean="0">
              <a:solidFill>
                <a:prstClr val="white"/>
              </a:solidFill>
              <a:cs typeface="Calibri" panose="020F0502020204030204" pitchFamily="34" charset="0"/>
            </a:endParaRP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sz="900" dirty="0" err="1">
                <a:solidFill>
                  <a:prstClr val="black"/>
                </a:solidFill>
              </a:rPr>
              <a:t>CGDev</a:t>
            </a:r>
            <a:r>
              <a:rPr lang="en-US" sz="900" dirty="0">
                <a:solidFill>
                  <a:prstClr val="black"/>
                </a:solidFill>
              </a:rPr>
              <a:t> (2014): “First Development Impact Bond is </a:t>
            </a:r>
            <a:r>
              <a:rPr lang="en-US" sz="900" dirty="0" smtClean="0">
                <a:solidFill>
                  <a:prstClr val="black"/>
                </a:solidFill>
              </a:rPr>
              <a:t>Launched;” </a:t>
            </a:r>
            <a:r>
              <a:rPr lang="en-US" sz="900" dirty="0" err="1" smtClean="0">
                <a:solidFill>
                  <a:prstClr val="black"/>
                </a:solidFill>
              </a:rPr>
              <a:t>Pasand</a:t>
            </a:r>
            <a:r>
              <a:rPr lang="en-US" sz="900" dirty="0" smtClean="0">
                <a:solidFill>
                  <a:prstClr val="black"/>
                </a:solidFill>
              </a:rPr>
              <a:t> (photo); Dalberg analysis.</a:t>
            </a:r>
            <a:endParaRPr lang="en-US" sz="900" dirty="0">
              <a:solidFill>
                <a:prstClr val="black"/>
              </a:solidFill>
            </a:endParaRPr>
          </a:p>
          <a:p>
            <a:pPr eaLnBrk="1" hangingPunct="1">
              <a:spcBef>
                <a:spcPct val="50000"/>
              </a:spcBef>
              <a:buSzPct val="100000"/>
            </a:pPr>
            <a:endParaRPr lang="en-US" sz="900" dirty="0">
              <a:solidFill>
                <a:prstClr val="black"/>
              </a:solidFill>
            </a:endParaRPr>
          </a:p>
        </p:txBody>
      </p:sp>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 DIB</a:t>
            </a:r>
            <a:r>
              <a:rPr lang="en-US" sz="1000" dirty="0" smtClean="0">
                <a:solidFill>
                  <a:prstClr val="black"/>
                </a:solidFill>
                <a:cs typeface="Calibri" panose="020F0502020204030204" pitchFamily="34" charset="0"/>
              </a:rPr>
              <a:t> was launched </a:t>
            </a:r>
            <a:r>
              <a:rPr lang="en-US" sz="1000" dirty="0">
                <a:solidFill>
                  <a:prstClr val="black"/>
                </a:solidFill>
                <a:cs typeface="Calibri" panose="020F0502020204030204" pitchFamily="34" charset="0"/>
              </a:rPr>
              <a:t>in June 2014, and service delivery will begin in June 2015, so results of the pilot have not yet been demonstrated. The project aims to retain 10,000 girls and improve basic Hindi, English, and math skills for 20,000 students in 150 poor performing schools. If Educate Girls achieves these outcomes, CIFF will pay back investors with 7-13% returns</a:t>
            </a:r>
            <a:r>
              <a:rPr lang="en-US" sz="1000" dirty="0" smtClean="0">
                <a:solidFill>
                  <a:prstClr val="black"/>
                </a:solidFill>
                <a:cs typeface="Calibri" panose="020F0502020204030204" pitchFamily="34" charset="0"/>
              </a:rPr>
              <a:t>.</a:t>
            </a:r>
          </a:p>
          <a:p>
            <a:pPr>
              <a:buFont typeface="Arial" panose="020B0604020202020204" pitchFamily="34" charset="0"/>
              <a:buNone/>
            </a:pPr>
            <a:endParaRPr lang="en-US" sz="400" dirty="0">
              <a:solidFill>
                <a:prstClr val="black"/>
              </a:solidFill>
              <a:cs typeface="Calibri" panose="020F0502020204030204" pitchFamily="34" charset="0"/>
            </a:endParaRPr>
          </a:p>
          <a:p>
            <a:pPr>
              <a:buFont typeface="Arial" panose="020B0604020202020204" pitchFamily="34" charset="0"/>
              <a:buNone/>
            </a:pPr>
            <a:r>
              <a:rPr lang="en-US" sz="1000" dirty="0" smtClean="0">
                <a:solidFill>
                  <a:prstClr val="black"/>
                </a:solidFill>
                <a:cs typeface="Calibri" panose="020F0502020204030204" pitchFamily="34" charset="0"/>
              </a:rPr>
              <a:t>Pilot development impact bonds in health, which use a similar model to improve healthcare through outcomes-based incentive structures, are currently under development by other donors.</a:t>
            </a:r>
            <a:endParaRPr lang="en-US" sz="1000" dirty="0">
              <a:solidFill>
                <a:prstClr val="black"/>
              </a:solidFill>
              <a:cs typeface="Calibri" panose="020F0502020204030204" pitchFamily="34" charset="0"/>
            </a:endParaRP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5" name="Picture 35" descr="Incentivize Icon"/>
          <p:cNvPicPr>
            <a:picLocks noChangeAspect="1" noChangeArrowheads="1"/>
          </p:cNvPicPr>
          <p:nvPr/>
        </p:nvPicPr>
        <p:blipFill rotWithShape="1">
          <a:blip r:embed="rId8"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533401" y="322647"/>
            <a:ext cx="579822" cy="585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49555" y="2547456"/>
            <a:ext cx="914400" cy="182880"/>
          </a:xfrm>
          <a:prstGeom prst="rect">
            <a:avLst/>
          </a:prstGeom>
        </p:spPr>
      </p:pic>
      <p:pic>
        <p:nvPicPr>
          <p:cNvPr id="22" name="Picture 2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576336" y="1346093"/>
            <a:ext cx="690566" cy="353313"/>
          </a:xfrm>
          <a:prstGeom prst="rect">
            <a:avLst/>
          </a:prstGeom>
        </p:spPr>
      </p:pic>
      <p:pic>
        <p:nvPicPr>
          <p:cNvPr id="25" name="Picture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200000">
            <a:off x="469450" y="2139473"/>
            <a:ext cx="706996" cy="500458"/>
          </a:xfrm>
          <a:prstGeom prst="rect">
            <a:avLst/>
          </a:prstGeom>
        </p:spPr>
      </p:pic>
      <p:pic>
        <p:nvPicPr>
          <p:cNvPr id="17" name="Picture 16">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826526" name="Picture 15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16200000">
            <a:off x="130376" y="1488461"/>
            <a:ext cx="896303" cy="27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87596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7593" name="think-cell Slide" r:id="rId5" imgW="6350000" imgH="6350000" progId="">
                  <p:embed/>
                </p:oleObj>
              </mc:Choice>
              <mc:Fallback>
                <p:oleObj name="think-cell Slide" r:id="rId5" imgW="6350000" imgH="6350000" progId="">
                  <p:embed/>
                  <p:pic>
                    <p:nvPicPr>
                      <p:cNvPr id="0" name="Picture 1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b="14626"/>
          <a:stretch/>
        </p:blipFill>
        <p:spPr>
          <a:xfrm>
            <a:off x="1143000" y="1162050"/>
            <a:ext cx="7467600" cy="4781550"/>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SHOPS provides TA to help innovative private health businesses access capital</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67</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SHOPS </a:t>
            </a:r>
            <a:r>
              <a:rPr lang="en-US" sz="1000" dirty="0" smtClean="0">
                <a:solidFill>
                  <a:prstClr val="black"/>
                </a:solidFill>
                <a:cs typeface="Calibri" panose="020F0502020204030204" pitchFamily="34" charset="0"/>
              </a:rPr>
              <a:t>provided </a:t>
            </a:r>
            <a:r>
              <a:rPr lang="en-US" sz="1000" dirty="0">
                <a:solidFill>
                  <a:prstClr val="black"/>
                </a:solidFill>
                <a:cs typeface="Calibri" panose="020F0502020204030204" pitchFamily="34" charset="0"/>
              </a:rPr>
              <a:t>TA </a:t>
            </a:r>
            <a:r>
              <a:rPr lang="en-US" sz="1000" dirty="0" smtClean="0">
                <a:solidFill>
                  <a:prstClr val="black"/>
                </a:solidFill>
                <a:cs typeface="Calibri" panose="020F0502020204030204" pitchFamily="34" charset="0"/>
              </a:rPr>
              <a:t>to healthcare </a:t>
            </a:r>
            <a:r>
              <a:rPr lang="en-US" sz="1000" dirty="0">
                <a:solidFill>
                  <a:prstClr val="black"/>
                </a:solidFill>
                <a:cs typeface="Calibri" panose="020F0502020204030204" pitchFamily="34" charset="0"/>
              </a:rPr>
              <a:t>companies so that they can better access bank lending and ultimately attract impact investment to expand. It </a:t>
            </a:r>
            <a:r>
              <a:rPr lang="en-US" sz="1000" dirty="0" smtClean="0">
                <a:solidFill>
                  <a:prstClr val="black"/>
                </a:solidFill>
                <a:cs typeface="Calibri" panose="020F0502020204030204" pitchFamily="34" charset="0"/>
              </a:rPr>
              <a:t>worked </a:t>
            </a:r>
            <a:r>
              <a:rPr lang="en-US" sz="1000" dirty="0">
                <a:solidFill>
                  <a:prstClr val="black"/>
                </a:solidFill>
                <a:cs typeface="Calibri" panose="020F0502020204030204" pitchFamily="34" charset="0"/>
              </a:rPr>
              <a:t>with DCA to structure guarantees to increase health lending. It also </a:t>
            </a:r>
            <a:r>
              <a:rPr lang="en-US" sz="1000" dirty="0" smtClean="0">
                <a:solidFill>
                  <a:prstClr val="black"/>
                </a:solidFill>
                <a:cs typeface="Calibri" panose="020F0502020204030204" pitchFamily="34" charset="0"/>
              </a:rPr>
              <a:t>facilitated </a:t>
            </a:r>
            <a:r>
              <a:rPr lang="en-US" sz="1000" dirty="0">
                <a:solidFill>
                  <a:prstClr val="black"/>
                </a:solidFill>
                <a:cs typeface="Calibri" panose="020F0502020204030204" pitchFamily="34" charset="0"/>
              </a:rPr>
              <a:t>linkages between private healthcare SMES, banks, and other potential investors. </a:t>
            </a:r>
            <a:endParaRPr lang="en-US" sz="400" dirty="0">
              <a:solidFill>
                <a:prstClr val="black"/>
              </a:solidFill>
              <a:cs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dirty="0">
                <a:solidFill>
                  <a:prstClr val="white"/>
                </a:solidFill>
                <a:cs typeface="Calibri" panose="020F0502020204030204" pitchFamily="34" charset="0"/>
              </a:rPr>
              <a:t>While the private sector provides more than half of all healthcare in Africa</a:t>
            </a:r>
            <a:r>
              <a:rPr lang="en-US" sz="1000" b="1" dirty="0">
                <a:solidFill>
                  <a:prstClr val="white"/>
                </a:solidFill>
                <a:cs typeface="Calibri" panose="020F0502020204030204" pitchFamily="34" charset="0"/>
              </a:rPr>
              <a:t>, quality is </a:t>
            </a:r>
            <a:r>
              <a:rPr lang="en-US" sz="1000" b="1" dirty="0" smtClean="0">
                <a:solidFill>
                  <a:prstClr val="white"/>
                </a:solidFill>
                <a:cs typeface="Calibri" panose="020F0502020204030204" pitchFamily="34" charset="0"/>
              </a:rPr>
              <a:t>low</a:t>
            </a:r>
            <a:r>
              <a:rPr lang="en-US" sz="1000" dirty="0" smtClean="0">
                <a:solidFill>
                  <a:prstClr val="white"/>
                </a:solidFill>
                <a:cs typeface="Calibri" panose="020F0502020204030204" pitchFamily="34" charset="0"/>
              </a:rPr>
              <a:t>. In </a:t>
            </a:r>
            <a:r>
              <a:rPr lang="en-US" sz="1000" dirty="0">
                <a:solidFill>
                  <a:prstClr val="white"/>
                </a:solidFill>
                <a:cs typeface="Calibri" panose="020F0502020204030204" pitchFamily="34" charset="0"/>
              </a:rPr>
              <a:t>many countries, private health companies are unable to </a:t>
            </a:r>
            <a:r>
              <a:rPr lang="en-US" sz="1000" b="1" dirty="0">
                <a:solidFill>
                  <a:prstClr val="white"/>
                </a:solidFill>
                <a:cs typeface="Calibri" panose="020F0502020204030204" pitchFamily="34" charset="0"/>
              </a:rPr>
              <a:t>access the finance</a:t>
            </a:r>
            <a:r>
              <a:rPr lang="en-US" sz="1000" dirty="0">
                <a:solidFill>
                  <a:prstClr val="white"/>
                </a:solidFill>
                <a:cs typeface="Calibri" panose="020F0502020204030204" pitchFamily="34" charset="0"/>
              </a:rPr>
              <a:t>, including </a:t>
            </a:r>
            <a:r>
              <a:rPr lang="en-US" sz="1000" b="1" dirty="0">
                <a:solidFill>
                  <a:prstClr val="white"/>
                </a:solidFill>
                <a:cs typeface="Calibri" panose="020F0502020204030204" pitchFamily="34" charset="0"/>
              </a:rPr>
              <a:t>working capital</a:t>
            </a:r>
            <a:r>
              <a:rPr lang="en-US" sz="1000" dirty="0">
                <a:solidFill>
                  <a:prstClr val="white"/>
                </a:solidFill>
                <a:cs typeface="Calibri" panose="020F0502020204030204" pitchFamily="34" charset="0"/>
              </a:rPr>
              <a:t>, they need to improve and expand</a:t>
            </a:r>
            <a:r>
              <a:rPr lang="en-US" sz="1000" b="1" dirty="0">
                <a:solidFill>
                  <a:prstClr val="white"/>
                </a:solidFill>
                <a:cs typeface="Calibri" panose="020F0502020204030204" pitchFamily="34" charset="0"/>
              </a:rPr>
              <a:t>. Banks are unwilling to lend to the health sector </a:t>
            </a:r>
            <a:r>
              <a:rPr lang="en-US" sz="1000" dirty="0">
                <a:solidFill>
                  <a:prstClr val="white"/>
                </a:solidFill>
                <a:cs typeface="Calibri" panose="020F0502020204030204" pitchFamily="34" charset="0"/>
              </a:rPr>
              <a:t>and there is no venture capital available to foster </a:t>
            </a:r>
            <a:r>
              <a:rPr lang="en-US" sz="1000" b="1" dirty="0">
                <a:solidFill>
                  <a:prstClr val="white"/>
                </a:solidFill>
                <a:cs typeface="Calibri" panose="020F0502020204030204" pitchFamily="34" charset="0"/>
              </a:rPr>
              <a:t>innovation in business models</a:t>
            </a:r>
            <a:r>
              <a:rPr lang="en-US" sz="1000" b="1" dirty="0" smtClean="0">
                <a:solidFill>
                  <a:prstClr val="white"/>
                </a:solidFill>
                <a:cs typeface="Calibri" panose="020F0502020204030204" pitchFamily="34" charset="0"/>
              </a:rPr>
              <a:t>.</a:t>
            </a:r>
          </a:p>
          <a:p>
            <a:pPr eaLnBrk="1" fontAlgn="auto" hangingPunct="1">
              <a:spcBef>
                <a:spcPts val="0"/>
              </a:spcBef>
              <a:spcAft>
                <a:spcPts val="0"/>
              </a:spcAft>
              <a:defRPr/>
            </a:pPr>
            <a:endParaRPr lang="en-US" sz="400" dirty="0">
              <a:solidFill>
                <a:prstClr val="white"/>
              </a:solidFill>
              <a:cs typeface="Calibri" panose="020F0502020204030204" pitchFamily="34" charset="0"/>
            </a:endParaRPr>
          </a:p>
          <a:p>
            <a:r>
              <a:rPr lang="en-US" sz="1000" dirty="0" smtClean="0">
                <a:solidFill>
                  <a:prstClr val="white"/>
                </a:solidFill>
                <a:cs typeface="Calibri" panose="020F0502020204030204" pitchFamily="34" charset="0"/>
              </a:rPr>
              <a:t>SHOPS, a USAID project, provided </a:t>
            </a:r>
            <a:r>
              <a:rPr lang="en-US" sz="1000" b="1" dirty="0">
                <a:solidFill>
                  <a:prstClr val="white"/>
                </a:solidFill>
                <a:cs typeface="Calibri" panose="020F0502020204030204" pitchFamily="34" charset="0"/>
              </a:rPr>
              <a:t>technical assistance and grants </a:t>
            </a:r>
            <a:r>
              <a:rPr lang="en-US" sz="1000" dirty="0">
                <a:solidFill>
                  <a:prstClr val="white"/>
                </a:solidFill>
                <a:cs typeface="Calibri" panose="020F0502020204030204" pitchFamily="34" charset="0"/>
              </a:rPr>
              <a:t>to high potential private healthcare companies, helping them improve management, capacity, and quality so that they can attract the finance they need to scale</a:t>
            </a:r>
            <a:r>
              <a:rPr lang="en-US" sz="1000" dirty="0" smtClean="0">
                <a:solidFill>
                  <a:prstClr val="white"/>
                </a:solidFill>
                <a:cs typeface="Calibri" panose="020F0502020204030204" pitchFamily="34" charset="0"/>
              </a:rPr>
              <a:t>.</a:t>
            </a: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a:t>
            </a:r>
            <a:r>
              <a:rPr lang="en-US" sz="900" dirty="0" smtClean="0"/>
              <a:t>SHOPS(2014); </a:t>
            </a:r>
            <a:r>
              <a:rPr lang="en-US" sz="900" dirty="0"/>
              <a:t>USAID  (2014): “Access to Finance and the Private Health Sector in </a:t>
            </a:r>
            <a:r>
              <a:rPr lang="en-US" sz="900" dirty="0" smtClean="0"/>
              <a:t>USAID;” USAID (photo); </a:t>
            </a:r>
            <a:r>
              <a:rPr lang="en-US" sz="900" dirty="0" err="1" smtClean="0"/>
              <a:t>Dalberg</a:t>
            </a:r>
            <a:r>
              <a:rPr lang="en-US" sz="900" dirty="0" smtClean="0"/>
              <a:t> analysis. </a:t>
            </a:r>
            <a:endParaRPr lang="en-US" sz="900" dirty="0"/>
          </a:p>
          <a:p>
            <a:pPr eaLnBrk="1" hangingPunct="1">
              <a:spcBef>
                <a:spcPct val="50000"/>
              </a:spcBef>
              <a:buSzPct val="100000"/>
            </a:pPr>
            <a:endParaRPr lang="en-US" sz="900" dirty="0"/>
          </a:p>
          <a:p>
            <a:pPr eaLnBrk="1" hangingPunct="1">
              <a:spcBef>
                <a:spcPct val="50000"/>
              </a:spcBef>
              <a:buSzPct val="100000"/>
            </a:pPr>
            <a:endParaRPr lang="en-US" sz="900" dirty="0"/>
          </a:p>
        </p:txBody>
      </p:sp>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SHOPs has worked with healthcare companies in 10 countries, including supporting DCAs in 5. SHOPS has helped mobilize almost $14 million in commercial financing to the health sector.</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474837" y="2766801"/>
            <a:ext cx="761046" cy="515727"/>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a:ext>
            </a:extLst>
          </a:blip>
          <a:stretch>
            <a:fillRect/>
          </a:stretch>
        </p:blipFill>
        <p:spPr>
          <a:xfrm rot="16200000">
            <a:off x="341116" y="1748549"/>
            <a:ext cx="1164437" cy="347502"/>
          </a:xfrm>
          <a:prstGeom prst="rect">
            <a:avLst/>
          </a:prstGeom>
        </p:spPr>
      </p:pic>
      <p:pic>
        <p:nvPicPr>
          <p:cNvPr id="20" name="Picture 35" descr="Incentivize Icon"/>
          <p:cNvPicPr>
            <a:picLocks noChangeAspect="1" noChangeArrowheads="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685800" y="533400"/>
            <a:ext cx="350715" cy="3540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0" descr="Cash For Work Icon">
            <a:hlinkClick r:id="" action="ppaction://noaction"/>
          </p:cNvPr>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876" y="155501"/>
            <a:ext cx="298562" cy="298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3952992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581" name="think-cell Slide" r:id="rId5" imgW="6350000" imgH="6350000" progId="">
                  <p:embed/>
                </p:oleObj>
              </mc:Choice>
              <mc:Fallback>
                <p:oleObj name="think-cell Slide" r:id="rId5" imgW="6350000" imgH="6350000" progId="">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Picture 26"/>
          <p:cNvPicPr>
            <a:picLocks noChangeAspect="1"/>
          </p:cNvPicPr>
          <p:nvPr/>
        </p:nvPicPr>
        <p:blipFill rotWithShape="1">
          <a:blip r:embed="rId7" cstate="screen">
            <a:extLst>
              <a:ext uri="{28A0092B-C50C-407E-A947-70E740481C1C}">
                <a14:useLocalDpi xmlns:a14="http://schemas.microsoft.com/office/drawing/2010/main"/>
              </a:ext>
            </a:extLst>
          </a:blip>
          <a:srcRect l="911" t="1366" r="13383" b="12578"/>
          <a:stretch/>
        </p:blipFill>
        <p:spPr>
          <a:xfrm>
            <a:off x="1478279" y="1143001"/>
            <a:ext cx="7132320" cy="4800600"/>
          </a:xfrm>
          <a:prstGeom prst="rect">
            <a:avLst/>
          </a:prstGeom>
        </p:spPr>
      </p:pic>
      <p:sp>
        <p:nvSpPr>
          <p:cNvPr id="5" name="Title 4"/>
          <p:cNvSpPr>
            <a:spLocks noGrp="1"/>
          </p:cNvSpPr>
          <p:nvPr>
            <p:ph type="title"/>
          </p:nvPr>
        </p:nvSpPr>
        <p:spPr>
          <a:xfrm>
            <a:off x="1143000" y="248345"/>
            <a:ext cx="5791200" cy="665163"/>
          </a:xfrm>
        </p:spPr>
        <p:txBody>
          <a:bodyPr/>
          <a:lstStyle/>
          <a:p>
            <a:r>
              <a:rPr lang="en-US" b="1" dirty="0" smtClean="0"/>
              <a:t>Case study</a:t>
            </a:r>
            <a:r>
              <a:rPr lang="en-US" dirty="0" smtClean="0"/>
              <a:t>: The </a:t>
            </a:r>
            <a:r>
              <a:rPr lang="en-US" altLang="en-US" dirty="0" smtClean="0">
                <a:solidFill>
                  <a:schemeClr val="tx1"/>
                </a:solidFill>
              </a:rPr>
              <a:t>Medical </a:t>
            </a:r>
            <a:r>
              <a:rPr lang="en-US" altLang="en-US" dirty="0">
                <a:solidFill>
                  <a:schemeClr val="tx1"/>
                </a:solidFill>
              </a:rPr>
              <a:t>Credit Fund provides working capital and TA to healthcare SMEs across Africa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68</a:t>
            </a:fld>
            <a:endParaRPr lang="en-US" dirty="0">
              <a:solidFill>
                <a:prstClr val="black">
                  <a:tint val="75000"/>
                </a:prstClr>
              </a:solidFill>
            </a:endParaRPr>
          </a:p>
        </p:txBody>
      </p:sp>
      <p:sp>
        <p:nvSpPr>
          <p:cNvPr id="6" name="Rectangle 5"/>
          <p:cNvSpPr/>
          <p:nvPr/>
        </p:nvSpPr>
        <p:spPr bwMode="auto">
          <a:xfrm>
            <a:off x="1478280"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sym typeface="Calibri" panose="020F0502020204030204" pitchFamily="34" charset="0"/>
              </a:rPr>
              <a:t>Medical Credit </a:t>
            </a:r>
            <a:r>
              <a:rPr lang="en-US" sz="1000" dirty="0" smtClean="0">
                <a:solidFill>
                  <a:prstClr val="white"/>
                </a:solidFill>
                <a:sym typeface="Calibri" panose="020F0502020204030204" pitchFamily="34" charset="0"/>
              </a:rPr>
              <a:t>Fund (MCF) is a non-profit</a:t>
            </a:r>
            <a:r>
              <a:rPr lang="en-US" sz="1000" b="1" dirty="0" smtClean="0">
                <a:solidFill>
                  <a:prstClr val="white"/>
                </a:solidFill>
                <a:sym typeface="Calibri" panose="020F0502020204030204" pitchFamily="34" charset="0"/>
              </a:rPr>
              <a:t> health investment fund</a:t>
            </a:r>
            <a:r>
              <a:rPr lang="en-US" sz="1000" dirty="0" smtClean="0">
                <a:solidFill>
                  <a:prstClr val="white"/>
                </a:solidFill>
                <a:sym typeface="Calibri" panose="020F0502020204030204" pitchFamily="34" charset="0"/>
              </a:rPr>
              <a:t> seeking </a:t>
            </a:r>
            <a:r>
              <a:rPr lang="en-US" sz="1000" dirty="0">
                <a:solidFill>
                  <a:prstClr val="white"/>
                </a:solidFill>
                <a:sym typeface="Calibri" panose="020F0502020204030204" pitchFamily="34" charset="0"/>
              </a:rPr>
              <a:t>to strengthen the private healthcare sector in developing countries</a:t>
            </a:r>
            <a:r>
              <a:rPr lang="en-US" sz="1000" b="1" dirty="0">
                <a:solidFill>
                  <a:prstClr val="white"/>
                </a:solidFill>
                <a:sym typeface="Calibri" panose="020F0502020204030204" pitchFamily="34" charset="0"/>
              </a:rPr>
              <a:t>.</a:t>
            </a:r>
            <a:r>
              <a:rPr lang="en-US" sz="1000" dirty="0">
                <a:solidFill>
                  <a:prstClr val="white"/>
                </a:solidFill>
                <a:sym typeface="Calibri" panose="020F0502020204030204" pitchFamily="34" charset="0"/>
              </a:rPr>
              <a:t> </a:t>
            </a:r>
            <a:r>
              <a:rPr lang="en-US" altLang="en-US" sz="1000" dirty="0">
                <a:solidFill>
                  <a:prstClr val="white"/>
                </a:solidFill>
                <a:cs typeface="Arial" panose="020B0604020202020204" pitchFamily="34" charset="0"/>
                <a:sym typeface="Calibri" panose="020F0502020204030204" pitchFamily="34" charset="0"/>
              </a:rPr>
              <a:t>Private healthcare companies, who provide the majority of health services in Africa, particularly to the poor,  </a:t>
            </a:r>
            <a:r>
              <a:rPr lang="en-US" altLang="en-US" sz="1000" b="1" dirty="0">
                <a:solidFill>
                  <a:prstClr val="white"/>
                </a:solidFill>
                <a:cs typeface="Arial" panose="020B0604020202020204" pitchFamily="34" charset="0"/>
                <a:sym typeface="Calibri" panose="020F0502020204030204" pitchFamily="34" charset="0"/>
              </a:rPr>
              <a:t>lack access to the finance they need,</a:t>
            </a:r>
            <a:r>
              <a:rPr lang="en-US" altLang="en-US" sz="1000" dirty="0">
                <a:solidFill>
                  <a:prstClr val="white"/>
                </a:solidFill>
                <a:cs typeface="Arial" panose="020B0604020202020204" pitchFamily="34" charset="0"/>
                <a:sym typeface="Calibri" panose="020F0502020204030204" pitchFamily="34" charset="0"/>
              </a:rPr>
              <a:t> particularly </a:t>
            </a:r>
            <a:r>
              <a:rPr lang="en-US" altLang="en-US" sz="1000" b="1" dirty="0">
                <a:solidFill>
                  <a:prstClr val="white"/>
                </a:solidFill>
                <a:cs typeface="Arial" panose="020B0604020202020204" pitchFamily="34" charset="0"/>
                <a:sym typeface="Calibri" panose="020F0502020204030204" pitchFamily="34" charset="0"/>
              </a:rPr>
              <a:t>working capital</a:t>
            </a:r>
            <a:r>
              <a:rPr lang="en-US" altLang="en-US" sz="1000" dirty="0">
                <a:solidFill>
                  <a:prstClr val="white"/>
                </a:solidFill>
                <a:cs typeface="Arial" panose="020B0604020202020204" pitchFamily="34" charset="0"/>
                <a:sym typeface="Calibri" panose="020F0502020204030204" pitchFamily="34" charset="0"/>
              </a:rPr>
              <a:t>, to expand and improve delivery of </a:t>
            </a:r>
            <a:r>
              <a:rPr lang="en-US" altLang="en-US" sz="1000" dirty="0" smtClean="0">
                <a:solidFill>
                  <a:prstClr val="white"/>
                </a:solidFill>
                <a:cs typeface="Arial" panose="020B0604020202020204" pitchFamily="34" charset="0"/>
                <a:sym typeface="Calibri" panose="020F0502020204030204" pitchFamily="34" charset="0"/>
              </a:rPr>
              <a:t>care. MCF </a:t>
            </a:r>
            <a:r>
              <a:rPr lang="en-US" altLang="en-US" sz="1000" b="1" dirty="0" smtClean="0">
                <a:solidFill>
                  <a:prstClr val="white"/>
                </a:solidFill>
                <a:cs typeface="Arial" panose="020B0604020202020204" pitchFamily="34" charset="0"/>
                <a:sym typeface="Calibri" panose="020F0502020204030204" pitchFamily="34" charset="0"/>
              </a:rPr>
              <a:t>blends public and private capital </a:t>
            </a:r>
            <a:r>
              <a:rPr lang="en-US" altLang="en-US" sz="1000" dirty="0" smtClean="0">
                <a:solidFill>
                  <a:prstClr val="white"/>
                </a:solidFill>
                <a:cs typeface="Arial" panose="020B0604020202020204" pitchFamily="34" charset="0"/>
                <a:sym typeface="Calibri" panose="020F0502020204030204" pitchFamily="34" charset="0"/>
              </a:rPr>
              <a:t>to finance loans, guarantees, currency risk facilities, and TA to help private facilities strengthen operations and increase quality of care.</a:t>
            </a:r>
            <a:endParaRPr lang="en-US" sz="1000" dirty="0" smtClean="0">
              <a:solidFill>
                <a:prstClr val="white"/>
              </a:solidFill>
              <a:latin typeface="Arial" charset="0"/>
              <a:sym typeface="Symbol" pitchFamily="18" charset="2"/>
            </a:endParaRPr>
          </a:p>
        </p:txBody>
      </p:sp>
      <p:sp>
        <p:nvSpPr>
          <p:cNvPr id="8" name="Rectangle 7"/>
          <p:cNvSpPr/>
          <p:nvPr/>
        </p:nvSpPr>
        <p:spPr bwMode="auto">
          <a:xfrm>
            <a:off x="1478280"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Donors, DFIs, foundations, and private investors, </a:t>
            </a:r>
            <a:r>
              <a:rPr lang="en-US" altLang="en-US" sz="1000" dirty="0" smtClean="0">
                <a:solidFill>
                  <a:prstClr val="black"/>
                </a:solidFill>
                <a:cs typeface="Arial" panose="020B0604020202020204" pitchFamily="34" charset="0"/>
                <a:sym typeface="Calibri" panose="020F0502020204030204" pitchFamily="34" charset="0"/>
              </a:rPr>
              <a:t>including USAID, IFC, BMGF, and Deutsche Bank, </a:t>
            </a:r>
            <a:r>
              <a:rPr lang="en-US" altLang="en-US" sz="1000" dirty="0">
                <a:solidFill>
                  <a:prstClr val="black"/>
                </a:solidFill>
                <a:cs typeface="Arial" panose="020B0604020202020204" pitchFamily="34" charset="0"/>
                <a:sym typeface="Calibri" panose="020F0502020204030204" pitchFamily="34" charset="0"/>
              </a:rPr>
              <a:t>invest in a health investment fund that provides loans and guarantees to local banks to increase health lending, </a:t>
            </a:r>
            <a:r>
              <a:rPr lang="en-US" altLang="en-US" sz="1000" dirty="0" smtClean="0">
                <a:solidFill>
                  <a:prstClr val="black"/>
                </a:solidFill>
                <a:cs typeface="Arial" panose="020B0604020202020204" pitchFamily="34" charset="0"/>
                <a:sym typeface="Calibri" panose="020F0502020204030204" pitchFamily="34" charset="0"/>
              </a:rPr>
              <a:t>alongside TA grants to borrowers</a:t>
            </a:r>
          </a:p>
          <a:p>
            <a:pPr marL="171450" indent="-171450">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Local </a:t>
            </a:r>
            <a:r>
              <a:rPr lang="en-US" altLang="en-US" sz="1000" b="1" dirty="0">
                <a:solidFill>
                  <a:prstClr val="black"/>
                </a:solidFill>
                <a:cs typeface="Arial" panose="020B0604020202020204" pitchFamily="34" charset="0"/>
                <a:sym typeface="Calibri" panose="020F0502020204030204" pitchFamily="34" charset="0"/>
              </a:rPr>
              <a:t>banks</a:t>
            </a:r>
            <a:r>
              <a:rPr lang="en-US" altLang="en-US" sz="1000" dirty="0">
                <a:solidFill>
                  <a:prstClr val="black"/>
                </a:solidFill>
                <a:cs typeface="Arial" panose="020B0604020202020204" pitchFamily="34" charset="0"/>
                <a:sym typeface="Calibri" panose="020F0502020204030204" pitchFamily="34" charset="0"/>
              </a:rPr>
              <a:t> provide loans to private healthcare SMEs, increasing their access to working </a:t>
            </a:r>
            <a:r>
              <a:rPr lang="en-US" altLang="en-US" sz="1000" dirty="0" smtClean="0">
                <a:solidFill>
                  <a:prstClr val="black"/>
                </a:solidFill>
                <a:cs typeface="Arial" panose="020B0604020202020204" pitchFamily="34" charset="0"/>
                <a:sym typeface="Calibri" panose="020F0502020204030204" pitchFamily="34" charset="0"/>
              </a:rPr>
              <a:t>capital</a:t>
            </a:r>
          </a:p>
          <a:p>
            <a:pPr marL="171450" indent="-171450">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Health </a:t>
            </a:r>
            <a:r>
              <a:rPr lang="en-US" altLang="en-US" sz="1000" b="1" dirty="0">
                <a:solidFill>
                  <a:prstClr val="black"/>
                </a:solidFill>
                <a:cs typeface="Arial" panose="020B0604020202020204" pitchFamily="34" charset="0"/>
                <a:sym typeface="Calibri" panose="020F0502020204030204" pitchFamily="34" charset="0"/>
              </a:rPr>
              <a:t>organizations</a:t>
            </a:r>
            <a:r>
              <a:rPr lang="en-US" altLang="en-US" sz="1000" dirty="0">
                <a:solidFill>
                  <a:prstClr val="black"/>
                </a:solidFill>
                <a:cs typeface="Arial" panose="020B0604020202020204" pitchFamily="34" charset="0"/>
                <a:sym typeface="Calibri" panose="020F0502020204030204" pitchFamily="34" charset="0"/>
              </a:rPr>
              <a:t> scout and select eligible health SMEs and provide TA to strengthen </a:t>
            </a:r>
            <a:r>
              <a:rPr lang="en-US" altLang="en-US" sz="1000" dirty="0" smtClean="0">
                <a:solidFill>
                  <a:prstClr val="black"/>
                </a:solidFill>
                <a:cs typeface="Arial" panose="020B0604020202020204" pitchFamily="34" charset="0"/>
                <a:sym typeface="Calibri" panose="020F0502020204030204" pitchFamily="34" charset="0"/>
              </a:rPr>
              <a:t>management capacity</a:t>
            </a:r>
            <a:endParaRPr lang="en-US" altLang="en-US" sz="1000" dirty="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Healthcare SMEs</a:t>
            </a:r>
            <a:r>
              <a:rPr lang="en-US" altLang="en-US" sz="1000" dirty="0">
                <a:solidFill>
                  <a:prstClr val="black"/>
                </a:solidFill>
                <a:cs typeface="Arial" panose="020B0604020202020204" pitchFamily="34" charset="0"/>
                <a:sym typeface="Calibri" panose="020F0502020204030204" pitchFamily="34" charset="0"/>
              </a:rPr>
              <a:t>, including hospitals, clinics, and dispensaries, provide more and better services to poor </a:t>
            </a:r>
            <a:r>
              <a:rPr lang="en-US" altLang="en-US" sz="1000" dirty="0" smtClean="0">
                <a:solidFill>
                  <a:prstClr val="black"/>
                </a:solidFill>
                <a:cs typeface="Arial" panose="020B0604020202020204" pitchFamily="34" charset="0"/>
                <a:sym typeface="Calibri" panose="020F0502020204030204" pitchFamily="34" charset="0"/>
              </a:rPr>
              <a:t>populations</a:t>
            </a:r>
            <a:endParaRPr lang="en-US" sz="1000" dirty="0" smtClean="0">
              <a:solidFill>
                <a:prstClr val="black"/>
              </a:solidFill>
              <a:latin typeface="Arial" charset="0"/>
              <a:sym typeface="Symbol" pitchFamily="18" charset="2"/>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black"/>
                </a:solidFill>
                <a:sym typeface="Calibri" panose="020F0502020204030204" pitchFamily="34" charset="0"/>
              </a:rPr>
              <a:t>Through MCF, </a:t>
            </a:r>
            <a:r>
              <a:rPr lang="en-US" altLang="en-US" sz="1000" b="1" dirty="0" smtClean="0">
                <a:solidFill>
                  <a:prstClr val="black"/>
                </a:solidFill>
                <a:sym typeface="Calibri" panose="020F0502020204030204" pitchFamily="34" charset="0"/>
              </a:rPr>
              <a:t>over </a:t>
            </a:r>
            <a:r>
              <a:rPr lang="en-US" altLang="en-US" sz="1000" b="1" dirty="0">
                <a:solidFill>
                  <a:prstClr val="black"/>
                </a:solidFill>
                <a:sym typeface="Calibri" panose="020F0502020204030204" pitchFamily="34" charset="0"/>
              </a:rPr>
              <a:t>$7.5 million in loans have been disbursed to 968 healthcare SMEs</a:t>
            </a:r>
            <a:r>
              <a:rPr lang="en-US" altLang="en-US" sz="1000" dirty="0">
                <a:solidFill>
                  <a:prstClr val="black"/>
                </a:solidFill>
                <a:sym typeface="Calibri" panose="020F0502020204030204" pitchFamily="34" charset="0"/>
              </a:rPr>
              <a:t> in Tanzania, Kenya, Ghana, and Nigeria, with 97.7% loan repayment performance.</a:t>
            </a:r>
          </a:p>
          <a:p>
            <a:endParaRPr lang="en-US" altLang="en-US" sz="1000" dirty="0" smtClean="0">
              <a:solidFill>
                <a:prstClr val="black"/>
              </a:solidFill>
              <a:sym typeface="Calibri" panose="020F0502020204030204" pitchFamily="34" charset="0"/>
            </a:endParaRPr>
          </a:p>
          <a:p>
            <a:r>
              <a:rPr lang="en-US" altLang="en-US" sz="1000" dirty="0" smtClean="0">
                <a:solidFill>
                  <a:prstClr val="black"/>
                </a:solidFill>
                <a:sym typeface="Calibri" panose="020F0502020204030204" pitchFamily="34" charset="0"/>
              </a:rPr>
              <a:t>Collectively</a:t>
            </a:r>
            <a:r>
              <a:rPr lang="en-US" altLang="en-US" sz="1000" dirty="0">
                <a:solidFill>
                  <a:prstClr val="black"/>
                </a:solidFill>
                <a:sym typeface="Calibri" panose="020F0502020204030204" pitchFamily="34" charset="0"/>
              </a:rPr>
              <a:t>, </a:t>
            </a:r>
            <a:r>
              <a:rPr lang="en-US" altLang="en-US" sz="1000" b="1" dirty="0">
                <a:solidFill>
                  <a:prstClr val="black"/>
                </a:solidFill>
                <a:sym typeface="Calibri" panose="020F0502020204030204" pitchFamily="34" charset="0"/>
              </a:rPr>
              <a:t>these clinics serve more than 500,000 patients</a:t>
            </a:r>
            <a:r>
              <a:rPr lang="en-US" altLang="en-US" sz="1000" dirty="0">
                <a:solidFill>
                  <a:prstClr val="black"/>
                </a:solidFill>
                <a:sym typeface="Calibri" panose="020F0502020204030204" pitchFamily="34" charset="0"/>
              </a:rPr>
              <a:t> per month.</a:t>
            </a:r>
          </a:p>
          <a:p>
            <a:endParaRPr lang="en-US" sz="1000" dirty="0">
              <a:solidFill>
                <a:prstClr val="black"/>
              </a:solidFill>
              <a:sym typeface="Calibri" panose="020F0502020204030204" pitchFamily="34" charset="0"/>
            </a:endParaRPr>
          </a:p>
          <a:p>
            <a:endParaRPr lang="en-US" altLang="en-US" sz="1000" dirty="0">
              <a:solidFill>
                <a:prstClr val="black"/>
              </a:solidFill>
              <a:cs typeface="Arial" panose="020B0604020202020204" pitchFamily="34" charset="0"/>
              <a:sym typeface="Calibri" panose="020F0502020204030204" pitchFamily="34" charset="0"/>
            </a:endParaRPr>
          </a:p>
          <a:p>
            <a:pPr defTabSz="857250">
              <a:spcBef>
                <a:spcPct val="50000"/>
              </a:spcBef>
            </a:pPr>
            <a:endParaRPr lang="en-US" sz="1000" dirty="0">
              <a:solidFill>
                <a:prstClr val="black"/>
              </a:solidFill>
              <a:sym typeface="Calibri" panose="020F0502020204030204" pitchFamily="34" charset="0"/>
            </a:endParaRPr>
          </a:p>
          <a:p>
            <a:pPr defTabSz="857250">
              <a:spcBef>
                <a:spcPct val="50000"/>
              </a:spcBef>
            </a:pPr>
            <a:endParaRPr lang="en-US" sz="1000" dirty="0" err="1" smtClean="0">
              <a:solidFill>
                <a:prstClr val="black"/>
              </a:solidFill>
              <a:latin typeface="Arial" charset="0"/>
              <a:sym typeface="Symbol" pitchFamily="18" charset="2"/>
            </a:endParaRPr>
          </a:p>
        </p:txBody>
      </p:sp>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3400" y="1143001"/>
            <a:ext cx="944880" cy="1355060"/>
          </a:xfrm>
          <a:prstGeom prst="rect">
            <a:avLst/>
          </a:prstGeom>
        </p:spPr>
      </p:pic>
      <p:sp>
        <p:nvSpPr>
          <p:cNvPr id="18" name="Rectangle 17"/>
          <p:cNvSpPr/>
          <p:nvPr/>
        </p:nvSpPr>
        <p:spPr bwMode="auto">
          <a:xfrm rot="16200000">
            <a:off x="160019" y="4625339"/>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28" name="TextBox 27"/>
          <p:cNvSpPr txBox="1"/>
          <p:nvPr/>
        </p:nvSpPr>
        <p:spPr>
          <a:xfrm>
            <a:off x="533400" y="6184463"/>
            <a:ext cx="8077199" cy="230832"/>
          </a:xfrm>
          <a:prstGeom prst="rect">
            <a:avLst/>
          </a:prstGeom>
          <a:noFill/>
        </p:spPr>
        <p:txBody>
          <a:bodyPr wrap="square" lIns="0" tIns="0" rIns="0" bIns="0" rtlCol="0">
            <a:noAutofit/>
          </a:bodyPr>
          <a:lstStyle/>
          <a:p>
            <a:r>
              <a:rPr lang="en-US" sz="900" dirty="0" smtClean="0">
                <a:solidFill>
                  <a:prstClr val="black"/>
                </a:solidFill>
              </a:rPr>
              <a:t>Source: Neil </a:t>
            </a:r>
            <a:r>
              <a:rPr lang="en-US" sz="900" dirty="0" err="1" smtClean="0">
                <a:solidFill>
                  <a:prstClr val="black"/>
                </a:solidFill>
              </a:rPr>
              <a:t>Brandvold</a:t>
            </a:r>
            <a:r>
              <a:rPr lang="en-US" sz="900" dirty="0" smtClean="0">
                <a:solidFill>
                  <a:prstClr val="black"/>
                </a:solidFill>
              </a:rPr>
              <a:t> for USAID (photo)</a:t>
            </a:r>
            <a:endParaRPr lang="en-US" sz="900" dirty="0">
              <a:solidFill>
                <a:prstClr val="black"/>
              </a:solidFill>
            </a:endParaRPr>
          </a:p>
        </p:txBody>
      </p:sp>
      <p:pic>
        <p:nvPicPr>
          <p:cNvPr id="14" name="Picture 50" descr="Cash For Work Icon">
            <a:hlinkClick r:id="rId9" action="ppaction://hlinksldjump"/>
          </p:cNvPr>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424667956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543" name="think-cell Slide" r:id="rId5" imgW="6350000" imgH="6350000" progId="">
                  <p:embed/>
                </p:oleObj>
              </mc:Choice>
              <mc:Fallback>
                <p:oleObj name="think-cell Slide" r:id="rId5" imgW="6350000" imgH="6350000" progId="">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r="1555" b="4539"/>
          <a:stretch/>
        </p:blipFill>
        <p:spPr>
          <a:xfrm>
            <a:off x="1163433" y="1135548"/>
            <a:ext cx="7447167" cy="4808052"/>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Ghana introduced a national health insurance scheme, financed by a trust fund and levy</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69</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 NHIS </a:t>
            </a:r>
            <a:r>
              <a:rPr lang="en-US" sz="1000" b="1" dirty="0">
                <a:solidFill>
                  <a:prstClr val="black"/>
                </a:solidFill>
                <a:cs typeface="Calibri" panose="020F0502020204030204" pitchFamily="34" charset="0"/>
              </a:rPr>
              <a:t>pools risk</a:t>
            </a:r>
            <a:r>
              <a:rPr lang="en-US" sz="1000" dirty="0">
                <a:solidFill>
                  <a:prstClr val="black"/>
                </a:solidFill>
                <a:cs typeface="Calibri" panose="020F0502020204030204" pitchFamily="34" charset="0"/>
              </a:rPr>
              <a:t> among the population to increase the efficiency and predictability of spending on healthcare. It is funded through a trust fund, the </a:t>
            </a:r>
            <a:r>
              <a:rPr lang="en-US" sz="1000" b="1" dirty="0">
                <a:solidFill>
                  <a:prstClr val="black"/>
                </a:solidFill>
                <a:cs typeface="Calibri" panose="020F0502020204030204" pitchFamily="34" charset="0"/>
              </a:rPr>
              <a:t>National Health Insurance Fund</a:t>
            </a:r>
            <a:r>
              <a:rPr lang="en-US" sz="1000" dirty="0">
                <a:solidFill>
                  <a:prstClr val="black"/>
                </a:solidFill>
                <a:cs typeface="Calibri" panose="020F0502020204030204" pitchFamily="34" charset="0"/>
              </a:rPr>
              <a:t>, which pools government and donor funds for allocation to the NHIS. The biggest revenue source (70%) to the fund is the </a:t>
            </a:r>
            <a:r>
              <a:rPr lang="en-US" sz="1000" b="1" dirty="0">
                <a:solidFill>
                  <a:prstClr val="black"/>
                </a:solidFill>
                <a:cs typeface="Calibri" panose="020F0502020204030204" pitchFamily="34" charset="0"/>
              </a:rPr>
              <a:t>health insurance levy</a:t>
            </a:r>
            <a:r>
              <a:rPr lang="en-US" sz="1000" dirty="0">
                <a:solidFill>
                  <a:prstClr val="black"/>
                </a:solidFill>
                <a:cs typeface="Calibri" panose="020F0502020204030204" pitchFamily="34" charset="0"/>
              </a:rPr>
              <a:t>, a 2.5% earmarked addition to the VAT. Individual premiums also finance the scheme, but certain populations, e.g. pregnant women, are exempt. </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In Ghana, </a:t>
            </a:r>
            <a:r>
              <a:rPr lang="en-US" sz="1000" dirty="0">
                <a:solidFill>
                  <a:prstClr val="white"/>
                </a:solidFill>
                <a:cs typeface="Calibri" panose="020F0502020204030204" pitchFamily="34" charset="0"/>
              </a:rPr>
              <a:t>high user fees </a:t>
            </a:r>
            <a:r>
              <a:rPr lang="en-US" sz="1000" dirty="0" smtClean="0">
                <a:solidFill>
                  <a:prstClr val="white"/>
                </a:solidFill>
                <a:cs typeface="Calibri" panose="020F0502020204030204" pitchFamily="34" charset="0"/>
              </a:rPr>
              <a:t>cause </a:t>
            </a:r>
            <a:r>
              <a:rPr lang="en-US" sz="1000" b="1" dirty="0">
                <a:solidFill>
                  <a:prstClr val="white"/>
                </a:solidFill>
                <a:cs typeface="Calibri" panose="020F0502020204030204" pitchFamily="34" charset="0"/>
              </a:rPr>
              <a:t>low utilization of key services</a:t>
            </a:r>
            <a:r>
              <a:rPr lang="en-US" sz="1000" dirty="0">
                <a:solidFill>
                  <a:prstClr val="white"/>
                </a:solidFill>
                <a:cs typeface="Calibri" panose="020F0502020204030204" pitchFamily="34" charset="0"/>
              </a:rPr>
              <a:t>, particularly among the poor, and </a:t>
            </a:r>
            <a:r>
              <a:rPr lang="en-US" sz="1000" b="1" dirty="0">
                <a:solidFill>
                  <a:prstClr val="white"/>
                </a:solidFill>
                <a:cs typeface="Calibri" panose="020F0502020204030204" pitchFamily="34" charset="0"/>
              </a:rPr>
              <a:t>high out-of-pocket spending </a:t>
            </a:r>
            <a:r>
              <a:rPr lang="en-US" sz="1000" dirty="0">
                <a:solidFill>
                  <a:prstClr val="white"/>
                </a:solidFill>
                <a:cs typeface="Calibri" panose="020F0502020204030204" pitchFamily="34" charset="0"/>
              </a:rPr>
              <a:t>for those who </a:t>
            </a:r>
            <a:r>
              <a:rPr lang="en-US" sz="1000" dirty="0" smtClean="0">
                <a:solidFill>
                  <a:prstClr val="white"/>
                </a:solidFill>
                <a:cs typeface="Calibri" panose="020F0502020204030204" pitchFamily="34" charset="0"/>
              </a:rPr>
              <a:t>do </a:t>
            </a:r>
            <a:r>
              <a:rPr lang="en-US" sz="1000" dirty="0">
                <a:solidFill>
                  <a:prstClr val="white"/>
                </a:solidFill>
                <a:cs typeface="Calibri" panose="020F0502020204030204" pitchFamily="34" charset="0"/>
              </a:rPr>
              <a:t>seek care.</a:t>
            </a:r>
            <a:endParaRPr lang="en-US" sz="1000" b="1" dirty="0">
              <a:solidFill>
                <a:prstClr val="white"/>
              </a:solidFill>
              <a:cs typeface="Calibri" panose="020F0502020204030204" pitchFamily="34" charset="0"/>
            </a:endParaRPr>
          </a:p>
          <a:p>
            <a:pPr>
              <a:buFont typeface="Arial" panose="020B0604020202020204" pitchFamily="34" charset="0"/>
              <a:buNone/>
            </a:pPr>
            <a:endParaRPr lang="en-US" sz="1000" dirty="0" smtClean="0">
              <a:solidFill>
                <a:prstClr val="white"/>
              </a:solidFill>
              <a:cs typeface="Calibri" panose="020F0502020204030204" pitchFamily="34" charset="0"/>
            </a:endParaRPr>
          </a:p>
          <a:p>
            <a:r>
              <a:rPr lang="en-US" sz="1000" dirty="0">
                <a:solidFill>
                  <a:prstClr val="white"/>
                </a:solidFill>
                <a:cs typeface="Calibri" panose="020F0502020204030204" pitchFamily="34" charset="0"/>
              </a:rPr>
              <a:t>In 2003, Ghana created the </a:t>
            </a:r>
            <a:r>
              <a:rPr lang="en-US" sz="1000" dirty="0" smtClean="0">
                <a:solidFill>
                  <a:prstClr val="white"/>
                </a:solidFill>
                <a:cs typeface="Calibri" panose="020F0502020204030204" pitchFamily="34" charset="0"/>
              </a:rPr>
              <a:t>National Health Insurance Scheme to </a:t>
            </a:r>
            <a:r>
              <a:rPr lang="en-US" sz="1000" dirty="0">
                <a:solidFill>
                  <a:prstClr val="white"/>
                </a:solidFill>
                <a:cs typeface="Calibri" panose="020F0502020204030204" pitchFamily="34" charset="0"/>
              </a:rPr>
              <a:t>increase utilization of key services, decrease out-of-pocket spending, and improve health equity. The program’s benefits package covers 95% of the burden of disease, including maternity care.</a:t>
            </a: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sz="900" dirty="0">
                <a:solidFill>
                  <a:prstClr val="black"/>
                </a:solidFill>
              </a:rPr>
              <a:t>UHCC (2013): “Ten years of the NHIS in </a:t>
            </a:r>
            <a:r>
              <a:rPr lang="en-US" sz="900" dirty="0" smtClean="0">
                <a:solidFill>
                  <a:prstClr val="black"/>
                </a:solidFill>
              </a:rPr>
              <a:t>Ghana;” </a:t>
            </a:r>
            <a:r>
              <a:rPr lang="en-US" sz="900" dirty="0">
                <a:solidFill>
                  <a:prstClr val="black"/>
                </a:solidFill>
              </a:rPr>
              <a:t>Blanchet et al. (2012): “The effect of Ghana’s NHIS on healthcare </a:t>
            </a:r>
            <a:r>
              <a:rPr lang="en-US" sz="900" dirty="0" smtClean="0">
                <a:solidFill>
                  <a:prstClr val="black"/>
                </a:solidFill>
              </a:rPr>
              <a:t>utilization;” USAID (photo); Dalberg analysis.</a:t>
            </a:r>
            <a:endParaRPr lang="en-US" sz="900" dirty="0">
              <a:solidFill>
                <a:prstClr val="black"/>
              </a:solidFill>
            </a:endParaRPr>
          </a:p>
          <a:p>
            <a:pPr eaLnBrk="1" hangingPunct="1">
              <a:spcBef>
                <a:spcPct val="50000"/>
              </a:spcBef>
              <a:buSzPct val="100000"/>
            </a:pPr>
            <a:endParaRPr lang="en-US" sz="900" dirty="0">
              <a:solidFill>
                <a:prstClr val="black"/>
              </a:solidFill>
            </a:endParaRPr>
          </a:p>
        </p:txBody>
      </p:sp>
      <p:pic>
        <p:nvPicPr>
          <p:cNvPr id="17"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515" y="76200"/>
            <a:ext cx="411285" cy="41128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NHIS enrolled women were 40% more likely than non-enrolled women to have visited a clinic in the past year, and 83% more likely to have stayed overnight in a hospital. However, only 35% of the population has enrolled in the NHIS to date, and significant reforms are needed to improve coverage and equity.</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a:ext>
            </a:extLst>
          </a:blip>
          <a:stretch>
            <a:fillRect/>
          </a:stretch>
        </p:blipFill>
        <p:spPr>
          <a:xfrm rot="16200000">
            <a:off x="373016" y="1303383"/>
            <a:ext cx="962304" cy="641536"/>
          </a:xfrm>
          <a:prstGeom prst="rect">
            <a:avLst/>
          </a:prstGeom>
        </p:spPr>
      </p:pic>
      <p:pic>
        <p:nvPicPr>
          <p:cNvPr id="20" name="Picture 46" descr="User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515" y="533400"/>
            <a:ext cx="411285" cy="411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6277462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l="18276" t="3382" r="19072" b="3779"/>
          <a:stretch/>
        </p:blipFill>
        <p:spPr>
          <a:xfrm rot="1228412">
            <a:off x="467020" y="1015474"/>
            <a:ext cx="4689163" cy="4621167"/>
          </a:xfrm>
          <a:prstGeom prst="rect">
            <a:avLst/>
          </a:prstGeom>
        </p:spPr>
      </p:pic>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2429163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4" name="think-cell Slide" r:id="rId6" imgW="6350000" imgH="6350000" progId="">
                  <p:embed/>
                </p:oleObj>
              </mc:Choice>
              <mc:Fallback>
                <p:oleObj name="think-cell Slide" r:id="rId6" imgW="6350000" imgH="6350000" progId="">
                  <p:embed/>
                  <p:pic>
                    <p:nvPicPr>
                      <p:cNvPr id="0"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bwMode="auto">
          <a:xfrm>
            <a:off x="937219" y="1475489"/>
            <a:ext cx="3772839" cy="3772839"/>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 name="Title 1"/>
          <p:cNvSpPr>
            <a:spLocks noGrp="1"/>
          </p:cNvSpPr>
          <p:nvPr>
            <p:ph type="title"/>
          </p:nvPr>
        </p:nvSpPr>
        <p:spPr/>
        <p:txBody>
          <a:bodyPr>
            <a:noAutofit/>
          </a:bodyPr>
          <a:lstStyle/>
          <a:p>
            <a:r>
              <a:rPr lang="en-US" dirty="0" smtClean="0">
                <a:solidFill>
                  <a:schemeClr val="tx1"/>
                </a:solidFill>
              </a:rPr>
              <a:t>Alongside </a:t>
            </a:r>
            <a:r>
              <a:rPr lang="en-US" dirty="0">
                <a:solidFill>
                  <a:schemeClr val="tx1"/>
                </a:solidFill>
              </a:rPr>
              <a:t>achieving EPCMD </a:t>
            </a:r>
            <a:r>
              <a:rPr lang="en-US" dirty="0" smtClean="0">
                <a:solidFill>
                  <a:schemeClr val="tx1"/>
                </a:solidFill>
              </a:rPr>
              <a:t>goals, </a:t>
            </a:r>
            <a:r>
              <a:rPr lang="en-US" dirty="0">
                <a:solidFill>
                  <a:schemeClr val="tx1"/>
                </a:solidFill>
              </a:rPr>
              <a:t>USAID </a:t>
            </a:r>
            <a:r>
              <a:rPr lang="en-US" dirty="0" smtClean="0">
                <a:solidFill>
                  <a:schemeClr val="tx1"/>
                </a:solidFill>
                <a:latin typeface="Calibri" panose="020F0502020204030204" pitchFamily="34" charset="0"/>
                <a:sym typeface="Calibri" panose="020F0502020204030204" pitchFamily="34" charset="0"/>
              </a:rPr>
              <a:t>envisions transitioning toward sustainably financed health systems</a:t>
            </a:r>
            <a:endParaRPr lang="en-US" dirty="0">
              <a:solidFill>
                <a:schemeClr val="tx1"/>
              </a:solidFill>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latin typeface="Calibri" panose="020F0502020204030204" pitchFamily="34" charset="0"/>
                <a:sym typeface="Calibri" panose="020F0502020204030204" pitchFamily="34" charset="0"/>
              </a:rPr>
              <a:pPr/>
              <a:t>7</a:t>
            </a:fld>
            <a:endParaRPr lang="en-US" dirty="0">
              <a:solidFill>
                <a:prstClr val="black">
                  <a:tint val="75000"/>
                </a:prstClr>
              </a:solidFill>
              <a:latin typeface="Calibri" panose="020F0502020204030204" pitchFamily="34" charset="0"/>
              <a:sym typeface="Calibri" panose="020F0502020204030204" pitchFamily="34" charset="0"/>
            </a:endParaRPr>
          </a:p>
        </p:txBody>
      </p:sp>
      <p:pic>
        <p:nvPicPr>
          <p:cNvPr id="5" name="Picture 4"/>
          <p:cNvPicPr>
            <a:picLocks noChangeAspect="1"/>
          </p:cNvPicPr>
          <p:nvPr/>
        </p:nvPicPr>
        <p:blipFill rotWithShape="1">
          <a:blip r:embed="rId8">
            <a:clrChange>
              <a:clrFrom>
                <a:srgbClr val="000000">
                  <a:alpha val="0"/>
                </a:srgbClr>
              </a:clrFrom>
              <a:clrTo>
                <a:srgbClr val="000000">
                  <a:alpha val="0"/>
                </a:srgbClr>
              </a:clrTo>
            </a:clrChange>
          </a:blip>
          <a:srcRect l="18243" r="18849"/>
          <a:stretch/>
        </p:blipFill>
        <p:spPr>
          <a:xfrm rot="1802906">
            <a:off x="1281554" y="1754650"/>
            <a:ext cx="3033521" cy="3222000"/>
          </a:xfrm>
          <a:prstGeom prst="rect">
            <a:avLst/>
          </a:prstGeom>
        </p:spPr>
      </p:pic>
      <p:sp>
        <p:nvSpPr>
          <p:cNvPr id="9" name="TextBox 8"/>
          <p:cNvSpPr txBox="1"/>
          <p:nvPr/>
        </p:nvSpPr>
        <p:spPr>
          <a:xfrm>
            <a:off x="5489448" y="1148898"/>
            <a:ext cx="3044952" cy="274320"/>
          </a:xfrm>
          <a:prstGeom prst="rect">
            <a:avLst/>
          </a:prstGeom>
          <a:noFill/>
        </p:spPr>
        <p:txBody>
          <a:bodyPr wrap="square" lIns="0" tIns="0" rIns="0" bIns="0" rtlCol="0">
            <a:noAutofit/>
          </a:bodyPr>
          <a:lstStyle/>
          <a:p>
            <a:pPr>
              <a:spcAft>
                <a:spcPts val="600"/>
              </a:spcAft>
            </a:pPr>
            <a:r>
              <a:rPr lang="en-US" sz="1200" b="1" dirty="0" smtClean="0">
                <a:solidFill>
                  <a:srgbClr val="C2113A"/>
                </a:solidFill>
                <a:sym typeface="Calibri" panose="020F0502020204030204" pitchFamily="34" charset="0"/>
              </a:rPr>
              <a:t>DONOR DEPENDENCE</a:t>
            </a:r>
            <a:endParaRPr lang="en-US" sz="1200" b="1" dirty="0">
              <a:solidFill>
                <a:srgbClr val="C2113A"/>
              </a:solidFill>
              <a:sym typeface="Calibri" panose="020F0502020204030204" pitchFamily="34" charset="0"/>
            </a:endParaRPr>
          </a:p>
        </p:txBody>
      </p:sp>
      <p:sp>
        <p:nvSpPr>
          <p:cNvPr id="10" name="TextBox 9"/>
          <p:cNvSpPr txBox="1"/>
          <p:nvPr/>
        </p:nvSpPr>
        <p:spPr>
          <a:xfrm>
            <a:off x="5481740" y="2843180"/>
            <a:ext cx="3044952" cy="274320"/>
          </a:xfrm>
          <a:prstGeom prst="rect">
            <a:avLst/>
          </a:prstGeom>
          <a:noFill/>
        </p:spPr>
        <p:txBody>
          <a:bodyPr wrap="square" lIns="0" tIns="0" rIns="0" bIns="0" rtlCol="0">
            <a:noAutofit/>
          </a:bodyPr>
          <a:lstStyle/>
          <a:p>
            <a:pPr>
              <a:spcAft>
                <a:spcPts val="600"/>
              </a:spcAft>
            </a:pPr>
            <a:r>
              <a:rPr lang="en-US" sz="1200" b="1" dirty="0" smtClean="0">
                <a:solidFill>
                  <a:srgbClr val="00286B"/>
                </a:solidFill>
                <a:sym typeface="Calibri" panose="020F0502020204030204" pitchFamily="34" charset="0"/>
              </a:rPr>
              <a:t>DOMESTIC EXPENDITURES</a:t>
            </a:r>
            <a:endParaRPr lang="en-US" sz="1200" b="1" dirty="0">
              <a:solidFill>
                <a:srgbClr val="00286B"/>
              </a:solidFill>
              <a:sym typeface="Calibri" panose="020F0502020204030204" pitchFamily="34" charset="0"/>
            </a:endParaRPr>
          </a:p>
        </p:txBody>
      </p:sp>
      <p:sp>
        <p:nvSpPr>
          <p:cNvPr id="13" name="TextBox 12"/>
          <p:cNvSpPr txBox="1"/>
          <p:nvPr/>
        </p:nvSpPr>
        <p:spPr>
          <a:xfrm>
            <a:off x="5489448" y="4467913"/>
            <a:ext cx="3044952" cy="274320"/>
          </a:xfrm>
          <a:prstGeom prst="rect">
            <a:avLst/>
          </a:prstGeom>
          <a:noFill/>
        </p:spPr>
        <p:txBody>
          <a:bodyPr wrap="square" lIns="0" tIns="0" rIns="0" bIns="0" rtlCol="0">
            <a:noAutofit/>
          </a:bodyPr>
          <a:lstStyle/>
          <a:p>
            <a:pPr>
              <a:spcAft>
                <a:spcPts val="600"/>
              </a:spcAft>
            </a:pPr>
            <a:r>
              <a:rPr lang="en-US" sz="1200" b="1" dirty="0" smtClean="0">
                <a:solidFill>
                  <a:prstClr val="white">
                    <a:lumMod val="50000"/>
                  </a:prstClr>
                </a:solidFill>
                <a:sym typeface="Calibri" panose="020F0502020204030204" pitchFamily="34" charset="0"/>
              </a:rPr>
              <a:t>OUT-OF-POCKET EXPENDITURES (OOP)</a:t>
            </a:r>
          </a:p>
        </p:txBody>
      </p:sp>
      <p:sp>
        <p:nvSpPr>
          <p:cNvPr id="15"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IHME (2013): “Financing For Global Health 2013;”WHO (2011): “The Abuja Declaration;”  WHO (2014): “Global Health Expenditure Database; WHO (2006): “Exploring the thresholds of health expenditure for protection against financial risk;” </a:t>
            </a:r>
            <a:r>
              <a:rPr lang="en-IN" sz="900" kern="0" dirty="0">
                <a:latin typeface="Calibri" panose="020F0502020204030204" pitchFamily="34" charset="0"/>
                <a:sym typeface="Calibri" panose="020F0502020204030204" pitchFamily="34" charset="0"/>
              </a:rPr>
              <a:t>Dalberg </a:t>
            </a:r>
            <a:r>
              <a:rPr lang="en-IN" sz="900" kern="0" dirty="0" smtClean="0">
                <a:latin typeface="Calibri" panose="020F0502020204030204" pitchFamily="34" charset="0"/>
                <a:sym typeface="Calibri" panose="020F0502020204030204" pitchFamily="34" charset="0"/>
              </a:rPr>
              <a:t>analysis</a:t>
            </a:r>
            <a:r>
              <a:rPr lang="en-IN" sz="900" kern="0" dirty="0">
                <a:latin typeface="Calibri" panose="020F0502020204030204" pitchFamily="34" charset="0"/>
                <a:sym typeface="Calibri" panose="020F0502020204030204" pitchFamily="34" charset="0"/>
              </a:rPr>
              <a:t>.</a:t>
            </a:r>
          </a:p>
        </p:txBody>
      </p:sp>
      <p:sp>
        <p:nvSpPr>
          <p:cNvPr id="16" name="TextBox 15"/>
          <p:cNvSpPr txBox="1"/>
          <p:nvPr/>
        </p:nvSpPr>
        <p:spPr>
          <a:xfrm>
            <a:off x="5573356" y="1360742"/>
            <a:ext cx="3044952" cy="695004"/>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Traditional</a:t>
            </a:r>
            <a:r>
              <a:rPr lang="en-US" sz="1000" dirty="0" smtClean="0">
                <a:solidFill>
                  <a:prstClr val="white">
                    <a:lumMod val="50000"/>
                  </a:prstClr>
                </a:solidFill>
                <a:sym typeface="Calibri" panose="020F0502020204030204" pitchFamily="34" charset="0"/>
              </a:rPr>
              <a:t>: Development assistance for maternal, newborn, and child health surpassed $6 billion in 2011; much of this assistance is in the form of grants, upon which many LMICs are dependent</a:t>
            </a:r>
            <a:endParaRPr lang="en-US" sz="1000" dirty="0">
              <a:solidFill>
                <a:prstClr val="white">
                  <a:lumMod val="50000"/>
                </a:prstClr>
              </a:solidFill>
              <a:sym typeface="Calibri" panose="020F0502020204030204" pitchFamily="34" charset="0"/>
            </a:endParaRPr>
          </a:p>
        </p:txBody>
      </p:sp>
      <p:sp>
        <p:nvSpPr>
          <p:cNvPr id="17" name="TextBox 16"/>
          <p:cNvSpPr txBox="1"/>
          <p:nvPr/>
        </p:nvSpPr>
        <p:spPr>
          <a:xfrm>
            <a:off x="5573356" y="3771184"/>
            <a:ext cx="3044952" cy="765949"/>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Transitional</a:t>
            </a:r>
            <a:r>
              <a:rPr lang="en-US" sz="1000" dirty="0" smtClean="0">
                <a:solidFill>
                  <a:prstClr val="white">
                    <a:lumMod val="50000"/>
                  </a:prstClr>
                </a:solidFill>
                <a:sym typeface="Calibri" panose="020F0502020204030204" pitchFamily="34" charset="0"/>
              </a:rPr>
              <a:t>:</a:t>
            </a:r>
            <a:r>
              <a:rPr lang="en-US" sz="1000" b="1" dirty="0" smtClean="0">
                <a:solidFill>
                  <a:prstClr val="white">
                    <a:lumMod val="50000"/>
                  </a:prstClr>
                </a:solidFill>
                <a:sym typeface="Calibri" panose="020F0502020204030204" pitchFamily="34" charset="0"/>
              </a:rPr>
              <a:t> </a:t>
            </a:r>
            <a:r>
              <a:rPr lang="en-US" sz="1000" dirty="0" smtClean="0">
                <a:solidFill>
                  <a:prstClr val="white">
                    <a:lumMod val="50000"/>
                  </a:prstClr>
                </a:solidFill>
                <a:sym typeface="Calibri" panose="020F0502020204030204" pitchFamily="34" charset="0"/>
              </a:rPr>
              <a:t>Through taxation and transparency programs, budget allocation efforts, and private sector mobilization, domestic public and private sectors increasingly replace donor funding</a:t>
            </a:r>
            <a:endParaRPr lang="en-US" sz="1000" dirty="0">
              <a:solidFill>
                <a:prstClr val="white">
                  <a:lumMod val="50000"/>
                </a:prstClr>
              </a:solidFill>
              <a:sym typeface="Calibri" panose="020F0502020204030204" pitchFamily="34" charset="0"/>
            </a:endParaRPr>
          </a:p>
        </p:txBody>
      </p:sp>
      <p:sp>
        <p:nvSpPr>
          <p:cNvPr id="18" name="TextBox 17"/>
          <p:cNvSpPr txBox="1"/>
          <p:nvPr/>
        </p:nvSpPr>
        <p:spPr>
          <a:xfrm>
            <a:off x="5573356" y="5388489"/>
            <a:ext cx="3044952" cy="555111"/>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Transitional:</a:t>
            </a:r>
            <a:r>
              <a:rPr lang="en-US" sz="1000" dirty="0" smtClean="0">
                <a:solidFill>
                  <a:prstClr val="white">
                    <a:lumMod val="50000"/>
                  </a:prstClr>
                </a:solidFill>
                <a:sym typeface="Calibri" panose="020F0502020204030204" pitchFamily="34" charset="0"/>
              </a:rPr>
              <a:t> Transitional support plans should ensure that out-of-pocket spending decreases to less than 20% of total health expenditure (e.g., through universal health coverage)</a:t>
            </a:r>
            <a:endParaRPr lang="en-US" sz="1000" dirty="0">
              <a:solidFill>
                <a:prstClr val="white">
                  <a:lumMod val="50000"/>
                </a:prstClr>
              </a:solidFill>
              <a:sym typeface="Calibri" panose="020F0502020204030204" pitchFamily="34" charset="0"/>
            </a:endParaRPr>
          </a:p>
        </p:txBody>
      </p:sp>
      <p:sp>
        <p:nvSpPr>
          <p:cNvPr id="19" name="Rectangle 18"/>
          <p:cNvSpPr/>
          <p:nvPr/>
        </p:nvSpPr>
        <p:spPr>
          <a:xfrm>
            <a:off x="5573356" y="2026152"/>
            <a:ext cx="3044952" cy="797106"/>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Transitional: </a:t>
            </a:r>
            <a:r>
              <a:rPr lang="en-US" sz="1000" dirty="0" smtClean="0">
                <a:solidFill>
                  <a:prstClr val="white">
                    <a:lumMod val="50000"/>
                  </a:prstClr>
                </a:solidFill>
                <a:sym typeface="Calibri" panose="020F0502020204030204" pitchFamily="34" charset="0"/>
              </a:rPr>
              <a:t>Donors gradually sunset grants, increase the use of financing instruments </a:t>
            </a:r>
            <a:r>
              <a:rPr lang="en-US" sz="1000" dirty="0">
                <a:solidFill>
                  <a:prstClr val="white">
                    <a:lumMod val="50000"/>
                  </a:prstClr>
                </a:solidFill>
                <a:sym typeface="Calibri" panose="020F0502020204030204" pitchFamily="34" charset="0"/>
              </a:rPr>
              <a:t>to </a:t>
            </a:r>
            <a:r>
              <a:rPr lang="en-US" sz="1000" dirty="0" smtClean="0">
                <a:solidFill>
                  <a:prstClr val="white">
                    <a:lumMod val="50000"/>
                  </a:prstClr>
                </a:solidFill>
                <a:sym typeface="Calibri" panose="020F0502020204030204" pitchFamily="34" charset="0"/>
              </a:rPr>
              <a:t>facilitate country-led transition to more sustainable health budgets, and reserve grant-based aid for global public goods and the last mile</a:t>
            </a:r>
            <a:endParaRPr lang="en-US" sz="1000" dirty="0">
              <a:solidFill>
                <a:prstClr val="white">
                  <a:lumMod val="50000"/>
                </a:prstClr>
              </a:solidFill>
              <a:sym typeface="Calibri" panose="020F0502020204030204" pitchFamily="34" charset="0"/>
            </a:endParaRPr>
          </a:p>
        </p:txBody>
      </p:sp>
      <p:sp>
        <p:nvSpPr>
          <p:cNvPr id="20" name="TextBox 19"/>
          <p:cNvSpPr txBox="1"/>
          <p:nvPr/>
        </p:nvSpPr>
        <p:spPr>
          <a:xfrm>
            <a:off x="5573356" y="3110845"/>
            <a:ext cx="3044952" cy="544263"/>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Traditional</a:t>
            </a:r>
            <a:r>
              <a:rPr lang="en-US" sz="1000" dirty="0" smtClean="0">
                <a:solidFill>
                  <a:prstClr val="white">
                    <a:lumMod val="50000"/>
                  </a:prstClr>
                </a:solidFill>
                <a:sym typeface="Calibri" panose="020F0502020204030204" pitchFamily="34" charset="0"/>
              </a:rPr>
              <a:t>: Many LMICs spend less than 15 to 30% of their government budget on health (Abuja Declaration target); many opportunities for private sector mobilization go unrealized</a:t>
            </a:r>
          </a:p>
        </p:txBody>
      </p:sp>
      <p:sp>
        <p:nvSpPr>
          <p:cNvPr id="21" name="TextBox 20"/>
          <p:cNvSpPr txBox="1"/>
          <p:nvPr/>
        </p:nvSpPr>
        <p:spPr>
          <a:xfrm>
            <a:off x="5573356" y="4716066"/>
            <a:ext cx="3044952" cy="698592"/>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Traditional</a:t>
            </a:r>
            <a:r>
              <a:rPr lang="en-US" sz="1000" dirty="0" smtClean="0">
                <a:solidFill>
                  <a:prstClr val="white">
                    <a:lumMod val="50000"/>
                  </a:prstClr>
                </a:solidFill>
                <a:sym typeface="Calibri" panose="020F0502020204030204" pitchFamily="34" charset="0"/>
              </a:rPr>
              <a:t>: Out-of-pocket spending makes up over 40% of average total health expenditure in low-income countries, putting the poorest at risk of health-related financial catastrophes</a:t>
            </a:r>
          </a:p>
        </p:txBody>
      </p:sp>
      <p:sp>
        <p:nvSpPr>
          <p:cNvPr id="23" name="TextBox 22"/>
          <p:cNvSpPr txBox="1"/>
          <p:nvPr/>
        </p:nvSpPr>
        <p:spPr>
          <a:xfrm rot="16200000">
            <a:off x="684949" y="2930886"/>
            <a:ext cx="1905000" cy="721529"/>
          </a:xfrm>
          <a:prstGeom prst="rect">
            <a:avLst/>
          </a:prstGeom>
          <a:noFill/>
        </p:spPr>
        <p:txBody>
          <a:bodyPr wrap="square" rtlCol="0">
            <a:prstTxWarp prst="textArchUp">
              <a:avLst>
                <a:gd name="adj" fmla="val 10935891"/>
              </a:avLst>
            </a:prstTxWarp>
            <a:spAutoFit/>
          </a:bodyPr>
          <a:lstStyle/>
          <a:p>
            <a:pPr algn="ctr"/>
            <a:r>
              <a:rPr lang="en-US" sz="1000" b="1" dirty="0" smtClean="0">
                <a:solidFill>
                  <a:prstClr val="white">
                    <a:lumMod val="50000"/>
                  </a:prstClr>
                </a:solidFill>
                <a:sym typeface="Calibri" panose="020F0502020204030204" pitchFamily="34" charset="0"/>
              </a:rPr>
              <a:t>Reduce</a:t>
            </a:r>
          </a:p>
          <a:p>
            <a:pPr algn="ctr"/>
            <a:r>
              <a:rPr lang="en-US" sz="1000" b="1" dirty="0" smtClean="0">
                <a:solidFill>
                  <a:prstClr val="white">
                    <a:lumMod val="50000"/>
                  </a:prstClr>
                </a:solidFill>
                <a:sym typeface="Calibri" panose="020F0502020204030204" pitchFamily="34" charset="0"/>
              </a:rPr>
              <a:t> out-of-pocket spend</a:t>
            </a:r>
            <a:endParaRPr lang="en-US" sz="1000" b="1" dirty="0">
              <a:solidFill>
                <a:prstClr val="white">
                  <a:lumMod val="50000"/>
                </a:prstClr>
              </a:solidFill>
              <a:sym typeface="Calibri" panose="020F0502020204030204" pitchFamily="34" charset="0"/>
            </a:endParaRPr>
          </a:p>
        </p:txBody>
      </p:sp>
      <p:sp>
        <p:nvSpPr>
          <p:cNvPr id="24" name="TextBox 23"/>
          <p:cNvSpPr txBox="1"/>
          <p:nvPr/>
        </p:nvSpPr>
        <p:spPr>
          <a:xfrm>
            <a:off x="1863659" y="1832590"/>
            <a:ext cx="1905000" cy="721529"/>
          </a:xfrm>
          <a:prstGeom prst="rect">
            <a:avLst/>
          </a:prstGeom>
          <a:noFill/>
        </p:spPr>
        <p:txBody>
          <a:bodyPr wrap="square" rtlCol="0">
            <a:prstTxWarp prst="textArchUp">
              <a:avLst>
                <a:gd name="adj" fmla="val 10496290"/>
              </a:avLst>
            </a:prstTxWarp>
            <a:spAutoFit/>
          </a:bodyPr>
          <a:lstStyle/>
          <a:p>
            <a:pPr algn="ctr"/>
            <a:r>
              <a:rPr lang="en-US" sz="1000" b="1" dirty="0" smtClean="0">
                <a:solidFill>
                  <a:srgbClr val="C10B36"/>
                </a:solidFill>
                <a:sym typeface="Calibri" panose="020F0502020204030204" pitchFamily="34" charset="0"/>
              </a:rPr>
              <a:t>Decrease</a:t>
            </a:r>
          </a:p>
          <a:p>
            <a:pPr algn="ctr"/>
            <a:r>
              <a:rPr lang="en-US" sz="1000" b="1" dirty="0">
                <a:solidFill>
                  <a:srgbClr val="C10B36"/>
                </a:solidFill>
                <a:sym typeface="Calibri" panose="020F0502020204030204" pitchFamily="34" charset="0"/>
              </a:rPr>
              <a:t>d</a:t>
            </a:r>
            <a:r>
              <a:rPr lang="en-US" sz="1000" b="1" dirty="0" smtClean="0">
                <a:solidFill>
                  <a:srgbClr val="C10B36"/>
                </a:solidFill>
                <a:sym typeface="Calibri" panose="020F0502020204030204" pitchFamily="34" charset="0"/>
              </a:rPr>
              <a:t>onor dependence</a:t>
            </a:r>
            <a:endParaRPr lang="en-US" sz="1000" b="1" dirty="0">
              <a:solidFill>
                <a:srgbClr val="C10B36"/>
              </a:solidFill>
              <a:sym typeface="Calibri" panose="020F0502020204030204" pitchFamily="34" charset="0"/>
            </a:endParaRPr>
          </a:p>
        </p:txBody>
      </p:sp>
      <p:sp>
        <p:nvSpPr>
          <p:cNvPr id="25" name="TextBox 24"/>
          <p:cNvSpPr txBox="1"/>
          <p:nvPr/>
        </p:nvSpPr>
        <p:spPr>
          <a:xfrm rot="5400000">
            <a:off x="3004111" y="2930886"/>
            <a:ext cx="1957533" cy="721529"/>
          </a:xfrm>
          <a:prstGeom prst="rect">
            <a:avLst/>
          </a:prstGeom>
          <a:noFill/>
        </p:spPr>
        <p:txBody>
          <a:bodyPr wrap="square" rtlCol="0">
            <a:prstTxWarp prst="textArchUp">
              <a:avLst>
                <a:gd name="adj" fmla="val 10700401"/>
              </a:avLst>
            </a:prstTxWarp>
            <a:spAutoFit/>
          </a:bodyPr>
          <a:lstStyle/>
          <a:p>
            <a:pPr algn="ctr"/>
            <a:r>
              <a:rPr lang="en-US" sz="1000" b="1" dirty="0" smtClean="0">
                <a:solidFill>
                  <a:srgbClr val="00286B"/>
                </a:solidFill>
                <a:sym typeface="Calibri" panose="020F0502020204030204" pitchFamily="34" charset="0"/>
              </a:rPr>
              <a:t>Increase  domestic </a:t>
            </a:r>
          </a:p>
          <a:p>
            <a:pPr algn="ctr"/>
            <a:r>
              <a:rPr lang="en-US" sz="1000" b="1" dirty="0" smtClean="0">
                <a:solidFill>
                  <a:srgbClr val="00286B"/>
                </a:solidFill>
                <a:sym typeface="Calibri" panose="020F0502020204030204" pitchFamily="34" charset="0"/>
              </a:rPr>
              <a:t>resource mobilization</a:t>
            </a:r>
            <a:endParaRPr lang="en-US" sz="1000" b="1" dirty="0">
              <a:solidFill>
                <a:srgbClr val="00286B"/>
              </a:solidFill>
              <a:sym typeface="Calibri" panose="020F0502020204030204" pitchFamily="34" charset="0"/>
            </a:endParaRPr>
          </a:p>
        </p:txBody>
      </p:sp>
      <p:sp>
        <p:nvSpPr>
          <p:cNvPr id="38" name="TextBox 37"/>
          <p:cNvSpPr txBox="1"/>
          <p:nvPr/>
        </p:nvSpPr>
        <p:spPr>
          <a:xfrm>
            <a:off x="1714982" y="4188062"/>
            <a:ext cx="2200801" cy="848418"/>
          </a:xfrm>
          <a:prstGeom prst="rect">
            <a:avLst/>
          </a:prstGeom>
          <a:noFill/>
        </p:spPr>
        <p:txBody>
          <a:bodyPr wrap="square" rtlCol="0">
            <a:prstTxWarp prst="textArchDown">
              <a:avLst>
                <a:gd name="adj" fmla="val 688047"/>
              </a:avLst>
            </a:prstTxWarp>
            <a:spAutoFit/>
          </a:bodyPr>
          <a:lstStyle/>
          <a:p>
            <a:pPr algn="ctr"/>
            <a:r>
              <a:rPr lang="en-US" dirty="0" smtClean="0">
                <a:solidFill>
                  <a:prstClr val="black">
                    <a:lumMod val="75000"/>
                    <a:lumOff val="25000"/>
                  </a:prstClr>
                </a:solidFill>
                <a:sym typeface="Calibri" panose="020F0502020204030204" pitchFamily="34" charset="0"/>
              </a:rPr>
              <a:t>TRANSITIONAL</a:t>
            </a:r>
          </a:p>
        </p:txBody>
      </p:sp>
      <p:sp>
        <p:nvSpPr>
          <p:cNvPr id="29" name="TextBox 28"/>
          <p:cNvSpPr txBox="1"/>
          <p:nvPr/>
        </p:nvSpPr>
        <p:spPr>
          <a:xfrm>
            <a:off x="1714982" y="3316619"/>
            <a:ext cx="2200801" cy="848418"/>
          </a:xfrm>
          <a:prstGeom prst="rect">
            <a:avLst/>
          </a:prstGeom>
          <a:noFill/>
        </p:spPr>
        <p:txBody>
          <a:bodyPr wrap="square" rtlCol="0">
            <a:prstTxWarp prst="textArchDown">
              <a:avLst>
                <a:gd name="adj" fmla="val 688047"/>
              </a:avLst>
            </a:prstTxWarp>
            <a:spAutoFit/>
          </a:bodyPr>
          <a:lstStyle/>
          <a:p>
            <a:pPr algn="ctr"/>
            <a:r>
              <a:rPr lang="en-US" dirty="0" smtClean="0">
                <a:solidFill>
                  <a:prstClr val="black">
                    <a:lumMod val="75000"/>
                    <a:lumOff val="25000"/>
                  </a:prstClr>
                </a:solidFill>
                <a:sym typeface="Calibri" panose="020F0502020204030204" pitchFamily="34" charset="0"/>
              </a:rPr>
              <a:t>TRADITIONAL</a:t>
            </a:r>
          </a:p>
          <a:p>
            <a:pPr algn="ctr"/>
            <a:r>
              <a:rPr lang="en-US" sz="1000" dirty="0" smtClean="0">
                <a:solidFill>
                  <a:prstClr val="black">
                    <a:lumMod val="75000"/>
                    <a:lumOff val="25000"/>
                  </a:prstClr>
                </a:solidFill>
                <a:sym typeface="Calibri" panose="020F0502020204030204" pitchFamily="34" charset="0"/>
              </a:rPr>
              <a:t>(TODAY)</a:t>
            </a:r>
            <a:endParaRPr lang="en-US" sz="1000" dirty="0">
              <a:solidFill>
                <a:prstClr val="black">
                  <a:lumMod val="75000"/>
                  <a:lumOff val="25000"/>
                </a:prstClr>
              </a:solidFill>
              <a:sym typeface="Calibri" panose="020F0502020204030204" pitchFamily="34" charset="0"/>
            </a:endParaRPr>
          </a:p>
        </p:txBody>
      </p:sp>
      <p:sp>
        <p:nvSpPr>
          <p:cNvPr id="30" name="TextBox 29"/>
          <p:cNvSpPr txBox="1"/>
          <p:nvPr/>
        </p:nvSpPr>
        <p:spPr>
          <a:xfrm>
            <a:off x="1714982" y="4918989"/>
            <a:ext cx="2200801" cy="848418"/>
          </a:xfrm>
          <a:prstGeom prst="rect">
            <a:avLst/>
          </a:prstGeom>
          <a:noFill/>
        </p:spPr>
        <p:txBody>
          <a:bodyPr wrap="square" rtlCol="0">
            <a:prstTxWarp prst="textArchDown">
              <a:avLst>
                <a:gd name="adj" fmla="val 688047"/>
              </a:avLst>
            </a:prstTxWarp>
            <a:spAutoFit/>
          </a:bodyPr>
          <a:lstStyle/>
          <a:p>
            <a:pPr algn="ctr"/>
            <a:r>
              <a:rPr lang="en-US" dirty="0" smtClean="0">
                <a:solidFill>
                  <a:prstClr val="black">
                    <a:lumMod val="75000"/>
                    <a:lumOff val="25000"/>
                  </a:prstClr>
                </a:solidFill>
                <a:sym typeface="Calibri" panose="020F0502020204030204" pitchFamily="34" charset="0"/>
              </a:rPr>
              <a:t>SUSTAINABLE</a:t>
            </a:r>
          </a:p>
          <a:p>
            <a:pPr algn="ctr"/>
            <a:r>
              <a:rPr lang="en-US" sz="1000" dirty="0" smtClean="0">
                <a:solidFill>
                  <a:prstClr val="black">
                    <a:lumMod val="75000"/>
                    <a:lumOff val="25000"/>
                  </a:prstClr>
                </a:solidFill>
                <a:sym typeface="Calibri" panose="020F0502020204030204" pitchFamily="34" charset="0"/>
              </a:rPr>
              <a:t>(2035 AND BEYOND)</a:t>
            </a:r>
            <a:endParaRPr lang="en-US" sz="1000" dirty="0">
              <a:solidFill>
                <a:prstClr val="black">
                  <a:lumMod val="75000"/>
                  <a:lumOff val="25000"/>
                </a:prstClr>
              </a:solidFill>
              <a:sym typeface="Calibri" panose="020F0502020204030204" pitchFamily="34" charset="0"/>
            </a:endParaRPr>
          </a:p>
        </p:txBody>
      </p:sp>
      <p:sp>
        <p:nvSpPr>
          <p:cNvPr id="41" name="Down Arrow 40"/>
          <p:cNvSpPr/>
          <p:nvPr/>
        </p:nvSpPr>
        <p:spPr bwMode="auto">
          <a:xfrm>
            <a:off x="5250092" y="1148898"/>
            <a:ext cx="195586" cy="217742"/>
          </a:xfrm>
          <a:prstGeom prst="downArrow">
            <a:avLst/>
          </a:prstGeom>
          <a:solidFill>
            <a:srgbClr val="C10B3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43" name="Down Arrow 42"/>
          <p:cNvSpPr/>
          <p:nvPr/>
        </p:nvSpPr>
        <p:spPr bwMode="auto">
          <a:xfrm rot="10800000">
            <a:off x="5250092" y="2843180"/>
            <a:ext cx="195586" cy="217742"/>
          </a:xfrm>
          <a:prstGeom prst="downArrow">
            <a:avLst/>
          </a:prstGeom>
          <a:solidFill>
            <a:srgbClr val="00286B"/>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44" name="Down Arrow 43"/>
          <p:cNvSpPr/>
          <p:nvPr/>
        </p:nvSpPr>
        <p:spPr bwMode="auto">
          <a:xfrm>
            <a:off x="5250092" y="4467913"/>
            <a:ext cx="195586" cy="217742"/>
          </a:xfrm>
          <a:prstGeom prst="downArrow">
            <a:avLst/>
          </a:prstGeom>
          <a:solidFill>
            <a:srgbClr val="A6A6A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cxnSp>
        <p:nvCxnSpPr>
          <p:cNvPr id="34" name="Straight Arrow Connector 33"/>
          <p:cNvCxnSpPr/>
          <p:nvPr/>
        </p:nvCxnSpPr>
        <p:spPr bwMode="auto">
          <a:xfrm flipH="1" flipV="1">
            <a:off x="1464814" y="2098137"/>
            <a:ext cx="304800" cy="304800"/>
          </a:xfrm>
          <a:prstGeom prst="straightConnector1">
            <a:avLst/>
          </a:prstGeom>
          <a:solidFill>
            <a:schemeClr val="bg1"/>
          </a:solidFill>
          <a:ln w="19050" cap="flat" cmpd="sng" algn="ctr">
            <a:solidFill>
              <a:schemeClr val="tx1"/>
            </a:solidFill>
            <a:prstDash val="sysDot"/>
            <a:round/>
            <a:headEnd type="none" w="med" len="med"/>
            <a:tailEnd type="arrow"/>
          </a:ln>
          <a:effectLst/>
        </p:spPr>
      </p:cxnSp>
      <p:cxnSp>
        <p:nvCxnSpPr>
          <p:cNvPr id="39" name="Straight Arrow Connector 38"/>
          <p:cNvCxnSpPr/>
          <p:nvPr/>
        </p:nvCxnSpPr>
        <p:spPr bwMode="auto">
          <a:xfrm flipV="1">
            <a:off x="3862704" y="2079572"/>
            <a:ext cx="297711" cy="311551"/>
          </a:xfrm>
          <a:prstGeom prst="straightConnector1">
            <a:avLst/>
          </a:prstGeom>
          <a:solidFill>
            <a:schemeClr val="bg1"/>
          </a:solidFill>
          <a:ln w="19050" cap="flat" cmpd="sng" algn="ctr">
            <a:solidFill>
              <a:schemeClr val="tx1"/>
            </a:solidFill>
            <a:prstDash val="sysDot"/>
            <a:round/>
            <a:headEnd type="none" w="med" len="med"/>
            <a:tailEnd type="arrow"/>
          </a:ln>
          <a:effectLst/>
        </p:spPr>
      </p:cxnSp>
      <p:cxnSp>
        <p:nvCxnSpPr>
          <p:cNvPr id="42" name="Straight Arrow Connector 41"/>
          <p:cNvCxnSpPr/>
          <p:nvPr/>
        </p:nvCxnSpPr>
        <p:spPr bwMode="auto">
          <a:xfrm flipH="1" flipV="1">
            <a:off x="3797837" y="4417178"/>
            <a:ext cx="304800" cy="304800"/>
          </a:xfrm>
          <a:prstGeom prst="straightConnector1">
            <a:avLst/>
          </a:prstGeom>
          <a:solidFill>
            <a:schemeClr val="bg1"/>
          </a:solidFill>
          <a:ln w="19050" cap="flat" cmpd="sng" algn="ctr">
            <a:solidFill>
              <a:schemeClr val="tx1"/>
            </a:solidFill>
            <a:prstDash val="sysDot"/>
            <a:round/>
            <a:headEnd type="arrow" w="med" len="med"/>
            <a:tailEnd type="none"/>
          </a:ln>
          <a:effectLst/>
        </p:spPr>
      </p:cxnSp>
      <p:cxnSp>
        <p:nvCxnSpPr>
          <p:cNvPr id="45" name="Straight Arrow Connector 44"/>
          <p:cNvCxnSpPr/>
          <p:nvPr/>
        </p:nvCxnSpPr>
        <p:spPr bwMode="auto">
          <a:xfrm flipV="1">
            <a:off x="1566126" y="4394890"/>
            <a:ext cx="297711" cy="311551"/>
          </a:xfrm>
          <a:prstGeom prst="straightConnector1">
            <a:avLst/>
          </a:prstGeom>
          <a:solidFill>
            <a:schemeClr val="bg1"/>
          </a:solidFill>
          <a:ln w="19050" cap="flat" cmpd="sng" algn="ctr">
            <a:solidFill>
              <a:schemeClr val="tx1"/>
            </a:solidFill>
            <a:prstDash val="sysDot"/>
            <a:round/>
            <a:headEnd type="arrow" w="med" len="med"/>
            <a:tailEnd type="none"/>
          </a:ln>
          <a:effectLst/>
        </p:spPr>
      </p:cxnSp>
    </p:spTree>
    <p:extLst>
      <p:ext uri="{BB962C8B-B14F-4D97-AF65-F5344CB8AC3E}">
        <p14:creationId xmlns:p14="http://schemas.microsoft.com/office/powerpoint/2010/main" val="1627947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6" grpId="0"/>
      <p:bldP spid="17" grpId="0"/>
      <p:bldP spid="18" grpId="0"/>
      <p:bldP spid="19" grpId="0"/>
      <p:bldP spid="20" grpId="0"/>
      <p:bldP spid="21" grpId="0"/>
      <p:bldP spid="23" grpId="0"/>
      <p:bldP spid="24" grpId="0"/>
      <p:bldP spid="25" grpId="0"/>
      <p:bldP spid="38" grpId="0"/>
      <p:bldP spid="29" grpId="0"/>
      <p:bldP spid="30" grpId="0"/>
      <p:bldP spid="41" grpId="0" animBg="1"/>
      <p:bldP spid="43" grpId="0" animBg="1"/>
      <p:bldP spid="4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427297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1081" name="think-cell Slide" r:id="rId5" imgW="6350000" imgH="6350000" progId="">
                  <p:embed/>
                </p:oleObj>
              </mc:Choice>
              <mc:Fallback>
                <p:oleObj name="think-cell Slide" r:id="rId5" imgW="6350000" imgH="6350000" progId="">
                  <p:embed/>
                  <p:pic>
                    <p:nvPicPr>
                      <p:cNvPr id="0" name="Picture 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rotWithShape="1">
          <a:blip r:embed="rId7">
            <a:extLst>
              <a:ext uri="{28A0092B-C50C-407E-A947-70E740481C1C}">
                <a14:useLocalDpi xmlns:a14="http://schemas.microsoft.com/office/drawing/2010/main"/>
              </a:ext>
            </a:extLst>
          </a:blip>
          <a:srcRect l="16710" t="-19" r="8857" b="19"/>
          <a:stretch/>
        </p:blipFill>
        <p:spPr>
          <a:xfrm>
            <a:off x="1163434" y="1142108"/>
            <a:ext cx="7447166" cy="4801492"/>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Cambodia’s </a:t>
            </a:r>
            <a:r>
              <a:rPr lang="en-US" altLang="en-US" dirty="0">
                <a:solidFill>
                  <a:schemeClr val="tx1"/>
                </a:solidFill>
              </a:rPr>
              <a:t>Health Equity Funds increase health access for the poorest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70</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Donors</a:t>
            </a:r>
            <a:r>
              <a:rPr lang="en-US" altLang="en-US" sz="1000" dirty="0" smtClean="0">
                <a:solidFill>
                  <a:srgbClr val="000000"/>
                </a:solidFill>
                <a:cs typeface="Arial" panose="020B0604020202020204" pitchFamily="34" charset="0"/>
                <a:sym typeface="Calibri" panose="020F0502020204030204" pitchFamily="34" charset="0"/>
              </a:rPr>
              <a:t>, including USAID, DFID, and UNFPA</a:t>
            </a:r>
            <a:r>
              <a:rPr lang="en-US" altLang="en-US" sz="1000" b="1" dirty="0" smtClean="0">
                <a:solidFill>
                  <a:srgbClr val="000000"/>
                </a:solidFill>
                <a:cs typeface="Arial" panose="020B0604020202020204" pitchFamily="34" charset="0"/>
                <a:sym typeface="Calibri" panose="020F0502020204030204" pitchFamily="34" charset="0"/>
              </a:rPr>
              <a:t> pool resources </a:t>
            </a:r>
            <a:r>
              <a:rPr lang="en-US" altLang="en-US" sz="1000" dirty="0" smtClean="0">
                <a:solidFill>
                  <a:srgbClr val="000000"/>
                </a:solidFill>
                <a:cs typeface="Arial" panose="020B0604020202020204" pitchFamily="34" charset="0"/>
                <a:sym typeface="Calibri" panose="020F0502020204030204" pitchFamily="34" charset="0"/>
              </a:rPr>
              <a:t>into regional trust funds alongside </a:t>
            </a:r>
            <a:r>
              <a:rPr lang="en-US" altLang="en-US" sz="1000" b="1" dirty="0" smtClean="0">
                <a:solidFill>
                  <a:srgbClr val="000000"/>
                </a:solidFill>
                <a:cs typeface="Arial" panose="020B0604020202020204" pitchFamily="34" charset="0"/>
                <a:sym typeface="Calibri" panose="020F0502020204030204" pitchFamily="34" charset="0"/>
              </a:rPr>
              <a:t>domestic national health budget</a:t>
            </a:r>
            <a:r>
              <a:rPr lang="en-US" altLang="en-US" sz="1000" dirty="0" smtClean="0">
                <a:solidFill>
                  <a:srgbClr val="000000"/>
                </a:solidFill>
                <a:cs typeface="Arial" panose="020B0604020202020204" pitchFamily="34" charset="0"/>
                <a:sym typeface="Calibri" panose="020F0502020204030204" pitchFamily="34" charset="0"/>
              </a:rPr>
              <a:t> allocated to the funds</a:t>
            </a:r>
            <a:endParaRPr lang="en-US" altLang="en-US" sz="1000" dirty="0">
              <a:solidFill>
                <a:srgbClr val="000000"/>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Health </a:t>
            </a:r>
            <a:r>
              <a:rPr lang="en-US" altLang="en-US" sz="1000" b="1" dirty="0">
                <a:solidFill>
                  <a:srgbClr val="000000"/>
                </a:solidFill>
                <a:cs typeface="Arial" panose="020B0604020202020204" pitchFamily="34" charset="0"/>
                <a:sym typeface="Calibri" panose="020F0502020204030204" pitchFamily="34" charset="0"/>
              </a:rPr>
              <a:t>providers</a:t>
            </a:r>
            <a:r>
              <a:rPr lang="en-US" altLang="en-US" sz="1000" dirty="0">
                <a:solidFill>
                  <a:srgbClr val="000000"/>
                </a:solidFill>
                <a:cs typeface="Arial" panose="020B0604020202020204" pitchFamily="34" charset="0"/>
                <a:sym typeface="Calibri" panose="020F0502020204030204" pitchFamily="34" charset="0"/>
              </a:rPr>
              <a:t> </a:t>
            </a:r>
            <a:r>
              <a:rPr lang="en-US" altLang="en-US" sz="1000" dirty="0" smtClean="0">
                <a:solidFill>
                  <a:srgbClr val="000000"/>
                </a:solidFill>
                <a:cs typeface="Arial" panose="020B0604020202020204" pitchFamily="34" charset="0"/>
                <a:sym typeface="Calibri" panose="020F0502020204030204" pitchFamily="34" charset="0"/>
              </a:rPr>
              <a:t>get reimbursed for providing services to the poor</a:t>
            </a:r>
            <a:endParaRPr lang="en-US" altLang="en-US" sz="1000" dirty="0">
              <a:solidFill>
                <a:srgbClr val="000000"/>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Poor patients</a:t>
            </a:r>
            <a:r>
              <a:rPr lang="en-US" altLang="en-US" sz="1000" dirty="0" smtClean="0">
                <a:solidFill>
                  <a:srgbClr val="000000"/>
                </a:solidFill>
                <a:cs typeface="Arial" panose="020B0604020202020204" pitchFamily="34" charset="0"/>
                <a:sym typeface="Calibri" panose="020F0502020204030204" pitchFamily="34" charset="0"/>
              </a:rPr>
              <a:t> </a:t>
            </a:r>
            <a:r>
              <a:rPr lang="en-US" altLang="en-US" sz="1000" b="1" dirty="0" smtClean="0">
                <a:solidFill>
                  <a:srgbClr val="000000"/>
                </a:solidFill>
                <a:cs typeface="Arial" panose="020B0604020202020204" pitchFamily="34" charset="0"/>
                <a:sym typeface="Calibri" panose="020F0502020204030204" pitchFamily="34" charset="0"/>
              </a:rPr>
              <a:t>are exempt </a:t>
            </a:r>
            <a:r>
              <a:rPr lang="en-US" altLang="en-US" sz="1000" dirty="0" smtClean="0">
                <a:solidFill>
                  <a:srgbClr val="000000"/>
                </a:solidFill>
                <a:cs typeface="Arial" panose="020B0604020202020204" pitchFamily="34" charset="0"/>
                <a:sym typeface="Calibri" panose="020F0502020204030204" pitchFamily="34" charset="0"/>
              </a:rPr>
              <a:t>from user fees and reimbursed for transport and other expenses, facilitating greater access to and utilization of health services</a:t>
            </a:r>
            <a:endParaRPr lang="en-US" altLang="en-US" sz="1000" b="1" dirty="0">
              <a:solidFill>
                <a:prstClr val="black"/>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black"/>
                </a:solidFill>
                <a:cs typeface="Arial" panose="020B0604020202020204" pitchFamily="34" charset="0"/>
                <a:sym typeface="Calibri" panose="020F0502020204030204" pitchFamily="34" charset="0"/>
              </a:rPr>
              <a:t>By 2010, HEFs covered the poor population in over half of health districts in </a:t>
            </a:r>
            <a:r>
              <a:rPr lang="en-US" altLang="en-US" sz="1000" b="1" dirty="0" smtClean="0">
                <a:solidFill>
                  <a:prstClr val="black"/>
                </a:solidFill>
                <a:cs typeface="Arial" panose="020B0604020202020204" pitchFamily="34" charset="0"/>
                <a:sym typeface="Calibri" panose="020F0502020204030204" pitchFamily="34" charset="0"/>
              </a:rPr>
              <a:t>Cambodia. </a:t>
            </a:r>
            <a:r>
              <a:rPr lang="en-US" altLang="en-US" sz="1000" dirty="0" smtClean="0">
                <a:solidFill>
                  <a:prstClr val="black"/>
                </a:solidFill>
                <a:cs typeface="Arial" panose="020B0604020202020204" pitchFamily="34" charset="0"/>
                <a:sym typeface="Calibri" panose="020F0502020204030204" pitchFamily="34" charset="0"/>
              </a:rPr>
              <a:t>Literature </a:t>
            </a:r>
            <a:r>
              <a:rPr lang="en-US" altLang="en-US" sz="1000" dirty="0">
                <a:solidFill>
                  <a:prstClr val="black"/>
                </a:solidFill>
                <a:cs typeface="Arial" panose="020B0604020202020204" pitchFamily="34" charset="0"/>
                <a:sym typeface="Calibri" panose="020F0502020204030204" pitchFamily="34" charset="0"/>
              </a:rPr>
              <a:t>concludes that HEFs appear to reduce impoverishment due to health costs and improve staff incentives and attitudes towards the poor</a:t>
            </a:r>
          </a:p>
          <a:p>
            <a:r>
              <a:rPr lang="en-US" altLang="en-US" sz="1000" dirty="0">
                <a:solidFill>
                  <a:prstClr val="black"/>
                </a:solidFill>
                <a:cs typeface="Arial" panose="020B0604020202020204" pitchFamily="34" charset="0"/>
                <a:sym typeface="Calibri" panose="020F0502020204030204" pitchFamily="34" charset="0"/>
              </a:rPr>
              <a:t>HEFs, by nature, rely heavily on external funds, and have high administrative overhead costs, and thus may not ultimately be sustainable</a:t>
            </a: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defRPr/>
            </a:pPr>
            <a:r>
              <a:rPr lang="en-US" altLang="en-US" sz="1000" dirty="0" smtClean="0">
                <a:solidFill>
                  <a:prstClr val="white"/>
                </a:solidFill>
                <a:cs typeface="Arial" panose="020B0604020202020204" pitchFamily="34" charset="0"/>
                <a:sym typeface="Calibri" panose="020F0502020204030204" pitchFamily="34" charset="0"/>
              </a:rPr>
              <a:t>Health equity funds are autonomous, district-based schemes that reimburse health facilities for the cost of </a:t>
            </a:r>
            <a:r>
              <a:rPr lang="en-US" altLang="en-US" sz="1000" b="1" dirty="0" smtClean="0">
                <a:solidFill>
                  <a:prstClr val="white"/>
                </a:solidFill>
                <a:cs typeface="Arial" panose="020B0604020202020204" pitchFamily="34" charset="0"/>
                <a:sym typeface="Calibri" panose="020F0502020204030204" pitchFamily="34" charset="0"/>
              </a:rPr>
              <a:t>user-fee exemptions</a:t>
            </a:r>
            <a:r>
              <a:rPr lang="en-US" altLang="en-US" sz="1000" dirty="0" smtClean="0">
                <a:solidFill>
                  <a:prstClr val="white"/>
                </a:solidFill>
                <a:cs typeface="Arial" panose="020B0604020202020204" pitchFamily="34" charset="0"/>
                <a:sym typeface="Calibri" panose="020F0502020204030204" pitchFamily="34" charset="0"/>
              </a:rPr>
              <a:t>, which also include costs of transportation and meals. In 1996, Cambodia decided to exert a user fee in public facilities (formerly</a:t>
            </a:r>
            <a:r>
              <a:rPr lang="en-US" altLang="en-US" sz="1000" dirty="0">
                <a:solidFill>
                  <a:prstClr val="white"/>
                </a:solidFill>
                <a:cs typeface="Arial" panose="020B0604020202020204" pitchFamily="34" charset="0"/>
                <a:sym typeface="Calibri" panose="020F0502020204030204" pitchFamily="34" charset="0"/>
              </a:rPr>
              <a:t>, health care was free</a:t>
            </a:r>
            <a:r>
              <a:rPr lang="en-US" altLang="en-US" sz="1000" dirty="0" smtClean="0">
                <a:solidFill>
                  <a:prstClr val="white"/>
                </a:solidFill>
                <a:cs typeface="Arial" panose="020B0604020202020204" pitchFamily="34" charset="0"/>
                <a:sym typeface="Calibri" panose="020F0502020204030204" pitchFamily="34" charset="0"/>
              </a:rPr>
              <a:t>). </a:t>
            </a:r>
            <a:r>
              <a:rPr lang="en-US" altLang="en-US" sz="1000" dirty="0">
                <a:solidFill>
                  <a:prstClr val="white"/>
                </a:solidFill>
                <a:cs typeface="Arial" panose="020B0604020202020204" pitchFamily="34" charset="0"/>
                <a:sym typeface="Calibri" panose="020F0502020204030204" pitchFamily="34" charset="0"/>
              </a:rPr>
              <a:t>W</a:t>
            </a:r>
            <a:r>
              <a:rPr lang="en-US" altLang="en-US" sz="1000" dirty="0" smtClean="0">
                <a:solidFill>
                  <a:prstClr val="white"/>
                </a:solidFill>
                <a:cs typeface="Arial" panose="020B0604020202020204" pitchFamily="34" charset="0"/>
                <a:sym typeface="Calibri" panose="020F0502020204030204" pitchFamily="34" charset="0"/>
              </a:rPr>
              <a:t>hile </a:t>
            </a:r>
            <a:r>
              <a:rPr lang="en-US" altLang="en-US" sz="1000" dirty="0">
                <a:solidFill>
                  <a:prstClr val="white"/>
                </a:solidFill>
                <a:cs typeface="Arial" panose="020B0604020202020204" pitchFamily="34" charset="0"/>
                <a:sym typeface="Calibri" panose="020F0502020204030204" pitchFamily="34" charset="0"/>
              </a:rPr>
              <a:t>this was intended to improve quality of health services by infusing capital into the health </a:t>
            </a:r>
            <a:r>
              <a:rPr lang="en-US" altLang="en-US" sz="1000" dirty="0" smtClean="0">
                <a:solidFill>
                  <a:prstClr val="white"/>
                </a:solidFill>
                <a:cs typeface="Arial" panose="020B0604020202020204" pitchFamily="34" charset="0"/>
                <a:sym typeface="Calibri" panose="020F0502020204030204" pitchFamily="34" charset="0"/>
              </a:rPr>
              <a:t>system, user </a:t>
            </a:r>
            <a:r>
              <a:rPr lang="en-US" altLang="en-US" sz="1000" dirty="0">
                <a:solidFill>
                  <a:prstClr val="white"/>
                </a:solidFill>
                <a:cs typeface="Arial" panose="020B0604020202020204" pitchFamily="34" charset="0"/>
                <a:sym typeface="Calibri" panose="020F0502020204030204" pitchFamily="34" charset="0"/>
              </a:rPr>
              <a:t>fees deterred the poor from seeking </a:t>
            </a:r>
            <a:r>
              <a:rPr lang="en-US" altLang="en-US" sz="1000" dirty="0" smtClean="0">
                <a:solidFill>
                  <a:prstClr val="white"/>
                </a:solidFill>
                <a:cs typeface="Arial" panose="020B0604020202020204" pitchFamily="34" charset="0"/>
                <a:sym typeface="Calibri" panose="020F0502020204030204" pitchFamily="34" charset="0"/>
              </a:rPr>
              <a:t>care. To address this issue, health equity funds were structured </a:t>
            </a:r>
            <a:r>
              <a:rPr lang="en-US" altLang="en-US" sz="1000" b="1" dirty="0" smtClean="0">
                <a:solidFill>
                  <a:prstClr val="white"/>
                </a:solidFill>
                <a:cs typeface="Arial" panose="020B0604020202020204" pitchFamily="34" charset="0"/>
                <a:sym typeface="Calibri" panose="020F0502020204030204" pitchFamily="34" charset="0"/>
              </a:rPr>
              <a:t>to enable the poor to access free or subsidized healthcare </a:t>
            </a:r>
            <a:r>
              <a:rPr lang="en-US" altLang="en-US" sz="1000" dirty="0" smtClean="0">
                <a:solidFill>
                  <a:prstClr val="white"/>
                </a:solidFill>
                <a:cs typeface="Arial" panose="020B0604020202020204" pitchFamily="34" charset="0"/>
                <a:sym typeface="Calibri" panose="020F0502020204030204" pitchFamily="34" charset="0"/>
              </a:rPr>
              <a:t>while </a:t>
            </a:r>
            <a:r>
              <a:rPr lang="en-US" altLang="en-US" sz="1000" b="1" dirty="0" smtClean="0">
                <a:solidFill>
                  <a:prstClr val="white"/>
                </a:solidFill>
                <a:cs typeface="Arial" panose="020B0604020202020204" pitchFamily="34" charset="0"/>
                <a:sym typeface="Calibri" panose="020F0502020204030204" pitchFamily="34" charset="0"/>
              </a:rPr>
              <a:t>wealthier populations still paid user fees.</a:t>
            </a:r>
            <a:endParaRPr lang="en-US" altLang="en-US" sz="1000" b="1" dirty="0">
              <a:solidFill>
                <a:prstClr val="white"/>
              </a:solidFill>
              <a:cs typeface="Arial" panose="020B0604020202020204" pitchFamily="34" charset="0"/>
              <a:sym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cs typeface="Arial" panose="020B0604020202020204" pitchFamily="34" charset="0"/>
                <a:sym typeface="Calibri" panose="020F0502020204030204" pitchFamily="34" charset="0"/>
              </a:rPr>
              <a:t>Source: Kingdom of Cambodia (2009</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“Implementation of the Health Equity Fund Guideline;” Health Policy and Health Finance Knowledge Hub (2010</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“A comprehensive review of the literature on health equity funds in Cambodia and annotated bibliography;” International Journal of Planning </a:t>
            </a:r>
            <a:r>
              <a:rPr lang="en-US" altLang="en-US" sz="900" dirty="0" smtClean="0">
                <a:cs typeface="Arial" panose="020B0604020202020204" pitchFamily="34" charset="0"/>
                <a:sym typeface="Calibri" panose="020F0502020204030204" pitchFamily="34" charset="0"/>
              </a:rPr>
              <a:t>Management </a:t>
            </a:r>
            <a:r>
              <a:rPr lang="en-US" altLang="en-US" sz="900" dirty="0">
                <a:cs typeface="Arial" panose="020B0604020202020204" pitchFamily="34" charset="0"/>
                <a:sym typeface="Calibri" panose="020F0502020204030204" pitchFamily="34" charset="0"/>
              </a:rPr>
              <a:t>(2007</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“A sustainability assessment of a health equity fund initiative in Cambodia;” </a:t>
            </a:r>
            <a:r>
              <a:rPr lang="en-US" altLang="en-US" sz="900" dirty="0" err="1">
                <a:cs typeface="Arial" panose="020B0604020202020204" pitchFamily="34" charset="0"/>
                <a:sym typeface="Calibri" panose="020F0502020204030204" pitchFamily="34" charset="0"/>
              </a:rPr>
              <a:t>AllAfrica</a:t>
            </a:r>
            <a:r>
              <a:rPr lang="en-US" altLang="en-US" sz="900" dirty="0">
                <a:cs typeface="Arial" panose="020B0604020202020204" pitchFamily="34" charset="0"/>
                <a:sym typeface="Calibri" panose="020F0502020204030204" pitchFamily="34" charset="0"/>
              </a:rPr>
              <a:t> (2014</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Ellen Considers Health Equity </a:t>
            </a:r>
            <a:r>
              <a:rPr lang="en-US" altLang="en-US" sz="900" dirty="0" smtClean="0">
                <a:cs typeface="Arial" panose="020B0604020202020204" pitchFamily="34" charset="0"/>
                <a:sym typeface="Calibri" panose="020F0502020204030204" pitchFamily="34" charset="0"/>
              </a:rPr>
              <a:t>Fund;” CDC (photo); Dalberg analysis.</a:t>
            </a:r>
            <a:endParaRPr lang="en-US" altLang="en-US" sz="900" dirty="0">
              <a:sym typeface="Calibri" panose="020F0502020204030204" pitchFamily="34" charset="0"/>
            </a:endParaRPr>
          </a:p>
          <a:p>
            <a:pPr eaLnBrk="1" hangingPunct="1">
              <a:spcBef>
                <a:spcPct val="50000"/>
              </a:spcBef>
              <a:buSzPct val="100000"/>
            </a:pPr>
            <a:endParaRPr lang="en-US" altLang="en-US" sz="900" dirty="0">
              <a:cs typeface="Arial" panose="020B0604020202020204" pitchFamily="34" charset="0"/>
            </a:endParaRPr>
          </a:p>
        </p:txBody>
      </p:sp>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350410" y="1320576"/>
            <a:ext cx="991492" cy="634555"/>
          </a:xfrm>
          <a:prstGeom prst="rect">
            <a:avLst/>
          </a:prstGeom>
        </p:spPr>
      </p:pic>
      <p:pic>
        <p:nvPicPr>
          <p:cNvPr id="15" name="Picture 14">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0" name="Picture 46" descr="User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042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604" name="think-cell Slide" r:id="rId5" imgW="6350000" imgH="6350000" progId="">
                  <p:embed/>
                </p:oleObj>
              </mc:Choice>
              <mc:Fallback>
                <p:oleObj name="think-cell Slide" r:id="rId5" imgW="6350000" imgH="6350000" progId="">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t="2992"/>
          <a:stretch/>
        </p:blipFill>
        <p:spPr>
          <a:xfrm>
            <a:off x="1163435" y="1143001"/>
            <a:ext cx="7447166" cy="4806668"/>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Ghanaian national fee exemption policy increased facility deliveries among the poor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71</a:t>
            </a:fld>
            <a:endParaRPr lang="en-US" dirty="0">
              <a:solidFill>
                <a:prstClr val="black">
                  <a:tint val="75000"/>
                </a:prstClr>
              </a:solidFill>
            </a:endParaRPr>
          </a:p>
        </p:txBody>
      </p:sp>
      <p:sp>
        <p:nvSpPr>
          <p:cNvPr id="6" name="Rectangle 5"/>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white"/>
                </a:solidFill>
                <a:cs typeface="Arial" panose="020B0604020202020204" pitchFamily="34" charset="0"/>
                <a:sym typeface="Calibri" panose="020F0502020204030204" pitchFamily="34" charset="0"/>
              </a:rPr>
              <a:t>The government of Ghana instituted an </a:t>
            </a:r>
            <a:r>
              <a:rPr lang="en-US" altLang="en-US" sz="1000" b="1" dirty="0">
                <a:solidFill>
                  <a:prstClr val="white"/>
                </a:solidFill>
                <a:cs typeface="Arial" panose="020B0604020202020204" pitchFamily="34" charset="0"/>
                <a:sym typeface="Calibri" panose="020F0502020204030204" pitchFamily="34" charset="0"/>
              </a:rPr>
              <a:t>exemptions policy for delivery fees</a:t>
            </a:r>
            <a:r>
              <a:rPr lang="en-US" altLang="en-US" sz="1000" dirty="0">
                <a:solidFill>
                  <a:prstClr val="white"/>
                </a:solidFill>
                <a:cs typeface="Arial" panose="020B0604020202020204" pitchFamily="34" charset="0"/>
                <a:sym typeface="Calibri" panose="020F0502020204030204" pitchFamily="34" charset="0"/>
              </a:rPr>
              <a:t> in </a:t>
            </a:r>
            <a:r>
              <a:rPr lang="en-US" altLang="en-US" sz="1000" dirty="0" smtClean="0">
                <a:solidFill>
                  <a:prstClr val="white"/>
                </a:solidFill>
                <a:cs typeface="Arial" panose="020B0604020202020204" pitchFamily="34" charset="0"/>
                <a:sym typeface="Calibri" panose="020F0502020204030204" pitchFamily="34" charset="0"/>
              </a:rPr>
              <a:t>2004. The poor lack the ability to pay for the direct and indirect costs of healthcare, lowering utilization of key services such as facility-based delivery. At the same time, healthcare </a:t>
            </a:r>
            <a:r>
              <a:rPr lang="en-US" altLang="en-US" sz="1000" dirty="0">
                <a:solidFill>
                  <a:prstClr val="white"/>
                </a:solidFill>
                <a:cs typeface="Arial" panose="020B0604020202020204" pitchFamily="34" charset="0"/>
                <a:sym typeface="Calibri" panose="020F0502020204030204" pitchFamily="34" charset="0"/>
              </a:rPr>
              <a:t>providers lack incentives to treat the poor, who cannot afford to pay in full for </a:t>
            </a:r>
            <a:r>
              <a:rPr lang="en-US" altLang="en-US" sz="1000" dirty="0" smtClean="0">
                <a:solidFill>
                  <a:prstClr val="white"/>
                </a:solidFill>
                <a:cs typeface="Arial" panose="020B0604020202020204" pitchFamily="34" charset="0"/>
                <a:sym typeface="Calibri" panose="020F0502020204030204" pitchFamily="34" charset="0"/>
              </a:rPr>
              <a:t>services. G</a:t>
            </a:r>
            <a:r>
              <a:rPr lang="en-US" sz="1000" dirty="0" smtClean="0">
                <a:solidFill>
                  <a:prstClr val="white"/>
                </a:solidFill>
                <a:sym typeface="Calibri" panose="020F0502020204030204" pitchFamily="34" charset="0"/>
              </a:rPr>
              <a:t>hana’s </a:t>
            </a:r>
            <a:r>
              <a:rPr lang="en-US" sz="1000" dirty="0">
                <a:solidFill>
                  <a:prstClr val="white"/>
                </a:solidFill>
                <a:sym typeface="Calibri" panose="020F0502020204030204" pitchFamily="34" charset="0"/>
              </a:rPr>
              <a:t>fee exemption policy is part of a growing movement to reduce financial barriers to </a:t>
            </a:r>
            <a:r>
              <a:rPr lang="en-US" sz="1000" dirty="0" smtClean="0">
                <a:solidFill>
                  <a:prstClr val="white"/>
                </a:solidFill>
                <a:sym typeface="Calibri" panose="020F0502020204030204" pitchFamily="34" charset="0"/>
              </a:rPr>
              <a:t>healthcare. Similar </a:t>
            </a:r>
            <a:r>
              <a:rPr lang="en-US" sz="1000" dirty="0">
                <a:solidFill>
                  <a:prstClr val="white"/>
                </a:solidFill>
                <a:sym typeface="Calibri" panose="020F0502020204030204" pitchFamily="34" charset="0"/>
              </a:rPr>
              <a:t>policies have been implemented in Burundi, Zambia, Burkina Faso, Kenya, Liberia, and South Sudan</a:t>
            </a:r>
            <a:r>
              <a:rPr lang="en-US" sz="1000" dirty="0" smtClean="0">
                <a:solidFill>
                  <a:prstClr val="white"/>
                </a:solidFill>
                <a:sym typeface="Calibri" panose="020F0502020204030204" pitchFamily="34" charset="0"/>
              </a:rPr>
              <a:t>.</a:t>
            </a:r>
            <a:endParaRPr lang="en-US" sz="1000" dirty="0">
              <a:solidFill>
                <a:prstClr val="white"/>
              </a:solidFill>
              <a:sym typeface="Calibri" panose="020F0502020204030204" pitchFamily="34" charset="0"/>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defRPr/>
            </a:pPr>
            <a:r>
              <a:rPr lang="en-US" sz="1000" dirty="0">
                <a:solidFill>
                  <a:prstClr val="black"/>
                </a:solidFill>
                <a:cs typeface="Arial" panose="020B0604020202020204" pitchFamily="34" charset="0"/>
                <a:sym typeface="Calibri" panose="020F0502020204030204" pitchFamily="34" charset="0"/>
              </a:rPr>
              <a:t>Women, especially poor women, are able </a:t>
            </a:r>
            <a:r>
              <a:rPr lang="en-US" sz="1000" b="1" dirty="0">
                <a:solidFill>
                  <a:prstClr val="black"/>
                </a:solidFill>
                <a:cs typeface="Arial" panose="020B0604020202020204" pitchFamily="34" charset="0"/>
                <a:sym typeface="Calibri" panose="020F0502020204030204" pitchFamily="34" charset="0"/>
              </a:rPr>
              <a:t>to give birth in a facility </a:t>
            </a:r>
            <a:r>
              <a:rPr lang="en-US" sz="1000" dirty="0">
                <a:solidFill>
                  <a:prstClr val="black"/>
                </a:solidFill>
                <a:cs typeface="Arial" panose="020B0604020202020204" pitchFamily="34" charset="0"/>
                <a:sym typeface="Calibri" panose="020F0502020204030204" pitchFamily="34" charset="0"/>
              </a:rPr>
              <a:t>without paying for the direct costs of delivery</a:t>
            </a:r>
          </a:p>
          <a:p>
            <a:pPr>
              <a:defRPr/>
            </a:pPr>
            <a:endParaRPr lang="en-US" sz="1000" dirty="0" smtClean="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defRPr/>
            </a:pPr>
            <a:r>
              <a:rPr lang="en-US" sz="1000" dirty="0" smtClean="0">
                <a:solidFill>
                  <a:prstClr val="black"/>
                </a:solidFill>
                <a:cs typeface="Arial" panose="020B0604020202020204" pitchFamily="34" charset="0"/>
                <a:sym typeface="Calibri" panose="020F0502020204030204" pitchFamily="34" charset="0"/>
              </a:rPr>
              <a:t>Public </a:t>
            </a:r>
            <a:r>
              <a:rPr lang="en-US" sz="1000" dirty="0">
                <a:solidFill>
                  <a:prstClr val="black"/>
                </a:solidFill>
                <a:cs typeface="Arial" panose="020B0604020202020204" pitchFamily="34" charset="0"/>
                <a:sym typeface="Calibri" panose="020F0502020204030204" pitchFamily="34" charset="0"/>
              </a:rPr>
              <a:t>and private providers were reimbursed for </a:t>
            </a:r>
            <a:r>
              <a:rPr lang="en-US" sz="1000" b="1" dirty="0">
                <a:solidFill>
                  <a:prstClr val="black"/>
                </a:solidFill>
                <a:cs typeface="Arial" panose="020B0604020202020204" pitchFamily="34" charset="0"/>
                <a:sym typeface="Calibri" panose="020F0502020204030204" pitchFamily="34" charset="0"/>
              </a:rPr>
              <a:t>all </a:t>
            </a:r>
            <a:r>
              <a:rPr lang="en-US" sz="1000" b="1" dirty="0" err="1">
                <a:solidFill>
                  <a:prstClr val="black"/>
                </a:solidFill>
                <a:cs typeface="Arial" panose="020B0604020202020204" pitchFamily="34" charset="0"/>
                <a:sym typeface="Calibri" panose="020F0502020204030204" pitchFamily="34" charset="0"/>
              </a:rPr>
              <a:t>intrapartum</a:t>
            </a:r>
            <a:r>
              <a:rPr lang="en-US" sz="1000" b="1" dirty="0">
                <a:solidFill>
                  <a:prstClr val="black"/>
                </a:solidFill>
                <a:cs typeface="Arial" panose="020B0604020202020204" pitchFamily="34" charset="0"/>
                <a:sym typeface="Calibri" panose="020F0502020204030204" pitchFamily="34" charset="0"/>
              </a:rPr>
              <a:t> care costs</a:t>
            </a:r>
            <a:r>
              <a:rPr lang="en-US" sz="1000" dirty="0">
                <a:solidFill>
                  <a:prstClr val="black"/>
                </a:solidFill>
                <a:cs typeface="Arial" panose="020B0604020202020204" pitchFamily="34" charset="0"/>
                <a:sym typeface="Calibri" panose="020F0502020204030204" pitchFamily="34" charset="0"/>
              </a:rPr>
              <a:t>, first through a debt relief fund, and then later through a</a:t>
            </a:r>
            <a:r>
              <a:rPr lang="en-US" sz="1000" dirty="0" smtClean="0">
                <a:solidFill>
                  <a:prstClr val="black"/>
                </a:solidFill>
                <a:cs typeface="Arial" panose="020B0604020202020204" pitchFamily="34" charset="0"/>
                <a:sym typeface="Calibri" panose="020F0502020204030204" pitchFamily="34" charset="0"/>
              </a:rPr>
              <a:t> </a:t>
            </a:r>
            <a:r>
              <a:rPr lang="en-US" sz="1000" dirty="0">
                <a:solidFill>
                  <a:prstClr val="black"/>
                </a:solidFill>
                <a:cs typeface="Arial" panose="020B0604020202020204" pitchFamily="34" charset="0"/>
                <a:sym typeface="Calibri" panose="020F0502020204030204" pitchFamily="34" charset="0"/>
              </a:rPr>
              <a:t>national health insurance scheme</a:t>
            </a:r>
          </a:p>
          <a:p>
            <a:pPr marL="171450" indent="-171450">
              <a:buFont typeface="Arial" panose="020B0604020202020204" pitchFamily="34" charset="0"/>
              <a:buChar char="•"/>
              <a:defRPr/>
            </a:pPr>
            <a:endParaRPr lang="en-US" sz="1000" dirty="0">
              <a:solidFill>
                <a:prstClr val="black"/>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The policy increased utilization of facility-based delivery services significantly, </a:t>
            </a:r>
            <a:r>
              <a:rPr lang="en-US" altLang="en-US" sz="1000" dirty="0">
                <a:solidFill>
                  <a:prstClr val="black"/>
                </a:solidFill>
                <a:cs typeface="Arial" panose="020B0604020202020204" pitchFamily="34" charset="0"/>
                <a:sym typeface="Calibri" panose="020F0502020204030204" pitchFamily="34" charset="0"/>
              </a:rPr>
              <a:t>particularly among the poor. The percentage of the poorest women giving birth in a facility nearly doubled in the Volta region.</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Out-of-pocket spending on maternal care decreased across all wealth quintiles</a:t>
            </a:r>
            <a:r>
              <a:rPr lang="en-US" altLang="en-US" sz="1000" dirty="0">
                <a:solidFill>
                  <a:prstClr val="black"/>
                </a:solidFill>
                <a:cs typeface="Arial" panose="020B0604020202020204" pitchFamily="34" charset="0"/>
                <a:sym typeface="Calibri" panose="020F0502020204030204" pitchFamily="34" charset="0"/>
              </a:rPr>
              <a:t>, and the proportion of households </a:t>
            </a:r>
            <a:r>
              <a:rPr lang="en-US" altLang="en-US" sz="1000" dirty="0" smtClean="0">
                <a:solidFill>
                  <a:prstClr val="black"/>
                </a:solidFill>
                <a:cs typeface="Arial" panose="020B0604020202020204" pitchFamily="34" charset="0"/>
                <a:sym typeface="Calibri" panose="020F0502020204030204" pitchFamily="34" charset="0"/>
              </a:rPr>
              <a:t>driven into </a:t>
            </a:r>
            <a:r>
              <a:rPr lang="en-US" altLang="en-US" sz="1000" dirty="0">
                <a:solidFill>
                  <a:prstClr val="black"/>
                </a:solidFill>
                <a:cs typeface="Arial" panose="020B0604020202020204" pitchFamily="34" charset="0"/>
                <a:sym typeface="Calibri" panose="020F0502020204030204" pitchFamily="34" charset="0"/>
              </a:rPr>
              <a:t>extreme poverty by delivery costs was nearly </a:t>
            </a:r>
            <a:r>
              <a:rPr lang="en-US" altLang="en-US" sz="1000" dirty="0" smtClean="0">
                <a:solidFill>
                  <a:prstClr val="black"/>
                </a:solidFill>
                <a:cs typeface="Arial" panose="020B0604020202020204" pitchFamily="34" charset="0"/>
                <a:sym typeface="Calibri" panose="020F0502020204030204" pitchFamily="34" charset="0"/>
              </a:rPr>
              <a:t>halved</a:t>
            </a:r>
          </a:p>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Learn more </a:t>
            </a:r>
            <a:r>
              <a:rPr lang="en-US" altLang="en-US" sz="1000" dirty="0" smtClean="0">
                <a:solidFill>
                  <a:prstClr val="black"/>
                </a:solidFill>
                <a:cs typeface="Arial" panose="020B0604020202020204" pitchFamily="34" charset="0"/>
                <a:sym typeface="Calibri" panose="020F0502020204030204" pitchFamily="34" charset="0"/>
              </a:rPr>
              <a:t>by clicking </a:t>
            </a:r>
            <a:r>
              <a:rPr lang="en-US" altLang="en-US" sz="1000" dirty="0" smtClean="0">
                <a:solidFill>
                  <a:prstClr val="black"/>
                </a:solidFill>
                <a:cs typeface="Arial" panose="020B0604020202020204" pitchFamily="34" charset="0"/>
                <a:sym typeface="Calibri" panose="020F0502020204030204" pitchFamily="34" charset="0"/>
                <a:hlinkClick r:id="rId8"/>
              </a:rPr>
              <a:t>here</a:t>
            </a:r>
            <a:endParaRPr lang="en-US" altLang="en-US" sz="1000"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5" name="Picture 3"/>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rot="16200000">
            <a:off x="374260" y="1300531"/>
            <a:ext cx="946704" cy="63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USAID (photo).</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23" name="Picture 46" descr="User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85528611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2630" name="think-cell Slide" r:id="rId5" imgW="6350000" imgH="6350000" progId="">
                  <p:embed/>
                </p:oleObj>
              </mc:Choice>
              <mc:Fallback>
                <p:oleObj name="think-cell Slide" r:id="rId5" imgW="6350000" imgH="6350000" progId="">
                  <p:embed/>
                  <p:pic>
                    <p:nvPicPr>
                      <p:cNvPr id="0"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96759" name="Picture 87" descr="http://acumen.org/content/uploads/2014/02/Miliki-Feature-1.jpg"/>
          <p:cNvPicPr>
            <a:picLocks noChangeAspect="1" noChangeArrowheads="1"/>
          </p:cNvPicPr>
          <p:nvPr/>
        </p:nvPicPr>
        <p:blipFill rotWithShape="1">
          <a:blip r:embed="rId7">
            <a:extLst>
              <a:ext uri="{28A0092B-C50C-407E-A947-70E740481C1C}">
                <a14:useLocalDpi xmlns:a14="http://schemas.microsoft.com/office/drawing/2010/main"/>
              </a:ext>
            </a:extLst>
          </a:blip>
          <a:srcRect l="19052" r="22601"/>
          <a:stretch/>
        </p:blipFill>
        <p:spPr bwMode="auto">
          <a:xfrm>
            <a:off x="1172980" y="1143000"/>
            <a:ext cx="7437620" cy="47970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Linda </a:t>
            </a:r>
            <a:r>
              <a:rPr lang="en-US" altLang="en-US" dirty="0" err="1">
                <a:solidFill>
                  <a:schemeClr val="tx1"/>
                </a:solidFill>
              </a:rPr>
              <a:t>Jamii</a:t>
            </a:r>
            <a:r>
              <a:rPr lang="en-US" altLang="en-US" dirty="0">
                <a:solidFill>
                  <a:schemeClr val="tx1"/>
                </a:solidFill>
              </a:rPr>
              <a:t> offers a mass-market, mobile-based </a:t>
            </a:r>
            <a:r>
              <a:rPr lang="en-US" altLang="en-US" dirty="0" err="1" smtClean="0">
                <a:solidFill>
                  <a:schemeClr val="tx1"/>
                </a:solidFill>
              </a:rPr>
              <a:t>microinsurance</a:t>
            </a:r>
            <a:r>
              <a:rPr lang="en-US" altLang="en-US" dirty="0" smtClean="0">
                <a:solidFill>
                  <a:schemeClr val="tx1"/>
                </a:solidFill>
              </a:rPr>
              <a:t> product</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72</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endParaRPr lang="en-US" altLang="en-US" sz="1000" b="1" dirty="0" smtClean="0">
              <a:solidFill>
                <a:srgbClr val="000000"/>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r>
              <a:rPr lang="en-US" altLang="en-US" sz="1000" dirty="0" smtClean="0">
                <a:solidFill>
                  <a:srgbClr val="000000"/>
                </a:solidFill>
                <a:cs typeface="Arial" panose="020B0604020202020204" pitchFamily="34" charset="0"/>
                <a:sym typeface="Calibri" panose="020F0502020204030204" pitchFamily="34" charset="0"/>
              </a:rPr>
              <a:t>Consumers save and pay premiums for a micro health insurance model through an</a:t>
            </a:r>
            <a:r>
              <a:rPr lang="en-US" altLang="en-US" sz="1000" dirty="0">
                <a:solidFill>
                  <a:srgbClr val="000000"/>
                </a:solidFill>
                <a:cs typeface="Arial" panose="020B0604020202020204" pitchFamily="34" charset="0"/>
                <a:sym typeface="Calibri" panose="020F0502020204030204" pitchFamily="34" charset="0"/>
              </a:rPr>
              <a:t> </a:t>
            </a:r>
            <a:r>
              <a:rPr lang="en-US" altLang="en-US" sz="1000" b="1" dirty="0" smtClean="0">
                <a:solidFill>
                  <a:srgbClr val="000000"/>
                </a:solidFill>
                <a:cs typeface="Arial" panose="020B0604020202020204" pitchFamily="34" charset="0"/>
                <a:sym typeface="Calibri" panose="020F0502020204030204" pitchFamily="34" charset="0"/>
              </a:rPr>
              <a:t>M-PESA </a:t>
            </a:r>
            <a:r>
              <a:rPr lang="en-US" altLang="en-US" sz="1000" b="1" dirty="0">
                <a:solidFill>
                  <a:srgbClr val="000000"/>
                </a:solidFill>
                <a:cs typeface="Arial" panose="020B0604020202020204" pitchFamily="34" charset="0"/>
                <a:sym typeface="Calibri" panose="020F0502020204030204" pitchFamily="34" charset="0"/>
              </a:rPr>
              <a:t>collection </a:t>
            </a:r>
            <a:r>
              <a:rPr lang="en-US" altLang="en-US" sz="1000" b="1" dirty="0" smtClean="0">
                <a:solidFill>
                  <a:srgbClr val="000000"/>
                </a:solidFill>
                <a:cs typeface="Arial" panose="020B0604020202020204" pitchFamily="34" charset="0"/>
                <a:sym typeface="Calibri" panose="020F0502020204030204" pitchFamily="34" charset="0"/>
              </a:rPr>
              <a:t>platform, </a:t>
            </a:r>
            <a:r>
              <a:rPr lang="en-US" altLang="en-US" sz="1000" dirty="0" smtClean="0">
                <a:solidFill>
                  <a:srgbClr val="000000"/>
                </a:solidFill>
                <a:cs typeface="Arial" panose="020B0604020202020204" pitchFamily="34" charset="0"/>
                <a:sym typeface="Calibri" panose="020F0502020204030204" pitchFamily="34" charset="0"/>
              </a:rPr>
              <a:t>which lowers the administration costs as well as barriers to uptake</a:t>
            </a:r>
            <a:endParaRPr lang="en-US" altLang="en-US" sz="1000" b="1" dirty="0" smtClean="0">
              <a:solidFill>
                <a:srgbClr val="000000"/>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endParaRPr lang="en-US" altLang="en-US" sz="1000" b="1" dirty="0" smtClean="0">
              <a:solidFill>
                <a:srgbClr val="000000"/>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r>
              <a:rPr lang="en-US" altLang="en-US" sz="1000" dirty="0" smtClean="0">
                <a:solidFill>
                  <a:srgbClr val="000000"/>
                </a:solidFill>
                <a:cs typeface="Arial" panose="020B0604020202020204" pitchFamily="34" charset="0"/>
                <a:sym typeface="Calibri" panose="020F0502020204030204" pitchFamily="34" charset="0"/>
              </a:rPr>
              <a:t>Linda </a:t>
            </a:r>
            <a:r>
              <a:rPr lang="en-US" altLang="en-US" sz="1000" dirty="0" err="1" smtClean="0">
                <a:solidFill>
                  <a:srgbClr val="000000"/>
                </a:solidFill>
                <a:cs typeface="Arial" panose="020B0604020202020204" pitchFamily="34" charset="0"/>
                <a:sym typeface="Calibri" panose="020F0502020204030204" pitchFamily="34" charset="0"/>
              </a:rPr>
              <a:t>Jamii</a:t>
            </a:r>
            <a:r>
              <a:rPr lang="en-US" altLang="en-US" sz="1000" dirty="0" smtClean="0">
                <a:solidFill>
                  <a:srgbClr val="000000"/>
                </a:solidFill>
                <a:cs typeface="Arial" panose="020B0604020202020204" pitchFamily="34" charset="0"/>
                <a:sym typeface="Calibri" panose="020F0502020204030204" pitchFamily="34" charset="0"/>
              </a:rPr>
              <a:t> insurance </a:t>
            </a:r>
            <a:r>
              <a:rPr lang="en-US" altLang="en-US" sz="1000" dirty="0">
                <a:solidFill>
                  <a:srgbClr val="000000"/>
                </a:solidFill>
                <a:cs typeface="Arial" panose="020B0604020202020204" pitchFamily="34" charset="0"/>
                <a:sym typeface="Calibri" panose="020F0502020204030204" pitchFamily="34" charset="0"/>
              </a:rPr>
              <a:t>covers inpatient and outpatient services (including maternity), as well as wages lost during </a:t>
            </a:r>
            <a:r>
              <a:rPr lang="en-US" altLang="en-US" sz="1000" dirty="0" smtClean="0">
                <a:solidFill>
                  <a:srgbClr val="000000"/>
                </a:solidFill>
                <a:cs typeface="Arial" panose="020B0604020202020204" pitchFamily="34" charset="0"/>
                <a:sym typeface="Calibri" panose="020F0502020204030204" pitchFamily="34" charset="0"/>
              </a:rPr>
              <a:t>hospitalization, increasing utilization of key EPCMD services and decreasing catastrophic out-of-pocket spending</a:t>
            </a:r>
          </a:p>
          <a:p>
            <a:pPr marL="171450" indent="-171450">
              <a:buFont typeface="Arial" panose="020B0604020202020204" pitchFamily="34" charset="0"/>
              <a:buChar char="•"/>
            </a:pPr>
            <a:endParaRPr lang="en-US" altLang="en-US" sz="1000" b="1" dirty="0">
              <a:solidFill>
                <a:srgbClr val="000000"/>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srgbClr val="000000"/>
                </a:solidFill>
                <a:cs typeface="Arial" panose="020B0604020202020204" pitchFamily="34" charset="0"/>
                <a:sym typeface="Calibri" panose="020F0502020204030204" pitchFamily="34" charset="0"/>
              </a:rPr>
              <a:t>Linda </a:t>
            </a:r>
            <a:r>
              <a:rPr lang="en-US" altLang="en-US" sz="1000" b="1" dirty="0" err="1">
                <a:solidFill>
                  <a:srgbClr val="000000"/>
                </a:solidFill>
                <a:cs typeface="Arial" panose="020B0604020202020204" pitchFamily="34" charset="0"/>
                <a:sym typeface="Calibri" panose="020F0502020204030204" pitchFamily="34" charset="0"/>
              </a:rPr>
              <a:t>Jamii’s</a:t>
            </a:r>
            <a:r>
              <a:rPr lang="en-US" altLang="en-US" sz="1000" b="1" dirty="0">
                <a:solidFill>
                  <a:srgbClr val="000000"/>
                </a:solidFill>
                <a:cs typeface="Arial" panose="020B0604020202020204" pitchFamily="34" charset="0"/>
                <a:sym typeface="Calibri" panose="020F0502020204030204" pitchFamily="34" charset="0"/>
              </a:rPr>
              <a:t> 36,000 subscribers can access healthcare, including maternity care, at over 600 Kenyan hospitals</a:t>
            </a:r>
            <a:r>
              <a:rPr lang="en-US" altLang="en-US" sz="1000" dirty="0">
                <a:solidFill>
                  <a:srgbClr val="000000"/>
                </a:solidFill>
                <a:cs typeface="Arial" panose="020B0604020202020204" pitchFamily="34" charset="0"/>
                <a:sym typeface="Calibri" panose="020F0502020204030204" pitchFamily="34" charset="0"/>
              </a:rPr>
              <a:t>. In addition to increasing the efficiency of </a:t>
            </a:r>
            <a:r>
              <a:rPr lang="en-US" altLang="en-US" sz="1000" dirty="0" smtClean="0">
                <a:solidFill>
                  <a:srgbClr val="000000"/>
                </a:solidFill>
                <a:cs typeface="Arial" panose="020B0604020202020204" pitchFamily="34" charset="0"/>
                <a:sym typeface="Calibri" panose="020F0502020204030204" pitchFamily="34" charset="0"/>
              </a:rPr>
              <a:t>out-of-pocket </a:t>
            </a:r>
            <a:r>
              <a:rPr lang="en-US" altLang="en-US" sz="1000" dirty="0">
                <a:solidFill>
                  <a:srgbClr val="000000"/>
                </a:solidFill>
                <a:cs typeface="Arial" panose="020B0604020202020204" pitchFamily="34" charset="0"/>
                <a:sym typeface="Calibri" panose="020F0502020204030204" pitchFamily="34" charset="0"/>
              </a:rPr>
              <a:t>payments, insurers are incentivized to teach and encourage for health-seeking behaviors </a:t>
            </a:r>
            <a:r>
              <a:rPr lang="en-US" altLang="en-US" sz="1000" dirty="0" smtClean="0">
                <a:solidFill>
                  <a:srgbClr val="000000"/>
                </a:solidFill>
                <a:cs typeface="Arial" panose="020B0604020202020204" pitchFamily="34" charset="0"/>
                <a:sym typeface="Calibri" panose="020F0502020204030204" pitchFamily="34" charset="0"/>
              </a:rPr>
              <a:t>such as </a:t>
            </a:r>
            <a:r>
              <a:rPr lang="en-US" altLang="en-US" sz="1000" dirty="0">
                <a:solidFill>
                  <a:srgbClr val="000000"/>
                </a:solidFill>
                <a:cs typeface="Arial" panose="020B0604020202020204" pitchFamily="34" charset="0"/>
                <a:sym typeface="Calibri" panose="020F0502020204030204" pitchFamily="34" charset="0"/>
              </a:rPr>
              <a:t>better diets, safer sex, </a:t>
            </a:r>
            <a:r>
              <a:rPr lang="en-US" altLang="en-US" sz="1000" dirty="0" smtClean="0">
                <a:solidFill>
                  <a:srgbClr val="000000"/>
                </a:solidFill>
                <a:cs typeface="Arial" panose="020B0604020202020204" pitchFamily="34" charset="0"/>
                <a:sym typeface="Calibri" panose="020F0502020204030204" pitchFamily="34" charset="0"/>
              </a:rPr>
              <a:t>and exclusive breastfeeding. However, </a:t>
            </a:r>
            <a:r>
              <a:rPr lang="en-US" altLang="en-US" sz="1000" dirty="0" err="1" smtClean="0">
                <a:solidFill>
                  <a:srgbClr val="000000"/>
                </a:solidFill>
                <a:cs typeface="Arial" panose="020B0604020202020204" pitchFamily="34" charset="0"/>
                <a:sym typeface="Calibri" panose="020F0502020204030204" pitchFamily="34" charset="0"/>
              </a:rPr>
              <a:t>microinsurance</a:t>
            </a:r>
            <a:r>
              <a:rPr lang="en-US" altLang="en-US" sz="1000" dirty="0" smtClean="0">
                <a:solidFill>
                  <a:srgbClr val="000000"/>
                </a:solidFill>
                <a:cs typeface="Arial" panose="020B0604020202020204" pitchFamily="34" charset="0"/>
                <a:sym typeface="Calibri" panose="020F0502020204030204" pitchFamily="34" charset="0"/>
              </a:rPr>
              <a:t> </a:t>
            </a:r>
            <a:r>
              <a:rPr lang="en-US" altLang="en-US" sz="1000" dirty="0">
                <a:solidFill>
                  <a:srgbClr val="000000"/>
                </a:solidFill>
                <a:cs typeface="Arial" panose="020B0604020202020204" pitchFamily="34" charset="0"/>
                <a:sym typeface="Calibri" panose="020F0502020204030204" pitchFamily="34" charset="0"/>
              </a:rPr>
              <a:t>may not be suitable for the poorest of the poor, who cannot afford to pay even small premiums for </a:t>
            </a:r>
            <a:r>
              <a:rPr lang="en-US" altLang="en-US" sz="1000" dirty="0" smtClean="0">
                <a:solidFill>
                  <a:srgbClr val="000000"/>
                </a:solidFill>
                <a:cs typeface="Arial" panose="020B0604020202020204" pitchFamily="34" charset="0"/>
                <a:sym typeface="Calibri" panose="020F0502020204030204" pitchFamily="34" charset="0"/>
              </a:rPr>
              <a:t>healthcare.</a:t>
            </a:r>
            <a:endParaRPr lang="en-US" altLang="en-US" sz="1000" dirty="0">
              <a:solidFill>
                <a:srgbClr val="000000"/>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5"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WHO Global Health Expenditure Country Database; http://changamka.co.ke/about/about-changamka; CGAP Global Landscape Digital Finance Plus; Dalberg </a:t>
            </a:r>
            <a:r>
              <a:rPr lang="en-US" altLang="en-US" sz="900" dirty="0" smtClean="0">
                <a:solidFill>
                  <a:prstClr val="black"/>
                </a:solidFill>
                <a:cs typeface="Arial" panose="020B0604020202020204" pitchFamily="34" charset="0"/>
                <a:sym typeface="Calibri" panose="020F0502020204030204" pitchFamily="34" charset="0"/>
              </a:rPr>
              <a:t>analysis; Walter Lamberson/</a:t>
            </a:r>
            <a:r>
              <a:rPr lang="en-US" altLang="en-US" sz="900" dirty="0" err="1" smtClean="0">
                <a:solidFill>
                  <a:prstClr val="black"/>
                </a:solidFill>
                <a:cs typeface="Arial" panose="020B0604020202020204" pitchFamily="34" charset="0"/>
                <a:sym typeface="Calibri" panose="020F0502020204030204" pitchFamily="34" charset="0"/>
              </a:rPr>
              <a:t>Miliki</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err="1" smtClean="0">
                <a:solidFill>
                  <a:prstClr val="black"/>
                </a:solidFill>
                <a:cs typeface="Arial" panose="020B0604020202020204" pitchFamily="34" charset="0"/>
                <a:sym typeface="Calibri" panose="020F0502020204030204" pitchFamily="34" charset="0"/>
              </a:rPr>
              <a:t>Afya</a:t>
            </a:r>
            <a:r>
              <a:rPr lang="en-US" altLang="en-US" sz="900" dirty="0" smtClean="0">
                <a:solidFill>
                  <a:prstClr val="black"/>
                </a:solidFill>
                <a:cs typeface="Arial" panose="020B0604020202020204" pitchFamily="34" charset="0"/>
                <a:sym typeface="Calibri" panose="020F0502020204030204" pitchFamily="34" charset="0"/>
              </a:rPr>
              <a:t> (Photo) </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2" name="Picture 1"/>
          <p:cNvPicPr>
            <a:picLocks noChangeAspect="1"/>
          </p:cNvPicPr>
          <p:nvPr/>
        </p:nvPicPr>
        <p:blipFill>
          <a:blip r:embed="rId8"/>
          <a:stretch>
            <a:fillRect/>
          </a:stretch>
        </p:blipFill>
        <p:spPr>
          <a:xfrm rot="16200000">
            <a:off x="243589" y="1432809"/>
            <a:ext cx="1219200" cy="639581"/>
          </a:xfrm>
          <a:prstGeom prst="rect">
            <a:avLst/>
          </a:prstGeom>
        </p:spPr>
      </p:pic>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b="1" dirty="0">
                <a:solidFill>
                  <a:prstClr val="white"/>
                </a:solidFill>
                <a:sym typeface="Calibri" panose="020F0502020204030204" pitchFamily="34" charset="0"/>
              </a:rPr>
              <a:t>Limited ability to pay prevents Kenyan families from accessing the healthcare they need, especially primary and preventive care. </a:t>
            </a:r>
            <a:r>
              <a:rPr lang="en-US" sz="1000" dirty="0">
                <a:solidFill>
                  <a:prstClr val="white"/>
                </a:solidFill>
                <a:sym typeface="Calibri" panose="020F0502020204030204" pitchFamily="34" charset="0"/>
              </a:rPr>
              <a:t>Out-of-pocket spending accounts for 45% of healthcare expenditure in Kenya, and 97% of Kenyans are uninsured; many can’t afford the high premiums of existing schemes. To solve this problem , </a:t>
            </a:r>
            <a:r>
              <a:rPr lang="en-US" sz="1000" dirty="0" err="1">
                <a:solidFill>
                  <a:prstClr val="white"/>
                </a:solidFill>
                <a:sym typeface="Calibri" panose="020F0502020204030204" pitchFamily="34" charset="0"/>
              </a:rPr>
              <a:t>Britam</a:t>
            </a:r>
            <a:r>
              <a:rPr lang="en-US" sz="1000" dirty="0">
                <a:solidFill>
                  <a:prstClr val="white"/>
                </a:solidFill>
                <a:sym typeface="Calibri" panose="020F0502020204030204" pitchFamily="34" charset="0"/>
              </a:rPr>
              <a:t>, </a:t>
            </a:r>
            <a:r>
              <a:rPr lang="en-US" sz="1000" dirty="0" err="1">
                <a:solidFill>
                  <a:prstClr val="white"/>
                </a:solidFill>
                <a:sym typeface="Calibri" panose="020F0502020204030204" pitchFamily="34" charset="0"/>
              </a:rPr>
              <a:t>Changamka</a:t>
            </a:r>
            <a:r>
              <a:rPr lang="en-US" sz="1000" dirty="0">
                <a:solidFill>
                  <a:prstClr val="white"/>
                </a:solidFill>
                <a:sym typeface="Calibri" panose="020F0502020204030204" pitchFamily="34" charset="0"/>
              </a:rPr>
              <a:t>, and </a:t>
            </a:r>
            <a:r>
              <a:rPr lang="en-US" sz="1000" dirty="0" err="1">
                <a:solidFill>
                  <a:prstClr val="white"/>
                </a:solidFill>
                <a:sym typeface="Calibri" panose="020F0502020204030204" pitchFamily="34" charset="0"/>
              </a:rPr>
              <a:t>Safaricom</a:t>
            </a:r>
            <a:r>
              <a:rPr lang="en-US" sz="1000" dirty="0">
                <a:solidFill>
                  <a:prstClr val="white"/>
                </a:solidFill>
                <a:sym typeface="Calibri" panose="020F0502020204030204" pitchFamily="34" charset="0"/>
              </a:rPr>
              <a:t>, with the support of Population Services International, launched a micro-insurance and savings product for health.</a:t>
            </a:r>
          </a:p>
        </p:txBody>
      </p:sp>
      <p:pic>
        <p:nvPicPr>
          <p:cNvPr id="22"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0" name="Picture 23">
            <a:hlinkClick r:id="rId12" action="ppaction://hlinksldjump"/>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rot="16200000">
            <a:off x="-78418" y="2827235"/>
            <a:ext cx="899930" cy="180268"/>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4" cstate="screen">
            <a:extLst>
              <a:ext uri="{28A0092B-C50C-407E-A947-70E740481C1C}">
                <a14:useLocalDpi xmlns:a14="http://schemas.microsoft.com/office/drawing/2010/main"/>
              </a:ext>
            </a:extLst>
          </a:blip>
          <a:srcRect t="30000" b="25000"/>
          <a:stretch/>
        </p:blipFill>
        <p:spPr>
          <a:xfrm rot="16200000">
            <a:off x="550968" y="2697909"/>
            <a:ext cx="838200" cy="377190"/>
          </a:xfrm>
          <a:prstGeom prst="rect">
            <a:avLst/>
          </a:prstGeom>
        </p:spPr>
      </p:pic>
      <p:pic>
        <p:nvPicPr>
          <p:cNvPr id="6" name="Picture 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6200000">
            <a:off x="314875" y="2778828"/>
            <a:ext cx="690310" cy="215353"/>
          </a:xfrm>
          <a:prstGeom prst="rect">
            <a:avLst/>
          </a:prstGeom>
        </p:spPr>
      </p:pic>
    </p:spTree>
    <p:extLst>
      <p:ext uri="{BB962C8B-B14F-4D97-AF65-F5344CB8AC3E}">
        <p14:creationId xmlns:p14="http://schemas.microsoft.com/office/powerpoint/2010/main" val="32479658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4177797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6834" name="think-cell Slide" r:id="rId5" imgW="6350000" imgH="6350000" progId="">
                  <p:embed/>
                </p:oleObj>
              </mc:Choice>
              <mc:Fallback>
                <p:oleObj name="think-cell Slide" r:id="rId5" imgW="6350000" imgH="6350000" progId="">
                  <p:embed/>
                  <p:pic>
                    <p:nvPicPr>
                      <p:cNvPr id="0" name="Picture 2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tx1"/>
                </a:solidFill>
              </a:rPr>
              <a:t>Towards Sustainability: Understanding where we are and what we need to get there</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8</a:t>
            </a:fld>
            <a:endParaRPr lang="en-US" dirty="0">
              <a:solidFill>
                <a:prstClr val="black">
                  <a:tint val="75000"/>
                </a:prstClr>
              </a:solidFill>
            </a:endParaRPr>
          </a:p>
        </p:txBody>
      </p:sp>
      <p:cxnSp>
        <p:nvCxnSpPr>
          <p:cNvPr id="4" name="Straight Arrow Connector 3"/>
          <p:cNvCxnSpPr/>
          <p:nvPr/>
        </p:nvCxnSpPr>
        <p:spPr bwMode="auto">
          <a:xfrm flipV="1">
            <a:off x="533400" y="1676400"/>
            <a:ext cx="8077200" cy="1"/>
          </a:xfrm>
          <a:prstGeom prst="straightConnector1">
            <a:avLst/>
          </a:prstGeom>
          <a:solidFill>
            <a:schemeClr val="bg1"/>
          </a:solidFill>
          <a:ln w="12700" cap="flat" cmpd="sng" algn="ctr">
            <a:solidFill>
              <a:srgbClr val="C10B36"/>
            </a:solidFill>
            <a:prstDash val="dash"/>
            <a:round/>
            <a:headEnd type="none" w="med" len="med"/>
            <a:tailEnd type="arrow"/>
          </a:ln>
          <a:effectLst/>
        </p:spPr>
      </p:cxnSp>
      <p:sp>
        <p:nvSpPr>
          <p:cNvPr id="5" name="TextBox 4"/>
          <p:cNvSpPr txBox="1"/>
          <p:nvPr/>
        </p:nvSpPr>
        <p:spPr>
          <a:xfrm>
            <a:off x="533400" y="1143000"/>
            <a:ext cx="2514600" cy="461665"/>
          </a:xfrm>
          <a:prstGeom prst="rect">
            <a:avLst/>
          </a:prstGeom>
          <a:noFill/>
        </p:spPr>
        <p:txBody>
          <a:bodyPr wrap="square" lIns="0" tIns="0" rIns="0" bIns="0" rtlCol="0">
            <a:spAutoFit/>
          </a:bodyPr>
          <a:lstStyle/>
          <a:p>
            <a:pPr algn="ctr"/>
            <a:r>
              <a:rPr lang="en-US" b="1" dirty="0" smtClean="0">
                <a:solidFill>
                  <a:srgbClr val="C10B36"/>
                </a:solidFill>
              </a:rPr>
              <a:t>TRADITIONAL</a:t>
            </a:r>
          </a:p>
          <a:p>
            <a:pPr algn="ctr"/>
            <a:r>
              <a:rPr lang="en-US" sz="1200" dirty="0" smtClean="0">
                <a:solidFill>
                  <a:srgbClr val="C10B36"/>
                </a:solidFill>
              </a:rPr>
              <a:t>(2015)</a:t>
            </a:r>
            <a:endParaRPr lang="en-US" sz="1200" dirty="0">
              <a:solidFill>
                <a:srgbClr val="C10B36"/>
              </a:solidFill>
            </a:endParaRPr>
          </a:p>
        </p:txBody>
      </p:sp>
      <p:sp>
        <p:nvSpPr>
          <p:cNvPr id="6" name="TextBox 5"/>
          <p:cNvSpPr txBox="1"/>
          <p:nvPr/>
        </p:nvSpPr>
        <p:spPr>
          <a:xfrm>
            <a:off x="3276600" y="1143000"/>
            <a:ext cx="2514600" cy="276999"/>
          </a:xfrm>
          <a:prstGeom prst="rect">
            <a:avLst/>
          </a:prstGeom>
          <a:noFill/>
        </p:spPr>
        <p:txBody>
          <a:bodyPr wrap="square" lIns="0" tIns="0" rIns="0" bIns="0" rtlCol="0">
            <a:spAutoFit/>
          </a:bodyPr>
          <a:lstStyle/>
          <a:p>
            <a:pPr algn="ctr"/>
            <a:r>
              <a:rPr lang="en-US" b="1" dirty="0" smtClean="0">
                <a:solidFill>
                  <a:srgbClr val="C10B36"/>
                </a:solidFill>
              </a:rPr>
              <a:t>TRANSITIONAL</a:t>
            </a:r>
            <a:endParaRPr lang="en-US" b="1" dirty="0">
              <a:solidFill>
                <a:srgbClr val="C10B36"/>
              </a:solidFill>
            </a:endParaRPr>
          </a:p>
        </p:txBody>
      </p:sp>
      <p:sp>
        <p:nvSpPr>
          <p:cNvPr id="7" name="TextBox 6"/>
          <p:cNvSpPr txBox="1"/>
          <p:nvPr/>
        </p:nvSpPr>
        <p:spPr>
          <a:xfrm>
            <a:off x="6096000" y="1143000"/>
            <a:ext cx="2514600" cy="461665"/>
          </a:xfrm>
          <a:prstGeom prst="rect">
            <a:avLst/>
          </a:prstGeom>
          <a:noFill/>
        </p:spPr>
        <p:txBody>
          <a:bodyPr wrap="square" lIns="0" tIns="0" rIns="0" bIns="0" rtlCol="0">
            <a:spAutoFit/>
          </a:bodyPr>
          <a:lstStyle/>
          <a:p>
            <a:pPr algn="ctr"/>
            <a:r>
              <a:rPr lang="en-US" b="1" dirty="0" smtClean="0">
                <a:solidFill>
                  <a:srgbClr val="C10B36"/>
                </a:solidFill>
              </a:rPr>
              <a:t>SUSTAINABLE</a:t>
            </a:r>
          </a:p>
          <a:p>
            <a:pPr algn="ctr"/>
            <a:r>
              <a:rPr lang="en-US" sz="1200" dirty="0">
                <a:solidFill>
                  <a:srgbClr val="C10B36"/>
                </a:solidFill>
              </a:rPr>
              <a:t>(</a:t>
            </a:r>
            <a:r>
              <a:rPr lang="en-US" sz="1200" dirty="0" smtClean="0">
                <a:solidFill>
                  <a:srgbClr val="C10B36"/>
                </a:solidFill>
              </a:rPr>
              <a:t>2035 and beyond)</a:t>
            </a:r>
            <a:endParaRPr lang="en-US" sz="1200" dirty="0">
              <a:solidFill>
                <a:srgbClr val="C10B36"/>
              </a:solidFill>
            </a:endParaRPr>
          </a:p>
        </p:txBody>
      </p:sp>
      <p:sp>
        <p:nvSpPr>
          <p:cNvPr id="9" name="TextBox 8"/>
          <p:cNvSpPr txBox="1"/>
          <p:nvPr/>
        </p:nvSpPr>
        <p:spPr>
          <a:xfrm>
            <a:off x="533400" y="1752600"/>
            <a:ext cx="2514600" cy="3429000"/>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100" b="1" dirty="0" smtClean="0">
                <a:solidFill>
                  <a:srgbClr val="1F497D">
                    <a:lumMod val="50000"/>
                  </a:srgbClr>
                </a:solidFill>
              </a:rPr>
              <a:t>Currently, the majority of donor budgets go toward grants </a:t>
            </a:r>
            <a:r>
              <a:rPr lang="en-US" sz="1100" dirty="0" smtClean="0">
                <a:solidFill>
                  <a:srgbClr val="1F497D">
                    <a:lumMod val="50000"/>
                  </a:srgbClr>
                </a:solidFill>
              </a:rPr>
              <a:t>to implementing partners</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To begin, consider which underlying financing issues </a:t>
            </a:r>
            <a:r>
              <a:rPr lang="en-US" sz="1100" dirty="0" smtClean="0">
                <a:solidFill>
                  <a:srgbClr val="1F497D">
                    <a:lumMod val="50000"/>
                  </a:srgbClr>
                </a:solidFill>
              </a:rPr>
              <a:t>are currently most impacting your country’s progress toward EPCMD goals</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Connect with resources within the Agency </a:t>
            </a:r>
            <a:r>
              <a:rPr lang="en-US" sz="1100" dirty="0" smtClean="0">
                <a:solidFill>
                  <a:srgbClr val="1F497D">
                    <a:lumMod val="50000"/>
                  </a:srgbClr>
                </a:solidFill>
              </a:rPr>
              <a:t>that can help you decide which tools might be right to try, and weigh the pros and cons of each before moving forward</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Reach out to others at the Agency, within </a:t>
            </a:r>
            <a:r>
              <a:rPr lang="en-US" sz="1100" b="1" i="1" dirty="0" smtClean="0">
                <a:solidFill>
                  <a:srgbClr val="1F497D">
                    <a:lumMod val="50000"/>
                  </a:srgbClr>
                </a:solidFill>
              </a:rPr>
              <a:t>and</a:t>
            </a:r>
            <a:r>
              <a:rPr lang="en-US" sz="1100" b="1" dirty="0" smtClean="0">
                <a:solidFill>
                  <a:srgbClr val="1F497D">
                    <a:lumMod val="50000"/>
                  </a:srgbClr>
                </a:solidFill>
              </a:rPr>
              <a:t> outside health, </a:t>
            </a:r>
            <a:r>
              <a:rPr lang="en-US" sz="1100" dirty="0" smtClean="0">
                <a:solidFill>
                  <a:srgbClr val="1F497D">
                    <a:lumMod val="50000"/>
                  </a:srgbClr>
                </a:solidFill>
              </a:rPr>
              <a:t>to understand how they think about and use financing tools at their mission, and identify opportunities for learning and collaboration</a:t>
            </a:r>
            <a:endParaRPr lang="en-US" sz="1100" dirty="0">
              <a:solidFill>
                <a:srgbClr val="1F497D">
                  <a:lumMod val="50000"/>
                </a:srgbClr>
              </a:solidFill>
            </a:endParaRPr>
          </a:p>
        </p:txBody>
      </p:sp>
      <p:sp>
        <p:nvSpPr>
          <p:cNvPr id="10" name="TextBox 9"/>
          <p:cNvSpPr txBox="1"/>
          <p:nvPr/>
        </p:nvSpPr>
        <p:spPr>
          <a:xfrm>
            <a:off x="3307896" y="1752600"/>
            <a:ext cx="2514600" cy="3429000"/>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100" b="1" dirty="0" smtClean="0">
                <a:solidFill>
                  <a:srgbClr val="1F497D">
                    <a:lumMod val="50000"/>
                  </a:srgbClr>
                </a:solidFill>
              </a:rPr>
              <a:t>In program design and planning cycles</a:t>
            </a:r>
            <a:r>
              <a:rPr lang="en-US" sz="1100" dirty="0" smtClean="0">
                <a:solidFill>
                  <a:srgbClr val="1F497D">
                    <a:lumMod val="50000"/>
                  </a:srgbClr>
                </a:solidFill>
              </a:rPr>
              <a:t>, actively consider the transition to sustainable finance</a:t>
            </a:r>
          </a:p>
          <a:p>
            <a:pPr marL="285750" indent="-285750">
              <a:spcAft>
                <a:spcPts val="600"/>
              </a:spcAft>
              <a:buFont typeface="Arial" panose="020B0604020202020204" pitchFamily="34" charset="0"/>
              <a:buChar char="•"/>
            </a:pPr>
            <a:r>
              <a:rPr lang="en-US" sz="1100" b="1" dirty="0">
                <a:solidFill>
                  <a:srgbClr val="1F497D">
                    <a:lumMod val="50000"/>
                  </a:srgbClr>
                </a:solidFill>
              </a:rPr>
              <a:t>Increase </a:t>
            </a:r>
            <a:r>
              <a:rPr lang="en-US" sz="1100" b="1" dirty="0" smtClean="0">
                <a:solidFill>
                  <a:srgbClr val="1F497D">
                    <a:lumMod val="50000"/>
                  </a:srgbClr>
                </a:solidFill>
              </a:rPr>
              <a:t>direct use of tools </a:t>
            </a:r>
            <a:r>
              <a:rPr lang="en-US" sz="1100" dirty="0" smtClean="0">
                <a:solidFill>
                  <a:srgbClr val="1F497D">
                    <a:lumMod val="50000"/>
                  </a:srgbClr>
                </a:solidFill>
              </a:rPr>
              <a:t>(e.g</a:t>
            </a:r>
            <a:r>
              <a:rPr lang="en-US" sz="1100" dirty="0">
                <a:solidFill>
                  <a:srgbClr val="1F497D">
                    <a:lumMod val="50000"/>
                  </a:srgbClr>
                </a:solidFill>
              </a:rPr>
              <a:t>., DCA</a:t>
            </a:r>
            <a:r>
              <a:rPr lang="en-US" sz="1100" dirty="0" smtClean="0">
                <a:solidFill>
                  <a:srgbClr val="1F497D">
                    <a:lumMod val="50000"/>
                  </a:srgbClr>
                </a:solidFill>
              </a:rPr>
              <a:t>) and experiment with creative applications to the health sector</a:t>
            </a:r>
            <a:endParaRPr lang="en-US" sz="1100" dirty="0">
              <a:solidFill>
                <a:srgbClr val="1F497D">
                  <a:lumMod val="50000"/>
                </a:srgbClr>
              </a:solidFill>
            </a:endParaRPr>
          </a:p>
          <a:p>
            <a:pPr marL="285750" indent="-285750">
              <a:spcAft>
                <a:spcPts val="600"/>
              </a:spcAft>
              <a:buFont typeface="Arial" panose="020B0604020202020204" pitchFamily="34" charset="0"/>
              <a:buChar char="•"/>
            </a:pPr>
            <a:r>
              <a:rPr lang="en-US" sz="1100" b="1" dirty="0" smtClean="0">
                <a:solidFill>
                  <a:srgbClr val="1F497D">
                    <a:lumMod val="50000"/>
                  </a:srgbClr>
                </a:solidFill>
              </a:rPr>
              <a:t>Work with other stakeholders</a:t>
            </a:r>
            <a:r>
              <a:rPr lang="en-US" sz="1100" dirty="0" smtClean="0">
                <a:solidFill>
                  <a:srgbClr val="1F497D">
                    <a:lumMod val="50000"/>
                  </a:srgbClr>
                </a:solidFill>
              </a:rPr>
              <a:t>, such as domestic governments and implementing partners, to implement new tools indirectly</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Plan for a self-financed future</a:t>
            </a:r>
            <a:r>
              <a:rPr lang="en-US" sz="1100" dirty="0" smtClean="0">
                <a:solidFill>
                  <a:srgbClr val="1F497D">
                    <a:lumMod val="50000"/>
                  </a:srgbClr>
                </a:solidFill>
              </a:rPr>
              <a:t> through building graduation plans for EPCMD on a country-by-country basis </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Consider the enabling environment required</a:t>
            </a:r>
            <a:r>
              <a:rPr lang="en-US" sz="1100" dirty="0" smtClean="0">
                <a:solidFill>
                  <a:srgbClr val="1F497D">
                    <a:lumMod val="50000"/>
                  </a:srgbClr>
                </a:solidFill>
              </a:rPr>
              <a:t> to facilitate the use of tools, and collaborate with other parts of the Agency to find solutions  </a:t>
            </a:r>
            <a:endParaRPr lang="en-US" sz="1100" b="1" dirty="0">
              <a:solidFill>
                <a:srgbClr val="1F497D">
                  <a:lumMod val="50000"/>
                </a:srgbClr>
              </a:solidFill>
            </a:endParaRPr>
          </a:p>
        </p:txBody>
      </p:sp>
      <p:sp>
        <p:nvSpPr>
          <p:cNvPr id="11" name="TextBox 10"/>
          <p:cNvSpPr txBox="1"/>
          <p:nvPr/>
        </p:nvSpPr>
        <p:spPr>
          <a:xfrm>
            <a:off x="6082393" y="1752600"/>
            <a:ext cx="2514600" cy="3429000"/>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100" b="1" dirty="0" smtClean="0">
                <a:solidFill>
                  <a:srgbClr val="1F497D">
                    <a:lumMod val="50000"/>
                  </a:srgbClr>
                </a:solidFill>
              </a:rPr>
              <a:t>Many countries (with the exception of fragile or conflict states) are no longer donor-dependent</a:t>
            </a:r>
            <a:r>
              <a:rPr lang="en-US" sz="1100" dirty="0" smtClean="0">
                <a:solidFill>
                  <a:srgbClr val="1F497D">
                    <a:lumMod val="50000"/>
                  </a:srgbClr>
                </a:solidFill>
              </a:rPr>
              <a:t>; some have achieved MDG maternal and child mortality targets </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Health outcomes are equitable, </a:t>
            </a:r>
            <a:r>
              <a:rPr lang="en-US" sz="1100" dirty="0" smtClean="0">
                <a:solidFill>
                  <a:srgbClr val="1F497D">
                    <a:lumMod val="50000"/>
                  </a:srgbClr>
                </a:solidFill>
              </a:rPr>
              <a:t>and even the poorest can access quality care without financial burden</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If USAID maintains a presence in the country, </a:t>
            </a:r>
            <a:r>
              <a:rPr lang="en-US" sz="1100" dirty="0" smtClean="0">
                <a:solidFill>
                  <a:srgbClr val="1F497D">
                    <a:lumMod val="50000"/>
                  </a:srgbClr>
                </a:solidFill>
              </a:rPr>
              <a:t>funds are focused on new health priorities, and directed at reaching last mile populations in a sustainable way</a:t>
            </a:r>
            <a:endParaRPr lang="en-US" sz="1100" b="1" dirty="0" smtClean="0">
              <a:solidFill>
                <a:srgbClr val="1F497D">
                  <a:lumMod val="50000"/>
                </a:srgbClr>
              </a:solidFill>
            </a:endParaRPr>
          </a:p>
        </p:txBody>
      </p:sp>
      <p:sp>
        <p:nvSpPr>
          <p:cNvPr id="12" name="Right Brace 11"/>
          <p:cNvSpPr/>
          <p:nvPr/>
        </p:nvSpPr>
        <p:spPr bwMode="auto">
          <a:xfrm>
            <a:off x="3101748" y="1775460"/>
            <a:ext cx="152400" cy="3383280"/>
          </a:xfrm>
          <a:prstGeom prst="rightBrace">
            <a:avLst/>
          </a:prstGeom>
          <a:solidFill>
            <a:schemeClr val="bg1"/>
          </a:solidFill>
          <a:ln w="12700" cap="flat" cmpd="sng" algn="ctr">
            <a:solidFill>
              <a:srgbClr val="C10B36"/>
            </a:solidFill>
            <a:prstDash val="solid"/>
            <a:round/>
            <a:headEnd type="none" w="med" len="med"/>
            <a:tailEnd type="none"/>
          </a:ln>
          <a:effectLst/>
        </p:spPr>
        <p:txBody>
          <a:bodyPr vert="horz" wrap="none" lIns="82296" tIns="45720" rIns="82296" bIns="45720" numCol="1" rtlCol="0" anchor="ctr" anchorCtr="0" compatLnSpc="1">
            <a:prstTxWarp prst="textNoShape">
              <a:avLst/>
            </a:prstTxWarp>
          </a:bodyPr>
          <a:lstStyle/>
          <a:p>
            <a:pPr defTabSz="857250">
              <a:spcBef>
                <a:spcPct val="50000"/>
              </a:spcBef>
            </a:pPr>
            <a:endParaRPr lang="en-US" sz="1000" smtClean="0">
              <a:solidFill>
                <a:prstClr val="black"/>
              </a:solidFill>
              <a:sym typeface="Calibri" panose="020F0502020204030204" pitchFamily="34" charset="0"/>
            </a:endParaRPr>
          </a:p>
        </p:txBody>
      </p:sp>
      <p:sp>
        <p:nvSpPr>
          <p:cNvPr id="13" name="Right Brace 12"/>
          <p:cNvSpPr/>
          <p:nvPr/>
        </p:nvSpPr>
        <p:spPr bwMode="auto">
          <a:xfrm>
            <a:off x="5876244" y="1775460"/>
            <a:ext cx="152400" cy="3383280"/>
          </a:xfrm>
          <a:prstGeom prst="rightBrace">
            <a:avLst/>
          </a:prstGeom>
          <a:solidFill>
            <a:schemeClr val="bg1"/>
          </a:solidFill>
          <a:ln w="12700" cap="flat" cmpd="sng" algn="ctr">
            <a:solidFill>
              <a:srgbClr val="C10B36"/>
            </a:solidFill>
            <a:prstDash val="solid"/>
            <a:round/>
            <a:headEnd type="none" w="med" len="med"/>
            <a:tailEnd type="none"/>
          </a:ln>
          <a:effectLst/>
        </p:spPr>
        <p:txBody>
          <a:bodyPr vert="horz" wrap="none" lIns="82296" tIns="45720" rIns="82296" bIns="45720" numCol="1" rtlCol="0" anchor="ctr" anchorCtr="0" compatLnSpc="1">
            <a:prstTxWarp prst="textNoShape">
              <a:avLst/>
            </a:prstTxWarp>
          </a:bodyPr>
          <a:lstStyle/>
          <a:p>
            <a:pPr defTabSz="857250">
              <a:spcBef>
                <a:spcPct val="50000"/>
              </a:spcBef>
            </a:pPr>
            <a:endParaRPr lang="en-US" sz="1000" smtClean="0">
              <a:solidFill>
                <a:prstClr val="black"/>
              </a:solidFill>
              <a:sym typeface="Calibri" panose="020F0502020204030204" pitchFamily="34" charset="0"/>
            </a:endParaRPr>
          </a:p>
        </p:txBody>
      </p:sp>
      <p:sp>
        <p:nvSpPr>
          <p:cNvPr id="18" name="Rectangle 17"/>
          <p:cNvSpPr/>
          <p:nvPr/>
        </p:nvSpPr>
        <p:spPr bwMode="auto">
          <a:xfrm>
            <a:off x="541040" y="5596830"/>
            <a:ext cx="8077200" cy="65157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600" b="1" dirty="0">
                <a:solidFill>
                  <a:prstClr val="white"/>
                </a:solidFill>
              </a:rPr>
              <a:t>Sustainable </a:t>
            </a:r>
            <a:r>
              <a:rPr lang="en-US" sz="1600" b="1" dirty="0" smtClean="0">
                <a:solidFill>
                  <a:prstClr val="white"/>
                </a:solidFill>
              </a:rPr>
              <a:t>financing tools are </a:t>
            </a:r>
            <a:r>
              <a:rPr lang="en-US" sz="1600" b="1" dirty="0">
                <a:solidFill>
                  <a:prstClr val="white"/>
                </a:solidFill>
              </a:rPr>
              <a:t>used in a small share of EPCMD programming today, but will be key to navigating the transition to self-financed health systems</a:t>
            </a:r>
          </a:p>
        </p:txBody>
      </p:sp>
    </p:spTree>
    <p:extLst>
      <p:ext uri="{BB962C8B-B14F-4D97-AF65-F5344CB8AC3E}">
        <p14:creationId xmlns:p14="http://schemas.microsoft.com/office/powerpoint/2010/main" val="22590843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3136791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2713" name="think-cell Slide" r:id="rId5" imgW="6350000" imgH="6350000" progId="">
                  <p:embed/>
                </p:oleObj>
              </mc:Choice>
              <mc:Fallback>
                <p:oleObj name="think-cell Slide" r:id="rId5" imgW="6350000" imgH="6350000" progId="">
                  <p:embed/>
                  <p:pic>
                    <p:nvPicPr>
                      <p:cNvPr id="0" name="Picture 3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9</a:t>
            </a:fld>
            <a:endParaRPr lang="en-US" dirty="0">
              <a:solidFill>
                <a:prstClr val="black">
                  <a:tint val="75000"/>
                </a:prstClr>
              </a:solidFill>
            </a:endParaRP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8475" b="-3338"/>
          <a:stretch/>
        </p:blipFill>
        <p:spPr>
          <a:xfrm>
            <a:off x="533400" y="1146106"/>
            <a:ext cx="4114800" cy="2359094"/>
          </a:xfrm>
          <a:prstGeom prst="rect">
            <a:avLst/>
          </a:prstGeom>
        </p:spPr>
      </p:pic>
      <p:pic>
        <p:nvPicPr>
          <p:cNvPr id="5" name="Picture 4"/>
          <p:cNvPicPr>
            <a:picLocks noChangeAspect="1"/>
          </p:cNvPicPr>
          <p:nvPr/>
        </p:nvPicPr>
        <p:blipFill rotWithShape="1">
          <a:blip r:embed="rId8" cstate="screen">
            <a:extLst>
              <a:ext uri="{28A0092B-C50C-407E-A947-70E740481C1C}">
                <a14:useLocalDpi xmlns:a14="http://schemas.microsoft.com/office/drawing/2010/main"/>
              </a:ext>
            </a:extLst>
          </a:blip>
          <a:srcRect l="5172" r="6897" b="14759"/>
          <a:stretch/>
        </p:blipFill>
        <p:spPr>
          <a:xfrm>
            <a:off x="4572000" y="3330388"/>
            <a:ext cx="4038600" cy="2613212"/>
          </a:xfrm>
          <a:prstGeom prst="rect">
            <a:avLst/>
          </a:prstGeom>
        </p:spPr>
      </p:pic>
      <p:pic>
        <p:nvPicPr>
          <p:cNvPr id="6" name="Picture 5"/>
          <p:cNvPicPr>
            <a:picLocks noChangeAspect="1"/>
          </p:cNvPicPr>
          <p:nvPr/>
        </p:nvPicPr>
        <p:blipFill rotWithShape="1">
          <a:blip r:embed="rId9" cstate="screen">
            <a:extLst>
              <a:ext uri="{28A0092B-C50C-407E-A947-70E740481C1C}">
                <a14:useLocalDpi xmlns:a14="http://schemas.microsoft.com/office/drawing/2010/main"/>
              </a:ext>
            </a:extLst>
          </a:blip>
          <a:srcRect l="1828" r="96" b="14388"/>
          <a:stretch/>
        </p:blipFill>
        <p:spPr>
          <a:xfrm>
            <a:off x="4571088" y="1143000"/>
            <a:ext cx="4039512" cy="2362200"/>
          </a:xfrm>
          <a:prstGeom prst="rect">
            <a:avLst/>
          </a:prstGeom>
        </p:spPr>
      </p:pic>
      <p:pic>
        <p:nvPicPr>
          <p:cNvPr id="7" name="Picture 6" descr="IMG_3711.JPG"/>
          <p:cNvPicPr>
            <a:picLocks noChangeAspect="1"/>
          </p:cNvPicPr>
          <p:nvPr/>
        </p:nvPicPr>
        <p:blipFill rotWithShape="1">
          <a:blip r:embed="rId10" cstate="email">
            <a:extLst>
              <a:ext uri="{28A0092B-C50C-407E-A947-70E740481C1C}">
                <a14:useLocalDpi xmlns:a14="http://schemas.microsoft.com/office/drawing/2010/main"/>
              </a:ext>
            </a:extLst>
          </a:blip>
          <a:srcRect t="1849" b="16883"/>
          <a:stretch/>
        </p:blipFill>
        <p:spPr>
          <a:xfrm>
            <a:off x="533400" y="3432151"/>
            <a:ext cx="4120439" cy="2511450"/>
          </a:xfrm>
          <a:prstGeom prst="rect">
            <a:avLst/>
          </a:prstGeom>
        </p:spPr>
      </p:pic>
      <p:pic>
        <p:nvPicPr>
          <p:cNvPr id="8" name="Picture 7" descr="Dalberg-0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96184" y="6338249"/>
            <a:ext cx="972496" cy="492731"/>
          </a:xfrm>
          <a:prstGeom prst="rect">
            <a:avLst/>
          </a:prstGeom>
        </p:spPr>
      </p:pic>
      <p:sp>
        <p:nvSpPr>
          <p:cNvPr id="11" name="Title 1"/>
          <p:cNvSpPr>
            <a:spLocks noGrp="1"/>
          </p:cNvSpPr>
          <p:nvPr>
            <p:ph type="title"/>
          </p:nvPr>
        </p:nvSpPr>
        <p:spPr>
          <a:xfrm>
            <a:off x="533400" y="248345"/>
            <a:ext cx="6400800" cy="665163"/>
          </a:xfrm>
        </p:spPr>
        <p:txBody>
          <a:bodyPr>
            <a:noAutofit/>
          </a:bodyPr>
          <a:lstStyle/>
          <a:p>
            <a:r>
              <a:rPr lang="en-US" dirty="0" smtClean="0">
                <a:solidFill>
                  <a:schemeClr val="tx1"/>
                </a:solidFill>
              </a:rPr>
              <a:t>It was developed through a collaborative process that sought to identify best practices within the Agency and beyond</a:t>
            </a:r>
            <a:endParaRPr lang="en-US" dirty="0">
              <a:solidFill>
                <a:schemeClr val="tx1"/>
              </a:solidFill>
            </a:endParaRPr>
          </a:p>
        </p:txBody>
      </p:sp>
      <p:pic>
        <p:nvPicPr>
          <p:cNvPr id="13" name="Picture 12"/>
          <p:cNvPicPr>
            <a:picLocks noChangeAspect="1"/>
          </p:cNvPicPr>
          <p:nvPr/>
        </p:nvPicPr>
        <p:blipFill rotWithShape="1">
          <a:blip r:embed="rId12" cstate="screen">
            <a:extLst>
              <a:ext uri="{28A0092B-C50C-407E-A947-70E740481C1C}">
                <a14:useLocalDpi xmlns:a14="http://schemas.microsoft.com/office/drawing/2010/main"/>
              </a:ext>
            </a:extLst>
          </a:blip>
          <a:srcRect t="7060"/>
          <a:stretch/>
        </p:blipFill>
        <p:spPr>
          <a:xfrm>
            <a:off x="533400" y="3429000"/>
            <a:ext cx="4114800" cy="2514600"/>
          </a:xfrm>
          <a:prstGeom prst="rect">
            <a:avLst/>
          </a:prstGeom>
        </p:spPr>
      </p:pic>
      <p:cxnSp>
        <p:nvCxnSpPr>
          <p:cNvPr id="14" name="Straight Connector 13"/>
          <p:cNvCxnSpPr/>
          <p:nvPr/>
        </p:nvCxnSpPr>
        <p:spPr bwMode="auto">
          <a:xfrm flipH="1">
            <a:off x="518705" y="3499317"/>
            <a:ext cx="8104766" cy="347"/>
          </a:xfrm>
          <a:prstGeom prst="line">
            <a:avLst/>
          </a:prstGeom>
          <a:solidFill>
            <a:schemeClr val="bg1"/>
          </a:solidFill>
          <a:ln w="762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flipV="1">
            <a:off x="4571088" y="990601"/>
            <a:ext cx="912" cy="5184483"/>
          </a:xfrm>
          <a:prstGeom prst="line">
            <a:avLst/>
          </a:prstGeom>
          <a:solidFill>
            <a:schemeClr val="bg1"/>
          </a:solidFill>
          <a:ln w="76200" cap="flat" cmpd="sng" algn="ctr">
            <a:solidFill>
              <a:schemeClr val="bg1"/>
            </a:solidFill>
            <a:prstDash val="solid"/>
            <a:round/>
            <a:headEnd type="none" w="med" len="med"/>
            <a:tailEnd type="none" w="med" len="med"/>
          </a:ln>
          <a:effectLst/>
        </p:spPr>
      </p:cxnSp>
      <p:sp>
        <p:nvSpPr>
          <p:cNvPr id="16" name="Rectangle 15"/>
          <p:cNvSpPr/>
          <p:nvPr/>
        </p:nvSpPr>
        <p:spPr>
          <a:xfrm>
            <a:off x="3351888" y="2082375"/>
            <a:ext cx="2438400" cy="2946825"/>
          </a:xfrm>
          <a:prstGeom prst="rect">
            <a:avLst/>
          </a:prstGeom>
          <a:solidFill>
            <a:srgbClr val="FFFFFF">
              <a:alpha val="85000"/>
            </a:srgbClr>
          </a:solidFill>
          <a:ln w="28575" cap="flat" cmpd="sng" algn="ctr">
            <a:solidFill>
              <a:srgbClr val="C10B36"/>
            </a:solidFill>
            <a:prstDash val="solid"/>
          </a:ln>
          <a:effectLst/>
        </p:spPr>
        <p:txBody>
          <a:bodyPr lIns="182790" tIns="137092" rIns="182790" bIns="137092" rtlCol="0" anchor="ctr"/>
          <a:lstStyle/>
          <a:p>
            <a:pPr marL="0" lvl="1" algn="ctr"/>
            <a:r>
              <a:rPr lang="en-US" sz="2000" b="1" dirty="0" smtClean="0">
                <a:ea typeface="Kozuka Gothic Pr6N R" pitchFamily="34" charset="-128"/>
                <a:cs typeface="Georgia"/>
              </a:rPr>
              <a:t>We THANK all the Partners and Agency staff who participated in developing this Financing Framework</a:t>
            </a:r>
            <a:r>
              <a:rPr lang="en-US" sz="2000" b="1" dirty="0">
                <a:ea typeface="Kozuka Gothic Pr6N R" pitchFamily="34" charset="-128"/>
                <a:cs typeface="Georgia"/>
              </a:rPr>
              <a:t>.</a:t>
            </a:r>
            <a:endParaRPr lang="en-US" sz="2000" b="1" dirty="0" smtClean="0">
              <a:ea typeface="Kozuka Gothic Pr6N R" pitchFamily="34" charset="-128"/>
              <a:cs typeface="Georgia"/>
            </a:endParaRPr>
          </a:p>
        </p:txBody>
      </p:sp>
    </p:spTree>
    <p:extLst>
      <p:ext uri="{BB962C8B-B14F-4D97-AF65-F5344CB8AC3E}">
        <p14:creationId xmlns:p14="http://schemas.microsoft.com/office/powerpoint/2010/main" val="212921052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52&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4&quot;&gt;&lt;elem m_fUsage=&quot;2.43900000000000010000E+000&quot;&gt;&lt;m_msothmcolidx val=&quot;0&quot;/&gt;&lt;m_rgb r=&quot;80&quot; g=&quot;64&quot; b=&quot;a2&quot;/&gt;&lt;m_ppcolschidx tagver0=&quot;23004&quot; tagname0=&quot;m_ppcolschidxUNRECOGNIZED&quot; val=&quot;0&quot;/&gt;&lt;m_nBrightness val=&quot;0&quot;/&gt;&lt;/elem&gt;&lt;elem m_fUsage=&quot;1.00000000000000000000E+000&quot;&gt;&lt;m_msothmcolidx val=&quot;0&quot;/&gt;&lt;m_rgb r=&quot;8f&quot; g=&quot;b&quot; b=&quot;36&quot;/&gt;&lt;m_ppcolschidx tagver0=&quot;23004&quot; tagname0=&quot;m_ppcolschidxUNRECOGNIZED&quot; val=&quot;0&quot;/&gt;&lt;m_nBrightness val=&quot;0&quot;/&gt;&lt;/elem&gt;&lt;elem m_fUsage=&quot;6.56100000000000130000E-001&quot;&gt;&lt;m_msothmcolidx val=&quot;0&quot;/&gt;&lt;m_rgb r=&quot;9b&quot; g=&quot;bb&quot; b=&quot;59&quot;/&gt;&lt;m_ppcolschidx tagver0=&quot;23004&quot; tagname0=&quot;m_ppcolschidxUNRECOGNIZED&quot; val=&quot;0&quot;/&gt;&lt;m_nBrightness val=&quot;0&quot;/&gt;&lt;/elem&gt;&lt;elem m_fUsage=&quot;5.90490000000000180000E-001&quot;&gt;&lt;m_msothmcolidx val=&quot;0&quot;/&gt;&lt;m_rgb r=&quot;6d&quot; g=&quot;b8&quot; b=&quot;d7&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N_DXcdJx06z9jeTYvOE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QhfzHd1lfUa5jqluIWPNT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lSVCVxClkC3U3cZgDD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R6K875Mb0.ONbwDvKVMG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2h154wZnEGPuvcbRAGik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Vfz8PmexEGt02JxJY2fR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6iHKjLZR2EeYXgfv26M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Bz9hZMxT0aIaPAwl78oR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DgHhnJTDp0.I5v9hb2Eh6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5FfmqPDe06CylBe1GG4_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SsiB3jsWUq7Dwit0JIN9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0Rmf7GWLkmYGlDWUF7Hk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X5g1TNDPa0unqdR1nIObJ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D3DWfblZJkmQIMl6MXnoO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GZ1qPWnM0GoQSgSwcAlI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jQQGZ3RXUyyMnHjfUcuX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FtntKYNFr0Gof13dkbsiF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xt6Lzjj_nke_d8muA2ae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q7oWwfn50KnrEC2Yh5nm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BMCwcPmmEaRvttSZulep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jd_ETu09_k2V8X.qNAU3l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7hOjA9jyEGtz2ZnJRwSA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bmlTCVPk0CEg5IM43wHm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wHxD66LqUSAPaEmVsMkZ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THkfBahQ2k.SJ3z0B9im1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zhcDmnFS0.b0ZTfubIEx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j7CXnZvjEmTIWwRWnv20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Yy7yXKuFGUqKqLYCu7QA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Lnv2Q_4nV0mj_DKCnvYM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i1CvJrLYf06S568GfKp3A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fhnPA2cLEk2uYlTav28DG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YkMK1mPZkuozTMAnFGD6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5FF.hHJDPEqS8RHqnuLLB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8ARAevtRCki0I0nLXIUy.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BPcf3jNhuUijKz23is8jK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0OSnI6JuQ02iuS_.GwKk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1UhIr_iNKUuyLWDn2lKto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rRwFItc.Um_ynSkJ5nL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qjZ68KZ06pbYL3Nf8Mc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HW4T7paw0m_24eMcbOwT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YOxHuloT_0.0Eb0VGDFm0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h8vR.B4xkCq.vCanB7q3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OXY8mTlvkCzmhysGBlkW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oW0XqfiBk2zt2LHzvkw1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0knlNvKJKUGBjwZ2uA2ZK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prcaKYcK0ei6jDMGL3dM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fzrd1tnmvEq2aNz2CibvE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0V4tni5vwk2tiz_Iq_Ni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NMrpKZyxEGqn98vCbtfp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FqDi5QzqEKXZd38PRTQ.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naGIknBlf0yt0xJlc58a3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sdf.HByyu0uAogFLPv5oz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zIkMY_7xQ0qVBTe5kVyH1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4Xkemtv9SkCK0jnJwGNFh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8pnq_k_XU23DfBHoVT4I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WV71Bk3QEUKM7C0b5Fnet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EhB87mpltE2PPqF6.IF2v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CmaR7ZwLTUi3ZzmMaWffl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6X7mdVp7GE6_TAxPlQyHp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lEwJCuBe0yZQxwKj8PE0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pfin0JsYhEmweXm32aViG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39uTe5cxEGwkfqVPSQl3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EGaEhNhFWkWhUQdIE6ivG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zjUTvNUEF0Cr0NxN8DMAc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CLAl1OSREq6EwH2N2CYl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d31lxWJeU.eS3kQlkbj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LqchNidR00m_zQg9TlJxy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7vfOCX6DJEmQy3VPYlniK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R9V9WawZEE.Cad6SgwA.4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D0OGcLOGb0SSJnjolKkor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1f512ggeUihoaKIr7yzj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PQUKIy1tLkuIzii.pxfL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sYUnlxZkak.qNaT3uqLOp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GBy6jhh4FE.0TSgI5d6Y1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9ijXEV2My0eoo6Fm6RvQ3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mrMBfzPkE6isXXW7DtoU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auTPxiuYtEyTWqF4uEhda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JLQFW.uTk6NUS8OqrBsk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2deuTKINkmw6eE0D5DNL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OulOk49ra0GnLKLrufFHQ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KnHJULxdUeXBdbZZt3v9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URRsQeqvlUS8rkFj.5oj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RsXv6C1GUEmnv9ZekcI0L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17bkUAZ4qkeg2sVLNucPY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TlC_Na9kY0SiSIIha4J9m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RqPVUiDnUEGMCWIzEHzfj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V11N6cNrV0.YXtj7M62M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u6gHiusImU2BbjhSiER_L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3Bv1CJAprk6wy8ebSvWq0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d3zO36ROU6E_kJqUAohs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5dU9RZXKT0.8NdkpJS.dS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ejPTU7dJ0qDkL4tX0za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ZYgSUU_.EuRGpdDUUlpL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NRIgr.0V.EKD3bax8vVXj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UVsIrTP1bUi3_oIiGqSs_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m9ziEwwTQkSVYGLOAENwX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3IKQpmjhyEO_XwK4jc4jV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piCDPFYZ0UKYhVaDzNqU6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0h4Y85uokECk5HJYa2ef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mINsgxAN9EOFp.gNt63Z4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_Dqoqhzrhkma5FaDZyx83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4nbRTonqEOMxZ7DyZST6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YTxyB1HtEUeqOp8Butc8f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BLqtX2aIRkSCNFPD5zpP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_7qYoe3D40m1z4UsF12o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VMffXZ2zk2Tgw0fwwF0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i35dzpyKESj_28pImK28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R1AycplHkGMp3wOgc9ki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lqco3GYb3k2uiHw3N7Qhd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0Rmf7GWLkmYGlDWUF7Hk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r13bU9AD0iEr.doCETpt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0AY5rzdeHU6eeopesgjW3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7NvpbcJVh0un2O1HhYjH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55LoxhOdkUCz1_hijgy69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fj2uNifEkeN31s7iYVg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SsiB3jsWUq7Dwit0JIN9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_lnmJzubAk6qK8yp4znC1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FtoYt9S4j0yOnnz9CR8g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ck3TBmXiUO9fjVU75dol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n1ibe1bhZkeoijokeLTF0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gto4WfJE6GadrbChr1u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mu.C.7uQEKYBI.O.nxSD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Fl3NrFJgUa3.4Wor7.5n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XO2DpGNkkSJEhRCvopM2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NymK3WqI0S8r3pTL3im6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eeSvHZNCE6h2fw0EgipF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4Sy4s9DXFUSZl.7NCTQzZ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7y2oHrbQky5QARrDN3qMg"/>
</p:tagLst>
</file>

<file path=ppt/theme/theme1.xml><?xml version="1.0" encoding="utf-8"?>
<a:theme xmlns:a="http://schemas.openxmlformats.org/drawingml/2006/main" name="1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3.xml><?xml version="1.0" encoding="utf-8"?>
<a:theme xmlns:a="http://schemas.openxmlformats.org/drawingml/2006/main" name="7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4.xml><?xml version="1.0" encoding="utf-8"?>
<a:theme xmlns:a="http://schemas.openxmlformats.org/drawingml/2006/main" name="9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5.xml><?xml version="1.0" encoding="utf-8"?>
<a:theme xmlns:a="http://schemas.openxmlformats.org/drawingml/2006/main" name="11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6.xml><?xml version="1.0" encoding="utf-8"?>
<a:theme xmlns:a="http://schemas.openxmlformats.org/drawingml/2006/main" name="4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7.xml><?xml version="1.0" encoding="utf-8"?>
<a:theme xmlns:a="http://schemas.openxmlformats.org/drawingml/2006/main" name="8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8.xml><?xml version="1.0" encoding="utf-8"?>
<a:theme xmlns:a="http://schemas.openxmlformats.org/drawingml/2006/main" name="13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61433</TotalTime>
  <Words>15790</Words>
  <Application>Microsoft Office PowerPoint</Application>
  <PresentationFormat>On-screen Show (4:3)</PresentationFormat>
  <Paragraphs>1619</Paragraphs>
  <Slides>72</Slides>
  <Notes>68</Notes>
  <HiddenSlides>0</HiddenSlides>
  <MMClips>0</MMClips>
  <ScaleCrop>false</ScaleCrop>
  <HeadingPairs>
    <vt:vector size="6" baseType="variant">
      <vt:variant>
        <vt:lpstr>Theme</vt:lpstr>
      </vt:variant>
      <vt:variant>
        <vt:i4>9</vt:i4>
      </vt:variant>
      <vt:variant>
        <vt:lpstr>Embedded OLE Servers</vt:lpstr>
      </vt:variant>
      <vt:variant>
        <vt:i4>3</vt:i4>
      </vt:variant>
      <vt:variant>
        <vt:lpstr>Slide Titles</vt:lpstr>
      </vt:variant>
      <vt:variant>
        <vt:i4>72</vt:i4>
      </vt:variant>
    </vt:vector>
  </HeadingPairs>
  <TitlesOfParts>
    <vt:vector size="84" baseType="lpstr">
      <vt:lpstr>1_White_Bkgd_Division</vt:lpstr>
      <vt:lpstr>3_White_Bkgd_Division</vt:lpstr>
      <vt:lpstr>7_White_Bkgd_Division</vt:lpstr>
      <vt:lpstr>9_White_Bkgd_Division</vt:lpstr>
      <vt:lpstr>11_White_Bkgd_Division</vt:lpstr>
      <vt:lpstr>4_White_Bkgd_Division</vt:lpstr>
      <vt:lpstr>8_White_Bkgd_Division</vt:lpstr>
      <vt:lpstr>13_White_Bkgd_Division</vt:lpstr>
      <vt:lpstr>Office Theme</vt:lpstr>
      <vt:lpstr>think-cell Slide</vt:lpstr>
      <vt:lpstr>Photo Editor Photo</vt:lpstr>
      <vt:lpstr>Chart</vt:lpstr>
      <vt:lpstr>PowerPoint Presentation</vt:lpstr>
      <vt:lpstr>Table of contents</vt:lpstr>
      <vt:lpstr>The EPCMD Financing Framework outlines ways USAID can support the transition to sustainably-financed health systems</vt:lpstr>
      <vt:lpstr>This Financing Framework is a first step toward achieving these dual EPCMD and transition goals</vt:lpstr>
      <vt:lpstr>The United States has made bold commitments to ending preventable maternal and child deaths globally</vt:lpstr>
      <vt:lpstr>However, our maternal and child survival goals will not be achieved by 2035 without mobilizing additional resources for health</vt:lpstr>
      <vt:lpstr>Alongside achieving EPCMD goals, USAID envisions transitioning toward sustainably financed health systems</vt:lpstr>
      <vt:lpstr>Towards Sustainability: Understanding where we are and what we need to get there</vt:lpstr>
      <vt:lpstr>It was developed through a collaborative process that sought to identify best practices within the Agency and beyond</vt:lpstr>
      <vt:lpstr>Table of contents</vt:lpstr>
      <vt:lpstr>The Financing Framework promotes an understanding of how different financial tools support EPCMD and transition goals</vt:lpstr>
      <vt:lpstr>PowerPoint Presentation</vt:lpstr>
      <vt:lpstr>EPCMD products and services are produced and delivered through complex health ecosystems</vt:lpstr>
      <vt:lpstr>A variety of symptoms exist within the health ecosystem that may indicate underlying financing issues that hinder our health goals</vt:lpstr>
      <vt:lpstr>The Framework identifies five common financing issues that are often causes of these symptoms</vt:lpstr>
      <vt:lpstr>The Financing Framework considers how and when these symptoms may be evidence of an underlying financing issue…</vt:lpstr>
      <vt:lpstr>…relates each underlying financing issue to potential solutions…</vt:lpstr>
      <vt:lpstr>…and explores how financing tools can enable these solutions</vt:lpstr>
      <vt:lpstr>There is a growing set of financing tools with potential for greater application to EPCMD programs</vt:lpstr>
      <vt:lpstr>These tools have been underutilized in health and USAID has built support structures for many of them</vt:lpstr>
      <vt:lpstr>Mapping the tools to financing issues reveals opportunities for USAID to further enable sustainable financing</vt:lpstr>
      <vt:lpstr>Interactive Tool: Click the links below to navigate and explore financing issues, financing tools, and case studies</vt:lpstr>
      <vt:lpstr>Table of contents</vt:lpstr>
      <vt:lpstr>The next chapters will take a closer look at the five prioritized financing issues and what it takes to identify and solve them</vt:lpstr>
      <vt:lpstr>Issue: Insufficient domestic public resources or political will for EPCMD result in funding gaps at all levels of the health system </vt:lpstr>
      <vt:lpstr>Diagnosis: Donor dependence and high OOP spend are common symptoms of insufficient domestic public expenditure</vt:lpstr>
      <vt:lpstr>Solutions and tools: Taxes, trust funds, and lending can enable solutions to insufficient domestic resources</vt:lpstr>
      <vt:lpstr>Case study: USAID supported El Salvador on tax reform, mobilizing significant public spending</vt:lpstr>
      <vt:lpstr>Issue: Lack of provider incentives to provide affordable, quality care to the poor</vt:lpstr>
      <vt:lpstr>Diagnosis: Low private sector growth and low quality care are common symptoms of limited incentives</vt:lpstr>
      <vt:lpstr>Solutions and tools: PPPs, P4P, and DIBs can enable solutions that improve provider incentives</vt:lpstr>
      <vt:lpstr>Case study: Rwanda’s performance-based financing program with USAID is used as a model globally</vt:lpstr>
      <vt:lpstr>Issue: Working capital gaps across the value chain limit the quality and quantity of healthcare provided</vt:lpstr>
      <vt:lpstr>Diagnosis: Some stock-outs and delayed health worker payments in the private sector are symptoms of working capital gaps</vt:lpstr>
      <vt:lpstr>Solutions and tools: Increased private lending to the health sector can be enabled through guarantees</vt:lpstr>
      <vt:lpstr>Case study: A USAID DCA in Nigeria helped a major Nigerian bank start lending to healthcare providers</vt:lpstr>
      <vt:lpstr>Issue: Delayed and incomplete health worker salaries limit incentives to provide quality care</vt:lpstr>
      <vt:lpstr>Diagnosis: The key challenge is to distinguish delayed payments from insufficient funding for salaries</vt:lpstr>
      <vt:lpstr>Symptoms and tools: Payment systems enable more efficient delivery</vt:lpstr>
      <vt:lpstr>Case study: MAMA and USAID had success using mobile payments for CHWs in Bangladesh</vt:lpstr>
      <vt:lpstr>Issue: Limited ability to pay prevents the poor from accessing care, hindering progress in EPCMD  </vt:lpstr>
      <vt:lpstr>Diagnosis: Low utilization, delays in seeking care, and catastrophic expenditures are common symptoms</vt:lpstr>
      <vt:lpstr>Solutions and tools: Financing instruments can enable national health schemes, vouchers, and microinsurance</vt:lpstr>
      <vt:lpstr>Case study: Demand-side financing vouchers in Bangladesh support access to maternal health services</vt:lpstr>
      <vt:lpstr>Table of contents</vt:lpstr>
      <vt:lpstr>In this chapter, we will consider what options are available, within and outside of USAID, to implement each of the tools</vt:lpstr>
      <vt:lpstr>Guarantees: Missions can support guarantees directly through DCA to mobilize private lending for EPCMD </vt:lpstr>
      <vt:lpstr>Lending: In certain countries, the development of a municipal bond market can have a big impact on health</vt:lpstr>
      <vt:lpstr>Investment funds: Missions can provide grants, guarantees, or TA to support investment in health</vt:lpstr>
      <vt:lpstr>Taxes and levies: Missions can help governments improve tax administration and collection, increasing public resources available for EPCMD</vt:lpstr>
      <vt:lpstr>PPPs: Missions can support the government and the private sector to structure partnerships</vt:lpstr>
      <vt:lpstr>Pay for performance: Missions can implement P4P programs directly or by supporting partners or governments</vt:lpstr>
      <vt:lpstr>Risk pooling mechanisms: Missions can support governments and MFIs to promote health insurance models</vt:lpstr>
      <vt:lpstr>Payment systems: Missions can support digital payment systems with grants and TA</vt:lpstr>
      <vt:lpstr>Corporate social responsibility: Missions can play a key convening role in promoting CSR programs</vt:lpstr>
      <vt:lpstr>Trust funds: Missions can provide TA or grants to help structure and grow country trust funds</vt:lpstr>
      <vt:lpstr>Development impact bonds: Missions can support HQ to identify opportunities for and structure DIBs</vt:lpstr>
      <vt:lpstr>Contacts: Reach out to these resources to learn more about supporting financing tools </vt:lpstr>
      <vt:lpstr>Table of contents</vt:lpstr>
      <vt:lpstr>PowerPoint Presentation</vt:lpstr>
      <vt:lpstr>Case study: The City of Dakar, with the support of DCA, announced the first municipal bond in West Africa</vt:lpstr>
      <vt:lpstr>Case study: The Solidarity Levy on Airline tickets mobilizes funds for health through a small tax</vt:lpstr>
      <vt:lpstr>Case study: PRODUCT(RED) mobilizes private resources through donations in customer purchase</vt:lpstr>
      <vt:lpstr>Case study: Karuna Trust uses PPPs to leverage private sector resources within the health system in India</vt:lpstr>
      <vt:lpstr>Case study: Kenya incorporated private providers into the public health insurance scheme</vt:lpstr>
      <vt:lpstr>Case study: Children’s Investment Fund Foundation, Instiglio, UBS, and Educate Girls launched the first development impact bond in India</vt:lpstr>
      <vt:lpstr>Case study: SHOPS provides TA to help innovative private health businesses access capital</vt:lpstr>
      <vt:lpstr>Case study: The Medical Credit Fund provides working capital and TA to healthcare SMEs across Africa</vt:lpstr>
      <vt:lpstr>Case study: Ghana introduced a national health insurance scheme, financed by a trust fund and levy</vt:lpstr>
      <vt:lpstr>Case study: Cambodia’s Health Equity Funds increase health access for the poorest </vt:lpstr>
      <vt:lpstr>Case study: Ghanaian national fee exemption policy increased facility deliveries among the poor </vt:lpstr>
      <vt:lpstr>Case study: Linda Jamii offers a mass-market, mobile-based microinsurance product</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Joseph (GH/AA/CAII:Camris)</dc:creator>
  <cp:lastModifiedBy>rfowler 2</cp:lastModifiedBy>
  <cp:revision>2402</cp:revision>
  <cp:lastPrinted>2015-07-08T14:32:17Z</cp:lastPrinted>
  <dcterms:created xsi:type="dcterms:W3CDTF">2015-07-07T23:58:53Z</dcterms:created>
  <dcterms:modified xsi:type="dcterms:W3CDTF">2018-03-22T02:35:38Z</dcterms:modified>
</cp:coreProperties>
</file>