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1114" r:id="rId2"/>
    <p:sldId id="1249" r:id="rId3"/>
    <p:sldId id="1250" r:id="rId4"/>
    <p:sldId id="1279" r:id="rId5"/>
    <p:sldId id="1251" r:id="rId6"/>
    <p:sldId id="1254" r:id="rId7"/>
    <p:sldId id="1255" r:id="rId8"/>
    <p:sldId id="1256" r:id="rId9"/>
    <p:sldId id="1257" r:id="rId10"/>
    <p:sldId id="1258" r:id="rId11"/>
    <p:sldId id="1259" r:id="rId12"/>
    <p:sldId id="1260" r:id="rId13"/>
    <p:sldId id="1261" r:id="rId14"/>
    <p:sldId id="1262" r:id="rId15"/>
    <p:sldId id="1264" r:id="rId16"/>
    <p:sldId id="1265" r:id="rId17"/>
    <p:sldId id="1266" r:id="rId18"/>
    <p:sldId id="1267" r:id="rId19"/>
    <p:sldId id="1268" r:id="rId20"/>
    <p:sldId id="1269" r:id="rId21"/>
    <p:sldId id="1270" r:id="rId22"/>
    <p:sldId id="1272" r:id="rId23"/>
    <p:sldId id="1273" r:id="rId24"/>
    <p:sldId id="1274" r:id="rId25"/>
    <p:sldId id="1275" r:id="rId26"/>
    <p:sldId id="1276" r:id="rId27"/>
    <p:sldId id="1277" r:id="rId28"/>
    <p:sldId id="1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FFFF"/>
    <a:srgbClr val="0099FF"/>
    <a:srgbClr val="00CC00"/>
    <a:srgbClr val="0033CC"/>
    <a:srgbClr val="33CC33"/>
    <a:srgbClr val="990099"/>
    <a:srgbClr val="800080"/>
    <a:srgbClr val="0099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26" autoAdjust="0"/>
    <p:restoredTop sz="63016" autoAdjust="0"/>
  </p:normalViewPr>
  <p:slideViewPr>
    <p:cSldViewPr snapToGrid="0">
      <p:cViewPr varScale="1">
        <p:scale>
          <a:sx n="47" d="100"/>
          <a:sy n="47" d="100"/>
        </p:scale>
        <p:origin x="1008" y="42"/>
      </p:cViewPr>
      <p:guideLst/>
    </p:cSldViewPr>
  </p:slideViewPr>
  <p:outlineViewPr>
    <p:cViewPr>
      <p:scale>
        <a:sx n="33" d="100"/>
        <a:sy n="33" d="100"/>
      </p:scale>
      <p:origin x="0" y="-48"/>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D19BC3-6A91-4281-8CC4-5C4A8FBD51CF}" type="datetimeFigureOut">
              <a:rPr lang="en-US" smtClean="0"/>
              <a:t>1/23/2017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F2E93D-EB36-41D0-B8E0-F032193DEE66}" type="slidenum">
              <a:rPr lang="en-US" smtClean="0"/>
              <a:t>‹#›</a:t>
            </a:fld>
            <a:endParaRPr lang="en-US"/>
          </a:p>
        </p:txBody>
      </p:sp>
    </p:spTree>
    <p:extLst>
      <p:ext uri="{BB962C8B-B14F-4D97-AF65-F5344CB8AC3E}">
        <p14:creationId xmlns:p14="http://schemas.microsoft.com/office/powerpoint/2010/main" val="33352040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B4E34-0737-4005-A282-A301D861A543}"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63BA-FD1A-4882-8BB0-8C8D1EBA163D}" type="slidenum">
              <a:rPr lang="en-US" smtClean="0"/>
              <a:t>‹#›</a:t>
            </a:fld>
            <a:endParaRPr lang="en-US"/>
          </a:p>
        </p:txBody>
      </p:sp>
    </p:spTree>
    <p:extLst>
      <p:ext uri="{BB962C8B-B14F-4D97-AF65-F5344CB8AC3E}">
        <p14:creationId xmlns:p14="http://schemas.microsoft.com/office/powerpoint/2010/main" val="7360755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2</a:t>
            </a:fld>
            <a:endParaRPr lang="en-US"/>
          </a:p>
        </p:txBody>
      </p:sp>
    </p:spTree>
    <p:extLst>
      <p:ext uri="{BB962C8B-B14F-4D97-AF65-F5344CB8AC3E}">
        <p14:creationId xmlns:p14="http://schemas.microsoft.com/office/powerpoint/2010/main" val="1946726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u="none" dirty="0"/>
              <a:t>KEY MESSAGE</a:t>
            </a:r>
            <a:r>
              <a:rPr lang="en-GB" u="none"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graphic now moves from the very abstract and simplified diagram on the previous slide to a more realistic depiction of various horizontal and vertical flows of benefits within</a:t>
            </a:r>
            <a:r>
              <a:rPr lang="en-US" baseline="0" dirty="0"/>
              <a:t> a REDD+ context. Note that this graphic also demonstrates the “within-household” scale to raise the issue of the sharing of benefits among the individuals within the same households (e.g. among men and women in the same household).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This graphic is replicated here from the suggested pre-class reading to be assigned to students.</a:t>
            </a:r>
          </a:p>
          <a:p>
            <a:endParaRPr lang="en-US" baseline="0" dirty="0"/>
          </a:p>
          <a:p>
            <a:r>
              <a:rPr lang="en-US" baseline="0" dirty="0"/>
              <a:t>BS=Benefit Sharing</a:t>
            </a:r>
          </a:p>
          <a:p>
            <a:endParaRPr lang="en-US" baseline="0" dirty="0"/>
          </a:p>
          <a:p>
            <a:pPr>
              <a:spcAft>
                <a:spcPts val="0"/>
              </a:spcAft>
            </a:pPr>
            <a:r>
              <a:rPr lang="en-US" b="1" baseline="0" dirty="0"/>
              <a:t>Graphic source: </a:t>
            </a:r>
          </a:p>
          <a:p>
            <a:pPr>
              <a:spcAft>
                <a:spcPts val="0"/>
              </a:spcAft>
            </a:pPr>
            <a:r>
              <a:rPr lang="en-US" sz="1200" dirty="0"/>
              <a:t>IUCN. 2009. </a:t>
            </a:r>
            <a:r>
              <a:rPr lang="en-US" sz="1200" i="1" dirty="0"/>
              <a:t>REDD-plus and benefit sharing: Experiences in forest conservation and other resource management sectors</a:t>
            </a:r>
            <a:r>
              <a:rPr lang="en-US" sz="1200" dirty="0"/>
              <a:t>. International Union for Conservation of Nature.</a:t>
            </a:r>
          </a:p>
          <a:p>
            <a:pPr>
              <a:spcAft>
                <a:spcPts val="0"/>
              </a:spcAft>
            </a:pPr>
            <a:endParaRPr lang="de-DE" sz="1200" dirty="0"/>
          </a:p>
          <a:p>
            <a:r>
              <a:rPr lang="de-DE" sz="1200" b="1" dirty="0"/>
              <a:t>References:</a:t>
            </a:r>
          </a:p>
          <a:p>
            <a:endParaRPr lang="en-US" sz="1200" dirty="0"/>
          </a:p>
          <a:p>
            <a:pPr marL="171450" indent="-171450">
              <a:buFont typeface="Arial" panose="020B0604020202020204" pitchFamily="34" charset="0"/>
              <a:buChar char="•"/>
            </a:pPr>
            <a:r>
              <a:rPr lang="de-DE" sz="1200" dirty="0"/>
              <a:t>USAID. 2015. USAID LEAF‘s </a:t>
            </a:r>
            <a:r>
              <a:rPr lang="en-US" sz="1200" i="1" dirty="0"/>
              <a:t>Climate Change Curriculum</a:t>
            </a:r>
            <a:r>
              <a:rPr lang="en-US" sz="1200" dirty="0"/>
              <a:t>. USAID Lowering Emissions in Asia Forests Program (USAID LEAF). </a:t>
            </a:r>
            <a:r>
              <a:rPr lang="en-US" sz="1200" dirty="0" err="1"/>
              <a:t>Winrock</a:t>
            </a:r>
            <a:r>
              <a:rPr lang="en-US" sz="1200" dirty="0"/>
              <a:t> International and US Forest Service. Bangkok, Thailand.</a:t>
            </a:r>
            <a:endParaRPr lang="en-US" baseline="0" dirty="0"/>
          </a:p>
          <a:p>
            <a:pPr>
              <a:spcAft>
                <a:spcPts val="0"/>
              </a:spcAft>
            </a:pPr>
            <a:endParaRPr lang="en-US" sz="1200"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12</a:t>
            </a:fld>
            <a:endParaRPr lang="en-US"/>
          </a:p>
        </p:txBody>
      </p:sp>
    </p:spTree>
    <p:extLst>
      <p:ext uri="{BB962C8B-B14F-4D97-AF65-F5344CB8AC3E}">
        <p14:creationId xmlns:p14="http://schemas.microsoft.com/office/powerpoint/2010/main" val="2428943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u="none" dirty="0"/>
              <a:t>KEY MESSAGE</a:t>
            </a:r>
            <a:r>
              <a:rPr lang="en-GB" u="none"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diagram illustrates yet another way to visualize the potential flows of benefits. This diagram is specific to the Vietnam case, and in other cases distribution systems can have different flows. Here we see the flows of benefits</a:t>
            </a:r>
            <a:r>
              <a:rPr lang="en-US" baseline="0" dirty="0"/>
              <a:t> via projects or funds at four different tiers: (1) the international tier, (2) the national tier (as a national REDD+ fund), (3) the sub-national tier (as a sub-national REDD+ fund), and the local tier.  </a:t>
            </a:r>
            <a:r>
              <a:rPr lang="en-US" dirty="0"/>
              <a:t>We can think of these as the four potential tiers of</a:t>
            </a:r>
            <a:r>
              <a:rPr lang="en-US" baseline="0" dirty="0"/>
              <a:t> benefit distribution systems, all of which we might see in the case of some countries (while in other countries we might see only a subset of the four tiers). This diagram also includes the concept of including recourse mechanisms (here depicted as a local recourse board and national recourse board) as a part of distribution systems, in order to address grievances that arise.</a:t>
            </a:r>
          </a:p>
          <a:p>
            <a:endParaRPr lang="en-US" baseline="0" dirty="0"/>
          </a:p>
          <a:p>
            <a:pPr>
              <a:spcAft>
                <a:spcPts val="0"/>
              </a:spcAft>
            </a:pPr>
            <a:r>
              <a:rPr lang="en-US" b="1" dirty="0"/>
              <a:t>Graphic source</a:t>
            </a:r>
            <a:r>
              <a:rPr lang="en-US" dirty="0"/>
              <a:t>: </a:t>
            </a:r>
          </a:p>
          <a:p>
            <a:pPr>
              <a:spcAft>
                <a:spcPts val="0"/>
              </a:spcAft>
            </a:pPr>
            <a:r>
              <a:rPr lang="en-US" sz="1200" dirty="0"/>
              <a:t>SNV, 2012. </a:t>
            </a:r>
            <a:r>
              <a:rPr lang="en-US" sz="1200" i="1" dirty="0"/>
              <a:t>Benefit Distribution Systems</a:t>
            </a:r>
            <a:r>
              <a:rPr lang="en-US" sz="1200" dirty="0"/>
              <a:t>. SNV Pro Poor REDD+ Briefing Paper.</a:t>
            </a:r>
          </a:p>
          <a:p>
            <a:endParaRPr lang="de-DE" sz="1200" b="1" dirty="0"/>
          </a:p>
          <a:p>
            <a:endParaRPr lang="de-DE" sz="1200" b="1" dirty="0"/>
          </a:p>
          <a:p>
            <a:r>
              <a:rPr lang="de-DE" sz="1200" b="1" dirty="0"/>
              <a:t>References:</a:t>
            </a:r>
          </a:p>
          <a:p>
            <a:endParaRPr lang="en-US" sz="1200" dirty="0"/>
          </a:p>
          <a:p>
            <a:pPr marL="171450" indent="-171450">
              <a:buFont typeface="Arial" panose="020B0604020202020204" pitchFamily="34" charset="0"/>
              <a:buChar char="•"/>
            </a:pPr>
            <a:r>
              <a:rPr lang="de-DE" sz="1200" dirty="0"/>
              <a:t>USAID. 2015. USAID LEAF‘s </a:t>
            </a:r>
            <a:r>
              <a:rPr lang="en-US" sz="1200" i="1" dirty="0"/>
              <a:t>Climate Change Curriculum</a:t>
            </a:r>
            <a:r>
              <a:rPr lang="en-US" sz="1200" dirty="0"/>
              <a:t>. USAID Lowering Emissions in Asia Forests Program (USAID LEAF). </a:t>
            </a:r>
            <a:r>
              <a:rPr lang="en-US" sz="1200" dirty="0" err="1"/>
              <a:t>Winrock</a:t>
            </a:r>
            <a:r>
              <a:rPr lang="en-US" sz="1200" dirty="0"/>
              <a:t> International and US Forest Service. Bangkok, Thailand.</a:t>
            </a: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13</a:t>
            </a:fld>
            <a:endParaRPr lang="en-US"/>
          </a:p>
        </p:txBody>
      </p:sp>
    </p:spTree>
    <p:extLst>
      <p:ext uri="{BB962C8B-B14F-4D97-AF65-F5344CB8AC3E}">
        <p14:creationId xmlns:p14="http://schemas.microsoft.com/office/powerpoint/2010/main" val="3791252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u="none" dirty="0"/>
              <a:t>KEY MESSAGE</a:t>
            </a:r>
            <a:r>
              <a:rPr lang="en-GB" u="none"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Now that we have discussed some of the scalar mechanics of benefit distribution</a:t>
            </a:r>
            <a:r>
              <a:rPr lang="en-US" baseline="0" dirty="0"/>
              <a:t> systems, by thinking about the flows of benefits, we can turn to thinking a bit more conceptually about the elements of any distribution system (whether it be an international system, a national system, or a local project-based system). This slide presents these three main elements (types of benefits, actors, and rules).</a:t>
            </a:r>
          </a:p>
          <a:p>
            <a:endParaRPr lang="de-DE" baseline="0" dirty="0"/>
          </a:p>
          <a:p>
            <a:endParaRPr lang="de-DE" baseline="0" dirty="0"/>
          </a:p>
          <a:p>
            <a:endParaRPr lang="en-US" baseline="0" dirty="0"/>
          </a:p>
          <a:p>
            <a:pPr marL="0" indent="0">
              <a:spcAft>
                <a:spcPts val="0"/>
              </a:spcAft>
              <a:buFont typeface="Arial" panose="020B0604020202020204" pitchFamily="34" charset="0"/>
              <a:buNone/>
            </a:pPr>
            <a:r>
              <a:rPr lang="en-US" b="1" baseline="0" dirty="0"/>
              <a:t>Reference:</a:t>
            </a:r>
            <a:r>
              <a:rPr lang="en-US" b="1" dirty="0"/>
              <a:t> </a:t>
            </a:r>
          </a:p>
          <a:p>
            <a:pPr marL="0" indent="0">
              <a:spcAft>
                <a:spcPts val="0"/>
              </a:spcAft>
              <a:buFont typeface="Arial" panose="020B0604020202020204" pitchFamily="34" charset="0"/>
              <a:buNone/>
            </a:pPr>
            <a:endParaRPr lang="en-US" b="0" dirty="0"/>
          </a:p>
          <a:p>
            <a:pPr marL="171450" indent="-171450">
              <a:spcAft>
                <a:spcPts val="0"/>
              </a:spcAft>
              <a:buFont typeface="Arial" panose="020B0604020202020204" pitchFamily="34" charset="0"/>
              <a:buChar char="•"/>
            </a:pPr>
            <a:r>
              <a:rPr lang="en-US" sz="1200" dirty="0" err="1"/>
              <a:t>Peskett</a:t>
            </a:r>
            <a:r>
              <a:rPr lang="en-US" sz="1200" dirty="0"/>
              <a:t>, L. 2011. </a:t>
            </a:r>
            <a:r>
              <a:rPr lang="en-US" sz="1200" i="1" dirty="0"/>
              <a:t>Benefit Sharing in REDD+: Exploring the Implications for Poor and Vulnerable People</a:t>
            </a:r>
            <a:r>
              <a:rPr lang="en-US" sz="1200" dirty="0"/>
              <a:t>. World Bank and REDD-net.</a:t>
            </a:r>
            <a:br>
              <a:rPr lang="en-US" sz="1200" dirty="0"/>
            </a:br>
            <a:r>
              <a:rPr lang="en-US" sz="1200" dirty="0"/>
              <a:t>http://siteresources.worldbank.org/EXTSOCIALDEVELOPMENT/Resources/244362-1232059926563/5747581-1239131985528/5999762-1318623469948/BenefitSharingReport.pdf</a:t>
            </a:r>
          </a:p>
          <a:p>
            <a:pPr marL="171450" indent="-171450">
              <a:spcAft>
                <a:spcPts val="0"/>
              </a:spcAft>
              <a:buFont typeface="Arial" panose="020B0604020202020204" pitchFamily="34" charset="0"/>
              <a:buChar char="•"/>
            </a:pPr>
            <a:endParaRPr lang="de-DE" sz="1200" dirty="0"/>
          </a:p>
          <a:p>
            <a:pPr marL="171450" indent="-171450">
              <a:buFont typeface="Arial" panose="020B0604020202020204" pitchFamily="34" charset="0"/>
              <a:buChar char="•"/>
            </a:pPr>
            <a:r>
              <a:rPr lang="de-DE" sz="1200" dirty="0"/>
              <a:t>USAID. 2015. USAID LEAF‘s </a:t>
            </a:r>
            <a:r>
              <a:rPr lang="en-US" sz="1200" i="1" dirty="0"/>
              <a:t>Climate Change Curriculum</a:t>
            </a:r>
            <a:r>
              <a:rPr lang="en-US" sz="1200" dirty="0"/>
              <a:t>. USAID Lowering Emissions in Asia Forests Program (USAID LEAF). </a:t>
            </a:r>
            <a:r>
              <a:rPr lang="en-US" sz="1200" dirty="0" err="1"/>
              <a:t>Winrock</a:t>
            </a:r>
            <a:r>
              <a:rPr lang="en-US" sz="1200" dirty="0"/>
              <a:t> International and US Forest Service. Bangkok, Thailand.</a:t>
            </a:r>
            <a:endParaRPr lang="en-US" baseline="0" dirty="0"/>
          </a:p>
          <a:p>
            <a:pPr marL="171450" indent="-171450">
              <a:spcAft>
                <a:spcPts val="0"/>
              </a:spcAft>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14</a:t>
            </a:fld>
            <a:endParaRPr lang="en-US"/>
          </a:p>
        </p:txBody>
      </p:sp>
    </p:spTree>
    <p:extLst>
      <p:ext uri="{BB962C8B-B14F-4D97-AF65-F5344CB8AC3E}">
        <p14:creationId xmlns:p14="http://schemas.microsoft.com/office/powerpoint/2010/main" val="2983314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 the class into small groups. Ask each</a:t>
            </a:r>
            <a:r>
              <a:rPr lang="en-US" baseline="0" dirty="0"/>
              <a:t> group to silently read the passage, or ask one member to read it aloud to the others. Then ask each group to restate briefly the details of the three case examples found within the passage. Finally, ask the group to discuss the given discussion question. If time allows, small groups can report back to the full class in plenary-style to share across groups.</a:t>
            </a:r>
          </a:p>
          <a:p>
            <a:endParaRPr lang="en-US" baseline="0" dirty="0"/>
          </a:p>
          <a:p>
            <a:r>
              <a:rPr lang="en-US" baseline="0" dirty="0"/>
              <a:t>PES=Payment for Ecosystem Services</a:t>
            </a:r>
          </a:p>
          <a:p>
            <a:endParaRPr lang="en-US" b="1" baseline="0" dirty="0"/>
          </a:p>
          <a:p>
            <a:pPr>
              <a:spcAft>
                <a:spcPts val="0"/>
              </a:spcAft>
              <a:buFont typeface="+mj-lt"/>
              <a:buNone/>
            </a:pPr>
            <a:r>
              <a:rPr lang="en-US" b="1" dirty="0"/>
              <a:t>Source of Textbox: </a:t>
            </a:r>
          </a:p>
          <a:p>
            <a:pPr>
              <a:spcAft>
                <a:spcPts val="0"/>
              </a:spcAft>
              <a:buFont typeface="+mj-lt"/>
              <a:buNone/>
            </a:pPr>
            <a:r>
              <a:rPr lang="en-US" sz="1200" dirty="0" err="1"/>
              <a:t>Setyowati</a:t>
            </a:r>
            <a:r>
              <a:rPr lang="en-US" sz="1200" dirty="0"/>
              <a:t>, A. 2012. </a:t>
            </a:r>
            <a:r>
              <a:rPr lang="en-US" sz="1200" i="1" dirty="0"/>
              <a:t>Ensuring that women benefit from REDD+. </a:t>
            </a:r>
            <a:r>
              <a:rPr lang="en-US" sz="1200" dirty="0" err="1"/>
              <a:t>Unasylva</a:t>
            </a:r>
            <a:r>
              <a:rPr lang="en-US" sz="1200" dirty="0"/>
              <a:t> 239, Vol. 63, 2012/1.</a:t>
            </a:r>
          </a:p>
          <a:p>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15</a:t>
            </a:fld>
            <a:endParaRPr lang="en-US"/>
          </a:p>
        </p:txBody>
      </p:sp>
    </p:spTree>
    <p:extLst>
      <p:ext uri="{BB962C8B-B14F-4D97-AF65-F5344CB8AC3E}">
        <p14:creationId xmlns:p14="http://schemas.microsoft.com/office/powerpoint/2010/main" val="435192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u="none" dirty="0"/>
              <a:t>KEY MESSAGE</a:t>
            </a:r>
            <a:r>
              <a:rPr lang="en-GB" u="none"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Revenues are one type of benefit. There are other types of potential benefits, but here we will focus on revenue, as it is arguably the critical one. The revenue may be converted into other types of benefits at lower scales. For example, a community might decide to spend part of the revenues on community projects and distribute part as payments to households.</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Graphic</a:t>
            </a:r>
            <a:r>
              <a:rPr lang="en-US" baseline="0" dirty="0"/>
              <a:t> source</a:t>
            </a:r>
            <a:r>
              <a:rPr lang="en-US"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http://www.clipartpanda.com/categories/money-tree-images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16</a:t>
            </a:fld>
            <a:endParaRPr lang="en-US"/>
          </a:p>
        </p:txBody>
      </p:sp>
    </p:spTree>
    <p:extLst>
      <p:ext uri="{BB962C8B-B14F-4D97-AF65-F5344CB8AC3E}">
        <p14:creationId xmlns:p14="http://schemas.microsoft.com/office/powerpoint/2010/main" val="1771787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u="none" dirty="0"/>
              <a:t>KEY MESSAGE</a:t>
            </a:r>
            <a:r>
              <a:rPr lang="en-GB" u="none"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u="none" baseline="0" dirty="0"/>
          </a:p>
          <a:p>
            <a:r>
              <a:rPr lang="en-US" baseline="0" dirty="0"/>
              <a:t>There are three categories of revenue or money that a project might generate: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1. </a:t>
            </a:r>
            <a:r>
              <a:rPr lang="en-US" b="1" baseline="0" dirty="0"/>
              <a:t>Revenue to compensate for opportunity costs</a:t>
            </a:r>
            <a:r>
              <a:rPr lang="en-US" baseline="0" dirty="0"/>
              <a:t>. Here is an example for opportunity costs from </a:t>
            </a:r>
            <a:r>
              <a:rPr lang="en-US" baseline="0" dirty="0" err="1"/>
              <a:t>Peskett</a:t>
            </a:r>
            <a:r>
              <a:rPr lang="en-US" baseline="0" dirty="0"/>
              <a:t>: “</a:t>
            </a:r>
            <a:r>
              <a:rPr lang="en-US" dirty="0"/>
              <a:t>For example, in cases where forests are protected from conversion to growing oil palm, the opportunity cost per hectare is equal to the value of the palm oil per hectare.”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Opportunity costs are equal to the value of the next most profitable land or resource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2. </a:t>
            </a:r>
            <a:r>
              <a:rPr lang="en-US" b="1" baseline="0" dirty="0"/>
              <a:t>Revenue to pay for the expenses of implementing the project. </a:t>
            </a:r>
            <a:r>
              <a:rPr lang="en-US" b="0" baseline="0" dirty="0"/>
              <a:t>On this slide </a:t>
            </a:r>
            <a:r>
              <a:rPr lang="en-US" baseline="0" dirty="0"/>
              <a:t>we refer to “funding for productive activities.” This is the same as reimbursement for “implementation costs”).</a:t>
            </a:r>
            <a:r>
              <a:rPr lang="en-US" dirty="0"/>
              <a:t> Here is an example for implementation costs from </a:t>
            </a:r>
            <a:r>
              <a:rPr lang="en-US" dirty="0" err="1"/>
              <a:t>Peskett</a:t>
            </a:r>
            <a:r>
              <a:rPr lang="en-US" dirty="0"/>
              <a:t>: “For example, they may include tree planting activities that aim to relieve pressure on natural forests.”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3. </a:t>
            </a:r>
            <a:r>
              <a:rPr lang="en-US" b="1" baseline="0" dirty="0"/>
              <a:t>Additional revenue or “rent”</a:t>
            </a:r>
            <a:r>
              <a:rPr lang="en-US" baseline="0" dirty="0"/>
              <a:t> due to a carbon price that is higher than that price that would be needed to cover the opportunity and implementation costs.</a:t>
            </a:r>
          </a:p>
          <a:p>
            <a:endParaRPr lang="de-DE" baseline="0" dirty="0"/>
          </a:p>
          <a:p>
            <a:r>
              <a:rPr lang="de-DE" sz="1200" b="1" dirty="0"/>
              <a:t>References:</a:t>
            </a:r>
          </a:p>
          <a:p>
            <a:endParaRPr lang="en-US" sz="1200" dirty="0"/>
          </a:p>
          <a:p>
            <a:pPr marL="171450" indent="-171450">
              <a:buFont typeface="Arial" panose="020B0604020202020204" pitchFamily="34" charset="0"/>
              <a:buChar char="•"/>
            </a:pPr>
            <a:r>
              <a:rPr lang="en-US" sz="1200" dirty="0" err="1"/>
              <a:t>Peskett</a:t>
            </a:r>
            <a:r>
              <a:rPr lang="en-US" sz="1200" dirty="0"/>
              <a:t>, L. 2011. </a:t>
            </a:r>
            <a:r>
              <a:rPr lang="en-US" sz="1200" i="1" dirty="0"/>
              <a:t>Benefit Sharing in REDD+: Exploring the Implications for Poor and Vulnerable People</a:t>
            </a:r>
            <a:r>
              <a:rPr lang="en-US" sz="1200" dirty="0"/>
              <a:t>. World Bank and REDD-net.</a:t>
            </a:r>
            <a:endParaRPr lang="de-DE" sz="1200" dirty="0"/>
          </a:p>
          <a:p>
            <a:pPr marL="171450" indent="-171450">
              <a:buFont typeface="Arial" panose="020B0604020202020204" pitchFamily="34" charset="0"/>
              <a:buChar char="•"/>
            </a:pPr>
            <a:endParaRPr lang="de-DE" sz="1200" dirty="0"/>
          </a:p>
          <a:p>
            <a:pPr marL="171450" indent="-171450">
              <a:buFont typeface="Arial" panose="020B0604020202020204" pitchFamily="34" charset="0"/>
              <a:buChar char="•"/>
            </a:pPr>
            <a:r>
              <a:rPr lang="de-DE" sz="1200" dirty="0"/>
              <a:t>USAID. 2015. USAID LEAF‘s </a:t>
            </a:r>
            <a:r>
              <a:rPr lang="en-US" sz="1200" i="1" dirty="0"/>
              <a:t>Climate Change Curriculum</a:t>
            </a:r>
            <a:r>
              <a:rPr lang="en-US" sz="1200" dirty="0"/>
              <a:t>. USAID Lowering Emissions in Asia Forests Program (USAID LEAF). </a:t>
            </a:r>
            <a:r>
              <a:rPr lang="en-US" sz="1200" dirty="0" err="1"/>
              <a:t>Winrock</a:t>
            </a:r>
            <a:r>
              <a:rPr lang="en-US" sz="1200" dirty="0"/>
              <a:t> International and US Forest Service. Bangkok, Thailand.</a:t>
            </a:r>
            <a:endParaRPr lang="en-US" baseline="0"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17</a:t>
            </a:fld>
            <a:endParaRPr lang="en-US"/>
          </a:p>
        </p:txBody>
      </p:sp>
    </p:spTree>
    <p:extLst>
      <p:ext uri="{BB962C8B-B14F-4D97-AF65-F5344CB8AC3E}">
        <p14:creationId xmlns:p14="http://schemas.microsoft.com/office/powerpoint/2010/main" val="4076678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u="none" dirty="0"/>
              <a:t>KEY MESSAGE</a:t>
            </a:r>
            <a:r>
              <a:rPr lang="en-GB" u="none"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u="none"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Let’s look at those</a:t>
            </a:r>
            <a:r>
              <a:rPr lang="en-US" baseline="0" dirty="0"/>
              <a:t> revenue categories visually in the context of a supply curve and a demand curve. Both the opportunity and implementation costs are captured by the “REDD+ cost.” Here is an excerpt from the figure caption in the original source (</a:t>
            </a:r>
            <a:r>
              <a:rPr lang="en-US" baseline="0" dirty="0" err="1"/>
              <a:t>Peskett</a:t>
            </a:r>
            <a:r>
              <a:rPr lang="en-US" baseline="0" dirty="0"/>
              <a:t>, 2011):</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“REDD supply and demand illustrating the differences between opportunity costs and the REDD ‘rent’. Theoretically developed countries could at a minimum pay the opportunity cost associated with reaching a certain level of emissions reductions or they could pay the same price for all reductions (i.e., paying ‘rent’). In addition to the opportunity costs, transaction and administrative costs also need to be considered in terms of determining the overall scale of financial benefits from REDD+.”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 instructor could use this graphic to discuss how some REDD+ projects might occur with costs that fall somewhere along the left side of the supply curve (with costs less than the price that</a:t>
            </a:r>
            <a:r>
              <a:rPr lang="en-US" baseline="0" dirty="0"/>
              <a:t> is set at the intersection of the supply curve and the demand curve). These projects would cover costs and also generate additional “rent” revenue.</a:t>
            </a:r>
          </a:p>
          <a:p>
            <a:endParaRPr lang="en-US" baseline="0" dirty="0"/>
          </a:p>
          <a:p>
            <a:r>
              <a:rPr lang="de-DE" sz="1200" b="1" dirty="0"/>
              <a:t>References:</a:t>
            </a:r>
          </a:p>
          <a:p>
            <a:endParaRPr lang="en-US" sz="1200" dirty="0"/>
          </a:p>
          <a:p>
            <a:pPr marL="171450" indent="-171450">
              <a:buFont typeface="Arial" panose="020B0604020202020204" pitchFamily="34" charset="0"/>
              <a:buChar char="•"/>
            </a:pPr>
            <a:r>
              <a:rPr lang="en-US" sz="1200" dirty="0" err="1"/>
              <a:t>Peskett</a:t>
            </a:r>
            <a:r>
              <a:rPr lang="en-US" sz="1200" dirty="0"/>
              <a:t>, L. 2011. </a:t>
            </a:r>
            <a:r>
              <a:rPr lang="en-US" sz="1200" i="1" dirty="0"/>
              <a:t>Benefit Sharing in REDD+: Exploring the Implications for Poor and Vulnerable People</a:t>
            </a:r>
            <a:r>
              <a:rPr lang="en-US" sz="1200" dirty="0"/>
              <a:t>. World Bank and REDD-net.</a:t>
            </a:r>
            <a:endParaRPr lang="de-DE" sz="1200" dirty="0"/>
          </a:p>
          <a:p>
            <a:pPr marL="171450" indent="-171450">
              <a:buFont typeface="Arial" panose="020B0604020202020204" pitchFamily="34" charset="0"/>
              <a:buChar char="•"/>
            </a:pPr>
            <a:endParaRPr lang="de-DE" sz="1200" dirty="0"/>
          </a:p>
          <a:p>
            <a:pPr marL="171450" indent="-171450">
              <a:buFont typeface="Arial" panose="020B0604020202020204" pitchFamily="34" charset="0"/>
              <a:buChar char="•"/>
            </a:pPr>
            <a:r>
              <a:rPr lang="de-DE" sz="1200" dirty="0"/>
              <a:t>USAID. 2015. USAID LEAF‘s </a:t>
            </a:r>
            <a:r>
              <a:rPr lang="en-US" sz="1200" i="1" dirty="0"/>
              <a:t>Climate Change Curriculum</a:t>
            </a:r>
            <a:r>
              <a:rPr lang="en-US" sz="1200" dirty="0"/>
              <a:t>. USAID Lowering Emissions in Asia Forests Program (USAID LEAF). </a:t>
            </a:r>
            <a:r>
              <a:rPr lang="en-US" sz="1200" dirty="0" err="1"/>
              <a:t>Winrock</a:t>
            </a:r>
            <a:r>
              <a:rPr lang="en-US" sz="1200" dirty="0"/>
              <a:t> International and US Forest Service. Bangkok, Thailand.</a:t>
            </a:r>
          </a:p>
          <a:p>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18</a:t>
            </a:fld>
            <a:endParaRPr lang="en-US"/>
          </a:p>
        </p:txBody>
      </p:sp>
    </p:spTree>
    <p:extLst>
      <p:ext uri="{BB962C8B-B14F-4D97-AF65-F5344CB8AC3E}">
        <p14:creationId xmlns:p14="http://schemas.microsoft.com/office/powerpoint/2010/main" val="3270246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Key Message</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that we have talked about the types of revenue, let’s talk about how monetary payments generated out of those revenues might</a:t>
            </a:r>
            <a:r>
              <a:rPr lang="en-US" baseline="0" dirty="0"/>
              <a:t> be allocated (within a community’s project, for example). </a:t>
            </a:r>
            <a:r>
              <a:rPr lang="en-US" dirty="0"/>
              <a:t>In theory perhaps, size of payments and their allocation should reflect “performance”—the</a:t>
            </a:r>
            <a:r>
              <a:rPr lang="en-US" baseline="0" dirty="0"/>
              <a:t> amount of carbon sequestered or the amount of greenhouse gas emissions avoided. But this approach may not work well for an equitable outcome.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From </a:t>
            </a:r>
            <a:r>
              <a:rPr lang="en-US" dirty="0" err="1"/>
              <a:t>Peskett</a:t>
            </a:r>
            <a:r>
              <a:rPr lang="en-US" dirty="0"/>
              <a:t> (2011): “This [benefit sharing based on emissions reduction performance] will not necessarily result in an equitable distribution of benefits, </a:t>
            </a:r>
            <a:r>
              <a:rPr lang="en-US" b="1" dirty="0"/>
              <a:t>if it is difficult to identify which actors have been involved</a:t>
            </a:r>
            <a:r>
              <a:rPr lang="en-US" dirty="0"/>
              <a:t>.” This is</a:t>
            </a:r>
            <a:r>
              <a:rPr lang="en-US" baseline="0" dirty="0"/>
              <a:t> a key point that could arise in the discussion and these are </a:t>
            </a:r>
            <a:r>
              <a:rPr lang="en-US" b="1" baseline="0" dirty="0"/>
              <a:t>the conditions referenced in the discussion question</a:t>
            </a:r>
            <a:r>
              <a:rPr lang="en-US" baseline="0" dirty="0"/>
              <a:t>. Another key point that could arise is that benefit distribution systems may have other social and environmental goals in addition to the project effectiveness goals (tied to proper incentives) and the project equity goals (tied to the fairness of benefits sharing).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de-DE" sz="1200" b="1" dirty="0"/>
              <a:t>References:</a:t>
            </a:r>
          </a:p>
          <a:p>
            <a:endParaRPr lang="en-US" sz="1200" dirty="0"/>
          </a:p>
          <a:p>
            <a:pPr marL="171450" indent="-171450">
              <a:buFont typeface="Arial" panose="020B0604020202020204" pitchFamily="34" charset="0"/>
              <a:buChar char="•"/>
            </a:pPr>
            <a:r>
              <a:rPr lang="en-US" sz="1200" dirty="0" err="1"/>
              <a:t>Peskett</a:t>
            </a:r>
            <a:r>
              <a:rPr lang="en-US" sz="1200" dirty="0"/>
              <a:t>, L. 2011. </a:t>
            </a:r>
            <a:r>
              <a:rPr lang="en-US" sz="1200" i="1" dirty="0"/>
              <a:t>Benefit Sharing in REDD+: Exploring the Implications for Poor and Vulnerable People</a:t>
            </a:r>
            <a:r>
              <a:rPr lang="en-US" sz="1200" dirty="0"/>
              <a:t>. World Bank and REDD-net.</a:t>
            </a:r>
            <a:endParaRPr lang="de-DE" sz="1200" dirty="0"/>
          </a:p>
          <a:p>
            <a:pPr marL="171450" indent="-171450">
              <a:buFont typeface="Arial" panose="020B0604020202020204" pitchFamily="34" charset="0"/>
              <a:buChar char="•"/>
            </a:pPr>
            <a:endParaRPr lang="de-DE" sz="1200" dirty="0"/>
          </a:p>
          <a:p>
            <a:pPr marL="171450" indent="-171450">
              <a:buFont typeface="Arial" panose="020B0604020202020204" pitchFamily="34" charset="0"/>
              <a:buChar char="•"/>
            </a:pPr>
            <a:r>
              <a:rPr lang="de-DE" sz="1200" dirty="0"/>
              <a:t>USAID. 2015. USAID LEAF‘s </a:t>
            </a:r>
            <a:r>
              <a:rPr lang="en-US" sz="1200" i="1" dirty="0"/>
              <a:t>Climate Change Curriculum</a:t>
            </a:r>
            <a:r>
              <a:rPr lang="en-US" sz="1200" dirty="0"/>
              <a:t>. USAID Lowering Emissions in Asia Forests Program (USAID LEAF). </a:t>
            </a:r>
            <a:r>
              <a:rPr lang="en-US" sz="1200" dirty="0" err="1"/>
              <a:t>Winrock</a:t>
            </a:r>
            <a:r>
              <a:rPr lang="en-US" sz="1200" dirty="0"/>
              <a:t> International and US Forest Service. Bangkok, Thailand.</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C21862AB-C33A-47D5-ACB7-AF8148FB688E}" type="slidenum">
              <a:rPr lang="en-US" smtClean="0"/>
              <a:pPr/>
              <a:t>19</a:t>
            </a:fld>
            <a:endParaRPr lang="en-US"/>
          </a:p>
        </p:txBody>
      </p:sp>
    </p:spTree>
    <p:extLst>
      <p:ext uri="{BB962C8B-B14F-4D97-AF65-F5344CB8AC3E}">
        <p14:creationId xmlns:p14="http://schemas.microsoft.com/office/powerpoint/2010/main" val="1059701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u="none" dirty="0"/>
              <a:t>KEY MESSAGE</a:t>
            </a:r>
            <a:r>
              <a:rPr lang="en-GB" u="none"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Because it may be difficult</a:t>
            </a:r>
            <a:r>
              <a:rPr lang="en-US" baseline="0" dirty="0"/>
              <a:t> to measure emissions performance (for example, how much carbon has a given household sequestered?), we might instead consider using a proxy measure. This slide details what proxy measures are, gives examples, and engages students to think about the pluses and minuses of proxy measures.</a:t>
            </a:r>
          </a:p>
          <a:p>
            <a:endParaRPr lang="de-DE" baseline="0" dirty="0"/>
          </a:p>
          <a:p>
            <a:endParaRPr lang="de-DE" baseline="0" dirty="0"/>
          </a:p>
          <a:p>
            <a:r>
              <a:rPr lang="de-DE" sz="1200" b="1" dirty="0"/>
              <a:t>References:</a:t>
            </a:r>
          </a:p>
          <a:p>
            <a:endParaRPr lang="en-US" sz="1200" dirty="0"/>
          </a:p>
          <a:p>
            <a:pPr marL="171450" indent="-171450">
              <a:buFont typeface="Arial" panose="020B0604020202020204" pitchFamily="34" charset="0"/>
              <a:buChar char="•"/>
            </a:pPr>
            <a:r>
              <a:rPr lang="en-US" sz="1200" dirty="0" err="1"/>
              <a:t>Peskett</a:t>
            </a:r>
            <a:r>
              <a:rPr lang="en-US" sz="1200" dirty="0"/>
              <a:t>, L. 2011. </a:t>
            </a:r>
            <a:r>
              <a:rPr lang="en-US" sz="1200" i="1" dirty="0"/>
              <a:t>Benefit Sharing in REDD+: Exploring the Implications for Poor and Vulnerable People</a:t>
            </a:r>
            <a:r>
              <a:rPr lang="en-US" sz="1200" dirty="0"/>
              <a:t>. World Bank and REDD-net.</a:t>
            </a:r>
          </a:p>
          <a:p>
            <a:pPr marL="171450" indent="-171450">
              <a:buFont typeface="Arial" panose="020B0604020202020204" pitchFamily="34" charset="0"/>
              <a:buChar char="•"/>
            </a:pPr>
            <a:endParaRPr lang="de-DE" sz="1200" dirty="0"/>
          </a:p>
          <a:p>
            <a:pPr marL="171450" indent="-171450">
              <a:buFont typeface="Arial" panose="020B0604020202020204" pitchFamily="34" charset="0"/>
              <a:buChar char="•"/>
            </a:pPr>
            <a:r>
              <a:rPr lang="en-US" sz="1200" dirty="0"/>
              <a:t>Enright, A., McNally, R., and T. </a:t>
            </a:r>
            <a:r>
              <a:rPr lang="en-US" sz="1200" dirty="0" err="1"/>
              <a:t>Sikor</a:t>
            </a:r>
            <a:r>
              <a:rPr lang="en-US" sz="1200" dirty="0"/>
              <a:t>. 2012. </a:t>
            </a:r>
            <a:r>
              <a:rPr lang="en-US" sz="1200" i="1" dirty="0"/>
              <a:t>An Approach to Designing Pro-Poor Local REDD+ Benefit Distribution Systems: Lessons from Vietnam</a:t>
            </a:r>
            <a:r>
              <a:rPr lang="en-US" sz="1200" dirty="0"/>
              <a:t>. SNV - Netherlands Development </a:t>
            </a:r>
            <a:r>
              <a:rPr lang="en-US" sz="1200" dirty="0" err="1"/>
              <a:t>Organisation</a:t>
            </a:r>
            <a:r>
              <a:rPr lang="en-US" sz="1200" dirty="0"/>
              <a:t>, REDD+ </a:t>
            </a:r>
            <a:r>
              <a:rPr lang="en-US" sz="1200" dirty="0" err="1"/>
              <a:t>Programme</a:t>
            </a:r>
            <a:r>
              <a:rPr lang="en-US" sz="1200" dirty="0"/>
              <a:t>.</a:t>
            </a:r>
            <a:endParaRPr lang="de-DE" sz="1200" dirty="0"/>
          </a:p>
          <a:p>
            <a:pPr marL="171450" indent="-171450">
              <a:buFont typeface="Arial" panose="020B0604020202020204" pitchFamily="34" charset="0"/>
              <a:buChar char="•"/>
            </a:pPr>
            <a:endParaRPr lang="de-DE" sz="1200" dirty="0"/>
          </a:p>
          <a:p>
            <a:pPr marL="171450" indent="-171450">
              <a:buFont typeface="Arial" panose="020B0604020202020204" pitchFamily="34" charset="0"/>
              <a:buChar char="•"/>
            </a:pPr>
            <a:r>
              <a:rPr lang="de-DE" sz="1200" dirty="0"/>
              <a:t>USAID. 2015. USAID LEAF‘s </a:t>
            </a:r>
            <a:r>
              <a:rPr lang="en-US" sz="1200" i="1" dirty="0"/>
              <a:t>Climate Change Curriculum</a:t>
            </a:r>
            <a:r>
              <a:rPr lang="en-US" sz="1200" dirty="0"/>
              <a:t>. USAID Lowering Emissions in Asia Forests Program (USAID LEAF). </a:t>
            </a:r>
            <a:r>
              <a:rPr lang="en-US" sz="1200" dirty="0" err="1"/>
              <a:t>Winrock</a:t>
            </a:r>
            <a:r>
              <a:rPr lang="en-US" sz="1200" dirty="0"/>
              <a:t> International and US Forest Service. Bangkok, Thailand.</a:t>
            </a:r>
            <a:endParaRPr lang="de-DE" baseline="0"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20</a:t>
            </a:fld>
            <a:endParaRPr lang="en-US"/>
          </a:p>
        </p:txBody>
      </p:sp>
    </p:spTree>
    <p:extLst>
      <p:ext uri="{BB962C8B-B14F-4D97-AF65-F5344CB8AC3E}">
        <p14:creationId xmlns:p14="http://schemas.microsoft.com/office/powerpoint/2010/main" val="3441847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u="sng" dirty="0"/>
              <a:t>Key Message</a:t>
            </a:r>
            <a:r>
              <a:rPr lang="en-GB"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proxy performance measure selected and the specific local context both matter for distribution impacts.</a:t>
            </a:r>
            <a:r>
              <a:rPr lang="en-US" baseline="0" dirty="0"/>
              <a:t> </a:t>
            </a:r>
            <a:r>
              <a:rPr lang="en-US" dirty="0"/>
              <a:t>This scenario example comes out of the Vietnam experience (SNV, 2012). It builds on the example presented from Vietnam</a:t>
            </a:r>
            <a:r>
              <a:rPr lang="en-US" baseline="0" dirty="0"/>
              <a:t> on the previous slide—the use of number of hours patrolled as a proxy measure.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Use of this particular proxy measure could turn out to be pro-poor or not pro-poor, depending on the local context of poverty (e.g. are poorer households poor due to smaller land allocations or are they poor due to lack of access to other capital necessary for the productive use of their land?)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endParaRPr lang="de-DE" b="1" baseline="0" dirty="0"/>
          </a:p>
          <a:p>
            <a:r>
              <a:rPr lang="de-DE" b="1" baseline="0" dirty="0"/>
              <a:t>Reference:</a:t>
            </a:r>
          </a:p>
          <a:p>
            <a:endParaRPr lang="de-DE" baseline="0" dirty="0"/>
          </a:p>
          <a:p>
            <a:pPr marL="171450" indent="-171450">
              <a:spcAft>
                <a:spcPts val="0"/>
              </a:spcAft>
              <a:buFont typeface="Arial" panose="020B0604020202020204" pitchFamily="34" charset="0"/>
              <a:buChar char="•"/>
            </a:pPr>
            <a:r>
              <a:rPr lang="en-US" sz="1200" dirty="0"/>
              <a:t>Enright, A., McNally, R., and T. </a:t>
            </a:r>
            <a:r>
              <a:rPr lang="en-US" sz="1200" dirty="0" err="1"/>
              <a:t>Sikor</a:t>
            </a:r>
            <a:r>
              <a:rPr lang="en-US" sz="1200" dirty="0"/>
              <a:t>. 2012. </a:t>
            </a:r>
            <a:r>
              <a:rPr lang="en-US" sz="1200" i="1" dirty="0"/>
              <a:t>An Approach to Designing Pro-Poor Local REDD+ Benefit Distribution Systems: Lessons from Vietnam</a:t>
            </a:r>
            <a:r>
              <a:rPr lang="en-US" sz="1200" dirty="0"/>
              <a:t>. SNV - Netherlands Development </a:t>
            </a:r>
            <a:r>
              <a:rPr lang="en-US" sz="1200" dirty="0" err="1"/>
              <a:t>Organisation</a:t>
            </a:r>
            <a:r>
              <a:rPr lang="en-US" sz="1200" dirty="0"/>
              <a:t>, REDD+ </a:t>
            </a:r>
            <a:r>
              <a:rPr lang="en-US" sz="1200" dirty="0" err="1"/>
              <a:t>Programme</a:t>
            </a:r>
            <a:r>
              <a:rPr lang="en-US" sz="1200" dirty="0"/>
              <a:t>.</a:t>
            </a:r>
          </a:p>
          <a:p>
            <a:pPr marL="171450" indent="-171450">
              <a:spcAft>
                <a:spcPts val="0"/>
              </a:spcAft>
              <a:buFont typeface="Arial" panose="020B0604020202020204" pitchFamily="34" charset="0"/>
              <a:buChar char="•"/>
            </a:pPr>
            <a:endParaRPr lang="de-DE"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SNV, 2012. </a:t>
            </a:r>
            <a:r>
              <a:rPr lang="en-US" sz="1200" i="1" dirty="0"/>
              <a:t>Benefit Distribution Systems</a:t>
            </a:r>
            <a:r>
              <a:rPr lang="en-US" sz="1200" dirty="0"/>
              <a:t>. SNV Pro Poor REDD+ Briefing Paper.</a:t>
            </a:r>
          </a:p>
          <a:p>
            <a:endParaRPr lang="de-DE" baseline="0" dirty="0"/>
          </a:p>
          <a:p>
            <a:endParaRPr lang="de-DE" baseline="0" dirty="0"/>
          </a:p>
          <a:p>
            <a:endParaRPr lang="en-US" baseline="0" dirty="0"/>
          </a:p>
          <a:p>
            <a:pPr>
              <a:spcAft>
                <a:spcPts val="0"/>
              </a:spcAft>
              <a:buFont typeface="+mj-lt"/>
              <a:buNone/>
            </a:pPr>
            <a:r>
              <a:rPr lang="en-US" b="1" dirty="0"/>
              <a:t>Graphic</a:t>
            </a:r>
            <a:r>
              <a:rPr lang="en-US" b="1" baseline="0" dirty="0"/>
              <a:t> source</a:t>
            </a:r>
            <a:r>
              <a:rPr lang="en-US" b="1" dirty="0"/>
              <a:t>: </a:t>
            </a:r>
          </a:p>
          <a:p>
            <a:pPr>
              <a:spcAft>
                <a:spcPts val="0"/>
              </a:spcAft>
              <a:buFont typeface="+mj-lt"/>
              <a:buNone/>
            </a:pPr>
            <a:endParaRPr lang="en-US" b="1" dirty="0"/>
          </a:p>
          <a:p>
            <a:pPr marL="171450" indent="-171450">
              <a:spcAft>
                <a:spcPts val="0"/>
              </a:spcAft>
              <a:buFont typeface="Arial" panose="020B0604020202020204" pitchFamily="34" charset="0"/>
              <a:buChar char="•"/>
            </a:pPr>
            <a:r>
              <a:rPr lang="en-US" sz="1200" dirty="0"/>
              <a:t>Enright, A., McNally, R., and T. </a:t>
            </a:r>
            <a:r>
              <a:rPr lang="en-US" sz="1200" dirty="0" err="1"/>
              <a:t>Sikor</a:t>
            </a:r>
            <a:r>
              <a:rPr lang="en-US" sz="1200" dirty="0"/>
              <a:t>. 2012. </a:t>
            </a:r>
            <a:r>
              <a:rPr lang="en-US" sz="1200" i="1" dirty="0"/>
              <a:t>An Approach to Designing Pro-Poor Local REDD+ Benefit Distribution Systems: Lessons from Vietnam</a:t>
            </a:r>
            <a:r>
              <a:rPr lang="en-US" sz="1200" dirty="0"/>
              <a:t>. SNV - Netherlands Development </a:t>
            </a:r>
            <a:r>
              <a:rPr lang="en-US" sz="1200" dirty="0" err="1"/>
              <a:t>Organisation</a:t>
            </a:r>
            <a:r>
              <a:rPr lang="en-US" sz="1200" dirty="0"/>
              <a:t>, REDD+ </a:t>
            </a:r>
            <a:r>
              <a:rPr lang="en-US" sz="1200" dirty="0" err="1"/>
              <a:t>Programme</a:t>
            </a:r>
            <a:r>
              <a:rPr lang="en-US" sz="1200" dirty="0"/>
              <a:t>.</a:t>
            </a:r>
          </a:p>
          <a:p>
            <a:pPr>
              <a:spcAft>
                <a:spcPts val="0"/>
              </a:spcAft>
              <a:buFont typeface="+mj-lt"/>
              <a:buNone/>
            </a:pPr>
            <a:endParaRPr lang="en-US" sz="1200" dirty="0"/>
          </a:p>
          <a:p>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21</a:t>
            </a:fld>
            <a:endParaRPr lang="en-US"/>
          </a:p>
        </p:txBody>
      </p:sp>
    </p:spTree>
    <p:extLst>
      <p:ext uri="{BB962C8B-B14F-4D97-AF65-F5344CB8AC3E}">
        <p14:creationId xmlns:p14="http://schemas.microsoft.com/office/powerpoint/2010/main" val="2595626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9EFE7C-57AF-45CC-AF53-591D05E6A11B}"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1528443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activity is likely to take at least 30 minutes total. It would constitute the start of a second class session on this topic. Note that the assignment is to create a benefit</a:t>
            </a:r>
            <a:r>
              <a:rPr lang="en-US" baseline="0" dirty="0"/>
              <a:t> distribution system at the scale of a REDD+ project. This approach to the activity simplifies it and makes it more accessible to most students. After students complete this activity, the student products should be re-visited in light of the content on the following two slides.</a:t>
            </a:r>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22</a:t>
            </a:fld>
            <a:endParaRPr lang="en-US"/>
          </a:p>
        </p:txBody>
      </p:sp>
    </p:spTree>
    <p:extLst>
      <p:ext uri="{BB962C8B-B14F-4D97-AF65-F5344CB8AC3E}">
        <p14:creationId xmlns:p14="http://schemas.microsoft.com/office/powerpoint/2010/main" val="4047838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t>KEY MESSAGE:</a:t>
            </a:r>
            <a:endParaRPr lang="en-US" dirty="0"/>
          </a:p>
          <a:p>
            <a:endParaRPr lang="en-US" dirty="0"/>
          </a:p>
          <a:p>
            <a:r>
              <a:rPr lang="en-US" dirty="0"/>
              <a:t>The following is an excerpt from the SNV (</a:t>
            </a:r>
            <a:r>
              <a:rPr lang="en-US" dirty="0" err="1"/>
              <a:t>Eright</a:t>
            </a:r>
            <a:r>
              <a:rPr lang="en-US" dirty="0"/>
              <a:t>,</a:t>
            </a:r>
            <a:r>
              <a:rPr lang="en-US" baseline="0" dirty="0"/>
              <a:t> </a:t>
            </a:r>
            <a:r>
              <a:rPr lang="en-US" dirty="0"/>
              <a:t>2012) document (see topic references):</a:t>
            </a:r>
          </a:p>
          <a:p>
            <a:endParaRPr lang="en-US" dirty="0"/>
          </a:p>
          <a:p>
            <a:pPr marL="171450" indent="-171450">
              <a:buFont typeface="Arial" panose="020B0604020202020204" pitchFamily="34" charset="0"/>
              <a:buChar char="•"/>
            </a:pPr>
            <a:r>
              <a:rPr lang="en-US" dirty="0"/>
              <a:t>“1. </a:t>
            </a:r>
            <a:r>
              <a:rPr lang="en-US" b="1" dirty="0"/>
              <a:t>Defining beneficiaries</a:t>
            </a:r>
            <a:r>
              <a:rPr lang="en-US" dirty="0"/>
              <a:t>: correctly defining the beneficiaries will help determine where responsibilities lie for carrying out REDD+ activities. It will also help identify those stakeholders who may be directly or indirectly affected by these activities. This process will need to begin with an assessment of existing land tenure arrangements and identify how customary rights and overlapping land claims could influence whether people have legitimate claims to REDD+ benefits…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2. </a:t>
            </a:r>
            <a:r>
              <a:rPr lang="en-US" b="1" dirty="0"/>
              <a:t>Benefit characteristics</a:t>
            </a:r>
            <a:r>
              <a:rPr lang="en-US" dirty="0"/>
              <a:t>: Directly engaging the identified beneficiaries in decisions around the types, timing and size of benefits will help to tailor the BDS [benefit distribution system] to local needs. This builds on the above process by acknowledging that different beneficiaries, particularly those with different tenure and land entitlements, will have different benefit preferences. For example, those beneficiaries without formal recognition of land title may see this as an important potential benefit from REDD+. The participation of local stakeholders in arrangements to oversee the delivery of benefits will also facilitate smooth and transparent benefit sharing. Support to local groups must be linked to performance in order to change </a:t>
            </a:r>
            <a:r>
              <a:rPr lang="en-US" dirty="0" err="1"/>
              <a:t>behaviur</a:t>
            </a:r>
            <a:r>
              <a:rPr lang="en-US" dirty="0"/>
              <a:t>. Payments may be linked directly to the reduction in carbon emissions or may use agreed proxy measures for performance.</a:t>
            </a:r>
          </a:p>
          <a:p>
            <a:endParaRPr lang="en-US" dirty="0"/>
          </a:p>
          <a:p>
            <a:pPr marL="171450" indent="-171450">
              <a:buFont typeface="Arial" panose="020B0604020202020204" pitchFamily="34" charset="0"/>
              <a:buChar char="•"/>
            </a:pPr>
            <a:r>
              <a:rPr lang="en-US" dirty="0"/>
              <a:t>3. </a:t>
            </a:r>
            <a:r>
              <a:rPr lang="en-US" b="1" dirty="0"/>
              <a:t>Monitoring performance</a:t>
            </a:r>
            <a:r>
              <a:rPr lang="en-US" dirty="0"/>
              <a:t>: The BDS design will need to consider how REDD+ activities are monitored. At the local level, this process could be facilitated through local engagement in monitoring activities. This could allow local actors to self-check the benefits they receive against their performance in any REDD+ mechanism. Monitoring efforts and benefit delivery should always be supported by robust recourse mechanisms. These will ensure complaints or disputes around the BDS are acted upon. Local representation on recourse mechanism bodies will be vital in terms of being seen by beneficiaries as a group of non-biased and independent individuals that can be openly approached.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4. </a:t>
            </a:r>
            <a:r>
              <a:rPr lang="en-US" b="1" dirty="0"/>
              <a:t>Transparency</a:t>
            </a:r>
            <a:r>
              <a:rPr lang="en-US" dirty="0"/>
              <a:t>: The design of local level benefit sharing systems must involve steps to mitigate the risks of corruption at the local level. Corruption risks should be identified early across all processes in the BDS design and operation. Opportunities to mitigate these risks should first consider the integration into existing local processes to ensure the cost effectiveness of risk mitigation measures.”</a:t>
            </a:r>
          </a:p>
          <a:p>
            <a:endParaRPr lang="en-US" dirty="0"/>
          </a:p>
          <a:p>
            <a:pPr marL="171450" indent="-171450">
              <a:buFont typeface="Arial" panose="020B0604020202020204" pitchFamily="34" charset="0"/>
              <a:buChar char="•"/>
            </a:pPr>
            <a:r>
              <a:rPr lang="en-US" dirty="0"/>
              <a:t>If the instructor has used the activity on the preceding slide, students should be asked here to comment on whether or not their benefit distribution system included all four of the aspects outlined here. It is likely that they defined beneficiaries, as part of identifying actors. They also probably discussed benefits characteristics, as part of discussing types of benefits and rules for their allocation/distribution. But did they think about monitoring and transparency? Probably not, since it was not explicitly part of the assignment (although rules can be part of monitoring and transparency).</a:t>
            </a:r>
          </a:p>
          <a:p>
            <a:pPr marL="171450" indent="-171450">
              <a:buFont typeface="Arial" panose="020B0604020202020204" pitchFamily="34" charset="0"/>
              <a:buChar char="•"/>
            </a:pPr>
            <a:endParaRPr lang="de-DE" dirty="0"/>
          </a:p>
          <a:p>
            <a:pPr marL="0" indent="0">
              <a:buFont typeface="Arial" panose="020B0604020202020204" pitchFamily="34" charset="0"/>
              <a:buNone/>
            </a:pPr>
            <a:endParaRPr lang="en-US" dirty="0"/>
          </a:p>
          <a:p>
            <a:endParaRPr lang="en-US" b="1" dirty="0"/>
          </a:p>
          <a:p>
            <a:pPr>
              <a:spcAft>
                <a:spcPts val="0"/>
              </a:spcAft>
              <a:buFont typeface="+mj-lt"/>
              <a:buNone/>
            </a:pPr>
            <a:r>
              <a:rPr lang="en-US" b="1" dirty="0"/>
              <a:t>Reference and</a:t>
            </a:r>
            <a:r>
              <a:rPr lang="en-US" b="1" baseline="0" dirty="0"/>
              <a:t> graphic s</a:t>
            </a:r>
            <a:r>
              <a:rPr lang="en-US" b="1" dirty="0"/>
              <a:t>ource: </a:t>
            </a:r>
          </a:p>
          <a:p>
            <a:pPr>
              <a:spcAft>
                <a:spcPts val="0"/>
              </a:spcAft>
              <a:buFont typeface="+mj-lt"/>
              <a:buNone/>
            </a:pPr>
            <a:endParaRPr lang="en-US" sz="1200" dirty="0"/>
          </a:p>
          <a:p>
            <a:pPr>
              <a:spcAft>
                <a:spcPts val="0"/>
              </a:spcAft>
              <a:buFont typeface="+mj-lt"/>
              <a:buNone/>
            </a:pPr>
            <a:r>
              <a:rPr lang="en-US" sz="1200" dirty="0"/>
              <a:t>SNV, 2012. </a:t>
            </a:r>
            <a:r>
              <a:rPr lang="en-US" sz="1200" i="1" dirty="0"/>
              <a:t>Benefit Distribution Systems</a:t>
            </a:r>
            <a:r>
              <a:rPr lang="en-US" sz="1200" dirty="0"/>
              <a:t>. SNV Pro Poor REDD+ Briefing Paper.</a:t>
            </a:r>
          </a:p>
          <a:p>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23</a:t>
            </a:fld>
            <a:endParaRPr lang="en-US"/>
          </a:p>
        </p:txBody>
      </p:sp>
    </p:spTree>
    <p:extLst>
      <p:ext uri="{BB962C8B-B14F-4D97-AF65-F5344CB8AC3E}">
        <p14:creationId xmlns:p14="http://schemas.microsoft.com/office/powerpoint/2010/main" val="1970441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a:t>KEY MESSAGE:</a:t>
            </a:r>
          </a:p>
          <a:p>
            <a:endParaRPr lang="en-US" dirty="0"/>
          </a:p>
          <a:p>
            <a:pPr marL="171450" indent="-171450">
              <a:buFont typeface="Arial" panose="020B0604020202020204" pitchFamily="34" charset="0"/>
              <a:buChar char="•"/>
            </a:pPr>
            <a:r>
              <a:rPr lang="en-US" dirty="0"/>
              <a:t>If the instructor has used the activity on the preceding slide, students should be asked here to comment on whether or not the</a:t>
            </a:r>
            <a:r>
              <a:rPr lang="en-US" baseline="0" dirty="0"/>
              <a:t> </a:t>
            </a:r>
            <a:r>
              <a:rPr lang="en-US" dirty="0"/>
              <a:t>benefit distribution system they designed meets the key aspects of a well-functioning system, as outlined here. </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endParaRPr lang="en-US" dirty="0"/>
          </a:p>
          <a:p>
            <a:endParaRPr lang="en-US" b="1" dirty="0"/>
          </a:p>
          <a:p>
            <a:pPr>
              <a:spcAft>
                <a:spcPts val="0"/>
              </a:spcAft>
              <a:buFont typeface="+mj-lt"/>
              <a:buNone/>
            </a:pPr>
            <a:r>
              <a:rPr lang="en-US" b="1" dirty="0"/>
              <a:t>Reference: </a:t>
            </a:r>
          </a:p>
          <a:p>
            <a:pPr>
              <a:spcAft>
                <a:spcPts val="0"/>
              </a:spcAft>
              <a:buFont typeface="+mj-lt"/>
              <a:buNone/>
            </a:pPr>
            <a:endParaRPr lang="en-US" b="1" dirty="0"/>
          </a:p>
          <a:p>
            <a:pPr marL="171450" indent="-171450">
              <a:spcAft>
                <a:spcPts val="0"/>
              </a:spcAft>
              <a:buFont typeface="Arial" panose="020B0604020202020204" pitchFamily="34" charset="0"/>
              <a:buChar char="•"/>
            </a:pPr>
            <a:r>
              <a:rPr lang="en-US" sz="1200" dirty="0"/>
              <a:t>IUCN. 2009. </a:t>
            </a:r>
            <a:r>
              <a:rPr lang="en-US" sz="1200" i="1" dirty="0"/>
              <a:t>REDD-plus and benefit sharing: Experiences in forest conservation and other resource management sectors</a:t>
            </a:r>
            <a:r>
              <a:rPr lang="en-US" sz="1200" dirty="0"/>
              <a:t>. International Union for Conservation of Nature.</a:t>
            </a:r>
          </a:p>
        </p:txBody>
      </p:sp>
      <p:sp>
        <p:nvSpPr>
          <p:cNvPr id="4" name="Slide Number Placeholder 3"/>
          <p:cNvSpPr>
            <a:spLocks noGrp="1"/>
          </p:cNvSpPr>
          <p:nvPr>
            <p:ph type="sldNum" sz="quarter" idx="10"/>
          </p:nvPr>
        </p:nvSpPr>
        <p:spPr/>
        <p:txBody>
          <a:bodyPr/>
          <a:lstStyle/>
          <a:p>
            <a:fld id="{C21862AB-C33A-47D5-ACB7-AF8148FB688E}" type="slidenum">
              <a:rPr lang="en-US" smtClean="0"/>
              <a:pPr/>
              <a:t>24</a:t>
            </a:fld>
            <a:endParaRPr lang="en-US"/>
          </a:p>
        </p:txBody>
      </p:sp>
    </p:spTree>
    <p:extLst>
      <p:ext uri="{BB962C8B-B14F-4D97-AF65-F5344CB8AC3E}">
        <p14:creationId xmlns:p14="http://schemas.microsoft.com/office/powerpoint/2010/main" val="611961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25</a:t>
            </a:fld>
            <a:endParaRPr lang="en-US"/>
          </a:p>
        </p:txBody>
      </p:sp>
    </p:spTree>
    <p:extLst>
      <p:ext uri="{BB962C8B-B14F-4D97-AF65-F5344CB8AC3E}">
        <p14:creationId xmlns:p14="http://schemas.microsoft.com/office/powerpoint/2010/main" val="358510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26</a:t>
            </a:fld>
            <a:endParaRPr lang="en-US"/>
          </a:p>
        </p:txBody>
      </p:sp>
    </p:spTree>
    <p:extLst>
      <p:ext uri="{BB962C8B-B14F-4D97-AF65-F5344CB8AC3E}">
        <p14:creationId xmlns:p14="http://schemas.microsoft.com/office/powerpoint/2010/main" val="4224354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5</a:t>
            </a:fld>
            <a:endParaRPr lang="en-US"/>
          </a:p>
        </p:txBody>
      </p:sp>
    </p:spTree>
    <p:extLst>
      <p:ext uri="{BB962C8B-B14F-4D97-AF65-F5344CB8AC3E}">
        <p14:creationId xmlns:p14="http://schemas.microsoft.com/office/powerpoint/2010/main" val="216681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6</a:t>
            </a:fld>
            <a:endParaRPr lang="en-US"/>
          </a:p>
        </p:txBody>
      </p:sp>
    </p:spTree>
    <p:extLst>
      <p:ext uri="{BB962C8B-B14F-4D97-AF65-F5344CB8AC3E}">
        <p14:creationId xmlns:p14="http://schemas.microsoft.com/office/powerpoint/2010/main" val="321285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u="none" dirty="0"/>
              <a:t>KEY MESSAGE</a:t>
            </a:r>
            <a:r>
              <a:rPr lang="en-GB" u="none"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slide iterates two key principles</a:t>
            </a:r>
            <a:r>
              <a:rPr lang="en-US" baseline="0" dirty="0"/>
              <a:t> for us to consider in the distribution of different benefits and costs from PEDD+ activities</a:t>
            </a:r>
            <a:r>
              <a:rPr lang="en-US" dirty="0"/>
              <a:t>: effectiveness (of the project or the program,</a:t>
            </a:r>
            <a:r>
              <a:rPr lang="en-US" baseline="0" dirty="0"/>
              <a:t> tied to achieving project goals or outcomes) and equity (can also be tied to outcomes, or can also be tied to process, e.g. planning and implementation).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Students should be asked to think and talk about:</a:t>
            </a:r>
          </a:p>
          <a:p>
            <a:pPr marL="228600" indent="-228600">
              <a:buAutoNum type="arabicParenBoth"/>
            </a:pPr>
            <a:r>
              <a:rPr lang="en-US" baseline="0" dirty="0"/>
              <a:t>how the distribution or sharing of costs and benefits might impact project/program effectiveness</a:t>
            </a:r>
          </a:p>
          <a:p>
            <a:pPr marL="228600" indent="-228600">
              <a:buAutoNum type="arabicParenBoth"/>
            </a:pPr>
            <a:r>
              <a:rPr lang="en-US" baseline="0" dirty="0"/>
              <a:t> how the distribution might impact social equity </a:t>
            </a:r>
          </a:p>
          <a:p>
            <a:pPr marL="228600" indent="-228600">
              <a:buAutoNum type="arabicParenBoth"/>
            </a:pPr>
            <a:endParaRPr lang="de-DE" baseline="0" dirty="0"/>
          </a:p>
          <a:p>
            <a:pPr marL="228600" indent="-228600">
              <a:buAutoNum type="arabicParenBoth"/>
            </a:pPr>
            <a:endParaRPr lang="de-DE" baseline="0" dirty="0"/>
          </a:p>
          <a:p>
            <a:r>
              <a:rPr lang="de-DE" sz="1200" b="1" dirty="0"/>
              <a:t>References:</a:t>
            </a:r>
          </a:p>
          <a:p>
            <a:endParaRPr lang="en-US" sz="1200" dirty="0"/>
          </a:p>
          <a:p>
            <a:pPr marL="171450" indent="-171450">
              <a:buFont typeface="Arial" panose="020B0604020202020204" pitchFamily="34" charset="0"/>
              <a:buChar char="•"/>
            </a:pPr>
            <a:r>
              <a:rPr lang="de-DE" sz="1200" dirty="0"/>
              <a:t>USAID. 2015. USAID LEAF‘s </a:t>
            </a:r>
            <a:r>
              <a:rPr lang="en-US" sz="1200" i="1" dirty="0"/>
              <a:t>Climate Change Curriculum</a:t>
            </a:r>
            <a:r>
              <a:rPr lang="en-US" sz="1200" dirty="0"/>
              <a:t>. USAID Lowering Emissions in Asia Forests Program (USAID LEAF). </a:t>
            </a:r>
            <a:r>
              <a:rPr lang="en-US" sz="1200" dirty="0" err="1"/>
              <a:t>Winrock</a:t>
            </a:r>
            <a:r>
              <a:rPr lang="en-US" sz="1200" dirty="0"/>
              <a:t> International and US Forest Service. Bangkok, Thailand.</a:t>
            </a:r>
            <a:endParaRPr lang="en-US" baseline="0" dirty="0"/>
          </a:p>
          <a:p>
            <a:pPr marL="0" indent="0">
              <a:buNone/>
            </a:pPr>
            <a:endParaRPr lang="en-US" baseline="0"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7</a:t>
            </a:fld>
            <a:endParaRPr lang="en-US"/>
          </a:p>
        </p:txBody>
      </p:sp>
    </p:spTree>
    <p:extLst>
      <p:ext uri="{BB962C8B-B14F-4D97-AF65-F5344CB8AC3E}">
        <p14:creationId xmlns:p14="http://schemas.microsoft.com/office/powerpoint/2010/main" val="1019107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u="none" dirty="0"/>
              <a:t>KEY MESSAGE</a:t>
            </a:r>
            <a:r>
              <a:rPr lang="en-GB" u="none" dirty="0"/>
              <a:t>:  </a:t>
            </a:r>
          </a:p>
          <a:p>
            <a:endParaRPr lang="en-US" dirty="0"/>
          </a:p>
          <a:p>
            <a:r>
              <a:rPr lang="en-US" dirty="0"/>
              <a:t>The instructor should remind the students about the potential types of benefits.</a:t>
            </a:r>
            <a:r>
              <a:rPr lang="en-US" baseline="0" dirty="0"/>
              <a:t> If the earlier course material on benefits has not been covered, here the instructor would need to introduce some of this material.</a:t>
            </a:r>
          </a:p>
          <a:p>
            <a:endParaRPr lang="de-DE" baseline="0" dirty="0"/>
          </a:p>
          <a:p>
            <a:endParaRPr lang="de-DE" baseline="0" dirty="0"/>
          </a:p>
          <a:p>
            <a:r>
              <a:rPr lang="de-DE" sz="1200" b="1" dirty="0"/>
              <a:t>References:</a:t>
            </a:r>
          </a:p>
          <a:p>
            <a:endParaRPr lang="en-US" sz="1200" dirty="0"/>
          </a:p>
          <a:p>
            <a:pPr marL="171450" indent="-171450">
              <a:buFont typeface="Arial" panose="020B0604020202020204" pitchFamily="34" charset="0"/>
              <a:buChar char="•"/>
            </a:pPr>
            <a:r>
              <a:rPr lang="de-DE" sz="1200" dirty="0"/>
              <a:t>USAID. 2015. USAID LEAF‘s </a:t>
            </a:r>
            <a:r>
              <a:rPr lang="en-US" sz="1200" i="1" dirty="0"/>
              <a:t>Climate Change Curriculum</a:t>
            </a:r>
            <a:r>
              <a:rPr lang="en-US" sz="1200" dirty="0"/>
              <a:t>. USAID Lowering Emissions in Asia Forests Program (USAID LEAF). </a:t>
            </a:r>
            <a:r>
              <a:rPr lang="en-US" sz="1200" dirty="0" err="1"/>
              <a:t>Winrock</a:t>
            </a:r>
            <a:r>
              <a:rPr lang="en-US" sz="1200" dirty="0"/>
              <a:t> International and US Forest Service. Bangkok, Thailand.</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8</a:t>
            </a:fld>
            <a:endParaRPr lang="en-US"/>
          </a:p>
        </p:txBody>
      </p:sp>
    </p:spTree>
    <p:extLst>
      <p:ext uri="{BB962C8B-B14F-4D97-AF65-F5344CB8AC3E}">
        <p14:creationId xmlns:p14="http://schemas.microsoft.com/office/powerpoint/2010/main" val="2262602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u="none" dirty="0"/>
              <a:t>KEY MESSAGE</a:t>
            </a:r>
            <a:r>
              <a:rPr lang="en-GB" u="non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a:t>
            </a:r>
            <a:r>
              <a:rPr lang="en-US" baseline="0" dirty="0"/>
              <a:t>here can be different kinds of exclusions that can result from projects like REDD+ projects. Some of these exclusions are exclusions of people from resources that they previously had access to (but now don’t because of the new project). These types of exclusions lead to people experiencing new costs. </a:t>
            </a:r>
            <a:r>
              <a:rPr lang="en-US" dirty="0"/>
              <a:t>Exclusions that lead to costs could signal a need for compensation mechanisms.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baseline="0" dirty="0"/>
              <a:t>The other type of exclusions are exclusions of people from sharing in or receiving some of the benefits that the new project might generate—especially financial benefits (but also other in-kind benefits as well). This module section on REDD+ benefits sharing focusses on the exclusion from benefits.</a:t>
            </a:r>
            <a:endParaRPr lang="en-US" dirty="0"/>
          </a:p>
          <a:p>
            <a:endParaRPr lang="en-US" dirty="0"/>
          </a:p>
          <a:p>
            <a:r>
              <a:rPr lang="en-US" dirty="0"/>
              <a:t>NTFP=non-timber forest products</a:t>
            </a:r>
          </a:p>
          <a:p>
            <a:endParaRPr lang="de-DE" dirty="0"/>
          </a:p>
          <a:p>
            <a:endParaRPr lang="de-DE" dirty="0"/>
          </a:p>
          <a:p>
            <a:r>
              <a:rPr lang="de-DE" sz="1200" b="1" dirty="0"/>
              <a:t>References:</a:t>
            </a:r>
          </a:p>
          <a:p>
            <a:endParaRPr lang="en-US" sz="1200" dirty="0"/>
          </a:p>
          <a:p>
            <a:pPr marL="171450" indent="-171450">
              <a:buFont typeface="Arial" panose="020B0604020202020204" pitchFamily="34" charset="0"/>
              <a:buChar char="•"/>
            </a:pPr>
            <a:r>
              <a:rPr lang="de-DE" sz="1200" dirty="0"/>
              <a:t>USAID. 2015. USAID LEAF‘s </a:t>
            </a:r>
            <a:r>
              <a:rPr lang="en-US" sz="1200" i="1" dirty="0"/>
              <a:t>Climate Change Curriculum</a:t>
            </a:r>
            <a:r>
              <a:rPr lang="en-US" sz="1200" dirty="0"/>
              <a:t>. USAID Lowering Emissions in Asia Forests Program (USAID LEAF). </a:t>
            </a:r>
            <a:r>
              <a:rPr lang="en-US" sz="1200" dirty="0" err="1"/>
              <a:t>Winrock</a:t>
            </a:r>
            <a:r>
              <a:rPr lang="en-US" sz="1200" dirty="0"/>
              <a:t> International and US Forest Service. Bangkok, Thailand.</a:t>
            </a:r>
            <a:endParaRPr lang="en-US" baseline="0" dirty="0"/>
          </a:p>
          <a:p>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9</a:t>
            </a:fld>
            <a:endParaRPr lang="en-US"/>
          </a:p>
        </p:txBody>
      </p:sp>
    </p:spTree>
    <p:extLst>
      <p:ext uri="{BB962C8B-B14F-4D97-AF65-F5344CB8AC3E}">
        <p14:creationId xmlns:p14="http://schemas.microsoft.com/office/powerpoint/2010/main" val="3325388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u="sng" dirty="0"/>
              <a:t>Key Message</a:t>
            </a:r>
            <a:r>
              <a:rPr lang="en-GB" dirty="0"/>
              <a:t>:  </a:t>
            </a:r>
            <a:r>
              <a:rPr lang="en-US" dirty="0"/>
              <a:t>To some degree, </a:t>
            </a:r>
            <a:r>
              <a:rPr lang="en-US" b="1" dirty="0"/>
              <a:t>concerns over the distribution of costs </a:t>
            </a:r>
            <a:r>
              <a:rPr lang="en-US" dirty="0"/>
              <a:t>can be addressed through benefit</a:t>
            </a:r>
            <a:r>
              <a:rPr lang="en-US" baseline="0" dirty="0"/>
              <a:t> distribution systems. Systems can be designed so the benefits go to the people who bear the costs, but this is not necessarily the case. An example: Benefits might go to people in a community based on the holding of land rights. Men are often more likely to hold land rights. But women may actually experience the costs of curtailed resource access, by having to collect NTFPs from a further distance with an associated time cost. So men may get the project benefit, while women may bear the opportunity cost. And we cannot assume that project benefits are shared equitably within households.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de-DE" baseline="0" dirty="0"/>
          </a:p>
          <a:p>
            <a:r>
              <a:rPr lang="de-DE" sz="1200" b="1" dirty="0"/>
              <a:t>References:</a:t>
            </a:r>
          </a:p>
          <a:p>
            <a:endParaRPr lang="en-US" sz="1200" dirty="0"/>
          </a:p>
          <a:p>
            <a:pPr marL="171450" indent="-171450">
              <a:buFont typeface="Arial" panose="020B0604020202020204" pitchFamily="34" charset="0"/>
              <a:buChar char="•"/>
            </a:pPr>
            <a:r>
              <a:rPr lang="de-DE" sz="1200" dirty="0"/>
              <a:t>USAID. 2015. USAID LEAF‘s </a:t>
            </a:r>
            <a:r>
              <a:rPr lang="en-US" sz="1200" i="1" dirty="0"/>
              <a:t>Climate Change Curriculum</a:t>
            </a:r>
            <a:r>
              <a:rPr lang="en-US" sz="1200" dirty="0"/>
              <a:t>. USAID Lowering Emissions in Asia Forests Program (USAID LEAF). </a:t>
            </a:r>
            <a:r>
              <a:rPr lang="en-US" sz="1200" dirty="0" err="1"/>
              <a:t>Winrock</a:t>
            </a:r>
            <a:r>
              <a:rPr lang="en-US" sz="1200" dirty="0"/>
              <a:t> International and US Forest Service. Bangkok, Thailand.</a:t>
            </a: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10</a:t>
            </a:fld>
            <a:endParaRPr lang="en-US"/>
          </a:p>
        </p:txBody>
      </p:sp>
    </p:spTree>
    <p:extLst>
      <p:ext uri="{BB962C8B-B14F-4D97-AF65-F5344CB8AC3E}">
        <p14:creationId xmlns:p14="http://schemas.microsoft.com/office/powerpoint/2010/main" val="2201005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u="sng" dirty="0"/>
              <a:t>Key Message</a:t>
            </a:r>
            <a:r>
              <a:rPr lang="en-GB" dirty="0"/>
              <a:t>:  </a:t>
            </a:r>
            <a:r>
              <a:rPr lang="en-US" dirty="0"/>
              <a:t>Benefit distribution systems can be designed and organized at different scales, because the financial</a:t>
            </a:r>
            <a:r>
              <a:rPr lang="en-US" baseline="0" dirty="0"/>
              <a:t> flows associated with REDD+ can occur at different scales. This slide makes the simple point that the flows can occur at different scales.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de-DE" baseline="0" dirty="0"/>
          </a:p>
          <a:p>
            <a:r>
              <a:rPr lang="de-DE" sz="1200" b="1" dirty="0"/>
              <a:t>References:</a:t>
            </a:r>
          </a:p>
          <a:p>
            <a:endParaRPr lang="en-US" sz="1200" dirty="0"/>
          </a:p>
          <a:p>
            <a:pPr marL="171450" indent="-171450">
              <a:buFont typeface="Arial" panose="020B0604020202020204" pitchFamily="34" charset="0"/>
              <a:buChar char="•"/>
            </a:pPr>
            <a:r>
              <a:rPr lang="de-DE" sz="1200" dirty="0"/>
              <a:t>USAID. 2015. USAID LEAF‘s </a:t>
            </a:r>
            <a:r>
              <a:rPr lang="en-US" sz="1200" i="1" dirty="0"/>
              <a:t>Climate Change Curriculum</a:t>
            </a:r>
            <a:r>
              <a:rPr lang="en-US" sz="1200" dirty="0"/>
              <a:t>. USAID Lowering Emissions in Asia Forests Program (USAID LEAF). </a:t>
            </a:r>
            <a:r>
              <a:rPr lang="en-US" sz="1200" dirty="0" err="1"/>
              <a:t>Winrock</a:t>
            </a:r>
            <a:r>
              <a:rPr lang="en-US" sz="1200" dirty="0"/>
              <a:t> International and US Forest Service. Bangkok, Thailand.</a:t>
            </a:r>
            <a:endParaRPr lang="en-US" baseline="0" dirty="0"/>
          </a:p>
          <a:p>
            <a:pPr marL="171450" indent="-171450">
              <a:buFont typeface="Arial" panose="020B0604020202020204" pitchFamily="34" charset="0"/>
              <a:buChar cha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21862AB-C33A-47D5-ACB7-AF8148FB688E}" type="slidenum">
              <a:rPr lang="en-US" smtClean="0"/>
              <a:pPr/>
              <a:t>11</a:t>
            </a:fld>
            <a:endParaRPr lang="en-US"/>
          </a:p>
        </p:txBody>
      </p:sp>
    </p:spTree>
    <p:extLst>
      <p:ext uri="{BB962C8B-B14F-4D97-AF65-F5344CB8AC3E}">
        <p14:creationId xmlns:p14="http://schemas.microsoft.com/office/powerpoint/2010/main" val="3006288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5531" y="1263997"/>
            <a:ext cx="11754678"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85531" y="4055170"/>
            <a:ext cx="11754678"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3E2C93FA-DE33-4246-849E-EABFD580EF31}"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1669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Graphic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86359B9A-246F-4F46-ADF2-9EA990F595F4}"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82956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7E9D36B6-96E9-4D7D-8CBB-6A687C1ECC3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188138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ertical White_graphic">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CDB1A9FC-E5D1-4C13-9465-FA7AC203E476}"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853196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655F37B9-2713-4CF3-857B-401AA50E467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37191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33400" y="1654175"/>
            <a:ext cx="11296650" cy="5067300"/>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534F2F7-125A-47FD-93FC-B3107FBC42B3}"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454222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xercise_graphic">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AA0C008D-2F82-4072-B12F-E19950034879}"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3018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ercise_2field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666750" y="1825625"/>
            <a:ext cx="5181600" cy="4895850"/>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343650" y="1825625"/>
            <a:ext cx="5181600" cy="4895850"/>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CCA95CB6-A3FD-405B-8B1B-B0EBA1412DC6}"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759112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kehome Mess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71500" y="1542505"/>
            <a:ext cx="11144250" cy="5178969"/>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1D6477F1-8A9B-42F0-A077-368668061C9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515369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kehome Message_2field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9AD43A23-A582-454F-B1D0-3CB3E7CECEBD}"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707323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53201178-0995-41BD-A033-831330E75B4F}"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13621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dule Title &amp; Top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06017" y="1741073"/>
            <a:ext cx="11953461" cy="1909903"/>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i="0" baseline="0">
                <a:solidFill>
                  <a:schemeClr val="bg1"/>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06017" y="3922643"/>
            <a:ext cx="11953461" cy="2054087"/>
          </a:xfrm>
        </p:spPr>
        <p:txBody>
          <a:bodyPr anchor="ctr">
            <a:normAutofit/>
          </a:bodyPr>
          <a:lstStyle>
            <a:lvl1pPr marL="0" indent="0" algn="ctr">
              <a:lnSpc>
                <a:spcPct val="150000"/>
              </a:lnSpc>
              <a:buNone/>
              <a:defRPr sz="4400" b="1" i="0"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p>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0176A84D-DCCA-4B35-B6EA-E178FB184593}"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2779442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Further Reading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108680"/>
            <a:ext cx="10467041" cy="672626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4E358E3B-A8B8-4D96-97DC-F3E7DB62E68C}"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77780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8B390477-E123-401E-A4FD-930BB9602432}" type="datetime1">
              <a:rPr lang="en-US" smtClean="0"/>
              <a:t>1/23/2017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10"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Tree>
    <p:extLst>
      <p:ext uri="{BB962C8B-B14F-4D97-AF65-F5344CB8AC3E}">
        <p14:creationId xmlns:p14="http://schemas.microsoft.com/office/powerpoint/2010/main" val="422040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C84032-2427-B749-AEE9-A70223192715}"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a:off x="609601" y="85900"/>
            <a:ext cx="8977329" cy="994179"/>
          </a:xfrm>
        </p:spPr>
        <p:txBody>
          <a:bodyPr>
            <a:normAutofit/>
          </a:bodyPr>
          <a:lstStyle>
            <a:lvl1pPr algn="l">
              <a:defRPr sz="3600">
                <a:ln w="3175">
                  <a:solidFill>
                    <a:srgbClr val="285F30"/>
                  </a:solidFill>
                </a:ln>
                <a:solidFill>
                  <a:srgbClr val="32733C"/>
                </a:solidFill>
              </a:defRPr>
            </a:lvl1pPr>
          </a:lstStyle>
          <a:p>
            <a:r>
              <a:rPr lang="fr-CH"/>
              <a:t>Click to edit Master title style</a:t>
            </a:r>
            <a:endParaRPr lang="en-US" dirty="0"/>
          </a:p>
        </p:txBody>
      </p:sp>
      <p:sp>
        <p:nvSpPr>
          <p:cNvPr id="10" name="Content Placeholder 2"/>
          <p:cNvSpPr>
            <a:spLocks noGrp="1"/>
          </p:cNvSpPr>
          <p:nvPr>
            <p:ph idx="1"/>
          </p:nvPr>
        </p:nvSpPr>
        <p:spPr>
          <a:xfrm>
            <a:off x="609600" y="1600201"/>
            <a:ext cx="10972800" cy="4525963"/>
          </a:xfrm>
        </p:spPr>
        <p:txBody>
          <a:bodyPr>
            <a:normAutofit/>
          </a:bodyPr>
          <a:lstStyle>
            <a:lvl1pPr marL="342900" indent="-342900">
              <a:lnSpc>
                <a:spcPct val="110000"/>
              </a:lnSpc>
              <a:spcBef>
                <a:spcPts val="300"/>
              </a:spcBef>
              <a:spcAft>
                <a:spcPts val="300"/>
              </a:spcAft>
              <a:buSzPct val="79000"/>
              <a:buFont typeface="Wingdings" charset="2"/>
              <a:buChar char="§"/>
              <a:defRPr sz="2600">
                <a:solidFill>
                  <a:schemeClr val="tx1">
                    <a:lumMod val="85000"/>
                    <a:lumOff val="15000"/>
                  </a:schemeClr>
                </a:solidFill>
              </a:defRPr>
            </a:lvl1pPr>
            <a:lvl2pPr marL="742950" indent="-285750">
              <a:lnSpc>
                <a:spcPct val="110000"/>
              </a:lnSpc>
              <a:spcBef>
                <a:spcPts val="300"/>
              </a:spcBef>
              <a:spcAft>
                <a:spcPts val="300"/>
              </a:spcAft>
              <a:buSzPct val="79000"/>
              <a:buFont typeface="Wingdings" charset="2"/>
              <a:buChar char="§"/>
              <a:defRPr sz="2400">
                <a:solidFill>
                  <a:schemeClr val="tx1">
                    <a:lumMod val="85000"/>
                    <a:lumOff val="15000"/>
                  </a:schemeClr>
                </a:solidFill>
              </a:defRPr>
            </a:lvl2pPr>
            <a:lvl3pPr marL="11430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3pPr>
            <a:lvl4pPr marL="16002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4pPr>
            <a:lvl5pPr marL="20574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5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dirty="0"/>
          </a:p>
        </p:txBody>
      </p:sp>
    </p:spTree>
    <p:extLst>
      <p:ext uri="{BB962C8B-B14F-4D97-AF65-F5344CB8AC3E}">
        <p14:creationId xmlns:p14="http://schemas.microsoft.com/office/powerpoint/2010/main" val="2002757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C84032-2427-B749-AEE9-A70223192715}"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a:off x="609601" y="85900"/>
            <a:ext cx="8977329" cy="994179"/>
          </a:xfrm>
        </p:spPr>
        <p:txBody>
          <a:bodyPr>
            <a:normAutofit/>
          </a:bodyPr>
          <a:lstStyle>
            <a:lvl1pPr algn="l">
              <a:defRPr sz="3600" b="1">
                <a:ln w="6350">
                  <a:solidFill>
                    <a:schemeClr val="bg1"/>
                  </a:solidFill>
                </a:ln>
                <a:solidFill>
                  <a:schemeClr val="bg1"/>
                </a:solidFill>
                <a:effectLst>
                  <a:outerShdw blurRad="12700" dist="38100" dir="2700000" algn="tl" rotWithShape="0">
                    <a:srgbClr val="000000">
                      <a:alpha val="50000"/>
                    </a:srgbClr>
                  </a:outerShdw>
                </a:effectLst>
              </a:defRPr>
            </a:lvl1pPr>
          </a:lstStyle>
          <a:p>
            <a:r>
              <a:rPr lang="fr-CH"/>
              <a:t>Click to edit Master title style</a:t>
            </a:r>
            <a:endParaRPr lang="en-US" dirty="0"/>
          </a:p>
        </p:txBody>
      </p:sp>
      <p:sp>
        <p:nvSpPr>
          <p:cNvPr id="10" name="Content Placeholder 2"/>
          <p:cNvSpPr>
            <a:spLocks noGrp="1"/>
          </p:cNvSpPr>
          <p:nvPr>
            <p:ph idx="1"/>
          </p:nvPr>
        </p:nvSpPr>
        <p:spPr>
          <a:xfrm>
            <a:off x="609600" y="1600201"/>
            <a:ext cx="10972800" cy="4525963"/>
          </a:xfrm>
        </p:spPr>
        <p:txBody>
          <a:bodyPr>
            <a:normAutofit/>
          </a:bodyPr>
          <a:lstStyle>
            <a:lvl1pPr marL="342900" indent="-342900">
              <a:lnSpc>
                <a:spcPct val="110000"/>
              </a:lnSpc>
              <a:spcBef>
                <a:spcPts val="300"/>
              </a:spcBef>
              <a:spcAft>
                <a:spcPts val="300"/>
              </a:spcAft>
              <a:buSzPct val="79000"/>
              <a:buFont typeface="Wingdings" charset="2"/>
              <a:buChar char="§"/>
              <a:defRPr sz="2600">
                <a:solidFill>
                  <a:schemeClr val="tx1">
                    <a:lumMod val="85000"/>
                    <a:lumOff val="15000"/>
                  </a:schemeClr>
                </a:solidFill>
              </a:defRPr>
            </a:lvl1pPr>
            <a:lvl2pPr marL="742950" indent="-285750">
              <a:lnSpc>
                <a:spcPct val="110000"/>
              </a:lnSpc>
              <a:spcBef>
                <a:spcPts val="300"/>
              </a:spcBef>
              <a:spcAft>
                <a:spcPts val="300"/>
              </a:spcAft>
              <a:buSzPct val="79000"/>
              <a:buFont typeface="Wingdings" charset="2"/>
              <a:buChar char="§"/>
              <a:defRPr sz="2400">
                <a:solidFill>
                  <a:schemeClr val="tx1">
                    <a:lumMod val="85000"/>
                    <a:lumOff val="15000"/>
                  </a:schemeClr>
                </a:solidFill>
              </a:defRPr>
            </a:lvl2pPr>
            <a:lvl3pPr marL="11430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3pPr>
            <a:lvl4pPr marL="16002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4pPr>
            <a:lvl5pPr marL="20574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5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dirty="0"/>
          </a:p>
        </p:txBody>
      </p:sp>
    </p:spTree>
    <p:extLst>
      <p:ext uri="{BB962C8B-B14F-4D97-AF65-F5344CB8AC3E}">
        <p14:creationId xmlns:p14="http://schemas.microsoft.com/office/powerpoint/2010/main" val="3966187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C84032-2427-B749-AEE9-A70223192715}"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rot="16200000">
            <a:off x="-2245307" y="2766215"/>
            <a:ext cx="6220941" cy="1325572"/>
          </a:xfrm>
        </p:spPr>
        <p:txBody>
          <a:bodyPr>
            <a:normAutofit/>
          </a:bodyPr>
          <a:lstStyle>
            <a:lvl1pPr algn="l">
              <a:defRPr sz="3600">
                <a:ln w="3175">
                  <a:solidFill>
                    <a:srgbClr val="285F30"/>
                  </a:solidFill>
                </a:ln>
                <a:solidFill>
                  <a:srgbClr val="32733C"/>
                </a:solidFill>
              </a:defRPr>
            </a:lvl1pPr>
          </a:lstStyle>
          <a:p>
            <a:r>
              <a:rPr lang="fr-CH"/>
              <a:t>Click to edit Master title style</a:t>
            </a:r>
            <a:endParaRPr lang="en-US" dirty="0"/>
          </a:p>
        </p:txBody>
      </p:sp>
      <p:sp>
        <p:nvSpPr>
          <p:cNvPr id="10" name="Content Placeholder 2"/>
          <p:cNvSpPr>
            <a:spLocks noGrp="1"/>
          </p:cNvSpPr>
          <p:nvPr>
            <p:ph idx="1"/>
          </p:nvPr>
        </p:nvSpPr>
        <p:spPr>
          <a:xfrm>
            <a:off x="2392037" y="1600201"/>
            <a:ext cx="9190363" cy="4525963"/>
          </a:xfrm>
        </p:spPr>
        <p:txBody>
          <a:bodyPr>
            <a:normAutofit/>
          </a:bodyPr>
          <a:lstStyle>
            <a:lvl1pPr marL="342900" indent="-342900">
              <a:lnSpc>
                <a:spcPct val="110000"/>
              </a:lnSpc>
              <a:spcBef>
                <a:spcPts val="300"/>
              </a:spcBef>
              <a:spcAft>
                <a:spcPts val="300"/>
              </a:spcAft>
              <a:buSzPct val="79000"/>
              <a:buFont typeface="Wingdings" charset="2"/>
              <a:buChar char="§"/>
              <a:defRPr sz="2600">
                <a:solidFill>
                  <a:schemeClr val="tx1">
                    <a:lumMod val="85000"/>
                    <a:lumOff val="15000"/>
                  </a:schemeClr>
                </a:solidFill>
              </a:defRPr>
            </a:lvl1pPr>
            <a:lvl2pPr marL="742950" indent="-285750">
              <a:lnSpc>
                <a:spcPct val="110000"/>
              </a:lnSpc>
              <a:spcBef>
                <a:spcPts val="300"/>
              </a:spcBef>
              <a:spcAft>
                <a:spcPts val="300"/>
              </a:spcAft>
              <a:buSzPct val="79000"/>
              <a:buFont typeface="Wingdings" charset="2"/>
              <a:buChar char="§"/>
              <a:defRPr sz="2400">
                <a:solidFill>
                  <a:schemeClr val="tx1">
                    <a:lumMod val="85000"/>
                    <a:lumOff val="15000"/>
                  </a:schemeClr>
                </a:solidFill>
              </a:defRPr>
            </a:lvl2pPr>
            <a:lvl3pPr marL="11430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3pPr>
            <a:lvl4pPr marL="16002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4pPr>
            <a:lvl5pPr marL="20574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5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dirty="0"/>
          </a:p>
        </p:txBody>
      </p:sp>
    </p:spTree>
    <p:extLst>
      <p:ext uri="{BB962C8B-B14F-4D97-AF65-F5344CB8AC3E}">
        <p14:creationId xmlns:p14="http://schemas.microsoft.com/office/powerpoint/2010/main" val="2179447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C84032-2427-B749-AEE9-A70223192715}"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a:off x="609601" y="85900"/>
            <a:ext cx="8977329" cy="994179"/>
          </a:xfrm>
        </p:spPr>
        <p:txBody>
          <a:bodyPr>
            <a:normAutofit/>
          </a:bodyPr>
          <a:lstStyle>
            <a:lvl1pPr algn="l">
              <a:defRPr sz="3600">
                <a:ln w="3175">
                  <a:solidFill>
                    <a:srgbClr val="285F30"/>
                  </a:solidFill>
                </a:ln>
                <a:solidFill>
                  <a:srgbClr val="32733C"/>
                </a:solidFill>
              </a:defRPr>
            </a:lvl1pPr>
          </a:lstStyle>
          <a:p>
            <a:r>
              <a:rPr lang="fr-CH"/>
              <a:t>Click to edit Master title style</a:t>
            </a:r>
            <a:endParaRPr lang="en-US" dirty="0"/>
          </a:p>
        </p:txBody>
      </p:sp>
      <p:sp>
        <p:nvSpPr>
          <p:cNvPr id="10" name="Content Placeholder 2"/>
          <p:cNvSpPr>
            <a:spLocks noGrp="1"/>
          </p:cNvSpPr>
          <p:nvPr>
            <p:ph idx="1"/>
          </p:nvPr>
        </p:nvSpPr>
        <p:spPr>
          <a:xfrm>
            <a:off x="609600" y="1600201"/>
            <a:ext cx="10972800" cy="4525963"/>
          </a:xfrm>
        </p:spPr>
        <p:txBody>
          <a:bodyPr>
            <a:normAutofit/>
          </a:bodyPr>
          <a:lstStyle>
            <a:lvl1pPr marL="342900" indent="-342900">
              <a:lnSpc>
                <a:spcPct val="110000"/>
              </a:lnSpc>
              <a:spcBef>
                <a:spcPts val="300"/>
              </a:spcBef>
              <a:spcAft>
                <a:spcPts val="300"/>
              </a:spcAft>
              <a:buSzPct val="79000"/>
              <a:buFont typeface="Wingdings" charset="2"/>
              <a:buChar char="§"/>
              <a:defRPr sz="2600">
                <a:solidFill>
                  <a:schemeClr val="tx1">
                    <a:lumMod val="85000"/>
                    <a:lumOff val="15000"/>
                  </a:schemeClr>
                </a:solidFill>
              </a:defRPr>
            </a:lvl1pPr>
            <a:lvl2pPr marL="742950" indent="-285750">
              <a:lnSpc>
                <a:spcPct val="110000"/>
              </a:lnSpc>
              <a:spcBef>
                <a:spcPts val="300"/>
              </a:spcBef>
              <a:spcAft>
                <a:spcPts val="300"/>
              </a:spcAft>
              <a:buSzPct val="79000"/>
              <a:buFont typeface="Wingdings" charset="2"/>
              <a:buChar char="§"/>
              <a:defRPr sz="2400">
                <a:solidFill>
                  <a:schemeClr val="tx1">
                    <a:lumMod val="85000"/>
                    <a:lumOff val="15000"/>
                  </a:schemeClr>
                </a:solidFill>
              </a:defRPr>
            </a:lvl2pPr>
            <a:lvl3pPr marL="11430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3pPr>
            <a:lvl4pPr marL="16002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4pPr>
            <a:lvl5pPr marL="20574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5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dirty="0"/>
          </a:p>
        </p:txBody>
      </p:sp>
    </p:spTree>
    <p:extLst>
      <p:ext uri="{BB962C8B-B14F-4D97-AF65-F5344CB8AC3E}">
        <p14:creationId xmlns:p14="http://schemas.microsoft.com/office/powerpoint/2010/main" val="2485534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C84032-2427-B749-AEE9-A70223192715}"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17112-0BBC-CD41-90CF-8B6E80C642C3}" type="slidenum">
              <a:rPr lang="en-US" smtClean="0"/>
              <a:t>‹#›</a:t>
            </a:fld>
            <a:endParaRPr lang="en-US"/>
          </a:p>
        </p:txBody>
      </p:sp>
      <p:sp>
        <p:nvSpPr>
          <p:cNvPr id="9" name="Title 1"/>
          <p:cNvSpPr>
            <a:spLocks noGrp="1"/>
          </p:cNvSpPr>
          <p:nvPr>
            <p:ph type="title"/>
          </p:nvPr>
        </p:nvSpPr>
        <p:spPr>
          <a:xfrm>
            <a:off x="609601" y="85900"/>
            <a:ext cx="8977329" cy="994179"/>
          </a:xfrm>
        </p:spPr>
        <p:txBody>
          <a:bodyPr>
            <a:normAutofit/>
          </a:bodyPr>
          <a:lstStyle>
            <a:lvl1pPr algn="l">
              <a:defRPr sz="3600">
                <a:ln w="3175">
                  <a:solidFill>
                    <a:srgbClr val="285F30"/>
                  </a:solidFill>
                </a:ln>
                <a:solidFill>
                  <a:srgbClr val="32733C"/>
                </a:solidFill>
              </a:defRPr>
            </a:lvl1pPr>
          </a:lstStyle>
          <a:p>
            <a:r>
              <a:rPr lang="fr-CH"/>
              <a:t>Click to edit Master title style</a:t>
            </a:r>
            <a:endParaRPr lang="en-US" dirty="0"/>
          </a:p>
        </p:txBody>
      </p:sp>
      <p:sp>
        <p:nvSpPr>
          <p:cNvPr id="10" name="Content Placeholder 2"/>
          <p:cNvSpPr>
            <a:spLocks noGrp="1"/>
          </p:cNvSpPr>
          <p:nvPr>
            <p:ph idx="1"/>
          </p:nvPr>
        </p:nvSpPr>
        <p:spPr>
          <a:xfrm>
            <a:off x="609600" y="1600201"/>
            <a:ext cx="10972800" cy="4525963"/>
          </a:xfrm>
        </p:spPr>
        <p:txBody>
          <a:bodyPr>
            <a:normAutofit/>
          </a:bodyPr>
          <a:lstStyle>
            <a:lvl1pPr marL="342900" indent="-342900">
              <a:lnSpc>
                <a:spcPct val="110000"/>
              </a:lnSpc>
              <a:spcBef>
                <a:spcPts val="300"/>
              </a:spcBef>
              <a:spcAft>
                <a:spcPts val="300"/>
              </a:spcAft>
              <a:buSzPct val="79000"/>
              <a:buFont typeface="Wingdings" charset="2"/>
              <a:buChar char="§"/>
              <a:defRPr sz="2600">
                <a:solidFill>
                  <a:schemeClr val="tx1">
                    <a:lumMod val="85000"/>
                    <a:lumOff val="15000"/>
                  </a:schemeClr>
                </a:solidFill>
              </a:defRPr>
            </a:lvl1pPr>
            <a:lvl2pPr marL="742950" indent="-285750">
              <a:lnSpc>
                <a:spcPct val="110000"/>
              </a:lnSpc>
              <a:spcBef>
                <a:spcPts val="300"/>
              </a:spcBef>
              <a:spcAft>
                <a:spcPts val="300"/>
              </a:spcAft>
              <a:buSzPct val="79000"/>
              <a:buFont typeface="Wingdings" charset="2"/>
              <a:buChar char="§"/>
              <a:defRPr sz="2400">
                <a:solidFill>
                  <a:schemeClr val="tx1">
                    <a:lumMod val="85000"/>
                    <a:lumOff val="15000"/>
                  </a:schemeClr>
                </a:solidFill>
              </a:defRPr>
            </a:lvl2pPr>
            <a:lvl3pPr marL="11430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3pPr>
            <a:lvl4pPr marL="16002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4pPr>
            <a:lvl5pPr marL="2057400" indent="-228600">
              <a:lnSpc>
                <a:spcPct val="110000"/>
              </a:lnSpc>
              <a:spcBef>
                <a:spcPts val="300"/>
              </a:spcBef>
              <a:spcAft>
                <a:spcPts val="300"/>
              </a:spcAft>
              <a:buSzPct val="79000"/>
              <a:buFont typeface="Wingdings" charset="2"/>
              <a:buChar char="§"/>
              <a:defRPr sz="2400">
                <a:solidFill>
                  <a:schemeClr val="tx1">
                    <a:lumMod val="85000"/>
                    <a:lumOff val="15000"/>
                  </a:schemeClr>
                </a:solidFill>
              </a:defRPr>
            </a:lvl5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dirty="0"/>
          </a:p>
        </p:txBody>
      </p:sp>
    </p:spTree>
    <p:extLst>
      <p:ext uri="{BB962C8B-B14F-4D97-AF65-F5344CB8AC3E}">
        <p14:creationId xmlns:p14="http://schemas.microsoft.com/office/powerpoint/2010/main" val="165541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ut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108682"/>
            <a:ext cx="10493546" cy="6726262"/>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117B3CA3-81C3-4E20-93DE-53F8F9936F57}"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869608" y="2889000"/>
            <a:ext cx="6858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874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Regul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30087" y="1542505"/>
            <a:ext cx="11171583" cy="5083581"/>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E6448C3-0E4C-40AE-A256-03591A7564C8}"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064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530087" y="1542505"/>
            <a:ext cx="11158330" cy="5070329"/>
          </a:xfrm>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9C27E607-5288-4B2F-BE18-0FBDA434BA6E}" type="datetime1">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9496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531F5B4E-7FA1-4624-8223-5AF0570ACA45}"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51718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ison_title_box">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3" y="0"/>
            <a:ext cx="12192000" cy="6858000"/>
          </a:xfrm>
          <a:prstGeom prst="rect">
            <a:avLst/>
          </a:prstGeom>
        </p:spPr>
      </p:pic>
      <p:sp>
        <p:nvSpPr>
          <p:cNvPr id="3" name="Text Placeholder 2"/>
          <p:cNvSpPr>
            <a:spLocks noGrp="1"/>
          </p:cNvSpPr>
          <p:nvPr>
            <p:ph type="body" idx="1"/>
          </p:nvPr>
        </p:nvSpPr>
        <p:spPr>
          <a:xfrm>
            <a:off x="463825" y="1535113"/>
            <a:ext cx="5386917"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4" name="Content Placeholder 3"/>
          <p:cNvSpPr>
            <a:spLocks noGrp="1"/>
          </p:cNvSpPr>
          <p:nvPr>
            <p:ph sz="half" idx="2"/>
          </p:nvPr>
        </p:nvSpPr>
        <p:spPr>
          <a:xfrm>
            <a:off x="463825" y="2174875"/>
            <a:ext cx="5386917" cy="4546600"/>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914400" indent="0">
              <a:lnSpc>
                <a:spcPct val="110000"/>
              </a:lnSpc>
              <a:spcBef>
                <a:spcPts val="300"/>
              </a:spcBef>
              <a:spcAft>
                <a:spcPts val="300"/>
              </a:spcAft>
              <a:buFont typeface="Wingdings" charset="2"/>
              <a:buNone/>
              <a:defRPr sz="1800"/>
            </a:lvl3pPr>
            <a:lvl4pPr marL="1371600" indent="0">
              <a:lnSpc>
                <a:spcPct val="110000"/>
              </a:lnSpc>
              <a:spcBef>
                <a:spcPts val="300"/>
              </a:spcBef>
              <a:spcAft>
                <a:spcPts val="300"/>
              </a:spcAft>
              <a:buFont typeface="Wingdings" charset="2"/>
              <a:buNone/>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4"/>
          <p:cNvSpPr>
            <a:spLocks noGrp="1"/>
          </p:cNvSpPr>
          <p:nvPr>
            <p:ph type="body" sz="quarter" idx="3"/>
          </p:nvPr>
        </p:nvSpPr>
        <p:spPr>
          <a:xfrm>
            <a:off x="6445160" y="1535113"/>
            <a:ext cx="5389033" cy="639762"/>
          </a:xfrm>
          <a:solidFill>
            <a:schemeClr val="bg1">
              <a:lumMod val="85000"/>
            </a:schemeClr>
          </a:solidFill>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dirty="0"/>
              <a:t>Click to </a:t>
            </a:r>
            <a:r>
              <a:rPr lang="fr-CH" dirty="0" err="1"/>
              <a:t>edit</a:t>
            </a:r>
            <a:r>
              <a:rPr lang="fr-CH" dirty="0"/>
              <a:t> Master </a:t>
            </a:r>
            <a:r>
              <a:rPr lang="fr-CH" dirty="0" err="1"/>
              <a:t>text</a:t>
            </a:r>
            <a:r>
              <a:rPr lang="fr-CH" dirty="0"/>
              <a:t> styles</a:t>
            </a:r>
          </a:p>
        </p:txBody>
      </p:sp>
      <p:sp>
        <p:nvSpPr>
          <p:cNvPr id="6" name="Content Placeholder 5"/>
          <p:cNvSpPr>
            <a:spLocks noGrp="1"/>
          </p:cNvSpPr>
          <p:nvPr>
            <p:ph sz="quarter" idx="4"/>
          </p:nvPr>
        </p:nvSpPr>
        <p:spPr>
          <a:xfrm>
            <a:off x="6445160" y="2174875"/>
            <a:ext cx="5389033" cy="4546600"/>
          </a:xfrm>
        </p:spPr>
        <p:txBody>
          <a:bodyPr/>
          <a:lstStyle>
            <a:lvl1pPr marL="342900" indent="-342900">
              <a:lnSpc>
                <a:spcPct val="110000"/>
              </a:lnSpc>
              <a:spcBef>
                <a:spcPts val="300"/>
              </a:spcBef>
              <a:spcAft>
                <a:spcPts val="300"/>
              </a:spcAft>
              <a:buFont typeface="Wingdings" charset="2"/>
              <a:buChar char="§"/>
              <a:defRPr sz="2400"/>
            </a:lvl1pPr>
            <a:lvl2pPr marL="742950" indent="-285750">
              <a:lnSpc>
                <a:spcPct val="110000"/>
              </a:lnSpc>
              <a:spcBef>
                <a:spcPts val="300"/>
              </a:spcBef>
              <a:spcAft>
                <a:spcPts val="300"/>
              </a:spcAft>
              <a:buFont typeface="Wingdings" charset="2"/>
              <a:buChar char="§"/>
              <a:defRPr sz="2000"/>
            </a:lvl2pPr>
            <a:lvl3pPr marL="1143000" indent="-228600">
              <a:lnSpc>
                <a:spcPct val="110000"/>
              </a:lnSpc>
              <a:spcBef>
                <a:spcPts val="300"/>
              </a:spcBef>
              <a:spcAft>
                <a:spcPts val="300"/>
              </a:spcAft>
              <a:buFont typeface="Wingdings" charset="2"/>
              <a:buChar char="§"/>
              <a:defRPr sz="1800"/>
            </a:lvl3pPr>
            <a:lvl4pPr marL="1600200" indent="-228600">
              <a:lnSpc>
                <a:spcPct val="110000"/>
              </a:lnSpc>
              <a:spcBef>
                <a:spcPts val="300"/>
              </a:spcBef>
              <a:spcAft>
                <a:spcPts val="300"/>
              </a:spcAft>
              <a:buFont typeface="Wingdings" charset="2"/>
              <a:buChar char="§"/>
              <a:defRPr sz="1600"/>
            </a:lvl4pPr>
            <a:lvl5pPr marL="2057400" indent="-228600">
              <a:lnSpc>
                <a:spcPct val="110000"/>
              </a:lnSpc>
              <a:spcBef>
                <a:spcPts val="300"/>
              </a:spcBef>
              <a:spcAft>
                <a:spcPts val="300"/>
              </a:spcAft>
              <a:buFont typeface="Wingdings" charset="2"/>
              <a:buChar char="§"/>
              <a:defRPr sz="1600"/>
            </a:lvl5pPr>
            <a:lvl6pPr>
              <a:defRPr sz="1600"/>
            </a:lvl6pPr>
            <a:lvl7pPr>
              <a:defRPr sz="1600"/>
            </a:lvl7pPr>
            <a:lvl8pPr>
              <a:defRPr sz="1600"/>
            </a:lvl8pPr>
            <a:lvl9pPr>
              <a:defRPr sz="16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7" name="Date Placeholder 6"/>
          <p:cNvSpPr>
            <a:spLocks noGrp="1"/>
          </p:cNvSpPr>
          <p:nvPr>
            <p:ph type="dt" sz="half" idx="10"/>
          </p:nvPr>
        </p:nvSpPr>
        <p:spPr/>
        <p:txBody>
          <a:bodyPr/>
          <a:lstStyle/>
          <a:p>
            <a:fld id="{15F52AFA-19FE-4CF3-BFE1-5A7B0F0F97D2}" type="datetime1">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17112-0BBC-CD41-90CF-8B6E80C642C3}" type="slidenum">
              <a:rPr lang="en-US" smtClean="0"/>
              <a:t>‹#›</a:t>
            </a:fld>
            <a:endParaRPr lang="en-US"/>
          </a:p>
        </p:txBody>
      </p:sp>
      <p:sp>
        <p:nvSpPr>
          <p:cNvPr id="12"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9741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443948"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423989" y="1563755"/>
            <a:ext cx="5436704" cy="5157719"/>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E99C37A8-C27E-45C9-B330-F969CD2F3CA9}" type="datetime1">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01567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amp;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EEC35568-CF12-4578-966F-9F068A8D0951}" type="datetime1">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051745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EED4B-9ABE-4A15-BC4E-6FA6F52E34C1}" type="datetime1">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4D1-FDD9-4227-AB8F-CBC9F09C9B0C}" type="slidenum">
              <a:rPr lang="en-US" smtClean="0"/>
              <a:t>‹#›</a:t>
            </a:fld>
            <a:endParaRPr lang="en-US"/>
          </a:p>
        </p:txBody>
      </p:sp>
    </p:spTree>
    <p:extLst>
      <p:ext uri="{BB962C8B-B14F-4D97-AF65-F5344CB8AC3E}">
        <p14:creationId xmlns:p14="http://schemas.microsoft.com/office/powerpoint/2010/main" val="122075051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85" r:id="rId4"/>
    <p:sldLayoutId id="2147483725" r:id="rId5"/>
    <p:sldLayoutId id="2147483652" r:id="rId6"/>
    <p:sldLayoutId id="2147483721" r:id="rId7"/>
    <p:sldLayoutId id="2147483727" r:id="rId8"/>
    <p:sldLayoutId id="2147483654" r:id="rId9"/>
    <p:sldLayoutId id="2147483696" r:id="rId10"/>
    <p:sldLayoutId id="2147483691" r:id="rId11"/>
    <p:sldLayoutId id="2147483722" r:id="rId12"/>
    <p:sldLayoutId id="2147483697" r:id="rId13"/>
    <p:sldLayoutId id="2147483665" r:id="rId14"/>
    <p:sldLayoutId id="2147483724" r:id="rId15"/>
    <p:sldLayoutId id="2147483708" r:id="rId16"/>
    <p:sldLayoutId id="2147483666" r:id="rId17"/>
    <p:sldLayoutId id="2147483709" r:id="rId18"/>
    <p:sldLayoutId id="2147483667" r:id="rId19"/>
    <p:sldLayoutId id="2147483692" r:id="rId20"/>
    <p:sldLayoutId id="2147483663" r:id="rId21"/>
    <p:sldLayoutId id="2147483728" r:id="rId22"/>
    <p:sldLayoutId id="2147483729" r:id="rId23"/>
    <p:sldLayoutId id="2147483730" r:id="rId24"/>
    <p:sldLayoutId id="2147483731" r:id="rId25"/>
    <p:sldLayoutId id="2147483732" r:id="rId2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hyperlink" Target="http://www.winrock.org/"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64" y="862944"/>
            <a:ext cx="11396869" cy="2526125"/>
          </a:xfrm>
        </p:spPr>
        <p:txBody>
          <a:bodyPr/>
          <a:lstStyle/>
          <a:p>
            <a:r>
              <a:rPr lang="de-DE" dirty="0"/>
              <a:t>Bangladesh Climate-Resilient Ecosystem Curriculum (BACUM)</a:t>
            </a:r>
            <a:endParaRPr lang="en-US" dirty="0"/>
          </a:p>
        </p:txBody>
      </p:sp>
      <p:sp>
        <p:nvSpPr>
          <p:cNvPr id="3" name="Subtitle 2"/>
          <p:cNvSpPr>
            <a:spLocks noGrp="1"/>
          </p:cNvSpPr>
          <p:nvPr>
            <p:ph type="subTitle" idx="1"/>
          </p:nvPr>
        </p:nvSpPr>
        <p:spPr>
          <a:xfrm>
            <a:off x="124689" y="3705160"/>
            <a:ext cx="11942618" cy="1444484"/>
          </a:xfrm>
        </p:spPr>
        <p:txBody>
          <a:bodyPr>
            <a:normAutofit/>
          </a:bodyPr>
          <a:lstStyle/>
          <a:p>
            <a:r>
              <a:rPr lang="de-DE" sz="4800" dirty="0"/>
              <a:t>Module 2: REDD+ in Climate Change Context</a:t>
            </a:r>
            <a:endParaRPr lang="en-US" sz="4800" dirty="0"/>
          </a:p>
        </p:txBody>
      </p:sp>
    </p:spTree>
    <p:extLst>
      <p:ext uri="{BB962C8B-B14F-4D97-AF65-F5344CB8AC3E}">
        <p14:creationId xmlns:p14="http://schemas.microsoft.com/office/powerpoint/2010/main" val="231261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t>Benefit Distribution Systems are designed to address these concerns:</a:t>
            </a:r>
          </a:p>
          <a:p>
            <a:r>
              <a:rPr lang="en-US" sz="2400" dirty="0"/>
              <a:t>What are benefits?</a:t>
            </a:r>
          </a:p>
          <a:p>
            <a:r>
              <a:rPr lang="en-US" sz="2400" dirty="0"/>
              <a:t>Who gets benefits?</a:t>
            </a:r>
          </a:p>
          <a:p>
            <a:r>
              <a:rPr lang="en-US" sz="2400" dirty="0"/>
              <a:t>How is this managed?</a:t>
            </a:r>
          </a:p>
          <a:p>
            <a:endParaRPr lang="en-US" sz="2400" dirty="0"/>
          </a:p>
          <a:p>
            <a:pPr marL="0" indent="0">
              <a:buNone/>
            </a:pPr>
            <a:r>
              <a:rPr lang="en-US" sz="2400" dirty="0"/>
              <a:t>How are concerns over the distribution of costs addressed?</a:t>
            </a:r>
          </a:p>
          <a:p>
            <a:endParaRPr lang="en-US" sz="2400" dirty="0"/>
          </a:p>
          <a:p>
            <a:endParaRPr lang="en-US" sz="2400" dirty="0"/>
          </a:p>
        </p:txBody>
      </p:sp>
      <p:sp>
        <p:nvSpPr>
          <p:cNvPr id="2" name="Title 1"/>
          <p:cNvSpPr>
            <a:spLocks noGrp="1"/>
          </p:cNvSpPr>
          <p:nvPr>
            <p:ph type="title"/>
          </p:nvPr>
        </p:nvSpPr>
        <p:spPr/>
        <p:txBody>
          <a:bodyPr/>
          <a:lstStyle/>
          <a:p>
            <a:r>
              <a:rPr lang="en-US" dirty="0"/>
              <a:t>Benefit Distribution Systems</a:t>
            </a:r>
          </a:p>
        </p:txBody>
      </p:sp>
    </p:spTree>
    <p:extLst>
      <p:ext uri="{BB962C8B-B14F-4D97-AF65-F5344CB8AC3E}">
        <p14:creationId xmlns:p14="http://schemas.microsoft.com/office/powerpoint/2010/main" val="1820000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t>Financial flows are likely to occur at a number of different scales:</a:t>
            </a:r>
          </a:p>
          <a:p>
            <a:r>
              <a:rPr lang="en-US" sz="2400" dirty="0"/>
              <a:t>From international to national levels (e.g. between national governments)</a:t>
            </a:r>
          </a:p>
          <a:p>
            <a:r>
              <a:rPr lang="en-US" sz="2400" dirty="0"/>
              <a:t>From national governments to local communities</a:t>
            </a:r>
          </a:p>
          <a:p>
            <a:r>
              <a:rPr lang="en-US" sz="2400" dirty="0"/>
              <a:t>Within communities</a:t>
            </a:r>
          </a:p>
        </p:txBody>
      </p:sp>
      <p:sp>
        <p:nvSpPr>
          <p:cNvPr id="2" name="Title 1"/>
          <p:cNvSpPr>
            <a:spLocks noGrp="1"/>
          </p:cNvSpPr>
          <p:nvPr>
            <p:ph type="title"/>
          </p:nvPr>
        </p:nvSpPr>
        <p:spPr/>
        <p:txBody>
          <a:bodyPr/>
          <a:lstStyle/>
          <a:p>
            <a:r>
              <a:rPr lang="en-US" dirty="0"/>
              <a:t>Scales of Distribution Systems</a:t>
            </a:r>
          </a:p>
        </p:txBody>
      </p:sp>
      <p:sp>
        <p:nvSpPr>
          <p:cNvPr id="4" name="TextBox 3"/>
          <p:cNvSpPr txBox="1"/>
          <p:nvPr/>
        </p:nvSpPr>
        <p:spPr>
          <a:xfrm>
            <a:off x="3195430" y="3886201"/>
            <a:ext cx="1524000" cy="461665"/>
          </a:xfrm>
          <a:prstGeom prst="rect">
            <a:avLst/>
          </a:prstGeom>
          <a:solidFill>
            <a:schemeClr val="accent5">
              <a:lumMod val="60000"/>
              <a:lumOff val="40000"/>
            </a:schemeClr>
          </a:solidFill>
          <a:ln>
            <a:solidFill>
              <a:schemeClr val="accent1">
                <a:lumMod val="75000"/>
              </a:schemeClr>
            </a:solidFill>
          </a:ln>
        </p:spPr>
        <p:txBody>
          <a:bodyPr wrap="square" rtlCol="0">
            <a:spAutoFit/>
          </a:bodyPr>
          <a:lstStyle/>
          <a:p>
            <a:r>
              <a:rPr lang="en-US" sz="2400" dirty="0"/>
              <a:t>Country A</a:t>
            </a:r>
          </a:p>
        </p:txBody>
      </p:sp>
      <p:sp>
        <p:nvSpPr>
          <p:cNvPr id="5" name="TextBox 4"/>
          <p:cNvSpPr txBox="1"/>
          <p:nvPr/>
        </p:nvSpPr>
        <p:spPr>
          <a:xfrm>
            <a:off x="6177170" y="3881736"/>
            <a:ext cx="1595230" cy="461665"/>
          </a:xfrm>
          <a:prstGeom prst="rect">
            <a:avLst/>
          </a:prstGeom>
          <a:solidFill>
            <a:schemeClr val="accent5">
              <a:lumMod val="60000"/>
              <a:lumOff val="40000"/>
            </a:schemeClr>
          </a:solidFill>
          <a:ln>
            <a:solidFill>
              <a:schemeClr val="accent1">
                <a:lumMod val="75000"/>
              </a:schemeClr>
            </a:solidFill>
          </a:ln>
        </p:spPr>
        <p:txBody>
          <a:bodyPr wrap="square" rtlCol="0">
            <a:spAutoFit/>
          </a:bodyPr>
          <a:lstStyle>
            <a:defPPr>
              <a:defRPr lang="en-US"/>
            </a:defPPr>
            <a:lvl1pPr>
              <a:defRPr sz="2400"/>
            </a:lvl1pPr>
          </a:lstStyle>
          <a:p>
            <a:r>
              <a:rPr lang="en-US" dirty="0"/>
              <a:t>Country B</a:t>
            </a:r>
          </a:p>
        </p:txBody>
      </p:sp>
      <p:sp>
        <p:nvSpPr>
          <p:cNvPr id="6" name="TextBox 5"/>
          <p:cNvSpPr txBox="1"/>
          <p:nvPr/>
        </p:nvSpPr>
        <p:spPr>
          <a:xfrm>
            <a:off x="3657600" y="5253336"/>
            <a:ext cx="1905000" cy="461665"/>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r>
              <a:rPr lang="en-US" sz="2400" dirty="0"/>
              <a:t>Community A</a:t>
            </a:r>
          </a:p>
        </p:txBody>
      </p:sp>
      <p:sp>
        <p:nvSpPr>
          <p:cNvPr id="7" name="TextBox 6"/>
          <p:cNvSpPr txBox="1"/>
          <p:nvPr/>
        </p:nvSpPr>
        <p:spPr>
          <a:xfrm>
            <a:off x="8191500" y="5103034"/>
            <a:ext cx="1943101" cy="461665"/>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defPPr>
              <a:defRPr lang="en-US"/>
            </a:defPPr>
            <a:lvl1pPr>
              <a:defRPr sz="2400"/>
            </a:lvl1pPr>
          </a:lstStyle>
          <a:p>
            <a:r>
              <a:rPr lang="en-US" dirty="0"/>
              <a:t>Community B</a:t>
            </a:r>
          </a:p>
        </p:txBody>
      </p:sp>
      <p:sp>
        <p:nvSpPr>
          <p:cNvPr id="8" name="TextBox 7"/>
          <p:cNvSpPr txBox="1"/>
          <p:nvPr/>
        </p:nvSpPr>
        <p:spPr>
          <a:xfrm>
            <a:off x="6096000" y="6185202"/>
            <a:ext cx="1828800" cy="461665"/>
          </a:xfrm>
          <a:prstGeom prst="rect">
            <a:avLst/>
          </a:prstGeom>
          <a:solidFill>
            <a:schemeClr val="bg2">
              <a:lumMod val="75000"/>
            </a:schemeClr>
          </a:solidFill>
          <a:ln>
            <a:solidFill>
              <a:schemeClr val="bg2">
                <a:lumMod val="25000"/>
              </a:schemeClr>
            </a:solidFill>
          </a:ln>
        </p:spPr>
        <p:txBody>
          <a:bodyPr wrap="square" rtlCol="0">
            <a:spAutoFit/>
          </a:bodyPr>
          <a:lstStyle/>
          <a:p>
            <a:r>
              <a:rPr lang="en-US" sz="2400" dirty="0"/>
              <a:t>Household A</a:t>
            </a:r>
          </a:p>
        </p:txBody>
      </p:sp>
      <p:sp>
        <p:nvSpPr>
          <p:cNvPr id="9" name="TextBox 8"/>
          <p:cNvSpPr txBox="1"/>
          <p:nvPr/>
        </p:nvSpPr>
        <p:spPr>
          <a:xfrm>
            <a:off x="8643732" y="6196994"/>
            <a:ext cx="1795669" cy="461665"/>
          </a:xfrm>
          <a:prstGeom prst="rect">
            <a:avLst/>
          </a:prstGeom>
          <a:solidFill>
            <a:schemeClr val="bg2">
              <a:lumMod val="75000"/>
            </a:schemeClr>
          </a:solidFill>
          <a:ln>
            <a:solidFill>
              <a:schemeClr val="bg2">
                <a:lumMod val="25000"/>
              </a:schemeClr>
            </a:solidFill>
          </a:ln>
        </p:spPr>
        <p:txBody>
          <a:bodyPr wrap="square" rtlCol="0">
            <a:spAutoFit/>
          </a:bodyPr>
          <a:lstStyle>
            <a:defPPr>
              <a:defRPr lang="en-US"/>
            </a:defPPr>
            <a:lvl1pPr>
              <a:defRPr sz="2400"/>
            </a:lvl1pPr>
          </a:lstStyle>
          <a:p>
            <a:r>
              <a:rPr lang="en-US" dirty="0"/>
              <a:t>Household B</a:t>
            </a:r>
          </a:p>
        </p:txBody>
      </p:sp>
      <p:sp>
        <p:nvSpPr>
          <p:cNvPr id="10" name="TextBox 9"/>
          <p:cNvSpPr txBox="1"/>
          <p:nvPr/>
        </p:nvSpPr>
        <p:spPr>
          <a:xfrm>
            <a:off x="5410201" y="3564088"/>
            <a:ext cx="304799" cy="461665"/>
          </a:xfrm>
          <a:prstGeom prst="rect">
            <a:avLst/>
          </a:prstGeom>
          <a:noFill/>
        </p:spPr>
        <p:txBody>
          <a:bodyPr wrap="square" rtlCol="0">
            <a:spAutoFit/>
          </a:bodyPr>
          <a:lstStyle/>
          <a:p>
            <a:r>
              <a:rPr lang="en-US" sz="2400" dirty="0"/>
              <a:t>$</a:t>
            </a:r>
          </a:p>
        </p:txBody>
      </p:sp>
      <p:sp>
        <p:nvSpPr>
          <p:cNvPr id="11" name="Right Arrow 10"/>
          <p:cNvSpPr/>
          <p:nvPr/>
        </p:nvSpPr>
        <p:spPr>
          <a:xfrm>
            <a:off x="4959096" y="3886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867400" y="4343401"/>
            <a:ext cx="484632" cy="1115457"/>
          </a:xfrm>
          <a:prstGeom prst="downArrow">
            <a:avLst/>
          </a:prstGeom>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7382256" y="4343400"/>
            <a:ext cx="484632" cy="1115457"/>
          </a:xfrm>
          <a:prstGeom prst="downArrow">
            <a:avLst/>
          </a:prstGeom>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653496" y="4552490"/>
            <a:ext cx="304799" cy="461665"/>
          </a:xfrm>
          <a:prstGeom prst="rect">
            <a:avLst/>
          </a:prstGeom>
          <a:noFill/>
        </p:spPr>
        <p:txBody>
          <a:bodyPr wrap="square" rtlCol="0">
            <a:spAutoFit/>
          </a:bodyPr>
          <a:lstStyle/>
          <a:p>
            <a:r>
              <a:rPr lang="en-US" sz="2400" dirty="0"/>
              <a:t>$</a:t>
            </a:r>
          </a:p>
        </p:txBody>
      </p:sp>
      <p:sp>
        <p:nvSpPr>
          <p:cNvPr id="16" name="TextBox 15"/>
          <p:cNvSpPr txBox="1"/>
          <p:nvPr/>
        </p:nvSpPr>
        <p:spPr>
          <a:xfrm>
            <a:off x="7772402" y="4567536"/>
            <a:ext cx="304799" cy="461665"/>
          </a:xfrm>
          <a:prstGeom prst="rect">
            <a:avLst/>
          </a:prstGeom>
          <a:noFill/>
        </p:spPr>
        <p:txBody>
          <a:bodyPr wrap="square" rtlCol="0">
            <a:spAutoFit/>
          </a:bodyPr>
          <a:lstStyle/>
          <a:p>
            <a:r>
              <a:rPr lang="en-US" sz="2400" dirty="0"/>
              <a:t>$</a:t>
            </a:r>
          </a:p>
        </p:txBody>
      </p:sp>
      <p:sp>
        <p:nvSpPr>
          <p:cNvPr id="17" name="Down Arrow 16"/>
          <p:cNvSpPr/>
          <p:nvPr/>
        </p:nvSpPr>
        <p:spPr>
          <a:xfrm>
            <a:off x="8678417" y="5677308"/>
            <a:ext cx="484632" cy="539389"/>
          </a:xfrm>
          <a:prstGeom prst="downArrow">
            <a:avLst/>
          </a:prstGeom>
          <a:scene3d>
            <a:camera prst="orthographicFront">
              <a:rot lat="0" lon="0" rev="3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7949183" y="5635528"/>
            <a:ext cx="484632" cy="594754"/>
          </a:xfrm>
          <a:prstGeom prst="downArrow">
            <a:avLst/>
          </a:prstGeom>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144002" y="5715001"/>
            <a:ext cx="304799" cy="461665"/>
          </a:xfrm>
          <a:prstGeom prst="rect">
            <a:avLst/>
          </a:prstGeom>
          <a:noFill/>
        </p:spPr>
        <p:txBody>
          <a:bodyPr wrap="square" rtlCol="0">
            <a:spAutoFit/>
          </a:bodyPr>
          <a:lstStyle/>
          <a:p>
            <a:r>
              <a:rPr lang="en-US" sz="2400" dirty="0"/>
              <a:t>$</a:t>
            </a:r>
          </a:p>
        </p:txBody>
      </p:sp>
      <p:sp>
        <p:nvSpPr>
          <p:cNvPr id="21" name="TextBox 20"/>
          <p:cNvSpPr txBox="1"/>
          <p:nvPr/>
        </p:nvSpPr>
        <p:spPr>
          <a:xfrm>
            <a:off x="7620002" y="5723537"/>
            <a:ext cx="304799" cy="461665"/>
          </a:xfrm>
          <a:prstGeom prst="rect">
            <a:avLst/>
          </a:prstGeom>
          <a:noFill/>
        </p:spPr>
        <p:txBody>
          <a:bodyPr wrap="square" rtlCol="0">
            <a:spAutoFit/>
          </a:bodyPr>
          <a:lstStyle/>
          <a:p>
            <a:r>
              <a:rPr lang="en-US" sz="2400" dirty="0"/>
              <a:t>$</a:t>
            </a:r>
          </a:p>
        </p:txBody>
      </p:sp>
    </p:spTree>
    <p:extLst>
      <p:ext uri="{BB962C8B-B14F-4D97-AF65-F5344CB8AC3E}">
        <p14:creationId xmlns:p14="http://schemas.microsoft.com/office/powerpoint/2010/main" val="110431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53" t="2115" r="10494" b="2491"/>
          <a:stretch/>
        </p:blipFill>
        <p:spPr bwMode="auto">
          <a:xfrm>
            <a:off x="2949224" y="401053"/>
            <a:ext cx="5865237" cy="6322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200" dirty="0"/>
              <a:t>Horizontal vs. Vertical Benefit Sharing</a:t>
            </a:r>
          </a:p>
        </p:txBody>
      </p:sp>
    </p:spTree>
    <p:extLst>
      <p:ext uri="{BB962C8B-B14F-4D97-AF65-F5344CB8AC3E}">
        <p14:creationId xmlns:p14="http://schemas.microsoft.com/office/powerpoint/2010/main" val="320630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Flow of Benefits: Vietnam Example</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25" t="1479" r="1143" b="2089"/>
          <a:stretch/>
        </p:blipFill>
        <p:spPr bwMode="auto">
          <a:xfrm>
            <a:off x="1822938" y="1278243"/>
            <a:ext cx="8546124" cy="5451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0656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Three main elements of a REDD+ benefit distribution system:</a:t>
            </a:r>
          </a:p>
          <a:p>
            <a:pPr marL="514350" indent="-514350">
              <a:buFont typeface="+mj-lt"/>
              <a:buAutoNum type="arabicPeriod"/>
            </a:pPr>
            <a:r>
              <a:rPr lang="en-US" dirty="0"/>
              <a:t>The </a:t>
            </a:r>
            <a:r>
              <a:rPr lang="en-US" b="1" dirty="0">
                <a:solidFill>
                  <a:srgbClr val="049E37"/>
                </a:solidFill>
              </a:rPr>
              <a:t>types of benefits </a:t>
            </a:r>
            <a:r>
              <a:rPr lang="en-US" dirty="0"/>
              <a:t>that arise through REDD+;</a:t>
            </a:r>
          </a:p>
          <a:p>
            <a:pPr marL="514350" indent="-514350">
              <a:buFont typeface="+mj-lt"/>
              <a:buAutoNum type="arabicPeriod"/>
            </a:pPr>
            <a:r>
              <a:rPr lang="en-US" dirty="0"/>
              <a:t>The </a:t>
            </a:r>
            <a:r>
              <a:rPr lang="en-US" b="1" dirty="0">
                <a:solidFill>
                  <a:srgbClr val="049E37"/>
                </a:solidFill>
              </a:rPr>
              <a:t>actors</a:t>
            </a:r>
            <a:r>
              <a:rPr lang="en-US" dirty="0"/>
              <a:t> (including the beneficiaries) between whom benefits are shared; and</a:t>
            </a:r>
          </a:p>
          <a:p>
            <a:pPr marL="514350" indent="-514350">
              <a:buFont typeface="+mj-lt"/>
              <a:buAutoNum type="arabicPeriod"/>
            </a:pPr>
            <a:r>
              <a:rPr lang="en-US" dirty="0"/>
              <a:t>The cross-cutting </a:t>
            </a:r>
            <a:r>
              <a:rPr lang="en-US" b="1" dirty="0">
                <a:solidFill>
                  <a:srgbClr val="049E37"/>
                </a:solidFill>
              </a:rPr>
              <a:t>formal and informal rules </a:t>
            </a:r>
            <a:r>
              <a:rPr lang="en-US" dirty="0"/>
              <a:t>that govern how benefits are shared.</a:t>
            </a:r>
          </a:p>
        </p:txBody>
      </p:sp>
      <p:sp>
        <p:nvSpPr>
          <p:cNvPr id="2" name="Title 1"/>
          <p:cNvSpPr>
            <a:spLocks noGrp="1"/>
          </p:cNvSpPr>
          <p:nvPr>
            <p:ph type="title"/>
          </p:nvPr>
        </p:nvSpPr>
        <p:spPr/>
        <p:txBody>
          <a:bodyPr>
            <a:normAutofit/>
          </a:bodyPr>
          <a:lstStyle/>
          <a:p>
            <a:r>
              <a:rPr lang="en-US" dirty="0"/>
              <a:t>Elements of a Benefits Distribution System</a:t>
            </a:r>
          </a:p>
        </p:txBody>
      </p:sp>
    </p:spTree>
    <p:extLst>
      <p:ext uri="{BB962C8B-B14F-4D97-AF65-F5344CB8AC3E}">
        <p14:creationId xmlns:p14="http://schemas.microsoft.com/office/powerpoint/2010/main" val="3100644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Activity: Women’s Access to PES/REDD+ Benefits</a:t>
            </a:r>
          </a:p>
        </p:txBody>
      </p:sp>
      <p:pic>
        <p:nvPicPr>
          <p:cNvPr id="2051" name="Picture 3"/>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t="1944"/>
          <a:stretch/>
        </p:blipFill>
        <p:spPr bwMode="auto">
          <a:xfrm>
            <a:off x="1716142" y="1443790"/>
            <a:ext cx="4091100" cy="5342021"/>
          </a:xfrm>
          <a:prstGeom prst="rect">
            <a:avLst/>
          </a:prstGeom>
          <a:solidFill>
            <a:schemeClr val="accent3">
              <a:lumMod val="20000"/>
              <a:lumOff val="80000"/>
            </a:schemeClr>
          </a:solidFill>
          <a:ln>
            <a:noFill/>
          </a:ln>
          <a:extLst/>
        </p:spPr>
      </p:pic>
      <p:pic>
        <p:nvPicPr>
          <p:cNvPr id="2052" name="Picture 4"/>
          <p:cNvPicPr>
            <a:picLocks noChangeAspect="1" noChangeArrowheads="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b="2489"/>
          <a:stretch/>
        </p:blipFill>
        <p:spPr bwMode="auto">
          <a:xfrm>
            <a:off x="5807242" y="3014432"/>
            <a:ext cx="3906698" cy="377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807243" y="1019440"/>
            <a:ext cx="4702479" cy="1977464"/>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spcBef>
                <a:spcPts val="300"/>
              </a:spcBef>
            </a:pPr>
            <a:r>
              <a:rPr lang="en-US" sz="2000" b="1" dirty="0"/>
              <a:t>For Discussion in Small Groups</a:t>
            </a:r>
            <a:r>
              <a:rPr lang="en-US" sz="2000" dirty="0"/>
              <a:t>:</a:t>
            </a:r>
          </a:p>
          <a:p>
            <a:pPr>
              <a:spcBef>
                <a:spcPts val="300"/>
              </a:spcBef>
            </a:pPr>
            <a:r>
              <a:rPr lang="en-US" sz="2000" dirty="0"/>
              <a:t>Applying the 3 case examples in the passage here, what are the impacts of women’s lack of participation in benefits for effectiveness and for equity? Think of additional examples.</a:t>
            </a:r>
          </a:p>
        </p:txBody>
      </p:sp>
    </p:spTree>
    <p:extLst>
      <p:ext uri="{BB962C8B-B14F-4D97-AF65-F5344CB8AC3E}">
        <p14:creationId xmlns:p14="http://schemas.microsoft.com/office/powerpoint/2010/main" val="1196652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focus now on one particular benefit: </a:t>
            </a:r>
            <a:r>
              <a:rPr lang="en-US" sz="6700" b="1" dirty="0"/>
              <a:t>Revenue</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236" t="4960" r="7874" b="13213"/>
          <a:stretch/>
        </p:blipFill>
        <p:spPr bwMode="auto">
          <a:xfrm>
            <a:off x="3139375" y="1080001"/>
            <a:ext cx="5547425" cy="5789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7778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400" dirty="0"/>
              <a:t>Revenue is a key type of benefit. There are different categories of revenues:</a:t>
            </a:r>
          </a:p>
          <a:p>
            <a:pPr marL="514350" indent="-514350">
              <a:buFont typeface="+mj-lt"/>
              <a:buAutoNum type="arabicPeriod"/>
            </a:pPr>
            <a:r>
              <a:rPr lang="en-US" sz="2200" b="1" dirty="0">
                <a:solidFill>
                  <a:srgbClr val="049E37"/>
                </a:solidFill>
              </a:rPr>
              <a:t>Compensation of opportunity costs</a:t>
            </a:r>
            <a:r>
              <a:rPr lang="en-US" sz="2200" dirty="0"/>
              <a:t>: Opportunity costs are equal to the value of the next most profitable land or resource use.</a:t>
            </a:r>
          </a:p>
          <a:p>
            <a:pPr marL="514350" indent="-514350">
              <a:buFont typeface="+mj-lt"/>
              <a:buAutoNum type="arabicPeriod"/>
            </a:pPr>
            <a:r>
              <a:rPr lang="en-US" sz="2200" b="1" dirty="0">
                <a:solidFill>
                  <a:srgbClr val="049E37"/>
                </a:solidFill>
              </a:rPr>
              <a:t>Funding for productive activities (reimbursement of implementation costs)</a:t>
            </a:r>
            <a:r>
              <a:rPr lang="en-US" sz="2200" dirty="0"/>
              <a:t>: These are the funds used to support the implementation of productive activities that store carbon. </a:t>
            </a:r>
            <a:endParaRPr lang="en-US" sz="2200" dirty="0">
              <a:solidFill>
                <a:srgbClr val="00B050"/>
              </a:solidFill>
            </a:endParaRPr>
          </a:p>
          <a:p>
            <a:pPr marL="514350" indent="-514350">
              <a:buFont typeface="+mj-lt"/>
              <a:buAutoNum type="arabicPeriod"/>
            </a:pPr>
            <a:r>
              <a:rPr lang="en-US" sz="2200" b="1" dirty="0">
                <a:solidFill>
                  <a:srgbClr val="049E37"/>
                </a:solidFill>
              </a:rPr>
              <a:t>REDD+ ‘rent’</a:t>
            </a:r>
            <a:r>
              <a:rPr lang="en-US" sz="2200" dirty="0">
                <a:solidFill>
                  <a:srgbClr val="049E37"/>
                </a:solidFill>
              </a:rPr>
              <a:t>: </a:t>
            </a:r>
            <a:r>
              <a:rPr lang="en-US" sz="2200" dirty="0"/>
              <a:t>This represents the difference between the cost actually experienced (opportunity cost plus the funding needed to implement) and the average global carbon price at which emissions reductions credits from REDD+ could be sold; i.e., the rent is the profit that could be made from REDD+.</a:t>
            </a:r>
          </a:p>
        </p:txBody>
      </p:sp>
      <p:sp>
        <p:nvSpPr>
          <p:cNvPr id="2" name="Title 1"/>
          <p:cNvSpPr>
            <a:spLocks noGrp="1"/>
          </p:cNvSpPr>
          <p:nvPr>
            <p:ph type="title"/>
          </p:nvPr>
        </p:nvSpPr>
        <p:spPr/>
        <p:txBody>
          <a:bodyPr>
            <a:normAutofit/>
          </a:bodyPr>
          <a:lstStyle/>
          <a:p>
            <a:r>
              <a:rPr lang="en-US" dirty="0"/>
              <a:t>Categories of Revenues</a:t>
            </a:r>
          </a:p>
        </p:txBody>
      </p:sp>
    </p:spTree>
    <p:extLst>
      <p:ext uri="{BB962C8B-B14F-4D97-AF65-F5344CB8AC3E}">
        <p14:creationId xmlns:p14="http://schemas.microsoft.com/office/powerpoint/2010/main" val="427751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REDD Supply &amp; Demand</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08" t="1930" r="15218" b="6241"/>
          <a:stretch/>
        </p:blipFill>
        <p:spPr bwMode="auto">
          <a:xfrm>
            <a:off x="1782418" y="1600200"/>
            <a:ext cx="8590617" cy="454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349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spcAft>
                <a:spcPts val="600"/>
              </a:spcAft>
            </a:pPr>
            <a:r>
              <a:rPr lang="en-US" sz="2200" dirty="0"/>
              <a:t>REDD+ is performance based. Revenue flows will be linked to emissions reductions.</a:t>
            </a:r>
          </a:p>
          <a:p>
            <a:pPr>
              <a:spcAft>
                <a:spcPts val="600"/>
              </a:spcAft>
            </a:pPr>
            <a:r>
              <a:rPr lang="en-US" sz="2200" dirty="0"/>
              <a:t>But at “lower” scales of distribution, payments and other benefits may or may not be linked to performance:</a:t>
            </a:r>
          </a:p>
          <a:p>
            <a:pPr marL="0" indent="0">
              <a:spcAft>
                <a:spcPts val="600"/>
              </a:spcAft>
              <a:buNone/>
            </a:pPr>
            <a:r>
              <a:rPr lang="en-US" sz="2200" i="1" dirty="0"/>
              <a:t>“…benefit sharing systems could be based purely on emissions metrics, with those actors who have demonstrated reductions/removals being provided a level of benefits linked to the volume of reduced emissions/enhanced removals.” </a:t>
            </a:r>
            <a:r>
              <a:rPr lang="en-US" sz="2200" dirty="0"/>
              <a:t>(</a:t>
            </a:r>
            <a:r>
              <a:rPr lang="en-US" sz="2200" dirty="0" err="1"/>
              <a:t>Peskett</a:t>
            </a:r>
            <a:r>
              <a:rPr lang="en-US" sz="2200" dirty="0"/>
              <a:t>, 2011)</a:t>
            </a:r>
          </a:p>
          <a:p>
            <a:pPr marL="0" indent="0">
              <a:spcAft>
                <a:spcPts val="600"/>
              </a:spcAft>
              <a:buNone/>
            </a:pPr>
            <a:endParaRPr lang="en-US" sz="2200" dirty="0"/>
          </a:p>
        </p:txBody>
      </p:sp>
      <p:sp>
        <p:nvSpPr>
          <p:cNvPr id="2" name="Title 1"/>
          <p:cNvSpPr>
            <a:spLocks noGrp="1"/>
          </p:cNvSpPr>
          <p:nvPr>
            <p:ph type="title"/>
          </p:nvPr>
        </p:nvSpPr>
        <p:spPr/>
        <p:txBody>
          <a:bodyPr/>
          <a:lstStyle/>
          <a:p>
            <a:r>
              <a:rPr lang="en-US" dirty="0"/>
              <a:t>Performance-Based Payments</a:t>
            </a:r>
          </a:p>
        </p:txBody>
      </p:sp>
      <p:sp>
        <p:nvSpPr>
          <p:cNvPr id="6" name="TextBox 5"/>
          <p:cNvSpPr txBox="1"/>
          <p:nvPr/>
        </p:nvSpPr>
        <p:spPr>
          <a:xfrm>
            <a:off x="780584" y="4698305"/>
            <a:ext cx="10921085" cy="1658916"/>
          </a:xfrm>
          <a:prstGeom prst="rect">
            <a:avLst/>
          </a:prstGeom>
          <a:solidFill>
            <a:srgbClr val="FFFF66"/>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nSpc>
                <a:spcPct val="110000"/>
              </a:lnSpc>
              <a:spcBef>
                <a:spcPts val="300"/>
              </a:spcBef>
              <a:spcAft>
                <a:spcPts val="300"/>
              </a:spcAft>
            </a:pPr>
            <a:r>
              <a:rPr lang="en-US" sz="2200" b="1" dirty="0"/>
              <a:t>For Discussion</a:t>
            </a:r>
            <a:r>
              <a:rPr lang="en-US" sz="2200" dirty="0"/>
              <a:t>:</a:t>
            </a:r>
          </a:p>
          <a:p>
            <a:pPr>
              <a:lnSpc>
                <a:spcPct val="110000"/>
              </a:lnSpc>
              <a:spcBef>
                <a:spcPts val="300"/>
              </a:spcBef>
              <a:spcAft>
                <a:spcPts val="300"/>
              </a:spcAft>
            </a:pPr>
            <a:r>
              <a:rPr lang="en-US" sz="2200" dirty="0"/>
              <a:t>Will performance-based payments at all scales lead to an equitable distribution of benefits? Why or why not? Under what conditions would it or wouldn’t it? At which scales should distribution be performance-based?</a:t>
            </a:r>
          </a:p>
        </p:txBody>
      </p:sp>
    </p:spTree>
    <p:extLst>
      <p:ext uri="{BB962C8B-B14F-4D97-AF65-F5344CB8AC3E}">
        <p14:creationId xmlns:p14="http://schemas.microsoft.com/office/powerpoint/2010/main" val="685840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e-DE" sz="4600" dirty="0"/>
              <a:t>Module 2: REDD+ in Climate Change Context</a:t>
            </a:r>
            <a:endParaRPr lang="en-US" sz="4600" dirty="0"/>
          </a:p>
        </p:txBody>
      </p:sp>
      <p:sp>
        <p:nvSpPr>
          <p:cNvPr id="3" name="Subtitle 2"/>
          <p:cNvSpPr>
            <a:spLocks noGrp="1"/>
          </p:cNvSpPr>
          <p:nvPr>
            <p:ph type="subTitle" idx="1"/>
          </p:nvPr>
        </p:nvSpPr>
        <p:spPr/>
        <p:txBody>
          <a:bodyPr>
            <a:normAutofit/>
          </a:bodyPr>
          <a:lstStyle/>
          <a:p>
            <a:pPr>
              <a:lnSpc>
                <a:spcPct val="150000"/>
              </a:lnSpc>
            </a:pPr>
            <a:r>
              <a:rPr lang="de-DE" sz="3600" dirty="0"/>
              <a:t>SECTION III: </a:t>
            </a:r>
            <a:r>
              <a:rPr lang="en-US" sz="3600" dirty="0"/>
              <a:t>ANALYZING FUTURE OPTIONS FOR REDD+</a:t>
            </a:r>
          </a:p>
          <a:p>
            <a:pPr>
              <a:lnSpc>
                <a:spcPct val="150000"/>
              </a:lnSpc>
            </a:pPr>
            <a:r>
              <a:rPr lang="en-US" sz="3600" dirty="0">
                <a:solidFill>
                  <a:srgbClr val="FFC000"/>
                </a:solidFill>
              </a:rPr>
              <a:t>3.3.	The Costs and Benefits of REDD+</a:t>
            </a:r>
          </a:p>
        </p:txBody>
      </p:sp>
    </p:spTree>
    <p:extLst>
      <p:ext uri="{BB962C8B-B14F-4D97-AF65-F5344CB8AC3E}">
        <p14:creationId xmlns:p14="http://schemas.microsoft.com/office/powerpoint/2010/main" val="2896185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Measures something we think should be correlated with carbon reductions/removals</a:t>
            </a:r>
          </a:p>
          <a:p>
            <a:r>
              <a:rPr lang="en-US" sz="2400" dirty="0"/>
              <a:t>Could measure a different output, e.g. forest area</a:t>
            </a:r>
          </a:p>
          <a:p>
            <a:r>
              <a:rPr lang="en-US" sz="2400" dirty="0"/>
              <a:t>Could measure an input instead of output, e.g. project labor</a:t>
            </a:r>
          </a:p>
        </p:txBody>
      </p:sp>
      <p:sp>
        <p:nvSpPr>
          <p:cNvPr id="2" name="Title 1"/>
          <p:cNvSpPr>
            <a:spLocks noGrp="1"/>
          </p:cNvSpPr>
          <p:nvPr>
            <p:ph type="title"/>
          </p:nvPr>
        </p:nvSpPr>
        <p:spPr/>
        <p:txBody>
          <a:bodyPr/>
          <a:lstStyle/>
          <a:p>
            <a:r>
              <a:rPr lang="en-US" dirty="0"/>
              <a:t>Proxy Measures for Performance</a:t>
            </a:r>
          </a:p>
        </p:txBody>
      </p:sp>
      <p:sp>
        <p:nvSpPr>
          <p:cNvPr id="4" name="TextBox 3"/>
          <p:cNvSpPr txBox="1"/>
          <p:nvPr/>
        </p:nvSpPr>
        <p:spPr>
          <a:xfrm>
            <a:off x="868069" y="3598129"/>
            <a:ext cx="10660564" cy="1569660"/>
          </a:xfrm>
          <a:prstGeom prst="rect">
            <a:avLst/>
          </a:prstGeom>
          <a:solidFill>
            <a:srgbClr val="66FFFF"/>
          </a:solid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a:solidFill>
                  <a:schemeClr val="tx1"/>
                </a:solidFill>
              </a:rPr>
              <a:t>“In the case of Vietnam, for example, local consultations have suggested that the number of hours spent patrolling forested areas to protect against illegal deforestation may be an appropriate proxy measure for avoided deforestation and the resulting emissions reductions.” (Enright et al, 2012)</a:t>
            </a:r>
          </a:p>
        </p:txBody>
      </p:sp>
      <p:sp>
        <p:nvSpPr>
          <p:cNvPr id="5" name="TextBox 4"/>
          <p:cNvSpPr txBox="1"/>
          <p:nvPr/>
        </p:nvSpPr>
        <p:spPr>
          <a:xfrm>
            <a:off x="868068" y="5399041"/>
            <a:ext cx="10660565" cy="1363450"/>
          </a:xfrm>
          <a:prstGeom prst="rect">
            <a:avLst/>
          </a:prstGeom>
          <a:solidFill>
            <a:srgbClr val="FFFF66"/>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10000"/>
              </a:lnSpc>
              <a:spcBef>
                <a:spcPts val="300"/>
              </a:spcBef>
              <a:spcAft>
                <a:spcPts val="300"/>
              </a:spcAft>
            </a:pPr>
            <a:r>
              <a:rPr lang="en-US" sz="2200" b="1" dirty="0"/>
              <a:t>For Discussion</a:t>
            </a:r>
            <a:r>
              <a:rPr lang="en-US" sz="2200" dirty="0"/>
              <a:t>:</a:t>
            </a:r>
          </a:p>
          <a:p>
            <a:pPr marL="457200" indent="-457200">
              <a:lnSpc>
                <a:spcPct val="110000"/>
              </a:lnSpc>
              <a:spcBef>
                <a:spcPts val="300"/>
              </a:spcBef>
              <a:spcAft>
                <a:spcPts val="300"/>
              </a:spcAft>
              <a:buFont typeface="+mj-lt"/>
              <a:buAutoNum type="arabicPeriod"/>
            </a:pPr>
            <a:r>
              <a:rPr lang="en-US" sz="2200" dirty="0"/>
              <a:t>What are the advantages and disadvantages of proxy measures?</a:t>
            </a:r>
          </a:p>
          <a:p>
            <a:pPr marL="457200" indent="-457200">
              <a:lnSpc>
                <a:spcPct val="110000"/>
              </a:lnSpc>
              <a:spcBef>
                <a:spcPts val="300"/>
              </a:spcBef>
              <a:spcAft>
                <a:spcPts val="300"/>
              </a:spcAft>
              <a:buFont typeface="+mj-lt"/>
              <a:buAutoNum type="arabicPeriod"/>
            </a:pPr>
            <a:r>
              <a:rPr lang="en-US" sz="2200" dirty="0"/>
              <a:t>What impact could use of a proxy measure have on revenues and other benefits? </a:t>
            </a:r>
          </a:p>
        </p:txBody>
      </p:sp>
    </p:spTree>
    <p:extLst>
      <p:ext uri="{BB962C8B-B14F-4D97-AF65-F5344CB8AC3E}">
        <p14:creationId xmlns:p14="http://schemas.microsoft.com/office/powerpoint/2010/main" val="218692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2" y="1366512"/>
            <a:ext cx="9067799" cy="5110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772400" y="6400800"/>
            <a:ext cx="2971800" cy="369332"/>
          </a:xfrm>
          <a:prstGeom prst="rect">
            <a:avLst/>
          </a:prstGeom>
          <a:noFill/>
        </p:spPr>
        <p:txBody>
          <a:bodyPr wrap="square" rtlCol="0">
            <a:spAutoFit/>
          </a:bodyPr>
          <a:lstStyle/>
          <a:p>
            <a:r>
              <a:rPr lang="en-US" b="1" dirty="0"/>
              <a:t>Source</a:t>
            </a:r>
            <a:r>
              <a:rPr lang="en-US" dirty="0"/>
              <a:t>: Enright et al, 2012</a:t>
            </a:r>
          </a:p>
        </p:txBody>
      </p:sp>
      <p:sp>
        <p:nvSpPr>
          <p:cNvPr id="8" name="Title 7"/>
          <p:cNvSpPr>
            <a:spLocks noGrp="1"/>
          </p:cNvSpPr>
          <p:nvPr>
            <p:ph type="title"/>
          </p:nvPr>
        </p:nvSpPr>
        <p:spPr/>
        <p:txBody>
          <a:bodyPr>
            <a:noAutofit/>
          </a:bodyPr>
          <a:lstStyle/>
          <a:p>
            <a:r>
              <a:rPr lang="en-US" sz="3200" dirty="0"/>
              <a:t>The proxy performance measure selected and the specific local context both matter for distribution impacts…</a:t>
            </a:r>
          </a:p>
        </p:txBody>
      </p:sp>
    </p:spTree>
    <p:extLst>
      <p:ext uri="{BB962C8B-B14F-4D97-AF65-F5344CB8AC3E}">
        <p14:creationId xmlns:p14="http://schemas.microsoft.com/office/powerpoint/2010/main" val="102474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US" sz="2800" b="1" dirty="0"/>
              <a:t>Task: </a:t>
            </a:r>
            <a:r>
              <a:rPr lang="en-US" sz="2800" dirty="0"/>
              <a:t>Design a Benefit Distribution System for a REDD+ Project</a:t>
            </a:r>
          </a:p>
          <a:p>
            <a:pPr marL="0" indent="0">
              <a:buNone/>
            </a:pPr>
            <a:endParaRPr lang="en-US" sz="2800" b="1" dirty="0"/>
          </a:p>
          <a:p>
            <a:pPr marL="0" indent="0">
              <a:buNone/>
            </a:pPr>
            <a:r>
              <a:rPr lang="en-US" sz="2800" b="1" dirty="0"/>
              <a:t>Steps:</a:t>
            </a:r>
            <a:endParaRPr lang="en-US" dirty="0"/>
          </a:p>
          <a:p>
            <a:r>
              <a:rPr lang="en-US" dirty="0"/>
              <a:t>Divide into groups of 3-4 students.</a:t>
            </a:r>
          </a:p>
          <a:p>
            <a:r>
              <a:rPr lang="en-US" dirty="0"/>
              <a:t>Each group should design a simple benefits distribution system for a local REDD+ project. First, determine the nature of the project and identify the potential benefits (types). Second, identify the actors. Third, specify a set of rules for who receives what benefit.</a:t>
            </a:r>
          </a:p>
          <a:p>
            <a:r>
              <a:rPr lang="en-US" dirty="0"/>
              <a:t>Share among the groups, asking each group to briefly describe their system.</a:t>
            </a:r>
          </a:p>
          <a:p>
            <a:r>
              <a:rPr lang="en-US" dirty="0"/>
              <a:t>Discuss or debate which group’s system will be:</a:t>
            </a:r>
          </a:p>
          <a:p>
            <a:pPr lvl="1"/>
            <a:r>
              <a:rPr lang="en-US" dirty="0"/>
              <a:t>more effective in providing incentives</a:t>
            </a:r>
          </a:p>
          <a:p>
            <a:pPr lvl="1"/>
            <a:r>
              <a:rPr lang="en-US" dirty="0"/>
              <a:t>more equitable</a:t>
            </a:r>
          </a:p>
        </p:txBody>
      </p:sp>
      <p:sp>
        <p:nvSpPr>
          <p:cNvPr id="2" name="Title 1"/>
          <p:cNvSpPr>
            <a:spLocks noGrp="1"/>
          </p:cNvSpPr>
          <p:nvPr>
            <p:ph type="title"/>
          </p:nvPr>
        </p:nvSpPr>
        <p:spPr/>
        <p:txBody>
          <a:bodyPr>
            <a:normAutofit/>
          </a:bodyPr>
          <a:lstStyle/>
          <a:p>
            <a:pPr algn="l"/>
            <a:r>
              <a:rPr lang="en-US" dirty="0"/>
              <a:t>Small Group Activity</a:t>
            </a:r>
            <a:endParaRPr lang="en-US" sz="4000" dirty="0"/>
          </a:p>
        </p:txBody>
      </p:sp>
    </p:spTree>
    <p:extLst>
      <p:ext uri="{BB962C8B-B14F-4D97-AF65-F5344CB8AC3E}">
        <p14:creationId xmlns:p14="http://schemas.microsoft.com/office/powerpoint/2010/main" val="788864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33" t="4994" r="3508" b="6207"/>
          <a:stretch/>
        </p:blipFill>
        <p:spPr bwMode="auto">
          <a:xfrm>
            <a:off x="1684421" y="1425057"/>
            <a:ext cx="8887326" cy="508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Local Benefit Distribution System Design: The SNV Approach</a:t>
            </a:r>
          </a:p>
        </p:txBody>
      </p:sp>
    </p:spTree>
    <p:extLst>
      <p:ext uri="{BB962C8B-B14F-4D97-AF65-F5344CB8AC3E}">
        <p14:creationId xmlns:p14="http://schemas.microsoft.com/office/powerpoint/2010/main" val="1364715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Key Aspects of Well-Functioning Benefit Sharing Mechanisms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305426"/>
            <a:ext cx="9149937"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342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fontScale="70000" lnSpcReduction="20000"/>
          </a:bodyPr>
          <a:lstStyle/>
          <a:p>
            <a:pPr>
              <a:lnSpc>
                <a:spcPct val="130000"/>
              </a:lnSpc>
              <a:spcAft>
                <a:spcPts val="600"/>
              </a:spcAft>
            </a:pPr>
            <a:r>
              <a:rPr lang="en-US" dirty="0"/>
              <a:t>REDD+ and other PES programs and projects results in both costs and benefits.</a:t>
            </a:r>
          </a:p>
          <a:p>
            <a:pPr>
              <a:lnSpc>
                <a:spcPct val="130000"/>
              </a:lnSpc>
              <a:spcAft>
                <a:spcPts val="600"/>
              </a:spcAft>
            </a:pPr>
            <a:r>
              <a:rPr lang="en-US" dirty="0"/>
              <a:t>Costs and benefits are distributed and shared across society through benefit distribution systems.</a:t>
            </a:r>
          </a:p>
          <a:p>
            <a:pPr>
              <a:lnSpc>
                <a:spcPct val="130000"/>
              </a:lnSpc>
              <a:spcAft>
                <a:spcPts val="600"/>
              </a:spcAft>
            </a:pPr>
            <a:r>
              <a:rPr lang="en-US" dirty="0"/>
              <a:t>Benefit distribution systems consist of benefits, actors, and rules.</a:t>
            </a:r>
          </a:p>
          <a:p>
            <a:pPr>
              <a:lnSpc>
                <a:spcPct val="130000"/>
              </a:lnSpc>
              <a:spcAft>
                <a:spcPts val="600"/>
              </a:spcAft>
            </a:pPr>
            <a:r>
              <a:rPr lang="en-US" dirty="0"/>
              <a:t>Revenue is a key benefit</a:t>
            </a:r>
          </a:p>
          <a:p>
            <a:pPr>
              <a:lnSpc>
                <a:spcPct val="130000"/>
              </a:lnSpc>
              <a:spcAft>
                <a:spcPts val="600"/>
              </a:spcAft>
            </a:pPr>
            <a:r>
              <a:rPr lang="en-US" dirty="0"/>
              <a:t>REDD+ payments are inherently performance-based, but they may rely on proxy measures of performance.</a:t>
            </a:r>
          </a:p>
          <a:p>
            <a:pPr>
              <a:lnSpc>
                <a:spcPct val="130000"/>
              </a:lnSpc>
              <a:spcAft>
                <a:spcPts val="600"/>
              </a:spcAft>
            </a:pPr>
            <a:r>
              <a:rPr lang="en-US" dirty="0"/>
              <a:t>The choice of proxy measure matters for the impact on different actors.</a:t>
            </a:r>
          </a:p>
          <a:p>
            <a:pPr>
              <a:lnSpc>
                <a:spcPct val="130000"/>
              </a:lnSpc>
              <a:spcAft>
                <a:spcPts val="600"/>
              </a:spcAft>
            </a:pPr>
            <a:r>
              <a:rPr lang="en-US" dirty="0"/>
              <a:t>There may be a variety of approaches to incorporating social and environmental goals into payment systems and weighting payments by a index coefficient is one example.</a:t>
            </a:r>
          </a:p>
          <a:p>
            <a:pPr>
              <a:lnSpc>
                <a:spcPct val="130000"/>
              </a:lnSpc>
              <a:spcAft>
                <a:spcPts val="600"/>
              </a:spcAft>
            </a:pPr>
            <a:endParaRPr lang="en-US" dirty="0"/>
          </a:p>
        </p:txBody>
      </p:sp>
      <p:sp>
        <p:nvSpPr>
          <p:cNvPr id="5" name="Title 4"/>
          <p:cNvSpPr>
            <a:spLocks noGrp="1"/>
          </p:cNvSpPr>
          <p:nvPr>
            <p:ph type="title"/>
          </p:nvPr>
        </p:nvSpPr>
        <p:spPr>
          <a:noFill/>
        </p:spPr>
        <p:txBody>
          <a:bodyPr>
            <a:normAutofit/>
          </a:bodyPr>
          <a:lstStyle/>
          <a:p>
            <a:r>
              <a:rPr lang="en-US" dirty="0"/>
              <a:t>TAKE HOME MESSAGE</a:t>
            </a:r>
          </a:p>
        </p:txBody>
      </p:sp>
    </p:spTree>
    <p:extLst>
      <p:ext uri="{BB962C8B-B14F-4D97-AF65-F5344CB8AC3E}">
        <p14:creationId xmlns:p14="http://schemas.microsoft.com/office/powerpoint/2010/main" val="3329067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87867" y="1576865"/>
            <a:ext cx="11737908" cy="5024657"/>
          </a:xfrm>
        </p:spPr>
        <p:txBody>
          <a:bodyPr>
            <a:noAutofit/>
          </a:bodyPr>
          <a:lstStyle/>
          <a:p>
            <a:pPr marL="171450" indent="-171450">
              <a:spcBef>
                <a:spcPts val="0"/>
              </a:spcBef>
            </a:pPr>
            <a:r>
              <a:rPr lang="en-US" sz="1600" dirty="0" err="1"/>
              <a:t>Peskett</a:t>
            </a:r>
            <a:r>
              <a:rPr lang="en-US" sz="1600" dirty="0"/>
              <a:t>, L. 2011. </a:t>
            </a:r>
            <a:r>
              <a:rPr lang="en-US" sz="1600" i="1" dirty="0"/>
              <a:t>Benefit Sharing in REDD+: Exploring the Implications for Poor and Vulnerable People</a:t>
            </a:r>
            <a:r>
              <a:rPr lang="en-US" sz="1600" dirty="0"/>
              <a:t>. World Bank and REDD-net.</a:t>
            </a:r>
          </a:p>
          <a:p>
            <a:pPr>
              <a:spcBef>
                <a:spcPts val="0"/>
              </a:spcBef>
            </a:pPr>
            <a:r>
              <a:rPr lang="en-US" sz="1600" dirty="0" err="1"/>
              <a:t>Costenbader</a:t>
            </a:r>
            <a:r>
              <a:rPr lang="en-US" sz="1600" dirty="0"/>
              <a:t>, J. 2011. </a:t>
            </a:r>
            <a:r>
              <a:rPr lang="en-US" sz="1600" i="1" dirty="0"/>
              <a:t>REDD+ Benefit Sharing: A Comparative Assessment of Three National Policy Approaches</a:t>
            </a:r>
            <a:r>
              <a:rPr lang="en-US" sz="1600" dirty="0"/>
              <a:t>. The Forest Carbon Partnership Facility and The UN-REDD </a:t>
            </a:r>
            <a:r>
              <a:rPr lang="en-US" sz="1600" dirty="0" err="1"/>
              <a:t>Programme</a:t>
            </a:r>
            <a:r>
              <a:rPr lang="en-US" sz="1600" dirty="0"/>
              <a:t>.</a:t>
            </a:r>
          </a:p>
          <a:p>
            <a:pPr>
              <a:spcBef>
                <a:spcPts val="0"/>
              </a:spcBef>
            </a:pPr>
            <a:r>
              <a:rPr lang="en-US" sz="1600" dirty="0"/>
              <a:t>Enright, A., McNally, R., and T. </a:t>
            </a:r>
            <a:r>
              <a:rPr lang="en-US" sz="1600" dirty="0" err="1"/>
              <a:t>Sikor</a:t>
            </a:r>
            <a:r>
              <a:rPr lang="en-US" sz="1600" dirty="0"/>
              <a:t>. 2012. </a:t>
            </a:r>
            <a:r>
              <a:rPr lang="en-US" sz="1600" i="1" dirty="0"/>
              <a:t>An Approach to Designing Pro-Poor Local REDD+ Benefit Distribution Systems: Lessons from Vietnam</a:t>
            </a:r>
            <a:r>
              <a:rPr lang="en-US" sz="1600" dirty="0"/>
              <a:t>. SNV - Netherlands Development </a:t>
            </a:r>
            <a:r>
              <a:rPr lang="en-US" sz="1600" dirty="0" err="1"/>
              <a:t>Organisation</a:t>
            </a:r>
            <a:r>
              <a:rPr lang="en-US" sz="1600" dirty="0"/>
              <a:t>, REDD+ </a:t>
            </a:r>
            <a:r>
              <a:rPr lang="en-US" sz="1600" dirty="0" err="1"/>
              <a:t>Programme</a:t>
            </a:r>
            <a:r>
              <a:rPr lang="en-US" sz="1600" dirty="0"/>
              <a:t>.</a:t>
            </a:r>
          </a:p>
          <a:p>
            <a:pPr>
              <a:spcBef>
                <a:spcPts val="0"/>
              </a:spcBef>
            </a:pPr>
            <a:r>
              <a:rPr lang="en-US" sz="1600" dirty="0"/>
              <a:t>IUCN. 2009. </a:t>
            </a:r>
            <a:r>
              <a:rPr lang="en-US" sz="1600" i="1" dirty="0"/>
              <a:t>REDD-plus and benefit sharing: Experiences in forest conservation and other resource management sectors</a:t>
            </a:r>
            <a:r>
              <a:rPr lang="en-US" sz="1600" dirty="0"/>
              <a:t>. International Union for Conservation of Nature.</a:t>
            </a:r>
          </a:p>
          <a:p>
            <a:pPr>
              <a:spcBef>
                <a:spcPts val="0"/>
              </a:spcBef>
            </a:pPr>
            <a:r>
              <a:rPr lang="en-US" sz="1600" dirty="0"/>
              <a:t>Mohammed, E. Y. 2011. </a:t>
            </a:r>
            <a:r>
              <a:rPr lang="en-US" sz="1600" i="1" dirty="0"/>
              <a:t>Pro-poor benefit distribution in REDD+: Who gets what and why does it matter? </a:t>
            </a:r>
            <a:r>
              <a:rPr lang="en-US" sz="1600" dirty="0"/>
              <a:t>REDD Working Paper. IIED, London. (includes Vietnam case study)</a:t>
            </a:r>
          </a:p>
          <a:p>
            <a:pPr>
              <a:spcBef>
                <a:spcPts val="0"/>
              </a:spcBef>
            </a:pPr>
            <a:r>
              <a:rPr lang="en-US" sz="1600" dirty="0" err="1"/>
              <a:t>Peskett</a:t>
            </a:r>
            <a:r>
              <a:rPr lang="en-US" sz="1600" dirty="0"/>
              <a:t>, L. 2011. </a:t>
            </a:r>
            <a:r>
              <a:rPr lang="en-US" sz="1600" i="1" dirty="0"/>
              <a:t>Benefit Sharing in REDD+: Exploring the Implications for Poor and Vulnerable People</a:t>
            </a:r>
            <a:r>
              <a:rPr lang="en-US" sz="1600" dirty="0"/>
              <a:t>. World Bank and REDD-net.</a:t>
            </a:r>
          </a:p>
          <a:p>
            <a:pPr>
              <a:spcBef>
                <a:spcPts val="0"/>
              </a:spcBef>
            </a:pPr>
            <a:r>
              <a:rPr lang="en-US" sz="1600" dirty="0" err="1"/>
              <a:t>Setyowati</a:t>
            </a:r>
            <a:r>
              <a:rPr lang="en-US" sz="1600" dirty="0"/>
              <a:t>, A. 2012. </a:t>
            </a:r>
            <a:r>
              <a:rPr lang="en-US" sz="1600" i="1" dirty="0"/>
              <a:t>Ensuring that women benefit from REDD+. </a:t>
            </a:r>
            <a:r>
              <a:rPr lang="en-US" sz="1600" dirty="0" err="1"/>
              <a:t>Unasylva</a:t>
            </a:r>
            <a:r>
              <a:rPr lang="en-US" sz="1600" dirty="0"/>
              <a:t> 239, Vol. 63, 2012/1.</a:t>
            </a:r>
          </a:p>
          <a:p>
            <a:pPr>
              <a:spcBef>
                <a:spcPts val="0"/>
              </a:spcBef>
            </a:pPr>
            <a:r>
              <a:rPr lang="en-US" sz="1600" dirty="0"/>
              <a:t>SNV, 2012. </a:t>
            </a:r>
            <a:r>
              <a:rPr lang="en-US" sz="1600" i="1" dirty="0"/>
              <a:t>Benefit Distribution Systems</a:t>
            </a:r>
            <a:r>
              <a:rPr lang="en-US" sz="1600" dirty="0"/>
              <a:t>. SNV Pro Poor REDD+ Briefing Paper.</a:t>
            </a:r>
          </a:p>
          <a:p>
            <a:pPr>
              <a:spcBef>
                <a:spcPts val="0"/>
              </a:spcBef>
            </a:pPr>
            <a:r>
              <a:rPr lang="de-DE" sz="1600" dirty="0"/>
              <a:t>USAID. 2015. USAID LEAF‘s </a:t>
            </a:r>
            <a:r>
              <a:rPr lang="en-US" sz="1600" i="1" dirty="0"/>
              <a:t>Climate Change Curriculum</a:t>
            </a:r>
            <a:r>
              <a:rPr lang="en-US" sz="1600" dirty="0"/>
              <a:t>. USAID Lowering Emissions in Asia Forests Program (USAID LEAF). </a:t>
            </a:r>
            <a:r>
              <a:rPr lang="en-US" sz="1600" dirty="0" err="1"/>
              <a:t>Winrock</a:t>
            </a:r>
            <a:r>
              <a:rPr lang="en-US" sz="1600" dirty="0"/>
              <a:t> International and US Forest Service. Bangkok, Thailand.</a:t>
            </a:r>
          </a:p>
        </p:txBody>
      </p:sp>
      <p:sp>
        <p:nvSpPr>
          <p:cNvPr id="5" name="Title 4"/>
          <p:cNvSpPr>
            <a:spLocks noGrp="1"/>
          </p:cNvSpPr>
          <p:nvPr>
            <p:ph type="title"/>
          </p:nvPr>
        </p:nvSpPr>
        <p:spPr>
          <a:noFill/>
        </p:spPr>
        <p:txBody>
          <a:bodyPr>
            <a:normAutofit/>
          </a:bodyPr>
          <a:lstStyle/>
          <a:p>
            <a:r>
              <a:rPr lang="en-US" dirty="0"/>
              <a:t>References</a:t>
            </a:r>
          </a:p>
        </p:txBody>
      </p:sp>
    </p:spTree>
    <p:extLst>
      <p:ext uri="{BB962C8B-B14F-4D97-AF65-F5344CB8AC3E}">
        <p14:creationId xmlns:p14="http://schemas.microsoft.com/office/powerpoint/2010/main" val="1617138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737" y="1567542"/>
            <a:ext cx="10846319" cy="4949371"/>
          </a:xfrm>
        </p:spPr>
        <p:txBody>
          <a:bodyPr>
            <a:noAutofit/>
          </a:bodyPr>
          <a:lstStyle/>
          <a:p>
            <a:pPr marL="0" indent="0">
              <a:buNone/>
            </a:pPr>
            <a:r>
              <a:rPr lang="en-US" sz="2000" dirty="0"/>
              <a:t>The curriculum of USAID’s Climate-Resilient Ecosystems and Livelihoods (CREL) in Bangladesh is a free resource of teaching materials for university professors, teachers and climate change training experts.</a:t>
            </a:r>
          </a:p>
          <a:p>
            <a:pPr marL="0" indent="0">
              <a:buNone/>
            </a:pPr>
            <a:r>
              <a:rPr lang="en-US" sz="2000" dirty="0"/>
              <a:t>Reproduction of CREL’s curriculum </a:t>
            </a:r>
            <a:r>
              <a:rPr lang="de-DE" sz="2000" dirty="0"/>
              <a:t>materials </a:t>
            </a:r>
            <a:r>
              <a:rPr lang="en-US" sz="2000" dirty="0"/>
              <a:t>for educational or other non-commercial purposes is authorized without prior written permission from the copyright holder, provided the source is fully acknowledged.</a:t>
            </a:r>
          </a:p>
          <a:p>
            <a:pPr marL="0" indent="0">
              <a:buNone/>
            </a:pPr>
            <a:endParaRPr lang="de-DE" sz="2000" dirty="0"/>
          </a:p>
          <a:p>
            <a:pPr marL="0" indent="0">
              <a:buNone/>
            </a:pPr>
            <a:r>
              <a:rPr lang="de-DE" sz="2000" b="1" dirty="0"/>
              <a:t>Suggested citation</a:t>
            </a:r>
            <a:r>
              <a:rPr lang="de-DE" sz="2000" dirty="0"/>
              <a:t>: Winrock International. 2016. </a:t>
            </a:r>
            <a:r>
              <a:rPr lang="de-DE" sz="2000" i="1" dirty="0"/>
              <a:t>USAID‘s Climate-Resilient </a:t>
            </a:r>
            <a:r>
              <a:rPr lang="en-US" sz="2000" i="1" dirty="0"/>
              <a:t>Ecosystems and Livelihoods (CREL)</a:t>
            </a:r>
            <a:r>
              <a:rPr lang="en-US" sz="2000" dirty="0"/>
              <a:t>. </a:t>
            </a:r>
            <a:r>
              <a:rPr lang="en-US" sz="2000" dirty="0" err="1"/>
              <a:t>Winrock</a:t>
            </a:r>
            <a:r>
              <a:rPr lang="en-US" sz="2000" dirty="0"/>
              <a:t> International. Dhaka, Bangladesh. </a:t>
            </a:r>
          </a:p>
          <a:p>
            <a:pPr marL="0" indent="0">
              <a:buNone/>
            </a:pPr>
            <a:endParaRPr lang="de-DE" sz="2000" dirty="0"/>
          </a:p>
          <a:p>
            <a:pPr marL="0" indent="0">
              <a:buNone/>
            </a:pPr>
            <a:r>
              <a:rPr lang="en-US" sz="2000" b="1" dirty="0"/>
              <a:t>Disclaimer:</a:t>
            </a:r>
            <a:r>
              <a:rPr lang="en-US" sz="2000" dirty="0"/>
              <a:t> The CREL’s curriculum is made possible by the support of the American People through the United States Agency for International Development (USAID). The contents of the curriculum do not necessarily reflect the views of USAID or the US Government.</a:t>
            </a:r>
            <a:endParaRPr lang="en-US" sz="2000" b="1" dirty="0"/>
          </a:p>
        </p:txBody>
      </p:sp>
      <p:sp>
        <p:nvSpPr>
          <p:cNvPr id="3" name="Title 2"/>
          <p:cNvSpPr>
            <a:spLocks noGrp="1"/>
          </p:cNvSpPr>
          <p:nvPr>
            <p:ph type="title"/>
          </p:nvPr>
        </p:nvSpPr>
        <p:spPr/>
        <p:txBody>
          <a:bodyPr/>
          <a:lstStyle/>
          <a:p>
            <a:r>
              <a:rPr lang="en-US"/>
              <a:t>References and Resources</a:t>
            </a:r>
            <a:endParaRPr lang="en-US" dirty="0"/>
          </a:p>
        </p:txBody>
      </p:sp>
    </p:spTree>
    <p:extLst>
      <p:ext uri="{BB962C8B-B14F-4D97-AF65-F5344CB8AC3E}">
        <p14:creationId xmlns:p14="http://schemas.microsoft.com/office/powerpoint/2010/main" val="4163597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481711"/>
            <a:ext cx="9013371" cy="3641832"/>
          </a:xfrm>
        </p:spPr>
        <p:txBody>
          <a:bodyPr>
            <a:noAutofit/>
          </a:bodyPr>
          <a:lstStyle/>
          <a:p>
            <a:pPr algn="l"/>
            <a:r>
              <a:rPr lang="de-DE" sz="2400" dirty="0">
                <a:effectLst/>
              </a:rPr>
              <a:t>USAID</a:t>
            </a:r>
            <a:r>
              <a:rPr lang="de-DE" sz="2400" dirty="0">
                <a:effectLst/>
                <a:latin typeface="Calibri" panose="020F0502020204030204" pitchFamily="34" charset="0"/>
              </a:rPr>
              <a:t>'s Climate-Resilient Ecosystems and Livelihoods (CREL) Project</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
            </a:r>
            <a:br>
              <a:rPr lang="de-DE" sz="2400" dirty="0">
                <a:effectLst/>
                <a:latin typeface="Calibri" panose="020F0502020204030204" pitchFamily="34" charset="0"/>
              </a:rPr>
            </a:br>
            <a:r>
              <a:rPr lang="de-DE" sz="2400" dirty="0">
                <a:effectLst/>
                <a:latin typeface="Calibri" panose="020F0502020204030204" pitchFamily="34" charset="0"/>
              </a:rPr>
              <a:t>Winrock International Headquarters</a:t>
            </a:r>
            <a:br>
              <a:rPr lang="de-DE" sz="2400" dirty="0">
                <a:effectLst/>
                <a:latin typeface="Calibri" panose="020F0502020204030204" pitchFamily="34" charset="0"/>
              </a:rPr>
            </a:br>
            <a:r>
              <a:rPr lang="de-DE" sz="2400" b="0" dirty="0">
                <a:effectLst/>
                <a:latin typeface="Calibri" panose="020F0502020204030204" pitchFamily="34" charset="0"/>
              </a:rPr>
              <a:t>2101 Riverfront Drive, Little Rock</a:t>
            </a:r>
            <a:br>
              <a:rPr lang="de-DE" sz="2400" b="0" dirty="0">
                <a:effectLst/>
                <a:latin typeface="Calibri" panose="020F0502020204030204" pitchFamily="34" charset="0"/>
              </a:rPr>
            </a:br>
            <a:r>
              <a:rPr lang="de-DE" sz="2400" b="0" dirty="0">
                <a:effectLst/>
                <a:latin typeface="Calibri" panose="020F0502020204030204" pitchFamily="34" charset="0"/>
              </a:rPr>
              <a:t>Arkansas 72202-1748 USA</a:t>
            </a:r>
            <a:br>
              <a:rPr lang="de-DE" sz="2400" b="0" dirty="0">
                <a:effectLst/>
                <a:latin typeface="Calibri" panose="020F0502020204030204" pitchFamily="34" charset="0"/>
              </a:rPr>
            </a:br>
            <a:r>
              <a:rPr lang="de-DE" sz="2400" b="0" dirty="0">
                <a:effectLst/>
                <a:latin typeface="Calibri" panose="020F0502020204030204" pitchFamily="34" charset="0"/>
              </a:rPr>
              <a:t>Tel: </a:t>
            </a:r>
            <a:r>
              <a:rPr lang="en-US" sz="2400" b="0" dirty="0">
                <a:effectLst/>
              </a:rPr>
              <a:t>1-501-280-3000</a:t>
            </a:r>
            <a:br>
              <a:rPr lang="en-US" sz="2400" b="0" dirty="0">
                <a:effectLst/>
              </a:rPr>
            </a:br>
            <a:r>
              <a:rPr lang="en-US" sz="2400" b="0" dirty="0">
                <a:effectLst/>
              </a:rPr>
              <a:t>Web: </a:t>
            </a:r>
            <a:r>
              <a:rPr lang="en-US" sz="2400" b="0" dirty="0">
                <a:effectLst/>
                <a:hlinkClick r:id="rId2"/>
              </a:rPr>
              <a:t>www.winrock.org</a:t>
            </a:r>
            <a:endParaRPr lang="en-US" sz="2400" dirty="0"/>
          </a:p>
        </p:txBody>
      </p:sp>
    </p:spTree>
    <p:extLst>
      <p:ext uri="{BB962C8B-B14F-4D97-AF65-F5344CB8AC3E}">
        <p14:creationId xmlns:p14="http://schemas.microsoft.com/office/powerpoint/2010/main" val="179727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2807871" y="2754690"/>
            <a:ext cx="6834947" cy="1325563"/>
          </a:xfrm>
        </p:spPr>
        <p:txBody>
          <a:bodyPr>
            <a:normAutofit/>
          </a:bodyPr>
          <a:lstStyle/>
          <a:p>
            <a:pPr algn="ctr"/>
            <a:r>
              <a:rPr lang="de-DE" dirty="0"/>
              <a:t>REDD+ in Climate Change Context (REDD+)</a:t>
            </a:r>
            <a:endParaRPr lang="en-US" dirty="0"/>
          </a:p>
        </p:txBody>
      </p:sp>
      <p:sp>
        <p:nvSpPr>
          <p:cNvPr id="4" name="Rectangle 3"/>
          <p:cNvSpPr/>
          <p:nvPr/>
        </p:nvSpPr>
        <p:spPr>
          <a:xfrm>
            <a:off x="1761564" y="200203"/>
            <a:ext cx="10082093" cy="6831101"/>
          </a:xfrm>
          <a:prstGeom prst="rect">
            <a:avLst/>
          </a:prstGeom>
        </p:spPr>
        <p:txBody>
          <a:bodyPr wrap="square">
            <a:spAutoFit/>
          </a:bodyPr>
          <a:lstStyle/>
          <a:p>
            <a:pPr marL="400050" lvl="0" indent="-400050">
              <a:lnSpc>
                <a:spcPct val="105000"/>
              </a:lnSpc>
              <a:spcBef>
                <a:spcPts val="600"/>
              </a:spcBef>
              <a:buFont typeface="+mj-lt"/>
              <a:buAutoNum type="romanUcPeriod"/>
            </a:pPr>
            <a:r>
              <a:rPr lang="en-US" sz="2200" b="1" dirty="0">
                <a:solidFill>
                  <a:schemeClr val="bg2">
                    <a:lumMod val="10000"/>
                  </a:schemeClr>
                </a:solidFill>
              </a:rPr>
              <a:t>ENABLING ENVIRONMENT OF REDD+</a:t>
            </a:r>
            <a:endParaRPr lang="en-US" sz="2200" dirty="0">
              <a:solidFill>
                <a:schemeClr val="bg2">
                  <a:lumMod val="10000"/>
                </a:schemeClr>
              </a:solidFill>
            </a:endParaRPr>
          </a:p>
          <a:p>
            <a:pPr lvl="1">
              <a:lnSpc>
                <a:spcPct val="105000"/>
              </a:lnSpc>
            </a:pPr>
            <a:r>
              <a:rPr lang="en-US" dirty="0"/>
              <a:t>1.1. Forests, Forest Carbon and Climate Change</a:t>
            </a:r>
          </a:p>
          <a:p>
            <a:pPr lvl="1">
              <a:lnSpc>
                <a:spcPct val="105000"/>
              </a:lnSpc>
            </a:pPr>
            <a:r>
              <a:rPr lang="en-US" dirty="0"/>
              <a:t>1.2.	Fundamentals of REDD+ and the UNFCCC</a:t>
            </a:r>
          </a:p>
          <a:p>
            <a:pPr lvl="1">
              <a:lnSpc>
                <a:spcPct val="105000"/>
              </a:lnSpc>
            </a:pPr>
            <a:r>
              <a:rPr lang="en-US" dirty="0"/>
              <a:t>1.3.	Stakeholder Engagement</a:t>
            </a:r>
          </a:p>
          <a:p>
            <a:pPr marL="400050" lvl="0" indent="-400050">
              <a:lnSpc>
                <a:spcPct val="105000"/>
              </a:lnSpc>
              <a:spcBef>
                <a:spcPts val="600"/>
              </a:spcBef>
              <a:buFont typeface="+mj-lt"/>
              <a:buAutoNum type="romanUcPeriod"/>
            </a:pPr>
            <a:r>
              <a:rPr lang="en-US" sz="2200" b="1" dirty="0">
                <a:solidFill>
                  <a:schemeClr val="bg2">
                    <a:lumMod val="10000"/>
                  </a:schemeClr>
                </a:solidFill>
              </a:rPr>
              <a:t>ASSESSING CURRENT CONDITIONS OF REDD+</a:t>
            </a:r>
            <a:endParaRPr lang="en-US" sz="2200" dirty="0">
              <a:solidFill>
                <a:schemeClr val="bg2">
                  <a:lumMod val="10000"/>
                </a:schemeClr>
              </a:solidFill>
            </a:endParaRPr>
          </a:p>
          <a:p>
            <a:pPr lvl="1">
              <a:lnSpc>
                <a:spcPct val="105000"/>
              </a:lnSpc>
            </a:pPr>
            <a:r>
              <a:rPr lang="en-US" dirty="0"/>
              <a:t>2.1.	Drivers of Deforestation and Forest Degradation</a:t>
            </a:r>
          </a:p>
          <a:p>
            <a:pPr lvl="1">
              <a:lnSpc>
                <a:spcPct val="105000"/>
              </a:lnSpc>
            </a:pPr>
            <a:r>
              <a:rPr lang="en-US" dirty="0"/>
              <a:t>2.2.	Fundamentals of Forest (Emission) Reference Levels</a:t>
            </a:r>
          </a:p>
          <a:p>
            <a:pPr lvl="1">
              <a:lnSpc>
                <a:spcPct val="105000"/>
              </a:lnSpc>
            </a:pPr>
            <a:r>
              <a:rPr lang="en-US" dirty="0"/>
              <a:t>2.3.	National Forest Monitoring Systems (NFMS) for REDD+</a:t>
            </a:r>
          </a:p>
          <a:p>
            <a:pPr marL="400050" lvl="0" indent="-400050">
              <a:lnSpc>
                <a:spcPct val="105000"/>
              </a:lnSpc>
              <a:spcBef>
                <a:spcPts val="600"/>
              </a:spcBef>
              <a:buFont typeface="+mj-lt"/>
              <a:buAutoNum type="romanUcPeriod"/>
            </a:pPr>
            <a:r>
              <a:rPr lang="en-US" sz="2200" b="1" dirty="0">
                <a:solidFill>
                  <a:schemeClr val="bg2">
                    <a:lumMod val="10000"/>
                  </a:schemeClr>
                </a:solidFill>
              </a:rPr>
              <a:t>ANALYZING FUTURE OPTIONS FOR REDD+</a:t>
            </a:r>
            <a:endParaRPr lang="en-US" sz="2200" dirty="0">
              <a:solidFill>
                <a:schemeClr val="bg2">
                  <a:lumMod val="10000"/>
                </a:schemeClr>
              </a:solidFill>
            </a:endParaRPr>
          </a:p>
          <a:p>
            <a:pPr lvl="1">
              <a:lnSpc>
                <a:spcPct val="105000"/>
              </a:lnSpc>
            </a:pPr>
            <a:r>
              <a:rPr lang="en-US" dirty="0"/>
              <a:t>3.1.	Policies and Measures for REDD+ Implementation</a:t>
            </a:r>
          </a:p>
          <a:p>
            <a:pPr lvl="1">
              <a:lnSpc>
                <a:spcPct val="105000"/>
              </a:lnSpc>
            </a:pPr>
            <a:r>
              <a:rPr lang="en-US" dirty="0"/>
              <a:t>3.2.	REDD+ Safeguards under the UNFCCC</a:t>
            </a:r>
          </a:p>
          <a:p>
            <a:pPr lvl="1">
              <a:lnSpc>
                <a:spcPct val="105000"/>
              </a:lnSpc>
            </a:pPr>
            <a:r>
              <a:rPr lang="en-US" b="1" dirty="0">
                <a:solidFill>
                  <a:srgbClr val="FF0000"/>
                </a:solidFill>
              </a:rPr>
              <a:t>3.3.	The Costs and Benefits of REDD+</a:t>
            </a:r>
          </a:p>
          <a:p>
            <a:pPr marL="400050" lvl="0" indent="-400050">
              <a:lnSpc>
                <a:spcPct val="105000"/>
              </a:lnSpc>
              <a:spcBef>
                <a:spcPts val="600"/>
              </a:spcBef>
              <a:buFont typeface="+mj-lt"/>
              <a:buAutoNum type="romanUcPeriod"/>
            </a:pPr>
            <a:r>
              <a:rPr lang="en-US" sz="2200" b="1" dirty="0">
                <a:solidFill>
                  <a:schemeClr val="bg2">
                    <a:lumMod val="10000"/>
                  </a:schemeClr>
                </a:solidFill>
              </a:rPr>
              <a:t>DEVELOPING REDD+ STRATEGIES AND ACTION PLANS</a:t>
            </a:r>
            <a:endParaRPr lang="en-US" sz="2200" dirty="0">
              <a:solidFill>
                <a:schemeClr val="bg2">
                  <a:lumMod val="10000"/>
                </a:schemeClr>
              </a:solidFill>
            </a:endParaRPr>
          </a:p>
          <a:p>
            <a:pPr lvl="1">
              <a:lnSpc>
                <a:spcPct val="105000"/>
              </a:lnSpc>
            </a:pPr>
            <a:r>
              <a:rPr lang="en-US" dirty="0">
                <a:solidFill>
                  <a:schemeClr val="bg2">
                    <a:lumMod val="10000"/>
                  </a:schemeClr>
                </a:solidFill>
              </a:rPr>
              <a:t>4.1.	</a:t>
            </a:r>
            <a:r>
              <a:rPr lang="en-US">
                <a:solidFill>
                  <a:schemeClr val="bg2">
                    <a:lumMod val="10000"/>
                  </a:schemeClr>
                </a:solidFill>
              </a:rPr>
              <a:t>Negotiation in REDD+</a:t>
            </a:r>
            <a:endParaRPr lang="en-US" dirty="0">
              <a:solidFill>
                <a:schemeClr val="bg2">
                  <a:lumMod val="10000"/>
                </a:schemeClr>
              </a:solidFill>
            </a:endParaRPr>
          </a:p>
          <a:p>
            <a:pPr lvl="1">
              <a:lnSpc>
                <a:spcPct val="105000"/>
              </a:lnSpc>
            </a:pPr>
            <a:r>
              <a:rPr lang="en-US" dirty="0">
                <a:solidFill>
                  <a:schemeClr val="bg2">
                    <a:lumMod val="10000"/>
                  </a:schemeClr>
                </a:solidFill>
              </a:rPr>
              <a:t>4.2.	National Strategies and Action Plans</a:t>
            </a:r>
          </a:p>
          <a:p>
            <a:pPr lvl="1">
              <a:lnSpc>
                <a:spcPct val="105000"/>
              </a:lnSpc>
            </a:pPr>
            <a:r>
              <a:rPr lang="en-US" dirty="0">
                <a:solidFill>
                  <a:schemeClr val="bg2">
                    <a:lumMod val="10000"/>
                  </a:schemeClr>
                </a:solidFill>
              </a:rPr>
              <a:t>4.3.	Approaches for Incentive Allocation System</a:t>
            </a:r>
          </a:p>
          <a:p>
            <a:pPr marL="400050" lvl="0" indent="-400050">
              <a:lnSpc>
                <a:spcPct val="105000"/>
              </a:lnSpc>
              <a:spcBef>
                <a:spcPts val="600"/>
              </a:spcBef>
              <a:buFont typeface="+mj-lt"/>
              <a:buAutoNum type="romanUcPeriod"/>
            </a:pPr>
            <a:r>
              <a:rPr lang="en-US" sz="2200" b="1" dirty="0">
                <a:solidFill>
                  <a:schemeClr val="bg2">
                    <a:lumMod val="10000"/>
                  </a:schemeClr>
                </a:solidFill>
              </a:rPr>
              <a:t>MONITORING, EVALUATION AND ADAPTATION</a:t>
            </a:r>
            <a:endParaRPr lang="en-US" sz="2200" dirty="0">
              <a:solidFill>
                <a:schemeClr val="bg2">
                  <a:lumMod val="10000"/>
                </a:schemeClr>
              </a:solidFill>
            </a:endParaRPr>
          </a:p>
          <a:p>
            <a:pPr lvl="1">
              <a:lnSpc>
                <a:spcPct val="105000"/>
              </a:lnSpc>
            </a:pPr>
            <a:r>
              <a:rPr lang="en-US" dirty="0">
                <a:solidFill>
                  <a:schemeClr val="bg2">
                    <a:lumMod val="10000"/>
                  </a:schemeClr>
                </a:solidFill>
              </a:rPr>
              <a:t>5.1.	Establish M&amp;E Framework for REDD+ Action Plan</a:t>
            </a:r>
          </a:p>
          <a:p>
            <a:pPr lvl="1">
              <a:lnSpc>
                <a:spcPct val="105000"/>
              </a:lnSpc>
            </a:pPr>
            <a:r>
              <a:rPr lang="en-US" dirty="0">
                <a:solidFill>
                  <a:schemeClr val="bg2">
                    <a:lumMod val="10000"/>
                  </a:schemeClr>
                </a:solidFill>
              </a:rPr>
              <a:t>5.2.	Monitor and Measure Implementation Progress</a:t>
            </a:r>
          </a:p>
          <a:p>
            <a:pPr lvl="1">
              <a:lnSpc>
                <a:spcPct val="105000"/>
              </a:lnSpc>
            </a:pPr>
            <a:r>
              <a:rPr lang="en-US" dirty="0">
                <a:solidFill>
                  <a:schemeClr val="bg2">
                    <a:lumMod val="10000"/>
                  </a:schemeClr>
                </a:solidFill>
              </a:rPr>
              <a:t>5.3.	Evaluate, Report and Adapt </a:t>
            </a:r>
          </a:p>
          <a:p>
            <a:pPr lvl="1">
              <a:lnSpc>
                <a:spcPct val="105000"/>
              </a:lnSpc>
            </a:pPr>
            <a:endParaRPr lang="en-US" dirty="0"/>
          </a:p>
        </p:txBody>
      </p:sp>
      <p:sp>
        <p:nvSpPr>
          <p:cNvPr id="5" name="Right Arrow 4"/>
          <p:cNvSpPr>
            <a:spLocks noChangeArrowheads="1"/>
          </p:cNvSpPr>
          <p:nvPr/>
        </p:nvSpPr>
        <p:spPr bwMode="auto">
          <a:xfrm>
            <a:off x="1761564" y="3756478"/>
            <a:ext cx="385763" cy="242888"/>
          </a:xfrm>
          <a:prstGeom prst="rightArrow">
            <a:avLst>
              <a:gd name="adj1" fmla="val 50000"/>
              <a:gd name="adj2" fmla="val 49993"/>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400456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050" y="0"/>
            <a:ext cx="11879263" cy="1079500"/>
          </a:xfrm>
        </p:spPr>
        <p:txBody>
          <a:bodyPr rtlCol="0">
            <a:normAutofit/>
          </a:bodyPr>
          <a:lstStyle/>
          <a:p>
            <a:pPr eaLnBrk="1" fontAlgn="auto" hangingPunct="1">
              <a:spcAft>
                <a:spcPts val="0"/>
              </a:spcAft>
              <a:defRPr/>
            </a:pPr>
            <a:r>
              <a:rPr lang="en-US" dirty="0"/>
              <a:t>Acknowledgements</a:t>
            </a:r>
          </a:p>
        </p:txBody>
      </p:sp>
      <p:graphicFrame>
        <p:nvGraphicFramePr>
          <p:cNvPr id="4" name="Table 3"/>
          <p:cNvGraphicFramePr>
            <a:graphicFrameLocks noGrp="1"/>
          </p:cNvGraphicFramePr>
          <p:nvPr>
            <p:extLst/>
          </p:nvPr>
        </p:nvGraphicFramePr>
        <p:xfrm>
          <a:off x="238540" y="1855322"/>
          <a:ext cx="4861494" cy="3657600"/>
        </p:xfrm>
        <a:graphic>
          <a:graphicData uri="http://schemas.openxmlformats.org/drawingml/2006/table">
            <a:tbl>
              <a:tblPr firstRow="1" bandRow="1">
                <a:tableStyleId>{5C22544A-7EE6-4342-B048-85BDC9FD1C3A}</a:tableStyleId>
              </a:tblPr>
              <a:tblGrid>
                <a:gridCol w="4861494">
                  <a:extLst>
                    <a:ext uri="{9D8B030D-6E8A-4147-A177-3AD203B41FA5}">
                      <a16:colId xmlns="" xmlns:a16="http://schemas.microsoft.com/office/drawing/2014/main" val="2152013341"/>
                    </a:ext>
                  </a:extLst>
                </a:gridCol>
              </a:tblGrid>
              <a:tr h="339242">
                <a:tc>
                  <a:txBody>
                    <a:bodyPr/>
                    <a:lstStyle/>
                    <a:p>
                      <a:r>
                        <a:rPr lang="en-US" dirty="0"/>
                        <a:t>UNIVERSITIES</a:t>
                      </a:r>
                      <a:endParaRPr lang="en-SG" dirty="0"/>
                    </a:p>
                  </a:txBody>
                  <a:tcPr>
                    <a:solidFill>
                      <a:schemeClr val="accent2">
                        <a:lumMod val="75000"/>
                      </a:schemeClr>
                    </a:solidFill>
                  </a:tcPr>
                </a:tc>
                <a:extLst>
                  <a:ext uri="{0D108BD9-81ED-4DB2-BD59-A6C34878D82A}">
                    <a16:rowId xmlns="" xmlns:a16="http://schemas.microsoft.com/office/drawing/2014/main" val="3951541938"/>
                  </a:ext>
                </a:extLst>
              </a:tr>
              <a:tr h="339242">
                <a:tc>
                  <a:txBody>
                    <a:bodyPr/>
                    <a:lstStyle/>
                    <a:p>
                      <a:r>
                        <a:rPr lang="en-US" sz="1800" b="1" kern="1200" dirty="0">
                          <a:solidFill>
                            <a:schemeClr val="dk1"/>
                          </a:solidFill>
                          <a:effectLst/>
                          <a:latin typeface="+mn-lt"/>
                          <a:ea typeface="+mn-ea"/>
                          <a:cs typeface="+mn-cs"/>
                        </a:rPr>
                        <a:t>Bangladesh Agricultural University </a:t>
                      </a:r>
                      <a:endParaRPr lang="en-SG" dirty="0"/>
                    </a:p>
                  </a:txBody>
                  <a:tcPr/>
                </a:tc>
                <a:extLst>
                  <a:ext uri="{0D108BD9-81ED-4DB2-BD59-A6C34878D82A}">
                    <a16:rowId xmlns="" xmlns:a16="http://schemas.microsoft.com/office/drawing/2014/main" val="361843141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University of </a:t>
                      </a:r>
                      <a:r>
                        <a:rPr lang="en-US" b="1" dirty="0"/>
                        <a:t>Chittagong</a:t>
                      </a:r>
                      <a:endParaRPr lang="en-SG" b="1" dirty="0"/>
                    </a:p>
                  </a:txBody>
                  <a:tcPr/>
                </a:tc>
                <a:extLst>
                  <a:ext uri="{0D108BD9-81ED-4DB2-BD59-A6C34878D82A}">
                    <a16:rowId xmlns="" xmlns:a16="http://schemas.microsoft.com/office/drawing/2014/main" val="1565770784"/>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Dhaka University</a:t>
                      </a:r>
                      <a:endParaRPr lang="en-SG" b="1" dirty="0"/>
                    </a:p>
                  </a:txBody>
                  <a:tcPr/>
                </a:tc>
                <a:extLst>
                  <a:ext uri="{0D108BD9-81ED-4DB2-BD59-A6C34878D82A}">
                    <a16:rowId xmlns="" xmlns:a16="http://schemas.microsoft.com/office/drawing/2014/main" val="121734228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Independent University, Bangladesh</a:t>
                      </a:r>
                      <a:endParaRPr lang="en-SG" b="1" dirty="0"/>
                    </a:p>
                  </a:txBody>
                  <a:tcPr/>
                </a:tc>
                <a:extLst>
                  <a:ext uri="{0D108BD9-81ED-4DB2-BD59-A6C34878D82A}">
                    <a16:rowId xmlns="" xmlns:a16="http://schemas.microsoft.com/office/drawing/2014/main" val="232038122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Khulna</a:t>
                      </a:r>
                      <a:r>
                        <a:rPr lang="en-US" b="1" baseline="0" dirty="0"/>
                        <a:t> University</a:t>
                      </a:r>
                      <a:endParaRPr lang="en-SG" b="1" dirty="0"/>
                    </a:p>
                  </a:txBody>
                  <a:tcPr/>
                </a:tc>
                <a:extLst>
                  <a:ext uri="{0D108BD9-81ED-4DB2-BD59-A6C34878D82A}">
                    <a16:rowId xmlns="" xmlns:a16="http://schemas.microsoft.com/office/drawing/2014/main" val="392130644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Noakhali</a:t>
                      </a:r>
                      <a:r>
                        <a:rPr lang="en-US" b="1" dirty="0"/>
                        <a:t> University of Science and Technology</a:t>
                      </a:r>
                      <a:endParaRPr lang="en-SG" b="1" dirty="0"/>
                    </a:p>
                  </a:txBody>
                  <a:tcPr/>
                </a:tc>
                <a:extLst>
                  <a:ext uri="{0D108BD9-81ED-4DB2-BD59-A6C34878D82A}">
                    <a16:rowId xmlns="" xmlns:a16="http://schemas.microsoft.com/office/drawing/2014/main" val="1131339479"/>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Shahjalal</a:t>
                      </a:r>
                      <a:r>
                        <a:rPr lang="en-US" b="1" baseline="0" dirty="0"/>
                        <a:t> University </a:t>
                      </a:r>
                      <a:r>
                        <a:rPr lang="en-US" b="1" dirty="0"/>
                        <a:t>of Science and Technology</a:t>
                      </a:r>
                      <a:endParaRPr lang="en-SG" b="1" dirty="0"/>
                    </a:p>
                  </a:txBody>
                  <a:tcPr/>
                </a:tc>
                <a:extLst>
                  <a:ext uri="{0D108BD9-81ED-4DB2-BD59-A6C34878D82A}">
                    <a16:rowId xmlns="" xmlns:a16="http://schemas.microsoft.com/office/drawing/2014/main" val="495297682"/>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Sher-e-Bangla</a:t>
                      </a:r>
                      <a:r>
                        <a:rPr lang="en-US" b="1" baseline="0" dirty="0"/>
                        <a:t> Agriculture University</a:t>
                      </a:r>
                      <a:endParaRPr lang="en-SG" b="1" dirty="0"/>
                    </a:p>
                  </a:txBody>
                  <a:tcPr/>
                </a:tc>
                <a:extLst>
                  <a:ext uri="{0D108BD9-81ED-4DB2-BD59-A6C34878D82A}">
                    <a16:rowId xmlns="" xmlns:a16="http://schemas.microsoft.com/office/drawing/2014/main" val="354190507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North South University</a:t>
                      </a:r>
                    </a:p>
                  </a:txBody>
                  <a:tcPr/>
                </a:tc>
                <a:extLst>
                  <a:ext uri="{0D108BD9-81ED-4DB2-BD59-A6C34878D82A}">
                    <a16:rowId xmlns="" xmlns:a16="http://schemas.microsoft.com/office/drawing/2014/main" val="10009"/>
                  </a:ext>
                </a:extLst>
              </a:tr>
            </a:tbl>
          </a:graphicData>
        </a:graphic>
      </p:graphicFrame>
      <p:graphicFrame>
        <p:nvGraphicFramePr>
          <p:cNvPr id="7" name="Table 6"/>
          <p:cNvGraphicFramePr>
            <a:graphicFrameLocks noGrp="1"/>
          </p:cNvGraphicFramePr>
          <p:nvPr>
            <p:extLst/>
          </p:nvPr>
        </p:nvGraphicFramePr>
        <p:xfrm>
          <a:off x="5370490" y="1198785"/>
          <a:ext cx="6556467" cy="2348478"/>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4155131984"/>
                    </a:ext>
                  </a:extLst>
                </a:gridCol>
                <a:gridCol w="3581447">
                  <a:extLst>
                    <a:ext uri="{9D8B030D-6E8A-4147-A177-3AD203B41FA5}">
                      <a16:colId xmlns="" xmlns:a16="http://schemas.microsoft.com/office/drawing/2014/main" val="2614824422"/>
                    </a:ext>
                  </a:extLst>
                </a:gridCol>
              </a:tblGrid>
              <a:tr h="319634">
                <a:tc>
                  <a:txBody>
                    <a:bodyPr/>
                    <a:lstStyle/>
                    <a:p>
                      <a:r>
                        <a:rPr lang="en-US" dirty="0"/>
                        <a:t>EXPERT</a:t>
                      </a:r>
                      <a:r>
                        <a:rPr lang="en-US" baseline="0" dirty="0"/>
                        <a:t> CONTRIBUTORS</a:t>
                      </a:r>
                      <a:endParaRPr lang="en-SG" dirty="0"/>
                    </a:p>
                  </a:txBody>
                  <a:tcPr>
                    <a:solidFill>
                      <a:schemeClr val="accent6"/>
                    </a:solidFill>
                  </a:tcPr>
                </a:tc>
                <a:tc>
                  <a:txBody>
                    <a:bodyPr/>
                    <a:lstStyle/>
                    <a:p>
                      <a:r>
                        <a:rPr lang="en-US" dirty="0"/>
                        <a:t>SPECIFIC INPUTS</a:t>
                      </a:r>
                      <a:endParaRPr lang="en-SG" dirty="0"/>
                    </a:p>
                  </a:txBody>
                  <a:tcPr>
                    <a:solidFill>
                      <a:schemeClr val="accent6"/>
                    </a:solidFill>
                  </a:tcPr>
                </a:tc>
                <a:extLst>
                  <a:ext uri="{0D108BD9-81ED-4DB2-BD59-A6C34878D82A}">
                    <a16:rowId xmlns="" xmlns:a16="http://schemas.microsoft.com/office/drawing/2014/main" val="588621041"/>
                  </a:ext>
                </a:extLst>
              </a:tr>
              <a:tr h="319634">
                <a:tc>
                  <a:txBody>
                    <a:bodyPr/>
                    <a:lstStyle/>
                    <a:p>
                      <a:r>
                        <a:rPr lang="en-US" sz="1800" b="0" i="0" kern="1200" dirty="0">
                          <a:solidFill>
                            <a:schemeClr val="dk1"/>
                          </a:solidFill>
                          <a:effectLst/>
                          <a:latin typeface="+mn-lt"/>
                          <a:ea typeface="+mn-ea"/>
                          <a:cs typeface="+mn-cs"/>
                        </a:rPr>
                        <a:t>Prof. (Dr.) </a:t>
                      </a:r>
                      <a:r>
                        <a:rPr lang="en-US" sz="1800" b="0" i="0" kern="1200" dirty="0" err="1">
                          <a:solidFill>
                            <a:schemeClr val="dk1"/>
                          </a:solidFill>
                          <a:effectLst/>
                          <a:latin typeface="+mn-lt"/>
                          <a:ea typeface="+mn-ea"/>
                          <a:cs typeface="+mn-cs"/>
                        </a:rPr>
                        <a:t>Manzoor</a:t>
                      </a:r>
                      <a:r>
                        <a:rPr lang="en-US" sz="1800" b="0" i="0" kern="1200" dirty="0">
                          <a:solidFill>
                            <a:schemeClr val="dk1"/>
                          </a:solidFill>
                          <a:effectLst/>
                          <a:latin typeface="+mn-lt"/>
                          <a:ea typeface="+mn-ea"/>
                          <a:cs typeface="+mn-cs"/>
                        </a:rPr>
                        <a:t> Rashid</a:t>
                      </a:r>
                      <a:endParaRPr lang="en-SG" dirty="0"/>
                    </a:p>
                  </a:txBody>
                  <a:tcPr/>
                </a:tc>
                <a:tc>
                  <a:txBody>
                    <a:bodyPr/>
                    <a:lstStyle/>
                    <a:p>
                      <a:r>
                        <a:rPr lang="en-US" sz="1800" b="0" i="0" kern="1200" dirty="0">
                          <a:solidFill>
                            <a:schemeClr val="dk1"/>
                          </a:solidFill>
                          <a:effectLst/>
                          <a:latin typeface="+mn-lt"/>
                          <a:ea typeface="+mn-ea"/>
                          <a:cs typeface="+mn-cs"/>
                        </a:rPr>
                        <a:t>Curriculum</a:t>
                      </a:r>
                      <a:r>
                        <a:rPr lang="en-US" sz="1800" b="0" i="0" kern="1200" baseline="0" dirty="0">
                          <a:solidFill>
                            <a:schemeClr val="dk1"/>
                          </a:solidFill>
                          <a:effectLst/>
                          <a:latin typeface="+mn-lt"/>
                          <a:ea typeface="+mn-ea"/>
                          <a:cs typeface="+mn-cs"/>
                        </a:rPr>
                        <a:t> Development for all topics</a:t>
                      </a:r>
                      <a:endParaRPr lang="en-SG" b="0" dirty="0"/>
                    </a:p>
                  </a:txBody>
                  <a:tcPr/>
                </a:tc>
                <a:extLst>
                  <a:ext uri="{0D108BD9-81ED-4DB2-BD59-A6C34878D82A}">
                    <a16:rowId xmlns="" xmlns:a16="http://schemas.microsoft.com/office/drawing/2014/main" val="126233955"/>
                  </a:ext>
                </a:extLst>
              </a:tr>
              <a:tr h="428238">
                <a:tc>
                  <a:txBody>
                    <a:bodyPr/>
                    <a:lstStyle/>
                    <a:p>
                      <a:r>
                        <a:rPr lang="en-US" dirty="0"/>
                        <a:t>Prof. (Dr.) Md. </a:t>
                      </a:r>
                      <a:r>
                        <a:rPr lang="en-US" dirty="0" err="1"/>
                        <a:t>Danesh</a:t>
                      </a:r>
                      <a:r>
                        <a:rPr lang="en-US" dirty="0"/>
                        <a:t> Miah</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REDD+, Forest</a:t>
                      </a:r>
                      <a:r>
                        <a:rPr lang="en-US" sz="1800" b="0" i="0" kern="1200" baseline="0" dirty="0">
                          <a:solidFill>
                            <a:schemeClr val="dk1"/>
                          </a:solidFill>
                          <a:effectLst/>
                          <a:latin typeface="+mn-lt"/>
                          <a:ea typeface="+mn-ea"/>
                          <a:cs typeface="+mn-cs"/>
                        </a:rPr>
                        <a:t> Carbon</a:t>
                      </a:r>
                      <a:endParaRPr lang="en-SG" b="0" dirty="0"/>
                    </a:p>
                  </a:txBody>
                  <a:tcPr/>
                </a:tc>
                <a:extLst>
                  <a:ext uri="{0D108BD9-81ED-4DB2-BD59-A6C34878D82A}">
                    <a16:rowId xmlns="" xmlns:a16="http://schemas.microsoft.com/office/drawing/2014/main" val="2857115431"/>
                  </a:ext>
                </a:extLst>
              </a:tr>
              <a:tr h="428238">
                <a:tc>
                  <a:txBody>
                    <a:bodyPr/>
                    <a:lstStyle/>
                    <a:p>
                      <a:r>
                        <a:rPr lang="en-US" sz="1800" b="0" i="0" kern="1200" dirty="0">
                          <a:solidFill>
                            <a:schemeClr val="dk1"/>
                          </a:solidFill>
                          <a:effectLst/>
                          <a:latin typeface="+mn-lt"/>
                          <a:ea typeface="+mn-ea"/>
                          <a:cs typeface="+mn-cs"/>
                        </a:rPr>
                        <a:t>Prof. (Dr.) Md. </a:t>
                      </a:r>
                      <a:r>
                        <a:rPr lang="en-US" sz="1800" b="0" i="0" kern="1200" dirty="0" err="1">
                          <a:solidFill>
                            <a:schemeClr val="dk1"/>
                          </a:solidFill>
                          <a:effectLst/>
                          <a:latin typeface="+mn-lt"/>
                          <a:ea typeface="+mn-ea"/>
                          <a:cs typeface="+mn-cs"/>
                        </a:rPr>
                        <a:t>Jakariya</a:t>
                      </a:r>
                      <a:r>
                        <a:rPr lang="en-US" sz="1800" b="0" i="0" kern="1200" dirty="0">
                          <a:solidFill>
                            <a:schemeClr val="dk1"/>
                          </a:solidFill>
                          <a:effectLst/>
                          <a:latin typeface="+mn-lt"/>
                          <a:ea typeface="+mn-ea"/>
                          <a:cs typeface="+mn-cs"/>
                        </a:rPr>
                        <a:t> </a:t>
                      </a:r>
                      <a:endParaRPr lang="en-SG" dirty="0"/>
                    </a:p>
                  </a:txBody>
                  <a:tcPr/>
                </a:tc>
                <a:tc>
                  <a:txBody>
                    <a:bodyPr/>
                    <a:lstStyle/>
                    <a:p>
                      <a:r>
                        <a:rPr lang="en-US" dirty="0"/>
                        <a:t>Community NR</a:t>
                      </a:r>
                      <a:r>
                        <a:rPr lang="en-US" baseline="0" dirty="0"/>
                        <a:t> Management, Climate Change, Natural Resources Management</a:t>
                      </a:r>
                      <a:endParaRPr lang="en-US" dirty="0"/>
                    </a:p>
                  </a:txBody>
                  <a:tcPr/>
                </a:tc>
                <a:extLst>
                  <a:ext uri="{0D108BD9-81ED-4DB2-BD59-A6C34878D82A}">
                    <a16:rowId xmlns="" xmlns:a16="http://schemas.microsoft.com/office/drawing/2014/main" val="10003"/>
                  </a:ext>
                </a:extLst>
              </a:tr>
            </a:tbl>
          </a:graphicData>
        </a:graphic>
      </p:graphicFrame>
      <p:sp>
        <p:nvSpPr>
          <p:cNvPr id="9" name="TextBox 8"/>
          <p:cNvSpPr txBox="1"/>
          <p:nvPr/>
        </p:nvSpPr>
        <p:spPr>
          <a:xfrm>
            <a:off x="238540" y="6288744"/>
            <a:ext cx="11509113" cy="369332"/>
          </a:xfrm>
          <a:prstGeom prst="rect">
            <a:avLst/>
          </a:prstGeom>
          <a:solidFill>
            <a:schemeClr val="bg1">
              <a:lumMod val="65000"/>
            </a:schemeClr>
          </a:solidFill>
        </p:spPr>
        <p:txBody>
          <a:bodyPr wrap="none" rtlCol="0">
            <a:spAutoFit/>
          </a:bodyPr>
          <a:lstStyle/>
          <a:p>
            <a:r>
              <a:rPr lang="en-US" b="1" dirty="0"/>
              <a:t>DESIGN, LAYOUT AND CONTENT DEVELOPMENT:  Ms. Chi Pham, Curriculum Development Expert, Bangkok, Thailand</a:t>
            </a:r>
            <a:endParaRPr lang="en-SG" b="1" dirty="0"/>
          </a:p>
        </p:txBody>
      </p:sp>
      <p:graphicFrame>
        <p:nvGraphicFramePr>
          <p:cNvPr id="2" name="Table 1"/>
          <p:cNvGraphicFramePr>
            <a:graphicFrameLocks noGrp="1"/>
          </p:cNvGraphicFramePr>
          <p:nvPr>
            <p:extLst/>
          </p:nvPr>
        </p:nvGraphicFramePr>
        <p:xfrm>
          <a:off x="5357236" y="3642695"/>
          <a:ext cx="6582973" cy="2590800"/>
        </p:xfrm>
        <a:graphic>
          <a:graphicData uri="http://schemas.openxmlformats.org/drawingml/2006/table">
            <a:tbl>
              <a:tblPr firstRow="1" bandRow="1">
                <a:tableStyleId>{5C22544A-7EE6-4342-B048-85BDC9FD1C3A}</a:tableStyleId>
              </a:tblPr>
              <a:tblGrid>
                <a:gridCol w="2975020">
                  <a:extLst>
                    <a:ext uri="{9D8B030D-6E8A-4147-A177-3AD203B41FA5}">
                      <a16:colId xmlns="" xmlns:a16="http://schemas.microsoft.com/office/drawing/2014/main" val="60904169"/>
                    </a:ext>
                  </a:extLst>
                </a:gridCol>
                <a:gridCol w="3607953">
                  <a:extLst>
                    <a:ext uri="{9D8B030D-6E8A-4147-A177-3AD203B41FA5}">
                      <a16:colId xmlns="" xmlns:a16="http://schemas.microsoft.com/office/drawing/2014/main" val="515064804"/>
                    </a:ext>
                  </a:extLst>
                </a:gridCol>
              </a:tblGrid>
              <a:tr h="370840">
                <a:tc>
                  <a:txBody>
                    <a:bodyPr/>
                    <a:lstStyle/>
                    <a:p>
                      <a:r>
                        <a:rPr lang="en-US" dirty="0"/>
                        <a:t>CREL</a:t>
                      </a:r>
                      <a:r>
                        <a:rPr lang="en-US" baseline="0" dirty="0"/>
                        <a:t> STAFF</a:t>
                      </a:r>
                      <a:endParaRPr lang="en-SG" dirty="0"/>
                    </a:p>
                  </a:txBody>
                  <a:tcPr>
                    <a:solidFill>
                      <a:srgbClr val="7030A0"/>
                    </a:solidFill>
                  </a:tcPr>
                </a:tc>
                <a:tc>
                  <a:txBody>
                    <a:bodyPr/>
                    <a:lstStyle/>
                    <a:p>
                      <a:r>
                        <a:rPr lang="en-US" dirty="0"/>
                        <a:t>CREL STAFF</a:t>
                      </a:r>
                      <a:endParaRPr lang="en-SG" dirty="0"/>
                    </a:p>
                  </a:txBody>
                  <a:tcPr>
                    <a:solidFill>
                      <a:srgbClr val="7030A0"/>
                    </a:solidFill>
                  </a:tcPr>
                </a:tc>
                <a:extLst>
                  <a:ext uri="{0D108BD9-81ED-4DB2-BD59-A6C34878D82A}">
                    <a16:rowId xmlns="" xmlns:a16="http://schemas.microsoft.com/office/drawing/2014/main" val="2733548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John A Dorr</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Utpal Dutta</a:t>
                      </a:r>
                      <a:endParaRPr lang="en-SG" dirty="0"/>
                    </a:p>
                  </a:txBody>
                  <a:tcPr/>
                </a:tc>
                <a:extLst>
                  <a:ext uri="{0D108BD9-81ED-4DB2-BD59-A6C34878D82A}">
                    <a16:rowId xmlns="" xmlns:a16="http://schemas.microsoft.com/office/drawing/2014/main" val="2373039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Abu Mostafa Kamal Uddin</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Ruhul Mohaiman Chowdhury</a:t>
                      </a:r>
                      <a:endParaRPr lang="en-US" sz="1800" dirty="0">
                        <a:latin typeface="+mn-lt"/>
                      </a:endParaRPr>
                    </a:p>
                  </a:txBody>
                  <a:tcPr/>
                </a:tc>
                <a:extLst>
                  <a:ext uri="{0D108BD9-81ED-4DB2-BD59-A6C34878D82A}">
                    <a16:rowId xmlns="" xmlns:a16="http://schemas.microsoft.com/office/drawing/2014/main" val="2990890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Kevin  T. Kamp</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Rahima Khatun</a:t>
                      </a:r>
                      <a:endParaRPr lang="en-US" sz="1800" dirty="0">
                        <a:latin typeface="+mn-lt"/>
                      </a:endParaRPr>
                    </a:p>
                  </a:txBody>
                  <a:tcPr/>
                </a:tc>
                <a:extLst>
                  <a:ext uri="{0D108BD9-81ED-4DB2-BD59-A6C34878D82A}">
                    <a16:rowId xmlns="" xmlns:a16="http://schemas.microsoft.com/office/drawing/2014/main" val="21120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Paul Thompson</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mn-lt"/>
                          <a:ea typeface="Calibri" panose="020F0502020204030204" pitchFamily="34" charset="0"/>
                          <a:cs typeface="Times New Roman" panose="02020603050405020304" pitchFamily="18" charset="0"/>
                        </a:rPr>
                        <a:t>Sultana Razia Zummi</a:t>
                      </a:r>
                      <a:endParaRPr lang="en-US" sz="18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 xmlns:a16="http://schemas.microsoft.com/office/drawing/2014/main" val="896663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Abdul</a:t>
                      </a:r>
                      <a:r>
                        <a:rPr lang="de-DE" sz="1800" baseline="0" dirty="0"/>
                        <a:t> Wahab</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Shams Uddin </a:t>
                      </a:r>
                      <a:endParaRPr lang="en-SG" dirty="0"/>
                    </a:p>
                  </a:txBody>
                  <a:tcPr/>
                </a:tc>
                <a:extLst>
                  <a:ext uri="{0D108BD9-81ED-4DB2-BD59-A6C34878D82A}">
                    <a16:rowId xmlns="" xmlns:a16="http://schemas.microsoft.com/office/drawing/2014/main" val="4130319332"/>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Shahzia </a:t>
                      </a:r>
                      <a:r>
                        <a:rPr lang="en-US" sz="1800" kern="1200" dirty="0" err="1">
                          <a:effectLst/>
                        </a:rPr>
                        <a:t>Mohsin</a:t>
                      </a:r>
                      <a:r>
                        <a:rPr lang="en-US" sz="1800" kern="1200" dirty="0">
                          <a:effectLst/>
                        </a:rPr>
                        <a:t> Khan</a:t>
                      </a:r>
                      <a:endParaRPr lang="en-US" sz="1800" dirty="0"/>
                    </a:p>
                  </a:txBody>
                  <a:tcPr/>
                </a:tc>
                <a:tc>
                  <a:txBody>
                    <a:bodyPr/>
                    <a:lstStyle/>
                    <a:p>
                      <a:endParaRPr lang="en-SG" dirty="0"/>
                    </a:p>
                  </a:txBody>
                  <a:tcPr/>
                </a:tc>
                <a:extLst>
                  <a:ext uri="{0D108BD9-81ED-4DB2-BD59-A6C34878D82A}">
                    <a16:rowId xmlns="" xmlns:a16="http://schemas.microsoft.com/office/drawing/2014/main" val="1770384977"/>
                  </a:ext>
                </a:extLst>
              </a:tr>
            </a:tbl>
          </a:graphicData>
        </a:graphic>
      </p:graphicFrame>
    </p:spTree>
    <p:extLst>
      <p:ext uri="{BB962C8B-B14F-4D97-AF65-F5344CB8AC3E}">
        <p14:creationId xmlns:p14="http://schemas.microsoft.com/office/powerpoint/2010/main" val="2597237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normAutofit/>
          </a:bodyPr>
          <a:lstStyle/>
          <a:p>
            <a:pPr marL="0" indent="0">
              <a:buNone/>
            </a:pPr>
            <a:r>
              <a:rPr lang="en-US" i="1" dirty="0"/>
              <a:t>At the end of this section, students will be able to:</a:t>
            </a:r>
          </a:p>
          <a:p>
            <a:pPr lvl="0"/>
            <a:r>
              <a:rPr lang="en-US" dirty="0"/>
              <a:t>Differentiate between opportunity costs, implementation costs and transaction costs</a:t>
            </a:r>
          </a:p>
          <a:p>
            <a:pPr lvl="0"/>
            <a:r>
              <a:rPr lang="en-US" dirty="0"/>
              <a:t>Recognize the scale of funding, effort and time needed for different phases of REDD+</a:t>
            </a:r>
          </a:p>
          <a:p>
            <a:pPr lvl="0"/>
            <a:r>
              <a:rPr lang="en-US" dirty="0"/>
              <a:t>Apply the methods to estimate the costs of REDD+ to inform strategic decisions</a:t>
            </a:r>
          </a:p>
        </p:txBody>
      </p:sp>
      <p:sp>
        <p:nvSpPr>
          <p:cNvPr id="5" name="Title 4"/>
          <p:cNvSpPr>
            <a:spLocks noGrp="1"/>
          </p:cNvSpPr>
          <p:nvPr>
            <p:ph type="title"/>
          </p:nvPr>
        </p:nvSpPr>
        <p:spPr>
          <a:noFill/>
        </p:spPr>
        <p:txBody>
          <a:bodyPr>
            <a:normAutofit/>
          </a:bodyPr>
          <a:lstStyle/>
          <a:p>
            <a:r>
              <a:rPr lang="en-US" dirty="0"/>
              <a:t>Learning Objectives</a:t>
            </a:r>
          </a:p>
        </p:txBody>
      </p:sp>
    </p:spTree>
    <p:extLst>
      <p:ext uri="{BB962C8B-B14F-4D97-AF65-F5344CB8AC3E}">
        <p14:creationId xmlns:p14="http://schemas.microsoft.com/office/powerpoint/2010/main" val="58340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pPr marL="0" indent="0">
              <a:buNone/>
            </a:pPr>
            <a:r>
              <a:rPr lang="en-US" dirty="0"/>
              <a:t>Students should read:</a:t>
            </a:r>
          </a:p>
          <a:p>
            <a:pPr marL="0" indent="0">
              <a:buNone/>
            </a:pPr>
            <a:r>
              <a:rPr lang="en-US" sz="2400" dirty="0"/>
              <a:t>IUCN. 2009. </a:t>
            </a:r>
            <a:r>
              <a:rPr lang="en-US" sz="2400" i="1" dirty="0"/>
              <a:t>REDD-plus and benefit sharing: Experiences in forest conservation and other resource management sectors. </a:t>
            </a:r>
            <a:r>
              <a:rPr lang="en-US" sz="2400" dirty="0"/>
              <a:t>International Union for Conservation of Nature. (8 pages)</a:t>
            </a:r>
          </a:p>
        </p:txBody>
      </p:sp>
      <p:sp>
        <p:nvSpPr>
          <p:cNvPr id="5" name="Title 4"/>
          <p:cNvSpPr>
            <a:spLocks noGrp="1"/>
          </p:cNvSpPr>
          <p:nvPr>
            <p:ph type="title"/>
          </p:nvPr>
        </p:nvSpPr>
        <p:spPr>
          <a:noFill/>
        </p:spPr>
        <p:txBody>
          <a:bodyPr>
            <a:normAutofit/>
          </a:bodyPr>
          <a:lstStyle/>
          <a:p>
            <a:r>
              <a:rPr lang="en-US" b="1" dirty="0"/>
              <a:t>Pre-Class Preparation</a:t>
            </a:r>
          </a:p>
        </p:txBody>
      </p:sp>
    </p:spTree>
    <p:extLst>
      <p:ext uri="{BB962C8B-B14F-4D97-AF65-F5344CB8AC3E}">
        <p14:creationId xmlns:p14="http://schemas.microsoft.com/office/powerpoint/2010/main" val="2205894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200" dirty="0"/>
              <a:t>REDD+ aims both to lower emissions and to generate co-benefits. How will those benefits be distributed or shared?</a:t>
            </a:r>
          </a:p>
          <a:p>
            <a:r>
              <a:rPr lang="en-US" sz="2200" dirty="0"/>
              <a:t>Lowering emissions also means there will be costs (opportunity costs and implementation costs).  How will the costs be distributed or shared? How will those costs be compensated?</a:t>
            </a:r>
          </a:p>
          <a:p>
            <a:r>
              <a:rPr lang="en-US" sz="2200" dirty="0"/>
              <a:t>We might also consider risks (a cost with an associated probability) and opportunities (a benefit with an associated probability?)</a:t>
            </a:r>
          </a:p>
        </p:txBody>
      </p:sp>
      <p:sp>
        <p:nvSpPr>
          <p:cNvPr id="2" name="Title 1"/>
          <p:cNvSpPr>
            <a:spLocks noGrp="1"/>
          </p:cNvSpPr>
          <p:nvPr>
            <p:ph type="title"/>
          </p:nvPr>
        </p:nvSpPr>
        <p:spPr/>
        <p:txBody>
          <a:bodyPr>
            <a:normAutofit/>
          </a:bodyPr>
          <a:lstStyle/>
          <a:p>
            <a:r>
              <a:rPr lang="en-US" dirty="0"/>
              <a:t>REDD+ Benefits and Costs</a:t>
            </a:r>
          </a:p>
        </p:txBody>
      </p:sp>
      <p:sp>
        <p:nvSpPr>
          <p:cNvPr id="5" name="TextBox 4"/>
          <p:cNvSpPr txBox="1"/>
          <p:nvPr/>
        </p:nvSpPr>
        <p:spPr>
          <a:xfrm>
            <a:off x="2420815" y="4592058"/>
            <a:ext cx="7543800" cy="1871282"/>
          </a:xfrm>
          <a:prstGeom prst="rect">
            <a:avLst/>
          </a:prstGeom>
          <a:solidFill>
            <a:srgbClr val="FFFF66"/>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nSpc>
                <a:spcPct val="110000"/>
              </a:lnSpc>
              <a:spcBef>
                <a:spcPts val="300"/>
              </a:spcBef>
              <a:spcAft>
                <a:spcPts val="300"/>
              </a:spcAft>
            </a:pPr>
            <a:r>
              <a:rPr lang="en-US" sz="2400" b="1" dirty="0"/>
              <a:t>General Principle</a:t>
            </a:r>
            <a:r>
              <a:rPr lang="en-US" sz="2400" dirty="0"/>
              <a:t>: Two reasons to think about how the costs and benefits are distributed are:</a:t>
            </a:r>
          </a:p>
          <a:p>
            <a:pPr marL="1714500" lvl="3" indent="-342900">
              <a:lnSpc>
                <a:spcPct val="110000"/>
              </a:lnSpc>
              <a:spcBef>
                <a:spcPts val="300"/>
              </a:spcBef>
              <a:spcAft>
                <a:spcPts val="300"/>
              </a:spcAft>
              <a:buAutoNum type="arabicPeriod"/>
            </a:pPr>
            <a:r>
              <a:rPr lang="en-US" sz="2400" dirty="0"/>
              <a:t>Effectiveness</a:t>
            </a:r>
          </a:p>
          <a:p>
            <a:pPr marL="1714500" lvl="3" indent="-342900">
              <a:lnSpc>
                <a:spcPct val="110000"/>
              </a:lnSpc>
              <a:spcBef>
                <a:spcPts val="300"/>
              </a:spcBef>
              <a:spcAft>
                <a:spcPts val="300"/>
              </a:spcAft>
              <a:buAutoNum type="arabicPeriod"/>
            </a:pPr>
            <a:r>
              <a:rPr lang="en-US" sz="2400" dirty="0"/>
              <a:t>Equity</a:t>
            </a:r>
          </a:p>
        </p:txBody>
      </p:sp>
    </p:spTree>
    <p:extLst>
      <p:ext uri="{BB962C8B-B14F-4D97-AF65-F5344CB8AC3E}">
        <p14:creationId xmlns:p14="http://schemas.microsoft.com/office/powerpoint/2010/main" val="3789407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800" dirty="0"/>
              <a:t>Many people worry that there will be elite capture of benefits:</a:t>
            </a:r>
          </a:p>
          <a:p>
            <a:r>
              <a:rPr lang="en-US" sz="2800" dirty="0"/>
              <a:t>What does this mean?</a:t>
            </a:r>
          </a:p>
          <a:p>
            <a:r>
              <a:rPr lang="en-US" sz="2800" dirty="0"/>
              <a:t>Why do they worry about this?</a:t>
            </a:r>
          </a:p>
          <a:p>
            <a:pPr lvl="1"/>
            <a:r>
              <a:rPr lang="en-US" dirty="0"/>
              <a:t>For effectiveness?</a:t>
            </a:r>
          </a:p>
          <a:p>
            <a:pPr lvl="1"/>
            <a:r>
              <a:rPr lang="en-US" dirty="0"/>
              <a:t>For equity?</a:t>
            </a:r>
          </a:p>
        </p:txBody>
      </p:sp>
      <p:sp>
        <p:nvSpPr>
          <p:cNvPr id="2" name="Title 1"/>
          <p:cNvSpPr>
            <a:spLocks noGrp="1"/>
          </p:cNvSpPr>
          <p:nvPr>
            <p:ph type="title"/>
          </p:nvPr>
        </p:nvSpPr>
        <p:spPr/>
        <p:txBody>
          <a:bodyPr>
            <a:normAutofit/>
          </a:bodyPr>
          <a:lstStyle/>
          <a:p>
            <a:r>
              <a:rPr lang="en-US" i="1" dirty="0"/>
              <a:t>Elite Capture </a:t>
            </a:r>
            <a:r>
              <a:rPr lang="en-US" dirty="0"/>
              <a:t>of Benefits</a:t>
            </a:r>
          </a:p>
        </p:txBody>
      </p:sp>
      <p:sp>
        <p:nvSpPr>
          <p:cNvPr id="4" name="TextBox 3"/>
          <p:cNvSpPr txBox="1"/>
          <p:nvPr/>
        </p:nvSpPr>
        <p:spPr>
          <a:xfrm>
            <a:off x="3760191" y="4677860"/>
            <a:ext cx="7420708" cy="1948226"/>
          </a:xfrm>
          <a:prstGeom prst="rect">
            <a:avLst/>
          </a:prstGeom>
          <a:solidFill>
            <a:srgbClr val="FFFF66"/>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nSpc>
                <a:spcPct val="110000"/>
              </a:lnSpc>
              <a:spcBef>
                <a:spcPts val="300"/>
              </a:spcBef>
              <a:spcAft>
                <a:spcPts val="300"/>
              </a:spcAft>
            </a:pPr>
            <a:r>
              <a:rPr lang="en-US" sz="2400" dirty="0"/>
              <a:t>Revisit REDD+ Benefits:</a:t>
            </a:r>
          </a:p>
          <a:p>
            <a:pPr marL="342900" indent="-342900">
              <a:lnSpc>
                <a:spcPct val="110000"/>
              </a:lnSpc>
              <a:spcBef>
                <a:spcPts val="300"/>
              </a:spcBef>
              <a:spcAft>
                <a:spcPts val="300"/>
              </a:spcAft>
              <a:buFont typeface="Wingdings" charset="2"/>
              <a:buChar char="§"/>
            </a:pPr>
            <a:r>
              <a:rPr lang="en-US" sz="2400" dirty="0"/>
              <a:t>Various potential types of benefits</a:t>
            </a:r>
          </a:p>
          <a:p>
            <a:pPr marL="342900" indent="-342900">
              <a:lnSpc>
                <a:spcPct val="110000"/>
              </a:lnSpc>
              <a:spcBef>
                <a:spcPts val="300"/>
              </a:spcBef>
              <a:spcAft>
                <a:spcPts val="300"/>
              </a:spcAft>
              <a:buFont typeface="Wingdings" charset="2"/>
              <a:buChar char="§"/>
            </a:pPr>
            <a:r>
              <a:rPr lang="en-US" sz="2400" dirty="0"/>
              <a:t>Can be monetary and non-monetary</a:t>
            </a:r>
          </a:p>
          <a:p>
            <a:pPr marL="342900" indent="-342900">
              <a:lnSpc>
                <a:spcPct val="110000"/>
              </a:lnSpc>
              <a:spcBef>
                <a:spcPts val="300"/>
              </a:spcBef>
              <a:spcAft>
                <a:spcPts val="300"/>
              </a:spcAft>
              <a:buFont typeface="Wingdings" charset="2"/>
              <a:buChar char="§"/>
            </a:pPr>
            <a:r>
              <a:rPr lang="en-US" sz="2400" dirty="0"/>
              <a:t>Can be tangible and intangible</a:t>
            </a:r>
          </a:p>
        </p:txBody>
      </p:sp>
    </p:spTree>
    <p:extLst>
      <p:ext uri="{BB962C8B-B14F-4D97-AF65-F5344CB8AC3E}">
        <p14:creationId xmlns:p14="http://schemas.microsoft.com/office/powerpoint/2010/main" val="125632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r>
              <a:rPr lang="en-US" dirty="0"/>
              <a:t>Many people worry there will be </a:t>
            </a:r>
            <a:r>
              <a:rPr lang="en-US" i="1" dirty="0"/>
              <a:t>exclusions:</a:t>
            </a:r>
          </a:p>
          <a:p>
            <a:pPr marL="514350" indent="-514350">
              <a:buFont typeface="+mj-lt"/>
              <a:buAutoNum type="arabicPeriod"/>
            </a:pPr>
            <a:r>
              <a:rPr lang="en-US" dirty="0"/>
              <a:t>Exclusions from resources or processes (leading to costs) </a:t>
            </a:r>
          </a:p>
          <a:p>
            <a:pPr lvl="1"/>
            <a:r>
              <a:rPr lang="en-US" dirty="0"/>
              <a:t>From land or territory access</a:t>
            </a:r>
          </a:p>
          <a:p>
            <a:pPr lvl="1"/>
            <a:r>
              <a:rPr lang="en-US" dirty="0"/>
              <a:t>Curtailed access to forest products (timber, NTFPs)</a:t>
            </a:r>
          </a:p>
          <a:p>
            <a:pPr lvl="1"/>
            <a:r>
              <a:rPr lang="en-US" dirty="0"/>
              <a:t>Exclusion from forest management or other resource decision-making regimes</a:t>
            </a:r>
          </a:p>
          <a:p>
            <a:pPr marL="514350" indent="-514350">
              <a:buFont typeface="+mj-lt"/>
              <a:buAutoNum type="arabicPeriod"/>
            </a:pPr>
            <a:r>
              <a:rPr lang="en-US" dirty="0"/>
              <a:t>Exclusion from subsequent project benefits</a:t>
            </a:r>
          </a:p>
          <a:p>
            <a:pPr lvl="1"/>
            <a:r>
              <a:rPr lang="en-US" dirty="0"/>
              <a:t>Revenues</a:t>
            </a:r>
          </a:p>
          <a:p>
            <a:pPr lvl="1"/>
            <a:r>
              <a:rPr lang="en-US" dirty="0"/>
              <a:t>Other benefits: employment, training opportunities,</a:t>
            </a:r>
            <a:br>
              <a:rPr lang="en-US" dirty="0"/>
            </a:br>
            <a:r>
              <a:rPr lang="en-US" dirty="0"/>
              <a:t>goods and services</a:t>
            </a:r>
          </a:p>
        </p:txBody>
      </p:sp>
      <p:sp>
        <p:nvSpPr>
          <p:cNvPr id="2" name="Title 1"/>
          <p:cNvSpPr>
            <a:spLocks noGrp="1"/>
          </p:cNvSpPr>
          <p:nvPr>
            <p:ph type="title"/>
          </p:nvPr>
        </p:nvSpPr>
        <p:spPr/>
        <p:txBody>
          <a:bodyPr>
            <a:normAutofit/>
          </a:bodyPr>
          <a:lstStyle/>
          <a:p>
            <a:r>
              <a:rPr lang="en-US" dirty="0"/>
              <a:t>Exclusions: 2 kinds</a:t>
            </a:r>
          </a:p>
        </p:txBody>
      </p:sp>
      <p:grpSp>
        <p:nvGrpSpPr>
          <p:cNvPr id="5" name="Group 4"/>
          <p:cNvGrpSpPr/>
          <p:nvPr/>
        </p:nvGrpSpPr>
        <p:grpSpPr>
          <a:xfrm>
            <a:off x="530088" y="4626071"/>
            <a:ext cx="10887751" cy="1981200"/>
            <a:chOff x="457201" y="4572000"/>
            <a:chExt cx="8581291" cy="1981200"/>
          </a:xfrm>
        </p:grpSpPr>
        <p:sp>
          <p:nvSpPr>
            <p:cNvPr id="6" name="Rectangle 5"/>
            <p:cNvSpPr/>
            <p:nvPr/>
          </p:nvSpPr>
          <p:spPr>
            <a:xfrm>
              <a:off x="457201" y="4572000"/>
              <a:ext cx="6858440" cy="1981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7315641" y="4800529"/>
              <a:ext cx="1722851" cy="1524142"/>
            </a:xfrm>
            <a:prstGeom prst="leftArrow">
              <a:avLst>
                <a:gd name="adj1" fmla="val 50000"/>
                <a:gd name="adj2" fmla="val 51648"/>
              </a:avLst>
            </a:prstGeom>
            <a:solidFill>
              <a:srgbClr val="FFFF66"/>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solidFill>
                    <a:srgbClr val="000000"/>
                  </a:solidFill>
                </a:rPr>
                <a:t>Our focus here</a:t>
              </a:r>
            </a:p>
          </p:txBody>
        </p:sp>
      </p:grpSp>
    </p:spTree>
    <p:extLst>
      <p:ext uri="{BB962C8B-B14F-4D97-AF65-F5344CB8AC3E}">
        <p14:creationId xmlns:p14="http://schemas.microsoft.com/office/powerpoint/2010/main" val="17208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3589</TotalTime>
  <Words>4795</Words>
  <Application>Microsoft Office PowerPoint</Application>
  <PresentationFormat>Widescreen</PresentationFormat>
  <Paragraphs>408</Paragraphs>
  <Slides>28</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Times New Roman</vt:lpstr>
      <vt:lpstr>Wingdings</vt:lpstr>
      <vt:lpstr>Office Theme</vt:lpstr>
      <vt:lpstr>Bangladesh Climate-Resilient Ecosystem Curriculum (BACUM)</vt:lpstr>
      <vt:lpstr>Module 2: REDD+ in Climate Change Context</vt:lpstr>
      <vt:lpstr>REDD+ in Climate Change Context (REDD+)</vt:lpstr>
      <vt:lpstr>Acknowledgements</vt:lpstr>
      <vt:lpstr>Learning Objectives</vt:lpstr>
      <vt:lpstr>Pre-Class Preparation</vt:lpstr>
      <vt:lpstr>REDD+ Benefits and Costs</vt:lpstr>
      <vt:lpstr>Elite Capture of Benefits</vt:lpstr>
      <vt:lpstr>Exclusions: 2 kinds</vt:lpstr>
      <vt:lpstr>Benefit Distribution Systems</vt:lpstr>
      <vt:lpstr>Scales of Distribution Systems</vt:lpstr>
      <vt:lpstr>Horizontal vs. Vertical Benefit Sharing</vt:lpstr>
      <vt:lpstr>Flow of Benefits: Vietnam Example</vt:lpstr>
      <vt:lpstr>Elements of a Benefits Distribution System</vt:lpstr>
      <vt:lpstr>Activity: Women’s Access to PES/REDD+ Benefits</vt:lpstr>
      <vt:lpstr>Let’s focus now on one particular benefit: Revenue</vt:lpstr>
      <vt:lpstr>Categories of Revenues</vt:lpstr>
      <vt:lpstr>REDD Supply &amp; Demand</vt:lpstr>
      <vt:lpstr>Performance-Based Payments</vt:lpstr>
      <vt:lpstr>Proxy Measures for Performance</vt:lpstr>
      <vt:lpstr>The proxy performance measure selected and the specific local context both matter for distribution impacts…</vt:lpstr>
      <vt:lpstr>Small Group Activity</vt:lpstr>
      <vt:lpstr>Local Benefit Distribution System Design: The SNV Approach</vt:lpstr>
      <vt:lpstr>Key Aspects of Well-Functioning Benefit Sharing Mechanisms</vt:lpstr>
      <vt:lpstr>TAKE HOME MESSAGE</vt:lpstr>
      <vt:lpstr>References</vt:lpstr>
      <vt:lpstr>References and Resources</vt:lpstr>
      <vt:lpstr>USAID's Climate-Resilient Ecosystems and Livelihoods (CREL) Project   Winrock International Headquarters 2101 Riverfront Drive, Little Rock Arkansas 72202-1748 USA Tel: 1-501-280-3000 Web: www.winrock.org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 Pham</dc:creator>
  <cp:lastModifiedBy>jalal</cp:lastModifiedBy>
  <cp:revision>716</cp:revision>
  <dcterms:created xsi:type="dcterms:W3CDTF">2016-05-20T10:07:21Z</dcterms:created>
  <dcterms:modified xsi:type="dcterms:W3CDTF">2017-01-23T07:59:45Z</dcterms:modified>
</cp:coreProperties>
</file>