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7" r:id="rId2"/>
    <p:sldId id="258" r:id="rId3"/>
    <p:sldId id="309" r:id="rId4"/>
    <p:sldId id="314" r:id="rId5"/>
    <p:sldId id="275" r:id="rId6"/>
    <p:sldId id="276" r:id="rId7"/>
    <p:sldId id="277" r:id="rId8"/>
    <p:sldId id="278" r:id="rId9"/>
    <p:sldId id="279" r:id="rId10"/>
    <p:sldId id="280" r:id="rId11"/>
    <p:sldId id="311"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7" r:id="rId38"/>
    <p:sldId id="310" r:id="rId39"/>
    <p:sldId id="308" r:id="rId40"/>
    <p:sldId id="312" r:id="rId41"/>
    <p:sldId id="31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408" autoAdjust="0"/>
  </p:normalViewPr>
  <p:slideViewPr>
    <p:cSldViewPr snapToGrid="0">
      <p:cViewPr varScale="1">
        <p:scale>
          <a:sx n="65" d="100"/>
          <a:sy n="65" d="100"/>
        </p:scale>
        <p:origin x="936" y="60"/>
      </p:cViewPr>
      <p:guideLst/>
    </p:cSldViewPr>
  </p:slideViewPr>
  <p:outlineViewPr>
    <p:cViewPr>
      <p:scale>
        <a:sx n="33" d="100"/>
        <a:sy n="33" d="100"/>
      </p:scale>
      <p:origin x="0" y="-48"/>
    </p:cViewPr>
  </p:outlineViewPr>
  <p:notesTextViewPr>
    <p:cViewPr>
      <p:scale>
        <a:sx n="1" d="1"/>
        <a:sy n="1" d="1"/>
      </p:scale>
      <p:origin x="0" y="0"/>
    </p:cViewPr>
  </p:notesTextViewPr>
  <p:notesViewPr>
    <p:cSldViewPr snapToGrid="0">
      <p:cViewPr varScale="1">
        <p:scale>
          <a:sx n="54" d="100"/>
          <a:sy n="54" d="100"/>
        </p:scale>
        <p:origin x="2820"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8B4E34-0737-4005-A282-A301D861A543}" type="datetimeFigureOut">
              <a:rPr lang="en-US" smtClean="0"/>
              <a:t>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C63BA-FD1A-4882-8BB0-8C8D1EBA163D}" type="slidenum">
              <a:rPr lang="en-US" smtClean="0"/>
              <a:t>‹#›</a:t>
            </a:fld>
            <a:endParaRPr lang="en-US"/>
          </a:p>
        </p:txBody>
      </p:sp>
    </p:spTree>
    <p:extLst>
      <p:ext uri="{BB962C8B-B14F-4D97-AF65-F5344CB8AC3E}">
        <p14:creationId xmlns:p14="http://schemas.microsoft.com/office/powerpoint/2010/main" val="73607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en.wikipedia.org/wiki/Diffusion_of_innovations#cite_note-Rogers5-1" TargetMode="External"/><Relationship Id="rId13" Type="http://schemas.openxmlformats.org/officeDocument/2006/relationships/hyperlink" Target="http://en.wikipedia.org/wiki/Diffusion_of_innovations#cite_note-FOOTNOTERogers1962150-2" TargetMode="External"/><Relationship Id="rId3" Type="http://schemas.openxmlformats.org/officeDocument/2006/relationships/hyperlink" Target="http://en.wikipedia.org/wiki/Idea" TargetMode="External"/><Relationship Id="rId7" Type="http://schemas.openxmlformats.org/officeDocument/2006/relationships/hyperlink" Target="http://en.wikipedia.org/wiki/Communication_studies" TargetMode="External"/><Relationship Id="rId12" Type="http://schemas.openxmlformats.org/officeDocument/2006/relationships/hyperlink" Target="http://en.wikipedia.org/wiki/Early_adopters"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en.wikipedia.org/wiki/Everett_Rogers" TargetMode="External"/><Relationship Id="rId11" Type="http://schemas.openxmlformats.org/officeDocument/2006/relationships/hyperlink" Target="http://en.wikipedia.org/wiki/Critical_mass_(sociodynamics)" TargetMode="External"/><Relationship Id="rId5" Type="http://schemas.openxmlformats.org/officeDocument/2006/relationships/hyperlink" Target="http://en.wikipedia.org/wiki/Culture" TargetMode="External"/><Relationship Id="rId10" Type="http://schemas.openxmlformats.org/officeDocument/2006/relationships/hyperlink" Target="http://en.wikipedia.org/wiki/Human_capital" TargetMode="External"/><Relationship Id="rId4" Type="http://schemas.openxmlformats.org/officeDocument/2006/relationships/hyperlink" Target="http://en.wikipedia.org/wiki/Technology" TargetMode="External"/><Relationship Id="rId9" Type="http://schemas.openxmlformats.org/officeDocument/2006/relationships/hyperlink" Target="http://en.wikipedia.org/wiki/Innovation"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youtube.com/watch?v=l44s0jWHBdU"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youtube.com/watch?v=l44s0jWHBdU"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youtube.com/watch?v=l44s0jWHBd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A9EFE7C-57AF-45CC-AF53-591D05E6A11B}" type="slidenum">
              <a:rPr lang="en-US" altLang="en-US" smtClean="0"/>
              <a:pPr fontAlgn="base">
                <a:spcBef>
                  <a:spcPct val="0"/>
                </a:spcBef>
                <a:spcAft>
                  <a:spcPct val="0"/>
                </a:spcAft>
              </a:pPr>
              <a:t>4</a:t>
            </a:fld>
            <a:endParaRPr lang="en-US" altLang="en-US"/>
          </a:p>
        </p:txBody>
      </p:sp>
    </p:spTree>
    <p:extLst>
      <p:ext uri="{BB962C8B-B14F-4D97-AF65-F5344CB8AC3E}">
        <p14:creationId xmlns:p14="http://schemas.microsoft.com/office/powerpoint/2010/main" val="237704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14</a:t>
            </a:fld>
            <a:endParaRPr lang="en-US"/>
          </a:p>
        </p:txBody>
      </p:sp>
    </p:spTree>
    <p:extLst>
      <p:ext uri="{BB962C8B-B14F-4D97-AF65-F5344CB8AC3E}">
        <p14:creationId xmlns:p14="http://schemas.microsoft.com/office/powerpoint/2010/main" val="2784288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three distinct levels the</a:t>
            </a:r>
            <a:r>
              <a:rPr lang="en-US" baseline="0" dirty="0"/>
              <a:t> affective communication supports.  The final level, LEVEL 3, is the important on as this is when the receiver of information actually makes a change in their behavior as a result of the information.</a:t>
            </a:r>
            <a:endParaRPr lang="en-SG" dirty="0"/>
          </a:p>
        </p:txBody>
      </p:sp>
      <p:sp>
        <p:nvSpPr>
          <p:cNvPr id="4" name="Slide Number Placeholder 3"/>
          <p:cNvSpPr>
            <a:spLocks noGrp="1"/>
          </p:cNvSpPr>
          <p:nvPr>
            <p:ph type="sldNum" sz="quarter" idx="10"/>
          </p:nvPr>
        </p:nvSpPr>
        <p:spPr/>
        <p:txBody>
          <a:bodyPr/>
          <a:lstStyle/>
          <a:p>
            <a:fld id="{910C63BA-FD1A-4882-8BB0-8C8D1EBA163D}" type="slidenum">
              <a:rPr lang="en-US" smtClean="0"/>
              <a:t>15</a:t>
            </a:fld>
            <a:endParaRPr lang="en-US"/>
          </a:p>
        </p:txBody>
      </p:sp>
    </p:spTree>
    <p:extLst>
      <p:ext uri="{BB962C8B-B14F-4D97-AF65-F5344CB8AC3E}">
        <p14:creationId xmlns:p14="http://schemas.microsoft.com/office/powerpoint/2010/main" val="465680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fld id="{BE6DC58F-4108-684E-BBB9-2AE0553B5AC6}" type="slidenum">
              <a:rPr lang="en-US" sz="1200">
                <a:latin typeface="Arial" charset="0"/>
              </a:rPr>
              <a:pPr/>
              <a:t>16</a:t>
            </a:fld>
            <a:endParaRPr lang="en-US" sz="1200">
              <a:latin typeface="Arial" charset="0"/>
            </a:endParaRPr>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b="1" u="sng" baseline="0" dirty="0"/>
              <a:t>Key Message</a:t>
            </a:r>
            <a:r>
              <a:rPr lang="en-US" b="1" baseline="0" dirty="0"/>
              <a:t>:  </a:t>
            </a:r>
            <a:r>
              <a:rPr lang="en-US" b="0" i="0" dirty="0"/>
              <a:t>There is a five step path that each individual appears to go through, although some people are slower to transition between steps.</a:t>
            </a:r>
          </a:p>
          <a:p>
            <a:pPr eaLnBrk="1" hangingPunct="1"/>
            <a:endParaRPr lang="en-US" b="0" baseline="0" dirty="0"/>
          </a:p>
          <a:p>
            <a:r>
              <a:rPr lang="en-US" b="1" i="1" dirty="0"/>
              <a:t>Awareness</a:t>
            </a:r>
            <a:r>
              <a:rPr lang="en-US" b="0" i="0" dirty="0"/>
              <a:t>. The individual is simply aware the innovation exists.</a:t>
            </a:r>
          </a:p>
          <a:p>
            <a:r>
              <a:rPr lang="en-US" b="1" i="1" dirty="0"/>
              <a:t>Interest</a:t>
            </a:r>
            <a:r>
              <a:rPr lang="en-US" b="0" i="0" dirty="0"/>
              <a:t>. The individual wants more information. They begin to wonder if the innovation can help them.</a:t>
            </a:r>
          </a:p>
          <a:p>
            <a:r>
              <a:rPr lang="en-US" b="1" i="1" dirty="0"/>
              <a:t>Evaluation</a:t>
            </a:r>
            <a:r>
              <a:rPr lang="en-US" b="0" i="0" dirty="0"/>
              <a:t>. The individual mentally examines the innovation using the information gathered, trying to determine whether it will really impact their work.</a:t>
            </a:r>
          </a:p>
          <a:p>
            <a:r>
              <a:rPr lang="en-US" b="1" i="1" dirty="0"/>
              <a:t>Trial</a:t>
            </a:r>
            <a:r>
              <a:rPr lang="en-US" b="0" i="0" dirty="0"/>
              <a:t>. The individual actually tests the innovation to see if reality matches expectations.</a:t>
            </a:r>
          </a:p>
          <a:p>
            <a:r>
              <a:rPr lang="en-US" b="1" i="1" dirty="0"/>
              <a:t>Adoption</a:t>
            </a:r>
            <a:r>
              <a:rPr lang="en-US" b="0" i="0" dirty="0"/>
              <a:t>. The individual likes the innovation and adopts it wholeheartedly.</a:t>
            </a:r>
          </a:p>
          <a:p>
            <a:endParaRPr lang="en-US" b="0" i="0" dirty="0"/>
          </a:p>
          <a:p>
            <a:r>
              <a:rPr lang="en-US" i="0" dirty="0"/>
              <a:t>Internet source:</a:t>
            </a:r>
          </a:p>
          <a:p>
            <a:r>
              <a:rPr lang="en-US" i="0" dirty="0"/>
              <a:t>http://www.spreadingscience.com/2008/09/17/a-five-step-process/</a:t>
            </a:r>
          </a:p>
          <a:p>
            <a:r>
              <a:rPr lang="en-US" i="0" dirty="0"/>
              <a:t>http://en.wikipedia.org/wiki/Technology_adoption_lifecycle</a:t>
            </a:r>
          </a:p>
        </p:txBody>
      </p:sp>
    </p:spTree>
    <p:extLst>
      <p:ext uri="{BB962C8B-B14F-4D97-AF65-F5344CB8AC3E}">
        <p14:creationId xmlns:p14="http://schemas.microsoft.com/office/powerpoint/2010/main" val="3830088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Key</a:t>
            </a:r>
            <a:r>
              <a:rPr lang="en-US" b="1" baseline="0" dirty="0"/>
              <a:t> message:  </a:t>
            </a:r>
            <a:r>
              <a:rPr lang="en-US" b="0" baseline="0" dirty="0"/>
              <a:t>The slide visualizes the Adoption Curve by Everett Rogers, a professor of communication studies in his book Diffusion of Innovations (1962). </a:t>
            </a:r>
          </a:p>
          <a:p>
            <a:endParaRPr lang="en-US" b="0" baseline="0" dirty="0"/>
          </a:p>
          <a:p>
            <a:r>
              <a:rPr lang="en-US" b="1" baseline="0" dirty="0"/>
              <a:t>Diffusion of innovations</a:t>
            </a:r>
            <a:r>
              <a:rPr lang="en-US" baseline="0" dirty="0"/>
              <a:t> is a theory that seeks to explain how, why, and at what rate new </a:t>
            </a:r>
            <a:r>
              <a:rPr lang="en-US" baseline="0" dirty="0">
                <a:hlinkClick r:id="rId3" tooltip="Idea"/>
              </a:rPr>
              <a:t>ideas</a:t>
            </a:r>
            <a:r>
              <a:rPr lang="en-US" baseline="0" dirty="0"/>
              <a:t> and </a:t>
            </a:r>
            <a:r>
              <a:rPr lang="en-US" baseline="0" dirty="0">
                <a:hlinkClick r:id="rId4" tooltip="Technology"/>
              </a:rPr>
              <a:t>technology</a:t>
            </a:r>
            <a:r>
              <a:rPr lang="en-US" baseline="0" dirty="0"/>
              <a:t> spread through </a:t>
            </a:r>
            <a:r>
              <a:rPr lang="en-US" baseline="0" dirty="0">
                <a:hlinkClick r:id="rId5" tooltip="Culture"/>
              </a:rPr>
              <a:t>cultures</a:t>
            </a:r>
            <a:r>
              <a:rPr lang="en-US" baseline="0" dirty="0"/>
              <a:t>. </a:t>
            </a:r>
            <a:r>
              <a:rPr lang="en-US" baseline="0" dirty="0">
                <a:hlinkClick r:id="rId6" tooltip="Everett Rogers"/>
              </a:rPr>
              <a:t>Everett Rogers</a:t>
            </a:r>
            <a:r>
              <a:rPr lang="en-US" baseline="0" dirty="0"/>
              <a:t>, a professor of </a:t>
            </a:r>
            <a:r>
              <a:rPr lang="en-US" baseline="0" dirty="0">
                <a:hlinkClick r:id="rId7" tooltip="Communication studies"/>
              </a:rPr>
              <a:t>communication studies</a:t>
            </a:r>
            <a:r>
              <a:rPr lang="en-US" baseline="0" dirty="0"/>
              <a:t>, popularized the theory in his book </a:t>
            </a:r>
            <a:r>
              <a:rPr lang="en-US" i="1" baseline="0" dirty="0"/>
              <a:t>Diffusion of Innovations</a:t>
            </a:r>
            <a:r>
              <a:rPr lang="en-US" baseline="0" dirty="0"/>
              <a:t>; the book was first published in 1962, and is now in its fifth edition (2003).</a:t>
            </a:r>
            <a:r>
              <a:rPr lang="en-US" baseline="0" dirty="0">
                <a:hlinkClick r:id="rId8"/>
              </a:rPr>
              <a:t>[1]</a:t>
            </a:r>
            <a:r>
              <a:rPr lang="en-US" baseline="0" dirty="0"/>
              <a:t> Rogers argues that diffusion is the process by which an </a:t>
            </a:r>
            <a:r>
              <a:rPr lang="en-US" baseline="0" dirty="0">
                <a:hlinkClick r:id="rId9" tooltip="Innovation"/>
              </a:rPr>
              <a:t>innovation</a:t>
            </a:r>
            <a:r>
              <a:rPr lang="en-US" baseline="0" dirty="0"/>
              <a:t> is communicated through certain channels over time among the participants in a social system. The origins of the diffusion of innovations theory are varied and span multiple disciplines. Rogers proposes that four main elements influence the spread of a new idea: the innovation itself, communication channels, time, and a social system. This process relies heavily on </a:t>
            </a:r>
            <a:r>
              <a:rPr lang="en-US" baseline="0" dirty="0">
                <a:hlinkClick r:id="rId10" tooltip="Human capital"/>
              </a:rPr>
              <a:t>human capital</a:t>
            </a:r>
            <a:r>
              <a:rPr lang="en-US" baseline="0" dirty="0"/>
              <a:t>. The innovation must be widely adopted in order to self-sustain. Within the rate of adoption, there is a point at which an innovation reaches </a:t>
            </a:r>
            <a:r>
              <a:rPr lang="en-US" baseline="0" dirty="0">
                <a:hlinkClick r:id="rId11" tooltip="Critical mass (sociodynamics)"/>
              </a:rPr>
              <a:t>critical mass</a:t>
            </a:r>
            <a:r>
              <a:rPr lang="en-US" baseline="0" dirty="0"/>
              <a:t>. The categories of adopters are: innovators, </a:t>
            </a:r>
            <a:r>
              <a:rPr lang="en-US" baseline="0" dirty="0">
                <a:hlinkClick r:id="rId12" tooltip="Early adopters"/>
              </a:rPr>
              <a:t>early adopters</a:t>
            </a:r>
            <a:r>
              <a:rPr lang="en-US" baseline="0" dirty="0"/>
              <a:t>, early majority, late majority, and laggards.</a:t>
            </a:r>
            <a:r>
              <a:rPr lang="en-US" baseline="0" dirty="0">
                <a:hlinkClick r:id="rId13"/>
              </a:rPr>
              <a:t>[2]</a:t>
            </a:r>
            <a:r>
              <a:rPr lang="en-US" baseline="0" dirty="0"/>
              <a:t> Diffusion manifests itself in different ways in various cultures and fields and is highly subject to the type of adopters and innovation-decision process.</a:t>
            </a:r>
            <a:endParaRPr lang="en-US" b="1" baseline="0" dirty="0"/>
          </a:p>
          <a:p>
            <a:endParaRPr lang="en-US" b="1" baseline="0" dirty="0"/>
          </a:p>
          <a:p>
            <a:r>
              <a:rPr lang="en-US" dirty="0"/>
              <a:t>Graphic</a:t>
            </a:r>
            <a:r>
              <a:rPr lang="en-US" baseline="0" dirty="0"/>
              <a:t>: Roger’s Adoption Curve, retrieved from </a:t>
            </a:r>
            <a:r>
              <a:rPr lang="en-US" dirty="0"/>
              <a:t>http://www.spreadingscience.com/2008/09/17/a-five-step-process/</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Internet source: </a:t>
            </a:r>
            <a:r>
              <a:rPr lang="en-US" b="1" dirty="0"/>
              <a:t>Technology adoption lifecycle</a:t>
            </a:r>
            <a:r>
              <a:rPr lang="en-US" b="1" baseline="0" dirty="0"/>
              <a:t> </a:t>
            </a:r>
            <a:r>
              <a:rPr lang="en-US" b="0" baseline="0" dirty="0"/>
              <a:t>at </a:t>
            </a:r>
            <a:r>
              <a:rPr lang="en-US" b="0" i="0" baseline="0" dirty="0"/>
              <a:t>http://en.wikipedia.org/wiki/Technology_adoption_lifecycle</a:t>
            </a:r>
            <a:endParaRPr lang="en-US" b="0" i="0"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17</a:t>
            </a:fld>
            <a:endParaRPr lang="en-US"/>
          </a:p>
        </p:txBody>
      </p:sp>
    </p:spTree>
    <p:extLst>
      <p:ext uri="{BB962C8B-B14F-4D97-AF65-F5344CB8AC3E}">
        <p14:creationId xmlns:p14="http://schemas.microsoft.com/office/powerpoint/2010/main" val="379463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 name="Shape 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311150" marR="0" lvl="0" indent="-171450" algn="l" defTabSz="457200" rtl="0" eaLnBrk="1" fontAlgn="auto" latinLnBrk="0" hangingPunct="1">
              <a:lnSpc>
                <a:spcPct val="100000"/>
              </a:lnSpc>
              <a:spcBef>
                <a:spcPts val="0"/>
              </a:spcBef>
              <a:spcAft>
                <a:spcPts val="0"/>
              </a:spcAft>
              <a:buClr>
                <a:srgbClr val="000000"/>
              </a:buClr>
              <a:buSzPct val="212121"/>
              <a:buFont typeface="Arial" panose="020B0604020202020204" pitchFamily="34" charset="0"/>
              <a:buChar char="•"/>
              <a:defRPr>
                <a:uFillTx/>
              </a:defRPr>
            </a:pPr>
            <a:r>
              <a:rPr lang="en" dirty="0">
                <a:uFillTx/>
              </a:rPr>
              <a:t>As economies grow, the region is fast becoming a major source of greenhouse gas emissions. There is an urgent need to build awareness of the devastating impact of climate change and mobilize a critical mass of people to support mitigation and adaptation efforts.</a:t>
            </a:r>
            <a:endParaRPr lang="en-US" dirty="0">
              <a:uFillTx/>
            </a:endParaRPr>
          </a:p>
          <a:p>
            <a:pPr marL="139700" marR="0" lvl="0" indent="0" algn="l" defTabSz="457200" rtl="0" eaLnBrk="1" fontAlgn="auto" latinLnBrk="0" hangingPunct="1">
              <a:lnSpc>
                <a:spcPct val="100000"/>
              </a:lnSpc>
              <a:spcBef>
                <a:spcPts val="0"/>
              </a:spcBef>
              <a:spcAft>
                <a:spcPts val="0"/>
              </a:spcAft>
              <a:buClr>
                <a:srgbClr val="000000"/>
              </a:buClr>
              <a:buSzPct val="212121"/>
              <a:buFont typeface="Arial"/>
              <a:buNone/>
              <a:defRPr>
                <a:uFillTx/>
              </a:defRPr>
            </a:pPr>
            <a:endParaRPr lang="en-US" sz="1100" kern="1200" dirty="0">
              <a:solidFill>
                <a:schemeClr val="tx1"/>
              </a:solidFill>
              <a:effectLst/>
              <a:uFillTx/>
              <a:latin typeface="+mn-lt"/>
              <a:ea typeface="+mn-ea"/>
              <a:cs typeface="+mn-cs"/>
            </a:endParaRPr>
          </a:p>
          <a:p>
            <a:pPr marL="311150" marR="0" lvl="0" indent="-171450" algn="l" defTabSz="457200" rtl="0" eaLnBrk="1" fontAlgn="auto" latinLnBrk="0" hangingPunct="1">
              <a:lnSpc>
                <a:spcPct val="100000"/>
              </a:lnSpc>
              <a:spcBef>
                <a:spcPts val="0"/>
              </a:spcBef>
              <a:spcAft>
                <a:spcPts val="0"/>
              </a:spcAft>
              <a:buClr>
                <a:srgbClr val="000000"/>
              </a:buClr>
              <a:buSzPct val="212121"/>
              <a:buFont typeface="Arial" panose="020B0604020202020204" pitchFamily="34" charset="0"/>
              <a:buChar char="•"/>
              <a:defRPr>
                <a:uFillTx/>
              </a:defRPr>
            </a:pPr>
            <a:r>
              <a:rPr lang="en-US" sz="1100" kern="1200" dirty="0">
                <a:solidFill>
                  <a:schemeClr val="tx1"/>
                </a:solidFill>
                <a:effectLst/>
                <a:uFillTx/>
                <a:latin typeface="+mn-lt"/>
                <a:ea typeface="+mn-ea"/>
                <a:cs typeface="+mn-cs"/>
              </a:rPr>
              <a:t>Questions for students</a:t>
            </a:r>
            <a:r>
              <a:rPr lang="en-US" sz="1100" kern="1200" baseline="0" dirty="0">
                <a:solidFill>
                  <a:schemeClr val="tx1"/>
                </a:solidFill>
                <a:effectLst/>
                <a:uFillTx/>
                <a:latin typeface="+mn-lt"/>
                <a:ea typeface="+mn-ea"/>
                <a:cs typeface="+mn-cs"/>
              </a:rPr>
              <a:t> d</a:t>
            </a:r>
            <a:r>
              <a:rPr lang="en-US" sz="1100" kern="1200" dirty="0">
                <a:solidFill>
                  <a:schemeClr val="tx1"/>
                </a:solidFill>
                <a:effectLst/>
                <a:uFillTx/>
                <a:latin typeface="+mn-lt"/>
                <a:ea typeface="+mn-ea"/>
                <a:cs typeface="+mn-cs"/>
              </a:rPr>
              <a:t>iscussion:</a:t>
            </a:r>
          </a:p>
          <a:p>
            <a:pPr marL="628650" lvl="1" indent="-171450">
              <a:buFont typeface="Arial"/>
              <a:buChar char="•"/>
            </a:pPr>
            <a:r>
              <a:rPr lang="en-US" sz="1100" kern="1200" dirty="0">
                <a:solidFill>
                  <a:schemeClr val="tx1"/>
                </a:solidFill>
                <a:effectLst/>
                <a:uFillTx/>
                <a:latin typeface="+mn-lt"/>
                <a:ea typeface="+mn-ea"/>
                <a:cs typeface="+mn-cs"/>
              </a:rPr>
              <a:t>Why do you care about climate change?  </a:t>
            </a:r>
          </a:p>
          <a:p>
            <a:pPr marL="628650" lvl="1" indent="-171450">
              <a:buFont typeface="Arial"/>
              <a:buChar char="•"/>
            </a:pPr>
            <a:r>
              <a:rPr lang="en-US" sz="1100" kern="1200" dirty="0">
                <a:solidFill>
                  <a:schemeClr val="tx1"/>
                </a:solidFill>
                <a:effectLst/>
                <a:uFillTx/>
                <a:latin typeface="+mn-lt"/>
                <a:ea typeface="+mn-ea"/>
                <a:cs typeface="+mn-cs"/>
              </a:rPr>
              <a:t>How has climate change impacted you, your family/friends, hometown, country?  </a:t>
            </a:r>
          </a:p>
          <a:p>
            <a:pPr marL="628650" lvl="1" indent="-171450">
              <a:buFont typeface="Arial"/>
              <a:buChar char="•"/>
            </a:pPr>
            <a:r>
              <a:rPr lang="en-US" sz="1100" kern="1200" dirty="0">
                <a:solidFill>
                  <a:schemeClr val="tx1"/>
                </a:solidFill>
                <a:effectLst/>
                <a:uFillTx/>
                <a:latin typeface="+mn-lt"/>
                <a:ea typeface="+mn-ea"/>
                <a:cs typeface="+mn-cs"/>
              </a:rPr>
              <a:t>Why should other people care about climate change?  Why aren’t people more active?</a:t>
            </a:r>
          </a:p>
          <a:p>
            <a:pPr marL="628650" lvl="1" indent="-171450">
              <a:buFont typeface="Arial"/>
              <a:buChar char="•"/>
            </a:pPr>
            <a:r>
              <a:rPr lang="en-US" sz="1100" kern="1200" dirty="0">
                <a:solidFill>
                  <a:schemeClr val="tx1"/>
                </a:solidFill>
                <a:effectLst/>
                <a:uFillTx/>
                <a:latin typeface="+mn-lt"/>
                <a:ea typeface="+mn-ea"/>
                <a:cs typeface="+mn-cs"/>
              </a:rPr>
              <a:t>Why is it important to communicate effectively about climate change?</a:t>
            </a:r>
          </a:p>
          <a:p>
            <a:pPr marL="171450" indent="-171450">
              <a:buFont typeface="Arial"/>
              <a:buChar char="•"/>
            </a:pPr>
            <a:r>
              <a:rPr lang="en-US" sz="1100" kern="1200" dirty="0">
                <a:solidFill>
                  <a:schemeClr val="tx1"/>
                </a:solidFill>
                <a:effectLst/>
                <a:uFillTx/>
                <a:latin typeface="+mn-lt"/>
                <a:ea typeface="+mn-ea"/>
                <a:cs typeface="+mn-cs"/>
              </a:rPr>
              <a:t>Raise awareness </a:t>
            </a:r>
            <a:r>
              <a:rPr lang="en-US" sz="1100" kern="1200" dirty="0">
                <a:solidFill>
                  <a:schemeClr val="tx1"/>
                </a:solidFill>
                <a:effectLst/>
                <a:uFillTx/>
                <a:latin typeface="+mn-lt"/>
                <a:ea typeface="+mn-ea"/>
                <a:cs typeface="+mn-cs"/>
                <a:sym typeface="Wingdings"/>
              </a:rPr>
              <a:t></a:t>
            </a:r>
            <a:r>
              <a:rPr lang="en-US" sz="1100" kern="1200" dirty="0">
                <a:solidFill>
                  <a:schemeClr val="tx1"/>
                </a:solidFill>
                <a:effectLst/>
                <a:uFillTx/>
                <a:latin typeface="+mn-lt"/>
                <a:ea typeface="+mn-ea"/>
                <a:cs typeface="+mn-cs"/>
              </a:rPr>
              <a:t> influence attitudes </a:t>
            </a:r>
            <a:r>
              <a:rPr lang="en-US" sz="1100" kern="1200" dirty="0">
                <a:solidFill>
                  <a:schemeClr val="tx1"/>
                </a:solidFill>
                <a:effectLst/>
                <a:uFillTx/>
                <a:latin typeface="+mn-lt"/>
                <a:ea typeface="+mn-ea"/>
                <a:cs typeface="+mn-cs"/>
                <a:sym typeface="Wingdings"/>
              </a:rPr>
              <a:t></a:t>
            </a:r>
            <a:r>
              <a:rPr lang="en-US" sz="1100" kern="1200" dirty="0">
                <a:solidFill>
                  <a:schemeClr val="tx1"/>
                </a:solidFill>
                <a:effectLst/>
                <a:uFillTx/>
                <a:latin typeface="+mn-lt"/>
                <a:ea typeface="+mn-ea"/>
                <a:cs typeface="+mn-cs"/>
              </a:rPr>
              <a:t> change behaviors </a:t>
            </a:r>
            <a:r>
              <a:rPr lang="en-US" sz="1100" kern="1200" dirty="0">
                <a:solidFill>
                  <a:schemeClr val="tx1"/>
                </a:solidFill>
                <a:effectLst/>
                <a:uFillTx/>
                <a:latin typeface="+mn-lt"/>
                <a:ea typeface="+mn-ea"/>
                <a:cs typeface="+mn-cs"/>
                <a:sym typeface="Wingdings"/>
              </a:rPr>
              <a:t></a:t>
            </a:r>
            <a:r>
              <a:rPr lang="en-US" sz="1100" kern="1200" dirty="0">
                <a:solidFill>
                  <a:schemeClr val="tx1"/>
                </a:solidFill>
                <a:effectLst/>
                <a:uFillTx/>
                <a:latin typeface="+mn-lt"/>
                <a:ea typeface="+mn-ea"/>
                <a:cs typeface="+mn-cs"/>
              </a:rPr>
              <a:t> build core people to implement mitigation/adaptation and disaster risk reduction strategies/influence national policies/integrate traditional knowledge into scientific research and engage other sectors</a:t>
            </a:r>
            <a:r>
              <a:rPr lang="en-US" dirty="0">
                <a:effectLst/>
                <a:uFillTx/>
              </a:rPr>
              <a:t> </a:t>
            </a:r>
          </a:p>
          <a:p>
            <a:pPr marL="171450" lvl="0" indent="-171450">
              <a:buFont typeface="Arial"/>
              <a:buChar char="•"/>
            </a:pPr>
            <a:r>
              <a:rPr lang="en-US" sz="1100" kern="1200" dirty="0">
                <a:solidFill>
                  <a:schemeClr val="tx1"/>
                </a:solidFill>
                <a:effectLst/>
                <a:uFillTx/>
                <a:latin typeface="+mn-lt"/>
                <a:ea typeface="+mn-ea"/>
                <a:cs typeface="+mn-cs"/>
              </a:rPr>
              <a:t>More background (ADB): With more than half the world’s population and two-thirds of its poor, the Asia-Pacific region has seen remarkable economic expansion over the past decades. But progress has come at a high cost to the environment and, as a consequence, to human development.</a:t>
            </a:r>
          </a:p>
          <a:p>
            <a:pPr marL="628650" lvl="1" indent="-171450">
              <a:buFont typeface="Arial"/>
              <a:buChar char="•"/>
            </a:pPr>
            <a:r>
              <a:rPr lang="en-US" sz="1100" kern="1200" dirty="0">
                <a:solidFill>
                  <a:schemeClr val="tx1"/>
                </a:solidFill>
                <a:effectLst/>
                <a:uFillTx/>
                <a:latin typeface="+mn-lt"/>
                <a:ea typeface="+mn-ea"/>
                <a:cs typeface="+mn-cs"/>
              </a:rPr>
              <a:t>Having become a main driver of the climate change crisis, the region jeopardizes its own development. If future production and consumption patterns remain carbon intensive, Asia’s developing countries will account for more than 40 percent of global greenhouse gas emissions in the next decade.</a:t>
            </a:r>
          </a:p>
          <a:p>
            <a:pPr marL="171450" lvl="0" indent="-171450">
              <a:buFont typeface="Arial"/>
              <a:buChar char="•"/>
            </a:pPr>
            <a:r>
              <a:rPr lang="en-US" sz="1100" kern="1200" dirty="0">
                <a:solidFill>
                  <a:schemeClr val="tx1"/>
                </a:solidFill>
                <a:effectLst/>
                <a:uFillTx/>
                <a:latin typeface="+mn-lt"/>
                <a:ea typeface="+mn-ea"/>
                <a:cs typeface="+mn-cs"/>
              </a:rPr>
              <a:t>Climate change consequences in the region:</a:t>
            </a:r>
          </a:p>
          <a:p>
            <a:pPr marL="628650" lvl="1" indent="-171450">
              <a:buFont typeface="Arial"/>
              <a:buChar char="•"/>
            </a:pPr>
            <a:r>
              <a:rPr lang="en-US" sz="1100" kern="1200" dirty="0">
                <a:solidFill>
                  <a:schemeClr val="tx1"/>
                </a:solidFill>
                <a:effectLst/>
                <a:uFillTx/>
                <a:latin typeface="+mn-lt"/>
                <a:ea typeface="+mn-ea"/>
                <a:cs typeface="+mn-cs"/>
              </a:rPr>
              <a:t>Decreasing freshwater availability, particularly in large river basins, threatening water, energy, and food security.</a:t>
            </a:r>
          </a:p>
          <a:p>
            <a:pPr marL="628650" lvl="1" indent="-171450">
              <a:buFont typeface="Arial"/>
              <a:buChar char="•"/>
            </a:pPr>
            <a:r>
              <a:rPr lang="en-US" sz="1100" kern="1200" dirty="0">
                <a:solidFill>
                  <a:schemeClr val="tx1"/>
                </a:solidFill>
                <a:effectLst/>
                <a:uFillTx/>
                <a:latin typeface="+mn-lt"/>
                <a:ea typeface="+mn-ea"/>
                <a:cs typeface="+mn-cs"/>
              </a:rPr>
              <a:t>Declining crop yields in Central, West and South Asia, falling by up to 30%.</a:t>
            </a:r>
          </a:p>
          <a:p>
            <a:pPr marL="628650" lvl="1" indent="-171450">
              <a:buFont typeface="Arial"/>
              <a:buChar char="•"/>
            </a:pPr>
            <a:r>
              <a:rPr lang="en-US" sz="1100" kern="1200" dirty="0">
                <a:solidFill>
                  <a:schemeClr val="tx1"/>
                </a:solidFill>
                <a:effectLst/>
                <a:uFillTx/>
                <a:latin typeface="+mn-lt"/>
                <a:ea typeface="+mn-ea"/>
                <a:cs typeface="+mn-cs"/>
              </a:rPr>
              <a:t>Rising sea levels, threatening low-lying coastal areas and island nations.</a:t>
            </a:r>
          </a:p>
          <a:p>
            <a:pPr marL="628650" lvl="1" indent="-171450">
              <a:buFont typeface="Arial"/>
              <a:buChar char="•"/>
            </a:pPr>
            <a:r>
              <a:rPr lang="en-US" sz="1100" kern="1200" dirty="0">
                <a:solidFill>
                  <a:schemeClr val="tx1"/>
                </a:solidFill>
                <a:effectLst/>
                <a:uFillTx/>
                <a:latin typeface="+mn-lt"/>
                <a:ea typeface="+mn-ea"/>
                <a:cs typeface="+mn-cs"/>
              </a:rPr>
              <a:t>Increasing risk of flooding in coastal areas, especially in the densely populated coastlines of South, East, and Southeast Asia.</a:t>
            </a:r>
          </a:p>
          <a:p>
            <a:pPr marL="628650" lvl="1" indent="-171450">
              <a:buFont typeface="Arial"/>
              <a:buChar char="•"/>
            </a:pPr>
            <a:r>
              <a:rPr lang="en-US" sz="1100" kern="1200" dirty="0">
                <a:solidFill>
                  <a:schemeClr val="tx1"/>
                </a:solidFill>
                <a:effectLst/>
                <a:uFillTx/>
                <a:latin typeface="+mn-lt"/>
                <a:ea typeface="+mn-ea"/>
                <a:cs typeface="+mn-cs"/>
              </a:rPr>
              <a:t>Melting glaciers, leading to increased flooding, decreased summer river flows, landslides and erosion.</a:t>
            </a:r>
          </a:p>
          <a:p>
            <a:pPr marL="628650" lvl="1" indent="-171450">
              <a:buFont typeface="Arial"/>
              <a:buChar char="•"/>
            </a:pPr>
            <a:r>
              <a:rPr lang="en-US" sz="1100" kern="1200" dirty="0">
                <a:solidFill>
                  <a:schemeClr val="tx1"/>
                </a:solidFill>
                <a:effectLst/>
                <a:uFillTx/>
                <a:latin typeface="+mn-lt"/>
                <a:ea typeface="+mn-ea"/>
                <a:cs typeface="+mn-cs"/>
              </a:rPr>
              <a:t>Growing pressures for large-scale migration.</a:t>
            </a:r>
          </a:p>
          <a:p>
            <a:pPr marL="628650" lvl="1" indent="-171450">
              <a:buFont typeface="Arial"/>
              <a:buChar char="•"/>
            </a:pPr>
            <a:r>
              <a:rPr lang="en-US" sz="1100" kern="1200" dirty="0">
                <a:solidFill>
                  <a:schemeClr val="tx1"/>
                </a:solidFill>
                <a:effectLst/>
                <a:uFillTx/>
                <a:latin typeface="+mn-lt"/>
                <a:ea typeface="+mn-ea"/>
                <a:cs typeface="+mn-cs"/>
              </a:rPr>
              <a:t>Jeopardizing sources of livelihoods, particularly for the poor in highly vulnerable areas.</a:t>
            </a:r>
          </a:p>
          <a:p>
            <a:pPr marL="628650" lvl="1" indent="-171450">
              <a:buFont typeface="Arial"/>
              <a:buChar char="•"/>
            </a:pPr>
            <a:r>
              <a:rPr lang="en-US" sz="1100" kern="1200" dirty="0">
                <a:solidFill>
                  <a:schemeClr val="tx1"/>
                </a:solidFill>
                <a:effectLst/>
                <a:uFillTx/>
                <a:latin typeface="+mn-lt"/>
                <a:ea typeface="+mn-ea"/>
                <a:cs typeface="+mn-cs"/>
              </a:rPr>
              <a:t>Increasing health risks from heat waves, vector-borne diseases, and water shortages and contamination.</a:t>
            </a:r>
          </a:p>
          <a:p>
            <a:pPr marL="628650" lvl="1" indent="-171450">
              <a:buFont typeface="Arial"/>
              <a:buChar char="•"/>
            </a:pPr>
            <a:r>
              <a:rPr lang="en-US" sz="1100" kern="1200" dirty="0">
                <a:solidFill>
                  <a:schemeClr val="tx1"/>
                </a:solidFill>
                <a:effectLst/>
                <a:uFillTx/>
                <a:latin typeface="+mn-lt"/>
                <a:ea typeface="+mn-ea"/>
                <a:cs typeface="+mn-cs"/>
              </a:rPr>
              <a:t>Deepening economic damage from the combined and cumulative effects of these impacts.</a:t>
            </a:r>
          </a:p>
          <a:p>
            <a:pPr marL="171450" indent="-171450">
              <a:buFont typeface="Arial"/>
              <a:buChar char="•"/>
            </a:pPr>
            <a:endParaRPr lang="en-US" dirty="0">
              <a:effectLst/>
              <a:uFillTx/>
            </a:endParaRPr>
          </a:p>
        </p:txBody>
      </p:sp>
    </p:spTree>
    <p:extLst>
      <p:ext uri="{BB962C8B-B14F-4D97-AF65-F5344CB8AC3E}">
        <p14:creationId xmlns:p14="http://schemas.microsoft.com/office/powerpoint/2010/main" val="3511180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lvl="0" indent="0">
              <a:buFont typeface="Arial"/>
              <a:buNone/>
            </a:pPr>
            <a:endParaRPr lang="en" dirty="0">
              <a:uFillTx/>
              <a:hlinkClick r:id="rId3"/>
            </a:endParaRPr>
          </a:p>
        </p:txBody>
      </p:sp>
    </p:spTree>
    <p:extLst>
      <p:ext uri="{BB962C8B-B14F-4D97-AF65-F5344CB8AC3E}">
        <p14:creationId xmlns:p14="http://schemas.microsoft.com/office/powerpoint/2010/main" val="1949609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a:t>
            </a:r>
          </a:p>
        </p:txBody>
      </p:sp>
      <p:sp>
        <p:nvSpPr>
          <p:cNvPr id="4" name="Slide Number Placeholder 3"/>
          <p:cNvSpPr>
            <a:spLocks noGrp="1"/>
          </p:cNvSpPr>
          <p:nvPr>
            <p:ph type="sldNum" sz="quarter" idx="10"/>
          </p:nvPr>
        </p:nvSpPr>
        <p:spPr/>
        <p:txBody>
          <a:bodyPr/>
          <a:lstStyle/>
          <a:p>
            <a:fld id="{CFC0BFBD-3EFA-4943-9035-EB69CB5A88B1}" type="slidenum">
              <a:rPr lang="en-US" smtClean="0"/>
              <a:t>20</a:t>
            </a:fld>
            <a:endParaRPr lang="en-US"/>
          </a:p>
        </p:txBody>
      </p:sp>
    </p:spTree>
    <p:extLst>
      <p:ext uri="{BB962C8B-B14F-4D97-AF65-F5344CB8AC3E}">
        <p14:creationId xmlns:p14="http://schemas.microsoft.com/office/powerpoint/2010/main" val="10260268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dirty="0">
                <a:uFillTx/>
              </a:rPr>
              <a:t>Want to learn more?  Check</a:t>
            </a:r>
            <a:r>
              <a:rPr lang="en-US" baseline="0" dirty="0">
                <a:uFillTx/>
              </a:rPr>
              <a:t> out this v</a:t>
            </a:r>
            <a:r>
              <a:rPr lang="en" dirty="0">
                <a:uFillTx/>
              </a:rPr>
              <a:t>ideo: The Challenges of Climate Change Communication, by 30onClimate: </a:t>
            </a:r>
            <a:r>
              <a:rPr lang="en" dirty="0">
                <a:uFillTx/>
                <a:hlinkClick r:id="rId3"/>
              </a:rPr>
              <a:t>http://www.youtube.com/watch?v=l44s0jWHBdU</a:t>
            </a:r>
            <a:endParaRPr lang="en-US" dirty="0">
              <a:uFillTx/>
              <a:hlinkClick r:id="rId3"/>
            </a:endParaRPr>
          </a:p>
          <a:p>
            <a:pPr marL="171450" lvl="0" indent="-171450">
              <a:buFont typeface="Arial"/>
              <a:buChar char="•"/>
            </a:pPr>
            <a:r>
              <a:rPr lang="en-US" sz="1100" kern="1200" dirty="0">
                <a:solidFill>
                  <a:schemeClr val="tx1"/>
                </a:solidFill>
                <a:effectLst/>
                <a:uFillTx/>
                <a:latin typeface="+mn-lt"/>
                <a:ea typeface="+mn-ea"/>
                <a:cs typeface="+mn-cs"/>
              </a:rPr>
              <a:t>Challenges: A topics that is complex, confusing, uncertain, sometimes overwhelming, and often emotionally and politically loaded.</a:t>
            </a:r>
          </a:p>
          <a:p>
            <a:pPr marL="628650" lvl="1" indent="-171450">
              <a:buFont typeface="Arial"/>
              <a:buChar char="•"/>
            </a:pPr>
            <a:r>
              <a:rPr lang="en-US" sz="1100" kern="1200" dirty="0">
                <a:solidFill>
                  <a:schemeClr val="tx1"/>
                </a:solidFill>
                <a:effectLst/>
                <a:uFillTx/>
                <a:latin typeface="+mn-lt"/>
                <a:ea typeface="+mn-ea"/>
                <a:cs typeface="+mn-cs"/>
              </a:rPr>
              <a:t>Confusion: Climate </a:t>
            </a:r>
            <a:r>
              <a:rPr lang="en-US" sz="1100" kern="1200" dirty="0" err="1">
                <a:solidFill>
                  <a:schemeClr val="tx1"/>
                </a:solidFill>
                <a:effectLst/>
                <a:uFillTx/>
                <a:latin typeface="+mn-lt"/>
                <a:ea typeface="+mn-ea"/>
                <a:cs typeface="+mn-cs"/>
              </a:rPr>
              <a:t>vs</a:t>
            </a:r>
            <a:r>
              <a:rPr lang="en-US" sz="1100" kern="1200" dirty="0">
                <a:solidFill>
                  <a:schemeClr val="tx1"/>
                </a:solidFill>
                <a:effectLst/>
                <a:uFillTx/>
                <a:latin typeface="+mn-lt"/>
                <a:ea typeface="+mn-ea"/>
                <a:cs typeface="+mn-cs"/>
              </a:rPr>
              <a:t> weather</a:t>
            </a:r>
          </a:p>
          <a:p>
            <a:pPr marL="628650" lvl="1" indent="-171450">
              <a:buFont typeface="Arial"/>
              <a:buChar char="•"/>
            </a:pPr>
            <a:r>
              <a:rPr lang="en-US" sz="1100" kern="1200" dirty="0">
                <a:solidFill>
                  <a:schemeClr val="tx1"/>
                </a:solidFill>
                <a:effectLst/>
                <a:uFillTx/>
                <a:latin typeface="+mn-lt"/>
                <a:ea typeface="+mn-ea"/>
                <a:cs typeface="+mn-cs"/>
              </a:rPr>
              <a:t>Overwhelming: Too much/probabilistic information.</a:t>
            </a:r>
          </a:p>
          <a:p>
            <a:pPr marL="628650" lvl="1" indent="-171450">
              <a:buFont typeface="Arial"/>
              <a:buChar char="•"/>
            </a:pPr>
            <a:r>
              <a:rPr lang="en-US" sz="1100" kern="1200" dirty="0">
                <a:solidFill>
                  <a:schemeClr val="tx1"/>
                </a:solidFill>
                <a:effectLst/>
                <a:uFillTx/>
                <a:latin typeface="+mn-lt"/>
                <a:ea typeface="+mn-ea"/>
                <a:cs typeface="+mn-cs"/>
              </a:rPr>
              <a:t>Risk: Decision-makers can be risk-averse.</a:t>
            </a:r>
          </a:p>
          <a:p>
            <a:pPr marL="628650" lvl="1" indent="-171450">
              <a:buFont typeface="Arial"/>
              <a:buChar char="•"/>
            </a:pPr>
            <a:r>
              <a:rPr lang="en-US" sz="1100" kern="1200" dirty="0">
                <a:solidFill>
                  <a:schemeClr val="tx1"/>
                </a:solidFill>
                <a:effectLst/>
                <a:uFillTx/>
                <a:latin typeface="+mn-lt"/>
                <a:ea typeface="+mn-ea"/>
                <a:cs typeface="+mn-cs"/>
              </a:rPr>
              <a:t>Denial/doubt/disbelief: “Climate change is not occurring”</a:t>
            </a:r>
          </a:p>
          <a:p>
            <a:pPr marL="628650" lvl="1" indent="-171450">
              <a:buFont typeface="Arial"/>
              <a:buChar char="•"/>
            </a:pPr>
            <a:r>
              <a:rPr lang="en-US" sz="1100" kern="1200" dirty="0">
                <a:solidFill>
                  <a:schemeClr val="tx1"/>
                </a:solidFill>
                <a:effectLst/>
                <a:uFillTx/>
                <a:latin typeface="+mn-lt"/>
                <a:ea typeface="+mn-ea"/>
                <a:cs typeface="+mn-cs"/>
              </a:rPr>
              <a:t>Vested Interests: Who benefits from doubt in climate change?</a:t>
            </a:r>
          </a:p>
          <a:p>
            <a:pPr marL="171450" lvl="0" indent="-171450">
              <a:buFont typeface="Arial"/>
              <a:buChar char="•"/>
            </a:pPr>
            <a:r>
              <a:rPr lang="en-US" sz="1100" kern="1200" dirty="0">
                <a:solidFill>
                  <a:schemeClr val="tx1"/>
                </a:solidFill>
                <a:effectLst/>
                <a:uFillTx/>
                <a:latin typeface="+mn-lt"/>
                <a:ea typeface="+mn-ea"/>
                <a:cs typeface="+mn-cs"/>
              </a:rPr>
              <a:t>Opportunities</a:t>
            </a:r>
          </a:p>
          <a:p>
            <a:pPr marL="628650" lvl="1" indent="-171450">
              <a:buFont typeface="Arial"/>
              <a:buChar char="•"/>
            </a:pPr>
            <a:r>
              <a:rPr lang="en-US" sz="1100" kern="1200" dirty="0">
                <a:solidFill>
                  <a:schemeClr val="tx1"/>
                </a:solidFill>
                <a:effectLst/>
                <a:uFillTx/>
                <a:latin typeface="+mn-lt"/>
                <a:ea typeface="+mn-ea"/>
                <a:cs typeface="+mn-cs"/>
              </a:rPr>
              <a:t>Impacts everyone</a:t>
            </a:r>
          </a:p>
          <a:p>
            <a:pPr marL="628650" lvl="1" indent="-171450">
              <a:buFont typeface="Arial"/>
              <a:buChar char="•"/>
            </a:pPr>
            <a:r>
              <a:rPr lang="en-US" sz="1100" kern="1200" dirty="0">
                <a:solidFill>
                  <a:schemeClr val="tx1"/>
                </a:solidFill>
                <a:effectLst/>
                <a:uFillTx/>
                <a:latin typeface="+mn-lt"/>
                <a:ea typeface="+mn-ea"/>
                <a:cs typeface="+mn-cs"/>
              </a:rPr>
              <a:t>Empowerment</a:t>
            </a:r>
          </a:p>
          <a:p>
            <a:pPr marL="628650" lvl="1" indent="-171450">
              <a:buFont typeface="Arial"/>
              <a:buChar char="•"/>
            </a:pPr>
            <a:r>
              <a:rPr lang="en-US" sz="1100" kern="1200" dirty="0">
                <a:solidFill>
                  <a:schemeClr val="tx1"/>
                </a:solidFill>
                <a:effectLst/>
                <a:uFillTx/>
                <a:latin typeface="+mn-lt"/>
                <a:ea typeface="+mn-ea"/>
                <a:cs typeface="+mn-cs"/>
              </a:rPr>
              <a:t>Past successes</a:t>
            </a:r>
          </a:p>
          <a:p>
            <a:pPr marL="628650" lvl="1" indent="-171450">
              <a:buFont typeface="Arial"/>
              <a:buChar char="•"/>
            </a:pPr>
            <a:r>
              <a:rPr lang="en-US" sz="1100" kern="1200" dirty="0">
                <a:solidFill>
                  <a:schemeClr val="tx1"/>
                </a:solidFill>
                <a:effectLst/>
                <a:uFillTx/>
                <a:latin typeface="+mn-lt"/>
                <a:ea typeface="+mn-ea"/>
                <a:cs typeface="+mn-cs"/>
              </a:rPr>
              <a:t>Future change</a:t>
            </a:r>
          </a:p>
          <a:p>
            <a:pPr marL="171450" lvl="0" indent="-171450">
              <a:buFont typeface="Arial"/>
              <a:buChar char="•"/>
            </a:pPr>
            <a:endParaRPr lang="en" dirty="0">
              <a:uFillTx/>
              <a:hlinkClick r:id="rId3"/>
            </a:endParaRPr>
          </a:p>
        </p:txBody>
      </p:sp>
    </p:spTree>
    <p:extLst>
      <p:ext uri="{BB962C8B-B14F-4D97-AF65-F5344CB8AC3E}">
        <p14:creationId xmlns:p14="http://schemas.microsoft.com/office/powerpoint/2010/main" val="271397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a:t>
            </a:r>
            <a:r>
              <a:rPr lang="en-US" baseline="0" dirty="0"/>
              <a:t> message: This is an example of the challenge of environmental communication in general. </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22</a:t>
            </a:fld>
            <a:endParaRPr lang="en-US"/>
          </a:p>
        </p:txBody>
      </p:sp>
    </p:spTree>
    <p:extLst>
      <p:ext uri="{BB962C8B-B14F-4D97-AF65-F5344CB8AC3E}">
        <p14:creationId xmlns:p14="http://schemas.microsoft.com/office/powerpoint/2010/main" val="20339987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message</a:t>
            </a:r>
            <a:r>
              <a:rPr lang="en-US" dirty="0"/>
              <a:t>: This is an example of the group against environmental protection in general and specifically do not believe</a:t>
            </a:r>
            <a:r>
              <a:rPr lang="en-US" baseline="0" dirty="0"/>
              <a:t> in climate change. </a:t>
            </a:r>
          </a:p>
          <a:p>
            <a:endParaRPr lang="en-US" baseline="0" dirty="0"/>
          </a:p>
          <a:p>
            <a:r>
              <a:rPr lang="en-US" b="1" baseline="0" dirty="0"/>
              <a:t>Source</a:t>
            </a:r>
            <a:r>
              <a:rPr lang="en-US" baseline="0" dirty="0"/>
              <a:t>: </a:t>
            </a:r>
            <a:r>
              <a:rPr lang="en-US" sz="1200" u="sng" kern="1200" dirty="0">
                <a:solidFill>
                  <a:schemeClr val="tx1"/>
                </a:solidFill>
                <a:effectLst/>
                <a:latin typeface="+mn-lt"/>
                <a:ea typeface="+mn-ea"/>
                <a:cs typeface="+mn-cs"/>
              </a:rPr>
              <a:t>Communication Skills for Conservation Professionals.</a:t>
            </a:r>
            <a:r>
              <a:rPr lang="en-US" sz="1200" kern="1200" dirty="0">
                <a:solidFill>
                  <a:schemeClr val="tx1"/>
                </a:solidFill>
                <a:effectLst/>
                <a:latin typeface="+mn-lt"/>
                <a:ea typeface="+mn-ea"/>
                <a:cs typeface="+mn-cs"/>
              </a:rPr>
              <a:t>  2009.  Susan Jacobson.  Island Press, Washington DC 2009 461pp. </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23</a:t>
            </a:fld>
            <a:endParaRPr lang="en-US"/>
          </a:p>
        </p:txBody>
      </p:sp>
    </p:spTree>
    <p:extLst>
      <p:ext uri="{BB962C8B-B14F-4D97-AF65-F5344CB8AC3E}">
        <p14:creationId xmlns:p14="http://schemas.microsoft.com/office/powerpoint/2010/main" val="17699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Message:</a:t>
            </a:r>
            <a:r>
              <a:rPr lang="en-US" baseline="0" dirty="0"/>
              <a:t> These are the two points presented on the slide itself.</a:t>
            </a:r>
          </a:p>
          <a:p>
            <a:endParaRPr lang="en-US" dirty="0"/>
          </a:p>
          <a:p>
            <a:r>
              <a:rPr lang="en-US" dirty="0"/>
              <a:t>Photo</a:t>
            </a:r>
            <a:r>
              <a:rPr lang="en-US" baseline="0" dirty="0"/>
              <a:t> credit: Nature Deficit Disorder at http://naturedeficitdisorder202.blogspot.com/</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5</a:t>
            </a:fld>
            <a:endParaRPr lang="en-US"/>
          </a:p>
        </p:txBody>
      </p:sp>
    </p:spTree>
    <p:extLst>
      <p:ext uri="{BB962C8B-B14F-4D97-AF65-F5344CB8AC3E}">
        <p14:creationId xmlns:p14="http://schemas.microsoft.com/office/powerpoint/2010/main" val="1484827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dirty="0">
                <a:uFillTx/>
              </a:rPr>
              <a:t>Want to learn more?  Check</a:t>
            </a:r>
            <a:r>
              <a:rPr lang="en-US" baseline="0" dirty="0">
                <a:uFillTx/>
              </a:rPr>
              <a:t> out this v</a:t>
            </a:r>
            <a:r>
              <a:rPr lang="en" dirty="0">
                <a:uFillTx/>
              </a:rPr>
              <a:t>ideo: The Challenges of Climate Change Communication, by 30onClimate: </a:t>
            </a:r>
            <a:r>
              <a:rPr lang="en" dirty="0">
                <a:uFillTx/>
                <a:hlinkClick r:id="rId3"/>
              </a:rPr>
              <a:t>http://www.youtube.com/watch?v=l44s0jWHBdU</a:t>
            </a:r>
            <a:endParaRPr lang="en-US" dirty="0">
              <a:uFillTx/>
              <a:hlinkClick r:id="rId3"/>
            </a:endParaRPr>
          </a:p>
          <a:p>
            <a:pPr marL="171450" lvl="0" indent="-171450">
              <a:buFont typeface="Arial"/>
              <a:buChar char="•"/>
            </a:pPr>
            <a:r>
              <a:rPr lang="en-US" sz="1100" kern="1200" dirty="0">
                <a:solidFill>
                  <a:schemeClr val="tx1"/>
                </a:solidFill>
                <a:effectLst/>
                <a:uFillTx/>
                <a:latin typeface="+mn-lt"/>
                <a:ea typeface="+mn-ea"/>
                <a:cs typeface="+mn-cs"/>
              </a:rPr>
              <a:t>Challenges: A topics that is complex, confusing, uncertain, sometimes overwhelming, and often emotionally and politically loaded.</a:t>
            </a:r>
          </a:p>
          <a:p>
            <a:pPr marL="628650" lvl="1" indent="-171450">
              <a:buFont typeface="Arial"/>
              <a:buChar char="•"/>
            </a:pPr>
            <a:r>
              <a:rPr lang="en-US" sz="1100" kern="1200" dirty="0">
                <a:solidFill>
                  <a:schemeClr val="tx1"/>
                </a:solidFill>
                <a:effectLst/>
                <a:uFillTx/>
                <a:latin typeface="+mn-lt"/>
                <a:ea typeface="+mn-ea"/>
                <a:cs typeface="+mn-cs"/>
              </a:rPr>
              <a:t>Confusion: Climate </a:t>
            </a:r>
            <a:r>
              <a:rPr lang="en-US" sz="1100" kern="1200" dirty="0" err="1">
                <a:solidFill>
                  <a:schemeClr val="tx1"/>
                </a:solidFill>
                <a:effectLst/>
                <a:uFillTx/>
                <a:latin typeface="+mn-lt"/>
                <a:ea typeface="+mn-ea"/>
                <a:cs typeface="+mn-cs"/>
              </a:rPr>
              <a:t>vs</a:t>
            </a:r>
            <a:r>
              <a:rPr lang="en-US" sz="1100" kern="1200" dirty="0">
                <a:solidFill>
                  <a:schemeClr val="tx1"/>
                </a:solidFill>
                <a:effectLst/>
                <a:uFillTx/>
                <a:latin typeface="+mn-lt"/>
                <a:ea typeface="+mn-ea"/>
                <a:cs typeface="+mn-cs"/>
              </a:rPr>
              <a:t> weather</a:t>
            </a:r>
          </a:p>
          <a:p>
            <a:pPr marL="628650" lvl="1" indent="-171450">
              <a:buFont typeface="Arial"/>
              <a:buChar char="•"/>
            </a:pPr>
            <a:r>
              <a:rPr lang="en-US" sz="1100" kern="1200" dirty="0">
                <a:solidFill>
                  <a:schemeClr val="tx1"/>
                </a:solidFill>
                <a:effectLst/>
                <a:uFillTx/>
                <a:latin typeface="+mn-lt"/>
                <a:ea typeface="+mn-ea"/>
                <a:cs typeface="+mn-cs"/>
              </a:rPr>
              <a:t>Overwhelming: Too much/probabilistic information.</a:t>
            </a:r>
          </a:p>
          <a:p>
            <a:pPr marL="628650" lvl="1" indent="-171450">
              <a:buFont typeface="Arial"/>
              <a:buChar char="•"/>
            </a:pPr>
            <a:r>
              <a:rPr lang="en-US" sz="1100" kern="1200" dirty="0">
                <a:solidFill>
                  <a:schemeClr val="tx1"/>
                </a:solidFill>
                <a:effectLst/>
                <a:uFillTx/>
                <a:latin typeface="+mn-lt"/>
                <a:ea typeface="+mn-ea"/>
                <a:cs typeface="+mn-cs"/>
              </a:rPr>
              <a:t>Risk: Decision-makers can be risk-averse.</a:t>
            </a:r>
          </a:p>
          <a:p>
            <a:pPr marL="628650" lvl="1" indent="-171450">
              <a:buFont typeface="Arial"/>
              <a:buChar char="•"/>
            </a:pPr>
            <a:r>
              <a:rPr lang="en-US" sz="1100" kern="1200" dirty="0">
                <a:solidFill>
                  <a:schemeClr val="tx1"/>
                </a:solidFill>
                <a:effectLst/>
                <a:uFillTx/>
                <a:latin typeface="+mn-lt"/>
                <a:ea typeface="+mn-ea"/>
                <a:cs typeface="+mn-cs"/>
              </a:rPr>
              <a:t>Denial/doubt/disbelief: “Climate change is not occurring”</a:t>
            </a:r>
          </a:p>
          <a:p>
            <a:pPr marL="628650" lvl="1" indent="-171450">
              <a:buFont typeface="Arial"/>
              <a:buChar char="•"/>
            </a:pPr>
            <a:r>
              <a:rPr lang="en-US" sz="1100" kern="1200" dirty="0">
                <a:solidFill>
                  <a:schemeClr val="tx1"/>
                </a:solidFill>
                <a:effectLst/>
                <a:uFillTx/>
                <a:latin typeface="+mn-lt"/>
                <a:ea typeface="+mn-ea"/>
                <a:cs typeface="+mn-cs"/>
              </a:rPr>
              <a:t>Vested Interests: Who benefits from doubt in climate change?</a:t>
            </a:r>
          </a:p>
          <a:p>
            <a:pPr marL="171450" lvl="0" indent="-171450">
              <a:buFont typeface="Arial"/>
              <a:buChar char="•"/>
            </a:pPr>
            <a:r>
              <a:rPr lang="en-US" sz="1100" kern="1200" dirty="0">
                <a:solidFill>
                  <a:schemeClr val="tx1"/>
                </a:solidFill>
                <a:effectLst/>
                <a:uFillTx/>
                <a:latin typeface="+mn-lt"/>
                <a:ea typeface="+mn-ea"/>
                <a:cs typeface="+mn-cs"/>
              </a:rPr>
              <a:t>Opportunities</a:t>
            </a:r>
          </a:p>
          <a:p>
            <a:pPr marL="628650" lvl="1" indent="-171450">
              <a:buFont typeface="Arial"/>
              <a:buChar char="•"/>
            </a:pPr>
            <a:r>
              <a:rPr lang="en-US" sz="1100" kern="1200" dirty="0">
                <a:solidFill>
                  <a:schemeClr val="tx1"/>
                </a:solidFill>
                <a:effectLst/>
                <a:uFillTx/>
                <a:latin typeface="+mn-lt"/>
                <a:ea typeface="+mn-ea"/>
                <a:cs typeface="+mn-cs"/>
              </a:rPr>
              <a:t>Impacts everyone</a:t>
            </a:r>
          </a:p>
          <a:p>
            <a:pPr marL="628650" lvl="1" indent="-171450">
              <a:buFont typeface="Arial"/>
              <a:buChar char="•"/>
            </a:pPr>
            <a:r>
              <a:rPr lang="en-US" sz="1100" kern="1200" dirty="0">
                <a:solidFill>
                  <a:schemeClr val="tx1"/>
                </a:solidFill>
                <a:effectLst/>
                <a:uFillTx/>
                <a:latin typeface="+mn-lt"/>
                <a:ea typeface="+mn-ea"/>
                <a:cs typeface="+mn-cs"/>
              </a:rPr>
              <a:t>Empowerment</a:t>
            </a:r>
          </a:p>
          <a:p>
            <a:pPr marL="628650" lvl="1" indent="-171450">
              <a:buFont typeface="Arial"/>
              <a:buChar char="•"/>
            </a:pPr>
            <a:r>
              <a:rPr lang="en-US" sz="1100" kern="1200" dirty="0">
                <a:solidFill>
                  <a:schemeClr val="tx1"/>
                </a:solidFill>
                <a:effectLst/>
                <a:uFillTx/>
                <a:latin typeface="+mn-lt"/>
                <a:ea typeface="+mn-ea"/>
                <a:cs typeface="+mn-cs"/>
              </a:rPr>
              <a:t>Past successes</a:t>
            </a:r>
          </a:p>
          <a:p>
            <a:pPr marL="628650" lvl="1" indent="-171450">
              <a:buFont typeface="Arial"/>
              <a:buChar char="•"/>
            </a:pPr>
            <a:r>
              <a:rPr lang="en-US" sz="1100" kern="1200" dirty="0">
                <a:solidFill>
                  <a:schemeClr val="tx1"/>
                </a:solidFill>
                <a:effectLst/>
                <a:uFillTx/>
                <a:latin typeface="+mn-lt"/>
                <a:ea typeface="+mn-ea"/>
                <a:cs typeface="+mn-cs"/>
              </a:rPr>
              <a:t>Future change</a:t>
            </a:r>
          </a:p>
          <a:p>
            <a:pPr marL="171450" lvl="0" indent="-171450">
              <a:buFont typeface="Arial"/>
              <a:buChar char="•"/>
            </a:pPr>
            <a:endParaRPr lang="en" dirty="0">
              <a:uFillTx/>
              <a:hlinkClick r:id="rId3"/>
            </a:endParaRPr>
          </a:p>
        </p:txBody>
      </p:sp>
    </p:spTree>
    <p:extLst>
      <p:ext uri="{BB962C8B-B14F-4D97-AF65-F5344CB8AC3E}">
        <p14:creationId xmlns:p14="http://schemas.microsoft.com/office/powerpoint/2010/main" val="3165572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lang="en-US" baseline="0" dirty="0">
              <a:uFillTx/>
            </a:endParaRPr>
          </a:p>
          <a:p>
            <a:endParaRPr dirty="0">
              <a:uFillTx/>
            </a:endParaRPr>
          </a:p>
        </p:txBody>
      </p:sp>
    </p:spTree>
    <p:extLst>
      <p:ext uri="{BB962C8B-B14F-4D97-AF65-F5344CB8AC3E}">
        <p14:creationId xmlns:p14="http://schemas.microsoft.com/office/powerpoint/2010/main" val="10162118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buFont typeface="Arial"/>
              <a:buChar char="•"/>
            </a:pPr>
            <a:r>
              <a:rPr lang="en-US" dirty="0">
                <a:uFillTx/>
              </a:rPr>
              <a:t>What are the values of the people you’re trying to talk to? (water, food, security)</a:t>
            </a:r>
            <a:endParaRPr lang="en" dirty="0">
              <a:uFillTx/>
            </a:endParaRPr>
          </a:p>
          <a:p>
            <a:pPr marL="171450" indent="-171450">
              <a:buFont typeface="Arial"/>
              <a:buChar char="•"/>
            </a:pPr>
            <a:r>
              <a:rPr lang="en" dirty="0">
                <a:uFillTx/>
              </a:rPr>
              <a:t>Select message goals that will resonate with audience, set goals</a:t>
            </a:r>
            <a:r>
              <a:rPr lang="en-US" dirty="0">
                <a:uFillTx/>
              </a:rPr>
              <a:t> </a:t>
            </a:r>
            <a:endParaRPr lang="en" dirty="0">
              <a:uFillTx/>
            </a:endParaRPr>
          </a:p>
          <a:p>
            <a:pPr marL="171450" lvl="0" indent="-171450">
              <a:buFont typeface="Arial"/>
              <a:buChar char="•"/>
            </a:pPr>
            <a:r>
              <a:rPr lang="en" dirty="0">
                <a:uFillTx/>
              </a:rPr>
              <a:t>Confirmation bias, promotion/prevention focus, framing an issue, future thinking</a:t>
            </a:r>
            <a:endParaRPr lang="en-US" dirty="0">
              <a:uFillTx/>
            </a:endParaRPr>
          </a:p>
          <a:p>
            <a:pPr marL="171450" lvl="0" indent="-171450">
              <a:buFont typeface="Arial"/>
              <a:buChar char="•"/>
            </a:pPr>
            <a:r>
              <a:rPr lang="en" dirty="0">
                <a:uFillTx/>
              </a:rPr>
              <a:t>Come across as friendly communicator: validate the audience, affirm their sense of self, appreciate past accomplishments, speak to what they care about/treasure/value/aspire to, sympathize with their struggles and concerns; connect climate action to something they already do.</a:t>
            </a:r>
            <a:endParaRPr lang="en-US" dirty="0">
              <a:uFillTx/>
            </a:endParaRPr>
          </a:p>
          <a:p>
            <a:pPr marL="171450" lvl="0" indent="-171450">
              <a:buFont typeface="Arial"/>
              <a:buChar char="•"/>
            </a:pPr>
            <a:r>
              <a:rPr lang="en-US" dirty="0">
                <a:uFillTx/>
              </a:rPr>
              <a:t>Learn more about your audience</a:t>
            </a:r>
            <a:r>
              <a:rPr lang="en-US" baseline="0" dirty="0">
                <a:uFillTx/>
              </a:rPr>
              <a:t> using online tools like BBC’s </a:t>
            </a:r>
            <a:r>
              <a:rPr lang="en-US" baseline="0" dirty="0" err="1">
                <a:uFillTx/>
              </a:rPr>
              <a:t>ClimateAsia</a:t>
            </a:r>
            <a:r>
              <a:rPr lang="en-US" baseline="0" dirty="0">
                <a:uFillTx/>
              </a:rPr>
              <a:t> Data Portal – What are people’s biggest concerns?  What are people already doing?  What actions are people willing to take?  What will motivate them to act?  What is the best communication channel?  </a:t>
            </a:r>
            <a:endParaRPr lang="en" dirty="0">
              <a:uFillTx/>
            </a:endParaRPr>
          </a:p>
        </p:txBody>
      </p:sp>
    </p:spTree>
    <p:extLst>
      <p:ext uri="{BB962C8B-B14F-4D97-AF65-F5344CB8AC3E}">
        <p14:creationId xmlns:p14="http://schemas.microsoft.com/office/powerpoint/2010/main" val="20468970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r>
              <a:rPr lang="en-US" sz="1100" kern="1200" dirty="0">
                <a:solidFill>
                  <a:schemeClr val="tx1"/>
                </a:solidFill>
                <a:effectLst/>
                <a:uFillTx/>
                <a:latin typeface="+mn-lt"/>
                <a:ea typeface="+mn-ea"/>
                <a:cs typeface="+mn-cs"/>
              </a:rPr>
              <a:t>Ongoing challenge is to use data to show a sense of urgency in many audiences.  Psychologically, distant risks don’t bring about as much concern as immediate risks.</a:t>
            </a:r>
          </a:p>
          <a:p>
            <a:pPr marL="171450" lvl="0" indent="-171450">
              <a:buFont typeface="Arial"/>
              <a:buChar char="•"/>
            </a:pPr>
            <a:r>
              <a:rPr lang="en-US" sz="1100" kern="1200" dirty="0">
                <a:solidFill>
                  <a:schemeClr val="tx1"/>
                </a:solidFill>
                <a:effectLst/>
                <a:uFillTx/>
                <a:latin typeface="+mn-lt"/>
                <a:ea typeface="+mn-ea"/>
                <a:cs typeface="+mn-cs"/>
              </a:rPr>
              <a:t>Tips:</a:t>
            </a:r>
          </a:p>
          <a:p>
            <a:pPr marL="628650" marR="0" lvl="1" indent="-171450" algn="l" defTabSz="457200" rtl="0" eaLnBrk="1" fontAlgn="auto" latinLnBrk="0" hangingPunct="1">
              <a:lnSpc>
                <a:spcPct val="100000"/>
              </a:lnSpc>
              <a:spcBef>
                <a:spcPts val="0"/>
              </a:spcBef>
              <a:spcAft>
                <a:spcPts val="0"/>
              </a:spcAft>
              <a:buFont typeface="Arial"/>
              <a:buChar char="•"/>
              <a:defRPr>
                <a:uFillTx/>
              </a:defRPr>
            </a:pPr>
            <a:r>
              <a:rPr lang="en-US" sz="1100" i="1" kern="1200" dirty="0">
                <a:solidFill>
                  <a:schemeClr val="tx1"/>
                </a:solidFill>
                <a:effectLst/>
                <a:uFillTx/>
                <a:latin typeface="+mn-lt"/>
                <a:ea typeface="+mn-ea"/>
                <a:cs typeface="+mn-cs"/>
              </a:rPr>
              <a:t>Experiential </a:t>
            </a:r>
            <a:r>
              <a:rPr lang="en-US" sz="1100" i="1" kern="1200" dirty="0" err="1">
                <a:solidFill>
                  <a:schemeClr val="tx1"/>
                </a:solidFill>
                <a:effectLst/>
                <a:uFillTx/>
                <a:latin typeface="+mn-lt"/>
                <a:ea typeface="+mn-ea"/>
                <a:cs typeface="+mn-cs"/>
              </a:rPr>
              <a:t>vs</a:t>
            </a:r>
            <a:r>
              <a:rPr lang="en-US" sz="1100" i="1" kern="1200" dirty="0">
                <a:solidFill>
                  <a:schemeClr val="tx1"/>
                </a:solidFill>
                <a:effectLst/>
                <a:uFillTx/>
                <a:latin typeface="+mn-lt"/>
                <a:ea typeface="+mn-ea"/>
                <a:cs typeface="+mn-cs"/>
              </a:rPr>
              <a:t> analytical processing: </a:t>
            </a:r>
            <a:r>
              <a:rPr lang="en-US" sz="1100" kern="1200" dirty="0">
                <a:solidFill>
                  <a:schemeClr val="tx1"/>
                </a:solidFill>
                <a:effectLst/>
                <a:uFillTx/>
                <a:latin typeface="+mn-lt"/>
                <a:ea typeface="+mn-ea"/>
                <a:cs typeface="+mn-cs"/>
              </a:rPr>
              <a:t>Social science evidence shows that experiential processing is a stronger motivator for action, but most climate change communication remains geared toward the analytical processing system.  Personal or anecdotal accounts of climate change experiences, which could easily outweigh statistical evidence, are rarely used – use them wisely and make it memorable.</a:t>
            </a:r>
          </a:p>
          <a:p>
            <a:pPr marL="628650" lvl="1" indent="-171450">
              <a:buFont typeface="Arial"/>
              <a:buChar char="•"/>
            </a:pPr>
            <a:r>
              <a:rPr lang="en-US" sz="1100" kern="1200" dirty="0">
                <a:solidFill>
                  <a:schemeClr val="tx1"/>
                </a:solidFill>
                <a:effectLst/>
                <a:uFillTx/>
                <a:latin typeface="+mn-lt"/>
                <a:ea typeface="+mn-ea"/>
                <a:cs typeface="+mn-cs"/>
              </a:rPr>
              <a:t>Use </a:t>
            </a:r>
            <a:r>
              <a:rPr lang="en-US" sz="1100" i="1" kern="1200" dirty="0">
                <a:solidFill>
                  <a:schemeClr val="tx1"/>
                </a:solidFill>
                <a:effectLst/>
                <a:uFillTx/>
                <a:latin typeface="+mn-lt"/>
                <a:ea typeface="+mn-ea"/>
                <a:cs typeface="+mn-cs"/>
              </a:rPr>
              <a:t>vivid imagery </a:t>
            </a:r>
            <a:r>
              <a:rPr lang="en-US" sz="1100" kern="1200" dirty="0">
                <a:solidFill>
                  <a:schemeClr val="tx1"/>
                </a:solidFill>
                <a:effectLst/>
                <a:uFillTx/>
                <a:latin typeface="+mn-lt"/>
                <a:ea typeface="+mn-ea"/>
                <a:cs typeface="+mn-cs"/>
              </a:rPr>
              <a:t>– video, metaphors, personal stories, real-world examples, concrete comparisons, using both emotional and analytical appeals</a:t>
            </a:r>
          </a:p>
          <a:p>
            <a:pPr marL="628650" lvl="1" indent="-171450">
              <a:buFont typeface="Arial"/>
              <a:buChar char="•"/>
            </a:pPr>
            <a:r>
              <a:rPr lang="en-US" sz="1100" i="1" kern="1200" dirty="0">
                <a:solidFill>
                  <a:schemeClr val="tx1"/>
                </a:solidFill>
                <a:effectLst/>
                <a:uFillTx/>
                <a:latin typeface="+mn-lt"/>
                <a:ea typeface="+mn-ea"/>
                <a:cs typeface="+mn-cs"/>
              </a:rPr>
              <a:t>Avoid jargon</a:t>
            </a:r>
            <a:r>
              <a:rPr lang="en-US" sz="1100" kern="1200" dirty="0">
                <a:solidFill>
                  <a:schemeClr val="tx1"/>
                </a:solidFill>
                <a:effectLst/>
                <a:uFillTx/>
                <a:latin typeface="+mn-lt"/>
                <a:ea typeface="+mn-ea"/>
                <a:cs typeface="+mn-cs"/>
              </a:rPr>
              <a:t>, scientific terms, acronyms – if you must use a complex term, thoroughly explain it to the audience</a:t>
            </a:r>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29</a:t>
            </a:fld>
            <a:endParaRPr lang="en-US"/>
          </a:p>
        </p:txBody>
      </p:sp>
    </p:spTree>
    <p:extLst>
      <p:ext uri="{BB962C8B-B14F-4D97-AF65-F5344CB8AC3E}">
        <p14:creationId xmlns:p14="http://schemas.microsoft.com/office/powerpoint/2010/main" val="37755781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kern="1200" dirty="0">
                <a:solidFill>
                  <a:schemeClr val="tx1"/>
                </a:solidFill>
                <a:effectLst/>
                <a:uFillTx/>
                <a:latin typeface="+mn-lt"/>
                <a:ea typeface="+mn-ea"/>
                <a:cs typeface="+mn-cs"/>
              </a:rPr>
              <a:t>Yet not all communicate about climate change should be emotional.  The most effective communication targets both emotional and analytical.</a:t>
            </a:r>
          </a:p>
          <a:p>
            <a:pPr marL="171450" lvl="0" indent="-171450">
              <a:buFont typeface="Arial"/>
              <a:buChar char="•"/>
            </a:pPr>
            <a:r>
              <a:rPr lang="en-US" sz="1100" kern="1200" dirty="0">
                <a:solidFill>
                  <a:schemeClr val="tx1"/>
                </a:solidFill>
                <a:effectLst/>
                <a:uFillTx/>
                <a:latin typeface="+mn-lt"/>
                <a:ea typeface="+mn-ea"/>
                <a:cs typeface="+mn-cs"/>
              </a:rPr>
              <a:t>Emotional appeals can get attention early on but can be challenging later on with results difficult to reverse</a:t>
            </a:r>
          </a:p>
          <a:p>
            <a:pPr marL="171450" lvl="0" indent="-171450">
              <a:buFont typeface="Arial"/>
              <a:buChar char="•"/>
            </a:pPr>
            <a:r>
              <a:rPr lang="en-US" sz="1100" i="1" kern="1200" dirty="0">
                <a:solidFill>
                  <a:schemeClr val="tx1"/>
                </a:solidFill>
                <a:effectLst/>
                <a:uFillTx/>
                <a:latin typeface="+mn-lt"/>
                <a:ea typeface="+mn-ea"/>
                <a:cs typeface="+mn-cs"/>
              </a:rPr>
              <a:t>Finite pool of worry</a:t>
            </a:r>
            <a:r>
              <a:rPr lang="en-US" sz="1100" kern="1200" dirty="0">
                <a:solidFill>
                  <a:schemeClr val="tx1"/>
                </a:solidFill>
                <a:effectLst/>
                <a:uFillTx/>
                <a:latin typeface="+mn-lt"/>
                <a:ea typeface="+mn-ea"/>
                <a:cs typeface="+mn-cs"/>
              </a:rPr>
              <a:t>: People have limited capacity to worry – we can only care about so many issues at once</a:t>
            </a:r>
          </a:p>
          <a:p>
            <a:pPr marL="171450" lvl="0" indent="-171450">
              <a:buFont typeface="Arial"/>
              <a:buChar char="•"/>
            </a:pPr>
            <a:r>
              <a:rPr lang="en-US" sz="1100" i="1" kern="1200" dirty="0">
                <a:solidFill>
                  <a:schemeClr val="tx1"/>
                </a:solidFill>
                <a:effectLst/>
                <a:uFillTx/>
                <a:latin typeface="+mn-lt"/>
                <a:ea typeface="+mn-ea"/>
                <a:cs typeface="+mn-cs"/>
              </a:rPr>
              <a:t>Emotional numbing:</a:t>
            </a:r>
            <a:r>
              <a:rPr lang="en-US" sz="1100" kern="1200" dirty="0">
                <a:solidFill>
                  <a:schemeClr val="tx1"/>
                </a:solidFill>
                <a:effectLst/>
                <a:uFillTx/>
                <a:latin typeface="+mn-lt"/>
                <a:ea typeface="+mn-ea"/>
                <a:cs typeface="+mn-cs"/>
              </a:rPr>
              <a:t> Repeated exposure to emotionally draining situation</a:t>
            </a:r>
          </a:p>
          <a:p>
            <a:pPr marL="171450" lvl="0" indent="-171450">
              <a:buFont typeface="Arial"/>
              <a:buChar char="•"/>
            </a:pPr>
            <a:r>
              <a:rPr lang="en-US" sz="1100" kern="1200" dirty="0">
                <a:solidFill>
                  <a:schemeClr val="tx1"/>
                </a:solidFill>
                <a:effectLst/>
                <a:uFillTx/>
                <a:latin typeface="+mn-lt"/>
                <a:ea typeface="+mn-ea"/>
                <a:cs typeface="+mn-cs"/>
              </a:rPr>
              <a:t>People have short attention spans </a:t>
            </a:r>
          </a:p>
          <a:p>
            <a:pPr marL="171450" lvl="0" indent="-171450">
              <a:buFont typeface="Arial"/>
              <a:buChar char="•"/>
            </a:pPr>
            <a:r>
              <a:rPr lang="en-US" sz="1100" kern="1200" dirty="0">
                <a:solidFill>
                  <a:schemeClr val="tx1"/>
                </a:solidFill>
                <a:effectLst/>
                <a:uFillTx/>
                <a:latin typeface="+mn-lt"/>
                <a:ea typeface="+mn-ea"/>
                <a:cs typeface="+mn-cs"/>
              </a:rPr>
              <a:t>S</a:t>
            </a:r>
            <a:r>
              <a:rPr lang="en-US" sz="1100" i="1" kern="1200" dirty="0">
                <a:solidFill>
                  <a:schemeClr val="tx1"/>
                </a:solidFill>
                <a:effectLst/>
                <a:uFillTx/>
                <a:latin typeface="+mn-lt"/>
                <a:ea typeface="+mn-ea"/>
                <a:cs typeface="+mn-cs"/>
              </a:rPr>
              <a:t>ingle action bias</a:t>
            </a:r>
            <a:r>
              <a:rPr lang="en-US" sz="1100" kern="1200" dirty="0">
                <a:solidFill>
                  <a:schemeClr val="tx1"/>
                </a:solidFill>
                <a:effectLst/>
                <a:uFillTx/>
                <a:latin typeface="+mn-lt"/>
                <a:ea typeface="+mn-ea"/>
                <a:cs typeface="+mn-cs"/>
              </a:rPr>
              <a:t>: We have a tendency to focus and simplify our decision making – when responding to a threat we may take one action even if its not the most effective.  We often take no further action because we presume the first one worked (at least in reducing our worry!)</a:t>
            </a:r>
          </a:p>
          <a:p>
            <a:pPr marL="171450" lvl="0" indent="-171450">
              <a:buFont typeface="Arial"/>
              <a:buChar char="•"/>
            </a:pPr>
            <a:r>
              <a:rPr lang="en-US" sz="1100" kern="1200" dirty="0">
                <a:solidFill>
                  <a:schemeClr val="tx1"/>
                </a:solidFill>
                <a:effectLst/>
                <a:uFillTx/>
                <a:latin typeface="+mn-lt"/>
                <a:ea typeface="+mn-ea"/>
                <a:cs typeface="+mn-cs"/>
              </a:rPr>
              <a:t>Analytic products like trend analyses, forecast probabilities, range of uncertainty help people absorb facts and can be valuable tools, but they alone won’t compel people to take effective steps.</a:t>
            </a:r>
          </a:p>
        </p:txBody>
      </p:sp>
    </p:spTree>
    <p:extLst>
      <p:ext uri="{BB962C8B-B14F-4D97-AF65-F5344CB8AC3E}">
        <p14:creationId xmlns:p14="http://schemas.microsoft.com/office/powerpoint/2010/main" val="2273798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b="1" kern="1200" dirty="0">
                <a:solidFill>
                  <a:schemeClr val="tx1"/>
                </a:solidFill>
                <a:effectLst/>
                <a:uFillTx/>
                <a:latin typeface="+mn-lt"/>
                <a:ea typeface="+mn-ea"/>
                <a:cs typeface="+mn-cs"/>
              </a:rPr>
              <a:t>Precautionary Principle:</a:t>
            </a:r>
            <a:r>
              <a:rPr lang="en-US" sz="1100" kern="1200" dirty="0">
                <a:solidFill>
                  <a:schemeClr val="tx1"/>
                </a:solidFill>
                <a:effectLst/>
                <a:uFillTx/>
                <a:latin typeface="+mn-lt"/>
                <a:ea typeface="+mn-ea"/>
                <a:cs typeface="+mn-cs"/>
              </a:rPr>
              <a:t> We will never have 100% certainty/confidence – but we can make predictions based on the best available data, quantifying uncertainties associated with those predictions.</a:t>
            </a:r>
          </a:p>
          <a:p>
            <a:pPr marL="171450" lvl="0" indent="-171450">
              <a:buFont typeface="Arial"/>
              <a:buChar char="•"/>
            </a:pPr>
            <a:r>
              <a:rPr lang="en-US" sz="1100" kern="1200" dirty="0">
                <a:solidFill>
                  <a:schemeClr val="tx1"/>
                </a:solidFill>
                <a:effectLst/>
                <a:uFillTx/>
                <a:latin typeface="+mn-lt"/>
                <a:ea typeface="+mn-ea"/>
                <a:cs typeface="+mn-cs"/>
              </a:rPr>
              <a:t>Because as humans we have a need for predictability, uncertainty can be uncomfortable.</a:t>
            </a:r>
          </a:p>
          <a:p>
            <a:pPr marL="171450" lvl="0" indent="-171450">
              <a:buFont typeface="Arial"/>
              <a:buChar char="•"/>
            </a:pPr>
            <a:r>
              <a:rPr lang="en-US" sz="1100" kern="1200" dirty="0">
                <a:solidFill>
                  <a:schemeClr val="tx1"/>
                </a:solidFill>
                <a:effectLst/>
                <a:uFillTx/>
                <a:latin typeface="+mn-lt"/>
                <a:ea typeface="+mn-ea"/>
                <a:cs typeface="+mn-cs"/>
              </a:rPr>
              <a:t>Climate science often conveys the mistaken impression that as scientists we may be confused, when in reality scientific uncertainties about how much warmer the planet will be in 100 years doesn’t change the very high confidence scientists have that human-made GHGs are warming the planet and will continue to do so.</a:t>
            </a:r>
          </a:p>
          <a:p>
            <a:pPr marL="171450" lvl="0" indent="-171450">
              <a:buFont typeface="Arial"/>
              <a:buChar char="•"/>
            </a:pPr>
            <a:r>
              <a:rPr lang="en-US" sz="1100" b="1" kern="1200" dirty="0">
                <a:solidFill>
                  <a:schemeClr val="tx1"/>
                </a:solidFill>
                <a:effectLst/>
                <a:uFillTx/>
                <a:latin typeface="+mn-lt"/>
                <a:ea typeface="+mn-ea"/>
                <a:cs typeface="+mn-cs"/>
              </a:rPr>
              <a:t>Open Dialogue:</a:t>
            </a:r>
            <a:r>
              <a:rPr lang="en-US" sz="1100" kern="1200" dirty="0">
                <a:solidFill>
                  <a:schemeClr val="tx1"/>
                </a:solidFill>
                <a:effectLst/>
                <a:uFillTx/>
                <a:latin typeface="+mn-lt"/>
                <a:ea typeface="+mn-ea"/>
                <a:cs typeface="+mn-cs"/>
              </a:rPr>
              <a:t> People may understand probabilistic information better when presented to a group, where there is the opportunity to discuss with a range of knowledge, skills and personal experience to share diverse perspectives and work together to problem solve.</a:t>
            </a:r>
          </a:p>
          <a:p>
            <a:pPr marL="628650" lvl="1" indent="-171450">
              <a:buFont typeface="Arial"/>
              <a:buChar char="•"/>
            </a:pPr>
            <a:r>
              <a:rPr lang="en-US" sz="1100" kern="1200" dirty="0">
                <a:solidFill>
                  <a:schemeClr val="tx1"/>
                </a:solidFill>
                <a:effectLst/>
                <a:uFillTx/>
                <a:latin typeface="+mn-lt"/>
                <a:ea typeface="+mn-ea"/>
                <a:cs typeface="+mn-cs"/>
              </a:rPr>
              <a:t>Group discussions allow for a greater chance that multiple sources of information – both experiential and analytic – will be considered in climate change decision-making processes.  People devote more energy to implementing solutions after participating in group discussion.</a:t>
            </a:r>
          </a:p>
          <a:p>
            <a:pPr marL="628650" lvl="1" indent="-171450">
              <a:buFont typeface="Arial"/>
              <a:buChar char="•"/>
            </a:pPr>
            <a:r>
              <a:rPr lang="en-US" sz="1100" kern="1200" dirty="0">
                <a:solidFill>
                  <a:schemeClr val="tx1"/>
                </a:solidFill>
                <a:effectLst/>
                <a:uFillTx/>
                <a:latin typeface="+mn-lt"/>
                <a:ea typeface="+mn-ea"/>
                <a:cs typeface="+mn-cs"/>
              </a:rPr>
              <a:t>Whenever possible, present climate change information to informal groups where people are free to ask questions and discuss with the speaker and each other.</a:t>
            </a:r>
          </a:p>
          <a:p>
            <a:pPr marL="171450" indent="-171450">
              <a:buFont typeface="Arial"/>
              <a:buChar char="•"/>
            </a:pPr>
            <a:endParaRPr dirty="0">
              <a:uFillTx/>
            </a:endParaRPr>
          </a:p>
        </p:txBody>
      </p:sp>
    </p:spTree>
    <p:extLst>
      <p:ext uri="{BB962C8B-B14F-4D97-AF65-F5344CB8AC3E}">
        <p14:creationId xmlns:p14="http://schemas.microsoft.com/office/powerpoint/2010/main" val="3125899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b="1" kern="1200" dirty="0">
                <a:solidFill>
                  <a:schemeClr val="tx1"/>
                </a:solidFill>
                <a:effectLst/>
                <a:uFillTx/>
                <a:latin typeface="+mn-lt"/>
                <a:ea typeface="+mn-ea"/>
                <a:cs typeface="+mn-cs"/>
              </a:rPr>
              <a:t>Precautionary Principle:</a:t>
            </a:r>
            <a:r>
              <a:rPr lang="en-US" sz="1100" kern="1200" dirty="0">
                <a:solidFill>
                  <a:schemeClr val="tx1"/>
                </a:solidFill>
                <a:effectLst/>
                <a:uFillTx/>
                <a:latin typeface="+mn-lt"/>
                <a:ea typeface="+mn-ea"/>
                <a:cs typeface="+mn-cs"/>
              </a:rPr>
              <a:t> We will never have 100% certainty/confidence – but we can make predictions based on the best available data, quantifying uncertainties associated with those predictions.</a:t>
            </a:r>
          </a:p>
          <a:p>
            <a:pPr marL="171450" lvl="0" indent="-171450">
              <a:buFont typeface="Arial"/>
              <a:buChar char="•"/>
            </a:pPr>
            <a:r>
              <a:rPr lang="en-US" sz="1100" kern="1200" dirty="0">
                <a:solidFill>
                  <a:schemeClr val="tx1"/>
                </a:solidFill>
                <a:effectLst/>
                <a:uFillTx/>
                <a:latin typeface="+mn-lt"/>
                <a:ea typeface="+mn-ea"/>
                <a:cs typeface="+mn-cs"/>
              </a:rPr>
              <a:t>Because as humans we have a need for predictability, uncertainty can be uncomfortable.</a:t>
            </a:r>
          </a:p>
          <a:p>
            <a:pPr marL="171450" lvl="0" indent="-171450">
              <a:buFont typeface="Arial"/>
              <a:buChar char="•"/>
            </a:pPr>
            <a:r>
              <a:rPr lang="en-US" sz="1100" kern="1200" dirty="0">
                <a:solidFill>
                  <a:schemeClr val="tx1"/>
                </a:solidFill>
                <a:effectLst/>
                <a:uFillTx/>
                <a:latin typeface="+mn-lt"/>
                <a:ea typeface="+mn-ea"/>
                <a:cs typeface="+mn-cs"/>
              </a:rPr>
              <a:t>Climate science often conveys the mistaken impression that as scientists we may be confused, when in reality scientific uncertainties about how much warmer the planet will be in 100 years doesn’t change the very high confidence scientists have that human-made GHGs are warming the planet and will continue to do so.</a:t>
            </a:r>
          </a:p>
          <a:p>
            <a:pPr marL="171450" lvl="0" indent="-171450">
              <a:buFont typeface="Arial"/>
              <a:buChar char="•"/>
            </a:pPr>
            <a:r>
              <a:rPr lang="en-US" sz="1100" b="1" kern="1200" dirty="0">
                <a:solidFill>
                  <a:schemeClr val="tx1"/>
                </a:solidFill>
                <a:effectLst/>
                <a:uFillTx/>
                <a:latin typeface="+mn-lt"/>
                <a:ea typeface="+mn-ea"/>
                <a:cs typeface="+mn-cs"/>
              </a:rPr>
              <a:t>Open Dialogue:</a:t>
            </a:r>
            <a:r>
              <a:rPr lang="en-US" sz="1100" kern="1200" dirty="0">
                <a:solidFill>
                  <a:schemeClr val="tx1"/>
                </a:solidFill>
                <a:effectLst/>
                <a:uFillTx/>
                <a:latin typeface="+mn-lt"/>
                <a:ea typeface="+mn-ea"/>
                <a:cs typeface="+mn-cs"/>
              </a:rPr>
              <a:t> People may understand probabilistic information better when presented to a group, where there is the opportunity to discuss with a range of knowledge, skills and personal experience to share diverse perspectives and work together to problem solve.</a:t>
            </a:r>
          </a:p>
          <a:p>
            <a:pPr marL="628650" lvl="1" indent="-171450">
              <a:buFont typeface="Arial"/>
              <a:buChar char="•"/>
            </a:pPr>
            <a:r>
              <a:rPr lang="en-US" sz="1100" kern="1200" dirty="0">
                <a:solidFill>
                  <a:schemeClr val="tx1"/>
                </a:solidFill>
                <a:effectLst/>
                <a:uFillTx/>
                <a:latin typeface="+mn-lt"/>
                <a:ea typeface="+mn-ea"/>
                <a:cs typeface="+mn-cs"/>
              </a:rPr>
              <a:t>Group discussions allow for a greater chance that multiple sources of information – both experiential and analytic – will be considered in climate change decision-making processes.  People devote more energy to implementing solutions after participating in group discussion.</a:t>
            </a:r>
          </a:p>
          <a:p>
            <a:pPr marL="628650" lvl="1" indent="-171450">
              <a:buFont typeface="Arial"/>
              <a:buChar char="•"/>
            </a:pPr>
            <a:r>
              <a:rPr lang="en-US" sz="1100" kern="1200" dirty="0">
                <a:solidFill>
                  <a:schemeClr val="tx1"/>
                </a:solidFill>
                <a:effectLst/>
                <a:uFillTx/>
                <a:latin typeface="+mn-lt"/>
                <a:ea typeface="+mn-ea"/>
                <a:cs typeface="+mn-cs"/>
              </a:rPr>
              <a:t>Whenever possible, present climate change information to informal groups where people are free to ask questions and discuss with the speaker and each other.</a:t>
            </a:r>
          </a:p>
          <a:p>
            <a:pPr marL="171450" indent="-171450">
              <a:buFont typeface="Arial"/>
              <a:buChar char="•"/>
            </a:pPr>
            <a:endParaRPr dirty="0">
              <a:uFillTx/>
            </a:endParaRPr>
          </a:p>
        </p:txBody>
      </p:sp>
    </p:spTree>
    <p:extLst>
      <p:ext uri="{BB962C8B-B14F-4D97-AF65-F5344CB8AC3E}">
        <p14:creationId xmlns:p14="http://schemas.microsoft.com/office/powerpoint/2010/main" val="31851955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b="1" kern="1200" dirty="0">
                <a:solidFill>
                  <a:schemeClr val="tx1"/>
                </a:solidFill>
                <a:effectLst/>
                <a:uFillTx/>
                <a:latin typeface="+mn-lt"/>
                <a:ea typeface="+mn-ea"/>
                <a:cs typeface="+mn-cs"/>
              </a:rPr>
              <a:t>Precautionary Principle:</a:t>
            </a:r>
            <a:r>
              <a:rPr lang="en-US" sz="1100" kern="1200" dirty="0">
                <a:solidFill>
                  <a:schemeClr val="tx1"/>
                </a:solidFill>
                <a:effectLst/>
                <a:uFillTx/>
                <a:latin typeface="+mn-lt"/>
                <a:ea typeface="+mn-ea"/>
                <a:cs typeface="+mn-cs"/>
              </a:rPr>
              <a:t> We will never have 100% certainty/confidence – but we can make predictions based on the best available data, quantifying uncertainties associated with those predictions.</a:t>
            </a:r>
          </a:p>
          <a:p>
            <a:pPr marL="171450" lvl="0" indent="-171450">
              <a:buFont typeface="Arial"/>
              <a:buChar char="•"/>
            </a:pPr>
            <a:r>
              <a:rPr lang="en-US" sz="1100" kern="1200" dirty="0">
                <a:solidFill>
                  <a:schemeClr val="tx1"/>
                </a:solidFill>
                <a:effectLst/>
                <a:uFillTx/>
                <a:latin typeface="+mn-lt"/>
                <a:ea typeface="+mn-ea"/>
                <a:cs typeface="+mn-cs"/>
              </a:rPr>
              <a:t>Because as humans we have a need for predictability, uncertainty can be uncomfortable.</a:t>
            </a:r>
          </a:p>
          <a:p>
            <a:pPr marL="171450" lvl="0" indent="-171450">
              <a:buFont typeface="Arial"/>
              <a:buChar char="•"/>
            </a:pPr>
            <a:r>
              <a:rPr lang="en-US" sz="1100" kern="1200" dirty="0">
                <a:solidFill>
                  <a:schemeClr val="tx1"/>
                </a:solidFill>
                <a:effectLst/>
                <a:uFillTx/>
                <a:latin typeface="+mn-lt"/>
                <a:ea typeface="+mn-ea"/>
                <a:cs typeface="+mn-cs"/>
              </a:rPr>
              <a:t>Climate science often conveys the mistaken impression that as scientists we may be confused, when in reality scientific uncertainties about how much warmer the planet will be in 100 years doesn’t change the very high confidence scientists have that human-made GHGs are warming the planet and will continue to do so.</a:t>
            </a:r>
          </a:p>
          <a:p>
            <a:pPr marL="171450" lvl="0" indent="-171450">
              <a:buFont typeface="Arial"/>
              <a:buChar char="•"/>
            </a:pPr>
            <a:r>
              <a:rPr lang="en-US" sz="1100" b="1" kern="1200" dirty="0">
                <a:solidFill>
                  <a:schemeClr val="tx1"/>
                </a:solidFill>
                <a:effectLst/>
                <a:uFillTx/>
                <a:latin typeface="+mn-lt"/>
                <a:ea typeface="+mn-ea"/>
                <a:cs typeface="+mn-cs"/>
              </a:rPr>
              <a:t>Open Dialogue:</a:t>
            </a:r>
            <a:r>
              <a:rPr lang="en-US" sz="1100" kern="1200" dirty="0">
                <a:solidFill>
                  <a:schemeClr val="tx1"/>
                </a:solidFill>
                <a:effectLst/>
                <a:uFillTx/>
                <a:latin typeface="+mn-lt"/>
                <a:ea typeface="+mn-ea"/>
                <a:cs typeface="+mn-cs"/>
              </a:rPr>
              <a:t> People may understand probabilistic information better when presented to a group, where there is the opportunity to discuss with a range of knowledge, skills and personal experience to share diverse perspectives and work together to problem solve.</a:t>
            </a:r>
          </a:p>
          <a:p>
            <a:pPr marL="628650" lvl="1" indent="-171450">
              <a:buFont typeface="Arial"/>
              <a:buChar char="•"/>
            </a:pPr>
            <a:r>
              <a:rPr lang="en-US" sz="1100" kern="1200" dirty="0">
                <a:solidFill>
                  <a:schemeClr val="tx1"/>
                </a:solidFill>
                <a:effectLst/>
                <a:uFillTx/>
                <a:latin typeface="+mn-lt"/>
                <a:ea typeface="+mn-ea"/>
                <a:cs typeface="+mn-cs"/>
              </a:rPr>
              <a:t>Group discussions allow for a greater chance that multiple sources of information – both experiential and analytic – will be considered in climate change decision-making processes.  People devote more energy to implementing solutions after participating in group discussion.</a:t>
            </a:r>
          </a:p>
          <a:p>
            <a:pPr marL="628650" lvl="1" indent="-171450">
              <a:buFont typeface="Arial"/>
              <a:buChar char="•"/>
            </a:pPr>
            <a:r>
              <a:rPr lang="en-US" sz="1100" kern="1200" dirty="0">
                <a:solidFill>
                  <a:schemeClr val="tx1"/>
                </a:solidFill>
                <a:effectLst/>
                <a:uFillTx/>
                <a:latin typeface="+mn-lt"/>
                <a:ea typeface="+mn-ea"/>
                <a:cs typeface="+mn-cs"/>
              </a:rPr>
              <a:t>Whenever possible, present climate change information to informal groups where people are free to ask questions and discuss with the speaker and each other.</a:t>
            </a:r>
          </a:p>
          <a:p>
            <a:pPr marL="628650" lvl="1" indent="-171450">
              <a:buFont typeface="Arial"/>
              <a:buChar char="•"/>
            </a:pPr>
            <a:endParaRPr lang="en-US" sz="1100" kern="1200" dirty="0">
              <a:solidFill>
                <a:schemeClr val="tx1"/>
              </a:solidFill>
              <a:effectLst/>
              <a:uFillTx/>
              <a:latin typeface="+mn-lt"/>
              <a:ea typeface="+mn-ea"/>
              <a:cs typeface="+mn-cs"/>
            </a:endParaRPr>
          </a:p>
          <a:p>
            <a:pPr marL="0" indent="0">
              <a:buFont typeface="Arial"/>
              <a:buNone/>
            </a:pPr>
            <a:r>
              <a:rPr lang="en-US" dirty="0">
                <a:uFillTx/>
              </a:rPr>
              <a:t>Photo:</a:t>
            </a:r>
            <a:r>
              <a:rPr lang="en-US" baseline="0" dirty="0">
                <a:uFillTx/>
              </a:rPr>
              <a:t> LEAF Program</a:t>
            </a:r>
            <a:endParaRPr dirty="0">
              <a:uFillTx/>
            </a:endParaRPr>
          </a:p>
        </p:txBody>
      </p:sp>
    </p:spTree>
    <p:extLst>
      <p:ext uri="{BB962C8B-B14F-4D97-AF65-F5344CB8AC3E}">
        <p14:creationId xmlns:p14="http://schemas.microsoft.com/office/powerpoint/2010/main" val="23895767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indent="-171450">
              <a:buFont typeface="Arial"/>
              <a:buChar char="•"/>
            </a:pPr>
            <a:r>
              <a:rPr lang="en" dirty="0">
                <a:uFillTx/>
              </a:rPr>
              <a:t>Made to stick:  Simple, unecpected, concrete, credible, emotional, stories</a:t>
            </a:r>
            <a:endParaRPr lang="en-US" dirty="0">
              <a:uFillTx/>
            </a:endParaRPr>
          </a:p>
          <a:p>
            <a:pPr marL="171450" lvl="0" indent="-171450">
              <a:buFont typeface="Arial"/>
              <a:buChar char="•"/>
            </a:pPr>
            <a:r>
              <a:rPr lang="en-US" sz="1100" b="1" kern="1200" dirty="0">
                <a:solidFill>
                  <a:schemeClr val="tx1"/>
                </a:solidFill>
                <a:effectLst/>
                <a:uFillTx/>
                <a:latin typeface="+mn-lt"/>
                <a:ea typeface="+mn-ea"/>
                <a:cs typeface="+mn-cs"/>
              </a:rPr>
              <a:t>Participatory decision making</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Stakeholders who feel like they are a part of the decision-making process are more likely to support the outcome.</a:t>
            </a:r>
          </a:p>
          <a:p>
            <a:pPr marL="628650" lvl="1" indent="-171450">
              <a:buFont typeface="Arial"/>
              <a:buChar char="•"/>
            </a:pPr>
            <a:r>
              <a:rPr lang="en-US" sz="1100" kern="1200" dirty="0">
                <a:solidFill>
                  <a:schemeClr val="tx1"/>
                </a:solidFill>
                <a:effectLst/>
                <a:uFillTx/>
                <a:latin typeface="+mn-lt"/>
                <a:ea typeface="+mn-ea"/>
                <a:cs typeface="+mn-cs"/>
              </a:rPr>
              <a:t>Encourage early participation in the decision-making process to ensure that the group identifies key problems that require solutions</a:t>
            </a:r>
          </a:p>
          <a:p>
            <a:pPr marL="171450" lvl="0" indent="-171450">
              <a:buFont typeface="Arial"/>
              <a:buChar char="•"/>
            </a:pPr>
            <a:r>
              <a:rPr lang="en-US" sz="1100" b="1" kern="1200" dirty="0">
                <a:solidFill>
                  <a:schemeClr val="tx1"/>
                </a:solidFill>
                <a:effectLst/>
                <a:uFillTx/>
                <a:latin typeface="+mn-lt"/>
                <a:ea typeface="+mn-ea"/>
                <a:cs typeface="+mn-cs"/>
              </a:rPr>
              <a:t>Ample time for discussion</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Lots of dense information – leave ample time for discussion</a:t>
            </a:r>
          </a:p>
          <a:p>
            <a:pPr marL="171450" lvl="0" indent="-171450">
              <a:buFont typeface="Arial"/>
              <a:buChar char="•"/>
            </a:pPr>
            <a:r>
              <a:rPr lang="en-US" sz="1100" b="1" kern="1200" dirty="0">
                <a:solidFill>
                  <a:schemeClr val="tx1"/>
                </a:solidFill>
                <a:effectLst/>
                <a:uFillTx/>
                <a:latin typeface="+mn-lt"/>
                <a:ea typeface="+mn-ea"/>
                <a:cs typeface="+mn-cs"/>
              </a:rPr>
              <a:t>Small group discussions</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Breaking large groups into smaller groups can help initiate discussion</a:t>
            </a:r>
          </a:p>
          <a:p>
            <a:pPr marL="171450" indent="-171450">
              <a:buFont typeface="Arial"/>
              <a:buChar char="•"/>
            </a:pPr>
            <a:endParaRPr lang="en" dirty="0">
              <a:uFillTx/>
            </a:endParaRPr>
          </a:p>
        </p:txBody>
      </p:sp>
    </p:spTree>
    <p:extLst>
      <p:ext uri="{BB962C8B-B14F-4D97-AF65-F5344CB8AC3E}">
        <p14:creationId xmlns:p14="http://schemas.microsoft.com/office/powerpoint/2010/main" val="4066896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b="1" kern="1200" dirty="0">
                <a:solidFill>
                  <a:schemeClr val="tx1"/>
                </a:solidFill>
                <a:effectLst/>
                <a:uFillTx/>
                <a:latin typeface="+mn-lt"/>
                <a:ea typeface="+mn-ea"/>
                <a:cs typeface="+mn-cs"/>
              </a:rPr>
              <a:t>Default effects</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Human tendency to stick with the option that is selected automatically instead of choosing an alternate option</a:t>
            </a:r>
          </a:p>
          <a:p>
            <a:pPr marL="628650" lvl="1" indent="-171450">
              <a:buFont typeface="Arial"/>
              <a:buChar char="•"/>
            </a:pPr>
            <a:r>
              <a:rPr lang="en-US" sz="1100" kern="1200" dirty="0">
                <a:solidFill>
                  <a:schemeClr val="tx1"/>
                </a:solidFill>
                <a:effectLst/>
                <a:uFillTx/>
                <a:latin typeface="+mn-lt"/>
                <a:ea typeface="+mn-ea"/>
                <a:cs typeface="+mn-cs"/>
              </a:rPr>
              <a:t>Take advantage of this to encourage audiences to make changes in their behavior that will help mitigate effects of climate change</a:t>
            </a:r>
          </a:p>
          <a:p>
            <a:pPr marL="171450" lvl="0" indent="-171450">
              <a:buFont typeface="Arial"/>
              <a:buChar char="•"/>
            </a:pPr>
            <a:r>
              <a:rPr lang="en-US" sz="1100" b="1" kern="1200" dirty="0">
                <a:solidFill>
                  <a:schemeClr val="tx1"/>
                </a:solidFill>
                <a:effectLst/>
                <a:uFillTx/>
                <a:latin typeface="+mn-lt"/>
                <a:ea typeface="+mn-ea"/>
                <a:cs typeface="+mn-cs"/>
              </a:rPr>
              <a:t>Immediate incentive</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When making decisions about consumption, people tend to be more patient when the default option is to receive something now.</a:t>
            </a:r>
          </a:p>
          <a:p>
            <a:pPr marL="628650" lvl="1" indent="-171450">
              <a:buFont typeface="Arial"/>
              <a:buChar char="•"/>
            </a:pPr>
            <a:r>
              <a:rPr lang="en-US" sz="1100" kern="1200" dirty="0">
                <a:solidFill>
                  <a:schemeClr val="tx1"/>
                </a:solidFill>
                <a:effectLst/>
                <a:uFillTx/>
                <a:latin typeface="+mn-lt"/>
                <a:ea typeface="+mn-ea"/>
                <a:cs typeface="+mn-cs"/>
              </a:rPr>
              <a:t>Because the default option requires no action, it is always easier, and so people tend to accept it whether or not they would have chosen it if it were not the default option</a:t>
            </a:r>
          </a:p>
          <a:p>
            <a:pPr marL="628650" lvl="1" indent="-171450">
              <a:buFont typeface="Arial"/>
              <a:buChar char="•"/>
            </a:pPr>
            <a:r>
              <a:rPr lang="en-US" sz="1100" kern="1200" dirty="0">
                <a:solidFill>
                  <a:schemeClr val="tx1"/>
                </a:solidFill>
                <a:effectLst/>
                <a:uFillTx/>
                <a:latin typeface="+mn-lt"/>
                <a:ea typeface="+mn-ea"/>
                <a:cs typeface="+mn-cs"/>
              </a:rPr>
              <a:t>Giving people an immediate incentive, if possible, makes behavior change easier</a:t>
            </a:r>
          </a:p>
          <a:p>
            <a:pPr marL="171450" lvl="0" indent="-171450">
              <a:buFont typeface="Arial"/>
              <a:buChar char="•"/>
            </a:pPr>
            <a:r>
              <a:rPr lang="en-US" sz="1100" b="1" kern="1200" dirty="0">
                <a:solidFill>
                  <a:schemeClr val="tx1"/>
                </a:solidFill>
                <a:effectLst/>
                <a:uFillTx/>
                <a:latin typeface="+mn-lt"/>
                <a:ea typeface="+mn-ea"/>
                <a:cs typeface="+mn-cs"/>
              </a:rPr>
              <a:t>Monitor/evaluate</a:t>
            </a:r>
            <a:endParaRPr lang="en-US" sz="1100" kern="1200" dirty="0">
              <a:solidFill>
                <a:schemeClr val="tx1"/>
              </a:solidFill>
              <a:effectLst/>
              <a:uFillTx/>
              <a:latin typeface="+mn-lt"/>
              <a:ea typeface="+mn-ea"/>
              <a:cs typeface="+mn-cs"/>
            </a:endParaRPr>
          </a:p>
          <a:p>
            <a:pPr marL="171450" indent="-171450">
              <a:buFont typeface="Arial"/>
              <a:buChar char="•"/>
            </a:pPr>
            <a:endParaRPr dirty="0">
              <a:uFillTx/>
            </a:endParaRPr>
          </a:p>
        </p:txBody>
      </p:sp>
    </p:spTree>
    <p:extLst>
      <p:ext uri="{BB962C8B-B14F-4D97-AF65-F5344CB8AC3E}">
        <p14:creationId xmlns:p14="http://schemas.microsoft.com/office/powerpoint/2010/main" val="1309878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7</a:t>
            </a:fld>
            <a:endParaRPr lang="en-US"/>
          </a:p>
        </p:txBody>
      </p:sp>
    </p:spTree>
    <p:extLst>
      <p:ext uri="{BB962C8B-B14F-4D97-AF65-F5344CB8AC3E}">
        <p14:creationId xmlns:p14="http://schemas.microsoft.com/office/powerpoint/2010/main" val="2583465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b="1" kern="1200" dirty="0">
                <a:solidFill>
                  <a:schemeClr val="tx1"/>
                </a:solidFill>
                <a:effectLst/>
                <a:uFillTx/>
                <a:latin typeface="+mn-lt"/>
                <a:ea typeface="+mn-ea"/>
                <a:cs typeface="+mn-cs"/>
              </a:rPr>
              <a:t>Default effects</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Human tendency to stick with the option that is selected automatically instead of choosing an alternate option</a:t>
            </a:r>
          </a:p>
          <a:p>
            <a:pPr marL="628650" lvl="1" indent="-171450">
              <a:buFont typeface="Arial"/>
              <a:buChar char="•"/>
            </a:pPr>
            <a:r>
              <a:rPr lang="en-US" sz="1100" kern="1200" dirty="0">
                <a:solidFill>
                  <a:schemeClr val="tx1"/>
                </a:solidFill>
                <a:effectLst/>
                <a:uFillTx/>
                <a:latin typeface="+mn-lt"/>
                <a:ea typeface="+mn-ea"/>
                <a:cs typeface="+mn-cs"/>
              </a:rPr>
              <a:t>Take advantage of this to encourage audiences to make changes in their behavior that will help mitigate effects of climate change</a:t>
            </a:r>
          </a:p>
          <a:p>
            <a:pPr marL="171450" lvl="0" indent="-171450">
              <a:buFont typeface="Arial"/>
              <a:buChar char="•"/>
            </a:pPr>
            <a:r>
              <a:rPr lang="en-US" sz="1100" b="1" kern="1200" dirty="0">
                <a:solidFill>
                  <a:schemeClr val="tx1"/>
                </a:solidFill>
                <a:effectLst/>
                <a:uFillTx/>
                <a:latin typeface="+mn-lt"/>
                <a:ea typeface="+mn-ea"/>
                <a:cs typeface="+mn-cs"/>
              </a:rPr>
              <a:t>Immediate incentive</a:t>
            </a:r>
            <a:endParaRPr lang="en-US" sz="1100" kern="1200" dirty="0">
              <a:solidFill>
                <a:schemeClr val="tx1"/>
              </a:solidFill>
              <a:effectLst/>
              <a:uFillTx/>
              <a:latin typeface="+mn-lt"/>
              <a:ea typeface="+mn-ea"/>
              <a:cs typeface="+mn-cs"/>
            </a:endParaRPr>
          </a:p>
          <a:p>
            <a:pPr marL="628650" lvl="1" indent="-171450">
              <a:buFont typeface="Arial"/>
              <a:buChar char="•"/>
            </a:pPr>
            <a:r>
              <a:rPr lang="en-US" sz="1100" kern="1200" dirty="0">
                <a:solidFill>
                  <a:schemeClr val="tx1"/>
                </a:solidFill>
                <a:effectLst/>
                <a:uFillTx/>
                <a:latin typeface="+mn-lt"/>
                <a:ea typeface="+mn-ea"/>
                <a:cs typeface="+mn-cs"/>
              </a:rPr>
              <a:t>When making decisions about consumption, people tend to be more patient when the default option is to receive something now.</a:t>
            </a:r>
          </a:p>
          <a:p>
            <a:pPr marL="628650" lvl="1" indent="-171450">
              <a:buFont typeface="Arial"/>
              <a:buChar char="•"/>
            </a:pPr>
            <a:r>
              <a:rPr lang="en-US" sz="1100" kern="1200" dirty="0">
                <a:solidFill>
                  <a:schemeClr val="tx1"/>
                </a:solidFill>
                <a:effectLst/>
                <a:uFillTx/>
                <a:latin typeface="+mn-lt"/>
                <a:ea typeface="+mn-ea"/>
                <a:cs typeface="+mn-cs"/>
              </a:rPr>
              <a:t>Because the default option requires no action, it is always easier, and so people tend to accept it whether or not they would have chosen it if it were not the default option</a:t>
            </a:r>
          </a:p>
          <a:p>
            <a:pPr marL="628650" lvl="1" indent="-171450">
              <a:buFont typeface="Arial"/>
              <a:buChar char="•"/>
            </a:pPr>
            <a:r>
              <a:rPr lang="en-US" sz="1100" kern="1200" dirty="0">
                <a:solidFill>
                  <a:schemeClr val="tx1"/>
                </a:solidFill>
                <a:effectLst/>
                <a:uFillTx/>
                <a:latin typeface="+mn-lt"/>
                <a:ea typeface="+mn-ea"/>
                <a:cs typeface="+mn-cs"/>
              </a:rPr>
              <a:t>Giving people an immediate incentive, if possible, makes behavior change easier</a:t>
            </a:r>
          </a:p>
          <a:p>
            <a:pPr marL="171450" lvl="0" indent="-171450">
              <a:buFont typeface="Arial"/>
              <a:buChar char="•"/>
            </a:pPr>
            <a:r>
              <a:rPr lang="en-US" sz="1100" b="1" kern="1200" dirty="0">
                <a:solidFill>
                  <a:schemeClr val="tx1"/>
                </a:solidFill>
                <a:effectLst/>
                <a:uFillTx/>
                <a:latin typeface="+mn-lt"/>
                <a:ea typeface="+mn-ea"/>
                <a:cs typeface="+mn-cs"/>
              </a:rPr>
              <a:t>Monitor/evaluate</a:t>
            </a:r>
            <a:endParaRPr lang="en-US" sz="1100" kern="1200" dirty="0">
              <a:solidFill>
                <a:schemeClr val="tx1"/>
              </a:solidFill>
              <a:effectLst/>
              <a:uFillTx/>
              <a:latin typeface="+mn-lt"/>
              <a:ea typeface="+mn-ea"/>
              <a:cs typeface="+mn-cs"/>
            </a:endParaRPr>
          </a:p>
          <a:p>
            <a:pPr marL="171450" indent="-171450">
              <a:buFont typeface="Arial"/>
              <a:buChar char="•"/>
            </a:pPr>
            <a:endParaRPr dirty="0">
              <a:uFillTx/>
            </a:endParaRPr>
          </a:p>
        </p:txBody>
      </p:sp>
    </p:spTree>
    <p:extLst>
      <p:ext uri="{BB962C8B-B14F-4D97-AF65-F5344CB8AC3E}">
        <p14:creationId xmlns:p14="http://schemas.microsoft.com/office/powerpoint/2010/main" val="4251239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171450" lvl="0" indent="-171450">
              <a:buFont typeface="Arial"/>
              <a:buChar char="•"/>
            </a:pPr>
            <a:r>
              <a:rPr lang="en-US" sz="1100" kern="1200" dirty="0">
                <a:solidFill>
                  <a:schemeClr val="tx1"/>
                </a:solidFill>
                <a:effectLst/>
                <a:uFillTx/>
                <a:latin typeface="+mn-lt"/>
                <a:ea typeface="+mn-ea"/>
                <a:cs typeface="+mn-cs"/>
              </a:rPr>
              <a:t>“The ultimate solutions</a:t>
            </a:r>
            <a:r>
              <a:rPr lang="en-US" sz="1100" kern="1200" baseline="0" dirty="0">
                <a:solidFill>
                  <a:schemeClr val="tx1"/>
                </a:solidFill>
                <a:effectLst/>
                <a:uFillTx/>
                <a:latin typeface="+mn-lt"/>
                <a:ea typeface="+mn-ea"/>
                <a:cs typeface="+mn-cs"/>
              </a:rPr>
              <a:t> to climate change are workable, cost effective technologies which permit society to improve living standards while limiting and adapting to changes in climate.  Yet scientific solutions are not enough.  Societies must be motivated and empowered to adopt the needed changes.” –Jeffrey Sachs</a:t>
            </a:r>
          </a:p>
          <a:p>
            <a:pPr marL="171450" lvl="0" indent="-171450">
              <a:buFont typeface="Arial"/>
              <a:buChar char="•"/>
            </a:pPr>
            <a:r>
              <a:rPr lang="en-US" sz="1100" kern="1200" dirty="0">
                <a:solidFill>
                  <a:schemeClr val="tx1"/>
                </a:solidFill>
                <a:effectLst/>
                <a:uFillTx/>
                <a:latin typeface="+mn-lt"/>
                <a:ea typeface="+mn-ea"/>
                <a:cs typeface="+mn-cs"/>
              </a:rPr>
              <a:t>In order for climate science information to be fully absorbed by audiences, it must be </a:t>
            </a:r>
            <a:r>
              <a:rPr lang="en-US" sz="1100" i="1" kern="1200" dirty="0">
                <a:solidFill>
                  <a:schemeClr val="tx1"/>
                </a:solidFill>
                <a:effectLst/>
                <a:uFillTx/>
                <a:latin typeface="+mn-lt"/>
                <a:ea typeface="+mn-ea"/>
                <a:cs typeface="+mn-cs"/>
              </a:rPr>
              <a:t>actively communicated </a:t>
            </a:r>
            <a:r>
              <a:rPr lang="en-US" sz="1100" kern="1200" dirty="0">
                <a:solidFill>
                  <a:schemeClr val="tx1"/>
                </a:solidFill>
                <a:effectLst/>
                <a:uFillTx/>
                <a:latin typeface="+mn-lt"/>
                <a:ea typeface="+mn-ea"/>
                <a:cs typeface="+mn-cs"/>
              </a:rPr>
              <a:t>with appropriate language, combined with narrative storytelling, made vivid through visual imagery and experiential scenarios, balanced with scientific information, and delivered by trusted messengers in group settings.</a:t>
            </a:r>
          </a:p>
          <a:p>
            <a:pPr marL="171450" lvl="0" indent="-171450">
              <a:buFont typeface="Arial"/>
              <a:buChar char="•"/>
            </a:pPr>
            <a:r>
              <a:rPr lang="en-US" sz="1100" kern="1200" dirty="0">
                <a:solidFill>
                  <a:schemeClr val="tx1"/>
                </a:solidFill>
                <a:effectLst/>
                <a:uFillTx/>
                <a:latin typeface="+mn-lt"/>
                <a:ea typeface="+mn-ea"/>
                <a:cs typeface="+mn-cs"/>
              </a:rPr>
              <a:t>The task is a mammoth one and the road long, but mobilizing a critical mass of people in support of mitigation and adaptation efforts using effective communications and engagement strategies, remains crucial to our success in the fight against climate change.  </a:t>
            </a:r>
          </a:p>
          <a:p>
            <a:pPr marL="171450" lvl="0" indent="-171450">
              <a:buFont typeface="Arial"/>
              <a:buChar char="•"/>
            </a:pPr>
            <a:r>
              <a:rPr lang="en-US" sz="1100" kern="1200" dirty="0">
                <a:solidFill>
                  <a:schemeClr val="tx1"/>
                </a:solidFill>
                <a:effectLst/>
                <a:uFillTx/>
                <a:latin typeface="+mn-lt"/>
                <a:ea typeface="+mn-ea"/>
                <a:cs typeface="+mn-cs"/>
              </a:rPr>
              <a:t>Gaining public support for climate change policies and encouraging environmentally responsible behavior depends on a clear understanding of how people process information and make decisions.  </a:t>
            </a:r>
            <a:r>
              <a:rPr lang="en-US" sz="1100" i="1" kern="1200" dirty="0">
                <a:solidFill>
                  <a:schemeClr val="tx1"/>
                </a:solidFill>
                <a:effectLst/>
                <a:uFillTx/>
                <a:latin typeface="+mn-lt"/>
                <a:ea typeface="+mn-ea"/>
                <a:cs typeface="+mn-cs"/>
              </a:rPr>
              <a:t>There is no “one size fits all” approach.</a:t>
            </a:r>
          </a:p>
          <a:p>
            <a:pPr marL="171450" lvl="0" indent="-171450">
              <a:buFont typeface="Arial"/>
              <a:buChar char="•"/>
            </a:pPr>
            <a:r>
              <a:rPr lang="en-US" sz="1100" kern="1200" dirty="0">
                <a:solidFill>
                  <a:schemeClr val="tx1"/>
                </a:solidFill>
                <a:effectLst/>
                <a:uFillTx/>
                <a:latin typeface="+mn-lt"/>
                <a:ea typeface="+mn-ea"/>
                <a:cs typeface="+mn-cs"/>
              </a:rPr>
              <a:t>Each of the barriers/challenges presents a new opportunity to improve the way we present information about climate change and the behaviors required to mitigate it.</a:t>
            </a:r>
          </a:p>
          <a:p>
            <a:pPr marL="171450" lvl="0" indent="-171450">
              <a:buFont typeface="Arial"/>
              <a:buChar char="•"/>
            </a:pPr>
            <a:r>
              <a:rPr lang="en-US" sz="1100" kern="1200" dirty="0">
                <a:solidFill>
                  <a:schemeClr val="tx1"/>
                </a:solidFill>
                <a:effectLst/>
                <a:uFillTx/>
                <a:latin typeface="+mn-lt"/>
                <a:ea typeface="+mn-ea"/>
                <a:cs typeface="+mn-cs"/>
              </a:rPr>
              <a:t>Ensuring that people feel both a </a:t>
            </a:r>
            <a:r>
              <a:rPr lang="en-US" sz="1100" i="1" kern="1200" dirty="0">
                <a:solidFill>
                  <a:schemeClr val="tx1"/>
                </a:solidFill>
                <a:effectLst/>
                <a:uFillTx/>
                <a:latin typeface="+mn-lt"/>
                <a:ea typeface="+mn-ea"/>
                <a:cs typeface="+mn-cs"/>
              </a:rPr>
              <a:t>personal connection </a:t>
            </a:r>
            <a:r>
              <a:rPr lang="en-US" sz="1100" kern="1200" dirty="0">
                <a:solidFill>
                  <a:schemeClr val="tx1"/>
                </a:solidFill>
                <a:effectLst/>
                <a:uFillTx/>
                <a:latin typeface="+mn-lt"/>
                <a:ea typeface="+mn-ea"/>
                <a:cs typeface="+mn-cs"/>
              </a:rPr>
              <a:t>with climate change and a desire to take action to mitigate its impact, without becoming overwhelmed by the scale of the problem, is key.  People need to know that there are solutions that they can be a part of.</a:t>
            </a:r>
          </a:p>
        </p:txBody>
      </p:sp>
    </p:spTree>
    <p:extLst>
      <p:ext uri="{BB962C8B-B14F-4D97-AF65-F5344CB8AC3E}">
        <p14:creationId xmlns:p14="http://schemas.microsoft.com/office/powerpoint/2010/main" val="22491456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 name="Shape 1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buClr>
                <a:srgbClr val="000000"/>
              </a:buClr>
              <a:buSzPct val="212121"/>
              <a:buFont typeface="Arial"/>
              <a:buChar char="•"/>
            </a:pPr>
            <a:r>
              <a:rPr lang="en" dirty="0">
                <a:uFillTx/>
              </a:rPr>
              <a:t>CRED: Actually 8 principles in their Psychology of Climate Change Communication Guide for scientists, journalists, educators, policy aides and the interested public.</a:t>
            </a:r>
          </a:p>
          <a:p>
            <a:pPr marL="457200" lvl="0" indent="-317500" rtl="0">
              <a:buClr>
                <a:srgbClr val="000000"/>
              </a:buClr>
              <a:buSzPct val="212121"/>
              <a:buFont typeface="Arial"/>
              <a:buChar char="•"/>
            </a:pPr>
            <a:r>
              <a:rPr lang="en" dirty="0">
                <a:uFillTx/>
              </a:rPr>
              <a:t>BBC: Climate Asia is the largest ever study of people’s experience of climate change in seven countries – Bangladesh, China, India, Indonesia, Nepal, Pakistan and Vietnam.</a:t>
            </a:r>
          </a:p>
          <a:p>
            <a:pPr marL="171450" lvl="0" indent="-171450">
              <a:buFont typeface="Arial"/>
              <a:buChar char="•"/>
            </a:pPr>
            <a:endParaRPr lang="en-US" sz="1100" kern="1200" dirty="0">
              <a:solidFill>
                <a:schemeClr val="tx1"/>
              </a:solidFill>
              <a:effectLst/>
              <a:uFillTx/>
              <a:latin typeface="+mn-lt"/>
              <a:ea typeface="+mn-ea"/>
              <a:cs typeface="+mn-cs"/>
            </a:endParaRPr>
          </a:p>
        </p:txBody>
      </p:sp>
    </p:spTree>
    <p:extLst>
      <p:ext uri="{BB962C8B-B14F-4D97-AF65-F5344CB8AC3E}">
        <p14:creationId xmlns:p14="http://schemas.microsoft.com/office/powerpoint/2010/main" val="412822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Key message:</a:t>
            </a:r>
            <a:r>
              <a:rPr lang="en-US" b="0" baseline="0" dirty="0"/>
              <a:t>  The basic communication process:</a:t>
            </a:r>
            <a:endParaRPr lang="en-US" baseline="0" dirty="0"/>
          </a:p>
          <a:p>
            <a:endParaRPr lang="en-US" baseline="0" dirty="0"/>
          </a:p>
          <a:p>
            <a:pPr fontAlgn="base"/>
            <a:r>
              <a:rPr lang="en-US" sz="1200" b="0" i="0" kern="1200" dirty="0">
                <a:solidFill>
                  <a:schemeClr val="tx1"/>
                </a:solidFill>
                <a:effectLst/>
                <a:latin typeface="+mn-lt"/>
                <a:ea typeface="+mn-ea"/>
                <a:cs typeface="+mn-cs"/>
              </a:rPr>
              <a:t>1. It all starts with a message. The message has to go from one person to the next.</a:t>
            </a:r>
          </a:p>
          <a:p>
            <a:pPr fontAlgn="base"/>
            <a:r>
              <a:rPr lang="en-US" sz="1200" b="0" i="0" kern="1200" dirty="0">
                <a:solidFill>
                  <a:schemeClr val="tx1"/>
                </a:solidFill>
                <a:effectLst/>
                <a:latin typeface="+mn-lt"/>
                <a:ea typeface="+mn-ea"/>
                <a:cs typeface="+mn-cs"/>
              </a:rPr>
              <a:t>2. The first person (transmitter) encodes the message into a signal that can be transmitted and received by the second person (receiver).</a:t>
            </a:r>
          </a:p>
          <a:p>
            <a:pPr fontAlgn="base"/>
            <a:r>
              <a:rPr lang="en-US" sz="1200" b="0" i="0" kern="1200" dirty="0">
                <a:solidFill>
                  <a:schemeClr val="tx1"/>
                </a:solidFill>
                <a:effectLst/>
                <a:latin typeface="+mn-lt"/>
                <a:ea typeface="+mn-ea"/>
                <a:cs typeface="+mn-cs"/>
              </a:rPr>
              <a:t>3. The message is transmitted.</a:t>
            </a:r>
          </a:p>
          <a:p>
            <a:pPr fontAlgn="base"/>
            <a:r>
              <a:rPr lang="en-US" sz="1200" b="0" i="0" kern="1200" dirty="0">
                <a:solidFill>
                  <a:schemeClr val="tx1"/>
                </a:solidFill>
                <a:effectLst/>
                <a:latin typeface="+mn-lt"/>
                <a:ea typeface="+mn-ea"/>
                <a:cs typeface="+mn-cs"/>
              </a:rPr>
              <a:t>4. Once the message is received, it is decoded.</a:t>
            </a:r>
          </a:p>
          <a:p>
            <a:pPr fontAlgn="base"/>
            <a:r>
              <a:rPr lang="en-US" sz="1200" b="0" i="0" kern="1200" dirty="0">
                <a:solidFill>
                  <a:schemeClr val="tx1"/>
                </a:solidFill>
                <a:effectLst/>
                <a:latin typeface="+mn-lt"/>
                <a:ea typeface="+mn-ea"/>
                <a:cs typeface="+mn-cs"/>
              </a:rPr>
              <a:t>5. Then the receiver responds to the message. This process repeats itself, back and forth.</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To make it less technical, think of how we communicate in various languages. Suppose you have two people. One speaks German, the other Spanish. In order for them to communicate, they need to find a common language. A common language allows them to use words that they can communicate and understand (encoding and decoding).</a:t>
            </a:r>
          </a:p>
          <a:p>
            <a:pPr fontAlgn="base"/>
            <a:endParaRPr lang="en-US" dirty="0"/>
          </a:p>
          <a:p>
            <a:r>
              <a:rPr lang="en-US" dirty="0"/>
              <a:t>Reference: http://www.articulate.com/rapid-elearning/how-do-you-communicate-with-your-e-learners/</a:t>
            </a:r>
            <a:r>
              <a:rPr lang="en-US" baseline="0" dirty="0"/>
              <a:t> </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8</a:t>
            </a:fld>
            <a:endParaRPr lang="en-US"/>
          </a:p>
        </p:txBody>
      </p:sp>
    </p:spTree>
    <p:extLst>
      <p:ext uri="{BB962C8B-B14F-4D97-AF65-F5344CB8AC3E}">
        <p14:creationId xmlns:p14="http://schemas.microsoft.com/office/powerpoint/2010/main" val="1229617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a:t>
            </a:r>
            <a:r>
              <a:rPr lang="en-US" baseline="0" dirty="0"/>
              <a:t>:  The graphic shows key components of two-way communication in a basic communication model. </a:t>
            </a:r>
          </a:p>
          <a:p>
            <a:endParaRPr lang="en-US" baseline="0" dirty="0"/>
          </a:p>
          <a:p>
            <a:r>
              <a:rPr lang="en-US" baseline="0" dirty="0"/>
              <a:t>The graphic is adapted by the communication model by </a:t>
            </a:r>
            <a:r>
              <a:rPr lang="en-US" sz="1200" b="0" i="0" kern="1200" dirty="0">
                <a:solidFill>
                  <a:schemeClr val="tx1"/>
                </a:solidFill>
                <a:effectLst/>
                <a:latin typeface="+mn-lt"/>
                <a:ea typeface="+mn-ea"/>
                <a:cs typeface="+mn-cs"/>
              </a:rPr>
              <a:t>Belch and Belch</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2004).</a:t>
            </a:r>
            <a:endParaRPr lang="en-US" baseline="0" dirty="0"/>
          </a:p>
          <a:p>
            <a:endParaRPr lang="en-US" baseline="0" dirty="0"/>
          </a:p>
          <a:p>
            <a:r>
              <a:rPr lang="en-US" baseline="0" dirty="0"/>
              <a:t>Reference:  </a:t>
            </a:r>
          </a:p>
          <a:p>
            <a:r>
              <a:rPr lang="en-US" baseline="0" dirty="0"/>
              <a:t>http://padmanegara.com/2008/12/23/word-of-mouth-communication-womc-as-a-potential-promotional-tool/</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9</a:t>
            </a:fld>
            <a:endParaRPr lang="en-US"/>
          </a:p>
        </p:txBody>
      </p:sp>
    </p:spTree>
    <p:extLst>
      <p:ext uri="{BB962C8B-B14F-4D97-AF65-F5344CB8AC3E}">
        <p14:creationId xmlns:p14="http://schemas.microsoft.com/office/powerpoint/2010/main" val="1239057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b="1" dirty="0">
                <a:solidFill>
                  <a:srgbClr val="000000"/>
                </a:solidFill>
              </a:rPr>
              <a:t>Language is the one of the BIGGEST barrier!</a:t>
            </a:r>
          </a:p>
          <a:p>
            <a:endParaRPr lang="en-US" b="1" dirty="0"/>
          </a:p>
          <a:p>
            <a:endParaRPr lang="en-US" b="1" dirty="0"/>
          </a:p>
        </p:txBody>
      </p:sp>
      <p:sp>
        <p:nvSpPr>
          <p:cNvPr id="4" name="Slide Number Placeholder 3"/>
          <p:cNvSpPr>
            <a:spLocks noGrp="1"/>
          </p:cNvSpPr>
          <p:nvPr>
            <p:ph type="sldNum" sz="quarter" idx="10"/>
          </p:nvPr>
        </p:nvSpPr>
        <p:spPr/>
        <p:txBody>
          <a:bodyPr/>
          <a:lstStyle/>
          <a:p>
            <a:fld id="{CFC0BFBD-3EFA-4943-9035-EB69CB5A88B1}" type="slidenum">
              <a:rPr lang="en-US" smtClean="0"/>
              <a:t>10</a:t>
            </a:fld>
            <a:endParaRPr lang="en-US"/>
          </a:p>
        </p:txBody>
      </p:sp>
    </p:spTree>
    <p:extLst>
      <p:ext uri="{BB962C8B-B14F-4D97-AF65-F5344CB8AC3E}">
        <p14:creationId xmlns:p14="http://schemas.microsoft.com/office/powerpoint/2010/main" val="16542294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message: </a:t>
            </a:r>
            <a:r>
              <a:rPr lang="en-US" sz="1200" b="1" dirty="0">
                <a:solidFill>
                  <a:srgbClr val="000000"/>
                </a:solidFill>
              </a:rPr>
              <a:t>Language is the one of the BIGGEST barrier!</a:t>
            </a:r>
          </a:p>
          <a:p>
            <a:endParaRPr lang="en-US" dirty="0"/>
          </a:p>
        </p:txBody>
      </p:sp>
      <p:sp>
        <p:nvSpPr>
          <p:cNvPr id="4" name="Slide Number Placeholder 3"/>
          <p:cNvSpPr>
            <a:spLocks noGrp="1"/>
          </p:cNvSpPr>
          <p:nvPr>
            <p:ph type="sldNum" sz="quarter" idx="10"/>
          </p:nvPr>
        </p:nvSpPr>
        <p:spPr/>
        <p:txBody>
          <a:bodyPr/>
          <a:lstStyle/>
          <a:p>
            <a:fld id="{910C63BA-FD1A-4882-8BB0-8C8D1EBA163D}" type="slidenum">
              <a:rPr lang="en-US" smtClean="0"/>
              <a:t>11</a:t>
            </a:fld>
            <a:endParaRPr lang="en-US"/>
          </a:p>
        </p:txBody>
      </p:sp>
    </p:spTree>
    <p:extLst>
      <p:ext uri="{BB962C8B-B14F-4D97-AF65-F5344CB8AC3E}">
        <p14:creationId xmlns:p14="http://schemas.microsoft.com/office/powerpoint/2010/main" val="899632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a:t>
            </a:r>
            <a:r>
              <a:rPr lang="en-US" b="1" baseline="0" dirty="0"/>
              <a:t> message: </a:t>
            </a:r>
          </a:p>
          <a:p>
            <a:endParaRPr lang="de-DE" b="1" baseline="0" dirty="0"/>
          </a:p>
          <a:p>
            <a:pPr marL="171450" indent="-171450">
              <a:buFont typeface="Arial" panose="020B0604020202020204" pitchFamily="34" charset="0"/>
              <a:buChar char="•"/>
            </a:pPr>
            <a:r>
              <a:rPr lang="en-US" b="0" dirty="0"/>
              <a:t>Language</a:t>
            </a:r>
            <a:r>
              <a:rPr lang="en-US" b="0" baseline="0" dirty="0"/>
              <a:t> is one of the biggest language barriers in communication. </a:t>
            </a:r>
          </a:p>
          <a:p>
            <a:pPr marL="171450" indent="-171450">
              <a:buFont typeface="Arial" panose="020B0604020202020204" pitchFamily="34" charset="0"/>
              <a:buChar char="•"/>
            </a:pPr>
            <a:r>
              <a:rPr lang="en-US" b="0" baseline="0" dirty="0"/>
              <a:t>the right message in climate change communication remains problematic.</a:t>
            </a:r>
          </a:p>
          <a:p>
            <a:pPr marL="171450" indent="-171450">
              <a:buFont typeface="Arial" panose="020B0604020202020204" pitchFamily="34" charset="0"/>
              <a:buChar char="•"/>
            </a:pPr>
            <a:r>
              <a:rPr lang="en-US" b="0" baseline="0" dirty="0"/>
              <a:t>The following slides provide some communication models and main principles to overcome these barriers, especially in communicating the right message of climate change to the world.</a:t>
            </a:r>
            <a:endParaRPr lang="en-US" b="1" baseline="0" dirty="0"/>
          </a:p>
          <a:p>
            <a:pPr marL="171450" indent="-171450">
              <a:buFont typeface="Arial" panose="020B0604020202020204" pitchFamily="34" charset="0"/>
              <a:buChar char="•"/>
            </a:pPr>
            <a:r>
              <a:rPr lang="en-US" baseline="0" dirty="0"/>
              <a:t>Apart from language as one of the biggest barrier as language, cultural and education differences can also contribute to widening the gap in communication. </a:t>
            </a:r>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12</a:t>
            </a:fld>
            <a:endParaRPr lang="en-US"/>
          </a:p>
        </p:txBody>
      </p:sp>
    </p:spTree>
    <p:extLst>
      <p:ext uri="{BB962C8B-B14F-4D97-AF65-F5344CB8AC3E}">
        <p14:creationId xmlns:p14="http://schemas.microsoft.com/office/powerpoint/2010/main" val="126725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C0BFBD-3EFA-4943-9035-EB69CB5A88B1}" type="slidenum">
              <a:rPr lang="en-US" smtClean="0"/>
              <a:t>13</a:t>
            </a:fld>
            <a:endParaRPr lang="en-US"/>
          </a:p>
        </p:txBody>
      </p:sp>
    </p:spTree>
    <p:extLst>
      <p:ext uri="{BB962C8B-B14F-4D97-AF65-F5344CB8AC3E}">
        <p14:creationId xmlns:p14="http://schemas.microsoft.com/office/powerpoint/2010/main" val="4113696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16691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Gra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3719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ercis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45422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kehome Mess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chemeClr val="bg1"/>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515369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136211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fer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0"/>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259130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rther Reading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77780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ctrTitle" hasCustomPrompt="1"/>
          </p:nvPr>
        </p:nvSpPr>
        <p:spPr>
          <a:xfrm>
            <a:off x="397565" y="1263997"/>
            <a:ext cx="11396869" cy="2526125"/>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b="1" i="0" baseline="0">
                <a:solidFill>
                  <a:srgbClr val="002A6C"/>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10" name="Subtitle 2"/>
          <p:cNvSpPr>
            <a:spLocks noGrp="1"/>
          </p:cNvSpPr>
          <p:nvPr>
            <p:ph type="subTitle" idx="1" hasCustomPrompt="1"/>
          </p:nvPr>
        </p:nvSpPr>
        <p:spPr>
          <a:xfrm>
            <a:off x="397565" y="4055170"/>
            <a:ext cx="11396869" cy="1444484"/>
          </a:xfrm>
        </p:spPr>
        <p:txBody>
          <a:bodyPr anchor="ctr">
            <a:normAutofit/>
          </a:bodyPr>
          <a:lstStyle>
            <a:lvl1pPr marL="0" indent="0" algn="ctr">
              <a:buNone/>
              <a:defRPr sz="4400" b="1" i="0" baseline="0">
                <a:solidFill>
                  <a:srgbClr val="002A6C"/>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endParaRPr lang="en-US" dirty="0"/>
          </a:p>
        </p:txBody>
      </p:sp>
    </p:spTree>
    <p:extLst>
      <p:ext uri="{BB962C8B-B14F-4D97-AF65-F5344CB8AC3E}">
        <p14:creationId xmlns:p14="http://schemas.microsoft.com/office/powerpoint/2010/main" val="422040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dule Title &amp; Topic">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172277" y="1683027"/>
            <a:ext cx="11781183" cy="1802296"/>
          </a:xfrm>
        </p:spPr>
        <p:txBody>
          <a:bodyPr anchor="ctr">
            <a:normAutofit/>
          </a:bodyPr>
          <a:lstStyle>
            <a:lvl1pPr marL="0" marR="0" indent="0" algn="ctr" defTabSz="914400" rtl="0" eaLnBrk="1" fontAlgn="auto" latinLnBrk="0" hangingPunct="1">
              <a:lnSpc>
                <a:spcPct val="90000"/>
              </a:lnSpc>
              <a:spcBef>
                <a:spcPct val="0"/>
              </a:spcBef>
              <a:spcAft>
                <a:spcPts val="0"/>
              </a:spcAft>
              <a:buClrTx/>
              <a:buSzTx/>
              <a:buFontTx/>
              <a:buNone/>
              <a:tabLst/>
              <a:defRPr sz="4800" b="1" i="0" baseline="0">
                <a:solidFill>
                  <a:schemeClr val="bg1"/>
                </a:solidFill>
                <a:effectLst>
                  <a:outerShdw blurRad="38100" dist="38100" dir="2700000" algn="tl">
                    <a:srgbClr val="000000">
                      <a:alpha val="43137"/>
                    </a:srgbClr>
                  </a:outerShdw>
                </a:effectLst>
                <a:latin typeface="+mn-lt"/>
              </a:defRPr>
            </a:lvl1pPr>
          </a:lstStyle>
          <a:p>
            <a:r>
              <a:rPr lang="en-US" dirty="0"/>
              <a:t>Click here to edit Master title style</a:t>
            </a:r>
          </a:p>
        </p:txBody>
      </p:sp>
      <p:sp>
        <p:nvSpPr>
          <p:cNvPr id="3" name="Subtitle 2"/>
          <p:cNvSpPr>
            <a:spLocks noGrp="1"/>
          </p:cNvSpPr>
          <p:nvPr>
            <p:ph type="subTitle" idx="1" hasCustomPrompt="1"/>
          </p:nvPr>
        </p:nvSpPr>
        <p:spPr>
          <a:xfrm>
            <a:off x="172278" y="3988904"/>
            <a:ext cx="11781182" cy="2054087"/>
          </a:xfrm>
        </p:spPr>
        <p:txBody>
          <a:bodyPr anchor="ctr">
            <a:normAutofit/>
          </a:bodyPr>
          <a:lstStyle>
            <a:lvl1pPr marL="0" indent="0" algn="ctr">
              <a:lnSpc>
                <a:spcPct val="150000"/>
              </a:lnSpc>
              <a:buNone/>
              <a:defRPr sz="4400" b="1" i="0" baseline="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here to edit Master Subtitle style</a:t>
            </a:r>
          </a:p>
          <a:p>
            <a:r>
              <a:rPr lang="de-DE" dirty="0"/>
              <a:t>Click here to edit Master Subtitle style</a:t>
            </a:r>
            <a:endParaRPr lang="en-US" dirty="0"/>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Tree>
    <p:extLst>
      <p:ext uri="{BB962C8B-B14F-4D97-AF65-F5344CB8AC3E}">
        <p14:creationId xmlns:p14="http://schemas.microsoft.com/office/powerpoint/2010/main" val="2779442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utlin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3" y="251790"/>
            <a:ext cx="10493546" cy="6583153"/>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874461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gular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p:txBody>
          <a:bodyPr/>
          <a:lstStyle>
            <a:lvl1pPr>
              <a:lnSpc>
                <a:spcPct val="100000"/>
              </a:lnSpc>
              <a:spcBef>
                <a:spcPts val="600"/>
              </a:spcBef>
              <a:spcAft>
                <a:spcPts val="1200"/>
              </a:spcAft>
              <a:defRPr sz="3200"/>
            </a:lvl1pPr>
            <a:lvl2pPr>
              <a:lnSpc>
                <a:spcPct val="100000"/>
              </a:lnSpc>
              <a:spcBef>
                <a:spcPts val="600"/>
              </a:spcBef>
              <a:spcAft>
                <a:spcPts val="1200"/>
              </a:spcAft>
              <a:defRPr sz="2800"/>
            </a:lvl2pPr>
            <a:lvl3pPr>
              <a:lnSpc>
                <a:spcPct val="100000"/>
              </a:lnSpc>
              <a:spcBef>
                <a:spcPts val="600"/>
              </a:spcBef>
              <a:spcAft>
                <a:spcPts val="1200"/>
              </a:spcAft>
              <a:defRPr sz="2400"/>
            </a:lvl3p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400641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Gra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1B49D6C-0991-4166-8E17-C0E624031A0D}"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2517183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825625"/>
            <a:ext cx="5181600" cy="4351338"/>
          </a:xfrm>
        </p:spPr>
        <p:txBody>
          <a:bodyPr/>
          <a:lstStyle>
            <a:lvl1pPr>
              <a:lnSpc>
                <a:spcPct val="100000"/>
              </a:lnSpc>
              <a:spcBef>
                <a:spcPts val="600"/>
              </a:spcBef>
              <a:spcAft>
                <a:spcPts val="1200"/>
              </a:spcAft>
              <a:defRPr/>
            </a:lvl1pPr>
            <a:lvl2pPr>
              <a:lnSpc>
                <a:spcPct val="100000"/>
              </a:lnSpc>
              <a:spcBef>
                <a:spcPts val="600"/>
              </a:spcBef>
              <a:spcAft>
                <a:spcPts val="1200"/>
              </a:spcAft>
              <a:defRPr/>
            </a:lvl2pPr>
            <a:lvl3pPr>
              <a:lnSpc>
                <a:spcPct val="100000"/>
              </a:lnSpc>
              <a:spcBef>
                <a:spcPts val="600"/>
              </a:spcBef>
              <a:spcAft>
                <a:spcPts val="1200"/>
              </a:spcAft>
              <a:defRPr/>
            </a:lvl3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71B49D6C-0991-4166-8E17-C0E624031A0D}" type="datetimeFigureOut">
              <a:rPr lang="en-US" smtClean="0"/>
              <a:t>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C54D1-FDD9-4227-AB8F-CBC9F09C9B0C}" type="slidenum">
              <a:rPr lang="en-US" smtClean="0"/>
              <a:t>‹#›</a:t>
            </a:fld>
            <a:endParaRPr lang="en-US"/>
          </a:p>
        </p:txBody>
      </p:sp>
      <p:sp>
        <p:nvSpPr>
          <p:cNvPr id="10"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283069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c &amp;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1B49D6C-0991-4166-8E17-C0E624031A0D}"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1051745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Graphic gra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71B49D6C-0991-4166-8E17-C0E624031A0D}" type="datetimeFigureOut">
              <a:rPr lang="en-US" smtClean="0"/>
              <a:t>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C54D1-FDD9-4227-AB8F-CBC9F09C9B0C}" type="slidenum">
              <a:rPr lang="en-US" smtClean="0"/>
              <a:t>‹#›</a:t>
            </a:fld>
            <a:endParaRPr lang="en-US"/>
          </a:p>
        </p:txBody>
      </p:sp>
      <p:sp>
        <p:nvSpPr>
          <p:cNvPr id="9" name="Title 1"/>
          <p:cNvSpPr>
            <a:spLocks noGrp="1"/>
          </p:cNvSpPr>
          <p:nvPr>
            <p:ph type="title"/>
          </p:nvPr>
        </p:nvSpPr>
        <p:spPr>
          <a:xfrm>
            <a:off x="145775" y="1"/>
            <a:ext cx="11880000" cy="1080000"/>
          </a:xfrm>
        </p:spPr>
        <p:txBody>
          <a:bodyPr/>
          <a:lstStyle>
            <a:lvl1pPr>
              <a:defRPr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829569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tical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ontent Placeholder 2"/>
          <p:cNvSpPr>
            <a:spLocks noGrp="1"/>
          </p:cNvSpPr>
          <p:nvPr>
            <p:ph idx="1"/>
          </p:nvPr>
        </p:nvSpPr>
        <p:spPr>
          <a:xfrm>
            <a:off x="1446662" y="-2"/>
            <a:ext cx="10467041" cy="6834946"/>
          </a:xfrm>
        </p:spPr>
        <p:txBody>
          <a:bodyPr/>
          <a:lstStyle>
            <a:lvl1pPr>
              <a:lnSpc>
                <a:spcPct val="100000"/>
              </a:lnSpc>
              <a:spcBef>
                <a:spcPts val="0"/>
              </a:spcBef>
              <a:spcAft>
                <a:spcPts val="1200"/>
              </a:spcAft>
              <a:defRPr sz="3200"/>
            </a:lvl1pPr>
            <a:lvl2pPr>
              <a:lnSpc>
                <a:spcPct val="100000"/>
              </a:lnSpc>
              <a:spcBef>
                <a:spcPts val="0"/>
              </a:spcBef>
              <a:spcAft>
                <a:spcPts val="1200"/>
              </a:spcAft>
              <a:defRPr sz="2800"/>
            </a:lvl2pPr>
            <a:lvl3pPr>
              <a:lnSpc>
                <a:spcPct val="100000"/>
              </a:lnSpc>
              <a:spcBef>
                <a:spcPts val="0"/>
              </a:spcBef>
              <a:spcAft>
                <a:spcPts val="1200"/>
              </a:spcAft>
              <a:defRPr sz="2400"/>
            </a:lvl3pPr>
          </a:lstStyle>
          <a:p>
            <a:pPr lvl="0"/>
            <a:r>
              <a:rPr lang="en-US" dirty="0"/>
              <a:t>Click to edit Master text styles</a:t>
            </a:r>
          </a:p>
          <a:p>
            <a:pPr lvl="1"/>
            <a:r>
              <a:rPr lang="en-US" dirty="0"/>
              <a:t>Second level</a:t>
            </a:r>
          </a:p>
        </p:txBody>
      </p:sp>
      <p:sp>
        <p:nvSpPr>
          <p:cNvPr id="4" name="Date Placeholder 3"/>
          <p:cNvSpPr>
            <a:spLocks noGrp="1"/>
          </p:cNvSpPr>
          <p:nvPr>
            <p:ph type="dt" sz="half" idx="10"/>
          </p:nvPr>
        </p:nvSpPr>
        <p:spPr/>
        <p:txBody>
          <a:bodyPr/>
          <a:lstStyle/>
          <a:p>
            <a:fld id="{71B49D6C-0991-4166-8E17-C0E624031A0D}" type="datetimeFigureOut">
              <a:rPr lang="en-US" smtClean="0"/>
              <a:t>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C54D1-FDD9-4227-AB8F-CBC9F09C9B0C}" type="slidenum">
              <a:rPr lang="en-US" smtClean="0"/>
              <a:t>‹#›</a:t>
            </a:fld>
            <a:endParaRPr lang="en-US"/>
          </a:p>
        </p:txBody>
      </p:sp>
      <p:sp>
        <p:nvSpPr>
          <p:cNvPr id="8" name="Title 1"/>
          <p:cNvSpPr>
            <a:spLocks noGrp="1"/>
          </p:cNvSpPr>
          <p:nvPr>
            <p:ph type="title"/>
          </p:nvPr>
        </p:nvSpPr>
        <p:spPr>
          <a:xfrm rot="16200000">
            <a:off x="-2770608" y="2898682"/>
            <a:ext cx="6660000" cy="1080000"/>
          </a:xfrm>
        </p:spPr>
        <p:txBody>
          <a:bodyPr>
            <a:normAutofit/>
          </a:bodyPr>
          <a:lstStyle>
            <a:lvl1pPr>
              <a:defRPr sz="3600" b="1" i="0" baseline="0">
                <a:solidFill>
                  <a:srgbClr val="002A6C"/>
                </a:solidFill>
                <a:effectLst>
                  <a:outerShdw blurRad="38100" dist="38100" dir="2700000" algn="tl">
                    <a:srgbClr val="000000">
                      <a:alpha val="43137"/>
                    </a:srgbClr>
                  </a:outerShdw>
                </a:effectLst>
                <a:latin typeface="+mn-lt"/>
              </a:defRPr>
            </a:lvl1pPr>
          </a:lstStyle>
          <a:p>
            <a:r>
              <a:rPr lang="en-US" dirty="0"/>
              <a:t>Click to edit Master title style</a:t>
            </a:r>
          </a:p>
        </p:txBody>
      </p:sp>
    </p:spTree>
    <p:extLst>
      <p:ext uri="{BB962C8B-B14F-4D97-AF65-F5344CB8AC3E}">
        <p14:creationId xmlns:p14="http://schemas.microsoft.com/office/powerpoint/2010/main" val="3188138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49D6C-0991-4166-8E17-C0E624031A0D}" type="datetimeFigureOut">
              <a:rPr lang="en-US" smtClean="0"/>
              <a:t>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C54D1-FDD9-4227-AB8F-CBC9F09C9B0C}" type="slidenum">
              <a:rPr lang="en-US" smtClean="0"/>
              <a:t>‹#›</a:t>
            </a:fld>
            <a:endParaRPr lang="en-US"/>
          </a:p>
        </p:txBody>
      </p:sp>
    </p:spTree>
    <p:extLst>
      <p:ext uri="{BB962C8B-B14F-4D97-AF65-F5344CB8AC3E}">
        <p14:creationId xmlns:p14="http://schemas.microsoft.com/office/powerpoint/2010/main" val="1220750515"/>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50" r:id="rId3"/>
    <p:sldLayoutId id="2147483685" r:id="rId4"/>
    <p:sldLayoutId id="2147483652" r:id="rId5"/>
    <p:sldLayoutId id="2147483695" r:id="rId6"/>
    <p:sldLayoutId id="2147483654" r:id="rId7"/>
    <p:sldLayoutId id="2147483696" r:id="rId8"/>
    <p:sldLayoutId id="2147483691" r:id="rId9"/>
    <p:sldLayoutId id="2147483697" r:id="rId10"/>
    <p:sldLayoutId id="2147483665" r:id="rId11"/>
    <p:sldLayoutId id="2147483666" r:id="rId12"/>
    <p:sldLayoutId id="2147483667" r:id="rId13"/>
    <p:sldLayoutId id="2147483693" r:id="rId14"/>
    <p:sldLayoutId id="2147483692"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guide.cred.columbia.edu/downloads.html" TargetMode="Externa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hyperlink" Target="http://www.csc.noaa.gov/digitalcoast/_/pdf/CRED_Psychology_Climate_Change_Communication.pdf"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 Id="rId6" Type="http://schemas.openxmlformats.org/officeDocument/2006/relationships/hyperlink" Target="http://pubs.iied.org/pdfs/G03119.pdf" TargetMode="External"/><Relationship Id="rId5" Type="http://schemas.openxmlformats.org/officeDocument/2006/relationships/hyperlink" Target="http://www.youtube.com/watch?v=l44s0jWHBdU" TargetMode="External"/><Relationship Id="rId4" Type="http://schemas.openxmlformats.org/officeDocument/2006/relationships/hyperlink" Target="http://www.bbc.co.uk/mediaaction/climateasiadataportal/dataport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www.winrock.org/"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7564" y="862944"/>
            <a:ext cx="11396869" cy="2526125"/>
          </a:xfrm>
        </p:spPr>
        <p:txBody>
          <a:bodyPr/>
          <a:lstStyle/>
          <a:p>
            <a:r>
              <a:rPr lang="de-DE" dirty="0"/>
              <a:t>Bangladesh Climate-Resilient Ecosystem Curriculum (BACUM)</a:t>
            </a:r>
            <a:endParaRPr lang="en-US" dirty="0"/>
          </a:p>
        </p:txBody>
      </p:sp>
      <p:sp>
        <p:nvSpPr>
          <p:cNvPr id="3" name="Subtitle 2"/>
          <p:cNvSpPr>
            <a:spLocks noGrp="1"/>
          </p:cNvSpPr>
          <p:nvPr>
            <p:ph type="subTitle" idx="1"/>
          </p:nvPr>
        </p:nvSpPr>
        <p:spPr>
          <a:xfrm>
            <a:off x="397564" y="3622033"/>
            <a:ext cx="11396869" cy="1444484"/>
          </a:xfrm>
        </p:spPr>
        <p:txBody>
          <a:bodyPr/>
          <a:lstStyle/>
          <a:p>
            <a:r>
              <a:rPr lang="de-DE" dirty="0"/>
              <a:t>Module 1: Introduction to Climate Change</a:t>
            </a:r>
            <a:endParaRPr lang="en-US" dirty="0"/>
          </a:p>
        </p:txBody>
      </p:sp>
    </p:spTree>
    <p:extLst>
      <p:ext uri="{BB962C8B-B14F-4D97-AF65-F5344CB8AC3E}">
        <p14:creationId xmlns:p14="http://schemas.microsoft.com/office/powerpoint/2010/main" val="3731113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lvl="1" indent="0">
              <a:buNone/>
            </a:pPr>
            <a:endParaRPr lang="en-US" dirty="0">
              <a:solidFill>
                <a:srgbClr val="000000"/>
              </a:solidFill>
            </a:endParaRPr>
          </a:p>
          <a:p>
            <a:pPr marL="457200" lvl="1" indent="0">
              <a:buNone/>
            </a:pPr>
            <a:r>
              <a:rPr lang="en-US" dirty="0">
                <a:solidFill>
                  <a:srgbClr val="000000"/>
                </a:solidFill>
              </a:rPr>
              <a:t>  </a:t>
            </a:r>
          </a:p>
        </p:txBody>
      </p:sp>
      <p:sp>
        <p:nvSpPr>
          <p:cNvPr id="2" name="Title 1"/>
          <p:cNvSpPr>
            <a:spLocks noGrp="1"/>
          </p:cNvSpPr>
          <p:nvPr>
            <p:ph type="title"/>
          </p:nvPr>
        </p:nvSpPr>
        <p:spPr/>
        <p:txBody>
          <a:bodyPr>
            <a:normAutofit/>
          </a:bodyPr>
          <a:lstStyle/>
          <a:p>
            <a:r>
              <a:rPr lang="en-US" b="1" dirty="0"/>
              <a:t>Can you guess what this means?</a:t>
            </a:r>
          </a:p>
        </p:txBody>
      </p:sp>
      <p:pic>
        <p:nvPicPr>
          <p:cNvPr id="7" name="Picture 6"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3368" y="2046951"/>
            <a:ext cx="7866849" cy="3908686"/>
          </a:xfrm>
          <a:prstGeom prst="rect">
            <a:avLst/>
          </a:prstGeom>
        </p:spPr>
      </p:pic>
    </p:spTree>
    <p:extLst>
      <p:ext uri="{BB962C8B-B14F-4D97-AF65-F5344CB8AC3E}">
        <p14:creationId xmlns:p14="http://schemas.microsoft.com/office/powerpoint/2010/main" val="23646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de-DE" dirty="0"/>
              <a:t>What is the biggest barrier in communication?</a:t>
            </a:r>
            <a:endParaRPr lang="en-US" dirty="0"/>
          </a:p>
        </p:txBody>
      </p:sp>
      <p:sp>
        <p:nvSpPr>
          <p:cNvPr id="4" name="Title 3"/>
          <p:cNvSpPr>
            <a:spLocks noGrp="1"/>
          </p:cNvSpPr>
          <p:nvPr>
            <p:ph type="title"/>
          </p:nvPr>
        </p:nvSpPr>
        <p:spPr/>
        <p:txBody>
          <a:bodyPr/>
          <a:lstStyle/>
          <a:p>
            <a:r>
              <a:rPr lang="de-DE" dirty="0"/>
              <a:t>Exercise</a:t>
            </a:r>
            <a:endParaRPr lang="en-US" dirty="0"/>
          </a:p>
        </p:txBody>
      </p:sp>
    </p:spTree>
    <p:extLst>
      <p:ext uri="{BB962C8B-B14F-4D97-AF65-F5344CB8AC3E}">
        <p14:creationId xmlns:p14="http://schemas.microsoft.com/office/powerpoint/2010/main" val="2211498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3800" b="1" dirty="0">
                <a:solidFill>
                  <a:srgbClr val="000000"/>
                </a:solidFill>
              </a:rPr>
              <a:t>Language is the one of the BIGGEST barriers!</a:t>
            </a:r>
            <a:endParaRPr lang="en-US" sz="3800" dirty="0">
              <a:solidFill>
                <a:srgbClr val="000000"/>
              </a:solidFill>
            </a:endParaRPr>
          </a:p>
          <a:p>
            <a:r>
              <a:rPr lang="en-US" sz="3800" dirty="0">
                <a:solidFill>
                  <a:srgbClr val="000000"/>
                </a:solidFill>
              </a:rPr>
              <a:t>But, others are:</a:t>
            </a:r>
          </a:p>
          <a:p>
            <a:pPr lvl="1"/>
            <a:r>
              <a:rPr lang="en-US" sz="3300" dirty="0">
                <a:solidFill>
                  <a:srgbClr val="000000"/>
                </a:solidFill>
              </a:rPr>
              <a:t>Cultural differences:  Value, believes, motivation…</a:t>
            </a:r>
          </a:p>
          <a:p>
            <a:pPr lvl="1"/>
            <a:r>
              <a:rPr lang="en-US" sz="3300" dirty="0">
                <a:solidFill>
                  <a:srgbClr val="000000"/>
                </a:solidFill>
              </a:rPr>
              <a:t>Education differences: knowledge, skill, attitude…</a:t>
            </a:r>
          </a:p>
          <a:p>
            <a:pPr lvl="1"/>
            <a:r>
              <a:rPr lang="en-US" sz="3300" dirty="0">
                <a:solidFill>
                  <a:srgbClr val="000000"/>
                </a:solidFill>
              </a:rPr>
              <a:t>Not suitable messages or channels for communication</a:t>
            </a:r>
          </a:p>
          <a:p>
            <a:pPr marL="457200" lvl="1" indent="0">
              <a:buNone/>
            </a:pPr>
            <a:endParaRPr lang="en-US" dirty="0">
              <a:solidFill>
                <a:srgbClr val="000000"/>
              </a:solidFill>
            </a:endParaRPr>
          </a:p>
          <a:p>
            <a:pPr marL="457200" lvl="1" indent="0">
              <a:buNone/>
            </a:pPr>
            <a:r>
              <a:rPr lang="en-US" dirty="0">
                <a:solidFill>
                  <a:srgbClr val="000000"/>
                </a:solidFill>
              </a:rPr>
              <a:t>  </a:t>
            </a:r>
          </a:p>
          <a:p>
            <a:pPr marL="457200" lvl="1" indent="0">
              <a:buNone/>
            </a:pPr>
            <a:r>
              <a:rPr lang="en-US" sz="3800" b="1" dirty="0">
                <a:solidFill>
                  <a:srgbClr val="000000"/>
                </a:solidFill>
              </a:rPr>
              <a:t>OTHER BARRIERS?</a:t>
            </a:r>
          </a:p>
          <a:p>
            <a:pPr lvl="1"/>
            <a:endParaRPr lang="en-US" dirty="0">
              <a:solidFill>
                <a:srgbClr val="000000"/>
              </a:solidFill>
            </a:endParaRPr>
          </a:p>
        </p:txBody>
      </p:sp>
      <p:sp>
        <p:nvSpPr>
          <p:cNvPr id="2" name="Title 1"/>
          <p:cNvSpPr>
            <a:spLocks noGrp="1"/>
          </p:cNvSpPr>
          <p:nvPr>
            <p:ph type="title"/>
          </p:nvPr>
        </p:nvSpPr>
        <p:spPr/>
        <p:txBody>
          <a:bodyPr>
            <a:normAutofit/>
          </a:bodyPr>
          <a:lstStyle/>
          <a:p>
            <a:r>
              <a:rPr lang="en-US" b="1" dirty="0"/>
              <a:t>What are the barriers in communication?</a:t>
            </a:r>
          </a:p>
        </p:txBody>
      </p:sp>
      <p:pic>
        <p:nvPicPr>
          <p:cNvPr id="5" name="Picture 4"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4687045"/>
            <a:ext cx="4038600" cy="2006600"/>
          </a:xfrm>
          <a:prstGeom prst="rect">
            <a:avLst/>
          </a:prstGeom>
        </p:spPr>
      </p:pic>
    </p:spTree>
    <p:extLst>
      <p:ext uri="{BB962C8B-B14F-4D97-AF65-F5344CB8AC3E}">
        <p14:creationId xmlns:p14="http://schemas.microsoft.com/office/powerpoint/2010/main" val="2561044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dirty="0">
                <a:solidFill>
                  <a:srgbClr val="000000"/>
                </a:solidFill>
              </a:rPr>
              <a:t>“I know that you believe you understand what you think I said, but I am not sure you realize that what you heard is not what I meant!”</a:t>
            </a:r>
          </a:p>
          <a:p>
            <a:pPr marL="457200" lvl="1" indent="0">
              <a:buNone/>
            </a:pPr>
            <a:r>
              <a:rPr lang="en-US" dirty="0">
                <a:solidFill>
                  <a:srgbClr val="000000"/>
                </a:solidFill>
              </a:rPr>
              <a:t>					(Quote from a U.S. government official)</a:t>
            </a:r>
          </a:p>
          <a:p>
            <a:pPr marL="0" indent="0">
              <a:buNone/>
            </a:pPr>
            <a:endParaRPr lang="en-US" sz="2800" dirty="0">
              <a:solidFill>
                <a:srgbClr val="000000"/>
              </a:solidFill>
            </a:endParaRPr>
          </a:p>
          <a:p>
            <a:pPr marL="0" indent="0" algn="ctr">
              <a:buNone/>
            </a:pPr>
            <a:r>
              <a:rPr lang="en-US" sz="2800" i="1" dirty="0">
                <a:solidFill>
                  <a:srgbClr val="FF0000"/>
                </a:solidFill>
              </a:rPr>
              <a:t>Unclear communication can lead to confusing interpretations and to emphasize the need for clarity when communicating</a:t>
            </a:r>
          </a:p>
          <a:p>
            <a:endParaRPr lang="en-US" dirty="0">
              <a:solidFill>
                <a:srgbClr val="000000"/>
              </a:solidFill>
            </a:endParaRPr>
          </a:p>
          <a:p>
            <a:endParaRPr lang="en-US" dirty="0">
              <a:solidFill>
                <a:srgbClr val="000000"/>
              </a:solidFill>
            </a:endParaRPr>
          </a:p>
        </p:txBody>
      </p:sp>
      <p:sp>
        <p:nvSpPr>
          <p:cNvPr id="2" name="Title 1"/>
          <p:cNvSpPr>
            <a:spLocks noGrp="1"/>
          </p:cNvSpPr>
          <p:nvPr>
            <p:ph type="title"/>
          </p:nvPr>
        </p:nvSpPr>
        <p:spPr/>
        <p:txBody>
          <a:bodyPr/>
          <a:lstStyle/>
          <a:p>
            <a:r>
              <a:rPr lang="en-US" dirty="0"/>
              <a:t>A clear message?</a:t>
            </a:r>
          </a:p>
        </p:txBody>
      </p:sp>
    </p:spTree>
    <p:extLst>
      <p:ext uri="{BB962C8B-B14F-4D97-AF65-F5344CB8AC3E}">
        <p14:creationId xmlns:p14="http://schemas.microsoft.com/office/powerpoint/2010/main" val="234589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Barriers to communication</a:t>
            </a:r>
          </a:p>
        </p:txBody>
      </p:sp>
      <p:cxnSp>
        <p:nvCxnSpPr>
          <p:cNvPr id="7" name="Straight Connector 6"/>
          <p:cNvCxnSpPr/>
          <p:nvPr/>
        </p:nvCxnSpPr>
        <p:spPr>
          <a:xfrm>
            <a:off x="1981200" y="1392755"/>
            <a:ext cx="8229600" cy="27309"/>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981200" y="1420063"/>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4072667" y="1420064"/>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5945657" y="1420063"/>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941538" y="1420064"/>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10210800" y="1428858"/>
            <a:ext cx="0" cy="47791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01521" y="1884311"/>
            <a:ext cx="1710725" cy="1107996"/>
          </a:xfrm>
          <a:prstGeom prst="rect">
            <a:avLst/>
          </a:prstGeom>
          <a:noFill/>
        </p:spPr>
        <p:txBody>
          <a:bodyPr wrap="none" rtlCol="0">
            <a:spAutoFit/>
          </a:bodyPr>
          <a:lstStyle/>
          <a:p>
            <a:r>
              <a:rPr lang="en-US" sz="2200" b="1" dirty="0">
                <a:solidFill>
                  <a:srgbClr val="285F30"/>
                </a:solidFill>
              </a:rPr>
              <a:t>Physical </a:t>
            </a:r>
          </a:p>
          <a:p>
            <a:r>
              <a:rPr lang="en-US" sz="2200" b="1" dirty="0">
                <a:solidFill>
                  <a:srgbClr val="285F30"/>
                </a:solidFill>
              </a:rPr>
              <a:t>Environment</a:t>
            </a:r>
          </a:p>
          <a:p>
            <a:r>
              <a:rPr lang="en-US" sz="2200" b="1" dirty="0">
                <a:solidFill>
                  <a:srgbClr val="285F30"/>
                </a:solidFill>
              </a:rPr>
              <a:t>Barriers </a:t>
            </a:r>
          </a:p>
        </p:txBody>
      </p:sp>
      <p:sp>
        <p:nvSpPr>
          <p:cNvPr id="15" name="TextBox 14"/>
          <p:cNvSpPr txBox="1"/>
          <p:nvPr/>
        </p:nvSpPr>
        <p:spPr>
          <a:xfrm>
            <a:off x="3435767" y="1897958"/>
            <a:ext cx="1263449" cy="769441"/>
          </a:xfrm>
          <a:prstGeom prst="rect">
            <a:avLst/>
          </a:prstGeom>
          <a:noFill/>
        </p:spPr>
        <p:txBody>
          <a:bodyPr wrap="none" rtlCol="0">
            <a:spAutoFit/>
          </a:bodyPr>
          <a:lstStyle/>
          <a:p>
            <a:r>
              <a:rPr lang="en-US" sz="2200" b="1" dirty="0">
                <a:solidFill>
                  <a:schemeClr val="accent2"/>
                </a:solidFill>
              </a:rPr>
              <a:t>Semantic</a:t>
            </a:r>
          </a:p>
          <a:p>
            <a:r>
              <a:rPr lang="en-US" sz="2200" b="1" dirty="0">
                <a:solidFill>
                  <a:schemeClr val="accent2"/>
                </a:solidFill>
              </a:rPr>
              <a:t>Barriers</a:t>
            </a:r>
          </a:p>
        </p:txBody>
      </p:sp>
      <p:sp>
        <p:nvSpPr>
          <p:cNvPr id="16" name="TextBox 15"/>
          <p:cNvSpPr txBox="1"/>
          <p:nvPr/>
        </p:nvSpPr>
        <p:spPr>
          <a:xfrm>
            <a:off x="5388485" y="1966241"/>
            <a:ext cx="1169103" cy="769441"/>
          </a:xfrm>
          <a:prstGeom prst="rect">
            <a:avLst/>
          </a:prstGeom>
          <a:noFill/>
        </p:spPr>
        <p:txBody>
          <a:bodyPr wrap="none" rtlCol="0">
            <a:spAutoFit/>
          </a:bodyPr>
          <a:lstStyle/>
          <a:p>
            <a:r>
              <a:rPr lang="en-US" sz="2200" b="1" dirty="0">
                <a:solidFill>
                  <a:schemeClr val="accent5"/>
                </a:solidFill>
              </a:rPr>
              <a:t>Cultural </a:t>
            </a:r>
          </a:p>
          <a:p>
            <a:r>
              <a:rPr lang="en-US" sz="2200" b="1" dirty="0">
                <a:solidFill>
                  <a:schemeClr val="accent5"/>
                </a:solidFill>
              </a:rPr>
              <a:t>Barriers</a:t>
            </a:r>
          </a:p>
        </p:txBody>
      </p:sp>
      <p:sp>
        <p:nvSpPr>
          <p:cNvPr id="17" name="TextBox 16"/>
          <p:cNvSpPr txBox="1"/>
          <p:nvPr/>
        </p:nvSpPr>
        <p:spPr>
          <a:xfrm>
            <a:off x="7081768" y="1938932"/>
            <a:ext cx="1752766" cy="1107996"/>
          </a:xfrm>
          <a:prstGeom prst="rect">
            <a:avLst/>
          </a:prstGeom>
          <a:noFill/>
        </p:spPr>
        <p:txBody>
          <a:bodyPr wrap="none" rtlCol="0">
            <a:spAutoFit/>
          </a:bodyPr>
          <a:lstStyle/>
          <a:p>
            <a:r>
              <a:rPr lang="en-US" sz="2200" b="1" dirty="0">
                <a:solidFill>
                  <a:schemeClr val="accent1"/>
                </a:solidFill>
              </a:rPr>
              <a:t>Psychological</a:t>
            </a:r>
          </a:p>
          <a:p>
            <a:r>
              <a:rPr lang="en-US" sz="2200" b="1" dirty="0">
                <a:solidFill>
                  <a:schemeClr val="accent1"/>
                </a:solidFill>
              </a:rPr>
              <a:t>Attitudinal</a:t>
            </a:r>
          </a:p>
          <a:p>
            <a:r>
              <a:rPr lang="en-US" sz="2200" b="1" dirty="0">
                <a:solidFill>
                  <a:schemeClr val="accent1"/>
                </a:solidFill>
              </a:rPr>
              <a:t>Barriers</a:t>
            </a:r>
          </a:p>
        </p:txBody>
      </p:sp>
      <p:sp>
        <p:nvSpPr>
          <p:cNvPr id="18" name="TextBox 17"/>
          <p:cNvSpPr txBox="1"/>
          <p:nvPr/>
        </p:nvSpPr>
        <p:spPr>
          <a:xfrm>
            <a:off x="8979870" y="1925277"/>
            <a:ext cx="1680443" cy="1107996"/>
          </a:xfrm>
          <a:prstGeom prst="rect">
            <a:avLst/>
          </a:prstGeom>
          <a:noFill/>
        </p:spPr>
        <p:txBody>
          <a:bodyPr wrap="none" rtlCol="0">
            <a:spAutoFit/>
          </a:bodyPr>
          <a:lstStyle/>
          <a:p>
            <a:r>
              <a:rPr lang="en-US" sz="2200" b="1" dirty="0">
                <a:solidFill>
                  <a:schemeClr val="accent4">
                    <a:lumMod val="75000"/>
                  </a:schemeClr>
                </a:solidFill>
              </a:rPr>
              <a:t>Educational/</a:t>
            </a:r>
          </a:p>
          <a:p>
            <a:r>
              <a:rPr lang="en-US" sz="2200" b="1" dirty="0">
                <a:solidFill>
                  <a:schemeClr val="accent4">
                    <a:lumMod val="75000"/>
                  </a:schemeClr>
                </a:solidFill>
              </a:rPr>
              <a:t>Perceptional</a:t>
            </a:r>
          </a:p>
          <a:p>
            <a:r>
              <a:rPr lang="en-US" sz="2200" b="1" dirty="0">
                <a:solidFill>
                  <a:schemeClr val="accent4">
                    <a:lumMod val="75000"/>
                  </a:schemeClr>
                </a:solidFill>
              </a:rPr>
              <a:t>Barriers</a:t>
            </a:r>
          </a:p>
        </p:txBody>
      </p:sp>
      <p:cxnSp>
        <p:nvCxnSpPr>
          <p:cNvPr id="19" name="Straight Connector 18"/>
          <p:cNvCxnSpPr/>
          <p:nvPr/>
        </p:nvCxnSpPr>
        <p:spPr>
          <a:xfrm flipH="1">
            <a:off x="1981201" y="3047203"/>
            <a:ext cx="2195" cy="820992"/>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246873" y="2896495"/>
            <a:ext cx="15850" cy="955840"/>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7941538" y="3071805"/>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931490" y="2685078"/>
            <a:ext cx="0" cy="47791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072667" y="2659735"/>
            <a:ext cx="0" cy="477910"/>
          </a:xfrm>
          <a:prstGeom prst="line">
            <a:avLst/>
          </a:prstGeom>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701521" y="3891537"/>
            <a:ext cx="1406079" cy="400110"/>
          </a:xfrm>
          <a:prstGeom prst="rect">
            <a:avLst/>
          </a:prstGeom>
          <a:noFill/>
        </p:spPr>
        <p:txBody>
          <a:bodyPr wrap="none" rtlCol="0">
            <a:spAutoFit/>
          </a:bodyPr>
          <a:lstStyle/>
          <a:p>
            <a:r>
              <a:rPr lang="en-US" sz="2000" dirty="0"/>
              <a:t>(Caused by)</a:t>
            </a:r>
          </a:p>
        </p:txBody>
      </p:sp>
      <p:cxnSp>
        <p:nvCxnSpPr>
          <p:cNvPr id="25" name="Straight Connector 24"/>
          <p:cNvCxnSpPr/>
          <p:nvPr/>
        </p:nvCxnSpPr>
        <p:spPr>
          <a:xfrm>
            <a:off x="1983395" y="4369442"/>
            <a:ext cx="0" cy="928526"/>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646905" y="5311624"/>
            <a:ext cx="4151236" cy="769441"/>
          </a:xfrm>
          <a:prstGeom prst="rect">
            <a:avLst/>
          </a:prstGeom>
          <a:noFill/>
        </p:spPr>
        <p:txBody>
          <a:bodyPr wrap="square" rtlCol="0">
            <a:spAutoFit/>
          </a:bodyPr>
          <a:lstStyle/>
          <a:p>
            <a:r>
              <a:rPr lang="en-US" sz="2200" dirty="0">
                <a:solidFill>
                  <a:schemeClr val="accent3">
                    <a:lumMod val="50000"/>
                  </a:schemeClr>
                </a:solidFill>
              </a:rPr>
              <a:t>Time, place, space, climate, noise, </a:t>
            </a:r>
          </a:p>
          <a:p>
            <a:r>
              <a:rPr lang="en-US" sz="2200" dirty="0">
                <a:solidFill>
                  <a:schemeClr val="accent3">
                    <a:lumMod val="50000"/>
                  </a:schemeClr>
                </a:solidFill>
              </a:rPr>
              <a:t>choice of medium</a:t>
            </a:r>
          </a:p>
        </p:txBody>
      </p:sp>
      <p:sp>
        <p:nvSpPr>
          <p:cNvPr id="29" name="TextBox 28"/>
          <p:cNvSpPr txBox="1"/>
          <p:nvPr/>
        </p:nvSpPr>
        <p:spPr>
          <a:xfrm>
            <a:off x="3378821" y="3180800"/>
            <a:ext cx="1406079" cy="400110"/>
          </a:xfrm>
          <a:prstGeom prst="rect">
            <a:avLst/>
          </a:prstGeom>
          <a:noFill/>
        </p:spPr>
        <p:txBody>
          <a:bodyPr wrap="none" rtlCol="0">
            <a:spAutoFit/>
          </a:bodyPr>
          <a:lstStyle/>
          <a:p>
            <a:r>
              <a:rPr lang="en-US" sz="2000" dirty="0"/>
              <a:t>(Caused by)</a:t>
            </a:r>
          </a:p>
        </p:txBody>
      </p:sp>
      <p:sp>
        <p:nvSpPr>
          <p:cNvPr id="30" name="TextBox 29"/>
          <p:cNvSpPr txBox="1"/>
          <p:nvPr/>
        </p:nvSpPr>
        <p:spPr>
          <a:xfrm>
            <a:off x="5255761" y="3196656"/>
            <a:ext cx="1406079" cy="400110"/>
          </a:xfrm>
          <a:prstGeom prst="rect">
            <a:avLst/>
          </a:prstGeom>
          <a:noFill/>
        </p:spPr>
        <p:txBody>
          <a:bodyPr wrap="none" rtlCol="0">
            <a:spAutoFit/>
          </a:bodyPr>
          <a:lstStyle/>
          <a:p>
            <a:r>
              <a:rPr lang="en-US" sz="2000" dirty="0"/>
              <a:t>(Caused by)</a:t>
            </a:r>
          </a:p>
        </p:txBody>
      </p:sp>
      <p:sp>
        <p:nvSpPr>
          <p:cNvPr id="31" name="TextBox 30"/>
          <p:cNvSpPr txBox="1"/>
          <p:nvPr/>
        </p:nvSpPr>
        <p:spPr>
          <a:xfrm>
            <a:off x="7238499" y="3624580"/>
            <a:ext cx="1406079" cy="400110"/>
          </a:xfrm>
          <a:prstGeom prst="rect">
            <a:avLst/>
          </a:prstGeom>
          <a:noFill/>
        </p:spPr>
        <p:txBody>
          <a:bodyPr wrap="none" rtlCol="0">
            <a:spAutoFit/>
          </a:bodyPr>
          <a:lstStyle/>
          <a:p>
            <a:r>
              <a:rPr lang="en-US" sz="2000" dirty="0"/>
              <a:t>(Caused by)</a:t>
            </a:r>
          </a:p>
        </p:txBody>
      </p:sp>
      <p:sp>
        <p:nvSpPr>
          <p:cNvPr id="32" name="TextBox 31"/>
          <p:cNvSpPr txBox="1"/>
          <p:nvPr/>
        </p:nvSpPr>
        <p:spPr>
          <a:xfrm>
            <a:off x="9151692" y="3855342"/>
            <a:ext cx="1406079" cy="400110"/>
          </a:xfrm>
          <a:prstGeom prst="rect">
            <a:avLst/>
          </a:prstGeom>
          <a:noFill/>
        </p:spPr>
        <p:txBody>
          <a:bodyPr wrap="none" rtlCol="0">
            <a:spAutoFit/>
          </a:bodyPr>
          <a:lstStyle/>
          <a:p>
            <a:r>
              <a:rPr lang="en-US" sz="2000" dirty="0"/>
              <a:t>(Caused by)</a:t>
            </a:r>
          </a:p>
        </p:txBody>
      </p:sp>
      <p:cxnSp>
        <p:nvCxnSpPr>
          <p:cNvPr id="33" name="Straight Connector 32"/>
          <p:cNvCxnSpPr/>
          <p:nvPr/>
        </p:nvCxnSpPr>
        <p:spPr>
          <a:xfrm>
            <a:off x="4074862" y="3576815"/>
            <a:ext cx="0" cy="477910"/>
          </a:xfrm>
          <a:prstGeom prst="line">
            <a:avLst/>
          </a:prstGeom>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278535" y="4055379"/>
            <a:ext cx="1621278" cy="1107996"/>
          </a:xfrm>
          <a:prstGeom prst="rect">
            <a:avLst/>
          </a:prstGeom>
          <a:noFill/>
        </p:spPr>
        <p:txBody>
          <a:bodyPr wrap="none" rtlCol="0">
            <a:spAutoFit/>
          </a:bodyPr>
          <a:lstStyle/>
          <a:p>
            <a:pPr algn="ctr"/>
            <a:r>
              <a:rPr lang="en-US" sz="2200" dirty="0">
                <a:solidFill>
                  <a:schemeClr val="accent2">
                    <a:lumMod val="75000"/>
                  </a:schemeClr>
                </a:solidFill>
              </a:rPr>
              <a:t>Different </a:t>
            </a:r>
          </a:p>
          <a:p>
            <a:pPr algn="ctr"/>
            <a:r>
              <a:rPr lang="en-US" sz="2200" dirty="0">
                <a:solidFill>
                  <a:schemeClr val="accent2">
                    <a:lumMod val="75000"/>
                  </a:schemeClr>
                </a:solidFill>
              </a:rPr>
              <a:t>Meanings of</a:t>
            </a:r>
          </a:p>
          <a:p>
            <a:pPr algn="ctr"/>
            <a:r>
              <a:rPr lang="en-US" sz="2200" dirty="0">
                <a:solidFill>
                  <a:schemeClr val="accent2">
                    <a:lumMod val="75000"/>
                  </a:schemeClr>
                </a:solidFill>
              </a:rPr>
              <a:t>Same Words</a:t>
            </a:r>
          </a:p>
        </p:txBody>
      </p:sp>
      <p:cxnSp>
        <p:nvCxnSpPr>
          <p:cNvPr id="35" name="Straight Connector 34"/>
          <p:cNvCxnSpPr/>
          <p:nvPr/>
        </p:nvCxnSpPr>
        <p:spPr>
          <a:xfrm>
            <a:off x="5933685" y="3602158"/>
            <a:ext cx="11972" cy="794590"/>
          </a:xfrm>
          <a:prstGeom prst="line">
            <a:avLst/>
          </a:prstGeom>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5185321" y="4382446"/>
            <a:ext cx="1544012" cy="769441"/>
          </a:xfrm>
          <a:prstGeom prst="rect">
            <a:avLst/>
          </a:prstGeom>
          <a:noFill/>
        </p:spPr>
        <p:txBody>
          <a:bodyPr wrap="none" rtlCol="0">
            <a:spAutoFit/>
          </a:bodyPr>
          <a:lstStyle/>
          <a:p>
            <a:pPr algn="ctr"/>
            <a:r>
              <a:rPr lang="en-US" sz="2200" dirty="0">
                <a:solidFill>
                  <a:schemeClr val="accent5">
                    <a:lumMod val="75000"/>
                  </a:schemeClr>
                </a:solidFill>
              </a:rPr>
              <a:t>Diversity of </a:t>
            </a:r>
          </a:p>
          <a:p>
            <a:pPr algn="ctr"/>
            <a:r>
              <a:rPr lang="en-US" sz="2200" dirty="0">
                <a:solidFill>
                  <a:schemeClr val="accent5">
                    <a:lumMod val="75000"/>
                  </a:schemeClr>
                </a:solidFill>
              </a:rPr>
              <a:t>cultures</a:t>
            </a:r>
          </a:p>
        </p:txBody>
      </p:sp>
      <p:cxnSp>
        <p:nvCxnSpPr>
          <p:cNvPr id="37" name="Straight Connector 36"/>
          <p:cNvCxnSpPr/>
          <p:nvPr/>
        </p:nvCxnSpPr>
        <p:spPr>
          <a:xfrm>
            <a:off x="7957388" y="4070815"/>
            <a:ext cx="0" cy="477910"/>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7318328" y="4546953"/>
            <a:ext cx="1301471" cy="1107996"/>
          </a:xfrm>
          <a:prstGeom prst="rect">
            <a:avLst/>
          </a:prstGeom>
          <a:noFill/>
        </p:spPr>
        <p:txBody>
          <a:bodyPr wrap="none" rtlCol="0">
            <a:spAutoFit/>
          </a:bodyPr>
          <a:lstStyle/>
          <a:p>
            <a:pPr algn="ctr"/>
            <a:r>
              <a:rPr lang="en-US" sz="2200" dirty="0">
                <a:solidFill>
                  <a:schemeClr val="accent1"/>
                </a:solidFill>
              </a:rPr>
              <a:t>Moods,</a:t>
            </a:r>
          </a:p>
          <a:p>
            <a:pPr algn="ctr"/>
            <a:r>
              <a:rPr lang="en-US" sz="2200" dirty="0">
                <a:solidFill>
                  <a:schemeClr val="accent1"/>
                </a:solidFill>
              </a:rPr>
              <a:t>Attitudes,</a:t>
            </a:r>
          </a:p>
          <a:p>
            <a:pPr algn="ctr"/>
            <a:r>
              <a:rPr lang="en-US" sz="2200" dirty="0">
                <a:solidFill>
                  <a:schemeClr val="accent1"/>
                </a:solidFill>
              </a:rPr>
              <a:t>Relations</a:t>
            </a:r>
          </a:p>
        </p:txBody>
      </p:sp>
      <p:cxnSp>
        <p:nvCxnSpPr>
          <p:cNvPr id="39" name="Straight Connector 38"/>
          <p:cNvCxnSpPr/>
          <p:nvPr/>
        </p:nvCxnSpPr>
        <p:spPr>
          <a:xfrm>
            <a:off x="10262723" y="4359922"/>
            <a:ext cx="0" cy="1047286"/>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9279031" y="5407208"/>
            <a:ext cx="1967384" cy="1107996"/>
          </a:xfrm>
          <a:prstGeom prst="rect">
            <a:avLst/>
          </a:prstGeom>
          <a:noFill/>
        </p:spPr>
        <p:txBody>
          <a:bodyPr wrap="square" rtlCol="0">
            <a:spAutoFit/>
          </a:bodyPr>
          <a:lstStyle/>
          <a:p>
            <a:pPr algn="ctr"/>
            <a:r>
              <a:rPr lang="en-US" sz="2200" dirty="0">
                <a:solidFill>
                  <a:srgbClr val="604A7B"/>
                </a:solidFill>
              </a:rPr>
              <a:t>Level of understanding/ comprehension</a:t>
            </a:r>
          </a:p>
        </p:txBody>
      </p:sp>
    </p:spTree>
    <p:extLst>
      <p:ext uri="{BB962C8B-B14F-4D97-AF65-F5344CB8AC3E}">
        <p14:creationId xmlns:p14="http://schemas.microsoft.com/office/powerpoint/2010/main" val="1249368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level model</a:t>
            </a:r>
          </a:p>
        </p:txBody>
      </p:sp>
      <p:graphicFrame>
        <p:nvGraphicFramePr>
          <p:cNvPr id="3" name="Table 2"/>
          <p:cNvGraphicFramePr>
            <a:graphicFrameLocks noGrp="1"/>
          </p:cNvGraphicFramePr>
          <p:nvPr>
            <p:extLst/>
          </p:nvPr>
        </p:nvGraphicFramePr>
        <p:xfrm>
          <a:off x="2499179" y="1600200"/>
          <a:ext cx="7579829" cy="4883727"/>
        </p:xfrm>
        <a:graphic>
          <a:graphicData uri="http://schemas.openxmlformats.org/drawingml/2006/table">
            <a:tbl>
              <a:tblPr firstRow="1" bandRow="1">
                <a:tableStyleId>{5C22544A-7EE6-4342-B048-85BDC9FD1C3A}</a:tableStyleId>
              </a:tblPr>
              <a:tblGrid>
                <a:gridCol w="956015">
                  <a:extLst>
                    <a:ext uri="{9D8B030D-6E8A-4147-A177-3AD203B41FA5}">
                      <a16:colId xmlns:a16="http://schemas.microsoft.com/office/drawing/2014/main" val="20000"/>
                    </a:ext>
                  </a:extLst>
                </a:gridCol>
                <a:gridCol w="682237">
                  <a:extLst>
                    <a:ext uri="{9D8B030D-6E8A-4147-A177-3AD203B41FA5}">
                      <a16:colId xmlns:a16="http://schemas.microsoft.com/office/drawing/2014/main" val="20001"/>
                    </a:ext>
                  </a:extLst>
                </a:gridCol>
                <a:gridCol w="4285846">
                  <a:extLst>
                    <a:ext uri="{9D8B030D-6E8A-4147-A177-3AD203B41FA5}">
                      <a16:colId xmlns:a16="http://schemas.microsoft.com/office/drawing/2014/main" val="20002"/>
                    </a:ext>
                  </a:extLst>
                </a:gridCol>
                <a:gridCol w="676955">
                  <a:extLst>
                    <a:ext uri="{9D8B030D-6E8A-4147-A177-3AD203B41FA5}">
                      <a16:colId xmlns:a16="http://schemas.microsoft.com/office/drawing/2014/main" val="20003"/>
                    </a:ext>
                  </a:extLst>
                </a:gridCol>
                <a:gridCol w="978776">
                  <a:extLst>
                    <a:ext uri="{9D8B030D-6E8A-4147-A177-3AD203B41FA5}">
                      <a16:colId xmlns:a16="http://schemas.microsoft.com/office/drawing/2014/main" val="20004"/>
                    </a:ext>
                  </a:extLst>
                </a:gridCol>
              </a:tblGrid>
              <a:tr h="1327100">
                <a:tc>
                  <a:txBody>
                    <a:bodyPr/>
                    <a:lstStyle/>
                    <a:p>
                      <a:endParaRPr lang="en-US" dirty="0"/>
                    </a:p>
                  </a:txBody>
                  <a:tcPr>
                    <a:solidFill>
                      <a:srgbClr val="FFFFFF"/>
                    </a:solidFill>
                  </a:tcPr>
                </a:tc>
                <a:tc>
                  <a:txBody>
                    <a:bodyPr/>
                    <a:lstStyle/>
                    <a:p>
                      <a:endParaRPr lang="en-US" dirty="0"/>
                    </a:p>
                  </a:txBody>
                  <a:tcPr>
                    <a:solidFill>
                      <a:srgbClr val="FFFFFF"/>
                    </a:solidFill>
                  </a:tcPr>
                </a:tc>
                <a:tc>
                  <a:txBody>
                    <a:bodyPr/>
                    <a:lstStyle/>
                    <a:p>
                      <a:pPr algn="ctr"/>
                      <a:r>
                        <a:rPr lang="en-US" sz="2800" dirty="0">
                          <a:solidFill>
                            <a:srgbClr val="FFFFFF"/>
                          </a:solidFill>
                        </a:rPr>
                        <a:t>Level 3</a:t>
                      </a:r>
                    </a:p>
                    <a:p>
                      <a:pPr algn="ctr"/>
                      <a:r>
                        <a:rPr lang="en-US" sz="2800" dirty="0">
                          <a:solidFill>
                            <a:srgbClr val="FFFFFF"/>
                          </a:solidFill>
                        </a:rPr>
                        <a:t>Changing behavior</a:t>
                      </a:r>
                    </a:p>
                  </a:txBody>
                  <a:tcPr>
                    <a:solidFill>
                      <a:schemeClr val="accent1">
                        <a:lumMod val="75000"/>
                      </a:schemeClr>
                    </a:solidFill>
                  </a:tcPr>
                </a:tc>
                <a:tc>
                  <a:txBody>
                    <a:bodyPr/>
                    <a:lstStyle/>
                    <a:p>
                      <a:endParaRPr lang="en-US" dirty="0">
                        <a:solidFill>
                          <a:schemeClr val="bg1"/>
                        </a:solidFill>
                      </a:endParaRPr>
                    </a:p>
                  </a:txBody>
                  <a:tcPr>
                    <a:noFill/>
                  </a:tcPr>
                </a:tc>
                <a:tc>
                  <a:txBody>
                    <a:bodyPr/>
                    <a:lstStyle/>
                    <a:p>
                      <a:endParaRPr lang="en-US" dirty="0">
                        <a:solidFill>
                          <a:schemeClr val="bg1"/>
                        </a:solidFill>
                      </a:endParaRPr>
                    </a:p>
                  </a:txBody>
                  <a:tcPr>
                    <a:noFill/>
                  </a:tcPr>
                </a:tc>
                <a:extLst>
                  <a:ext uri="{0D108BD9-81ED-4DB2-BD59-A6C34878D82A}">
                    <a16:rowId xmlns:a16="http://schemas.microsoft.com/office/drawing/2014/main" val="10000"/>
                  </a:ext>
                </a:extLst>
              </a:tr>
              <a:tr h="1804856">
                <a:tc>
                  <a:txBody>
                    <a:bodyPr/>
                    <a:lstStyle/>
                    <a:p>
                      <a:endParaRPr lang="en-US" dirty="0"/>
                    </a:p>
                  </a:txBody>
                  <a:tcPr>
                    <a:solidFill>
                      <a:srgbClr val="FFFFFF"/>
                    </a:solidFill>
                  </a:tcPr>
                </a:tc>
                <a:tc gridSpan="3">
                  <a:txBody>
                    <a:bodyPr/>
                    <a:lstStyle/>
                    <a:p>
                      <a:pPr algn="ctr"/>
                      <a:r>
                        <a:rPr lang="en-US" sz="3600" b="1" dirty="0">
                          <a:solidFill>
                            <a:schemeClr val="bg1"/>
                          </a:solidFill>
                        </a:rPr>
                        <a:t>Level 2</a:t>
                      </a:r>
                    </a:p>
                    <a:p>
                      <a:pPr algn="ctr"/>
                      <a:r>
                        <a:rPr lang="en-US" sz="3600" b="1" dirty="0">
                          <a:solidFill>
                            <a:schemeClr val="bg1"/>
                          </a:solidFill>
                        </a:rPr>
                        <a:t>Affecting attitude</a:t>
                      </a:r>
                    </a:p>
                  </a:txBody>
                  <a:tcPr>
                    <a:solidFill>
                      <a:srgbClr val="05295B"/>
                    </a:solidFill>
                  </a:tcPr>
                </a:tc>
                <a:tc hMerge="1">
                  <a:txBody>
                    <a:bodyPr/>
                    <a:lstStyle/>
                    <a:p>
                      <a:endParaRPr lang="en-US" dirty="0"/>
                    </a:p>
                  </a:txBody>
                  <a:tcPr/>
                </a:tc>
                <a:tc hMerge="1">
                  <a:txBody>
                    <a:bodyPr/>
                    <a:lstStyle/>
                    <a:p>
                      <a:endParaRPr lang="en-US" dirty="0"/>
                    </a:p>
                  </a:txBody>
                  <a:tcPr/>
                </a:tc>
                <a:tc>
                  <a:txBody>
                    <a:bodyPr/>
                    <a:lstStyle/>
                    <a:p>
                      <a:endParaRPr lang="en-US" dirty="0"/>
                    </a:p>
                  </a:txBody>
                  <a:tcPr>
                    <a:solidFill>
                      <a:srgbClr val="FFFFFF"/>
                    </a:solidFill>
                  </a:tcPr>
                </a:tc>
                <a:extLst>
                  <a:ext uri="{0D108BD9-81ED-4DB2-BD59-A6C34878D82A}">
                    <a16:rowId xmlns:a16="http://schemas.microsoft.com/office/drawing/2014/main" val="10001"/>
                  </a:ext>
                </a:extLst>
              </a:tr>
              <a:tr h="1751771">
                <a:tc gridSpan="5">
                  <a:txBody>
                    <a:bodyPr/>
                    <a:lstStyle/>
                    <a:p>
                      <a:pPr algn="ctr"/>
                      <a:r>
                        <a:rPr lang="en-US" sz="4400" b="1" dirty="0">
                          <a:solidFill>
                            <a:srgbClr val="FFFFFF"/>
                          </a:solidFill>
                        </a:rPr>
                        <a:t>Level 1</a:t>
                      </a:r>
                    </a:p>
                    <a:p>
                      <a:pPr algn="ctr"/>
                      <a:r>
                        <a:rPr lang="en-US" sz="4400" b="1" dirty="0">
                          <a:solidFill>
                            <a:srgbClr val="FFFFFF"/>
                          </a:solidFill>
                        </a:rPr>
                        <a:t>Increasing awareness </a:t>
                      </a:r>
                    </a:p>
                  </a:txBody>
                  <a:tcPr>
                    <a:solidFill>
                      <a:srgbClr val="073779"/>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cxnSp>
        <p:nvCxnSpPr>
          <p:cNvPr id="4" name="Straight Arrow Connector 3"/>
          <p:cNvCxnSpPr/>
          <p:nvPr/>
        </p:nvCxnSpPr>
        <p:spPr>
          <a:xfrm flipV="1">
            <a:off x="2396109" y="1280160"/>
            <a:ext cx="0" cy="5203766"/>
          </a:xfrm>
          <a:prstGeom prst="straightConnector1">
            <a:avLst/>
          </a:prstGeom>
          <a:ln w="762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5766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2817814" y="2362201"/>
            <a:ext cx="20768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b="1" dirty="0">
                <a:solidFill>
                  <a:srgbClr val="4F6228"/>
                </a:solidFill>
              </a:rPr>
              <a:t>Awareness</a:t>
            </a:r>
          </a:p>
        </p:txBody>
      </p:sp>
      <p:sp>
        <p:nvSpPr>
          <p:cNvPr id="21508" name="Text Box 4"/>
          <p:cNvSpPr txBox="1">
            <a:spLocks noChangeArrowheads="1"/>
          </p:cNvSpPr>
          <p:nvPr/>
        </p:nvSpPr>
        <p:spPr bwMode="auto">
          <a:xfrm>
            <a:off x="4056064" y="2895601"/>
            <a:ext cx="159671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b="1" dirty="0">
                <a:solidFill>
                  <a:srgbClr val="4F6228"/>
                </a:solidFill>
              </a:rPr>
              <a:t>Interest</a:t>
            </a:r>
          </a:p>
        </p:txBody>
      </p:sp>
      <p:sp>
        <p:nvSpPr>
          <p:cNvPr id="21509" name="Text Box 5"/>
          <p:cNvSpPr txBox="1">
            <a:spLocks noChangeArrowheads="1"/>
          </p:cNvSpPr>
          <p:nvPr/>
        </p:nvSpPr>
        <p:spPr bwMode="auto">
          <a:xfrm>
            <a:off x="5181601" y="3429001"/>
            <a:ext cx="200652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b="1" dirty="0">
                <a:solidFill>
                  <a:srgbClr val="4F6228"/>
                </a:solidFill>
              </a:rPr>
              <a:t>Evaluation</a:t>
            </a:r>
          </a:p>
        </p:txBody>
      </p:sp>
      <p:sp>
        <p:nvSpPr>
          <p:cNvPr id="21510" name="Text Box 6"/>
          <p:cNvSpPr txBox="1">
            <a:spLocks noChangeArrowheads="1"/>
          </p:cNvSpPr>
          <p:nvPr/>
        </p:nvSpPr>
        <p:spPr bwMode="auto">
          <a:xfrm>
            <a:off x="7010401" y="3886201"/>
            <a:ext cx="9634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r>
              <a:rPr lang="en-US" b="1" dirty="0">
                <a:solidFill>
                  <a:srgbClr val="4F6228"/>
                </a:solidFill>
              </a:rPr>
              <a:t>Trial</a:t>
            </a:r>
          </a:p>
        </p:txBody>
      </p:sp>
      <p:sp>
        <p:nvSpPr>
          <p:cNvPr id="21511" name="Text Box 7"/>
          <p:cNvSpPr txBox="1">
            <a:spLocks noChangeArrowheads="1"/>
          </p:cNvSpPr>
          <p:nvPr/>
        </p:nvSpPr>
        <p:spPr bwMode="auto">
          <a:xfrm>
            <a:off x="7973826" y="5621001"/>
            <a:ext cx="2677385" cy="646331"/>
          </a:xfrm>
          <a:prstGeom prst="rect">
            <a:avLst/>
          </a:prstGeom>
          <a:noFill/>
          <a:ln w="9525">
            <a:noFill/>
            <a:miter lim="800000"/>
            <a:headEnd/>
            <a:tailEnd/>
          </a:ln>
          <a:effectLst>
            <a:outerShdw dist="35921" dir="2700000" algn="ctr" rotWithShape="0">
              <a:schemeClr val="bg2">
                <a:alpha val="50000"/>
              </a:schemeClr>
            </a:outerShdw>
          </a:effectLst>
        </p:spPr>
        <p:txBody>
          <a:bodyPr wrap="none">
            <a:spAutoFit/>
          </a:bodyPr>
          <a:lstStyle/>
          <a:p>
            <a:pPr>
              <a:defRPr/>
            </a:pPr>
            <a:r>
              <a:rPr lang="en-US" sz="3600" b="1" dirty="0">
                <a:latin typeface="Verdana" pitchFamily="34" charset="0"/>
              </a:rPr>
              <a:t> Adoption</a:t>
            </a:r>
          </a:p>
        </p:txBody>
      </p:sp>
      <p:sp>
        <p:nvSpPr>
          <p:cNvPr id="30727" name="AutoShape 8"/>
          <p:cNvSpPr>
            <a:spLocks noChangeArrowheads="1"/>
          </p:cNvSpPr>
          <p:nvPr/>
        </p:nvSpPr>
        <p:spPr bwMode="auto">
          <a:xfrm>
            <a:off x="3062288" y="2943226"/>
            <a:ext cx="976312" cy="485775"/>
          </a:xfrm>
          <a:custGeom>
            <a:avLst/>
            <a:gdLst>
              <a:gd name="T0" fmla="*/ 33096706 w 21600"/>
              <a:gd name="T1" fmla="*/ 0 h 21600"/>
              <a:gd name="T2" fmla="*/ 0 w 21600"/>
              <a:gd name="T3" fmla="*/ 5462450 h 21600"/>
              <a:gd name="T4" fmla="*/ 33096706 w 21600"/>
              <a:gd name="T5" fmla="*/ 10924877 h 21600"/>
              <a:gd name="T6" fmla="*/ 4412894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21513" name="AutoShape 9"/>
          <p:cNvSpPr>
            <a:spLocks noChangeArrowheads="1"/>
          </p:cNvSpPr>
          <p:nvPr/>
        </p:nvSpPr>
        <p:spPr bwMode="auto">
          <a:xfrm>
            <a:off x="4205288" y="3429001"/>
            <a:ext cx="976312" cy="485775"/>
          </a:xfrm>
          <a:custGeom>
            <a:avLst/>
            <a:gdLst>
              <a:gd name="T0" fmla="*/ 33096706 w 21600"/>
              <a:gd name="T1" fmla="*/ 0 h 21600"/>
              <a:gd name="T2" fmla="*/ 0 w 21600"/>
              <a:gd name="T3" fmla="*/ 5462450 h 21600"/>
              <a:gd name="T4" fmla="*/ 33096706 w 21600"/>
              <a:gd name="T5" fmla="*/ 10924877 h 21600"/>
              <a:gd name="T6" fmla="*/ 4412894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21514" name="AutoShape 10"/>
          <p:cNvSpPr>
            <a:spLocks noChangeArrowheads="1"/>
          </p:cNvSpPr>
          <p:nvPr/>
        </p:nvSpPr>
        <p:spPr bwMode="auto">
          <a:xfrm>
            <a:off x="5943601" y="3886201"/>
            <a:ext cx="976313" cy="485775"/>
          </a:xfrm>
          <a:custGeom>
            <a:avLst/>
            <a:gdLst>
              <a:gd name="T0" fmla="*/ 33096785 w 21600"/>
              <a:gd name="T1" fmla="*/ 0 h 21600"/>
              <a:gd name="T2" fmla="*/ 0 w 21600"/>
              <a:gd name="T3" fmla="*/ 5462450 h 21600"/>
              <a:gd name="T4" fmla="*/ 33096785 w 21600"/>
              <a:gd name="T5" fmla="*/ 10924877 h 21600"/>
              <a:gd name="T6" fmla="*/ 4412903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en-US"/>
          </a:p>
        </p:txBody>
      </p:sp>
      <p:sp>
        <p:nvSpPr>
          <p:cNvPr id="21515" name="AutoShape 11"/>
          <p:cNvSpPr>
            <a:spLocks noChangeArrowheads="1"/>
          </p:cNvSpPr>
          <p:nvPr/>
        </p:nvSpPr>
        <p:spPr bwMode="auto">
          <a:xfrm rot="5400000">
            <a:off x="7890836" y="4783406"/>
            <a:ext cx="976312" cy="485775"/>
          </a:xfrm>
          <a:custGeom>
            <a:avLst/>
            <a:gdLst>
              <a:gd name="T0" fmla="*/ 33096706 w 21600"/>
              <a:gd name="T1" fmla="*/ 0 h 21600"/>
              <a:gd name="T2" fmla="*/ 0 w 21600"/>
              <a:gd name="T3" fmla="*/ 5462450 h 21600"/>
              <a:gd name="T4" fmla="*/ 33096706 w 21600"/>
              <a:gd name="T5" fmla="*/ 10924877 h 21600"/>
              <a:gd name="T6" fmla="*/ 4412894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FF0000"/>
          </a:solidFill>
          <a:ln w="9525">
            <a:solidFill>
              <a:schemeClr val="tx1"/>
            </a:solidFill>
            <a:miter lim="800000"/>
            <a:headEnd/>
            <a:tailEnd/>
          </a:ln>
        </p:spPr>
        <p:txBody>
          <a:bodyPr wrap="none" anchor="ctr"/>
          <a:lstStyle/>
          <a:p>
            <a:endParaRPr lang="en-US"/>
          </a:p>
        </p:txBody>
      </p:sp>
      <p:sp>
        <p:nvSpPr>
          <p:cNvPr id="2" name="Title 1"/>
          <p:cNvSpPr>
            <a:spLocks noGrp="1"/>
          </p:cNvSpPr>
          <p:nvPr>
            <p:ph type="title"/>
          </p:nvPr>
        </p:nvSpPr>
        <p:spPr/>
        <p:txBody>
          <a:bodyPr>
            <a:normAutofit/>
          </a:bodyPr>
          <a:lstStyle/>
          <a:p>
            <a:r>
              <a:rPr lang="en-US" b="1" dirty="0">
                <a:solidFill>
                  <a:schemeClr val="accent3">
                    <a:lumMod val="50000"/>
                  </a:schemeClr>
                </a:solidFill>
              </a:rPr>
              <a:t>Adoption/Rejection Sequence</a:t>
            </a:r>
          </a:p>
        </p:txBody>
      </p:sp>
      <p:sp>
        <p:nvSpPr>
          <p:cNvPr id="12" name="AutoShape 8"/>
          <p:cNvSpPr>
            <a:spLocks noChangeArrowheads="1"/>
          </p:cNvSpPr>
          <p:nvPr/>
        </p:nvSpPr>
        <p:spPr bwMode="auto">
          <a:xfrm>
            <a:off x="1710352" y="2362222"/>
            <a:ext cx="976312" cy="485775"/>
          </a:xfrm>
          <a:custGeom>
            <a:avLst/>
            <a:gdLst>
              <a:gd name="T0" fmla="*/ 33096706 w 21600"/>
              <a:gd name="T1" fmla="*/ 0 h 21600"/>
              <a:gd name="T2" fmla="*/ 0 w 21600"/>
              <a:gd name="T3" fmla="*/ 5462450 h 21600"/>
              <a:gd name="T4" fmla="*/ 33096706 w 21600"/>
              <a:gd name="T5" fmla="*/ 10924877 h 21600"/>
              <a:gd name="T6" fmla="*/ 4412894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2"/>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222456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circle(in)">
                                      <p:cBhvr>
                                        <p:cTn id="7" dur="2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0727"/>
                                        </p:tgtEl>
                                        <p:attrNameLst>
                                          <p:attrName>style.visibility</p:attrName>
                                        </p:attrNameLst>
                                      </p:cBhvr>
                                      <p:to>
                                        <p:strVal val="visible"/>
                                      </p:to>
                                    </p:set>
                                    <p:animEffect transition="in" filter="wheel(1)">
                                      <p:cBhvr>
                                        <p:cTn id="12" dur="2000"/>
                                        <p:tgtEl>
                                          <p:spTgt spid="307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508"/>
                                        </p:tgtEl>
                                        <p:attrNameLst>
                                          <p:attrName>style.visibility</p:attrName>
                                        </p:attrNameLst>
                                      </p:cBhvr>
                                      <p:to>
                                        <p:strVal val="visible"/>
                                      </p:to>
                                    </p:set>
                                    <p:animEffect transition="in" filter="circle(in)">
                                      <p:cBhvr>
                                        <p:cTn id="17" dur="2000"/>
                                        <p:tgtEl>
                                          <p:spTgt spid="2150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1513"/>
                                        </p:tgtEl>
                                        <p:attrNameLst>
                                          <p:attrName>style.visibility</p:attrName>
                                        </p:attrNameLst>
                                      </p:cBhvr>
                                      <p:to>
                                        <p:strVal val="visible"/>
                                      </p:to>
                                    </p:set>
                                    <p:animEffect transition="in" filter="wheel(1)">
                                      <p:cBhvr>
                                        <p:cTn id="22" dur="2000"/>
                                        <p:tgtEl>
                                          <p:spTgt spid="215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1509"/>
                                        </p:tgtEl>
                                        <p:attrNameLst>
                                          <p:attrName>style.visibility</p:attrName>
                                        </p:attrNameLst>
                                      </p:cBhvr>
                                      <p:to>
                                        <p:strVal val="visible"/>
                                      </p:to>
                                    </p:set>
                                    <p:animEffect transition="in" filter="circle(in)">
                                      <p:cBhvr>
                                        <p:cTn id="27" dur="2000"/>
                                        <p:tgtEl>
                                          <p:spTgt spid="2150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1514"/>
                                        </p:tgtEl>
                                        <p:attrNameLst>
                                          <p:attrName>style.visibility</p:attrName>
                                        </p:attrNameLst>
                                      </p:cBhvr>
                                      <p:to>
                                        <p:strVal val="visible"/>
                                      </p:to>
                                    </p:set>
                                    <p:animEffect transition="in" filter="wheel(1)">
                                      <p:cBhvr>
                                        <p:cTn id="32" dur="2000"/>
                                        <p:tgtEl>
                                          <p:spTgt spid="2151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1510"/>
                                        </p:tgtEl>
                                        <p:attrNameLst>
                                          <p:attrName>style.visibility</p:attrName>
                                        </p:attrNameLst>
                                      </p:cBhvr>
                                      <p:to>
                                        <p:strVal val="visible"/>
                                      </p:to>
                                    </p:set>
                                    <p:animEffect transition="in" filter="circle(in)">
                                      <p:cBhvr>
                                        <p:cTn id="37" dur="2000"/>
                                        <p:tgtEl>
                                          <p:spTgt spid="21510"/>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1515"/>
                                        </p:tgtEl>
                                        <p:attrNameLst>
                                          <p:attrName>style.visibility</p:attrName>
                                        </p:attrNameLst>
                                      </p:cBhvr>
                                      <p:to>
                                        <p:strVal val="visible"/>
                                      </p:to>
                                    </p:set>
                                    <p:animEffect transition="in" filter="wheel(1)">
                                      <p:cBhvr>
                                        <p:cTn id="42" dur="2000"/>
                                        <p:tgtEl>
                                          <p:spTgt spid="21515"/>
                                        </p:tgtEl>
                                      </p:cBhvr>
                                    </p:animEffect>
                                  </p:childTnLst>
                                </p:cTn>
                              </p:par>
                            </p:childTnLst>
                          </p:cTn>
                        </p:par>
                      </p:childTnLst>
                    </p:cTn>
                  </p:par>
                  <p:par>
                    <p:cTn id="43" fill="hold">
                      <p:stCondLst>
                        <p:cond delay="indefinite"/>
                      </p:stCondLst>
                      <p:childTnLst>
                        <p:par>
                          <p:cTn id="44" fill="hold">
                            <p:stCondLst>
                              <p:cond delay="0"/>
                            </p:stCondLst>
                            <p:childTnLst>
                              <p:par>
                                <p:cTn id="45" presetID="38" presetClass="entr" presetSubtype="0" accel="50000" fill="hold" grpId="0" nodeType="clickEffect">
                                  <p:stCondLst>
                                    <p:cond delay="0"/>
                                  </p:stCondLst>
                                  <p:iterate type="lt">
                                    <p:tmPct val="50000"/>
                                  </p:iterate>
                                  <p:childTnLst>
                                    <p:set>
                                      <p:cBhvr>
                                        <p:cTn id="46" dur="1" fill="hold">
                                          <p:stCondLst>
                                            <p:cond delay="0"/>
                                          </p:stCondLst>
                                        </p:cTn>
                                        <p:tgtEl>
                                          <p:spTgt spid="21511"/>
                                        </p:tgtEl>
                                        <p:attrNameLst>
                                          <p:attrName>style.visibility</p:attrName>
                                        </p:attrNameLst>
                                      </p:cBhvr>
                                      <p:to>
                                        <p:strVal val="visible"/>
                                      </p:to>
                                    </p:set>
                                    <p:set>
                                      <p:cBhvr>
                                        <p:cTn id="47" dur="455" fill="hold">
                                          <p:stCondLst>
                                            <p:cond delay="0"/>
                                          </p:stCondLst>
                                        </p:cTn>
                                        <p:tgtEl>
                                          <p:spTgt spid="21511"/>
                                        </p:tgtEl>
                                        <p:attrNameLst>
                                          <p:attrName>style.rotation</p:attrName>
                                        </p:attrNameLst>
                                      </p:cBhvr>
                                      <p:to>
                                        <p:strVal val="-45.0"/>
                                      </p:to>
                                    </p:set>
                                    <p:anim calcmode="lin" valueType="num">
                                      <p:cBhvr>
                                        <p:cTn id="48" dur="455" fill="hold">
                                          <p:stCondLst>
                                            <p:cond delay="455"/>
                                          </p:stCondLst>
                                        </p:cTn>
                                        <p:tgtEl>
                                          <p:spTgt spid="21511"/>
                                        </p:tgtEl>
                                        <p:attrNameLst>
                                          <p:attrName>style.rotation</p:attrName>
                                        </p:attrNameLst>
                                      </p:cBhvr>
                                      <p:tavLst>
                                        <p:tav tm="0">
                                          <p:val>
                                            <p:fltVal val="-45"/>
                                          </p:val>
                                        </p:tav>
                                        <p:tav tm="69900">
                                          <p:val>
                                            <p:fltVal val="45"/>
                                          </p:val>
                                        </p:tav>
                                        <p:tav tm="100000">
                                          <p:val>
                                            <p:fltVal val="0"/>
                                          </p:val>
                                        </p:tav>
                                      </p:tavLst>
                                    </p:anim>
                                    <p:anim calcmode="lin" valueType="num">
                                      <p:cBhvr>
                                        <p:cTn id="49" dur="455" fill="hold">
                                          <p:stCondLst>
                                            <p:cond delay="0"/>
                                          </p:stCondLst>
                                        </p:cTn>
                                        <p:tgtEl>
                                          <p:spTgt spid="21511"/>
                                        </p:tgtEl>
                                        <p:attrNameLst>
                                          <p:attrName>ppt_y</p:attrName>
                                        </p:attrNameLst>
                                      </p:cBhvr>
                                      <p:tavLst>
                                        <p:tav tm="0">
                                          <p:val>
                                            <p:strVal val="#ppt_y-1"/>
                                          </p:val>
                                        </p:tav>
                                        <p:tav tm="100000">
                                          <p:val>
                                            <p:strVal val="#ppt_y-(0.354*#ppt_w-0.172*#ppt_h)"/>
                                          </p:val>
                                        </p:tav>
                                      </p:tavLst>
                                    </p:anim>
                                    <p:anim calcmode="lin" valueType="num">
                                      <p:cBhvr>
                                        <p:cTn id="50" dur="156" decel="50000" autoRev="1" fill="hold">
                                          <p:stCondLst>
                                            <p:cond delay="455"/>
                                          </p:stCondLst>
                                        </p:cTn>
                                        <p:tgtEl>
                                          <p:spTgt spid="21511"/>
                                        </p:tgtEl>
                                        <p:attrNameLst>
                                          <p:attrName>ppt_y</p:attrName>
                                        </p:attrNameLst>
                                      </p:cBhvr>
                                      <p:tavLst>
                                        <p:tav tm="0">
                                          <p:val>
                                            <p:strVal val="#ppt_y-(0.354*#ppt_w-0.172*#ppt_h)"/>
                                          </p:val>
                                        </p:tav>
                                        <p:tav tm="100000">
                                          <p:val>
                                            <p:strVal val="#ppt_y-(0.354*#ppt_w-0.172*#ppt_h)-#ppt_h/2"/>
                                          </p:val>
                                        </p:tav>
                                      </p:tavLst>
                                    </p:anim>
                                    <p:anim calcmode="lin" valueType="num">
                                      <p:cBhvr>
                                        <p:cTn id="51" dur="136" fill="hold">
                                          <p:stCondLst>
                                            <p:cond delay="864"/>
                                          </p:stCondLst>
                                        </p:cTn>
                                        <p:tgtEl>
                                          <p:spTgt spid="21511"/>
                                        </p:tgtEl>
                                        <p:attrNameLst>
                                          <p:attrName>ppt_y</p:attrName>
                                        </p:attrNameLst>
                                      </p:cBhvr>
                                      <p:tavLst>
                                        <p:tav tm="0">
                                          <p:val>
                                            <p:strVal val="#ppt_y-(0.354*#ppt_w-0.172*#ppt_h)"/>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heel(1)">
                                      <p:cBhvr>
                                        <p:cTn id="5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21508" grpId="0"/>
      <p:bldP spid="21509" grpId="0"/>
      <p:bldP spid="21510" grpId="0"/>
      <p:bldP spid="21511" grpId="0"/>
      <p:bldP spid="30727" grpId="0" animBg="1"/>
      <p:bldP spid="21513" grpId="0" animBg="1"/>
      <p:bldP spid="21514" grpId="0" animBg="1"/>
      <p:bldP spid="21515"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Communication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3051" y="3540792"/>
            <a:ext cx="8645898" cy="3073078"/>
          </a:xfrm>
          <a:prstGeom prst="rect">
            <a:avLst/>
          </a:prstGeom>
        </p:spPr>
      </p:pic>
      <p:sp>
        <p:nvSpPr>
          <p:cNvPr id="3" name="Title 2"/>
          <p:cNvSpPr>
            <a:spLocks noGrp="1"/>
          </p:cNvSpPr>
          <p:nvPr>
            <p:ph type="title"/>
          </p:nvPr>
        </p:nvSpPr>
        <p:spPr/>
        <p:txBody>
          <a:bodyPr/>
          <a:lstStyle/>
          <a:p>
            <a:r>
              <a:rPr lang="en-US" dirty="0"/>
              <a:t>Adoption Curve by E. Roger</a:t>
            </a:r>
          </a:p>
        </p:txBody>
      </p:sp>
      <p:grpSp>
        <p:nvGrpSpPr>
          <p:cNvPr id="13" name="Group 12"/>
          <p:cNvGrpSpPr/>
          <p:nvPr/>
        </p:nvGrpSpPr>
        <p:grpSpPr>
          <a:xfrm>
            <a:off x="1524000" y="1403151"/>
            <a:ext cx="9144000" cy="1814568"/>
            <a:chOff x="0" y="705852"/>
            <a:chExt cx="9144000" cy="1814568"/>
          </a:xfrm>
        </p:grpSpPr>
        <p:pic>
          <p:nvPicPr>
            <p:cNvPr id="19" name="Picture 18" descr="Communication 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5852"/>
              <a:ext cx="9144000" cy="1814568"/>
            </a:xfrm>
            <a:prstGeom prst="rect">
              <a:avLst/>
            </a:prstGeom>
          </p:spPr>
        </p:pic>
        <p:sp>
          <p:nvSpPr>
            <p:cNvPr id="20" name="Striped Right Arrow 19"/>
            <p:cNvSpPr/>
            <p:nvPr/>
          </p:nvSpPr>
          <p:spPr>
            <a:xfrm>
              <a:off x="1783523" y="1821528"/>
              <a:ext cx="384601" cy="25655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Striped Right Arrow 20"/>
            <p:cNvSpPr/>
            <p:nvPr/>
          </p:nvSpPr>
          <p:spPr>
            <a:xfrm>
              <a:off x="3489524" y="1845651"/>
              <a:ext cx="384601" cy="256553"/>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triped Right Arrow 21"/>
            <p:cNvSpPr/>
            <p:nvPr/>
          </p:nvSpPr>
          <p:spPr>
            <a:xfrm>
              <a:off x="5308447" y="1807165"/>
              <a:ext cx="384601" cy="258088"/>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Striped Right Arrow 22"/>
            <p:cNvSpPr/>
            <p:nvPr/>
          </p:nvSpPr>
          <p:spPr>
            <a:xfrm flipV="1">
              <a:off x="7060869" y="1821528"/>
              <a:ext cx="384601" cy="256552"/>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708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2" name="Content Placeholder 1"/>
          <p:cNvSpPr>
            <a:spLocks noGrp="1"/>
          </p:cNvSpPr>
          <p:nvPr>
            <p:ph sz="half" idx="1"/>
          </p:nvPr>
        </p:nvSpPr>
        <p:spPr>
          <a:xfrm>
            <a:off x="145775" y="1825624"/>
            <a:ext cx="8319799" cy="4351338"/>
          </a:xfrm>
        </p:spPr>
        <p:txBody>
          <a:bodyPr>
            <a:noAutofit/>
          </a:bodyPr>
          <a:lstStyle/>
          <a:p>
            <a:pPr marL="0" indent="0">
              <a:buNone/>
            </a:pPr>
            <a:r>
              <a:rPr lang="en-US" b="1" dirty="0">
                <a:solidFill>
                  <a:srgbClr val="000000"/>
                </a:solidFill>
              </a:rPr>
              <a:t>KEY MESSAGES AND INFORMATION  </a:t>
            </a:r>
            <a:r>
              <a:rPr lang="en-US" sz="3200" b="1" u="sng" dirty="0">
                <a:solidFill>
                  <a:srgbClr val="FF0000"/>
                </a:solidFill>
                <a:latin typeface="Castellar" panose="020A0402060406010301" pitchFamily="18" charset="0"/>
              </a:rPr>
              <a:t>STAND OUT</a:t>
            </a:r>
          </a:p>
          <a:p>
            <a:r>
              <a:rPr lang="en-US" b="1" dirty="0">
                <a:solidFill>
                  <a:srgbClr val="000000"/>
                </a:solidFill>
              </a:rPr>
              <a:t>7 out of 10</a:t>
            </a:r>
            <a:br>
              <a:rPr lang="en-US" b="1" dirty="0">
                <a:solidFill>
                  <a:srgbClr val="000000"/>
                </a:solidFill>
              </a:rPr>
            </a:br>
            <a:r>
              <a:rPr lang="en-US" dirty="0">
                <a:solidFill>
                  <a:srgbClr val="000000"/>
                </a:solidFill>
              </a:rPr>
              <a:t>nations at greatest risk to climate change and natural disasters are in Asia.</a:t>
            </a:r>
          </a:p>
          <a:p>
            <a:pPr lvl="0"/>
            <a:r>
              <a:rPr lang="en-US" dirty="0">
                <a:solidFill>
                  <a:srgbClr val="000000"/>
                </a:solidFill>
              </a:rPr>
              <a:t>An urgent need to build </a:t>
            </a:r>
            <a:r>
              <a:rPr lang="en-US" b="1" dirty="0">
                <a:solidFill>
                  <a:srgbClr val="000000"/>
                </a:solidFill>
              </a:rPr>
              <a:t>awareness</a:t>
            </a:r>
            <a:r>
              <a:rPr lang="en-US" dirty="0">
                <a:solidFill>
                  <a:srgbClr val="000000"/>
                </a:solidFill>
              </a:rPr>
              <a:t> of the devastating impact of climate change and </a:t>
            </a:r>
            <a:r>
              <a:rPr lang="en-US" b="1" dirty="0">
                <a:solidFill>
                  <a:srgbClr val="000000"/>
                </a:solidFill>
              </a:rPr>
              <a:t>mobilize</a:t>
            </a:r>
            <a:r>
              <a:rPr lang="en-US" dirty="0">
                <a:solidFill>
                  <a:srgbClr val="000000"/>
                </a:solidFill>
              </a:rPr>
              <a:t> a critical mass of people to </a:t>
            </a:r>
            <a:r>
              <a:rPr lang="en-US" b="1" dirty="0">
                <a:solidFill>
                  <a:srgbClr val="000000"/>
                </a:solidFill>
              </a:rPr>
              <a:t>support mitigation and adaptation </a:t>
            </a:r>
            <a:r>
              <a:rPr lang="en-US" dirty="0">
                <a:solidFill>
                  <a:srgbClr val="000000"/>
                </a:solidFill>
              </a:rPr>
              <a:t>efforts.</a:t>
            </a:r>
          </a:p>
        </p:txBody>
      </p:sp>
      <p:sp>
        <p:nvSpPr>
          <p:cNvPr id="11" name="Slide Number Placeholder 1"/>
          <p:cNvSpPr>
            <a:spLocks noGrp="1"/>
          </p:cNvSpPr>
          <p:nvPr>
            <p:ph type="sldNum" sz="quarter" idx="12"/>
          </p:nvPr>
        </p:nvSpPr>
        <p:spPr/>
        <p:txBody>
          <a:bodyPr/>
          <a:lstStyle/>
          <a:p>
            <a:fld id="{084D0C19-FB30-AB4B-84EE-24191982D49D}" type="slidenum">
              <a:rPr lang="en-US" smtClean="0"/>
              <a:t>18</a:t>
            </a:fld>
            <a:endParaRPr lang="en-US"/>
          </a:p>
        </p:txBody>
      </p:sp>
      <p:sp>
        <p:nvSpPr>
          <p:cNvPr id="36" name="Shape 36"/>
          <p:cNvSpPr txBox="1">
            <a:spLocks noGrp="1"/>
          </p:cNvSpPr>
          <p:nvPr>
            <p:ph type="title"/>
          </p:nvPr>
        </p:nvSpPr>
        <p:spPr/>
        <p:txBody>
          <a:bodyPr>
            <a:normAutofit/>
          </a:bodyPr>
          <a:lstStyle/>
          <a:p>
            <a:r>
              <a:rPr lang="en-US" b="1" dirty="0"/>
              <a:t>Climate Change Communication </a:t>
            </a:r>
            <a:endParaRPr lang="en" b="1" dirty="0"/>
          </a:p>
        </p:txBody>
      </p:sp>
      <p:pic>
        <p:nvPicPr>
          <p:cNvPr id="9" name="Shape 42"/>
          <p:cNvPicPr preferRelativeResize="0"/>
          <p:nvPr/>
        </p:nvPicPr>
        <p:blipFill>
          <a:blip r:embed="rId3"/>
          <a:stretch>
            <a:fillRect/>
          </a:stretch>
        </p:blipFill>
        <p:spPr>
          <a:xfrm>
            <a:off x="8610600" y="1120766"/>
            <a:ext cx="3243684" cy="5194819"/>
          </a:xfrm>
          <a:prstGeom prst="rect">
            <a:avLst/>
          </a:prstGeom>
          <a:noFill/>
          <a:ln>
            <a:noFill/>
          </a:ln>
        </p:spPr>
      </p:pic>
    </p:spTree>
    <p:extLst>
      <p:ext uri="{BB962C8B-B14F-4D97-AF65-F5344CB8AC3E}">
        <p14:creationId xmlns:p14="http://schemas.microsoft.com/office/powerpoint/2010/main" val="1984544931"/>
      </p:ext>
    </p:extLst>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Shape 48"/>
          <p:cNvSpPr txBox="1">
            <a:spLocks noGrp="1"/>
          </p:cNvSpPr>
          <p:nvPr>
            <p:ph idx="1"/>
          </p:nvPr>
        </p:nvSpPr>
        <p:spPr/>
        <p:txBody>
          <a:bodyPr vert="horz" lIns="91440" tIns="45720" rIns="91440" bIns="45720" rtlCol="0" anchor="t">
            <a:normAutofit/>
          </a:bodyPr>
          <a:lstStyle/>
          <a:p>
            <a:pPr marL="0" indent="0">
              <a:buNone/>
            </a:pPr>
            <a:endParaRPr lang="en-US" sz="2800" dirty="0"/>
          </a:p>
          <a:p>
            <a:pPr marL="0" lvl="0" indent="0">
              <a:buNone/>
            </a:pPr>
            <a:r>
              <a:rPr lang="en-US" sz="2800" dirty="0">
                <a:solidFill>
                  <a:srgbClr val="000000"/>
                </a:solidFill>
              </a:rPr>
              <a:t>…is the process of transmission and sharing information on the </a:t>
            </a:r>
            <a:r>
              <a:rPr lang="en-US" sz="2800" b="1" dirty="0">
                <a:solidFill>
                  <a:srgbClr val="000000"/>
                </a:solidFill>
              </a:rPr>
              <a:t>causes</a:t>
            </a:r>
            <a:r>
              <a:rPr lang="en-US" sz="2800" dirty="0">
                <a:solidFill>
                  <a:srgbClr val="000000"/>
                </a:solidFill>
              </a:rPr>
              <a:t> and </a:t>
            </a:r>
            <a:r>
              <a:rPr lang="en-US" sz="2800" b="1" dirty="0">
                <a:solidFill>
                  <a:srgbClr val="000000"/>
                </a:solidFill>
              </a:rPr>
              <a:t>impacts</a:t>
            </a:r>
            <a:r>
              <a:rPr lang="en-US" sz="2800" dirty="0">
                <a:solidFill>
                  <a:srgbClr val="000000"/>
                </a:solidFill>
              </a:rPr>
              <a:t> of climate change; and </a:t>
            </a:r>
            <a:r>
              <a:rPr lang="en-US" sz="2800" b="1" dirty="0">
                <a:solidFill>
                  <a:srgbClr val="000000"/>
                </a:solidFill>
              </a:rPr>
              <a:t>response</a:t>
            </a:r>
            <a:r>
              <a:rPr lang="en-US" sz="2800" dirty="0">
                <a:solidFill>
                  <a:srgbClr val="000000"/>
                </a:solidFill>
              </a:rPr>
              <a:t> measures (both mitigation and adaptation) to climate change in order to ….</a:t>
            </a:r>
          </a:p>
        </p:txBody>
      </p:sp>
      <p:sp>
        <p:nvSpPr>
          <p:cNvPr id="47" name="Shape 47"/>
          <p:cNvSpPr txBox="1">
            <a:spLocks noGrp="1"/>
          </p:cNvSpPr>
          <p:nvPr>
            <p:ph type="title"/>
          </p:nvPr>
        </p:nvSpPr>
        <p:spPr/>
        <p:txBody>
          <a:bodyPr>
            <a:normAutofit/>
          </a:bodyPr>
          <a:lstStyle/>
          <a:p>
            <a:r>
              <a:rPr lang="en-US" b="1" dirty="0"/>
              <a:t>Climate Change Communication</a:t>
            </a:r>
            <a:endParaRPr lang="en" b="1" dirty="0"/>
          </a:p>
        </p:txBody>
      </p:sp>
      <p:sp>
        <p:nvSpPr>
          <p:cNvPr id="4" name="Right Arrow 3"/>
          <p:cNvSpPr/>
          <p:nvPr/>
        </p:nvSpPr>
        <p:spPr>
          <a:xfrm>
            <a:off x="2328336" y="4101663"/>
            <a:ext cx="2666997" cy="180042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raise awareness</a:t>
            </a:r>
            <a:endParaRPr lang="en-US" sz="2400" dirty="0">
              <a:solidFill>
                <a:srgbClr val="000000"/>
              </a:solidFill>
            </a:endParaRPr>
          </a:p>
        </p:txBody>
      </p:sp>
      <p:sp>
        <p:nvSpPr>
          <p:cNvPr id="5" name="Right Arrow 4"/>
          <p:cNvSpPr/>
          <p:nvPr/>
        </p:nvSpPr>
        <p:spPr>
          <a:xfrm>
            <a:off x="5122332" y="4101660"/>
            <a:ext cx="2511785" cy="1774760"/>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influence attitude </a:t>
            </a:r>
            <a:endParaRPr lang="en-US" sz="2400" dirty="0">
              <a:solidFill>
                <a:srgbClr val="000000"/>
              </a:solidFill>
            </a:endParaRPr>
          </a:p>
        </p:txBody>
      </p:sp>
      <p:sp>
        <p:nvSpPr>
          <p:cNvPr id="7" name="Right Arrow 6"/>
          <p:cNvSpPr/>
          <p:nvPr/>
        </p:nvSpPr>
        <p:spPr>
          <a:xfrm>
            <a:off x="7747001" y="4101664"/>
            <a:ext cx="2159011" cy="1774757"/>
          </a:xfrm>
          <a:prstGeom prst="righ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rgbClr val="000000"/>
                </a:solidFill>
              </a:rPr>
              <a:t>change behavior </a:t>
            </a:r>
            <a:endParaRPr lang="en-US" sz="2400" dirty="0">
              <a:solidFill>
                <a:srgbClr val="000000"/>
              </a:solidFill>
            </a:endParaRPr>
          </a:p>
        </p:txBody>
      </p:sp>
    </p:spTree>
    <p:extLst>
      <p:ext uri="{BB962C8B-B14F-4D97-AF65-F5344CB8AC3E}">
        <p14:creationId xmlns:p14="http://schemas.microsoft.com/office/powerpoint/2010/main" val="40723668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e-DE" dirty="0"/>
              <a:t>Module 1: Introduction to Climate Change</a:t>
            </a:r>
            <a:endParaRPr lang="en-US" dirty="0"/>
          </a:p>
        </p:txBody>
      </p:sp>
      <p:sp>
        <p:nvSpPr>
          <p:cNvPr id="3" name="Subtitle 2"/>
          <p:cNvSpPr>
            <a:spLocks noGrp="1"/>
          </p:cNvSpPr>
          <p:nvPr>
            <p:ph type="subTitle" idx="1"/>
          </p:nvPr>
        </p:nvSpPr>
        <p:spPr>
          <a:xfrm>
            <a:off x="1064148" y="3846443"/>
            <a:ext cx="9997440" cy="2493397"/>
          </a:xfrm>
        </p:spPr>
        <p:txBody>
          <a:bodyPr>
            <a:noAutofit/>
          </a:bodyPr>
          <a:lstStyle/>
          <a:p>
            <a:pPr algn="l"/>
            <a:r>
              <a:rPr lang="de-DE" sz="3600" dirty="0"/>
              <a:t>SECTION III: 	</a:t>
            </a:r>
            <a:r>
              <a:rPr lang="en-US" sz="3600" dirty="0"/>
              <a:t>REPONSES TO CLIMATE CHANGE -			</a:t>
            </a:r>
            <a:r>
              <a:rPr lang="en-US" sz="3600"/>
              <a:t>	MITIGATION </a:t>
            </a:r>
            <a:r>
              <a:rPr lang="en-US" sz="3600" dirty="0"/>
              <a:t>AND ADAPTATION</a:t>
            </a:r>
          </a:p>
          <a:p>
            <a:pPr algn="l"/>
            <a:r>
              <a:rPr lang="de-DE" sz="3600" dirty="0">
                <a:solidFill>
                  <a:srgbClr val="FFC000"/>
                </a:solidFill>
              </a:rPr>
              <a:t>3.6. </a:t>
            </a:r>
            <a:r>
              <a:rPr lang="en-US" sz="3600" dirty="0">
                <a:solidFill>
                  <a:srgbClr val="FFC000"/>
                </a:solidFill>
              </a:rPr>
              <a:t>Effective Communications in Climate Change</a:t>
            </a:r>
          </a:p>
        </p:txBody>
      </p:sp>
    </p:spTree>
    <p:extLst>
      <p:ext uri="{BB962C8B-B14F-4D97-AF65-F5344CB8AC3E}">
        <p14:creationId xmlns:p14="http://schemas.microsoft.com/office/powerpoint/2010/main" val="324917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7239000" cy="4351338"/>
          </a:xfrm>
        </p:spPr>
        <p:txBody>
          <a:bodyPr vert="horz" lIns="91440" tIns="45720" rIns="91440" bIns="45720" rtlCol="0" anchor="t">
            <a:normAutofit fontScale="92500" lnSpcReduction="20000"/>
          </a:bodyPr>
          <a:lstStyle/>
          <a:p>
            <a:pPr marL="457200" lvl="1" indent="0">
              <a:buNone/>
            </a:pPr>
            <a:r>
              <a:rPr lang="en-US" sz="2800" b="1" dirty="0">
                <a:solidFill>
                  <a:srgbClr val="000000"/>
                </a:solidFill>
              </a:rPr>
              <a:t>Why is it important to communicate effectively about climate change?</a:t>
            </a:r>
          </a:p>
          <a:p>
            <a:pPr lvl="1"/>
            <a:endParaRPr lang="en-US" sz="2800" b="1" dirty="0">
              <a:solidFill>
                <a:srgbClr val="000000"/>
              </a:solidFill>
            </a:endParaRPr>
          </a:p>
          <a:p>
            <a:pPr lvl="1">
              <a:buFont typeface="Wingdings" panose="05000000000000000000" pitchFamily="2" charset="2"/>
              <a:buChar char="à"/>
            </a:pPr>
            <a:r>
              <a:rPr lang="en-US" sz="2800" dirty="0">
                <a:solidFill>
                  <a:srgbClr val="000000"/>
                </a:solidFill>
              </a:rPr>
              <a:t>build core people to implement mitigation, adaptation &amp; disaster risk reduction strategies</a:t>
            </a:r>
          </a:p>
          <a:p>
            <a:pPr lvl="1">
              <a:buFont typeface="Wingdings" panose="05000000000000000000" pitchFamily="2" charset="2"/>
              <a:buChar char="à"/>
            </a:pPr>
            <a:r>
              <a:rPr lang="en-US" sz="2800" dirty="0">
                <a:solidFill>
                  <a:srgbClr val="000000"/>
                </a:solidFill>
              </a:rPr>
              <a:t>influence national policies</a:t>
            </a:r>
          </a:p>
          <a:p>
            <a:pPr lvl="1">
              <a:buFont typeface="Wingdings" panose="05000000000000000000" pitchFamily="2" charset="2"/>
              <a:buChar char="à"/>
            </a:pPr>
            <a:r>
              <a:rPr lang="en-US" sz="2800" dirty="0">
                <a:solidFill>
                  <a:srgbClr val="000000"/>
                </a:solidFill>
              </a:rPr>
              <a:t>integrate traditional knowledge into scientific research</a:t>
            </a:r>
          </a:p>
          <a:p>
            <a:pPr lvl="1">
              <a:buFont typeface="Wingdings" panose="05000000000000000000" pitchFamily="2" charset="2"/>
              <a:buChar char="à"/>
            </a:pPr>
            <a:r>
              <a:rPr lang="en-US" sz="2800" dirty="0">
                <a:solidFill>
                  <a:srgbClr val="000000"/>
                </a:solidFill>
              </a:rPr>
              <a:t>engage other sectors </a:t>
            </a:r>
          </a:p>
          <a:p>
            <a:endParaRPr lang="en-US" dirty="0">
              <a:solidFill>
                <a:srgbClr val="000000"/>
              </a:solidFill>
            </a:endParaRPr>
          </a:p>
        </p:txBody>
      </p:sp>
      <p:sp>
        <p:nvSpPr>
          <p:cNvPr id="2" name="Title 1"/>
          <p:cNvSpPr>
            <a:spLocks noGrp="1"/>
          </p:cNvSpPr>
          <p:nvPr>
            <p:ph type="title"/>
          </p:nvPr>
        </p:nvSpPr>
        <p:spPr/>
        <p:txBody>
          <a:bodyPr/>
          <a:lstStyle/>
          <a:p>
            <a:r>
              <a:rPr lang="en-US" b="1" dirty="0"/>
              <a:t>Effective communication in CC</a:t>
            </a:r>
          </a:p>
        </p:txBody>
      </p:sp>
      <p:pic>
        <p:nvPicPr>
          <p:cNvPr id="4" name="Picture 3" descr="Global warning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44085" y="2779877"/>
            <a:ext cx="2873741" cy="2873741"/>
          </a:xfrm>
          <a:prstGeom prst="rect">
            <a:avLst/>
          </a:prstGeom>
        </p:spPr>
      </p:pic>
    </p:spTree>
    <p:extLst>
      <p:ext uri="{BB962C8B-B14F-4D97-AF65-F5344CB8AC3E}">
        <p14:creationId xmlns:p14="http://schemas.microsoft.com/office/powerpoint/2010/main" val="33253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Shape 48"/>
          <p:cNvSpPr txBox="1">
            <a:spLocks noGrp="1"/>
          </p:cNvSpPr>
          <p:nvPr>
            <p:ph idx="1"/>
          </p:nvPr>
        </p:nvSpPr>
        <p:spPr/>
        <p:txBody>
          <a:bodyPr>
            <a:normAutofit/>
          </a:bodyPr>
          <a:lstStyle/>
          <a:p>
            <a:pPr lvl="0"/>
            <a:r>
              <a:rPr lang="en" sz="2800" b="1" dirty="0">
                <a:solidFill>
                  <a:srgbClr val="000000"/>
                </a:solidFill>
              </a:rPr>
              <a:t>Confusion</a:t>
            </a:r>
            <a:r>
              <a:rPr lang="en-US" sz="2800" dirty="0">
                <a:solidFill>
                  <a:srgbClr val="000000"/>
                </a:solidFill>
              </a:rPr>
              <a:t>: Climate </a:t>
            </a:r>
            <a:r>
              <a:rPr lang="en-US" sz="2800" dirty="0" err="1">
                <a:solidFill>
                  <a:srgbClr val="000000"/>
                </a:solidFill>
              </a:rPr>
              <a:t>vs</a:t>
            </a:r>
            <a:r>
              <a:rPr lang="en-US" sz="2800" dirty="0">
                <a:solidFill>
                  <a:srgbClr val="000000"/>
                </a:solidFill>
              </a:rPr>
              <a:t> weather</a:t>
            </a:r>
            <a:endParaRPr lang="en" sz="2800" dirty="0">
              <a:solidFill>
                <a:srgbClr val="000000"/>
              </a:solidFill>
            </a:endParaRPr>
          </a:p>
          <a:p>
            <a:pPr lvl="0"/>
            <a:r>
              <a:rPr lang="en" sz="2800" b="1" dirty="0">
                <a:solidFill>
                  <a:srgbClr val="FF0000"/>
                </a:solidFill>
              </a:rPr>
              <a:t>Overwhelming</a:t>
            </a:r>
            <a:r>
              <a:rPr lang="en-US" sz="2800" dirty="0">
                <a:solidFill>
                  <a:srgbClr val="000000"/>
                </a:solidFill>
              </a:rPr>
              <a:t>: too much &amp; probabilistic information</a:t>
            </a:r>
            <a:endParaRPr lang="en" sz="2800" dirty="0">
              <a:solidFill>
                <a:srgbClr val="000000"/>
              </a:solidFill>
            </a:endParaRPr>
          </a:p>
          <a:p>
            <a:pPr lvl="0"/>
            <a:r>
              <a:rPr lang="en" sz="2800" b="1" dirty="0">
                <a:solidFill>
                  <a:schemeClr val="accent6">
                    <a:lumMod val="75000"/>
                  </a:schemeClr>
                </a:solidFill>
              </a:rPr>
              <a:t>Risk</a:t>
            </a:r>
            <a:r>
              <a:rPr lang="en-US" sz="2800" dirty="0">
                <a:solidFill>
                  <a:srgbClr val="000000"/>
                </a:solidFill>
              </a:rPr>
              <a:t>: Decision makers can be risk-averse</a:t>
            </a:r>
            <a:endParaRPr lang="en" sz="2800" dirty="0">
              <a:solidFill>
                <a:srgbClr val="000000"/>
              </a:solidFill>
            </a:endParaRPr>
          </a:p>
          <a:p>
            <a:pPr lvl="0"/>
            <a:r>
              <a:rPr lang="en" sz="2800" b="1" dirty="0">
                <a:solidFill>
                  <a:schemeClr val="accent4">
                    <a:lumMod val="75000"/>
                  </a:schemeClr>
                </a:solidFill>
              </a:rPr>
              <a:t>Denial</a:t>
            </a:r>
            <a:r>
              <a:rPr lang="en-US" sz="2800" b="1" dirty="0">
                <a:solidFill>
                  <a:schemeClr val="accent4">
                    <a:lumMod val="75000"/>
                  </a:schemeClr>
                </a:solidFill>
              </a:rPr>
              <a:t>/doubt/disbelief</a:t>
            </a:r>
            <a:r>
              <a:rPr lang="en-US" sz="2800" dirty="0">
                <a:solidFill>
                  <a:srgbClr val="000000"/>
                </a:solidFill>
              </a:rPr>
              <a:t>: “climate change is not occurring”</a:t>
            </a:r>
          </a:p>
          <a:p>
            <a:pPr lvl="0">
              <a:lnSpc>
                <a:spcPct val="130000"/>
              </a:lnSpc>
            </a:pPr>
            <a:r>
              <a:rPr lang="en-US" sz="2800" b="1" dirty="0">
                <a:solidFill>
                  <a:srgbClr val="CC0066"/>
                </a:solidFill>
              </a:rPr>
              <a:t>Vested interests</a:t>
            </a:r>
            <a:r>
              <a:rPr lang="en-US" sz="2800" dirty="0">
                <a:solidFill>
                  <a:srgbClr val="000000"/>
                </a:solidFill>
              </a:rPr>
              <a:t>: Who benefits from doubt in climate change?</a:t>
            </a:r>
            <a:endParaRPr lang="en" sz="2800" dirty="0">
              <a:solidFill>
                <a:srgbClr val="000000"/>
              </a:solidFill>
            </a:endParaRPr>
          </a:p>
        </p:txBody>
      </p:sp>
      <p:sp>
        <p:nvSpPr>
          <p:cNvPr id="47" name="Shape 47"/>
          <p:cNvSpPr txBox="1">
            <a:spLocks noGrp="1"/>
          </p:cNvSpPr>
          <p:nvPr>
            <p:ph type="title"/>
          </p:nvPr>
        </p:nvSpPr>
        <p:spPr/>
        <p:txBody>
          <a:bodyPr>
            <a:normAutofit/>
          </a:bodyPr>
          <a:lstStyle/>
          <a:p>
            <a:r>
              <a:rPr lang="en" b="1" dirty="0"/>
              <a:t>Challenges </a:t>
            </a:r>
            <a:r>
              <a:rPr lang="en-US" b="1" dirty="0"/>
              <a:t>of Climate Change Communication </a:t>
            </a:r>
            <a:endParaRPr lang="en" b="1" dirty="0"/>
          </a:p>
        </p:txBody>
      </p:sp>
      <p:pic>
        <p:nvPicPr>
          <p:cNvPr id="2" name="Picture 1" descr="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9200" y="5092700"/>
            <a:ext cx="4673600" cy="1231900"/>
          </a:xfrm>
          <a:prstGeom prst="rect">
            <a:avLst/>
          </a:prstGeom>
        </p:spPr>
      </p:pic>
    </p:spTree>
    <p:extLst>
      <p:ext uri="{BB962C8B-B14F-4D97-AF65-F5344CB8AC3E}">
        <p14:creationId xmlns:p14="http://schemas.microsoft.com/office/powerpoint/2010/main" val="36327267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Effect transition="in" filter="dissolve">
                                      <p:cBhvr>
                                        <p:cTn id="7" dur="500"/>
                                        <p:tgtEl>
                                          <p:spTgt spid="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8">
                                            <p:txEl>
                                              <p:pRg st="1" end="1"/>
                                            </p:txEl>
                                          </p:spTgt>
                                        </p:tgtEl>
                                        <p:attrNameLst>
                                          <p:attrName>style.visibility</p:attrName>
                                        </p:attrNameLst>
                                      </p:cBhvr>
                                      <p:to>
                                        <p:strVal val="visible"/>
                                      </p:to>
                                    </p:set>
                                    <p:animEffect transition="in" filter="dissolve">
                                      <p:cBhvr>
                                        <p:cTn id="12" dur="500"/>
                                        <p:tgtEl>
                                          <p:spTgt spid="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dissolve">
                                      <p:cBhvr>
                                        <p:cTn id="17" dur="500"/>
                                        <p:tgtEl>
                                          <p:spTgt spid="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8">
                                            <p:txEl>
                                              <p:pRg st="3" end="3"/>
                                            </p:txEl>
                                          </p:spTgt>
                                        </p:tgtEl>
                                        <p:attrNameLst>
                                          <p:attrName>style.visibility</p:attrName>
                                        </p:attrNameLst>
                                      </p:cBhvr>
                                      <p:to>
                                        <p:strVal val="visible"/>
                                      </p:to>
                                    </p:set>
                                    <p:animEffect transition="in" filter="dissolve">
                                      <p:cBhvr>
                                        <p:cTn id="22" dur="500"/>
                                        <p:tgtEl>
                                          <p:spTgt spid="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8">
                                            <p:txEl>
                                              <p:pRg st="4" end="4"/>
                                            </p:txEl>
                                          </p:spTgt>
                                        </p:tgtEl>
                                        <p:attrNameLst>
                                          <p:attrName>style.visibility</p:attrName>
                                        </p:attrNameLst>
                                      </p:cBhvr>
                                      <p:to>
                                        <p:strVal val="visible"/>
                                      </p:to>
                                    </p:set>
                                    <p:animEffect transition="in" filter="dissolve">
                                      <p:cBhvr>
                                        <p:cTn id="27" dur="500"/>
                                        <p:tgtEl>
                                          <p:spTgt spid="4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Number of species in nature are estimated fluctuate from  </a:t>
            </a:r>
            <a:r>
              <a:rPr lang="en-US" b="1" dirty="0">
                <a:solidFill>
                  <a:srgbClr val="000000"/>
                </a:solidFill>
                <a:latin typeface="Arial"/>
                <a:cs typeface="Arial"/>
              </a:rPr>
              <a:t>3,635,000 </a:t>
            </a:r>
            <a:r>
              <a:rPr lang="en-US" dirty="0">
                <a:solidFill>
                  <a:srgbClr val="000000"/>
                </a:solidFill>
                <a:latin typeface="Arial"/>
                <a:cs typeface="Arial"/>
              </a:rPr>
              <a:t>to</a:t>
            </a:r>
            <a:r>
              <a:rPr lang="en-US" b="1" dirty="0">
                <a:solidFill>
                  <a:srgbClr val="000000"/>
                </a:solidFill>
                <a:latin typeface="Arial"/>
                <a:cs typeface="Arial"/>
              </a:rPr>
              <a:t> 111,655,000 …. </a:t>
            </a:r>
            <a:r>
              <a:rPr lang="en-US" dirty="0">
                <a:solidFill>
                  <a:srgbClr val="000000"/>
                </a:solidFill>
                <a:latin typeface="Arial"/>
                <a:cs typeface="Arial"/>
              </a:rPr>
              <a:t>but only </a:t>
            </a:r>
            <a:r>
              <a:rPr lang="en-US" b="1" dirty="0">
                <a:solidFill>
                  <a:srgbClr val="000000"/>
                </a:solidFill>
                <a:latin typeface="Arial"/>
                <a:cs typeface="Arial"/>
              </a:rPr>
              <a:t>1,750,000 </a:t>
            </a:r>
            <a:r>
              <a:rPr lang="en-US" dirty="0">
                <a:solidFill>
                  <a:srgbClr val="000000"/>
                </a:solidFill>
                <a:latin typeface="Arial"/>
                <a:cs typeface="Arial"/>
              </a:rPr>
              <a:t>species are identified!  </a:t>
            </a:r>
            <a:r>
              <a:rPr lang="en-US" dirty="0">
                <a:solidFill>
                  <a:srgbClr val="FF0000"/>
                </a:solidFill>
                <a:latin typeface="Arial"/>
                <a:cs typeface="Arial"/>
              </a:rPr>
              <a:t>WHAT DOES THAT MEAN???</a:t>
            </a:r>
          </a:p>
          <a:p>
            <a:r>
              <a:rPr lang="en-US" dirty="0">
                <a:solidFill>
                  <a:srgbClr val="000000"/>
                </a:solidFill>
                <a:latin typeface="+mj-lt"/>
                <a:cs typeface="Arial"/>
              </a:rPr>
              <a:t>Biodiversity conservation is a luxury product of developed countries that developing countries should not be concerned</a:t>
            </a:r>
          </a:p>
        </p:txBody>
      </p:sp>
      <p:sp>
        <p:nvSpPr>
          <p:cNvPr id="2" name="Title 1"/>
          <p:cNvSpPr>
            <a:spLocks noGrp="1"/>
          </p:cNvSpPr>
          <p:nvPr>
            <p:ph type="title"/>
          </p:nvPr>
        </p:nvSpPr>
        <p:spPr/>
        <p:txBody>
          <a:bodyPr/>
          <a:lstStyle/>
          <a:p>
            <a:r>
              <a:rPr lang="en-US" b="1" dirty="0"/>
              <a:t>Doubt about biodiversity loss</a:t>
            </a:r>
          </a:p>
        </p:txBody>
      </p:sp>
    </p:spTree>
    <p:extLst>
      <p:ext uri="{BB962C8B-B14F-4D97-AF65-F5344CB8AC3E}">
        <p14:creationId xmlns:p14="http://schemas.microsoft.com/office/powerpoint/2010/main" val="306950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4"/>
            <a:ext cx="6019800" cy="4659107"/>
          </a:xfrm>
        </p:spPr>
        <p:txBody>
          <a:bodyPr>
            <a:normAutofit/>
          </a:bodyPr>
          <a:lstStyle/>
          <a:p>
            <a:r>
              <a:rPr lang="en-US" dirty="0">
                <a:solidFill>
                  <a:srgbClr val="000000"/>
                </a:solidFill>
              </a:rPr>
              <a:t>Environmental protection and compliance with environmental protection regulations will reduce economic growth and increase unemployment. </a:t>
            </a:r>
          </a:p>
          <a:p>
            <a:r>
              <a:rPr lang="en-US" dirty="0">
                <a:solidFill>
                  <a:srgbClr val="000000"/>
                </a:solidFill>
              </a:rPr>
              <a:t>They do not believe in human induced Climate Change</a:t>
            </a:r>
          </a:p>
          <a:p>
            <a:r>
              <a:rPr lang="en-US" dirty="0">
                <a:solidFill>
                  <a:srgbClr val="000000"/>
                </a:solidFill>
              </a:rPr>
              <a:t>For example: </a:t>
            </a:r>
            <a:r>
              <a:rPr lang="en-US" b="1" dirty="0">
                <a:solidFill>
                  <a:srgbClr val="000000"/>
                </a:solidFill>
              </a:rPr>
              <a:t>Ron Arnold's Center for the Defense of Free Enterprise</a:t>
            </a:r>
          </a:p>
        </p:txBody>
      </p:sp>
      <p:sp>
        <p:nvSpPr>
          <p:cNvPr id="2" name="Title 1"/>
          <p:cNvSpPr>
            <a:spLocks noGrp="1"/>
          </p:cNvSpPr>
          <p:nvPr>
            <p:ph type="title"/>
          </p:nvPr>
        </p:nvSpPr>
        <p:spPr/>
        <p:txBody>
          <a:bodyPr>
            <a:noAutofit/>
          </a:bodyPr>
          <a:lstStyle/>
          <a:p>
            <a:r>
              <a:rPr lang="en-US" b="1" dirty="0"/>
              <a:t>The groups against environmental protection  </a:t>
            </a:r>
          </a:p>
        </p:txBody>
      </p:sp>
      <p:pic>
        <p:nvPicPr>
          <p:cNvPr id="4" name="Picture 3" descr="Ron Arnol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306" y="4570538"/>
            <a:ext cx="2643580" cy="1786202"/>
          </a:xfrm>
          <a:prstGeom prst="rect">
            <a:avLst/>
          </a:prstGeom>
        </p:spPr>
      </p:pic>
      <p:sp>
        <p:nvSpPr>
          <p:cNvPr id="5" name="Cloud Callout 4"/>
          <p:cNvSpPr/>
          <p:nvPr/>
        </p:nvSpPr>
        <p:spPr>
          <a:xfrm>
            <a:off x="8173577" y="1517856"/>
            <a:ext cx="3852198" cy="2770433"/>
          </a:xfrm>
          <a:prstGeom prst="cloud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a:solidFill>
                  <a:schemeClr val="tx1"/>
                </a:solidFill>
              </a:rPr>
              <a:t>Our goal is to destroy environmentalism</a:t>
            </a:r>
          </a:p>
          <a:p>
            <a:pPr algn="ctr"/>
            <a:r>
              <a:rPr lang="en-US" sz="2400" dirty="0">
                <a:solidFill>
                  <a:schemeClr val="tx1"/>
                </a:solidFill>
              </a:rPr>
              <a:t>once and for all!</a:t>
            </a:r>
            <a:r>
              <a:rPr lang="en-US" sz="2000" dirty="0">
                <a:solidFill>
                  <a:schemeClr val="tx1"/>
                </a:solidFill>
              </a:rPr>
              <a:t> </a:t>
            </a:r>
          </a:p>
        </p:txBody>
      </p:sp>
    </p:spTree>
    <p:extLst>
      <p:ext uri="{BB962C8B-B14F-4D97-AF65-F5344CB8AC3E}">
        <p14:creationId xmlns:p14="http://schemas.microsoft.com/office/powerpoint/2010/main" val="399301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8" name="Shape 48"/>
          <p:cNvSpPr txBox="1">
            <a:spLocks noGrp="1"/>
          </p:cNvSpPr>
          <p:nvPr>
            <p:ph sz="half" idx="1"/>
          </p:nvPr>
        </p:nvSpPr>
        <p:spPr>
          <a:xfrm>
            <a:off x="838200" y="1825625"/>
            <a:ext cx="5724832" cy="4351338"/>
          </a:xfrm>
        </p:spPr>
        <p:txBody>
          <a:bodyPr>
            <a:normAutofit fontScale="92500" lnSpcReduction="10000"/>
          </a:bodyPr>
          <a:lstStyle/>
          <a:p>
            <a:pPr lvl="0"/>
            <a:r>
              <a:rPr lang="en" sz="2800" dirty="0">
                <a:solidFill>
                  <a:srgbClr val="000000"/>
                </a:solidFill>
              </a:rPr>
              <a:t>Climate Change impacts everyone</a:t>
            </a:r>
          </a:p>
          <a:p>
            <a:pPr lvl="0"/>
            <a:r>
              <a:rPr lang="en" sz="2800" dirty="0">
                <a:solidFill>
                  <a:srgbClr val="000000"/>
                </a:solidFill>
              </a:rPr>
              <a:t>Knowledge can empowerment</a:t>
            </a:r>
            <a:endParaRPr lang="en-US" sz="2800" dirty="0">
              <a:solidFill>
                <a:srgbClr val="000000"/>
              </a:solidFill>
            </a:endParaRPr>
          </a:p>
          <a:p>
            <a:pPr lvl="0"/>
            <a:r>
              <a:rPr lang="en-US" sz="2800" dirty="0">
                <a:solidFill>
                  <a:srgbClr val="000000"/>
                </a:solidFill>
              </a:rPr>
              <a:t>New more effective types of  communication and media available</a:t>
            </a:r>
          </a:p>
          <a:p>
            <a:pPr lvl="0"/>
            <a:r>
              <a:rPr lang="en-US" sz="2800" dirty="0">
                <a:solidFill>
                  <a:srgbClr val="000000"/>
                </a:solidFill>
              </a:rPr>
              <a:t>More people are concerned about climate change</a:t>
            </a:r>
            <a:endParaRPr lang="en" sz="2800" dirty="0">
              <a:solidFill>
                <a:srgbClr val="000000"/>
              </a:solidFill>
            </a:endParaRPr>
          </a:p>
          <a:p>
            <a:pPr lvl="0"/>
            <a:r>
              <a:rPr lang="en" sz="2800" dirty="0">
                <a:solidFill>
                  <a:srgbClr val="000000"/>
                </a:solidFill>
              </a:rPr>
              <a:t>Past successes to learn from</a:t>
            </a:r>
          </a:p>
          <a:p>
            <a:pPr lvl="0"/>
            <a:r>
              <a:rPr lang="en" sz="2800" dirty="0">
                <a:solidFill>
                  <a:srgbClr val="000000"/>
                </a:solidFill>
              </a:rPr>
              <a:t>Future change is more certain</a:t>
            </a:r>
          </a:p>
        </p:txBody>
      </p:sp>
      <p:sp>
        <p:nvSpPr>
          <p:cNvPr id="47" name="Shape 47"/>
          <p:cNvSpPr txBox="1">
            <a:spLocks noGrp="1"/>
          </p:cNvSpPr>
          <p:nvPr>
            <p:ph type="title"/>
          </p:nvPr>
        </p:nvSpPr>
        <p:spPr/>
        <p:txBody>
          <a:bodyPr>
            <a:normAutofit/>
          </a:bodyPr>
          <a:lstStyle/>
          <a:p>
            <a:r>
              <a:rPr lang="en" b="1" dirty="0"/>
              <a:t>Opportunities</a:t>
            </a:r>
            <a:r>
              <a:rPr lang="en-US" b="1" dirty="0"/>
              <a:t> of Climate change Communication </a:t>
            </a:r>
            <a:endParaRPr lang="en" b="1" dirty="0"/>
          </a:p>
        </p:txBody>
      </p:sp>
      <p:pic>
        <p:nvPicPr>
          <p:cNvPr id="4" name="Picture 3"/>
          <p:cNvPicPr>
            <a:picLocks noChangeAspect="1"/>
          </p:cNvPicPr>
          <p:nvPr/>
        </p:nvPicPr>
        <p:blipFill>
          <a:blip r:embed="rId3"/>
          <a:stretch>
            <a:fillRect/>
          </a:stretch>
        </p:blipFill>
        <p:spPr>
          <a:xfrm>
            <a:off x="7699020" y="2146267"/>
            <a:ext cx="2880174" cy="3710054"/>
          </a:xfrm>
          <a:prstGeom prst="rect">
            <a:avLst/>
          </a:prstGeom>
        </p:spPr>
      </p:pic>
      <p:sp>
        <p:nvSpPr>
          <p:cNvPr id="5" name="TextBox 4"/>
          <p:cNvSpPr txBox="1"/>
          <p:nvPr/>
        </p:nvSpPr>
        <p:spPr>
          <a:xfrm>
            <a:off x="8183316" y="5938713"/>
            <a:ext cx="1911582" cy="646331"/>
          </a:xfrm>
          <a:prstGeom prst="rect">
            <a:avLst/>
          </a:prstGeom>
          <a:noFill/>
        </p:spPr>
        <p:txBody>
          <a:bodyPr wrap="square" rtlCol="0">
            <a:spAutoFit/>
          </a:bodyPr>
          <a:lstStyle/>
          <a:p>
            <a:r>
              <a:rPr lang="en-US" dirty="0"/>
              <a:t>Environmental </a:t>
            </a:r>
          </a:p>
          <a:p>
            <a:r>
              <a:rPr lang="en-US" dirty="0"/>
              <a:t>Communication</a:t>
            </a:r>
          </a:p>
        </p:txBody>
      </p:sp>
    </p:spTree>
    <p:extLst>
      <p:ext uri="{BB962C8B-B14F-4D97-AF65-F5344CB8AC3E}">
        <p14:creationId xmlns:p14="http://schemas.microsoft.com/office/powerpoint/2010/main" val="4360527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anim calcmode="lin" valueType="num">
                                      <p:cBhvr additive="base">
                                        <p:cTn id="7" dur="500"/>
                                        <p:tgtEl>
                                          <p:spTgt spid="4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8">
                                            <p:txEl>
                                              <p:pRg st="1" end="1"/>
                                            </p:txEl>
                                          </p:spTgt>
                                        </p:tgtEl>
                                        <p:attrNameLst>
                                          <p:attrName>style.visibility</p:attrName>
                                        </p:attrNameLst>
                                      </p:cBhvr>
                                      <p:to>
                                        <p:strVal val="visible"/>
                                      </p:to>
                                    </p:set>
                                    <p:anim calcmode="lin" valueType="num">
                                      <p:cBhvr additive="base">
                                        <p:cTn id="13" dur="500"/>
                                        <p:tgtEl>
                                          <p:spTgt spid="4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4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48">
                                            <p:txEl>
                                              <p:pRg st="2" end="2"/>
                                            </p:txEl>
                                          </p:spTgt>
                                        </p:tgtEl>
                                        <p:attrNameLst>
                                          <p:attrName>style.visibility</p:attrName>
                                        </p:attrNameLst>
                                      </p:cBhvr>
                                      <p:to>
                                        <p:strVal val="visible"/>
                                      </p:to>
                                    </p:set>
                                    <p:anim calcmode="lin" valueType="num">
                                      <p:cBhvr additive="base">
                                        <p:cTn id="19" dur="500"/>
                                        <p:tgtEl>
                                          <p:spTgt spid="4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 calcmode="lin" valueType="num">
                                      <p:cBhvr additive="base">
                                        <p:cTn id="25" dur="500"/>
                                        <p:tgtEl>
                                          <p:spTgt spid="4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48">
                                            <p:txEl>
                                              <p:pRg st="4" end="4"/>
                                            </p:txEl>
                                          </p:spTgt>
                                        </p:tgtEl>
                                        <p:attrNameLst>
                                          <p:attrName>style.visibility</p:attrName>
                                        </p:attrNameLst>
                                      </p:cBhvr>
                                      <p:to>
                                        <p:strVal val="visible"/>
                                      </p:to>
                                    </p:set>
                                    <p:anim calcmode="lin" valueType="num">
                                      <p:cBhvr additive="base">
                                        <p:cTn id="31" dur="500"/>
                                        <p:tgtEl>
                                          <p:spTgt spid="48">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4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48">
                                            <p:txEl>
                                              <p:pRg st="5" end="5"/>
                                            </p:txEl>
                                          </p:spTgt>
                                        </p:tgtEl>
                                        <p:attrNameLst>
                                          <p:attrName>style.visibility</p:attrName>
                                        </p:attrNameLst>
                                      </p:cBhvr>
                                      <p:to>
                                        <p:strVal val="visible"/>
                                      </p:to>
                                    </p:set>
                                    <p:anim calcmode="lin" valueType="num">
                                      <p:cBhvr additive="base">
                                        <p:cTn id="37" dur="500"/>
                                        <p:tgtEl>
                                          <p:spTgt spid="48">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4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513775" y="926102"/>
            <a:ext cx="9144000" cy="6082393"/>
          </a:xfrm>
          <a:prstGeom prst="rect">
            <a:avLst/>
          </a:prstGeom>
        </p:spPr>
      </p:pic>
      <p:sp>
        <p:nvSpPr>
          <p:cNvPr id="4" name="Title 3"/>
          <p:cNvSpPr>
            <a:spLocks noGrp="1"/>
          </p:cNvSpPr>
          <p:nvPr>
            <p:ph type="title"/>
          </p:nvPr>
        </p:nvSpPr>
        <p:spPr/>
        <p:txBody>
          <a:bodyPr/>
          <a:lstStyle/>
          <a:p>
            <a:r>
              <a:rPr lang="de-DE" dirty="0"/>
              <a:t>Communication Principles</a:t>
            </a:r>
            <a:endParaRPr lang="en-US" dirty="0"/>
          </a:p>
        </p:txBody>
      </p:sp>
    </p:spTree>
    <p:extLst>
      <p:ext uri="{BB962C8B-B14F-4D97-AF65-F5344CB8AC3E}">
        <p14:creationId xmlns:p14="http://schemas.microsoft.com/office/powerpoint/2010/main" val="4077103853"/>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7" name="Rectangle 3"/>
          <p:cNvSpPr>
            <a:spLocks noGrp="1" noChangeArrowheads="1"/>
          </p:cNvSpPr>
          <p:nvPr>
            <p:ph sz="half" idx="1"/>
          </p:nvPr>
        </p:nvSpPr>
        <p:spPr>
          <a:xfrm>
            <a:off x="838200" y="1825625"/>
            <a:ext cx="4839929" cy="4351338"/>
          </a:xfrm>
          <a:prstGeom prst="rect">
            <a:avLst/>
          </a:prstGeom>
          <a:ln>
            <a:solidFill>
              <a:srgbClr val="FF0000"/>
            </a:solidFill>
          </a:ln>
        </p:spPr>
        <p:txBody>
          <a:bodyPr>
            <a:normAutofit/>
          </a:bodyPr>
          <a:lstStyle/>
          <a:p>
            <a:pPr>
              <a:spcAft>
                <a:spcPts val="800"/>
              </a:spcAft>
            </a:pPr>
            <a:r>
              <a:rPr lang="en-US" sz="3200" dirty="0">
                <a:solidFill>
                  <a:srgbClr val="000000"/>
                </a:solidFill>
                <a:latin typeface="Tahoma" charset="0"/>
              </a:rPr>
              <a:t>Knowledge, Skills &amp; Attitudes with Changes</a:t>
            </a:r>
          </a:p>
          <a:p>
            <a:pPr>
              <a:spcAft>
                <a:spcPts val="800"/>
              </a:spcAft>
            </a:pPr>
            <a:r>
              <a:rPr lang="en-US" sz="3200" dirty="0">
                <a:solidFill>
                  <a:srgbClr val="000000"/>
                </a:solidFill>
                <a:latin typeface="Tahoma" charset="0"/>
              </a:rPr>
              <a:t>Values &amp; Norms</a:t>
            </a:r>
          </a:p>
          <a:p>
            <a:pPr>
              <a:spcAft>
                <a:spcPts val="800"/>
              </a:spcAft>
            </a:pPr>
            <a:r>
              <a:rPr lang="en-US" sz="3200" dirty="0">
                <a:solidFill>
                  <a:srgbClr val="000000"/>
                </a:solidFill>
                <a:latin typeface="Tahoma" charset="0"/>
              </a:rPr>
              <a:t>Motivation</a:t>
            </a:r>
          </a:p>
          <a:p>
            <a:pPr>
              <a:spcAft>
                <a:spcPts val="800"/>
              </a:spcAft>
            </a:pPr>
            <a:r>
              <a:rPr lang="en-US" sz="3200" dirty="0">
                <a:solidFill>
                  <a:srgbClr val="000000"/>
                </a:solidFill>
                <a:latin typeface="Tahoma" charset="0"/>
              </a:rPr>
              <a:t>Satisfaction</a:t>
            </a:r>
          </a:p>
          <a:p>
            <a:pPr>
              <a:spcAft>
                <a:spcPts val="800"/>
              </a:spcAft>
            </a:pPr>
            <a:r>
              <a:rPr lang="en-US" sz="3200" dirty="0">
                <a:solidFill>
                  <a:srgbClr val="000000"/>
                </a:solidFill>
                <a:latin typeface="Tahoma" charset="0"/>
              </a:rPr>
              <a:t>Behavior </a:t>
            </a:r>
          </a:p>
        </p:txBody>
      </p:sp>
      <p:sp>
        <p:nvSpPr>
          <p:cNvPr id="60" name="Shape 60"/>
          <p:cNvSpPr txBox="1">
            <a:spLocks noGrp="1"/>
          </p:cNvSpPr>
          <p:nvPr>
            <p:ph type="title"/>
          </p:nvPr>
        </p:nvSpPr>
        <p:spPr/>
        <p:txBody>
          <a:bodyPr/>
          <a:lstStyle/>
          <a:p>
            <a:r>
              <a:rPr lang="en-US" b="1" dirty="0"/>
              <a:t>P 1. </a:t>
            </a:r>
            <a:r>
              <a:rPr lang="en" b="1" dirty="0"/>
              <a:t>Know Your Audience</a:t>
            </a:r>
          </a:p>
        </p:txBody>
      </p:sp>
      <p:sp>
        <p:nvSpPr>
          <p:cNvPr id="8" name="Rectangle 7"/>
          <p:cNvSpPr/>
          <p:nvPr/>
        </p:nvSpPr>
        <p:spPr>
          <a:xfrm>
            <a:off x="7090208" y="4481573"/>
            <a:ext cx="4572000" cy="1590179"/>
          </a:xfrm>
          <a:prstGeom prst="rect">
            <a:avLst/>
          </a:prstGeom>
        </p:spPr>
        <p:txBody>
          <a:bodyPr>
            <a:spAutoFit/>
          </a:bodyPr>
          <a:lstStyle/>
          <a:p>
            <a:pPr>
              <a:spcAft>
                <a:spcPts val="800"/>
              </a:spcAft>
            </a:pPr>
            <a:r>
              <a:rPr lang="en-US" sz="2800" b="1" dirty="0">
                <a:solidFill>
                  <a:srgbClr val="000000"/>
                </a:solidFill>
                <a:latin typeface="Tahoma" charset="0"/>
              </a:rPr>
              <a:t>What do they think?</a:t>
            </a:r>
          </a:p>
          <a:p>
            <a:pPr>
              <a:spcAft>
                <a:spcPts val="800"/>
              </a:spcAft>
            </a:pPr>
            <a:r>
              <a:rPr lang="en-US" sz="2800" b="1" dirty="0">
                <a:solidFill>
                  <a:srgbClr val="000000"/>
                </a:solidFill>
                <a:latin typeface="Tahoma" charset="0"/>
              </a:rPr>
              <a:t>How will they behave?</a:t>
            </a:r>
          </a:p>
          <a:p>
            <a:pPr>
              <a:spcAft>
                <a:spcPts val="800"/>
              </a:spcAft>
            </a:pPr>
            <a:r>
              <a:rPr lang="en-US" sz="2800" b="1" dirty="0">
                <a:solidFill>
                  <a:srgbClr val="000000"/>
                </a:solidFill>
                <a:latin typeface="Tahoma" charset="0"/>
              </a:rPr>
              <a:t>What drives them?</a:t>
            </a:r>
          </a:p>
        </p:txBody>
      </p:sp>
      <p:pic>
        <p:nvPicPr>
          <p:cNvPr id="9" name="Picture 8" descr="P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250" y="1825625"/>
            <a:ext cx="3595700" cy="2157420"/>
          </a:xfrm>
          <a:prstGeom prst="rect">
            <a:avLst/>
          </a:prstGeom>
        </p:spPr>
      </p:pic>
    </p:spTree>
    <p:extLst>
      <p:ext uri="{BB962C8B-B14F-4D97-AF65-F5344CB8AC3E}">
        <p14:creationId xmlns:p14="http://schemas.microsoft.com/office/powerpoint/2010/main" val="175061493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subTnLst>
                                    <p:animClr clrSpc="rgb" dir="cw">
                                      <p:cBhvr override="childStyle">
                                        <p:cTn dur="1" fill="hold" display="0" masterRel="nextClick" afterEffect="1"/>
                                        <p:tgtEl>
                                          <p:spTgt spid="7">
                                            <p:bg/>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2" end="2"/>
                                            </p:txEl>
                                          </p:spTgt>
                                        </p:tgtEl>
                                        <p:attrNameLst>
                                          <p:attrName>ppt_c</p:attrName>
                                        </p:attrNameLst>
                                      </p:cBhvr>
                                      <p:to>
                                        <a:schemeClr val="bg2"/>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3" end="3"/>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4" end="4"/>
                                            </p:txEl>
                                          </p:spTgt>
                                        </p:tgtEl>
                                        <p:attrNameLst>
                                          <p:attrName>ppt_c</p:attrName>
                                        </p:attrNameLst>
                                      </p:cBhvr>
                                      <p:to>
                                        <a:schemeClr val="bg2"/>
                                      </p:to>
                                    </p:animClr>
                                  </p:subTnLst>
                                </p:cTn>
                              </p:par>
                              <p:par>
                                <p:cTn id="27" presetID="6" presetClass="entr" presetSubtype="16" fill="hold"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circle(in)">
                                      <p:cBhvr>
                                        <p:cTn id="29" dur="2000"/>
                                        <p:tgtEl>
                                          <p:spTgt spid="8">
                                            <p:txEl>
                                              <p:pRg st="0" end="0"/>
                                            </p:txEl>
                                          </p:spTgt>
                                        </p:tgtEl>
                                      </p:cBhvr>
                                    </p:animEffect>
                                  </p:childTnLst>
                                </p:cTn>
                              </p:par>
                              <p:par>
                                <p:cTn id="30" presetID="6" presetClass="entr" presetSubtype="16" fill="hold" nodeType="with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circle(in)">
                                      <p:cBhvr>
                                        <p:cTn id="32" dur="2000"/>
                                        <p:tgtEl>
                                          <p:spTgt spid="8">
                                            <p:txEl>
                                              <p:pRg st="1" end="1"/>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animEffect transition="in" filter="circle(in)">
                                      <p:cBhvr>
                                        <p:cTn id="35"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marL="0" indent="0">
              <a:buNone/>
            </a:pPr>
            <a:endParaRPr lang="en-US" sz="2800" b="1" dirty="0">
              <a:solidFill>
                <a:srgbClr val="000000"/>
              </a:solidFill>
            </a:endParaRPr>
          </a:p>
        </p:txBody>
      </p:sp>
      <p:sp>
        <p:nvSpPr>
          <p:cNvPr id="5" name="Content Placeholder 4"/>
          <p:cNvSpPr>
            <a:spLocks noGrp="1"/>
          </p:cNvSpPr>
          <p:nvPr>
            <p:ph sz="half" idx="2"/>
          </p:nvPr>
        </p:nvSpPr>
        <p:spPr>
          <a:xfrm>
            <a:off x="5124450" y="1825624"/>
            <a:ext cx="6229350" cy="4556125"/>
          </a:xfrm>
        </p:spPr>
        <p:txBody>
          <a:bodyPr vert="horz" lIns="91440" tIns="45720" rIns="91440" bIns="45720" rtlCol="0" anchor="t">
            <a:noAutofit/>
          </a:bodyPr>
          <a:lstStyle/>
          <a:p>
            <a:pPr marL="0" indent="0">
              <a:buNone/>
            </a:pPr>
            <a:r>
              <a:rPr lang="en-US" sz="3200" dirty="0">
                <a:solidFill>
                  <a:srgbClr val="000000"/>
                </a:solidFill>
              </a:rPr>
              <a:t>Knowing your audience is important in </a:t>
            </a:r>
            <a:r>
              <a:rPr lang="en-US" sz="3200" b="1" dirty="0">
                <a:solidFill>
                  <a:srgbClr val="000000"/>
                </a:solidFill>
              </a:rPr>
              <a:t>designing messages </a:t>
            </a:r>
            <a:r>
              <a:rPr lang="en-US" sz="3200" dirty="0">
                <a:solidFill>
                  <a:srgbClr val="000000"/>
                </a:solidFill>
              </a:rPr>
              <a:t>and </a:t>
            </a:r>
            <a:r>
              <a:rPr lang="en-US" sz="3200" b="1" dirty="0">
                <a:solidFill>
                  <a:srgbClr val="000000"/>
                </a:solidFill>
              </a:rPr>
              <a:t>selecting modes/means </a:t>
            </a:r>
            <a:r>
              <a:rPr lang="en-US" sz="3200" dirty="0">
                <a:solidFill>
                  <a:srgbClr val="000000"/>
                </a:solidFill>
              </a:rPr>
              <a:t>of communication for an effective communication program</a:t>
            </a:r>
          </a:p>
          <a:p>
            <a:pPr marL="0" indent="0">
              <a:buNone/>
            </a:pPr>
            <a:r>
              <a:rPr lang="en-US" sz="3200" dirty="0">
                <a:solidFill>
                  <a:srgbClr val="000000"/>
                </a:solidFill>
                <a:sym typeface="Wingdings"/>
              </a:rPr>
              <a:t> It helps </a:t>
            </a:r>
            <a:r>
              <a:rPr lang="en-US" sz="3200" dirty="0">
                <a:solidFill>
                  <a:srgbClr val="000000"/>
                </a:solidFill>
              </a:rPr>
              <a:t>to </a:t>
            </a:r>
            <a:r>
              <a:rPr lang="en-US" sz="3200" b="1" dirty="0">
                <a:solidFill>
                  <a:srgbClr val="000000"/>
                </a:solidFill>
              </a:rPr>
              <a:t>reduce barriers </a:t>
            </a:r>
            <a:r>
              <a:rPr lang="en-US" sz="3200" dirty="0">
                <a:solidFill>
                  <a:srgbClr val="000000"/>
                </a:solidFill>
              </a:rPr>
              <a:t>and </a:t>
            </a:r>
            <a:r>
              <a:rPr lang="en-US" sz="3200" b="1" dirty="0">
                <a:solidFill>
                  <a:srgbClr val="000000"/>
                </a:solidFill>
              </a:rPr>
              <a:t>promote behavior change</a:t>
            </a:r>
          </a:p>
          <a:p>
            <a:endParaRPr lang="en-US" sz="3200" dirty="0"/>
          </a:p>
        </p:txBody>
      </p:sp>
      <p:sp>
        <p:nvSpPr>
          <p:cNvPr id="2" name="Title 1"/>
          <p:cNvSpPr>
            <a:spLocks noGrp="1"/>
          </p:cNvSpPr>
          <p:nvPr>
            <p:ph type="title"/>
          </p:nvPr>
        </p:nvSpPr>
        <p:spPr/>
        <p:txBody>
          <a:bodyPr/>
          <a:lstStyle/>
          <a:p>
            <a:r>
              <a:rPr lang="en-US" b="1" dirty="0"/>
              <a:t>P1. Know Your Audience: Why?</a:t>
            </a:r>
          </a:p>
        </p:txBody>
      </p:sp>
      <p:pic>
        <p:nvPicPr>
          <p:cNvPr id="4" name="Picture 3" descr="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825624"/>
            <a:ext cx="2476500" cy="3276600"/>
          </a:xfrm>
          <a:prstGeom prst="rect">
            <a:avLst/>
          </a:prstGeom>
        </p:spPr>
      </p:pic>
    </p:spTree>
    <p:extLst>
      <p:ext uri="{BB962C8B-B14F-4D97-AF65-F5344CB8AC3E}">
        <p14:creationId xmlns:p14="http://schemas.microsoft.com/office/powerpoint/2010/main" val="2162899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P1. Communication Modes</a:t>
            </a:r>
          </a:p>
        </p:txBody>
      </p:sp>
      <p:sp>
        <p:nvSpPr>
          <p:cNvPr id="5" name="Shape 163"/>
          <p:cNvSpPr txBox="1">
            <a:spLocks/>
          </p:cNvSpPr>
          <p:nvPr/>
        </p:nvSpPr>
        <p:spPr>
          <a:xfrm>
            <a:off x="2533657" y="1529286"/>
            <a:ext cx="7292829" cy="5260566"/>
          </a:xfrm>
          <a:prstGeom prst="rect">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lIns="91425" tIns="45700" rIns="91425" bIns="45700" anchor="ctr" anchorCtr="0">
            <a:noAutofit/>
          </a:bodyPr>
          <a:lstStyle/>
          <a:p>
            <a:endParaRPr/>
          </a:p>
        </p:txBody>
      </p:sp>
      <p:cxnSp>
        <p:nvCxnSpPr>
          <p:cNvPr id="6" name="Shape 164"/>
          <p:cNvCxnSpPr>
            <a:stCxn id="5" idx="0"/>
            <a:endCxn id="5" idx="2"/>
          </p:cNvCxnSpPr>
          <p:nvPr/>
        </p:nvCxnSpPr>
        <p:spPr>
          <a:xfrm>
            <a:off x="6180072" y="1529286"/>
            <a:ext cx="0" cy="5260566"/>
          </a:xfrm>
          <a:prstGeom prst="straightConnector1">
            <a:avLst/>
          </a:prstGeom>
          <a:noFill/>
          <a:ln w="9525" cap="rnd">
            <a:solidFill>
              <a:srgbClr val="800000"/>
            </a:solidFill>
            <a:prstDash val="solid"/>
            <a:miter/>
            <a:headEnd type="none" w="med" len="med"/>
            <a:tailEnd type="none" w="med" len="med"/>
          </a:ln>
        </p:spPr>
      </p:cxnSp>
      <p:cxnSp>
        <p:nvCxnSpPr>
          <p:cNvPr id="7" name="Shape 165"/>
          <p:cNvCxnSpPr>
            <a:stCxn id="5" idx="1"/>
            <a:endCxn id="5" idx="3"/>
          </p:cNvCxnSpPr>
          <p:nvPr/>
        </p:nvCxnSpPr>
        <p:spPr>
          <a:xfrm>
            <a:off x="2533657" y="4159569"/>
            <a:ext cx="7292829" cy="0"/>
          </a:xfrm>
          <a:prstGeom prst="straightConnector1">
            <a:avLst/>
          </a:prstGeom>
          <a:noFill/>
          <a:ln w="9525" cap="rnd">
            <a:solidFill>
              <a:srgbClr val="800000"/>
            </a:solidFill>
            <a:prstDash val="solid"/>
            <a:miter/>
            <a:headEnd type="none" w="med" len="med"/>
            <a:tailEnd type="none" w="med" len="med"/>
          </a:ln>
        </p:spPr>
      </p:cxnSp>
      <p:sp>
        <p:nvSpPr>
          <p:cNvPr id="8" name="Shape 166"/>
          <p:cNvSpPr txBox="1">
            <a:spLocks/>
          </p:cNvSpPr>
          <p:nvPr/>
        </p:nvSpPr>
        <p:spPr>
          <a:xfrm>
            <a:off x="5519083" y="1048032"/>
            <a:ext cx="1274519" cy="674249"/>
          </a:xfrm>
          <a:prstGeom prst="rect">
            <a:avLst/>
          </a:prstGeom>
          <a:noFill/>
          <a:ln>
            <a:noFill/>
          </a:ln>
        </p:spPr>
        <p:txBody>
          <a:bodyPr lIns="91425" tIns="45700" rIns="91425" bIns="45700" anchor="t" anchorCtr="0">
            <a:noAutofit/>
          </a:bodyPr>
          <a:lstStyle/>
          <a:p>
            <a:pPr algn="ctr">
              <a:spcBef>
                <a:spcPts val="2000"/>
              </a:spcBef>
              <a:buClr>
                <a:schemeClr val="lt1"/>
              </a:buClr>
              <a:buSzPct val="25000"/>
            </a:pPr>
            <a:r>
              <a:rPr lang="en" sz="3200" b="1" dirty="0">
                <a:solidFill>
                  <a:srgbClr val="1F497D"/>
                </a:solidFill>
                <a:latin typeface="Arial"/>
                <a:ea typeface="Arial"/>
                <a:cs typeface="Arial"/>
                <a:sym typeface="Arial"/>
              </a:rPr>
              <a:t>Time</a:t>
            </a:r>
          </a:p>
        </p:txBody>
      </p:sp>
      <p:sp>
        <p:nvSpPr>
          <p:cNvPr id="9" name="Shape 167"/>
          <p:cNvSpPr txBox="1">
            <a:spLocks/>
          </p:cNvSpPr>
          <p:nvPr/>
        </p:nvSpPr>
        <p:spPr>
          <a:xfrm rot="16200000">
            <a:off x="1327779" y="3869789"/>
            <a:ext cx="1681503" cy="700087"/>
          </a:xfrm>
          <a:prstGeom prst="rect">
            <a:avLst/>
          </a:prstGeom>
          <a:noFill/>
          <a:ln>
            <a:noFill/>
          </a:ln>
        </p:spPr>
        <p:txBody>
          <a:bodyPr lIns="91425" tIns="45700" rIns="91425" bIns="45700" anchor="t" anchorCtr="0">
            <a:noAutofit/>
          </a:bodyPr>
          <a:lstStyle/>
          <a:p>
            <a:pPr algn="ctr">
              <a:spcBef>
                <a:spcPts val="2000"/>
              </a:spcBef>
              <a:buClr>
                <a:schemeClr val="lt1"/>
              </a:buClr>
              <a:buSzPct val="25000"/>
            </a:pPr>
            <a:r>
              <a:rPr lang="en" sz="3200" b="1" dirty="0">
                <a:solidFill>
                  <a:srgbClr val="1F497D"/>
                </a:solidFill>
                <a:latin typeface="Arial"/>
                <a:ea typeface="Arial"/>
                <a:cs typeface="Arial"/>
                <a:sym typeface="Arial"/>
              </a:rPr>
              <a:t>Place</a:t>
            </a:r>
          </a:p>
        </p:txBody>
      </p:sp>
      <p:sp>
        <p:nvSpPr>
          <p:cNvPr id="10" name="Shape 168"/>
          <p:cNvSpPr txBox="1">
            <a:spLocks/>
          </p:cNvSpPr>
          <p:nvPr/>
        </p:nvSpPr>
        <p:spPr>
          <a:xfrm>
            <a:off x="2916084" y="1666482"/>
            <a:ext cx="2882497" cy="960946"/>
          </a:xfrm>
          <a:prstGeom prst="rect">
            <a:avLst/>
          </a:prstGeom>
          <a:noFill/>
          <a:ln>
            <a:noFill/>
          </a:ln>
        </p:spPr>
        <p:txBody>
          <a:bodyPr lIns="91425" tIns="45700" rIns="91425" bIns="45700" anchor="t" anchorCtr="0">
            <a:noAutofit/>
          </a:bodyPr>
          <a:lstStyle/>
          <a:p>
            <a:pPr algn="ctr">
              <a:lnSpc>
                <a:spcPct val="80000"/>
              </a:lnSpc>
              <a:buClr>
                <a:schemeClr val="lt1"/>
              </a:buClr>
              <a:buSzPct val="25000"/>
            </a:pPr>
            <a:r>
              <a:rPr lang="en" sz="2800" dirty="0">
                <a:solidFill>
                  <a:schemeClr val="accent3">
                    <a:lumMod val="50000"/>
                  </a:schemeClr>
                </a:solidFill>
                <a:ea typeface="Arial"/>
                <a:cs typeface="Arial"/>
                <a:sym typeface="Arial"/>
              </a:rPr>
              <a:t>Same Time</a:t>
            </a:r>
          </a:p>
          <a:p>
            <a:pPr algn="ctr">
              <a:lnSpc>
                <a:spcPct val="80000"/>
              </a:lnSpc>
              <a:buClr>
                <a:schemeClr val="lt1"/>
              </a:buClr>
              <a:buSzPct val="25000"/>
            </a:pPr>
            <a:r>
              <a:rPr lang="en" sz="2800" dirty="0">
                <a:solidFill>
                  <a:schemeClr val="accent3">
                    <a:lumMod val="50000"/>
                  </a:schemeClr>
                </a:solidFill>
                <a:ea typeface="Arial"/>
                <a:cs typeface="Arial"/>
                <a:sym typeface="Arial"/>
              </a:rPr>
              <a:t>Different Place</a:t>
            </a:r>
          </a:p>
        </p:txBody>
      </p:sp>
      <p:sp>
        <p:nvSpPr>
          <p:cNvPr id="11" name="Shape 169"/>
          <p:cNvSpPr txBox="1">
            <a:spLocks/>
          </p:cNvSpPr>
          <p:nvPr/>
        </p:nvSpPr>
        <p:spPr>
          <a:xfrm>
            <a:off x="6634266" y="1666483"/>
            <a:ext cx="2882497" cy="918901"/>
          </a:xfrm>
          <a:prstGeom prst="rect">
            <a:avLst/>
          </a:prstGeom>
          <a:noFill/>
          <a:ln>
            <a:noFill/>
          </a:ln>
        </p:spPr>
        <p:txBody>
          <a:bodyPr lIns="91425" tIns="45700" rIns="91425" bIns="45700" anchor="t" anchorCtr="0">
            <a:noAutofit/>
          </a:bodyPr>
          <a:lstStyle/>
          <a:p>
            <a:pPr algn="ctr">
              <a:lnSpc>
                <a:spcPct val="80000"/>
              </a:lnSpc>
              <a:spcBef>
                <a:spcPts val="1400"/>
              </a:spcBef>
              <a:buClr>
                <a:schemeClr val="lt1"/>
              </a:buClr>
              <a:buSzPct val="25000"/>
            </a:pPr>
            <a:r>
              <a:rPr lang="en" sz="2800" dirty="0">
                <a:solidFill>
                  <a:srgbClr val="4F6228"/>
                </a:solidFill>
                <a:ea typeface="Arial"/>
                <a:cs typeface="Arial"/>
                <a:sym typeface="Arial"/>
              </a:rPr>
              <a:t>Different Time</a:t>
            </a:r>
            <a:r>
              <a:rPr lang="en-US" sz="2800" dirty="0">
                <a:solidFill>
                  <a:srgbClr val="4F6228"/>
                </a:solidFill>
                <a:ea typeface="Arial"/>
                <a:cs typeface="Arial"/>
                <a:sym typeface="Arial"/>
              </a:rPr>
              <a:t> </a:t>
            </a:r>
            <a:r>
              <a:rPr lang="en" sz="2800" dirty="0">
                <a:solidFill>
                  <a:srgbClr val="4F6228"/>
                </a:solidFill>
                <a:ea typeface="Arial"/>
                <a:cs typeface="Arial"/>
                <a:sym typeface="Arial"/>
              </a:rPr>
              <a:t>Different Place</a:t>
            </a:r>
          </a:p>
        </p:txBody>
      </p:sp>
      <p:sp>
        <p:nvSpPr>
          <p:cNvPr id="12" name="Shape 170"/>
          <p:cNvSpPr txBox="1">
            <a:spLocks/>
          </p:cNvSpPr>
          <p:nvPr/>
        </p:nvSpPr>
        <p:spPr>
          <a:xfrm>
            <a:off x="2823488" y="4279348"/>
            <a:ext cx="2882497" cy="830240"/>
          </a:xfrm>
          <a:prstGeom prst="rect">
            <a:avLst/>
          </a:prstGeom>
          <a:noFill/>
          <a:ln>
            <a:noFill/>
          </a:ln>
        </p:spPr>
        <p:txBody>
          <a:bodyPr lIns="91425" tIns="45700" rIns="91425" bIns="45700" anchor="t" anchorCtr="0">
            <a:noAutofit/>
          </a:bodyPr>
          <a:lstStyle/>
          <a:p>
            <a:pPr algn="ctr">
              <a:lnSpc>
                <a:spcPct val="75000"/>
              </a:lnSpc>
              <a:spcBef>
                <a:spcPts val="1400"/>
              </a:spcBef>
              <a:buClr>
                <a:schemeClr val="lt1"/>
              </a:buClr>
              <a:buSzPct val="25000"/>
            </a:pPr>
            <a:r>
              <a:rPr lang="en" sz="2800" dirty="0">
                <a:solidFill>
                  <a:srgbClr val="4F6228"/>
                </a:solidFill>
                <a:ea typeface="Arial"/>
                <a:cs typeface="Arial"/>
                <a:sym typeface="Arial"/>
              </a:rPr>
              <a:t>Same Time</a:t>
            </a:r>
            <a:r>
              <a:rPr lang="en-US" sz="2800" dirty="0">
                <a:solidFill>
                  <a:srgbClr val="4F6228"/>
                </a:solidFill>
                <a:ea typeface="Arial"/>
                <a:cs typeface="Arial"/>
                <a:sym typeface="Arial"/>
              </a:rPr>
              <a:t> </a:t>
            </a:r>
            <a:br>
              <a:rPr lang="en-US" sz="2800" dirty="0">
                <a:solidFill>
                  <a:srgbClr val="4F6228"/>
                </a:solidFill>
                <a:ea typeface="Arial"/>
                <a:cs typeface="Arial"/>
                <a:sym typeface="Arial"/>
              </a:rPr>
            </a:br>
            <a:r>
              <a:rPr lang="en" sz="2800" dirty="0">
                <a:solidFill>
                  <a:srgbClr val="4F6228"/>
                </a:solidFill>
                <a:ea typeface="Arial"/>
                <a:cs typeface="Arial"/>
                <a:sym typeface="Arial"/>
              </a:rPr>
              <a:t>Same Place</a:t>
            </a:r>
          </a:p>
        </p:txBody>
      </p:sp>
      <p:sp>
        <p:nvSpPr>
          <p:cNvPr id="13" name="Shape 171"/>
          <p:cNvSpPr txBox="1">
            <a:spLocks/>
          </p:cNvSpPr>
          <p:nvPr/>
        </p:nvSpPr>
        <p:spPr>
          <a:xfrm>
            <a:off x="6793602" y="4272604"/>
            <a:ext cx="2882497" cy="830240"/>
          </a:xfrm>
          <a:prstGeom prst="rect">
            <a:avLst/>
          </a:prstGeom>
          <a:noFill/>
          <a:ln>
            <a:noFill/>
          </a:ln>
        </p:spPr>
        <p:txBody>
          <a:bodyPr lIns="91425" tIns="45700" rIns="91425" bIns="45700" anchor="t" anchorCtr="0">
            <a:noAutofit/>
          </a:bodyPr>
          <a:lstStyle/>
          <a:p>
            <a:pPr algn="ctr">
              <a:lnSpc>
                <a:spcPct val="75000"/>
              </a:lnSpc>
              <a:spcBef>
                <a:spcPts val="1400"/>
              </a:spcBef>
              <a:buClr>
                <a:schemeClr val="lt1"/>
              </a:buClr>
              <a:buSzPct val="25000"/>
            </a:pPr>
            <a:r>
              <a:rPr lang="en" sz="2800" dirty="0">
                <a:solidFill>
                  <a:srgbClr val="4F6228"/>
                </a:solidFill>
                <a:ea typeface="Arial"/>
                <a:cs typeface="Arial"/>
                <a:sym typeface="Arial"/>
              </a:rPr>
              <a:t>Different Time</a:t>
            </a:r>
            <a:r>
              <a:rPr lang="en-US" sz="2800" dirty="0">
                <a:solidFill>
                  <a:srgbClr val="4F6228"/>
                </a:solidFill>
                <a:ea typeface="Arial"/>
                <a:cs typeface="Arial"/>
                <a:sym typeface="Arial"/>
              </a:rPr>
              <a:t> </a:t>
            </a:r>
            <a:r>
              <a:rPr lang="en" sz="2800" dirty="0">
                <a:solidFill>
                  <a:srgbClr val="4F6228"/>
                </a:solidFill>
                <a:ea typeface="Arial"/>
                <a:cs typeface="Arial"/>
                <a:sym typeface="Arial"/>
              </a:rPr>
              <a:t>Same Place</a:t>
            </a:r>
          </a:p>
        </p:txBody>
      </p:sp>
      <p:sp>
        <p:nvSpPr>
          <p:cNvPr id="14" name="Shape 172"/>
          <p:cNvSpPr txBox="1">
            <a:spLocks/>
          </p:cNvSpPr>
          <p:nvPr/>
        </p:nvSpPr>
        <p:spPr>
          <a:xfrm>
            <a:off x="7452200" y="1189211"/>
            <a:ext cx="1459375" cy="355554"/>
          </a:xfrm>
          <a:prstGeom prst="rect">
            <a:avLst/>
          </a:prstGeom>
          <a:noFill/>
          <a:ln>
            <a:noFill/>
          </a:ln>
        </p:spPr>
        <p:txBody>
          <a:bodyPr lIns="91425" tIns="45700" rIns="91425" bIns="45700" anchor="t" anchorCtr="0">
            <a:noAutofit/>
          </a:bodyPr>
          <a:lstStyle/>
          <a:p>
            <a:pPr algn="ctr">
              <a:spcBef>
                <a:spcPts val="900"/>
              </a:spcBef>
              <a:buClr>
                <a:schemeClr val="lt1"/>
              </a:buClr>
              <a:buSzPct val="25000"/>
            </a:pPr>
            <a:r>
              <a:rPr lang="en" sz="2400" i="1" dirty="0">
                <a:solidFill>
                  <a:srgbClr val="000000"/>
                </a:solidFill>
                <a:ea typeface="Times New Roman"/>
                <a:cs typeface="Times New Roman"/>
                <a:sym typeface="Times New Roman"/>
              </a:rPr>
              <a:t>different</a:t>
            </a:r>
          </a:p>
        </p:txBody>
      </p:sp>
      <p:sp>
        <p:nvSpPr>
          <p:cNvPr id="15" name="Shape 173"/>
          <p:cNvSpPr txBox="1">
            <a:spLocks/>
          </p:cNvSpPr>
          <p:nvPr/>
        </p:nvSpPr>
        <p:spPr>
          <a:xfrm rot="16200000">
            <a:off x="1641097" y="2769508"/>
            <a:ext cx="1375774" cy="467430"/>
          </a:xfrm>
          <a:prstGeom prst="rect">
            <a:avLst/>
          </a:prstGeom>
          <a:noFill/>
          <a:ln>
            <a:noFill/>
          </a:ln>
        </p:spPr>
        <p:txBody>
          <a:bodyPr lIns="91425" tIns="45700" rIns="91425" bIns="45700" anchor="t" anchorCtr="0">
            <a:noAutofit/>
          </a:bodyPr>
          <a:lstStyle/>
          <a:p>
            <a:pPr algn="ctr">
              <a:spcBef>
                <a:spcPts val="900"/>
              </a:spcBef>
              <a:buClr>
                <a:schemeClr val="lt1"/>
              </a:buClr>
              <a:buSzPct val="25000"/>
            </a:pPr>
            <a:r>
              <a:rPr lang="en" sz="2400" i="1" dirty="0">
                <a:solidFill>
                  <a:srgbClr val="000000"/>
                </a:solidFill>
                <a:ea typeface="Times New Roman"/>
                <a:cs typeface="Times New Roman"/>
                <a:sym typeface="Times New Roman"/>
              </a:rPr>
              <a:t>different</a:t>
            </a:r>
          </a:p>
        </p:txBody>
      </p:sp>
      <p:sp>
        <p:nvSpPr>
          <p:cNvPr id="16" name="Shape 174"/>
          <p:cNvSpPr txBox="1">
            <a:spLocks/>
          </p:cNvSpPr>
          <p:nvPr/>
        </p:nvSpPr>
        <p:spPr>
          <a:xfrm>
            <a:off x="3367481" y="1216521"/>
            <a:ext cx="1273290" cy="312764"/>
          </a:xfrm>
          <a:prstGeom prst="rect">
            <a:avLst/>
          </a:prstGeom>
          <a:noFill/>
          <a:ln>
            <a:noFill/>
          </a:ln>
        </p:spPr>
        <p:txBody>
          <a:bodyPr lIns="91425" tIns="45700" rIns="91425" bIns="45700" anchor="t" anchorCtr="0">
            <a:noAutofit/>
          </a:bodyPr>
          <a:lstStyle/>
          <a:p>
            <a:pPr algn="ctr">
              <a:spcBef>
                <a:spcPts val="900"/>
              </a:spcBef>
              <a:buClr>
                <a:schemeClr val="lt1"/>
              </a:buClr>
              <a:buSzPct val="25000"/>
            </a:pPr>
            <a:r>
              <a:rPr lang="en" sz="2400" i="1" dirty="0">
                <a:solidFill>
                  <a:srgbClr val="000000"/>
                </a:solidFill>
                <a:ea typeface="Times New Roman"/>
                <a:cs typeface="Times New Roman"/>
                <a:sym typeface="Times New Roman"/>
              </a:rPr>
              <a:t>same</a:t>
            </a:r>
          </a:p>
        </p:txBody>
      </p:sp>
      <p:sp>
        <p:nvSpPr>
          <p:cNvPr id="17" name="Shape 175"/>
          <p:cNvSpPr txBox="1">
            <a:spLocks/>
          </p:cNvSpPr>
          <p:nvPr/>
        </p:nvSpPr>
        <p:spPr>
          <a:xfrm rot="16200000">
            <a:off x="1729665" y="5024784"/>
            <a:ext cx="1124932" cy="486474"/>
          </a:xfrm>
          <a:prstGeom prst="rect">
            <a:avLst/>
          </a:prstGeom>
          <a:noFill/>
          <a:ln>
            <a:noFill/>
          </a:ln>
        </p:spPr>
        <p:txBody>
          <a:bodyPr lIns="91425" tIns="45700" rIns="91425" bIns="45700" anchor="t" anchorCtr="0">
            <a:noAutofit/>
          </a:bodyPr>
          <a:lstStyle/>
          <a:p>
            <a:pPr>
              <a:spcBef>
                <a:spcPts val="900"/>
              </a:spcBef>
              <a:buClr>
                <a:schemeClr val="lt1"/>
              </a:buClr>
              <a:buSzPct val="25000"/>
            </a:pPr>
            <a:r>
              <a:rPr lang="en" sz="2400" i="1" dirty="0">
                <a:solidFill>
                  <a:srgbClr val="000000"/>
                </a:solidFill>
                <a:ea typeface="Times New Roman"/>
                <a:cs typeface="Times New Roman"/>
                <a:sym typeface="Times New Roman"/>
              </a:rPr>
              <a:t>same</a:t>
            </a:r>
          </a:p>
        </p:txBody>
      </p:sp>
      <p:sp>
        <p:nvSpPr>
          <p:cNvPr id="18" name="Shape 176"/>
          <p:cNvSpPr txBox="1">
            <a:spLocks/>
          </p:cNvSpPr>
          <p:nvPr/>
        </p:nvSpPr>
        <p:spPr>
          <a:xfrm>
            <a:off x="2728008" y="2490879"/>
            <a:ext cx="3505739" cy="1101225"/>
          </a:xfrm>
          <a:prstGeom prst="rect">
            <a:avLst/>
          </a:prstGeom>
          <a:noFill/>
          <a:ln>
            <a:noFill/>
          </a:ln>
        </p:spPr>
        <p:txBody>
          <a:bodyPr lIns="91425" tIns="45700" rIns="91425" bIns="45700" anchor="t" anchorCtr="0">
            <a:noAutofit/>
          </a:bodyPr>
          <a:lstStyle/>
          <a:p>
            <a:pPr>
              <a:buClr>
                <a:schemeClr val="lt1"/>
              </a:buClr>
              <a:buSzPct val="25000"/>
            </a:pPr>
            <a:r>
              <a:rPr lang="en" sz="2400" dirty="0">
                <a:ea typeface="Times New Roman"/>
                <a:cs typeface="Times New Roman"/>
                <a:sym typeface="Times New Roman"/>
              </a:rPr>
              <a:t>Instant messaging</a:t>
            </a:r>
          </a:p>
          <a:p>
            <a:pPr>
              <a:buClr>
                <a:schemeClr val="lt1"/>
              </a:buClr>
              <a:buSzPct val="25000"/>
            </a:pPr>
            <a:r>
              <a:rPr lang="en" sz="2400" dirty="0">
                <a:ea typeface="Times New Roman"/>
                <a:cs typeface="Times New Roman"/>
                <a:sym typeface="Times New Roman"/>
              </a:rPr>
              <a:t>Conference Calls</a:t>
            </a:r>
          </a:p>
          <a:p>
            <a:pPr>
              <a:buClr>
                <a:schemeClr val="lt1"/>
              </a:buClr>
              <a:buSzPct val="25000"/>
            </a:pPr>
            <a:r>
              <a:rPr lang="en" sz="2400" dirty="0">
                <a:ea typeface="Times New Roman"/>
                <a:cs typeface="Times New Roman"/>
                <a:sym typeface="Times New Roman"/>
              </a:rPr>
              <a:t>Webinars / Video Meetings</a:t>
            </a:r>
          </a:p>
        </p:txBody>
      </p:sp>
      <p:sp>
        <p:nvSpPr>
          <p:cNvPr id="19" name="Shape 177"/>
          <p:cNvSpPr txBox="1">
            <a:spLocks/>
          </p:cNvSpPr>
          <p:nvPr/>
        </p:nvSpPr>
        <p:spPr>
          <a:xfrm>
            <a:off x="2728008" y="5102845"/>
            <a:ext cx="3477841" cy="1152994"/>
          </a:xfrm>
          <a:prstGeom prst="rect">
            <a:avLst/>
          </a:prstGeom>
          <a:noFill/>
          <a:ln>
            <a:noFill/>
          </a:ln>
        </p:spPr>
        <p:txBody>
          <a:bodyPr lIns="91425" tIns="45700" rIns="91425" bIns="45700" anchor="t" anchorCtr="0">
            <a:noAutofit/>
          </a:bodyPr>
          <a:lstStyle/>
          <a:p>
            <a:pPr lvl="0">
              <a:buClr>
                <a:schemeClr val="lt1"/>
              </a:buClr>
              <a:buSzPct val="25000"/>
            </a:pPr>
            <a:r>
              <a:rPr lang="en" sz="2400" dirty="0">
                <a:ea typeface="Times New Roman"/>
                <a:cs typeface="Times New Roman"/>
                <a:sym typeface="Times New Roman"/>
              </a:rPr>
              <a:t>Classes, Meetings,</a:t>
            </a:r>
            <a:r>
              <a:rPr lang="en-US" sz="2400" dirty="0">
                <a:ea typeface="Times New Roman"/>
                <a:cs typeface="Times New Roman"/>
                <a:sym typeface="Times New Roman"/>
              </a:rPr>
              <a:t> </a:t>
            </a:r>
            <a:r>
              <a:rPr lang="en" sz="2400" dirty="0">
                <a:ea typeface="Times New Roman"/>
                <a:cs typeface="Times New Roman"/>
                <a:sym typeface="Times New Roman"/>
              </a:rPr>
              <a:t>Workshops</a:t>
            </a:r>
            <a:r>
              <a:rPr lang="en-US" sz="2400" dirty="0">
                <a:ea typeface="Times New Roman"/>
                <a:cs typeface="Times New Roman"/>
                <a:sym typeface="Times New Roman"/>
              </a:rPr>
              <a:t>, </a:t>
            </a:r>
            <a:r>
              <a:rPr lang="en" sz="2400" dirty="0">
                <a:ea typeface="Times New Roman"/>
                <a:cs typeface="Times New Roman"/>
                <a:sym typeface="Times New Roman"/>
              </a:rPr>
              <a:t>Flip charts, Projected notes,</a:t>
            </a:r>
          </a:p>
          <a:p>
            <a:pPr>
              <a:buClr>
                <a:schemeClr val="lt1"/>
              </a:buClr>
              <a:buSzPct val="25000"/>
            </a:pPr>
            <a:r>
              <a:rPr lang="en" sz="2400" dirty="0">
                <a:ea typeface="Times New Roman"/>
                <a:cs typeface="Times New Roman"/>
                <a:sym typeface="Times New Roman"/>
              </a:rPr>
              <a:t>White boards</a:t>
            </a:r>
            <a:r>
              <a:rPr lang="en-US" sz="2400" dirty="0">
                <a:ea typeface="Times New Roman"/>
                <a:cs typeface="Times New Roman"/>
                <a:sym typeface="Times New Roman"/>
              </a:rPr>
              <a:t>…</a:t>
            </a:r>
            <a:endParaRPr lang="en" sz="2400" dirty="0">
              <a:ea typeface="Times New Roman"/>
              <a:cs typeface="Times New Roman"/>
              <a:sym typeface="Times New Roman"/>
            </a:endParaRPr>
          </a:p>
        </p:txBody>
      </p:sp>
      <p:sp>
        <p:nvSpPr>
          <p:cNvPr id="20" name="Shape 178"/>
          <p:cNvSpPr txBox="1">
            <a:spLocks/>
          </p:cNvSpPr>
          <p:nvPr/>
        </p:nvSpPr>
        <p:spPr>
          <a:xfrm>
            <a:off x="6441846" y="2490879"/>
            <a:ext cx="3384640" cy="1287947"/>
          </a:xfrm>
          <a:prstGeom prst="rect">
            <a:avLst/>
          </a:prstGeom>
          <a:noFill/>
          <a:ln>
            <a:noFill/>
          </a:ln>
        </p:spPr>
        <p:txBody>
          <a:bodyPr lIns="91425" tIns="45700" rIns="91425" bIns="45700" anchor="t" anchorCtr="0">
            <a:noAutofit/>
          </a:bodyPr>
          <a:lstStyle/>
          <a:p>
            <a:pPr>
              <a:buClr>
                <a:schemeClr val="lt1"/>
              </a:buClr>
              <a:buSzPct val="25000"/>
            </a:pPr>
            <a:r>
              <a:rPr lang="en" sz="2400" dirty="0">
                <a:ea typeface="Times New Roman"/>
                <a:cs typeface="Times New Roman"/>
                <a:sym typeface="Times New Roman"/>
              </a:rPr>
              <a:t>Literature, Email/Voice Mail, Web Apps, Web Courseware</a:t>
            </a:r>
            <a:r>
              <a:rPr lang="en" sz="2400" dirty="0"/>
              <a:t> </a:t>
            </a:r>
            <a:endParaRPr lang="en" sz="2400" dirty="0">
              <a:ea typeface="Times New Roman"/>
              <a:cs typeface="Times New Roman"/>
              <a:sym typeface="Times New Roman"/>
            </a:endParaRPr>
          </a:p>
        </p:txBody>
      </p:sp>
      <p:sp>
        <p:nvSpPr>
          <p:cNvPr id="21" name="Shape 179"/>
          <p:cNvSpPr txBox="1">
            <a:spLocks/>
          </p:cNvSpPr>
          <p:nvPr/>
        </p:nvSpPr>
        <p:spPr>
          <a:xfrm>
            <a:off x="6441846" y="5089191"/>
            <a:ext cx="3384640" cy="1424025"/>
          </a:xfrm>
          <a:prstGeom prst="rect">
            <a:avLst/>
          </a:prstGeom>
          <a:noFill/>
          <a:ln>
            <a:noFill/>
          </a:ln>
        </p:spPr>
        <p:txBody>
          <a:bodyPr lIns="91425" tIns="45700" rIns="91425" bIns="45700" anchor="t" anchorCtr="0">
            <a:noAutofit/>
          </a:bodyPr>
          <a:lstStyle/>
          <a:p>
            <a:pPr>
              <a:buClr>
                <a:schemeClr val="lt1"/>
              </a:buClr>
              <a:buSzPct val="25000"/>
            </a:pPr>
            <a:r>
              <a:rPr lang="en" sz="2400" dirty="0">
                <a:ea typeface="Times New Roman"/>
                <a:cs typeface="Times New Roman"/>
                <a:sym typeface="Times New Roman"/>
              </a:rPr>
              <a:t>Bulletin Boards, WIKIS</a:t>
            </a:r>
          </a:p>
          <a:p>
            <a:pPr>
              <a:buClr>
                <a:schemeClr val="lt1"/>
              </a:buClr>
              <a:buSzPct val="25000"/>
            </a:pPr>
            <a:r>
              <a:rPr lang="en" sz="2400" dirty="0">
                <a:ea typeface="Times New Roman"/>
                <a:cs typeface="Times New Roman"/>
                <a:sym typeface="Times New Roman"/>
              </a:rPr>
              <a:t>Shared Servers, ‘O’ Drive</a:t>
            </a:r>
          </a:p>
          <a:p>
            <a:pPr>
              <a:buClr>
                <a:schemeClr val="lt1"/>
              </a:buClr>
              <a:buSzPct val="25000"/>
            </a:pPr>
            <a:r>
              <a:rPr lang="en" sz="2400" dirty="0">
                <a:ea typeface="Times New Roman"/>
                <a:cs typeface="Times New Roman"/>
                <a:sym typeface="Times New Roman"/>
              </a:rPr>
              <a:t>Local mailing lists</a:t>
            </a:r>
          </a:p>
        </p:txBody>
      </p:sp>
      <p:sp>
        <p:nvSpPr>
          <p:cNvPr id="24" name="TextBox 23"/>
          <p:cNvSpPr txBox="1"/>
          <p:nvPr/>
        </p:nvSpPr>
        <p:spPr>
          <a:xfrm>
            <a:off x="4430217" y="3650958"/>
            <a:ext cx="3632506" cy="646331"/>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3600" b="1" spc="150" dirty="0">
                <a:ln w="11430"/>
                <a:solidFill>
                  <a:srgbClr val="000000"/>
                </a:solidFill>
                <a:effectLst>
                  <a:outerShdw blurRad="25400" algn="tl" rotWithShape="0">
                    <a:srgbClr val="000000">
                      <a:alpha val="43000"/>
                    </a:srgbClr>
                  </a:outerShdw>
                </a:effectLst>
              </a:rPr>
              <a:t>Use them all</a:t>
            </a:r>
          </a:p>
        </p:txBody>
      </p:sp>
    </p:spTree>
    <p:extLst>
      <p:ext uri="{BB962C8B-B14F-4D97-AF65-F5344CB8AC3E}">
        <p14:creationId xmlns:p14="http://schemas.microsoft.com/office/powerpoint/2010/main" val="409102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67"/>
          <p:cNvSpPr txBox="1">
            <a:spLocks noGrp="1"/>
          </p:cNvSpPr>
          <p:nvPr>
            <p:ph sz="half" idx="1"/>
          </p:nvPr>
        </p:nvSpPr>
        <p:spPr/>
        <p:txBody>
          <a:bodyPr>
            <a:normAutofit fontScale="92500"/>
          </a:bodyPr>
          <a:lstStyle/>
          <a:p>
            <a:pPr lvl="0"/>
            <a:r>
              <a:rPr lang="en" sz="2800" b="1" dirty="0">
                <a:solidFill>
                  <a:srgbClr val="000000"/>
                </a:solidFill>
              </a:rPr>
              <a:t>Experiential vs. analytical</a:t>
            </a:r>
            <a:r>
              <a:rPr lang="en-US" sz="2800" b="1" dirty="0">
                <a:solidFill>
                  <a:srgbClr val="000000"/>
                </a:solidFill>
              </a:rPr>
              <a:t>: </a:t>
            </a:r>
            <a:r>
              <a:rPr lang="en-US" sz="2800" dirty="0">
                <a:solidFill>
                  <a:srgbClr val="000000"/>
                </a:solidFill>
              </a:rPr>
              <a:t>experimental processing is a stronger motivation for action</a:t>
            </a:r>
          </a:p>
          <a:p>
            <a:pPr lvl="0"/>
            <a:r>
              <a:rPr lang="en" sz="2800" b="1" dirty="0">
                <a:solidFill>
                  <a:srgbClr val="000000"/>
                </a:solidFill>
              </a:rPr>
              <a:t>Use </a:t>
            </a:r>
            <a:r>
              <a:rPr lang="en-US" sz="2800" b="1" dirty="0">
                <a:solidFill>
                  <a:srgbClr val="000000"/>
                </a:solidFill>
              </a:rPr>
              <a:t>vivid </a:t>
            </a:r>
            <a:r>
              <a:rPr lang="en" sz="2800" b="1" dirty="0">
                <a:solidFill>
                  <a:srgbClr val="000000"/>
                </a:solidFill>
              </a:rPr>
              <a:t>imagery</a:t>
            </a:r>
            <a:r>
              <a:rPr lang="en-US" sz="2800" dirty="0">
                <a:solidFill>
                  <a:srgbClr val="000000"/>
                </a:solidFill>
              </a:rPr>
              <a:t>: video, metaphors, stories…both emotional and analytical appeals</a:t>
            </a:r>
            <a:endParaRPr lang="en" sz="2800" dirty="0">
              <a:solidFill>
                <a:srgbClr val="000000"/>
              </a:solidFill>
            </a:endParaRPr>
          </a:p>
          <a:p>
            <a:pPr lvl="0"/>
            <a:r>
              <a:rPr lang="en" sz="2800" b="1" dirty="0">
                <a:solidFill>
                  <a:srgbClr val="000000"/>
                </a:solidFill>
              </a:rPr>
              <a:t>Avoid jargon</a:t>
            </a:r>
            <a:r>
              <a:rPr lang="en-US" sz="2800" dirty="0">
                <a:solidFill>
                  <a:srgbClr val="000000"/>
                </a:solidFill>
              </a:rPr>
              <a:t>, especially scientific terms and acronyms because people are confused by them</a:t>
            </a:r>
            <a:endParaRPr lang="en" sz="2800" dirty="0">
              <a:solidFill>
                <a:srgbClr val="000000"/>
              </a:solidFill>
            </a:endParaRPr>
          </a:p>
          <a:p>
            <a:endParaRPr lang="en" dirty="0">
              <a:solidFill>
                <a:srgbClr val="000000"/>
              </a:solidFill>
            </a:endParaRPr>
          </a:p>
          <a:p>
            <a:pPr marL="0" indent="0">
              <a:buNone/>
            </a:pPr>
            <a:endParaRPr lang="en" dirty="0">
              <a:solidFill>
                <a:srgbClr val="000000"/>
              </a:solidFill>
            </a:endParaRPr>
          </a:p>
        </p:txBody>
      </p:sp>
      <p:sp>
        <p:nvSpPr>
          <p:cNvPr id="3" name="Content Placeholder 2"/>
          <p:cNvSpPr>
            <a:spLocks noGrp="1"/>
          </p:cNvSpPr>
          <p:nvPr>
            <p:ph sz="half" idx="2"/>
          </p:nvPr>
        </p:nvSpPr>
        <p:spPr/>
        <p:txBody>
          <a:bodyPr/>
          <a:lstStyle/>
          <a:p>
            <a:endParaRPr lang="en-US"/>
          </a:p>
        </p:txBody>
      </p:sp>
      <p:sp>
        <p:nvSpPr>
          <p:cNvPr id="2" name="Title 1"/>
          <p:cNvSpPr>
            <a:spLocks noGrp="1"/>
          </p:cNvSpPr>
          <p:nvPr>
            <p:ph type="title"/>
          </p:nvPr>
        </p:nvSpPr>
        <p:spPr/>
        <p:txBody>
          <a:bodyPr>
            <a:normAutofit fontScale="90000"/>
          </a:bodyPr>
          <a:lstStyle/>
          <a:p>
            <a:r>
              <a:rPr lang="en-US" b="1" dirty="0"/>
              <a:t>P2. </a:t>
            </a:r>
            <a:r>
              <a:rPr lang="en" b="1" dirty="0"/>
              <a:t>Translate Scientific Data into Concrete Experience</a:t>
            </a:r>
            <a:endParaRPr lang="en-US" b="1" dirty="0"/>
          </a:p>
        </p:txBody>
      </p:sp>
      <p:pic>
        <p:nvPicPr>
          <p:cNvPr id="5" name="Picture 4" descr="Screen Shot 2014-01-23 at 7.14.55 PM.png"/>
          <p:cNvPicPr>
            <a:picLocks noChangeAspect="1"/>
          </p:cNvPicPr>
          <p:nvPr/>
        </p:nvPicPr>
        <p:blipFill>
          <a:blip r:embed="rId3"/>
          <a:stretch>
            <a:fillRect/>
          </a:stretch>
        </p:blipFill>
        <p:spPr>
          <a:xfrm>
            <a:off x="6355442" y="1731066"/>
            <a:ext cx="4312559" cy="4202375"/>
          </a:xfrm>
          <a:prstGeom prst="rect">
            <a:avLst/>
          </a:prstGeom>
        </p:spPr>
      </p:pic>
    </p:spTree>
    <p:extLst>
      <p:ext uri="{BB962C8B-B14F-4D97-AF65-F5344CB8AC3E}">
        <p14:creationId xmlns:p14="http://schemas.microsoft.com/office/powerpoint/2010/main" val="323355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rot="16200000">
            <a:off x="-2807871" y="2754690"/>
            <a:ext cx="6834947" cy="1325563"/>
          </a:xfrm>
        </p:spPr>
        <p:txBody>
          <a:bodyPr>
            <a:normAutofit/>
          </a:bodyPr>
          <a:lstStyle/>
          <a:p>
            <a:pPr algn="ctr"/>
            <a:r>
              <a:rPr lang="de-DE" dirty="0"/>
              <a:t>Introduction to Climate Change (ICC)</a:t>
            </a:r>
            <a:endParaRPr lang="en-US" dirty="0"/>
          </a:p>
        </p:txBody>
      </p:sp>
      <p:sp>
        <p:nvSpPr>
          <p:cNvPr id="4" name="Rectangle 3"/>
          <p:cNvSpPr/>
          <p:nvPr/>
        </p:nvSpPr>
        <p:spPr>
          <a:xfrm>
            <a:off x="1761564" y="350331"/>
            <a:ext cx="10082093" cy="6410986"/>
          </a:xfrm>
          <a:prstGeom prst="rect">
            <a:avLst/>
          </a:prstGeom>
        </p:spPr>
        <p:txBody>
          <a:bodyPr wrap="square">
            <a:spAutoFit/>
          </a:bodyPr>
          <a:lstStyle/>
          <a:p>
            <a:pPr marL="400050" lvl="0" indent="-400050">
              <a:lnSpc>
                <a:spcPct val="105000"/>
              </a:lnSpc>
              <a:spcBef>
                <a:spcPts val="600"/>
              </a:spcBef>
              <a:buFont typeface="+mj-lt"/>
              <a:buAutoNum type="romanUcPeriod"/>
            </a:pPr>
            <a:r>
              <a:rPr lang="en-US" sz="2400" b="1" dirty="0">
                <a:solidFill>
                  <a:schemeClr val="bg2">
                    <a:lumMod val="10000"/>
                  </a:schemeClr>
                </a:solidFill>
              </a:rPr>
              <a:t>HOW AND WHY THE CLIMATE IS CHANGING</a:t>
            </a:r>
            <a:endParaRPr lang="en-US" sz="2400" dirty="0">
              <a:solidFill>
                <a:schemeClr val="bg2">
                  <a:lumMod val="10000"/>
                </a:schemeClr>
              </a:solidFill>
            </a:endParaRPr>
          </a:p>
          <a:p>
            <a:pPr lvl="1">
              <a:lnSpc>
                <a:spcPct val="105000"/>
              </a:lnSpc>
            </a:pPr>
            <a:r>
              <a:rPr lang="en-US" sz="2000" dirty="0"/>
              <a:t>1.1.	Introduction to Climate Science and Climate Change</a:t>
            </a:r>
          </a:p>
          <a:p>
            <a:pPr lvl="1">
              <a:lnSpc>
                <a:spcPct val="105000"/>
              </a:lnSpc>
            </a:pPr>
            <a:r>
              <a:rPr lang="en-US" sz="2000" dirty="0"/>
              <a:t>1.2.	Causes of Climate Change</a:t>
            </a:r>
          </a:p>
          <a:p>
            <a:pPr lvl="1">
              <a:lnSpc>
                <a:spcPct val="105000"/>
              </a:lnSpc>
            </a:pPr>
            <a:r>
              <a:rPr lang="en-US" sz="2000" dirty="0"/>
              <a:t>1.3.	Climate Intensification: Floods, Droughts and Cyclones</a:t>
            </a:r>
          </a:p>
          <a:p>
            <a:pPr marL="400050" lvl="0" indent="-400050">
              <a:lnSpc>
                <a:spcPct val="105000"/>
              </a:lnSpc>
              <a:spcBef>
                <a:spcPts val="1200"/>
              </a:spcBef>
              <a:buFont typeface="+mj-lt"/>
              <a:buAutoNum type="romanUcPeriod"/>
            </a:pPr>
            <a:r>
              <a:rPr lang="en-US" sz="2400" b="1" dirty="0">
                <a:solidFill>
                  <a:schemeClr val="bg2">
                    <a:lumMod val="10000"/>
                  </a:schemeClr>
                </a:solidFill>
              </a:rPr>
              <a:t>IMPACTS OF CLIMATE CHANGE ON PEOPLE AND THE ENVIRONMENT</a:t>
            </a:r>
            <a:endParaRPr lang="en-US" sz="2400" dirty="0">
              <a:solidFill>
                <a:schemeClr val="bg2">
                  <a:lumMod val="10000"/>
                </a:schemeClr>
              </a:solidFill>
            </a:endParaRPr>
          </a:p>
          <a:p>
            <a:pPr lvl="1">
              <a:lnSpc>
                <a:spcPct val="105000"/>
              </a:lnSpc>
            </a:pPr>
            <a:r>
              <a:rPr lang="en-US" sz="2000" dirty="0"/>
              <a:t>2.1.	Introduction to Climate Change Impacts</a:t>
            </a:r>
          </a:p>
          <a:p>
            <a:pPr lvl="1">
              <a:lnSpc>
                <a:spcPct val="105000"/>
              </a:lnSpc>
            </a:pPr>
            <a:r>
              <a:rPr lang="en-US" sz="2000" dirty="0"/>
              <a:t>2.2.	Sea Level Rise</a:t>
            </a:r>
          </a:p>
          <a:p>
            <a:pPr lvl="1">
              <a:lnSpc>
                <a:spcPct val="105000"/>
              </a:lnSpc>
            </a:pPr>
            <a:r>
              <a:rPr lang="en-US" sz="2000" dirty="0"/>
              <a:t>2.3.	Climate Change and Water Resources</a:t>
            </a:r>
          </a:p>
          <a:p>
            <a:pPr lvl="1">
              <a:lnSpc>
                <a:spcPct val="105000"/>
              </a:lnSpc>
            </a:pPr>
            <a:r>
              <a:rPr lang="en-US" sz="2000" dirty="0"/>
              <a:t>2.4.	Climate Change and Food Security</a:t>
            </a:r>
          </a:p>
          <a:p>
            <a:pPr lvl="1">
              <a:lnSpc>
                <a:spcPct val="105000"/>
              </a:lnSpc>
            </a:pPr>
            <a:r>
              <a:rPr lang="en-US" sz="2000" dirty="0"/>
              <a:t>2.5.	Climate Change and Human Health</a:t>
            </a:r>
          </a:p>
          <a:p>
            <a:pPr lvl="1">
              <a:lnSpc>
                <a:spcPct val="105000"/>
              </a:lnSpc>
            </a:pPr>
            <a:r>
              <a:rPr lang="en-US" sz="2000" dirty="0"/>
              <a:t>2.6.	Climate Change and Terrestrial Ecosystems</a:t>
            </a:r>
          </a:p>
          <a:p>
            <a:pPr marL="400050" lvl="0" indent="-400050">
              <a:lnSpc>
                <a:spcPct val="105000"/>
              </a:lnSpc>
              <a:spcBef>
                <a:spcPts val="1200"/>
              </a:spcBef>
              <a:buFont typeface="+mj-lt"/>
              <a:buAutoNum type="romanUcPeriod"/>
            </a:pPr>
            <a:r>
              <a:rPr lang="en-US" sz="2400" b="1" dirty="0">
                <a:solidFill>
                  <a:schemeClr val="bg2">
                    <a:lumMod val="10000"/>
                  </a:schemeClr>
                </a:solidFill>
              </a:rPr>
              <a:t>REPONSES TO CLIMATE CHANGE </a:t>
            </a:r>
            <a:r>
              <a:rPr lang="en-US" sz="2400" b="1" dirty="0"/>
              <a:t>– MITITAGATION AND ADAPTATION</a:t>
            </a:r>
            <a:endParaRPr lang="en-US" sz="2400" dirty="0">
              <a:solidFill>
                <a:schemeClr val="bg2">
                  <a:lumMod val="10000"/>
                </a:schemeClr>
              </a:solidFill>
            </a:endParaRPr>
          </a:p>
          <a:p>
            <a:pPr lvl="1">
              <a:lnSpc>
                <a:spcPct val="105000"/>
              </a:lnSpc>
            </a:pPr>
            <a:r>
              <a:rPr lang="en-US" sz="2000" dirty="0"/>
              <a:t>3.1.	Climate Change and Forest Management</a:t>
            </a:r>
          </a:p>
          <a:p>
            <a:pPr lvl="1">
              <a:lnSpc>
                <a:spcPct val="105000"/>
              </a:lnSpc>
            </a:pPr>
            <a:r>
              <a:rPr lang="en-US" sz="2000" dirty="0"/>
              <a:t>3.2.	Climate Change and Water Resources: Responses and Adaptation</a:t>
            </a:r>
          </a:p>
          <a:p>
            <a:pPr lvl="1">
              <a:lnSpc>
                <a:spcPct val="105000"/>
              </a:lnSpc>
            </a:pPr>
            <a:r>
              <a:rPr lang="en-US" sz="2000" dirty="0"/>
              <a:t>3.3.	Principles and Practice of Climate Vulnerability Assessment</a:t>
            </a:r>
          </a:p>
          <a:p>
            <a:pPr lvl="1">
              <a:lnSpc>
                <a:spcPct val="105000"/>
              </a:lnSpc>
            </a:pPr>
            <a:r>
              <a:rPr lang="en-US" sz="2000" dirty="0"/>
              <a:t>3.4.	Uncertainties in Climate Change</a:t>
            </a:r>
          </a:p>
          <a:p>
            <a:pPr lvl="1">
              <a:lnSpc>
                <a:spcPct val="105000"/>
              </a:lnSpc>
            </a:pPr>
            <a:r>
              <a:rPr lang="en-US" sz="2000" dirty="0"/>
              <a:t>3.5.	 Climate Change and Ecosystem Services</a:t>
            </a:r>
          </a:p>
          <a:p>
            <a:pPr lvl="1">
              <a:lnSpc>
                <a:spcPct val="105000"/>
              </a:lnSpc>
            </a:pPr>
            <a:r>
              <a:rPr lang="en-US" sz="2000" b="1" dirty="0">
                <a:solidFill>
                  <a:srgbClr val="FF0000"/>
                </a:solidFill>
              </a:rPr>
              <a:t>3.6.	Effective Communications in Climate Change</a:t>
            </a:r>
          </a:p>
        </p:txBody>
      </p:sp>
      <p:sp>
        <p:nvSpPr>
          <p:cNvPr id="5" name="Right Arrow 4"/>
          <p:cNvSpPr>
            <a:spLocks noChangeArrowheads="1"/>
          </p:cNvSpPr>
          <p:nvPr/>
        </p:nvSpPr>
        <p:spPr bwMode="auto">
          <a:xfrm>
            <a:off x="1761564" y="6351859"/>
            <a:ext cx="385763" cy="242888"/>
          </a:xfrm>
          <a:prstGeom prst="rightArrow">
            <a:avLst>
              <a:gd name="adj1" fmla="val 50000"/>
              <a:gd name="adj2" fmla="val 49993"/>
            </a:avLst>
          </a:prstGeom>
          <a:solidFill>
            <a:srgbClr val="FF0000"/>
          </a:solidFill>
          <a:ln w="9525">
            <a:solidFill>
              <a:srgbClr val="FF0000"/>
            </a:solidFill>
            <a:miter lim="800000"/>
            <a:headEnd/>
            <a:tailEnd/>
          </a:ln>
          <a:effectLst>
            <a:outerShdw blurRad="40000" dist="23000" dir="5400000" rotWithShape="0">
              <a:srgbClr val="000000">
                <a:alpha val="34998"/>
              </a:srgbClr>
            </a:outerShdw>
          </a:effectLst>
        </p:spPr>
        <p:txBody>
          <a:bodyPr anchor="ctr"/>
          <a:lstStyle/>
          <a:p>
            <a:pPr algn="ctr">
              <a:defRPr/>
            </a:pPr>
            <a:endParaRPr lang="en-US">
              <a:solidFill>
                <a:schemeClr val="lt1"/>
              </a:solidFill>
              <a:latin typeface="+mn-lt"/>
              <a:ea typeface="+mn-ea"/>
              <a:cs typeface="+mn-cs"/>
            </a:endParaRPr>
          </a:p>
        </p:txBody>
      </p:sp>
    </p:spTree>
    <p:extLst>
      <p:ext uri="{BB962C8B-B14F-4D97-AF65-F5344CB8AC3E}">
        <p14:creationId xmlns:p14="http://schemas.microsoft.com/office/powerpoint/2010/main" val="376250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3" name="Shape 73"/>
          <p:cNvSpPr txBox="1">
            <a:spLocks noGrp="1"/>
          </p:cNvSpPr>
          <p:nvPr>
            <p:ph sz="half" idx="1"/>
          </p:nvPr>
        </p:nvSpPr>
        <p:spPr/>
        <p:txBody>
          <a:bodyPr>
            <a:normAutofit/>
          </a:bodyPr>
          <a:lstStyle/>
          <a:p>
            <a:pPr lvl="0"/>
            <a:r>
              <a:rPr lang="en" sz="2800" b="1" dirty="0">
                <a:solidFill>
                  <a:srgbClr val="000000"/>
                </a:solidFill>
              </a:rPr>
              <a:t>Finite pool of worry</a:t>
            </a:r>
            <a:r>
              <a:rPr lang="en-US" sz="2800" dirty="0">
                <a:solidFill>
                  <a:srgbClr val="000000"/>
                </a:solidFill>
              </a:rPr>
              <a:t>: People have limited capacity to worry </a:t>
            </a:r>
          </a:p>
          <a:p>
            <a:pPr lvl="0"/>
            <a:r>
              <a:rPr lang="en-US" sz="2800" b="1" dirty="0">
                <a:solidFill>
                  <a:srgbClr val="000000"/>
                </a:solidFill>
              </a:rPr>
              <a:t>E</a:t>
            </a:r>
            <a:r>
              <a:rPr lang="en" sz="2800" b="1" dirty="0">
                <a:solidFill>
                  <a:srgbClr val="000000"/>
                </a:solidFill>
              </a:rPr>
              <a:t>motional numbing</a:t>
            </a:r>
            <a:r>
              <a:rPr lang="en-US" sz="2800" dirty="0">
                <a:solidFill>
                  <a:srgbClr val="000000"/>
                </a:solidFill>
              </a:rPr>
              <a:t>: Repeated exposure to emotionally draining situation</a:t>
            </a:r>
          </a:p>
          <a:p>
            <a:pPr lvl="0"/>
            <a:r>
              <a:rPr lang="en-US" sz="2800" b="1" dirty="0">
                <a:solidFill>
                  <a:srgbClr val="000000"/>
                </a:solidFill>
              </a:rPr>
              <a:t>S</a:t>
            </a:r>
            <a:r>
              <a:rPr lang="en" sz="2800" b="1" dirty="0">
                <a:solidFill>
                  <a:srgbClr val="000000"/>
                </a:solidFill>
              </a:rPr>
              <a:t>ingle action bias</a:t>
            </a:r>
            <a:r>
              <a:rPr lang="en-US" sz="2800" dirty="0">
                <a:solidFill>
                  <a:srgbClr val="000000"/>
                </a:solidFill>
              </a:rPr>
              <a:t>: Tendency of taking one action even if it is not the most effective</a:t>
            </a:r>
            <a:endParaRPr lang="en" sz="2800" dirty="0">
              <a:solidFill>
                <a:srgbClr val="000000"/>
              </a:solidFill>
            </a:endParaRPr>
          </a:p>
          <a:p>
            <a:pPr marL="0" indent="0">
              <a:buNone/>
            </a:pPr>
            <a:endParaRPr lang="en" dirty="0">
              <a:solidFill>
                <a:srgbClr val="000000"/>
              </a:solidFill>
            </a:endParaRPr>
          </a:p>
        </p:txBody>
      </p:sp>
      <p:sp>
        <p:nvSpPr>
          <p:cNvPr id="3" name="Content Placeholder 2"/>
          <p:cNvSpPr>
            <a:spLocks noGrp="1"/>
          </p:cNvSpPr>
          <p:nvPr>
            <p:ph sz="half" idx="2"/>
          </p:nvPr>
        </p:nvSpPr>
        <p:spPr/>
        <p:txBody>
          <a:bodyPr/>
          <a:lstStyle/>
          <a:p>
            <a:endParaRPr lang="en-US" dirty="0"/>
          </a:p>
        </p:txBody>
      </p:sp>
      <p:sp>
        <p:nvSpPr>
          <p:cNvPr id="72" name="Shape 72"/>
          <p:cNvSpPr txBox="1">
            <a:spLocks noGrp="1"/>
          </p:cNvSpPr>
          <p:nvPr>
            <p:ph type="title"/>
          </p:nvPr>
        </p:nvSpPr>
        <p:spPr/>
        <p:txBody>
          <a:bodyPr>
            <a:normAutofit/>
          </a:bodyPr>
          <a:lstStyle/>
          <a:p>
            <a:r>
              <a:rPr lang="en-US" b="1" dirty="0"/>
              <a:t>P3. </a:t>
            </a:r>
            <a:r>
              <a:rPr lang="en" b="1" dirty="0"/>
              <a:t>Beware of Overuse of Emotional Appeals</a:t>
            </a:r>
          </a:p>
        </p:txBody>
      </p:sp>
      <p:pic>
        <p:nvPicPr>
          <p:cNvPr id="4" name="Picture 3" descr="Screen Shot 2014-01-23 at 6.46.30 PM.png"/>
          <p:cNvPicPr>
            <a:picLocks noChangeAspect="1"/>
          </p:cNvPicPr>
          <p:nvPr/>
        </p:nvPicPr>
        <p:blipFill>
          <a:blip r:embed="rId3"/>
          <a:stretch>
            <a:fillRect/>
          </a:stretch>
        </p:blipFill>
        <p:spPr>
          <a:xfrm>
            <a:off x="7086600" y="1825625"/>
            <a:ext cx="4267200" cy="4179087"/>
          </a:xfrm>
          <a:prstGeom prst="rect">
            <a:avLst/>
          </a:prstGeom>
        </p:spPr>
      </p:pic>
    </p:spTree>
    <p:extLst>
      <p:ext uri="{BB962C8B-B14F-4D97-AF65-F5344CB8AC3E}">
        <p14:creationId xmlns:p14="http://schemas.microsoft.com/office/powerpoint/2010/main" val="1036688067"/>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Content Placeholder 1"/>
          <p:cNvSpPr>
            <a:spLocks noGrp="1"/>
          </p:cNvSpPr>
          <p:nvPr>
            <p:ph idx="1"/>
          </p:nvPr>
        </p:nvSpPr>
        <p:spPr>
          <a:xfrm>
            <a:off x="838200" y="1250438"/>
            <a:ext cx="10515600" cy="4351338"/>
          </a:xfrm>
        </p:spPr>
        <p:txBody>
          <a:bodyPr>
            <a:normAutofit/>
          </a:bodyPr>
          <a:lstStyle/>
          <a:p>
            <a:r>
              <a:rPr lang="en-US" sz="2800" b="1" dirty="0">
                <a:solidFill>
                  <a:srgbClr val="000000"/>
                </a:solidFill>
              </a:rPr>
              <a:t>Be strategic about word use</a:t>
            </a:r>
            <a:r>
              <a:rPr lang="en-US" sz="2800" dirty="0">
                <a:solidFill>
                  <a:srgbClr val="000000"/>
                </a:solidFill>
              </a:rPr>
              <a:t>: </a:t>
            </a:r>
          </a:p>
        </p:txBody>
      </p:sp>
      <p:sp>
        <p:nvSpPr>
          <p:cNvPr id="78" name="Shape 78"/>
          <p:cNvSpPr txBox="1">
            <a:spLocks noGrp="1"/>
          </p:cNvSpPr>
          <p:nvPr>
            <p:ph type="title"/>
          </p:nvPr>
        </p:nvSpPr>
        <p:spPr/>
        <p:txBody>
          <a:bodyPr>
            <a:normAutofit fontScale="90000"/>
          </a:bodyPr>
          <a:lstStyle/>
          <a:p>
            <a:r>
              <a:rPr lang="en-US" b="1" dirty="0"/>
              <a:t>P4. </a:t>
            </a:r>
            <a:r>
              <a:rPr lang="en" b="1" dirty="0"/>
              <a:t>Acknowledge Scientific and Climate Uncertainties</a:t>
            </a:r>
          </a:p>
        </p:txBody>
      </p:sp>
      <p:graphicFrame>
        <p:nvGraphicFramePr>
          <p:cNvPr id="3" name="Table 2"/>
          <p:cNvGraphicFramePr>
            <a:graphicFrameLocks noGrp="1"/>
          </p:cNvGraphicFramePr>
          <p:nvPr>
            <p:extLst>
              <p:ext uri="{D42A27DB-BD31-4B8C-83A1-F6EECF244321}">
                <p14:modId xmlns:p14="http://schemas.microsoft.com/office/powerpoint/2010/main" val="2003949245"/>
              </p:ext>
            </p:extLst>
          </p:nvPr>
        </p:nvGraphicFramePr>
        <p:xfrm>
          <a:off x="627950" y="2041482"/>
          <a:ext cx="10915650" cy="4344569"/>
        </p:xfrm>
        <a:graphic>
          <a:graphicData uri="http://schemas.openxmlformats.org/drawingml/2006/table">
            <a:tbl>
              <a:tblPr firstRow="1" bandRow="1">
                <a:tableStyleId>{8799B23B-EC83-4686-B30A-512413B5E67A}</a:tableStyleId>
              </a:tblPr>
              <a:tblGrid>
                <a:gridCol w="2229502">
                  <a:extLst>
                    <a:ext uri="{9D8B030D-6E8A-4147-A177-3AD203B41FA5}">
                      <a16:colId xmlns:a16="http://schemas.microsoft.com/office/drawing/2014/main" val="20000"/>
                    </a:ext>
                  </a:extLst>
                </a:gridCol>
                <a:gridCol w="3816910">
                  <a:extLst>
                    <a:ext uri="{9D8B030D-6E8A-4147-A177-3AD203B41FA5}">
                      <a16:colId xmlns:a16="http://schemas.microsoft.com/office/drawing/2014/main" val="20001"/>
                    </a:ext>
                  </a:extLst>
                </a:gridCol>
                <a:gridCol w="4869238">
                  <a:extLst>
                    <a:ext uri="{9D8B030D-6E8A-4147-A177-3AD203B41FA5}">
                      <a16:colId xmlns:a16="http://schemas.microsoft.com/office/drawing/2014/main" val="20002"/>
                    </a:ext>
                  </a:extLst>
                </a:gridCol>
              </a:tblGrid>
              <a:tr h="545095">
                <a:tc gridSpan="3">
                  <a:txBody>
                    <a:bodyPr/>
                    <a:lstStyle/>
                    <a:p>
                      <a:pPr algn="ctr"/>
                      <a:r>
                        <a:rPr lang="en-US" sz="2400" dirty="0"/>
                        <a:t>Words with Different</a:t>
                      </a:r>
                      <a:r>
                        <a:rPr lang="en-US" sz="2400" baseline="0" dirty="0"/>
                        <a:t> Meanings to Scientists and the General Public</a:t>
                      </a:r>
                      <a:endParaRPr lang="en-US" sz="24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734208">
                <a:tc>
                  <a:txBody>
                    <a:bodyPr/>
                    <a:lstStyle/>
                    <a:p>
                      <a:r>
                        <a:rPr lang="en-US" sz="2400" b="1" dirty="0"/>
                        <a:t>Scientific</a:t>
                      </a:r>
                      <a:r>
                        <a:rPr lang="en-US" sz="2400" b="1" baseline="0" dirty="0"/>
                        <a:t> Words</a:t>
                      </a:r>
                      <a:endParaRPr lang="en-US" sz="2400" b="1" dirty="0"/>
                    </a:p>
                  </a:txBody>
                  <a:tcPr/>
                </a:tc>
                <a:tc>
                  <a:txBody>
                    <a:bodyPr/>
                    <a:lstStyle/>
                    <a:p>
                      <a:r>
                        <a:rPr lang="en-US" sz="2400" b="1" dirty="0"/>
                        <a:t>Non-Scientific</a:t>
                      </a:r>
                      <a:r>
                        <a:rPr lang="en-US" sz="2400" b="1" baseline="0" dirty="0"/>
                        <a:t> Meaning</a:t>
                      </a:r>
                      <a:endParaRPr lang="en-US" sz="2400" b="1" dirty="0"/>
                    </a:p>
                  </a:txBody>
                  <a:tcPr/>
                </a:tc>
                <a:tc>
                  <a:txBody>
                    <a:bodyPr/>
                    <a:lstStyle/>
                    <a:p>
                      <a:r>
                        <a:rPr lang="en-US" sz="2400" b="1" dirty="0"/>
                        <a:t>Better Words</a:t>
                      </a:r>
                    </a:p>
                  </a:txBody>
                  <a:tcPr/>
                </a:tc>
                <a:extLst>
                  <a:ext uri="{0D108BD9-81ED-4DB2-BD59-A6C34878D82A}">
                    <a16:rowId xmlns:a16="http://schemas.microsoft.com/office/drawing/2014/main" val="10001"/>
                  </a:ext>
                </a:extLst>
              </a:tr>
              <a:tr h="436076">
                <a:tc>
                  <a:txBody>
                    <a:bodyPr/>
                    <a:lstStyle/>
                    <a:p>
                      <a:r>
                        <a:rPr lang="en-US" sz="2400" dirty="0"/>
                        <a:t>Enhance</a:t>
                      </a:r>
                    </a:p>
                  </a:txBody>
                  <a:tcPr/>
                </a:tc>
                <a:tc>
                  <a:txBody>
                    <a:bodyPr/>
                    <a:lstStyle/>
                    <a:p>
                      <a:r>
                        <a:rPr lang="en-US" sz="2400" dirty="0"/>
                        <a:t>Improve</a:t>
                      </a:r>
                    </a:p>
                  </a:txBody>
                  <a:tcPr/>
                </a:tc>
                <a:tc>
                  <a:txBody>
                    <a:bodyPr/>
                    <a:lstStyle/>
                    <a:p>
                      <a:r>
                        <a:rPr lang="en-US" sz="2400" dirty="0"/>
                        <a:t>Intensify,</a:t>
                      </a:r>
                      <a:r>
                        <a:rPr lang="en-US" sz="2400" baseline="0" dirty="0"/>
                        <a:t> Increase</a:t>
                      </a:r>
                      <a:endParaRPr lang="en-US" sz="2400" dirty="0"/>
                    </a:p>
                  </a:txBody>
                  <a:tcPr/>
                </a:tc>
                <a:extLst>
                  <a:ext uri="{0D108BD9-81ED-4DB2-BD59-A6C34878D82A}">
                    <a16:rowId xmlns:a16="http://schemas.microsoft.com/office/drawing/2014/main" val="10002"/>
                  </a:ext>
                </a:extLst>
              </a:tr>
              <a:tr h="436076">
                <a:tc>
                  <a:txBody>
                    <a:bodyPr/>
                    <a:lstStyle/>
                    <a:p>
                      <a:r>
                        <a:rPr lang="en-US" sz="2400" dirty="0"/>
                        <a:t>Uncertainty</a:t>
                      </a:r>
                    </a:p>
                  </a:txBody>
                  <a:tcPr/>
                </a:tc>
                <a:tc>
                  <a:txBody>
                    <a:bodyPr/>
                    <a:lstStyle/>
                    <a:p>
                      <a:r>
                        <a:rPr lang="en-US" sz="2400" dirty="0"/>
                        <a:t>Not Knowing</a:t>
                      </a:r>
                    </a:p>
                  </a:txBody>
                  <a:tcPr/>
                </a:tc>
                <a:tc>
                  <a:txBody>
                    <a:bodyPr/>
                    <a:lstStyle/>
                    <a:p>
                      <a:r>
                        <a:rPr lang="en-US" sz="2400" dirty="0"/>
                        <a:t>Range</a:t>
                      </a:r>
                    </a:p>
                  </a:txBody>
                  <a:tcPr/>
                </a:tc>
                <a:extLst>
                  <a:ext uri="{0D108BD9-81ED-4DB2-BD59-A6C34878D82A}">
                    <a16:rowId xmlns:a16="http://schemas.microsoft.com/office/drawing/2014/main" val="10003"/>
                  </a:ext>
                </a:extLst>
              </a:tr>
              <a:tr h="504946">
                <a:tc>
                  <a:txBody>
                    <a:bodyPr/>
                    <a:lstStyle/>
                    <a:p>
                      <a:r>
                        <a:rPr lang="en-US" sz="2400" dirty="0"/>
                        <a:t>Risk</a:t>
                      </a:r>
                    </a:p>
                  </a:txBody>
                  <a:tcPr/>
                </a:tc>
                <a:tc>
                  <a:txBody>
                    <a:bodyPr/>
                    <a:lstStyle/>
                    <a:p>
                      <a:r>
                        <a:rPr lang="en-US" sz="2400" dirty="0"/>
                        <a:t>Low-probability</a:t>
                      </a:r>
                      <a:r>
                        <a:rPr lang="en-US" sz="2400" baseline="0" dirty="0"/>
                        <a:t> event</a:t>
                      </a:r>
                      <a:endParaRPr lang="en-US" sz="2400" dirty="0"/>
                    </a:p>
                  </a:txBody>
                  <a:tcPr/>
                </a:tc>
                <a:tc>
                  <a:txBody>
                    <a:bodyPr/>
                    <a:lstStyle/>
                    <a:p>
                      <a:r>
                        <a:rPr lang="en-US" sz="2400" dirty="0"/>
                        <a:t>Probability</a:t>
                      </a:r>
                    </a:p>
                  </a:txBody>
                  <a:tcPr/>
                </a:tc>
                <a:extLst>
                  <a:ext uri="{0D108BD9-81ED-4DB2-BD59-A6C34878D82A}">
                    <a16:rowId xmlns:a16="http://schemas.microsoft.com/office/drawing/2014/main" val="10004"/>
                  </a:ext>
                </a:extLst>
              </a:tr>
              <a:tr h="763133">
                <a:tc>
                  <a:txBody>
                    <a:bodyPr/>
                    <a:lstStyle/>
                    <a:p>
                      <a:r>
                        <a:rPr lang="en-US" sz="2400" dirty="0"/>
                        <a:t>Error</a:t>
                      </a:r>
                    </a:p>
                  </a:txBody>
                  <a:tcPr/>
                </a:tc>
                <a:tc>
                  <a:txBody>
                    <a:bodyPr/>
                    <a:lstStyle/>
                    <a:p>
                      <a:r>
                        <a:rPr lang="en-US" sz="2400" dirty="0"/>
                        <a:t>Wrong, incorrect</a:t>
                      </a:r>
                    </a:p>
                  </a:txBody>
                  <a:tcPr/>
                </a:tc>
                <a:tc>
                  <a:txBody>
                    <a:bodyPr/>
                    <a:lstStyle/>
                    <a:p>
                      <a:r>
                        <a:rPr lang="en-US" sz="2400" dirty="0"/>
                        <a:t>Uncertainty</a:t>
                      </a:r>
                      <a:r>
                        <a:rPr lang="en-US" sz="2400" baseline="0" dirty="0"/>
                        <a:t> associated with measuring device or model</a:t>
                      </a:r>
                      <a:endParaRPr lang="en-US" sz="2400" dirty="0"/>
                    </a:p>
                  </a:txBody>
                  <a:tcPr/>
                </a:tc>
                <a:extLst>
                  <a:ext uri="{0D108BD9-81ED-4DB2-BD59-A6C34878D82A}">
                    <a16:rowId xmlns:a16="http://schemas.microsoft.com/office/drawing/2014/main" val="10005"/>
                  </a:ext>
                </a:extLst>
              </a:tr>
              <a:tr h="734208">
                <a:tc>
                  <a:txBody>
                    <a:bodyPr/>
                    <a:lstStyle/>
                    <a:p>
                      <a:r>
                        <a:rPr lang="en-US" sz="2400" dirty="0"/>
                        <a:t>Bias</a:t>
                      </a:r>
                    </a:p>
                  </a:txBody>
                  <a:tcPr/>
                </a:tc>
                <a:tc>
                  <a:txBody>
                    <a:bodyPr/>
                    <a:lstStyle/>
                    <a:p>
                      <a:r>
                        <a:rPr lang="en-US" sz="2400" dirty="0"/>
                        <a:t>Unfair and deliberate</a:t>
                      </a:r>
                      <a:r>
                        <a:rPr lang="en-US" sz="2400" baseline="0" dirty="0"/>
                        <a:t> distortion</a:t>
                      </a:r>
                      <a:endParaRPr lang="en-US" sz="2400" dirty="0"/>
                    </a:p>
                  </a:txBody>
                  <a:tcPr/>
                </a:tc>
                <a:tc>
                  <a:txBody>
                    <a:bodyPr/>
                    <a:lstStyle/>
                    <a:p>
                      <a:r>
                        <a:rPr lang="en-US" sz="2400" dirty="0"/>
                        <a:t>Offset from the observed value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99194582"/>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Content Placeholder 1"/>
          <p:cNvSpPr>
            <a:spLocks noGrp="1"/>
          </p:cNvSpPr>
          <p:nvPr>
            <p:ph sz="half" idx="1"/>
          </p:nvPr>
        </p:nvSpPr>
        <p:spPr>
          <a:xfrm>
            <a:off x="469490" y="1471664"/>
            <a:ext cx="5181600" cy="4351338"/>
          </a:xfrm>
        </p:spPr>
        <p:txBody>
          <a:bodyPr>
            <a:noAutofit/>
          </a:bodyPr>
          <a:lstStyle/>
          <a:p>
            <a:r>
              <a:rPr lang="en-US" sz="3200" b="1" dirty="0">
                <a:solidFill>
                  <a:srgbClr val="000000"/>
                </a:solidFill>
              </a:rPr>
              <a:t>Precautionary principle</a:t>
            </a:r>
            <a:r>
              <a:rPr lang="en-US" sz="3200" dirty="0">
                <a:solidFill>
                  <a:srgbClr val="000000"/>
                </a:solidFill>
              </a:rPr>
              <a:t>: We will never have 100% certainty/confidence </a:t>
            </a:r>
          </a:p>
          <a:p>
            <a:r>
              <a:rPr lang="en-US" sz="3200" dirty="0">
                <a:solidFill>
                  <a:srgbClr val="000000"/>
                </a:solidFill>
              </a:rPr>
              <a:t>But we can make </a:t>
            </a:r>
            <a:r>
              <a:rPr lang="en-US" sz="3200" b="1" dirty="0">
                <a:solidFill>
                  <a:srgbClr val="000000"/>
                </a:solidFill>
              </a:rPr>
              <a:t>predictions</a:t>
            </a:r>
            <a:r>
              <a:rPr lang="en-US" sz="3200" dirty="0">
                <a:solidFill>
                  <a:srgbClr val="000000"/>
                </a:solidFill>
              </a:rPr>
              <a:t> based on the best available data, quantifying uncertainties associated with those predictions.</a:t>
            </a:r>
          </a:p>
        </p:txBody>
      </p:sp>
      <p:sp>
        <p:nvSpPr>
          <p:cNvPr id="78" name="Shape 78"/>
          <p:cNvSpPr txBox="1">
            <a:spLocks noGrp="1"/>
          </p:cNvSpPr>
          <p:nvPr>
            <p:ph type="title"/>
          </p:nvPr>
        </p:nvSpPr>
        <p:spPr/>
        <p:txBody>
          <a:bodyPr>
            <a:normAutofit fontScale="90000"/>
          </a:bodyPr>
          <a:lstStyle/>
          <a:p>
            <a:r>
              <a:rPr lang="en-US" b="1" dirty="0"/>
              <a:t>P4. </a:t>
            </a:r>
            <a:r>
              <a:rPr lang="en" b="1" dirty="0"/>
              <a:t>Acknowledge Scientific and Climate Uncertainties</a:t>
            </a:r>
          </a:p>
        </p:txBody>
      </p:sp>
      <p:pic>
        <p:nvPicPr>
          <p:cNvPr id="3" name="Picture 2" descr="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3540" y="1565748"/>
            <a:ext cx="5987242" cy="4648917"/>
          </a:xfrm>
          <a:prstGeom prst="rect">
            <a:avLst/>
          </a:prstGeom>
        </p:spPr>
      </p:pic>
    </p:spTree>
    <p:extLst>
      <p:ext uri="{BB962C8B-B14F-4D97-AF65-F5344CB8AC3E}">
        <p14:creationId xmlns:p14="http://schemas.microsoft.com/office/powerpoint/2010/main" val="321757904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r>
              <a:rPr lang="en-US" sz="2800" b="1" dirty="0">
                <a:solidFill>
                  <a:srgbClr val="000000"/>
                </a:solidFill>
              </a:rPr>
              <a:t>Open dialogue</a:t>
            </a:r>
            <a:r>
              <a:rPr lang="en-US" sz="2800" dirty="0">
                <a:solidFill>
                  <a:srgbClr val="000000"/>
                </a:solidFill>
              </a:rPr>
              <a:t>: People may understand probabilistic information better when presented to a group</a:t>
            </a:r>
          </a:p>
          <a:p>
            <a:r>
              <a:rPr lang="en-US" sz="2800" dirty="0">
                <a:solidFill>
                  <a:srgbClr val="000000"/>
                </a:solidFill>
              </a:rPr>
              <a:t>Provide opportunity to discuss with a range of </a:t>
            </a:r>
            <a:r>
              <a:rPr lang="en-US" sz="2800" b="1" dirty="0">
                <a:solidFill>
                  <a:srgbClr val="000000"/>
                </a:solidFill>
              </a:rPr>
              <a:t>knowledge, skills and personal experience </a:t>
            </a:r>
            <a:r>
              <a:rPr lang="en-US" sz="2800" dirty="0">
                <a:solidFill>
                  <a:srgbClr val="000000"/>
                </a:solidFill>
              </a:rPr>
              <a:t>to share diverse perspectives and work together to problem solve.</a:t>
            </a:r>
          </a:p>
          <a:p>
            <a:endParaRPr lang="en-US" sz="2800" dirty="0">
              <a:solidFill>
                <a:srgbClr val="000000"/>
              </a:solidFill>
            </a:endParaRPr>
          </a:p>
        </p:txBody>
      </p:sp>
      <p:sp>
        <p:nvSpPr>
          <p:cNvPr id="78" name="Shape 78"/>
          <p:cNvSpPr txBox="1">
            <a:spLocks noGrp="1"/>
          </p:cNvSpPr>
          <p:nvPr>
            <p:ph type="title"/>
          </p:nvPr>
        </p:nvSpPr>
        <p:spPr/>
        <p:txBody>
          <a:bodyPr>
            <a:normAutofit fontScale="90000"/>
          </a:bodyPr>
          <a:lstStyle/>
          <a:p>
            <a:r>
              <a:rPr lang="en-US" b="1" dirty="0"/>
              <a:t>P4. </a:t>
            </a:r>
            <a:r>
              <a:rPr lang="en" b="1" dirty="0"/>
              <a:t>Acknowledge Scientific and Climate Uncertainties</a:t>
            </a:r>
          </a:p>
        </p:txBody>
      </p:sp>
    </p:spTree>
    <p:extLst>
      <p:ext uri="{BB962C8B-B14F-4D97-AF65-F5344CB8AC3E}">
        <p14:creationId xmlns:p14="http://schemas.microsoft.com/office/powerpoint/2010/main" val="3327964089"/>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Shape 86"/>
          <p:cNvSpPr txBox="1">
            <a:spLocks noGrp="1"/>
          </p:cNvSpPr>
          <p:nvPr>
            <p:ph sz="half" idx="1"/>
          </p:nvPr>
        </p:nvSpPr>
        <p:spPr/>
        <p:txBody>
          <a:bodyPr>
            <a:normAutofit/>
          </a:bodyPr>
          <a:lstStyle/>
          <a:p>
            <a:pPr lvl="0"/>
            <a:r>
              <a:rPr lang="en-US" sz="2800" dirty="0">
                <a:solidFill>
                  <a:srgbClr val="000000"/>
                </a:solidFill>
              </a:rPr>
              <a:t>Promote p</a:t>
            </a:r>
            <a:r>
              <a:rPr lang="en" sz="2800" dirty="0">
                <a:solidFill>
                  <a:srgbClr val="000000"/>
                </a:solidFill>
              </a:rPr>
              <a:t>articipatory decision making</a:t>
            </a:r>
            <a:r>
              <a:rPr lang="en-US" sz="2800" dirty="0">
                <a:solidFill>
                  <a:srgbClr val="000000"/>
                </a:solidFill>
              </a:rPr>
              <a:t> process</a:t>
            </a:r>
          </a:p>
          <a:p>
            <a:pPr lvl="0"/>
            <a:r>
              <a:rPr lang="en-US" sz="2800" dirty="0">
                <a:solidFill>
                  <a:srgbClr val="000000"/>
                </a:solidFill>
              </a:rPr>
              <a:t>Allow a</a:t>
            </a:r>
            <a:r>
              <a:rPr lang="en" sz="2800" dirty="0">
                <a:solidFill>
                  <a:srgbClr val="000000"/>
                </a:solidFill>
              </a:rPr>
              <a:t>mple time for discussion</a:t>
            </a:r>
            <a:endParaRPr lang="en-US" sz="2800" dirty="0">
              <a:solidFill>
                <a:srgbClr val="000000"/>
              </a:solidFill>
            </a:endParaRPr>
          </a:p>
          <a:p>
            <a:r>
              <a:rPr lang="en-US" sz="2800" dirty="0">
                <a:solidFill>
                  <a:srgbClr val="000000"/>
                </a:solidFill>
              </a:rPr>
              <a:t>D</a:t>
            </a:r>
            <a:r>
              <a:rPr lang="en" sz="2800" dirty="0">
                <a:solidFill>
                  <a:srgbClr val="000000"/>
                </a:solidFill>
              </a:rPr>
              <a:t>iscussion</a:t>
            </a:r>
            <a:r>
              <a:rPr lang="en-US" sz="2800" dirty="0">
                <a:solidFill>
                  <a:srgbClr val="000000"/>
                </a:solidFill>
              </a:rPr>
              <a:t>s in s</a:t>
            </a:r>
            <a:r>
              <a:rPr lang="en" sz="2800" dirty="0">
                <a:solidFill>
                  <a:srgbClr val="000000"/>
                </a:solidFill>
              </a:rPr>
              <a:t>mall group</a:t>
            </a:r>
          </a:p>
        </p:txBody>
      </p:sp>
      <p:sp>
        <p:nvSpPr>
          <p:cNvPr id="85" name="Shape 85"/>
          <p:cNvSpPr txBox="1">
            <a:spLocks noGrp="1"/>
          </p:cNvSpPr>
          <p:nvPr>
            <p:ph type="title"/>
          </p:nvPr>
        </p:nvSpPr>
        <p:spPr/>
        <p:txBody>
          <a:bodyPr>
            <a:normAutofit/>
          </a:bodyPr>
          <a:lstStyle/>
          <a:p>
            <a:r>
              <a:rPr lang="en-US" b="1" dirty="0"/>
              <a:t>P5. </a:t>
            </a:r>
            <a:r>
              <a:rPr lang="en" b="1" dirty="0"/>
              <a:t>Connect to social identities and affiliations</a:t>
            </a:r>
          </a:p>
        </p:txBody>
      </p:sp>
      <p:pic>
        <p:nvPicPr>
          <p:cNvPr id="2" name="Picture 1" descr="Screen Shot 2014-01-23 at 7.17.15 PM.png"/>
          <p:cNvPicPr>
            <a:picLocks noChangeAspect="1"/>
          </p:cNvPicPr>
          <p:nvPr/>
        </p:nvPicPr>
        <p:blipFill>
          <a:blip r:embed="rId3"/>
          <a:stretch>
            <a:fillRect/>
          </a:stretch>
        </p:blipFill>
        <p:spPr>
          <a:xfrm>
            <a:off x="6548368" y="1825625"/>
            <a:ext cx="4957832" cy="4801900"/>
          </a:xfrm>
          <a:prstGeom prst="rect">
            <a:avLst/>
          </a:prstGeom>
        </p:spPr>
      </p:pic>
    </p:spTree>
    <p:extLst>
      <p:ext uri="{BB962C8B-B14F-4D97-AF65-F5344CB8AC3E}">
        <p14:creationId xmlns:p14="http://schemas.microsoft.com/office/powerpoint/2010/main" val="2182683337"/>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a:spLocks noGrp="1"/>
          </p:cNvSpPr>
          <p:nvPr>
            <p:ph sz="half" idx="1"/>
          </p:nvPr>
        </p:nvSpPr>
        <p:spPr>
          <a:xfrm>
            <a:off x="484239" y="1589651"/>
            <a:ext cx="5181600" cy="4351338"/>
          </a:xfrm>
        </p:spPr>
        <p:txBody>
          <a:bodyPr>
            <a:normAutofit lnSpcReduction="10000"/>
          </a:bodyPr>
          <a:lstStyle/>
          <a:p>
            <a:pPr lvl="0"/>
            <a:r>
              <a:rPr lang="en" sz="2800" b="1" dirty="0">
                <a:solidFill>
                  <a:srgbClr val="000000"/>
                </a:solidFill>
              </a:rPr>
              <a:t>Default effects</a:t>
            </a:r>
            <a:r>
              <a:rPr lang="en-US" sz="2800" b="1" dirty="0">
                <a:solidFill>
                  <a:srgbClr val="000000"/>
                </a:solidFill>
              </a:rPr>
              <a:t>:</a:t>
            </a:r>
          </a:p>
          <a:p>
            <a:pPr marL="628650" lvl="1" indent="-171450">
              <a:buFont typeface="Arial"/>
              <a:buChar char="•"/>
            </a:pPr>
            <a:r>
              <a:rPr lang="en-US" sz="2600" dirty="0">
                <a:solidFill>
                  <a:srgbClr val="000000"/>
                </a:solidFill>
              </a:rPr>
              <a:t>Human tendency to stick with the option that is </a:t>
            </a:r>
            <a:r>
              <a:rPr lang="en-US" sz="2600" b="1" dirty="0">
                <a:solidFill>
                  <a:srgbClr val="000000"/>
                </a:solidFill>
              </a:rPr>
              <a:t>selected automatically </a:t>
            </a:r>
            <a:r>
              <a:rPr lang="en-US" sz="2600" dirty="0">
                <a:solidFill>
                  <a:srgbClr val="000000"/>
                </a:solidFill>
              </a:rPr>
              <a:t>instead of choosing an alternate option</a:t>
            </a:r>
          </a:p>
          <a:p>
            <a:pPr marL="628650" lvl="1" indent="-171450">
              <a:buFont typeface="Arial"/>
              <a:buChar char="•"/>
            </a:pPr>
            <a:r>
              <a:rPr lang="en-US" sz="2600" dirty="0">
                <a:solidFill>
                  <a:srgbClr val="000000"/>
                </a:solidFill>
              </a:rPr>
              <a:t>Take advantage of this to encourage people to </a:t>
            </a:r>
            <a:r>
              <a:rPr lang="en-US" sz="2600" b="1" dirty="0">
                <a:solidFill>
                  <a:srgbClr val="000000"/>
                </a:solidFill>
              </a:rPr>
              <a:t>change their behavior </a:t>
            </a:r>
            <a:r>
              <a:rPr lang="en-US" sz="2600" dirty="0">
                <a:solidFill>
                  <a:srgbClr val="000000"/>
                </a:solidFill>
              </a:rPr>
              <a:t>that will help mitigate effects of climate change</a:t>
            </a:r>
          </a:p>
          <a:p>
            <a:pPr marL="0" indent="0">
              <a:buNone/>
            </a:pPr>
            <a:endParaRPr lang="en-US" sz="2400" dirty="0">
              <a:solidFill>
                <a:srgbClr val="000000"/>
              </a:solidFill>
            </a:endParaRPr>
          </a:p>
          <a:p>
            <a:pPr lvl="0"/>
            <a:endParaRPr lang="en-US" dirty="0">
              <a:solidFill>
                <a:srgbClr val="000000"/>
              </a:solidFill>
            </a:endParaRPr>
          </a:p>
          <a:p>
            <a:pPr marL="0" indent="0">
              <a:buNone/>
            </a:pPr>
            <a:endParaRPr lang="en" dirty="0">
              <a:solidFill>
                <a:srgbClr val="000000"/>
              </a:solidFill>
            </a:endParaRPr>
          </a:p>
        </p:txBody>
      </p:sp>
      <p:sp>
        <p:nvSpPr>
          <p:cNvPr id="97" name="Shape 97"/>
          <p:cNvSpPr txBox="1">
            <a:spLocks noGrp="1"/>
          </p:cNvSpPr>
          <p:nvPr>
            <p:ph type="title"/>
          </p:nvPr>
        </p:nvSpPr>
        <p:spPr/>
        <p:txBody>
          <a:bodyPr/>
          <a:lstStyle/>
          <a:p>
            <a:r>
              <a:rPr lang="en-US" b="1" dirty="0"/>
              <a:t>P6. </a:t>
            </a:r>
            <a:r>
              <a:rPr lang="en" b="1" dirty="0"/>
              <a:t>Make Behavior Change Easier</a:t>
            </a:r>
          </a:p>
        </p:txBody>
      </p:sp>
      <p:pic>
        <p:nvPicPr>
          <p:cNvPr id="5" name="Picture 4"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5768" y="1509292"/>
            <a:ext cx="5042851" cy="4139339"/>
          </a:xfrm>
          <a:prstGeom prst="rect">
            <a:avLst/>
          </a:prstGeom>
        </p:spPr>
      </p:pic>
    </p:spTree>
    <p:extLst>
      <p:ext uri="{BB962C8B-B14F-4D97-AF65-F5344CB8AC3E}">
        <p14:creationId xmlns:p14="http://schemas.microsoft.com/office/powerpoint/2010/main" val="3138988190"/>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8" name="Shape 98"/>
          <p:cNvSpPr txBox="1">
            <a:spLocks noGrp="1"/>
          </p:cNvSpPr>
          <p:nvPr>
            <p:ph sz="half" idx="1"/>
          </p:nvPr>
        </p:nvSpPr>
        <p:spPr/>
        <p:txBody>
          <a:bodyPr>
            <a:normAutofit lnSpcReduction="10000"/>
          </a:bodyPr>
          <a:lstStyle/>
          <a:p>
            <a:pPr lvl="0"/>
            <a:r>
              <a:rPr lang="en-US" sz="2800" b="1" dirty="0">
                <a:solidFill>
                  <a:srgbClr val="000000"/>
                </a:solidFill>
              </a:rPr>
              <a:t>I</a:t>
            </a:r>
            <a:r>
              <a:rPr lang="en" sz="2800" b="1" dirty="0">
                <a:solidFill>
                  <a:srgbClr val="000000"/>
                </a:solidFill>
              </a:rPr>
              <a:t>mmediate incentive</a:t>
            </a:r>
            <a:r>
              <a:rPr lang="en-US" sz="2800" b="1" dirty="0">
                <a:solidFill>
                  <a:srgbClr val="000000"/>
                </a:solidFill>
              </a:rPr>
              <a:t>:</a:t>
            </a:r>
          </a:p>
          <a:p>
            <a:pPr marL="628650" lvl="1" indent="-171450">
              <a:buFont typeface="Arial"/>
              <a:buChar char="•"/>
            </a:pPr>
            <a:r>
              <a:rPr lang="en-US" sz="2800" dirty="0">
                <a:solidFill>
                  <a:srgbClr val="000000"/>
                </a:solidFill>
              </a:rPr>
              <a:t>People choose default option to receive something immediately…Because it requires no action, it is always easier.</a:t>
            </a:r>
          </a:p>
          <a:p>
            <a:pPr marL="628650" lvl="1" indent="-171450">
              <a:buFont typeface="Arial"/>
              <a:buChar char="•"/>
            </a:pPr>
            <a:r>
              <a:rPr lang="en-US" sz="2800" dirty="0">
                <a:solidFill>
                  <a:srgbClr val="000000"/>
                </a:solidFill>
              </a:rPr>
              <a:t>Giving people an immediate incentive, if possible, makes behavior change easier</a:t>
            </a:r>
          </a:p>
          <a:p>
            <a:pPr lvl="0"/>
            <a:endParaRPr lang="en" sz="2800" dirty="0">
              <a:solidFill>
                <a:srgbClr val="000000"/>
              </a:solidFill>
            </a:endParaRPr>
          </a:p>
          <a:p>
            <a:pPr marL="0" indent="0">
              <a:buNone/>
            </a:pPr>
            <a:endParaRPr lang="en" sz="2800" dirty="0">
              <a:solidFill>
                <a:srgbClr val="000000"/>
              </a:solidFill>
            </a:endParaRPr>
          </a:p>
        </p:txBody>
      </p:sp>
      <p:sp>
        <p:nvSpPr>
          <p:cNvPr id="97" name="Shape 97"/>
          <p:cNvSpPr txBox="1">
            <a:spLocks noGrp="1"/>
          </p:cNvSpPr>
          <p:nvPr>
            <p:ph type="title"/>
          </p:nvPr>
        </p:nvSpPr>
        <p:spPr/>
        <p:txBody>
          <a:bodyPr/>
          <a:lstStyle/>
          <a:p>
            <a:r>
              <a:rPr lang="en-US" b="1" dirty="0"/>
              <a:t>P6. </a:t>
            </a:r>
            <a:r>
              <a:rPr lang="en" b="1" dirty="0"/>
              <a:t>Make Behavior Change Easier</a:t>
            </a:r>
          </a:p>
        </p:txBody>
      </p:sp>
      <p:pic>
        <p:nvPicPr>
          <p:cNvPr id="2" name="Picture 1" descr="Screen Shot 2014-01-23 at 7.19.43 PM.png"/>
          <p:cNvPicPr>
            <a:picLocks noChangeAspect="1"/>
          </p:cNvPicPr>
          <p:nvPr/>
        </p:nvPicPr>
        <p:blipFill>
          <a:blip r:embed="rId3"/>
          <a:stretch>
            <a:fillRect/>
          </a:stretch>
        </p:blipFill>
        <p:spPr>
          <a:xfrm>
            <a:off x="6916994" y="1190838"/>
            <a:ext cx="4807974" cy="5403248"/>
          </a:xfrm>
          <a:prstGeom prst="rect">
            <a:avLst/>
          </a:prstGeom>
        </p:spPr>
      </p:pic>
    </p:spTree>
    <p:extLst>
      <p:ext uri="{BB962C8B-B14F-4D97-AF65-F5344CB8AC3E}">
        <p14:creationId xmlns:p14="http://schemas.microsoft.com/office/powerpoint/2010/main" val="523235704"/>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idx="1"/>
          </p:nvPr>
        </p:nvSpPr>
        <p:spPr/>
        <p:txBody>
          <a:bodyPr>
            <a:noAutofit/>
          </a:bodyPr>
          <a:lstStyle/>
          <a:p>
            <a:pPr marL="171450" indent="-171450">
              <a:buFont typeface="Arial"/>
              <a:buChar char="•"/>
            </a:pPr>
            <a:r>
              <a:rPr lang="en-US" sz="2400" dirty="0">
                <a:solidFill>
                  <a:srgbClr val="000000"/>
                </a:solidFill>
              </a:rPr>
              <a:t>Climate change information must be </a:t>
            </a:r>
            <a:r>
              <a:rPr lang="en-US" sz="2400" b="1" i="1" dirty="0">
                <a:solidFill>
                  <a:srgbClr val="000000"/>
                </a:solidFill>
              </a:rPr>
              <a:t>actively communicated </a:t>
            </a:r>
            <a:r>
              <a:rPr lang="en-US" sz="2400" dirty="0">
                <a:solidFill>
                  <a:srgbClr val="000000"/>
                </a:solidFill>
              </a:rPr>
              <a:t>with appropriate language, made vivid through visual imagery and experiential scenarios, balanced with scientific information. </a:t>
            </a:r>
          </a:p>
          <a:p>
            <a:pPr marL="171450" indent="-171450">
              <a:buFont typeface="Arial"/>
              <a:buChar char="•"/>
            </a:pPr>
            <a:r>
              <a:rPr lang="en-US" sz="2400" dirty="0">
                <a:solidFill>
                  <a:srgbClr val="000000"/>
                </a:solidFill>
              </a:rPr>
              <a:t>Gaining public support for climate change policies and encouraging environmentally responsible behavior depends on a clear understanding of how people process information and make decisions.  </a:t>
            </a:r>
            <a:r>
              <a:rPr lang="en-US" sz="2400" b="1" i="1" dirty="0">
                <a:solidFill>
                  <a:srgbClr val="000000"/>
                </a:solidFill>
              </a:rPr>
              <a:t>There is no “one size fits all” approach.</a:t>
            </a:r>
          </a:p>
          <a:p>
            <a:pPr marL="171450" indent="-171450">
              <a:buFont typeface="Arial"/>
              <a:buChar char="•"/>
            </a:pPr>
            <a:r>
              <a:rPr lang="en-US" sz="2400" dirty="0">
                <a:solidFill>
                  <a:srgbClr val="000000"/>
                </a:solidFill>
              </a:rPr>
              <a:t>Ensuring that people feel both a </a:t>
            </a:r>
            <a:r>
              <a:rPr lang="en-US" sz="2400" b="1" i="1" dirty="0">
                <a:solidFill>
                  <a:srgbClr val="000000"/>
                </a:solidFill>
              </a:rPr>
              <a:t>personal connection </a:t>
            </a:r>
            <a:r>
              <a:rPr lang="en-US" sz="2400" dirty="0">
                <a:solidFill>
                  <a:srgbClr val="000000"/>
                </a:solidFill>
              </a:rPr>
              <a:t>with climate change and a desire to take action to mitigate its impact is key.  People need to know that there are solutions that they can be a part of.</a:t>
            </a:r>
          </a:p>
        </p:txBody>
      </p:sp>
      <p:sp>
        <p:nvSpPr>
          <p:cNvPr id="109" name="Shape 109"/>
          <p:cNvSpPr txBox="1">
            <a:spLocks noGrp="1"/>
          </p:cNvSpPr>
          <p:nvPr>
            <p:ph type="title"/>
          </p:nvPr>
        </p:nvSpPr>
        <p:spPr/>
        <p:txBody>
          <a:bodyPr>
            <a:normAutofit/>
          </a:bodyPr>
          <a:lstStyle/>
          <a:p>
            <a:r>
              <a:rPr lang="en-US" b="1" dirty="0"/>
              <a:t>TAKE HOME MESSAGES</a:t>
            </a:r>
            <a:endParaRPr lang="en" b="1" dirty="0"/>
          </a:p>
        </p:txBody>
      </p:sp>
    </p:spTree>
    <p:extLst>
      <p:ext uri="{BB962C8B-B14F-4D97-AF65-F5344CB8AC3E}">
        <p14:creationId xmlns:p14="http://schemas.microsoft.com/office/powerpoint/2010/main" val="1145594444"/>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825625"/>
            <a:ext cx="7546390" cy="4351338"/>
          </a:xfrm>
        </p:spPr>
        <p:txBody>
          <a:bodyPr>
            <a:normAutofit/>
          </a:bodyPr>
          <a:lstStyle/>
          <a:p>
            <a:r>
              <a:rPr lang="en-US" sz="2800" dirty="0">
                <a:hlinkClick r:id="rId2"/>
              </a:rPr>
              <a:t>http://guide.cred.columbia.edu/downloads.html</a:t>
            </a:r>
            <a:endParaRPr lang="en-US" sz="2800" dirty="0"/>
          </a:p>
          <a:p>
            <a:endParaRPr lang="en-US" sz="2800" dirty="0"/>
          </a:p>
        </p:txBody>
      </p:sp>
      <p:sp>
        <p:nvSpPr>
          <p:cNvPr id="3" name="Title 2"/>
          <p:cNvSpPr>
            <a:spLocks noGrp="1"/>
          </p:cNvSpPr>
          <p:nvPr>
            <p:ph type="title"/>
          </p:nvPr>
        </p:nvSpPr>
        <p:spPr/>
        <p:txBody>
          <a:bodyPr/>
          <a:lstStyle/>
          <a:p>
            <a:r>
              <a:rPr lang="en-US" dirty="0"/>
              <a:t>Key Reference</a:t>
            </a:r>
          </a:p>
        </p:txBody>
      </p:sp>
      <p:pic>
        <p:nvPicPr>
          <p:cNvPr id="4" name="Content Placeholder 7"/>
          <p:cNvPicPr>
            <a:picLocks noChangeAspect="1"/>
          </p:cNvPicPr>
          <p:nvPr/>
        </p:nvPicPr>
        <p:blipFill rotWithShape="1">
          <a:blip r:embed="rId3"/>
          <a:stretch/>
        </p:blipFill>
        <p:spPr>
          <a:xfrm>
            <a:off x="8640055" y="1825625"/>
            <a:ext cx="3385720" cy="4351338"/>
          </a:xfrm>
          <a:prstGeom prst="rect">
            <a:avLst/>
          </a:prstGeom>
        </p:spPr>
      </p:pic>
    </p:spTree>
    <p:extLst>
      <p:ext uri="{BB962C8B-B14F-4D97-AF65-F5344CB8AC3E}">
        <p14:creationId xmlns:p14="http://schemas.microsoft.com/office/powerpoint/2010/main" val="2722784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10" name="Shape 110"/>
          <p:cNvSpPr txBox="1">
            <a:spLocks noGrp="1"/>
          </p:cNvSpPr>
          <p:nvPr>
            <p:ph idx="1"/>
          </p:nvPr>
        </p:nvSpPr>
        <p:spPr/>
        <p:txBody>
          <a:bodyPr>
            <a:normAutofit fontScale="55000" lnSpcReduction="20000"/>
          </a:bodyPr>
          <a:lstStyle/>
          <a:p>
            <a:pPr lvl="0"/>
            <a:r>
              <a:rPr lang="en" dirty="0"/>
              <a:t>USAID LEAF’s Climate Change Curriculum. Module 1: Basic Climate Change. 2015. Winrock International.</a:t>
            </a:r>
          </a:p>
          <a:p>
            <a:pPr lvl="0"/>
            <a:r>
              <a:rPr lang="en" dirty="0"/>
              <a:t>Columbia University Center for Research on Environmental Decisions: </a:t>
            </a:r>
            <a:r>
              <a:rPr lang="en" dirty="0">
                <a:hlinkClick r:id="rId3"/>
              </a:rPr>
              <a:t>http://www.csc.noaa.gov/digitalcoast/_/pdf/CRED_Psychology_Climate_Change_Communication.pdf</a:t>
            </a:r>
          </a:p>
          <a:p>
            <a:pPr lvl="0"/>
            <a:r>
              <a:rPr lang="en" dirty="0"/>
              <a:t>BBC Climate Asia Data Portal: </a:t>
            </a:r>
            <a:r>
              <a:rPr lang="en" dirty="0">
                <a:hlinkClick r:id="rId4"/>
              </a:rPr>
              <a:t>http://www.bbc.co.uk/mediaaction/climateasiadataportal/dataportal</a:t>
            </a:r>
          </a:p>
          <a:p>
            <a:pPr lvl="0"/>
            <a:r>
              <a:rPr lang="en" dirty="0"/>
              <a:t>Twitter: Yale Forum on Climate Change and Media: @Yalemediaforum</a:t>
            </a:r>
          </a:p>
          <a:p>
            <a:pPr lvl="0"/>
            <a:r>
              <a:rPr lang="en" dirty="0"/>
              <a:t>Facebook: #AsianClimateChange via ADB</a:t>
            </a:r>
          </a:p>
          <a:p>
            <a:pPr lvl="0"/>
            <a:r>
              <a:rPr lang="en" dirty="0"/>
              <a:t>Video: The Challenges of Climate Change Communication, by 30onClimate: </a:t>
            </a:r>
            <a:r>
              <a:rPr lang="en" dirty="0">
                <a:hlinkClick r:id="rId5"/>
              </a:rPr>
              <a:t>http://www.youtube.com/watch?v=l44s0jWHBdU</a:t>
            </a:r>
          </a:p>
          <a:p>
            <a:pPr lvl="0"/>
            <a:r>
              <a:rPr lang="en" dirty="0"/>
              <a:t>IIED Policy Brief: Why Media Matters in a Warming World - Guide for Policy Makers in the Global South: </a:t>
            </a:r>
            <a:r>
              <a:rPr lang="en" dirty="0">
                <a:hlinkClick r:id="rId6"/>
              </a:rPr>
              <a:t>http://pubs.iied.org/pdfs/G03119.pdf</a:t>
            </a:r>
          </a:p>
          <a:p>
            <a:pPr marL="0" indent="0">
              <a:buNone/>
            </a:pPr>
            <a:endParaRPr lang="en" dirty="0"/>
          </a:p>
        </p:txBody>
      </p:sp>
      <p:sp>
        <p:nvSpPr>
          <p:cNvPr id="109" name="Shape 109"/>
          <p:cNvSpPr txBox="1">
            <a:spLocks noGrp="1"/>
          </p:cNvSpPr>
          <p:nvPr>
            <p:ph type="title"/>
          </p:nvPr>
        </p:nvSpPr>
        <p:spPr/>
        <p:txBody>
          <a:bodyPr/>
          <a:lstStyle/>
          <a:p>
            <a:r>
              <a:rPr lang="en-US"/>
              <a:t>Resources</a:t>
            </a:r>
            <a:endParaRPr lang="en" dirty="0"/>
          </a:p>
        </p:txBody>
      </p:sp>
    </p:spTree>
    <p:extLst>
      <p:ext uri="{BB962C8B-B14F-4D97-AF65-F5344CB8AC3E}">
        <p14:creationId xmlns:p14="http://schemas.microsoft.com/office/powerpoint/2010/main" val="374076912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50" y="0"/>
            <a:ext cx="11879263" cy="1079500"/>
          </a:xfrm>
        </p:spPr>
        <p:txBody>
          <a:bodyPr rtlCol="0">
            <a:normAutofit/>
          </a:bodyPr>
          <a:lstStyle/>
          <a:p>
            <a:pPr eaLnBrk="1" fontAlgn="auto" hangingPunct="1">
              <a:spcAft>
                <a:spcPts val="0"/>
              </a:spcAft>
              <a:defRPr/>
            </a:pPr>
            <a:r>
              <a:rPr lang="en-US" dirty="0"/>
              <a:t>Acknowledgements</a:t>
            </a:r>
          </a:p>
        </p:txBody>
      </p:sp>
      <p:graphicFrame>
        <p:nvGraphicFramePr>
          <p:cNvPr id="4" name="Table 3"/>
          <p:cNvGraphicFramePr>
            <a:graphicFrameLocks noGrp="1"/>
          </p:cNvGraphicFramePr>
          <p:nvPr>
            <p:extLst/>
          </p:nvPr>
        </p:nvGraphicFramePr>
        <p:xfrm>
          <a:off x="238540" y="1855322"/>
          <a:ext cx="4861494" cy="3657600"/>
        </p:xfrm>
        <a:graphic>
          <a:graphicData uri="http://schemas.openxmlformats.org/drawingml/2006/table">
            <a:tbl>
              <a:tblPr firstRow="1" bandRow="1">
                <a:tableStyleId>{5C22544A-7EE6-4342-B048-85BDC9FD1C3A}</a:tableStyleId>
              </a:tblPr>
              <a:tblGrid>
                <a:gridCol w="4861494">
                  <a:extLst>
                    <a:ext uri="{9D8B030D-6E8A-4147-A177-3AD203B41FA5}">
                      <a16:colId xmlns:a16="http://schemas.microsoft.com/office/drawing/2014/main" val="2152013341"/>
                    </a:ext>
                  </a:extLst>
                </a:gridCol>
              </a:tblGrid>
              <a:tr h="339242">
                <a:tc>
                  <a:txBody>
                    <a:bodyPr/>
                    <a:lstStyle/>
                    <a:p>
                      <a:r>
                        <a:rPr lang="en-US" dirty="0"/>
                        <a:t>UNIVERSITIES</a:t>
                      </a:r>
                      <a:endParaRPr lang="en-SG" dirty="0"/>
                    </a:p>
                  </a:txBody>
                  <a:tcPr>
                    <a:solidFill>
                      <a:schemeClr val="accent2">
                        <a:lumMod val="75000"/>
                      </a:schemeClr>
                    </a:solidFill>
                  </a:tcPr>
                </a:tc>
                <a:extLst>
                  <a:ext uri="{0D108BD9-81ED-4DB2-BD59-A6C34878D82A}">
                    <a16:rowId xmlns:a16="http://schemas.microsoft.com/office/drawing/2014/main" val="3951541938"/>
                  </a:ext>
                </a:extLst>
              </a:tr>
              <a:tr h="339242">
                <a:tc>
                  <a:txBody>
                    <a:bodyPr/>
                    <a:lstStyle/>
                    <a:p>
                      <a:r>
                        <a:rPr lang="en-US" sz="1800" b="1" kern="1200" dirty="0">
                          <a:solidFill>
                            <a:schemeClr val="dk1"/>
                          </a:solidFill>
                          <a:effectLst/>
                          <a:latin typeface="+mn-lt"/>
                          <a:ea typeface="+mn-ea"/>
                          <a:cs typeface="+mn-cs"/>
                        </a:rPr>
                        <a:t>Bangladesh Agricultural University </a:t>
                      </a:r>
                      <a:endParaRPr lang="en-SG" dirty="0"/>
                    </a:p>
                  </a:txBody>
                  <a:tcPr/>
                </a:tc>
                <a:extLst>
                  <a:ext uri="{0D108BD9-81ED-4DB2-BD59-A6C34878D82A}">
                    <a16:rowId xmlns:a16="http://schemas.microsoft.com/office/drawing/2014/main" val="361843141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University of </a:t>
                      </a:r>
                      <a:r>
                        <a:rPr lang="en-US" b="1" dirty="0"/>
                        <a:t>Chittagong</a:t>
                      </a:r>
                      <a:endParaRPr lang="en-SG" b="1" dirty="0"/>
                    </a:p>
                  </a:txBody>
                  <a:tcPr/>
                </a:tc>
                <a:extLst>
                  <a:ext uri="{0D108BD9-81ED-4DB2-BD59-A6C34878D82A}">
                    <a16:rowId xmlns:a16="http://schemas.microsoft.com/office/drawing/2014/main" val="1565770784"/>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Dhaka University</a:t>
                      </a:r>
                      <a:endParaRPr lang="en-SG" b="1" dirty="0"/>
                    </a:p>
                  </a:txBody>
                  <a:tcPr/>
                </a:tc>
                <a:extLst>
                  <a:ext uri="{0D108BD9-81ED-4DB2-BD59-A6C34878D82A}">
                    <a16:rowId xmlns:a16="http://schemas.microsoft.com/office/drawing/2014/main" val="1217342287"/>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Independent University, Bangladesh</a:t>
                      </a:r>
                      <a:endParaRPr lang="en-SG" b="1" dirty="0"/>
                    </a:p>
                  </a:txBody>
                  <a:tcPr/>
                </a:tc>
                <a:extLst>
                  <a:ext uri="{0D108BD9-81ED-4DB2-BD59-A6C34878D82A}">
                    <a16:rowId xmlns:a16="http://schemas.microsoft.com/office/drawing/2014/main" val="232038122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Khulna</a:t>
                      </a:r>
                      <a:r>
                        <a:rPr lang="en-US" b="1" baseline="0" dirty="0"/>
                        <a:t> University</a:t>
                      </a:r>
                      <a:endParaRPr lang="en-SG" b="1" dirty="0"/>
                    </a:p>
                  </a:txBody>
                  <a:tcPr/>
                </a:tc>
                <a:extLst>
                  <a:ext uri="{0D108BD9-81ED-4DB2-BD59-A6C34878D82A}">
                    <a16:rowId xmlns:a16="http://schemas.microsoft.com/office/drawing/2014/main" val="392130644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Noakhali</a:t>
                      </a:r>
                      <a:r>
                        <a:rPr lang="en-US" b="1" dirty="0"/>
                        <a:t> University of Science and Technology</a:t>
                      </a:r>
                      <a:endParaRPr lang="en-SG" b="1" dirty="0"/>
                    </a:p>
                  </a:txBody>
                  <a:tcPr/>
                </a:tc>
                <a:extLst>
                  <a:ext uri="{0D108BD9-81ED-4DB2-BD59-A6C34878D82A}">
                    <a16:rowId xmlns:a16="http://schemas.microsoft.com/office/drawing/2014/main" val="1131339479"/>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Shahjalal</a:t>
                      </a:r>
                      <a:r>
                        <a:rPr lang="en-US" b="1" baseline="0" dirty="0"/>
                        <a:t> University </a:t>
                      </a:r>
                      <a:r>
                        <a:rPr lang="en-US" b="1" dirty="0"/>
                        <a:t>of Science and Technology</a:t>
                      </a:r>
                      <a:endParaRPr lang="en-SG" b="1" dirty="0"/>
                    </a:p>
                  </a:txBody>
                  <a:tcPr/>
                </a:tc>
                <a:extLst>
                  <a:ext uri="{0D108BD9-81ED-4DB2-BD59-A6C34878D82A}">
                    <a16:rowId xmlns:a16="http://schemas.microsoft.com/office/drawing/2014/main" val="495297682"/>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Sher-e-Bangla</a:t>
                      </a:r>
                      <a:r>
                        <a:rPr lang="en-US" b="1" baseline="0" dirty="0"/>
                        <a:t> Agriculture University</a:t>
                      </a:r>
                      <a:endParaRPr lang="en-SG" b="1" dirty="0"/>
                    </a:p>
                  </a:txBody>
                  <a:tcPr/>
                </a:tc>
                <a:extLst>
                  <a:ext uri="{0D108BD9-81ED-4DB2-BD59-A6C34878D82A}">
                    <a16:rowId xmlns:a16="http://schemas.microsoft.com/office/drawing/2014/main" val="3541905071"/>
                  </a:ext>
                </a:extLst>
              </a:tr>
              <a:tr h="3392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b="1" dirty="0"/>
                        <a:t>North South University</a:t>
                      </a:r>
                    </a:p>
                  </a:txBody>
                  <a:tcPr/>
                </a:tc>
                <a:extLst>
                  <a:ext uri="{0D108BD9-81ED-4DB2-BD59-A6C34878D82A}">
                    <a16:rowId xmlns:a16="http://schemas.microsoft.com/office/drawing/2014/main" val="10009"/>
                  </a:ext>
                </a:extLst>
              </a:tr>
            </a:tbl>
          </a:graphicData>
        </a:graphic>
      </p:graphicFrame>
      <p:graphicFrame>
        <p:nvGraphicFramePr>
          <p:cNvPr id="7" name="Table 6"/>
          <p:cNvGraphicFramePr>
            <a:graphicFrameLocks noGrp="1"/>
          </p:cNvGraphicFramePr>
          <p:nvPr>
            <p:extLst/>
          </p:nvPr>
        </p:nvGraphicFramePr>
        <p:xfrm>
          <a:off x="5370490" y="1198785"/>
          <a:ext cx="6556467" cy="2348478"/>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4155131984"/>
                    </a:ext>
                  </a:extLst>
                </a:gridCol>
                <a:gridCol w="3581447">
                  <a:extLst>
                    <a:ext uri="{9D8B030D-6E8A-4147-A177-3AD203B41FA5}">
                      <a16:colId xmlns:a16="http://schemas.microsoft.com/office/drawing/2014/main" val="2614824422"/>
                    </a:ext>
                  </a:extLst>
                </a:gridCol>
              </a:tblGrid>
              <a:tr h="319634">
                <a:tc>
                  <a:txBody>
                    <a:bodyPr/>
                    <a:lstStyle/>
                    <a:p>
                      <a:r>
                        <a:rPr lang="en-US" dirty="0"/>
                        <a:t>EXPERT</a:t>
                      </a:r>
                      <a:r>
                        <a:rPr lang="en-US" baseline="0" dirty="0"/>
                        <a:t> CONTRIBUTORS</a:t>
                      </a:r>
                      <a:endParaRPr lang="en-SG" dirty="0"/>
                    </a:p>
                  </a:txBody>
                  <a:tcPr>
                    <a:solidFill>
                      <a:schemeClr val="accent6"/>
                    </a:solidFill>
                  </a:tcPr>
                </a:tc>
                <a:tc>
                  <a:txBody>
                    <a:bodyPr/>
                    <a:lstStyle/>
                    <a:p>
                      <a:r>
                        <a:rPr lang="en-US" dirty="0"/>
                        <a:t>SPECIFIC INPUTS</a:t>
                      </a:r>
                      <a:endParaRPr lang="en-SG" dirty="0"/>
                    </a:p>
                  </a:txBody>
                  <a:tcPr>
                    <a:solidFill>
                      <a:schemeClr val="accent6"/>
                    </a:solidFill>
                  </a:tcPr>
                </a:tc>
                <a:extLst>
                  <a:ext uri="{0D108BD9-81ED-4DB2-BD59-A6C34878D82A}">
                    <a16:rowId xmlns:a16="http://schemas.microsoft.com/office/drawing/2014/main" val="588621041"/>
                  </a:ext>
                </a:extLst>
              </a:tr>
              <a:tr h="319634">
                <a:tc>
                  <a:txBody>
                    <a:bodyPr/>
                    <a:lstStyle/>
                    <a:p>
                      <a:r>
                        <a:rPr lang="en-US" sz="1800" b="0" i="0" kern="1200" dirty="0">
                          <a:solidFill>
                            <a:schemeClr val="dk1"/>
                          </a:solidFill>
                          <a:effectLst/>
                          <a:latin typeface="+mn-lt"/>
                          <a:ea typeface="+mn-ea"/>
                          <a:cs typeface="+mn-cs"/>
                        </a:rPr>
                        <a:t>Prof. (Dr.) </a:t>
                      </a:r>
                      <a:r>
                        <a:rPr lang="en-US" sz="1800" b="0" i="0" kern="1200" dirty="0" err="1">
                          <a:solidFill>
                            <a:schemeClr val="dk1"/>
                          </a:solidFill>
                          <a:effectLst/>
                          <a:latin typeface="+mn-lt"/>
                          <a:ea typeface="+mn-ea"/>
                          <a:cs typeface="+mn-cs"/>
                        </a:rPr>
                        <a:t>Manzoor</a:t>
                      </a:r>
                      <a:r>
                        <a:rPr lang="en-US" sz="1800" b="0" i="0" kern="1200" dirty="0">
                          <a:solidFill>
                            <a:schemeClr val="dk1"/>
                          </a:solidFill>
                          <a:effectLst/>
                          <a:latin typeface="+mn-lt"/>
                          <a:ea typeface="+mn-ea"/>
                          <a:cs typeface="+mn-cs"/>
                        </a:rPr>
                        <a:t> Rashid</a:t>
                      </a:r>
                      <a:endParaRPr lang="en-SG" dirty="0"/>
                    </a:p>
                  </a:txBody>
                  <a:tcPr/>
                </a:tc>
                <a:tc>
                  <a:txBody>
                    <a:bodyPr/>
                    <a:lstStyle/>
                    <a:p>
                      <a:r>
                        <a:rPr lang="en-US" sz="1800" b="0" i="0" kern="1200" dirty="0">
                          <a:solidFill>
                            <a:schemeClr val="dk1"/>
                          </a:solidFill>
                          <a:effectLst/>
                          <a:latin typeface="+mn-lt"/>
                          <a:ea typeface="+mn-ea"/>
                          <a:cs typeface="+mn-cs"/>
                        </a:rPr>
                        <a:t>Curriculum</a:t>
                      </a:r>
                      <a:r>
                        <a:rPr lang="en-US" sz="1800" b="0" i="0" kern="1200" baseline="0" dirty="0">
                          <a:solidFill>
                            <a:schemeClr val="dk1"/>
                          </a:solidFill>
                          <a:effectLst/>
                          <a:latin typeface="+mn-lt"/>
                          <a:ea typeface="+mn-ea"/>
                          <a:cs typeface="+mn-cs"/>
                        </a:rPr>
                        <a:t> Development for all topics</a:t>
                      </a:r>
                      <a:endParaRPr lang="en-SG" b="0" dirty="0"/>
                    </a:p>
                  </a:txBody>
                  <a:tcPr/>
                </a:tc>
                <a:extLst>
                  <a:ext uri="{0D108BD9-81ED-4DB2-BD59-A6C34878D82A}">
                    <a16:rowId xmlns:a16="http://schemas.microsoft.com/office/drawing/2014/main" val="126233955"/>
                  </a:ext>
                </a:extLst>
              </a:tr>
              <a:tr h="428238">
                <a:tc>
                  <a:txBody>
                    <a:bodyPr/>
                    <a:lstStyle/>
                    <a:p>
                      <a:r>
                        <a:rPr lang="en-US" dirty="0"/>
                        <a:t>Prof. (Dr.) Md. </a:t>
                      </a:r>
                      <a:r>
                        <a:rPr lang="en-US" dirty="0" err="1"/>
                        <a:t>Danesh</a:t>
                      </a:r>
                      <a:r>
                        <a:rPr lang="en-US" dirty="0"/>
                        <a:t> Miah</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REDD+, Forest</a:t>
                      </a:r>
                      <a:r>
                        <a:rPr lang="en-US" sz="1800" b="0" i="0" kern="1200" baseline="0" dirty="0">
                          <a:solidFill>
                            <a:schemeClr val="dk1"/>
                          </a:solidFill>
                          <a:effectLst/>
                          <a:latin typeface="+mn-lt"/>
                          <a:ea typeface="+mn-ea"/>
                          <a:cs typeface="+mn-cs"/>
                        </a:rPr>
                        <a:t> Carbon</a:t>
                      </a:r>
                      <a:endParaRPr lang="en-SG" b="0" dirty="0"/>
                    </a:p>
                  </a:txBody>
                  <a:tcPr/>
                </a:tc>
                <a:extLst>
                  <a:ext uri="{0D108BD9-81ED-4DB2-BD59-A6C34878D82A}">
                    <a16:rowId xmlns:a16="http://schemas.microsoft.com/office/drawing/2014/main" val="2857115431"/>
                  </a:ext>
                </a:extLst>
              </a:tr>
              <a:tr h="428238">
                <a:tc>
                  <a:txBody>
                    <a:bodyPr/>
                    <a:lstStyle/>
                    <a:p>
                      <a:r>
                        <a:rPr lang="en-US" sz="1800" b="0" i="0" kern="1200" dirty="0">
                          <a:solidFill>
                            <a:schemeClr val="dk1"/>
                          </a:solidFill>
                          <a:effectLst/>
                          <a:latin typeface="+mn-lt"/>
                          <a:ea typeface="+mn-ea"/>
                          <a:cs typeface="+mn-cs"/>
                        </a:rPr>
                        <a:t>Prof. (Dr.) Md. </a:t>
                      </a:r>
                      <a:r>
                        <a:rPr lang="en-US" sz="1800" b="0" i="0" kern="1200" dirty="0" err="1">
                          <a:solidFill>
                            <a:schemeClr val="dk1"/>
                          </a:solidFill>
                          <a:effectLst/>
                          <a:latin typeface="+mn-lt"/>
                          <a:ea typeface="+mn-ea"/>
                          <a:cs typeface="+mn-cs"/>
                        </a:rPr>
                        <a:t>Jakariya</a:t>
                      </a:r>
                      <a:r>
                        <a:rPr lang="en-US" sz="1800" b="0" i="0" kern="1200" dirty="0">
                          <a:solidFill>
                            <a:schemeClr val="dk1"/>
                          </a:solidFill>
                          <a:effectLst/>
                          <a:latin typeface="+mn-lt"/>
                          <a:ea typeface="+mn-ea"/>
                          <a:cs typeface="+mn-cs"/>
                        </a:rPr>
                        <a:t> </a:t>
                      </a:r>
                      <a:endParaRPr lang="en-SG" dirty="0"/>
                    </a:p>
                  </a:txBody>
                  <a:tcPr/>
                </a:tc>
                <a:tc>
                  <a:txBody>
                    <a:bodyPr/>
                    <a:lstStyle/>
                    <a:p>
                      <a:r>
                        <a:rPr lang="en-US" dirty="0"/>
                        <a:t>Community NR</a:t>
                      </a:r>
                      <a:r>
                        <a:rPr lang="en-US" baseline="0" dirty="0"/>
                        <a:t> Management, Climate Change, Natural Resources Management</a:t>
                      </a:r>
                      <a:endParaRPr lang="en-US" dirty="0"/>
                    </a:p>
                  </a:txBody>
                  <a:tcPr/>
                </a:tc>
                <a:extLst>
                  <a:ext uri="{0D108BD9-81ED-4DB2-BD59-A6C34878D82A}">
                    <a16:rowId xmlns:a16="http://schemas.microsoft.com/office/drawing/2014/main" val="10003"/>
                  </a:ext>
                </a:extLst>
              </a:tr>
            </a:tbl>
          </a:graphicData>
        </a:graphic>
      </p:graphicFrame>
      <p:sp>
        <p:nvSpPr>
          <p:cNvPr id="9" name="TextBox 8"/>
          <p:cNvSpPr txBox="1"/>
          <p:nvPr/>
        </p:nvSpPr>
        <p:spPr>
          <a:xfrm>
            <a:off x="238540" y="6288744"/>
            <a:ext cx="11509113" cy="369332"/>
          </a:xfrm>
          <a:prstGeom prst="rect">
            <a:avLst/>
          </a:prstGeom>
          <a:solidFill>
            <a:schemeClr val="bg1">
              <a:lumMod val="65000"/>
            </a:schemeClr>
          </a:solidFill>
        </p:spPr>
        <p:txBody>
          <a:bodyPr wrap="none" rtlCol="0">
            <a:spAutoFit/>
          </a:bodyPr>
          <a:lstStyle/>
          <a:p>
            <a:r>
              <a:rPr lang="en-US" b="1" dirty="0"/>
              <a:t>DESIGN, LAYOUT AND CONTENT DEVELOPMENT:  Ms. Chi Pham, Curriculum Development Expert, Bangkok, Thailand</a:t>
            </a:r>
            <a:endParaRPr lang="en-SG" b="1" dirty="0"/>
          </a:p>
        </p:txBody>
      </p:sp>
      <p:graphicFrame>
        <p:nvGraphicFramePr>
          <p:cNvPr id="2" name="Table 1"/>
          <p:cNvGraphicFramePr>
            <a:graphicFrameLocks noGrp="1"/>
          </p:cNvGraphicFramePr>
          <p:nvPr>
            <p:extLst/>
          </p:nvPr>
        </p:nvGraphicFramePr>
        <p:xfrm>
          <a:off x="5357236" y="3642695"/>
          <a:ext cx="6582973" cy="2590800"/>
        </p:xfrm>
        <a:graphic>
          <a:graphicData uri="http://schemas.openxmlformats.org/drawingml/2006/table">
            <a:tbl>
              <a:tblPr firstRow="1" bandRow="1">
                <a:tableStyleId>{5C22544A-7EE6-4342-B048-85BDC9FD1C3A}</a:tableStyleId>
              </a:tblPr>
              <a:tblGrid>
                <a:gridCol w="2975020">
                  <a:extLst>
                    <a:ext uri="{9D8B030D-6E8A-4147-A177-3AD203B41FA5}">
                      <a16:colId xmlns:a16="http://schemas.microsoft.com/office/drawing/2014/main" val="60904169"/>
                    </a:ext>
                  </a:extLst>
                </a:gridCol>
                <a:gridCol w="3607953">
                  <a:extLst>
                    <a:ext uri="{9D8B030D-6E8A-4147-A177-3AD203B41FA5}">
                      <a16:colId xmlns:a16="http://schemas.microsoft.com/office/drawing/2014/main" val="515064804"/>
                    </a:ext>
                  </a:extLst>
                </a:gridCol>
              </a:tblGrid>
              <a:tr h="370840">
                <a:tc>
                  <a:txBody>
                    <a:bodyPr/>
                    <a:lstStyle/>
                    <a:p>
                      <a:r>
                        <a:rPr lang="en-US" dirty="0"/>
                        <a:t>CREL</a:t>
                      </a:r>
                      <a:r>
                        <a:rPr lang="en-US" baseline="0" dirty="0"/>
                        <a:t> STAFF</a:t>
                      </a:r>
                      <a:endParaRPr lang="en-SG" dirty="0"/>
                    </a:p>
                  </a:txBody>
                  <a:tcPr>
                    <a:solidFill>
                      <a:srgbClr val="7030A0"/>
                    </a:solidFill>
                  </a:tcPr>
                </a:tc>
                <a:tc>
                  <a:txBody>
                    <a:bodyPr/>
                    <a:lstStyle/>
                    <a:p>
                      <a:r>
                        <a:rPr lang="en-US" dirty="0"/>
                        <a:t>CREL STAFF</a:t>
                      </a:r>
                      <a:endParaRPr lang="en-SG" dirty="0"/>
                    </a:p>
                  </a:txBody>
                  <a:tcPr>
                    <a:solidFill>
                      <a:srgbClr val="7030A0"/>
                    </a:solidFill>
                  </a:tcPr>
                </a:tc>
                <a:extLst>
                  <a:ext uri="{0D108BD9-81ED-4DB2-BD59-A6C34878D82A}">
                    <a16:rowId xmlns:a16="http://schemas.microsoft.com/office/drawing/2014/main" val="27335484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John A Dorr</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Utpal Dutta</a:t>
                      </a:r>
                      <a:endParaRPr lang="en-SG" dirty="0"/>
                    </a:p>
                  </a:txBody>
                  <a:tcPr/>
                </a:tc>
                <a:extLst>
                  <a:ext uri="{0D108BD9-81ED-4DB2-BD59-A6C34878D82A}">
                    <a16:rowId xmlns:a16="http://schemas.microsoft.com/office/drawing/2014/main" val="237303979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Abu Mostafa Kamal Uddin</a:t>
                      </a:r>
                      <a:endParaRPr lang="en-SG"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Ruhul Mohaiman Chowdhury</a:t>
                      </a:r>
                      <a:endParaRPr lang="en-US" sz="1800" dirty="0">
                        <a:latin typeface="+mn-lt"/>
                      </a:endParaRPr>
                    </a:p>
                  </a:txBody>
                  <a:tcPr/>
                </a:tc>
                <a:extLst>
                  <a:ext uri="{0D108BD9-81ED-4DB2-BD59-A6C34878D82A}">
                    <a16:rowId xmlns:a16="http://schemas.microsoft.com/office/drawing/2014/main" val="299089047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Kevin  T. Kamp</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Rahima Khatun</a:t>
                      </a:r>
                      <a:endParaRPr lang="en-US" sz="1800" dirty="0">
                        <a:latin typeface="+mn-lt"/>
                      </a:endParaRPr>
                    </a:p>
                  </a:txBody>
                  <a:tcPr/>
                </a:tc>
                <a:extLst>
                  <a:ext uri="{0D108BD9-81ED-4DB2-BD59-A6C34878D82A}">
                    <a16:rowId xmlns:a16="http://schemas.microsoft.com/office/drawing/2014/main" val="21120810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Paul Thompson</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effectLst/>
                          <a:latin typeface="+mn-lt"/>
                          <a:ea typeface="Calibri" panose="020F0502020204030204" pitchFamily="34" charset="0"/>
                          <a:cs typeface="Times New Roman" panose="02020603050405020304" pitchFamily="18" charset="0"/>
                        </a:rPr>
                        <a:t>Sultana Razia Zummi</a:t>
                      </a:r>
                      <a:endParaRPr lang="en-US" sz="1800" dirty="0">
                        <a:effectLst/>
                        <a:latin typeface="+mn-lt"/>
                        <a:ea typeface="Calibri" panose="020F0502020204030204" pitchFamily="34" charset="0"/>
                        <a:cs typeface="Times New Roman" panose="02020603050405020304" pitchFamily="18" charset="0"/>
                      </a:endParaRPr>
                    </a:p>
                  </a:txBody>
                  <a:tcPr/>
                </a:tc>
                <a:extLst>
                  <a:ext uri="{0D108BD9-81ED-4DB2-BD59-A6C34878D82A}">
                    <a16:rowId xmlns:a16="http://schemas.microsoft.com/office/drawing/2014/main" val="89666334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dirty="0"/>
                        <a:t>Abdul</a:t>
                      </a:r>
                      <a:r>
                        <a:rPr lang="de-DE" sz="1800" baseline="0" dirty="0"/>
                        <a:t> Wahab</a:t>
                      </a:r>
                      <a:endParaRPr lang="en-US" sz="18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Shams Uddin </a:t>
                      </a:r>
                      <a:endParaRPr lang="en-SG" dirty="0"/>
                    </a:p>
                  </a:txBody>
                  <a:tcPr/>
                </a:tc>
                <a:extLst>
                  <a:ext uri="{0D108BD9-81ED-4DB2-BD59-A6C34878D82A}">
                    <a16:rowId xmlns:a16="http://schemas.microsoft.com/office/drawing/2014/main" val="4130319332"/>
                  </a:ext>
                </a:extLst>
              </a:tr>
              <a:tr h="1854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effectLst/>
                        </a:rPr>
                        <a:t>Shahzia </a:t>
                      </a:r>
                      <a:r>
                        <a:rPr lang="en-US" sz="1800" kern="1200" dirty="0" err="1">
                          <a:effectLst/>
                        </a:rPr>
                        <a:t>Mohsin</a:t>
                      </a:r>
                      <a:r>
                        <a:rPr lang="en-US" sz="1800" kern="1200" dirty="0">
                          <a:effectLst/>
                        </a:rPr>
                        <a:t> Khan</a:t>
                      </a:r>
                      <a:endParaRPr lang="en-US" sz="1800" dirty="0"/>
                    </a:p>
                  </a:txBody>
                  <a:tcPr/>
                </a:tc>
                <a:tc>
                  <a:txBody>
                    <a:bodyPr/>
                    <a:lstStyle/>
                    <a:p>
                      <a:endParaRPr lang="en-SG" dirty="0"/>
                    </a:p>
                  </a:txBody>
                  <a:tcPr/>
                </a:tc>
                <a:extLst>
                  <a:ext uri="{0D108BD9-81ED-4DB2-BD59-A6C34878D82A}">
                    <a16:rowId xmlns:a16="http://schemas.microsoft.com/office/drawing/2014/main" val="1770384977"/>
                  </a:ext>
                </a:extLst>
              </a:tr>
            </a:tbl>
          </a:graphicData>
        </a:graphic>
      </p:graphicFrame>
    </p:spTree>
    <p:extLst>
      <p:ext uri="{BB962C8B-B14F-4D97-AF65-F5344CB8AC3E}">
        <p14:creationId xmlns:p14="http://schemas.microsoft.com/office/powerpoint/2010/main" val="35458331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95737" y="1567542"/>
            <a:ext cx="10846319" cy="4949371"/>
          </a:xfrm>
        </p:spPr>
        <p:txBody>
          <a:bodyPr>
            <a:noAutofit/>
          </a:bodyPr>
          <a:lstStyle/>
          <a:p>
            <a:pPr marL="0" indent="0">
              <a:buNone/>
            </a:pPr>
            <a:r>
              <a:rPr lang="en-US" sz="2000" dirty="0"/>
              <a:t>The curriculum of USAID’s Climate-Resilient Ecosystems and Livelihoods (CREL) in Bangladesh is a free resource of teaching materials for university professors, teachers and climate change training experts.</a:t>
            </a:r>
          </a:p>
          <a:p>
            <a:pPr marL="0" indent="0">
              <a:buNone/>
            </a:pPr>
            <a:r>
              <a:rPr lang="en-US" sz="2000" dirty="0"/>
              <a:t>Reproduction of CREL’s curriculum </a:t>
            </a:r>
            <a:r>
              <a:rPr lang="de-DE" sz="2000" dirty="0"/>
              <a:t>materials </a:t>
            </a:r>
            <a:r>
              <a:rPr lang="en-US" sz="2000" dirty="0"/>
              <a:t>for educational or other non-commercial purposes is authorized without prior written permission from the copyright holder, provided the source is fully acknowledged.</a:t>
            </a:r>
          </a:p>
          <a:p>
            <a:pPr marL="0" indent="0">
              <a:buNone/>
            </a:pPr>
            <a:endParaRPr lang="de-DE" sz="2000" dirty="0"/>
          </a:p>
          <a:p>
            <a:pPr marL="0" indent="0">
              <a:buNone/>
            </a:pPr>
            <a:r>
              <a:rPr lang="de-DE" sz="2000" b="1" dirty="0"/>
              <a:t>Suggested citation</a:t>
            </a:r>
            <a:r>
              <a:rPr lang="de-DE" sz="2000" dirty="0"/>
              <a:t>: USAID. 2016. </a:t>
            </a:r>
            <a:r>
              <a:rPr lang="de-DE" sz="2000" i="1" dirty="0"/>
              <a:t>Bangladesh Climate-Resilient </a:t>
            </a:r>
            <a:r>
              <a:rPr lang="de-DE" sz="2000" i="1"/>
              <a:t>Ecosystem Curriculum (BACUM)</a:t>
            </a:r>
            <a:r>
              <a:rPr lang="de-DE" sz="2000"/>
              <a:t>. </a:t>
            </a:r>
            <a:r>
              <a:rPr lang="de-DE" sz="2000" dirty="0"/>
              <a:t>USAID‘s Climate-Resilient </a:t>
            </a:r>
            <a:r>
              <a:rPr lang="en-US" sz="2000" dirty="0"/>
              <a:t>Ecosystems and Livelihoods (CREL) Project. </a:t>
            </a:r>
            <a:r>
              <a:rPr lang="en-US" sz="2000" dirty="0" err="1"/>
              <a:t>Winrock</a:t>
            </a:r>
            <a:r>
              <a:rPr lang="en-US" sz="2000" dirty="0"/>
              <a:t> International. Dhaka, Bangladesh. </a:t>
            </a:r>
          </a:p>
          <a:p>
            <a:pPr marL="0" indent="0">
              <a:buNone/>
            </a:pPr>
            <a:endParaRPr lang="de-DE" sz="2000" dirty="0"/>
          </a:p>
          <a:p>
            <a:pPr marL="0" indent="0">
              <a:buNone/>
            </a:pPr>
            <a:r>
              <a:rPr lang="en-US" sz="2000" b="1" dirty="0"/>
              <a:t>Disclaimer:</a:t>
            </a:r>
            <a:r>
              <a:rPr lang="en-US" sz="2000" dirty="0"/>
              <a:t> The CREL’s curriculum is made possible by the support of the American People through the United States Agency for International Development (USAID). The contents of the curriculum do not necessarily reflect the views of USAID or the US Government.</a:t>
            </a:r>
            <a:endParaRPr lang="en-US" sz="2000" b="1" dirty="0"/>
          </a:p>
        </p:txBody>
      </p:sp>
      <p:sp>
        <p:nvSpPr>
          <p:cNvPr id="3" name="Title 2"/>
          <p:cNvSpPr>
            <a:spLocks noGrp="1"/>
          </p:cNvSpPr>
          <p:nvPr>
            <p:ph type="title"/>
          </p:nvPr>
        </p:nvSpPr>
        <p:spPr/>
        <p:txBody>
          <a:bodyPr/>
          <a:lstStyle/>
          <a:p>
            <a:r>
              <a:rPr lang="en-US"/>
              <a:t>References and Resources</a:t>
            </a:r>
            <a:endParaRPr lang="en-US" dirty="0"/>
          </a:p>
        </p:txBody>
      </p:sp>
    </p:spTree>
    <p:extLst>
      <p:ext uri="{BB962C8B-B14F-4D97-AF65-F5344CB8AC3E}">
        <p14:creationId xmlns:p14="http://schemas.microsoft.com/office/powerpoint/2010/main" val="24574595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481711"/>
            <a:ext cx="9013371" cy="3641832"/>
          </a:xfrm>
        </p:spPr>
        <p:txBody>
          <a:bodyPr>
            <a:noAutofit/>
          </a:bodyPr>
          <a:lstStyle/>
          <a:p>
            <a:pPr algn="l"/>
            <a:r>
              <a:rPr lang="de-DE" sz="2400" dirty="0">
                <a:effectLst/>
              </a:rPr>
              <a:t>USAID</a:t>
            </a:r>
            <a:r>
              <a:rPr lang="de-DE" sz="2400" dirty="0">
                <a:effectLst/>
                <a:latin typeface="Calibri" panose="020F0502020204030204" pitchFamily="34" charset="0"/>
              </a:rPr>
              <a:t>'s Climate-Resilient Ecosystems and Livelihoods (CREL) Project</a:t>
            </a:r>
            <a:br>
              <a:rPr lang="de-DE" sz="2400" dirty="0">
                <a:effectLst/>
                <a:latin typeface="Calibri" panose="020F0502020204030204" pitchFamily="34" charset="0"/>
              </a:rPr>
            </a:br>
            <a:r>
              <a:rPr lang="de-DE" sz="2400" dirty="0">
                <a:effectLst/>
                <a:latin typeface="Calibri" panose="020F0502020204030204" pitchFamily="34" charset="0"/>
              </a:rPr>
              <a:t>Winrock International</a:t>
            </a:r>
            <a:br>
              <a:rPr lang="de-DE" sz="2400" dirty="0">
                <a:effectLst/>
                <a:latin typeface="Calibri" panose="020F0502020204030204" pitchFamily="34" charset="0"/>
              </a:rPr>
            </a:br>
            <a:br>
              <a:rPr lang="de-DE" sz="2400" dirty="0">
                <a:effectLst/>
                <a:latin typeface="Calibri" panose="020F0502020204030204" pitchFamily="34" charset="0"/>
              </a:rPr>
            </a:br>
            <a:r>
              <a:rPr lang="en-US" sz="2400" b="0" dirty="0">
                <a:effectLst/>
              </a:rPr>
              <a:t>House 13/B, Road 54, </a:t>
            </a:r>
            <a:r>
              <a:rPr lang="en-US" sz="2400" b="0" dirty="0" err="1">
                <a:effectLst/>
              </a:rPr>
              <a:t>Gulshan</a:t>
            </a:r>
            <a:r>
              <a:rPr lang="en-US" sz="2400" b="0" dirty="0">
                <a:effectLst/>
              </a:rPr>
              <a:t> 2, Dhaka 1212</a:t>
            </a:r>
            <a:br>
              <a:rPr lang="en-US" sz="2400" b="0" dirty="0">
                <a:effectLst/>
              </a:rPr>
            </a:br>
            <a:r>
              <a:rPr lang="en-US" sz="2400" b="0" dirty="0">
                <a:effectLst/>
              </a:rPr>
              <a:t>Bangladesh</a:t>
            </a:r>
            <a:br>
              <a:rPr lang="en-US" sz="2400" b="0" dirty="0">
                <a:effectLst/>
              </a:rPr>
            </a:br>
            <a:br>
              <a:rPr lang="en-US" sz="2400" b="0" dirty="0">
                <a:effectLst/>
              </a:rPr>
            </a:br>
            <a:r>
              <a:rPr lang="en-US" sz="2400" b="0" dirty="0">
                <a:effectLst/>
              </a:rPr>
              <a:t>Tel: +880-2-9848401</a:t>
            </a:r>
            <a:br>
              <a:rPr lang="en-US" sz="2400" b="0" dirty="0">
                <a:effectLst/>
              </a:rPr>
            </a:br>
            <a:br>
              <a:rPr lang="en-US" sz="2400" b="0" dirty="0">
                <a:effectLst/>
              </a:rPr>
            </a:br>
            <a:br>
              <a:rPr lang="en-US" sz="2400" b="0" dirty="0">
                <a:effectLst/>
              </a:rPr>
            </a:br>
            <a:r>
              <a:rPr lang="en-US" sz="2400" b="0" dirty="0">
                <a:effectLst/>
                <a:hlinkClick r:id="rId2"/>
              </a:rPr>
              <a:t>www.winrock.org</a:t>
            </a:r>
            <a:endParaRPr lang="en-US" sz="2400" dirty="0"/>
          </a:p>
        </p:txBody>
      </p:sp>
    </p:spTree>
    <p:extLst>
      <p:ext uri="{BB962C8B-B14F-4D97-AF65-F5344CB8AC3E}">
        <p14:creationId xmlns:p14="http://schemas.microsoft.com/office/powerpoint/2010/main" val="244939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Communication</a:t>
            </a:r>
          </a:p>
        </p:txBody>
      </p:sp>
      <p:pic>
        <p:nvPicPr>
          <p:cNvPr id="4" name="Picture 3" descr="EC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238751"/>
            <a:ext cx="2159000" cy="2247323"/>
          </a:xfrm>
          <a:prstGeom prst="rect">
            <a:avLst/>
          </a:prstGeom>
        </p:spPr>
      </p:pic>
      <p:sp>
        <p:nvSpPr>
          <p:cNvPr id="5" name="Content Placeholder 2"/>
          <p:cNvSpPr txBox="1">
            <a:spLocks/>
          </p:cNvSpPr>
          <p:nvPr/>
        </p:nvSpPr>
        <p:spPr>
          <a:xfrm>
            <a:off x="3219450" y="1340139"/>
            <a:ext cx="8134349" cy="2145935"/>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solidFill>
                  <a:srgbClr val="000000"/>
                </a:solidFill>
              </a:rPr>
              <a:t>The importance and sense of urgency about many environmental problems has also invited interest in the field of </a:t>
            </a:r>
            <a:r>
              <a:rPr lang="en-US" sz="2800" b="1" dirty="0">
                <a:solidFill>
                  <a:srgbClr val="000000"/>
                </a:solidFill>
              </a:rPr>
              <a:t>environmental communication</a:t>
            </a:r>
            <a:r>
              <a:rPr lang="en-US" sz="2800" dirty="0">
                <a:solidFill>
                  <a:srgbClr val="000000"/>
                </a:solidFill>
              </a:rPr>
              <a:t>.</a:t>
            </a:r>
            <a:endParaRPr lang="en-US" dirty="0">
              <a:solidFill>
                <a:srgbClr val="000000"/>
              </a:solidFill>
            </a:endParaRPr>
          </a:p>
          <a:p>
            <a:pPr marL="68580" indent="0">
              <a:buNone/>
            </a:pPr>
            <a:endParaRPr lang="en-US" dirty="0">
              <a:solidFill>
                <a:srgbClr val="000000"/>
              </a:solidFill>
            </a:endParaRPr>
          </a:p>
          <a:p>
            <a:endParaRPr lang="en-US" dirty="0">
              <a:solidFill>
                <a:srgbClr val="000000"/>
              </a:solidFill>
            </a:endParaRPr>
          </a:p>
        </p:txBody>
      </p:sp>
      <p:pic>
        <p:nvPicPr>
          <p:cNvPr id="6" name="Picture 5" descr="EC 4.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7693" y="4139477"/>
            <a:ext cx="3316106" cy="2159048"/>
          </a:xfrm>
          <a:prstGeom prst="rect">
            <a:avLst/>
          </a:prstGeom>
        </p:spPr>
      </p:pic>
      <p:sp>
        <p:nvSpPr>
          <p:cNvPr id="7" name="Rectangle 6"/>
          <p:cNvSpPr/>
          <p:nvPr/>
        </p:nvSpPr>
        <p:spPr>
          <a:xfrm>
            <a:off x="838200" y="4139477"/>
            <a:ext cx="6781800" cy="1815882"/>
          </a:xfrm>
          <a:prstGeom prst="rect">
            <a:avLst/>
          </a:prstGeom>
        </p:spPr>
        <p:txBody>
          <a:bodyPr wrap="square">
            <a:spAutoFit/>
          </a:bodyPr>
          <a:lstStyle/>
          <a:p>
            <a:pPr marL="457200" indent="-457200">
              <a:buFont typeface="Arial" panose="020B0604020202020204" pitchFamily="34" charset="0"/>
              <a:buChar char="•"/>
            </a:pPr>
            <a:r>
              <a:rPr lang="en-US" sz="2800" dirty="0">
                <a:solidFill>
                  <a:srgbClr val="000000"/>
                </a:solidFill>
              </a:rPr>
              <a:t>Our understanding of the environment, our efforts to inform, educate or persuade people can’t be separated from the </a:t>
            </a:r>
            <a:r>
              <a:rPr lang="en-US" sz="2800" b="1" dirty="0">
                <a:solidFill>
                  <a:srgbClr val="000000"/>
                </a:solidFill>
              </a:rPr>
              <a:t>need to communicate </a:t>
            </a:r>
            <a:r>
              <a:rPr lang="en-US" sz="2800" dirty="0">
                <a:solidFill>
                  <a:srgbClr val="000000"/>
                </a:solidFill>
              </a:rPr>
              <a:t>with others</a:t>
            </a:r>
          </a:p>
        </p:txBody>
      </p:sp>
    </p:spTree>
    <p:extLst>
      <p:ext uri="{BB962C8B-B14F-4D97-AF65-F5344CB8AC3E}">
        <p14:creationId xmlns:p14="http://schemas.microsoft.com/office/powerpoint/2010/main" val="281566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solidFill>
                  <a:srgbClr val="000000"/>
                </a:solidFill>
              </a:rPr>
              <a:t>Communication</a:t>
            </a:r>
          </a:p>
          <a:p>
            <a:r>
              <a:rPr lang="en-US" dirty="0">
                <a:solidFill>
                  <a:srgbClr val="000000"/>
                </a:solidFill>
              </a:rPr>
              <a:t>Climate change communication</a:t>
            </a:r>
          </a:p>
          <a:p>
            <a:r>
              <a:rPr lang="en-US" dirty="0">
                <a:solidFill>
                  <a:srgbClr val="000000"/>
                </a:solidFill>
              </a:rPr>
              <a:t>Challenges and opportunities of climate change communication</a:t>
            </a:r>
          </a:p>
          <a:p>
            <a:r>
              <a:rPr lang="en-US" dirty="0">
                <a:solidFill>
                  <a:srgbClr val="000000"/>
                </a:solidFill>
              </a:rPr>
              <a:t>Communication principles in climate change</a:t>
            </a:r>
          </a:p>
          <a:p>
            <a:endParaRPr lang="en-US" dirty="0"/>
          </a:p>
          <a:p>
            <a:endParaRPr lang="en-US" dirty="0"/>
          </a:p>
          <a:p>
            <a:endParaRPr lang="en-US" dirty="0"/>
          </a:p>
        </p:txBody>
      </p:sp>
      <p:sp>
        <p:nvSpPr>
          <p:cNvPr id="2" name="Title 1"/>
          <p:cNvSpPr>
            <a:spLocks noGrp="1"/>
          </p:cNvSpPr>
          <p:nvPr>
            <p:ph type="title"/>
          </p:nvPr>
        </p:nvSpPr>
        <p:spPr/>
        <p:txBody>
          <a:bodyPr/>
          <a:lstStyle/>
          <a:p>
            <a:r>
              <a:rPr lang="en-US" b="1" dirty="0"/>
              <a:t>Content</a:t>
            </a:r>
          </a:p>
        </p:txBody>
      </p:sp>
    </p:spTree>
    <p:extLst>
      <p:ext uri="{BB962C8B-B14F-4D97-AF65-F5344CB8AC3E}">
        <p14:creationId xmlns:p14="http://schemas.microsoft.com/office/powerpoint/2010/main" val="3133020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buNone/>
            </a:pPr>
            <a:r>
              <a:rPr lang="en-US" sz="2800" i="1" dirty="0">
                <a:solidFill>
                  <a:srgbClr val="000000"/>
                </a:solidFill>
              </a:rPr>
              <a:t>At the end of this session, students will be able to:</a:t>
            </a:r>
          </a:p>
          <a:p>
            <a:pPr lvl="0"/>
            <a:r>
              <a:rPr lang="en-US" sz="2800" dirty="0"/>
              <a:t>Explain communication process and components</a:t>
            </a:r>
          </a:p>
          <a:p>
            <a:pPr lvl="0"/>
            <a:r>
              <a:rPr lang="en-US" sz="2800" dirty="0"/>
              <a:t>Analyze the challenges and opportunities in communicating climate change</a:t>
            </a:r>
          </a:p>
          <a:p>
            <a:pPr lvl="0"/>
            <a:r>
              <a:rPr lang="en-US" sz="2800" dirty="0"/>
              <a:t>Describe six communication principles in climate change</a:t>
            </a:r>
          </a:p>
          <a:p>
            <a:pPr lvl="0"/>
            <a:r>
              <a:rPr lang="en-US" sz="2800" dirty="0"/>
              <a:t>Apply effective communication when discussing climate change to different types of audience with special attention to the disadvantaged (women, disable, old etc.)</a:t>
            </a:r>
            <a:endParaRPr lang="en-US" sz="2800" dirty="0">
              <a:solidFill>
                <a:srgbClr val="000000"/>
              </a:solidFill>
            </a:endParaRPr>
          </a:p>
          <a:p>
            <a:pPr marL="0" indent="0">
              <a:buNone/>
            </a:pPr>
            <a:endParaRPr lang="en-US" dirty="0">
              <a:solidFill>
                <a:srgbClr val="000000"/>
              </a:solidFill>
            </a:endParaRPr>
          </a:p>
        </p:txBody>
      </p:sp>
      <p:sp>
        <p:nvSpPr>
          <p:cNvPr id="2" name="Title 1"/>
          <p:cNvSpPr>
            <a:spLocks noGrp="1"/>
          </p:cNvSpPr>
          <p:nvPr>
            <p:ph type="title"/>
          </p:nvPr>
        </p:nvSpPr>
        <p:spPr/>
        <p:txBody>
          <a:bodyPr/>
          <a:lstStyle/>
          <a:p>
            <a:r>
              <a:rPr lang="en-US" b="1" dirty="0"/>
              <a:t>Learning Objectives</a:t>
            </a:r>
          </a:p>
        </p:txBody>
      </p:sp>
    </p:spTree>
    <p:extLst>
      <p:ext uri="{BB962C8B-B14F-4D97-AF65-F5344CB8AC3E}">
        <p14:creationId xmlns:p14="http://schemas.microsoft.com/office/powerpoint/2010/main" val="306800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18030" y="1752600"/>
            <a:ext cx="5182669" cy="4424362"/>
          </a:xfrm>
        </p:spPr>
        <p:txBody>
          <a:bodyPr/>
          <a:lstStyle/>
          <a:p>
            <a:r>
              <a:rPr lang="en-US" dirty="0">
                <a:solidFill>
                  <a:srgbClr val="000000"/>
                </a:solidFill>
              </a:rPr>
              <a:t>Communication is the process of exchanging ideas and conveying information</a:t>
            </a:r>
          </a:p>
          <a:p>
            <a:r>
              <a:rPr lang="en-US" dirty="0">
                <a:solidFill>
                  <a:srgbClr val="000000"/>
                </a:solidFill>
              </a:rPr>
              <a:t>Language is the tool</a:t>
            </a:r>
          </a:p>
          <a:p>
            <a:r>
              <a:rPr lang="en-US" dirty="0">
                <a:solidFill>
                  <a:srgbClr val="000000"/>
                </a:solidFill>
              </a:rPr>
              <a:t>Listening is ½ of communication</a:t>
            </a:r>
          </a:p>
        </p:txBody>
      </p:sp>
      <p:sp>
        <p:nvSpPr>
          <p:cNvPr id="5" name="Content Placeholder 4"/>
          <p:cNvSpPr>
            <a:spLocks noGrp="1"/>
          </p:cNvSpPr>
          <p:nvPr>
            <p:ph sz="half" idx="2"/>
          </p:nvPr>
        </p:nvSpPr>
        <p:spPr/>
        <p:txBody>
          <a:bodyPr/>
          <a:lstStyle/>
          <a:p>
            <a:endParaRPr lang="en-US" dirty="0"/>
          </a:p>
        </p:txBody>
      </p:sp>
      <p:sp>
        <p:nvSpPr>
          <p:cNvPr id="2" name="Title 1"/>
          <p:cNvSpPr>
            <a:spLocks noGrp="1"/>
          </p:cNvSpPr>
          <p:nvPr>
            <p:ph type="title"/>
          </p:nvPr>
        </p:nvSpPr>
        <p:spPr/>
        <p:txBody>
          <a:bodyPr/>
          <a:lstStyle/>
          <a:p>
            <a:r>
              <a:rPr lang="en-US" b="1" dirty="0"/>
              <a:t>Communication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044" t="4215" r="3695" b="13656"/>
          <a:stretch/>
        </p:blipFill>
        <p:spPr>
          <a:xfrm>
            <a:off x="5562243" y="3755231"/>
            <a:ext cx="6401513" cy="2777705"/>
          </a:xfrm>
          <a:prstGeom prst="rect">
            <a:avLst/>
          </a:prstGeom>
        </p:spPr>
      </p:pic>
    </p:spTree>
    <p:extLst>
      <p:ext uri="{BB962C8B-B14F-4D97-AF65-F5344CB8AC3E}">
        <p14:creationId xmlns:p14="http://schemas.microsoft.com/office/powerpoint/2010/main" val="4229615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t>Communication components</a:t>
            </a:r>
          </a:p>
        </p:txBody>
      </p:sp>
      <p:sp>
        <p:nvSpPr>
          <p:cNvPr id="6" name="TextBox 5"/>
          <p:cNvSpPr txBox="1"/>
          <p:nvPr/>
        </p:nvSpPr>
        <p:spPr>
          <a:xfrm>
            <a:off x="1792606" y="3161742"/>
            <a:ext cx="1079743" cy="461665"/>
          </a:xfrm>
          <a:prstGeom prst="rect">
            <a:avLst/>
          </a:prstGeom>
        </p:spPr>
        <p:style>
          <a:lnRef idx="3">
            <a:schemeClr val="lt1"/>
          </a:lnRef>
          <a:fillRef idx="1">
            <a:schemeClr val="accent5"/>
          </a:fillRef>
          <a:effectRef idx="1">
            <a:schemeClr val="accent5"/>
          </a:effectRef>
          <a:fontRef idx="minor">
            <a:schemeClr val="lt1"/>
          </a:fontRef>
        </p:style>
        <p:txBody>
          <a:bodyPr wrap="none" rtlCol="0">
            <a:spAutoFit/>
          </a:bodyPr>
          <a:lstStyle/>
          <a:p>
            <a:r>
              <a:rPr lang="en-US" sz="2400" b="1" dirty="0"/>
              <a:t>Sender</a:t>
            </a:r>
          </a:p>
        </p:txBody>
      </p:sp>
      <p:sp>
        <p:nvSpPr>
          <p:cNvPr id="8" name="TextBox 7"/>
          <p:cNvSpPr txBox="1"/>
          <p:nvPr/>
        </p:nvSpPr>
        <p:spPr>
          <a:xfrm>
            <a:off x="9292275" y="3161742"/>
            <a:ext cx="1282172" cy="461665"/>
          </a:xfrm>
          <a:prstGeom prst="rect">
            <a:avLst/>
          </a:prstGeom>
        </p:spPr>
        <p:style>
          <a:lnRef idx="3">
            <a:schemeClr val="lt1"/>
          </a:lnRef>
          <a:fillRef idx="1">
            <a:schemeClr val="accent4"/>
          </a:fillRef>
          <a:effectRef idx="1">
            <a:schemeClr val="accent4"/>
          </a:effectRef>
          <a:fontRef idx="minor">
            <a:schemeClr val="lt1"/>
          </a:fontRef>
        </p:style>
        <p:txBody>
          <a:bodyPr wrap="none" rtlCol="0">
            <a:spAutoFit/>
          </a:bodyPr>
          <a:lstStyle/>
          <a:p>
            <a:r>
              <a:rPr lang="en-US" sz="2400" b="1" dirty="0"/>
              <a:t>Receiver</a:t>
            </a:r>
          </a:p>
        </p:txBody>
      </p:sp>
      <p:cxnSp>
        <p:nvCxnSpPr>
          <p:cNvPr id="25" name="Straight Connector 24"/>
          <p:cNvCxnSpPr/>
          <p:nvPr/>
        </p:nvCxnSpPr>
        <p:spPr>
          <a:xfrm>
            <a:off x="9909118" y="3623406"/>
            <a:ext cx="23397" cy="2411620"/>
          </a:xfrm>
          <a:prstGeom prst="line">
            <a:avLst/>
          </a:prstGeom>
          <a:ln w="76200" cmpd="sng"/>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242976" y="1675643"/>
            <a:ext cx="2678714" cy="323754"/>
          </a:xfrm>
          <a:prstGeom prst="line">
            <a:avLst/>
          </a:prstGeom>
          <a:ln w="57150" cmpd="sng">
            <a:prstDash val="dash"/>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a:off x="2313487" y="1663069"/>
            <a:ext cx="2527549" cy="336329"/>
          </a:xfrm>
          <a:prstGeom prst="line">
            <a:avLst/>
          </a:prstGeom>
          <a:ln w="57150" cmpd="sng">
            <a:prstDash val="dash"/>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2313486" y="1995527"/>
            <a:ext cx="0" cy="1166215"/>
          </a:xfrm>
          <a:prstGeom prst="straightConnector1">
            <a:avLst/>
          </a:prstGeom>
          <a:ln w="57150" cmpd="sng">
            <a:prstDash val="dash"/>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9921690" y="1995527"/>
            <a:ext cx="10824" cy="1166215"/>
          </a:xfrm>
          <a:prstGeom prst="straightConnector1">
            <a:avLst/>
          </a:prstGeom>
          <a:ln w="57150" cmpd="sng">
            <a:prstDash val="dash"/>
            <a:tailEnd type="arrow"/>
          </a:ln>
        </p:spPr>
        <p:style>
          <a:lnRef idx="2">
            <a:schemeClr val="accent1"/>
          </a:lnRef>
          <a:fillRef idx="0">
            <a:schemeClr val="accent1"/>
          </a:fillRef>
          <a:effectRef idx="1">
            <a:schemeClr val="accent1"/>
          </a:effectRef>
          <a:fontRef idx="minor">
            <a:schemeClr val="tx1"/>
          </a:fontRef>
        </p:style>
      </p:cxnSp>
      <p:sp>
        <p:nvSpPr>
          <p:cNvPr id="3" name="Oval 2"/>
          <p:cNvSpPr/>
          <p:nvPr/>
        </p:nvSpPr>
        <p:spPr>
          <a:xfrm>
            <a:off x="5121804" y="2947949"/>
            <a:ext cx="1816222" cy="914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a:t>Message</a:t>
            </a:r>
          </a:p>
        </p:txBody>
      </p:sp>
      <p:sp>
        <p:nvSpPr>
          <p:cNvPr id="5" name="Diamond 4"/>
          <p:cNvSpPr/>
          <p:nvPr/>
        </p:nvSpPr>
        <p:spPr>
          <a:xfrm>
            <a:off x="2872349" y="2863494"/>
            <a:ext cx="2224311" cy="1112031"/>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Encode</a:t>
            </a:r>
          </a:p>
        </p:txBody>
      </p:sp>
      <p:sp>
        <p:nvSpPr>
          <p:cNvPr id="26" name="Diamond 25"/>
          <p:cNvSpPr/>
          <p:nvPr/>
        </p:nvSpPr>
        <p:spPr>
          <a:xfrm>
            <a:off x="6963172" y="2863494"/>
            <a:ext cx="2329868" cy="1112031"/>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t>Decode</a:t>
            </a:r>
          </a:p>
        </p:txBody>
      </p:sp>
      <p:sp>
        <p:nvSpPr>
          <p:cNvPr id="18" name="Regular Pentagon 17"/>
          <p:cNvSpPr/>
          <p:nvPr/>
        </p:nvSpPr>
        <p:spPr>
          <a:xfrm>
            <a:off x="4841036" y="1119160"/>
            <a:ext cx="2401941" cy="1358080"/>
          </a:xfrm>
          <a:prstGeom prst="pentagon">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dirty="0"/>
              <a:t>Barrier</a:t>
            </a:r>
          </a:p>
        </p:txBody>
      </p:sp>
      <p:sp>
        <p:nvSpPr>
          <p:cNvPr id="20" name="Notched Right Arrow 19"/>
          <p:cNvSpPr/>
          <p:nvPr/>
        </p:nvSpPr>
        <p:spPr>
          <a:xfrm>
            <a:off x="3699197" y="3986221"/>
            <a:ext cx="4966490" cy="1219758"/>
          </a:xfrm>
          <a:prstGeom prst="notchedRightArrow">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dirty="0"/>
              <a:t>Channels</a:t>
            </a:r>
          </a:p>
        </p:txBody>
      </p:sp>
      <p:cxnSp>
        <p:nvCxnSpPr>
          <p:cNvPr id="35" name="Straight Connector 34"/>
          <p:cNvCxnSpPr/>
          <p:nvPr/>
        </p:nvCxnSpPr>
        <p:spPr>
          <a:xfrm>
            <a:off x="2301788" y="3623406"/>
            <a:ext cx="23397" cy="2411620"/>
          </a:xfrm>
          <a:prstGeom prst="line">
            <a:avLst/>
          </a:prstGeom>
          <a:ln w="76200" cmpd="sng">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6792014" y="6035026"/>
            <a:ext cx="3129676" cy="0"/>
          </a:xfrm>
          <a:prstGeom prst="straightConnector1">
            <a:avLst/>
          </a:prstGeom>
          <a:ln w="5715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flipH="1">
            <a:off x="2267111" y="6035026"/>
            <a:ext cx="3129676" cy="0"/>
          </a:xfrm>
          <a:prstGeom prst="straightConnector1">
            <a:avLst/>
          </a:prstGeom>
          <a:ln w="57150" cmpd="sng">
            <a:headEnd type="none"/>
            <a:tailEnd type="none"/>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a:endCxn id="20" idx="1"/>
          </p:cNvCxnSpPr>
          <p:nvPr/>
        </p:nvCxnSpPr>
        <p:spPr>
          <a:xfrm>
            <a:off x="2872349" y="3623406"/>
            <a:ext cx="1131789" cy="972694"/>
          </a:xfrm>
          <a:prstGeom prst="line">
            <a:avLst/>
          </a:prstGeom>
          <a:ln w="57150" cmpd="sng"/>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0" idx="3"/>
          </p:cNvCxnSpPr>
          <p:nvPr/>
        </p:nvCxnSpPr>
        <p:spPr>
          <a:xfrm flipV="1">
            <a:off x="8665687" y="3623406"/>
            <a:ext cx="626588" cy="972694"/>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47" name="Hexagon 46"/>
          <p:cNvSpPr/>
          <p:nvPr/>
        </p:nvSpPr>
        <p:spPr>
          <a:xfrm>
            <a:off x="5359069" y="5570652"/>
            <a:ext cx="1902939" cy="914400"/>
          </a:xfrm>
          <a:prstGeom prst="hexagon">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a:t>Feedback</a:t>
            </a:r>
          </a:p>
        </p:txBody>
      </p:sp>
    </p:spTree>
    <p:extLst>
      <p:ext uri="{BB962C8B-B14F-4D97-AF65-F5344CB8AC3E}">
        <p14:creationId xmlns:p14="http://schemas.microsoft.com/office/powerpoint/2010/main" val="6741754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TotalTime>
  <Words>4704</Words>
  <Application>Microsoft Office PowerPoint</Application>
  <PresentationFormat>Widescreen</PresentationFormat>
  <Paragraphs>477</Paragraphs>
  <Slides>41</Slides>
  <Notes>32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ＭＳ Ｐゴシック</vt:lpstr>
      <vt:lpstr>Arial</vt:lpstr>
      <vt:lpstr>Calibri</vt:lpstr>
      <vt:lpstr>Calibri Light</vt:lpstr>
      <vt:lpstr>Castellar</vt:lpstr>
      <vt:lpstr>Tahoma</vt:lpstr>
      <vt:lpstr>Times New Roman</vt:lpstr>
      <vt:lpstr>Verdana</vt:lpstr>
      <vt:lpstr>Wingdings</vt:lpstr>
      <vt:lpstr>Office Theme</vt:lpstr>
      <vt:lpstr>Bangladesh Climate-Resilient Ecosystem Curriculum (BACUM)</vt:lpstr>
      <vt:lpstr>Module 1: Introduction to Climate Change</vt:lpstr>
      <vt:lpstr>Introduction to Climate Change (ICC)</vt:lpstr>
      <vt:lpstr>Acknowledgements</vt:lpstr>
      <vt:lpstr>Environmental Communication</vt:lpstr>
      <vt:lpstr>Content</vt:lpstr>
      <vt:lpstr>Learning Objectives</vt:lpstr>
      <vt:lpstr>Communication</vt:lpstr>
      <vt:lpstr>Communication components</vt:lpstr>
      <vt:lpstr>Can you guess what this means?</vt:lpstr>
      <vt:lpstr>Exercise</vt:lpstr>
      <vt:lpstr>What are the barriers in communication?</vt:lpstr>
      <vt:lpstr>A clear message?</vt:lpstr>
      <vt:lpstr>Barriers to communication</vt:lpstr>
      <vt:lpstr>Effective level model</vt:lpstr>
      <vt:lpstr>Adoption/Rejection Sequence</vt:lpstr>
      <vt:lpstr>Adoption Curve by E. Roger</vt:lpstr>
      <vt:lpstr>Climate Change Communication </vt:lpstr>
      <vt:lpstr>Climate Change Communication</vt:lpstr>
      <vt:lpstr>Effective communication in CC</vt:lpstr>
      <vt:lpstr>Challenges of Climate Change Communication </vt:lpstr>
      <vt:lpstr>Doubt about biodiversity loss</vt:lpstr>
      <vt:lpstr>The groups against environmental protection  </vt:lpstr>
      <vt:lpstr>Opportunities of Climate change Communication </vt:lpstr>
      <vt:lpstr>Communication Principles</vt:lpstr>
      <vt:lpstr>P 1. Know Your Audience</vt:lpstr>
      <vt:lpstr>P1. Know Your Audience: Why?</vt:lpstr>
      <vt:lpstr>P1. Communication Modes</vt:lpstr>
      <vt:lpstr>P2. Translate Scientific Data into Concrete Experience</vt:lpstr>
      <vt:lpstr>P3. Beware of Overuse of Emotional Appeals</vt:lpstr>
      <vt:lpstr>P4. Acknowledge Scientific and Climate Uncertainties</vt:lpstr>
      <vt:lpstr>P4. Acknowledge Scientific and Climate Uncertainties</vt:lpstr>
      <vt:lpstr>P4. Acknowledge Scientific and Climate Uncertainties</vt:lpstr>
      <vt:lpstr>P5. Connect to social identities and affiliations</vt:lpstr>
      <vt:lpstr>P6. Make Behavior Change Easier</vt:lpstr>
      <vt:lpstr>P6. Make Behavior Change Easier</vt:lpstr>
      <vt:lpstr>TAKE HOME MESSAGES</vt:lpstr>
      <vt:lpstr>Key Reference</vt:lpstr>
      <vt:lpstr>Resources</vt:lpstr>
      <vt:lpstr>References and Resources</vt:lpstr>
      <vt:lpstr>USAID's Climate-Resilient Ecosystems and Livelihoods (CREL) Project Winrock International  House 13/B, Road 54, Gulshan 2, Dhaka 1212 Bangladesh  Tel: +880-2-9848401   www.winrock.org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 Pham</dc:creator>
  <cp:lastModifiedBy>Kevin T. Kamp</cp:lastModifiedBy>
  <cp:revision>170</cp:revision>
  <dcterms:created xsi:type="dcterms:W3CDTF">2016-05-20T10:07:21Z</dcterms:created>
  <dcterms:modified xsi:type="dcterms:W3CDTF">2017-01-10T03:43:57Z</dcterms:modified>
</cp:coreProperties>
</file>