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3" r:id="rId2"/>
  </p:sldMasterIdLst>
  <p:notesMasterIdLst>
    <p:notesMasterId r:id="rId38"/>
  </p:notesMasterIdLst>
  <p:sldIdLst>
    <p:sldId id="257" r:id="rId3"/>
    <p:sldId id="647" r:id="rId4"/>
    <p:sldId id="617" r:id="rId5"/>
    <p:sldId id="650" r:id="rId6"/>
    <p:sldId id="618" r:id="rId7"/>
    <p:sldId id="619" r:id="rId8"/>
    <p:sldId id="620" r:id="rId9"/>
    <p:sldId id="621" r:id="rId10"/>
    <p:sldId id="622" r:id="rId11"/>
    <p:sldId id="623" r:id="rId12"/>
    <p:sldId id="624" r:id="rId13"/>
    <p:sldId id="625" r:id="rId14"/>
    <p:sldId id="626" r:id="rId15"/>
    <p:sldId id="627" r:id="rId16"/>
    <p:sldId id="628" r:id="rId17"/>
    <p:sldId id="629" r:id="rId18"/>
    <p:sldId id="630" r:id="rId19"/>
    <p:sldId id="631" r:id="rId20"/>
    <p:sldId id="632" r:id="rId21"/>
    <p:sldId id="633" r:id="rId22"/>
    <p:sldId id="634" r:id="rId23"/>
    <p:sldId id="635" r:id="rId24"/>
    <p:sldId id="636" r:id="rId25"/>
    <p:sldId id="637" r:id="rId26"/>
    <p:sldId id="638" r:id="rId27"/>
    <p:sldId id="639" r:id="rId28"/>
    <p:sldId id="640" r:id="rId29"/>
    <p:sldId id="641" r:id="rId30"/>
    <p:sldId id="642" r:id="rId31"/>
    <p:sldId id="646" r:id="rId32"/>
    <p:sldId id="643" r:id="rId33"/>
    <p:sldId id="644" r:id="rId34"/>
    <p:sldId id="645" r:id="rId35"/>
    <p:sldId id="648" r:id="rId36"/>
    <p:sldId id="64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251" autoAdjust="0"/>
  </p:normalViewPr>
  <p:slideViewPr>
    <p:cSldViewPr snapToGrid="0">
      <p:cViewPr varScale="1">
        <p:scale>
          <a:sx n="58" d="100"/>
          <a:sy n="58" d="100"/>
        </p:scale>
        <p:origin x="492" y="66"/>
      </p:cViewPr>
      <p:guideLst/>
    </p:cSldViewPr>
  </p:slideViewPr>
  <p:outlineViewPr>
    <p:cViewPr>
      <p:scale>
        <a:sx n="33" d="100"/>
        <a:sy n="33" d="100"/>
      </p:scale>
      <p:origin x="0" y="-48"/>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A206A-D95B-433B-BD28-C88A5324C23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251AAB4F-F75D-45DD-B5EA-F7D68AF87E3E}">
      <dgm:prSet phldrT="[Text]" custT="1"/>
      <dgm:spPr/>
      <dgm:t>
        <a:bodyPr/>
        <a:lstStyle/>
        <a:p>
          <a:pPr algn="l"/>
          <a:r>
            <a:rPr lang="en-US" sz="2800" b="1" dirty="0"/>
            <a:t>Social</a:t>
          </a:r>
        </a:p>
      </dgm:t>
    </dgm:pt>
    <dgm:pt modelId="{22B560D6-87C5-4198-A361-9596F1AD8B57}" type="parTrans" cxnId="{D8EBB0C4-7BFF-41D7-A38C-A4197FA7F775}">
      <dgm:prSet/>
      <dgm:spPr/>
      <dgm:t>
        <a:bodyPr/>
        <a:lstStyle/>
        <a:p>
          <a:pPr algn="l"/>
          <a:endParaRPr lang="en-US" sz="2800"/>
        </a:p>
      </dgm:t>
    </dgm:pt>
    <dgm:pt modelId="{3DF8FD0B-7852-41FA-8A50-83C39E6B2FEF}" type="sibTrans" cxnId="{D8EBB0C4-7BFF-41D7-A38C-A4197FA7F775}">
      <dgm:prSet/>
      <dgm:spPr/>
      <dgm:t>
        <a:bodyPr/>
        <a:lstStyle/>
        <a:p>
          <a:pPr algn="l"/>
          <a:endParaRPr lang="en-US" sz="2800"/>
        </a:p>
      </dgm:t>
    </dgm:pt>
    <dgm:pt modelId="{8035A013-5FC7-4968-BD43-47313EEADE49}">
      <dgm:prSet phldrT="[Text]" phldr="1" custT="1"/>
      <dgm:spPr/>
      <dgm:t>
        <a:bodyPr/>
        <a:lstStyle/>
        <a:p>
          <a:pPr algn="l"/>
          <a:endParaRPr lang="en-US" sz="2800" dirty="0"/>
        </a:p>
      </dgm:t>
    </dgm:pt>
    <dgm:pt modelId="{9DAFB3F9-6494-4CAA-849C-FDC8AACD72B1}" type="parTrans" cxnId="{D27910B3-90E3-4A3A-B671-3DD2BDB48619}">
      <dgm:prSet/>
      <dgm:spPr/>
      <dgm:t>
        <a:bodyPr/>
        <a:lstStyle/>
        <a:p>
          <a:pPr algn="l"/>
          <a:endParaRPr lang="en-US" sz="2800"/>
        </a:p>
      </dgm:t>
    </dgm:pt>
    <dgm:pt modelId="{C55D31AB-95B4-4C82-9033-1316C25F3BF1}" type="sibTrans" cxnId="{D27910B3-90E3-4A3A-B671-3DD2BDB48619}">
      <dgm:prSet/>
      <dgm:spPr/>
      <dgm:t>
        <a:bodyPr/>
        <a:lstStyle/>
        <a:p>
          <a:pPr algn="l"/>
          <a:endParaRPr lang="en-US" sz="2800"/>
        </a:p>
      </dgm:t>
    </dgm:pt>
    <dgm:pt modelId="{EA052E38-53B3-4BAA-AF0C-0CBCC801CF8A}">
      <dgm:prSet phldrT="[Text]" phldr="1" custT="1"/>
      <dgm:spPr/>
      <dgm:t>
        <a:bodyPr/>
        <a:lstStyle/>
        <a:p>
          <a:pPr algn="l"/>
          <a:endParaRPr lang="en-US" sz="2800" dirty="0"/>
        </a:p>
      </dgm:t>
    </dgm:pt>
    <dgm:pt modelId="{A1AE9764-4412-4D0A-A413-07A48BA56047}" type="parTrans" cxnId="{9F787FB0-FE25-4539-A1D4-EE7E48785C18}">
      <dgm:prSet/>
      <dgm:spPr/>
      <dgm:t>
        <a:bodyPr/>
        <a:lstStyle/>
        <a:p>
          <a:pPr algn="l"/>
          <a:endParaRPr lang="en-US" sz="2800"/>
        </a:p>
      </dgm:t>
    </dgm:pt>
    <dgm:pt modelId="{FF9526F8-09FC-4826-A774-7FD8716356AA}" type="sibTrans" cxnId="{9F787FB0-FE25-4539-A1D4-EE7E48785C18}">
      <dgm:prSet/>
      <dgm:spPr/>
      <dgm:t>
        <a:bodyPr/>
        <a:lstStyle/>
        <a:p>
          <a:pPr algn="l"/>
          <a:endParaRPr lang="en-US" sz="2800"/>
        </a:p>
      </dgm:t>
    </dgm:pt>
    <dgm:pt modelId="{B1E424A4-D8BF-4E15-B3EA-7ACA710B5531}">
      <dgm:prSet phldrT="[Text]" custT="1"/>
      <dgm:spPr/>
      <dgm:t>
        <a:bodyPr/>
        <a:lstStyle/>
        <a:p>
          <a:pPr algn="l"/>
          <a:r>
            <a:rPr lang="en-US" sz="2800" b="1" dirty="0"/>
            <a:t>Scientific</a:t>
          </a:r>
        </a:p>
      </dgm:t>
    </dgm:pt>
    <dgm:pt modelId="{B8CE3C4A-97A2-4D7F-B717-96F008421337}" type="parTrans" cxnId="{DB11B0C6-BFF1-49BB-8D7B-C1376A785A4D}">
      <dgm:prSet/>
      <dgm:spPr/>
      <dgm:t>
        <a:bodyPr/>
        <a:lstStyle/>
        <a:p>
          <a:pPr algn="l"/>
          <a:endParaRPr lang="en-US" sz="2800"/>
        </a:p>
      </dgm:t>
    </dgm:pt>
    <dgm:pt modelId="{F882EA89-8F12-4073-8DDD-EA00F2031135}" type="sibTrans" cxnId="{DB11B0C6-BFF1-49BB-8D7B-C1376A785A4D}">
      <dgm:prSet/>
      <dgm:spPr/>
      <dgm:t>
        <a:bodyPr/>
        <a:lstStyle/>
        <a:p>
          <a:pPr algn="l"/>
          <a:endParaRPr lang="en-US" sz="2800"/>
        </a:p>
      </dgm:t>
    </dgm:pt>
    <dgm:pt modelId="{CE8D0E66-E02F-41FF-95AF-E5E6EB19B19A}">
      <dgm:prSet phldrT="[Text]" phldr="1" custT="1"/>
      <dgm:spPr/>
      <dgm:t>
        <a:bodyPr/>
        <a:lstStyle/>
        <a:p>
          <a:pPr algn="l"/>
          <a:endParaRPr lang="en-US" sz="2800"/>
        </a:p>
      </dgm:t>
    </dgm:pt>
    <dgm:pt modelId="{072BD67A-D7EA-405E-8021-D33BA5D400C2}" type="parTrans" cxnId="{185493A0-5C26-47B1-8938-785759BFB8CD}">
      <dgm:prSet/>
      <dgm:spPr/>
      <dgm:t>
        <a:bodyPr/>
        <a:lstStyle/>
        <a:p>
          <a:pPr algn="l"/>
          <a:endParaRPr lang="en-US" sz="2800"/>
        </a:p>
      </dgm:t>
    </dgm:pt>
    <dgm:pt modelId="{78F4B581-F7F0-46BC-894A-65651ECC331A}" type="sibTrans" cxnId="{185493A0-5C26-47B1-8938-785759BFB8CD}">
      <dgm:prSet/>
      <dgm:spPr/>
      <dgm:t>
        <a:bodyPr/>
        <a:lstStyle/>
        <a:p>
          <a:pPr algn="l"/>
          <a:endParaRPr lang="en-US" sz="2800"/>
        </a:p>
      </dgm:t>
    </dgm:pt>
    <dgm:pt modelId="{7C88A9C1-5FCA-4443-B019-D17B4C40900F}">
      <dgm:prSet phldrT="[Text]" phldr="1" custT="1"/>
      <dgm:spPr/>
      <dgm:t>
        <a:bodyPr/>
        <a:lstStyle/>
        <a:p>
          <a:pPr algn="l"/>
          <a:endParaRPr lang="en-US" sz="2800" dirty="0"/>
        </a:p>
      </dgm:t>
    </dgm:pt>
    <dgm:pt modelId="{3F565090-5358-4E20-9A03-89B85DECF7DC}" type="parTrans" cxnId="{1CB6CAD7-E0A4-48E6-A109-9062DBF06A94}">
      <dgm:prSet/>
      <dgm:spPr/>
      <dgm:t>
        <a:bodyPr/>
        <a:lstStyle/>
        <a:p>
          <a:pPr algn="l"/>
          <a:endParaRPr lang="en-US" sz="2800"/>
        </a:p>
      </dgm:t>
    </dgm:pt>
    <dgm:pt modelId="{1AABF6B5-5EBC-4588-900F-59ABB939BAA1}" type="sibTrans" cxnId="{1CB6CAD7-E0A4-48E6-A109-9062DBF06A94}">
      <dgm:prSet/>
      <dgm:spPr/>
      <dgm:t>
        <a:bodyPr/>
        <a:lstStyle/>
        <a:p>
          <a:pPr algn="l"/>
          <a:endParaRPr lang="en-US" sz="2800"/>
        </a:p>
      </dgm:t>
    </dgm:pt>
    <dgm:pt modelId="{05403AB9-3018-4DA5-A19A-C7BB888986A1}">
      <dgm:prSet phldrT="[Text]" custT="1"/>
      <dgm:spPr/>
      <dgm:t>
        <a:bodyPr/>
        <a:lstStyle/>
        <a:p>
          <a:pPr algn="l"/>
          <a:endParaRPr lang="en-US" sz="2800" dirty="0"/>
        </a:p>
      </dgm:t>
    </dgm:pt>
    <dgm:pt modelId="{97A21246-71DF-4985-86B5-A341D801523F}" type="parTrans" cxnId="{C8C5FD9C-17EA-46F7-8DC2-B65957A98F2F}">
      <dgm:prSet/>
      <dgm:spPr/>
      <dgm:t>
        <a:bodyPr/>
        <a:lstStyle/>
        <a:p>
          <a:endParaRPr lang="en-US"/>
        </a:p>
      </dgm:t>
    </dgm:pt>
    <dgm:pt modelId="{BB620D4B-C875-4974-B32D-6050549ACA8B}" type="sibTrans" cxnId="{C8C5FD9C-17EA-46F7-8DC2-B65957A98F2F}">
      <dgm:prSet/>
      <dgm:spPr/>
      <dgm:t>
        <a:bodyPr/>
        <a:lstStyle/>
        <a:p>
          <a:endParaRPr lang="en-US"/>
        </a:p>
      </dgm:t>
    </dgm:pt>
    <dgm:pt modelId="{BAA04326-2286-40B8-A73E-97874C7240FB}">
      <dgm:prSet phldrT="[Text]" custT="1"/>
      <dgm:spPr/>
      <dgm:t>
        <a:bodyPr/>
        <a:lstStyle/>
        <a:p>
          <a:pPr algn="l"/>
          <a:endParaRPr lang="en-US" sz="2800" dirty="0"/>
        </a:p>
      </dgm:t>
    </dgm:pt>
    <dgm:pt modelId="{682393D4-17EE-43E5-A8AA-109BB5DCF417}" type="parTrans" cxnId="{E867197A-E746-425D-825C-65DCDE68F96C}">
      <dgm:prSet/>
      <dgm:spPr/>
      <dgm:t>
        <a:bodyPr/>
        <a:lstStyle/>
        <a:p>
          <a:endParaRPr lang="en-US"/>
        </a:p>
      </dgm:t>
    </dgm:pt>
    <dgm:pt modelId="{B901CB14-CFD4-4F22-B54C-B8ACD55A8285}" type="sibTrans" cxnId="{E867197A-E746-425D-825C-65DCDE68F96C}">
      <dgm:prSet/>
      <dgm:spPr/>
      <dgm:t>
        <a:bodyPr/>
        <a:lstStyle/>
        <a:p>
          <a:endParaRPr lang="en-US"/>
        </a:p>
      </dgm:t>
    </dgm:pt>
    <dgm:pt modelId="{56AE619A-A5F9-48DA-B7E1-C76889035A64}" type="pres">
      <dgm:prSet presAssocID="{999A206A-D95B-433B-BD28-C88A5324C234}" presName="Name0" presStyleCnt="0">
        <dgm:presLayoutVars>
          <dgm:dir/>
          <dgm:animLvl val="lvl"/>
          <dgm:resizeHandles val="exact"/>
        </dgm:presLayoutVars>
      </dgm:prSet>
      <dgm:spPr/>
    </dgm:pt>
    <dgm:pt modelId="{6D67DCA6-04DB-4B01-9466-26D58078B384}" type="pres">
      <dgm:prSet presAssocID="{251AAB4F-F75D-45DD-B5EA-F7D68AF87E3E}" presName="composite" presStyleCnt="0"/>
      <dgm:spPr/>
    </dgm:pt>
    <dgm:pt modelId="{FF15B0AB-E727-4657-A652-E9A1D1BD4548}" type="pres">
      <dgm:prSet presAssocID="{251AAB4F-F75D-45DD-B5EA-F7D68AF87E3E}" presName="parTx" presStyleLbl="alignNode1" presStyleIdx="0" presStyleCnt="2">
        <dgm:presLayoutVars>
          <dgm:chMax val="0"/>
          <dgm:chPref val="0"/>
          <dgm:bulletEnabled val="1"/>
        </dgm:presLayoutVars>
      </dgm:prSet>
      <dgm:spPr/>
    </dgm:pt>
    <dgm:pt modelId="{1F849AB1-6F31-4151-AE22-AC1C685F0F77}" type="pres">
      <dgm:prSet presAssocID="{251AAB4F-F75D-45DD-B5EA-F7D68AF87E3E}" presName="desTx" presStyleLbl="alignAccFollowNode1" presStyleIdx="0" presStyleCnt="2">
        <dgm:presLayoutVars>
          <dgm:bulletEnabled val="1"/>
        </dgm:presLayoutVars>
      </dgm:prSet>
      <dgm:spPr/>
    </dgm:pt>
    <dgm:pt modelId="{F6134335-02D8-4F49-9D86-566583C434BA}" type="pres">
      <dgm:prSet presAssocID="{3DF8FD0B-7852-41FA-8A50-83C39E6B2FEF}" presName="space" presStyleCnt="0"/>
      <dgm:spPr/>
    </dgm:pt>
    <dgm:pt modelId="{B4E1BEC8-2A30-4518-B09D-46E09658E94A}" type="pres">
      <dgm:prSet presAssocID="{B1E424A4-D8BF-4E15-B3EA-7ACA710B5531}" presName="composite" presStyleCnt="0"/>
      <dgm:spPr/>
    </dgm:pt>
    <dgm:pt modelId="{FA28FB64-4F79-42DC-BD5E-C6F0488413E8}" type="pres">
      <dgm:prSet presAssocID="{B1E424A4-D8BF-4E15-B3EA-7ACA710B5531}" presName="parTx" presStyleLbl="alignNode1" presStyleIdx="1" presStyleCnt="2">
        <dgm:presLayoutVars>
          <dgm:chMax val="0"/>
          <dgm:chPref val="0"/>
          <dgm:bulletEnabled val="1"/>
        </dgm:presLayoutVars>
      </dgm:prSet>
      <dgm:spPr/>
    </dgm:pt>
    <dgm:pt modelId="{2BF5B2AD-AA3D-4C86-A5EC-E65C383D711F}" type="pres">
      <dgm:prSet presAssocID="{B1E424A4-D8BF-4E15-B3EA-7ACA710B5531}" presName="desTx" presStyleLbl="alignAccFollowNode1" presStyleIdx="1" presStyleCnt="2">
        <dgm:presLayoutVars>
          <dgm:bulletEnabled val="1"/>
        </dgm:presLayoutVars>
      </dgm:prSet>
      <dgm:spPr/>
    </dgm:pt>
  </dgm:ptLst>
  <dgm:cxnLst>
    <dgm:cxn modelId="{D8EBB0C4-7BFF-41D7-A38C-A4197FA7F775}" srcId="{999A206A-D95B-433B-BD28-C88A5324C234}" destId="{251AAB4F-F75D-45DD-B5EA-F7D68AF87E3E}" srcOrd="0" destOrd="0" parTransId="{22B560D6-87C5-4198-A361-9596F1AD8B57}" sibTransId="{3DF8FD0B-7852-41FA-8A50-83C39E6B2FEF}"/>
    <dgm:cxn modelId="{7C5EA6B1-FC63-4967-9B7D-DA4A6BB6EDDA}" type="presOf" srcId="{251AAB4F-F75D-45DD-B5EA-F7D68AF87E3E}" destId="{FF15B0AB-E727-4657-A652-E9A1D1BD4548}" srcOrd="0" destOrd="0" presId="urn:microsoft.com/office/officeart/2005/8/layout/hList1"/>
    <dgm:cxn modelId="{E867197A-E746-425D-825C-65DCDE68F96C}" srcId="{251AAB4F-F75D-45DD-B5EA-F7D68AF87E3E}" destId="{BAA04326-2286-40B8-A73E-97874C7240FB}" srcOrd="2" destOrd="0" parTransId="{682393D4-17EE-43E5-A8AA-109BB5DCF417}" sibTransId="{B901CB14-CFD4-4F22-B54C-B8ACD55A8285}"/>
    <dgm:cxn modelId="{DFFAEC10-65C4-442C-9EE1-3037B618FE52}" type="presOf" srcId="{B1E424A4-D8BF-4E15-B3EA-7ACA710B5531}" destId="{FA28FB64-4F79-42DC-BD5E-C6F0488413E8}" srcOrd="0" destOrd="0" presId="urn:microsoft.com/office/officeart/2005/8/layout/hList1"/>
    <dgm:cxn modelId="{3A44A73F-AA7F-441D-B84A-3F837683FD47}" type="presOf" srcId="{CE8D0E66-E02F-41FF-95AF-E5E6EB19B19A}" destId="{2BF5B2AD-AA3D-4C86-A5EC-E65C383D711F}" srcOrd="0" destOrd="0" presId="urn:microsoft.com/office/officeart/2005/8/layout/hList1"/>
    <dgm:cxn modelId="{185493A0-5C26-47B1-8938-785759BFB8CD}" srcId="{B1E424A4-D8BF-4E15-B3EA-7ACA710B5531}" destId="{CE8D0E66-E02F-41FF-95AF-E5E6EB19B19A}" srcOrd="0" destOrd="0" parTransId="{072BD67A-D7EA-405E-8021-D33BA5D400C2}" sibTransId="{78F4B581-F7F0-46BC-894A-65651ECC331A}"/>
    <dgm:cxn modelId="{DB11B0C6-BFF1-49BB-8D7B-C1376A785A4D}" srcId="{999A206A-D95B-433B-BD28-C88A5324C234}" destId="{B1E424A4-D8BF-4E15-B3EA-7ACA710B5531}" srcOrd="1" destOrd="0" parTransId="{B8CE3C4A-97A2-4D7F-B717-96F008421337}" sibTransId="{F882EA89-8F12-4073-8DDD-EA00F2031135}"/>
    <dgm:cxn modelId="{1CB6CAD7-E0A4-48E6-A109-9062DBF06A94}" srcId="{B1E424A4-D8BF-4E15-B3EA-7ACA710B5531}" destId="{7C88A9C1-5FCA-4443-B019-D17B4C40900F}" srcOrd="1" destOrd="0" parTransId="{3F565090-5358-4E20-9A03-89B85DECF7DC}" sibTransId="{1AABF6B5-5EBC-4588-900F-59ABB939BAA1}"/>
    <dgm:cxn modelId="{376D9798-9B31-4DEC-8669-73D20FE55BED}" type="presOf" srcId="{05403AB9-3018-4DA5-A19A-C7BB888986A1}" destId="{1F849AB1-6F31-4151-AE22-AC1C685F0F77}" srcOrd="0" destOrd="3" presId="urn:microsoft.com/office/officeart/2005/8/layout/hList1"/>
    <dgm:cxn modelId="{33097010-987A-438A-AB8D-43C1A955C71C}" type="presOf" srcId="{BAA04326-2286-40B8-A73E-97874C7240FB}" destId="{1F849AB1-6F31-4151-AE22-AC1C685F0F77}" srcOrd="0" destOrd="2" presId="urn:microsoft.com/office/officeart/2005/8/layout/hList1"/>
    <dgm:cxn modelId="{D27910B3-90E3-4A3A-B671-3DD2BDB48619}" srcId="{251AAB4F-F75D-45DD-B5EA-F7D68AF87E3E}" destId="{8035A013-5FC7-4968-BD43-47313EEADE49}" srcOrd="0" destOrd="0" parTransId="{9DAFB3F9-6494-4CAA-849C-FDC8AACD72B1}" sibTransId="{C55D31AB-95B4-4C82-9033-1316C25F3BF1}"/>
    <dgm:cxn modelId="{CD8BF662-B2C6-48DF-81EA-3CBDBC9CD7A2}" type="presOf" srcId="{EA052E38-53B3-4BAA-AF0C-0CBCC801CF8A}" destId="{1F849AB1-6F31-4151-AE22-AC1C685F0F77}" srcOrd="0" destOrd="1" presId="urn:microsoft.com/office/officeart/2005/8/layout/hList1"/>
    <dgm:cxn modelId="{9F787FB0-FE25-4539-A1D4-EE7E48785C18}" srcId="{251AAB4F-F75D-45DD-B5EA-F7D68AF87E3E}" destId="{EA052E38-53B3-4BAA-AF0C-0CBCC801CF8A}" srcOrd="1" destOrd="0" parTransId="{A1AE9764-4412-4D0A-A413-07A48BA56047}" sibTransId="{FF9526F8-09FC-4826-A774-7FD8716356AA}"/>
    <dgm:cxn modelId="{F7591F7E-2FB0-41B3-B954-39B4FD29D12A}" type="presOf" srcId="{7C88A9C1-5FCA-4443-B019-D17B4C40900F}" destId="{2BF5B2AD-AA3D-4C86-A5EC-E65C383D711F}" srcOrd="0" destOrd="1" presId="urn:microsoft.com/office/officeart/2005/8/layout/hList1"/>
    <dgm:cxn modelId="{BD75D251-44CD-403D-9254-3E1D20070DD6}" type="presOf" srcId="{999A206A-D95B-433B-BD28-C88A5324C234}" destId="{56AE619A-A5F9-48DA-B7E1-C76889035A64}" srcOrd="0" destOrd="0" presId="urn:microsoft.com/office/officeart/2005/8/layout/hList1"/>
    <dgm:cxn modelId="{8C62F07F-AC2B-4457-8EC0-2ED9CC4D3D72}" type="presOf" srcId="{8035A013-5FC7-4968-BD43-47313EEADE49}" destId="{1F849AB1-6F31-4151-AE22-AC1C685F0F77}" srcOrd="0" destOrd="0" presId="urn:microsoft.com/office/officeart/2005/8/layout/hList1"/>
    <dgm:cxn modelId="{C8C5FD9C-17EA-46F7-8DC2-B65957A98F2F}" srcId="{251AAB4F-F75D-45DD-B5EA-F7D68AF87E3E}" destId="{05403AB9-3018-4DA5-A19A-C7BB888986A1}" srcOrd="3" destOrd="0" parTransId="{97A21246-71DF-4985-86B5-A341D801523F}" sibTransId="{BB620D4B-C875-4974-B32D-6050549ACA8B}"/>
    <dgm:cxn modelId="{D34E0FCE-4598-4F4D-AA62-EEF4C2C5FF33}" type="presParOf" srcId="{56AE619A-A5F9-48DA-B7E1-C76889035A64}" destId="{6D67DCA6-04DB-4B01-9466-26D58078B384}" srcOrd="0" destOrd="0" presId="urn:microsoft.com/office/officeart/2005/8/layout/hList1"/>
    <dgm:cxn modelId="{C6F1F9F9-91BB-4749-8695-A5B385657B75}" type="presParOf" srcId="{6D67DCA6-04DB-4B01-9466-26D58078B384}" destId="{FF15B0AB-E727-4657-A652-E9A1D1BD4548}" srcOrd="0" destOrd="0" presId="urn:microsoft.com/office/officeart/2005/8/layout/hList1"/>
    <dgm:cxn modelId="{CE8425D8-216B-4ED4-9994-59FDAED813EB}" type="presParOf" srcId="{6D67DCA6-04DB-4B01-9466-26D58078B384}" destId="{1F849AB1-6F31-4151-AE22-AC1C685F0F77}" srcOrd="1" destOrd="0" presId="urn:microsoft.com/office/officeart/2005/8/layout/hList1"/>
    <dgm:cxn modelId="{01426367-2AD0-4EDC-82D4-F949EBB7CCA7}" type="presParOf" srcId="{56AE619A-A5F9-48DA-B7E1-C76889035A64}" destId="{F6134335-02D8-4F49-9D86-566583C434BA}" srcOrd="1" destOrd="0" presId="urn:microsoft.com/office/officeart/2005/8/layout/hList1"/>
    <dgm:cxn modelId="{15A66133-72AD-4509-93ED-8077DCAC005F}" type="presParOf" srcId="{56AE619A-A5F9-48DA-B7E1-C76889035A64}" destId="{B4E1BEC8-2A30-4518-B09D-46E09658E94A}" srcOrd="2" destOrd="0" presId="urn:microsoft.com/office/officeart/2005/8/layout/hList1"/>
    <dgm:cxn modelId="{DC058184-D356-4A81-9D53-07DCF729B36F}" type="presParOf" srcId="{B4E1BEC8-2A30-4518-B09D-46E09658E94A}" destId="{FA28FB64-4F79-42DC-BD5E-C6F0488413E8}" srcOrd="0" destOrd="0" presId="urn:microsoft.com/office/officeart/2005/8/layout/hList1"/>
    <dgm:cxn modelId="{7B58B2D3-B32C-45E5-8E84-9C7710C5489E}" type="presParOf" srcId="{B4E1BEC8-2A30-4518-B09D-46E09658E94A}" destId="{2BF5B2AD-AA3D-4C86-A5EC-E65C383D711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5B0AB-E727-4657-A652-E9A1D1BD4548}">
      <dsp:nvSpPr>
        <dsp:cNvPr id="0" name=""/>
        <dsp:cNvSpPr/>
      </dsp:nvSpPr>
      <dsp:spPr>
        <a:xfrm>
          <a:off x="41" y="9060"/>
          <a:ext cx="3944174" cy="1468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l" defTabSz="1244600">
            <a:lnSpc>
              <a:spcPct val="90000"/>
            </a:lnSpc>
            <a:spcBef>
              <a:spcPct val="0"/>
            </a:spcBef>
            <a:spcAft>
              <a:spcPct val="35000"/>
            </a:spcAft>
            <a:buNone/>
          </a:pPr>
          <a:r>
            <a:rPr lang="en-US" sz="2800" b="1" kern="1200" dirty="0"/>
            <a:t>Social</a:t>
          </a:r>
        </a:p>
      </dsp:txBody>
      <dsp:txXfrm>
        <a:off x="41" y="9060"/>
        <a:ext cx="3944174" cy="1468800"/>
      </dsp:txXfrm>
    </dsp:sp>
    <dsp:sp modelId="{1F849AB1-6F31-4151-AE22-AC1C685F0F77}">
      <dsp:nvSpPr>
        <dsp:cNvPr id="0" name=""/>
        <dsp:cNvSpPr/>
      </dsp:nvSpPr>
      <dsp:spPr>
        <a:xfrm>
          <a:off x="41" y="1477860"/>
          <a:ext cx="3944174" cy="223992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endParaRPr lang="en-US" sz="2800" kern="1200" dirty="0"/>
        </a:p>
      </dsp:txBody>
      <dsp:txXfrm>
        <a:off x="41" y="1477860"/>
        <a:ext cx="3944174" cy="2239920"/>
      </dsp:txXfrm>
    </dsp:sp>
    <dsp:sp modelId="{FA28FB64-4F79-42DC-BD5E-C6F0488413E8}">
      <dsp:nvSpPr>
        <dsp:cNvPr id="0" name=""/>
        <dsp:cNvSpPr/>
      </dsp:nvSpPr>
      <dsp:spPr>
        <a:xfrm>
          <a:off x="4496399" y="9060"/>
          <a:ext cx="3944174" cy="14688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l" defTabSz="1244600">
            <a:lnSpc>
              <a:spcPct val="90000"/>
            </a:lnSpc>
            <a:spcBef>
              <a:spcPct val="0"/>
            </a:spcBef>
            <a:spcAft>
              <a:spcPct val="35000"/>
            </a:spcAft>
            <a:buNone/>
          </a:pPr>
          <a:r>
            <a:rPr lang="en-US" sz="2800" b="1" kern="1200" dirty="0"/>
            <a:t>Scientific</a:t>
          </a:r>
        </a:p>
      </dsp:txBody>
      <dsp:txXfrm>
        <a:off x="4496399" y="9060"/>
        <a:ext cx="3944174" cy="1468800"/>
      </dsp:txXfrm>
    </dsp:sp>
    <dsp:sp modelId="{2BF5B2AD-AA3D-4C86-A5EC-E65C383D711F}">
      <dsp:nvSpPr>
        <dsp:cNvPr id="0" name=""/>
        <dsp:cNvSpPr/>
      </dsp:nvSpPr>
      <dsp:spPr>
        <a:xfrm>
          <a:off x="4496399" y="1477860"/>
          <a:ext cx="3944174" cy="2239920"/>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endParaRPr lang="en-US" sz="2800" kern="1200"/>
        </a:p>
        <a:p>
          <a:pPr marL="285750" lvl="1" indent="-285750" algn="l" defTabSz="1244600">
            <a:lnSpc>
              <a:spcPct val="90000"/>
            </a:lnSpc>
            <a:spcBef>
              <a:spcPct val="0"/>
            </a:spcBef>
            <a:spcAft>
              <a:spcPct val="15000"/>
            </a:spcAft>
            <a:buChar char="•"/>
          </a:pPr>
          <a:endParaRPr lang="en-US" sz="2800" kern="1200" dirty="0"/>
        </a:p>
      </dsp:txBody>
      <dsp:txXfrm>
        <a:off x="4496399" y="1477860"/>
        <a:ext cx="3944174" cy="22399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B4E34-0737-4005-A282-A301D861A543}" type="datetimeFigureOut">
              <a:rPr lang="en-US" smtClean="0"/>
              <a:t>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63BA-FD1A-4882-8BB0-8C8D1EBA163D}" type="slidenum">
              <a:rPr lang="en-US" smtClean="0"/>
              <a:t>‹#›</a:t>
            </a:fld>
            <a:endParaRPr lang="en-US"/>
          </a:p>
        </p:txBody>
      </p:sp>
    </p:spTree>
    <p:extLst>
      <p:ext uri="{BB962C8B-B14F-4D97-AF65-F5344CB8AC3E}">
        <p14:creationId xmlns:p14="http://schemas.microsoft.com/office/powerpoint/2010/main" val="73607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9EFE7C-57AF-45CC-AF53-591D05E6A11B}"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3266137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b="1" dirty="0">
                <a:uFillTx/>
              </a:rPr>
              <a:t>Reference</a:t>
            </a:r>
            <a:r>
              <a:rPr lang="en-US" dirty="0">
                <a:uFillTx/>
              </a:rPr>
              <a:t>: USGS http://</a:t>
            </a:r>
            <a:r>
              <a:rPr lang="en-US" dirty="0" err="1">
                <a:uFillTx/>
              </a:rPr>
              <a:t>nrmsc.usgs.gov</a:t>
            </a:r>
            <a:r>
              <a:rPr lang="en-US" dirty="0">
                <a:uFillTx/>
              </a:rPr>
              <a:t>/</a:t>
            </a:r>
            <a:r>
              <a:rPr lang="en-US" dirty="0" err="1">
                <a:uFillTx/>
              </a:rPr>
              <a:t>repeatphoto</a:t>
            </a:r>
            <a:endParaRPr lang="en-US" dirty="0">
              <a:uFillTx/>
            </a:endParaRPr>
          </a:p>
          <a:p>
            <a:endParaRPr lang="en-US" dirty="0">
              <a:uFillTx/>
            </a:endParaRPr>
          </a:p>
          <a:p>
            <a:r>
              <a:rPr dirty="0">
                <a:uFillTx/>
              </a:rPr>
              <a:t>We can forsee some changes and understand them well. </a:t>
            </a:r>
          </a:p>
        </p:txBody>
      </p:sp>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8211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731837" y="4560887"/>
            <a:ext cx="5851525" cy="4319587"/>
          </a:xfrm>
          <a:prstGeom prst="rect">
            <a:avLst/>
          </a:prstGeom>
        </p:spPr>
        <p:txBody>
          <a:bodyPr lIns="91425" tIns="91425" rIns="91425" bIns="91425" anchor="ctr" anchorCtr="0">
            <a:noAutofit/>
          </a:bodyPr>
          <a:lstStyle/>
          <a:p>
            <a:r>
              <a:rPr>
                <a:uFillTx/>
              </a:rPr>
              <a:t>But the climate system is extremely complex and feedbacks are not well-understood or modeled, so surprises will happen. </a:t>
            </a:r>
          </a:p>
        </p:txBody>
      </p:sp>
      <p:sp>
        <p:nvSpPr>
          <p:cNvPr id="223" name="Shape 22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9201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baseline="0" dirty="0">
                <a:uFillTx/>
                <a:latin typeface="+mn-lt"/>
                <a:ea typeface="Calibri"/>
                <a:cs typeface="Calibri"/>
                <a:sym typeface="Calibri"/>
              </a:rPr>
              <a:t>Reference</a:t>
            </a:r>
            <a:r>
              <a:rPr lang="en-US" sz="1200" b="0" i="0" u="none" strike="noStrike" cap="none" baseline="0" dirty="0">
                <a:uFillTx/>
                <a:latin typeface="+mn-lt"/>
                <a:ea typeface="Calibri"/>
                <a:cs typeface="Calibri"/>
                <a:sym typeface="Calibri"/>
              </a:rPr>
              <a:t>:  USFS photos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cap="none" baseline="0" dirty="0">
              <a:uFillTx/>
              <a:latin typeface="+mn-lt"/>
              <a:ea typeface="Calibri"/>
              <a:cs typeface="Calibri"/>
              <a:sym typeface="Calibri"/>
            </a:endParaRPr>
          </a:p>
          <a:p>
            <a:endParaRPr lang="en-US" dirty="0">
              <a:uFillTx/>
            </a:endParaRPr>
          </a:p>
          <a:p>
            <a:r>
              <a:rPr dirty="0">
                <a:uFillTx/>
              </a:rPr>
              <a:t>Some changes will be surprises, and many changes can be imagined but not well anticipated. </a:t>
            </a:r>
          </a:p>
        </p:txBody>
      </p:sp>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4759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b="1" dirty="0">
                <a:uFillTx/>
              </a:rPr>
              <a:t>Reference</a:t>
            </a:r>
            <a:r>
              <a:rPr lang="en-US" dirty="0">
                <a:uFillTx/>
              </a:rPr>
              <a:t>:</a:t>
            </a:r>
            <a:r>
              <a:rPr lang="en-US" baseline="0" dirty="0">
                <a:uFillTx/>
              </a:rPr>
              <a:t> USFS</a:t>
            </a:r>
          </a:p>
          <a:p>
            <a:endParaRPr lang="en-US" baseline="0" dirty="0">
              <a:uFillTx/>
            </a:endParaRPr>
          </a:p>
          <a:p>
            <a:r>
              <a:rPr dirty="0">
                <a:uFillTx/>
              </a:rPr>
              <a:t>Many coming changes are simply unknown.  </a:t>
            </a:r>
            <a:r>
              <a:rPr lang="en-US" dirty="0">
                <a:uFillTx/>
              </a:rPr>
              <a:t>Changes</a:t>
            </a:r>
            <a:r>
              <a:rPr lang="en-US" baseline="0" dirty="0">
                <a:uFillTx/>
              </a:rPr>
              <a:t> have also happened in the past….often which might not have been foreseeable. </a:t>
            </a:r>
            <a:endParaRPr dirty="0">
              <a:uFillTx/>
            </a:endParaRPr>
          </a:p>
        </p:txBody>
      </p:sp>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272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p:cNvSpPr>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 sz="1200" b="0" i="0" u="none" strike="noStrike" cap="none" baseline="0">
                <a:uFillTx/>
                <a:latin typeface="Arial"/>
                <a:ea typeface="Arial"/>
                <a:cs typeface="Arial"/>
                <a:sym typeface="Arial"/>
              </a:rPr>
              <a:t>*</a:t>
            </a:r>
          </a:p>
        </p:txBody>
      </p:sp>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9" name="Shape 2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SzPct val="25000"/>
              <a:buFont typeface="Arial"/>
              <a:buNone/>
            </a:pPr>
            <a:r>
              <a:rPr lang="en-US" sz="1800" b="0" i="0" u="none" strike="noStrike" cap="none" baseline="0" dirty="0">
                <a:uFillTx/>
              </a:rPr>
              <a:t>Reference:  </a:t>
            </a:r>
            <a:r>
              <a:rPr lang="en-US" sz="1200" b="0" i="0" kern="1200" dirty="0">
                <a:solidFill>
                  <a:schemeClr val="tx1"/>
                </a:solidFill>
                <a:effectLst/>
                <a:latin typeface="+mn-lt"/>
                <a:ea typeface="+mn-ea"/>
                <a:cs typeface="+mn-cs"/>
              </a:rPr>
              <a:t>Peterson, G. D., Cumming, G. S. and Carpenter, S. R. (2003), Scenario Planning: a Tool for Conservation in an Uncertain World. Conservation Biology, 17: 358–366.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10.1046/j.1523-1739.2003.01491.x</a:t>
            </a:r>
          </a:p>
          <a:p>
            <a:pPr marL="0" marR="0" lvl="0" indent="0" algn="l" rtl="0">
              <a:buSzPct val="25000"/>
              <a:buFont typeface="Arial"/>
              <a:buNone/>
            </a:pPr>
            <a:endParaRPr lang="en-US" sz="1800" b="0" i="0" u="none" strike="noStrike" cap="none" baseline="0" dirty="0">
              <a:uFillTx/>
            </a:endParaRPr>
          </a:p>
          <a:p>
            <a:pPr marL="0" marR="0" lvl="0" indent="0" algn="l" rtl="0">
              <a:buSzPct val="25000"/>
              <a:buFont typeface="Arial"/>
              <a:buNone/>
            </a:pPr>
            <a:r>
              <a:rPr lang="en" sz="1800" b="0" i="0" u="none" strike="noStrike" cap="none" baseline="0" dirty="0">
                <a:uFillTx/>
              </a:rPr>
              <a:t>Approaches to Management Given Uncertainty</a:t>
            </a:r>
          </a:p>
        </p:txBody>
      </p:sp>
    </p:spTree>
    <p:extLst>
      <p:ext uri="{BB962C8B-B14F-4D97-AF65-F5344CB8AC3E}">
        <p14:creationId xmlns:p14="http://schemas.microsoft.com/office/powerpoint/2010/main" val="1948041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b="1" dirty="0">
                <a:uFillTx/>
              </a:rPr>
              <a:t>Reference</a:t>
            </a:r>
            <a:r>
              <a:rPr lang="en-US" dirty="0">
                <a:uFillTx/>
              </a:rPr>
              <a:t>: Jill Baron;</a:t>
            </a:r>
            <a:r>
              <a:rPr lang="en-US" baseline="0" dirty="0">
                <a:uFillTx/>
              </a:rPr>
              <a:t>  US National Park Service </a:t>
            </a:r>
            <a:endParaRPr dirty="0">
              <a:uFillTx/>
            </a:endParaRPr>
          </a:p>
        </p:txBody>
      </p:sp>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9485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p:cNvSpPr>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 sz="1200" b="0" i="0" u="none" strike="noStrike" cap="none" baseline="0">
                <a:uFillTx/>
                <a:latin typeface="Arial"/>
                <a:ea typeface="Arial"/>
                <a:cs typeface="Arial"/>
                <a:sym typeface="Arial"/>
              </a:rPr>
              <a:t>*</a:t>
            </a:r>
          </a:p>
        </p:txBody>
      </p:sp>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7" name="Shape 2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SzPct val="25000"/>
              <a:buFont typeface="Arial"/>
              <a:buNone/>
            </a:pPr>
            <a:r>
              <a:rPr lang="en" sz="1800" b="0" i="0" u="none" strike="noStrike" cap="none" baseline="0">
                <a:uFillTx/>
              </a:rPr>
              <a:t>Adaptive Management</a:t>
            </a:r>
          </a:p>
        </p:txBody>
      </p:sp>
    </p:spTree>
    <p:extLst>
      <p:ext uri="{BB962C8B-B14F-4D97-AF65-F5344CB8AC3E}">
        <p14:creationId xmlns:p14="http://schemas.microsoft.com/office/powerpoint/2010/main" val="3468390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dirty="0">
                <a:uFillTx/>
              </a:rPr>
              <a:t>The lack of certainty can often be effectively dealt with by building "scenarios" (stories) of credible change, and then planning based on a range of scenarios that planning teams have agreed to. </a:t>
            </a:r>
          </a:p>
        </p:txBody>
      </p:sp>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4944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uFillTx/>
              </a:rPr>
              <a:t>Please see the LE-LUP Module for more on forest management planning. </a:t>
            </a:r>
          </a:p>
          <a:p>
            <a:endParaRPr lang="en-US" dirty="0">
              <a:uFillTx/>
            </a:endParaRPr>
          </a:p>
          <a:p>
            <a:r>
              <a:rPr lang="en-US" dirty="0">
                <a:uFillTx/>
              </a:rPr>
              <a:t>J. Kenneth Day, David Manuel Pérez. 2013. </a:t>
            </a:r>
            <a:r>
              <a:rPr lang="en-US" b="0" u="none" dirty="0">
                <a:solidFill>
                  <a:schemeClr val="tx1"/>
                </a:solidFill>
                <a:effectLst/>
                <a:uFillTx/>
              </a:rPr>
              <a:t>Reducing uncertainty and risk through forest management planning in British Columbia</a:t>
            </a:r>
            <a:r>
              <a:rPr lang="en-US" sz="1100" b="0" u="none" kern="1200" dirty="0">
                <a:solidFill>
                  <a:schemeClr val="tx1"/>
                </a:solidFill>
                <a:effectLst/>
                <a:uFillTx/>
                <a:latin typeface="+mn-lt"/>
                <a:ea typeface="+mn-ea"/>
                <a:cs typeface="+mn-cs"/>
              </a:rPr>
              <a:t>.</a:t>
            </a:r>
            <a:r>
              <a:rPr lang="en-US" sz="1100" b="0" u="none" kern="1200" baseline="0" dirty="0">
                <a:solidFill>
                  <a:schemeClr val="tx1"/>
                </a:solidFill>
                <a:effectLst/>
                <a:uFillTx/>
                <a:latin typeface="+mn-lt"/>
                <a:ea typeface="+mn-ea"/>
                <a:cs typeface="+mn-cs"/>
              </a:rPr>
              <a:t> </a:t>
            </a:r>
            <a:r>
              <a:rPr lang="en-US" i="1" dirty="0">
                <a:uFillTx/>
              </a:rPr>
              <a:t>Forest Ecology and Management</a:t>
            </a:r>
            <a:r>
              <a:rPr lang="en-US" dirty="0">
                <a:uFillTx/>
              </a:rPr>
              <a:t>, </a:t>
            </a:r>
            <a:r>
              <a:rPr lang="en-US" i="1" dirty="0">
                <a:uFillTx/>
              </a:rPr>
              <a:t>Vol.</a:t>
            </a:r>
            <a:r>
              <a:rPr lang="en-US" i="1" baseline="0" dirty="0">
                <a:uFillTx/>
              </a:rPr>
              <a:t> </a:t>
            </a:r>
            <a:r>
              <a:rPr lang="en-US" i="1" dirty="0">
                <a:uFillTx/>
              </a:rPr>
              <a:t>300</a:t>
            </a:r>
            <a:r>
              <a:rPr lang="en-US" dirty="0">
                <a:uFillTx/>
              </a:rPr>
              <a:t>, </a:t>
            </a:r>
            <a:r>
              <a:rPr lang="en-US" i="1" dirty="0">
                <a:uFillTx/>
              </a:rPr>
              <a:t>117-124 </a:t>
            </a:r>
            <a:endParaRPr lang="en-US" dirty="0">
              <a:uFillTx/>
            </a:endParaRPr>
          </a:p>
          <a:p>
            <a:r>
              <a:rPr lang="en-US" i="1" dirty="0">
                <a:uFillTx/>
              </a:rPr>
              <a:t>http://</a:t>
            </a:r>
            <a:r>
              <a:rPr lang="en-US" i="1" dirty="0" err="1">
                <a:uFillTx/>
              </a:rPr>
              <a:t>www.sciencedirect.com</a:t>
            </a:r>
            <a:r>
              <a:rPr lang="en-US" i="1" dirty="0">
                <a:uFillTx/>
              </a:rPr>
              <a:t>/science/article/</a:t>
            </a:r>
            <a:r>
              <a:rPr lang="en-US" i="1" dirty="0" err="1">
                <a:uFillTx/>
              </a:rPr>
              <a:t>pii</a:t>
            </a:r>
            <a:r>
              <a:rPr lang="en-US" i="1" dirty="0">
                <a:uFillTx/>
              </a:rPr>
              <a:t>/S0378112712007116</a:t>
            </a:r>
            <a:endParaRPr lang="en-US" dirty="0">
              <a:uFillTx/>
            </a:endParaRPr>
          </a:p>
        </p:txBody>
      </p:sp>
    </p:spTree>
    <p:extLst>
      <p:ext uri="{BB962C8B-B14F-4D97-AF65-F5344CB8AC3E}">
        <p14:creationId xmlns:p14="http://schemas.microsoft.com/office/powerpoint/2010/main" val="3381126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150015" name="Slide Image Placeholder 180150014"/>
          <p:cNvSpPr>
            <a:spLocks noGrp="1" noRot="1" noChangeAspect="1"/>
          </p:cNvSpPr>
          <p:nvPr>
            <p:ph type="sldImg" idx="2"/>
          </p:nvPr>
        </p:nvSpPr>
        <p:spPr/>
        <p:txBody>
          <a:bodyPr/>
          <a:lstStyle/>
          <a:p>
            <a:endParaRPr/>
          </a:p>
        </p:txBody>
      </p:sp>
      <p:sp>
        <p:nvSpPr>
          <p:cNvPr id="2" name="Notes Placeholder 4294967294"/>
          <p:cNvSpPr>
            <a:spLocks noGrp="1"/>
          </p:cNvSpPr>
          <p:nvPr>
            <p:ph type="body" idx="1"/>
          </p:nvPr>
        </p:nvSpPr>
        <p:spPr/>
        <p:txBody>
          <a:bodyPr/>
          <a:lstStyle/>
          <a:p>
            <a:r>
              <a:rPr>
                <a:uFillTx/>
              </a:rPr>
              <a:t>Please see the "Modeling" topic in this module for much more on modeling. </a:t>
            </a:r>
          </a:p>
          <a:p>
            <a:r>
              <a:rPr>
                <a:uFillTx/>
              </a:rPr>
              <a:t>Students must understand what models are and how they are used to be "climate literate". </a:t>
            </a:r>
          </a:p>
        </p:txBody>
      </p:sp>
    </p:spTree>
    <p:extLst>
      <p:ext uri="{BB962C8B-B14F-4D97-AF65-F5344CB8AC3E}">
        <p14:creationId xmlns:p14="http://schemas.microsoft.com/office/powerpoint/2010/main" val="209222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35" name="Shape 135"/>
          <p:cNvSpPr txBox="1">
            <a:spLocks noGrp="1"/>
          </p:cNvSpPr>
          <p:nvPr>
            <p:ph type="body" idx="1"/>
          </p:nvPr>
        </p:nvSpPr>
        <p:spPr>
          <a:xfrm>
            <a:off x="914400" y="3257550"/>
            <a:ext cx="7315200" cy="3086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dirty="0">
                <a:uFillTx/>
                <a:latin typeface="Calibri"/>
                <a:ea typeface="Calibri"/>
                <a:cs typeface="Calibri"/>
                <a:sym typeface="Calibri"/>
              </a:rPr>
              <a:t>Reference</a:t>
            </a:r>
            <a:r>
              <a:rPr lang="en-US" sz="1800" b="0" i="0" u="none" strike="noStrike" cap="none" baseline="0" dirty="0">
                <a:uFillTx/>
                <a:latin typeface="Calibri"/>
                <a:ea typeface="Calibri"/>
                <a:cs typeface="Calibri"/>
                <a:sym typeface="Calibri"/>
              </a:rPr>
              <a:t>:  </a:t>
            </a:r>
            <a:r>
              <a:rPr lang="en-US" sz="1800" b="0" i="0" u="none" strike="noStrike" cap="none" baseline="0" dirty="0" err="1">
                <a:uFillTx/>
                <a:latin typeface="Calibri"/>
                <a:ea typeface="Calibri"/>
                <a:cs typeface="Calibri"/>
                <a:sym typeface="Calibri"/>
              </a:rPr>
              <a:t>MJFurniss</a:t>
            </a:r>
            <a:r>
              <a:rPr lang="en-US" sz="1800" b="0" i="0" u="none" strike="noStrike" cap="none" baseline="0" dirty="0">
                <a:uFillTx/>
                <a:latin typeface="Calibri"/>
                <a:ea typeface="Calibri"/>
                <a:cs typeface="Calibri"/>
                <a:sym typeface="Calibri"/>
              </a:rPr>
              <a:t> </a:t>
            </a:r>
          </a:p>
          <a:p>
            <a:pPr marL="0" marR="0" lvl="0" indent="0" algn="l" rtl="0">
              <a:spcBef>
                <a:spcPts val="0"/>
              </a:spcBef>
              <a:buSzPct val="25000"/>
              <a:buNone/>
            </a:pPr>
            <a:endParaRPr lang="en-US" sz="1800" b="0" i="0" u="none" strike="noStrike" cap="none" baseline="0" dirty="0">
              <a:uFillTx/>
              <a:latin typeface="Calibri"/>
              <a:ea typeface="Calibri"/>
              <a:cs typeface="Calibri"/>
              <a:sym typeface="Calibri"/>
            </a:endParaRPr>
          </a:p>
          <a:p>
            <a:pPr marL="0" marR="0" lvl="0" indent="0" algn="l" rtl="0">
              <a:spcBef>
                <a:spcPts val="0"/>
              </a:spcBef>
              <a:buSzPct val="25000"/>
              <a:buNone/>
            </a:pPr>
            <a:r>
              <a:rPr lang="en" sz="1800" b="0" i="0" u="none" strike="noStrike" cap="none" baseline="0" dirty="0">
                <a:uFillTx/>
                <a:latin typeface="Calibri"/>
                <a:ea typeface="Calibri"/>
                <a:cs typeface="Calibri"/>
                <a:sym typeface="Calibri"/>
              </a:rPr>
              <a:t>The first step in managing natural resources in the face of uncertainty is to try and understanding the main sources and extent of the uncertainties. Each of these components have some uncertainty. </a:t>
            </a:r>
          </a:p>
          <a:p>
            <a:endParaRPr lang="en" sz="1800" b="0" i="0" u="none" strike="noStrike" cap="none" baseline="0" dirty="0">
              <a:uFillTx/>
              <a:latin typeface="Calibri"/>
              <a:ea typeface="Calibri"/>
              <a:cs typeface="Calibri"/>
              <a:sym typeface="Calibri"/>
            </a:endParaRPr>
          </a:p>
          <a:p>
            <a:pPr marL="0" marR="0" lvl="0" indent="0" algn="l" rtl="0">
              <a:spcBef>
                <a:spcPts val="0"/>
              </a:spcBef>
              <a:buSzPct val="25000"/>
              <a:buNone/>
            </a:pPr>
            <a:r>
              <a:rPr lang="en" sz="1800" b="0" i="0" u="none" strike="noStrike" cap="none" baseline="0" dirty="0">
                <a:uFillTx/>
                <a:latin typeface="Calibri"/>
                <a:ea typeface="Calibri"/>
                <a:cs typeface="Calibri"/>
                <a:sym typeface="Calibri"/>
              </a:rPr>
              <a:t>There are several main sources of uncertainty.</a:t>
            </a:r>
          </a:p>
          <a:p>
            <a:endParaRPr lang="en" sz="1800" b="0" i="0" u="none" strike="noStrike" cap="none" baseline="0" dirty="0">
              <a:uFillTx/>
              <a:latin typeface="Calibri"/>
              <a:ea typeface="Calibri"/>
              <a:cs typeface="Calibri"/>
              <a:sym typeface="Calibri"/>
            </a:endParaRPr>
          </a:p>
          <a:p>
            <a:pPr marL="0" marR="0" lvl="0" indent="0" algn="l" rtl="0">
              <a:spcBef>
                <a:spcPts val="0"/>
              </a:spcBef>
              <a:buSzPct val="25000"/>
              <a:buNone/>
            </a:pPr>
            <a:r>
              <a:rPr lang="en" sz="1800" b="0" i="0" u="none" strike="noStrike" cap="none" baseline="0" dirty="0">
                <a:uFillTx/>
                <a:latin typeface="Calibri"/>
                <a:ea typeface="Calibri"/>
                <a:cs typeface="Calibri"/>
                <a:sym typeface="Calibri"/>
              </a:rPr>
              <a:t>How will societies and economies evolve in coming decades?</a:t>
            </a:r>
          </a:p>
          <a:p>
            <a:endParaRPr lang="en" sz="1800" b="0" i="0" u="none" strike="noStrike" cap="none" baseline="0" dirty="0">
              <a:uFillTx/>
              <a:latin typeface="Calibri"/>
              <a:ea typeface="Calibri"/>
              <a:cs typeface="Calibri"/>
              <a:sym typeface="Calibri"/>
            </a:endParaRPr>
          </a:p>
          <a:p>
            <a:pPr marL="0" marR="0" lvl="0" indent="0" algn="l" rtl="0">
              <a:spcBef>
                <a:spcPts val="0"/>
              </a:spcBef>
              <a:buSzPct val="25000"/>
              <a:buNone/>
            </a:pPr>
            <a:r>
              <a:rPr lang="en" sz="1800" b="0" i="0" u="none" strike="noStrike" cap="none" baseline="0" dirty="0">
                <a:uFillTx/>
                <a:latin typeface="Calibri"/>
                <a:ea typeface="Calibri"/>
                <a:cs typeface="Calibri"/>
                <a:sym typeface="Calibri"/>
              </a:rPr>
              <a:t>Different GCMs produce different results.  How sensitive is the climate to changes in GHG concentrations?  </a:t>
            </a:r>
          </a:p>
          <a:p>
            <a:endParaRPr lang="en" sz="1800" b="0" i="0" u="none" strike="noStrike" cap="none" baseline="0" dirty="0">
              <a:uFillTx/>
              <a:latin typeface="Calibri"/>
              <a:ea typeface="Calibri"/>
              <a:cs typeface="Calibri"/>
              <a:sym typeface="Calibri"/>
            </a:endParaRPr>
          </a:p>
          <a:p>
            <a:pPr marL="0" marR="0" lvl="0" indent="0" algn="l" rtl="0">
              <a:spcBef>
                <a:spcPts val="0"/>
              </a:spcBef>
              <a:buSzPct val="25000"/>
              <a:buNone/>
            </a:pPr>
            <a:r>
              <a:rPr lang="en" sz="1800" b="0" i="0" u="none" strike="noStrike" cap="none" baseline="0" dirty="0">
                <a:uFillTx/>
                <a:latin typeface="Calibri"/>
                <a:ea typeface="Calibri"/>
                <a:cs typeface="Calibri"/>
                <a:sym typeface="Calibri"/>
              </a:rPr>
              <a:t>Different downscaling methods and impact models produce slightly different results.</a:t>
            </a:r>
          </a:p>
          <a:p>
            <a:endParaRPr lang="en" sz="1800" b="0" i="0" u="none" strike="noStrike" cap="none" baseline="0" dirty="0">
              <a:uFillTx/>
              <a:latin typeface="Calibri"/>
              <a:ea typeface="Calibri"/>
              <a:cs typeface="Calibri"/>
              <a:sym typeface="Calibri"/>
            </a:endParaRPr>
          </a:p>
          <a:p>
            <a:pPr marL="0" marR="0" lvl="0" indent="0" algn="l" rtl="0">
              <a:spcBef>
                <a:spcPts val="0"/>
              </a:spcBef>
              <a:buSzPct val="25000"/>
              <a:buNone/>
            </a:pPr>
            <a:r>
              <a:rPr lang="en" sz="1800" b="0" i="0" u="none" strike="noStrike" cap="none" baseline="0" dirty="0">
                <a:uFillTx/>
                <a:latin typeface="Calibri"/>
                <a:ea typeface="Calibri"/>
                <a:cs typeface="Calibri"/>
                <a:sym typeface="Calibri"/>
              </a:rPr>
              <a:t>The uncertainties cascade or accumulate through this analysis chain.  </a:t>
            </a:r>
          </a:p>
          <a:p>
            <a:endParaRPr lang="en" sz="1800" b="0" i="0" u="none" strike="noStrike" cap="none" baseline="0" dirty="0">
              <a:uFillTx/>
              <a:latin typeface="Calibri"/>
              <a:ea typeface="Calibri"/>
              <a:cs typeface="Calibri"/>
              <a:sym typeface="Calibri"/>
            </a:endParaRPr>
          </a:p>
          <a:p>
            <a:endParaRPr lang="en" sz="1800" b="0" i="0" u="none" strike="noStrike" cap="none" baseline="0" dirty="0">
              <a:uFillTx/>
              <a:latin typeface="Calibri"/>
              <a:ea typeface="Calibri"/>
              <a:cs typeface="Calibri"/>
              <a:sym typeface="Calibri"/>
            </a:endParaRPr>
          </a:p>
          <a:p>
            <a:endParaRPr lang="en" sz="1800" b="0" i="0" u="none" strike="noStrike" cap="none" baseline="0" dirty="0">
              <a:uFillTx/>
              <a:latin typeface="Calibri"/>
              <a:ea typeface="Calibri"/>
              <a:cs typeface="Calibri"/>
              <a:sym typeface="Calibri"/>
            </a:endParaRPr>
          </a:p>
          <a:p>
            <a:endParaRPr lang="en" sz="1800" b="0" i="0" u="none" strike="noStrike" cap="none" baseline="0" dirty="0">
              <a:uFillTx/>
              <a:latin typeface="Calibri"/>
              <a:ea typeface="Calibri"/>
              <a:cs typeface="Calibri"/>
              <a:sym typeface="Calibri"/>
            </a:endParaRPr>
          </a:p>
          <a:p>
            <a:endParaRPr lang="en" sz="1800" b="0" i="0" u="none" strike="noStrike" cap="none" baseline="0" dirty="0">
              <a:uFillTx/>
              <a:latin typeface="Calibri"/>
              <a:ea typeface="Calibri"/>
              <a:cs typeface="Calibri"/>
              <a:sym typeface="Calibri"/>
            </a:endParaRPr>
          </a:p>
        </p:txBody>
      </p:sp>
      <p:sp>
        <p:nvSpPr>
          <p:cNvPr id="136" name="Shape 136"/>
          <p:cNvSpPr txBox="1">
            <a:spLocks noGrp="1"/>
          </p:cNvSpPr>
          <p:nvPr>
            <p:ph type="sldNum" idx="12"/>
          </p:nvPr>
        </p:nvSpPr>
        <p:spPr>
          <a:xfrm>
            <a:off x="5180012" y="6513512"/>
            <a:ext cx="3962399" cy="342899"/>
          </a:xfrm>
          <a:prstGeom prst="rect">
            <a:avLst/>
          </a:prstGeom>
          <a:noFill/>
          <a:ln>
            <a:noFill/>
          </a:ln>
        </p:spPr>
        <p:txBody>
          <a:bodyPr lIns="91425" tIns="45700" rIns="91425" bIns="45700" anchor="b" anchorCtr="0">
            <a:noAutofit/>
          </a:bodyPr>
          <a:lstStyle/>
          <a:p>
            <a:pPr marL="0" marR="0" lvl="0" indent="0" algn="r" rtl="0">
              <a:buSzPct val="25000"/>
              <a:buNone/>
            </a:pPr>
            <a:r>
              <a:rPr lang="en">
                <a:uFillTx/>
              </a:rPr>
              <a:t> </a:t>
            </a:r>
          </a:p>
        </p:txBody>
      </p:sp>
    </p:spTree>
    <p:extLst>
      <p:ext uri="{BB962C8B-B14F-4D97-AF65-F5344CB8AC3E}">
        <p14:creationId xmlns:p14="http://schemas.microsoft.com/office/powerpoint/2010/main" val="458885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uFillTx/>
              </a:rPr>
              <a:t>Reference</a:t>
            </a:r>
            <a:r>
              <a:rPr lang="en-US" dirty="0">
                <a:uFillTx/>
              </a:rPr>
              <a:t>: Jens Christian </a:t>
            </a:r>
            <a:r>
              <a:rPr lang="en-US" dirty="0" err="1">
                <a:uFillTx/>
              </a:rPr>
              <a:t>Refsgaard</a:t>
            </a:r>
            <a:r>
              <a:rPr lang="en-US" dirty="0">
                <a:uFillTx/>
              </a:rPr>
              <a:t>, </a:t>
            </a:r>
            <a:r>
              <a:rPr lang="en-US" dirty="0" err="1">
                <a:uFillTx/>
              </a:rPr>
              <a:t>Jeroen</a:t>
            </a:r>
            <a:r>
              <a:rPr lang="en-US" dirty="0">
                <a:uFillTx/>
              </a:rPr>
              <a:t> P. van der </a:t>
            </a:r>
            <a:r>
              <a:rPr lang="en-US" dirty="0" err="1">
                <a:uFillTx/>
              </a:rPr>
              <a:t>Sluijs</a:t>
            </a:r>
            <a:r>
              <a:rPr lang="en-US" dirty="0">
                <a:uFillTx/>
              </a:rPr>
              <a:t>, James Brown, Peter van der </a:t>
            </a:r>
            <a:r>
              <a:rPr lang="en-US" dirty="0" err="1">
                <a:uFillTx/>
              </a:rPr>
              <a:t>Keur</a:t>
            </a:r>
            <a:r>
              <a:rPr lang="en-US" dirty="0">
                <a:uFillTx/>
              </a:rPr>
              <a:t>. 2006. </a:t>
            </a:r>
            <a:r>
              <a:rPr lang="en-US" b="0" dirty="0">
                <a:solidFill>
                  <a:srgbClr val="000000"/>
                </a:solidFill>
                <a:effectLst/>
                <a:uFillTx/>
              </a:rPr>
              <a:t>A framework for dealing with uncertainty due to model structure error.</a:t>
            </a:r>
            <a:r>
              <a:rPr lang="en-US" sz="1100" kern="1200" dirty="0">
                <a:solidFill>
                  <a:schemeClr val="tx1"/>
                </a:solidFill>
                <a:effectLst/>
                <a:uFillTx/>
                <a:latin typeface="+mn-lt"/>
                <a:ea typeface="+mn-ea"/>
                <a:cs typeface="+mn-cs"/>
              </a:rPr>
              <a:t> </a:t>
            </a:r>
            <a:r>
              <a:rPr lang="en-US" i="1" dirty="0">
                <a:uFillTx/>
              </a:rPr>
              <a:t>Advances in Water Resources</a:t>
            </a:r>
            <a:r>
              <a:rPr lang="en-US" dirty="0">
                <a:uFillTx/>
              </a:rPr>
              <a:t>, </a:t>
            </a:r>
            <a:r>
              <a:rPr lang="en-US" i="1" dirty="0">
                <a:uFillTx/>
              </a:rPr>
              <a:t>Vol.</a:t>
            </a:r>
            <a:r>
              <a:rPr lang="en-US" i="1" baseline="0" dirty="0">
                <a:uFillTx/>
              </a:rPr>
              <a:t> </a:t>
            </a:r>
            <a:r>
              <a:rPr lang="en-US" i="1" dirty="0">
                <a:uFillTx/>
              </a:rPr>
              <a:t>29(11)</a:t>
            </a:r>
            <a:r>
              <a:rPr lang="en-US" dirty="0">
                <a:uFillTx/>
              </a:rPr>
              <a:t>, </a:t>
            </a:r>
            <a:r>
              <a:rPr lang="en-US" i="0" dirty="0">
                <a:uFillTx/>
              </a:rPr>
              <a:t>1586-1597</a:t>
            </a:r>
          </a:p>
          <a:p>
            <a:r>
              <a:rPr lang="en-US" dirty="0">
                <a:uFillTx/>
              </a:rPr>
              <a:t>http://</a:t>
            </a:r>
            <a:r>
              <a:rPr lang="en-US" dirty="0" err="1">
                <a:uFillTx/>
              </a:rPr>
              <a:t>www.sciencedirect.com.www.ezplib.ukm.my</a:t>
            </a:r>
            <a:r>
              <a:rPr lang="en-US" dirty="0">
                <a:uFillTx/>
              </a:rPr>
              <a:t>/science/article/</a:t>
            </a:r>
            <a:r>
              <a:rPr lang="en-US" dirty="0" err="1">
                <a:uFillTx/>
              </a:rPr>
              <a:t>pii</a:t>
            </a:r>
            <a:r>
              <a:rPr lang="en-US" dirty="0">
                <a:uFillTx/>
              </a:rPr>
              <a:t>/S0309170805002903</a:t>
            </a:r>
          </a:p>
        </p:txBody>
      </p:sp>
    </p:spTree>
    <p:extLst>
      <p:ext uri="{BB962C8B-B14F-4D97-AF65-F5344CB8AC3E}">
        <p14:creationId xmlns:p14="http://schemas.microsoft.com/office/powerpoint/2010/main" val="721986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uFillTx/>
              </a:rPr>
              <a:t>NO single answer.  Use scenarios and smart adaptive thinking and measures to deal with uncertainties. </a:t>
            </a:r>
          </a:p>
        </p:txBody>
      </p:sp>
    </p:spTree>
    <p:extLst>
      <p:ext uri="{BB962C8B-B14F-4D97-AF65-F5344CB8AC3E}">
        <p14:creationId xmlns:p14="http://schemas.microsoft.com/office/powerpoint/2010/main" val="20820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914400" y="3257550"/>
            <a:ext cx="7315200" cy="3086099"/>
          </a:xfrm>
          <a:prstGeom prst="rect">
            <a:avLst/>
          </a:prstGeom>
        </p:spPr>
        <p:txBody>
          <a:bodyPr lIns="91425" tIns="91425" rIns="91425" bIns="91425" anchor="ctr" anchorCtr="0">
            <a:noAutofit/>
          </a:bodyPr>
          <a:lstStyle/>
          <a:p>
            <a:endParaRPr>
              <a:uFillTx/>
            </a:endParaRPr>
          </a:p>
        </p:txBody>
      </p:sp>
      <p:sp>
        <p:nvSpPr>
          <p:cNvPr id="142" name="Shape 142"/>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522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Shape 962"/>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963" name="Shape 963"/>
          <p:cNvSpPr txBox="1">
            <a:spLocks noGrp="1"/>
          </p:cNvSpPr>
          <p:nvPr>
            <p:ph type="body" idx="1"/>
          </p:nvPr>
        </p:nvSpPr>
        <p:spPr>
          <a:xfrm>
            <a:off x="914400" y="3257550"/>
            <a:ext cx="7315200" cy="3086099"/>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cap="none" baseline="0" dirty="0">
                <a:uFillTx/>
                <a:latin typeface="+mn-lt"/>
                <a:ea typeface="Calibri"/>
                <a:cs typeface="Calibri"/>
                <a:sym typeface="Calibri"/>
              </a:rPr>
              <a:t>Reference</a:t>
            </a:r>
            <a:r>
              <a:rPr lang="en-US" sz="1200" b="0" i="0" u="none" strike="noStrike" cap="none" baseline="0" dirty="0">
                <a:uFillTx/>
                <a:latin typeface="+mn-lt"/>
                <a:ea typeface="Calibri"/>
                <a:cs typeface="Calibri"/>
                <a:sym typeface="Calibri"/>
              </a:rPr>
              <a:t>:  </a:t>
            </a:r>
            <a:r>
              <a:rPr lang="en-US" sz="1200" b="0" i="0" u="none" strike="noStrike" cap="none" baseline="0" dirty="0" err="1">
                <a:uFillTx/>
                <a:latin typeface="+mn-lt"/>
                <a:ea typeface="Calibri"/>
                <a:cs typeface="Calibri"/>
                <a:sym typeface="Calibri"/>
              </a:rPr>
              <a:t>MJFurniss</a:t>
            </a:r>
            <a:r>
              <a:rPr lang="en-US" sz="1200" b="0" i="0" u="none" strike="noStrike" cap="none" baseline="0" dirty="0">
                <a:uFillTx/>
                <a:latin typeface="+mn-lt"/>
                <a:ea typeface="Calibri"/>
                <a:cs typeface="Calibri"/>
                <a:sym typeface="Calibri"/>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H" sz="1200" b="1" i="0" u="none" strike="noStrike" cap="none" baseline="0" dirty="0">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b="1" i="0" u="none" strike="noStrike" cap="none" baseline="0" dirty="0">
                <a:latin typeface="Arial"/>
                <a:ea typeface="Arial"/>
                <a:cs typeface="Arial"/>
                <a:sym typeface="Arial"/>
              </a:rPr>
              <a:t>Key message:</a:t>
            </a:r>
          </a:p>
          <a:p>
            <a:pPr>
              <a:buNone/>
            </a:pPr>
            <a:r>
              <a:rPr lang="en" dirty="0">
                <a:uFillTx/>
              </a:rPr>
              <a:t>Confidence in projects is highly variable. Temperature is relatively simple to model and the models are skillful. Precipitation, climate variability, and non-linear change are much less certain. </a:t>
            </a:r>
          </a:p>
        </p:txBody>
      </p:sp>
      <p:sp>
        <p:nvSpPr>
          <p:cNvPr id="964" name="Shape 964"/>
          <p:cNvSpPr txBox="1">
            <a:spLocks noGrp="1"/>
          </p:cNvSpPr>
          <p:nvPr>
            <p:ph type="sldNum" idx="12"/>
          </p:nvPr>
        </p:nvSpPr>
        <p:spPr>
          <a:xfrm>
            <a:off x="5180012" y="6513512"/>
            <a:ext cx="3962399"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
                <a:uFillTx/>
              </a:rPr>
              <a:t> </a:t>
            </a:r>
          </a:p>
        </p:txBody>
      </p:sp>
    </p:spTree>
    <p:extLst>
      <p:ext uri="{BB962C8B-B14F-4D97-AF65-F5344CB8AC3E}">
        <p14:creationId xmlns:p14="http://schemas.microsoft.com/office/powerpoint/2010/main" val="386545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58" name="Shape 158"/>
          <p:cNvSpPr txBox="1">
            <a:spLocks noGrp="1"/>
          </p:cNvSpPr>
          <p:nvPr>
            <p:ph type="body" idx="1"/>
          </p:nvPr>
        </p:nvSpPr>
        <p:spPr>
          <a:xfrm>
            <a:off x="914400" y="3257550"/>
            <a:ext cx="7315200" cy="3086099"/>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sz="1200" b="1" i="0" u="none" strike="noStrike" cap="none" baseline="0" dirty="0">
                <a:latin typeface="Arial"/>
                <a:ea typeface="Arial"/>
                <a:cs typeface="Arial"/>
                <a:sym typeface="Arial"/>
              </a:rPr>
              <a:t>Key message:</a:t>
            </a:r>
          </a:p>
          <a:p>
            <a:pPr lvl="0" rtl="0">
              <a:buNone/>
            </a:pPr>
            <a:r>
              <a:rPr lang="en" dirty="0">
                <a:uFillTx/>
              </a:rPr>
              <a:t>It is important to understand that climate model projections do not give us useful projections of climate variaiblity. Most climatologists believe that variability will increase for most parameters, even though it cannot be quantified at this time. </a:t>
            </a:r>
          </a:p>
          <a:p>
            <a:endParaRPr lang="en" dirty="0">
              <a:uFillTx/>
            </a:endParaRPr>
          </a:p>
        </p:txBody>
      </p:sp>
      <p:sp>
        <p:nvSpPr>
          <p:cNvPr id="159" name="Shape 159"/>
          <p:cNvSpPr txBox="1">
            <a:spLocks noGrp="1"/>
          </p:cNvSpPr>
          <p:nvPr>
            <p:ph type="sldNum" idx="12"/>
          </p:nvPr>
        </p:nvSpPr>
        <p:spPr>
          <a:xfrm>
            <a:off x="5180012" y="6513512"/>
            <a:ext cx="3962399"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
                <a:uFillTx/>
              </a:rPr>
              <a:t> </a:t>
            </a:r>
          </a:p>
        </p:txBody>
      </p:sp>
    </p:spTree>
    <p:extLst>
      <p:ext uri="{BB962C8B-B14F-4D97-AF65-F5344CB8AC3E}">
        <p14:creationId xmlns:p14="http://schemas.microsoft.com/office/powerpoint/2010/main" val="327427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buNone/>
            </a:pPr>
            <a:r>
              <a:rPr lang="en-US" b="1" dirty="0">
                <a:uFillTx/>
              </a:rPr>
              <a:t>Reference</a:t>
            </a:r>
            <a:r>
              <a:rPr lang="en-US" dirty="0">
                <a:uFillTx/>
              </a:rPr>
              <a:t>: Photos from US Park Service; Text: </a:t>
            </a:r>
            <a:r>
              <a:rPr lang="en-US" sz="1200" b="0" i="0" kern="1200" dirty="0">
                <a:solidFill>
                  <a:schemeClr val="tx1"/>
                </a:solidFill>
                <a:effectLst/>
                <a:latin typeface="+mn-lt"/>
                <a:ea typeface="+mn-ea"/>
                <a:cs typeface="+mn-cs"/>
              </a:rPr>
              <a:t>Baron JS, Gunderson L, Allen CD, et al. Options for National Parks and Reserves for Adapting to Climate Change. </a:t>
            </a:r>
            <a:r>
              <a:rPr lang="en-US" sz="1200" b="0" i="1" kern="1200" dirty="0">
                <a:solidFill>
                  <a:schemeClr val="tx1"/>
                </a:solidFill>
                <a:effectLst/>
                <a:latin typeface="+mn-lt"/>
                <a:ea typeface="+mn-ea"/>
                <a:cs typeface="+mn-cs"/>
              </a:rPr>
              <a:t>Environmental Management</a:t>
            </a:r>
            <a:r>
              <a:rPr lang="en-US" sz="1200" b="0" i="0" kern="1200" dirty="0">
                <a:solidFill>
                  <a:schemeClr val="tx1"/>
                </a:solidFill>
                <a:effectLst/>
                <a:latin typeface="+mn-lt"/>
                <a:ea typeface="+mn-ea"/>
                <a:cs typeface="+mn-cs"/>
              </a:rPr>
              <a:t>. 2009;44(6):1033-1042. doi:10.1007/s00267-009-9296-6. </a:t>
            </a:r>
            <a:r>
              <a:rPr lang="en-US" sz="1200" b="0" i="0" kern="1200">
                <a:solidFill>
                  <a:schemeClr val="tx1"/>
                </a:solidFill>
                <a:effectLst/>
                <a:latin typeface="+mn-lt"/>
                <a:ea typeface="+mn-ea"/>
                <a:cs typeface="+mn-cs"/>
              </a:rPr>
              <a:t>http://www.ncbi.nlm.nih.gov/pmc/articles/PMC2791479/</a:t>
            </a:r>
          </a:p>
          <a:p>
            <a:pPr>
              <a:buNone/>
            </a:pPr>
            <a:endParaRPr lang="en" dirty="0">
              <a:uFillTx/>
            </a:endParaRPr>
          </a:p>
        </p:txBody>
      </p:sp>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193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b="1" dirty="0">
                <a:uFillTx/>
              </a:rPr>
              <a:t>Reference</a:t>
            </a:r>
            <a:r>
              <a:rPr lang="en-US" dirty="0">
                <a:uFillTx/>
              </a:rPr>
              <a:t>: Photos from C. Millar USFS</a:t>
            </a:r>
          </a:p>
          <a:p>
            <a:endParaRPr lang="en-US" dirty="0">
              <a:uFillTx/>
            </a:endParaRPr>
          </a:p>
          <a:p>
            <a:r>
              <a:rPr dirty="0">
                <a:uFillTx/>
              </a:rPr>
              <a:t>Very important: climate change is not the only problem we have. In fact, climate change amplifies mosyt existing and ongoing problems and stressors. This add complexity. We should not assess climate change in isolation or independently of other problems. </a:t>
            </a:r>
          </a:p>
        </p:txBody>
      </p:sp>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27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dirty="0">
                <a:uFillTx/>
              </a:rPr>
              <a:t>The issue of climate change give</a:t>
            </a:r>
            <a:r>
              <a:rPr lang="en-US" dirty="0">
                <a:uFillTx/>
              </a:rPr>
              <a:t>s</a:t>
            </a:r>
            <a:r>
              <a:rPr dirty="0">
                <a:uFillTx/>
              </a:rPr>
              <a:t> us the opportunity and need to re-think our management, human and ecosystem needs, and perhaps to think differently. </a:t>
            </a: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3382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p:cNvSpPr>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 sz="1200" b="0" i="0" u="none" strike="noStrike" cap="none" baseline="0">
                <a:uFillTx/>
                <a:latin typeface="Arial"/>
                <a:ea typeface="Arial"/>
                <a:cs typeface="Arial"/>
                <a:sym typeface="Arial"/>
              </a:rPr>
              <a:t>*</a:t>
            </a:r>
          </a:p>
        </p:txBody>
      </p:sp>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SzPct val="25000"/>
              <a:buFont typeface="Arial"/>
              <a:buNone/>
            </a:pPr>
            <a:r>
              <a:rPr lang="en" sz="1800" b="0" i="0" u="none" strike="noStrike" cap="none" baseline="0">
                <a:uFillTx/>
              </a:rPr>
              <a:t>Value Social Capital</a:t>
            </a:r>
          </a:p>
        </p:txBody>
      </p:sp>
    </p:spTree>
    <p:extLst>
      <p:ext uri="{BB962C8B-B14F-4D97-AF65-F5344CB8AC3E}">
        <p14:creationId xmlns:p14="http://schemas.microsoft.com/office/powerpoint/2010/main" val="2669028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7BE8FF02-D5CD-4905-8B5D-40AABE6C4790}" type="datetime1">
              <a:rPr lang="en-US" smtClean="0"/>
              <a:t>1/8/2017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1669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Graphic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A61022B-4BD3-4EEA-9145-4118AEB8DDE4}" type="datetime1">
              <a:rPr lang="en-US" smtClean="0"/>
              <a:t>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82956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2"/>
            <a:ext cx="10467041" cy="6834946"/>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B87D5810-4C5B-4807-B5D6-CF655CDE44F6}"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188138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White_graph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B87D5810-4C5B-4807-B5D6-CF655CDE44F6}"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853196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251790"/>
            <a:ext cx="10493546" cy="658315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C023C7E9-8E44-4B57-A427-9DA3E22B97E1}"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37191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7CC25104-2CF6-4EC9-9F30-41AED3BB6E25}"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45422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xercise_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7CC25104-2CF6-4EC9-9F30-41AED3BB6E25}"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3018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ercise_2field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7E19C3BB-E2D9-4A5E-99FE-F16B97F7DF35}" type="datetime1">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75911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kehome Mess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06EDCAE9-A8F4-4A7B-BCED-624CFFF51B23}"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515369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kehome Message_2field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7E19C3BB-E2D9-4A5E-99FE-F16B97F7DF35}" type="datetime1">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707323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E6A86CCF-437F-47C7-9564-6D550984800C}"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13621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dule Title &amp; Top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97565" y="1741073"/>
            <a:ext cx="11396869" cy="1909903"/>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i="0" baseline="0">
                <a:solidFill>
                  <a:schemeClr val="bg1"/>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397565" y="3922643"/>
            <a:ext cx="11396869" cy="2054087"/>
          </a:xfrm>
        </p:spPr>
        <p:txBody>
          <a:bodyPr anchor="ctr">
            <a:normAutofit/>
          </a:bodyPr>
          <a:lstStyle>
            <a:lvl1pPr marL="0" indent="0" algn="ctr">
              <a:lnSpc>
                <a:spcPct val="150000"/>
              </a:lnSpc>
              <a:buNone/>
              <a:defRPr sz="4400" b="1" i="0"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p>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2CEEAB68-F788-4DBE-AF00-2C57A5919685}" type="datetime1">
              <a:rPr lang="en-US" smtClean="0"/>
              <a:t>1/8/2017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2779442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B33235ED-4126-4712-BB18-29AFEC51B2A4}"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259130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urther Reading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2"/>
            <a:ext cx="10467041" cy="6834946"/>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00B8773B-78D5-48E1-868F-5D71705455F2}"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77780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DC848CCD-A32C-4641-886E-6B6831FDF475}" type="datetime1">
              <a:rPr lang="en-US" smtClean="0"/>
              <a:t>1/8/2017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10"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Tree>
    <p:extLst>
      <p:ext uri="{BB962C8B-B14F-4D97-AF65-F5344CB8AC3E}">
        <p14:creationId xmlns:p14="http://schemas.microsoft.com/office/powerpoint/2010/main" val="42204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ut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251790"/>
            <a:ext cx="10493546" cy="658315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930D6B46-770D-4459-B003-16939942E208}"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874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gular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E70B50D1-3D3E-4173-9840-3966477EC7AE}"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064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E6A86CCF-437F-47C7-9564-6D550984800C}"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9496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7E19C3BB-E2D9-4A5E-99FE-F16B97F7DF35}" type="datetime1">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51718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on_title_box">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3" y="0"/>
            <a:ext cx="12192000" cy="6858000"/>
          </a:xfrm>
          <a:prstGeom prst="rect">
            <a:avLst/>
          </a:prstGeom>
        </p:spPr>
      </p:pic>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4" name="Content Placeholder 3"/>
          <p:cNvSpPr>
            <a:spLocks noGrp="1"/>
          </p:cNvSpPr>
          <p:nvPr>
            <p:ph sz="half" idx="2"/>
          </p:nvPr>
        </p:nvSpPr>
        <p:spPr>
          <a:xfrm>
            <a:off x="609600" y="2174875"/>
            <a:ext cx="5386917"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914400" indent="0">
              <a:lnSpc>
                <a:spcPct val="110000"/>
              </a:lnSpc>
              <a:spcBef>
                <a:spcPts val="300"/>
              </a:spcBef>
              <a:spcAft>
                <a:spcPts val="300"/>
              </a:spcAft>
              <a:buFont typeface="Wingdings" charset="2"/>
              <a:buNone/>
              <a:defRPr sz="1800"/>
            </a:lvl3pPr>
            <a:lvl4pPr marL="1371600" indent="0">
              <a:lnSpc>
                <a:spcPct val="110000"/>
              </a:lnSpc>
              <a:spcBef>
                <a:spcPts val="300"/>
              </a:spcBef>
              <a:spcAft>
                <a:spcPts val="300"/>
              </a:spcAft>
              <a:buFont typeface="Wingdings" charset="2"/>
              <a:buNone/>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6" name="Content Placeholder 5"/>
          <p:cNvSpPr>
            <a:spLocks noGrp="1"/>
          </p:cNvSpPr>
          <p:nvPr>
            <p:ph sz="quarter" idx="4"/>
          </p:nvPr>
        </p:nvSpPr>
        <p:spPr>
          <a:xfrm>
            <a:off x="6193368" y="2174875"/>
            <a:ext cx="5389033"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1143000" indent="-228600">
              <a:lnSpc>
                <a:spcPct val="110000"/>
              </a:lnSpc>
              <a:spcBef>
                <a:spcPts val="300"/>
              </a:spcBef>
              <a:spcAft>
                <a:spcPts val="300"/>
              </a:spcAft>
              <a:buFont typeface="Wingdings" charset="2"/>
              <a:buChar char="§"/>
              <a:defRPr sz="1800"/>
            </a:lvl3pPr>
            <a:lvl4pPr marL="1600200" indent="-228600">
              <a:lnSpc>
                <a:spcPct val="110000"/>
              </a:lnSpc>
              <a:spcBef>
                <a:spcPts val="300"/>
              </a:spcBef>
              <a:spcAft>
                <a:spcPts val="300"/>
              </a:spcAft>
              <a:buFont typeface="Wingdings" charset="2"/>
              <a:buChar char="§"/>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7" name="Date Placeholder 6"/>
          <p:cNvSpPr>
            <a:spLocks noGrp="1"/>
          </p:cNvSpPr>
          <p:nvPr>
            <p:ph type="dt" sz="half" idx="10"/>
          </p:nvPr>
        </p:nvSpPr>
        <p:spPr/>
        <p:txBody>
          <a:bodyPr/>
          <a:lstStyle/>
          <a:p>
            <a:fld id="{56C84032-2427-B749-AEE9-A70223192715}" type="datetimeFigureOut">
              <a:rPr lang="en-US" smtClean="0"/>
              <a:t>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17112-0BBC-CD41-90CF-8B6E80C642C3}" type="slidenum">
              <a:rPr lang="en-US" smtClean="0"/>
              <a:t>‹#›</a:t>
            </a:fld>
            <a:endParaRPr lang="en-US"/>
          </a:p>
        </p:txBody>
      </p:sp>
      <p:sp>
        <p:nvSpPr>
          <p:cNvPr id="12"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9741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2FC456E5-86F8-48B5-BCEC-222B195DEFE3}" type="datetime1">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28306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amp;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7761151F-8C6D-4B5E-8ECF-8F638BEB18A8}" type="datetime1">
              <a:rPr lang="en-US" smtClean="0"/>
              <a:t>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051745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B5835-5D57-4F97-B64E-740F32DDF1D3}" type="datetime1">
              <a:rPr lang="en-US" smtClean="0"/>
              <a:t>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4D1-FDD9-4227-AB8F-CBC9F09C9B0C}" type="slidenum">
              <a:rPr lang="en-US" smtClean="0"/>
              <a:t>‹#›</a:t>
            </a:fld>
            <a:endParaRPr lang="en-US"/>
          </a:p>
        </p:txBody>
      </p:sp>
    </p:spTree>
    <p:extLst>
      <p:ext uri="{BB962C8B-B14F-4D97-AF65-F5344CB8AC3E}">
        <p14:creationId xmlns:p14="http://schemas.microsoft.com/office/powerpoint/2010/main" val="122075051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85" r:id="rId4"/>
    <p:sldLayoutId id="2147483725" r:id="rId5"/>
    <p:sldLayoutId id="2147483652" r:id="rId6"/>
    <p:sldLayoutId id="2147483721" r:id="rId7"/>
    <p:sldLayoutId id="2147483695" r:id="rId8"/>
    <p:sldLayoutId id="2147483654" r:id="rId9"/>
    <p:sldLayoutId id="2147483696" r:id="rId10"/>
    <p:sldLayoutId id="2147483691" r:id="rId11"/>
    <p:sldLayoutId id="2147483722" r:id="rId12"/>
    <p:sldLayoutId id="2147483697" r:id="rId13"/>
    <p:sldLayoutId id="2147483665" r:id="rId14"/>
    <p:sldLayoutId id="2147483724" r:id="rId15"/>
    <p:sldLayoutId id="2147483708" r:id="rId16"/>
    <p:sldLayoutId id="2147483666" r:id="rId17"/>
    <p:sldLayoutId id="2147483709" r:id="rId18"/>
    <p:sldLayoutId id="2147483667" r:id="rId19"/>
    <p:sldLayoutId id="2147483693" r:id="rId20"/>
    <p:sldLayoutId id="2147483692" r:id="rId21"/>
    <p:sldLayoutId id="2147483663" r:id="rId2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B5835-5D57-4F97-B64E-740F32DDF1D3}" type="datetime1">
              <a:rPr lang="en-US" smtClean="0"/>
              <a:t>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4D1-FDD9-4227-AB8F-CBC9F09C9B0C}" type="slidenum">
              <a:rPr lang="en-US" smtClean="0"/>
              <a:t>‹#›</a:t>
            </a:fld>
            <a:endParaRPr lang="en-US"/>
          </a:p>
        </p:txBody>
      </p:sp>
    </p:spTree>
    <p:extLst>
      <p:ext uri="{BB962C8B-B14F-4D97-AF65-F5344CB8AC3E}">
        <p14:creationId xmlns:p14="http://schemas.microsoft.com/office/powerpoint/2010/main" val="1884820992"/>
      </p:ext>
    </p:extLst>
  </p:cSld>
  <p:clrMap bg1="lt1" tx1="dk1" bg2="lt2" tx2="dk2" accent1="accent1" accent2="accent2" accent3="accent3" accent4="accent4" accent5="accent5" accent6="accent6" hlink="hlink" folHlink="folHlink"/>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mailto:climatecurriculum@googlegroups.com" TargetMode="Externa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hyperlink" Target="http://www.winrock.org/" TargetMode="Externa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mF_anaVcCX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64" y="862944"/>
            <a:ext cx="11396869" cy="2526125"/>
          </a:xfrm>
        </p:spPr>
        <p:txBody>
          <a:bodyPr/>
          <a:lstStyle/>
          <a:p>
            <a:r>
              <a:rPr lang="de-DE" dirty="0"/>
              <a:t>Bangladesh Climate-Resilient Ecosystem Curriculum (BACUM)</a:t>
            </a:r>
            <a:endParaRPr lang="en-US" dirty="0"/>
          </a:p>
        </p:txBody>
      </p:sp>
      <p:sp>
        <p:nvSpPr>
          <p:cNvPr id="3" name="Subtitle 2"/>
          <p:cNvSpPr>
            <a:spLocks noGrp="1"/>
          </p:cNvSpPr>
          <p:nvPr>
            <p:ph type="subTitle" idx="1"/>
          </p:nvPr>
        </p:nvSpPr>
        <p:spPr>
          <a:xfrm>
            <a:off x="397564" y="3622033"/>
            <a:ext cx="11396869" cy="1444484"/>
          </a:xfrm>
        </p:spPr>
        <p:txBody>
          <a:bodyPr/>
          <a:lstStyle/>
          <a:p>
            <a:r>
              <a:rPr lang="de-DE" dirty="0"/>
              <a:t>Module 1: Introduction to Climate Change</a:t>
            </a:r>
            <a:endParaRPr lang="en-US" dirty="0"/>
          </a:p>
        </p:txBody>
      </p:sp>
    </p:spTree>
    <p:extLst>
      <p:ext uri="{BB962C8B-B14F-4D97-AF65-F5344CB8AC3E}">
        <p14:creationId xmlns:p14="http://schemas.microsoft.com/office/powerpoint/2010/main" val="373111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idx="1"/>
          </p:nvPr>
        </p:nvSpPr>
        <p:spPr/>
        <p:txBody>
          <a:bodyPr>
            <a:normAutofit lnSpcReduction="10000"/>
          </a:bodyPr>
          <a:lstStyle/>
          <a:p>
            <a:pPr>
              <a:spcAft>
                <a:spcPts val="600"/>
              </a:spcAft>
            </a:pPr>
            <a:r>
              <a:rPr lang="en" dirty="0">
                <a:uFillTx/>
                <a:sym typeface="Calibri"/>
              </a:rPr>
              <a:t>Usually greater confidence in broader scale projections</a:t>
            </a:r>
          </a:p>
          <a:p>
            <a:pPr>
              <a:spcAft>
                <a:spcPts val="600"/>
              </a:spcAft>
            </a:pPr>
            <a:r>
              <a:rPr lang="en" dirty="0">
                <a:uFillTx/>
                <a:sym typeface="Calibri"/>
              </a:rPr>
              <a:t>Greater confidence in mid-century projections than late-century</a:t>
            </a:r>
          </a:p>
          <a:p>
            <a:pPr>
              <a:spcAft>
                <a:spcPts val="600"/>
              </a:spcAft>
            </a:pPr>
            <a:r>
              <a:rPr lang="en" dirty="0">
                <a:uFillTx/>
                <a:sym typeface="Calibri"/>
              </a:rPr>
              <a:t>Greater confidence in projections of some climate variables than others (i.e., temperature vs. precipitation) </a:t>
            </a:r>
          </a:p>
          <a:p>
            <a:pPr>
              <a:spcAft>
                <a:spcPts val="600"/>
              </a:spcAft>
            </a:pPr>
            <a:r>
              <a:rPr lang="en" dirty="0">
                <a:uFillTx/>
                <a:sym typeface="Calibri"/>
              </a:rPr>
              <a:t>Evaluate the evidence and judge the confidence in specific projected impacts for specific areas – look for convergence among impact models</a:t>
            </a:r>
          </a:p>
          <a:p>
            <a:pPr>
              <a:spcAft>
                <a:spcPts val="600"/>
              </a:spcAft>
            </a:pPr>
            <a:endParaRPr lang="en" dirty="0">
              <a:uFillTx/>
              <a:sym typeface="Calibri"/>
            </a:endParaRPr>
          </a:p>
        </p:txBody>
      </p:sp>
      <p:sp>
        <p:nvSpPr>
          <p:cNvPr id="139" name="Shape 139"/>
          <p:cNvSpPr txBox="1">
            <a:spLocks noGrp="1"/>
          </p:cNvSpPr>
          <p:nvPr>
            <p:ph type="title"/>
          </p:nvPr>
        </p:nvSpPr>
        <p:spPr/>
        <p:txBody>
          <a:bodyPr>
            <a:noAutofit/>
          </a:bodyPr>
          <a:lstStyle/>
          <a:p>
            <a:pPr lvl="0"/>
            <a:r>
              <a:rPr lang="en" sz="3200" dirty="0">
                <a:sym typeface="Arial"/>
              </a:rPr>
              <a:t>Uncertainty does not mean complete ignorance</a:t>
            </a:r>
          </a:p>
        </p:txBody>
      </p:sp>
    </p:spTree>
    <p:extLst>
      <p:ext uri="{BB962C8B-B14F-4D97-AF65-F5344CB8AC3E}">
        <p14:creationId xmlns:p14="http://schemas.microsoft.com/office/powerpoint/2010/main" val="253065637"/>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2" name="Content Placeholder 1"/>
          <p:cNvSpPr>
            <a:spLocks noGrp="1"/>
          </p:cNvSpPr>
          <p:nvPr>
            <p:ph idx="1"/>
          </p:nvPr>
        </p:nvSpPr>
        <p:spPr>
          <a:xfrm>
            <a:off x="827975" y="1270793"/>
            <a:ext cx="10515600" cy="4351338"/>
          </a:xfrm>
        </p:spPr>
        <p:txBody>
          <a:bodyPr>
            <a:noAutofit/>
          </a:bodyPr>
          <a:lstStyle/>
          <a:p>
            <a:pPr marL="0" indent="0">
              <a:lnSpc>
                <a:spcPct val="105000"/>
              </a:lnSpc>
              <a:spcBef>
                <a:spcPts val="0"/>
              </a:spcBef>
              <a:spcAft>
                <a:spcPts val="600"/>
              </a:spcAft>
              <a:buNone/>
            </a:pPr>
            <a:r>
              <a:rPr lang="en-US" sz="2400" b="1" dirty="0">
                <a:solidFill>
                  <a:schemeClr val="accent1">
                    <a:lumMod val="50000"/>
                  </a:schemeClr>
                </a:solidFill>
              </a:rPr>
              <a:t>Climate Variables:</a:t>
            </a:r>
          </a:p>
          <a:p>
            <a:pPr>
              <a:lnSpc>
                <a:spcPct val="105000"/>
              </a:lnSpc>
              <a:spcBef>
                <a:spcPts val="0"/>
              </a:spcBef>
              <a:spcAft>
                <a:spcPts val="600"/>
              </a:spcAft>
            </a:pPr>
            <a:r>
              <a:rPr lang="en-US" sz="2400" dirty="0"/>
              <a:t>Atmospheric CO</a:t>
            </a:r>
            <a:r>
              <a:rPr lang="en-US" sz="2400" baseline="-25000" dirty="0"/>
              <a:t>2</a:t>
            </a:r>
            <a:r>
              <a:rPr lang="en-US" sz="2400" dirty="0"/>
              <a:t> concentration </a:t>
            </a:r>
          </a:p>
          <a:p>
            <a:pPr>
              <a:lnSpc>
                <a:spcPct val="105000"/>
              </a:lnSpc>
              <a:spcBef>
                <a:spcPts val="0"/>
              </a:spcBef>
              <a:spcAft>
                <a:spcPts val="600"/>
              </a:spcAft>
            </a:pPr>
            <a:r>
              <a:rPr lang="en-US" sz="2400" dirty="0"/>
              <a:t>Global-mean sea-level</a:t>
            </a:r>
          </a:p>
          <a:p>
            <a:pPr>
              <a:lnSpc>
                <a:spcPct val="105000"/>
              </a:lnSpc>
              <a:spcBef>
                <a:spcPts val="0"/>
              </a:spcBef>
              <a:spcAft>
                <a:spcPts val="600"/>
              </a:spcAft>
            </a:pPr>
            <a:r>
              <a:rPr lang="en-US" sz="2400" dirty="0"/>
              <a:t>Global-mean temperature</a:t>
            </a:r>
          </a:p>
          <a:p>
            <a:pPr>
              <a:lnSpc>
                <a:spcPct val="105000"/>
              </a:lnSpc>
              <a:spcBef>
                <a:spcPts val="0"/>
              </a:spcBef>
              <a:spcAft>
                <a:spcPts val="600"/>
              </a:spcAft>
            </a:pPr>
            <a:r>
              <a:rPr lang="en-US" sz="2400" dirty="0"/>
              <a:t>Regional seasonal temperature</a:t>
            </a:r>
          </a:p>
          <a:p>
            <a:pPr>
              <a:lnSpc>
                <a:spcPct val="105000"/>
              </a:lnSpc>
              <a:spcBef>
                <a:spcPts val="0"/>
              </a:spcBef>
              <a:spcAft>
                <a:spcPts val="600"/>
              </a:spcAft>
            </a:pPr>
            <a:r>
              <a:rPr lang="en-US" sz="2400" dirty="0"/>
              <a:t>Regional temperature extremes</a:t>
            </a:r>
          </a:p>
          <a:p>
            <a:pPr>
              <a:lnSpc>
                <a:spcPct val="105000"/>
              </a:lnSpc>
              <a:spcBef>
                <a:spcPts val="0"/>
              </a:spcBef>
              <a:spcAft>
                <a:spcPts val="600"/>
              </a:spcAft>
            </a:pPr>
            <a:r>
              <a:rPr lang="en-US" sz="2400" dirty="0"/>
              <a:t>Regional seasonal precipitation/cloud cover</a:t>
            </a:r>
          </a:p>
          <a:p>
            <a:pPr>
              <a:lnSpc>
                <a:spcPct val="105000"/>
              </a:lnSpc>
              <a:spcBef>
                <a:spcPts val="0"/>
              </a:spcBef>
              <a:spcAft>
                <a:spcPts val="600"/>
              </a:spcAft>
            </a:pPr>
            <a:r>
              <a:rPr lang="en-US" sz="2400" dirty="0"/>
              <a:t>Changes in climatic variability </a:t>
            </a:r>
            <a:br>
              <a:rPr lang="en-US" sz="2400" dirty="0"/>
            </a:br>
            <a:r>
              <a:rPr lang="en-US" sz="2400" dirty="0"/>
              <a:t>(e.g. El Niño, daily precipitation regimes)</a:t>
            </a:r>
          </a:p>
          <a:p>
            <a:pPr>
              <a:lnSpc>
                <a:spcPct val="105000"/>
              </a:lnSpc>
              <a:spcBef>
                <a:spcPts val="0"/>
              </a:spcBef>
              <a:spcAft>
                <a:spcPts val="600"/>
              </a:spcAft>
            </a:pPr>
            <a:r>
              <a:rPr lang="en-US" sz="2400" dirty="0"/>
              <a:t>Rapid or non-linear change </a:t>
            </a:r>
            <a:br>
              <a:rPr lang="en-US" sz="2400" dirty="0"/>
            </a:br>
            <a:r>
              <a:rPr lang="en-US" sz="2400" dirty="0"/>
              <a:t>(for example,  disintegration of the </a:t>
            </a:r>
            <a:br>
              <a:rPr lang="en-US" sz="2400" dirty="0"/>
            </a:br>
            <a:r>
              <a:rPr lang="en-US" sz="2400" dirty="0"/>
              <a:t>West Antarctic Ice Sheet)</a:t>
            </a:r>
          </a:p>
        </p:txBody>
      </p:sp>
      <p:sp>
        <p:nvSpPr>
          <p:cNvPr id="956" name="Shape 956"/>
          <p:cNvSpPr txBox="1">
            <a:spLocks noGrp="1"/>
          </p:cNvSpPr>
          <p:nvPr>
            <p:ph type="title"/>
          </p:nvPr>
        </p:nvSpPr>
        <p:spPr/>
        <p:txBody>
          <a:bodyPr/>
          <a:lstStyle/>
          <a:p>
            <a:pPr lvl="0"/>
            <a:r>
              <a:rPr lang="en">
                <a:uFillTx/>
              </a:rPr>
              <a:t>Confidence in projections</a:t>
            </a:r>
            <a:endParaRPr lang="en" dirty="0">
              <a:uFillTx/>
            </a:endParaRPr>
          </a:p>
        </p:txBody>
      </p:sp>
      <p:sp>
        <p:nvSpPr>
          <p:cNvPr id="958" name="Shape 958"/>
          <p:cNvSpPr>
            <a:spLocks/>
          </p:cNvSpPr>
          <p:nvPr/>
        </p:nvSpPr>
        <p:spPr>
          <a:xfrm>
            <a:off x="7838207" y="1656269"/>
            <a:ext cx="3093569" cy="4602679"/>
          </a:xfrm>
          <a:prstGeom prst="rect">
            <a:avLst/>
          </a:prstGeom>
          <a:noFill/>
          <a:ln>
            <a:noFill/>
          </a:ln>
        </p:spPr>
        <p:txBody>
          <a:bodyPr lIns="91425" tIns="45700" rIns="91425" bIns="45700" anchor="t" anchorCtr="0">
            <a:noAutofit/>
          </a:bodyPr>
          <a:lstStyle/>
          <a:p>
            <a:pPr marL="342900" indent="-342900">
              <a:lnSpc>
                <a:spcPct val="80000"/>
              </a:lnSpc>
              <a:spcBef>
                <a:spcPts val="480"/>
              </a:spcBef>
              <a:buSzPct val="25000"/>
            </a:pPr>
            <a:r>
              <a:rPr lang="en" sz="2400" b="1" dirty="0">
                <a:solidFill>
                  <a:srgbClr val="FF0000"/>
                </a:solidFill>
                <a:latin typeface="Calibri"/>
                <a:ea typeface="Arial"/>
                <a:cs typeface="Calibri"/>
                <a:sym typeface="Arial"/>
              </a:rPr>
              <a:t>High confidence</a:t>
            </a:r>
          </a:p>
          <a:p>
            <a:endParaRPr lang="en" sz="2400" b="1" i="1" dirty="0">
              <a:solidFill>
                <a:srgbClr val="FF0000"/>
              </a:solidFill>
              <a:latin typeface="Arial"/>
              <a:ea typeface="Arial"/>
              <a:cs typeface="Arial"/>
              <a:sym typeface="Arial"/>
            </a:endParaRPr>
          </a:p>
          <a:p>
            <a:endParaRPr lang="en" sz="2400" b="1" i="1" dirty="0">
              <a:solidFill>
                <a:srgbClr val="FF0000"/>
              </a:solidFill>
              <a:latin typeface="Arial"/>
              <a:ea typeface="Arial"/>
              <a:cs typeface="Arial"/>
              <a:sym typeface="Arial"/>
            </a:endParaRPr>
          </a:p>
          <a:p>
            <a:endParaRPr lang="en" sz="2400" b="1" i="1" dirty="0">
              <a:solidFill>
                <a:srgbClr val="FF0000"/>
              </a:solidFill>
              <a:latin typeface="Arial"/>
              <a:ea typeface="Arial"/>
              <a:cs typeface="Arial"/>
              <a:sym typeface="Arial"/>
            </a:endParaRPr>
          </a:p>
          <a:p>
            <a:endParaRPr lang="en" sz="2400" b="1" i="1" dirty="0">
              <a:solidFill>
                <a:srgbClr val="FF0000"/>
              </a:solidFill>
              <a:latin typeface="Arial"/>
              <a:ea typeface="Arial"/>
              <a:cs typeface="Arial"/>
              <a:sym typeface="Arial"/>
            </a:endParaRPr>
          </a:p>
          <a:p>
            <a:endParaRPr lang="en" sz="2400" b="1" i="1" dirty="0">
              <a:solidFill>
                <a:srgbClr val="FF0000"/>
              </a:solidFill>
              <a:latin typeface="Arial"/>
              <a:ea typeface="Arial"/>
              <a:cs typeface="Arial"/>
              <a:sym typeface="Arial"/>
            </a:endParaRPr>
          </a:p>
          <a:p>
            <a:endParaRPr lang="en" sz="2400" b="1" i="1" dirty="0">
              <a:solidFill>
                <a:srgbClr val="FF0000"/>
              </a:solidFill>
              <a:latin typeface="Arial"/>
              <a:ea typeface="Arial"/>
              <a:cs typeface="Arial"/>
              <a:sym typeface="Arial"/>
            </a:endParaRPr>
          </a:p>
          <a:p>
            <a:endParaRPr lang="en" sz="2400" b="1" i="1" dirty="0">
              <a:solidFill>
                <a:srgbClr val="FF0000"/>
              </a:solidFill>
              <a:latin typeface="Arial"/>
              <a:ea typeface="Arial"/>
              <a:cs typeface="Arial"/>
              <a:sym typeface="Arial"/>
            </a:endParaRPr>
          </a:p>
          <a:p>
            <a:pPr marL="342900" indent="-342900" algn="ctr">
              <a:spcBef>
                <a:spcPts val="480"/>
              </a:spcBef>
              <a:buSzPct val="25000"/>
            </a:pPr>
            <a:endParaRPr lang="fr-CH" sz="2400" b="1" i="1" dirty="0">
              <a:solidFill>
                <a:srgbClr val="FF0000"/>
              </a:solidFill>
              <a:latin typeface="Arial"/>
              <a:ea typeface="Arial"/>
              <a:cs typeface="Arial"/>
              <a:sym typeface="Arial"/>
            </a:endParaRPr>
          </a:p>
          <a:p>
            <a:pPr marL="342900" indent="-342900">
              <a:spcBef>
                <a:spcPts val="480"/>
              </a:spcBef>
              <a:buSzPct val="25000"/>
            </a:pPr>
            <a:endParaRPr lang="en" sz="2400" b="1" dirty="0">
              <a:solidFill>
                <a:srgbClr val="FF0000"/>
              </a:solidFill>
              <a:latin typeface="Calibri"/>
              <a:ea typeface="Arial"/>
              <a:cs typeface="Calibri"/>
              <a:sym typeface="Arial"/>
            </a:endParaRPr>
          </a:p>
          <a:p>
            <a:pPr marL="342900" indent="-342900">
              <a:spcBef>
                <a:spcPts val="480"/>
              </a:spcBef>
              <a:buSzPct val="25000"/>
            </a:pPr>
            <a:endParaRPr lang="en" sz="2400" b="1" dirty="0">
              <a:solidFill>
                <a:srgbClr val="FF0000"/>
              </a:solidFill>
              <a:latin typeface="Calibri"/>
              <a:ea typeface="Arial"/>
              <a:cs typeface="Calibri"/>
              <a:sym typeface="Arial"/>
            </a:endParaRPr>
          </a:p>
          <a:p>
            <a:pPr marL="342900" indent="-342900">
              <a:spcBef>
                <a:spcPts val="480"/>
              </a:spcBef>
              <a:buSzPct val="25000"/>
            </a:pPr>
            <a:r>
              <a:rPr lang="en" sz="2400" b="1" dirty="0">
                <a:solidFill>
                  <a:srgbClr val="FF0000"/>
                </a:solidFill>
                <a:latin typeface="Calibri"/>
                <a:ea typeface="Arial"/>
                <a:cs typeface="Calibri"/>
                <a:sym typeface="Arial"/>
              </a:rPr>
              <a:t>Low confidence</a:t>
            </a:r>
          </a:p>
          <a:p>
            <a:pPr marL="342900" indent="-342900">
              <a:spcBef>
                <a:spcPts val="480"/>
              </a:spcBef>
              <a:buSzPct val="25000"/>
            </a:pPr>
            <a:r>
              <a:rPr lang="en" sz="2400" b="1" dirty="0">
                <a:solidFill>
                  <a:srgbClr val="FF0000"/>
                </a:solidFill>
                <a:latin typeface="Calibri"/>
                <a:ea typeface="Arial"/>
                <a:cs typeface="Calibri"/>
                <a:sym typeface="Arial"/>
              </a:rPr>
              <a:t>Very low or</a:t>
            </a:r>
            <a:r>
              <a:rPr lang="fr-CH" sz="2400" b="1" dirty="0">
                <a:solidFill>
                  <a:srgbClr val="FF0000"/>
                </a:solidFill>
                <a:latin typeface="Calibri"/>
                <a:ea typeface="Arial"/>
                <a:cs typeface="Calibri"/>
                <a:sym typeface="Arial"/>
              </a:rPr>
              <a:t> </a:t>
            </a:r>
            <a:r>
              <a:rPr lang="en" sz="2400" b="1" dirty="0">
                <a:solidFill>
                  <a:srgbClr val="FF0000"/>
                </a:solidFill>
                <a:latin typeface="Calibri"/>
                <a:ea typeface="Arial"/>
                <a:cs typeface="Calibri"/>
                <a:sym typeface="Arial"/>
              </a:rPr>
              <a:t>unknown</a:t>
            </a:r>
          </a:p>
        </p:txBody>
      </p:sp>
      <p:cxnSp>
        <p:nvCxnSpPr>
          <p:cNvPr id="959" name="Shape 959"/>
          <p:cNvCxnSpPr/>
          <p:nvPr/>
        </p:nvCxnSpPr>
        <p:spPr>
          <a:xfrm>
            <a:off x="8874375" y="2425700"/>
            <a:ext cx="0" cy="2041524"/>
          </a:xfrm>
          <a:prstGeom prst="straightConnector1">
            <a:avLst/>
          </a:prstGeom>
          <a:noFill/>
          <a:ln w="44450" cap="flat">
            <a:solidFill>
              <a:schemeClr val="lt1"/>
            </a:solidFill>
            <a:prstDash val="solid"/>
            <a:round/>
            <a:headEnd type="none" w="med" len="med"/>
            <a:tailEnd type="stealth" w="lg" len="lg"/>
          </a:ln>
        </p:spPr>
      </p:cxnSp>
      <p:sp>
        <p:nvSpPr>
          <p:cNvPr id="960" name="Shape 960"/>
          <p:cNvSpPr>
            <a:spLocks/>
          </p:cNvSpPr>
          <p:nvPr/>
        </p:nvSpPr>
        <p:spPr>
          <a:xfrm>
            <a:off x="8782883" y="2622577"/>
            <a:ext cx="425303" cy="3190345"/>
          </a:xfrm>
          <a:prstGeom prst="downArrow">
            <a:avLst>
              <a:gd name="adj1" fmla="val 50000"/>
              <a:gd name="adj2" fmla="val 50000"/>
            </a:avLst>
          </a:prstGeom>
          <a:gradFill>
            <a:gsLst>
              <a:gs pos="0">
                <a:schemeClr val="tx2">
                  <a:lumMod val="60000"/>
                  <a:lumOff val="40000"/>
                </a:schemeClr>
              </a:gs>
              <a:gs pos="100000">
                <a:schemeClr val="accent1">
                  <a:lumMod val="40000"/>
                  <a:lumOff val="60000"/>
                </a:schemeClr>
              </a:gs>
            </a:gsLst>
            <a:lin ang="54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endParaRPr/>
          </a:p>
        </p:txBody>
      </p:sp>
    </p:spTree>
    <p:extLst>
      <p:ext uri="{BB962C8B-B14F-4D97-AF65-F5344CB8AC3E}">
        <p14:creationId xmlns:p14="http://schemas.microsoft.com/office/powerpoint/2010/main" val="605017518"/>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Shape 155"/>
          <p:cNvSpPr txBox="1">
            <a:spLocks noGrp="1"/>
          </p:cNvSpPr>
          <p:nvPr>
            <p:ph idx="1"/>
          </p:nvPr>
        </p:nvSpPr>
        <p:spPr/>
        <p:txBody>
          <a:bodyPr>
            <a:normAutofit/>
          </a:bodyPr>
          <a:lstStyle/>
          <a:p>
            <a:pPr lvl="0"/>
            <a:r>
              <a:rPr lang="en" sz="2400" dirty="0"/>
              <a:t>Most impacts to ecosystem and humans are sensitive to climate variability rather than the mean</a:t>
            </a:r>
          </a:p>
          <a:p>
            <a:pPr lvl="1"/>
            <a:r>
              <a:rPr lang="en-US" sz="2200" dirty="0"/>
              <a:t>But c</a:t>
            </a:r>
            <a:r>
              <a:rPr lang="en" sz="2200" dirty="0"/>
              <a:t>limate models represent climate variability relatively poorly</a:t>
            </a:r>
          </a:p>
          <a:p>
            <a:pPr lvl="0"/>
            <a:r>
              <a:rPr lang="en" sz="2400" dirty="0"/>
              <a:t>Extremes of precipi</a:t>
            </a:r>
            <a:r>
              <a:rPr lang="en-US" sz="2400" dirty="0" err="1"/>
              <a:t>tation</a:t>
            </a:r>
            <a:r>
              <a:rPr lang="en" sz="2400" dirty="0"/>
              <a:t> and “storminess” don’t come out of the models</a:t>
            </a:r>
          </a:p>
          <a:p>
            <a:pPr lvl="0"/>
            <a:r>
              <a:rPr lang="en" sz="2400" dirty="0"/>
              <a:t>We will need to build and maintain resilience without knowing the odds of exposure and risk. </a:t>
            </a:r>
          </a:p>
        </p:txBody>
      </p:sp>
      <p:sp>
        <p:nvSpPr>
          <p:cNvPr id="154" name="Shape 154"/>
          <p:cNvSpPr txBox="1">
            <a:spLocks noGrp="1"/>
          </p:cNvSpPr>
          <p:nvPr>
            <p:ph type="title"/>
          </p:nvPr>
        </p:nvSpPr>
        <p:spPr/>
        <p:txBody>
          <a:bodyPr>
            <a:normAutofit fontScale="90000"/>
          </a:bodyPr>
          <a:lstStyle/>
          <a:p>
            <a:pPr lvl="0"/>
            <a:r>
              <a:rPr lang="en" dirty="0">
                <a:uFillTx/>
              </a:rPr>
              <a:t>Modelling climate variability</a:t>
            </a:r>
            <a:r>
              <a:rPr lang="en-US" dirty="0">
                <a:uFillTx/>
              </a:rPr>
              <a:t> – the surprise scenarios</a:t>
            </a:r>
            <a:endParaRPr lang="en" dirty="0">
              <a:uFillTx/>
            </a:endParaRPr>
          </a:p>
        </p:txBody>
      </p:sp>
    </p:spTree>
    <p:extLst>
      <p:ext uri="{BB962C8B-B14F-4D97-AF65-F5344CB8AC3E}">
        <p14:creationId xmlns:p14="http://schemas.microsoft.com/office/powerpoint/2010/main" val="3332308199"/>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Shape 169"/>
          <p:cNvSpPr txBox="1">
            <a:spLocks noGrp="1"/>
          </p:cNvSpPr>
          <p:nvPr>
            <p:ph idx="1"/>
          </p:nvPr>
        </p:nvSpPr>
        <p:spPr/>
        <p:txBody>
          <a:bodyPr>
            <a:normAutofit/>
          </a:bodyPr>
          <a:lstStyle/>
          <a:p>
            <a:pPr marL="0" indent="0">
              <a:buNone/>
            </a:pPr>
            <a:r>
              <a:rPr lang="en" sz="2500" dirty="0">
                <a:sym typeface="Calibri"/>
              </a:rPr>
              <a:t>The onset and continuance of climate change over the next century requires </a:t>
            </a:r>
            <a:r>
              <a:rPr lang="en-US" sz="2500" dirty="0">
                <a:sym typeface="Calibri"/>
              </a:rPr>
              <a:t>policy makers</a:t>
            </a:r>
            <a:r>
              <a:rPr lang="en" sz="2500" dirty="0">
                <a:sym typeface="Calibri"/>
              </a:rPr>
              <a:t> to think differently about  appropriate management than they have in the past. </a:t>
            </a:r>
          </a:p>
          <a:p>
            <a:pPr marL="0" indent="0">
              <a:buNone/>
            </a:pPr>
            <a:r>
              <a:rPr lang="en" sz="2500" dirty="0">
                <a:sym typeface="Calibri"/>
              </a:rPr>
              <a:t>Preparing for and adapting to climate change is as much a cultural and intellectual challenge as it is a scientific one.</a:t>
            </a:r>
          </a:p>
        </p:txBody>
      </p:sp>
      <p:sp>
        <p:nvSpPr>
          <p:cNvPr id="168" name="Shape 168"/>
          <p:cNvSpPr txBox="1">
            <a:spLocks noGrp="1"/>
          </p:cNvSpPr>
          <p:nvPr>
            <p:ph type="title"/>
          </p:nvPr>
        </p:nvSpPr>
        <p:spPr/>
        <p:txBody>
          <a:bodyPr/>
          <a:lstStyle/>
          <a:p>
            <a:pPr lvl="0"/>
            <a:r>
              <a:rPr lang="en">
                <a:uFillTx/>
                <a:sym typeface="Verdana"/>
              </a:rPr>
              <a:t>Philosophy for adaptation:</a:t>
            </a:r>
            <a:endParaRPr lang="en" dirty="0">
              <a:uFillTx/>
              <a:sym typeface="Verdana"/>
            </a:endParaRPr>
          </a:p>
        </p:txBody>
      </p:sp>
      <p:grpSp>
        <p:nvGrpSpPr>
          <p:cNvPr id="170" name="Shape 170"/>
          <p:cNvGrpSpPr/>
          <p:nvPr/>
        </p:nvGrpSpPr>
        <p:grpSpPr>
          <a:xfrm>
            <a:off x="2357453" y="4961174"/>
            <a:ext cx="7574820" cy="1585114"/>
            <a:chOff x="685800" y="4991100"/>
            <a:chExt cx="7848600" cy="1104900"/>
          </a:xfrm>
        </p:grpSpPr>
        <p:sp>
          <p:nvSpPr>
            <p:cNvPr id="171" name="Shape 171"/>
            <p:cNvSpPr>
              <a:spLocks/>
            </p:cNvSpPr>
            <p:nvPr/>
          </p:nvSpPr>
          <p:spPr>
            <a:xfrm>
              <a:off x="3352801" y="5029201"/>
              <a:ext cx="1142999" cy="1065212"/>
            </a:xfrm>
            <a:prstGeom prst="rect">
              <a:avLst/>
            </a:prstGeom>
            <a:blipFill>
              <a:blip r:embed="rId3"/>
              <a:stretch>
                <a:fillRect/>
              </a:stretch>
            </a:blipFill>
          </p:spPr>
        </p:sp>
        <p:sp>
          <p:nvSpPr>
            <p:cNvPr id="172" name="Shape 172"/>
            <p:cNvSpPr>
              <a:spLocks/>
            </p:cNvSpPr>
            <p:nvPr/>
          </p:nvSpPr>
          <p:spPr>
            <a:xfrm>
              <a:off x="4495801" y="5029201"/>
              <a:ext cx="1066799" cy="1028700"/>
            </a:xfrm>
            <a:prstGeom prst="rect">
              <a:avLst/>
            </a:prstGeom>
            <a:blipFill>
              <a:blip r:embed="rId4"/>
              <a:stretch>
                <a:fillRect/>
              </a:stretch>
            </a:blipFill>
          </p:spPr>
        </p:sp>
        <p:sp>
          <p:nvSpPr>
            <p:cNvPr id="173" name="Shape 173"/>
            <p:cNvSpPr>
              <a:spLocks/>
            </p:cNvSpPr>
            <p:nvPr/>
          </p:nvSpPr>
          <p:spPr>
            <a:xfrm>
              <a:off x="5562602" y="5029201"/>
              <a:ext cx="1600200" cy="1041399"/>
            </a:xfrm>
            <a:prstGeom prst="rect">
              <a:avLst/>
            </a:prstGeom>
            <a:blipFill>
              <a:blip r:embed="rId5"/>
              <a:stretch>
                <a:fillRect/>
              </a:stretch>
            </a:blipFill>
          </p:spPr>
        </p:sp>
        <p:sp>
          <p:nvSpPr>
            <p:cNvPr id="174" name="Shape 174"/>
            <p:cNvSpPr>
              <a:spLocks/>
            </p:cNvSpPr>
            <p:nvPr/>
          </p:nvSpPr>
          <p:spPr>
            <a:xfrm>
              <a:off x="1752600" y="5029201"/>
              <a:ext cx="1600200" cy="1044574"/>
            </a:xfrm>
            <a:prstGeom prst="rect">
              <a:avLst/>
            </a:prstGeom>
            <a:blipFill>
              <a:blip r:embed="rId6"/>
              <a:stretch>
                <a:fillRect/>
              </a:stretch>
            </a:blipFill>
          </p:spPr>
        </p:sp>
        <p:sp>
          <p:nvSpPr>
            <p:cNvPr id="175" name="Shape 175"/>
            <p:cNvSpPr>
              <a:spLocks/>
            </p:cNvSpPr>
            <p:nvPr/>
          </p:nvSpPr>
          <p:spPr>
            <a:xfrm>
              <a:off x="685800" y="5029201"/>
              <a:ext cx="1084261" cy="1066799"/>
            </a:xfrm>
            <a:prstGeom prst="rect">
              <a:avLst/>
            </a:prstGeom>
            <a:blipFill>
              <a:blip r:embed="rId7"/>
              <a:stretch>
                <a:fillRect/>
              </a:stretch>
            </a:blipFill>
          </p:spPr>
        </p:sp>
        <p:sp>
          <p:nvSpPr>
            <p:cNvPr id="176" name="Shape 176"/>
            <p:cNvSpPr>
              <a:spLocks/>
            </p:cNvSpPr>
            <p:nvPr/>
          </p:nvSpPr>
          <p:spPr>
            <a:xfrm>
              <a:off x="7162800" y="4991100"/>
              <a:ext cx="1371600" cy="1028700"/>
            </a:xfrm>
            <a:prstGeom prst="rect">
              <a:avLst/>
            </a:prstGeom>
            <a:blipFill>
              <a:blip r:embed="rId8"/>
              <a:stretch>
                <a:fillRect/>
              </a:stretch>
            </a:blipFill>
          </p:spPr>
        </p:sp>
      </p:grpSp>
      <p:sp>
        <p:nvSpPr>
          <p:cNvPr id="177" name="Shape 177"/>
          <p:cNvSpPr txBox="1">
            <a:spLocks/>
          </p:cNvSpPr>
          <p:nvPr/>
        </p:nvSpPr>
        <p:spPr>
          <a:xfrm>
            <a:off x="8576951" y="6463051"/>
            <a:ext cx="1479299" cy="114599"/>
          </a:xfrm>
          <a:prstGeom prst="rect">
            <a:avLst/>
          </a:prstGeom>
          <a:noFill/>
        </p:spPr>
        <p:txBody>
          <a:bodyPr lIns="91425" tIns="91425" rIns="91425" bIns="91425" anchor="t" anchorCtr="0">
            <a:noAutofit/>
          </a:bodyPr>
          <a:lstStyle/>
          <a:p>
            <a:pPr>
              <a:buNone/>
            </a:pPr>
            <a:r>
              <a:rPr lang="en" sz="700" dirty="0"/>
              <a:t>Jill Baron</a:t>
            </a:r>
          </a:p>
        </p:txBody>
      </p:sp>
    </p:spTree>
    <p:extLst>
      <p:ext uri="{BB962C8B-B14F-4D97-AF65-F5344CB8AC3E}">
        <p14:creationId xmlns:p14="http://schemas.microsoft.com/office/powerpoint/2010/main" val="641598173"/>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Shape 191"/>
          <p:cNvSpPr txBox="1">
            <a:spLocks noGrp="1"/>
          </p:cNvSpPr>
          <p:nvPr>
            <p:ph idx="1"/>
          </p:nvPr>
        </p:nvSpPr>
        <p:spPr>
          <a:xfrm>
            <a:off x="771698" y="1808999"/>
            <a:ext cx="10515600" cy="4351338"/>
          </a:xfrm>
        </p:spPr>
        <p:txBody>
          <a:bodyPr>
            <a:normAutofit fontScale="92500" lnSpcReduction="10000"/>
          </a:bodyPr>
          <a:lstStyle/>
          <a:p>
            <a:pPr marL="0" indent="0">
              <a:buNone/>
            </a:pPr>
            <a:r>
              <a:rPr lang="en" sz="2400" dirty="0">
                <a:sym typeface="Calibri"/>
              </a:rPr>
              <a:t>Complexity: </a:t>
            </a:r>
          </a:p>
          <a:p>
            <a:pPr lvl="1"/>
            <a:r>
              <a:rPr lang="en" sz="2200" dirty="0">
                <a:sym typeface="Calibri"/>
              </a:rPr>
              <a:t>Interactions already occur among stressors </a:t>
            </a:r>
          </a:p>
          <a:p>
            <a:pPr lvl="2"/>
            <a:r>
              <a:rPr lang="en" sz="2200" dirty="0">
                <a:sym typeface="Calibri"/>
              </a:rPr>
              <a:t>Altered Disturbance Regimes</a:t>
            </a:r>
          </a:p>
          <a:p>
            <a:pPr lvl="2"/>
            <a:r>
              <a:rPr lang="en" sz="2200" dirty="0">
                <a:sym typeface="Calibri"/>
              </a:rPr>
              <a:t>Habitat Fragmentation/Loss</a:t>
            </a:r>
          </a:p>
          <a:p>
            <a:pPr lvl="2"/>
            <a:r>
              <a:rPr lang="en" sz="2200" dirty="0">
                <a:sym typeface="Calibri"/>
              </a:rPr>
              <a:t>Invasive Species</a:t>
            </a:r>
          </a:p>
          <a:p>
            <a:pPr lvl="2"/>
            <a:r>
              <a:rPr lang="en" sz="2200" dirty="0">
                <a:sym typeface="Calibri"/>
              </a:rPr>
              <a:t>Pollution</a:t>
            </a:r>
          </a:p>
          <a:p>
            <a:pPr marL="0" indent="0">
              <a:buNone/>
            </a:pPr>
            <a:r>
              <a:rPr lang="en" sz="2400" dirty="0">
                <a:sym typeface="Calibri"/>
              </a:rPr>
              <a:t>Climate change will alter </a:t>
            </a:r>
            <a:br>
              <a:rPr lang="en-US" sz="2400" dirty="0">
                <a:sym typeface="Calibri"/>
              </a:rPr>
            </a:br>
            <a:r>
              <a:rPr lang="en" sz="2400" dirty="0">
                <a:sym typeface="Calibri"/>
              </a:rPr>
              <a:t>our ability to manage all of the </a:t>
            </a:r>
            <a:br>
              <a:rPr lang="en-US" sz="2400" dirty="0">
                <a:sym typeface="Calibri"/>
              </a:rPr>
            </a:br>
            <a:r>
              <a:rPr lang="en" sz="2400" dirty="0">
                <a:sym typeface="Calibri"/>
              </a:rPr>
              <a:t>above </a:t>
            </a:r>
          </a:p>
          <a:p>
            <a:endParaRPr lang="en" dirty="0">
              <a:uFillTx/>
              <a:sym typeface="Calibri"/>
            </a:endParaRPr>
          </a:p>
        </p:txBody>
      </p:sp>
      <p:sp>
        <p:nvSpPr>
          <p:cNvPr id="190" name="Shape 190"/>
          <p:cNvSpPr txBox="1">
            <a:spLocks noGrp="1"/>
          </p:cNvSpPr>
          <p:nvPr>
            <p:ph type="title"/>
          </p:nvPr>
        </p:nvSpPr>
        <p:spPr/>
        <p:txBody>
          <a:bodyPr>
            <a:noAutofit/>
          </a:bodyPr>
          <a:lstStyle/>
          <a:p>
            <a:pPr lvl="0"/>
            <a:r>
              <a:rPr lang="en" sz="3000" dirty="0">
                <a:sym typeface="Calibri"/>
              </a:rPr>
              <a:t>Climate change effects occur in addition to contemporary resource problems </a:t>
            </a:r>
          </a:p>
        </p:txBody>
      </p:sp>
      <p:sp>
        <p:nvSpPr>
          <p:cNvPr id="192" name="Shape 192"/>
          <p:cNvSpPr>
            <a:spLocks/>
          </p:cNvSpPr>
          <p:nvPr/>
        </p:nvSpPr>
        <p:spPr>
          <a:xfrm>
            <a:off x="6798426" y="1296987"/>
            <a:ext cx="3226723" cy="3505923"/>
          </a:xfrm>
          <a:prstGeom prst="rect">
            <a:avLst/>
          </a:prstGeom>
          <a:blipFill>
            <a:blip r:embed="rId3"/>
            <a:stretch>
              <a:fillRect/>
            </a:stretch>
          </a:blipFill>
        </p:spPr>
      </p:sp>
      <p:sp>
        <p:nvSpPr>
          <p:cNvPr id="193" name="Shape 193"/>
          <p:cNvSpPr>
            <a:spLocks/>
          </p:cNvSpPr>
          <p:nvPr/>
        </p:nvSpPr>
        <p:spPr>
          <a:xfrm>
            <a:off x="8764074" y="3428857"/>
            <a:ext cx="2940246" cy="3276744"/>
          </a:xfrm>
          <a:prstGeom prst="rect">
            <a:avLst/>
          </a:prstGeom>
          <a:blipFill>
            <a:blip r:embed="rId4"/>
            <a:stretch>
              <a:fillRect/>
            </a:stretch>
          </a:blipFill>
          <a:ln>
            <a:solidFill>
              <a:schemeClr val="bg1"/>
            </a:solidFill>
          </a:ln>
        </p:spPr>
      </p:sp>
    </p:spTree>
    <p:extLst>
      <p:ext uri="{BB962C8B-B14F-4D97-AF65-F5344CB8AC3E}">
        <p14:creationId xmlns:p14="http://schemas.microsoft.com/office/powerpoint/2010/main" val="705928136"/>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Shape 199"/>
          <p:cNvSpPr txBox="1">
            <a:spLocks noGrp="1"/>
          </p:cNvSpPr>
          <p:nvPr>
            <p:ph idx="1"/>
          </p:nvPr>
        </p:nvSpPr>
        <p:spPr/>
        <p:txBody>
          <a:bodyPr>
            <a:normAutofit fontScale="92500" lnSpcReduction="20000"/>
          </a:bodyPr>
          <a:lstStyle/>
          <a:p>
            <a:pPr marL="0" indent="0">
              <a:buNone/>
            </a:pPr>
            <a:r>
              <a:rPr lang="en" dirty="0">
                <a:uFillTx/>
                <a:sym typeface="Calibri"/>
              </a:rPr>
              <a:t>Develop and implement management strategies for adaptation</a:t>
            </a:r>
          </a:p>
          <a:p>
            <a:pPr lvl="1"/>
            <a:r>
              <a:rPr lang="en" dirty="0">
                <a:uFillTx/>
                <a:sym typeface="Calibri"/>
              </a:rPr>
              <a:t>Nurture and cultivate human capital</a:t>
            </a:r>
          </a:p>
          <a:p>
            <a:pPr lvl="1"/>
            <a:r>
              <a:rPr lang="en" dirty="0">
                <a:uFillTx/>
                <a:sym typeface="Calibri"/>
              </a:rPr>
              <a:t>Diversify portfolio of management approaches</a:t>
            </a:r>
          </a:p>
          <a:p>
            <a:pPr lvl="1"/>
            <a:r>
              <a:rPr lang="en" dirty="0">
                <a:uFillTx/>
                <a:sym typeface="Calibri"/>
              </a:rPr>
              <a:t>Accelerate capacity for learning</a:t>
            </a:r>
          </a:p>
          <a:p>
            <a:pPr lvl="1"/>
            <a:r>
              <a:rPr lang="en" dirty="0">
                <a:uFillTx/>
                <a:sym typeface="Calibri"/>
              </a:rPr>
              <a:t>Assess, plan, and manage at multiple scales </a:t>
            </a:r>
          </a:p>
          <a:p>
            <a:pPr lvl="2"/>
            <a:r>
              <a:rPr lang="en" dirty="0">
                <a:uFillTx/>
                <a:sym typeface="Calibri"/>
              </a:rPr>
              <a:t>Let the issues define appropriate scales of time and space</a:t>
            </a:r>
          </a:p>
          <a:p>
            <a:pPr lvl="2"/>
            <a:r>
              <a:rPr lang="en" dirty="0">
                <a:uFillTx/>
                <a:sym typeface="Calibri"/>
              </a:rPr>
              <a:t>Form partnerships with other resource management organizations</a:t>
            </a:r>
          </a:p>
          <a:p>
            <a:pPr lvl="1"/>
            <a:r>
              <a:rPr lang="en" dirty="0">
                <a:uFillTx/>
                <a:sym typeface="Calibri"/>
              </a:rPr>
              <a:t>Reduce other human-caused stress to ecosystems </a:t>
            </a:r>
          </a:p>
        </p:txBody>
      </p:sp>
      <p:sp>
        <p:nvSpPr>
          <p:cNvPr id="198" name="Shape 198"/>
          <p:cNvSpPr txBox="1">
            <a:spLocks noGrp="1"/>
          </p:cNvSpPr>
          <p:nvPr>
            <p:ph type="title"/>
          </p:nvPr>
        </p:nvSpPr>
        <p:spPr/>
        <p:txBody>
          <a:bodyPr/>
          <a:lstStyle/>
          <a:p>
            <a:pPr lvl="0"/>
            <a:r>
              <a:rPr lang="en">
                <a:uFillTx/>
                <a:sym typeface="Calibri"/>
              </a:rPr>
              <a:t>Adaptation: Thinking Differently</a:t>
            </a:r>
            <a:endParaRPr lang="en" dirty="0">
              <a:uFillTx/>
              <a:sym typeface="Calibri"/>
            </a:endParaRPr>
          </a:p>
        </p:txBody>
      </p:sp>
    </p:spTree>
    <p:extLst>
      <p:ext uri="{BB962C8B-B14F-4D97-AF65-F5344CB8AC3E}">
        <p14:creationId xmlns:p14="http://schemas.microsoft.com/office/powerpoint/2010/main" val="2852350675"/>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idx="1"/>
          </p:nvPr>
        </p:nvSpPr>
        <p:spPr/>
        <p:txBody>
          <a:bodyPr>
            <a:normAutofit lnSpcReduction="10000"/>
          </a:bodyPr>
          <a:lstStyle/>
          <a:p>
            <a:r>
              <a:rPr lang="en" dirty="0">
                <a:uFillTx/>
                <a:sym typeface="Calibri"/>
              </a:rPr>
              <a:t>Resource management advances by incremental learning and gradual achievement of goals</a:t>
            </a:r>
            <a:r>
              <a:rPr lang="en-US" dirty="0">
                <a:uFillTx/>
                <a:sym typeface="Calibri"/>
              </a:rPr>
              <a:t>.</a:t>
            </a:r>
            <a:endParaRPr lang="en" dirty="0">
              <a:uFillTx/>
              <a:sym typeface="Calibri"/>
            </a:endParaRPr>
          </a:p>
          <a:p>
            <a:r>
              <a:rPr lang="en" dirty="0">
                <a:uFillTx/>
                <a:sym typeface="Calibri"/>
              </a:rPr>
              <a:t>There are gradients between success and failure, with learning along the way</a:t>
            </a:r>
            <a:r>
              <a:rPr lang="en-US" dirty="0">
                <a:uFillTx/>
                <a:sym typeface="Calibri"/>
              </a:rPr>
              <a:t>.</a:t>
            </a:r>
            <a:endParaRPr lang="en" dirty="0">
              <a:uFillTx/>
              <a:sym typeface="Calibri"/>
            </a:endParaRPr>
          </a:p>
          <a:p>
            <a:r>
              <a:rPr lang="en" dirty="0">
                <a:uFillTx/>
                <a:sym typeface="Calibri"/>
              </a:rPr>
              <a:t>As climate changes, some failure must be tolerated and even expected</a:t>
            </a:r>
            <a:r>
              <a:rPr lang="en-US" dirty="0">
                <a:uFillTx/>
                <a:sym typeface="Calibri"/>
              </a:rPr>
              <a:t>.</a:t>
            </a:r>
            <a:endParaRPr lang="en" dirty="0">
              <a:uFillTx/>
              <a:sym typeface="Calibri"/>
            </a:endParaRPr>
          </a:p>
          <a:p>
            <a:r>
              <a:rPr lang="en" dirty="0">
                <a:uFillTx/>
                <a:sym typeface="Calibri"/>
              </a:rPr>
              <a:t>Protect and reward the wisdom and experience of front line managers</a:t>
            </a:r>
            <a:r>
              <a:rPr lang="en-US" dirty="0">
                <a:uFillTx/>
                <a:sym typeface="Calibri"/>
              </a:rPr>
              <a:t>.</a:t>
            </a:r>
            <a:endParaRPr lang="en" dirty="0">
              <a:uFillTx/>
              <a:sym typeface="Calibri"/>
            </a:endParaRPr>
          </a:p>
        </p:txBody>
      </p:sp>
      <p:sp>
        <p:nvSpPr>
          <p:cNvPr id="205" name="Shape 205"/>
          <p:cNvSpPr txBox="1">
            <a:spLocks noGrp="1"/>
          </p:cNvSpPr>
          <p:nvPr>
            <p:ph type="title"/>
          </p:nvPr>
        </p:nvSpPr>
        <p:spPr/>
        <p:txBody>
          <a:bodyPr>
            <a:normAutofit/>
          </a:bodyPr>
          <a:lstStyle/>
          <a:p>
            <a:pPr lvl="0"/>
            <a:r>
              <a:rPr lang="en" dirty="0">
                <a:uFillTx/>
                <a:sym typeface="Calibri"/>
              </a:rPr>
              <a:t>Social uncertainty:</a:t>
            </a:r>
            <a:r>
              <a:rPr lang="fr-CH" dirty="0">
                <a:uFillTx/>
                <a:sym typeface="Calibri"/>
              </a:rPr>
              <a:t> </a:t>
            </a:r>
            <a:r>
              <a:rPr lang="en" dirty="0">
                <a:uFillTx/>
                <a:sym typeface="Calibri"/>
              </a:rPr>
              <a:t>value social capital</a:t>
            </a:r>
          </a:p>
        </p:txBody>
      </p:sp>
    </p:spTree>
    <p:extLst>
      <p:ext uri="{BB962C8B-B14F-4D97-AF65-F5344CB8AC3E}">
        <p14:creationId xmlns:p14="http://schemas.microsoft.com/office/powerpoint/2010/main" val="4083740708"/>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Shape 212"/>
          <p:cNvSpPr txBox="1">
            <a:spLocks noGrp="1"/>
          </p:cNvSpPr>
          <p:nvPr>
            <p:ph idx="1"/>
          </p:nvPr>
        </p:nvSpPr>
        <p:spPr/>
        <p:txBody>
          <a:bodyPr vert="horz" lIns="91440" tIns="45720" rIns="91440" bIns="45720" rtlCol="0" anchor="t">
            <a:normAutofit/>
          </a:bodyPr>
          <a:lstStyle/>
          <a:p>
            <a:pPr lvl="0"/>
            <a:r>
              <a:rPr lang="en" sz="2500" dirty="0">
                <a:solidFill>
                  <a:srgbClr val="000000"/>
                </a:solidFill>
                <a:sym typeface="Calibri"/>
              </a:rPr>
              <a:t>Foreseeable and tractable changes</a:t>
            </a:r>
            <a:r>
              <a:rPr lang="en" sz="2500" b="1" dirty="0">
                <a:solidFill>
                  <a:srgbClr val="000000"/>
                </a:solidFill>
                <a:sym typeface="Calibri"/>
              </a:rPr>
              <a:t> </a:t>
            </a:r>
            <a:endParaRPr lang="en" sz="2500" b="1" dirty="0">
              <a:solidFill>
                <a:srgbClr val="FF0000"/>
              </a:solidFill>
              <a:sym typeface="Calibri"/>
            </a:endParaRPr>
          </a:p>
          <a:p>
            <a:pPr lvl="0"/>
            <a:r>
              <a:rPr lang="en" sz="2500" dirty="0">
                <a:sym typeface="Calibri"/>
              </a:rPr>
              <a:t>Imagined or surprising changes</a:t>
            </a:r>
          </a:p>
          <a:p>
            <a:pPr lvl="0"/>
            <a:r>
              <a:rPr lang="en" sz="2500" dirty="0">
                <a:sym typeface="Calibri"/>
              </a:rPr>
              <a:t>Unknown changes</a:t>
            </a:r>
          </a:p>
          <a:p>
            <a:endParaRPr lang="en" sz="2500" dirty="0">
              <a:sym typeface="Calibri"/>
            </a:endParaRPr>
          </a:p>
        </p:txBody>
      </p:sp>
      <p:sp>
        <p:nvSpPr>
          <p:cNvPr id="211" name="Shape 211"/>
          <p:cNvSpPr txBox="1">
            <a:spLocks noGrp="1"/>
          </p:cNvSpPr>
          <p:nvPr>
            <p:ph type="title"/>
          </p:nvPr>
        </p:nvSpPr>
        <p:spPr/>
        <p:txBody>
          <a:bodyPr/>
          <a:lstStyle/>
          <a:p>
            <a:pPr lvl="0"/>
            <a:r>
              <a:rPr lang="en">
                <a:uFillTx/>
                <a:sym typeface="Calibri"/>
              </a:rPr>
              <a:t>Scientific Uncertainty</a:t>
            </a:r>
            <a:endParaRPr lang="en" dirty="0">
              <a:uFillTx/>
              <a:sym typeface="Calibri"/>
            </a:endParaRPr>
          </a:p>
        </p:txBody>
      </p:sp>
      <p:pic>
        <p:nvPicPr>
          <p:cNvPr id="2" name="Picture 1"/>
          <p:cNvPicPr>
            <a:picLocks noChangeAspect="1"/>
          </p:cNvPicPr>
          <p:nvPr/>
        </p:nvPicPr>
        <p:blipFill>
          <a:blip r:embed="rId3"/>
          <a:stretch>
            <a:fillRect/>
          </a:stretch>
        </p:blipFill>
        <p:spPr>
          <a:xfrm>
            <a:off x="1981200" y="4392718"/>
            <a:ext cx="3164308" cy="2260220"/>
          </a:xfrm>
          <a:prstGeom prst="rect">
            <a:avLst/>
          </a:prstGeom>
        </p:spPr>
      </p:pic>
      <p:pic>
        <p:nvPicPr>
          <p:cNvPr id="3" name="Picture 2"/>
          <p:cNvPicPr>
            <a:picLocks noChangeAspect="1"/>
          </p:cNvPicPr>
          <p:nvPr/>
        </p:nvPicPr>
        <p:blipFill>
          <a:blip r:embed="rId4"/>
          <a:stretch>
            <a:fillRect/>
          </a:stretch>
        </p:blipFill>
        <p:spPr>
          <a:xfrm>
            <a:off x="6982124" y="1786023"/>
            <a:ext cx="2877607" cy="3961506"/>
          </a:xfrm>
          <a:prstGeom prst="rect">
            <a:avLst/>
          </a:prstGeom>
        </p:spPr>
      </p:pic>
    </p:spTree>
    <p:extLst>
      <p:ext uri="{BB962C8B-B14F-4D97-AF65-F5344CB8AC3E}">
        <p14:creationId xmlns:p14="http://schemas.microsoft.com/office/powerpoint/2010/main" val="258072000"/>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Shape 220"/>
          <p:cNvSpPr txBox="1">
            <a:spLocks noGrp="1"/>
          </p:cNvSpPr>
          <p:nvPr>
            <p:ph idx="1"/>
          </p:nvPr>
        </p:nvSpPr>
        <p:spPr>
          <a:xfrm>
            <a:off x="572193" y="1276985"/>
            <a:ext cx="10515600" cy="4351338"/>
          </a:xfrm>
        </p:spPr>
        <p:txBody>
          <a:bodyPr vert="horz" lIns="91440" tIns="45720" rIns="91440" bIns="45720" rtlCol="0" anchor="t">
            <a:noAutofit/>
          </a:bodyPr>
          <a:lstStyle/>
          <a:p>
            <a:pPr lvl="0">
              <a:lnSpc>
                <a:spcPct val="130000"/>
              </a:lnSpc>
            </a:pPr>
            <a:r>
              <a:rPr lang="en" sz="2000" dirty="0">
                <a:uFillTx/>
                <a:sym typeface="Arial"/>
              </a:rPr>
              <a:t>Ocean – Carbon Dioxide Feedback</a:t>
            </a:r>
          </a:p>
          <a:p>
            <a:pPr lvl="0">
              <a:lnSpc>
                <a:spcPct val="130000"/>
              </a:lnSpc>
            </a:pPr>
            <a:r>
              <a:rPr lang="en" sz="2000" dirty="0">
                <a:uFillTx/>
                <a:sym typeface="Arial"/>
              </a:rPr>
              <a:t>Water Feedback</a:t>
            </a:r>
          </a:p>
          <a:p>
            <a:pPr lvl="0">
              <a:lnSpc>
                <a:spcPct val="130000"/>
              </a:lnSpc>
            </a:pPr>
            <a:r>
              <a:rPr lang="en" sz="2000" dirty="0">
                <a:uFillTx/>
                <a:sym typeface="Arial"/>
              </a:rPr>
              <a:t>Ice-Albedo Feedback</a:t>
            </a:r>
          </a:p>
          <a:p>
            <a:pPr lvl="0">
              <a:lnSpc>
                <a:spcPct val="130000"/>
              </a:lnSpc>
            </a:pPr>
            <a:r>
              <a:rPr lang="en" sz="2000" dirty="0">
                <a:uFillTx/>
                <a:sym typeface="Arial"/>
              </a:rPr>
              <a:t>Methane Feedback</a:t>
            </a:r>
          </a:p>
          <a:p>
            <a:pPr lvl="0">
              <a:lnSpc>
                <a:spcPct val="130000"/>
              </a:lnSpc>
            </a:pPr>
            <a:r>
              <a:rPr lang="en" sz="2000" dirty="0">
                <a:uFillTx/>
                <a:sym typeface="Arial"/>
              </a:rPr>
              <a:t>Cloud Feedback</a:t>
            </a:r>
          </a:p>
          <a:p>
            <a:pPr lvl="0">
              <a:lnSpc>
                <a:spcPct val="130000"/>
              </a:lnSpc>
            </a:pPr>
            <a:r>
              <a:rPr lang="en" sz="2000" dirty="0">
                <a:uFillTx/>
                <a:sym typeface="Arial"/>
              </a:rPr>
              <a:t>Biological Feedback</a:t>
            </a:r>
          </a:p>
          <a:p>
            <a:pPr lvl="0">
              <a:lnSpc>
                <a:spcPct val="130000"/>
              </a:lnSpc>
            </a:pPr>
            <a:r>
              <a:rPr lang="en" sz="2000" dirty="0">
                <a:uFillTx/>
                <a:sym typeface="Arial"/>
              </a:rPr>
              <a:t>Ocean Circulation Feedback</a:t>
            </a:r>
          </a:p>
          <a:p>
            <a:pPr marL="0" indent="0">
              <a:lnSpc>
                <a:spcPct val="130000"/>
              </a:lnSpc>
              <a:buNone/>
            </a:pPr>
            <a:br>
              <a:rPr lang="en-US" sz="2000" dirty="0">
                <a:uFillTx/>
              </a:rPr>
            </a:br>
            <a:r>
              <a:rPr lang="en" sz="2000" dirty="0">
                <a:uFillTx/>
              </a:rPr>
              <a:t>See </a:t>
            </a:r>
            <a:r>
              <a:rPr lang="en-US" sz="2000" dirty="0">
                <a:uFillTx/>
              </a:rPr>
              <a:t>the </a:t>
            </a:r>
            <a:r>
              <a:rPr lang="en" sz="2000" dirty="0">
                <a:uFillTx/>
              </a:rPr>
              <a:t>climate basics </a:t>
            </a:r>
            <a:r>
              <a:rPr lang="en-US" sz="2000" dirty="0">
                <a:uFillTx/>
              </a:rPr>
              <a:t>and climate modeling topics </a:t>
            </a:r>
            <a:r>
              <a:rPr lang="en" sz="2000" dirty="0">
                <a:uFillTx/>
              </a:rPr>
              <a:t>for more on </a:t>
            </a:r>
            <a:r>
              <a:rPr lang="en-US" sz="2000" dirty="0">
                <a:uFillTx/>
              </a:rPr>
              <a:t>climate </a:t>
            </a:r>
            <a:r>
              <a:rPr lang="en" sz="2000" dirty="0">
                <a:uFillTx/>
              </a:rPr>
              <a:t>feedback</a:t>
            </a:r>
            <a:r>
              <a:rPr lang="en-US" sz="2000" dirty="0">
                <a:uFillTx/>
              </a:rPr>
              <a:t> mechanisms</a:t>
            </a:r>
            <a:r>
              <a:rPr lang="en" sz="2000" dirty="0">
                <a:uFillTx/>
              </a:rPr>
              <a:t>.</a:t>
            </a:r>
          </a:p>
          <a:p>
            <a:pPr>
              <a:lnSpc>
                <a:spcPct val="130000"/>
              </a:lnSpc>
            </a:pPr>
            <a:endParaRPr lang="en" sz="2000" dirty="0">
              <a:uFillTx/>
            </a:endParaRPr>
          </a:p>
          <a:p>
            <a:pPr>
              <a:lnSpc>
                <a:spcPct val="130000"/>
              </a:lnSpc>
            </a:pPr>
            <a:endParaRPr lang="en" sz="2000" dirty="0">
              <a:uFillTx/>
            </a:endParaRPr>
          </a:p>
        </p:txBody>
      </p:sp>
      <p:sp>
        <p:nvSpPr>
          <p:cNvPr id="219" name="Shape 219"/>
          <p:cNvSpPr txBox="1">
            <a:spLocks noGrp="1"/>
          </p:cNvSpPr>
          <p:nvPr>
            <p:ph type="title"/>
          </p:nvPr>
        </p:nvSpPr>
        <p:spPr/>
        <p:txBody>
          <a:bodyPr/>
          <a:lstStyle/>
          <a:p>
            <a:pPr lvl="0"/>
            <a:r>
              <a:rPr lang="en" dirty="0">
                <a:uFillTx/>
                <a:sym typeface="Arial"/>
              </a:rPr>
              <a:t>Climate feedback</a:t>
            </a:r>
            <a:r>
              <a:rPr lang="en-US" dirty="0">
                <a:uFillTx/>
                <a:sym typeface="Arial"/>
              </a:rPr>
              <a:t>s</a:t>
            </a:r>
            <a:r>
              <a:rPr lang="en" dirty="0">
                <a:uFillTx/>
                <a:sym typeface="Arial"/>
              </a:rPr>
              <a:t> </a:t>
            </a:r>
          </a:p>
        </p:txBody>
      </p:sp>
    </p:spTree>
    <p:extLst>
      <p:ext uri="{BB962C8B-B14F-4D97-AF65-F5344CB8AC3E}">
        <p14:creationId xmlns:p14="http://schemas.microsoft.com/office/powerpoint/2010/main" val="1671108898"/>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p:txBody>
          <a:bodyPr/>
          <a:lstStyle/>
          <a:p>
            <a:pPr lvl="0"/>
            <a:r>
              <a:rPr lang="en" dirty="0">
                <a:uFillTx/>
                <a:sym typeface="Calibri"/>
              </a:rPr>
              <a:t>Scientific </a:t>
            </a:r>
            <a:r>
              <a:rPr lang="en-US" dirty="0">
                <a:uFillTx/>
                <a:sym typeface="Calibri"/>
              </a:rPr>
              <a:t>u</a:t>
            </a:r>
            <a:r>
              <a:rPr lang="en" dirty="0">
                <a:uFillTx/>
                <a:sym typeface="Calibri"/>
              </a:rPr>
              <a:t>ncertainty</a:t>
            </a:r>
          </a:p>
        </p:txBody>
      </p:sp>
      <p:sp>
        <p:nvSpPr>
          <p:cNvPr id="227" name="Shape 227"/>
          <p:cNvSpPr>
            <a:spLocks/>
          </p:cNvSpPr>
          <p:nvPr/>
        </p:nvSpPr>
        <p:spPr>
          <a:xfrm>
            <a:off x="3451490" y="2865437"/>
            <a:ext cx="4390670" cy="3562390"/>
          </a:xfrm>
          <a:prstGeom prst="rect">
            <a:avLst/>
          </a:prstGeom>
          <a:blipFill>
            <a:blip r:embed="rId3"/>
            <a:stretch>
              <a:fillRect/>
            </a:stretch>
          </a:blipFill>
        </p:spPr>
      </p:sp>
      <p:sp>
        <p:nvSpPr>
          <p:cNvPr id="228" name="Shape 228"/>
          <p:cNvSpPr>
            <a:spLocks/>
          </p:cNvSpPr>
          <p:nvPr/>
        </p:nvSpPr>
        <p:spPr>
          <a:xfrm>
            <a:off x="8744990" y="1279074"/>
            <a:ext cx="3280786" cy="4525963"/>
          </a:xfrm>
          <a:prstGeom prst="rect">
            <a:avLst/>
          </a:prstGeom>
          <a:blipFill>
            <a:blip r:embed="rId4"/>
            <a:stretch>
              <a:fillRect/>
            </a:stretch>
          </a:blipFill>
        </p:spPr>
      </p:sp>
      <p:sp>
        <p:nvSpPr>
          <p:cNvPr id="229" name="Shape 229"/>
          <p:cNvSpPr txBox="1">
            <a:spLocks/>
          </p:cNvSpPr>
          <p:nvPr/>
        </p:nvSpPr>
        <p:spPr>
          <a:xfrm>
            <a:off x="6085775" y="1807749"/>
            <a:ext cx="2613025" cy="641350"/>
          </a:xfrm>
          <a:prstGeom prst="rect">
            <a:avLst/>
          </a:prstGeom>
          <a:noFill/>
          <a:ln>
            <a:noFill/>
          </a:ln>
        </p:spPr>
        <p:txBody>
          <a:bodyPr lIns="91425" tIns="45700" rIns="91425" bIns="45700" anchor="t" anchorCtr="0">
            <a:noAutofit/>
          </a:bodyPr>
          <a:lstStyle/>
          <a:p>
            <a:pPr>
              <a:buClr>
                <a:schemeClr val="dk1"/>
              </a:buClr>
              <a:buSzPct val="25000"/>
            </a:pPr>
            <a:r>
              <a:rPr lang="en" dirty="0">
                <a:solidFill>
                  <a:schemeClr val="dk1"/>
                </a:solidFill>
                <a:latin typeface="Calibri"/>
                <a:ea typeface="Arial"/>
                <a:cs typeface="Calibri"/>
                <a:sym typeface="Arial"/>
              </a:rPr>
              <a:t>November 2006 Flood</a:t>
            </a:r>
          </a:p>
          <a:p>
            <a:pPr>
              <a:buClr>
                <a:schemeClr val="dk1"/>
              </a:buClr>
              <a:buSzPct val="25000"/>
            </a:pPr>
            <a:r>
              <a:rPr lang="en" dirty="0">
                <a:solidFill>
                  <a:schemeClr val="dk1"/>
                </a:solidFill>
                <a:latin typeface="Calibri"/>
                <a:ea typeface="Arial"/>
                <a:cs typeface="Calibri"/>
                <a:sym typeface="Arial"/>
              </a:rPr>
              <a:t>Mount Rainier N.P.</a:t>
            </a:r>
          </a:p>
        </p:txBody>
      </p:sp>
      <p:sp>
        <p:nvSpPr>
          <p:cNvPr id="8" name="Shape 226"/>
          <p:cNvSpPr txBox="1">
            <a:spLocks/>
          </p:cNvSpPr>
          <p:nvPr/>
        </p:nvSpPr>
        <p:spPr>
          <a:xfrm>
            <a:off x="276225" y="1279074"/>
            <a:ext cx="4126345" cy="4525963"/>
          </a:xfrm>
          <a:prstGeom prst="rect">
            <a:avLst/>
          </a:prstGeom>
        </p:spPr>
        <p:txBody>
          <a:bodyPr vert="horz" lIns="91440" tIns="45720" rIns="91440" bIns="45720" rtlCol="0" anchor="t">
            <a:normAutofit/>
          </a:bodyPr>
          <a:lstStyle>
            <a:lvl1pPr marL="342900" indent="-342900" algn="l" defTabSz="457200" rtl="0" eaLnBrk="1" latinLnBrk="0" hangingPunct="1">
              <a:lnSpc>
                <a:spcPct val="110000"/>
              </a:lnSpc>
              <a:spcBef>
                <a:spcPts val="300"/>
              </a:spcBef>
              <a:spcAft>
                <a:spcPts val="300"/>
              </a:spcAft>
              <a:buSzPct val="79000"/>
              <a:buFont typeface="Wingdings" charset="2"/>
              <a:buChar char="§"/>
              <a:defRPr sz="2600" kern="1200">
                <a:solidFill>
                  <a:schemeClr val="tx1">
                    <a:lumMod val="85000"/>
                    <a:lumOff val="15000"/>
                  </a:schemeClr>
                </a:solidFill>
                <a:latin typeface="+mn-lt"/>
                <a:ea typeface="+mn-ea"/>
                <a:cs typeface="+mn-cs"/>
              </a:defRPr>
            </a:lvl1pPr>
            <a:lvl2pPr marL="742950" indent="-285750" algn="l" defTabSz="457200" rtl="0" eaLnBrk="1" latinLnBrk="0" hangingPunct="1">
              <a:lnSpc>
                <a:spcPct val="110000"/>
              </a:lnSpc>
              <a:spcBef>
                <a:spcPts val="300"/>
              </a:spcBef>
              <a:spcAft>
                <a:spcPts val="300"/>
              </a:spcAft>
              <a:buSzPct val="79000"/>
              <a:buFont typeface="Wingdings" charset="2"/>
              <a:buChar char="§"/>
              <a:defRPr sz="2400" kern="1200">
                <a:solidFill>
                  <a:schemeClr val="tx1">
                    <a:lumMod val="85000"/>
                    <a:lumOff val="15000"/>
                  </a:schemeClr>
                </a:solidFill>
                <a:latin typeface="+mn-lt"/>
                <a:ea typeface="+mn-ea"/>
                <a:cs typeface="+mn-cs"/>
              </a:defRPr>
            </a:lvl2pPr>
            <a:lvl3pPr marL="1143000" indent="-228600" algn="l" defTabSz="457200" rtl="0" eaLnBrk="1" latinLnBrk="0" hangingPunct="1">
              <a:lnSpc>
                <a:spcPct val="110000"/>
              </a:lnSpc>
              <a:spcBef>
                <a:spcPts val="300"/>
              </a:spcBef>
              <a:spcAft>
                <a:spcPts val="300"/>
              </a:spcAft>
              <a:buSzPct val="79000"/>
              <a:buFont typeface="Wingdings" charset="2"/>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lnSpc>
                <a:spcPct val="110000"/>
              </a:lnSpc>
              <a:spcBef>
                <a:spcPts val="300"/>
              </a:spcBef>
              <a:spcAft>
                <a:spcPts val="300"/>
              </a:spcAft>
              <a:buSzPct val="79000"/>
              <a:buFont typeface="Wingdings" charset="2"/>
              <a:buChar char="§"/>
              <a:defRPr sz="2400" kern="1200">
                <a:solidFill>
                  <a:schemeClr val="tx1">
                    <a:lumMod val="85000"/>
                    <a:lumOff val="15000"/>
                  </a:schemeClr>
                </a:solidFill>
                <a:latin typeface="+mn-lt"/>
                <a:ea typeface="+mn-ea"/>
                <a:cs typeface="+mn-cs"/>
              </a:defRPr>
            </a:lvl4pPr>
            <a:lvl5pPr marL="2057400" indent="-228600" algn="l" defTabSz="457200" rtl="0" eaLnBrk="1" latinLnBrk="0" hangingPunct="1">
              <a:lnSpc>
                <a:spcPct val="110000"/>
              </a:lnSpc>
              <a:spcBef>
                <a:spcPts val="300"/>
              </a:spcBef>
              <a:spcAft>
                <a:spcPts val="300"/>
              </a:spcAft>
              <a:buSzPct val="79000"/>
              <a:buFont typeface="Wingdings" charset="2"/>
              <a:buChar char="§"/>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 sz="2500" dirty="0">
                <a:sym typeface="Calibri"/>
              </a:rPr>
              <a:t>Foreseeable and tractable changes </a:t>
            </a:r>
          </a:p>
          <a:p>
            <a:r>
              <a:rPr lang="en" sz="2500" b="1" dirty="0">
                <a:solidFill>
                  <a:srgbClr val="000000"/>
                </a:solidFill>
                <a:sym typeface="Calibri"/>
              </a:rPr>
              <a:t>Imagined or surprising changes</a:t>
            </a:r>
          </a:p>
          <a:p>
            <a:r>
              <a:rPr lang="en" sz="2500" dirty="0">
                <a:sym typeface="Calibri"/>
              </a:rPr>
              <a:t>Unknown changes</a:t>
            </a:r>
          </a:p>
          <a:p>
            <a:endParaRPr lang="en" sz="2500" dirty="0">
              <a:sym typeface="Calibri"/>
            </a:endParaRPr>
          </a:p>
        </p:txBody>
      </p:sp>
    </p:spTree>
    <p:extLst>
      <p:ext uri="{BB962C8B-B14F-4D97-AF65-F5344CB8AC3E}">
        <p14:creationId xmlns:p14="http://schemas.microsoft.com/office/powerpoint/2010/main" val="2092864478"/>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Module 1: Introduction to Climate Change</a:t>
            </a:r>
            <a:endParaRPr lang="en-US" dirty="0"/>
          </a:p>
        </p:txBody>
      </p:sp>
      <p:sp>
        <p:nvSpPr>
          <p:cNvPr id="3" name="Subtitle 2"/>
          <p:cNvSpPr>
            <a:spLocks noGrp="1"/>
          </p:cNvSpPr>
          <p:nvPr>
            <p:ph type="subTitle" idx="1"/>
          </p:nvPr>
        </p:nvSpPr>
        <p:spPr>
          <a:xfrm>
            <a:off x="1064148" y="3846443"/>
            <a:ext cx="9997440" cy="2493397"/>
          </a:xfrm>
        </p:spPr>
        <p:txBody>
          <a:bodyPr>
            <a:noAutofit/>
          </a:bodyPr>
          <a:lstStyle/>
          <a:p>
            <a:r>
              <a:rPr lang="de-DE" sz="3600" dirty="0"/>
              <a:t>SECTION III: 	</a:t>
            </a:r>
            <a:r>
              <a:rPr lang="en-US" sz="3600" dirty="0"/>
              <a:t>REPONSES TO CLIMATE CHANGE -			MITIGATION AND ADAPTATION</a:t>
            </a:r>
          </a:p>
          <a:p>
            <a:r>
              <a:rPr lang="de-DE" sz="4000" dirty="0">
                <a:solidFill>
                  <a:srgbClr val="FFC000"/>
                </a:solidFill>
              </a:rPr>
              <a:t>3.4. Uncertainties in </a:t>
            </a:r>
            <a:r>
              <a:rPr lang="en-US" sz="4000" dirty="0">
                <a:solidFill>
                  <a:srgbClr val="FFC000"/>
                </a:solidFill>
              </a:rPr>
              <a:t>Climate Change</a:t>
            </a:r>
          </a:p>
        </p:txBody>
      </p:sp>
    </p:spTree>
    <p:extLst>
      <p:ext uri="{BB962C8B-B14F-4D97-AF65-F5344CB8AC3E}">
        <p14:creationId xmlns:p14="http://schemas.microsoft.com/office/powerpoint/2010/main" val="838335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p:txBody>
          <a:bodyPr/>
          <a:lstStyle/>
          <a:p>
            <a:pPr lvl="0"/>
            <a:r>
              <a:rPr lang="en" dirty="0">
                <a:uFillTx/>
                <a:sym typeface="Calibri"/>
              </a:rPr>
              <a:t>Scientific </a:t>
            </a:r>
            <a:r>
              <a:rPr lang="en-US" dirty="0">
                <a:uFillTx/>
                <a:sym typeface="Calibri"/>
              </a:rPr>
              <a:t>u</a:t>
            </a:r>
            <a:r>
              <a:rPr lang="en" dirty="0">
                <a:uFillTx/>
                <a:sym typeface="Calibri"/>
              </a:rPr>
              <a:t>ncertainty</a:t>
            </a:r>
          </a:p>
        </p:txBody>
      </p:sp>
      <p:sp>
        <p:nvSpPr>
          <p:cNvPr id="236" name="Shape 236"/>
          <p:cNvSpPr>
            <a:spLocks/>
          </p:cNvSpPr>
          <p:nvPr/>
        </p:nvSpPr>
        <p:spPr>
          <a:xfrm>
            <a:off x="6324600" y="1447801"/>
            <a:ext cx="4171950" cy="3128961"/>
          </a:xfrm>
          <a:prstGeom prst="rect">
            <a:avLst/>
          </a:prstGeom>
          <a:blipFill>
            <a:blip r:embed="rId3"/>
            <a:stretch>
              <a:fillRect/>
            </a:stretch>
          </a:blipFill>
        </p:spPr>
      </p:sp>
      <p:sp>
        <p:nvSpPr>
          <p:cNvPr id="237" name="Shape 237"/>
          <p:cNvSpPr>
            <a:spLocks/>
          </p:cNvSpPr>
          <p:nvPr/>
        </p:nvSpPr>
        <p:spPr>
          <a:xfrm>
            <a:off x="5562600" y="4267201"/>
            <a:ext cx="4648200" cy="2351087"/>
          </a:xfrm>
          <a:prstGeom prst="rect">
            <a:avLst/>
          </a:prstGeom>
          <a:blipFill>
            <a:blip r:embed="rId4"/>
            <a:stretch>
              <a:fillRect/>
            </a:stretch>
          </a:blipFill>
        </p:spPr>
      </p:sp>
      <p:sp>
        <p:nvSpPr>
          <p:cNvPr id="6" name="Shape 226"/>
          <p:cNvSpPr txBox="1">
            <a:spLocks/>
          </p:cNvSpPr>
          <p:nvPr/>
        </p:nvSpPr>
        <p:spPr>
          <a:xfrm>
            <a:off x="2133601" y="1752601"/>
            <a:ext cx="4126345" cy="4525963"/>
          </a:xfrm>
          <a:prstGeom prst="rect">
            <a:avLst/>
          </a:prstGeom>
        </p:spPr>
        <p:txBody>
          <a:bodyPr vert="horz" lIns="91440" tIns="45720" rIns="91440" bIns="45720" rtlCol="0" anchor="t">
            <a:normAutofit/>
          </a:bodyPr>
          <a:lstStyle>
            <a:lvl1pPr marL="342900" indent="-342900" algn="l" defTabSz="457200" rtl="0" eaLnBrk="1" latinLnBrk="0" hangingPunct="1">
              <a:lnSpc>
                <a:spcPct val="110000"/>
              </a:lnSpc>
              <a:spcBef>
                <a:spcPts val="300"/>
              </a:spcBef>
              <a:spcAft>
                <a:spcPts val="300"/>
              </a:spcAft>
              <a:buSzPct val="79000"/>
              <a:buFont typeface="Wingdings" charset="2"/>
              <a:buChar char="§"/>
              <a:defRPr sz="2600" kern="1200">
                <a:solidFill>
                  <a:schemeClr val="tx1">
                    <a:lumMod val="85000"/>
                    <a:lumOff val="15000"/>
                  </a:schemeClr>
                </a:solidFill>
                <a:latin typeface="+mn-lt"/>
                <a:ea typeface="+mn-ea"/>
                <a:cs typeface="+mn-cs"/>
              </a:defRPr>
            </a:lvl1pPr>
            <a:lvl2pPr marL="742950" indent="-285750" algn="l" defTabSz="457200" rtl="0" eaLnBrk="1" latinLnBrk="0" hangingPunct="1">
              <a:lnSpc>
                <a:spcPct val="110000"/>
              </a:lnSpc>
              <a:spcBef>
                <a:spcPts val="300"/>
              </a:spcBef>
              <a:spcAft>
                <a:spcPts val="300"/>
              </a:spcAft>
              <a:buSzPct val="79000"/>
              <a:buFont typeface="Wingdings" charset="2"/>
              <a:buChar char="§"/>
              <a:defRPr sz="2400" kern="1200">
                <a:solidFill>
                  <a:schemeClr val="tx1">
                    <a:lumMod val="85000"/>
                    <a:lumOff val="15000"/>
                  </a:schemeClr>
                </a:solidFill>
                <a:latin typeface="+mn-lt"/>
                <a:ea typeface="+mn-ea"/>
                <a:cs typeface="+mn-cs"/>
              </a:defRPr>
            </a:lvl2pPr>
            <a:lvl3pPr marL="1143000" indent="-228600" algn="l" defTabSz="457200" rtl="0" eaLnBrk="1" latinLnBrk="0" hangingPunct="1">
              <a:lnSpc>
                <a:spcPct val="110000"/>
              </a:lnSpc>
              <a:spcBef>
                <a:spcPts val="300"/>
              </a:spcBef>
              <a:spcAft>
                <a:spcPts val="300"/>
              </a:spcAft>
              <a:buSzPct val="79000"/>
              <a:buFont typeface="Wingdings" charset="2"/>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lnSpc>
                <a:spcPct val="110000"/>
              </a:lnSpc>
              <a:spcBef>
                <a:spcPts val="300"/>
              </a:spcBef>
              <a:spcAft>
                <a:spcPts val="300"/>
              </a:spcAft>
              <a:buSzPct val="79000"/>
              <a:buFont typeface="Wingdings" charset="2"/>
              <a:buChar char="§"/>
              <a:defRPr sz="2400" kern="1200">
                <a:solidFill>
                  <a:schemeClr val="tx1">
                    <a:lumMod val="85000"/>
                    <a:lumOff val="15000"/>
                  </a:schemeClr>
                </a:solidFill>
                <a:latin typeface="+mn-lt"/>
                <a:ea typeface="+mn-ea"/>
                <a:cs typeface="+mn-cs"/>
              </a:defRPr>
            </a:lvl4pPr>
            <a:lvl5pPr marL="2057400" indent="-228600" algn="l" defTabSz="457200" rtl="0" eaLnBrk="1" latinLnBrk="0" hangingPunct="1">
              <a:lnSpc>
                <a:spcPct val="110000"/>
              </a:lnSpc>
              <a:spcBef>
                <a:spcPts val="300"/>
              </a:spcBef>
              <a:spcAft>
                <a:spcPts val="300"/>
              </a:spcAft>
              <a:buSzPct val="79000"/>
              <a:buFont typeface="Wingdings" charset="2"/>
              <a:buChar char="§"/>
              <a:defRPr sz="24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 sz="2500" dirty="0">
                <a:sym typeface="Calibri"/>
              </a:rPr>
              <a:t>Foreseeable and tractable changes </a:t>
            </a:r>
          </a:p>
          <a:p>
            <a:r>
              <a:rPr lang="en" sz="2500" dirty="0">
                <a:sym typeface="Calibri"/>
              </a:rPr>
              <a:t>Imagined or surprising changes</a:t>
            </a:r>
          </a:p>
          <a:p>
            <a:r>
              <a:rPr lang="en" sz="2500" b="1" dirty="0">
                <a:solidFill>
                  <a:srgbClr val="000000"/>
                </a:solidFill>
                <a:sym typeface="Calibri"/>
              </a:rPr>
              <a:t>Unknown changes</a:t>
            </a:r>
          </a:p>
          <a:p>
            <a:pPr marL="0" indent="0">
              <a:buNone/>
            </a:pPr>
            <a:endParaRPr lang="en" sz="2500" dirty="0">
              <a:sym typeface="Calibri"/>
            </a:endParaRPr>
          </a:p>
        </p:txBody>
      </p:sp>
    </p:spTree>
    <p:extLst>
      <p:ext uri="{BB962C8B-B14F-4D97-AF65-F5344CB8AC3E}">
        <p14:creationId xmlns:p14="http://schemas.microsoft.com/office/powerpoint/2010/main" val="3088484399"/>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cxnSp>
        <p:nvCxnSpPr>
          <p:cNvPr id="242" name="Shape 242"/>
          <p:cNvCxnSpPr/>
          <p:nvPr/>
        </p:nvCxnSpPr>
        <p:spPr>
          <a:xfrm>
            <a:off x="3581400" y="2514600"/>
            <a:ext cx="0" cy="2590800"/>
          </a:xfrm>
          <a:prstGeom prst="straightConnector1">
            <a:avLst/>
          </a:prstGeom>
          <a:noFill/>
          <a:ln w="9525" cap="rnd">
            <a:solidFill>
              <a:schemeClr val="dk1"/>
            </a:solidFill>
            <a:prstDash val="solid"/>
            <a:miter/>
            <a:headEnd type="none" w="med" len="med"/>
            <a:tailEnd type="none" w="med" len="med"/>
          </a:ln>
        </p:spPr>
      </p:cxnSp>
      <p:cxnSp>
        <p:nvCxnSpPr>
          <p:cNvPr id="243" name="Shape 243"/>
          <p:cNvCxnSpPr/>
          <p:nvPr/>
        </p:nvCxnSpPr>
        <p:spPr>
          <a:xfrm>
            <a:off x="3581400" y="5105400"/>
            <a:ext cx="5181600" cy="0"/>
          </a:xfrm>
          <a:prstGeom prst="straightConnector1">
            <a:avLst/>
          </a:prstGeom>
          <a:noFill/>
          <a:ln w="9525" cap="rnd">
            <a:solidFill>
              <a:schemeClr val="dk1"/>
            </a:solidFill>
            <a:prstDash val="solid"/>
            <a:miter/>
            <a:headEnd type="none" w="med" len="med"/>
            <a:tailEnd type="none" w="med" len="med"/>
          </a:ln>
        </p:spPr>
      </p:cxnSp>
      <p:sp>
        <p:nvSpPr>
          <p:cNvPr id="244" name="Shape 244"/>
          <p:cNvSpPr txBox="1">
            <a:spLocks/>
          </p:cNvSpPr>
          <p:nvPr/>
        </p:nvSpPr>
        <p:spPr>
          <a:xfrm>
            <a:off x="2825751" y="2427275"/>
            <a:ext cx="940499" cy="396900"/>
          </a:xfrm>
          <a:prstGeom prst="rect">
            <a:avLst/>
          </a:prstGeom>
          <a:noFill/>
          <a:ln>
            <a:noFill/>
          </a:ln>
        </p:spPr>
        <p:txBody>
          <a:bodyPr lIns="91425" tIns="45700" rIns="91425" bIns="45700" anchor="t" anchorCtr="0">
            <a:noAutofit/>
          </a:bodyPr>
          <a:lstStyle/>
          <a:p>
            <a:pPr>
              <a:buClr>
                <a:schemeClr val="dk1"/>
              </a:buClr>
              <a:buSzPct val="25000"/>
            </a:pPr>
            <a:r>
              <a:rPr lang="en" sz="2000">
                <a:solidFill>
                  <a:schemeClr val="dk1"/>
                </a:solidFill>
                <a:latin typeface="Arial"/>
                <a:ea typeface="Arial"/>
                <a:cs typeface="Arial"/>
                <a:sym typeface="Arial"/>
              </a:rPr>
              <a:t>HIGH</a:t>
            </a:r>
          </a:p>
        </p:txBody>
      </p:sp>
      <p:sp>
        <p:nvSpPr>
          <p:cNvPr id="245" name="Shape 245"/>
          <p:cNvSpPr txBox="1">
            <a:spLocks/>
          </p:cNvSpPr>
          <p:nvPr/>
        </p:nvSpPr>
        <p:spPr>
          <a:xfrm>
            <a:off x="2819401" y="4637075"/>
            <a:ext cx="940499" cy="396900"/>
          </a:xfrm>
          <a:prstGeom prst="rect">
            <a:avLst/>
          </a:prstGeom>
          <a:noFill/>
          <a:ln>
            <a:noFill/>
          </a:ln>
        </p:spPr>
        <p:txBody>
          <a:bodyPr lIns="91425" tIns="45700" rIns="91425" bIns="45700" anchor="t" anchorCtr="0">
            <a:noAutofit/>
          </a:bodyPr>
          <a:lstStyle/>
          <a:p>
            <a:pPr>
              <a:buClr>
                <a:schemeClr val="dk1"/>
              </a:buClr>
              <a:buSzPct val="25000"/>
            </a:pPr>
            <a:r>
              <a:rPr lang="en" sz="2000" dirty="0">
                <a:solidFill>
                  <a:schemeClr val="dk1"/>
                </a:solidFill>
                <a:latin typeface="Arial"/>
                <a:ea typeface="Arial"/>
                <a:cs typeface="Arial"/>
                <a:sym typeface="Arial"/>
              </a:rPr>
              <a:t>LOW</a:t>
            </a:r>
          </a:p>
        </p:txBody>
      </p:sp>
      <p:sp>
        <p:nvSpPr>
          <p:cNvPr id="246" name="Shape 246"/>
          <p:cNvSpPr txBox="1">
            <a:spLocks/>
          </p:cNvSpPr>
          <p:nvPr/>
        </p:nvSpPr>
        <p:spPr>
          <a:xfrm>
            <a:off x="3657600" y="5232400"/>
            <a:ext cx="2355900" cy="396900"/>
          </a:xfrm>
          <a:prstGeom prst="rect">
            <a:avLst/>
          </a:prstGeom>
          <a:noFill/>
          <a:ln>
            <a:noFill/>
          </a:ln>
        </p:spPr>
        <p:txBody>
          <a:bodyPr lIns="91425" tIns="45700" rIns="91425" bIns="45700" anchor="t" anchorCtr="0">
            <a:noAutofit/>
          </a:bodyPr>
          <a:lstStyle/>
          <a:p>
            <a:pPr>
              <a:buClr>
                <a:schemeClr val="dk1"/>
              </a:buClr>
              <a:buSzPct val="25000"/>
            </a:pPr>
            <a:r>
              <a:rPr lang="en" sz="2000">
                <a:solidFill>
                  <a:schemeClr val="dk1"/>
                </a:solidFill>
                <a:latin typeface="Arial"/>
                <a:ea typeface="Arial"/>
                <a:cs typeface="Arial"/>
                <a:sym typeface="Arial"/>
              </a:rPr>
              <a:t>CONTROLLABLE</a:t>
            </a:r>
          </a:p>
        </p:txBody>
      </p:sp>
      <p:sp>
        <p:nvSpPr>
          <p:cNvPr id="247" name="Shape 247"/>
          <p:cNvSpPr txBox="1">
            <a:spLocks/>
          </p:cNvSpPr>
          <p:nvPr/>
        </p:nvSpPr>
        <p:spPr>
          <a:xfrm>
            <a:off x="6400801" y="5232400"/>
            <a:ext cx="2587625" cy="396874"/>
          </a:xfrm>
          <a:prstGeom prst="rect">
            <a:avLst/>
          </a:prstGeom>
          <a:noFill/>
          <a:ln>
            <a:noFill/>
          </a:ln>
        </p:spPr>
        <p:txBody>
          <a:bodyPr lIns="91425" tIns="45700" rIns="91425" bIns="45700" anchor="t" anchorCtr="0">
            <a:noAutofit/>
          </a:bodyPr>
          <a:lstStyle/>
          <a:p>
            <a:pPr>
              <a:buClr>
                <a:schemeClr val="dk1"/>
              </a:buClr>
              <a:buSzPct val="25000"/>
            </a:pPr>
            <a:r>
              <a:rPr lang="en" sz="2000">
                <a:solidFill>
                  <a:schemeClr val="dk1"/>
                </a:solidFill>
                <a:latin typeface="Arial"/>
                <a:ea typeface="Arial"/>
                <a:cs typeface="Arial"/>
                <a:sym typeface="Arial"/>
              </a:rPr>
              <a:t>UNCONTROLLABLE</a:t>
            </a:r>
          </a:p>
        </p:txBody>
      </p:sp>
      <p:sp>
        <p:nvSpPr>
          <p:cNvPr id="248" name="Shape 248"/>
          <p:cNvSpPr txBox="1">
            <a:spLocks/>
          </p:cNvSpPr>
          <p:nvPr/>
        </p:nvSpPr>
        <p:spPr>
          <a:xfrm>
            <a:off x="3836986" y="2587625"/>
            <a:ext cx="1736724" cy="701674"/>
          </a:xfrm>
          <a:prstGeom prst="rect">
            <a:avLst/>
          </a:prstGeom>
          <a:noFill/>
          <a:ln>
            <a:noFill/>
          </a:ln>
        </p:spPr>
        <p:txBody>
          <a:bodyPr lIns="91425" tIns="45700" rIns="91425" bIns="45700" anchor="t" anchorCtr="0">
            <a:noAutofit/>
          </a:bodyPr>
          <a:lstStyle/>
          <a:p>
            <a:pPr algn="ctr">
              <a:buClr>
                <a:schemeClr val="dk1"/>
              </a:buClr>
              <a:buSzPct val="25000"/>
            </a:pPr>
            <a:r>
              <a:rPr lang="en" sz="2000" b="1">
                <a:solidFill>
                  <a:schemeClr val="dk1"/>
                </a:solidFill>
                <a:latin typeface="Arial"/>
                <a:ea typeface="Arial"/>
                <a:cs typeface="Arial"/>
                <a:sym typeface="Arial"/>
              </a:rPr>
              <a:t>Adaptive</a:t>
            </a:r>
          </a:p>
          <a:p>
            <a:pPr algn="ctr">
              <a:buClr>
                <a:schemeClr val="dk1"/>
              </a:buClr>
              <a:buSzPct val="25000"/>
            </a:pPr>
            <a:r>
              <a:rPr lang="en" sz="2000" b="1">
                <a:solidFill>
                  <a:schemeClr val="dk1"/>
                </a:solidFill>
                <a:latin typeface="Arial"/>
                <a:ea typeface="Arial"/>
                <a:cs typeface="Arial"/>
                <a:sym typeface="Arial"/>
              </a:rPr>
              <a:t>Management</a:t>
            </a:r>
          </a:p>
        </p:txBody>
      </p:sp>
      <p:sp>
        <p:nvSpPr>
          <p:cNvPr id="249" name="Shape 249"/>
          <p:cNvSpPr txBox="1">
            <a:spLocks/>
          </p:cNvSpPr>
          <p:nvPr/>
        </p:nvSpPr>
        <p:spPr>
          <a:xfrm>
            <a:off x="7038976" y="2587614"/>
            <a:ext cx="1446599" cy="701699"/>
          </a:xfrm>
          <a:prstGeom prst="rect">
            <a:avLst/>
          </a:prstGeom>
          <a:noFill/>
          <a:ln>
            <a:noFill/>
          </a:ln>
        </p:spPr>
        <p:txBody>
          <a:bodyPr lIns="91425" tIns="45700" rIns="91425" bIns="45700" anchor="t" anchorCtr="0">
            <a:noAutofit/>
          </a:bodyPr>
          <a:lstStyle/>
          <a:p>
            <a:pPr algn="ctr">
              <a:buClr>
                <a:schemeClr val="dk1"/>
              </a:buClr>
              <a:buSzPct val="25000"/>
            </a:pPr>
            <a:r>
              <a:rPr lang="en" sz="2000" b="1" dirty="0">
                <a:solidFill>
                  <a:schemeClr val="dk1"/>
                </a:solidFill>
                <a:latin typeface="Arial"/>
                <a:ea typeface="Arial"/>
                <a:cs typeface="Arial"/>
                <a:sym typeface="Arial"/>
              </a:rPr>
              <a:t>Scenario</a:t>
            </a:r>
          </a:p>
          <a:p>
            <a:pPr algn="ctr">
              <a:buClr>
                <a:schemeClr val="dk1"/>
              </a:buClr>
              <a:buSzPct val="25000"/>
            </a:pPr>
            <a:r>
              <a:rPr lang="en" sz="2000" b="1" dirty="0">
                <a:solidFill>
                  <a:schemeClr val="dk1"/>
                </a:solidFill>
                <a:latin typeface="Arial"/>
                <a:ea typeface="Arial"/>
                <a:cs typeface="Arial"/>
                <a:sym typeface="Arial"/>
              </a:rPr>
              <a:t>Planning</a:t>
            </a:r>
          </a:p>
        </p:txBody>
      </p:sp>
      <p:sp>
        <p:nvSpPr>
          <p:cNvPr id="250" name="Shape 250"/>
          <p:cNvSpPr txBox="1">
            <a:spLocks/>
          </p:cNvSpPr>
          <p:nvPr/>
        </p:nvSpPr>
        <p:spPr>
          <a:xfrm>
            <a:off x="4036999" y="4210051"/>
            <a:ext cx="1257299" cy="701699"/>
          </a:xfrm>
          <a:prstGeom prst="rect">
            <a:avLst/>
          </a:prstGeom>
          <a:noFill/>
          <a:ln>
            <a:noFill/>
          </a:ln>
        </p:spPr>
        <p:txBody>
          <a:bodyPr lIns="91425" tIns="45700" rIns="91425" bIns="45700" anchor="t" anchorCtr="0">
            <a:noAutofit/>
          </a:bodyPr>
          <a:lstStyle/>
          <a:p>
            <a:pPr algn="ctr">
              <a:buClr>
                <a:schemeClr val="dk1"/>
              </a:buClr>
              <a:buSzPct val="25000"/>
            </a:pPr>
            <a:r>
              <a:rPr lang="en" sz="2000" b="1">
                <a:solidFill>
                  <a:schemeClr val="dk1"/>
                </a:solidFill>
                <a:latin typeface="Arial"/>
                <a:ea typeface="Arial"/>
                <a:cs typeface="Arial"/>
                <a:sym typeface="Arial"/>
              </a:rPr>
              <a:t>Optimal</a:t>
            </a:r>
          </a:p>
          <a:p>
            <a:pPr algn="ctr">
              <a:buClr>
                <a:schemeClr val="dk1"/>
              </a:buClr>
              <a:buSzPct val="25000"/>
            </a:pPr>
            <a:r>
              <a:rPr lang="en" sz="2000" b="1">
                <a:solidFill>
                  <a:schemeClr val="dk1"/>
                </a:solidFill>
                <a:latin typeface="Arial"/>
                <a:ea typeface="Arial"/>
                <a:cs typeface="Arial"/>
                <a:sym typeface="Arial"/>
              </a:rPr>
              <a:t>Control</a:t>
            </a:r>
          </a:p>
        </p:txBody>
      </p:sp>
      <p:sp>
        <p:nvSpPr>
          <p:cNvPr id="251" name="Shape 251"/>
          <p:cNvSpPr txBox="1">
            <a:spLocks/>
          </p:cNvSpPr>
          <p:nvPr/>
        </p:nvSpPr>
        <p:spPr>
          <a:xfrm>
            <a:off x="6959601" y="4318000"/>
            <a:ext cx="1201737" cy="396874"/>
          </a:xfrm>
          <a:prstGeom prst="rect">
            <a:avLst/>
          </a:prstGeom>
          <a:noFill/>
          <a:ln>
            <a:noFill/>
          </a:ln>
        </p:spPr>
        <p:txBody>
          <a:bodyPr lIns="91425" tIns="45700" rIns="91425" bIns="45700" anchor="t" anchorCtr="0">
            <a:noAutofit/>
          </a:bodyPr>
          <a:lstStyle/>
          <a:p>
            <a:pPr algn="ctr">
              <a:buClr>
                <a:schemeClr val="dk1"/>
              </a:buClr>
              <a:buSzPct val="25000"/>
            </a:pPr>
            <a:r>
              <a:rPr lang="en" sz="2000" b="1">
                <a:solidFill>
                  <a:schemeClr val="dk1"/>
                </a:solidFill>
                <a:latin typeface="Arial"/>
                <a:ea typeface="Arial"/>
                <a:cs typeface="Arial"/>
                <a:sym typeface="Arial"/>
              </a:rPr>
              <a:t>Hedging</a:t>
            </a:r>
          </a:p>
        </p:txBody>
      </p:sp>
      <p:sp>
        <p:nvSpPr>
          <p:cNvPr id="252" name="Shape 252"/>
          <p:cNvSpPr txBox="1">
            <a:spLocks/>
          </p:cNvSpPr>
          <p:nvPr/>
        </p:nvSpPr>
        <p:spPr>
          <a:xfrm>
            <a:off x="5294301" y="5756300"/>
            <a:ext cx="2230499" cy="457200"/>
          </a:xfrm>
          <a:prstGeom prst="rect">
            <a:avLst/>
          </a:prstGeom>
          <a:noFill/>
          <a:ln>
            <a:noFill/>
          </a:ln>
        </p:spPr>
        <p:txBody>
          <a:bodyPr lIns="91425" tIns="45700" rIns="91425" bIns="45700" anchor="t" anchorCtr="0">
            <a:noAutofit/>
          </a:bodyPr>
          <a:lstStyle/>
          <a:p>
            <a:pPr algn="ctr">
              <a:buClr>
                <a:schemeClr val="dk1"/>
              </a:buClr>
              <a:buSzPct val="25000"/>
            </a:pPr>
            <a:r>
              <a:rPr lang="en" b="1">
                <a:solidFill>
                  <a:schemeClr val="dk1"/>
                </a:solidFill>
                <a:latin typeface="Arial"/>
                <a:ea typeface="Arial"/>
                <a:cs typeface="Arial"/>
                <a:sym typeface="Arial"/>
              </a:rPr>
              <a:t>Controllability</a:t>
            </a:r>
          </a:p>
        </p:txBody>
      </p:sp>
      <p:sp>
        <p:nvSpPr>
          <p:cNvPr id="253" name="Shape 253"/>
          <p:cNvSpPr txBox="1">
            <a:spLocks/>
          </p:cNvSpPr>
          <p:nvPr/>
        </p:nvSpPr>
        <p:spPr>
          <a:xfrm rot="-5400000">
            <a:off x="1595386" y="3396774"/>
            <a:ext cx="1862100" cy="457200"/>
          </a:xfrm>
          <a:prstGeom prst="rect">
            <a:avLst/>
          </a:prstGeom>
          <a:noFill/>
          <a:ln>
            <a:noFill/>
          </a:ln>
        </p:spPr>
        <p:txBody>
          <a:bodyPr lIns="91425" tIns="45700" rIns="91425" bIns="45700" anchor="t" anchorCtr="0">
            <a:noAutofit/>
          </a:bodyPr>
          <a:lstStyle/>
          <a:p>
            <a:pPr algn="ctr">
              <a:buClr>
                <a:schemeClr val="dk1"/>
              </a:buClr>
              <a:buSzPct val="25000"/>
            </a:pPr>
            <a:r>
              <a:rPr lang="en" b="1">
                <a:solidFill>
                  <a:schemeClr val="dk1"/>
                </a:solidFill>
                <a:latin typeface="Arial"/>
                <a:ea typeface="Arial"/>
                <a:cs typeface="Arial"/>
                <a:sym typeface="Arial"/>
              </a:rPr>
              <a:t>Uncertainty</a:t>
            </a:r>
          </a:p>
        </p:txBody>
      </p:sp>
      <p:sp>
        <p:nvSpPr>
          <p:cNvPr id="254" name="Shape 254"/>
          <p:cNvSpPr txBox="1">
            <a:spLocks noGrp="1"/>
          </p:cNvSpPr>
          <p:nvPr>
            <p:ph type="title"/>
          </p:nvPr>
        </p:nvSpPr>
        <p:spPr/>
        <p:txBody>
          <a:bodyPr>
            <a:normAutofit/>
          </a:bodyPr>
          <a:lstStyle/>
          <a:p>
            <a:pPr lvl="0"/>
            <a:r>
              <a:rPr lang="en" dirty="0">
                <a:uFillTx/>
                <a:sym typeface="Calibri"/>
              </a:rPr>
              <a:t>Approaches to management given uncertainty</a:t>
            </a:r>
          </a:p>
        </p:txBody>
      </p:sp>
      <p:sp>
        <p:nvSpPr>
          <p:cNvPr id="255" name="Shape 255"/>
          <p:cNvSpPr txBox="1">
            <a:spLocks/>
          </p:cNvSpPr>
          <p:nvPr/>
        </p:nvSpPr>
        <p:spPr>
          <a:xfrm>
            <a:off x="7778751" y="6365876"/>
            <a:ext cx="2355849" cy="366711"/>
          </a:xfrm>
          <a:prstGeom prst="rect">
            <a:avLst/>
          </a:prstGeom>
          <a:noFill/>
          <a:ln>
            <a:noFill/>
          </a:ln>
        </p:spPr>
        <p:txBody>
          <a:bodyPr lIns="91425" tIns="45700" rIns="91425" bIns="45700" anchor="t" anchorCtr="0">
            <a:noAutofit/>
          </a:bodyPr>
          <a:lstStyle/>
          <a:p>
            <a:pPr>
              <a:buClr>
                <a:schemeClr val="dk1"/>
              </a:buClr>
              <a:buSzPct val="25000"/>
            </a:pPr>
            <a:r>
              <a:rPr lang="en">
                <a:solidFill>
                  <a:schemeClr val="dk1"/>
                </a:solidFill>
                <a:latin typeface="Arial"/>
                <a:ea typeface="Arial"/>
                <a:cs typeface="Arial"/>
                <a:sym typeface="Arial"/>
              </a:rPr>
              <a:t>Peterson et al. 2003</a:t>
            </a:r>
          </a:p>
        </p:txBody>
      </p:sp>
      <p:cxnSp>
        <p:nvCxnSpPr>
          <p:cNvPr id="3" name="Straight Connector 2"/>
          <p:cNvCxnSpPr/>
          <p:nvPr/>
        </p:nvCxnSpPr>
        <p:spPr>
          <a:xfrm flipV="1">
            <a:off x="3836986" y="3773978"/>
            <a:ext cx="5307014" cy="166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399041" y="2677697"/>
            <a:ext cx="10509" cy="23213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568877"/>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en-US" sz="2400" dirty="0"/>
              <a:t>Optimal Control examples: wildlife management, exotic species removal</a:t>
            </a:r>
          </a:p>
          <a:p>
            <a:pPr>
              <a:spcAft>
                <a:spcPts val="600"/>
              </a:spcAft>
            </a:pPr>
            <a:r>
              <a:rPr lang="en-US" sz="2400" dirty="0"/>
              <a:t>Hedging Examples: restoring fish habitat for anadromous fishes  (</a:t>
            </a:r>
            <a:r>
              <a:rPr lang="en-US" sz="2400" dirty="0" err="1"/>
              <a:t>Hilsha</a:t>
            </a:r>
            <a:r>
              <a:rPr lang="en-US" sz="2400" dirty="0"/>
              <a:t>??)</a:t>
            </a:r>
          </a:p>
          <a:p>
            <a:pPr>
              <a:spcAft>
                <a:spcPts val="600"/>
              </a:spcAft>
            </a:pPr>
            <a:endParaRPr lang="en-US" sz="2400" dirty="0"/>
          </a:p>
        </p:txBody>
      </p:sp>
      <p:sp>
        <p:nvSpPr>
          <p:cNvPr id="261" name="Shape 261"/>
          <p:cNvSpPr txBox="1">
            <a:spLocks noGrp="1"/>
          </p:cNvSpPr>
          <p:nvPr>
            <p:ph type="title"/>
          </p:nvPr>
        </p:nvSpPr>
        <p:spPr/>
        <p:txBody>
          <a:bodyPr/>
          <a:lstStyle/>
          <a:p>
            <a:pPr lvl="0"/>
            <a:r>
              <a:rPr lang="en" dirty="0">
                <a:uFillTx/>
                <a:sym typeface="Calibri"/>
              </a:rPr>
              <a:t>Optimal control and hedging</a:t>
            </a:r>
          </a:p>
        </p:txBody>
      </p:sp>
      <p:sp>
        <p:nvSpPr>
          <p:cNvPr id="263" name="Shape 263"/>
          <p:cNvSpPr>
            <a:spLocks/>
          </p:cNvSpPr>
          <p:nvPr/>
        </p:nvSpPr>
        <p:spPr>
          <a:xfrm>
            <a:off x="2590800" y="3505200"/>
            <a:ext cx="3200400" cy="2305050"/>
          </a:xfrm>
          <a:prstGeom prst="rect">
            <a:avLst/>
          </a:prstGeom>
          <a:blipFill>
            <a:blip r:embed="rId3"/>
            <a:stretch>
              <a:fillRect/>
            </a:stretch>
          </a:blipFill>
        </p:spPr>
      </p:sp>
      <p:sp>
        <p:nvSpPr>
          <p:cNvPr id="264" name="Shape 264"/>
          <p:cNvSpPr>
            <a:spLocks/>
          </p:cNvSpPr>
          <p:nvPr/>
        </p:nvSpPr>
        <p:spPr>
          <a:xfrm>
            <a:off x="6705600" y="3276600"/>
            <a:ext cx="3009900" cy="2533650"/>
          </a:xfrm>
          <a:prstGeom prst="rect">
            <a:avLst/>
          </a:prstGeom>
          <a:blipFill>
            <a:blip r:embed="rId4"/>
            <a:stretch>
              <a:fillRect/>
            </a:stretch>
          </a:blipFill>
        </p:spPr>
      </p:sp>
      <p:sp>
        <p:nvSpPr>
          <p:cNvPr id="265" name="Shape 265"/>
          <p:cNvSpPr txBox="1">
            <a:spLocks/>
          </p:cNvSpPr>
          <p:nvPr/>
        </p:nvSpPr>
        <p:spPr>
          <a:xfrm>
            <a:off x="2590801" y="5834062"/>
            <a:ext cx="3200400" cy="641350"/>
          </a:xfrm>
          <a:prstGeom prst="rect">
            <a:avLst/>
          </a:prstGeom>
          <a:noFill/>
          <a:ln>
            <a:noFill/>
          </a:ln>
        </p:spPr>
        <p:txBody>
          <a:bodyPr lIns="91425" tIns="45700" rIns="91425" bIns="45700" anchor="t" anchorCtr="0">
            <a:noAutofit/>
          </a:bodyPr>
          <a:lstStyle/>
          <a:p>
            <a:pPr>
              <a:buClr>
                <a:schemeClr val="dk1"/>
              </a:buClr>
              <a:buSzPct val="25000"/>
            </a:pPr>
            <a:r>
              <a:rPr lang="en" dirty="0">
                <a:solidFill>
                  <a:schemeClr val="dk1"/>
                </a:solidFill>
                <a:latin typeface="Arial"/>
                <a:ea typeface="Arial"/>
                <a:cs typeface="Arial"/>
                <a:sym typeface="Arial"/>
              </a:rPr>
              <a:t>Elk management in </a:t>
            </a:r>
            <a:r>
              <a:rPr lang="en" dirty="0">
                <a:solidFill>
                  <a:schemeClr val="dk1"/>
                </a:solidFill>
              </a:rPr>
              <a:t>National</a:t>
            </a:r>
            <a:r>
              <a:rPr lang="fr-CH" dirty="0">
                <a:solidFill>
                  <a:schemeClr val="dk1"/>
                </a:solidFill>
              </a:rPr>
              <a:t> </a:t>
            </a:r>
            <a:r>
              <a:rPr lang="en" dirty="0">
                <a:solidFill>
                  <a:schemeClr val="dk1"/>
                </a:solidFill>
              </a:rPr>
              <a:t>Parks</a:t>
            </a:r>
            <a:r>
              <a:rPr lang="en" dirty="0">
                <a:solidFill>
                  <a:schemeClr val="dk1"/>
                </a:solidFill>
                <a:latin typeface="Arial"/>
                <a:ea typeface="Arial"/>
                <a:cs typeface="Arial"/>
                <a:sym typeface="Arial"/>
              </a:rPr>
              <a:t> may involve culling</a:t>
            </a:r>
          </a:p>
        </p:txBody>
      </p:sp>
      <p:sp>
        <p:nvSpPr>
          <p:cNvPr id="266" name="Shape 266"/>
          <p:cNvSpPr txBox="1">
            <a:spLocks/>
          </p:cNvSpPr>
          <p:nvPr/>
        </p:nvSpPr>
        <p:spPr>
          <a:xfrm>
            <a:off x="6367463" y="5834062"/>
            <a:ext cx="3697287" cy="641350"/>
          </a:xfrm>
          <a:prstGeom prst="rect">
            <a:avLst/>
          </a:prstGeom>
          <a:noFill/>
          <a:ln>
            <a:noFill/>
          </a:ln>
        </p:spPr>
        <p:txBody>
          <a:bodyPr lIns="91425" tIns="45700" rIns="91425" bIns="45700" anchor="t" anchorCtr="0">
            <a:noAutofit/>
          </a:bodyPr>
          <a:lstStyle/>
          <a:p>
            <a:pPr>
              <a:buClr>
                <a:schemeClr val="dk1"/>
              </a:buClr>
              <a:buSzPct val="25000"/>
            </a:pPr>
            <a:r>
              <a:rPr lang="en" dirty="0">
                <a:solidFill>
                  <a:schemeClr val="dk1"/>
                </a:solidFill>
                <a:latin typeface="Arial"/>
                <a:ea typeface="Arial"/>
                <a:cs typeface="Arial"/>
                <a:sym typeface="Arial"/>
              </a:rPr>
              <a:t>Large woody debris replacement </a:t>
            </a:r>
          </a:p>
          <a:p>
            <a:pPr>
              <a:buClr>
                <a:schemeClr val="dk1"/>
              </a:buClr>
              <a:buSzPct val="25000"/>
            </a:pPr>
            <a:r>
              <a:rPr lang="en" dirty="0">
                <a:solidFill>
                  <a:schemeClr val="dk1"/>
                </a:solidFill>
                <a:latin typeface="Arial"/>
                <a:ea typeface="Arial"/>
                <a:cs typeface="Arial"/>
                <a:sym typeface="Arial"/>
              </a:rPr>
              <a:t>T</a:t>
            </a:r>
            <a:r>
              <a:rPr lang="en-US" dirty="0">
                <a:solidFill>
                  <a:schemeClr val="dk1"/>
                </a:solidFill>
                <a:latin typeface="Arial"/>
                <a:ea typeface="Arial"/>
                <a:cs typeface="Arial"/>
                <a:sym typeface="Arial"/>
              </a:rPr>
              <a:t>o </a:t>
            </a:r>
            <a:r>
              <a:rPr lang="en" dirty="0">
                <a:solidFill>
                  <a:schemeClr val="dk1"/>
                </a:solidFill>
                <a:latin typeface="Arial"/>
                <a:ea typeface="Arial"/>
                <a:cs typeface="Arial"/>
                <a:sym typeface="Arial"/>
              </a:rPr>
              <a:t>improve fish habitat</a:t>
            </a:r>
          </a:p>
        </p:txBody>
      </p:sp>
    </p:spTree>
    <p:extLst>
      <p:ext uri="{BB962C8B-B14F-4D97-AF65-F5344CB8AC3E}">
        <p14:creationId xmlns:p14="http://schemas.microsoft.com/office/powerpoint/2010/main" val="486574112"/>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idx="1"/>
          </p:nvPr>
        </p:nvSpPr>
        <p:spPr/>
        <p:txBody>
          <a:bodyPr>
            <a:noAutofit/>
          </a:bodyPr>
          <a:lstStyle/>
          <a:p>
            <a:pPr lvl="0"/>
            <a:r>
              <a:rPr lang="en" sz="2200" dirty="0">
                <a:sym typeface="Calibri"/>
              </a:rPr>
              <a:t>Treats management activities as hypotheses</a:t>
            </a:r>
          </a:p>
          <a:p>
            <a:pPr lvl="1"/>
            <a:r>
              <a:rPr lang="en" sz="2100" dirty="0">
                <a:sym typeface="Calibri"/>
              </a:rPr>
              <a:t>Accepts there is uncertainty</a:t>
            </a:r>
          </a:p>
          <a:p>
            <a:pPr lvl="1"/>
            <a:r>
              <a:rPr lang="en" sz="2100" dirty="0">
                <a:sym typeface="Calibri"/>
              </a:rPr>
              <a:t>Emphasizes learning through experiments and management</a:t>
            </a:r>
            <a:endParaRPr lang="en-US" sz="2100" dirty="0">
              <a:sym typeface="Calibri"/>
            </a:endParaRPr>
          </a:p>
          <a:p>
            <a:pPr lvl="1"/>
            <a:r>
              <a:rPr lang="en-US" sz="2100" dirty="0">
                <a:sym typeface="Calibri"/>
              </a:rPr>
              <a:t>Setting baseline standards for the quality of adaptive management and tailor assurances for the quality and certainty of data</a:t>
            </a:r>
            <a:endParaRPr lang="en" sz="2100" dirty="0">
              <a:sym typeface="Calibri"/>
            </a:endParaRPr>
          </a:p>
          <a:p>
            <a:pPr lvl="0"/>
            <a:r>
              <a:rPr lang="en" sz="2200" dirty="0">
                <a:sym typeface="Calibri"/>
              </a:rPr>
              <a:t>Most successful when there is sufficient ecological resilience to accommodate mistakes</a:t>
            </a:r>
          </a:p>
          <a:p>
            <a:pPr lvl="0"/>
            <a:r>
              <a:rPr lang="en" sz="2200" dirty="0">
                <a:sym typeface="Calibri"/>
              </a:rPr>
              <a:t>AND where there is institutional willingness to experiment for the purpose of learning</a:t>
            </a:r>
          </a:p>
          <a:p>
            <a:pPr lvl="1"/>
            <a:r>
              <a:rPr lang="en" sz="2100" dirty="0">
                <a:sym typeface="Calibri"/>
              </a:rPr>
              <a:t>Requires trust, cooperation, other forms of social capital</a:t>
            </a:r>
            <a:r>
              <a:rPr lang="en-US" sz="2100" dirty="0">
                <a:sym typeface="Calibri"/>
              </a:rPr>
              <a:t>, involving public and multiple agencies</a:t>
            </a:r>
            <a:endParaRPr lang="en" sz="2100" dirty="0">
              <a:sym typeface="Calibri"/>
            </a:endParaRPr>
          </a:p>
        </p:txBody>
      </p:sp>
      <p:sp>
        <p:nvSpPr>
          <p:cNvPr id="273" name="Shape 273"/>
          <p:cNvSpPr txBox="1">
            <a:spLocks noGrp="1"/>
          </p:cNvSpPr>
          <p:nvPr>
            <p:ph type="title"/>
          </p:nvPr>
        </p:nvSpPr>
        <p:spPr/>
        <p:txBody>
          <a:bodyPr/>
          <a:lstStyle/>
          <a:p>
            <a:pPr lvl="0"/>
            <a:r>
              <a:rPr lang="en" dirty="0">
                <a:uFillTx/>
                <a:sym typeface="Calibri"/>
              </a:rPr>
              <a:t>Adaptive management</a:t>
            </a:r>
          </a:p>
        </p:txBody>
      </p:sp>
    </p:spTree>
    <p:extLst>
      <p:ext uri="{BB962C8B-B14F-4D97-AF65-F5344CB8AC3E}">
        <p14:creationId xmlns:p14="http://schemas.microsoft.com/office/powerpoint/2010/main" val="3318927807"/>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idx="1"/>
          </p:nvPr>
        </p:nvSpPr>
        <p:spPr/>
        <p:txBody>
          <a:bodyPr>
            <a:normAutofit/>
          </a:bodyPr>
          <a:lstStyle/>
          <a:p>
            <a:pPr lvl="0"/>
            <a:r>
              <a:rPr lang="en-US" sz="2300" dirty="0">
                <a:sym typeface="Calibri"/>
              </a:rPr>
              <a:t>Expert judgment with stakeholders: </a:t>
            </a:r>
            <a:r>
              <a:rPr lang="en" sz="2300" dirty="0">
                <a:sym typeface="Calibri"/>
              </a:rPr>
              <a:t>Brainstorming alternative, but</a:t>
            </a:r>
            <a:r>
              <a:rPr lang="en-US" sz="2300" dirty="0">
                <a:sym typeface="Calibri"/>
              </a:rPr>
              <a:t> </a:t>
            </a:r>
            <a:r>
              <a:rPr lang="en" sz="2300" dirty="0">
                <a:sym typeface="Calibri"/>
              </a:rPr>
              <a:t>plausible, futures</a:t>
            </a:r>
          </a:p>
          <a:p>
            <a:pPr lvl="1"/>
            <a:r>
              <a:rPr lang="en" sz="2300" dirty="0">
                <a:sym typeface="Calibri"/>
              </a:rPr>
              <a:t>Incorporates ideas of complexity</a:t>
            </a:r>
          </a:p>
          <a:p>
            <a:pPr lvl="1"/>
            <a:r>
              <a:rPr lang="en" sz="2300" dirty="0">
                <a:sym typeface="Calibri"/>
              </a:rPr>
              <a:t>Assigns probabilities of occurrence</a:t>
            </a:r>
          </a:p>
          <a:p>
            <a:pPr lvl="1"/>
            <a:r>
              <a:rPr lang="en" sz="2300" dirty="0">
                <a:sym typeface="Calibri"/>
              </a:rPr>
              <a:t>Forces consideration of low probability but high risk scenarios</a:t>
            </a:r>
          </a:p>
          <a:p>
            <a:pPr lvl="0"/>
            <a:r>
              <a:rPr lang="en" sz="2300" dirty="0">
                <a:sym typeface="Calibri"/>
              </a:rPr>
              <a:t>Stories informed by data and experts</a:t>
            </a:r>
          </a:p>
          <a:p>
            <a:pPr lvl="0"/>
            <a:r>
              <a:rPr lang="en" sz="2300" dirty="0">
                <a:sym typeface="Calibri"/>
              </a:rPr>
              <a:t>Can be quantitative or qualitative</a:t>
            </a:r>
          </a:p>
          <a:p>
            <a:pPr lvl="0"/>
            <a:r>
              <a:rPr lang="en" sz="2300" dirty="0">
                <a:sym typeface="Calibri"/>
              </a:rPr>
              <a:t>Benefits from outside views and perceptions</a:t>
            </a:r>
          </a:p>
          <a:p>
            <a:endParaRPr lang="en" sz="2300" dirty="0">
              <a:sym typeface="Calibri"/>
            </a:endParaRPr>
          </a:p>
        </p:txBody>
      </p:sp>
      <p:sp>
        <p:nvSpPr>
          <p:cNvPr id="281" name="Shape 281"/>
          <p:cNvSpPr txBox="1">
            <a:spLocks noGrp="1"/>
          </p:cNvSpPr>
          <p:nvPr>
            <p:ph type="title"/>
          </p:nvPr>
        </p:nvSpPr>
        <p:spPr/>
        <p:txBody>
          <a:bodyPr/>
          <a:lstStyle/>
          <a:p>
            <a:pPr lvl="0"/>
            <a:r>
              <a:rPr lang="en">
                <a:uFillTx/>
                <a:sym typeface="Calibri"/>
              </a:rPr>
              <a:t>Scenario-based planning</a:t>
            </a:r>
            <a:endParaRPr lang="en" dirty="0">
              <a:uFillTx/>
              <a:sym typeface="Calibri"/>
            </a:endParaRPr>
          </a:p>
        </p:txBody>
      </p:sp>
    </p:spTree>
    <p:extLst>
      <p:ext uri="{BB962C8B-B14F-4D97-AF65-F5344CB8AC3E}">
        <p14:creationId xmlns:p14="http://schemas.microsoft.com/office/powerpoint/2010/main" val="1741784609"/>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Group Discussion</a:t>
            </a:r>
          </a:p>
        </p:txBody>
      </p:sp>
      <p:sp>
        <p:nvSpPr>
          <p:cNvPr id="4" name="Text Placeholder 3"/>
          <p:cNvSpPr>
            <a:spLocks noGrp="1"/>
          </p:cNvSpPr>
          <p:nvPr>
            <p:ph idx="4294967295"/>
          </p:nvPr>
        </p:nvSpPr>
        <p:spPr>
          <a:xfrm>
            <a:off x="0" y="1704975"/>
            <a:ext cx="8229600" cy="4525963"/>
          </a:xfrm>
        </p:spPr>
        <p:txBody>
          <a:bodyPr>
            <a:normAutofit/>
          </a:bodyPr>
          <a:lstStyle/>
          <a:p>
            <a:pPr marL="0" indent="0">
              <a:buNone/>
            </a:pPr>
            <a:r>
              <a:rPr lang="en-US" sz="2800" dirty="0"/>
              <a:t>List at least 5 types of uncertainties in each category</a:t>
            </a:r>
          </a:p>
        </p:txBody>
      </p:sp>
      <p:graphicFrame>
        <p:nvGraphicFramePr>
          <p:cNvPr id="2" name="Diagram 1"/>
          <p:cNvGraphicFramePr/>
          <p:nvPr>
            <p:extLst/>
          </p:nvPr>
        </p:nvGraphicFramePr>
        <p:xfrm>
          <a:off x="1981201" y="2610337"/>
          <a:ext cx="8440615" cy="3726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9090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pPr marL="514350" indent="-514350">
              <a:buFont typeface="+mj-lt"/>
              <a:buAutoNum type="arabicPeriod"/>
            </a:pPr>
            <a:r>
              <a:rPr lang="en-US" sz="2500" dirty="0">
                <a:latin typeface="Calibri"/>
                <a:cs typeface="Calibri"/>
              </a:rPr>
              <a:t>Setting harvest priorities</a:t>
            </a:r>
          </a:p>
          <a:p>
            <a:pPr marL="514350" indent="-514350">
              <a:buFont typeface="+mj-lt"/>
              <a:buAutoNum type="arabicPeriod"/>
            </a:pPr>
            <a:r>
              <a:rPr lang="en-US" sz="2500" dirty="0">
                <a:latin typeface="Calibri"/>
                <a:cs typeface="Calibri"/>
              </a:rPr>
              <a:t>Assessing risk and locating that risk spatially</a:t>
            </a:r>
          </a:p>
          <a:p>
            <a:pPr marL="514350" indent="-514350">
              <a:buFont typeface="+mj-lt"/>
              <a:buAutoNum type="arabicPeriod"/>
            </a:pPr>
            <a:r>
              <a:rPr lang="en-US" sz="2500" dirty="0">
                <a:latin typeface="Calibri"/>
                <a:cs typeface="Calibri"/>
              </a:rPr>
              <a:t>Developing strategies to deal with risks</a:t>
            </a:r>
          </a:p>
          <a:p>
            <a:pPr marL="514350" indent="-514350">
              <a:buFont typeface="+mj-lt"/>
              <a:buAutoNum type="arabicPeriod"/>
            </a:pPr>
            <a:r>
              <a:rPr lang="en-US" sz="2500" dirty="0">
                <a:latin typeface="Calibri"/>
                <a:cs typeface="Calibri"/>
              </a:rPr>
              <a:t>Setting a harvest schedule that responds to those priorities and risks</a:t>
            </a:r>
          </a:p>
          <a:p>
            <a:pPr marL="514350" indent="-514350">
              <a:buFont typeface="+mj-lt"/>
              <a:buAutoNum type="arabicPeriod"/>
            </a:pPr>
            <a:r>
              <a:rPr lang="en-US" sz="2500" dirty="0">
                <a:latin typeface="Calibri"/>
                <a:cs typeface="Calibri"/>
              </a:rPr>
              <a:t>Recognizing and detecting disturbance</a:t>
            </a:r>
          </a:p>
          <a:p>
            <a:pPr marL="514350" indent="-514350">
              <a:buFont typeface="+mj-lt"/>
              <a:buAutoNum type="arabicPeriod"/>
            </a:pPr>
            <a:r>
              <a:rPr lang="en-US" sz="2500" dirty="0">
                <a:latin typeface="Calibri"/>
                <a:cs typeface="Calibri"/>
              </a:rPr>
              <a:t>Implementing strategies </a:t>
            </a:r>
          </a:p>
          <a:p>
            <a:pPr marL="514350" indent="-514350">
              <a:buFont typeface="+mj-lt"/>
              <a:buAutoNum type="arabicPeriod"/>
            </a:pPr>
            <a:r>
              <a:rPr lang="en-US" sz="2500" dirty="0">
                <a:latin typeface="Calibri"/>
                <a:cs typeface="Calibri"/>
              </a:rPr>
              <a:t>Periodically revising the plan</a:t>
            </a:r>
          </a:p>
          <a:p>
            <a:pPr marL="514350" indent="-514350">
              <a:buFont typeface="+mj-lt"/>
              <a:buAutoNum type="arabicPeriod"/>
            </a:pPr>
            <a:endParaRPr lang="en-US" sz="2500" dirty="0">
              <a:latin typeface="Calibri"/>
              <a:cs typeface="Calibri"/>
            </a:endParaRPr>
          </a:p>
        </p:txBody>
      </p:sp>
      <p:sp>
        <p:nvSpPr>
          <p:cNvPr id="2" name="Title 1"/>
          <p:cNvSpPr>
            <a:spLocks noGrp="1"/>
          </p:cNvSpPr>
          <p:nvPr>
            <p:ph type="title"/>
          </p:nvPr>
        </p:nvSpPr>
        <p:spPr/>
        <p:txBody>
          <a:bodyPr>
            <a:normAutofit/>
          </a:bodyPr>
          <a:lstStyle/>
          <a:p>
            <a:r>
              <a:rPr lang="en-US">
                <a:uFillTx/>
              </a:rPr>
              <a:t>Forest management planning strategies</a:t>
            </a:r>
            <a:endParaRPr lang="en-US" dirty="0">
              <a:uFillTx/>
            </a:endParaRPr>
          </a:p>
        </p:txBody>
      </p:sp>
      <p:sp>
        <p:nvSpPr>
          <p:cNvPr id="4" name="TextBox 3"/>
          <p:cNvSpPr txBox="1"/>
          <p:nvPr/>
        </p:nvSpPr>
        <p:spPr>
          <a:xfrm>
            <a:off x="7996844" y="4851458"/>
            <a:ext cx="2399375" cy="1200329"/>
          </a:xfrm>
          <a:prstGeom prst="rect">
            <a:avLst/>
          </a:prstGeom>
          <a:noFill/>
          <a:ln>
            <a:solidFill>
              <a:srgbClr val="FF0000"/>
            </a:solidFill>
          </a:ln>
        </p:spPr>
        <p:txBody>
          <a:bodyPr wrap="none" rtlCol="0">
            <a:spAutoFit/>
          </a:bodyPr>
          <a:lstStyle/>
          <a:p>
            <a:r>
              <a:rPr lang="en-US" b="1" dirty="0"/>
              <a:t>COULD THIS ALSO BE</a:t>
            </a:r>
          </a:p>
          <a:p>
            <a:r>
              <a:rPr lang="en-US" b="1" dirty="0"/>
              <a:t>THE FRAMEWORK FOR</a:t>
            </a:r>
          </a:p>
          <a:p>
            <a:r>
              <a:rPr lang="en-US" b="1" dirty="0"/>
              <a:t>A FISHERIES PLANNING</a:t>
            </a:r>
          </a:p>
          <a:p>
            <a:r>
              <a:rPr lang="en-US" b="1" dirty="0"/>
              <a:t>STRAGEGY??</a:t>
            </a:r>
            <a:endParaRPr lang="en-SG" b="1" dirty="0"/>
          </a:p>
        </p:txBody>
      </p:sp>
    </p:spTree>
    <p:extLst>
      <p:ext uri="{BB962C8B-B14F-4D97-AF65-F5344CB8AC3E}">
        <p14:creationId xmlns:p14="http://schemas.microsoft.com/office/powerpoint/2010/main" val="454504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r>
              <a:rPr lang="en-US">
                <a:uFillTx/>
              </a:rPr>
              <a:t>To project future distributions of ecosystems or species climate niches</a:t>
            </a:r>
          </a:p>
          <a:p>
            <a:r>
              <a:rPr lang="en-US">
                <a:uFillTx/>
              </a:rPr>
              <a:t>To assess the potential impacts of climate change </a:t>
            </a:r>
          </a:p>
          <a:p>
            <a:r>
              <a:rPr lang="en-US">
                <a:uFillTx/>
              </a:rPr>
              <a:t>To adapt forest management to present or expected disturbances</a:t>
            </a:r>
            <a:endParaRPr lang="en-US" dirty="0">
              <a:uFillTx/>
            </a:endParaRPr>
          </a:p>
        </p:txBody>
      </p:sp>
      <p:sp>
        <p:nvSpPr>
          <p:cNvPr id="2" name="Title 1"/>
          <p:cNvSpPr>
            <a:spLocks noGrp="1"/>
          </p:cNvSpPr>
          <p:nvPr>
            <p:ph type="title"/>
          </p:nvPr>
        </p:nvSpPr>
        <p:spPr/>
        <p:txBody>
          <a:bodyPr/>
          <a:lstStyle/>
          <a:p>
            <a:r>
              <a:rPr lang="en-US">
                <a:uFillTx/>
              </a:rPr>
              <a:t>Modeling </a:t>
            </a:r>
            <a:endParaRPr lang="en-US" dirty="0">
              <a:uFillTx/>
            </a:endParaRPr>
          </a:p>
        </p:txBody>
      </p:sp>
    </p:spTree>
    <p:extLst>
      <p:ext uri="{BB962C8B-B14F-4D97-AF65-F5344CB8AC3E}">
        <p14:creationId xmlns:p14="http://schemas.microsoft.com/office/powerpoint/2010/main" val="4027481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r>
              <a:rPr lang="en-US" dirty="0">
                <a:uFillTx/>
              </a:rPr>
              <a:t>Input data</a:t>
            </a:r>
          </a:p>
          <a:p>
            <a:r>
              <a:rPr lang="en-US" dirty="0">
                <a:uFillTx/>
              </a:rPr>
              <a:t>Model parameter values</a:t>
            </a:r>
          </a:p>
          <a:p>
            <a:r>
              <a:rPr lang="en-US" dirty="0">
                <a:uFillTx/>
              </a:rPr>
              <a:t>Model structure/ conceptual model/ environmental model – main source of uncertainty </a:t>
            </a:r>
          </a:p>
        </p:txBody>
      </p:sp>
      <p:sp>
        <p:nvSpPr>
          <p:cNvPr id="2" name="Title 1"/>
          <p:cNvSpPr>
            <a:spLocks noGrp="1"/>
          </p:cNvSpPr>
          <p:nvPr>
            <p:ph type="title"/>
          </p:nvPr>
        </p:nvSpPr>
        <p:spPr/>
        <p:txBody>
          <a:bodyPr>
            <a:noAutofit/>
          </a:bodyPr>
          <a:lstStyle/>
          <a:p>
            <a:r>
              <a:rPr lang="en-US" sz="3200" dirty="0"/>
              <a:t>Important sources of uncertainty in model predictions</a:t>
            </a:r>
          </a:p>
        </p:txBody>
      </p:sp>
    </p:spTree>
    <p:extLst>
      <p:ext uri="{BB962C8B-B14F-4D97-AF65-F5344CB8AC3E}">
        <p14:creationId xmlns:p14="http://schemas.microsoft.com/office/powerpoint/2010/main" val="1935976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Example (conceptual uncertainty)</a:t>
            </a:r>
          </a:p>
        </p:txBody>
      </p:sp>
      <p:sp>
        <p:nvSpPr>
          <p:cNvPr id="3" name="Text Placeholder 2"/>
          <p:cNvSpPr>
            <a:spLocks noGrp="1"/>
          </p:cNvSpPr>
          <p:nvPr>
            <p:ph idx="4294967295"/>
          </p:nvPr>
        </p:nvSpPr>
        <p:spPr>
          <a:xfrm>
            <a:off x="0" y="1825625"/>
            <a:ext cx="10515600" cy="4351338"/>
          </a:xfrm>
        </p:spPr>
        <p:txBody>
          <a:bodyPr>
            <a:normAutofit/>
          </a:bodyPr>
          <a:lstStyle/>
          <a:p>
            <a:r>
              <a:rPr lang="en-US" sz="2200" dirty="0"/>
              <a:t>Given the same site and common field data </a:t>
            </a:r>
          </a:p>
          <a:p>
            <a:r>
              <a:rPr lang="en-US" sz="2200" dirty="0"/>
              <a:t>5 consultants were asked: </a:t>
            </a:r>
          </a:p>
          <a:p>
            <a:pPr marL="400050" lvl="1" indent="0">
              <a:buNone/>
            </a:pPr>
            <a:r>
              <a:rPr lang="en-US" sz="2200" dirty="0"/>
              <a:t>Which parts of this area are most vulnerable to nitrate groundwater pollution and need to be protected? </a:t>
            </a:r>
          </a:p>
        </p:txBody>
      </p:sp>
      <p:pic>
        <p:nvPicPr>
          <p:cNvPr id="4" name="Picture 3"/>
          <p:cNvPicPr>
            <a:picLocks noChangeAspect="1"/>
          </p:cNvPicPr>
          <p:nvPr/>
        </p:nvPicPr>
        <p:blipFill>
          <a:blip r:embed="rId3"/>
          <a:stretch>
            <a:fillRect/>
          </a:stretch>
        </p:blipFill>
        <p:spPr>
          <a:xfrm>
            <a:off x="5613900" y="1379269"/>
            <a:ext cx="4828180" cy="5255997"/>
          </a:xfrm>
          <a:prstGeom prst="rect">
            <a:avLst/>
          </a:prstGeom>
        </p:spPr>
      </p:pic>
      <p:sp>
        <p:nvSpPr>
          <p:cNvPr id="5" name="TextBox 4"/>
          <p:cNvSpPr txBox="1">
            <a:spLocks/>
          </p:cNvSpPr>
          <p:nvPr/>
        </p:nvSpPr>
        <p:spPr>
          <a:xfrm>
            <a:off x="5867400" y="6334780"/>
            <a:ext cx="2590800" cy="584776"/>
          </a:xfrm>
          <a:prstGeom prst="rect">
            <a:avLst/>
          </a:prstGeom>
          <a:noFill/>
        </p:spPr>
        <p:txBody>
          <a:bodyPr wrap="square" rtlCol="0">
            <a:spAutoFit/>
          </a:bodyPr>
          <a:lstStyle/>
          <a:p>
            <a:r>
              <a:rPr lang="en-US" sz="1600" dirty="0"/>
              <a:t>J.C. </a:t>
            </a:r>
            <a:r>
              <a:rPr lang="en-US" sz="1600" dirty="0" err="1"/>
              <a:t>Refsgaard</a:t>
            </a:r>
            <a:r>
              <a:rPr lang="en-US" sz="1600" dirty="0"/>
              <a:t> et al. (2006)</a:t>
            </a:r>
          </a:p>
          <a:p>
            <a:endParaRPr lang="en-US" sz="1600" dirty="0"/>
          </a:p>
        </p:txBody>
      </p:sp>
    </p:spTree>
    <p:extLst>
      <p:ext uri="{BB962C8B-B14F-4D97-AF65-F5344CB8AC3E}">
        <p14:creationId xmlns:p14="http://schemas.microsoft.com/office/powerpoint/2010/main" val="132288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de-DE" dirty="0"/>
              <a:t>Introduction to Climate Change (ICC)</a:t>
            </a:r>
            <a:endParaRPr lang="en-US" dirty="0"/>
          </a:p>
        </p:txBody>
      </p:sp>
      <p:sp>
        <p:nvSpPr>
          <p:cNvPr id="4" name="Rectangle 3"/>
          <p:cNvSpPr/>
          <p:nvPr/>
        </p:nvSpPr>
        <p:spPr>
          <a:xfrm>
            <a:off x="1761564" y="350331"/>
            <a:ext cx="10082093" cy="6410986"/>
          </a:xfrm>
          <a:prstGeom prst="rect">
            <a:avLst/>
          </a:prstGeom>
        </p:spPr>
        <p:txBody>
          <a:bodyPr wrap="square">
            <a:spAutoFit/>
          </a:bodyPr>
          <a:lstStyle/>
          <a:p>
            <a:pPr marL="400050" lvl="0" indent="-400050">
              <a:lnSpc>
                <a:spcPct val="105000"/>
              </a:lnSpc>
              <a:spcBef>
                <a:spcPts val="600"/>
              </a:spcBef>
              <a:buFont typeface="+mj-lt"/>
              <a:buAutoNum type="romanUcPeriod"/>
            </a:pPr>
            <a:r>
              <a:rPr lang="en-US" sz="2400" b="1" dirty="0">
                <a:solidFill>
                  <a:schemeClr val="bg2">
                    <a:lumMod val="10000"/>
                  </a:schemeClr>
                </a:solidFill>
              </a:rPr>
              <a:t>HOW AND WHY THE CLIMATE IS CHANGING</a:t>
            </a:r>
            <a:endParaRPr lang="en-US" sz="2400" dirty="0">
              <a:solidFill>
                <a:schemeClr val="bg2">
                  <a:lumMod val="10000"/>
                </a:schemeClr>
              </a:solidFill>
            </a:endParaRPr>
          </a:p>
          <a:p>
            <a:pPr lvl="1">
              <a:lnSpc>
                <a:spcPct val="105000"/>
              </a:lnSpc>
            </a:pPr>
            <a:r>
              <a:rPr lang="en-US" sz="2000" dirty="0"/>
              <a:t>1.1.	Introduction to Climate Science and Climate Change</a:t>
            </a:r>
          </a:p>
          <a:p>
            <a:pPr lvl="1">
              <a:lnSpc>
                <a:spcPct val="105000"/>
              </a:lnSpc>
            </a:pPr>
            <a:r>
              <a:rPr lang="en-US" sz="2000" dirty="0"/>
              <a:t>1.2.	Causes of Climate Change</a:t>
            </a:r>
          </a:p>
          <a:p>
            <a:pPr lvl="1">
              <a:lnSpc>
                <a:spcPct val="105000"/>
              </a:lnSpc>
            </a:pPr>
            <a:r>
              <a:rPr lang="en-US" sz="2000" dirty="0"/>
              <a:t>1.3.	Climate Intensification: Floods, Droughts and Cyclones</a:t>
            </a:r>
          </a:p>
          <a:p>
            <a:pPr marL="400050" lvl="0" indent="-400050">
              <a:lnSpc>
                <a:spcPct val="105000"/>
              </a:lnSpc>
              <a:spcBef>
                <a:spcPts val="1200"/>
              </a:spcBef>
              <a:buFont typeface="+mj-lt"/>
              <a:buAutoNum type="romanUcPeriod"/>
            </a:pPr>
            <a:r>
              <a:rPr lang="en-US" sz="2400" b="1" dirty="0">
                <a:solidFill>
                  <a:schemeClr val="bg2">
                    <a:lumMod val="10000"/>
                  </a:schemeClr>
                </a:solidFill>
              </a:rPr>
              <a:t>IMPACTS OF CLIMATE CHANGE ON PEOPLE AND THE ENVIRONMENT</a:t>
            </a:r>
            <a:endParaRPr lang="en-US" sz="2400" dirty="0">
              <a:solidFill>
                <a:schemeClr val="bg2">
                  <a:lumMod val="10000"/>
                </a:schemeClr>
              </a:solidFill>
            </a:endParaRPr>
          </a:p>
          <a:p>
            <a:pPr lvl="1">
              <a:lnSpc>
                <a:spcPct val="105000"/>
              </a:lnSpc>
            </a:pPr>
            <a:r>
              <a:rPr lang="en-US" sz="2000" dirty="0"/>
              <a:t>2.1.	Introduction to Climate Change Impacts</a:t>
            </a:r>
          </a:p>
          <a:p>
            <a:pPr lvl="1">
              <a:lnSpc>
                <a:spcPct val="105000"/>
              </a:lnSpc>
            </a:pPr>
            <a:r>
              <a:rPr lang="en-US" sz="2000" dirty="0"/>
              <a:t>2.2.	Sea Level Rise</a:t>
            </a:r>
          </a:p>
          <a:p>
            <a:pPr lvl="1">
              <a:lnSpc>
                <a:spcPct val="105000"/>
              </a:lnSpc>
            </a:pPr>
            <a:r>
              <a:rPr lang="en-US" sz="2000" dirty="0"/>
              <a:t>2.3.	Climate Change and Water Resources</a:t>
            </a:r>
          </a:p>
          <a:p>
            <a:pPr lvl="1">
              <a:lnSpc>
                <a:spcPct val="105000"/>
              </a:lnSpc>
            </a:pPr>
            <a:r>
              <a:rPr lang="en-US" sz="2000" dirty="0"/>
              <a:t>2.4.	Climate Change and Food Security</a:t>
            </a:r>
          </a:p>
          <a:p>
            <a:pPr lvl="1">
              <a:lnSpc>
                <a:spcPct val="105000"/>
              </a:lnSpc>
            </a:pPr>
            <a:r>
              <a:rPr lang="en-US" sz="2000" dirty="0"/>
              <a:t>2.5.	Climate Change and Human Health</a:t>
            </a:r>
          </a:p>
          <a:p>
            <a:pPr lvl="1">
              <a:lnSpc>
                <a:spcPct val="105000"/>
              </a:lnSpc>
            </a:pPr>
            <a:r>
              <a:rPr lang="en-US" sz="2000" dirty="0"/>
              <a:t>2.6.	Climate Change and Terrestrial Ecosystems</a:t>
            </a:r>
          </a:p>
          <a:p>
            <a:pPr marL="400050" lvl="0" indent="-400050">
              <a:lnSpc>
                <a:spcPct val="105000"/>
              </a:lnSpc>
              <a:spcBef>
                <a:spcPts val="1200"/>
              </a:spcBef>
              <a:buFont typeface="+mj-lt"/>
              <a:buAutoNum type="romanUcPeriod"/>
            </a:pPr>
            <a:r>
              <a:rPr lang="en-US" sz="2400" b="1" dirty="0">
                <a:solidFill>
                  <a:schemeClr val="bg2">
                    <a:lumMod val="10000"/>
                  </a:schemeClr>
                </a:solidFill>
              </a:rPr>
              <a:t>RESPONSES TO CLIMATE CHANGE – MITIGATION AND ADAPTATION</a:t>
            </a:r>
            <a:endParaRPr lang="en-US" sz="2400" dirty="0">
              <a:solidFill>
                <a:schemeClr val="bg2">
                  <a:lumMod val="10000"/>
                </a:schemeClr>
              </a:solidFill>
            </a:endParaRPr>
          </a:p>
          <a:p>
            <a:pPr lvl="1">
              <a:lnSpc>
                <a:spcPct val="105000"/>
              </a:lnSpc>
            </a:pPr>
            <a:r>
              <a:rPr lang="en-US" sz="2000" dirty="0">
                <a:solidFill>
                  <a:schemeClr val="bg2">
                    <a:lumMod val="10000"/>
                  </a:schemeClr>
                </a:solidFill>
              </a:rPr>
              <a:t>3.1.	Climate Change and Forest Management</a:t>
            </a:r>
          </a:p>
          <a:p>
            <a:pPr lvl="1">
              <a:lnSpc>
                <a:spcPct val="105000"/>
              </a:lnSpc>
            </a:pPr>
            <a:r>
              <a:rPr lang="en-US" sz="2000" dirty="0">
                <a:solidFill>
                  <a:schemeClr val="bg2">
                    <a:lumMod val="10000"/>
                  </a:schemeClr>
                </a:solidFill>
              </a:rPr>
              <a:t>3.2.	Climate Change and Water Resources: Responses and Adaptation</a:t>
            </a:r>
          </a:p>
          <a:p>
            <a:pPr lvl="1">
              <a:lnSpc>
                <a:spcPct val="105000"/>
              </a:lnSpc>
            </a:pPr>
            <a:r>
              <a:rPr lang="en-US" sz="2000" dirty="0">
                <a:solidFill>
                  <a:schemeClr val="bg2">
                    <a:lumMod val="10000"/>
                  </a:schemeClr>
                </a:solidFill>
              </a:rPr>
              <a:t>3.3.	Principles and Practices of Climate Vulnerability Assessment</a:t>
            </a:r>
          </a:p>
          <a:p>
            <a:pPr lvl="1">
              <a:lnSpc>
                <a:spcPct val="105000"/>
              </a:lnSpc>
            </a:pPr>
            <a:r>
              <a:rPr lang="en-US" sz="2000" b="1" dirty="0">
                <a:solidFill>
                  <a:srgbClr val="FF0000"/>
                </a:solidFill>
              </a:rPr>
              <a:t>3.4.	Uncertainties in Climate Change</a:t>
            </a:r>
          </a:p>
          <a:p>
            <a:pPr lvl="1">
              <a:lnSpc>
                <a:spcPct val="105000"/>
              </a:lnSpc>
            </a:pPr>
            <a:r>
              <a:rPr lang="en-US" sz="2000" dirty="0">
                <a:solidFill>
                  <a:schemeClr val="bg2">
                    <a:lumMod val="10000"/>
                  </a:schemeClr>
                </a:solidFill>
              </a:rPr>
              <a:t>3.5.	Climate Change and Ecosystem Services</a:t>
            </a:r>
          </a:p>
          <a:p>
            <a:pPr lvl="1">
              <a:lnSpc>
                <a:spcPct val="105000"/>
              </a:lnSpc>
            </a:pPr>
            <a:r>
              <a:rPr lang="en-US" sz="2000" dirty="0">
                <a:solidFill>
                  <a:schemeClr val="bg2">
                    <a:lumMod val="10000"/>
                  </a:schemeClr>
                </a:solidFill>
              </a:rPr>
              <a:t>3.6.	Effective Communications in Climate Change</a:t>
            </a:r>
            <a:endParaRPr lang="en-US" sz="2000" dirty="0"/>
          </a:p>
        </p:txBody>
      </p:sp>
      <p:sp>
        <p:nvSpPr>
          <p:cNvPr id="5" name="Right Arrow 4"/>
          <p:cNvSpPr>
            <a:spLocks noChangeArrowheads="1"/>
          </p:cNvSpPr>
          <p:nvPr/>
        </p:nvSpPr>
        <p:spPr bwMode="auto">
          <a:xfrm>
            <a:off x="1761564" y="5693142"/>
            <a:ext cx="385763" cy="242888"/>
          </a:xfrm>
          <a:prstGeom prst="rightArrow">
            <a:avLst>
              <a:gd name="adj1" fmla="val 50000"/>
              <a:gd name="adj2" fmla="val 49993"/>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2865251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What was useful?</a:t>
            </a:r>
          </a:p>
          <a:p>
            <a:r>
              <a:rPr lang="en-US" sz="2400" dirty="0"/>
              <a:t>What is missing? </a:t>
            </a:r>
          </a:p>
          <a:p>
            <a:r>
              <a:rPr lang="en-US" sz="2400" dirty="0"/>
              <a:t>How did you, or would you, modify the materials to make them better fit your instructional context? </a:t>
            </a:r>
          </a:p>
          <a:p>
            <a:r>
              <a:rPr lang="en-US" sz="2400" dirty="0"/>
              <a:t>Please share your experience and modifications here: </a:t>
            </a:r>
            <a:r>
              <a:rPr lang="en-US" sz="2400" dirty="0">
                <a:hlinkClick r:id="rId2"/>
              </a:rPr>
              <a:t>climatecurriculum@googlegroups.com</a:t>
            </a:r>
            <a:r>
              <a:rPr lang="en-US" sz="2400" dirty="0"/>
              <a:t> </a:t>
            </a:r>
          </a:p>
        </p:txBody>
      </p:sp>
      <p:sp>
        <p:nvSpPr>
          <p:cNvPr id="2" name="Title 1"/>
          <p:cNvSpPr>
            <a:spLocks noGrp="1"/>
          </p:cNvSpPr>
          <p:nvPr>
            <p:ph type="title"/>
          </p:nvPr>
        </p:nvSpPr>
        <p:spPr/>
        <p:txBody>
          <a:bodyPr/>
          <a:lstStyle/>
          <a:p>
            <a:r>
              <a:rPr lang="en-US" dirty="0">
                <a:uFillTx/>
              </a:rPr>
              <a:t>Instructor Review of Materials</a:t>
            </a:r>
          </a:p>
        </p:txBody>
      </p:sp>
    </p:spTree>
    <p:extLst>
      <p:ext uri="{BB962C8B-B14F-4D97-AF65-F5344CB8AC3E}">
        <p14:creationId xmlns:p14="http://schemas.microsoft.com/office/powerpoint/2010/main" val="3382955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pPr>
              <a:spcAft>
                <a:spcPts val="600"/>
              </a:spcAft>
            </a:pPr>
            <a:r>
              <a:rPr lang="en-US" dirty="0">
                <a:uFillTx/>
              </a:rPr>
              <a:t>Different perceptions of what causes the pollution</a:t>
            </a:r>
          </a:p>
          <a:p>
            <a:pPr>
              <a:spcAft>
                <a:spcPts val="600"/>
              </a:spcAft>
            </a:pPr>
            <a:r>
              <a:rPr lang="en-US" dirty="0">
                <a:uFillTx/>
              </a:rPr>
              <a:t>Used models with different processes</a:t>
            </a:r>
          </a:p>
          <a:p>
            <a:pPr>
              <a:spcAft>
                <a:spcPts val="600"/>
              </a:spcAft>
            </a:pPr>
            <a:r>
              <a:rPr lang="en-US" dirty="0">
                <a:uFillTx/>
              </a:rPr>
              <a:t>Different interpretations and interpolations, e.g. areal means of precipitation and evapotranspiration  and thickness of various geological layers </a:t>
            </a:r>
          </a:p>
          <a:p>
            <a:pPr>
              <a:spcAft>
                <a:spcPts val="600"/>
              </a:spcAft>
            </a:pPr>
            <a:r>
              <a:rPr lang="en-US" dirty="0">
                <a:uFillTx/>
              </a:rPr>
              <a:t>From existing field data, it is impossible to tell which is the most reliable </a:t>
            </a:r>
          </a:p>
        </p:txBody>
      </p:sp>
      <p:sp>
        <p:nvSpPr>
          <p:cNvPr id="2" name="Title 1"/>
          <p:cNvSpPr>
            <a:spLocks noGrp="1"/>
          </p:cNvSpPr>
          <p:nvPr>
            <p:ph type="title"/>
          </p:nvPr>
        </p:nvSpPr>
        <p:spPr/>
        <p:txBody>
          <a:bodyPr/>
          <a:lstStyle/>
          <a:p>
            <a:r>
              <a:rPr lang="en-US" dirty="0"/>
              <a:t>D</a:t>
            </a:r>
            <a:r>
              <a:rPr lang="en-US" dirty="0">
                <a:uFillTx/>
              </a:rPr>
              <a:t>ifferent conclusions</a:t>
            </a:r>
          </a:p>
        </p:txBody>
      </p:sp>
    </p:spTree>
    <p:extLst>
      <p:ext uri="{BB962C8B-B14F-4D97-AF65-F5344CB8AC3E}">
        <p14:creationId xmlns:p14="http://schemas.microsoft.com/office/powerpoint/2010/main" val="3286496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22564" y="1376738"/>
            <a:ext cx="10515600" cy="4351338"/>
          </a:xfrm>
        </p:spPr>
        <p:txBody>
          <a:bodyPr>
            <a:noAutofit/>
          </a:bodyPr>
          <a:lstStyle/>
          <a:p>
            <a:pPr marL="120650" indent="0">
              <a:lnSpc>
                <a:spcPct val="130000"/>
              </a:lnSpc>
              <a:buNone/>
            </a:pPr>
            <a:r>
              <a:rPr lang="en-US" sz="1800" dirty="0"/>
              <a:t>Relying on only one climate change scenario or model </a:t>
            </a:r>
          </a:p>
          <a:p>
            <a:pPr lvl="1">
              <a:lnSpc>
                <a:spcPct val="130000"/>
              </a:lnSpc>
            </a:pPr>
            <a:r>
              <a:rPr lang="en-US" sz="1800" dirty="0"/>
              <a:t>Increase the likelihood of producing biased projection </a:t>
            </a:r>
          </a:p>
          <a:p>
            <a:pPr lvl="1">
              <a:lnSpc>
                <a:spcPct val="130000"/>
              </a:lnSpc>
            </a:pPr>
            <a:r>
              <a:rPr lang="en-US" sz="1800" dirty="0"/>
              <a:t>Misleading conclusions </a:t>
            </a:r>
          </a:p>
          <a:p>
            <a:pPr lvl="1">
              <a:lnSpc>
                <a:spcPct val="130000"/>
              </a:lnSpc>
            </a:pPr>
            <a:r>
              <a:rPr lang="en-US" sz="1800" dirty="0"/>
              <a:t>Where non-linear rates of change are ignored, decisions are exposed to more extreme outcomes</a:t>
            </a:r>
          </a:p>
          <a:p>
            <a:pPr marL="120650" indent="0">
              <a:lnSpc>
                <a:spcPct val="130000"/>
              </a:lnSpc>
              <a:buNone/>
            </a:pPr>
            <a:r>
              <a:rPr lang="en-US" sz="1800" dirty="0"/>
              <a:t>Different set of options </a:t>
            </a:r>
          </a:p>
          <a:p>
            <a:pPr lvl="1">
              <a:lnSpc>
                <a:spcPct val="130000"/>
              </a:lnSpc>
            </a:pPr>
            <a:r>
              <a:rPr lang="en-US" sz="1800" dirty="0"/>
              <a:t>More robust across several scenarios and their evolution over time </a:t>
            </a:r>
          </a:p>
          <a:p>
            <a:pPr lvl="1">
              <a:lnSpc>
                <a:spcPct val="130000"/>
              </a:lnSpc>
            </a:pPr>
            <a:r>
              <a:rPr lang="en-US" sz="1800" dirty="0"/>
              <a:t>Important during decision making process</a:t>
            </a:r>
          </a:p>
          <a:p>
            <a:pPr lvl="1">
              <a:lnSpc>
                <a:spcPct val="130000"/>
              </a:lnSpc>
            </a:pPr>
            <a:r>
              <a:rPr lang="en-US" sz="1800" dirty="0"/>
              <a:t>The inability of local government to absolutely protect communities becomes clearer </a:t>
            </a:r>
          </a:p>
          <a:p>
            <a:pPr lvl="1">
              <a:lnSpc>
                <a:spcPct val="130000"/>
              </a:lnSpc>
            </a:pPr>
            <a:r>
              <a:rPr lang="en-US" sz="1800" dirty="0"/>
              <a:t>Triggering consideration of more flexible and adaptive responses</a:t>
            </a:r>
          </a:p>
          <a:p>
            <a:pPr>
              <a:lnSpc>
                <a:spcPct val="130000"/>
              </a:lnSpc>
            </a:pPr>
            <a:endParaRPr lang="en-US" sz="1800" dirty="0"/>
          </a:p>
          <a:p>
            <a:pPr>
              <a:lnSpc>
                <a:spcPct val="130000"/>
              </a:lnSpc>
            </a:pPr>
            <a:endParaRPr lang="en-US" sz="1800" dirty="0"/>
          </a:p>
        </p:txBody>
      </p:sp>
      <p:sp>
        <p:nvSpPr>
          <p:cNvPr id="4" name="Title 3"/>
          <p:cNvSpPr>
            <a:spLocks noGrp="1"/>
          </p:cNvSpPr>
          <p:nvPr>
            <p:ph type="title"/>
          </p:nvPr>
        </p:nvSpPr>
        <p:spPr/>
        <p:txBody>
          <a:bodyPr>
            <a:normAutofit/>
          </a:bodyPr>
          <a:lstStyle/>
          <a:p>
            <a:r>
              <a:rPr lang="en-US" dirty="0"/>
              <a:t>No “silver bullet” for model prediction</a:t>
            </a:r>
          </a:p>
        </p:txBody>
      </p:sp>
    </p:spTree>
    <p:extLst>
      <p:ext uri="{BB962C8B-B14F-4D97-AF65-F5344CB8AC3E}">
        <p14:creationId xmlns:p14="http://schemas.microsoft.com/office/powerpoint/2010/main" val="844574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spcAft>
                <a:spcPts val="900"/>
              </a:spcAft>
            </a:pPr>
            <a:r>
              <a:rPr lang="en-US" sz="2000" dirty="0"/>
              <a:t>Peterson, David L.; Millar, Connie I.; Joyce, Linda A.; Furniss, Michael J.; </a:t>
            </a:r>
            <a:r>
              <a:rPr lang="en-US" sz="2000" dirty="0" err="1"/>
              <a:t>Halofsky</a:t>
            </a:r>
            <a:r>
              <a:rPr lang="en-US" sz="2000" dirty="0"/>
              <a:t>, Jessica E.; Neilson, Ronald P.; </a:t>
            </a:r>
            <a:r>
              <a:rPr lang="en-US" sz="2000" dirty="0" err="1"/>
              <a:t>Morelli</a:t>
            </a:r>
            <a:r>
              <a:rPr lang="en-US" sz="2000" dirty="0"/>
              <a:t>, Toni Lyn. 2011. Responding to climate change in national forests: a guidebook for developing adaptation options. Gen. Tech. Rep. PNW-GTR-855. Portland, OR: U.S. Department of Agriculture, Forest Service, Pacific Northwest Research Station. 109 p.</a:t>
            </a:r>
          </a:p>
          <a:p>
            <a:pPr>
              <a:spcAft>
                <a:spcPts val="900"/>
              </a:spcAft>
            </a:pPr>
            <a:r>
              <a:rPr lang="en-US" sz="2000" dirty="0"/>
              <a:t>Solomon, S. (Ed.). (2007). Climate change 2007-the physical science basis: Working group I contribution to the fourth assessment report of the IPCC (Vol. 4). Cambridge University Press</a:t>
            </a:r>
          </a:p>
          <a:p>
            <a:pPr>
              <a:spcAft>
                <a:spcPts val="900"/>
              </a:spcAft>
            </a:pPr>
            <a:endParaRPr lang="en-US" sz="2000" dirty="0"/>
          </a:p>
        </p:txBody>
      </p:sp>
      <p:sp>
        <p:nvSpPr>
          <p:cNvPr id="4" name="Title 3"/>
          <p:cNvSpPr>
            <a:spLocks noGrp="1"/>
          </p:cNvSpPr>
          <p:nvPr>
            <p:ph type="title"/>
          </p:nvPr>
        </p:nvSpPr>
        <p:spPr/>
        <p:txBody>
          <a:bodyPr/>
          <a:lstStyle/>
          <a:p>
            <a:r>
              <a:rPr lang="en-US" dirty="0"/>
              <a:t>Reference</a:t>
            </a:r>
          </a:p>
        </p:txBody>
      </p:sp>
    </p:spTree>
    <p:extLst>
      <p:ext uri="{BB962C8B-B14F-4D97-AF65-F5344CB8AC3E}">
        <p14:creationId xmlns:p14="http://schemas.microsoft.com/office/powerpoint/2010/main" val="2619220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737" y="1567542"/>
            <a:ext cx="10846319" cy="4949371"/>
          </a:xfrm>
        </p:spPr>
        <p:txBody>
          <a:bodyPr>
            <a:noAutofit/>
          </a:bodyPr>
          <a:lstStyle/>
          <a:p>
            <a:pPr marL="0" indent="0">
              <a:buNone/>
            </a:pPr>
            <a:r>
              <a:rPr lang="en-US" sz="2000" dirty="0"/>
              <a:t>The curriculum of USAID’s Climate-Resilient Ecosystems and Livelihoods (CREL) in Bangladesh is a free resource of teaching materials for university professors, teachers and climate change training experts.</a:t>
            </a:r>
          </a:p>
          <a:p>
            <a:pPr marL="0" indent="0">
              <a:buNone/>
            </a:pPr>
            <a:r>
              <a:rPr lang="en-US" sz="2000" dirty="0"/>
              <a:t>Reproduction of CREL’s curriculum </a:t>
            </a:r>
            <a:r>
              <a:rPr lang="de-DE" sz="2000" dirty="0"/>
              <a:t>materials </a:t>
            </a:r>
            <a:r>
              <a:rPr lang="en-US" sz="2000" dirty="0"/>
              <a:t>for educational or other non-commercial purposes is authorized without prior written permission from the copyright holder, provided the source is fully acknowledged.</a:t>
            </a:r>
          </a:p>
          <a:p>
            <a:pPr marL="0" indent="0">
              <a:buNone/>
            </a:pPr>
            <a:endParaRPr lang="de-DE" sz="2000" dirty="0"/>
          </a:p>
          <a:p>
            <a:pPr marL="0" indent="0">
              <a:buNone/>
            </a:pPr>
            <a:r>
              <a:rPr lang="de-DE" sz="2000" b="1" dirty="0"/>
              <a:t>Suggested citation</a:t>
            </a:r>
            <a:r>
              <a:rPr lang="de-DE" sz="2000" dirty="0"/>
              <a:t>: USAID. 2016. </a:t>
            </a:r>
            <a:r>
              <a:rPr lang="de-DE" sz="2000" i="1" dirty="0"/>
              <a:t>Bangladesh Climate-Resilient </a:t>
            </a:r>
            <a:r>
              <a:rPr lang="de-DE" sz="2000" i="1"/>
              <a:t>Ecosystem Curriculum (BACUM)</a:t>
            </a:r>
            <a:r>
              <a:rPr lang="de-DE" sz="2000"/>
              <a:t>. </a:t>
            </a:r>
            <a:r>
              <a:rPr lang="de-DE" sz="2000" dirty="0"/>
              <a:t>USAID‘s Climate-Resilient </a:t>
            </a:r>
            <a:r>
              <a:rPr lang="en-US" sz="2000" dirty="0"/>
              <a:t>Ecosystems and Livelihoods (CREL) Project. </a:t>
            </a:r>
            <a:r>
              <a:rPr lang="en-US" sz="2000" dirty="0" err="1"/>
              <a:t>Winrock</a:t>
            </a:r>
            <a:r>
              <a:rPr lang="en-US" sz="2000" dirty="0"/>
              <a:t> International. Dhaka, Bangladesh. </a:t>
            </a:r>
          </a:p>
          <a:p>
            <a:pPr marL="0" indent="0">
              <a:buNone/>
            </a:pPr>
            <a:endParaRPr lang="de-DE" sz="2000" dirty="0"/>
          </a:p>
          <a:p>
            <a:pPr marL="0" indent="0">
              <a:buNone/>
            </a:pPr>
            <a:r>
              <a:rPr lang="en-US" sz="2000" b="1" dirty="0"/>
              <a:t>Disclaimer:</a:t>
            </a:r>
            <a:r>
              <a:rPr lang="en-US" sz="2000" dirty="0"/>
              <a:t> The CREL’s curriculum is made possible by the support of the American People through the United States Agency for International Development (USAID). The contents of the curriculum do not necessarily reflect the views of USAID or the US Government.</a:t>
            </a:r>
            <a:endParaRPr lang="en-US" sz="2000" b="1" dirty="0"/>
          </a:p>
        </p:txBody>
      </p:sp>
      <p:sp>
        <p:nvSpPr>
          <p:cNvPr id="3" name="Title 2"/>
          <p:cNvSpPr>
            <a:spLocks noGrp="1"/>
          </p:cNvSpPr>
          <p:nvPr>
            <p:ph type="title"/>
          </p:nvPr>
        </p:nvSpPr>
        <p:spPr/>
        <p:txBody>
          <a:bodyPr/>
          <a:lstStyle/>
          <a:p>
            <a:r>
              <a:rPr lang="en-US"/>
              <a:t>References and Resources</a:t>
            </a:r>
            <a:endParaRPr lang="en-US" dirty="0"/>
          </a:p>
        </p:txBody>
      </p:sp>
    </p:spTree>
    <p:extLst>
      <p:ext uri="{BB962C8B-B14F-4D97-AF65-F5344CB8AC3E}">
        <p14:creationId xmlns:p14="http://schemas.microsoft.com/office/powerpoint/2010/main" val="1428087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481711"/>
            <a:ext cx="9013371" cy="3641832"/>
          </a:xfrm>
        </p:spPr>
        <p:txBody>
          <a:bodyPr>
            <a:noAutofit/>
          </a:bodyPr>
          <a:lstStyle/>
          <a:p>
            <a:pPr algn="l"/>
            <a:r>
              <a:rPr lang="de-DE" sz="2400" dirty="0">
                <a:effectLst/>
              </a:rPr>
              <a:t>USAID</a:t>
            </a:r>
            <a:r>
              <a:rPr lang="de-DE" sz="2400" dirty="0">
                <a:effectLst/>
                <a:latin typeface="Calibri" panose="020F0502020204030204" pitchFamily="34" charset="0"/>
              </a:rPr>
              <a:t>'s Climate-Resilient Ecosystems and Livelihoods (CREL) Project</a:t>
            </a:r>
            <a:br>
              <a:rPr lang="de-DE" sz="2400" dirty="0">
                <a:effectLst/>
                <a:latin typeface="Calibri" panose="020F0502020204030204" pitchFamily="34" charset="0"/>
              </a:rPr>
            </a:br>
            <a:r>
              <a:rPr lang="de-DE" sz="2400" dirty="0">
                <a:effectLst/>
                <a:latin typeface="Calibri" panose="020F0502020204030204" pitchFamily="34" charset="0"/>
              </a:rPr>
              <a:t>Winrock International</a:t>
            </a:r>
            <a:br>
              <a:rPr lang="de-DE" sz="2400" dirty="0">
                <a:effectLst/>
                <a:latin typeface="Calibri" panose="020F0502020204030204" pitchFamily="34" charset="0"/>
              </a:rPr>
            </a:br>
            <a:br>
              <a:rPr lang="de-DE" sz="2400" dirty="0">
                <a:effectLst/>
                <a:latin typeface="Calibri" panose="020F0502020204030204" pitchFamily="34" charset="0"/>
              </a:rPr>
            </a:br>
            <a:r>
              <a:rPr lang="en-US" sz="2400" b="0" dirty="0">
                <a:effectLst/>
              </a:rPr>
              <a:t>House 13/B, Road 54, </a:t>
            </a:r>
            <a:r>
              <a:rPr lang="en-US" sz="2400" b="0" dirty="0" err="1">
                <a:effectLst/>
              </a:rPr>
              <a:t>Gulshan</a:t>
            </a:r>
            <a:r>
              <a:rPr lang="en-US" sz="2400" b="0" dirty="0">
                <a:effectLst/>
              </a:rPr>
              <a:t> 2, Dhaka 1212</a:t>
            </a:r>
            <a:br>
              <a:rPr lang="en-US" sz="2400" b="0" dirty="0">
                <a:effectLst/>
              </a:rPr>
            </a:br>
            <a:r>
              <a:rPr lang="en-US" sz="2400" b="0" dirty="0">
                <a:effectLst/>
              </a:rPr>
              <a:t>Bangladesh</a:t>
            </a:r>
            <a:br>
              <a:rPr lang="en-US" sz="2400" b="0" dirty="0">
                <a:effectLst/>
              </a:rPr>
            </a:br>
            <a:br>
              <a:rPr lang="en-US" sz="2400" b="0" dirty="0">
                <a:effectLst/>
              </a:rPr>
            </a:br>
            <a:r>
              <a:rPr lang="en-US" sz="2400" b="0" dirty="0">
                <a:effectLst/>
              </a:rPr>
              <a:t>Tel: +880-2-9848401</a:t>
            </a:r>
            <a:br>
              <a:rPr lang="en-US" sz="2400" b="0" dirty="0">
                <a:effectLst/>
              </a:rPr>
            </a:br>
            <a:br>
              <a:rPr lang="en-US" sz="2400" b="0" dirty="0">
                <a:effectLst/>
              </a:rPr>
            </a:br>
            <a:br>
              <a:rPr lang="en-US" sz="2400" b="0" dirty="0">
                <a:effectLst/>
              </a:rPr>
            </a:br>
            <a:r>
              <a:rPr lang="en-US" sz="2400" b="0" dirty="0">
                <a:effectLst/>
                <a:hlinkClick r:id="rId2"/>
              </a:rPr>
              <a:t>www.winrock.org</a:t>
            </a:r>
            <a:endParaRPr lang="en-US" sz="2400" dirty="0"/>
          </a:p>
        </p:txBody>
      </p:sp>
    </p:spTree>
    <p:extLst>
      <p:ext uri="{BB962C8B-B14F-4D97-AF65-F5344CB8AC3E}">
        <p14:creationId xmlns:p14="http://schemas.microsoft.com/office/powerpoint/2010/main" val="18724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050" y="0"/>
            <a:ext cx="11879263" cy="1079500"/>
          </a:xfrm>
        </p:spPr>
        <p:txBody>
          <a:bodyPr rtlCol="0">
            <a:normAutofit/>
          </a:bodyPr>
          <a:lstStyle/>
          <a:p>
            <a:pPr eaLnBrk="1" fontAlgn="auto" hangingPunct="1">
              <a:spcAft>
                <a:spcPts val="0"/>
              </a:spcAft>
              <a:defRPr/>
            </a:pPr>
            <a:r>
              <a:rPr lang="en-US" dirty="0"/>
              <a:t>Acknowledgements</a:t>
            </a:r>
          </a:p>
        </p:txBody>
      </p:sp>
      <p:graphicFrame>
        <p:nvGraphicFramePr>
          <p:cNvPr id="4" name="Table 3"/>
          <p:cNvGraphicFramePr>
            <a:graphicFrameLocks noGrp="1"/>
          </p:cNvGraphicFramePr>
          <p:nvPr>
            <p:extLst/>
          </p:nvPr>
        </p:nvGraphicFramePr>
        <p:xfrm>
          <a:off x="238540" y="1855322"/>
          <a:ext cx="4861494" cy="3657600"/>
        </p:xfrm>
        <a:graphic>
          <a:graphicData uri="http://schemas.openxmlformats.org/drawingml/2006/table">
            <a:tbl>
              <a:tblPr firstRow="1" bandRow="1">
                <a:tableStyleId>{5C22544A-7EE6-4342-B048-85BDC9FD1C3A}</a:tableStyleId>
              </a:tblPr>
              <a:tblGrid>
                <a:gridCol w="4861494">
                  <a:extLst>
                    <a:ext uri="{9D8B030D-6E8A-4147-A177-3AD203B41FA5}">
                      <a16:colId xmlns:a16="http://schemas.microsoft.com/office/drawing/2014/main" val="2152013341"/>
                    </a:ext>
                  </a:extLst>
                </a:gridCol>
              </a:tblGrid>
              <a:tr h="339242">
                <a:tc>
                  <a:txBody>
                    <a:bodyPr/>
                    <a:lstStyle/>
                    <a:p>
                      <a:r>
                        <a:rPr lang="en-US" dirty="0"/>
                        <a:t>UNIVERSITIES</a:t>
                      </a:r>
                      <a:endParaRPr lang="en-SG" dirty="0"/>
                    </a:p>
                  </a:txBody>
                  <a:tcPr>
                    <a:solidFill>
                      <a:schemeClr val="accent2">
                        <a:lumMod val="75000"/>
                      </a:schemeClr>
                    </a:solidFill>
                  </a:tcPr>
                </a:tc>
                <a:extLst>
                  <a:ext uri="{0D108BD9-81ED-4DB2-BD59-A6C34878D82A}">
                    <a16:rowId xmlns:a16="http://schemas.microsoft.com/office/drawing/2014/main" val="3951541938"/>
                  </a:ext>
                </a:extLst>
              </a:tr>
              <a:tr h="339242">
                <a:tc>
                  <a:txBody>
                    <a:bodyPr/>
                    <a:lstStyle/>
                    <a:p>
                      <a:r>
                        <a:rPr lang="en-US" sz="1800" b="1" kern="1200" dirty="0">
                          <a:solidFill>
                            <a:schemeClr val="dk1"/>
                          </a:solidFill>
                          <a:effectLst/>
                          <a:latin typeface="+mn-lt"/>
                          <a:ea typeface="+mn-ea"/>
                          <a:cs typeface="+mn-cs"/>
                        </a:rPr>
                        <a:t>Bangladesh Agricultural University </a:t>
                      </a:r>
                      <a:endParaRPr lang="en-SG" dirty="0"/>
                    </a:p>
                  </a:txBody>
                  <a:tcPr/>
                </a:tc>
                <a:extLst>
                  <a:ext uri="{0D108BD9-81ED-4DB2-BD59-A6C34878D82A}">
                    <a16:rowId xmlns:a16="http://schemas.microsoft.com/office/drawing/2014/main" val="361843141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University of </a:t>
                      </a:r>
                      <a:r>
                        <a:rPr lang="en-US" b="1" dirty="0"/>
                        <a:t>Chittagong</a:t>
                      </a:r>
                      <a:endParaRPr lang="en-SG" b="1" dirty="0"/>
                    </a:p>
                  </a:txBody>
                  <a:tcPr/>
                </a:tc>
                <a:extLst>
                  <a:ext uri="{0D108BD9-81ED-4DB2-BD59-A6C34878D82A}">
                    <a16:rowId xmlns:a16="http://schemas.microsoft.com/office/drawing/2014/main" val="1565770784"/>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Dhaka University</a:t>
                      </a:r>
                      <a:endParaRPr lang="en-SG" b="1" dirty="0"/>
                    </a:p>
                  </a:txBody>
                  <a:tcPr/>
                </a:tc>
                <a:extLst>
                  <a:ext uri="{0D108BD9-81ED-4DB2-BD59-A6C34878D82A}">
                    <a16:rowId xmlns:a16="http://schemas.microsoft.com/office/drawing/2014/main" val="121734228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Independent University, Bangladesh</a:t>
                      </a:r>
                      <a:endParaRPr lang="en-SG" b="1" dirty="0"/>
                    </a:p>
                  </a:txBody>
                  <a:tcPr/>
                </a:tc>
                <a:extLst>
                  <a:ext uri="{0D108BD9-81ED-4DB2-BD59-A6C34878D82A}">
                    <a16:rowId xmlns:a16="http://schemas.microsoft.com/office/drawing/2014/main" val="232038122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Khulna</a:t>
                      </a:r>
                      <a:r>
                        <a:rPr lang="en-US" b="1" baseline="0" dirty="0"/>
                        <a:t> University</a:t>
                      </a:r>
                      <a:endParaRPr lang="en-SG" b="1" dirty="0"/>
                    </a:p>
                  </a:txBody>
                  <a:tcPr/>
                </a:tc>
                <a:extLst>
                  <a:ext uri="{0D108BD9-81ED-4DB2-BD59-A6C34878D82A}">
                    <a16:rowId xmlns:a16="http://schemas.microsoft.com/office/drawing/2014/main" val="392130644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Noakhali</a:t>
                      </a:r>
                      <a:r>
                        <a:rPr lang="en-US" b="1" dirty="0"/>
                        <a:t> University of Science and Technology</a:t>
                      </a:r>
                      <a:endParaRPr lang="en-SG" b="1" dirty="0"/>
                    </a:p>
                  </a:txBody>
                  <a:tcPr/>
                </a:tc>
                <a:extLst>
                  <a:ext uri="{0D108BD9-81ED-4DB2-BD59-A6C34878D82A}">
                    <a16:rowId xmlns:a16="http://schemas.microsoft.com/office/drawing/2014/main" val="1131339479"/>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Shahjalal</a:t>
                      </a:r>
                      <a:r>
                        <a:rPr lang="en-US" b="1" baseline="0" dirty="0"/>
                        <a:t> University </a:t>
                      </a:r>
                      <a:r>
                        <a:rPr lang="en-US" b="1" dirty="0"/>
                        <a:t>of Science and Technology</a:t>
                      </a:r>
                      <a:endParaRPr lang="en-SG" b="1" dirty="0"/>
                    </a:p>
                  </a:txBody>
                  <a:tcPr/>
                </a:tc>
                <a:extLst>
                  <a:ext uri="{0D108BD9-81ED-4DB2-BD59-A6C34878D82A}">
                    <a16:rowId xmlns:a16="http://schemas.microsoft.com/office/drawing/2014/main" val="495297682"/>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Sher-e-Bangla</a:t>
                      </a:r>
                      <a:r>
                        <a:rPr lang="en-US" b="1" baseline="0" dirty="0"/>
                        <a:t> Agriculture University</a:t>
                      </a:r>
                      <a:endParaRPr lang="en-SG" b="1" dirty="0"/>
                    </a:p>
                  </a:txBody>
                  <a:tcPr/>
                </a:tc>
                <a:extLst>
                  <a:ext uri="{0D108BD9-81ED-4DB2-BD59-A6C34878D82A}">
                    <a16:rowId xmlns:a16="http://schemas.microsoft.com/office/drawing/2014/main" val="354190507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North South University</a:t>
                      </a:r>
                    </a:p>
                  </a:txBody>
                  <a:tcPr/>
                </a:tc>
                <a:extLst>
                  <a:ext uri="{0D108BD9-81ED-4DB2-BD59-A6C34878D82A}">
                    <a16:rowId xmlns:a16="http://schemas.microsoft.com/office/drawing/2014/main" val="10009"/>
                  </a:ext>
                </a:extLst>
              </a:tr>
            </a:tbl>
          </a:graphicData>
        </a:graphic>
      </p:graphicFrame>
      <p:graphicFrame>
        <p:nvGraphicFramePr>
          <p:cNvPr id="7" name="Table 6"/>
          <p:cNvGraphicFramePr>
            <a:graphicFrameLocks noGrp="1"/>
          </p:cNvGraphicFramePr>
          <p:nvPr>
            <p:extLst/>
          </p:nvPr>
        </p:nvGraphicFramePr>
        <p:xfrm>
          <a:off x="5370490" y="1198785"/>
          <a:ext cx="6556467" cy="2348478"/>
        </p:xfrm>
        <a:graphic>
          <a:graphicData uri="http://schemas.openxmlformats.org/drawingml/2006/table">
            <a:tbl>
              <a:tblPr firstRow="1" bandRow="1">
                <a:tableStyleId>{5C22544A-7EE6-4342-B048-85BDC9FD1C3A}</a:tableStyleId>
              </a:tblPr>
              <a:tblGrid>
                <a:gridCol w="2975020">
                  <a:extLst>
                    <a:ext uri="{9D8B030D-6E8A-4147-A177-3AD203B41FA5}">
                      <a16:colId xmlns:a16="http://schemas.microsoft.com/office/drawing/2014/main" val="4155131984"/>
                    </a:ext>
                  </a:extLst>
                </a:gridCol>
                <a:gridCol w="3581447">
                  <a:extLst>
                    <a:ext uri="{9D8B030D-6E8A-4147-A177-3AD203B41FA5}">
                      <a16:colId xmlns:a16="http://schemas.microsoft.com/office/drawing/2014/main" val="2614824422"/>
                    </a:ext>
                  </a:extLst>
                </a:gridCol>
              </a:tblGrid>
              <a:tr h="319634">
                <a:tc>
                  <a:txBody>
                    <a:bodyPr/>
                    <a:lstStyle/>
                    <a:p>
                      <a:r>
                        <a:rPr lang="en-US" dirty="0"/>
                        <a:t>EXPERT</a:t>
                      </a:r>
                      <a:r>
                        <a:rPr lang="en-US" baseline="0" dirty="0"/>
                        <a:t> CONTRIBUTORS</a:t>
                      </a:r>
                      <a:endParaRPr lang="en-SG" dirty="0"/>
                    </a:p>
                  </a:txBody>
                  <a:tcPr>
                    <a:solidFill>
                      <a:schemeClr val="accent6"/>
                    </a:solidFill>
                  </a:tcPr>
                </a:tc>
                <a:tc>
                  <a:txBody>
                    <a:bodyPr/>
                    <a:lstStyle/>
                    <a:p>
                      <a:r>
                        <a:rPr lang="en-US" dirty="0"/>
                        <a:t>SPECIFIC INPUTS</a:t>
                      </a:r>
                      <a:endParaRPr lang="en-SG" dirty="0"/>
                    </a:p>
                  </a:txBody>
                  <a:tcPr>
                    <a:solidFill>
                      <a:schemeClr val="accent6"/>
                    </a:solidFill>
                  </a:tcPr>
                </a:tc>
                <a:extLst>
                  <a:ext uri="{0D108BD9-81ED-4DB2-BD59-A6C34878D82A}">
                    <a16:rowId xmlns:a16="http://schemas.microsoft.com/office/drawing/2014/main" val="588621041"/>
                  </a:ext>
                </a:extLst>
              </a:tr>
              <a:tr h="319634">
                <a:tc>
                  <a:txBody>
                    <a:bodyPr/>
                    <a:lstStyle/>
                    <a:p>
                      <a:r>
                        <a:rPr lang="en-US" sz="1800" b="0" i="0" kern="1200" dirty="0">
                          <a:solidFill>
                            <a:schemeClr val="dk1"/>
                          </a:solidFill>
                          <a:effectLst/>
                          <a:latin typeface="+mn-lt"/>
                          <a:ea typeface="+mn-ea"/>
                          <a:cs typeface="+mn-cs"/>
                        </a:rPr>
                        <a:t>Prof. (Dr.) </a:t>
                      </a:r>
                      <a:r>
                        <a:rPr lang="en-US" sz="1800" b="0" i="0" kern="1200" dirty="0" err="1">
                          <a:solidFill>
                            <a:schemeClr val="dk1"/>
                          </a:solidFill>
                          <a:effectLst/>
                          <a:latin typeface="+mn-lt"/>
                          <a:ea typeface="+mn-ea"/>
                          <a:cs typeface="+mn-cs"/>
                        </a:rPr>
                        <a:t>Manzoor</a:t>
                      </a:r>
                      <a:r>
                        <a:rPr lang="en-US" sz="1800" b="0" i="0" kern="1200" dirty="0">
                          <a:solidFill>
                            <a:schemeClr val="dk1"/>
                          </a:solidFill>
                          <a:effectLst/>
                          <a:latin typeface="+mn-lt"/>
                          <a:ea typeface="+mn-ea"/>
                          <a:cs typeface="+mn-cs"/>
                        </a:rPr>
                        <a:t> Rashid</a:t>
                      </a:r>
                      <a:endParaRPr lang="en-SG" dirty="0"/>
                    </a:p>
                  </a:txBody>
                  <a:tcPr/>
                </a:tc>
                <a:tc>
                  <a:txBody>
                    <a:bodyPr/>
                    <a:lstStyle/>
                    <a:p>
                      <a:r>
                        <a:rPr lang="en-US" sz="1800" b="0" i="0" kern="1200" dirty="0">
                          <a:solidFill>
                            <a:schemeClr val="dk1"/>
                          </a:solidFill>
                          <a:effectLst/>
                          <a:latin typeface="+mn-lt"/>
                          <a:ea typeface="+mn-ea"/>
                          <a:cs typeface="+mn-cs"/>
                        </a:rPr>
                        <a:t>Curriculum</a:t>
                      </a:r>
                      <a:r>
                        <a:rPr lang="en-US" sz="1800" b="0" i="0" kern="1200" baseline="0" dirty="0">
                          <a:solidFill>
                            <a:schemeClr val="dk1"/>
                          </a:solidFill>
                          <a:effectLst/>
                          <a:latin typeface="+mn-lt"/>
                          <a:ea typeface="+mn-ea"/>
                          <a:cs typeface="+mn-cs"/>
                        </a:rPr>
                        <a:t> Development for all topics</a:t>
                      </a:r>
                      <a:endParaRPr lang="en-SG" b="0" dirty="0"/>
                    </a:p>
                  </a:txBody>
                  <a:tcPr/>
                </a:tc>
                <a:extLst>
                  <a:ext uri="{0D108BD9-81ED-4DB2-BD59-A6C34878D82A}">
                    <a16:rowId xmlns:a16="http://schemas.microsoft.com/office/drawing/2014/main" val="126233955"/>
                  </a:ext>
                </a:extLst>
              </a:tr>
              <a:tr h="428238">
                <a:tc>
                  <a:txBody>
                    <a:bodyPr/>
                    <a:lstStyle/>
                    <a:p>
                      <a:r>
                        <a:rPr lang="en-US" dirty="0"/>
                        <a:t>Prof. (Dr.) Md. </a:t>
                      </a:r>
                      <a:r>
                        <a:rPr lang="en-US" dirty="0" err="1"/>
                        <a:t>Danesh</a:t>
                      </a:r>
                      <a:r>
                        <a:rPr lang="en-US" dirty="0"/>
                        <a:t> Miah</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REDD+, Forest</a:t>
                      </a:r>
                      <a:r>
                        <a:rPr lang="en-US" sz="1800" b="0" i="0" kern="1200" baseline="0" dirty="0">
                          <a:solidFill>
                            <a:schemeClr val="dk1"/>
                          </a:solidFill>
                          <a:effectLst/>
                          <a:latin typeface="+mn-lt"/>
                          <a:ea typeface="+mn-ea"/>
                          <a:cs typeface="+mn-cs"/>
                        </a:rPr>
                        <a:t> Carbon</a:t>
                      </a:r>
                      <a:endParaRPr lang="en-SG" b="0" dirty="0"/>
                    </a:p>
                  </a:txBody>
                  <a:tcPr/>
                </a:tc>
                <a:extLst>
                  <a:ext uri="{0D108BD9-81ED-4DB2-BD59-A6C34878D82A}">
                    <a16:rowId xmlns:a16="http://schemas.microsoft.com/office/drawing/2014/main" val="2857115431"/>
                  </a:ext>
                </a:extLst>
              </a:tr>
              <a:tr h="428238">
                <a:tc>
                  <a:txBody>
                    <a:bodyPr/>
                    <a:lstStyle/>
                    <a:p>
                      <a:r>
                        <a:rPr lang="en-US" sz="1800" b="0" i="0" kern="1200" dirty="0">
                          <a:solidFill>
                            <a:schemeClr val="dk1"/>
                          </a:solidFill>
                          <a:effectLst/>
                          <a:latin typeface="+mn-lt"/>
                          <a:ea typeface="+mn-ea"/>
                          <a:cs typeface="+mn-cs"/>
                        </a:rPr>
                        <a:t>Prof. (Dr.) Md. </a:t>
                      </a:r>
                      <a:r>
                        <a:rPr lang="en-US" sz="1800" b="0" i="0" kern="1200" dirty="0" err="1">
                          <a:solidFill>
                            <a:schemeClr val="dk1"/>
                          </a:solidFill>
                          <a:effectLst/>
                          <a:latin typeface="+mn-lt"/>
                          <a:ea typeface="+mn-ea"/>
                          <a:cs typeface="+mn-cs"/>
                        </a:rPr>
                        <a:t>Jakariya</a:t>
                      </a:r>
                      <a:r>
                        <a:rPr lang="en-US" sz="1800" b="0" i="0" kern="1200" dirty="0">
                          <a:solidFill>
                            <a:schemeClr val="dk1"/>
                          </a:solidFill>
                          <a:effectLst/>
                          <a:latin typeface="+mn-lt"/>
                          <a:ea typeface="+mn-ea"/>
                          <a:cs typeface="+mn-cs"/>
                        </a:rPr>
                        <a:t> </a:t>
                      </a:r>
                      <a:endParaRPr lang="en-SG" dirty="0"/>
                    </a:p>
                  </a:txBody>
                  <a:tcPr/>
                </a:tc>
                <a:tc>
                  <a:txBody>
                    <a:bodyPr/>
                    <a:lstStyle/>
                    <a:p>
                      <a:r>
                        <a:rPr lang="en-US" dirty="0"/>
                        <a:t>Community NR</a:t>
                      </a:r>
                      <a:r>
                        <a:rPr lang="en-US" baseline="0" dirty="0"/>
                        <a:t> Management, Climate Change, Natural Resources Management</a:t>
                      </a:r>
                      <a:endParaRPr lang="en-US" dirty="0"/>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238540" y="6288744"/>
            <a:ext cx="11509113" cy="369332"/>
          </a:xfrm>
          <a:prstGeom prst="rect">
            <a:avLst/>
          </a:prstGeom>
          <a:solidFill>
            <a:schemeClr val="bg1">
              <a:lumMod val="65000"/>
            </a:schemeClr>
          </a:solidFill>
        </p:spPr>
        <p:txBody>
          <a:bodyPr wrap="none" rtlCol="0">
            <a:spAutoFit/>
          </a:bodyPr>
          <a:lstStyle/>
          <a:p>
            <a:r>
              <a:rPr lang="en-US" b="1" dirty="0"/>
              <a:t>DESIGN, LAYOUT AND CONTENT DEVELOPMENT:  Ms. Chi Pham, Curriculum Development Expert, Bangkok, Thailand</a:t>
            </a:r>
            <a:endParaRPr lang="en-SG" b="1" dirty="0"/>
          </a:p>
        </p:txBody>
      </p:sp>
      <p:graphicFrame>
        <p:nvGraphicFramePr>
          <p:cNvPr id="2" name="Table 1"/>
          <p:cNvGraphicFramePr>
            <a:graphicFrameLocks noGrp="1"/>
          </p:cNvGraphicFramePr>
          <p:nvPr>
            <p:extLst/>
          </p:nvPr>
        </p:nvGraphicFramePr>
        <p:xfrm>
          <a:off x="5357236" y="3642695"/>
          <a:ext cx="6582973" cy="2590800"/>
        </p:xfrm>
        <a:graphic>
          <a:graphicData uri="http://schemas.openxmlformats.org/drawingml/2006/table">
            <a:tbl>
              <a:tblPr firstRow="1" bandRow="1">
                <a:tableStyleId>{5C22544A-7EE6-4342-B048-85BDC9FD1C3A}</a:tableStyleId>
              </a:tblPr>
              <a:tblGrid>
                <a:gridCol w="2975020">
                  <a:extLst>
                    <a:ext uri="{9D8B030D-6E8A-4147-A177-3AD203B41FA5}">
                      <a16:colId xmlns:a16="http://schemas.microsoft.com/office/drawing/2014/main" val="60904169"/>
                    </a:ext>
                  </a:extLst>
                </a:gridCol>
                <a:gridCol w="3607953">
                  <a:extLst>
                    <a:ext uri="{9D8B030D-6E8A-4147-A177-3AD203B41FA5}">
                      <a16:colId xmlns:a16="http://schemas.microsoft.com/office/drawing/2014/main" val="515064804"/>
                    </a:ext>
                  </a:extLst>
                </a:gridCol>
              </a:tblGrid>
              <a:tr h="370840">
                <a:tc>
                  <a:txBody>
                    <a:bodyPr/>
                    <a:lstStyle/>
                    <a:p>
                      <a:r>
                        <a:rPr lang="en-US" dirty="0"/>
                        <a:t>CREL</a:t>
                      </a:r>
                      <a:r>
                        <a:rPr lang="en-US" baseline="0" dirty="0"/>
                        <a:t> STAFF</a:t>
                      </a:r>
                      <a:endParaRPr lang="en-SG" dirty="0"/>
                    </a:p>
                  </a:txBody>
                  <a:tcPr>
                    <a:solidFill>
                      <a:srgbClr val="7030A0"/>
                    </a:solidFill>
                  </a:tcPr>
                </a:tc>
                <a:tc>
                  <a:txBody>
                    <a:bodyPr/>
                    <a:lstStyle/>
                    <a:p>
                      <a:r>
                        <a:rPr lang="en-US" dirty="0"/>
                        <a:t>CREL STAFF</a:t>
                      </a:r>
                      <a:endParaRPr lang="en-SG" dirty="0"/>
                    </a:p>
                  </a:txBody>
                  <a:tcPr>
                    <a:solidFill>
                      <a:srgbClr val="7030A0"/>
                    </a:solidFill>
                  </a:tcPr>
                </a:tc>
                <a:extLst>
                  <a:ext uri="{0D108BD9-81ED-4DB2-BD59-A6C34878D82A}">
                    <a16:rowId xmlns:a16="http://schemas.microsoft.com/office/drawing/2014/main" val="2733548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John A Dorr</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Utpal Dutta</a:t>
                      </a:r>
                      <a:endParaRPr lang="en-SG" dirty="0"/>
                    </a:p>
                  </a:txBody>
                  <a:tcPr/>
                </a:tc>
                <a:extLst>
                  <a:ext uri="{0D108BD9-81ED-4DB2-BD59-A6C34878D82A}">
                    <a16:rowId xmlns:a16="http://schemas.microsoft.com/office/drawing/2014/main" val="2373039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Abu Mostafa Kamal Uddin</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Ruhul Mohaiman Chowdhury</a:t>
                      </a:r>
                      <a:endParaRPr lang="en-US" sz="1800" dirty="0">
                        <a:latin typeface="+mn-lt"/>
                      </a:endParaRPr>
                    </a:p>
                  </a:txBody>
                  <a:tcPr/>
                </a:tc>
                <a:extLst>
                  <a:ext uri="{0D108BD9-81ED-4DB2-BD59-A6C34878D82A}">
                    <a16:rowId xmlns:a16="http://schemas.microsoft.com/office/drawing/2014/main" val="2990890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Kevin  T. Kamp</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Rahima Khatun</a:t>
                      </a:r>
                      <a:endParaRPr lang="en-US" sz="1800" dirty="0">
                        <a:latin typeface="+mn-lt"/>
                      </a:endParaRPr>
                    </a:p>
                  </a:txBody>
                  <a:tcPr/>
                </a:tc>
                <a:extLst>
                  <a:ext uri="{0D108BD9-81ED-4DB2-BD59-A6C34878D82A}">
                    <a16:rowId xmlns:a16="http://schemas.microsoft.com/office/drawing/2014/main" val="21120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Paul Thompson</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mn-lt"/>
                          <a:ea typeface="Calibri" panose="020F0502020204030204" pitchFamily="34" charset="0"/>
                          <a:cs typeface="Times New Roman" panose="02020603050405020304" pitchFamily="18" charset="0"/>
                        </a:rPr>
                        <a:t>Sultana Razia Zummi</a:t>
                      </a:r>
                      <a:endParaRPr lang="en-US" sz="18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96663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Abdul</a:t>
                      </a:r>
                      <a:r>
                        <a:rPr lang="de-DE" sz="1800" baseline="0" dirty="0"/>
                        <a:t> Wahab</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Shams Uddin </a:t>
                      </a:r>
                      <a:endParaRPr lang="en-SG" dirty="0"/>
                    </a:p>
                  </a:txBody>
                  <a:tcPr/>
                </a:tc>
                <a:extLst>
                  <a:ext uri="{0D108BD9-81ED-4DB2-BD59-A6C34878D82A}">
                    <a16:rowId xmlns:a16="http://schemas.microsoft.com/office/drawing/2014/main" val="4130319332"/>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Shahzia </a:t>
                      </a:r>
                      <a:r>
                        <a:rPr lang="en-US" sz="1800" kern="1200" dirty="0" err="1">
                          <a:effectLst/>
                        </a:rPr>
                        <a:t>Mohsin</a:t>
                      </a:r>
                      <a:r>
                        <a:rPr lang="en-US" sz="1800" kern="1200" dirty="0">
                          <a:effectLst/>
                        </a:rPr>
                        <a:t> Khan</a:t>
                      </a:r>
                      <a:endParaRPr lang="en-US" sz="1800" dirty="0"/>
                    </a:p>
                  </a:txBody>
                  <a:tcPr/>
                </a:tc>
                <a:tc>
                  <a:txBody>
                    <a:bodyPr/>
                    <a:lstStyle/>
                    <a:p>
                      <a:endParaRPr lang="en-SG" dirty="0"/>
                    </a:p>
                  </a:txBody>
                  <a:tcPr/>
                </a:tc>
                <a:extLst>
                  <a:ext uri="{0D108BD9-81ED-4DB2-BD59-A6C34878D82A}">
                    <a16:rowId xmlns:a16="http://schemas.microsoft.com/office/drawing/2014/main" val="1770384977"/>
                  </a:ext>
                </a:extLst>
              </a:tr>
            </a:tbl>
          </a:graphicData>
        </a:graphic>
      </p:graphicFrame>
    </p:spTree>
    <p:extLst>
      <p:ext uri="{BB962C8B-B14F-4D97-AF65-F5344CB8AC3E}">
        <p14:creationId xmlns:p14="http://schemas.microsoft.com/office/powerpoint/2010/main" val="316701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indent="0">
              <a:buNone/>
            </a:pPr>
            <a:r>
              <a:rPr lang="en-US" i="1" dirty="0">
                <a:uFillTx/>
              </a:rPr>
              <a:t>At the end of this session, learners will be able to:</a:t>
            </a:r>
            <a:endParaRPr lang="en-US" dirty="0">
              <a:uFillTx/>
            </a:endParaRPr>
          </a:p>
          <a:p>
            <a:pPr lvl="0"/>
            <a:r>
              <a:rPr lang="en-US" dirty="0"/>
              <a:t>Evaluate the sources of uncertainties associated with projected climate change impacts</a:t>
            </a:r>
          </a:p>
          <a:p>
            <a:pPr lvl="0"/>
            <a:r>
              <a:rPr lang="en-US" dirty="0"/>
              <a:t>Analyze uncertainties during decision making processes</a:t>
            </a:r>
          </a:p>
          <a:p>
            <a:r>
              <a:rPr lang="en-US"/>
              <a:t>Use scenarios, smart adaptive thinking and measures to deal with uncertainties appropriately</a:t>
            </a:r>
            <a:endParaRPr lang="en-US" dirty="0">
              <a:uFillTx/>
            </a:endParaRPr>
          </a:p>
        </p:txBody>
      </p:sp>
      <p:sp>
        <p:nvSpPr>
          <p:cNvPr id="2" name="Title 1"/>
          <p:cNvSpPr>
            <a:spLocks noGrp="1"/>
          </p:cNvSpPr>
          <p:nvPr>
            <p:ph type="title"/>
          </p:nvPr>
        </p:nvSpPr>
        <p:spPr/>
        <p:txBody>
          <a:bodyPr/>
          <a:lstStyle/>
          <a:p>
            <a:r>
              <a:rPr lang="en-US">
                <a:uFillTx/>
              </a:rPr>
              <a:t>Learning Objectives </a:t>
            </a:r>
            <a:endParaRPr lang="en-US" dirty="0">
              <a:uFillTx/>
            </a:endParaRPr>
          </a:p>
        </p:txBody>
      </p:sp>
    </p:spTree>
    <p:extLst>
      <p:ext uri="{BB962C8B-B14F-4D97-AF65-F5344CB8AC3E}">
        <p14:creationId xmlns:p14="http://schemas.microsoft.com/office/powerpoint/2010/main" val="1434984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Autofit/>
          </a:bodyPr>
          <a:lstStyle/>
          <a:p>
            <a:pPr>
              <a:spcAft>
                <a:spcPts val="600"/>
              </a:spcAft>
            </a:pPr>
            <a:r>
              <a:rPr lang="en-US" sz="2200" dirty="0"/>
              <a:t>Introduction </a:t>
            </a:r>
          </a:p>
          <a:p>
            <a:pPr>
              <a:spcAft>
                <a:spcPts val="600"/>
              </a:spcAft>
            </a:pPr>
            <a:r>
              <a:rPr lang="en-US" sz="2200" dirty="0"/>
              <a:t>Sources of Uncertainty when applied to climate impacts</a:t>
            </a:r>
          </a:p>
          <a:p>
            <a:pPr>
              <a:spcAft>
                <a:spcPts val="600"/>
              </a:spcAft>
            </a:pPr>
            <a:r>
              <a:rPr lang="en-US" sz="2200" dirty="0"/>
              <a:t>Modeling climate variability – the Surprise Scenarios and Adaptation</a:t>
            </a:r>
          </a:p>
          <a:p>
            <a:pPr fontAlgn="t">
              <a:spcAft>
                <a:spcPts val="600"/>
              </a:spcAft>
            </a:pPr>
            <a:r>
              <a:rPr lang="en-US" sz="2200" dirty="0"/>
              <a:t>Social uncertainty</a:t>
            </a:r>
          </a:p>
          <a:p>
            <a:pPr fontAlgn="t">
              <a:spcAft>
                <a:spcPts val="600"/>
              </a:spcAft>
            </a:pPr>
            <a:r>
              <a:rPr lang="en-US" sz="2200" dirty="0"/>
              <a:t>Scientific uncertainty</a:t>
            </a:r>
          </a:p>
          <a:p>
            <a:pPr fontAlgn="t">
              <a:spcAft>
                <a:spcPts val="600"/>
              </a:spcAft>
            </a:pPr>
            <a:r>
              <a:rPr lang="en-US" sz="2200" dirty="0"/>
              <a:t>Approaches to Management Given Uncertainty</a:t>
            </a:r>
          </a:p>
          <a:p>
            <a:pPr>
              <a:spcAft>
                <a:spcPts val="600"/>
              </a:spcAft>
            </a:pPr>
            <a:r>
              <a:rPr lang="en-US" sz="2200" dirty="0"/>
              <a:t>Forest management planning strategies </a:t>
            </a:r>
          </a:p>
          <a:p>
            <a:pPr>
              <a:spcAft>
                <a:spcPts val="600"/>
              </a:spcAft>
            </a:pPr>
            <a:r>
              <a:rPr lang="en-US" sz="2200" dirty="0"/>
              <a:t>Uncertainty in Modeling</a:t>
            </a:r>
          </a:p>
          <a:p>
            <a:pPr>
              <a:spcAft>
                <a:spcPts val="600"/>
              </a:spcAft>
            </a:pPr>
            <a:r>
              <a:rPr lang="en-US" sz="2200" dirty="0"/>
              <a:t>Reflections</a:t>
            </a:r>
          </a:p>
          <a:p>
            <a:endParaRPr lang="en-US" sz="2200" dirty="0"/>
          </a:p>
        </p:txBody>
      </p:sp>
      <p:sp>
        <p:nvSpPr>
          <p:cNvPr id="6" name="Title 5"/>
          <p:cNvSpPr>
            <a:spLocks noGrp="1"/>
          </p:cNvSpPr>
          <p:nvPr>
            <p:ph type="title"/>
          </p:nvPr>
        </p:nvSpPr>
        <p:spPr/>
        <p:txBody>
          <a:bodyPr/>
          <a:lstStyle/>
          <a:p>
            <a:r>
              <a:rPr lang="en-US" dirty="0">
                <a:uFillTx/>
              </a:rPr>
              <a:t>Outline</a:t>
            </a:r>
          </a:p>
        </p:txBody>
      </p:sp>
    </p:spTree>
    <p:extLst>
      <p:ext uri="{BB962C8B-B14F-4D97-AF65-F5344CB8AC3E}">
        <p14:creationId xmlns:p14="http://schemas.microsoft.com/office/powerpoint/2010/main" val="196838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2316" y="1825625"/>
            <a:ext cx="5181600" cy="4351338"/>
          </a:xfrm>
        </p:spPr>
        <p:txBody>
          <a:bodyPr>
            <a:normAutofit/>
          </a:bodyPr>
          <a:lstStyle/>
          <a:p>
            <a:pPr marL="0" indent="0">
              <a:buNone/>
            </a:pPr>
            <a:r>
              <a:rPr lang="en-US" dirty="0">
                <a:cs typeface="Calibri"/>
              </a:rPr>
              <a:t>A good treatment risk assessment with uncertainty. Demonstrates how the benefits of taking action against climate change outweigh the costs and risks of being wrong. </a:t>
            </a:r>
          </a:p>
          <a:p>
            <a:pPr marL="0" indent="0">
              <a:buNone/>
            </a:pPr>
            <a:endParaRPr lang="en-US" dirty="0"/>
          </a:p>
        </p:txBody>
      </p:sp>
      <p:sp>
        <p:nvSpPr>
          <p:cNvPr id="6" name="Text Placeholder 5"/>
          <p:cNvSpPr>
            <a:spLocks noGrp="1"/>
          </p:cNvSpPr>
          <p:nvPr>
            <p:ph sz="half" idx="2"/>
          </p:nvPr>
        </p:nvSpPr>
        <p:spPr>
          <a:xfrm>
            <a:off x="6172200" y="1554956"/>
            <a:ext cx="5181600" cy="4351338"/>
          </a:xfrm>
        </p:spPr>
        <p:txBody>
          <a:bodyPr>
            <a:normAutofit fontScale="25000" lnSpcReduction="20000"/>
          </a:bodyPr>
          <a:lstStyle/>
          <a:p>
            <a:pPr marL="0" indent="0">
              <a:lnSpc>
                <a:spcPct val="130000"/>
              </a:lnSpc>
              <a:spcBef>
                <a:spcPts val="300"/>
              </a:spcBef>
              <a:spcAft>
                <a:spcPts val="300"/>
              </a:spcAft>
              <a:buNone/>
            </a:pPr>
            <a:endParaRPr lang="en-US" sz="9600" dirty="0">
              <a:hlinkClick r:id="rId2"/>
            </a:endParaRPr>
          </a:p>
          <a:p>
            <a:pPr marL="0" indent="0">
              <a:lnSpc>
                <a:spcPct val="130000"/>
              </a:lnSpc>
              <a:spcBef>
                <a:spcPts val="300"/>
              </a:spcBef>
              <a:spcAft>
                <a:spcPts val="300"/>
              </a:spcAft>
              <a:buNone/>
            </a:pPr>
            <a:endParaRPr lang="en-US" sz="9600" dirty="0">
              <a:hlinkClick r:id="rId2"/>
            </a:endParaRPr>
          </a:p>
          <a:p>
            <a:pPr marL="0" indent="0">
              <a:lnSpc>
                <a:spcPct val="130000"/>
              </a:lnSpc>
              <a:spcBef>
                <a:spcPts val="300"/>
              </a:spcBef>
              <a:spcAft>
                <a:spcPts val="300"/>
              </a:spcAft>
              <a:buNone/>
            </a:pPr>
            <a:endParaRPr lang="en-US" sz="9600" dirty="0">
              <a:hlinkClick r:id="rId2"/>
            </a:endParaRPr>
          </a:p>
          <a:p>
            <a:pPr marL="0" indent="0">
              <a:lnSpc>
                <a:spcPct val="130000"/>
              </a:lnSpc>
              <a:spcBef>
                <a:spcPts val="300"/>
              </a:spcBef>
              <a:spcAft>
                <a:spcPts val="300"/>
              </a:spcAft>
              <a:buNone/>
            </a:pPr>
            <a:endParaRPr lang="en-US" sz="9600" dirty="0">
              <a:hlinkClick r:id="rId2"/>
            </a:endParaRPr>
          </a:p>
          <a:p>
            <a:pPr marL="0" indent="0">
              <a:lnSpc>
                <a:spcPct val="130000"/>
              </a:lnSpc>
              <a:spcBef>
                <a:spcPts val="300"/>
              </a:spcBef>
              <a:spcAft>
                <a:spcPts val="300"/>
              </a:spcAft>
              <a:buNone/>
            </a:pPr>
            <a:endParaRPr lang="en-US" sz="9600" dirty="0">
              <a:hlinkClick r:id="rId2"/>
            </a:endParaRPr>
          </a:p>
          <a:p>
            <a:pPr marL="0" indent="0">
              <a:lnSpc>
                <a:spcPct val="130000"/>
              </a:lnSpc>
              <a:spcBef>
                <a:spcPts val="300"/>
              </a:spcBef>
              <a:spcAft>
                <a:spcPts val="300"/>
              </a:spcAft>
              <a:buNone/>
            </a:pPr>
            <a:endParaRPr lang="en-US" sz="9600" dirty="0">
              <a:hlinkClick r:id="rId2"/>
            </a:endParaRPr>
          </a:p>
          <a:p>
            <a:pPr marL="0" indent="0">
              <a:lnSpc>
                <a:spcPct val="130000"/>
              </a:lnSpc>
              <a:spcBef>
                <a:spcPts val="300"/>
              </a:spcBef>
              <a:spcAft>
                <a:spcPts val="300"/>
              </a:spcAft>
              <a:buNone/>
            </a:pPr>
            <a:endParaRPr lang="en-US" sz="9600" dirty="0">
              <a:hlinkClick r:id="rId2"/>
            </a:endParaRPr>
          </a:p>
          <a:p>
            <a:pPr marL="0" indent="0">
              <a:lnSpc>
                <a:spcPct val="130000"/>
              </a:lnSpc>
              <a:spcBef>
                <a:spcPts val="300"/>
              </a:spcBef>
              <a:spcAft>
                <a:spcPts val="300"/>
              </a:spcAft>
              <a:buNone/>
            </a:pPr>
            <a:endParaRPr lang="en-US" sz="9600" dirty="0">
              <a:hlinkClick r:id="rId2"/>
            </a:endParaRPr>
          </a:p>
          <a:p>
            <a:pPr marL="0" indent="0">
              <a:lnSpc>
                <a:spcPct val="130000"/>
              </a:lnSpc>
              <a:spcBef>
                <a:spcPts val="300"/>
              </a:spcBef>
              <a:spcAft>
                <a:spcPts val="300"/>
              </a:spcAft>
              <a:buNone/>
            </a:pPr>
            <a:endParaRPr lang="en-US" sz="9600" dirty="0">
              <a:hlinkClick r:id="rId2"/>
            </a:endParaRPr>
          </a:p>
          <a:p>
            <a:pPr marL="0" indent="0">
              <a:lnSpc>
                <a:spcPct val="130000"/>
              </a:lnSpc>
              <a:spcBef>
                <a:spcPts val="300"/>
              </a:spcBef>
              <a:spcAft>
                <a:spcPts val="300"/>
              </a:spcAft>
              <a:buNone/>
            </a:pPr>
            <a:r>
              <a:rPr lang="en-US" sz="9600" dirty="0">
                <a:hlinkClick r:id="rId2"/>
              </a:rPr>
              <a:t>https://www.youtube.com/watch?v=mF_anaVcCXg</a:t>
            </a:r>
            <a:endParaRPr lang="en-US" sz="9600" dirty="0"/>
          </a:p>
          <a:p>
            <a:pPr marL="0" indent="0">
              <a:lnSpc>
                <a:spcPct val="130000"/>
              </a:lnSpc>
              <a:spcBef>
                <a:spcPts val="300"/>
              </a:spcBef>
              <a:spcAft>
                <a:spcPts val="300"/>
              </a:spcAft>
              <a:buNone/>
            </a:pPr>
            <a:endParaRPr lang="de-DE" sz="9600" dirty="0">
              <a:latin typeface="Calibri"/>
              <a:cs typeface="Calibri"/>
            </a:endParaRPr>
          </a:p>
        </p:txBody>
      </p:sp>
      <p:sp>
        <p:nvSpPr>
          <p:cNvPr id="2" name="Title 1"/>
          <p:cNvSpPr>
            <a:spLocks noGrp="1"/>
          </p:cNvSpPr>
          <p:nvPr>
            <p:ph type="title"/>
          </p:nvPr>
        </p:nvSpPr>
        <p:spPr/>
        <p:txBody>
          <a:bodyPr>
            <a:normAutofit/>
          </a:bodyPr>
          <a:lstStyle/>
          <a:p>
            <a:r>
              <a:rPr lang="en-US" dirty="0"/>
              <a:t>Video </a:t>
            </a:r>
            <a:r>
              <a:rPr lang="en-US"/>
              <a:t>for in</a:t>
            </a:r>
            <a:r>
              <a:rPr lang="en-US" dirty="0"/>
              <a:t>-class viewing</a:t>
            </a:r>
          </a:p>
        </p:txBody>
      </p:sp>
      <p:pic>
        <p:nvPicPr>
          <p:cNvPr id="5" name="Picture 4"/>
          <p:cNvPicPr>
            <a:picLocks noChangeAspect="1"/>
          </p:cNvPicPr>
          <p:nvPr/>
        </p:nvPicPr>
        <p:blipFill>
          <a:blip r:embed="rId3"/>
          <a:stretch>
            <a:fillRect/>
          </a:stretch>
        </p:blipFill>
        <p:spPr>
          <a:xfrm>
            <a:off x="6172200" y="1825625"/>
            <a:ext cx="5023282" cy="3810000"/>
          </a:xfrm>
          <a:prstGeom prst="rect">
            <a:avLst/>
          </a:prstGeom>
        </p:spPr>
      </p:pic>
    </p:spTree>
    <p:extLst>
      <p:ext uri="{BB962C8B-B14F-4D97-AF65-F5344CB8AC3E}">
        <p14:creationId xmlns:p14="http://schemas.microsoft.com/office/powerpoint/2010/main" val="1540271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r>
              <a:rPr lang="en-US" dirty="0"/>
              <a:t>What are the four possible conditions of certainty and action?  </a:t>
            </a:r>
          </a:p>
          <a:p>
            <a:r>
              <a:rPr lang="en-US" dirty="0"/>
              <a:t>Are these common to many decision situations where uncertainty exists?</a:t>
            </a:r>
          </a:p>
          <a:p>
            <a:r>
              <a:rPr lang="en-US" dirty="0"/>
              <a:t>Can you apply this same logic to floods and droughts?</a:t>
            </a:r>
          </a:p>
          <a:p>
            <a:r>
              <a:rPr lang="en-US" i="1" dirty="0">
                <a:solidFill>
                  <a:srgbClr val="FF0000"/>
                </a:solidFill>
              </a:rPr>
              <a:t>Do you see any flaws in the arguments presented? </a:t>
            </a:r>
            <a:endParaRPr lang="en-US" dirty="0"/>
          </a:p>
          <a:p>
            <a:r>
              <a:rPr lang="en-US" dirty="0"/>
              <a:t>Can you see how this same logic would work even if no “belief” were involved, but rather unknown probabilities? </a:t>
            </a:r>
          </a:p>
          <a:p>
            <a:r>
              <a:rPr lang="en-US" i="1" dirty="0"/>
              <a:t>Extra</a:t>
            </a:r>
            <a:r>
              <a:rPr lang="en-US" dirty="0"/>
              <a:t>: Review the other videos by this same author on YouTube: wonderingmind42</a:t>
            </a:r>
          </a:p>
          <a:p>
            <a:endParaRPr lang="en-US" dirty="0"/>
          </a:p>
        </p:txBody>
      </p:sp>
      <p:sp>
        <p:nvSpPr>
          <p:cNvPr id="5" name="Title 4"/>
          <p:cNvSpPr>
            <a:spLocks noGrp="1"/>
          </p:cNvSpPr>
          <p:nvPr>
            <p:ph type="title"/>
          </p:nvPr>
        </p:nvSpPr>
        <p:spPr/>
        <p:txBody>
          <a:bodyPr>
            <a:normAutofit fontScale="90000"/>
          </a:bodyPr>
          <a:lstStyle/>
          <a:p>
            <a:r>
              <a:rPr lang="en-US" dirty="0"/>
              <a:t>Discussion questions about video on previous slide</a:t>
            </a:r>
          </a:p>
        </p:txBody>
      </p:sp>
    </p:spTree>
    <p:extLst>
      <p:ext uri="{BB962C8B-B14F-4D97-AF65-F5344CB8AC3E}">
        <p14:creationId xmlns:p14="http://schemas.microsoft.com/office/powerpoint/2010/main" val="2424220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idx="1"/>
          </p:nvPr>
        </p:nvSpPr>
        <p:spPr/>
        <p:txBody>
          <a:bodyPr/>
          <a:lstStyle/>
          <a:p>
            <a:pPr lvl="0"/>
            <a:r>
              <a:rPr lang="en" dirty="0">
                <a:uFillTx/>
                <a:sym typeface="Arial"/>
              </a:rPr>
              <a:t>Emissions scenarios</a:t>
            </a:r>
          </a:p>
          <a:p>
            <a:pPr lvl="0"/>
            <a:r>
              <a:rPr lang="en" dirty="0">
                <a:uFillTx/>
                <a:sym typeface="Arial"/>
              </a:rPr>
              <a:t>Global Climate Models (GCMs)</a:t>
            </a:r>
          </a:p>
          <a:p>
            <a:pPr lvl="0"/>
            <a:r>
              <a:rPr lang="en" dirty="0">
                <a:uFillTx/>
                <a:sym typeface="Arial"/>
              </a:rPr>
              <a:t>Downscaling methods</a:t>
            </a:r>
          </a:p>
          <a:p>
            <a:pPr lvl="0"/>
            <a:r>
              <a:rPr lang="en" dirty="0">
                <a:uFillTx/>
                <a:sym typeface="Arial"/>
              </a:rPr>
              <a:t>Impact models</a:t>
            </a:r>
          </a:p>
          <a:p>
            <a:pPr lvl="0"/>
            <a:r>
              <a:rPr lang="en" dirty="0">
                <a:uFillTx/>
                <a:sym typeface="Arial"/>
              </a:rPr>
              <a:t>Interactions among multiple stressors </a:t>
            </a:r>
          </a:p>
          <a:p>
            <a:pPr lvl="0"/>
            <a:r>
              <a:rPr lang="en" dirty="0">
                <a:uFillTx/>
                <a:sym typeface="Arial"/>
              </a:rPr>
              <a:t>Scale of impact assessment vs. management actions</a:t>
            </a:r>
          </a:p>
        </p:txBody>
      </p:sp>
      <p:sp>
        <p:nvSpPr>
          <p:cNvPr id="129" name="Shape 129"/>
          <p:cNvSpPr txBox="1">
            <a:spLocks noGrp="1"/>
          </p:cNvSpPr>
          <p:nvPr>
            <p:ph type="title"/>
          </p:nvPr>
        </p:nvSpPr>
        <p:spPr/>
        <p:txBody>
          <a:bodyPr>
            <a:normAutofit fontScale="90000"/>
          </a:bodyPr>
          <a:lstStyle/>
          <a:p>
            <a:pPr lvl="0"/>
            <a:r>
              <a:rPr lang="en" dirty="0">
                <a:uFillTx/>
                <a:sym typeface="Calibri"/>
              </a:rPr>
              <a:t>Sources of Uncertainty when applied to climate impacts</a:t>
            </a:r>
          </a:p>
        </p:txBody>
      </p:sp>
    </p:spTree>
    <p:extLst>
      <p:ext uri="{BB962C8B-B14F-4D97-AF65-F5344CB8AC3E}">
        <p14:creationId xmlns:p14="http://schemas.microsoft.com/office/powerpoint/2010/main" val="448015964"/>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2187</Words>
  <Application>Microsoft Office PowerPoint</Application>
  <PresentationFormat>Widescreen</PresentationFormat>
  <Paragraphs>338</Paragraphs>
  <Slides>35</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Calibri Light</vt:lpstr>
      <vt:lpstr>Times New Roman</vt:lpstr>
      <vt:lpstr>Verdana</vt:lpstr>
      <vt:lpstr>Wingdings</vt:lpstr>
      <vt:lpstr>Office Theme</vt:lpstr>
      <vt:lpstr>1_Office Theme</vt:lpstr>
      <vt:lpstr>Bangladesh Climate-Resilient Ecosystem Curriculum (BACUM)</vt:lpstr>
      <vt:lpstr>Module 1: Introduction to Climate Change</vt:lpstr>
      <vt:lpstr>Introduction to Climate Change (ICC)</vt:lpstr>
      <vt:lpstr>Acknowledgements</vt:lpstr>
      <vt:lpstr>Learning Objectives </vt:lpstr>
      <vt:lpstr>Outline</vt:lpstr>
      <vt:lpstr>Video for in-class viewing</vt:lpstr>
      <vt:lpstr>Discussion questions about video on previous slide</vt:lpstr>
      <vt:lpstr>Sources of Uncertainty when applied to climate impacts</vt:lpstr>
      <vt:lpstr>Uncertainty does not mean complete ignorance</vt:lpstr>
      <vt:lpstr>Confidence in projections</vt:lpstr>
      <vt:lpstr>Modelling climate variability – the surprise scenarios</vt:lpstr>
      <vt:lpstr>Philosophy for adaptation:</vt:lpstr>
      <vt:lpstr>Climate change effects occur in addition to contemporary resource problems </vt:lpstr>
      <vt:lpstr>Adaptation: Thinking Differently</vt:lpstr>
      <vt:lpstr>Social uncertainty: value social capital</vt:lpstr>
      <vt:lpstr>Scientific Uncertainty</vt:lpstr>
      <vt:lpstr>Climate feedbacks </vt:lpstr>
      <vt:lpstr>Scientific uncertainty</vt:lpstr>
      <vt:lpstr>Scientific uncertainty</vt:lpstr>
      <vt:lpstr>Approaches to management given uncertainty</vt:lpstr>
      <vt:lpstr>Optimal control and hedging</vt:lpstr>
      <vt:lpstr>Adaptive management</vt:lpstr>
      <vt:lpstr>Scenario-based planning</vt:lpstr>
      <vt:lpstr>Group Discussion</vt:lpstr>
      <vt:lpstr>Forest management planning strategies</vt:lpstr>
      <vt:lpstr>Modeling </vt:lpstr>
      <vt:lpstr>Important sources of uncertainty in model predictions</vt:lpstr>
      <vt:lpstr>Example (conceptual uncertainty)</vt:lpstr>
      <vt:lpstr>Instructor Review of Materials</vt:lpstr>
      <vt:lpstr>Different conclusions</vt:lpstr>
      <vt:lpstr>No “silver bullet” for model prediction</vt:lpstr>
      <vt:lpstr>Reference</vt:lpstr>
      <vt:lpstr>References and Resources</vt:lpstr>
      <vt:lpstr>USAID's Climate-Resilient Ecosystems and Livelihoods (CREL) Project Winrock International  House 13/B, Road 54, Gulshan 2, Dhaka 1212 Bangladesh  Tel: +880-2-9848401   www.winrock.org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 Pham</dc:creator>
  <cp:lastModifiedBy>Kevin T. Kamp</cp:lastModifiedBy>
  <cp:revision>247</cp:revision>
  <dcterms:created xsi:type="dcterms:W3CDTF">2016-05-20T10:07:21Z</dcterms:created>
  <dcterms:modified xsi:type="dcterms:W3CDTF">2017-01-08T07:10:03Z</dcterms:modified>
</cp:coreProperties>
</file>