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7" r:id="rId2"/>
    <p:sldId id="510" r:id="rId3"/>
    <p:sldId id="445" r:id="rId4"/>
    <p:sldId id="513"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83"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500" r:id="rId60"/>
    <p:sldId id="501" r:id="rId61"/>
    <p:sldId id="502" r:id="rId62"/>
    <p:sldId id="503" r:id="rId63"/>
    <p:sldId id="504" r:id="rId64"/>
    <p:sldId id="505" r:id="rId65"/>
    <p:sldId id="506" r:id="rId66"/>
    <p:sldId id="509" r:id="rId67"/>
    <p:sldId id="507" r:id="rId68"/>
    <p:sldId id="508" r:id="rId69"/>
    <p:sldId id="511" r:id="rId70"/>
    <p:sldId id="51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72352" autoAdjust="0"/>
  </p:normalViewPr>
  <p:slideViewPr>
    <p:cSldViewPr snapToGrid="0">
      <p:cViewPr>
        <p:scale>
          <a:sx n="55" d="100"/>
          <a:sy n="55" d="100"/>
        </p:scale>
        <p:origin x="1428" y="-30"/>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ms-eoc.org/uploads/resources/446/attachment/Climate%20Change%20&amp;%20Rural%20Communities%20in%20the%20GMS%20-%20A%20Framework%20for%20Assessing%20Vulnerability%20&amp;%20Adaptation%20Options.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tart.or.th/"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fs.fed.us/biology/watershed/BMP.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fs.fed.us/biology/watershed/BMP.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85349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SEA Start RC, as referenced</a:t>
            </a:r>
            <a:r>
              <a:rPr lang="en-US" baseline="0" dirty="0"/>
              <a:t> in </a:t>
            </a:r>
            <a:r>
              <a:rPr lang="en-US" sz="1200" dirty="0">
                <a:hlinkClick r:id="rId3"/>
              </a:rPr>
              <a:t>http://www.gms-eoc.org/uploads/resources/446/attachment/Climate%20Change%20%26%20Rural%20Communities%20in%20the%20GMS%20-%20A%20Framework%20for%20Assessing%20Vulnerability%20%26%20Adaptation%20Options.pdf</a:t>
            </a:r>
            <a:endParaRPr lang="en-US" sz="1200" dirty="0"/>
          </a:p>
          <a:p>
            <a:endParaRPr lang="en-US" sz="1200" dirty="0"/>
          </a:p>
          <a:p>
            <a:r>
              <a:rPr lang="en-US" dirty="0"/>
              <a:t>From: World Bank. 2014. </a:t>
            </a:r>
          </a:p>
          <a:p>
            <a:r>
              <a:rPr lang="en-US" sz="1200" dirty="0">
                <a:hlinkClick r:id="rId3"/>
              </a:rPr>
              <a:t>http://www.gms-eoc.org/uploads/resources/446/attachment/Climate%20Change%20%26%20Rural%20Communities%20in%20the%20GMS%20-%20A%20Framework%20for%20Assessing%20Vulnerability%20%26%20Adaptation%20Options.pdf</a:t>
            </a:r>
            <a:br>
              <a:rPr lang="en-US" sz="1200" dirty="0">
                <a:hlinkClick r:id="rId3"/>
              </a:rPr>
            </a:br>
            <a:r>
              <a:rPr lang="en-US" dirty="0"/>
              <a:t>&amp; Southeast Asia START Regional Center</a:t>
            </a:r>
          </a:p>
          <a:p>
            <a:r>
              <a:rPr lang="en-US" sz="1200" dirty="0">
                <a:hlinkClick r:id="rId4"/>
              </a:rPr>
              <a:t>www.start.or.th/</a:t>
            </a:r>
            <a:endParaRPr lang="en-US" sz="1200"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13</a:t>
            </a:fld>
            <a:endParaRPr lang="en-US"/>
          </a:p>
        </p:txBody>
      </p:sp>
    </p:spTree>
    <p:extLst>
      <p:ext uri="{BB962C8B-B14F-4D97-AF65-F5344CB8AC3E}">
        <p14:creationId xmlns:p14="http://schemas.microsoft.com/office/powerpoint/2010/main" val="296038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b="1" dirty="0"/>
              <a:t>Key message:</a:t>
            </a:r>
          </a:p>
          <a:p>
            <a:r>
              <a:rPr lang="en-US" dirty="0"/>
              <a:t>Give an idea about BMP,</a:t>
            </a:r>
            <a:r>
              <a:rPr lang="en-US" baseline="0" dirty="0"/>
              <a:t> an approach to practice to protect water and soil systematically.</a:t>
            </a:r>
          </a:p>
          <a:p>
            <a:endParaRPr lang="en-US" baseline="0" dirty="0"/>
          </a:p>
          <a:p>
            <a:pPr marL="0" indent="0">
              <a:spcBef>
                <a:spcPts val="0"/>
              </a:spcBef>
              <a:spcAft>
                <a:spcPts val="0"/>
              </a:spcAft>
              <a:buNone/>
            </a:pPr>
            <a:r>
              <a:rPr lang="en-US" baseline="0" dirty="0"/>
              <a:t>Reference: </a:t>
            </a:r>
            <a:br>
              <a:rPr lang="en-US" baseline="0" dirty="0"/>
            </a:br>
            <a:r>
              <a:rPr lang="en-US" sz="1200" dirty="0"/>
              <a:t>USDA, US Forest Service. 2012. National Best Management Practices for Water Quality Management on National Forest System Lands. Volume 1: National Core BMP Technical Guide. FS-990a. </a:t>
            </a:r>
            <a:r>
              <a:rPr lang="en-US" sz="1200" dirty="0">
                <a:hlinkClick r:id="rId3"/>
              </a:rPr>
              <a:t>http://www.fs.fed.us/biology/watershed/BMP.html</a:t>
            </a:r>
            <a:r>
              <a:rPr lang="en-US" sz="1200" dirty="0"/>
              <a:t> </a:t>
            </a:r>
          </a:p>
          <a:p>
            <a:endParaRPr lang="th-TH" dirty="0"/>
          </a:p>
        </p:txBody>
      </p:sp>
      <p:sp>
        <p:nvSpPr>
          <p:cNvPr id="4" name="ตัวแทนหมายเลขภาพนิ่ง 3"/>
          <p:cNvSpPr>
            <a:spLocks noGrp="1"/>
          </p:cNvSpPr>
          <p:nvPr>
            <p:ph type="sldNum" sz="quarter" idx="10"/>
          </p:nvPr>
        </p:nvSpPr>
        <p:spPr/>
        <p:txBody>
          <a:bodyPr/>
          <a:lstStyle/>
          <a:p>
            <a:fld id="{282091E0-97E4-434C-98FD-5860F8D5B721}" type="slidenum">
              <a:rPr lang="en-US" smtClean="0"/>
              <a:t>14</a:t>
            </a:fld>
            <a:endParaRPr lang="en-US"/>
          </a:p>
        </p:txBody>
      </p:sp>
    </p:spTree>
    <p:extLst>
      <p:ext uri="{BB962C8B-B14F-4D97-AF65-F5344CB8AC3E}">
        <p14:creationId xmlns:p14="http://schemas.microsoft.com/office/powerpoint/2010/main" val="450405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 USFS photo </a:t>
            </a:r>
          </a:p>
          <a:p>
            <a:endParaRPr lang="en-US" dirty="0"/>
          </a:p>
          <a:p>
            <a:r>
              <a:rPr lang="en-US" dirty="0"/>
              <a:t>There are 42 monitoring</a:t>
            </a:r>
            <a:r>
              <a:rPr lang="en-US" baseline="0" dirty="0"/>
              <a:t> protocols.  Each protocol evaluates one or more of the national core BMPs.  There are monitoring protocols for all resource activities.  </a:t>
            </a:r>
          </a:p>
          <a:p>
            <a:endParaRPr lang="en-US" baseline="0" dirty="0"/>
          </a:p>
          <a:p>
            <a:r>
              <a:rPr lang="en-US" baseline="0" dirty="0"/>
              <a:t>As with the core BMPs, teams of resource professionals developed the monitoring protocols – range folks were involved in the range BMP monitoring protocols, recreation specialists helped with the rec protocols, etc.  The monitoring protocols are a series of questions that focus on the objective or outcome of the BMP, not the specific practice.  For example, the monitoring protocols evaluate whether or not sediment was delivered to a waterbody regardless of the specific method or site-specific practice that was used.  </a:t>
            </a:r>
          </a:p>
          <a:p>
            <a:endParaRPr lang="en-US" baseline="0" dirty="0"/>
          </a:p>
          <a:p>
            <a:r>
              <a:rPr lang="en-US" baseline="0" dirty="0"/>
              <a:t>Each protocol provides instructions on where to look at the selected sample sites and what to look for.  The protocols use objective observations and techniques in a systematic manner to reduce subjectivity in the evaluation.  All observations are made on land, outside of the water – there is no requirement for water samples or laboratory analyses, and no need to get wet.  </a:t>
            </a:r>
          </a:p>
          <a:p>
            <a:endParaRPr lang="en-US" baseline="0" dirty="0"/>
          </a:p>
          <a:p>
            <a:r>
              <a:rPr lang="en-US" baseline="0" dirty="0"/>
              <a:t>The protocols also recommend who should complete the evaluation – it is best to use an IDT.  The adaptive management process is much more effective if those people who are involved in developing and implementing the site-specific BMP prescriptions are also involved in the monitoring.  So timber sale administrators should be involved in monitoring mechanical vegetation BMPs, and engineers involved in evaluations of road BMPs.  The program does not just belong to the hydrologists and soil scientists – participation by everyone is necessary for a successful program.   </a:t>
            </a:r>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46AE7719-E9B9-2240-AD64-4F0F5062B13A}" type="slidenum">
              <a:rPr lang="en-US" smtClean="0"/>
              <a:pPr/>
              <a:t>15</a:t>
            </a:fld>
            <a:endParaRPr lang="en-US" dirty="0"/>
          </a:p>
        </p:txBody>
      </p:sp>
    </p:spTree>
    <p:extLst>
      <p:ext uri="{BB962C8B-B14F-4D97-AF65-F5344CB8AC3E}">
        <p14:creationId xmlns:p14="http://schemas.microsoft.com/office/powerpoint/2010/main" val="331114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899404" rtl="0" eaLnBrk="1" fontAlgn="base" latinLnBrk="0" hangingPunct="1">
              <a:lnSpc>
                <a:spcPct val="100000"/>
              </a:lnSpc>
              <a:spcBef>
                <a:spcPct val="30000"/>
              </a:spcBef>
              <a:spcAft>
                <a:spcPct val="0"/>
              </a:spcAft>
              <a:buClrTx/>
              <a:buSzTx/>
              <a:buFontTx/>
              <a:buNone/>
              <a:tabLst/>
              <a:defRPr/>
            </a:pPr>
            <a:r>
              <a:rPr lang="en-US" b="1" dirty="0"/>
              <a:t>Reference</a:t>
            </a:r>
            <a:r>
              <a:rPr lang="en-US" dirty="0"/>
              <a:t>. USFS photo </a:t>
            </a:r>
          </a:p>
          <a:p>
            <a:pPr marL="0" marR="0" lvl="1" indent="0" algn="l" defTabSz="899404" rtl="0" eaLnBrk="1" fontAlgn="base" latinLnBrk="0" hangingPunct="1">
              <a:lnSpc>
                <a:spcPct val="100000"/>
              </a:lnSpc>
              <a:spcBef>
                <a:spcPct val="30000"/>
              </a:spcBef>
              <a:spcAft>
                <a:spcPct val="0"/>
              </a:spcAft>
              <a:buClrTx/>
              <a:buSzTx/>
              <a:buFontTx/>
              <a:buNone/>
              <a:tabLst/>
              <a:defRPr/>
            </a:pPr>
            <a:endParaRPr lang="en-US" b="1" dirty="0"/>
          </a:p>
          <a:p>
            <a:pPr marL="0" marR="0" lvl="1" indent="0" algn="l" defTabSz="899404" rtl="0" eaLnBrk="1" fontAlgn="base" latinLnBrk="0" hangingPunct="1">
              <a:lnSpc>
                <a:spcPct val="100000"/>
              </a:lnSpc>
              <a:spcBef>
                <a:spcPct val="30000"/>
              </a:spcBef>
              <a:spcAft>
                <a:spcPct val="0"/>
              </a:spcAft>
              <a:buClrTx/>
              <a:buSzTx/>
              <a:buFontTx/>
              <a:buNone/>
              <a:tabLst/>
              <a:defRPr/>
            </a:pPr>
            <a:r>
              <a:rPr lang="en-US" b="1" dirty="0"/>
              <a:t>Key</a:t>
            </a:r>
            <a:r>
              <a:rPr lang="en-US" b="1" baseline="0" dirty="0"/>
              <a:t> message:</a:t>
            </a:r>
          </a:p>
          <a:p>
            <a:pPr defTabSz="899404" fontAlgn="base">
              <a:spcBef>
                <a:spcPct val="30000"/>
              </a:spcBef>
              <a:spcAft>
                <a:spcPct val="0"/>
              </a:spcAft>
              <a:defRPr/>
            </a:pPr>
            <a:r>
              <a:rPr lang="en-US" dirty="0"/>
              <a:t>The monitoring component of</a:t>
            </a:r>
            <a:r>
              <a:rPr lang="en-US" baseline="0" dirty="0"/>
              <a:t> the national BMP program provides the foundation for adaptive management to protect water quality.  Without monitoring, we won’t have the information we need to correct deficiencies or improve our practices.</a:t>
            </a:r>
            <a:endParaRPr lang="en-US" dirty="0"/>
          </a:p>
          <a:p>
            <a:endParaRPr lang="en-US" dirty="0"/>
          </a:p>
        </p:txBody>
      </p:sp>
      <p:sp>
        <p:nvSpPr>
          <p:cNvPr id="4" name="Slide Number Placeholder 3"/>
          <p:cNvSpPr>
            <a:spLocks noGrp="1"/>
          </p:cNvSpPr>
          <p:nvPr>
            <p:ph type="sldNum" sz="quarter" idx="10"/>
          </p:nvPr>
        </p:nvSpPr>
        <p:spPr/>
        <p:txBody>
          <a:bodyPr/>
          <a:lstStyle/>
          <a:p>
            <a:fld id="{46AE7719-E9B9-2240-AD64-4F0F5062B13A}" type="slidenum">
              <a:rPr lang="en-US" smtClean="0"/>
              <a:pPr/>
              <a:t>16</a:t>
            </a:fld>
            <a:endParaRPr lang="en-US" dirty="0"/>
          </a:p>
        </p:txBody>
      </p:sp>
    </p:spTree>
    <p:extLst>
      <p:ext uri="{BB962C8B-B14F-4D97-AF65-F5344CB8AC3E}">
        <p14:creationId xmlns:p14="http://schemas.microsoft.com/office/powerpoint/2010/main" val="3223436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6493"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a:t>
            </a:r>
          </a:p>
          <a:p>
            <a:pPr defTabSz="916493">
              <a:defRPr/>
            </a:pPr>
            <a:r>
              <a:rPr lang="en-US" dirty="0">
                <a:solidFill>
                  <a:srgbClr val="000000"/>
                </a:solidFill>
              </a:rPr>
              <a:t>The national core BMPs were recently published in a technical guide, publication FS-990a.  This document is available on the WO internet page and we are in the process of distributing hard copies to all administrative units.</a:t>
            </a:r>
          </a:p>
          <a:p>
            <a:pPr defTabSz="916493">
              <a:defRPr/>
            </a:pPr>
            <a:endParaRPr lang="en-US" dirty="0">
              <a:solidFill>
                <a:srgbClr val="000000"/>
              </a:solidFill>
            </a:endParaRPr>
          </a:p>
          <a:p>
            <a:pPr defTabSz="916493">
              <a:defRPr/>
            </a:pPr>
            <a:r>
              <a:rPr lang="en-US" dirty="0">
                <a:solidFill>
                  <a:srgbClr val="000000"/>
                </a:solidFill>
              </a:rPr>
              <a:t>As I mentioned before, this program is not just about timber and roads – we have 75 core BMPs in 11 resource areas.  It pretty much encompasses all of our on-the-ground activities and land uses.</a:t>
            </a:r>
          </a:p>
          <a:p>
            <a:pPr defTabSz="916493">
              <a:defRPr/>
            </a:pPr>
            <a:endParaRPr lang="en-US" dirty="0">
              <a:solidFill>
                <a:srgbClr val="000000"/>
              </a:solidFill>
            </a:endParaRPr>
          </a:p>
          <a:p>
            <a:pPr marL="0" indent="0">
              <a:spcBef>
                <a:spcPts val="0"/>
              </a:spcBef>
              <a:spcAft>
                <a:spcPts val="0"/>
              </a:spcAft>
              <a:buNone/>
            </a:pPr>
            <a:r>
              <a:rPr lang="en-US" baseline="0" dirty="0"/>
              <a:t>Reference: </a:t>
            </a:r>
            <a:br>
              <a:rPr lang="en-US" baseline="0" dirty="0"/>
            </a:br>
            <a:r>
              <a:rPr lang="en-US" sz="1200" dirty="0"/>
              <a:t>USDA, US Forest Service. 2012. National Best Management Practices for Water Quality Management on National Forest System Lands. Volume 1: National Core BMP Technical Guide. FS-990a. </a:t>
            </a:r>
            <a:r>
              <a:rPr lang="en-US" sz="1200" dirty="0">
                <a:hlinkClick r:id="rId3"/>
              </a:rPr>
              <a:t>http://www.fs.fed.us/biology/watershed/BMP.html</a:t>
            </a:r>
            <a:r>
              <a:rPr lang="en-US" sz="1200" dirty="0"/>
              <a:t> </a:t>
            </a:r>
            <a:endParaRPr lang="en-US" dirty="0"/>
          </a:p>
          <a:p>
            <a:endParaRPr lang="en-US" dirty="0"/>
          </a:p>
        </p:txBody>
      </p:sp>
      <p:sp>
        <p:nvSpPr>
          <p:cNvPr id="4" name="Slide Number Placeholder 3"/>
          <p:cNvSpPr>
            <a:spLocks noGrp="1"/>
          </p:cNvSpPr>
          <p:nvPr>
            <p:ph type="sldNum" sz="quarter" idx="10"/>
          </p:nvPr>
        </p:nvSpPr>
        <p:spPr/>
        <p:txBody>
          <a:bodyPr/>
          <a:lstStyle/>
          <a:p>
            <a:fld id="{46AE7719-E9B9-2240-AD64-4F0F5062B13A}" type="slidenum">
              <a:rPr lang="en-US" smtClean="0"/>
              <a:pPr/>
              <a:t>17</a:t>
            </a:fld>
            <a:endParaRPr lang="en-US" dirty="0"/>
          </a:p>
        </p:txBody>
      </p:sp>
    </p:spTree>
    <p:extLst>
      <p:ext uri="{BB962C8B-B14F-4D97-AF65-F5344CB8AC3E}">
        <p14:creationId xmlns:p14="http://schemas.microsoft.com/office/powerpoint/2010/main" val="234885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a:t>
            </a:r>
          </a:p>
          <a:p>
            <a:r>
              <a:rPr lang="en-US" dirty="0"/>
              <a:t>All management practices that</a:t>
            </a:r>
            <a:r>
              <a:rPr lang="en-US" baseline="0" dirty="0"/>
              <a:t> protect and restore watersheds and water serve to adapt to climate change.  Best Management Practices are more important than ever. </a:t>
            </a:r>
          </a:p>
          <a:p>
            <a:endParaRPr lang="en-US" baseline="0" dirty="0"/>
          </a:p>
          <a:p>
            <a:r>
              <a:rPr lang="en-US" baseline="0" dirty="0"/>
              <a:t>GOOD NEWS!  WE ALREADY KNOW HOW TO DO IT! (Mostly) </a:t>
            </a:r>
            <a:endParaRPr lang="en-US" dirty="0"/>
          </a:p>
        </p:txBody>
      </p:sp>
      <p:sp>
        <p:nvSpPr>
          <p:cNvPr id="4" name="Slide Number Placeholder 3"/>
          <p:cNvSpPr>
            <a:spLocks noGrp="1"/>
          </p:cNvSpPr>
          <p:nvPr>
            <p:ph type="sldNum" sz="quarter" idx="10"/>
          </p:nvPr>
        </p:nvSpPr>
        <p:spPr/>
        <p:txBody>
          <a:bodyPr/>
          <a:lstStyle/>
          <a:p>
            <a:fld id="{282091E0-97E4-434C-98FD-5860F8D5B72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043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a:t>
            </a:r>
            <a:r>
              <a:rPr lang="en-US" dirty="0"/>
              <a:t>:</a:t>
            </a:r>
            <a:r>
              <a:rPr lang="en-US" baseline="0" dirty="0"/>
              <a:t> US Forest Service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Further see BCC_3.3_Climate Change Vulnerability Assessment - Principles and Practice </a:t>
            </a:r>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21</a:t>
            </a:fld>
            <a:endParaRPr lang="en-US"/>
          </a:p>
        </p:txBody>
      </p:sp>
    </p:spTree>
    <p:extLst>
      <p:ext uri="{BB962C8B-B14F-4D97-AF65-F5344CB8AC3E}">
        <p14:creationId xmlns:p14="http://schemas.microsoft.com/office/powerpoint/2010/main" val="3696373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b="1" dirty="0"/>
              <a:t>Reference</a:t>
            </a:r>
            <a:r>
              <a:rPr lang="en-US" dirty="0"/>
              <a:t>: Image by</a:t>
            </a:r>
            <a:r>
              <a:rPr lang="en-US" baseline="0" dirty="0"/>
              <a:t> MJ Furniss and K </a:t>
            </a:r>
            <a:r>
              <a:rPr lang="en-US" baseline="0" dirty="0" err="1"/>
              <a:t>Ronnenberg</a:t>
            </a:r>
            <a:r>
              <a:rPr lang="en-US" baseline="0" dirty="0"/>
              <a:t>, USFS</a:t>
            </a:r>
          </a:p>
          <a:p>
            <a:endParaRPr lang="en-US" baseline="0" dirty="0"/>
          </a:p>
          <a:p>
            <a:r>
              <a:rPr lang="en-US" dirty="0"/>
              <a:t>Some example for response to climate change impacted on water</a:t>
            </a:r>
            <a:r>
              <a:rPr lang="en-US" baseline="0" dirty="0"/>
              <a:t> resource in case of protect and restore watershed processes.</a:t>
            </a:r>
            <a:endParaRPr lang="th-TH" dirty="0"/>
          </a:p>
        </p:txBody>
      </p:sp>
      <p:sp>
        <p:nvSpPr>
          <p:cNvPr id="4" name="ตัวแทนหมายเลขภาพนิ่ง 3"/>
          <p:cNvSpPr>
            <a:spLocks noGrp="1"/>
          </p:cNvSpPr>
          <p:nvPr>
            <p:ph type="sldNum" sz="quarter" idx="10"/>
          </p:nvPr>
        </p:nvSpPr>
        <p:spPr/>
        <p:txBody>
          <a:bodyPr/>
          <a:lstStyle/>
          <a:p>
            <a:fld id="{282091E0-97E4-434C-98FD-5860F8D5B721}" type="slidenum">
              <a:rPr lang="en-US" smtClean="0"/>
              <a:t>22</a:t>
            </a:fld>
            <a:endParaRPr lang="en-US"/>
          </a:p>
        </p:txBody>
      </p:sp>
    </p:spTree>
    <p:extLst>
      <p:ext uri="{BB962C8B-B14F-4D97-AF65-F5344CB8AC3E}">
        <p14:creationId xmlns:p14="http://schemas.microsoft.com/office/powerpoint/2010/main" val="27591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dirty="0"/>
              <a:t>Give some examples for adaptation in agriculture</a:t>
            </a:r>
            <a:endParaRPr dirty="0"/>
          </a:p>
        </p:txBody>
      </p:sp>
    </p:spTree>
    <p:extLst>
      <p:ext uri="{BB962C8B-B14F-4D97-AF65-F5344CB8AC3E}">
        <p14:creationId xmlns:p14="http://schemas.microsoft.com/office/powerpoint/2010/main" val="206457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dirty="0"/>
              <a:t>Give some examples for adaptation in agriculture</a:t>
            </a:r>
            <a:endParaRPr dirty="0"/>
          </a:p>
        </p:txBody>
      </p:sp>
    </p:spTree>
    <p:extLst>
      <p:ext uri="{BB962C8B-B14F-4D97-AF65-F5344CB8AC3E}">
        <p14:creationId xmlns:p14="http://schemas.microsoft.com/office/powerpoint/2010/main" val="173292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Learning objectives</a:t>
            </a:r>
            <a:endParaRPr lang="th-TH" dirty="0"/>
          </a:p>
        </p:txBody>
      </p:sp>
      <p:sp>
        <p:nvSpPr>
          <p:cNvPr id="4" name="ตัวแทนหมายเลขภาพนิ่ง 3"/>
          <p:cNvSpPr>
            <a:spLocks noGrp="1"/>
          </p:cNvSpPr>
          <p:nvPr>
            <p:ph type="sldNum" sz="quarter" idx="10"/>
          </p:nvPr>
        </p:nvSpPr>
        <p:spPr/>
        <p:txBody>
          <a:bodyPr/>
          <a:lstStyle/>
          <a:p>
            <a:fld id="{282091E0-97E4-434C-98FD-5860F8D5B721}" type="slidenum">
              <a:rPr lang="en-US" smtClean="0"/>
              <a:t>5</a:t>
            </a:fld>
            <a:endParaRPr lang="en-US"/>
          </a:p>
        </p:txBody>
      </p:sp>
    </p:spTree>
    <p:extLst>
      <p:ext uri="{BB962C8B-B14F-4D97-AF65-F5344CB8AC3E}">
        <p14:creationId xmlns:p14="http://schemas.microsoft.com/office/powerpoint/2010/main" val="295998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References</a:t>
            </a:r>
            <a:r>
              <a:rPr lang="en-US" dirty="0"/>
              <a:t>:  https://</a:t>
            </a:r>
            <a:r>
              <a:rPr lang="en-US" dirty="0" err="1"/>
              <a:t>www.youtube.com</a:t>
            </a:r>
            <a:r>
              <a:rPr lang="en-US" dirty="0"/>
              <a:t>/</a:t>
            </a:r>
            <a:r>
              <a:rPr lang="en-US" dirty="0" err="1"/>
              <a:t>watch?v</a:t>
            </a:r>
            <a:r>
              <a:rPr lang="en-US" dirty="0"/>
              <a:t>=ktP1RGFM3a0   http://</a:t>
            </a:r>
            <a:r>
              <a:rPr lang="en-US" dirty="0" err="1"/>
              <a:t>www.rakbankerd.com</a:t>
            </a:r>
            <a:r>
              <a:rPr lang="en-US" dirty="0"/>
              <a:t>/2014/agriculture/</a:t>
            </a:r>
            <a:r>
              <a:rPr lang="en-US" dirty="0" err="1"/>
              <a:t>page.php?id</a:t>
            </a:r>
            <a:r>
              <a:rPr lang="en-US" dirty="0"/>
              <a:t>=5032&amp;s=</a:t>
            </a:r>
            <a:r>
              <a:rPr lang="en-US" dirty="0" err="1"/>
              <a:t>tblrice</a:t>
            </a:r>
            <a:endParaRPr lang="en-US" dirty="0"/>
          </a:p>
          <a:p>
            <a:endParaRPr lang="en-US" dirty="0"/>
          </a:p>
          <a:p>
            <a:r>
              <a:rPr lang="en-US" dirty="0"/>
              <a:t>Some ideas</a:t>
            </a:r>
            <a:r>
              <a:rPr lang="en-US" baseline="0" dirty="0"/>
              <a:t> about adaptation by changing;</a:t>
            </a:r>
            <a:endParaRPr dirty="0"/>
          </a:p>
        </p:txBody>
      </p:sp>
    </p:spTree>
    <p:extLst>
      <p:ext uri="{BB962C8B-B14F-4D97-AF65-F5344CB8AC3E}">
        <p14:creationId xmlns:p14="http://schemas.microsoft.com/office/powerpoint/2010/main" val="4153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References</a:t>
            </a:r>
            <a:r>
              <a:rPr lang="en-US" dirty="0"/>
              <a:t>:  https://</a:t>
            </a:r>
            <a:r>
              <a:rPr lang="en-US" dirty="0" err="1"/>
              <a:t>www.youtube.com</a:t>
            </a:r>
            <a:r>
              <a:rPr lang="en-US" dirty="0"/>
              <a:t>/</a:t>
            </a:r>
            <a:r>
              <a:rPr lang="en-US" dirty="0" err="1"/>
              <a:t>watch?v</a:t>
            </a:r>
            <a:r>
              <a:rPr lang="en-US" dirty="0"/>
              <a:t>=ktP1RGFM3a0   http://</a:t>
            </a:r>
            <a:r>
              <a:rPr lang="en-US" dirty="0" err="1"/>
              <a:t>www.thaigreenagro.com</a:t>
            </a:r>
            <a:r>
              <a:rPr lang="en-US" dirty="0"/>
              <a:t>/</a:t>
            </a:r>
            <a:r>
              <a:rPr lang="en-US" dirty="0" err="1"/>
              <a:t>Aticle.aspx?id</a:t>
            </a:r>
            <a:r>
              <a:rPr lang="en-US" dirty="0"/>
              <a:t>=14852&amp;Param2=14</a:t>
            </a:r>
          </a:p>
          <a:p>
            <a:endParaRPr lang="en-US" dirty="0"/>
          </a:p>
          <a:p>
            <a:r>
              <a:rPr lang="en-US" dirty="0"/>
              <a:t>Also adaptation by changing suitable crop</a:t>
            </a:r>
            <a:r>
              <a:rPr lang="en-US" baseline="0" dirty="0"/>
              <a:t> varieties in the drought situation. !!! Climate information is very important, particularly forecasting</a:t>
            </a:r>
            <a:endParaRPr lang="en-US" dirty="0"/>
          </a:p>
        </p:txBody>
      </p:sp>
    </p:spTree>
    <p:extLst>
      <p:ext uri="{BB962C8B-B14F-4D97-AF65-F5344CB8AC3E}">
        <p14:creationId xmlns:p14="http://schemas.microsoft.com/office/powerpoint/2010/main" val="2933257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References</a:t>
            </a:r>
            <a:r>
              <a:rPr lang="en-US" dirty="0"/>
              <a:t>:  https://</a:t>
            </a:r>
            <a:r>
              <a:rPr lang="en-US" dirty="0" err="1"/>
              <a:t>www.youtube.com</a:t>
            </a:r>
            <a:r>
              <a:rPr lang="en-US" dirty="0"/>
              <a:t>/</a:t>
            </a:r>
            <a:r>
              <a:rPr lang="en-US" dirty="0" err="1"/>
              <a:t>watch?v</a:t>
            </a:r>
            <a:r>
              <a:rPr lang="en-US" dirty="0"/>
              <a:t>=ktP1RGFM3a0   http://</a:t>
            </a:r>
            <a:r>
              <a:rPr lang="en-US" dirty="0" err="1"/>
              <a:t>www.tapiocathai.org</a:t>
            </a:r>
            <a:r>
              <a:rPr lang="en-US" dirty="0"/>
              <a:t>/English/</a:t>
            </a:r>
            <a:r>
              <a:rPr lang="en-US" dirty="0" err="1"/>
              <a:t>NewsPDF_e.html</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Sometimes can change by totally</a:t>
            </a:r>
            <a:r>
              <a:rPr lang="en-US" baseline="0" dirty="0"/>
              <a:t> crop types. In case of the situation is very bad from water resource and finally to the soil conditions. (This case might be hard for farmers)</a:t>
            </a:r>
            <a:endParaRPr lang="en-US" dirty="0"/>
          </a:p>
        </p:txBody>
      </p:sp>
    </p:spTree>
    <p:extLst>
      <p:ext uri="{BB962C8B-B14F-4D97-AF65-F5344CB8AC3E}">
        <p14:creationId xmlns:p14="http://schemas.microsoft.com/office/powerpoint/2010/main" val="3939028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Reference</a:t>
            </a:r>
            <a:r>
              <a:rPr lang="en-US" dirty="0"/>
              <a:t>: http://</a:t>
            </a:r>
            <a:r>
              <a:rPr lang="en-US" dirty="0" err="1"/>
              <a:t>www.taiyai.org</a:t>
            </a:r>
            <a:r>
              <a:rPr lang="en-US" dirty="0"/>
              <a:t>/</a:t>
            </a:r>
            <a:r>
              <a:rPr lang="en-US" dirty="0" err="1"/>
              <a:t>index.php?name</a:t>
            </a:r>
            <a:r>
              <a:rPr lang="en-US" dirty="0"/>
              <a:t>=</a:t>
            </a:r>
            <a:r>
              <a:rPr lang="en-US" dirty="0" err="1"/>
              <a:t>plants&amp;file</a:t>
            </a:r>
            <a:r>
              <a:rPr lang="en-US" dirty="0"/>
              <a:t>=</a:t>
            </a:r>
            <a:r>
              <a:rPr lang="en-US" dirty="0" err="1"/>
              <a:t>readplants&amp;id</a:t>
            </a:r>
            <a:r>
              <a:rPr lang="en-US" dirty="0"/>
              <a:t>=1    http://</a:t>
            </a:r>
            <a:r>
              <a:rPr lang="en-US" dirty="0" err="1"/>
              <a:t>www.siamfishing.com</a:t>
            </a:r>
            <a:r>
              <a:rPr lang="en-US" dirty="0"/>
              <a:t>/board/</a:t>
            </a:r>
            <a:r>
              <a:rPr lang="en-US" dirty="0" err="1"/>
              <a:t>view.php?tid</a:t>
            </a:r>
            <a:r>
              <a:rPr lang="en-US" dirty="0"/>
              <a:t>=38708</a:t>
            </a:r>
          </a:p>
          <a:p>
            <a:endParaRPr lang="en-US" dirty="0"/>
          </a:p>
          <a:p>
            <a:r>
              <a:rPr lang="en-US" dirty="0"/>
              <a:t>Changing</a:t>
            </a:r>
            <a:r>
              <a:rPr lang="en-US" baseline="0" dirty="0"/>
              <a:t> to new alternative career, such as from cropping to fish ponds, in case of more flooding every year.</a:t>
            </a:r>
            <a:endParaRPr lang="en-US" dirty="0"/>
          </a:p>
        </p:txBody>
      </p:sp>
    </p:spTree>
    <p:extLst>
      <p:ext uri="{BB962C8B-B14F-4D97-AF65-F5344CB8AC3E}">
        <p14:creationId xmlns:p14="http://schemas.microsoft.com/office/powerpoint/2010/main" val="332311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References</a:t>
            </a:r>
            <a:r>
              <a:rPr lang="en-US" dirty="0"/>
              <a:t>:   http://</a:t>
            </a:r>
            <a:r>
              <a:rPr lang="en-US" dirty="0" err="1"/>
              <a:t>www.bloggang.com</a:t>
            </a:r>
            <a:r>
              <a:rPr lang="en-US" dirty="0"/>
              <a:t>/m/</a:t>
            </a:r>
            <a:r>
              <a:rPr lang="en-US" dirty="0" err="1"/>
              <a:t>viewdiary.php?id</a:t>
            </a:r>
            <a:r>
              <a:rPr lang="en-US" dirty="0"/>
              <a:t>=</a:t>
            </a:r>
            <a:r>
              <a:rPr lang="en-US" dirty="0" err="1"/>
              <a:t>moonfleet&amp;month</a:t>
            </a:r>
            <a:r>
              <a:rPr lang="en-US" dirty="0"/>
              <a:t>=03-2010&amp;date=12&amp;group=104&amp;gblog=152   http://</a:t>
            </a:r>
            <a:r>
              <a:rPr lang="en-US" dirty="0" err="1"/>
              <a:t>www.infoplease.com</a:t>
            </a:r>
            <a:r>
              <a:rPr lang="en-US" dirty="0"/>
              <a:t>/encyclopedia/science/conservation-natural-</a:t>
            </a:r>
            <a:r>
              <a:rPr lang="en-US" dirty="0" err="1"/>
              <a:t>resources.html</a:t>
            </a:r>
            <a:endParaRPr lang="en-US" dirty="0"/>
          </a:p>
          <a:p>
            <a:endParaRPr lang="en-US" dirty="0"/>
          </a:p>
          <a:p>
            <a:r>
              <a:rPr lang="en-US" dirty="0"/>
              <a:t>Changing from cropping to do eco-tourism business,</a:t>
            </a:r>
            <a:r>
              <a:rPr lang="en-US" baseline="0" dirty="0"/>
              <a:t> in case of severe drought and the area has some local attractive location or historical sites. </a:t>
            </a:r>
            <a:endParaRPr lang="en-US" dirty="0"/>
          </a:p>
        </p:txBody>
      </p:sp>
    </p:spTree>
    <p:extLst>
      <p:ext uri="{BB962C8B-B14F-4D97-AF65-F5344CB8AC3E}">
        <p14:creationId xmlns:p14="http://schemas.microsoft.com/office/powerpoint/2010/main" val="172977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79" name="Shape 10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0" name="Shape 108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References</a:t>
            </a:r>
            <a:r>
              <a:rPr lang="en-US" dirty="0"/>
              <a:t>:  http://</a:t>
            </a:r>
            <a:r>
              <a:rPr lang="en-US" dirty="0" err="1"/>
              <a:t>www.thaiflood.com</a:t>
            </a:r>
            <a:r>
              <a:rPr lang="en-US" dirty="0"/>
              <a:t>/   http://</a:t>
            </a:r>
            <a:r>
              <a:rPr lang="en-US" dirty="0" err="1"/>
              <a:t>www.lycheetravel.com</a:t>
            </a:r>
            <a:r>
              <a:rPr lang="en-US" dirty="0"/>
              <a:t>/</a:t>
            </a:r>
            <a:r>
              <a:rPr lang="en-US" dirty="0" err="1"/>
              <a:t>guilin</a:t>
            </a:r>
            <a:r>
              <a:rPr lang="en-US" dirty="0"/>
              <a:t>/</a:t>
            </a:r>
            <a:r>
              <a:rPr lang="en-US" dirty="0" err="1"/>
              <a:t>pingan-zhuang-village.html</a:t>
            </a:r>
            <a:endParaRPr lang="en-US" dirty="0"/>
          </a:p>
          <a:p>
            <a:endParaRPr lang="en-US" dirty="0"/>
          </a:p>
          <a:p>
            <a:r>
              <a:rPr lang="en-US" dirty="0"/>
              <a:t>Adaptation by moving</a:t>
            </a:r>
            <a:r>
              <a:rPr lang="en-US" baseline="0" dirty="0"/>
              <a:t> or relocate such as move permanently or sometimes from flooding area to higher zone.</a:t>
            </a:r>
            <a:endParaRPr lang="en-US" dirty="0"/>
          </a:p>
        </p:txBody>
      </p:sp>
    </p:spTree>
    <p:extLst>
      <p:ext uri="{BB962C8B-B14F-4D97-AF65-F5344CB8AC3E}">
        <p14:creationId xmlns:p14="http://schemas.microsoft.com/office/powerpoint/2010/main" val="246178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
        <p:nvSpPr>
          <p:cNvPr id="1095" name="Shape 10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6" name="Shape 109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r>
              <a:rPr lang="en-US" b="1" dirty="0"/>
              <a:t>Message</a:t>
            </a:r>
            <a:r>
              <a:rPr lang="en-US" dirty="0"/>
              <a:t>:  Bangladesh watersheds,</a:t>
            </a:r>
            <a:r>
              <a:rPr lang="en-US" baseline="0" dirty="0"/>
              <a:t> for most of the country, are flat.  World by WorldFish and others to make rice fields more friendly for fish populations during the rainy season to ensure higher levels of reproductive success is one example of rice field watersheds.</a:t>
            </a:r>
            <a:endParaRPr dirty="0"/>
          </a:p>
        </p:txBody>
      </p:sp>
    </p:spTree>
    <p:extLst>
      <p:ext uri="{BB962C8B-B14F-4D97-AF65-F5344CB8AC3E}">
        <p14:creationId xmlns:p14="http://schemas.microsoft.com/office/powerpoint/2010/main" val="1463748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b="1" baseline="0" dirty="0"/>
              <a:t>  </a:t>
            </a:r>
            <a:r>
              <a:rPr lang="en-US" b="0" baseline="0" dirty="0"/>
              <a:t>The next 30 slides are from Thailand.  These are a series of research data and analysis that cover a wide range of elements related to water resources and climate change.  These represented a very detailed analysis  for which some of it might or might not be valuable for all students or professors in their discussions. It is valuable to look at many of the GIS-generated maps that provide individual and overlapping data sets which are important to adapt to or mitigate against the impacts of climate change.  This includes looking at water resources, soil types, land use, forest zoning, etc.  These are then articulated in flood and drought risk zones.  Additional social information maps are then introduced, including poverty mapping, income, urbanization and a development index. A number of photos of “processes” are then presented.</a:t>
            </a:r>
            <a:endParaRPr lang="en-US" b="1" baseline="0" dirty="0"/>
          </a:p>
          <a:p>
            <a:endParaRPr lang="en-US" b="1" dirty="0"/>
          </a:p>
          <a:p>
            <a:endParaRPr lang="en-US" b="1" dirty="0"/>
          </a:p>
          <a:p>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33</a:t>
            </a:fld>
            <a:endParaRPr lang="en-US"/>
          </a:p>
        </p:txBody>
      </p:sp>
    </p:spTree>
    <p:extLst>
      <p:ext uri="{BB962C8B-B14F-4D97-AF65-F5344CB8AC3E}">
        <p14:creationId xmlns:p14="http://schemas.microsoft.com/office/powerpoint/2010/main" val="220997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DE19867B-B32A-4019-9BAE-D98FC6143D01}" type="slidenum">
              <a:rPr lang="en-US" sz="1200">
                <a:solidFill>
                  <a:prstClr val="black"/>
                </a:solidFill>
              </a:rPr>
              <a:pPr eaLnBrk="1" hangingPunct="1"/>
              <a:t>34</a:t>
            </a:fld>
            <a:endParaRPr lang="en-US" sz="1200">
              <a:solidFill>
                <a:prstClr val="black"/>
              </a:solidFill>
            </a:endParaRPr>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3986384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E1A93B2C-D4DF-4781-A2EE-12723ABF6BE8}" type="slidenum">
              <a:rPr lang="en-US" sz="1200">
                <a:solidFill>
                  <a:prstClr val="black"/>
                </a:solidFill>
              </a:rPr>
              <a:pPr eaLnBrk="1" hangingPunct="1"/>
              <a:t>35</a:t>
            </a:fld>
            <a:endParaRPr lang="en-US" sz="1200">
              <a:solidFill>
                <a:prstClr val="black"/>
              </a:solidFill>
            </a:endParaRPr>
          </a:p>
        </p:txBody>
      </p:sp>
      <p:sp>
        <p:nvSpPr>
          <p:cNvPr id="39939" name="Rectangle 2"/>
          <p:cNvSpPr>
            <a:spLocks noGrp="1" noRot="1" noChangeAspect="1" noChangeArrowheads="1" noTextEdit="1"/>
          </p:cNvSpPr>
          <p:nvPr>
            <p:ph type="sldImg"/>
          </p:nvPr>
        </p:nvSpPr>
        <p:spPr>
          <a:xfrm>
            <a:off x="381000" y="685800"/>
            <a:ext cx="6096000" cy="3429000"/>
          </a:xfrm>
          <a:ln/>
        </p:spPr>
      </p:sp>
      <p:sp>
        <p:nvSpPr>
          <p:cNvPr id="39940" name="Rectangle 3"/>
          <p:cNvSpPr>
            <a:spLocks noGrp="1" noChangeArrowheads="1"/>
          </p:cNvSpPr>
          <p:nvPr>
            <p:ph type="body" idx="1"/>
          </p:nvPr>
        </p:nvSpPr>
        <p:spPr>
          <a:noFill/>
        </p:spPr>
        <p:txBody>
          <a:bodyPr/>
          <a:lstStyle/>
          <a:p>
            <a:pPr eaLnBrk="1" hangingPunct="1"/>
            <a:endParaRPr lang="th-TH"/>
          </a:p>
        </p:txBody>
      </p:sp>
    </p:spTree>
    <p:extLst>
      <p:ext uri="{BB962C8B-B14F-4D97-AF65-F5344CB8AC3E}">
        <p14:creationId xmlns:p14="http://schemas.microsoft.com/office/powerpoint/2010/main" val="270389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Overview</a:t>
            </a:r>
            <a:endParaRPr lang="th-TH" dirty="0"/>
          </a:p>
        </p:txBody>
      </p:sp>
      <p:sp>
        <p:nvSpPr>
          <p:cNvPr id="4" name="ตัวแทนหมายเลขภาพนิ่ง 3"/>
          <p:cNvSpPr>
            <a:spLocks noGrp="1"/>
          </p:cNvSpPr>
          <p:nvPr>
            <p:ph type="sldNum" sz="quarter" idx="10"/>
          </p:nvPr>
        </p:nvSpPr>
        <p:spPr/>
        <p:txBody>
          <a:bodyPr/>
          <a:lstStyle/>
          <a:p>
            <a:fld id="{282091E0-97E4-434C-98FD-5860F8D5B721}" type="slidenum">
              <a:rPr lang="en-US" smtClean="0"/>
              <a:t>6</a:t>
            </a:fld>
            <a:endParaRPr lang="en-US"/>
          </a:p>
        </p:txBody>
      </p:sp>
    </p:spTree>
    <p:extLst>
      <p:ext uri="{BB962C8B-B14F-4D97-AF65-F5344CB8AC3E}">
        <p14:creationId xmlns:p14="http://schemas.microsoft.com/office/powerpoint/2010/main" val="2630798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131A509-5D49-47B3-858D-02379A76312A}" type="slidenum">
              <a:rPr lang="en-US" sz="1200">
                <a:solidFill>
                  <a:prstClr val="black"/>
                </a:solidFill>
              </a:rPr>
              <a:pPr eaLnBrk="1" hangingPunct="1"/>
              <a:t>36</a:t>
            </a:fld>
            <a:endParaRPr lang="en-US"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 Message:</a:t>
            </a:r>
            <a:r>
              <a:rPr lang="en-US" b="1" baseline="0" dirty="0"/>
              <a:t>  </a:t>
            </a:r>
            <a:r>
              <a:rPr lang="en-US" b="0" baseline="0" dirty="0"/>
              <a:t>The next 30 slides are from Thailand.  These are a series of research data and analysis that cover a wide range of elements related to water resources and climate change.  These represented a very detailed analysis  for which some of it might or might not be valuable for all students or professors in their discussions. It is valuable to look at many of the GIS-generated maps that provide individual and overlapping data sets which are important to adapt to or mitigate against the impacts of climate change.  This includes looking at water resources, soil types, land use, forest zoning, etc.  These are then articulated in flood and drought risk zones.  Additional social information maps are then introduced, including poverty mapping, income, urbanization and a development index. A number of photos of “processes” are then presented.</a:t>
            </a: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p>
          <a:p>
            <a:pPr eaLnBrk="1" hangingPunct="1"/>
            <a:endParaRPr lang="th-TH" dirty="0"/>
          </a:p>
        </p:txBody>
      </p:sp>
    </p:spTree>
    <p:extLst>
      <p:ext uri="{BB962C8B-B14F-4D97-AF65-F5344CB8AC3E}">
        <p14:creationId xmlns:p14="http://schemas.microsoft.com/office/powerpoint/2010/main" val="1571822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262455A5-27FE-422A-BB6B-697B8D7FBB30}" type="slidenum">
              <a:rPr lang="en-US" sz="1200">
                <a:solidFill>
                  <a:prstClr val="black"/>
                </a:solidFill>
              </a:rPr>
              <a:pPr eaLnBrk="1" hangingPunct="1"/>
              <a:t>37</a:t>
            </a:fld>
            <a:endParaRPr lang="en-US" sz="1200">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2006331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EFC077E5-C4A0-4E25-949A-35538856FBCF}" type="slidenum">
              <a:rPr lang="en-US" sz="1200">
                <a:solidFill>
                  <a:prstClr val="black"/>
                </a:solidFill>
              </a:rPr>
              <a:pPr eaLnBrk="1" hangingPunct="1"/>
              <a:t>38</a:t>
            </a:fld>
            <a:endParaRPr lang="en-US" sz="120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dirty="0"/>
              <a:t>Reference: </a:t>
            </a:r>
            <a:r>
              <a:rPr lang="en-US" dirty="0" err="1"/>
              <a:t>Thaworn</a:t>
            </a:r>
            <a:r>
              <a:rPr lang="en-US" dirty="0"/>
              <a:t> </a:t>
            </a:r>
            <a:r>
              <a:rPr lang="en-US" dirty="0" err="1"/>
              <a:t>Onpraphai</a:t>
            </a:r>
            <a:r>
              <a:rPr lang="en-US" dirty="0"/>
              <a:t>, CMU</a:t>
            </a:r>
            <a:endParaRPr lang="th-TH" dirty="0"/>
          </a:p>
        </p:txBody>
      </p:sp>
    </p:spTree>
    <p:extLst>
      <p:ext uri="{BB962C8B-B14F-4D97-AF65-F5344CB8AC3E}">
        <p14:creationId xmlns:p14="http://schemas.microsoft.com/office/powerpoint/2010/main" val="2967545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62096456-FC87-4045-8C6D-7ECE604D39B1}" type="slidenum">
              <a:rPr lang="en-US" sz="1200">
                <a:solidFill>
                  <a:prstClr val="black"/>
                </a:solidFill>
              </a:rPr>
              <a:pPr eaLnBrk="1" hangingPunct="1"/>
              <a:t>39</a:t>
            </a:fld>
            <a:endParaRPr lang="en-US" sz="120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1495934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76C33460-60DB-468A-BF98-24DB531AA10E}" type="slidenum">
              <a:rPr lang="en-US" sz="1200">
                <a:solidFill>
                  <a:prstClr val="black"/>
                </a:solidFill>
              </a:rPr>
              <a:pPr eaLnBrk="1" hangingPunct="1"/>
              <a:t>40</a:t>
            </a:fld>
            <a:endParaRPr lang="en-US" sz="120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121083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A5083EB3-21AB-46CE-96A8-DF834EE6C268}" type="slidenum">
              <a:rPr lang="en-US" sz="1200">
                <a:solidFill>
                  <a:prstClr val="black"/>
                </a:solidFill>
              </a:rPr>
              <a:pPr eaLnBrk="1" hangingPunct="1"/>
              <a:t>41</a:t>
            </a:fld>
            <a:endParaRPr lang="en-US" sz="1200">
              <a:solidFill>
                <a:prstClr val="black"/>
              </a:solidFill>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3603633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BFE9BEA9-09B2-4FF9-852F-5E47D5A67474}" type="slidenum">
              <a:rPr lang="en-US" sz="1200">
                <a:solidFill>
                  <a:prstClr val="black"/>
                </a:solidFill>
              </a:rPr>
              <a:pPr eaLnBrk="1" hangingPunct="1"/>
              <a:t>42</a:t>
            </a:fld>
            <a:endParaRPr lang="en-US" sz="1200">
              <a:solidFill>
                <a:prstClr val="black"/>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533789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B4EBFC4-DBB8-4F3B-AB23-AFB705966328}" type="slidenum">
              <a:rPr lang="en-US" sz="1200">
                <a:solidFill>
                  <a:prstClr val="black"/>
                </a:solidFill>
              </a:rPr>
              <a:pPr eaLnBrk="1" hangingPunct="1"/>
              <a:t>43</a:t>
            </a:fld>
            <a:endParaRPr lang="en-US" sz="120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243143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fld id="{CEFAC566-BA22-40F5-8806-6B51F82DFFFD}" type="slidenum">
              <a:rPr lang="en-US" sz="1200">
                <a:solidFill>
                  <a:prstClr val="black"/>
                </a:solidFill>
              </a:rPr>
              <a:pPr eaLnBrk="1" hangingPunct="1"/>
              <a:t>44</a:t>
            </a:fld>
            <a:endParaRPr lang="en-US" sz="120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eaLnBrk="1" hangingPunct="1"/>
            <a:endParaRPr lang="th-TH" dirty="0"/>
          </a:p>
        </p:txBody>
      </p:sp>
    </p:spTree>
    <p:extLst>
      <p:ext uri="{BB962C8B-B14F-4D97-AF65-F5344CB8AC3E}">
        <p14:creationId xmlns:p14="http://schemas.microsoft.com/office/powerpoint/2010/main" val="2999270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a:t>
            </a:r>
          </a:p>
          <a:p>
            <a:pPr>
              <a:buNone/>
            </a:pPr>
            <a:r>
              <a:rPr lang="en" sz="1800" b="0" i="0" u="none" strike="noStrike" cap="none" baseline="0" dirty="0"/>
              <a:t>Initially we thought we would be able to combine all values together, all sensitivities, all stressors and come our with one ranking by watershed.  Then we would be able to look at the predicted climate changes and identify potential effects, which would then lead us to A vulnerability ranking for each watershed.  </a:t>
            </a:r>
          </a:p>
          <a:p>
            <a:pPr>
              <a:buNone/>
            </a:pPr>
            <a:r>
              <a:rPr lang="en" sz="1800" b="0" i="0" u="none" strike="noStrike" cap="none" baseline="0" dirty="0"/>
              <a:t>We quickly discovered our process concept was oversimplified.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78511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70" name="Shape 27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80000"/>
              </a:lnSpc>
              <a:spcBef>
                <a:spcPts val="0"/>
              </a:spcBef>
              <a:spcAft>
                <a:spcPts val="0"/>
              </a:spcAft>
              <a:buClrTx/>
              <a:buSzPct val="25000"/>
              <a:buFontTx/>
              <a:buNone/>
              <a:tabLst/>
              <a:defRPr/>
            </a:pPr>
            <a:r>
              <a:rPr lang="en-US" sz="1800" b="1" dirty="0"/>
              <a:t>Reference:</a:t>
            </a:r>
            <a:r>
              <a:rPr lang="en-US" sz="1800" b="0" baseline="0" dirty="0"/>
              <a:t> Base image from COMET, </a:t>
            </a:r>
            <a:r>
              <a:rPr lang="en-US" sz="1800" kern="1200" dirty="0">
                <a:solidFill>
                  <a:schemeClr val="tx1"/>
                </a:solidFill>
                <a:effectLst/>
                <a:latin typeface="+mn-lt"/>
                <a:ea typeface="+mn-ea"/>
                <a:cs typeface="+mn-cs"/>
              </a:rPr>
              <a:t>University Corporation for Atmospheric Research (UCAR)</a:t>
            </a:r>
            <a:r>
              <a:rPr lang="en-US" sz="1800" b="0" i="0" u="none" strike="noStrike" cap="none" baseline="0" dirty="0">
                <a:latin typeface="Times New Roman"/>
                <a:ea typeface="Times New Roman"/>
                <a:cs typeface="Times New Roman"/>
                <a:sym typeface="Times New Roman"/>
              </a:rPr>
              <a:t>. Annotations by MJ Furniss</a:t>
            </a:r>
          </a:p>
          <a:p>
            <a:pPr marL="0" marR="0" lvl="0" indent="0" algn="l" defTabSz="457200" rtl="0" eaLnBrk="1" fontAlgn="auto" latinLnBrk="0" hangingPunct="1">
              <a:lnSpc>
                <a:spcPct val="80000"/>
              </a:lnSpc>
              <a:spcBef>
                <a:spcPts val="0"/>
              </a:spcBef>
              <a:spcAft>
                <a:spcPts val="0"/>
              </a:spcAft>
              <a:buClrTx/>
              <a:buSzPct val="25000"/>
              <a:buFontTx/>
              <a:buNone/>
              <a:tabLst/>
              <a:defRPr/>
            </a:pPr>
            <a:endParaRPr lang="en-US" sz="1800" b="1" baseline="0" dirty="0"/>
          </a:p>
          <a:p>
            <a:pPr marL="0" marR="0" lvl="0" indent="0" algn="l" defTabSz="457200" rtl="0" eaLnBrk="1" fontAlgn="auto" latinLnBrk="0" hangingPunct="1">
              <a:lnSpc>
                <a:spcPct val="80000"/>
              </a:lnSpc>
              <a:spcBef>
                <a:spcPts val="0"/>
              </a:spcBef>
              <a:spcAft>
                <a:spcPts val="0"/>
              </a:spcAft>
              <a:buClrTx/>
              <a:buSzPct val="25000"/>
              <a:buFontTx/>
              <a:buNone/>
              <a:tabLst/>
              <a:defRPr/>
            </a:pPr>
            <a:r>
              <a:rPr lang="en-US" sz="1800" b="1" dirty="0"/>
              <a:t>Key</a:t>
            </a:r>
            <a:r>
              <a:rPr lang="en-US" sz="1800" b="1" baseline="0" dirty="0"/>
              <a:t> message:</a:t>
            </a:r>
          </a:p>
          <a:p>
            <a:pPr marL="0" marR="0" lvl="0" indent="0" algn="l" rtl="0">
              <a:lnSpc>
                <a:spcPct val="80000"/>
              </a:lnSpc>
              <a:buSzPct val="25000"/>
              <a:buNone/>
            </a:pPr>
            <a:r>
              <a:rPr lang="en" sz="1800" b="0" i="0" u="none" strike="noStrike" cap="none" baseline="0" dirty="0">
                <a:latin typeface="Arial"/>
                <a:ea typeface="Arial"/>
                <a:cs typeface="Arial"/>
                <a:sym typeface="Arial"/>
              </a:rPr>
              <a:t>“According to model predictions, the most significant manifestation of climate change would be an acceleration of the global water cycle, leading to … a general exacerbation of </a:t>
            </a:r>
            <a:r>
              <a:rPr lang="en" sz="1800" b="1" i="0" u="none" strike="noStrike" cap="none" baseline="0" dirty="0">
                <a:latin typeface="Arial"/>
                <a:ea typeface="Arial"/>
                <a:cs typeface="Arial"/>
                <a:sym typeface="Arial"/>
              </a:rPr>
              <a:t>extreme hydrologic regimes</a:t>
            </a:r>
            <a:r>
              <a:rPr lang="en" sz="1800" b="0" i="0" u="none" strike="noStrike" cap="none" baseline="0" dirty="0">
                <a:latin typeface="Arial"/>
                <a:ea typeface="Arial"/>
                <a:cs typeface="Arial"/>
                <a:sym typeface="Arial"/>
              </a:rPr>
              <a:t>, floods and droughts” (NASA Global Water and Energy Cycle, 2000).</a:t>
            </a:r>
          </a:p>
          <a:p>
            <a:endParaRPr lang="en" sz="1800" b="0" i="0" u="none" strike="noStrike" cap="none" baseline="0" dirty="0">
              <a:latin typeface="Arial"/>
              <a:ea typeface="Arial"/>
              <a:cs typeface="Arial"/>
              <a:sym typeface="Arial"/>
            </a:endParaRPr>
          </a:p>
          <a:p>
            <a:pPr marL="0" marR="0" lvl="0" indent="0" algn="l" rtl="0">
              <a:lnSpc>
                <a:spcPct val="80000"/>
              </a:lnSpc>
              <a:buSzPct val="25000"/>
              <a:buNone/>
            </a:pPr>
            <a:r>
              <a:rPr lang="en" sz="1800" b="0" i="0" u="none" strike="noStrike" cap="none" baseline="0" dirty="0">
                <a:latin typeface="Arial"/>
                <a:ea typeface="Arial"/>
                <a:cs typeface="Arial"/>
                <a:sym typeface="Arial"/>
              </a:rPr>
              <a:t>“There is evidence that suggests that the global hydrologic cycle may be intensifying, leading to an increase in the frequency of extremes” (Hornberger et al, USGCRP water cycle science plan)</a:t>
            </a:r>
          </a:p>
          <a:p>
            <a:pPr marL="0" marR="0" lvl="0" indent="0" algn="l" rtl="0">
              <a:lnSpc>
                <a:spcPct val="80000"/>
              </a:lnSpc>
              <a:buSzPct val="25000"/>
              <a:buNone/>
            </a:pPr>
            <a:endParaRPr lang="en" sz="1800" b="0" i="0" u="none" strike="noStrike" cap="none" baseline="0" dirty="0">
              <a:latin typeface="Arial"/>
              <a:ea typeface="Arial"/>
              <a:cs typeface="Arial"/>
              <a:sym typeface="Arial"/>
            </a:endParaRPr>
          </a:p>
          <a:p>
            <a:r>
              <a:rPr lang="en-GB" sz="1100" b="0" i="0" u="none" strike="noStrike" kern="1200" baseline="0" dirty="0">
                <a:solidFill>
                  <a:schemeClr val="tx1"/>
                </a:solidFill>
                <a:latin typeface="+mn-lt"/>
                <a:ea typeface="+mn-ea"/>
                <a:cs typeface="+mn-cs"/>
              </a:rPr>
              <a:t>The hydrological cycle is intimately linked with changes in atmospheric temperature and radiation balance.</a:t>
            </a:r>
            <a:endParaRPr lang="en" sz="1800" b="0" i="0" u="none" strike="noStrike" cap="none" baseline="0" dirty="0">
              <a:latin typeface="Arial"/>
              <a:ea typeface="Arial"/>
              <a:cs typeface="Arial"/>
              <a:sym typeface="Arial"/>
            </a:endParaRPr>
          </a:p>
          <a:p>
            <a:r>
              <a:rPr lang="en-GB" sz="1100" b="0" i="0" u="none" strike="noStrike" kern="1200" baseline="0" dirty="0">
                <a:solidFill>
                  <a:schemeClr val="tx1"/>
                </a:solidFill>
                <a:latin typeface="+mn-lt"/>
                <a:ea typeface="+mn-ea"/>
                <a:cs typeface="+mn-cs"/>
              </a:rPr>
              <a:t>Climate warming observed over the past several decades is consistently associated with changes in a number of components</a:t>
            </a:r>
          </a:p>
          <a:p>
            <a:r>
              <a:rPr lang="en-GB" sz="1100" b="0" i="0" u="none" strike="noStrike" kern="1200" baseline="0" dirty="0">
                <a:solidFill>
                  <a:schemeClr val="tx1"/>
                </a:solidFill>
                <a:latin typeface="+mn-lt"/>
                <a:ea typeface="+mn-ea"/>
                <a:cs typeface="+mn-cs"/>
              </a:rPr>
              <a:t>of the hydrological cycle and hydrological systems such as: changing precipitation patterns, intensity and extremes;</a:t>
            </a:r>
          </a:p>
          <a:p>
            <a:r>
              <a:rPr lang="en-GB" sz="1100" b="0" i="0" u="none" strike="noStrike" kern="1200" baseline="0" dirty="0">
                <a:solidFill>
                  <a:schemeClr val="tx1"/>
                </a:solidFill>
                <a:latin typeface="+mn-lt"/>
                <a:ea typeface="+mn-ea"/>
                <a:cs typeface="+mn-cs"/>
              </a:rPr>
              <a:t>widespread melting of snow and ice; increasing atmospheric water vapour; increasing evaporation; and changes in soil</a:t>
            </a:r>
          </a:p>
          <a:p>
            <a:r>
              <a:rPr lang="en-GB" sz="1100" b="0" i="0" u="none" strike="noStrike" kern="1200" baseline="0" dirty="0">
                <a:solidFill>
                  <a:schemeClr val="tx1"/>
                </a:solidFill>
                <a:latin typeface="+mn-lt"/>
                <a:ea typeface="+mn-ea"/>
                <a:cs typeface="+mn-cs"/>
              </a:rPr>
              <a:t>moisture and runoff. There is significant natural variability – on </a:t>
            </a:r>
            <a:r>
              <a:rPr lang="en-GB" sz="1100" b="0" i="0" u="none" strike="noStrike" kern="1200" baseline="0" dirty="0" err="1">
                <a:solidFill>
                  <a:schemeClr val="tx1"/>
                </a:solidFill>
                <a:latin typeface="+mn-lt"/>
                <a:ea typeface="+mn-ea"/>
                <a:cs typeface="+mn-cs"/>
              </a:rPr>
              <a:t>interannual</a:t>
            </a:r>
            <a:r>
              <a:rPr lang="en-GB" sz="1100" b="0" i="0" u="none" strike="noStrike" kern="1200" baseline="0" dirty="0">
                <a:solidFill>
                  <a:schemeClr val="tx1"/>
                </a:solidFill>
                <a:latin typeface="+mn-lt"/>
                <a:ea typeface="+mn-ea"/>
                <a:cs typeface="+mn-cs"/>
              </a:rPr>
              <a:t> to decadal time-scales – in all components of the</a:t>
            </a:r>
          </a:p>
          <a:p>
            <a:r>
              <a:rPr lang="en-GB" sz="1100" b="0" i="0" u="none" strike="noStrike" kern="1200" baseline="0" dirty="0">
                <a:solidFill>
                  <a:schemeClr val="tx1"/>
                </a:solidFill>
                <a:latin typeface="+mn-lt"/>
                <a:ea typeface="+mn-ea"/>
                <a:cs typeface="+mn-cs"/>
              </a:rPr>
              <a:t>hydrological cycle, often masking long-term trends. There is still substantial uncertainty in trends of hydrological variables</a:t>
            </a:r>
          </a:p>
          <a:p>
            <a:r>
              <a:rPr lang="en-GB" sz="1100" b="0" i="0" u="none" strike="noStrike" kern="1200" baseline="0" dirty="0">
                <a:solidFill>
                  <a:schemeClr val="tx1"/>
                </a:solidFill>
                <a:latin typeface="+mn-lt"/>
                <a:ea typeface="+mn-ea"/>
                <a:cs typeface="+mn-cs"/>
              </a:rPr>
              <a:t>because of large regional differences, and because of limitations in the spatial and temporal coverage of monitoring networks</a:t>
            </a:r>
          </a:p>
          <a:p>
            <a:r>
              <a:rPr lang="en-US" sz="1100" b="0" i="0" u="none" strike="noStrike" kern="1200" baseline="0" dirty="0">
                <a:solidFill>
                  <a:schemeClr val="tx1"/>
                </a:solidFill>
                <a:latin typeface="+mn-lt"/>
                <a:ea typeface="+mn-ea"/>
                <a:cs typeface="+mn-cs"/>
              </a:rPr>
              <a:t>(Huntington, 2006). At present, documenting </a:t>
            </a:r>
            <a:r>
              <a:rPr lang="en-US" sz="1100" b="0" i="0" u="none" strike="noStrike" kern="1200" baseline="0" dirty="0" err="1">
                <a:solidFill>
                  <a:schemeClr val="tx1"/>
                </a:solidFill>
                <a:latin typeface="+mn-lt"/>
                <a:ea typeface="+mn-ea"/>
                <a:cs typeface="+mn-cs"/>
              </a:rPr>
              <a:t>interannual</a:t>
            </a:r>
            <a:r>
              <a:rPr lang="en-US" sz="1100" b="0" i="0" u="none" strike="noStrike" kern="1200" baseline="0" dirty="0">
                <a:solidFill>
                  <a:schemeClr val="tx1"/>
                </a:solidFill>
                <a:latin typeface="+mn-lt"/>
                <a:ea typeface="+mn-ea"/>
                <a:cs typeface="+mn-cs"/>
              </a:rPr>
              <a:t> </a:t>
            </a:r>
            <a:r>
              <a:rPr lang="en-GB" sz="1100" b="0" i="0" u="none" strike="noStrike" kern="1200" baseline="0" dirty="0">
                <a:solidFill>
                  <a:schemeClr val="tx1"/>
                </a:solidFill>
                <a:latin typeface="+mn-lt"/>
                <a:ea typeface="+mn-ea"/>
                <a:cs typeface="+mn-cs"/>
              </a:rPr>
              <a:t>variations and trends in precipitation over the oceans remains</a:t>
            </a:r>
          </a:p>
          <a:p>
            <a:r>
              <a:rPr lang="en-US" sz="1100" b="0" i="0" u="none" strike="noStrike" kern="1200" baseline="0" dirty="0">
                <a:solidFill>
                  <a:schemeClr val="tx1"/>
                </a:solidFill>
                <a:latin typeface="+mn-lt"/>
                <a:ea typeface="+mn-ea"/>
                <a:cs typeface="+mn-cs"/>
              </a:rPr>
              <a:t>a challenge. [WGI 3.3, IPCC technical report on Climate Change and Water]</a:t>
            </a:r>
            <a:endParaRPr lang="en" sz="1800" b="0" i="0" u="none" strike="noStrike" cap="none" baseline="0" dirty="0">
              <a:latin typeface="Arial"/>
              <a:ea typeface="Arial"/>
              <a:cs typeface="Arial"/>
              <a:sym typeface="Arial"/>
            </a:endParaRPr>
          </a:p>
          <a:p>
            <a:endParaRPr lang="en" sz="1800" b="0" i="0" u="none" strike="noStrike" cap="none" baseline="0" dirty="0">
              <a:latin typeface="Arial"/>
              <a:ea typeface="Arial"/>
              <a:cs typeface="Arial"/>
              <a:sym typeface="Arial"/>
            </a:endParaRPr>
          </a:p>
        </p:txBody>
      </p:sp>
      <p:sp>
        <p:nvSpPr>
          <p:cNvPr id="271" name="Shape 27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10755621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Reference</a:t>
            </a:r>
            <a:r>
              <a:rPr lang="en-US" sz="1800" dirty="0"/>
              <a:t>:</a:t>
            </a:r>
            <a:r>
              <a:rPr lang="en-US" sz="1800" baseline="0" dirty="0"/>
              <a:t>  </a:t>
            </a:r>
            <a:r>
              <a:rPr lang="en-US" sz="1800" baseline="0" dirty="0" err="1"/>
              <a:t>Thaworn</a:t>
            </a:r>
            <a:r>
              <a:rPr lang="en-US" sz="1800" baseline="0" dirty="0"/>
              <a:t> </a:t>
            </a:r>
            <a:r>
              <a:rPr lang="en-US" sz="1800" baseline="0" dirty="0" err="1"/>
              <a:t>Onpraphai</a:t>
            </a:r>
            <a:r>
              <a:rPr lang="en-US" sz="1800" baseline="0" dirty="0"/>
              <a:t>, CMU</a:t>
            </a:r>
            <a:endParaRPr lang="en-US" sz="1800" dirty="0"/>
          </a:p>
          <a:p>
            <a:pPr>
              <a:buNone/>
            </a:pPr>
            <a:endParaRPr lang="en-US" sz="1800" b="0" i="0" u="none" strike="noStrike" cap="none" baseline="0" dirty="0"/>
          </a:p>
          <a:p>
            <a:pPr>
              <a:buNone/>
            </a:pPr>
            <a:r>
              <a:rPr lang="en" sz="1800" b="0" i="0" u="none" strike="noStrike" cap="none" baseline="0" dirty="0"/>
              <a:t>Initially we thought we would be able to combine all values together, all sensitivities, all stressors and come our with one ranking by watershed.  Then we would be able to look at the predicted climate changes and identify potential effects, which would then lead us to A vulnerability ranking for each watershed.  </a:t>
            </a:r>
          </a:p>
          <a:p>
            <a:pPr>
              <a:buNone/>
            </a:pPr>
            <a:r>
              <a:rPr lang="en" sz="1800" b="0" i="0" u="none" strike="noStrike" cap="none" baseline="0" dirty="0"/>
              <a:t>We quickly discovered our process concept was oversimplified.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35078828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Reference</a:t>
            </a:r>
            <a:r>
              <a:rPr lang="en-US" sz="1800" dirty="0"/>
              <a:t>:</a:t>
            </a:r>
            <a:r>
              <a:rPr lang="en-US" sz="1800" baseline="0" dirty="0"/>
              <a:t>  </a:t>
            </a:r>
            <a:r>
              <a:rPr lang="en-US" sz="1800" baseline="0" dirty="0" err="1"/>
              <a:t>Thaworn</a:t>
            </a:r>
            <a:r>
              <a:rPr lang="en-US" sz="1800" baseline="0" dirty="0"/>
              <a:t> </a:t>
            </a:r>
            <a:r>
              <a:rPr lang="en-US" sz="1800" baseline="0" dirty="0" err="1"/>
              <a:t>Onpraphai</a:t>
            </a:r>
            <a:r>
              <a:rPr lang="en-US" sz="1800" baseline="0" dirty="0"/>
              <a:t>, CMU</a:t>
            </a:r>
            <a:endParaRPr lang="en-US" sz="1800" dirty="0"/>
          </a:p>
          <a:p>
            <a:pPr>
              <a:buNone/>
            </a:pPr>
            <a:endParaRPr lang="en-US" sz="1800" b="0" i="0" u="none" strike="noStrike" cap="none" baseline="0" dirty="0"/>
          </a:p>
          <a:p>
            <a:pPr>
              <a:buNone/>
            </a:pPr>
            <a:endParaRPr lang="en-US" sz="1800" b="0" i="0" u="none" strike="noStrike" cap="none" baseline="0" dirty="0"/>
          </a:p>
          <a:p>
            <a:pPr>
              <a:buNone/>
            </a:pPr>
            <a:r>
              <a:rPr lang="en" sz="1800" b="0" i="0" u="none" strike="noStrike" cap="none" baseline="0" dirty="0"/>
              <a:t>Initially we thought we would be able to combine all values together, all sensitivities, all stressors and come our with one ranking by watershed.  Then we would be able to look at the predicted climate changes and identify potential effects, which would then lead us to A vulnerability ranking for each watershed.  </a:t>
            </a:r>
          </a:p>
          <a:p>
            <a:pPr>
              <a:buNone/>
            </a:pPr>
            <a:r>
              <a:rPr lang="en" sz="1800" b="0" i="0" u="none" strike="noStrike" cap="none" baseline="0" dirty="0"/>
              <a:t>We quickly discovered our process concept was oversimplified.</a:t>
            </a:r>
          </a:p>
        </p:txBody>
      </p:sp>
      <p:sp>
        <p:nvSpPr>
          <p:cNvPr id="266" name="Shape 2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35665087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a:buNone/>
            </a:pPr>
            <a:endParaRPr lang="en-US" sz="1200" b="1" i="0" u="none" strike="noStrike" cap="none" baseline="0" dirty="0">
              <a:solidFill>
                <a:schemeClr val="dk1"/>
              </a:solidFill>
              <a:latin typeface="Calibri"/>
              <a:ea typeface="Calibri"/>
              <a:cs typeface="Calibri"/>
              <a:sym typeface="Calibri"/>
            </a:endParaRPr>
          </a:p>
          <a:p>
            <a:pPr>
              <a:buNone/>
            </a:pPr>
            <a:r>
              <a:rPr lang="en" sz="1200" b="1" i="0" u="none" strike="noStrike" cap="none" baseline="0" dirty="0">
                <a:solidFill>
                  <a:schemeClr val="dk1"/>
                </a:solidFill>
                <a:latin typeface="Calibri"/>
                <a:ea typeface="Calibri"/>
                <a:cs typeface="Calibri"/>
                <a:sym typeface="Calibri"/>
              </a:rPr>
              <a:t>Start VA- after you done these...</a:t>
            </a:r>
          </a:p>
          <a:p>
            <a:endParaRPr dirty="0"/>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3145624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dirty="0"/>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3907564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a:p>
            <a:endParaRPr dirty="0"/>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27825030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a:buNone/>
            </a:pPr>
            <a:endParaRPr lang="en-US" sz="1200" b="1" i="0" u="none" strike="noStrike" cap="none" baseline="0" dirty="0">
              <a:solidFill>
                <a:schemeClr val="dk1"/>
              </a:solidFill>
              <a:latin typeface="Calibri"/>
              <a:ea typeface="Calibri"/>
              <a:cs typeface="Calibri"/>
              <a:sym typeface="Calibri"/>
            </a:endParaRPr>
          </a:p>
          <a:p>
            <a:pPr>
              <a:buNone/>
            </a:pPr>
            <a:r>
              <a:rPr lang="en" sz="1200" b="1" i="0" u="none" strike="noStrike" cap="none" baseline="0" dirty="0">
                <a:solidFill>
                  <a:schemeClr val="dk1"/>
                </a:solidFill>
                <a:latin typeface="Calibri"/>
                <a:ea typeface="Calibri"/>
                <a:cs typeface="Calibri"/>
                <a:sym typeface="Calibri"/>
              </a:rPr>
              <a:t>Start VA- after you done these...</a:t>
            </a:r>
          </a:p>
          <a:p>
            <a:endParaRPr dirty="0"/>
          </a:p>
        </p:txBody>
      </p:sp>
      <p:sp>
        <p:nvSpPr>
          <p:cNvPr id="435" name="Shape 4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r>
              <a:rPr lang="en"/>
              <a:t> </a:t>
            </a:r>
          </a:p>
        </p:txBody>
      </p:sp>
    </p:spTree>
    <p:extLst>
      <p:ext uri="{BB962C8B-B14F-4D97-AF65-F5344CB8AC3E}">
        <p14:creationId xmlns:p14="http://schemas.microsoft.com/office/powerpoint/2010/main" val="4029936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52</a:t>
            </a:fld>
            <a:endParaRPr lang="en-US"/>
          </a:p>
        </p:txBody>
      </p:sp>
    </p:spTree>
    <p:extLst>
      <p:ext uri="{BB962C8B-B14F-4D97-AF65-F5344CB8AC3E}">
        <p14:creationId xmlns:p14="http://schemas.microsoft.com/office/powerpoint/2010/main" val="3433076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53</a:t>
            </a:fld>
            <a:endParaRPr lang="en-US"/>
          </a:p>
        </p:txBody>
      </p:sp>
    </p:spTree>
    <p:extLst>
      <p:ext uri="{BB962C8B-B14F-4D97-AF65-F5344CB8AC3E}">
        <p14:creationId xmlns:p14="http://schemas.microsoft.com/office/powerpoint/2010/main" val="98936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t>Land Use Planning for Water Management</a:t>
            </a:r>
            <a:endParaRPr lang="th-TH" sz="1200" b="1" dirty="0"/>
          </a:p>
          <a:p>
            <a:endParaRPr lang="en-US" dirty="0"/>
          </a:p>
        </p:txBody>
      </p:sp>
      <p:sp>
        <p:nvSpPr>
          <p:cNvPr id="4" name="Slide Number Placeholder 3"/>
          <p:cNvSpPr>
            <a:spLocks noGrp="1"/>
          </p:cNvSpPr>
          <p:nvPr>
            <p:ph type="sldNum" sz="quarter" idx="10"/>
          </p:nvPr>
        </p:nvSpPr>
        <p:spPr/>
        <p:txBody>
          <a:bodyPr/>
          <a:lstStyle/>
          <a:p>
            <a:fld id="{282091E0-97E4-434C-98FD-5860F8D5B721}" type="slidenum">
              <a:rPr lang="en-US" smtClean="0"/>
              <a:t>54</a:t>
            </a:fld>
            <a:endParaRPr lang="en-US"/>
          </a:p>
        </p:txBody>
      </p:sp>
    </p:spTree>
    <p:extLst>
      <p:ext uri="{BB962C8B-B14F-4D97-AF65-F5344CB8AC3E}">
        <p14:creationId xmlns:p14="http://schemas.microsoft.com/office/powerpoint/2010/main" val="2918085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55</a:t>
            </a:fld>
            <a:endParaRPr lang="en-US"/>
          </a:p>
        </p:txBody>
      </p:sp>
    </p:spTree>
    <p:extLst>
      <p:ext uri="{BB962C8B-B14F-4D97-AF65-F5344CB8AC3E}">
        <p14:creationId xmlns:p14="http://schemas.microsoft.com/office/powerpoint/2010/main" val="91834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CC has many impacts on water resource. Such as flood, drought, water shortage, water quality and so on.</a:t>
            </a:r>
            <a:endParaRPr lang="en-US" dirty="0"/>
          </a:p>
        </p:txBody>
      </p:sp>
      <p:sp>
        <p:nvSpPr>
          <p:cNvPr id="4" name="Slide Number Placeholder 3"/>
          <p:cNvSpPr>
            <a:spLocks noGrp="1"/>
          </p:cNvSpPr>
          <p:nvPr>
            <p:ph type="sldNum" sz="quarter" idx="10"/>
          </p:nvPr>
        </p:nvSpPr>
        <p:spPr/>
        <p:txBody>
          <a:bodyPr/>
          <a:lstStyle/>
          <a:p>
            <a:fld id="{282091E0-97E4-434C-98FD-5860F8D5B72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264228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56</a:t>
            </a:fld>
            <a:endParaRPr lang="en-US"/>
          </a:p>
        </p:txBody>
      </p:sp>
    </p:spTree>
    <p:extLst>
      <p:ext uri="{BB962C8B-B14F-4D97-AF65-F5344CB8AC3E}">
        <p14:creationId xmlns:p14="http://schemas.microsoft.com/office/powerpoint/2010/main" val="3411401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57</a:t>
            </a:fld>
            <a:endParaRPr lang="en-US"/>
          </a:p>
        </p:txBody>
      </p:sp>
    </p:spTree>
    <p:extLst>
      <p:ext uri="{BB962C8B-B14F-4D97-AF65-F5344CB8AC3E}">
        <p14:creationId xmlns:p14="http://schemas.microsoft.com/office/powerpoint/2010/main" val="20648837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58</a:t>
            </a:fld>
            <a:endParaRPr lang="en-US"/>
          </a:p>
        </p:txBody>
      </p:sp>
    </p:spTree>
    <p:extLst>
      <p:ext uri="{BB962C8B-B14F-4D97-AF65-F5344CB8AC3E}">
        <p14:creationId xmlns:p14="http://schemas.microsoft.com/office/powerpoint/2010/main" val="2781807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59</a:t>
            </a:fld>
            <a:endParaRPr lang="en-US"/>
          </a:p>
        </p:txBody>
      </p:sp>
    </p:spTree>
    <p:extLst>
      <p:ext uri="{BB962C8B-B14F-4D97-AF65-F5344CB8AC3E}">
        <p14:creationId xmlns:p14="http://schemas.microsoft.com/office/powerpoint/2010/main" val="1216689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60</a:t>
            </a:fld>
            <a:endParaRPr lang="en-US"/>
          </a:p>
        </p:txBody>
      </p:sp>
    </p:spTree>
    <p:extLst>
      <p:ext uri="{BB962C8B-B14F-4D97-AF65-F5344CB8AC3E}">
        <p14:creationId xmlns:p14="http://schemas.microsoft.com/office/powerpoint/2010/main" val="2252058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61</a:t>
            </a:fld>
            <a:endParaRPr lang="en-US"/>
          </a:p>
        </p:txBody>
      </p:sp>
    </p:spTree>
    <p:extLst>
      <p:ext uri="{BB962C8B-B14F-4D97-AF65-F5344CB8AC3E}">
        <p14:creationId xmlns:p14="http://schemas.microsoft.com/office/powerpoint/2010/main" val="1591851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a:t>
            </a:r>
            <a:r>
              <a:rPr lang="en-US" baseline="0" dirty="0"/>
              <a:t>  </a:t>
            </a:r>
            <a:r>
              <a:rPr lang="en-US" baseline="0" dirty="0" err="1"/>
              <a:t>Thaworn</a:t>
            </a:r>
            <a:r>
              <a:rPr lang="en-US" baseline="0" dirty="0"/>
              <a:t> </a:t>
            </a:r>
            <a:r>
              <a:rPr lang="en-US" baseline="0" dirty="0" err="1"/>
              <a:t>Onpraphai</a:t>
            </a:r>
            <a:r>
              <a:rPr lang="en-US" baseline="0" dirty="0"/>
              <a:t>, CMU</a:t>
            </a: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62</a:t>
            </a:fld>
            <a:endParaRPr lang="en-US"/>
          </a:p>
        </p:txBody>
      </p:sp>
    </p:spTree>
    <p:extLst>
      <p:ext uri="{BB962C8B-B14F-4D97-AF65-F5344CB8AC3E}">
        <p14:creationId xmlns:p14="http://schemas.microsoft.com/office/powerpoint/2010/main" val="3002463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Shape 1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8" name="Shape 1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783076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4105251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Shape 9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9" name="Shape 9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64943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23" name="Shape 723"/>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a:t>You’ve all seen or heard about the potential impacts of climate change on ecosystems and natural resources.  </a:t>
            </a:r>
          </a:p>
        </p:txBody>
      </p:sp>
      <p:sp>
        <p:nvSpPr>
          <p:cNvPr id="724" name="Shape 72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30098676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66</a:t>
            </a:fld>
            <a:endParaRPr lang="en-US"/>
          </a:p>
        </p:txBody>
      </p:sp>
    </p:spTree>
    <p:extLst>
      <p:ext uri="{BB962C8B-B14F-4D97-AF65-F5344CB8AC3E}">
        <p14:creationId xmlns:p14="http://schemas.microsoft.com/office/powerpoint/2010/main" val="1804560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B6B524-5A80-384B-935A-0C1058D8B612}" type="slidenum">
              <a:rPr lang="en-US" smtClean="0"/>
              <a:pPr>
                <a:defRPr/>
              </a:pPr>
              <a:t>68</a:t>
            </a:fld>
            <a:endParaRPr lang="en-US"/>
          </a:p>
        </p:txBody>
      </p:sp>
    </p:spTree>
    <p:extLst>
      <p:ext uri="{BB962C8B-B14F-4D97-AF65-F5344CB8AC3E}">
        <p14:creationId xmlns:p14="http://schemas.microsoft.com/office/powerpoint/2010/main" val="315339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30" name="Shape 730"/>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800" b="0" i="0" u="none" strike="noStrike" cap="none" baseline="0" dirty="0"/>
              <a:t>The potential impacts are so diverse, significant,  and unprecedented</a:t>
            </a:r>
            <a:r>
              <a:rPr lang="en-US" sz="1800" b="0" i="0" u="none" strike="noStrike" cap="none" baseline="0" dirty="0"/>
              <a:t>. </a:t>
            </a:r>
            <a:endParaRPr lang="en" sz="1800" b="0" i="0" u="none" strike="noStrike" cap="none" baseline="0" dirty="0"/>
          </a:p>
        </p:txBody>
      </p:sp>
      <p:sp>
        <p:nvSpPr>
          <p:cNvPr id="731" name="Shape 731"/>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
              <a:t> </a:t>
            </a:r>
          </a:p>
        </p:txBody>
      </p:sp>
    </p:spTree>
    <p:extLst>
      <p:ext uri="{BB962C8B-B14F-4D97-AF65-F5344CB8AC3E}">
        <p14:creationId xmlns:p14="http://schemas.microsoft.com/office/powerpoint/2010/main" val="211900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b="1" dirty="0"/>
              <a:t>Reference</a:t>
            </a:r>
            <a:r>
              <a:rPr lang="en-US" dirty="0"/>
              <a:t>:  Caritas.  </a:t>
            </a:r>
            <a:r>
              <a:rPr lang="en-US" dirty="0" err="1"/>
              <a:t>ttps</a:t>
            </a:r>
            <a:r>
              <a:rPr lang="en-US" dirty="0"/>
              <a:t> ://www.google.com.bd/search?q=drought+in+Bangladesh&amp;espv=2&amp;biw=1093&amp;bih=530&amp;source=lnms&amp;tbm=isch&amp;sa=X&amp;ved=0ahUKEwj98MrDoc3QAhXBpI8KHdxBA7oQ_AUIBigB#imgrc=T6zJp7lIx-T5pM%3A </a:t>
            </a:r>
          </a:p>
          <a:p>
            <a:endParaRPr lang="en-US" dirty="0"/>
          </a:p>
        </p:txBody>
      </p:sp>
      <p:sp>
        <p:nvSpPr>
          <p:cNvPr id="4" name="ตัวแทนหมายเลขภาพนิ่ง 3"/>
          <p:cNvSpPr>
            <a:spLocks noGrp="1"/>
          </p:cNvSpPr>
          <p:nvPr>
            <p:ph type="sldNum" sz="quarter" idx="10"/>
          </p:nvPr>
        </p:nvSpPr>
        <p:spPr/>
        <p:txBody>
          <a:bodyPr/>
          <a:lstStyle/>
          <a:p>
            <a:fld id="{282091E0-97E4-434C-98FD-5860F8D5B721}" type="slidenum">
              <a:rPr lang="en-US" smtClean="0"/>
              <a:t>11</a:t>
            </a:fld>
            <a:endParaRPr lang="en-US"/>
          </a:p>
        </p:txBody>
      </p:sp>
    </p:spTree>
    <p:extLst>
      <p:ext uri="{BB962C8B-B14F-4D97-AF65-F5344CB8AC3E}">
        <p14:creationId xmlns:p14="http://schemas.microsoft.com/office/powerpoint/2010/main" val="110535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Reference</a:t>
            </a:r>
            <a:r>
              <a:rPr lang="en-US" dirty="0"/>
              <a:t>: </a:t>
            </a:r>
            <a:r>
              <a:rPr lang="en-US" sz="1200" b="0" i="0" kern="1200" dirty="0" err="1">
                <a:solidFill>
                  <a:schemeClr val="tx1"/>
                </a:solidFill>
                <a:effectLst/>
                <a:latin typeface="+mn-lt"/>
                <a:ea typeface="+mn-ea"/>
                <a:cs typeface="+mn-cs"/>
              </a:rPr>
              <a:t>Royol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Chitradon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Surajate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Boonya-aroonnet</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Porranee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Thanapakpawin</a:t>
            </a:r>
            <a:r>
              <a:rPr lang="en-US" sz="1200" b="0" i="0" kern="1200" dirty="0">
                <a:solidFill>
                  <a:schemeClr val="tx1"/>
                </a:solidFill>
                <a:effectLst/>
                <a:latin typeface="+mn-lt"/>
                <a:ea typeface="+mn-ea"/>
                <a:cs typeface="+mn-cs"/>
              </a:rPr>
              <a:t>: "Risk Management of Water Resources in Thailand in the Face of Climate Change”, </a:t>
            </a:r>
            <a:r>
              <a:rPr lang="en-US" sz="1200" b="0" i="0" kern="1200" dirty="0" err="1">
                <a:solidFill>
                  <a:schemeClr val="tx1"/>
                </a:solidFill>
                <a:effectLst/>
                <a:latin typeface="+mn-lt"/>
                <a:ea typeface="+mn-ea"/>
                <a:cs typeface="+mn-cs"/>
              </a:rPr>
              <a:t>Sasin</a:t>
            </a:r>
            <a:r>
              <a:rPr lang="en-US" sz="1200" b="0" i="0" kern="1200" dirty="0">
                <a:solidFill>
                  <a:schemeClr val="tx1"/>
                </a:solidFill>
                <a:effectLst/>
                <a:latin typeface="+mn-lt"/>
                <a:ea typeface="+mn-ea"/>
                <a:cs typeface="+mn-cs"/>
              </a:rPr>
              <a:t> Journal of Management,</a:t>
            </a:r>
            <a:r>
              <a:rPr lang="en-US" baseline="0" dirty="0"/>
              <a:t> </a:t>
            </a:r>
            <a:r>
              <a:rPr lang="en-US" sz="1200" b="0" i="0" kern="1200" dirty="0">
                <a:solidFill>
                  <a:schemeClr val="tx1"/>
                </a:solidFill>
                <a:effectLst/>
                <a:latin typeface="+mn-lt"/>
                <a:ea typeface="+mn-ea"/>
                <a:cs typeface="+mn-cs"/>
              </a:rPr>
              <a:t>Special Edition on Global Imbalance Stream of Crises, pp 64-73, June 2009. </a:t>
            </a:r>
            <a:r>
              <a:rPr lang="en-US" sz="1200" b="0" i="0" kern="1200">
                <a:solidFill>
                  <a:schemeClr val="tx1"/>
                </a:solidFill>
                <a:effectLst/>
                <a:latin typeface="+mn-lt"/>
                <a:ea typeface="+mn-ea"/>
                <a:cs typeface="+mn-cs"/>
              </a:rPr>
              <a:t>Retrieved</a:t>
            </a:r>
            <a:r>
              <a:rPr lang="en-US" sz="1200" b="0" i="0" kern="1200" baseline="0">
                <a:solidFill>
                  <a:schemeClr val="tx1"/>
                </a:solidFill>
                <a:effectLst/>
                <a:latin typeface="+mn-lt"/>
                <a:ea typeface="+mn-ea"/>
                <a:cs typeface="+mn-cs"/>
              </a:rPr>
              <a:t> from: http://www.haii.or.th/haiiweb/index.php?option=com_remository&amp;Itemid=85&amp;func=startdown&amp;id=55&amp;lang=en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12</a:t>
            </a:fld>
            <a:endParaRPr lang="en-US"/>
          </a:p>
        </p:txBody>
      </p:sp>
    </p:spTree>
    <p:extLst>
      <p:ext uri="{BB962C8B-B14F-4D97-AF65-F5344CB8AC3E}">
        <p14:creationId xmlns:p14="http://schemas.microsoft.com/office/powerpoint/2010/main" val="594866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7BE8FF02-D5CD-4905-8B5D-40AABE6C4790}"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C023C7E9-8E44-4B57-A427-9DA3E22B97E1}"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CC25104-2CF6-4EC9-9F30-41AED3BB6E25}"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CC25104-2CF6-4EC9-9F30-41AED3BB6E25}"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987364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06EDCAE9-A8F4-4A7B-BCED-624CFFF51B23}"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6A86CCF-437F-47C7-9564-6D550984800C}"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B33235ED-4126-4712-BB18-29AFEC51B2A4}"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5913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00B8773B-78D5-48E1-868F-5D71705455F2}"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DC848CCD-A32C-4641-886E-6B6831FDF475}"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98783" y="1741073"/>
            <a:ext cx="11767930"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98783" y="3922643"/>
            <a:ext cx="11767930" cy="2054087"/>
          </a:xfrm>
        </p:spPr>
        <p:txBody>
          <a:bodyPr anchor="ctr">
            <a:normAutofit/>
          </a:bodyPr>
          <a:lstStyle>
            <a:lvl1pPr marL="0" indent="0" algn="ctr">
              <a:lnSpc>
                <a:spcPct val="150000"/>
              </a:lnSpc>
              <a:buNone/>
              <a:defRPr sz="4400" b="1" i="0" cap="none"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2CEEAB68-F788-4DBE-AF00-2C57A5919685}" type="datetime1">
              <a:rPr lang="en-US" smtClean="0"/>
              <a:t>1/8/2017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Tree>
    <p:extLst>
      <p:ext uri="{BB962C8B-B14F-4D97-AF65-F5344CB8AC3E}">
        <p14:creationId xmlns:p14="http://schemas.microsoft.com/office/powerpoint/2010/main" val="243556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930D6B46-770D-4459-B003-16939942E208}"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E70B50D1-3D3E-4173-9840-3966477EC7AE}"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E19C3BB-E2D9-4A5E-99FE-F16B97F7DF35}"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2FC456E5-86F8-48B5-BCEC-222B195DEFE3}" type="datetime1">
              <a:rPr lang="en-US" smtClean="0"/>
              <a:t>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761151F-8C6D-4B5E-8ECF-8F638BEB18A8}" type="datetime1">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A61022B-4BD3-4EEA-9145-4118AEB8DDE4}" type="datetime1">
              <a:rPr lang="en-US" smtClean="0"/>
              <a:t>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B87D5810-4C5B-4807-B5D6-CF655CDE44F6}" type="datetime1">
              <a:rPr lang="en-US" smtClean="0"/>
              <a:t>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B5835-5D57-4F97-B64E-740F32DDF1D3}" type="datetime1">
              <a:rPr lang="en-US" smtClean="0"/>
              <a:t>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652" r:id="rId5"/>
    <p:sldLayoutId id="2147483695" r:id="rId6"/>
    <p:sldLayoutId id="2147483654" r:id="rId7"/>
    <p:sldLayoutId id="2147483696" r:id="rId8"/>
    <p:sldLayoutId id="2147483691" r:id="rId9"/>
    <p:sldLayoutId id="2147483697" r:id="rId10"/>
    <p:sldLayoutId id="2147483665" r:id="rId11"/>
    <p:sldLayoutId id="2147483764" r:id="rId12"/>
    <p:sldLayoutId id="2147483708" r:id="rId13"/>
    <p:sldLayoutId id="2147483666" r:id="rId14"/>
    <p:sldLayoutId id="2147483709" r:id="rId15"/>
    <p:sldLayoutId id="2147483667" r:id="rId16"/>
    <p:sldLayoutId id="2147483693" r:id="rId17"/>
    <p:sldLayoutId id="2147483692" r:id="rId18"/>
    <p:sldLayoutId id="2147483663" r:id="rId19"/>
    <p:sldLayoutId id="2147483763"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czPRTNWaydC_NM&amp;tbnid=p00Wt5mqAskrmM:&amp;ved=0CAUQjRw&amp;url=http://pantip.com/topic/30240286&amp;ei=5frfUo3AOKG5iQfv_4GYDA&amp;bvm=bv.59568121,d.aGc&amp;psig=AFQjCNE9mcXjjvNApELgVbeq8_CjowxCsA&amp;ust=139049677060718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hyperlink" Target="http://www.google.co.th/url?sa=i&amp;rct=j&amp;q=&amp;esrc=s&amp;frm=1&amp;source=images&amp;cd=&amp;cad=rja&amp;docid=79LRcfz_GefauM&amp;tbnid=1JUeTx-2_8ErrM:&amp;ved=0CAUQjRw&amp;url=http://www.npsrice.com/rice_view87.html&amp;ei=ZPvfUpfcJc-7iAeF2YHAAQ&amp;bvm=bv.59568121,d.aGc&amp;psig=AFQjCNFT7YymmirPTf1ohGRTmizeQPDj4w&amp;ust=1390496981083552"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kABPygpeXhOKhM&amp;tbnid=oQBPhJdwkeDpFM:&amp;ved=0CAUQjRw&amp;url=http://soclaimon.wordpress.com/2012/03/14/page/3/&amp;ei=VfzfUrfKH6iZiQftxYDYBQ&amp;bvm=bv.59568121,d.aGc&amp;psig=AFQjCNEFY3B0qs-_YDXjjkSeDmENWZcZYw&amp;ust=1390497209825897"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co.th/url?sa=i&amp;rct=j&amp;q=&amp;esrc=s&amp;frm=1&amp;source=images&amp;cd=&amp;cad=rja&amp;docid=czPRTNWaydC_NM&amp;tbnid=p00Wt5mqAskrmM:&amp;ved=0CAUQjRw&amp;url=http://pantip.com/topic/30240286&amp;ei=5frfUo3AOKG5iQfv_4GYDA&amp;bvm=bv.59568121,d.aGc&amp;psig=AFQjCNE9mcXjjvNApELgVbeq8_CjowxCsA&amp;ust=1390496770607182" TargetMode="Externa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WkJA403ugSLXbM&amp;tbnid=2pm55thvednDyM:&amp;ved=0CAUQjRw&amp;url=http://z-1nano.blogspot.com/2011/07/blog-post_29.html&amp;ei=FP3fUo2qGsatiAeL9YGgCg&amp;bvm=bv.59568121,d.aGc&amp;psig=AFQjCNHGOMSZBk5xxgbP2slVv4ebLJrmCA&amp;ust=139049739466393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co.th/url?sa=i&amp;rct=j&amp;q=&amp;esrc=s&amp;frm=1&amp;source=images&amp;cd=&amp;cad=rja&amp;docid=czPRTNWaydC_NM&amp;tbnid=p00Wt5mqAskrmM:&amp;ved=0CAUQjRw&amp;url=http://pantip.com/topic/30240286&amp;ei=5frfUo3AOKG5iQfv_4GYDA&amp;bvm=bv.59568121,d.aGc&amp;psig=AFQjCNE9mcXjjvNApELgVbeq8_CjowxCsA&amp;ust=1390496770607182"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co.th/url?sa=i&amp;rct=j&amp;q=&amp;esrc=s&amp;frm=1&amp;source=images&amp;cd=&amp;cad=rja&amp;docid=KHbcCEcmEPairM&amp;tbnid=f6mvyuR6zr37pM:&amp;ved=0CAUQjRw&amp;url=http://www.taiyai.org/index.php?name=plants&amp;file=readplants&amp;id=1&amp;ei=fv3fUsGTIuOQigfenYHICA&amp;bvm=bv.59568121,d.aGc&amp;psig=AFQjCNGwbLvN0ufprZ2X2zGRd2LL3VGJpA&amp;ust=139049750184790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nik4kkkVZQSLqM&amp;tbnid=SQAWTvoSdI_Q0M:&amp;ved=0CAUQjRw&amp;url=http://www.ecotourism-israel.com/Center.htm&amp;ei=_f_fUuOnDse4iQe59YHwDg&amp;bvm=bv.59568121,d.aGc&amp;psig=AFQjCNFBsbH2kaCupMMu1U5xs37fSfkIag&amp;ust=1390498138163973"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www.google.co.th/url?sa=i&amp;rct=j&amp;q=&amp;esrc=s&amp;frm=1&amp;source=images&amp;cd=&amp;cad=rja&amp;docid=dhQkWWhMjEq3SM&amp;tbnid=zTnqL9aKy_s7ZM:&amp;ved=0CAUQjRw&amp;url=http://www.bloggang.com/m/viewdiary.php?id=moonfleet&amp;month=03-2010&amp;date=12&amp;group=104&amp;gblog=152&amp;ei=bgDgUpCBKIPmiAeR2oGAAQ&amp;bvm=bv.59568121,d.aGc&amp;psig=AFQjCNE3vLIk_3vz4CR2I4v_TilGzPmiuw&amp;ust=1390498268452210"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th/url?sa=i&amp;rct=j&amp;q=&amp;esrc=s&amp;frm=1&amp;source=images&amp;cd=&amp;cad=rja&amp;docid=N1E53J-yrGo8VM&amp;tbnid=qyAjtBgOSQDYmM:&amp;ved=0CAUQjRw&amp;url=http://bbznet.pukpik.com/scripts/view.php?user=siamtalon&amp;board=3&amp;id=17&amp;order=numtopic&amp;ei=N__fUsTPOYSViAflhIGwCA&amp;psig=AFQjCNEssOK_9lV7y1bMnC6ZAEdxBSBFlQ&amp;ust=1390497863228594"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hyperlink" Target="http://www.google.co.th/url?sa=i&amp;rct=j&amp;q=&amp;esrc=s&amp;frm=1&amp;source=images&amp;cd=&amp;cad=rja&amp;docid=AZumEppVBQQ52M&amp;tbnid=4mRs-x6a0uBD5M:&amp;ved=0CAUQjRw&amp;url=http://www.bobthai.com/2011/%E0%B9%80%E0%B8%95%E0%B8%B7%E0%B8%AD%E0%B8%99-%E0%B8%81%E0%B9%88%E0%B8%AD%E0%B8%9B%E0%B8%B9%E0%B8%99%E0%B8%81%E0%B8%B1%E0%B8%99%E0%B8%99%E0%B9%89%E0%B8%B3-%E0%B8%A3%E0%B8%B0%E0%B8%A7%E0%B8%B1%E0%B8%87%E0%B9%81%E0%B8%A3%E0%B8%87%E0%B8%94%E0%B8%B1%E0%B8%99%E0%B8%97%E0%B8%B3%E0%B8%9A%E0%B9%89%E0%B8%B2%E0%B8%99%E0%B8%9E%E0%B8%B1%E0%B8%87.html&amp;ei=hf7fUvq5F6vyiAeqmYBQ&amp;psig=AFQjCNHqrzj8-_6J615b3cfzQ1PljMbiPQ&amp;ust=1390497757827806"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image" Target="../media/image42.jpeg"/><Relationship Id="rId4" Type="http://schemas.openxmlformats.org/officeDocument/2006/relationships/image" Target="../media/image36.png"/><Relationship Id="rId9"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2.jpeg"/><Relationship Id="rId4" Type="http://schemas.openxmlformats.org/officeDocument/2006/relationships/image" Target="../media/image61.jpeg"/></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70.jpeg"/><Relationship Id="rId4" Type="http://schemas.openxmlformats.org/officeDocument/2006/relationships/image" Target="../media/image69.jpeg"/></Relationships>
</file>

<file path=ppt/slides/_rels/slide5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hyperlink" Target="mailto:climatecurriculum@googlegroups.com" TargetMode="External"/><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hyperlink" Target="http://www.fs.fed.us/pnw/pubs/pnw_gtr812.pdf" TargetMode="External"/><Relationship Id="rId2" Type="http://schemas.openxmlformats.org/officeDocument/2006/relationships/notesSlide" Target="../notesSlides/notesSlide61.xml"/><Relationship Id="rId1" Type="http://schemas.openxmlformats.org/officeDocument/2006/relationships/slideLayout" Target="../slideLayouts/slideLayout16.xml"/><Relationship Id="rId6" Type="http://schemas.openxmlformats.org/officeDocument/2006/relationships/hyperlink" Target="http://www.fs.fed.us/biology/watershed/BMP.html" TargetMode="External"/><Relationship Id="rId5" Type="http://schemas.openxmlformats.org/officeDocument/2006/relationships/hyperlink" Target="http://wacc.edu.vn/vi/wp-content/uploads/2013/06/wfhcMekongWaterResourcesAssessment.pdf" TargetMode="External"/><Relationship Id="rId4" Type="http://schemas.openxmlformats.org/officeDocument/2006/relationships/hyperlink" Target="http://www.fs.fed.us/pnw/pubs/pnw_gtr855.pdf"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397564" y="3622033"/>
            <a:ext cx="11396869" cy="1444484"/>
          </a:xfrm>
        </p:spPr>
        <p:txBody>
          <a:bodyPr/>
          <a:lstStyle/>
          <a:p>
            <a:r>
              <a:rPr lang="de-DE" dirty="0"/>
              <a:t>Module 1: Introduction to Climate Change</a:t>
            </a:r>
            <a:endParaRPr lang="en-US"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idx="1"/>
          </p:nvPr>
        </p:nvSpPr>
        <p:spPr/>
        <p:txBody>
          <a:bodyPr>
            <a:normAutofit/>
          </a:bodyPr>
          <a:lstStyle/>
          <a:p>
            <a:pPr>
              <a:spcAft>
                <a:spcPts val="600"/>
              </a:spcAft>
            </a:pPr>
            <a:r>
              <a:rPr lang="en" sz="2400" dirty="0">
                <a:sym typeface="Arial"/>
              </a:rPr>
              <a:t>Longer, warmer growing seasons</a:t>
            </a:r>
          </a:p>
          <a:p>
            <a:pPr>
              <a:spcAft>
                <a:spcPts val="600"/>
              </a:spcAft>
            </a:pPr>
            <a:r>
              <a:rPr lang="en" sz="2400" dirty="0">
                <a:sym typeface="Arial"/>
              </a:rPr>
              <a:t>Increased and decreased forest growth and ecosystem productivity</a:t>
            </a:r>
            <a:endParaRPr lang="en-US" sz="2400" dirty="0">
              <a:sym typeface="Arial"/>
            </a:endParaRPr>
          </a:p>
          <a:p>
            <a:pPr>
              <a:spcAft>
                <a:spcPts val="600"/>
              </a:spcAft>
            </a:pPr>
            <a:r>
              <a:rPr lang="en-US" sz="2400" dirty="0">
                <a:sym typeface="Arial"/>
              </a:rPr>
              <a:t>Warming surface waters</a:t>
            </a:r>
            <a:endParaRPr lang="en" sz="2400" dirty="0">
              <a:sym typeface="Arial"/>
            </a:endParaRPr>
          </a:p>
          <a:p>
            <a:pPr>
              <a:spcAft>
                <a:spcPts val="600"/>
              </a:spcAft>
            </a:pPr>
            <a:r>
              <a:rPr lang="en" sz="2400" dirty="0">
                <a:sym typeface="Arial"/>
              </a:rPr>
              <a:t>Intense droughts</a:t>
            </a:r>
          </a:p>
          <a:p>
            <a:pPr>
              <a:spcAft>
                <a:spcPts val="600"/>
              </a:spcAft>
            </a:pPr>
            <a:r>
              <a:rPr lang="en" sz="2400" dirty="0">
                <a:sym typeface="Arial"/>
              </a:rPr>
              <a:t>Longer and more severe fire seasons</a:t>
            </a:r>
          </a:p>
          <a:p>
            <a:pPr>
              <a:spcAft>
                <a:spcPts val="600"/>
              </a:spcAft>
            </a:pPr>
            <a:r>
              <a:rPr lang="en" sz="2400" dirty="0">
                <a:sym typeface="Arial"/>
              </a:rPr>
              <a:t>Increased insect and disease </a:t>
            </a:r>
          </a:p>
          <a:p>
            <a:pPr marL="0" indent="0">
              <a:spcAft>
                <a:spcPts val="600"/>
              </a:spcAft>
              <a:buNone/>
            </a:pPr>
            <a:endParaRPr lang="en" sz="2400" dirty="0">
              <a:sym typeface="Arial"/>
            </a:endParaRPr>
          </a:p>
        </p:txBody>
      </p:sp>
      <p:sp>
        <p:nvSpPr>
          <p:cNvPr id="727" name="Shape 727"/>
          <p:cNvSpPr txBox="1">
            <a:spLocks noGrp="1"/>
          </p:cNvSpPr>
          <p:nvPr>
            <p:ph type="title"/>
          </p:nvPr>
        </p:nvSpPr>
        <p:spPr/>
        <p:txBody>
          <a:bodyPr/>
          <a:lstStyle/>
          <a:p>
            <a:r>
              <a:rPr lang="en" dirty="0">
                <a:sym typeface="Arial"/>
              </a:rPr>
              <a:t>Potential climate change impacts</a:t>
            </a:r>
          </a:p>
        </p:txBody>
      </p:sp>
    </p:spTree>
    <p:extLst>
      <p:ext uri="{BB962C8B-B14F-4D97-AF65-F5344CB8AC3E}">
        <p14:creationId xmlns:p14="http://schemas.microsoft.com/office/powerpoint/2010/main" val="4045782017"/>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Drought intensity and severity is expected to increase </a:t>
            </a:r>
          </a:p>
        </p:txBody>
      </p:sp>
      <p:pic>
        <p:nvPicPr>
          <p:cNvPr id="3" name="Picture 2"/>
          <p:cNvPicPr>
            <a:picLocks noChangeAspect="1"/>
          </p:cNvPicPr>
          <p:nvPr/>
        </p:nvPicPr>
        <p:blipFill>
          <a:blip r:embed="rId3"/>
          <a:stretch>
            <a:fillRect/>
          </a:stretch>
        </p:blipFill>
        <p:spPr>
          <a:xfrm>
            <a:off x="561975" y="1390650"/>
            <a:ext cx="7866708" cy="5245530"/>
          </a:xfrm>
          <a:prstGeom prst="rect">
            <a:avLst/>
          </a:prstGeom>
        </p:spPr>
      </p:pic>
      <p:sp>
        <p:nvSpPr>
          <p:cNvPr id="5" name="TextBox 4"/>
          <p:cNvSpPr txBox="1"/>
          <p:nvPr/>
        </p:nvSpPr>
        <p:spPr>
          <a:xfrm>
            <a:off x="8696325" y="2466975"/>
            <a:ext cx="2743200" cy="1384995"/>
          </a:xfrm>
          <a:prstGeom prst="rect">
            <a:avLst/>
          </a:prstGeom>
        </p:spPr>
        <p:txBody>
          <a:bodyPr rtlCol="0">
            <a:spAutoFit/>
          </a:bodyPr>
          <a:lstStyle/>
          <a:p>
            <a:pPr algn="ctr"/>
            <a:r>
              <a:rPr lang="en-US" sz="2800" dirty="0"/>
              <a:t>Drought in </a:t>
            </a:r>
            <a:r>
              <a:rPr lang="en-US" sz="2800" dirty="0" err="1"/>
              <a:t>Bangladessh</a:t>
            </a:r>
            <a:r>
              <a:rPr lang="en-US" sz="2800" dirty="0"/>
              <a:t> rice fields</a:t>
            </a:r>
          </a:p>
        </p:txBody>
      </p:sp>
    </p:spTree>
    <p:extLst>
      <p:ext uri="{BB962C8B-B14F-4D97-AF65-F5344CB8AC3E}">
        <p14:creationId xmlns:p14="http://schemas.microsoft.com/office/powerpoint/2010/main" val="154958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รูปภาพ 3"/>
          <p:cNvPicPr>
            <a:picLocks noChangeAspect="1"/>
          </p:cNvPicPr>
          <p:nvPr/>
        </p:nvPicPr>
        <p:blipFill>
          <a:blip r:embed="rId3"/>
          <a:stretch>
            <a:fillRect/>
          </a:stretch>
        </p:blipFill>
        <p:spPr>
          <a:xfrm>
            <a:off x="3560070" y="0"/>
            <a:ext cx="4504790" cy="6839120"/>
          </a:xfrm>
          <a:prstGeom prst="rect">
            <a:avLst/>
          </a:prstGeom>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rmAutofit/>
          </a:bodyPr>
          <a:lstStyle/>
          <a:p>
            <a:r>
              <a:rPr lang="en-US" dirty="0"/>
              <a:t>Drought in Thailand</a:t>
            </a:r>
          </a:p>
        </p:txBody>
      </p:sp>
    </p:spTree>
    <p:extLst>
      <p:ext uri="{BB962C8B-B14F-4D97-AF65-F5344CB8AC3E}">
        <p14:creationId xmlns:p14="http://schemas.microsoft.com/office/powerpoint/2010/main" val="148843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4" name="Title 3"/>
          <p:cNvSpPr>
            <a:spLocks noGrp="1"/>
          </p:cNvSpPr>
          <p:nvPr>
            <p:ph type="title"/>
          </p:nvPr>
        </p:nvSpPr>
        <p:spPr/>
        <p:txBody>
          <a:bodyPr>
            <a:noAutofit/>
          </a:bodyPr>
          <a:lstStyle/>
          <a:p>
            <a:r>
              <a:rPr lang="en-US" sz="2700" dirty="0"/>
              <a:t>Predicted Future Change in Rainfall Expressed in Percentage of 1980s baseline</a:t>
            </a:r>
          </a:p>
        </p:txBody>
      </p:sp>
      <p:pic>
        <p:nvPicPr>
          <p:cNvPr id="3" name="Picture 2"/>
          <p:cNvPicPr>
            <a:picLocks noChangeAspect="1"/>
          </p:cNvPicPr>
          <p:nvPr/>
        </p:nvPicPr>
        <p:blipFill>
          <a:blip r:embed="rId3"/>
          <a:stretch>
            <a:fillRect/>
          </a:stretch>
        </p:blipFill>
        <p:spPr>
          <a:xfrm>
            <a:off x="2898114" y="0"/>
            <a:ext cx="4425930" cy="6858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1951" y="973560"/>
            <a:ext cx="2704170" cy="3805993"/>
          </a:xfrm>
          <a:prstGeom prst="rect">
            <a:avLst/>
          </a:prstGeom>
        </p:spPr>
      </p:pic>
      <p:pic>
        <p:nvPicPr>
          <p:cNvPr id="7" name="Picture 6"/>
          <p:cNvPicPr>
            <a:picLocks noChangeAspect="1"/>
          </p:cNvPicPr>
          <p:nvPr/>
        </p:nvPicPr>
        <p:blipFill>
          <a:blip r:embed="rId5"/>
          <a:stretch>
            <a:fillRect/>
          </a:stretch>
        </p:blipFill>
        <p:spPr>
          <a:xfrm>
            <a:off x="7420009" y="4799430"/>
            <a:ext cx="3181458" cy="2038692"/>
          </a:xfrm>
          <a:prstGeom prst="rect">
            <a:avLst/>
          </a:prstGeom>
        </p:spPr>
      </p:pic>
    </p:spTree>
    <p:extLst>
      <p:ext uri="{BB962C8B-B14F-4D97-AF65-F5344CB8AC3E}">
        <p14:creationId xmlns:p14="http://schemas.microsoft.com/office/powerpoint/2010/main" val="374562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US Forest Service has completed this at the national level. Called </a:t>
            </a:r>
            <a:r>
              <a:rPr lang="en-US" b="1" dirty="0">
                <a:solidFill>
                  <a:srgbClr val="FF0000"/>
                </a:solidFill>
              </a:rPr>
              <a:t>Best Management Practices.</a:t>
            </a:r>
            <a:r>
              <a:rPr lang="en-US" dirty="0"/>
              <a:t> </a:t>
            </a:r>
          </a:p>
          <a:p>
            <a:pPr marL="0" indent="0">
              <a:buNone/>
            </a:pPr>
            <a:endParaRPr lang="en-US" dirty="0"/>
          </a:p>
          <a:p>
            <a:pPr marL="0" indent="0">
              <a:buNone/>
            </a:pPr>
            <a:r>
              <a:rPr lang="en-US" dirty="0"/>
              <a:t>Also includes an efficient and comprehensive system for monitoring the implementation and effectiveness of each practice. </a:t>
            </a:r>
          </a:p>
        </p:txBody>
      </p:sp>
      <p:sp>
        <p:nvSpPr>
          <p:cNvPr id="2" name="Title 1"/>
          <p:cNvSpPr>
            <a:spLocks noGrp="1"/>
          </p:cNvSpPr>
          <p:nvPr>
            <p:ph type="title"/>
          </p:nvPr>
        </p:nvSpPr>
        <p:spPr/>
        <p:txBody>
          <a:bodyPr>
            <a:normAutofit/>
          </a:bodyPr>
          <a:lstStyle/>
          <a:p>
            <a:r>
              <a:rPr lang="en-US" dirty="0"/>
              <a:t>Codify best practices to protect water and soils</a:t>
            </a:r>
          </a:p>
        </p:txBody>
      </p:sp>
    </p:spTree>
    <p:extLst>
      <p:ext uri="{BB962C8B-B14F-4D97-AF65-F5344CB8AC3E}">
        <p14:creationId xmlns:p14="http://schemas.microsoft.com/office/powerpoint/2010/main" val="62725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5075" y="1855115"/>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223001" y="5046300"/>
            <a:ext cx="3911600" cy="1078757"/>
          </a:xfrm>
          <a:prstGeom prst="rect">
            <a:avLst/>
          </a:prstGeom>
          <a:noFill/>
        </p:spPr>
        <p:txBody>
          <a:bodyPr wrap="square" rtlCol="0">
            <a:spAutoFit/>
          </a:bodyPr>
          <a:lstStyle/>
          <a:p>
            <a:pPr>
              <a:lnSpc>
                <a:spcPct val="110000"/>
              </a:lnSpc>
              <a:spcBef>
                <a:spcPts val="300"/>
              </a:spcBef>
              <a:spcAft>
                <a:spcPts val="300"/>
              </a:spcAft>
            </a:pPr>
            <a:r>
              <a:rPr lang="en-US" dirty="0">
                <a:latin typeface="Calibri"/>
                <a:cs typeface="Calibri"/>
              </a:rPr>
              <a:t>Typical riparian buffer (AMZ) along the 2</a:t>
            </a:r>
            <a:r>
              <a:rPr lang="en-US" baseline="30000" dirty="0">
                <a:latin typeface="Calibri"/>
                <a:cs typeface="Calibri"/>
              </a:rPr>
              <a:t>nd</a:t>
            </a:r>
            <a:r>
              <a:rPr lang="en-US" dirty="0">
                <a:latin typeface="Calibri"/>
                <a:cs typeface="Calibri"/>
              </a:rPr>
              <a:t> South Branch of the Oconto River </a:t>
            </a:r>
            <a:endParaRPr lang="en-US" sz="2400" dirty="0">
              <a:latin typeface="Calibri"/>
              <a:cs typeface="Calibri"/>
              <a:sym typeface="Wingdings" pitchFamily="2" charset="2"/>
            </a:endParaRPr>
          </a:p>
          <a:p>
            <a:pPr>
              <a:lnSpc>
                <a:spcPct val="110000"/>
              </a:lnSpc>
              <a:spcBef>
                <a:spcPts val="300"/>
              </a:spcBef>
              <a:spcAft>
                <a:spcPts val="300"/>
              </a:spcAft>
            </a:pPr>
            <a:r>
              <a:rPr lang="en-US" dirty="0">
                <a:latin typeface="Calibri"/>
                <a:cs typeface="Calibri"/>
                <a:sym typeface="Wingdings" pitchFamily="2" charset="2"/>
              </a:rPr>
              <a:t>Chequamegon-Nicolet NFs, Wisconsin</a:t>
            </a:r>
            <a:endParaRPr lang="en-US" dirty="0">
              <a:latin typeface="Calibri"/>
              <a:cs typeface="Calibri"/>
            </a:endParaRPr>
          </a:p>
        </p:txBody>
      </p:sp>
      <p:sp>
        <p:nvSpPr>
          <p:cNvPr id="8" name="Content Placeholder 7"/>
          <p:cNvSpPr>
            <a:spLocks noGrp="1"/>
          </p:cNvSpPr>
          <p:nvPr>
            <p:ph sz="half" idx="1"/>
          </p:nvPr>
        </p:nvSpPr>
        <p:spPr/>
        <p:txBody>
          <a:bodyPr>
            <a:normAutofit/>
          </a:bodyPr>
          <a:lstStyle/>
          <a:p>
            <a:pPr>
              <a:spcAft>
                <a:spcPts val="600"/>
              </a:spcAft>
            </a:pPr>
            <a:r>
              <a:rPr lang="en-US" sz="2300" dirty="0"/>
              <a:t>Standardized procedures</a:t>
            </a:r>
          </a:p>
          <a:p>
            <a:pPr>
              <a:spcAft>
                <a:spcPts val="600"/>
              </a:spcAft>
            </a:pPr>
            <a:r>
              <a:rPr lang="en-US" sz="2300" dirty="0"/>
              <a:t>Focused on BMP objectives</a:t>
            </a:r>
          </a:p>
          <a:p>
            <a:pPr>
              <a:spcAft>
                <a:spcPts val="600"/>
              </a:spcAft>
            </a:pPr>
            <a:r>
              <a:rPr lang="en-US" sz="2300" dirty="0"/>
              <a:t>Emphasize objective observations and techniques</a:t>
            </a:r>
          </a:p>
          <a:p>
            <a:pPr>
              <a:spcAft>
                <a:spcPts val="600"/>
              </a:spcAft>
            </a:pPr>
            <a:r>
              <a:rPr lang="en-US" sz="2300" dirty="0"/>
              <a:t>Interdisciplinary </a:t>
            </a:r>
          </a:p>
          <a:p>
            <a:pPr>
              <a:spcAft>
                <a:spcPts val="600"/>
              </a:spcAft>
            </a:pPr>
            <a:endParaRPr lang="en-US" sz="2300" dirty="0"/>
          </a:p>
        </p:txBody>
      </p:sp>
      <p:sp>
        <p:nvSpPr>
          <p:cNvPr id="7" name="Title 6"/>
          <p:cNvSpPr>
            <a:spLocks noGrp="1"/>
          </p:cNvSpPr>
          <p:nvPr>
            <p:ph type="title"/>
          </p:nvPr>
        </p:nvSpPr>
        <p:spPr/>
        <p:txBody>
          <a:bodyPr>
            <a:normAutofit/>
          </a:bodyPr>
          <a:lstStyle/>
          <a:p>
            <a:r>
              <a:rPr lang="en-US" dirty="0"/>
              <a:t>BMP Monitoring Protocols</a:t>
            </a:r>
          </a:p>
        </p:txBody>
      </p:sp>
    </p:spTree>
    <p:extLst>
      <p:ext uri="{BB962C8B-B14F-4D97-AF65-F5344CB8AC3E}">
        <p14:creationId xmlns:p14="http://schemas.microsoft.com/office/powerpoint/2010/main" val="382269187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401" y="1676400"/>
            <a:ext cx="3857731" cy="2893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6248400" y="4759458"/>
            <a:ext cx="3857731" cy="1653273"/>
          </a:xfrm>
          <a:prstGeom prst="rect">
            <a:avLst/>
          </a:prstGeom>
          <a:noFill/>
        </p:spPr>
        <p:txBody>
          <a:bodyPr wrap="square" rtlCol="0">
            <a:spAutoFit/>
          </a:bodyPr>
          <a:lstStyle/>
          <a:p>
            <a:pPr>
              <a:lnSpc>
                <a:spcPct val="110000"/>
              </a:lnSpc>
              <a:spcBef>
                <a:spcPts val="300"/>
              </a:spcBef>
              <a:spcAft>
                <a:spcPts val="300"/>
              </a:spcAft>
            </a:pPr>
            <a:r>
              <a:rPr lang="en-US" sz="2200" i="1" dirty="0">
                <a:latin typeface="Calibri"/>
                <a:cs typeface="Calibri"/>
              </a:rPr>
              <a:t>2009 South Dakota BMP Audit – IDT review of concrete mat armor in a low water crossing </a:t>
            </a:r>
            <a:endParaRPr lang="en-US" sz="2200" dirty="0">
              <a:latin typeface="Calibri"/>
              <a:cs typeface="Calibri"/>
              <a:sym typeface="Wingdings" pitchFamily="2" charset="2"/>
            </a:endParaRPr>
          </a:p>
          <a:p>
            <a:pPr>
              <a:lnSpc>
                <a:spcPct val="110000"/>
              </a:lnSpc>
              <a:spcBef>
                <a:spcPts val="300"/>
              </a:spcBef>
              <a:spcAft>
                <a:spcPts val="300"/>
              </a:spcAft>
            </a:pPr>
            <a:r>
              <a:rPr lang="en-US" sz="2200" dirty="0">
                <a:latin typeface="Calibri"/>
                <a:cs typeface="Calibri"/>
                <a:sym typeface="Wingdings" pitchFamily="2" charset="2"/>
              </a:rPr>
              <a:t>Black Hills NF, South Dakota</a:t>
            </a:r>
            <a:endParaRPr lang="en-US" sz="2200" dirty="0">
              <a:latin typeface="Calibri"/>
              <a:cs typeface="Calibri"/>
            </a:endParaRPr>
          </a:p>
        </p:txBody>
      </p:sp>
      <p:sp>
        <p:nvSpPr>
          <p:cNvPr id="8" name="Content Placeholder 7"/>
          <p:cNvSpPr>
            <a:spLocks noGrp="1"/>
          </p:cNvSpPr>
          <p:nvPr>
            <p:ph sz="half" idx="1"/>
          </p:nvPr>
        </p:nvSpPr>
        <p:spPr/>
        <p:txBody>
          <a:bodyPr>
            <a:normAutofit fontScale="92500" lnSpcReduction="20000"/>
          </a:bodyPr>
          <a:lstStyle/>
          <a:p>
            <a:pPr>
              <a:lnSpc>
                <a:spcPct val="130000"/>
              </a:lnSpc>
              <a:spcAft>
                <a:spcPts val="600"/>
              </a:spcAft>
            </a:pPr>
            <a:r>
              <a:rPr lang="en-US" dirty="0"/>
              <a:t>This has just been completed. </a:t>
            </a:r>
          </a:p>
          <a:p>
            <a:pPr>
              <a:lnSpc>
                <a:spcPct val="130000"/>
              </a:lnSpc>
              <a:spcAft>
                <a:spcPts val="600"/>
              </a:spcAft>
            </a:pPr>
            <a:r>
              <a:rPr lang="en-US" dirty="0"/>
              <a:t>Codified best practices for protecting water quality, soils, and watershed health. </a:t>
            </a:r>
          </a:p>
          <a:p>
            <a:pPr>
              <a:lnSpc>
                <a:spcPct val="130000"/>
              </a:lnSpc>
              <a:spcAft>
                <a:spcPts val="600"/>
              </a:spcAft>
            </a:pPr>
            <a:r>
              <a:rPr lang="en-US" dirty="0"/>
              <a:t>Provides data to demonstrate protection of water quality values</a:t>
            </a:r>
          </a:p>
          <a:p>
            <a:pPr>
              <a:lnSpc>
                <a:spcPct val="130000"/>
              </a:lnSpc>
              <a:spcAft>
                <a:spcPts val="600"/>
              </a:spcAft>
            </a:pPr>
            <a:r>
              <a:rPr lang="en-US" dirty="0"/>
              <a:t>Identifies practices and procedures that need improvement</a:t>
            </a:r>
          </a:p>
          <a:p>
            <a:pPr>
              <a:lnSpc>
                <a:spcPct val="130000"/>
              </a:lnSpc>
              <a:spcAft>
                <a:spcPts val="600"/>
              </a:spcAft>
            </a:pPr>
            <a:endParaRPr lang="en-US" dirty="0"/>
          </a:p>
        </p:txBody>
      </p:sp>
      <p:sp>
        <p:nvSpPr>
          <p:cNvPr id="4" name="Content Placeholder 3"/>
          <p:cNvSpPr>
            <a:spLocks noGrp="1"/>
          </p:cNvSpPr>
          <p:nvPr>
            <p:ph sz="half" idx="2"/>
          </p:nvPr>
        </p:nvSpPr>
        <p:spPr/>
        <p:txBody>
          <a:bodyPr/>
          <a:lstStyle/>
          <a:p>
            <a:endParaRPr lang="en-US"/>
          </a:p>
        </p:txBody>
      </p:sp>
      <p:sp>
        <p:nvSpPr>
          <p:cNvPr id="7" name="Title 6"/>
          <p:cNvSpPr>
            <a:spLocks noGrp="1"/>
          </p:cNvSpPr>
          <p:nvPr>
            <p:ph type="title"/>
          </p:nvPr>
        </p:nvSpPr>
        <p:spPr/>
        <p:txBody>
          <a:bodyPr/>
          <a:lstStyle/>
          <a:p>
            <a:r>
              <a:rPr lang="en-US" dirty="0"/>
              <a:t>National BMP Monitoring in USA</a:t>
            </a:r>
          </a:p>
        </p:txBody>
      </p:sp>
    </p:spTree>
    <p:extLst>
      <p:ext uri="{BB962C8B-B14F-4D97-AF65-F5344CB8AC3E}">
        <p14:creationId xmlns:p14="http://schemas.microsoft.com/office/powerpoint/2010/main" val="3802864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81200" y="1743003"/>
            <a:ext cx="289784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1981200" y="5517761"/>
            <a:ext cx="2789384" cy="830997"/>
          </a:xfrm>
          <a:prstGeom prst="rect">
            <a:avLst/>
          </a:prstGeom>
          <a:noFill/>
        </p:spPr>
        <p:txBody>
          <a:bodyPr wrap="square" rtlCol="0">
            <a:spAutoFit/>
          </a:bodyPr>
          <a:lstStyle/>
          <a:p>
            <a:r>
              <a:rPr lang="en-US" sz="1600" dirty="0">
                <a:latin typeface="Calibri"/>
                <a:cs typeface="Calibri"/>
              </a:rPr>
              <a:t>FS-990a Technical Guide Volume 1 The National Core BMPs </a:t>
            </a:r>
          </a:p>
        </p:txBody>
      </p:sp>
      <p:sp>
        <p:nvSpPr>
          <p:cNvPr id="8" name="Title 7"/>
          <p:cNvSpPr>
            <a:spLocks noGrp="1"/>
          </p:cNvSpPr>
          <p:nvPr>
            <p:ph type="title"/>
          </p:nvPr>
        </p:nvSpPr>
        <p:spPr/>
        <p:txBody>
          <a:bodyPr>
            <a:normAutofit/>
          </a:bodyPr>
          <a:lstStyle/>
          <a:p>
            <a:r>
              <a:rPr lang="en-US" dirty="0"/>
              <a:t>National Core BMPs in the USA</a:t>
            </a:r>
          </a:p>
        </p:txBody>
      </p:sp>
      <p:sp>
        <p:nvSpPr>
          <p:cNvPr id="9" name="Content Placeholder 8"/>
          <p:cNvSpPr>
            <a:spLocks noGrp="1"/>
          </p:cNvSpPr>
          <p:nvPr>
            <p:ph idx="4294967295"/>
          </p:nvPr>
        </p:nvSpPr>
        <p:spPr>
          <a:xfrm>
            <a:off x="7483475" y="1468438"/>
            <a:ext cx="4708525" cy="4759325"/>
          </a:xfrm>
        </p:spPr>
        <p:txBody>
          <a:bodyPr>
            <a:normAutofit fontScale="70000" lnSpcReduction="20000"/>
          </a:bodyPr>
          <a:lstStyle/>
          <a:p>
            <a:pPr marL="0" indent="0">
              <a:buNone/>
            </a:pPr>
            <a:r>
              <a:rPr lang="en-US" sz="3100" dirty="0"/>
              <a:t>BMPs for all resource activities</a:t>
            </a:r>
          </a:p>
          <a:p>
            <a:r>
              <a:rPr lang="en-US" dirty="0"/>
              <a:t>75 practices in 11 resource areas:</a:t>
            </a:r>
          </a:p>
          <a:p>
            <a:r>
              <a:rPr lang="en-US" dirty="0"/>
              <a:t>General Planning</a:t>
            </a:r>
          </a:p>
          <a:p>
            <a:r>
              <a:rPr lang="en-US" dirty="0"/>
              <a:t>Aquatic Ecosystem Management</a:t>
            </a:r>
          </a:p>
          <a:p>
            <a:r>
              <a:rPr lang="en-US" dirty="0"/>
              <a:t>Chemical Use</a:t>
            </a:r>
          </a:p>
          <a:p>
            <a:r>
              <a:rPr lang="en-US" dirty="0"/>
              <a:t>Facilities &amp; Non-recreation Special Uses</a:t>
            </a:r>
          </a:p>
          <a:p>
            <a:r>
              <a:rPr lang="en-US" dirty="0" err="1"/>
              <a:t>Wildland</a:t>
            </a:r>
            <a:r>
              <a:rPr lang="en-US" dirty="0"/>
              <a:t> Fire Management</a:t>
            </a:r>
          </a:p>
          <a:p>
            <a:r>
              <a:rPr lang="en-US" dirty="0"/>
              <a:t>Minerals</a:t>
            </a:r>
          </a:p>
          <a:p>
            <a:r>
              <a:rPr lang="en-US" dirty="0"/>
              <a:t>Range Management</a:t>
            </a:r>
          </a:p>
          <a:p>
            <a:r>
              <a:rPr lang="en-US" dirty="0"/>
              <a:t>Recreation</a:t>
            </a:r>
          </a:p>
          <a:p>
            <a:r>
              <a:rPr lang="en-US" dirty="0"/>
              <a:t>Roads</a:t>
            </a:r>
          </a:p>
          <a:p>
            <a:r>
              <a:rPr lang="en-US" dirty="0"/>
              <a:t>Mechanical Vegetation Management</a:t>
            </a:r>
          </a:p>
          <a:p>
            <a:r>
              <a:rPr lang="en-US" dirty="0"/>
              <a:t>Water Uses</a:t>
            </a:r>
          </a:p>
          <a:p>
            <a:pPr marL="0" indent="0">
              <a:buNone/>
            </a:pPr>
            <a:endParaRPr lang="en-US" dirty="0"/>
          </a:p>
          <a:p>
            <a:endParaRPr lang="en-US" dirty="0"/>
          </a:p>
        </p:txBody>
      </p:sp>
      <p:sp>
        <p:nvSpPr>
          <p:cNvPr id="7" name="สี่เหลี่ยมผืนผ้า 6"/>
          <p:cNvSpPr/>
          <p:nvPr/>
        </p:nvSpPr>
        <p:spPr>
          <a:xfrm>
            <a:off x="5502463" y="6359396"/>
            <a:ext cx="1851597" cy="369332"/>
          </a:xfrm>
          <a:prstGeom prst="rect">
            <a:avLst/>
          </a:prstGeom>
        </p:spPr>
        <p:txBody>
          <a:bodyPr wrap="none">
            <a:spAutoFit/>
          </a:bodyPr>
          <a:lstStyle/>
          <a:p>
            <a:r>
              <a:rPr lang="en-US" dirty="0"/>
              <a:t>US Forest Service </a:t>
            </a:r>
            <a:endParaRPr lang="th-TH" dirty="0"/>
          </a:p>
        </p:txBody>
      </p:sp>
    </p:spTree>
    <p:extLst>
      <p:ext uri="{BB962C8B-B14F-4D97-AF65-F5344CB8AC3E}">
        <p14:creationId xmlns:p14="http://schemas.microsoft.com/office/powerpoint/2010/main" val="2360091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dirty="0"/>
              <a:t>All actions that protect and restore water and watersheds are climate adaptive</a:t>
            </a:r>
          </a:p>
          <a:p>
            <a:pPr marL="0" indent="0">
              <a:buNone/>
            </a:pPr>
            <a:endParaRPr lang="en-US" sz="2200" dirty="0"/>
          </a:p>
          <a:p>
            <a:pPr marL="0" indent="0">
              <a:buNone/>
            </a:pPr>
            <a:r>
              <a:rPr lang="en-US" sz="2200" dirty="0"/>
              <a:t>Climate change amplifies risks we already face, and have faced for many years: </a:t>
            </a:r>
          </a:p>
          <a:p>
            <a:pPr marL="0" indent="0">
              <a:buNone/>
            </a:pPr>
            <a:endParaRPr lang="en-US" dirty="0"/>
          </a:p>
          <a:p>
            <a:pPr marL="0" indent="0">
              <a:buNone/>
            </a:pPr>
            <a:r>
              <a:rPr lang="en-US" b="1" dirty="0">
                <a:solidFill>
                  <a:srgbClr val="0000FF"/>
                </a:solidFill>
              </a:rPr>
              <a:t>We have the knowledge now to understand and adapt.  Good news! </a:t>
            </a:r>
          </a:p>
          <a:p>
            <a:pPr marL="0" indent="0">
              <a:buNone/>
            </a:pPr>
            <a:endParaRPr lang="en-US" sz="2000" b="1" i="1" dirty="0">
              <a:solidFill>
                <a:schemeClr val="accent3">
                  <a:lumMod val="50000"/>
                </a:schemeClr>
              </a:solidFill>
            </a:endParaRPr>
          </a:p>
          <a:p>
            <a:pPr marL="0" indent="0">
              <a:buNone/>
            </a:pPr>
            <a:r>
              <a:rPr lang="en-US" sz="2000" dirty="0"/>
              <a:t>For example, we understand flooding, coastal erosion, how to identify vulnerable land and people. </a:t>
            </a:r>
            <a:r>
              <a:rPr lang="en-US" dirty="0"/>
              <a:t> </a:t>
            </a:r>
          </a:p>
        </p:txBody>
      </p:sp>
      <p:sp>
        <p:nvSpPr>
          <p:cNvPr id="2" name="Title 1"/>
          <p:cNvSpPr>
            <a:spLocks noGrp="1"/>
          </p:cNvSpPr>
          <p:nvPr>
            <p:ph type="title"/>
          </p:nvPr>
        </p:nvSpPr>
        <p:spPr/>
        <p:txBody>
          <a:bodyPr>
            <a:noAutofit/>
          </a:bodyPr>
          <a:lstStyle/>
          <a:p>
            <a:pPr algn="l"/>
            <a:r>
              <a:rPr lang="en-US" dirty="0"/>
              <a:t>Climate adaptive</a:t>
            </a:r>
          </a:p>
        </p:txBody>
      </p:sp>
    </p:spTree>
    <p:extLst>
      <p:ext uri="{BB962C8B-B14F-4D97-AF65-F5344CB8AC3E}">
        <p14:creationId xmlns:p14="http://schemas.microsoft.com/office/powerpoint/2010/main" val="2379171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Codify Best Management Practices (BMPs) to describe how water quality will be protected. </a:t>
            </a:r>
          </a:p>
          <a:p>
            <a:r>
              <a:rPr lang="en-US" sz="2400" dirty="0"/>
              <a:t>Monitor BMPs to determine if they are implemented and if they work. </a:t>
            </a:r>
          </a:p>
          <a:p>
            <a:r>
              <a:rPr lang="en-US" sz="2400" dirty="0"/>
              <a:t>Roads are often the greatest impact in </a:t>
            </a:r>
            <a:r>
              <a:rPr lang="en-US" sz="2400" dirty="0" err="1"/>
              <a:t>wildland</a:t>
            </a:r>
            <a:r>
              <a:rPr lang="en-US" sz="2400" dirty="0"/>
              <a:t> watersheds. Locate, design, construct, monitor, and restore roads with up-to-date science and technology that minimizes impacts.</a:t>
            </a:r>
          </a:p>
          <a:p>
            <a:pPr lvl="1"/>
            <a:r>
              <a:rPr lang="en-US" dirty="0"/>
              <a:t>See  Water-Roads Ideals in BCC References </a:t>
            </a:r>
          </a:p>
          <a:p>
            <a:pPr lvl="1"/>
            <a:endParaRPr lang="en-US" dirty="0"/>
          </a:p>
        </p:txBody>
      </p:sp>
      <p:sp>
        <p:nvSpPr>
          <p:cNvPr id="2" name="Title 1"/>
          <p:cNvSpPr>
            <a:spLocks noGrp="1"/>
          </p:cNvSpPr>
          <p:nvPr>
            <p:ph type="title"/>
          </p:nvPr>
        </p:nvSpPr>
        <p:spPr/>
        <p:txBody>
          <a:bodyPr/>
          <a:lstStyle/>
          <a:p>
            <a:r>
              <a:rPr lang="en-US" dirty="0" err="1"/>
              <a:t>Wildlands</a:t>
            </a:r>
            <a:r>
              <a:rPr lang="en-US" dirty="0"/>
              <a:t> adaptation</a:t>
            </a:r>
          </a:p>
        </p:txBody>
      </p:sp>
    </p:spTree>
    <p:extLst>
      <p:ext uri="{BB962C8B-B14F-4D97-AF65-F5344CB8AC3E}">
        <p14:creationId xmlns:p14="http://schemas.microsoft.com/office/powerpoint/2010/main" val="4042806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5" y="1664873"/>
            <a:ext cx="11396869" cy="1909903"/>
          </a:xfrm>
        </p:spPr>
        <p:txBody>
          <a:bodyPr/>
          <a:lstStyle/>
          <a:p>
            <a:r>
              <a:rPr lang="de-DE" dirty="0"/>
              <a:t>Module 1: Introduction to Climate Change</a:t>
            </a:r>
            <a:endParaRPr lang="en-US" dirty="0"/>
          </a:p>
        </p:txBody>
      </p:sp>
      <p:sp>
        <p:nvSpPr>
          <p:cNvPr id="3" name="Subtitle 2"/>
          <p:cNvSpPr>
            <a:spLocks noGrp="1"/>
          </p:cNvSpPr>
          <p:nvPr>
            <p:ph type="subTitle" idx="1"/>
          </p:nvPr>
        </p:nvSpPr>
        <p:spPr>
          <a:xfrm>
            <a:off x="114300" y="3701663"/>
            <a:ext cx="11982450" cy="2539117"/>
          </a:xfrm>
        </p:spPr>
        <p:txBody>
          <a:bodyPr>
            <a:noAutofit/>
          </a:bodyPr>
          <a:lstStyle/>
          <a:p>
            <a:r>
              <a:rPr lang="de-DE" sz="3600" dirty="0"/>
              <a:t>SECTION III: 	</a:t>
            </a:r>
            <a:r>
              <a:rPr lang="en-US" sz="3600" dirty="0"/>
              <a:t>REPONSES TO CLIMATE CHANGE -	</a:t>
            </a:r>
          </a:p>
          <a:p>
            <a:r>
              <a:rPr lang="en-US" sz="3600" dirty="0"/>
              <a:t>	</a:t>
            </a:r>
            <a:r>
              <a:rPr lang="en-US" sz="3600"/>
              <a:t>	MITIGATION </a:t>
            </a:r>
            <a:r>
              <a:rPr lang="en-US" sz="3600" dirty="0"/>
              <a:t>AND ADAPTATION</a:t>
            </a:r>
          </a:p>
          <a:p>
            <a:r>
              <a:rPr lang="de-DE" sz="3200" dirty="0">
                <a:solidFill>
                  <a:srgbClr val="FFC000"/>
                </a:solidFill>
              </a:rPr>
              <a:t>3.2. Climate Change and Water Resources: Responses and Adaptation</a:t>
            </a:r>
            <a:endParaRPr lang="en-US" sz="3200" dirty="0">
              <a:solidFill>
                <a:srgbClr val="FFC000"/>
              </a:solidFill>
            </a:endParaRPr>
          </a:p>
        </p:txBody>
      </p:sp>
    </p:spTree>
    <p:extLst>
      <p:ext uri="{BB962C8B-B14F-4D97-AF65-F5344CB8AC3E}">
        <p14:creationId xmlns:p14="http://schemas.microsoft.com/office/powerpoint/2010/main" val="539081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Manage forests to reduce impacts to water and watershed function (use BMPs)</a:t>
            </a:r>
          </a:p>
          <a:p>
            <a:r>
              <a:rPr lang="en-US" sz="2400" dirty="0"/>
              <a:t>Use controlled fire where possible to reduce fuel buildup and the potential for large catastrophic fires.</a:t>
            </a:r>
          </a:p>
          <a:p>
            <a:r>
              <a:rPr lang="en-US" sz="2400" dirty="0"/>
              <a:t>Subject all land-use to Low-Impact Land Use Planning (See RECCCD Module) </a:t>
            </a:r>
          </a:p>
        </p:txBody>
      </p:sp>
      <p:sp>
        <p:nvSpPr>
          <p:cNvPr id="2" name="Title 1"/>
          <p:cNvSpPr>
            <a:spLocks noGrp="1"/>
          </p:cNvSpPr>
          <p:nvPr>
            <p:ph type="title"/>
          </p:nvPr>
        </p:nvSpPr>
        <p:spPr/>
        <p:txBody>
          <a:bodyPr/>
          <a:lstStyle/>
          <a:p>
            <a:r>
              <a:rPr lang="en-US" dirty="0" err="1"/>
              <a:t>Wildlands</a:t>
            </a:r>
            <a:r>
              <a:rPr lang="en-US" dirty="0"/>
              <a:t> adaptation</a:t>
            </a:r>
          </a:p>
        </p:txBody>
      </p:sp>
    </p:spTree>
    <p:extLst>
      <p:ext uri="{BB962C8B-B14F-4D97-AF65-F5344CB8AC3E}">
        <p14:creationId xmlns:p14="http://schemas.microsoft.com/office/powerpoint/2010/main" val="76472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srcRect/>
          <a:stretch>
            <a:fillRect/>
          </a:stretch>
        </p:blipFill>
        <p:spPr bwMode="auto">
          <a:xfrm>
            <a:off x="5902903" y="1808291"/>
            <a:ext cx="4659404" cy="3962400"/>
          </a:xfrm>
          <a:prstGeom prst="rect">
            <a:avLst/>
          </a:prstGeom>
          <a:noFill/>
          <a:ln w="38100">
            <a:solidFill>
              <a:srgbClr val="FF0000"/>
            </a:solidFill>
            <a:miter lim="800000"/>
            <a:headEnd/>
            <a:tailEnd/>
          </a:ln>
        </p:spPr>
      </p:pic>
      <p:sp>
        <p:nvSpPr>
          <p:cNvPr id="2" name="Title 1"/>
          <p:cNvSpPr>
            <a:spLocks noGrp="1"/>
          </p:cNvSpPr>
          <p:nvPr>
            <p:ph type="title"/>
          </p:nvPr>
        </p:nvSpPr>
        <p:spPr/>
        <p:txBody>
          <a:bodyPr>
            <a:noAutofit/>
          </a:bodyPr>
          <a:lstStyle/>
          <a:p>
            <a:r>
              <a:rPr lang="en-US" sz="2700" dirty="0" err="1"/>
              <a:t>Wildlands</a:t>
            </a:r>
            <a:r>
              <a:rPr lang="en-US" sz="2700" dirty="0"/>
              <a:t> adaptation</a:t>
            </a:r>
          </a:p>
        </p:txBody>
      </p:sp>
      <p:sp>
        <p:nvSpPr>
          <p:cNvPr id="4" name="Content Placeholder 3"/>
          <p:cNvSpPr>
            <a:spLocks noGrp="1"/>
          </p:cNvSpPr>
          <p:nvPr>
            <p:ph idx="4294967295"/>
          </p:nvPr>
        </p:nvSpPr>
        <p:spPr>
          <a:xfrm>
            <a:off x="703384" y="1671589"/>
            <a:ext cx="3871913" cy="3417887"/>
          </a:xfrm>
        </p:spPr>
        <p:txBody>
          <a:bodyPr/>
          <a:lstStyle/>
          <a:p>
            <a:pPr marL="0" indent="0">
              <a:buNone/>
            </a:pPr>
            <a:r>
              <a:rPr lang="en-US" sz="2400" dirty="0"/>
              <a:t>Conduct vulnerability assessment to set priorities and inform decisions</a:t>
            </a:r>
          </a:p>
          <a:p>
            <a:pPr marL="0" indent="0">
              <a:buNone/>
            </a:pPr>
            <a:endParaRPr lang="en-US" sz="2400" dirty="0"/>
          </a:p>
          <a:p>
            <a:pPr marL="0" indent="0">
              <a:buNone/>
            </a:pPr>
            <a:r>
              <a:rPr lang="en-US" sz="2400" kern="0" dirty="0">
                <a:solidFill>
                  <a:srgbClr val="000000"/>
                </a:solidFill>
                <a:cs typeface="Calibri"/>
                <a:sym typeface="Arial"/>
                <a:rtl val="0"/>
              </a:rPr>
              <a:t>Overlay results with existing strategies, constraints and opportunities to set priorities</a:t>
            </a:r>
          </a:p>
        </p:txBody>
      </p:sp>
    </p:spTree>
    <p:extLst>
      <p:ext uri="{BB962C8B-B14F-4D97-AF65-F5344CB8AC3E}">
        <p14:creationId xmlns:p14="http://schemas.microsoft.com/office/powerpoint/2010/main" val="1310533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700" dirty="0"/>
              <a:t>Adapt by restoring degraded landscapes, such as gullied meadows, valley bottoms, riparian areas</a:t>
            </a:r>
          </a:p>
        </p:txBody>
      </p:sp>
      <p:pic>
        <p:nvPicPr>
          <p:cNvPr id="10" name="Content Placeholder 9"/>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l="-2584" r="-3550"/>
          <a:stretch/>
        </p:blipFill>
        <p:spPr>
          <a:xfrm>
            <a:off x="8886825" y="1149350"/>
            <a:ext cx="3305175" cy="5278438"/>
          </a:xfrm>
        </p:spPr>
      </p:pic>
      <p:sp>
        <p:nvSpPr>
          <p:cNvPr id="11" name="TextBox 10"/>
          <p:cNvSpPr txBox="1"/>
          <p:nvPr/>
        </p:nvSpPr>
        <p:spPr>
          <a:xfrm>
            <a:off x="681789" y="1149350"/>
            <a:ext cx="5863389" cy="4801314"/>
          </a:xfrm>
          <a:prstGeom prst="rect">
            <a:avLst/>
          </a:prstGeom>
          <a:noFill/>
        </p:spPr>
        <p:txBody>
          <a:bodyPr wrap="square" rtlCol="0">
            <a:spAutoFit/>
          </a:bodyPr>
          <a:lstStyle/>
          <a:p>
            <a:pPr>
              <a:lnSpc>
                <a:spcPct val="110000"/>
              </a:lnSpc>
              <a:spcBef>
                <a:spcPts val="300"/>
              </a:spcBef>
              <a:spcAft>
                <a:spcPts val="300"/>
              </a:spcAft>
            </a:pPr>
            <a:r>
              <a:rPr lang="en-US" sz="2000" b="1" dirty="0"/>
              <a:t>For Example</a:t>
            </a:r>
            <a:r>
              <a:rPr lang="en-US" sz="2000" dirty="0"/>
              <a:t>:  Restoring groundwater levels in eroded meadows and valley bottoms can increase watershed resilience in many forested watersheds. </a:t>
            </a:r>
          </a:p>
          <a:p>
            <a:pPr>
              <a:lnSpc>
                <a:spcPct val="110000"/>
              </a:lnSpc>
              <a:spcBef>
                <a:spcPts val="300"/>
              </a:spcBef>
              <a:spcAft>
                <a:spcPts val="300"/>
              </a:spcAft>
            </a:pPr>
            <a:r>
              <a:rPr lang="en-US" sz="2000" dirty="0"/>
              <a:t>Warming and late-season drying trends greatly increase the ecological importance of wet mountain meadows and valley bottoms, which provide myriad ecological services.</a:t>
            </a:r>
          </a:p>
          <a:p>
            <a:pPr>
              <a:lnSpc>
                <a:spcPct val="110000"/>
              </a:lnSpc>
              <a:spcBef>
                <a:spcPts val="300"/>
              </a:spcBef>
              <a:spcAft>
                <a:spcPts val="300"/>
              </a:spcAft>
            </a:pPr>
            <a:r>
              <a:rPr lang="en-US" sz="2000" dirty="0"/>
              <a:t>Restoring groundwater levels in these places adds resistance and resilience to watersheds, reducing the vulnerability of ecosystem services to climate change.</a:t>
            </a:r>
          </a:p>
          <a:p>
            <a:pPr>
              <a:lnSpc>
                <a:spcPct val="110000"/>
              </a:lnSpc>
              <a:spcBef>
                <a:spcPts val="300"/>
              </a:spcBef>
              <a:spcAft>
                <a:spcPts val="300"/>
              </a:spcAft>
            </a:pPr>
            <a:endParaRPr lang="en-US" sz="2000" dirty="0"/>
          </a:p>
          <a:p>
            <a:pPr>
              <a:lnSpc>
                <a:spcPct val="110000"/>
              </a:lnSpc>
              <a:spcBef>
                <a:spcPts val="300"/>
              </a:spcBef>
              <a:spcAft>
                <a:spcPts val="300"/>
              </a:spcAft>
            </a:pPr>
            <a:r>
              <a:rPr lang="en-US" sz="2000" b="1" i="1" dirty="0"/>
              <a:t>Bangladesh Example</a:t>
            </a:r>
            <a:r>
              <a:rPr lang="en-US" sz="2000" dirty="0"/>
              <a:t>: Mangrove tree replanting on embankments in shrimp </a:t>
            </a:r>
            <a:r>
              <a:rPr lang="en-US" sz="2000" dirty="0" err="1"/>
              <a:t>gher</a:t>
            </a:r>
            <a:r>
              <a:rPr lang="en-US" sz="2000" dirty="0"/>
              <a:t> areas.</a:t>
            </a:r>
          </a:p>
        </p:txBody>
      </p:sp>
    </p:spTree>
    <p:extLst>
      <p:ext uri="{BB962C8B-B14F-4D97-AF65-F5344CB8AC3E}">
        <p14:creationId xmlns:p14="http://schemas.microsoft.com/office/powerpoint/2010/main" val="389592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2" name="Content Placeholder 1"/>
          <p:cNvSpPr>
            <a:spLocks noGrp="1"/>
          </p:cNvSpPr>
          <p:nvPr>
            <p:ph idx="1"/>
          </p:nvPr>
        </p:nvSpPr>
        <p:spPr/>
        <p:txBody>
          <a:bodyPr/>
          <a:lstStyle/>
          <a:p>
            <a:pPr>
              <a:lnSpc>
                <a:spcPct val="110000"/>
              </a:lnSpc>
              <a:spcBef>
                <a:spcPts val="300"/>
              </a:spcBef>
              <a:spcAft>
                <a:spcPts val="300"/>
              </a:spcAft>
              <a:buClr>
                <a:schemeClr val="dk1"/>
              </a:buClr>
              <a:buSzPct val="101190"/>
            </a:pPr>
            <a:r>
              <a:rPr lang="en" sz="2800" dirty="0">
                <a:ea typeface="Arial"/>
                <a:cs typeface="Calibri"/>
                <a:sym typeface="Arial"/>
              </a:rPr>
              <a:t>Raise Irrigation efficiency</a:t>
            </a:r>
            <a:endParaRPr lang="en-US" sz="2800" dirty="0">
              <a:ea typeface="Arial"/>
              <a:cs typeface="Calibri"/>
              <a:sym typeface="Arial"/>
            </a:endParaRPr>
          </a:p>
          <a:p>
            <a:pPr>
              <a:lnSpc>
                <a:spcPct val="110000"/>
              </a:lnSpc>
              <a:spcBef>
                <a:spcPts val="300"/>
              </a:spcBef>
              <a:spcAft>
                <a:spcPts val="300"/>
              </a:spcAft>
              <a:buClr>
                <a:schemeClr val="dk1"/>
              </a:buClr>
              <a:buSzPct val="101190"/>
            </a:pPr>
            <a:r>
              <a:rPr lang="en-US" sz="2800" dirty="0">
                <a:ea typeface="Arial"/>
                <a:cs typeface="Calibri"/>
                <a:sym typeface="Arial"/>
              </a:rPr>
              <a:t>Expand drip irrigation </a:t>
            </a:r>
            <a:endParaRPr lang="en" sz="2800" dirty="0">
              <a:ea typeface="Arial"/>
              <a:cs typeface="Calibri"/>
              <a:sym typeface="Arial"/>
            </a:endParaRPr>
          </a:p>
          <a:p>
            <a:pPr>
              <a:lnSpc>
                <a:spcPct val="110000"/>
              </a:lnSpc>
              <a:spcBef>
                <a:spcPts val="300"/>
              </a:spcBef>
              <a:spcAft>
                <a:spcPts val="300"/>
              </a:spcAft>
              <a:buClr>
                <a:schemeClr val="dk1"/>
              </a:buClr>
              <a:buSzPct val="101190"/>
            </a:pPr>
            <a:r>
              <a:rPr lang="en" sz="2800" dirty="0">
                <a:ea typeface="Arial"/>
                <a:cs typeface="Calibri"/>
                <a:sym typeface="Arial"/>
              </a:rPr>
              <a:t>Improve rain-fed  farming</a:t>
            </a:r>
          </a:p>
          <a:p>
            <a:pPr>
              <a:lnSpc>
                <a:spcPct val="110000"/>
              </a:lnSpc>
              <a:spcBef>
                <a:spcPts val="300"/>
              </a:spcBef>
              <a:spcAft>
                <a:spcPts val="300"/>
              </a:spcAft>
              <a:buClr>
                <a:schemeClr val="dk1"/>
              </a:buClr>
              <a:buSzPct val="101190"/>
            </a:pPr>
            <a:r>
              <a:rPr lang="en" sz="2800" dirty="0">
                <a:ea typeface="Arial"/>
                <a:cs typeface="Calibri"/>
                <a:sym typeface="Arial"/>
              </a:rPr>
              <a:t>Shift cropping patterns</a:t>
            </a:r>
            <a:r>
              <a:rPr lang="en-US" sz="2800" dirty="0">
                <a:ea typeface="Arial"/>
                <a:cs typeface="Calibri"/>
                <a:sym typeface="Arial"/>
              </a:rPr>
              <a:t> and crops</a:t>
            </a:r>
            <a:endParaRPr lang="en" sz="2800" dirty="0">
              <a:ea typeface="Arial"/>
              <a:cs typeface="Calibri"/>
              <a:sym typeface="Arial"/>
            </a:endParaRPr>
          </a:p>
          <a:p>
            <a:pPr>
              <a:lnSpc>
                <a:spcPct val="110000"/>
              </a:lnSpc>
              <a:spcBef>
                <a:spcPts val="300"/>
              </a:spcBef>
              <a:spcAft>
                <a:spcPts val="300"/>
              </a:spcAft>
              <a:buClr>
                <a:schemeClr val="dk1"/>
              </a:buClr>
              <a:buSzPct val="101190"/>
            </a:pPr>
            <a:r>
              <a:rPr lang="en" sz="2800" dirty="0">
                <a:ea typeface="Arial"/>
                <a:cs typeface="Calibri"/>
                <a:sym typeface="Arial"/>
              </a:rPr>
              <a:t>Lift nutritional value</a:t>
            </a:r>
          </a:p>
          <a:p>
            <a:pPr>
              <a:lnSpc>
                <a:spcPct val="110000"/>
              </a:lnSpc>
              <a:spcBef>
                <a:spcPts val="300"/>
              </a:spcBef>
              <a:spcAft>
                <a:spcPts val="300"/>
              </a:spcAft>
              <a:buClr>
                <a:schemeClr val="dk1"/>
              </a:buClr>
              <a:buSzPct val="101190"/>
            </a:pPr>
            <a:r>
              <a:rPr lang="en" sz="2800" dirty="0">
                <a:ea typeface="Arial"/>
                <a:cs typeface="Calibri"/>
                <a:sym typeface="Arial"/>
              </a:rPr>
              <a:t>Expand urban farming</a:t>
            </a:r>
          </a:p>
          <a:p>
            <a:pPr>
              <a:lnSpc>
                <a:spcPct val="110000"/>
              </a:lnSpc>
              <a:spcBef>
                <a:spcPts val="300"/>
              </a:spcBef>
              <a:spcAft>
                <a:spcPts val="300"/>
              </a:spcAft>
              <a:buClr>
                <a:schemeClr val="dk1"/>
              </a:buClr>
              <a:buSzPct val="101190"/>
            </a:pPr>
            <a:r>
              <a:rPr lang="en" sz="2800" dirty="0">
                <a:ea typeface="Arial"/>
                <a:cs typeface="Calibri"/>
                <a:sym typeface="Arial"/>
              </a:rPr>
              <a:t>Promote sorjan systems</a:t>
            </a:r>
          </a:p>
        </p:txBody>
      </p:sp>
      <p:sp>
        <p:nvSpPr>
          <p:cNvPr id="4" name="Title 3"/>
          <p:cNvSpPr>
            <a:spLocks noGrp="1"/>
          </p:cNvSpPr>
          <p:nvPr>
            <p:ph type="title"/>
          </p:nvPr>
        </p:nvSpPr>
        <p:spPr/>
        <p:txBody>
          <a:bodyPr/>
          <a:lstStyle/>
          <a:p>
            <a:r>
              <a:rPr lang="en-US" dirty="0"/>
              <a:t>Agriculture adaptation (1)</a:t>
            </a:r>
          </a:p>
        </p:txBody>
      </p:sp>
    </p:spTree>
    <p:extLst>
      <p:ext uri="{BB962C8B-B14F-4D97-AF65-F5344CB8AC3E}">
        <p14:creationId xmlns:p14="http://schemas.microsoft.com/office/powerpoint/2010/main" val="346615364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3" name="Content Placeholder 2"/>
          <p:cNvSpPr>
            <a:spLocks noGrp="1"/>
          </p:cNvSpPr>
          <p:nvPr>
            <p:ph idx="1"/>
          </p:nvPr>
        </p:nvSpPr>
        <p:spPr/>
        <p:txBody>
          <a:bodyPr>
            <a:normAutofit lnSpcReduction="10000"/>
          </a:bodyPr>
          <a:lstStyle/>
          <a:p>
            <a:r>
              <a:rPr lang="en-US" sz="2800" dirty="0"/>
              <a:t> Improve crops for drought resistance</a:t>
            </a:r>
          </a:p>
          <a:p>
            <a:r>
              <a:rPr lang="en-US" sz="2800" dirty="0"/>
              <a:t> Study land suitability for crop choices</a:t>
            </a:r>
          </a:p>
          <a:p>
            <a:r>
              <a:rPr lang="en-US" sz="2800" dirty="0"/>
              <a:t> Select the best crop for suitable land</a:t>
            </a:r>
          </a:p>
          <a:p>
            <a:r>
              <a:rPr lang="en-US" sz="2800" dirty="0"/>
              <a:t> Promote crop rotation and mixed crops</a:t>
            </a:r>
          </a:p>
          <a:p>
            <a:r>
              <a:rPr lang="en-US" sz="2800" dirty="0"/>
              <a:t> Support soil and water conservation</a:t>
            </a:r>
          </a:p>
          <a:p>
            <a:r>
              <a:rPr lang="en-US" sz="2800" dirty="0"/>
              <a:t>Raise ground in low areas</a:t>
            </a:r>
          </a:p>
          <a:p>
            <a:r>
              <a:rPr lang="en-US" sz="2800" dirty="0"/>
              <a:t>Plant shorter rotation crops</a:t>
            </a:r>
          </a:p>
        </p:txBody>
      </p:sp>
      <p:sp>
        <p:nvSpPr>
          <p:cNvPr id="4" name="Title 3"/>
          <p:cNvSpPr>
            <a:spLocks noGrp="1"/>
          </p:cNvSpPr>
          <p:nvPr>
            <p:ph type="title"/>
          </p:nvPr>
        </p:nvSpPr>
        <p:spPr/>
        <p:txBody>
          <a:bodyPr/>
          <a:lstStyle/>
          <a:p>
            <a:r>
              <a:rPr lang="en-US" dirty="0"/>
              <a:t>Agriculture adaptation (2) </a:t>
            </a:r>
          </a:p>
        </p:txBody>
      </p:sp>
    </p:spTree>
    <p:extLst>
      <p:ext uri="{BB962C8B-B14F-4D97-AF65-F5344CB8AC3E}">
        <p14:creationId xmlns:p14="http://schemas.microsoft.com/office/powerpoint/2010/main" val="299119396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74" name="Shape 1074"/>
          <p:cNvSpPr txBox="1"/>
          <p:nvPr/>
        </p:nvSpPr>
        <p:spPr>
          <a:xfrm>
            <a:off x="2003193" y="1219500"/>
            <a:ext cx="4389437"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Changing</a:t>
            </a:r>
          </a:p>
          <a:p>
            <a:pPr>
              <a:buSzPct val="25000"/>
            </a:pPr>
            <a:r>
              <a:rPr lang="en-US" sz="2500" dirty="0">
                <a:ea typeface="Arial"/>
                <a:cs typeface="Calibri"/>
                <a:sym typeface="Arial"/>
              </a:rPr>
              <a:t>Changing suitable varieties</a:t>
            </a:r>
            <a:endParaRPr lang="en" sz="2500" dirty="0">
              <a:ea typeface="Arial"/>
              <a:cs typeface="Calibri"/>
              <a:sym typeface="Arial"/>
            </a:endParaRPr>
          </a:p>
          <a:p>
            <a:pPr>
              <a:buSzPct val="25000"/>
            </a:pPr>
            <a:endParaRPr lang="en" sz="2500" dirty="0">
              <a:latin typeface="Calibri"/>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Previous varieties</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a:buSzPct val="25000"/>
            </a:pPr>
            <a:r>
              <a:rPr lang="en-US" sz="2800" dirty="0">
                <a:latin typeface="Calibri"/>
                <a:ea typeface="Arial"/>
                <a:cs typeface="Calibri"/>
                <a:sym typeface="Arial"/>
              </a:rPr>
              <a:t>Flooding</a:t>
            </a:r>
            <a:endParaRPr lang="en" sz="2800" dirty="0">
              <a:latin typeface="Calibri"/>
              <a:ea typeface="Arial"/>
              <a:cs typeface="Calibri"/>
              <a:sym typeface="Arial"/>
            </a:endParaRPr>
          </a:p>
        </p:txBody>
      </p:sp>
      <p:sp>
        <p:nvSpPr>
          <p:cNvPr id="12" name="Shape 1074"/>
          <p:cNvSpPr txBox="1"/>
          <p:nvPr/>
        </p:nvSpPr>
        <p:spPr>
          <a:xfrm>
            <a:off x="6214435" y="2976917"/>
            <a:ext cx="4102444"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Adaptable varieties in water</a:t>
            </a:r>
          </a:p>
          <a:p>
            <a:pPr>
              <a:buSzPct val="25000"/>
            </a:pPr>
            <a:r>
              <a:rPr lang="en-US" sz="2400" b="1" dirty="0">
                <a:latin typeface="Calibri"/>
                <a:ea typeface="Arial"/>
                <a:cs typeface="Calibri"/>
                <a:sym typeface="Arial"/>
              </a:rPr>
              <a:t>(more resistance in water)</a:t>
            </a:r>
            <a:endParaRPr lang="en" sz="2400" b="1" dirty="0">
              <a:latin typeface="Calibri"/>
              <a:ea typeface="Arial"/>
              <a:cs typeface="Calibri"/>
              <a:sym typeface="Arial"/>
            </a:endParaRP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054" name="Picture 6" descr="http://f.ptcdn.info/134/003/000/1363250161-o.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4269163"/>
            <a:ext cx="2946366" cy="21446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npsrice.com/pic_rice2/Ayutthaya_1_01.jpg">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92629" y="4246655"/>
            <a:ext cx="3316390" cy="2167186"/>
          </a:xfrm>
          <a:prstGeom prst="rect">
            <a:avLst/>
          </a:prstGeom>
          <a:noFill/>
          <a:extLst>
            <a:ext uri="{909E8E84-426E-40DD-AFC4-6F175D3DCCD1}">
              <a14:hiddenFill xmlns:a14="http://schemas.microsoft.com/office/drawing/2010/main">
                <a:solidFill>
                  <a:srgbClr val="FFFFFF"/>
                </a:solidFill>
              </a14:hiddenFill>
            </a:ext>
          </a:extLst>
        </p:spPr>
      </p:pic>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Agriculture adaptation (3)</a:t>
            </a:r>
          </a:p>
        </p:txBody>
      </p:sp>
    </p:spTree>
    <p:extLst>
      <p:ext uri="{BB962C8B-B14F-4D97-AF65-F5344CB8AC3E}">
        <p14:creationId xmlns:p14="http://schemas.microsoft.com/office/powerpoint/2010/main" val="253856640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3" name="Picture 2" descr="https://encrypted-tbn3.gstatic.com/images?q=tbn:ANd9GcRGKbUdroyKKuv1wp6cYAmIT_1yHAZOp7nBfLONjNSYGOdCaEHn">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4435" y="4269162"/>
            <a:ext cx="3316390" cy="2144680"/>
          </a:xfrm>
          <a:prstGeom prst="rect">
            <a:avLst/>
          </a:prstGeom>
          <a:noFill/>
          <a:extLst>
            <a:ext uri="{909E8E84-426E-40DD-AFC4-6F175D3DCCD1}">
              <a14:hiddenFill xmlns:a14="http://schemas.microsoft.com/office/drawing/2010/main">
                <a:solidFill>
                  <a:srgbClr val="FFFFFF"/>
                </a:solidFill>
              </a14:hiddenFill>
            </a:ext>
          </a:extLst>
        </p:spPr>
      </p:pic>
      <p:sp>
        <p:nvSpPr>
          <p:cNvPr id="1074" name="Shape 1074"/>
          <p:cNvSpPr txBox="1"/>
          <p:nvPr/>
        </p:nvSpPr>
        <p:spPr>
          <a:xfrm>
            <a:off x="2003193" y="1219500"/>
            <a:ext cx="4389437"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Changing</a:t>
            </a:r>
          </a:p>
          <a:p>
            <a:pPr>
              <a:buSzPct val="25000"/>
            </a:pPr>
            <a:r>
              <a:rPr lang="en-US" sz="2500" dirty="0">
                <a:ea typeface="Arial"/>
                <a:cs typeface="Calibri"/>
                <a:sym typeface="Arial"/>
              </a:rPr>
              <a:t>Changing suitable varieties</a:t>
            </a:r>
            <a:endParaRPr lang="en" sz="2500" dirty="0">
              <a:ea typeface="Arial"/>
              <a:cs typeface="Calibri"/>
              <a:sym typeface="Arial"/>
            </a:endParaRPr>
          </a:p>
          <a:p>
            <a:pPr>
              <a:buSzPct val="25000"/>
            </a:pPr>
            <a:endParaRPr lang="en" sz="2500" dirty="0">
              <a:latin typeface="Calibri"/>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Previous varieties</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lvl="0">
              <a:buSzPct val="25000"/>
            </a:pPr>
            <a:r>
              <a:rPr lang="en-US" sz="2800" dirty="0">
                <a:ea typeface="Arial"/>
                <a:cs typeface="Calibri"/>
                <a:sym typeface="Arial"/>
              </a:rPr>
              <a:t>Drought</a:t>
            </a:r>
          </a:p>
        </p:txBody>
      </p:sp>
      <p:sp>
        <p:nvSpPr>
          <p:cNvPr id="12" name="Shape 1074"/>
          <p:cNvSpPr txBox="1"/>
          <p:nvPr/>
        </p:nvSpPr>
        <p:spPr>
          <a:xfrm>
            <a:off x="6214435" y="2976917"/>
            <a:ext cx="4102444" cy="977027"/>
          </a:xfrm>
          <a:prstGeom prst="rect">
            <a:avLst/>
          </a:prstGeom>
          <a:noFill/>
          <a:ln>
            <a:noFill/>
          </a:ln>
        </p:spPr>
        <p:txBody>
          <a:bodyPr lIns="91425" tIns="45700" rIns="91425" bIns="45700" anchor="t" anchorCtr="0">
            <a:noAutofit/>
          </a:bodyPr>
          <a:lstStyle/>
          <a:p>
            <a:pPr lvl="0">
              <a:buSzPct val="25000"/>
            </a:pPr>
            <a:r>
              <a:rPr lang="en-US" sz="2400" b="1" dirty="0">
                <a:ea typeface="Arial"/>
                <a:cs typeface="Calibri"/>
                <a:sym typeface="Arial"/>
              </a:rPr>
              <a:t>Adaptable varieties in dry condition (more resistance in drought)</a:t>
            </a: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054" name="Picture 6" descr="http://f.ptcdn.info/134/003/000/1363250161-o.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81200" y="4269163"/>
            <a:ext cx="2946366" cy="2144679"/>
          </a:xfrm>
          <a:prstGeom prst="rect">
            <a:avLst/>
          </a:prstGeom>
          <a:noFill/>
          <a:extLst>
            <a:ext uri="{909E8E84-426E-40DD-AFC4-6F175D3DCCD1}">
              <a14:hiddenFill xmlns:a14="http://schemas.microsoft.com/office/drawing/2010/main">
                <a:solidFill>
                  <a:srgbClr val="FFFFFF"/>
                </a:solidFill>
              </a14:hiddenFill>
            </a:ext>
          </a:extLst>
        </p:spPr>
      </p:pic>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Agriculture adaptation (4) </a:t>
            </a:r>
          </a:p>
        </p:txBody>
      </p:sp>
    </p:spTree>
    <p:extLst>
      <p:ext uri="{BB962C8B-B14F-4D97-AF65-F5344CB8AC3E}">
        <p14:creationId xmlns:p14="http://schemas.microsoft.com/office/powerpoint/2010/main" val="985719989"/>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4" name="Picture 2" descr="http://4.bp.blogspot.com/-yZfFtU3cT1w/TjLr3_wQnII/AAAAAAAAAEc/YaPMZyv08bQ/s1600/P7241112.JPG">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08767" y="4295250"/>
            <a:ext cx="3316390" cy="2144679"/>
          </a:xfrm>
          <a:prstGeom prst="rect">
            <a:avLst/>
          </a:prstGeom>
          <a:noFill/>
          <a:extLst>
            <a:ext uri="{909E8E84-426E-40DD-AFC4-6F175D3DCCD1}">
              <a14:hiddenFill xmlns:a14="http://schemas.microsoft.com/office/drawing/2010/main">
                <a:solidFill>
                  <a:srgbClr val="FFFFFF"/>
                </a:solidFill>
              </a14:hiddenFill>
            </a:ext>
          </a:extLst>
        </p:spPr>
      </p:pic>
      <p:sp>
        <p:nvSpPr>
          <p:cNvPr id="1074" name="Shape 1074"/>
          <p:cNvSpPr txBox="1"/>
          <p:nvPr/>
        </p:nvSpPr>
        <p:spPr>
          <a:xfrm>
            <a:off x="2003193" y="1219500"/>
            <a:ext cx="4389437"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Changing</a:t>
            </a:r>
          </a:p>
          <a:p>
            <a:pPr>
              <a:buSzPct val="25000"/>
            </a:pPr>
            <a:r>
              <a:rPr lang="en-US" sz="2500" dirty="0">
                <a:ea typeface="Arial"/>
                <a:cs typeface="Calibri"/>
                <a:sym typeface="Arial"/>
              </a:rPr>
              <a:t>Changing </a:t>
            </a:r>
            <a:r>
              <a:rPr lang="fr-CH" sz="2500" dirty="0">
                <a:ea typeface="Arial"/>
                <a:cs typeface="Calibri"/>
                <a:sym typeface="Arial"/>
              </a:rPr>
              <a:t>crop types</a:t>
            </a:r>
            <a:endParaRPr lang="en" sz="2500" dirty="0">
              <a:ea typeface="Arial"/>
              <a:cs typeface="Calibri"/>
              <a:sym typeface="Arial"/>
            </a:endParaRPr>
          </a:p>
          <a:p>
            <a:pPr>
              <a:buSzPct val="25000"/>
            </a:pPr>
            <a:endParaRPr lang="en" sz="2500" dirty="0">
              <a:latin typeface="Calibri"/>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Previous crop</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lvl="0">
              <a:buSzPct val="25000"/>
            </a:pPr>
            <a:r>
              <a:rPr lang="en-US" sz="2800" dirty="0">
                <a:ea typeface="Arial"/>
                <a:cs typeface="Calibri"/>
                <a:sym typeface="Arial"/>
              </a:rPr>
              <a:t>Drought</a:t>
            </a:r>
          </a:p>
        </p:txBody>
      </p:sp>
      <p:sp>
        <p:nvSpPr>
          <p:cNvPr id="12" name="Shape 1074"/>
          <p:cNvSpPr txBox="1"/>
          <p:nvPr/>
        </p:nvSpPr>
        <p:spPr>
          <a:xfrm>
            <a:off x="6214435" y="2976917"/>
            <a:ext cx="4102444" cy="977027"/>
          </a:xfrm>
          <a:prstGeom prst="rect">
            <a:avLst/>
          </a:prstGeom>
          <a:noFill/>
          <a:ln>
            <a:noFill/>
          </a:ln>
        </p:spPr>
        <p:txBody>
          <a:bodyPr lIns="91425" tIns="45700" rIns="91425" bIns="45700" anchor="t" anchorCtr="0">
            <a:noAutofit/>
          </a:bodyPr>
          <a:lstStyle/>
          <a:p>
            <a:pPr lvl="0">
              <a:buSzPct val="25000"/>
            </a:pPr>
            <a:r>
              <a:rPr lang="en-US" sz="2400" b="1" dirty="0">
                <a:ea typeface="Arial"/>
                <a:cs typeface="Calibri"/>
                <a:sym typeface="Arial"/>
              </a:rPr>
              <a:t>Suitable new crop</a:t>
            </a: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054" name="Picture 6" descr="http://f.ptcdn.info/134/003/000/1363250161-o.jpg">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81200" y="4269163"/>
            <a:ext cx="2946366" cy="2144679"/>
          </a:xfrm>
          <a:prstGeom prst="rect">
            <a:avLst/>
          </a:prstGeom>
          <a:noFill/>
          <a:extLst>
            <a:ext uri="{909E8E84-426E-40DD-AFC4-6F175D3DCCD1}">
              <a14:hiddenFill xmlns:a14="http://schemas.microsoft.com/office/drawing/2010/main">
                <a:solidFill>
                  <a:srgbClr val="FFFFFF"/>
                </a:solidFill>
              </a14:hiddenFill>
            </a:ext>
          </a:extLst>
        </p:spPr>
      </p:pic>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Agriculture adaptation (5) </a:t>
            </a:r>
          </a:p>
        </p:txBody>
      </p:sp>
    </p:spTree>
    <p:extLst>
      <p:ext uri="{BB962C8B-B14F-4D97-AF65-F5344CB8AC3E}">
        <p14:creationId xmlns:p14="http://schemas.microsoft.com/office/powerpoint/2010/main" val="3198559821"/>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5" name="Picture 6" descr="หวัดดีคับน้า por_yormin มาเร็วจัง&#10;__________________________________&#10;&#10;บ่อนี้เป็นบ่อปลากระพงใหญ่คั"/>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8767" y="4295249"/>
            <a:ext cx="3316390" cy="2144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taiyai.org/UserFiles/Image/clip_image002_0180.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81200" y="4295249"/>
            <a:ext cx="2933700" cy="2107040"/>
          </a:xfrm>
          <a:prstGeom prst="rect">
            <a:avLst/>
          </a:prstGeom>
          <a:noFill/>
          <a:extLst>
            <a:ext uri="{909E8E84-426E-40DD-AFC4-6F175D3DCCD1}">
              <a14:hiddenFill xmlns:a14="http://schemas.microsoft.com/office/drawing/2010/main">
                <a:solidFill>
                  <a:srgbClr val="FFFFFF"/>
                </a:solidFill>
              </a14:hiddenFill>
            </a:ext>
          </a:extLst>
        </p:spPr>
      </p:pic>
      <p:sp>
        <p:nvSpPr>
          <p:cNvPr id="1074" name="Shape 1074"/>
          <p:cNvSpPr txBox="1"/>
          <p:nvPr/>
        </p:nvSpPr>
        <p:spPr>
          <a:xfrm>
            <a:off x="2003193" y="1219500"/>
            <a:ext cx="5199493"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Changing</a:t>
            </a:r>
          </a:p>
          <a:p>
            <a:pPr>
              <a:buSzPct val="25000"/>
            </a:pPr>
            <a:r>
              <a:rPr lang="en-US" sz="2500" dirty="0">
                <a:ea typeface="Arial"/>
                <a:cs typeface="Calibri"/>
                <a:sym typeface="Arial"/>
              </a:rPr>
              <a:t>Changing </a:t>
            </a:r>
            <a:r>
              <a:rPr lang="fr-CH" sz="2500" dirty="0">
                <a:ea typeface="Arial"/>
                <a:cs typeface="Calibri"/>
                <a:sym typeface="Arial"/>
              </a:rPr>
              <a:t>to alternative profession</a:t>
            </a:r>
            <a:endParaRPr lang="en" sz="2500" dirty="0">
              <a:ea typeface="Arial"/>
              <a:cs typeface="Calibri"/>
              <a:sym typeface="Arial"/>
            </a:endParaRPr>
          </a:p>
          <a:p>
            <a:pPr>
              <a:buSzPct val="25000"/>
            </a:pPr>
            <a:endParaRPr lang="en" sz="2500" dirty="0">
              <a:latin typeface="Calibri"/>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Cropping</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lvl="0">
              <a:buSzPct val="25000"/>
            </a:pPr>
            <a:r>
              <a:rPr lang="en-US" sz="2800" dirty="0">
                <a:ea typeface="Arial"/>
                <a:cs typeface="Calibri"/>
                <a:sym typeface="Arial"/>
              </a:rPr>
              <a:t>Flooding</a:t>
            </a:r>
          </a:p>
        </p:txBody>
      </p:sp>
      <p:sp>
        <p:nvSpPr>
          <p:cNvPr id="12" name="Shape 1074"/>
          <p:cNvSpPr txBox="1"/>
          <p:nvPr/>
        </p:nvSpPr>
        <p:spPr>
          <a:xfrm>
            <a:off x="6214435" y="2976917"/>
            <a:ext cx="4102444" cy="977027"/>
          </a:xfrm>
          <a:prstGeom prst="rect">
            <a:avLst/>
          </a:prstGeom>
          <a:noFill/>
          <a:ln>
            <a:noFill/>
          </a:ln>
        </p:spPr>
        <p:txBody>
          <a:bodyPr lIns="91425" tIns="45700" rIns="91425" bIns="45700" anchor="t" anchorCtr="0">
            <a:noAutofit/>
          </a:bodyPr>
          <a:lstStyle/>
          <a:p>
            <a:pPr lvl="0">
              <a:buSzPct val="25000"/>
            </a:pPr>
            <a:r>
              <a:rPr lang="en-US" sz="2400" b="1" dirty="0">
                <a:ea typeface="Arial"/>
                <a:cs typeface="Calibri"/>
                <a:sym typeface="Arial"/>
              </a:rPr>
              <a:t>Fish ponds</a:t>
            </a: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Agriculture adaptation (6) </a:t>
            </a:r>
          </a:p>
        </p:txBody>
      </p:sp>
    </p:spTree>
    <p:extLst>
      <p:ext uri="{BB962C8B-B14F-4D97-AF65-F5344CB8AC3E}">
        <p14:creationId xmlns:p14="http://schemas.microsoft.com/office/powerpoint/2010/main" val="1017404129"/>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4" name="Picture 2" descr="http://www.ecotourism-israel.com/Images/Shfela.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8768" y="4295249"/>
            <a:ext cx="3311611" cy="21446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encrypted-tbn2.gstatic.com/images?q=tbn:ANd9GcQOJDIEk-UAbB7UzY2WQnvnlv_fshLGc_9_MaEByTg0Arr5CPf6">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77224" y="4295250"/>
            <a:ext cx="2937677" cy="2107040"/>
          </a:xfrm>
          <a:prstGeom prst="rect">
            <a:avLst/>
          </a:prstGeom>
          <a:noFill/>
          <a:extLst>
            <a:ext uri="{909E8E84-426E-40DD-AFC4-6F175D3DCCD1}">
              <a14:hiddenFill xmlns:a14="http://schemas.microsoft.com/office/drawing/2010/main">
                <a:solidFill>
                  <a:srgbClr val="FFFFFF"/>
                </a:solidFill>
              </a14:hiddenFill>
            </a:ext>
          </a:extLst>
        </p:spPr>
      </p:pic>
      <p:sp>
        <p:nvSpPr>
          <p:cNvPr id="1074" name="Shape 1074"/>
          <p:cNvSpPr txBox="1"/>
          <p:nvPr/>
        </p:nvSpPr>
        <p:spPr>
          <a:xfrm>
            <a:off x="2003193" y="1219500"/>
            <a:ext cx="5199493"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Changing</a:t>
            </a:r>
          </a:p>
          <a:p>
            <a:pPr>
              <a:buSzPct val="25000"/>
            </a:pPr>
            <a:r>
              <a:rPr lang="en-US" sz="2500" dirty="0">
                <a:ea typeface="Arial"/>
                <a:cs typeface="Calibri"/>
                <a:sym typeface="Arial"/>
              </a:rPr>
              <a:t>Changing </a:t>
            </a:r>
            <a:r>
              <a:rPr lang="fr-CH" sz="2500" dirty="0">
                <a:ea typeface="Arial"/>
                <a:cs typeface="Calibri"/>
                <a:sym typeface="Arial"/>
              </a:rPr>
              <a:t>to alternative profession</a:t>
            </a:r>
            <a:endParaRPr lang="en" sz="2500" dirty="0">
              <a:ea typeface="Arial"/>
              <a:cs typeface="Calibri"/>
              <a:sym typeface="Arial"/>
            </a:endParaRPr>
          </a:p>
          <a:p>
            <a:pPr>
              <a:buSzPct val="25000"/>
            </a:pPr>
            <a:endParaRPr lang="en" sz="2500" dirty="0">
              <a:latin typeface="Calibri"/>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Cropping</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lvl="0">
              <a:buSzPct val="25000"/>
            </a:pPr>
            <a:r>
              <a:rPr lang="en-US" sz="2800" dirty="0">
                <a:ea typeface="Arial"/>
                <a:cs typeface="Calibri"/>
                <a:sym typeface="Arial"/>
              </a:rPr>
              <a:t>Drought</a:t>
            </a:r>
          </a:p>
        </p:txBody>
      </p:sp>
      <p:sp>
        <p:nvSpPr>
          <p:cNvPr id="12" name="Shape 1074"/>
          <p:cNvSpPr txBox="1"/>
          <p:nvPr/>
        </p:nvSpPr>
        <p:spPr>
          <a:xfrm>
            <a:off x="6214435" y="2976917"/>
            <a:ext cx="4102444" cy="977027"/>
          </a:xfrm>
          <a:prstGeom prst="rect">
            <a:avLst/>
          </a:prstGeom>
          <a:noFill/>
          <a:ln>
            <a:noFill/>
          </a:ln>
        </p:spPr>
        <p:txBody>
          <a:bodyPr lIns="91425" tIns="45700" rIns="91425" bIns="45700" anchor="t" anchorCtr="0">
            <a:noAutofit/>
          </a:bodyPr>
          <a:lstStyle/>
          <a:p>
            <a:pPr lvl="0">
              <a:buSzPct val="25000"/>
            </a:pPr>
            <a:r>
              <a:rPr lang="en-US" sz="2400" b="1" dirty="0">
                <a:ea typeface="Arial"/>
                <a:cs typeface="Calibri"/>
                <a:sym typeface="Arial"/>
              </a:rPr>
              <a:t>Eco-tourism business</a:t>
            </a: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Agriculture adaptation (7)</a:t>
            </a:r>
          </a:p>
        </p:txBody>
      </p:sp>
    </p:spTree>
    <p:extLst>
      <p:ext uri="{BB962C8B-B14F-4D97-AF65-F5344CB8AC3E}">
        <p14:creationId xmlns:p14="http://schemas.microsoft.com/office/powerpoint/2010/main" val="194074304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de-DE" dirty="0"/>
              <a:t>Introduction to Climate Change (ICC)</a:t>
            </a:r>
            <a:endParaRPr lang="en-US" dirty="0"/>
          </a:p>
        </p:txBody>
      </p:sp>
      <p:sp>
        <p:nvSpPr>
          <p:cNvPr id="4" name="Rectangle 3"/>
          <p:cNvSpPr/>
          <p:nvPr/>
        </p:nvSpPr>
        <p:spPr>
          <a:xfrm>
            <a:off x="1761564" y="350331"/>
            <a:ext cx="10082093" cy="6410986"/>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HOW AND WHY THE CLIMATE IS CHANGING</a:t>
            </a:r>
            <a:endParaRPr lang="en-US" sz="2400" dirty="0">
              <a:solidFill>
                <a:schemeClr val="bg2">
                  <a:lumMod val="10000"/>
                </a:schemeClr>
              </a:solidFill>
            </a:endParaRPr>
          </a:p>
          <a:p>
            <a:pPr lvl="1">
              <a:lnSpc>
                <a:spcPct val="105000"/>
              </a:lnSpc>
            </a:pPr>
            <a:r>
              <a:rPr lang="en-US" sz="2000" dirty="0"/>
              <a:t>1.1.	Introduction to Climate Science and Climate Change</a:t>
            </a:r>
          </a:p>
          <a:p>
            <a:pPr lvl="1">
              <a:lnSpc>
                <a:spcPct val="105000"/>
              </a:lnSpc>
            </a:pPr>
            <a:r>
              <a:rPr lang="en-US" sz="2000" dirty="0"/>
              <a:t>1.2.	Causes of Climate Change</a:t>
            </a:r>
          </a:p>
          <a:p>
            <a:pPr lvl="1">
              <a:lnSpc>
                <a:spcPct val="105000"/>
              </a:lnSpc>
            </a:pPr>
            <a:r>
              <a:rPr lang="en-US" sz="2000" dirty="0"/>
              <a:t>1.3.	Climate Intensification: Floods, Droughts and Cyclone</a:t>
            </a:r>
          </a:p>
          <a:p>
            <a:pPr marL="400050" lvl="0" indent="-400050">
              <a:lnSpc>
                <a:spcPct val="105000"/>
              </a:lnSpc>
              <a:spcBef>
                <a:spcPts val="1200"/>
              </a:spcBef>
              <a:buFont typeface="+mj-lt"/>
              <a:buAutoNum type="romanUcPeriod"/>
            </a:pPr>
            <a:r>
              <a:rPr lang="en-US" sz="2400" b="1" dirty="0">
                <a:solidFill>
                  <a:schemeClr val="bg2">
                    <a:lumMod val="10000"/>
                  </a:schemeClr>
                </a:solidFill>
              </a:rPr>
              <a:t>IMPACTS OF CLIMATE CHANGE ON PEOPLE AND THE ENVIRONMENT</a:t>
            </a:r>
            <a:endParaRPr lang="en-US" sz="2400" dirty="0">
              <a:solidFill>
                <a:schemeClr val="bg2">
                  <a:lumMod val="10000"/>
                </a:schemeClr>
              </a:solidFill>
            </a:endParaRPr>
          </a:p>
          <a:p>
            <a:pPr lvl="1">
              <a:lnSpc>
                <a:spcPct val="105000"/>
              </a:lnSpc>
            </a:pPr>
            <a:r>
              <a:rPr lang="en-US" sz="2000" dirty="0"/>
              <a:t>2.1.	Introduction to Climate Change Impacts</a:t>
            </a:r>
          </a:p>
          <a:p>
            <a:pPr lvl="1">
              <a:lnSpc>
                <a:spcPct val="105000"/>
              </a:lnSpc>
            </a:pPr>
            <a:r>
              <a:rPr lang="en-US" sz="2000" dirty="0"/>
              <a:t>2.2.	Sea Level Rise</a:t>
            </a:r>
          </a:p>
          <a:p>
            <a:pPr lvl="1">
              <a:lnSpc>
                <a:spcPct val="105000"/>
              </a:lnSpc>
            </a:pPr>
            <a:r>
              <a:rPr lang="en-US" sz="2000" dirty="0"/>
              <a:t>2.3.	Climate Change and Water Resources</a:t>
            </a:r>
          </a:p>
          <a:p>
            <a:pPr lvl="1">
              <a:lnSpc>
                <a:spcPct val="105000"/>
              </a:lnSpc>
            </a:pPr>
            <a:r>
              <a:rPr lang="en-US" sz="2000" dirty="0"/>
              <a:t>2.4.	Climate Change and Food Security</a:t>
            </a:r>
          </a:p>
          <a:p>
            <a:pPr lvl="1">
              <a:lnSpc>
                <a:spcPct val="105000"/>
              </a:lnSpc>
            </a:pPr>
            <a:r>
              <a:rPr lang="en-US" sz="2000" dirty="0"/>
              <a:t>2.5.	Climate Change and Human Health</a:t>
            </a:r>
          </a:p>
          <a:p>
            <a:pPr lvl="1">
              <a:lnSpc>
                <a:spcPct val="105000"/>
              </a:lnSpc>
            </a:pPr>
            <a:r>
              <a:rPr lang="en-US" sz="2000" dirty="0"/>
              <a:t>2.6.	Climate Change and Terrestrial Ecosystems</a:t>
            </a:r>
          </a:p>
          <a:p>
            <a:pPr marL="400050" lvl="0" indent="-400050">
              <a:lnSpc>
                <a:spcPct val="105000"/>
              </a:lnSpc>
              <a:spcBef>
                <a:spcPts val="1200"/>
              </a:spcBef>
              <a:buFont typeface="+mj-lt"/>
              <a:buAutoNum type="romanUcPeriod"/>
            </a:pPr>
            <a:r>
              <a:rPr lang="en-US" sz="2400" b="1" dirty="0">
                <a:solidFill>
                  <a:schemeClr val="bg2">
                    <a:lumMod val="10000"/>
                  </a:schemeClr>
                </a:solidFill>
              </a:rPr>
              <a:t>RESPONSES TO CLIMATE CHANGE – MITIGATION AND ADAPTATION</a:t>
            </a:r>
            <a:endParaRPr lang="en-US" sz="2400" dirty="0">
              <a:solidFill>
                <a:schemeClr val="bg2">
                  <a:lumMod val="10000"/>
                </a:schemeClr>
              </a:solidFill>
            </a:endParaRPr>
          </a:p>
          <a:p>
            <a:pPr lvl="1">
              <a:lnSpc>
                <a:spcPct val="105000"/>
              </a:lnSpc>
            </a:pPr>
            <a:r>
              <a:rPr lang="en-US" sz="2000" dirty="0">
                <a:solidFill>
                  <a:schemeClr val="bg2">
                    <a:lumMod val="10000"/>
                  </a:schemeClr>
                </a:solidFill>
              </a:rPr>
              <a:t>3.1.	Climate Change and Forest Management</a:t>
            </a:r>
          </a:p>
          <a:p>
            <a:pPr lvl="1">
              <a:lnSpc>
                <a:spcPct val="105000"/>
              </a:lnSpc>
            </a:pPr>
            <a:r>
              <a:rPr lang="en-US" sz="2000" b="1" dirty="0">
                <a:solidFill>
                  <a:srgbClr val="FF0000"/>
                </a:solidFill>
              </a:rPr>
              <a:t>3.2.	Climate Change and Water Resources: Responses and Adaptation</a:t>
            </a:r>
          </a:p>
          <a:p>
            <a:pPr lvl="1">
              <a:lnSpc>
                <a:spcPct val="105000"/>
              </a:lnSpc>
            </a:pPr>
            <a:r>
              <a:rPr lang="en-US" sz="2000" dirty="0">
                <a:solidFill>
                  <a:schemeClr val="bg2">
                    <a:lumMod val="10000"/>
                  </a:schemeClr>
                </a:solidFill>
              </a:rPr>
              <a:t>3.3.	Principles and Practices of Climate Vulnerability Assessment</a:t>
            </a:r>
          </a:p>
          <a:p>
            <a:pPr lvl="1">
              <a:lnSpc>
                <a:spcPct val="105000"/>
              </a:lnSpc>
            </a:pPr>
            <a:r>
              <a:rPr lang="en-US" sz="2000" dirty="0">
                <a:solidFill>
                  <a:schemeClr val="bg2">
                    <a:lumMod val="10000"/>
                  </a:schemeClr>
                </a:solidFill>
              </a:rPr>
              <a:t>3.4.	Uncertainties in Climate Change</a:t>
            </a:r>
          </a:p>
          <a:p>
            <a:pPr lvl="1">
              <a:lnSpc>
                <a:spcPct val="105000"/>
              </a:lnSpc>
            </a:pPr>
            <a:r>
              <a:rPr lang="en-US" sz="2000" dirty="0">
                <a:solidFill>
                  <a:schemeClr val="bg2">
                    <a:lumMod val="10000"/>
                  </a:schemeClr>
                </a:solidFill>
              </a:rPr>
              <a:t>3.5.	Climate Change and Ecosystem Services</a:t>
            </a:r>
          </a:p>
          <a:p>
            <a:pPr lvl="1">
              <a:lnSpc>
                <a:spcPct val="105000"/>
              </a:lnSpc>
            </a:pPr>
            <a:r>
              <a:rPr lang="en-US" sz="2000" dirty="0">
                <a:solidFill>
                  <a:schemeClr val="bg2">
                    <a:lumMod val="10000"/>
                  </a:schemeClr>
                </a:solidFill>
              </a:rPr>
              <a:t>3.6.	Effective Communications in Climate Change</a:t>
            </a:r>
            <a:endParaRPr lang="en-US" sz="2000" dirty="0"/>
          </a:p>
        </p:txBody>
      </p:sp>
      <p:sp>
        <p:nvSpPr>
          <p:cNvPr id="5" name="Right Arrow 4"/>
          <p:cNvSpPr>
            <a:spLocks noChangeArrowheads="1"/>
          </p:cNvSpPr>
          <p:nvPr/>
        </p:nvSpPr>
        <p:spPr bwMode="auto">
          <a:xfrm>
            <a:off x="1761564" y="5088001"/>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1993314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pic>
        <p:nvPicPr>
          <p:cNvPr id="15" name="Picture 6" descr="http://bbznet.pukpik.com/images/upload/siamtalon/XTY920080501164500.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8328" y="4295249"/>
            <a:ext cx="3312050" cy="2155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encrypted-tbn0.gstatic.com/images?q=tbn:ANd9GcRbcwsg6F-LhfbMHmihP_yCvOXf1hVUzeTwKSDZw6fnGW6Vu_SMDA">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81201" y="4295250"/>
            <a:ext cx="2921720" cy="2094097"/>
          </a:xfrm>
          <a:prstGeom prst="rect">
            <a:avLst/>
          </a:prstGeom>
          <a:noFill/>
          <a:extLst>
            <a:ext uri="{909E8E84-426E-40DD-AFC4-6F175D3DCCD1}">
              <a14:hiddenFill xmlns:a14="http://schemas.microsoft.com/office/drawing/2010/main">
                <a:solidFill>
                  <a:srgbClr val="FFFFFF"/>
                </a:solidFill>
              </a14:hiddenFill>
            </a:ext>
          </a:extLst>
        </p:spPr>
      </p:pic>
      <p:sp>
        <p:nvSpPr>
          <p:cNvPr id="1074" name="Shape 1074"/>
          <p:cNvSpPr txBox="1"/>
          <p:nvPr/>
        </p:nvSpPr>
        <p:spPr>
          <a:xfrm>
            <a:off x="2003192" y="1219500"/>
            <a:ext cx="5666726" cy="948380"/>
          </a:xfrm>
          <a:prstGeom prst="rect">
            <a:avLst/>
          </a:prstGeom>
          <a:noFill/>
          <a:ln>
            <a:noFill/>
          </a:ln>
        </p:spPr>
        <p:txBody>
          <a:bodyPr lIns="91425" tIns="45700" rIns="91425" bIns="45700" anchor="t" anchorCtr="0">
            <a:noAutofit/>
          </a:bodyPr>
          <a:lstStyle/>
          <a:p>
            <a:pPr>
              <a:buSzPct val="25000"/>
            </a:pPr>
            <a:r>
              <a:rPr lang="en" sz="2500" dirty="0">
                <a:latin typeface="Calibri"/>
                <a:ea typeface="Arial"/>
                <a:cs typeface="Calibri"/>
                <a:sym typeface="Arial"/>
              </a:rPr>
              <a:t> </a:t>
            </a:r>
            <a:r>
              <a:rPr lang="en-US" sz="2500" dirty="0">
                <a:latin typeface="Calibri"/>
                <a:ea typeface="Arial"/>
                <a:cs typeface="Calibri"/>
                <a:sym typeface="Arial"/>
              </a:rPr>
              <a:t>Adaptation by moving (relocate)</a:t>
            </a:r>
          </a:p>
          <a:p>
            <a:pPr>
              <a:buSzPct val="25000"/>
            </a:pPr>
            <a:r>
              <a:rPr lang="fr-CH" sz="2500" dirty="0">
                <a:ea typeface="Arial"/>
                <a:cs typeface="Calibri"/>
                <a:sym typeface="Arial"/>
              </a:rPr>
              <a:t>Moving from flooding area to upper area</a:t>
            </a:r>
            <a:endParaRPr lang="en" sz="2500" dirty="0">
              <a:ea typeface="Arial"/>
              <a:cs typeface="Calibri"/>
              <a:sym typeface="Arial"/>
            </a:endParaRPr>
          </a:p>
        </p:txBody>
      </p:sp>
      <p:sp>
        <p:nvSpPr>
          <p:cNvPr id="1076" name="Shape 1076"/>
          <p:cNvSpPr txBox="1"/>
          <p:nvPr/>
        </p:nvSpPr>
        <p:spPr>
          <a:xfrm>
            <a:off x="10515600" y="6248402"/>
            <a:ext cx="914400" cy="307777"/>
          </a:xfrm>
          <a:prstGeom prst="rect">
            <a:avLst/>
          </a:prstGeom>
          <a:noFill/>
          <a:ln>
            <a:noFill/>
          </a:ln>
        </p:spPr>
        <p:txBody>
          <a:bodyPr lIns="91425" tIns="45700" rIns="91425" bIns="45700" anchor="t" anchorCtr="0">
            <a:noAutofit/>
          </a:bodyPr>
          <a:lstStyle/>
          <a:p>
            <a:pPr>
              <a:buSzPct val="25000"/>
            </a:pPr>
            <a:r>
              <a:rPr lang="en" sz="1400">
                <a:solidFill>
                  <a:srgbClr val="D8D8D8"/>
                </a:solidFill>
                <a:latin typeface="Arial"/>
                <a:ea typeface="Arial"/>
                <a:cs typeface="Arial"/>
                <a:sym typeface="Arial"/>
              </a:rPr>
              <a:t>Postel</a:t>
            </a:r>
          </a:p>
        </p:txBody>
      </p:sp>
      <p:sp>
        <p:nvSpPr>
          <p:cNvPr id="10" name="Shape 1074"/>
          <p:cNvSpPr txBox="1"/>
          <p:nvPr/>
        </p:nvSpPr>
        <p:spPr>
          <a:xfrm>
            <a:off x="1981201" y="2981018"/>
            <a:ext cx="3087793" cy="580765"/>
          </a:xfrm>
          <a:prstGeom prst="rect">
            <a:avLst/>
          </a:prstGeom>
          <a:noFill/>
          <a:ln>
            <a:noFill/>
          </a:ln>
        </p:spPr>
        <p:txBody>
          <a:bodyPr lIns="91425" tIns="45700" rIns="91425" bIns="45700" anchor="t" anchorCtr="0">
            <a:noAutofit/>
          </a:bodyPr>
          <a:lstStyle/>
          <a:p>
            <a:pPr>
              <a:buSzPct val="25000"/>
            </a:pPr>
            <a:r>
              <a:rPr lang="en-US" sz="2400" b="1" dirty="0">
                <a:latin typeface="Calibri"/>
                <a:ea typeface="Arial"/>
                <a:cs typeface="Calibri"/>
                <a:sym typeface="Arial"/>
              </a:rPr>
              <a:t>Flooding zone</a:t>
            </a:r>
            <a:endParaRPr lang="en" sz="2400" b="1" dirty="0">
              <a:latin typeface="Calibri"/>
              <a:ea typeface="Arial"/>
              <a:cs typeface="Calibri"/>
              <a:sym typeface="Arial"/>
            </a:endParaRPr>
          </a:p>
        </p:txBody>
      </p:sp>
      <p:sp>
        <p:nvSpPr>
          <p:cNvPr id="11" name="Shape 1074"/>
          <p:cNvSpPr txBox="1"/>
          <p:nvPr/>
        </p:nvSpPr>
        <p:spPr>
          <a:xfrm>
            <a:off x="2185806" y="2277745"/>
            <a:ext cx="1480669" cy="58076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5" tIns="45700" rIns="91425" bIns="45700" anchor="t" anchorCtr="0">
            <a:noAutofit/>
          </a:bodyPr>
          <a:lstStyle/>
          <a:p>
            <a:pPr lvl="0">
              <a:buSzPct val="25000"/>
            </a:pPr>
            <a:r>
              <a:rPr lang="en-US" sz="2800" dirty="0">
                <a:ea typeface="Arial"/>
                <a:cs typeface="Calibri"/>
                <a:sym typeface="Arial"/>
              </a:rPr>
              <a:t>Drought</a:t>
            </a:r>
          </a:p>
        </p:txBody>
      </p:sp>
      <p:sp>
        <p:nvSpPr>
          <p:cNvPr id="12" name="Shape 1074"/>
          <p:cNvSpPr txBox="1"/>
          <p:nvPr/>
        </p:nvSpPr>
        <p:spPr>
          <a:xfrm>
            <a:off x="6214435" y="2976917"/>
            <a:ext cx="4102444" cy="977027"/>
          </a:xfrm>
          <a:prstGeom prst="rect">
            <a:avLst/>
          </a:prstGeom>
          <a:noFill/>
          <a:ln>
            <a:noFill/>
          </a:ln>
        </p:spPr>
        <p:txBody>
          <a:bodyPr lIns="91425" tIns="45700" rIns="91425" bIns="45700" anchor="t" anchorCtr="0">
            <a:noAutofit/>
          </a:bodyPr>
          <a:lstStyle/>
          <a:p>
            <a:pPr lvl="0">
              <a:buSzPct val="25000"/>
            </a:pPr>
            <a:r>
              <a:rPr lang="en-US" sz="2400" b="1" dirty="0">
                <a:ea typeface="Arial"/>
                <a:cs typeface="Calibri"/>
                <a:sym typeface="Arial"/>
              </a:rPr>
              <a:t>Mountainous zone</a:t>
            </a:r>
          </a:p>
        </p:txBody>
      </p:sp>
      <p:sp>
        <p:nvSpPr>
          <p:cNvPr id="3" name="ลูกศรขวา 2"/>
          <p:cNvSpPr/>
          <p:nvPr/>
        </p:nvSpPr>
        <p:spPr>
          <a:xfrm>
            <a:off x="5396481" y="3177506"/>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8" name="ลูกศรขวา 17"/>
          <p:cNvSpPr/>
          <p:nvPr/>
        </p:nvSpPr>
        <p:spPr>
          <a:xfrm>
            <a:off x="5396481" y="5453779"/>
            <a:ext cx="679622" cy="193629"/>
          </a:xfrm>
          <a:prstGeom prst="rightArrow">
            <a:avLst/>
          </a:prstGeom>
          <a:gradFill flip="none" rotWithShape="1">
            <a:gsLst>
              <a:gs pos="0">
                <a:schemeClr val="accent1">
                  <a:lumMod val="50000"/>
                </a:schemeClr>
              </a:gs>
              <a:gs pos="100000">
                <a:schemeClr val="accent1">
                  <a:lumMod val="40000"/>
                  <a:lumOff val="60000"/>
                </a:schemeClr>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Calibri"/>
              <a:cs typeface="Calibri"/>
            </a:endParaRPr>
          </a:p>
        </p:txBody>
      </p:sp>
      <p:sp>
        <p:nvSpPr>
          <p:cNvPr id="5" name="Title 4"/>
          <p:cNvSpPr>
            <a:spLocks noGrp="1"/>
          </p:cNvSpPr>
          <p:nvPr>
            <p:ph type="title"/>
          </p:nvPr>
        </p:nvSpPr>
        <p:spPr/>
        <p:txBody>
          <a:bodyPr/>
          <a:lstStyle/>
          <a:p>
            <a:r>
              <a:rPr lang="en-US" dirty="0"/>
              <a:t>Residential adaptation </a:t>
            </a:r>
          </a:p>
        </p:txBody>
      </p:sp>
    </p:spTree>
    <p:extLst>
      <p:ext uri="{BB962C8B-B14F-4D97-AF65-F5344CB8AC3E}">
        <p14:creationId xmlns:p14="http://schemas.microsoft.com/office/powerpoint/2010/main" val="1352942471"/>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Create Mechanisms to Invest in Healthy Watersheds</a:t>
            </a:r>
          </a:p>
        </p:txBody>
      </p:sp>
      <p:graphicFrame>
        <p:nvGraphicFramePr>
          <p:cNvPr id="2" name="Table 1"/>
          <p:cNvGraphicFramePr>
            <a:graphicFrameLocks noGrp="1"/>
          </p:cNvGraphicFramePr>
          <p:nvPr>
            <p:extLst>
              <p:ext uri="{D42A27DB-BD31-4B8C-83A1-F6EECF244321}">
                <p14:modId xmlns:p14="http://schemas.microsoft.com/office/powerpoint/2010/main" val="1294086081"/>
              </p:ext>
            </p:extLst>
          </p:nvPr>
        </p:nvGraphicFramePr>
        <p:xfrm>
          <a:off x="1699099" y="1478603"/>
          <a:ext cx="8852171" cy="4198904"/>
        </p:xfrm>
        <a:graphic>
          <a:graphicData uri="http://schemas.openxmlformats.org/drawingml/2006/table">
            <a:tbl>
              <a:tblPr firstRow="1" bandRow="1">
                <a:tableStyleId>{BDBED569-4797-4DF1-A0F4-6AAB3CD982D8}</a:tableStyleId>
              </a:tblPr>
              <a:tblGrid>
                <a:gridCol w="3229846">
                  <a:extLst>
                    <a:ext uri="{9D8B030D-6E8A-4147-A177-3AD203B41FA5}">
                      <a16:colId xmlns:a16="http://schemas.microsoft.com/office/drawing/2014/main" val="20000"/>
                    </a:ext>
                  </a:extLst>
                </a:gridCol>
                <a:gridCol w="5622325">
                  <a:extLst>
                    <a:ext uri="{9D8B030D-6E8A-4147-A177-3AD203B41FA5}">
                      <a16:colId xmlns:a16="http://schemas.microsoft.com/office/drawing/2014/main" val="20001"/>
                    </a:ext>
                  </a:extLst>
                </a:gridCol>
              </a:tblGrid>
              <a:tr h="719848">
                <a:tc>
                  <a:txBody>
                    <a:bodyPr/>
                    <a:lstStyle/>
                    <a:p>
                      <a:r>
                        <a:rPr lang="en-US" sz="2000" dirty="0"/>
                        <a:t>Place</a:t>
                      </a:r>
                    </a:p>
                  </a:txBody>
                  <a:tcPr/>
                </a:tc>
                <a:tc>
                  <a:txBody>
                    <a:bodyPr/>
                    <a:lstStyle/>
                    <a:p>
                      <a:r>
                        <a:rPr lang="en-US" sz="2000" dirty="0"/>
                        <a:t>Mechanism</a:t>
                      </a:r>
                    </a:p>
                  </a:txBody>
                  <a:tcPr/>
                </a:tc>
                <a:extLst>
                  <a:ext uri="{0D108BD9-81ED-4DB2-BD59-A6C34878D82A}">
                    <a16:rowId xmlns:a16="http://schemas.microsoft.com/office/drawing/2014/main" val="10000"/>
                  </a:ext>
                </a:extLst>
              </a:tr>
              <a:tr h="75875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err="1"/>
                        <a:t>Lâm</a:t>
                      </a:r>
                      <a:r>
                        <a:rPr lang="en-US" sz="2000" dirty="0"/>
                        <a:t> </a:t>
                      </a:r>
                      <a:r>
                        <a:rPr lang="en-US" sz="2000" dirty="0" err="1"/>
                        <a:t>Đồng</a:t>
                      </a:r>
                      <a:r>
                        <a:rPr lang="en-US" sz="2000" dirty="0"/>
                        <a:t> Province, Vietnam: </a:t>
                      </a:r>
                    </a:p>
                  </a:txBody>
                  <a:tcPr/>
                </a:tc>
                <a:tc>
                  <a:txBody>
                    <a:bodyPr/>
                    <a:lstStyle/>
                    <a:p>
                      <a:r>
                        <a:rPr lang="en-US" sz="2000" dirty="0"/>
                        <a:t>Pays rural residents to prevent forest conversion</a:t>
                      </a:r>
                    </a:p>
                  </a:txBody>
                  <a:tcPr/>
                </a:tc>
                <a:extLst>
                  <a:ext uri="{0D108BD9-81ED-4DB2-BD59-A6C34878D82A}">
                    <a16:rowId xmlns:a16="http://schemas.microsoft.com/office/drawing/2014/main" val="10001"/>
                  </a:ext>
                </a:extLst>
              </a:tr>
              <a:tr h="7003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Quito, Ecuador: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Watershed trust fund </a:t>
                      </a:r>
                    </a:p>
                  </a:txBody>
                  <a:tcPr/>
                </a:tc>
                <a:extLst>
                  <a:ext uri="{0D108BD9-81ED-4DB2-BD59-A6C34878D82A}">
                    <a16:rowId xmlns:a16="http://schemas.microsoft.com/office/drawing/2014/main" val="10002"/>
                  </a:ext>
                </a:extLst>
              </a:tr>
              <a:tr h="7976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New York City; Portland, Oregon,</a:t>
                      </a:r>
                      <a:r>
                        <a:rPr lang="en-US" sz="2000" baseline="0" dirty="0"/>
                        <a:t> USA</a:t>
                      </a:r>
                      <a:r>
                        <a:rPr lang="en-US" sz="2000" dirty="0"/>
                        <a:t> </a:t>
                      </a:r>
                    </a:p>
                  </a:txBody>
                  <a:tcPr/>
                </a:tc>
                <a:tc>
                  <a:txBody>
                    <a:bodyPr/>
                    <a:lstStyle/>
                    <a:p>
                      <a:r>
                        <a:rPr lang="en-US" sz="2000" dirty="0"/>
                        <a:t>Pays land-owners for purification services</a:t>
                      </a:r>
                    </a:p>
                  </a:txBody>
                  <a:tcPr/>
                </a:tc>
                <a:extLst>
                  <a:ext uri="{0D108BD9-81ED-4DB2-BD59-A6C34878D82A}">
                    <a16:rowId xmlns:a16="http://schemas.microsoft.com/office/drawing/2014/main" val="10003"/>
                  </a:ext>
                </a:extLst>
              </a:tr>
              <a:tr h="5211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Costa Rica:</a:t>
                      </a:r>
                      <a:endParaRPr lang="en-US" sz="20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t>Payments for forested watershed  services</a:t>
                      </a:r>
                    </a:p>
                    <a:p>
                      <a:endParaRPr lang="en-US" sz="2000" dirty="0"/>
                    </a:p>
                  </a:txBody>
                  <a:tcPr/>
                </a:tc>
                <a:extLst>
                  <a:ext uri="{0D108BD9-81ED-4DB2-BD59-A6C34878D82A}">
                    <a16:rowId xmlns:a16="http://schemas.microsoft.com/office/drawing/2014/main" val="10004"/>
                  </a:ext>
                </a:extLst>
              </a:tr>
              <a:tr h="5211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Bangladesh</a:t>
                      </a:r>
                    </a:p>
                  </a:txBody>
                  <a:tcPr/>
                </a:tc>
                <a:tc>
                  <a:txBody>
                    <a:bodyPr/>
                    <a:lstStyle/>
                    <a:p>
                      <a:r>
                        <a:rPr lang="en-US" sz="2000" b="1" dirty="0"/>
                        <a:t>Establishment</a:t>
                      </a:r>
                      <a:r>
                        <a:rPr lang="en-US" sz="2000" b="1" baseline="0" dirty="0"/>
                        <a:t> of aquatic sanctuaries for fish</a:t>
                      </a:r>
                      <a:endParaRPr lang="en-US" sz="2000" b="1" dirty="0"/>
                    </a:p>
                  </a:txBody>
                  <a:tcPr/>
                </a:tc>
                <a:extLst>
                  <a:ext uri="{0D108BD9-81ED-4DB2-BD59-A6C34878D82A}">
                    <a16:rowId xmlns:a16="http://schemas.microsoft.com/office/drawing/2014/main" val="2056328921"/>
                  </a:ext>
                </a:extLst>
              </a:tr>
            </a:tbl>
          </a:graphicData>
        </a:graphic>
      </p:graphicFrame>
    </p:spTree>
    <p:extLst>
      <p:ext uri="{BB962C8B-B14F-4D97-AF65-F5344CB8AC3E}">
        <p14:creationId xmlns:p14="http://schemas.microsoft.com/office/powerpoint/2010/main" val="388939287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Case Study: Water-related land-use planning in Northern Thailand: Mai </a:t>
            </a:r>
            <a:r>
              <a:rPr lang="en-US" b="1" dirty="0" err="1"/>
              <a:t>Tha</a:t>
            </a:r>
            <a:r>
              <a:rPr lang="en-US" b="1" dirty="0"/>
              <a:t> Catchment</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3795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D:\MCC\Munich Students\Maetha_hillshade.jpg"/>
          <p:cNvPicPr>
            <a:picLocks noChangeAspect="1" noChangeArrowheads="1"/>
          </p:cNvPicPr>
          <p:nvPr/>
        </p:nvPicPr>
        <p:blipFill rotWithShape="1">
          <a:blip r:embed="rId3" cstate="screen">
            <a:alphaModFix/>
            <a:extLst>
              <a:ext uri="{28A0092B-C50C-407E-A947-70E740481C1C}">
                <a14:useLocalDpi xmlns:a14="http://schemas.microsoft.com/office/drawing/2010/main"/>
              </a:ext>
            </a:extLst>
          </a:blip>
          <a:srcRect/>
          <a:stretch/>
        </p:blipFill>
        <p:spPr bwMode="auto">
          <a:xfrm>
            <a:off x="1524001" y="919690"/>
            <a:ext cx="7920181" cy="5951958"/>
          </a:xfrm>
          <a:prstGeom prst="rect">
            <a:avLst/>
          </a:prstGeom>
          <a:noFill/>
          <a:extLst>
            <a:ext uri="{909E8E84-426E-40DD-AFC4-6F175D3DCCD1}">
              <a14:hiddenFill xmlns:a14="http://schemas.microsoft.com/office/drawing/2010/main">
                <a:solidFill>
                  <a:srgbClr val="FFFFFF"/>
                </a:solidFill>
              </a14:hiddenFill>
            </a:ext>
          </a:extLst>
        </p:spPr>
      </p:pic>
      <p:grpSp>
        <p:nvGrpSpPr>
          <p:cNvPr id="17411" name="Group 3"/>
          <p:cNvGrpSpPr>
            <a:grpSpLocks/>
          </p:cNvGrpSpPr>
          <p:nvPr/>
        </p:nvGrpSpPr>
        <p:grpSpPr bwMode="auto">
          <a:xfrm>
            <a:off x="2131187" y="1220124"/>
            <a:ext cx="2153840" cy="2497514"/>
            <a:chOff x="2340" y="3079"/>
            <a:chExt cx="3240" cy="2808"/>
          </a:xfrm>
        </p:grpSpPr>
        <p:sp>
          <p:nvSpPr>
            <p:cNvPr id="17417" name="Text Box 4"/>
            <p:cNvSpPr txBox="1">
              <a:spLocks noChangeArrowheads="1"/>
            </p:cNvSpPr>
            <p:nvPr/>
          </p:nvSpPr>
          <p:spPr bwMode="auto">
            <a:xfrm>
              <a:off x="3060" y="3646"/>
              <a:ext cx="252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ts val="600"/>
                </a:spcBef>
              </a:pPr>
              <a:r>
                <a:rPr lang="en-US" sz="1600" b="1" kern="0" dirty="0">
                  <a:solidFill>
                    <a:srgbClr val="000066"/>
                  </a:solidFill>
                  <a:latin typeface="Calibri"/>
                  <a:cs typeface="Calibri"/>
                  <a:sym typeface="Arial"/>
                  <a:rtl val="0"/>
                </a:rPr>
                <a:t>High: 1362.20 meters</a:t>
              </a:r>
            </a:p>
            <a:p>
              <a:pPr eaLnBrk="1" hangingPunct="1">
                <a:spcBef>
                  <a:spcPts val="900"/>
                </a:spcBef>
              </a:pPr>
              <a:endParaRPr lang="en-US" sz="1600" b="1" kern="0" dirty="0">
                <a:solidFill>
                  <a:srgbClr val="000066"/>
                </a:solidFill>
                <a:latin typeface="Calibri"/>
                <a:cs typeface="Calibri"/>
                <a:sym typeface="Arial"/>
                <a:rtl val="0"/>
              </a:endParaRPr>
            </a:p>
            <a:p>
              <a:pPr eaLnBrk="1" hangingPunct="1">
                <a:spcBef>
                  <a:spcPts val="300"/>
                </a:spcBef>
              </a:pPr>
              <a:r>
                <a:rPr lang="en-US" sz="1600" b="1" kern="0" dirty="0">
                  <a:solidFill>
                    <a:srgbClr val="000066"/>
                  </a:solidFill>
                  <a:latin typeface="Calibri"/>
                  <a:cs typeface="Calibri"/>
                  <a:sym typeface="Arial"/>
                  <a:rtl val="0"/>
                </a:rPr>
                <a:t>Low: </a:t>
              </a:r>
              <a:r>
                <a:rPr lang="th-TH" sz="1600" b="1" kern="0" dirty="0">
                  <a:solidFill>
                    <a:srgbClr val="000066"/>
                  </a:solidFill>
                  <a:latin typeface="Calibri"/>
                  <a:cs typeface="Calibri"/>
                  <a:sym typeface="Arial"/>
                  <a:rtl val="0"/>
                </a:rPr>
                <a:t>284.52</a:t>
              </a:r>
              <a:r>
                <a:rPr lang="en-US" sz="1600" b="1" kern="0" dirty="0">
                  <a:solidFill>
                    <a:srgbClr val="000066"/>
                  </a:solidFill>
                  <a:latin typeface="Calibri"/>
                  <a:cs typeface="Calibri"/>
                  <a:sym typeface="Arial"/>
                  <a:rtl val="0"/>
                </a:rPr>
                <a:t> meters</a:t>
              </a:r>
              <a:endParaRPr lang="en-US" sz="1600" kern="0" dirty="0">
                <a:solidFill>
                  <a:srgbClr val="000066"/>
                </a:solidFill>
                <a:latin typeface="Calibri"/>
                <a:cs typeface="Calibri"/>
                <a:sym typeface="Arial"/>
                <a:rtl val="0"/>
              </a:endParaRPr>
            </a:p>
          </p:txBody>
        </p:sp>
        <p:sp>
          <p:nvSpPr>
            <p:cNvPr id="17418" name="Text Box 5"/>
            <p:cNvSpPr txBox="1">
              <a:spLocks noChangeArrowheads="1"/>
            </p:cNvSpPr>
            <p:nvPr/>
          </p:nvSpPr>
          <p:spPr bwMode="auto">
            <a:xfrm>
              <a:off x="2340" y="3079"/>
              <a:ext cx="32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en-US" sz="2000" b="1" kern="0" dirty="0">
                  <a:solidFill>
                    <a:srgbClr val="000066"/>
                  </a:solidFill>
                  <a:latin typeface="Calibri"/>
                  <a:cs typeface="Calibri"/>
                  <a:sym typeface="Arial"/>
                  <a:rtl val="0"/>
                </a:rPr>
                <a:t>Elevation (</a:t>
              </a:r>
              <a:r>
                <a:rPr lang="en-US" sz="2000" b="1" kern="0" dirty="0" err="1">
                  <a:solidFill>
                    <a:srgbClr val="000066"/>
                  </a:solidFill>
                  <a:latin typeface="Calibri"/>
                  <a:cs typeface="Calibri"/>
                  <a:sym typeface="Arial"/>
                  <a:rtl val="0"/>
                </a:rPr>
                <a:t>msl</a:t>
              </a:r>
              <a:r>
                <a:rPr lang="en-US" sz="2000" b="1" kern="0" dirty="0">
                  <a:solidFill>
                    <a:srgbClr val="000066"/>
                  </a:solidFill>
                  <a:latin typeface="Calibri"/>
                  <a:cs typeface="Calibri"/>
                  <a:sym typeface="Arial"/>
                  <a:rtl val="0"/>
                </a:rPr>
                <a:t>.)</a:t>
              </a:r>
              <a:endParaRPr lang="en-US" sz="2000" kern="0" dirty="0">
                <a:solidFill>
                  <a:srgbClr val="000066"/>
                </a:solidFill>
                <a:latin typeface="Calibri"/>
                <a:cs typeface="Calibri"/>
                <a:sym typeface="Arial"/>
                <a:rtl val="0"/>
              </a:endParaRPr>
            </a:p>
          </p:txBody>
        </p:sp>
        <p:sp>
          <p:nvSpPr>
            <p:cNvPr id="17419" name="Rectangle 6"/>
            <p:cNvSpPr>
              <a:spLocks noChangeArrowheads="1"/>
            </p:cNvSpPr>
            <p:nvPr/>
          </p:nvSpPr>
          <p:spPr bwMode="auto">
            <a:xfrm>
              <a:off x="2700" y="5463"/>
              <a:ext cx="432" cy="288"/>
            </a:xfrm>
            <a:prstGeom prst="rect">
              <a:avLst/>
            </a:prstGeom>
            <a:solidFill>
              <a:srgbClr val="C0C0C0"/>
            </a:solidFill>
            <a:ln w="9525">
              <a:solidFill>
                <a:srgbClr val="000000"/>
              </a:solidFill>
              <a:miter lim="800000"/>
              <a:headEnd/>
              <a:tailEnd/>
            </a:ln>
          </p:spPr>
          <p:txBody>
            <a:bodyPr/>
            <a:lstStyle/>
            <a:p>
              <a:endParaRPr lang="th-TH" sz="1600" kern="0">
                <a:solidFill>
                  <a:srgbClr val="000000"/>
                </a:solidFill>
                <a:latin typeface="Calibri"/>
                <a:cs typeface="Calibri"/>
                <a:sym typeface="Arial"/>
                <a:rtl val="0"/>
              </a:endParaRPr>
            </a:p>
          </p:txBody>
        </p:sp>
        <p:grpSp>
          <p:nvGrpSpPr>
            <p:cNvPr id="17420" name="Group 7"/>
            <p:cNvGrpSpPr>
              <a:grpSpLocks/>
            </p:cNvGrpSpPr>
            <p:nvPr/>
          </p:nvGrpSpPr>
          <p:grpSpPr bwMode="auto">
            <a:xfrm>
              <a:off x="2772" y="5538"/>
              <a:ext cx="288" cy="177"/>
              <a:chOff x="3420" y="7698"/>
              <a:chExt cx="288" cy="177"/>
            </a:xfrm>
          </p:grpSpPr>
          <p:sp>
            <p:nvSpPr>
              <p:cNvPr id="17425" name="Freeform 8"/>
              <p:cNvSpPr>
                <a:spLocks/>
              </p:cNvSpPr>
              <p:nvPr/>
            </p:nvSpPr>
            <p:spPr bwMode="auto">
              <a:xfrm>
                <a:off x="3420" y="7740"/>
                <a:ext cx="288" cy="135"/>
              </a:xfrm>
              <a:custGeom>
                <a:avLst/>
                <a:gdLst>
                  <a:gd name="T0" fmla="*/ 0 w 555"/>
                  <a:gd name="T1" fmla="*/ 135 h 135"/>
                  <a:gd name="T2" fmla="*/ 31 w 555"/>
                  <a:gd name="T3" fmla="*/ 0 h 135"/>
                  <a:gd name="T4" fmla="*/ 140 w 555"/>
                  <a:gd name="T5" fmla="*/ 15 h 135"/>
                  <a:gd name="T6" fmla="*/ 202 w 555"/>
                  <a:gd name="T7" fmla="*/ 120 h 135"/>
                  <a:gd name="T8" fmla="*/ 288 w 555"/>
                  <a:gd name="T9" fmla="*/ 10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5" h="135">
                    <a:moveTo>
                      <a:pt x="0" y="135"/>
                    </a:moveTo>
                    <a:cubicBezTo>
                      <a:pt x="36" y="28"/>
                      <a:pt x="12" y="71"/>
                      <a:pt x="60" y="0"/>
                    </a:cubicBezTo>
                    <a:cubicBezTo>
                      <a:pt x="130" y="5"/>
                      <a:pt x="201" y="3"/>
                      <a:pt x="270" y="15"/>
                    </a:cubicBezTo>
                    <a:cubicBezTo>
                      <a:pt x="302" y="21"/>
                      <a:pt x="354" y="96"/>
                      <a:pt x="390" y="120"/>
                    </a:cubicBezTo>
                    <a:cubicBezTo>
                      <a:pt x="445" y="115"/>
                      <a:pt x="555" y="105"/>
                      <a:pt x="555" y="105"/>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th-TH" sz="1600" kern="0">
                  <a:solidFill>
                    <a:srgbClr val="000000"/>
                  </a:solidFill>
                  <a:latin typeface="Calibri"/>
                  <a:cs typeface="Calibri"/>
                  <a:sym typeface="Arial"/>
                  <a:rtl val="0"/>
                </a:endParaRPr>
              </a:p>
            </p:txBody>
          </p:sp>
          <p:sp>
            <p:nvSpPr>
              <p:cNvPr id="17426" name="Freeform 9"/>
              <p:cNvSpPr>
                <a:spLocks/>
              </p:cNvSpPr>
              <p:nvPr/>
            </p:nvSpPr>
            <p:spPr bwMode="auto">
              <a:xfrm>
                <a:off x="3563" y="7698"/>
                <a:ext cx="142" cy="57"/>
              </a:xfrm>
              <a:custGeom>
                <a:avLst/>
                <a:gdLst>
                  <a:gd name="T0" fmla="*/ 0 w 142"/>
                  <a:gd name="T1" fmla="*/ 57 h 57"/>
                  <a:gd name="T2" fmla="*/ 106 w 142"/>
                  <a:gd name="T3" fmla="*/ 42 h 57"/>
                  <a:gd name="T4" fmla="*/ 112 w 142"/>
                  <a:gd name="T5" fmla="*/ 20 h 57"/>
                  <a:gd name="T6" fmla="*/ 142 w 142"/>
                  <a:gd name="T7" fmla="*/ 5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2" h="57">
                    <a:moveTo>
                      <a:pt x="0" y="57"/>
                    </a:moveTo>
                    <a:cubicBezTo>
                      <a:pt x="23" y="54"/>
                      <a:pt x="84" y="51"/>
                      <a:pt x="106" y="42"/>
                    </a:cubicBezTo>
                    <a:cubicBezTo>
                      <a:pt x="112" y="40"/>
                      <a:pt x="108" y="26"/>
                      <a:pt x="112" y="20"/>
                    </a:cubicBezTo>
                    <a:cubicBezTo>
                      <a:pt x="126" y="0"/>
                      <a:pt x="128" y="5"/>
                      <a:pt x="142" y="5"/>
                    </a:cubicBezTo>
                  </a:path>
                </a:pathLst>
              </a:custGeom>
              <a:noFill/>
              <a:ln w="9525">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th-TH" sz="1600" kern="0">
                  <a:solidFill>
                    <a:srgbClr val="000000"/>
                  </a:solidFill>
                  <a:latin typeface="Calibri"/>
                  <a:cs typeface="Calibri"/>
                  <a:sym typeface="Arial"/>
                  <a:rtl val="0"/>
                </a:endParaRPr>
              </a:p>
            </p:txBody>
          </p:sp>
        </p:grpSp>
        <p:sp>
          <p:nvSpPr>
            <p:cNvPr id="17421" name="Text Box 10"/>
            <p:cNvSpPr txBox="1">
              <a:spLocks noChangeArrowheads="1"/>
            </p:cNvSpPr>
            <p:nvPr/>
          </p:nvSpPr>
          <p:spPr bwMode="auto">
            <a:xfrm>
              <a:off x="3184" y="5347"/>
              <a:ext cx="1959"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r>
                <a:rPr lang="en-US" sz="1600" b="1" kern="0" dirty="0">
                  <a:solidFill>
                    <a:srgbClr val="000066"/>
                  </a:solidFill>
                  <a:latin typeface="Calibri"/>
                  <a:cs typeface="Calibri"/>
                  <a:sym typeface="Arial"/>
                  <a:rtl val="0"/>
                </a:rPr>
                <a:t>Stream lines</a:t>
              </a:r>
              <a:endParaRPr lang="en-US" sz="1600" kern="0" dirty="0">
                <a:solidFill>
                  <a:srgbClr val="000066"/>
                </a:solidFill>
                <a:latin typeface="Calibri"/>
                <a:cs typeface="Calibri"/>
                <a:sym typeface="Arial"/>
                <a:rtl val="0"/>
              </a:endParaRPr>
            </a:p>
          </p:txBody>
        </p:sp>
        <p:sp>
          <p:nvSpPr>
            <p:cNvPr id="17424" name="Text Box 13"/>
            <p:cNvSpPr txBox="1">
              <a:spLocks noChangeArrowheads="1"/>
            </p:cNvSpPr>
            <p:nvPr/>
          </p:nvSpPr>
          <p:spPr bwMode="auto">
            <a:xfrm>
              <a:off x="2519" y="3960"/>
              <a:ext cx="278"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endParaRPr lang="th-TH" sz="1600" kern="0">
                <a:solidFill>
                  <a:srgbClr val="000066"/>
                </a:solidFill>
                <a:latin typeface="Calibri"/>
                <a:cs typeface="Calibri"/>
                <a:sym typeface="Arial"/>
                <a:rtl val="0"/>
              </a:endParaRPr>
            </a:p>
          </p:txBody>
        </p:sp>
      </p:grpSp>
      <p:pic>
        <p:nvPicPr>
          <p:cNvPr id="17412" name="Picture 14" descr="scal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861425" y="5229225"/>
            <a:ext cx="10541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5" descr="scaleba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56588" y="6308725"/>
            <a:ext cx="226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6" descr="hillshade colo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16054" y="2130255"/>
            <a:ext cx="254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D:\2_ Research\โครงการวิจัยน้ำ_ส.ศึกษานโยบายสาธารณะ\ประชุม 18Aug11\พื้นที่ศึกษา.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043525" y="1787379"/>
            <a:ext cx="1872000" cy="2295164"/>
          </a:xfrm>
          <a:prstGeom prst="rect">
            <a:avLst/>
          </a:prstGeom>
          <a:noFill/>
          <a:ln w="9525">
            <a:noFill/>
            <a:miter lim="800000"/>
            <a:headEnd/>
            <a:tailEnd/>
          </a:ln>
        </p:spPr>
      </p:pic>
      <p:sp>
        <p:nvSpPr>
          <p:cNvPr id="20" name="Text Box 18"/>
          <p:cNvSpPr txBox="1">
            <a:spLocks noChangeArrowheads="1"/>
          </p:cNvSpPr>
          <p:nvPr/>
        </p:nvSpPr>
        <p:spPr bwMode="auto">
          <a:xfrm>
            <a:off x="6893385" y="4378131"/>
            <a:ext cx="3641624" cy="866904"/>
          </a:xfrm>
          <a:prstGeom prst="rect">
            <a:avLst/>
          </a:prstGeom>
          <a:ln/>
          <a:extLst/>
        </p:spPr>
        <p:style>
          <a:lnRef idx="3">
            <a:schemeClr val="lt1"/>
          </a:lnRef>
          <a:fillRef idx="1">
            <a:schemeClr val="accent1"/>
          </a:fillRef>
          <a:effectRef idx="1">
            <a:schemeClr val="accent1"/>
          </a:effectRef>
          <a:fontRef idx="minor">
            <a:schemeClr val="lt1"/>
          </a:fontRef>
        </p:style>
        <p:txBody>
          <a:bodyPr wrap="square">
            <a:spAutoFit/>
          </a:bodyPr>
          <a:lstStyle>
            <a:lvl1pPr marL="342900" indent="-342900" eaLnBrk="0" hangingPunct="0">
              <a:defRPr sz="2800">
                <a:solidFill>
                  <a:schemeClr val="tx1"/>
                </a:solidFill>
                <a:latin typeface="Arial" pitchFamily="34" charset="0"/>
                <a:cs typeface="Arial" pitchFamily="34" charset="0"/>
              </a:defRPr>
            </a:lvl1pPr>
            <a:lvl2pPr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marL="0" lvl="1" algn="ctr" eaLnBrk="1" hangingPunct="1">
              <a:lnSpc>
                <a:spcPts val="3000"/>
              </a:lnSpc>
            </a:pPr>
            <a:r>
              <a:rPr lang="en-US" sz="2700" kern="0" dirty="0">
                <a:solidFill>
                  <a:srgbClr val="FFFF00"/>
                </a:solidFill>
                <a:latin typeface="Calibri"/>
                <a:cs typeface="Calibri"/>
                <a:sym typeface="Arial"/>
                <a:rtl val="0"/>
              </a:rPr>
              <a:t>Watershed Assessment</a:t>
            </a:r>
          </a:p>
          <a:p>
            <a:pPr marL="0" lvl="1" algn="ctr" eaLnBrk="1" hangingPunct="1">
              <a:lnSpc>
                <a:spcPts val="3000"/>
              </a:lnSpc>
            </a:pPr>
            <a:r>
              <a:rPr lang="en-US" sz="2700" kern="0" dirty="0">
                <a:solidFill>
                  <a:srgbClr val="FFFF00"/>
                </a:solidFill>
                <a:latin typeface="Calibri"/>
                <a:cs typeface="Calibri"/>
                <a:sym typeface="Arial"/>
                <a:rtl val="0"/>
              </a:rPr>
              <a:t>Using Spatial Scenario</a:t>
            </a:r>
          </a:p>
        </p:txBody>
      </p:sp>
      <p:sp>
        <p:nvSpPr>
          <p:cNvPr id="2" name="Title 1"/>
          <p:cNvSpPr>
            <a:spLocks noGrp="1"/>
          </p:cNvSpPr>
          <p:nvPr>
            <p:ph type="title"/>
          </p:nvPr>
        </p:nvSpPr>
        <p:spPr/>
        <p:txBody>
          <a:bodyPr>
            <a:normAutofit fontScale="90000"/>
          </a:bodyPr>
          <a:lstStyle/>
          <a:p>
            <a:r>
              <a:rPr lang="en-US" dirty="0"/>
              <a:t>An example in Mae </a:t>
            </a:r>
            <a:r>
              <a:rPr lang="en-US" dirty="0" err="1"/>
              <a:t>Tha</a:t>
            </a:r>
            <a:r>
              <a:rPr lang="en-US" dirty="0"/>
              <a:t> Watershed</a:t>
            </a:r>
            <a:br>
              <a:rPr lang="en-US" dirty="0"/>
            </a:br>
            <a:r>
              <a:rPr lang="en-US" dirty="0" err="1"/>
              <a:t>Lumphun</a:t>
            </a:r>
            <a:r>
              <a:rPr lang="en-US" dirty="0"/>
              <a:t>,  Northern Thailand</a:t>
            </a:r>
          </a:p>
        </p:txBody>
      </p:sp>
    </p:spTree>
    <p:extLst>
      <p:ext uri="{BB962C8B-B14F-4D97-AF65-F5344CB8AC3E}">
        <p14:creationId xmlns:p14="http://schemas.microsoft.com/office/powerpoint/2010/main" val="1563946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em1_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1" y="685800"/>
            <a:ext cx="1763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descr="countour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1" y="685800"/>
            <a:ext cx="176371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02538" y="685800"/>
            <a:ext cx="1846262"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Line 12"/>
          <p:cNvSpPr>
            <a:spLocks noChangeShapeType="1"/>
          </p:cNvSpPr>
          <p:nvPr/>
        </p:nvSpPr>
        <p:spPr bwMode="auto">
          <a:xfrm flipH="1">
            <a:off x="3886200" y="1981200"/>
            <a:ext cx="762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2" name="Line 13"/>
          <p:cNvSpPr>
            <a:spLocks noChangeShapeType="1"/>
          </p:cNvSpPr>
          <p:nvPr/>
        </p:nvSpPr>
        <p:spPr bwMode="auto">
          <a:xfrm>
            <a:off x="6705600" y="19812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3" name="Line 14"/>
          <p:cNvSpPr>
            <a:spLocks noChangeShapeType="1"/>
          </p:cNvSpPr>
          <p:nvPr/>
        </p:nvSpPr>
        <p:spPr bwMode="auto">
          <a:xfrm>
            <a:off x="7086600" y="1998663"/>
            <a:ext cx="0" cy="1447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4" name="Line 15"/>
          <p:cNvSpPr>
            <a:spLocks noChangeShapeType="1"/>
          </p:cNvSpPr>
          <p:nvPr/>
        </p:nvSpPr>
        <p:spPr bwMode="auto">
          <a:xfrm>
            <a:off x="2514600" y="3446463"/>
            <a:ext cx="7239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5" name="Line 16"/>
          <p:cNvSpPr>
            <a:spLocks noChangeShapeType="1"/>
          </p:cNvSpPr>
          <p:nvPr/>
        </p:nvSpPr>
        <p:spPr bwMode="auto">
          <a:xfrm>
            <a:off x="2514600" y="3444876"/>
            <a:ext cx="0" cy="474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6" name="Line 17"/>
          <p:cNvSpPr>
            <a:spLocks noChangeShapeType="1"/>
          </p:cNvSpPr>
          <p:nvPr/>
        </p:nvSpPr>
        <p:spPr bwMode="auto">
          <a:xfrm>
            <a:off x="4267200" y="3444876"/>
            <a:ext cx="0" cy="474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7" name="Line 18"/>
          <p:cNvSpPr>
            <a:spLocks noChangeShapeType="1"/>
          </p:cNvSpPr>
          <p:nvPr/>
        </p:nvSpPr>
        <p:spPr bwMode="auto">
          <a:xfrm>
            <a:off x="6096000" y="3429001"/>
            <a:ext cx="0" cy="474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8" name="Line 19"/>
          <p:cNvSpPr>
            <a:spLocks noChangeShapeType="1"/>
          </p:cNvSpPr>
          <p:nvPr/>
        </p:nvSpPr>
        <p:spPr bwMode="auto">
          <a:xfrm>
            <a:off x="8001000" y="3429001"/>
            <a:ext cx="0" cy="474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49" name="Line 20"/>
          <p:cNvSpPr>
            <a:spLocks noChangeShapeType="1"/>
          </p:cNvSpPr>
          <p:nvPr/>
        </p:nvSpPr>
        <p:spPr bwMode="auto">
          <a:xfrm>
            <a:off x="9753600" y="3429001"/>
            <a:ext cx="0" cy="4746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th-TH">
              <a:solidFill>
                <a:schemeClr val="accent1">
                  <a:lumMod val="50000"/>
                </a:schemeClr>
              </a:solidFill>
              <a:latin typeface="Calibri"/>
              <a:cs typeface="Calibri"/>
              <a:sym typeface="Arial"/>
              <a:rtl val="0"/>
            </a:endParaRPr>
          </a:p>
        </p:txBody>
      </p:sp>
      <p:sp>
        <p:nvSpPr>
          <p:cNvPr id="14351" name="Text Box 22"/>
          <p:cNvSpPr txBox="1">
            <a:spLocks noChangeArrowheads="1"/>
          </p:cNvSpPr>
          <p:nvPr/>
        </p:nvSpPr>
        <p:spPr bwMode="auto">
          <a:xfrm>
            <a:off x="2124092" y="297180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Contour lines</a:t>
            </a:r>
          </a:p>
        </p:txBody>
      </p:sp>
      <p:sp>
        <p:nvSpPr>
          <p:cNvPr id="14352" name="Text Box 23"/>
          <p:cNvSpPr txBox="1">
            <a:spLocks noChangeArrowheads="1"/>
          </p:cNvSpPr>
          <p:nvPr/>
        </p:nvSpPr>
        <p:spPr bwMode="auto">
          <a:xfrm>
            <a:off x="5402264" y="2986088"/>
            <a:ext cx="644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a:solidFill>
                  <a:schemeClr val="accent1">
                    <a:lumMod val="50000"/>
                  </a:schemeClr>
                </a:solidFill>
                <a:latin typeface="Calibri"/>
                <a:cs typeface="Calibri"/>
                <a:sym typeface="Arial"/>
                <a:rtl val="0"/>
              </a:rPr>
              <a:t>DEM</a:t>
            </a:r>
          </a:p>
        </p:txBody>
      </p:sp>
      <p:sp>
        <p:nvSpPr>
          <p:cNvPr id="14353" name="Text Box 24"/>
          <p:cNvSpPr txBox="1">
            <a:spLocks noChangeArrowheads="1"/>
          </p:cNvSpPr>
          <p:nvPr/>
        </p:nvSpPr>
        <p:spPr bwMode="auto">
          <a:xfrm>
            <a:off x="8388787" y="2710934"/>
            <a:ext cx="22816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Reference streamlines</a:t>
            </a:r>
          </a:p>
        </p:txBody>
      </p:sp>
      <p:sp>
        <p:nvSpPr>
          <p:cNvPr id="14354" name="Text Box 25"/>
          <p:cNvSpPr txBox="1">
            <a:spLocks noChangeArrowheads="1"/>
          </p:cNvSpPr>
          <p:nvPr/>
        </p:nvSpPr>
        <p:spPr bwMode="auto">
          <a:xfrm>
            <a:off x="1942781" y="6262688"/>
            <a:ext cx="10182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1</a:t>
            </a:r>
            <a:r>
              <a:rPr lang="en-US" sz="1800" baseline="30000" dirty="0">
                <a:solidFill>
                  <a:schemeClr val="accent1">
                    <a:lumMod val="50000"/>
                  </a:schemeClr>
                </a:solidFill>
                <a:latin typeface="Calibri"/>
                <a:cs typeface="Calibri"/>
                <a:sym typeface="Arial"/>
                <a:rtl val="0"/>
              </a:rPr>
              <a:t>st</a:t>
            </a:r>
            <a:r>
              <a:rPr lang="en-US" sz="1800" dirty="0">
                <a:solidFill>
                  <a:schemeClr val="accent1">
                    <a:lumMod val="50000"/>
                  </a:schemeClr>
                </a:solidFill>
                <a:latin typeface="Calibri"/>
                <a:cs typeface="Calibri"/>
                <a:sym typeface="Arial"/>
                <a:rtl val="0"/>
              </a:rPr>
              <a:t> Order</a:t>
            </a:r>
          </a:p>
        </p:txBody>
      </p:sp>
      <p:sp>
        <p:nvSpPr>
          <p:cNvPr id="14355" name="Text Box 26"/>
          <p:cNvSpPr txBox="1">
            <a:spLocks noChangeArrowheads="1"/>
          </p:cNvSpPr>
          <p:nvPr/>
        </p:nvSpPr>
        <p:spPr bwMode="auto">
          <a:xfrm>
            <a:off x="3716210" y="6262688"/>
            <a:ext cx="10654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2</a:t>
            </a:r>
            <a:r>
              <a:rPr lang="en-US" sz="1800" baseline="30000" dirty="0">
                <a:solidFill>
                  <a:schemeClr val="accent1">
                    <a:lumMod val="50000"/>
                  </a:schemeClr>
                </a:solidFill>
                <a:latin typeface="Calibri"/>
                <a:cs typeface="Calibri"/>
                <a:sym typeface="Arial"/>
                <a:rtl val="0"/>
              </a:rPr>
              <a:t>nd</a:t>
            </a:r>
            <a:r>
              <a:rPr lang="en-US" sz="1800" dirty="0">
                <a:solidFill>
                  <a:schemeClr val="accent1">
                    <a:lumMod val="50000"/>
                  </a:schemeClr>
                </a:solidFill>
                <a:latin typeface="Calibri"/>
                <a:cs typeface="Calibri"/>
                <a:sym typeface="Arial"/>
                <a:rtl val="0"/>
              </a:rPr>
              <a:t> Order</a:t>
            </a:r>
          </a:p>
        </p:txBody>
      </p:sp>
      <p:sp>
        <p:nvSpPr>
          <p:cNvPr id="14356" name="Text Box 27"/>
          <p:cNvSpPr txBox="1">
            <a:spLocks noChangeArrowheads="1"/>
          </p:cNvSpPr>
          <p:nvPr/>
        </p:nvSpPr>
        <p:spPr bwMode="auto">
          <a:xfrm>
            <a:off x="5634813" y="6262688"/>
            <a:ext cx="10382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3</a:t>
            </a:r>
            <a:r>
              <a:rPr lang="en-US" sz="1800" baseline="30000" dirty="0">
                <a:solidFill>
                  <a:schemeClr val="accent1">
                    <a:lumMod val="50000"/>
                  </a:schemeClr>
                </a:solidFill>
                <a:latin typeface="Calibri"/>
                <a:cs typeface="Calibri"/>
                <a:sym typeface="Arial"/>
                <a:rtl val="0"/>
              </a:rPr>
              <a:t>rd</a:t>
            </a:r>
            <a:r>
              <a:rPr lang="en-US" sz="1800" dirty="0">
                <a:solidFill>
                  <a:schemeClr val="accent1">
                    <a:lumMod val="50000"/>
                  </a:schemeClr>
                </a:solidFill>
                <a:latin typeface="Calibri"/>
                <a:cs typeface="Calibri"/>
                <a:sym typeface="Arial"/>
                <a:rtl val="0"/>
              </a:rPr>
              <a:t> Order</a:t>
            </a:r>
          </a:p>
        </p:txBody>
      </p:sp>
      <p:sp>
        <p:nvSpPr>
          <p:cNvPr id="14357" name="Text Box 28"/>
          <p:cNvSpPr txBox="1">
            <a:spLocks noChangeArrowheads="1"/>
          </p:cNvSpPr>
          <p:nvPr/>
        </p:nvSpPr>
        <p:spPr bwMode="auto">
          <a:xfrm>
            <a:off x="7464665" y="6262688"/>
            <a:ext cx="10361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4</a:t>
            </a:r>
            <a:r>
              <a:rPr lang="en-US" sz="1800" baseline="30000" dirty="0">
                <a:solidFill>
                  <a:schemeClr val="accent1">
                    <a:lumMod val="50000"/>
                  </a:schemeClr>
                </a:solidFill>
                <a:latin typeface="Calibri"/>
                <a:cs typeface="Calibri"/>
                <a:sym typeface="Arial"/>
                <a:rtl val="0"/>
              </a:rPr>
              <a:t>th</a:t>
            </a:r>
            <a:r>
              <a:rPr lang="en-US" sz="1800" dirty="0">
                <a:solidFill>
                  <a:schemeClr val="accent1">
                    <a:lumMod val="50000"/>
                  </a:schemeClr>
                </a:solidFill>
                <a:latin typeface="Calibri"/>
                <a:cs typeface="Calibri"/>
                <a:sym typeface="Arial"/>
                <a:rtl val="0"/>
              </a:rPr>
              <a:t> Order</a:t>
            </a:r>
          </a:p>
        </p:txBody>
      </p:sp>
      <p:sp>
        <p:nvSpPr>
          <p:cNvPr id="14358" name="Text Box 29"/>
          <p:cNvSpPr txBox="1">
            <a:spLocks noChangeArrowheads="1"/>
          </p:cNvSpPr>
          <p:nvPr/>
        </p:nvSpPr>
        <p:spPr bwMode="auto">
          <a:xfrm>
            <a:off x="9293465" y="6262688"/>
            <a:ext cx="10361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800" dirty="0">
                <a:solidFill>
                  <a:schemeClr val="accent1">
                    <a:lumMod val="50000"/>
                  </a:schemeClr>
                </a:solidFill>
                <a:latin typeface="Calibri"/>
                <a:cs typeface="Calibri"/>
                <a:sym typeface="Arial"/>
                <a:rtl val="0"/>
              </a:rPr>
              <a:t>5</a:t>
            </a:r>
            <a:r>
              <a:rPr lang="en-US" sz="1800" baseline="30000" dirty="0">
                <a:solidFill>
                  <a:schemeClr val="accent1">
                    <a:lumMod val="50000"/>
                  </a:schemeClr>
                </a:solidFill>
                <a:latin typeface="Calibri"/>
                <a:cs typeface="Calibri"/>
                <a:sym typeface="Arial"/>
                <a:rtl val="0"/>
              </a:rPr>
              <a:t>th</a:t>
            </a:r>
            <a:r>
              <a:rPr lang="en-US" sz="1800" dirty="0">
                <a:solidFill>
                  <a:schemeClr val="accent1">
                    <a:lumMod val="50000"/>
                  </a:schemeClr>
                </a:solidFill>
                <a:latin typeface="Calibri"/>
                <a:cs typeface="Calibri"/>
                <a:sym typeface="Arial"/>
                <a:rtl val="0"/>
              </a:rPr>
              <a:t> Order</a:t>
            </a:r>
          </a:p>
        </p:txBody>
      </p:sp>
      <p:sp>
        <p:nvSpPr>
          <p:cNvPr id="14359" name="Text Box 32"/>
          <p:cNvSpPr txBox="1">
            <a:spLocks noChangeArrowheads="1"/>
          </p:cNvSpPr>
          <p:nvPr/>
        </p:nvSpPr>
        <p:spPr bwMode="auto">
          <a:xfrm>
            <a:off x="6469721" y="829025"/>
            <a:ext cx="2708818" cy="781752"/>
          </a:xfrm>
          <a:prstGeom prst="rect">
            <a:avLst/>
          </a:prstGeom>
          <a:noFill/>
          <a:ln>
            <a:noFill/>
          </a:ln>
          <a:effectLst/>
          <a:extLst>
            <a:ext uri="{909E8E84-426E-40DD-AFC4-6F175D3DCCD1}">
              <a14:hiddenFill xmlns:a14="http://schemas.microsoft.com/office/drawing/2010/main">
                <a:solidFill>
                  <a:srgbClr val="FFFF00">
                    <a:alpha val="27843"/>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lnSpc>
                <a:spcPct val="140000"/>
              </a:lnSpc>
              <a:spcBef>
                <a:spcPct val="0"/>
              </a:spcBef>
              <a:spcAft>
                <a:spcPct val="0"/>
              </a:spcAft>
            </a:pPr>
            <a:r>
              <a:rPr lang="en-US" sz="1600" dirty="0" err="1">
                <a:solidFill>
                  <a:schemeClr val="accent1">
                    <a:lumMod val="50000"/>
                  </a:schemeClr>
                </a:solidFill>
                <a:latin typeface="Calibri"/>
                <a:cs typeface="Calibri"/>
                <a:sym typeface="Arial"/>
                <a:rtl val="0"/>
              </a:rPr>
              <a:t>Pfefstetter</a:t>
            </a:r>
            <a:endParaRPr lang="en-US" sz="1600" dirty="0">
              <a:solidFill>
                <a:schemeClr val="accent1">
                  <a:lumMod val="50000"/>
                </a:schemeClr>
              </a:solidFill>
              <a:latin typeface="Calibri"/>
              <a:cs typeface="Calibri"/>
              <a:sym typeface="Arial"/>
              <a:rtl val="0"/>
            </a:endParaRPr>
          </a:p>
          <a:p>
            <a:pPr algn="ctr" eaLnBrk="1" fontAlgn="base" hangingPunct="1">
              <a:lnSpc>
                <a:spcPct val="140000"/>
              </a:lnSpc>
              <a:spcBef>
                <a:spcPct val="0"/>
              </a:spcBef>
              <a:spcAft>
                <a:spcPct val="0"/>
              </a:spcAft>
            </a:pPr>
            <a:r>
              <a:rPr lang="en-US" sz="1600" dirty="0">
                <a:solidFill>
                  <a:schemeClr val="accent1">
                    <a:lumMod val="50000"/>
                  </a:schemeClr>
                </a:solidFill>
                <a:latin typeface="Calibri"/>
                <a:cs typeface="Calibri"/>
                <a:sym typeface="Arial"/>
                <a:rtl val="0"/>
              </a:rPr>
              <a:t>(</a:t>
            </a:r>
            <a:r>
              <a:rPr lang="en-US" sz="1600" dirty="0" err="1">
                <a:solidFill>
                  <a:schemeClr val="accent1">
                    <a:lumMod val="50000"/>
                  </a:schemeClr>
                </a:solidFill>
                <a:latin typeface="Calibri"/>
                <a:cs typeface="Calibri"/>
                <a:sym typeface="Arial"/>
                <a:rtl val="0"/>
              </a:rPr>
              <a:t>Verdin</a:t>
            </a:r>
            <a:r>
              <a:rPr lang="en-US" sz="1600" dirty="0">
                <a:solidFill>
                  <a:schemeClr val="accent1">
                    <a:lumMod val="50000"/>
                  </a:schemeClr>
                </a:solidFill>
                <a:latin typeface="Calibri"/>
                <a:cs typeface="Calibri"/>
                <a:sym typeface="Arial"/>
                <a:rtl val="0"/>
              </a:rPr>
              <a:t>, 1997; </a:t>
            </a:r>
            <a:r>
              <a:rPr lang="en-US" sz="1600" dirty="0" err="1">
                <a:solidFill>
                  <a:schemeClr val="accent1">
                    <a:lumMod val="50000"/>
                  </a:schemeClr>
                </a:solidFill>
                <a:latin typeface="Calibri"/>
                <a:cs typeface="Calibri"/>
                <a:sym typeface="Arial"/>
                <a:rtl val="0"/>
              </a:rPr>
              <a:t>Pinpetch</a:t>
            </a:r>
            <a:r>
              <a:rPr lang="en-US" sz="1600" dirty="0">
                <a:solidFill>
                  <a:schemeClr val="accent1">
                    <a:lumMod val="50000"/>
                  </a:schemeClr>
                </a:solidFill>
                <a:latin typeface="Calibri"/>
                <a:cs typeface="Calibri"/>
                <a:sym typeface="Arial"/>
                <a:rtl val="0"/>
              </a:rPr>
              <a:t>, 2005)</a:t>
            </a:r>
          </a:p>
        </p:txBody>
      </p:sp>
      <p:pic>
        <p:nvPicPr>
          <p:cNvPr id="14360" name="Picture 33" descr="level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52600" y="3886200"/>
            <a:ext cx="160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1" name="Picture 34" descr="Level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73464" y="3886201"/>
            <a:ext cx="1608137"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2" name="Picture 35" descr="Level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34000" y="3886201"/>
            <a:ext cx="160813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Picture 36" descr="Level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86600" y="3886201"/>
            <a:ext cx="160813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Picture 37" descr="Level5"/>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839200" y="3886201"/>
            <a:ext cx="160813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de-DE" dirty="0"/>
              <a:t>Sub-watershed Prioritization</a:t>
            </a:r>
            <a:endParaRPr lang="en-US" dirty="0"/>
          </a:p>
        </p:txBody>
      </p:sp>
    </p:spTree>
    <p:extLst>
      <p:ext uri="{BB962C8B-B14F-4D97-AF65-F5344CB8AC3E}">
        <p14:creationId xmlns:p14="http://schemas.microsoft.com/office/powerpoint/2010/main" val="755868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1981200" y="1304636"/>
            <a:ext cx="8610600" cy="548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prstDash val="dash"/>
                <a:miter lim="800000"/>
                <a:headEnd/>
                <a:tailEnd/>
              </a14:hiddenLine>
            </a:ext>
          </a:extLst>
        </p:spPr>
        <p:txBody>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fontAlgn="base" hangingPunct="1">
              <a:spcBef>
                <a:spcPts val="300"/>
              </a:spcBef>
              <a:spcAft>
                <a:spcPts val="300"/>
              </a:spcAft>
            </a:pPr>
            <a:r>
              <a:rPr lang="en-US" sz="1800" dirty="0">
                <a:latin typeface="Calibri"/>
                <a:cs typeface="Calibri"/>
                <a:sym typeface="Arial"/>
                <a:rtl val="0"/>
              </a:rPr>
              <a:t>1) </a:t>
            </a:r>
            <a:r>
              <a:rPr lang="en-US" sz="1800" b="1" dirty="0">
                <a:latin typeface="Calibri"/>
                <a:cs typeface="Calibri"/>
                <a:sym typeface="Arial"/>
                <a:rtl val="0"/>
              </a:rPr>
              <a:t>Ecological Criteria</a:t>
            </a:r>
            <a:endParaRPr lang="th-TH" sz="1800" b="1" dirty="0">
              <a:latin typeface="Calibri"/>
              <a:cs typeface="Calibri"/>
              <a:sym typeface="Arial"/>
              <a:rtl val="0"/>
            </a:endParaRPr>
          </a:p>
          <a:p>
            <a:pPr eaLnBrk="1" fontAlgn="base" hangingPunct="1">
              <a:spcBef>
                <a:spcPts val="300"/>
              </a:spcBef>
              <a:spcAft>
                <a:spcPts val="300"/>
              </a:spcAft>
            </a:pPr>
            <a:r>
              <a:rPr lang="th-TH" sz="1800" dirty="0">
                <a:latin typeface="Calibri"/>
                <a:cs typeface="Calibri"/>
                <a:sym typeface="Arial"/>
                <a:rtl val="0"/>
              </a:rPr>
              <a:t>        1.1) </a:t>
            </a:r>
            <a:r>
              <a:rPr lang="en-US" sz="1800" dirty="0">
                <a:latin typeface="Calibri"/>
                <a:cs typeface="Calibri"/>
                <a:sym typeface="Arial"/>
                <a:rtl val="0"/>
              </a:rPr>
              <a:t>Vegetation Biomass </a:t>
            </a:r>
            <a:r>
              <a:rPr lang="th-TH" sz="1800" dirty="0">
                <a:latin typeface="Calibri"/>
                <a:cs typeface="Calibri"/>
                <a:sym typeface="Arial"/>
                <a:rtl val="0"/>
              </a:rPr>
              <a:t>(</a:t>
            </a:r>
            <a:r>
              <a:rPr lang="en-US" sz="1800" dirty="0" err="1">
                <a:latin typeface="Calibri"/>
                <a:cs typeface="Calibri"/>
                <a:sym typeface="Arial"/>
                <a:rtl val="0"/>
              </a:rPr>
              <a:t>Agri</a:t>
            </a:r>
            <a:r>
              <a:rPr lang="en-US" sz="1800" dirty="0">
                <a:latin typeface="Calibri"/>
                <a:cs typeface="Calibri"/>
                <a:sym typeface="Arial"/>
                <a:rtl val="0"/>
              </a:rPr>
              <a:t>.+Forest</a:t>
            </a:r>
            <a:r>
              <a:rPr lang="th-TH" sz="1800" dirty="0">
                <a:latin typeface="Calibri"/>
                <a:cs typeface="Calibri"/>
                <a:sym typeface="Arial"/>
                <a:rtl val="0"/>
              </a:rPr>
              <a:t>)</a:t>
            </a:r>
          </a:p>
          <a:p>
            <a:pPr eaLnBrk="1" fontAlgn="base" hangingPunct="1">
              <a:spcBef>
                <a:spcPts val="300"/>
              </a:spcBef>
              <a:spcAft>
                <a:spcPts val="300"/>
              </a:spcAft>
            </a:pPr>
            <a:r>
              <a:rPr lang="th-TH" sz="1800" dirty="0">
                <a:latin typeface="Calibri"/>
                <a:cs typeface="Calibri"/>
                <a:sym typeface="Arial"/>
                <a:rtl val="0"/>
              </a:rPr>
              <a:t>        1.2) </a:t>
            </a:r>
            <a:r>
              <a:rPr lang="en-US" sz="1800" dirty="0">
                <a:latin typeface="Calibri"/>
                <a:cs typeface="Calibri"/>
                <a:sym typeface="Arial"/>
                <a:rtl val="0"/>
              </a:rPr>
              <a:t>Vegetation Biodiversity </a:t>
            </a:r>
            <a:r>
              <a:rPr lang="th-TH" sz="1800" dirty="0">
                <a:latin typeface="Calibri"/>
                <a:cs typeface="Calibri"/>
                <a:sym typeface="Arial"/>
                <a:rtl val="0"/>
              </a:rPr>
              <a:t>(</a:t>
            </a:r>
            <a:r>
              <a:rPr lang="en-US" sz="1800" dirty="0" err="1">
                <a:latin typeface="Calibri"/>
                <a:cs typeface="Calibri"/>
                <a:sym typeface="Arial"/>
                <a:rtl val="0"/>
              </a:rPr>
              <a:t>Agri</a:t>
            </a:r>
            <a:r>
              <a:rPr lang="en-US" sz="1800" dirty="0">
                <a:latin typeface="Calibri"/>
                <a:cs typeface="Calibri"/>
                <a:sym typeface="Arial"/>
                <a:rtl val="0"/>
              </a:rPr>
              <a:t>.+Forest</a:t>
            </a:r>
            <a:r>
              <a:rPr lang="th-TH" sz="1800" dirty="0">
                <a:latin typeface="Calibri"/>
                <a:cs typeface="Calibri"/>
                <a:sym typeface="Arial"/>
                <a:rtl val="0"/>
              </a:rPr>
              <a:t>)</a:t>
            </a:r>
          </a:p>
          <a:p>
            <a:pPr eaLnBrk="1" fontAlgn="base" hangingPunct="1">
              <a:spcBef>
                <a:spcPts val="300"/>
              </a:spcBef>
              <a:spcAft>
                <a:spcPts val="300"/>
              </a:spcAft>
            </a:pPr>
            <a:r>
              <a:rPr lang="th-TH" sz="1800" dirty="0">
                <a:latin typeface="Calibri"/>
                <a:cs typeface="Calibri"/>
                <a:sym typeface="Arial"/>
                <a:rtl val="0"/>
              </a:rPr>
              <a:t>        1.3) </a:t>
            </a:r>
            <a:r>
              <a:rPr lang="en-US" sz="1800" dirty="0">
                <a:latin typeface="Calibri"/>
                <a:cs typeface="Calibri"/>
                <a:sym typeface="Arial"/>
                <a:rtl val="0"/>
              </a:rPr>
              <a:t>Soil Erosion</a:t>
            </a:r>
            <a:endParaRPr lang="th-TH" sz="1800" dirty="0">
              <a:latin typeface="Calibri"/>
              <a:cs typeface="Calibri"/>
              <a:sym typeface="Arial"/>
              <a:rtl val="0"/>
            </a:endParaRPr>
          </a:p>
          <a:p>
            <a:pPr eaLnBrk="1" fontAlgn="base" hangingPunct="1">
              <a:spcBef>
                <a:spcPts val="300"/>
              </a:spcBef>
              <a:spcAft>
                <a:spcPts val="300"/>
              </a:spcAft>
            </a:pPr>
            <a:r>
              <a:rPr lang="th-TH" sz="1800" dirty="0">
                <a:latin typeface="Calibri"/>
                <a:cs typeface="Calibri"/>
                <a:sym typeface="Arial"/>
                <a:rtl val="0"/>
              </a:rPr>
              <a:t>        1.4) </a:t>
            </a:r>
            <a:r>
              <a:rPr lang="en-US" sz="1800" dirty="0">
                <a:latin typeface="Calibri"/>
                <a:cs typeface="Calibri"/>
                <a:sym typeface="Arial"/>
                <a:rtl val="0"/>
              </a:rPr>
              <a:t>Use of Conservative lands</a:t>
            </a:r>
          </a:p>
          <a:p>
            <a:pPr eaLnBrk="1" fontAlgn="base" hangingPunct="1">
              <a:spcBef>
                <a:spcPts val="300"/>
              </a:spcBef>
              <a:spcAft>
                <a:spcPts val="300"/>
              </a:spcAft>
            </a:pPr>
            <a:r>
              <a:rPr lang="en-US" sz="1800" dirty="0">
                <a:latin typeface="Calibri"/>
                <a:cs typeface="Calibri"/>
                <a:sym typeface="Arial"/>
                <a:rtl val="0"/>
              </a:rPr>
              <a:t>        1.5) Available Water in Watershed</a:t>
            </a:r>
          </a:p>
          <a:p>
            <a:pPr eaLnBrk="1" fontAlgn="base" hangingPunct="1">
              <a:spcBef>
                <a:spcPts val="300"/>
              </a:spcBef>
              <a:spcAft>
                <a:spcPts val="300"/>
              </a:spcAft>
            </a:pPr>
            <a:r>
              <a:rPr lang="en-US" sz="1800" dirty="0">
                <a:latin typeface="Calibri"/>
                <a:cs typeface="Calibri"/>
                <a:sym typeface="Arial"/>
                <a:rtl val="0"/>
              </a:rPr>
              <a:t>2) </a:t>
            </a:r>
            <a:r>
              <a:rPr lang="en-US" sz="1800" b="1" dirty="0">
                <a:latin typeface="Calibri"/>
                <a:cs typeface="Calibri"/>
                <a:sym typeface="Arial"/>
                <a:rtl val="0"/>
              </a:rPr>
              <a:t>Productivity Criteria</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2.1) Ratio of Agri. Land Use</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2.2) Ratio of Irrigation Zones to Agri. areas</a:t>
            </a:r>
            <a:endParaRPr lang="th-TH" sz="1800" dirty="0">
              <a:latin typeface="Calibri"/>
              <a:cs typeface="Calibri"/>
              <a:sym typeface="Arial"/>
              <a:rtl val="0"/>
            </a:endParaRPr>
          </a:p>
          <a:p>
            <a:pPr eaLnBrk="1" fontAlgn="base" hangingPunct="1">
              <a:spcBef>
                <a:spcPts val="300"/>
              </a:spcBef>
              <a:spcAft>
                <a:spcPts val="300"/>
              </a:spcAft>
            </a:pPr>
            <a:r>
              <a:rPr lang="th-TH" sz="1800" dirty="0">
                <a:latin typeface="Calibri"/>
                <a:cs typeface="Calibri"/>
                <a:sym typeface="Arial"/>
                <a:rtl val="0"/>
              </a:rPr>
              <a:t>        </a:t>
            </a:r>
            <a:r>
              <a:rPr lang="en-US" sz="1800" dirty="0">
                <a:latin typeface="Calibri"/>
                <a:cs typeface="Calibri"/>
                <a:sym typeface="Arial"/>
                <a:rtl val="0"/>
              </a:rPr>
              <a:t>2.3) Drought Risk in Agri. Areas</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2.4) Flooding Risk in Agri. Areas</a:t>
            </a:r>
          </a:p>
          <a:p>
            <a:pPr eaLnBrk="1" fontAlgn="base" hangingPunct="1">
              <a:spcBef>
                <a:spcPts val="300"/>
              </a:spcBef>
              <a:spcAft>
                <a:spcPts val="300"/>
              </a:spcAft>
            </a:pPr>
            <a:r>
              <a:rPr lang="en-US" sz="1800" dirty="0">
                <a:latin typeface="Calibri"/>
                <a:cs typeface="Calibri"/>
                <a:sym typeface="Arial"/>
                <a:rtl val="0"/>
              </a:rPr>
              <a:t>3) </a:t>
            </a:r>
            <a:r>
              <a:rPr lang="en-US" sz="1800" b="1" dirty="0">
                <a:latin typeface="Calibri"/>
                <a:cs typeface="Calibri"/>
                <a:sym typeface="Arial"/>
                <a:rtl val="0"/>
              </a:rPr>
              <a:t>Socio-economic Criteria</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3.1) Household Income</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3.2) Population Density</a:t>
            </a:r>
          </a:p>
          <a:p>
            <a:pPr eaLnBrk="1" fontAlgn="base" hangingPunct="1">
              <a:spcBef>
                <a:spcPts val="300"/>
              </a:spcBef>
              <a:spcAft>
                <a:spcPts val="300"/>
              </a:spcAft>
            </a:pPr>
            <a:r>
              <a:rPr lang="en-US" sz="1800" dirty="0">
                <a:latin typeface="Calibri"/>
                <a:cs typeface="Calibri"/>
                <a:sym typeface="Arial"/>
                <a:rtl val="0"/>
              </a:rPr>
              <a:t>    </a:t>
            </a:r>
            <a:r>
              <a:rPr lang="th-TH" sz="1800" dirty="0">
                <a:latin typeface="Calibri"/>
                <a:cs typeface="Calibri"/>
                <a:sym typeface="Arial"/>
                <a:rtl val="0"/>
              </a:rPr>
              <a:t>    </a:t>
            </a:r>
            <a:r>
              <a:rPr lang="en-US" sz="1800" dirty="0">
                <a:latin typeface="Calibri"/>
                <a:cs typeface="Calibri"/>
                <a:sym typeface="Arial"/>
                <a:rtl val="0"/>
              </a:rPr>
              <a:t>3.3) Development Level of Community</a:t>
            </a:r>
            <a:endParaRPr lang="th-TH" sz="1800" dirty="0">
              <a:latin typeface="Calibri"/>
              <a:cs typeface="Calibri"/>
              <a:sym typeface="Arial"/>
              <a:rtl val="0"/>
            </a:endParaRPr>
          </a:p>
        </p:txBody>
      </p:sp>
      <p:sp>
        <p:nvSpPr>
          <p:cNvPr id="3" name="Title 2"/>
          <p:cNvSpPr>
            <a:spLocks noGrp="1"/>
          </p:cNvSpPr>
          <p:nvPr>
            <p:ph type="title"/>
          </p:nvPr>
        </p:nvSpPr>
        <p:spPr/>
        <p:txBody>
          <a:bodyPr>
            <a:noAutofit/>
          </a:bodyPr>
          <a:lstStyle/>
          <a:p>
            <a:r>
              <a:rPr lang="en-US" sz="3000" dirty="0"/>
              <a:t>Criteria to assess a watershed status (MCDA-GIS)</a:t>
            </a:r>
          </a:p>
        </p:txBody>
      </p:sp>
    </p:spTree>
    <p:extLst>
      <p:ext uri="{BB962C8B-B14F-4D97-AF65-F5344CB8AC3E}">
        <p14:creationId xmlns:p14="http://schemas.microsoft.com/office/powerpoint/2010/main" val="3794731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พื้นที่ชลประทาน"/>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3340" y="981359"/>
            <a:ext cx="4518754" cy="58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กลุ่มชุดดิน"/>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21407" y="981358"/>
            <a:ext cx="4379075" cy="58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16739" y="5258526"/>
            <a:ext cx="2047255" cy="461665"/>
          </a:xfrm>
          <a:prstGeom prst="rect">
            <a:avLst/>
          </a:prstGeom>
          <a:solidFill>
            <a:schemeClr val="accent1">
              <a:lumMod val="50000"/>
              <a:alpha val="80000"/>
            </a:schemeClr>
          </a:solidFill>
        </p:spPr>
        <p:txBody>
          <a:bodyPr wrap="none" rtlCol="0">
            <a:spAutoFit/>
          </a:bodyPr>
          <a:lstStyle/>
          <a:p>
            <a:pPr fontAlgn="base">
              <a:spcBef>
                <a:spcPct val="0"/>
              </a:spcBef>
              <a:spcAft>
                <a:spcPct val="0"/>
              </a:spcAft>
            </a:pPr>
            <a:r>
              <a:rPr lang="en-US" sz="2400" b="1" dirty="0">
                <a:solidFill>
                  <a:schemeClr val="bg1"/>
                </a:solidFill>
                <a:latin typeface="Calibri"/>
                <a:cs typeface="Calibri"/>
                <a:sym typeface="Arial"/>
                <a:rtl val="0"/>
              </a:rPr>
              <a:t>Irrigation zone</a:t>
            </a:r>
            <a:endParaRPr lang="th-TH" sz="2400" b="1" dirty="0">
              <a:solidFill>
                <a:schemeClr val="bg1"/>
              </a:solidFill>
              <a:latin typeface="Calibri"/>
              <a:cs typeface="Calibri"/>
              <a:sym typeface="Arial"/>
              <a:rtl val="0"/>
            </a:endParaRPr>
          </a:p>
        </p:txBody>
      </p:sp>
      <p:sp>
        <p:nvSpPr>
          <p:cNvPr id="5" name="TextBox 4"/>
          <p:cNvSpPr txBox="1"/>
          <p:nvPr/>
        </p:nvSpPr>
        <p:spPr>
          <a:xfrm>
            <a:off x="7287062" y="5258526"/>
            <a:ext cx="1456799" cy="461665"/>
          </a:xfrm>
          <a:prstGeom prst="rect">
            <a:avLst/>
          </a:prstGeom>
          <a:solidFill>
            <a:schemeClr val="accent1">
              <a:lumMod val="50000"/>
              <a:alpha val="80000"/>
            </a:schemeClr>
          </a:solidFill>
        </p:spPr>
        <p:txBody>
          <a:bodyPr wrap="none" rtlCol="0">
            <a:spAutoFit/>
          </a:bodyPr>
          <a:lstStyle/>
          <a:p>
            <a:pPr fontAlgn="base">
              <a:spcBef>
                <a:spcPct val="0"/>
              </a:spcBef>
              <a:spcAft>
                <a:spcPct val="0"/>
              </a:spcAft>
            </a:pPr>
            <a:r>
              <a:rPr lang="en-US" sz="2400" b="1" dirty="0">
                <a:solidFill>
                  <a:schemeClr val="bg1"/>
                </a:solidFill>
                <a:latin typeface="Calibri"/>
                <a:cs typeface="Calibri"/>
                <a:sym typeface="Arial"/>
                <a:rtl val="0"/>
              </a:rPr>
              <a:t>Soil series</a:t>
            </a:r>
            <a:endParaRPr lang="th-TH" sz="2400" b="1" dirty="0">
              <a:solidFill>
                <a:schemeClr val="bg1"/>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758465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m_Clip_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047" b="2772"/>
          <a:stretch/>
        </p:blipFill>
        <p:spPr bwMode="auto">
          <a:xfrm>
            <a:off x="1719690" y="1062176"/>
            <a:ext cx="4471988" cy="57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Dem_Hill"/>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047" b="2583"/>
          <a:stretch/>
        </p:blipFill>
        <p:spPr bwMode="auto">
          <a:xfrm>
            <a:off x="6032795" y="1062175"/>
            <a:ext cx="4471988" cy="57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350313" y="5001024"/>
            <a:ext cx="1595309" cy="430887"/>
          </a:xfrm>
          <a:prstGeom prst="rect">
            <a:avLst/>
          </a:prstGeom>
          <a:solidFill>
            <a:srgbClr val="254061">
              <a:alpha val="73000"/>
            </a:srgbClr>
          </a:solidFill>
        </p:spPr>
        <p:txBody>
          <a:bodyPr wrap="none" rtlCol="0">
            <a:spAutoFit/>
          </a:bodyPr>
          <a:lstStyle/>
          <a:p>
            <a:pPr fontAlgn="base">
              <a:spcBef>
                <a:spcPct val="0"/>
              </a:spcBef>
              <a:spcAft>
                <a:spcPct val="0"/>
              </a:spcAft>
            </a:pPr>
            <a:r>
              <a:rPr lang="en-US" sz="2200" b="1" dirty="0">
                <a:solidFill>
                  <a:srgbClr val="FFFFFF"/>
                </a:solidFill>
                <a:latin typeface="Calibri"/>
                <a:cs typeface="Calibri"/>
                <a:sym typeface="Arial"/>
                <a:rtl val="0"/>
              </a:rPr>
              <a:t>Topography</a:t>
            </a:r>
            <a:endParaRPr lang="th-TH" sz="2200" b="1" dirty="0">
              <a:solidFill>
                <a:srgbClr val="FFFFFF"/>
              </a:solidFill>
              <a:latin typeface="Calibri"/>
              <a:cs typeface="Calibri"/>
              <a:sym typeface="Arial"/>
              <a:rtl val="0"/>
            </a:endParaRPr>
          </a:p>
        </p:txBody>
      </p:sp>
      <p:sp>
        <p:nvSpPr>
          <p:cNvPr id="5" name="TextBox 4"/>
          <p:cNvSpPr txBox="1"/>
          <p:nvPr/>
        </p:nvSpPr>
        <p:spPr>
          <a:xfrm>
            <a:off x="2429668" y="5062579"/>
            <a:ext cx="2919715" cy="430887"/>
          </a:xfrm>
          <a:prstGeom prst="rect">
            <a:avLst/>
          </a:prstGeom>
          <a:solidFill>
            <a:srgbClr val="254061">
              <a:alpha val="73000"/>
            </a:srgbClr>
          </a:solidFill>
        </p:spPr>
        <p:txBody>
          <a:bodyPr wrap="none" rtlCol="0">
            <a:spAutoFit/>
          </a:bodyPr>
          <a:lstStyle/>
          <a:p>
            <a:pPr fontAlgn="base">
              <a:spcBef>
                <a:spcPct val="0"/>
              </a:spcBef>
              <a:spcAft>
                <a:spcPct val="0"/>
              </a:spcAft>
            </a:pPr>
            <a:r>
              <a:rPr lang="en-US" sz="2200" b="1" dirty="0">
                <a:solidFill>
                  <a:srgbClr val="FFFFFF"/>
                </a:solidFill>
                <a:latin typeface="Calibri"/>
                <a:cs typeface="Calibri"/>
                <a:sym typeface="Arial"/>
                <a:rtl val="0"/>
              </a:rPr>
              <a:t>Digital Elevation Model</a:t>
            </a:r>
            <a:endParaRPr lang="th-TH" sz="2200" b="1" dirty="0">
              <a:solidFill>
                <a:srgbClr val="FFFFFF"/>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24479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248" b="2825"/>
          <a:stretch/>
        </p:blipFill>
        <p:spPr bwMode="auto">
          <a:xfrm>
            <a:off x="1512461" y="922578"/>
            <a:ext cx="4725325" cy="590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1" descr="Landusemap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50136" y="945669"/>
            <a:ext cx="4479257" cy="58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2"/>
          <p:cNvSpPr txBox="1">
            <a:spLocks noChangeArrowheads="1"/>
          </p:cNvSpPr>
          <p:nvPr/>
        </p:nvSpPr>
        <p:spPr bwMode="auto">
          <a:xfrm>
            <a:off x="7668131" y="1175327"/>
            <a:ext cx="2513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th-TH" sz="1400" b="1">
                <a:solidFill>
                  <a:srgbClr val="000066"/>
                </a:solidFill>
                <a:latin typeface="Tahoma" pitchFamily="34" charset="0"/>
                <a:cs typeface="Tahoma" pitchFamily="34" charset="0"/>
                <a:sym typeface="Arial"/>
                <a:rtl val="0"/>
              </a:rPr>
              <a:t>การใช้ประโยชน์ที่ดิน ปี 2550</a:t>
            </a:r>
            <a:endParaRPr lang="en-US" sz="1400" b="1">
              <a:solidFill>
                <a:srgbClr val="000066"/>
              </a:solidFill>
              <a:latin typeface="Tahoma" pitchFamily="34" charset="0"/>
              <a:cs typeface="Tahoma" pitchFamily="34" charset="0"/>
              <a:sym typeface="Arial"/>
              <a:rtl val="0"/>
            </a:endParaRPr>
          </a:p>
        </p:txBody>
      </p:sp>
      <p:sp>
        <p:nvSpPr>
          <p:cNvPr id="5" name="TextBox 4"/>
          <p:cNvSpPr txBox="1"/>
          <p:nvPr/>
        </p:nvSpPr>
        <p:spPr>
          <a:xfrm>
            <a:off x="6783320" y="4626715"/>
            <a:ext cx="1345290" cy="461665"/>
          </a:xfrm>
          <a:prstGeom prst="rect">
            <a:avLst/>
          </a:prstGeom>
          <a:solidFill>
            <a:srgbClr val="254061">
              <a:alpha val="70000"/>
            </a:srgbClr>
          </a:solidFill>
        </p:spPr>
        <p:txBody>
          <a:bodyPr wrap="none" rtlCol="0">
            <a:spAutoFit/>
          </a:bodyPr>
          <a:lstStyle/>
          <a:p>
            <a:pPr fontAlgn="base">
              <a:spcBef>
                <a:spcPct val="0"/>
              </a:spcBef>
              <a:spcAft>
                <a:spcPct val="0"/>
              </a:spcAft>
            </a:pPr>
            <a:r>
              <a:rPr lang="en-US" sz="2400" b="1" dirty="0">
                <a:solidFill>
                  <a:srgbClr val="FFFFFF"/>
                </a:solidFill>
                <a:latin typeface="Calibri"/>
                <a:cs typeface="Calibri"/>
                <a:sym typeface="Arial"/>
                <a:rtl val="0"/>
              </a:rPr>
              <a:t>Land Use</a:t>
            </a:r>
            <a:endParaRPr lang="th-TH" sz="2400" b="1" dirty="0">
              <a:solidFill>
                <a:srgbClr val="FFFFFF"/>
              </a:solidFill>
              <a:latin typeface="Calibri"/>
              <a:cs typeface="Calibri"/>
              <a:sym typeface="Arial"/>
              <a:rtl val="0"/>
            </a:endParaRPr>
          </a:p>
        </p:txBody>
      </p:sp>
      <p:sp>
        <p:nvSpPr>
          <p:cNvPr id="6" name="TextBox 5"/>
          <p:cNvSpPr txBox="1"/>
          <p:nvPr/>
        </p:nvSpPr>
        <p:spPr>
          <a:xfrm>
            <a:off x="2207226" y="4626715"/>
            <a:ext cx="3611685" cy="461665"/>
          </a:xfrm>
          <a:prstGeom prst="rect">
            <a:avLst/>
          </a:prstGeom>
          <a:solidFill>
            <a:srgbClr val="254061">
              <a:alpha val="70000"/>
            </a:srgbClr>
          </a:solidFill>
        </p:spPr>
        <p:txBody>
          <a:bodyPr wrap="square" rtlCol="0">
            <a:spAutoFit/>
          </a:bodyPr>
          <a:lstStyle/>
          <a:p>
            <a:pPr fontAlgn="base">
              <a:spcBef>
                <a:spcPct val="0"/>
              </a:spcBef>
              <a:spcAft>
                <a:spcPct val="0"/>
              </a:spcAft>
            </a:pPr>
            <a:r>
              <a:rPr lang="en-US" sz="2400" b="1" dirty="0">
                <a:solidFill>
                  <a:srgbClr val="FFFFFF"/>
                </a:solidFill>
                <a:latin typeface="Calibri"/>
                <a:cs typeface="Calibri"/>
                <a:sym typeface="Arial"/>
                <a:rtl val="0"/>
              </a:rPr>
              <a:t>Sub-watershed area</a:t>
            </a:r>
            <a:endParaRPr lang="th-TH" sz="2400" b="1" dirty="0">
              <a:solidFill>
                <a:srgbClr val="FFFFFF"/>
              </a:solidFill>
              <a:latin typeface="Calibri"/>
              <a:cs typeface="Calibri"/>
              <a:sym typeface="Arial"/>
              <a:rtl val="0"/>
            </a:endParaRPr>
          </a:p>
        </p:txBody>
      </p:sp>
      <p:sp>
        <p:nvSpPr>
          <p:cNvPr id="2" name="Rectangle 1"/>
          <p:cNvSpPr/>
          <p:nvPr/>
        </p:nvSpPr>
        <p:spPr>
          <a:xfrm>
            <a:off x="4207502" y="3244334"/>
            <a:ext cx="3776996" cy="369332"/>
          </a:xfrm>
          <a:prstGeom prst="rect">
            <a:avLst/>
          </a:prstGeom>
        </p:spPr>
        <p:txBody>
          <a:bodyPr wrap="none">
            <a:spAutoFit/>
          </a:bodyPr>
          <a:lstStyle/>
          <a:p>
            <a:r>
              <a:rPr lang="en-US" b="1" dirty="0"/>
              <a:t>Reference</a:t>
            </a:r>
            <a:r>
              <a:rPr lang="en-US" dirty="0"/>
              <a:t>:  </a:t>
            </a:r>
            <a:r>
              <a:rPr lang="en-US" dirty="0" err="1"/>
              <a:t>Thaworn</a:t>
            </a:r>
            <a:r>
              <a:rPr lang="en-US" dirty="0"/>
              <a:t> </a:t>
            </a:r>
            <a:r>
              <a:rPr lang="en-US" dirty="0" err="1"/>
              <a:t>Onpraphai</a:t>
            </a:r>
            <a:r>
              <a:rPr lang="en-US" dirty="0"/>
              <a:t>, CMU</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45216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55" descr="ForestZo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000" y="971005"/>
            <a:ext cx="768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447929" y="2819400"/>
            <a:ext cx="1851789" cy="446276"/>
          </a:xfrm>
          <a:prstGeom prst="rect">
            <a:avLst/>
          </a:prstGeom>
          <a:noFill/>
        </p:spPr>
        <p:txBody>
          <a:bodyPr wrap="none" rtlCol="0">
            <a:spAutoFit/>
          </a:bodyPr>
          <a:lstStyle/>
          <a:p>
            <a:pPr fontAlgn="base">
              <a:spcBef>
                <a:spcPct val="0"/>
              </a:spcBef>
              <a:spcAft>
                <a:spcPct val="0"/>
              </a:spcAft>
            </a:pPr>
            <a:r>
              <a:rPr lang="en-US" sz="2300" b="1" dirty="0">
                <a:solidFill>
                  <a:srgbClr val="FFFF00"/>
                </a:solidFill>
                <a:latin typeface="Calibri"/>
                <a:cs typeface="Calibri"/>
                <a:sym typeface="Arial"/>
                <a:rtl val="0"/>
              </a:rPr>
              <a:t>Forest Zoning</a:t>
            </a:r>
            <a:endParaRPr lang="th-TH" sz="2300" b="1" dirty="0">
              <a:solidFill>
                <a:srgbClr val="FFFF00"/>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67695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427454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57" descr="Drou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000" y="959460"/>
            <a:ext cx="768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00994" y="2527013"/>
            <a:ext cx="2527705" cy="461665"/>
          </a:xfrm>
          <a:prstGeom prst="rect">
            <a:avLst/>
          </a:prstGeom>
          <a:noFill/>
        </p:spPr>
        <p:txBody>
          <a:bodyPr wrap="none" rtlCol="0">
            <a:spAutoFit/>
          </a:bodyPr>
          <a:lstStyle/>
          <a:p>
            <a:pPr fontAlgn="base">
              <a:spcBef>
                <a:spcPct val="0"/>
              </a:spcBef>
              <a:spcAft>
                <a:spcPct val="0"/>
              </a:spcAft>
            </a:pPr>
            <a:r>
              <a:rPr lang="en-US" sz="2400" b="1" dirty="0">
                <a:solidFill>
                  <a:srgbClr val="FFFF00"/>
                </a:solidFill>
                <a:latin typeface="Calibri"/>
                <a:cs typeface="Calibri"/>
                <a:sym typeface="Arial"/>
                <a:rtl val="0"/>
              </a:rPr>
              <a:t>Drought Risk Zone</a:t>
            </a:r>
            <a:endParaRPr lang="th-TH" sz="2400" b="1" dirty="0">
              <a:solidFill>
                <a:srgbClr val="FFFF00"/>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520492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002" y="969782"/>
            <a:ext cx="7679999" cy="57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83457" y="2527013"/>
            <a:ext cx="2575495" cy="461665"/>
          </a:xfrm>
          <a:prstGeom prst="rect">
            <a:avLst/>
          </a:prstGeom>
          <a:noFill/>
        </p:spPr>
        <p:txBody>
          <a:bodyPr wrap="none" rtlCol="0">
            <a:spAutoFit/>
          </a:bodyPr>
          <a:lstStyle/>
          <a:p>
            <a:pPr fontAlgn="base">
              <a:spcBef>
                <a:spcPct val="0"/>
              </a:spcBef>
              <a:spcAft>
                <a:spcPct val="0"/>
              </a:spcAft>
            </a:pPr>
            <a:r>
              <a:rPr lang="en-US" sz="2400" b="1" dirty="0">
                <a:solidFill>
                  <a:srgbClr val="333399"/>
                </a:solidFill>
                <a:latin typeface="Calibri"/>
                <a:cs typeface="Calibri"/>
                <a:sym typeface="Arial"/>
                <a:rtl val="0"/>
              </a:rPr>
              <a:t>Flooding Risk Zone</a:t>
            </a:r>
            <a:endParaRPr lang="th-TH" sz="2400" b="1" dirty="0">
              <a:solidFill>
                <a:srgbClr val="333399"/>
              </a:solidFill>
              <a:latin typeface="Calibri"/>
              <a:cs typeface="Calibri"/>
              <a:sym typeface="Arial"/>
              <a:rtl val="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87828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58" descr="Popdensi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000" y="958235"/>
            <a:ext cx="768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4360863" y="2787650"/>
            <a:ext cx="3327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lnSpc>
                <a:spcPct val="130000"/>
              </a:lnSpc>
              <a:spcBef>
                <a:spcPct val="0"/>
              </a:spcBef>
              <a:spcAft>
                <a:spcPct val="0"/>
              </a:spcAft>
            </a:pPr>
            <a:r>
              <a:rPr lang="th-TH" sz="2000" b="1">
                <a:solidFill>
                  <a:srgbClr val="FFFFFF"/>
                </a:solidFill>
                <a:latin typeface="Tahoma" pitchFamily="34" charset="0"/>
                <a:cs typeface="Tahoma" pitchFamily="34" charset="0"/>
                <a:sym typeface="Arial"/>
                <a:rtl val="0"/>
              </a:rPr>
              <a:t>ความหนาแน่นของประชากร</a:t>
            </a:r>
          </a:p>
        </p:txBody>
      </p:sp>
      <p:sp>
        <p:nvSpPr>
          <p:cNvPr id="4" name="TextBox 3"/>
          <p:cNvSpPr txBox="1"/>
          <p:nvPr/>
        </p:nvSpPr>
        <p:spPr>
          <a:xfrm>
            <a:off x="4942216" y="2757846"/>
            <a:ext cx="2617123" cy="461665"/>
          </a:xfrm>
          <a:prstGeom prst="rect">
            <a:avLst/>
          </a:prstGeom>
          <a:noFill/>
        </p:spPr>
        <p:txBody>
          <a:bodyPr wrap="none" rtlCol="0">
            <a:spAutoFit/>
          </a:bodyPr>
          <a:lstStyle/>
          <a:p>
            <a:pPr fontAlgn="base">
              <a:spcBef>
                <a:spcPct val="0"/>
              </a:spcBef>
              <a:spcAft>
                <a:spcPct val="0"/>
              </a:spcAft>
            </a:pPr>
            <a:r>
              <a:rPr lang="en-US" sz="2400" b="1" dirty="0">
                <a:solidFill>
                  <a:srgbClr val="333399"/>
                </a:solidFill>
                <a:latin typeface="Calibri"/>
                <a:cs typeface="Calibri"/>
                <a:sym typeface="Arial"/>
                <a:rtl val="0"/>
              </a:rPr>
              <a:t>Population Density</a:t>
            </a:r>
            <a:endParaRPr lang="th-TH" sz="2400" b="1" dirty="0">
              <a:solidFill>
                <a:srgbClr val="333399"/>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0184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14" descr="Incom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56000" y="946690"/>
            <a:ext cx="768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5341938" y="2787650"/>
            <a:ext cx="2201862"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fontAlgn="base" hangingPunct="1">
              <a:lnSpc>
                <a:spcPct val="130000"/>
              </a:lnSpc>
              <a:spcBef>
                <a:spcPct val="0"/>
              </a:spcBef>
              <a:spcAft>
                <a:spcPct val="0"/>
              </a:spcAft>
            </a:pPr>
            <a:r>
              <a:rPr lang="th-TH" sz="2000" b="1">
                <a:solidFill>
                  <a:srgbClr val="FFFFFF"/>
                </a:solidFill>
                <a:latin typeface="Tahoma" pitchFamily="34" charset="0"/>
                <a:cs typeface="Tahoma" pitchFamily="34" charset="0"/>
                <a:sym typeface="Arial"/>
                <a:rtl val="0"/>
              </a:rPr>
              <a:t>รายได้เฉลี่ยต่อคน</a:t>
            </a:r>
          </a:p>
        </p:txBody>
      </p:sp>
      <p:sp>
        <p:nvSpPr>
          <p:cNvPr id="4" name="TextBox 3"/>
          <p:cNvSpPr txBox="1"/>
          <p:nvPr/>
        </p:nvSpPr>
        <p:spPr>
          <a:xfrm>
            <a:off x="5447928" y="2787651"/>
            <a:ext cx="2110524" cy="461665"/>
          </a:xfrm>
          <a:prstGeom prst="rect">
            <a:avLst/>
          </a:prstGeom>
          <a:noFill/>
        </p:spPr>
        <p:txBody>
          <a:bodyPr wrap="none" rtlCol="0">
            <a:spAutoFit/>
          </a:bodyPr>
          <a:lstStyle/>
          <a:p>
            <a:pPr fontAlgn="base">
              <a:spcBef>
                <a:spcPct val="0"/>
              </a:spcBef>
              <a:spcAft>
                <a:spcPct val="0"/>
              </a:spcAft>
            </a:pPr>
            <a:r>
              <a:rPr lang="en-US" sz="2400" b="1" dirty="0">
                <a:solidFill>
                  <a:srgbClr val="333399"/>
                </a:solidFill>
                <a:latin typeface="Calibri"/>
                <a:cs typeface="Calibri"/>
                <a:sym typeface="Arial"/>
                <a:rtl val="0"/>
              </a:rPr>
              <a:t>Annual Income</a:t>
            </a:r>
            <a:endParaRPr lang="th-TH" sz="2400" b="1" dirty="0">
              <a:solidFill>
                <a:srgbClr val="333399"/>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266648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59" descr="DelvelopmentInde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6673" y="939136"/>
            <a:ext cx="7680000" cy="57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28955" y="2605665"/>
            <a:ext cx="2759089" cy="461665"/>
          </a:xfrm>
          <a:prstGeom prst="rect">
            <a:avLst/>
          </a:prstGeom>
          <a:noFill/>
        </p:spPr>
        <p:txBody>
          <a:bodyPr wrap="none" rtlCol="0">
            <a:spAutoFit/>
          </a:bodyPr>
          <a:lstStyle/>
          <a:p>
            <a:pPr fontAlgn="base">
              <a:spcBef>
                <a:spcPct val="0"/>
              </a:spcBef>
              <a:spcAft>
                <a:spcPct val="0"/>
              </a:spcAft>
            </a:pPr>
            <a:r>
              <a:rPr lang="en-US" sz="2400" b="1" dirty="0">
                <a:solidFill>
                  <a:srgbClr val="333399"/>
                </a:solidFill>
                <a:latin typeface="Calibri"/>
                <a:cs typeface="Calibri"/>
                <a:sym typeface="Arial"/>
                <a:rtl val="0"/>
              </a:rPr>
              <a:t>Development Index</a:t>
            </a:r>
            <a:endParaRPr lang="th-TH" sz="2400" b="1" dirty="0">
              <a:solidFill>
                <a:srgbClr val="333399"/>
              </a:solidFill>
              <a:latin typeface="Calibri"/>
              <a:cs typeface="Calibri"/>
              <a:sym typeface="Arial"/>
              <a:rtl val="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379745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1" y="1550099"/>
            <a:ext cx="8832033" cy="4776787"/>
          </a:xfrm>
          <a:prstGeom prst="rect">
            <a:avLst/>
          </a:prstGeom>
          <a:noFill/>
          <a:ln>
            <a:noFill/>
          </a:ln>
          <a:effectLst/>
          <a:extLst/>
        </p:spPr>
      </p:pic>
      <p:sp>
        <p:nvSpPr>
          <p:cNvPr id="4" name="TextBox 3"/>
          <p:cNvSpPr txBox="1"/>
          <p:nvPr/>
        </p:nvSpPr>
        <p:spPr>
          <a:xfrm>
            <a:off x="1712579" y="3640775"/>
            <a:ext cx="1526380" cy="400110"/>
          </a:xfrm>
          <a:prstGeom prst="rect">
            <a:avLst/>
          </a:prstGeom>
          <a:solidFill>
            <a:schemeClr val="tx1">
              <a:lumMod val="95000"/>
              <a:lumOff val="5000"/>
            </a:schemeClr>
          </a:solidFill>
        </p:spPr>
        <p:txBody>
          <a:bodyPr wrap="none" rtlCol="0">
            <a:spAutoFit/>
          </a:bodyPr>
          <a:lstStyle/>
          <a:p>
            <a:r>
              <a:rPr lang="en-US" sz="2000" b="1" kern="0" dirty="0">
                <a:solidFill>
                  <a:prstClr val="white"/>
                </a:solidFill>
                <a:latin typeface="Cordia New" pitchFamily="34" charset="-34"/>
                <a:cs typeface="Arial"/>
                <a:sym typeface="Arial"/>
                <a:rtl val="0"/>
              </a:rPr>
              <a:t>Watershed Status</a:t>
            </a:r>
            <a:endParaRPr lang="th-TH" sz="2000" b="1" kern="0" dirty="0">
              <a:solidFill>
                <a:prstClr val="white"/>
              </a:solidFill>
              <a:latin typeface="Cordia New" pitchFamily="34" charset="-34"/>
              <a:sym typeface="Arial"/>
              <a:rtl val="0"/>
            </a:endParaRPr>
          </a:p>
        </p:txBody>
      </p:sp>
      <p:sp>
        <p:nvSpPr>
          <p:cNvPr id="5" name="TextBox 4"/>
          <p:cNvSpPr txBox="1"/>
          <p:nvPr/>
        </p:nvSpPr>
        <p:spPr>
          <a:xfrm>
            <a:off x="4038601" y="1907285"/>
            <a:ext cx="788999" cy="400110"/>
          </a:xfrm>
          <a:prstGeom prst="rect">
            <a:avLst/>
          </a:prstGeom>
          <a:solidFill>
            <a:schemeClr val="tx1">
              <a:lumMod val="95000"/>
              <a:lumOff val="5000"/>
            </a:schemeClr>
          </a:solidFill>
        </p:spPr>
        <p:txBody>
          <a:bodyPr wrap="none" rtlCol="0">
            <a:spAutoFit/>
          </a:bodyPr>
          <a:lstStyle/>
          <a:p>
            <a:r>
              <a:rPr lang="en-US" sz="2000" b="1" kern="0" dirty="0">
                <a:solidFill>
                  <a:prstClr val="white"/>
                </a:solidFill>
                <a:latin typeface="Cordia New" pitchFamily="34" charset="-34"/>
                <a:cs typeface="Arial"/>
                <a:sym typeface="Arial"/>
                <a:rtl val="0"/>
              </a:rPr>
              <a:t>Ecology</a:t>
            </a:r>
            <a:endParaRPr lang="th-TH" sz="2000" b="1" kern="0" dirty="0">
              <a:solidFill>
                <a:prstClr val="white"/>
              </a:solidFill>
              <a:latin typeface="Cordia New" pitchFamily="34" charset="-34"/>
              <a:sym typeface="Arial"/>
              <a:rtl val="0"/>
            </a:endParaRPr>
          </a:p>
        </p:txBody>
      </p:sp>
      <p:sp>
        <p:nvSpPr>
          <p:cNvPr id="6" name="TextBox 5"/>
          <p:cNvSpPr txBox="1"/>
          <p:nvPr/>
        </p:nvSpPr>
        <p:spPr>
          <a:xfrm>
            <a:off x="4038600" y="3640775"/>
            <a:ext cx="1459054" cy="400110"/>
          </a:xfrm>
          <a:prstGeom prst="rect">
            <a:avLst/>
          </a:prstGeom>
          <a:solidFill>
            <a:schemeClr val="tx1">
              <a:lumMod val="95000"/>
              <a:lumOff val="5000"/>
            </a:schemeClr>
          </a:solidFill>
        </p:spPr>
        <p:txBody>
          <a:bodyPr wrap="none" rtlCol="0">
            <a:spAutoFit/>
          </a:bodyPr>
          <a:lstStyle/>
          <a:p>
            <a:r>
              <a:rPr lang="en-US" sz="2000" b="1" kern="0" dirty="0">
                <a:solidFill>
                  <a:prstClr val="white"/>
                </a:solidFill>
                <a:latin typeface="Cordia New" pitchFamily="34" charset="-34"/>
                <a:cs typeface="Arial"/>
                <a:sym typeface="Arial"/>
                <a:rtl val="0"/>
              </a:rPr>
              <a:t>Agri. productivity</a:t>
            </a:r>
            <a:endParaRPr lang="th-TH" sz="2000" b="1" kern="0" dirty="0">
              <a:solidFill>
                <a:prstClr val="white"/>
              </a:solidFill>
              <a:latin typeface="Cordia New" pitchFamily="34" charset="-34"/>
              <a:sym typeface="Arial"/>
              <a:rtl val="0"/>
            </a:endParaRPr>
          </a:p>
        </p:txBody>
      </p:sp>
      <p:sp>
        <p:nvSpPr>
          <p:cNvPr id="7" name="TextBox 6"/>
          <p:cNvSpPr txBox="1"/>
          <p:nvPr/>
        </p:nvSpPr>
        <p:spPr>
          <a:xfrm>
            <a:off x="4114800" y="5317175"/>
            <a:ext cx="1393330" cy="400110"/>
          </a:xfrm>
          <a:prstGeom prst="rect">
            <a:avLst/>
          </a:prstGeom>
          <a:solidFill>
            <a:schemeClr val="tx1">
              <a:lumMod val="95000"/>
              <a:lumOff val="5000"/>
            </a:schemeClr>
          </a:solidFill>
        </p:spPr>
        <p:txBody>
          <a:bodyPr wrap="none" rtlCol="0">
            <a:spAutoFit/>
          </a:bodyPr>
          <a:lstStyle/>
          <a:p>
            <a:r>
              <a:rPr lang="en-US" sz="2000" b="1" kern="0" dirty="0">
                <a:solidFill>
                  <a:prstClr val="white"/>
                </a:solidFill>
                <a:latin typeface="Cordia New" pitchFamily="34" charset="-34"/>
                <a:cs typeface="Arial"/>
                <a:sym typeface="Arial"/>
                <a:rtl val="0"/>
              </a:rPr>
              <a:t>Socio-economic</a:t>
            </a:r>
            <a:endParaRPr lang="th-TH" sz="2000" b="1" kern="0" dirty="0">
              <a:solidFill>
                <a:prstClr val="white"/>
              </a:solidFill>
              <a:latin typeface="Cordia New" pitchFamily="34" charset="-34"/>
              <a:sym typeface="Arial"/>
              <a:rtl val="0"/>
            </a:endParaRPr>
          </a:p>
        </p:txBody>
      </p:sp>
      <p:sp>
        <p:nvSpPr>
          <p:cNvPr id="8" name="TextBox 7"/>
          <p:cNvSpPr txBox="1"/>
          <p:nvPr/>
        </p:nvSpPr>
        <p:spPr>
          <a:xfrm>
            <a:off x="6400801" y="1538885"/>
            <a:ext cx="763351"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Biomass</a:t>
            </a:r>
            <a:endParaRPr lang="th-TH" b="1" kern="0" dirty="0">
              <a:solidFill>
                <a:prstClr val="white"/>
              </a:solidFill>
              <a:latin typeface="Cordia New" pitchFamily="34" charset="-34"/>
              <a:sym typeface="Arial"/>
              <a:rtl val="0"/>
            </a:endParaRPr>
          </a:p>
        </p:txBody>
      </p:sp>
      <p:sp>
        <p:nvSpPr>
          <p:cNvPr id="9" name="TextBox 8"/>
          <p:cNvSpPr txBox="1"/>
          <p:nvPr/>
        </p:nvSpPr>
        <p:spPr>
          <a:xfrm>
            <a:off x="6324601" y="2036285"/>
            <a:ext cx="954107"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Biodiversity</a:t>
            </a:r>
            <a:endParaRPr lang="th-TH" b="1" kern="0" dirty="0">
              <a:solidFill>
                <a:prstClr val="white"/>
              </a:solidFill>
              <a:latin typeface="Cordia New" pitchFamily="34" charset="-34"/>
              <a:sym typeface="Arial"/>
              <a:rtl val="0"/>
            </a:endParaRPr>
          </a:p>
        </p:txBody>
      </p:sp>
      <p:sp>
        <p:nvSpPr>
          <p:cNvPr id="10" name="TextBox 9"/>
          <p:cNvSpPr txBox="1"/>
          <p:nvPr/>
        </p:nvSpPr>
        <p:spPr>
          <a:xfrm>
            <a:off x="6324601" y="2569685"/>
            <a:ext cx="979755"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Soil erosion</a:t>
            </a:r>
            <a:endParaRPr lang="th-TH" b="1" kern="0" dirty="0">
              <a:solidFill>
                <a:prstClr val="white"/>
              </a:solidFill>
              <a:latin typeface="Cordia New" pitchFamily="34" charset="-34"/>
              <a:sym typeface="Arial"/>
              <a:rtl val="0"/>
            </a:endParaRPr>
          </a:p>
        </p:txBody>
      </p:sp>
      <p:sp>
        <p:nvSpPr>
          <p:cNvPr id="11" name="TextBox 10"/>
          <p:cNvSpPr txBox="1"/>
          <p:nvPr/>
        </p:nvSpPr>
        <p:spPr>
          <a:xfrm>
            <a:off x="6324600" y="3448085"/>
            <a:ext cx="1080745"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Farming ratio</a:t>
            </a:r>
            <a:endParaRPr lang="th-TH" b="1" kern="0" dirty="0">
              <a:solidFill>
                <a:prstClr val="white"/>
              </a:solidFill>
              <a:latin typeface="Cordia New" pitchFamily="34" charset="-34"/>
              <a:sym typeface="Arial"/>
              <a:rtl val="0"/>
            </a:endParaRPr>
          </a:p>
        </p:txBody>
      </p:sp>
      <p:sp>
        <p:nvSpPr>
          <p:cNvPr id="12" name="TextBox 11"/>
          <p:cNvSpPr txBox="1"/>
          <p:nvPr/>
        </p:nvSpPr>
        <p:spPr>
          <a:xfrm>
            <a:off x="6324600" y="4057685"/>
            <a:ext cx="1111202"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Irrigation ratio</a:t>
            </a:r>
            <a:endParaRPr lang="th-TH" b="1" kern="0" dirty="0">
              <a:solidFill>
                <a:prstClr val="white"/>
              </a:solidFill>
              <a:latin typeface="Cordia New" pitchFamily="34" charset="-34"/>
              <a:sym typeface="Arial"/>
              <a:rtl val="0"/>
            </a:endParaRPr>
          </a:p>
        </p:txBody>
      </p:sp>
      <p:sp>
        <p:nvSpPr>
          <p:cNvPr id="13" name="TextBox 12"/>
          <p:cNvSpPr txBox="1"/>
          <p:nvPr/>
        </p:nvSpPr>
        <p:spPr>
          <a:xfrm>
            <a:off x="6324600" y="5183885"/>
            <a:ext cx="1422184"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Population density</a:t>
            </a:r>
            <a:endParaRPr lang="th-TH" b="1" kern="0" dirty="0">
              <a:solidFill>
                <a:prstClr val="white"/>
              </a:solidFill>
              <a:latin typeface="Cordia New" pitchFamily="34" charset="-34"/>
              <a:sym typeface="Arial"/>
              <a:rtl val="0"/>
            </a:endParaRPr>
          </a:p>
        </p:txBody>
      </p:sp>
      <p:sp>
        <p:nvSpPr>
          <p:cNvPr id="14" name="TextBox 13"/>
          <p:cNvSpPr txBox="1"/>
          <p:nvPr/>
        </p:nvSpPr>
        <p:spPr>
          <a:xfrm>
            <a:off x="6324600" y="5698085"/>
            <a:ext cx="1274708" cy="369332"/>
          </a:xfrm>
          <a:prstGeom prst="rect">
            <a:avLst/>
          </a:prstGeom>
          <a:solidFill>
            <a:schemeClr val="tx1">
              <a:lumMod val="95000"/>
              <a:lumOff val="5000"/>
            </a:schemeClr>
          </a:solidFill>
        </p:spPr>
        <p:txBody>
          <a:bodyPr wrap="none" rtlCol="0">
            <a:spAutoFit/>
          </a:bodyPr>
          <a:lstStyle/>
          <a:p>
            <a:r>
              <a:rPr lang="en-US" b="1" kern="0" dirty="0">
                <a:solidFill>
                  <a:prstClr val="white"/>
                </a:solidFill>
                <a:latin typeface="Cordia New" pitchFamily="34" charset="-34"/>
                <a:cs typeface="Arial"/>
                <a:sym typeface="Arial"/>
                <a:rtl val="0"/>
              </a:rPr>
              <a:t>Farming income</a:t>
            </a:r>
            <a:endParaRPr lang="th-TH" b="1" kern="0" dirty="0">
              <a:solidFill>
                <a:prstClr val="white"/>
              </a:solidFill>
              <a:latin typeface="Cordia New" pitchFamily="34" charset="-34"/>
              <a:sym typeface="Arial"/>
              <a:rtl val="0"/>
            </a:endParaRPr>
          </a:p>
        </p:txBody>
      </p:sp>
      <p:sp>
        <p:nvSpPr>
          <p:cNvPr id="15" name="TextBox 14"/>
          <p:cNvSpPr txBox="1"/>
          <p:nvPr/>
        </p:nvSpPr>
        <p:spPr>
          <a:xfrm>
            <a:off x="8350218" y="5393286"/>
            <a:ext cx="1160895" cy="307777"/>
          </a:xfrm>
          <a:prstGeom prst="rect">
            <a:avLst/>
          </a:prstGeom>
          <a:solidFill>
            <a:schemeClr val="tx1">
              <a:lumMod val="95000"/>
              <a:lumOff val="5000"/>
            </a:schemeClr>
          </a:solidFill>
        </p:spPr>
        <p:txBody>
          <a:bodyPr wrap="none" rtlCol="0">
            <a:spAutoFit/>
          </a:bodyPr>
          <a:lstStyle/>
          <a:p>
            <a:r>
              <a:rPr lang="en-US" sz="1400" b="1" kern="0" dirty="0">
                <a:solidFill>
                  <a:prstClr val="white"/>
                </a:solidFill>
                <a:latin typeface="Cordia New" pitchFamily="34" charset="-34"/>
                <a:cs typeface="Arial"/>
                <a:sym typeface="Arial"/>
                <a:rtl val="0"/>
              </a:rPr>
              <a:t>Development level</a:t>
            </a:r>
            <a:endParaRPr lang="th-TH" sz="1400" b="1" kern="0" dirty="0">
              <a:solidFill>
                <a:prstClr val="white"/>
              </a:solidFill>
              <a:latin typeface="Cordia New" pitchFamily="34" charset="-34"/>
              <a:sym typeface="Arial"/>
              <a:rtl val="0"/>
            </a:endParaRPr>
          </a:p>
        </p:txBody>
      </p:sp>
      <p:sp>
        <p:nvSpPr>
          <p:cNvPr id="16" name="TextBox 15"/>
          <p:cNvSpPr txBox="1"/>
          <p:nvPr/>
        </p:nvSpPr>
        <p:spPr>
          <a:xfrm>
            <a:off x="8329526" y="3355086"/>
            <a:ext cx="825867" cy="307777"/>
          </a:xfrm>
          <a:prstGeom prst="rect">
            <a:avLst/>
          </a:prstGeom>
          <a:solidFill>
            <a:schemeClr val="tx1">
              <a:lumMod val="95000"/>
              <a:lumOff val="5000"/>
            </a:schemeClr>
          </a:solidFill>
        </p:spPr>
        <p:txBody>
          <a:bodyPr wrap="none" rtlCol="0">
            <a:spAutoFit/>
          </a:bodyPr>
          <a:lstStyle/>
          <a:p>
            <a:r>
              <a:rPr lang="en-US" sz="1400" b="1" kern="0" dirty="0">
                <a:solidFill>
                  <a:prstClr val="white"/>
                </a:solidFill>
                <a:latin typeface="Cordia New" pitchFamily="34" charset="-34"/>
                <a:cs typeface="Arial"/>
                <a:sym typeface="Arial"/>
                <a:rtl val="0"/>
              </a:rPr>
              <a:t>Drought risk</a:t>
            </a:r>
            <a:endParaRPr lang="th-TH" sz="1400" b="1" kern="0" dirty="0">
              <a:solidFill>
                <a:prstClr val="white"/>
              </a:solidFill>
              <a:latin typeface="Cordia New" pitchFamily="34" charset="-34"/>
              <a:sym typeface="Arial"/>
              <a:rtl val="0"/>
            </a:endParaRPr>
          </a:p>
        </p:txBody>
      </p:sp>
      <p:sp>
        <p:nvSpPr>
          <p:cNvPr id="17" name="TextBox 16"/>
          <p:cNvSpPr txBox="1"/>
          <p:nvPr/>
        </p:nvSpPr>
        <p:spPr>
          <a:xfrm>
            <a:off x="8329526" y="3964686"/>
            <a:ext cx="859531" cy="307777"/>
          </a:xfrm>
          <a:prstGeom prst="rect">
            <a:avLst/>
          </a:prstGeom>
          <a:solidFill>
            <a:schemeClr val="tx1">
              <a:lumMod val="95000"/>
              <a:lumOff val="5000"/>
            </a:schemeClr>
          </a:solidFill>
        </p:spPr>
        <p:txBody>
          <a:bodyPr wrap="none" rtlCol="0">
            <a:spAutoFit/>
          </a:bodyPr>
          <a:lstStyle/>
          <a:p>
            <a:r>
              <a:rPr lang="en-US" sz="1400" b="1" kern="0" dirty="0">
                <a:solidFill>
                  <a:prstClr val="white"/>
                </a:solidFill>
                <a:latin typeface="Cordia New" pitchFamily="34" charset="-34"/>
                <a:cs typeface="Arial"/>
                <a:sym typeface="Arial"/>
                <a:rtl val="0"/>
              </a:rPr>
              <a:t>Flooding risk</a:t>
            </a:r>
            <a:endParaRPr lang="th-TH" sz="1400" b="1" kern="0" dirty="0">
              <a:solidFill>
                <a:prstClr val="white"/>
              </a:solidFill>
              <a:latin typeface="Cordia New" pitchFamily="34" charset="-34"/>
              <a:sym typeface="Arial"/>
              <a:rtl val="0"/>
            </a:endParaRPr>
          </a:p>
        </p:txBody>
      </p:sp>
      <p:sp>
        <p:nvSpPr>
          <p:cNvPr id="18" name="TextBox 17"/>
          <p:cNvSpPr txBox="1"/>
          <p:nvPr/>
        </p:nvSpPr>
        <p:spPr>
          <a:xfrm>
            <a:off x="9044575" y="1644469"/>
            <a:ext cx="1455847" cy="292388"/>
          </a:xfrm>
          <a:prstGeom prst="rect">
            <a:avLst/>
          </a:prstGeom>
          <a:solidFill>
            <a:schemeClr val="tx1">
              <a:lumMod val="95000"/>
              <a:lumOff val="5000"/>
            </a:schemeClr>
          </a:solidFill>
        </p:spPr>
        <p:txBody>
          <a:bodyPr wrap="none" rtlCol="0">
            <a:spAutoFit/>
          </a:bodyPr>
          <a:lstStyle/>
          <a:p>
            <a:pPr algn="r"/>
            <a:r>
              <a:rPr lang="en-US" sz="1300" b="1" kern="0" dirty="0">
                <a:solidFill>
                  <a:prstClr val="white"/>
                </a:solidFill>
                <a:latin typeface="Cordia New" pitchFamily="34" charset="-34"/>
                <a:cs typeface="Arial"/>
                <a:sym typeface="Arial"/>
                <a:rtl val="0"/>
              </a:rPr>
              <a:t>Use of conservative lands</a:t>
            </a:r>
            <a:endParaRPr lang="th-TH" sz="1300" b="1" kern="0" dirty="0">
              <a:solidFill>
                <a:prstClr val="white"/>
              </a:solidFill>
              <a:latin typeface="Cordia New" pitchFamily="34" charset="-34"/>
              <a:sym typeface="Arial"/>
              <a:rtl val="0"/>
            </a:endParaRPr>
          </a:p>
        </p:txBody>
      </p:sp>
      <p:sp>
        <p:nvSpPr>
          <p:cNvPr id="19" name="TextBox 18"/>
          <p:cNvSpPr txBox="1"/>
          <p:nvPr/>
        </p:nvSpPr>
        <p:spPr>
          <a:xfrm>
            <a:off x="8405726" y="2288286"/>
            <a:ext cx="989373" cy="307777"/>
          </a:xfrm>
          <a:prstGeom prst="rect">
            <a:avLst/>
          </a:prstGeom>
          <a:solidFill>
            <a:schemeClr val="tx1">
              <a:lumMod val="95000"/>
              <a:lumOff val="5000"/>
            </a:schemeClr>
          </a:solidFill>
        </p:spPr>
        <p:txBody>
          <a:bodyPr wrap="none" rtlCol="0">
            <a:spAutoFit/>
          </a:bodyPr>
          <a:lstStyle/>
          <a:p>
            <a:r>
              <a:rPr lang="en-US" sz="1400" b="1" kern="0" dirty="0">
                <a:solidFill>
                  <a:prstClr val="white"/>
                </a:solidFill>
                <a:latin typeface="Cordia New" pitchFamily="34" charset="-34"/>
                <a:cs typeface="Arial"/>
                <a:sym typeface="Arial"/>
                <a:rtl val="0"/>
              </a:rPr>
              <a:t>Available water</a:t>
            </a:r>
            <a:endParaRPr lang="th-TH" sz="1400" b="1" kern="0" dirty="0">
              <a:solidFill>
                <a:prstClr val="white"/>
              </a:solidFill>
              <a:latin typeface="Cordia New" pitchFamily="34" charset="-34"/>
              <a:sym typeface="Arial"/>
              <a:rtl val="0"/>
            </a:endParaRPr>
          </a:p>
        </p:txBody>
      </p:sp>
      <p:sp>
        <p:nvSpPr>
          <p:cNvPr id="20" name="Title 19"/>
          <p:cNvSpPr>
            <a:spLocks noGrp="1"/>
          </p:cNvSpPr>
          <p:nvPr>
            <p:ph type="title"/>
          </p:nvPr>
        </p:nvSpPr>
        <p:spPr/>
        <p:txBody>
          <a:bodyPr/>
          <a:lstStyle/>
          <a:p>
            <a:r>
              <a:rPr lang="en-US" dirty="0"/>
              <a:t>Weighting Criteria</a:t>
            </a:r>
          </a:p>
        </p:txBody>
      </p:sp>
    </p:spTree>
    <p:extLst>
      <p:ext uri="{BB962C8B-B14F-4D97-AF65-F5344CB8AC3E}">
        <p14:creationId xmlns:p14="http://schemas.microsoft.com/office/powerpoint/2010/main" val="798538507"/>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2850"/>
          <a:stretch/>
        </p:blipFill>
        <p:spPr bwMode="auto">
          <a:xfrm>
            <a:off x="5064601" y="1710001"/>
            <a:ext cx="4860187" cy="5806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064600" y="1309890"/>
            <a:ext cx="1201682" cy="400110"/>
          </a:xfrm>
          <a:prstGeom prst="rect">
            <a:avLst/>
          </a:prstGeom>
          <a:solidFill>
            <a:schemeClr val="bg1"/>
          </a:solidFill>
        </p:spPr>
        <p:txBody>
          <a:bodyPr wrap="square" rtlCol="0">
            <a:spAutoFit/>
          </a:bodyPr>
          <a:lstStyle/>
          <a:p>
            <a:r>
              <a:rPr lang="en-US" sz="2000" b="1" kern="0" dirty="0">
                <a:solidFill>
                  <a:prstClr val="black"/>
                </a:solidFill>
                <a:latin typeface="Calibri"/>
                <a:cs typeface="Calibri"/>
                <a:sym typeface="Arial"/>
                <a:rtl val="0"/>
              </a:rPr>
              <a:t>Biomass</a:t>
            </a:r>
            <a:endParaRPr lang="th-TH" sz="2000" b="1" kern="0" dirty="0">
              <a:solidFill>
                <a:prstClr val="white"/>
              </a:solidFill>
              <a:latin typeface="Calibri"/>
              <a:cs typeface="Calibri"/>
              <a:sym typeface="Arial"/>
              <a:rtl val="0"/>
            </a:endParaRPr>
          </a:p>
        </p:txBody>
      </p:sp>
      <p:sp>
        <p:nvSpPr>
          <p:cNvPr id="13" name="TextBox 12"/>
          <p:cNvSpPr txBox="1"/>
          <p:nvPr/>
        </p:nvSpPr>
        <p:spPr>
          <a:xfrm>
            <a:off x="6643238" y="1314704"/>
            <a:ext cx="1646575" cy="400110"/>
          </a:xfrm>
          <a:prstGeom prst="rect">
            <a:avLst/>
          </a:prstGeom>
          <a:solidFill>
            <a:schemeClr val="bg1"/>
          </a:solidFill>
        </p:spPr>
        <p:txBody>
          <a:bodyPr wrap="square" rtlCol="0">
            <a:spAutoFit/>
          </a:bodyPr>
          <a:lstStyle/>
          <a:p>
            <a:r>
              <a:rPr lang="en-US" sz="2000" b="1" kern="0" dirty="0">
                <a:solidFill>
                  <a:prstClr val="black"/>
                </a:solidFill>
                <a:latin typeface="Calibri"/>
                <a:cs typeface="Calibri"/>
                <a:sym typeface="Arial"/>
                <a:rtl val="0"/>
              </a:rPr>
              <a:t>Biodiversity</a:t>
            </a:r>
            <a:endParaRPr lang="th-TH" sz="2000" b="1" kern="0" dirty="0">
              <a:solidFill>
                <a:prstClr val="white"/>
              </a:solidFill>
              <a:latin typeface="Calibri"/>
              <a:cs typeface="Calibri"/>
              <a:sym typeface="Arial"/>
              <a:rtl val="0"/>
            </a:endParaRPr>
          </a:p>
        </p:txBody>
      </p:sp>
      <p:sp>
        <p:nvSpPr>
          <p:cNvPr id="14" name="TextBox 13"/>
          <p:cNvSpPr txBox="1"/>
          <p:nvPr/>
        </p:nvSpPr>
        <p:spPr>
          <a:xfrm>
            <a:off x="8382000" y="1303434"/>
            <a:ext cx="2122761" cy="400110"/>
          </a:xfrm>
          <a:prstGeom prst="rect">
            <a:avLst/>
          </a:prstGeom>
          <a:solidFill>
            <a:schemeClr val="bg1"/>
          </a:solidFill>
        </p:spPr>
        <p:txBody>
          <a:bodyPr wrap="square" rtlCol="0">
            <a:spAutoFit/>
          </a:bodyPr>
          <a:lstStyle/>
          <a:p>
            <a:r>
              <a:rPr lang="en-US" sz="2000" b="1" kern="0" dirty="0">
                <a:solidFill>
                  <a:prstClr val="black"/>
                </a:solidFill>
                <a:latin typeface="Calibri"/>
                <a:cs typeface="Calibri"/>
                <a:sym typeface="Arial"/>
                <a:rtl val="0"/>
              </a:rPr>
              <a:t>Amount of Water</a:t>
            </a:r>
            <a:r>
              <a:rPr lang="en-US" sz="2000" b="1" kern="0" dirty="0">
                <a:solidFill>
                  <a:prstClr val="white"/>
                </a:solidFill>
                <a:latin typeface="Calibri"/>
                <a:cs typeface="Calibri"/>
                <a:sym typeface="Arial"/>
                <a:rtl val="0"/>
              </a:rPr>
              <a:t>)</a:t>
            </a:r>
            <a:endParaRPr lang="th-TH" sz="2000" b="1" kern="0" dirty="0">
              <a:solidFill>
                <a:prstClr val="white"/>
              </a:solidFill>
              <a:latin typeface="Calibri"/>
              <a:cs typeface="Calibri"/>
              <a:sym typeface="Arial"/>
              <a:rtl val="0"/>
            </a:endParaRPr>
          </a:p>
        </p:txBody>
      </p:sp>
      <p:sp>
        <p:nvSpPr>
          <p:cNvPr id="9" name="TextBox 8"/>
          <p:cNvSpPr txBox="1"/>
          <p:nvPr/>
        </p:nvSpPr>
        <p:spPr>
          <a:xfrm>
            <a:off x="1695380" y="1468334"/>
            <a:ext cx="3250076" cy="479233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Criteria (ex.)</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Actual Values</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Standardization</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Weighting Values</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Adaptive Values</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 Map of Assessing</a:t>
            </a:r>
          </a:p>
          <a:p>
            <a:pPr>
              <a:lnSpc>
                <a:spcPct val="150000"/>
              </a:lnSpc>
              <a:spcBef>
                <a:spcPts val="300"/>
              </a:spcBef>
              <a:spcAft>
                <a:spcPts val="600"/>
              </a:spcAft>
            </a:pPr>
            <a:r>
              <a:rPr lang="en-US" sz="2500" kern="0" dirty="0">
                <a:solidFill>
                  <a:schemeClr val="tx2">
                    <a:lumMod val="50000"/>
                  </a:schemeClr>
                </a:solidFill>
                <a:latin typeface="Calibri"/>
                <a:cs typeface="Calibri"/>
                <a:sym typeface="Arial"/>
                <a:rtl val="0"/>
              </a:rPr>
              <a:t>Watershed Status</a:t>
            </a:r>
            <a:endParaRPr lang="th-TH" sz="2500" kern="0" dirty="0">
              <a:solidFill>
                <a:schemeClr val="tx2">
                  <a:lumMod val="50000"/>
                </a:schemeClr>
              </a:solidFill>
              <a:latin typeface="Calibri"/>
              <a:cs typeface="Calibri"/>
              <a:sym typeface="Arial"/>
              <a:rtl val="0"/>
            </a:endParaRPr>
          </a:p>
        </p:txBody>
      </p:sp>
      <p:sp>
        <p:nvSpPr>
          <p:cNvPr id="2" name="Title 1"/>
          <p:cNvSpPr>
            <a:spLocks noGrp="1"/>
          </p:cNvSpPr>
          <p:nvPr>
            <p:ph type="title"/>
          </p:nvPr>
        </p:nvSpPr>
        <p:spPr/>
        <p:txBody>
          <a:bodyPr>
            <a:normAutofit/>
          </a:bodyPr>
          <a:lstStyle/>
          <a:p>
            <a:r>
              <a:rPr lang="en-US" dirty="0"/>
              <a:t>Steps of Assessing Watershed Status</a:t>
            </a:r>
          </a:p>
        </p:txBody>
      </p:sp>
    </p:spTree>
    <p:extLst>
      <p:ext uri="{BB962C8B-B14F-4D97-AF65-F5344CB8AC3E}">
        <p14:creationId xmlns:p14="http://schemas.microsoft.com/office/powerpoint/2010/main" val="1532198445"/>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9539" y="1098000"/>
            <a:ext cx="4074799" cy="57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a:t>Priority watershed for protection</a:t>
            </a:r>
          </a:p>
        </p:txBody>
      </p:sp>
    </p:spTree>
    <p:extLst>
      <p:ext uri="{BB962C8B-B14F-4D97-AF65-F5344CB8AC3E}">
        <p14:creationId xmlns:p14="http://schemas.microsoft.com/office/powerpoint/2010/main" val="1403221927"/>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Shape 429"/>
          <p:cNvSpPr txBox="1">
            <a:spLocks noGrp="1"/>
          </p:cNvSpPr>
          <p:nvPr>
            <p:ph type="sldNum" sz="quarter" idx="12"/>
          </p:nvPr>
        </p:nvSpPr>
        <p:spPr/>
        <p:txBody>
          <a:bodyPr/>
          <a:lstStyle/>
          <a:p>
            <a:r>
              <a:rPr lang="en"/>
              <a:t> </a:t>
            </a:r>
          </a:p>
        </p:txBody>
      </p:sp>
      <p:sp>
        <p:nvSpPr>
          <p:cNvPr id="16" name="Shape 428"/>
          <p:cNvSpPr txBox="1">
            <a:spLocks noGrp="1"/>
          </p:cNvSpPr>
          <p:nvPr>
            <p:ph type="title"/>
          </p:nvPr>
        </p:nvSpPr>
        <p:spPr/>
        <p:txBody>
          <a:bodyPr/>
          <a:lstStyle/>
          <a:p>
            <a:pPr lvl="0"/>
            <a:r>
              <a:rPr lang="en">
                <a:sym typeface="Calibri"/>
              </a:rPr>
              <a:t>Example analysis for Drought</a:t>
            </a:r>
            <a:endParaRPr lang="en" dirty="0">
              <a:sym typeface="Calibri"/>
            </a:endParaRPr>
          </a:p>
        </p:txBody>
      </p:sp>
      <p:graphicFrame>
        <p:nvGraphicFramePr>
          <p:cNvPr id="10" name="ตาราง 9"/>
          <p:cNvGraphicFramePr>
            <a:graphicFrameLocks noGrp="1"/>
          </p:cNvGraphicFramePr>
          <p:nvPr>
            <p:extLst/>
          </p:nvPr>
        </p:nvGraphicFramePr>
        <p:xfrm>
          <a:off x="1905000" y="1755715"/>
          <a:ext cx="8610600" cy="4119196"/>
        </p:xfrm>
        <a:graphic>
          <a:graphicData uri="http://schemas.openxmlformats.org/drawingml/2006/table">
            <a:tbl>
              <a:tblPr firstRow="1" bandRow="1"/>
              <a:tblGrid>
                <a:gridCol w="1643244">
                  <a:extLst>
                    <a:ext uri="{9D8B030D-6E8A-4147-A177-3AD203B41FA5}">
                      <a16:colId xmlns:a16="http://schemas.microsoft.com/office/drawing/2014/main" val="20000"/>
                    </a:ext>
                  </a:extLst>
                </a:gridCol>
                <a:gridCol w="871356">
                  <a:extLst>
                    <a:ext uri="{9D8B030D-6E8A-4147-A177-3AD203B41FA5}">
                      <a16:colId xmlns:a16="http://schemas.microsoft.com/office/drawing/2014/main" val="20001"/>
                    </a:ext>
                  </a:extLst>
                </a:gridCol>
                <a:gridCol w="1494916">
                  <a:extLst>
                    <a:ext uri="{9D8B030D-6E8A-4147-A177-3AD203B41FA5}">
                      <a16:colId xmlns:a16="http://schemas.microsoft.com/office/drawing/2014/main" val="20002"/>
                    </a:ext>
                  </a:extLst>
                </a:gridCol>
                <a:gridCol w="920217">
                  <a:extLst>
                    <a:ext uri="{9D8B030D-6E8A-4147-A177-3AD203B41FA5}">
                      <a16:colId xmlns:a16="http://schemas.microsoft.com/office/drawing/2014/main" val="20003"/>
                    </a:ext>
                  </a:extLst>
                </a:gridCol>
                <a:gridCol w="1314595">
                  <a:extLst>
                    <a:ext uri="{9D8B030D-6E8A-4147-A177-3AD203B41FA5}">
                      <a16:colId xmlns:a16="http://schemas.microsoft.com/office/drawing/2014/main" val="20004"/>
                    </a:ext>
                  </a:extLst>
                </a:gridCol>
                <a:gridCol w="1183136">
                  <a:extLst>
                    <a:ext uri="{9D8B030D-6E8A-4147-A177-3AD203B41FA5}">
                      <a16:colId xmlns:a16="http://schemas.microsoft.com/office/drawing/2014/main" val="20005"/>
                    </a:ext>
                  </a:extLst>
                </a:gridCol>
                <a:gridCol w="1183136">
                  <a:extLst>
                    <a:ext uri="{9D8B030D-6E8A-4147-A177-3AD203B41FA5}">
                      <a16:colId xmlns:a16="http://schemas.microsoft.com/office/drawing/2014/main" val="20006"/>
                    </a:ext>
                  </a:extLst>
                </a:gridCol>
              </a:tblGrid>
              <a:tr h="990600">
                <a:tc>
                  <a:txBody>
                    <a:bodyPr/>
                    <a:lstStyle/>
                    <a:p>
                      <a:pPr algn="l"/>
                      <a:endParaRPr lang="en-US" sz="1800" dirty="0">
                        <a:solidFill>
                          <a:schemeClr val="accent1">
                            <a:lumMod val="50000"/>
                          </a:schemeClr>
                        </a:solidFill>
                      </a:endParaRPr>
                    </a:p>
                    <a:p>
                      <a:pPr algn="l"/>
                      <a:r>
                        <a:rPr lang="en-US" sz="1800" dirty="0">
                          <a:solidFill>
                            <a:schemeClr val="accent1">
                              <a:lumMod val="50000"/>
                            </a:schemeClr>
                          </a:solidFill>
                        </a:rPr>
                        <a:t>Criteria</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endParaRPr lang="en-US" sz="1800" dirty="0">
                        <a:solidFill>
                          <a:schemeClr val="accent1">
                            <a:lumMod val="50000"/>
                          </a:schemeClr>
                        </a:solidFill>
                      </a:endParaRPr>
                    </a:p>
                    <a:p>
                      <a:pPr algn="l"/>
                      <a:r>
                        <a:rPr lang="en-US" sz="1800" dirty="0">
                          <a:solidFill>
                            <a:schemeClr val="accent1">
                              <a:lumMod val="50000"/>
                            </a:schemeClr>
                          </a:solidFill>
                        </a:rPr>
                        <a:t>Rainfall</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r>
                        <a:rPr lang="en-US" sz="1800" dirty="0">
                          <a:solidFill>
                            <a:schemeClr val="accent1">
                              <a:lumMod val="50000"/>
                            </a:schemeClr>
                          </a:solidFill>
                        </a:rPr>
                        <a:t>Distance from Irrigation Zone &amp;</a:t>
                      </a:r>
                      <a:r>
                        <a:rPr lang="en-US" sz="1800" baseline="0" dirty="0">
                          <a:solidFill>
                            <a:schemeClr val="accent1">
                              <a:lumMod val="50000"/>
                            </a:schemeClr>
                          </a:solidFill>
                        </a:rPr>
                        <a:t> Water Sources</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r>
                        <a:rPr lang="en-US" sz="1800" dirty="0">
                          <a:solidFill>
                            <a:schemeClr val="accent1">
                              <a:lumMod val="50000"/>
                            </a:schemeClr>
                          </a:solidFill>
                        </a:rPr>
                        <a:t>Ground Water</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r>
                        <a:rPr lang="en-US" sz="1800" dirty="0">
                          <a:solidFill>
                            <a:schemeClr val="accent1">
                              <a:lumMod val="50000"/>
                            </a:schemeClr>
                          </a:solidFill>
                        </a:rPr>
                        <a:t>Density of Streams</a:t>
                      </a:r>
                      <a:r>
                        <a:rPr lang="en-US" sz="1800" baseline="0" dirty="0">
                          <a:solidFill>
                            <a:schemeClr val="accent1">
                              <a:lumMod val="50000"/>
                            </a:schemeClr>
                          </a:solidFill>
                        </a:rPr>
                        <a:t> &amp;</a:t>
                      </a:r>
                    </a:p>
                    <a:p>
                      <a:pPr algn="l"/>
                      <a:r>
                        <a:rPr lang="en-US" sz="1800" baseline="0" dirty="0">
                          <a:solidFill>
                            <a:schemeClr val="accent1">
                              <a:lumMod val="50000"/>
                            </a:schemeClr>
                          </a:solidFill>
                        </a:rPr>
                        <a:t>Rivers</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r>
                        <a:rPr lang="en-US" sz="1800" dirty="0">
                          <a:solidFill>
                            <a:schemeClr val="accent1">
                              <a:lumMod val="50000"/>
                            </a:schemeClr>
                          </a:solidFill>
                        </a:rPr>
                        <a:t>Soil Drainage</a:t>
                      </a:r>
                      <a:endParaRPr lang="th-TH" sz="1800" dirty="0">
                        <a:solidFill>
                          <a:schemeClr val="accent1">
                            <a:lumMod val="50000"/>
                          </a:schemeClr>
                        </a:solidFill>
                      </a:endParaRPr>
                    </a:p>
                  </a:txBody>
                  <a:tcPr>
                    <a:solidFill>
                      <a:schemeClr val="tx2">
                        <a:lumMod val="20000"/>
                        <a:lumOff val="80000"/>
                      </a:schemeClr>
                    </a:solidFill>
                  </a:tcPr>
                </a:tc>
                <a:tc>
                  <a:txBody>
                    <a:bodyPr/>
                    <a:lstStyle/>
                    <a:p>
                      <a:pPr algn="l"/>
                      <a:endParaRPr lang="en-US" sz="1800" dirty="0">
                        <a:solidFill>
                          <a:schemeClr val="accent1">
                            <a:lumMod val="50000"/>
                          </a:schemeClr>
                        </a:solidFill>
                      </a:endParaRPr>
                    </a:p>
                    <a:p>
                      <a:pPr algn="l"/>
                      <a:r>
                        <a:rPr lang="en-US" sz="1800" dirty="0">
                          <a:solidFill>
                            <a:schemeClr val="accent1">
                              <a:lumMod val="50000"/>
                            </a:schemeClr>
                          </a:solidFill>
                        </a:rPr>
                        <a:t>Land Use</a:t>
                      </a:r>
                      <a:endParaRPr lang="th-TH" sz="1800" dirty="0">
                        <a:solidFill>
                          <a:schemeClr val="accent1">
                            <a:lumMod val="50000"/>
                          </a:schemeClr>
                        </a:solidFill>
                      </a:endParaRPr>
                    </a:p>
                  </a:txBody>
                  <a:tcPr>
                    <a:solidFill>
                      <a:schemeClr val="tx2">
                        <a:lumMod val="20000"/>
                        <a:lumOff val="80000"/>
                      </a:schemeClr>
                    </a:solidFill>
                  </a:tcPr>
                </a:tc>
                <a:extLst>
                  <a:ext uri="{0D108BD9-81ED-4DB2-BD59-A6C34878D82A}">
                    <a16:rowId xmlns:a16="http://schemas.microsoft.com/office/drawing/2014/main" val="10000"/>
                  </a:ext>
                </a:extLst>
              </a:tr>
              <a:tr h="492076">
                <a:tc>
                  <a:txBody>
                    <a:bodyPr/>
                    <a:lstStyle/>
                    <a:p>
                      <a:r>
                        <a:rPr lang="en-US" dirty="0"/>
                        <a:t>Actual Values</a:t>
                      </a:r>
                    </a:p>
                  </a:txBody>
                  <a:tcPr/>
                </a:tc>
                <a:tc>
                  <a:txBody>
                    <a:bodyPr/>
                    <a:lstStyle/>
                    <a:p>
                      <a:pPr algn="ctr"/>
                      <a:r>
                        <a:rPr lang="en-US" dirty="0"/>
                        <a:t>mm.</a:t>
                      </a:r>
                      <a:endParaRPr lang="th-TH" dirty="0"/>
                    </a:p>
                  </a:txBody>
                  <a:tcPr/>
                </a:tc>
                <a:tc>
                  <a:txBody>
                    <a:bodyPr/>
                    <a:lstStyle/>
                    <a:p>
                      <a:pPr algn="ctr"/>
                      <a:r>
                        <a:rPr lang="en-US" dirty="0"/>
                        <a:t>m.</a:t>
                      </a:r>
                      <a:endParaRPr lang="th-TH" dirty="0"/>
                    </a:p>
                  </a:txBody>
                  <a:tcPr/>
                </a:tc>
                <a:tc>
                  <a:txBody>
                    <a:bodyPr/>
                    <a:lstStyle/>
                    <a:p>
                      <a:pPr algn="ctr"/>
                      <a:r>
                        <a:rPr lang="en-US" dirty="0"/>
                        <a:t>m</a:t>
                      </a:r>
                      <a:r>
                        <a:rPr lang="en-US" sz="1800" baseline="30000" dirty="0"/>
                        <a:t>3</a:t>
                      </a:r>
                      <a:endParaRPr lang="th-TH" sz="1800" baseline="30000" dirty="0"/>
                    </a:p>
                  </a:txBody>
                  <a:tcPr/>
                </a:tc>
                <a:tc>
                  <a:txBody>
                    <a:bodyPr/>
                    <a:lstStyle/>
                    <a:p>
                      <a:pPr algn="ctr"/>
                      <a:r>
                        <a:rPr lang="en-US" dirty="0"/>
                        <a:t>km./km</a:t>
                      </a:r>
                      <a:r>
                        <a:rPr lang="en-US" baseline="30000" dirty="0"/>
                        <a:t>2</a:t>
                      </a:r>
                      <a:endParaRPr lang="th-TH" baseline="30000" dirty="0"/>
                    </a:p>
                  </a:txBody>
                  <a:tcPr/>
                </a:tc>
                <a:tc>
                  <a:txBody>
                    <a:bodyPr/>
                    <a:lstStyle/>
                    <a:p>
                      <a:pPr algn="ctr"/>
                      <a:r>
                        <a:rPr lang="en-US" dirty="0"/>
                        <a:t>Bad-Good</a:t>
                      </a:r>
                      <a:endParaRPr lang="th-TH" dirty="0"/>
                    </a:p>
                  </a:txBody>
                  <a:tcPr/>
                </a:tc>
                <a:tc>
                  <a:txBody>
                    <a:bodyPr/>
                    <a:lstStyle/>
                    <a:p>
                      <a:pPr algn="ctr"/>
                      <a:r>
                        <a:rPr lang="en-US" sz="1400" dirty="0"/>
                        <a:t>Water – Construction</a:t>
                      </a:r>
                      <a:endParaRPr lang="th-TH" sz="1400" dirty="0"/>
                    </a:p>
                  </a:txBody>
                  <a:tcPr/>
                </a:tc>
                <a:extLst>
                  <a:ext uri="{0D108BD9-81ED-4DB2-BD59-A6C34878D82A}">
                    <a16:rowId xmlns:a16="http://schemas.microsoft.com/office/drawing/2014/main" val="10001"/>
                  </a:ext>
                </a:extLst>
              </a:tr>
              <a:tr h="492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Standardization</a:t>
                      </a:r>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extLst>
                  <a:ext uri="{0D108BD9-81ED-4DB2-BD59-A6C34878D82A}">
                    <a16:rowId xmlns:a16="http://schemas.microsoft.com/office/drawing/2014/main" val="10002"/>
                  </a:ext>
                </a:extLst>
              </a:tr>
              <a:tr h="492076">
                <a:tc>
                  <a:txBody>
                    <a:bodyPr/>
                    <a:lstStyle/>
                    <a:p>
                      <a:r>
                        <a:rPr lang="en-US" dirty="0"/>
                        <a:t>Weighting Values</a:t>
                      </a:r>
                    </a:p>
                  </a:txBody>
                  <a:tcPr/>
                </a:tc>
                <a:tc>
                  <a:txBody>
                    <a:bodyPr/>
                    <a:lstStyle/>
                    <a:p>
                      <a:pPr algn="ctr"/>
                      <a:r>
                        <a:rPr lang="en-US" dirty="0"/>
                        <a:t>6</a:t>
                      </a:r>
                      <a:endParaRPr lang="th-TH" dirty="0"/>
                    </a:p>
                  </a:txBody>
                  <a:tcPr/>
                </a:tc>
                <a:tc>
                  <a:txBody>
                    <a:bodyPr/>
                    <a:lstStyle/>
                    <a:p>
                      <a:pPr algn="ctr"/>
                      <a:r>
                        <a:rPr lang="en-US" dirty="0"/>
                        <a:t>5</a:t>
                      </a:r>
                      <a:endParaRPr lang="th-TH" dirty="0"/>
                    </a:p>
                  </a:txBody>
                  <a:tcPr/>
                </a:tc>
                <a:tc>
                  <a:txBody>
                    <a:bodyPr/>
                    <a:lstStyle/>
                    <a:p>
                      <a:pPr algn="ctr"/>
                      <a:r>
                        <a:rPr lang="en-US" dirty="0"/>
                        <a:t>4</a:t>
                      </a:r>
                      <a:endParaRPr lang="th-TH" dirty="0"/>
                    </a:p>
                  </a:txBody>
                  <a:tcPr/>
                </a:tc>
                <a:tc>
                  <a:txBody>
                    <a:bodyPr/>
                    <a:lstStyle/>
                    <a:p>
                      <a:pPr algn="ctr"/>
                      <a:r>
                        <a:rPr lang="en-US" dirty="0"/>
                        <a:t>3</a:t>
                      </a:r>
                      <a:endParaRPr lang="th-TH" dirty="0"/>
                    </a:p>
                  </a:txBody>
                  <a:tcPr/>
                </a:tc>
                <a:tc>
                  <a:txBody>
                    <a:bodyPr/>
                    <a:lstStyle/>
                    <a:p>
                      <a:pPr algn="ctr"/>
                      <a:r>
                        <a:rPr lang="en-US" dirty="0"/>
                        <a:t>2</a:t>
                      </a:r>
                      <a:endParaRPr lang="th-TH" dirty="0"/>
                    </a:p>
                  </a:txBody>
                  <a:tcPr/>
                </a:tc>
                <a:tc>
                  <a:txBody>
                    <a:bodyPr/>
                    <a:lstStyle/>
                    <a:p>
                      <a:pPr algn="ctr"/>
                      <a:r>
                        <a:rPr lang="en-US" dirty="0"/>
                        <a:t>1</a:t>
                      </a:r>
                      <a:endParaRPr lang="th-TH" dirty="0"/>
                    </a:p>
                  </a:txBody>
                  <a:tcPr/>
                </a:tc>
                <a:extLst>
                  <a:ext uri="{0D108BD9-81ED-4DB2-BD59-A6C34878D82A}">
                    <a16:rowId xmlns:a16="http://schemas.microsoft.com/office/drawing/2014/main" val="10003"/>
                  </a:ext>
                </a:extLst>
              </a:tr>
              <a:tr h="492076">
                <a:tc>
                  <a:txBody>
                    <a:bodyPr/>
                    <a:lstStyle/>
                    <a:p>
                      <a:r>
                        <a:rPr lang="en-US" dirty="0"/>
                        <a:t>Adaptive Values</a:t>
                      </a:r>
                    </a:p>
                  </a:txBody>
                  <a:tcPr/>
                </a:tc>
                <a:tc>
                  <a:txBody>
                    <a:bodyPr/>
                    <a:lstStyle/>
                    <a:p>
                      <a:pPr algn="ctr"/>
                      <a:r>
                        <a:rPr lang="en-US" dirty="0"/>
                        <a:t>6-24</a:t>
                      </a:r>
                      <a:endParaRPr lang="th-TH" dirty="0"/>
                    </a:p>
                  </a:txBody>
                  <a:tcPr/>
                </a:tc>
                <a:tc>
                  <a:txBody>
                    <a:bodyPr/>
                    <a:lstStyle/>
                    <a:p>
                      <a:pPr algn="ctr"/>
                      <a:r>
                        <a:rPr lang="en-US" dirty="0"/>
                        <a:t>5-20</a:t>
                      </a:r>
                      <a:endParaRPr lang="th-TH" dirty="0"/>
                    </a:p>
                  </a:txBody>
                  <a:tcPr/>
                </a:tc>
                <a:tc>
                  <a:txBody>
                    <a:bodyPr/>
                    <a:lstStyle/>
                    <a:p>
                      <a:pPr algn="ctr"/>
                      <a:r>
                        <a:rPr lang="en-US" dirty="0"/>
                        <a:t>4-16</a:t>
                      </a:r>
                      <a:endParaRPr lang="th-TH" dirty="0"/>
                    </a:p>
                  </a:txBody>
                  <a:tcPr/>
                </a:tc>
                <a:tc>
                  <a:txBody>
                    <a:bodyPr/>
                    <a:lstStyle/>
                    <a:p>
                      <a:pPr algn="ctr"/>
                      <a:r>
                        <a:rPr lang="en-US" dirty="0"/>
                        <a:t>3-12</a:t>
                      </a:r>
                      <a:endParaRPr lang="th-TH" dirty="0"/>
                    </a:p>
                  </a:txBody>
                  <a:tcPr/>
                </a:tc>
                <a:tc>
                  <a:txBody>
                    <a:bodyPr/>
                    <a:lstStyle/>
                    <a:p>
                      <a:pPr algn="ctr"/>
                      <a:r>
                        <a:rPr lang="en-US" dirty="0"/>
                        <a:t>2-8</a:t>
                      </a:r>
                      <a:endParaRPr lang="th-TH" dirty="0"/>
                    </a:p>
                  </a:txBody>
                  <a:tcPr/>
                </a:tc>
                <a:tc>
                  <a:txBody>
                    <a:bodyPr/>
                    <a:lstStyle/>
                    <a:p>
                      <a:pPr algn="ctr"/>
                      <a:r>
                        <a:rPr lang="en-US" dirty="0"/>
                        <a:t>1-4</a:t>
                      </a:r>
                      <a:endParaRPr lang="th-TH" dirty="0"/>
                    </a:p>
                  </a:txBody>
                  <a:tcPr/>
                </a:tc>
                <a:extLst>
                  <a:ext uri="{0D108BD9-81ED-4DB2-BD59-A6C34878D82A}">
                    <a16:rowId xmlns:a16="http://schemas.microsoft.com/office/drawing/2014/main" val="10004"/>
                  </a:ext>
                </a:extLst>
              </a:tr>
              <a:tr h="492076">
                <a:tc>
                  <a:txBody>
                    <a:bodyPr/>
                    <a:lstStyle/>
                    <a:p>
                      <a:r>
                        <a:rPr lang="en-US" dirty="0"/>
                        <a:t>Map of Risk of Drought </a:t>
                      </a:r>
                    </a:p>
                  </a:txBody>
                  <a:tcPr/>
                </a:tc>
                <a:tc gridSpan="6">
                  <a:txBody>
                    <a:bodyPr/>
                    <a:lstStyle/>
                    <a:p>
                      <a:r>
                        <a:rPr lang="en-US" dirty="0"/>
                        <a:t>       ----------------------------No risk – High risk  ----------------------------------</a:t>
                      </a:r>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tc hMerge="1">
                  <a:txBody>
                    <a:bodyPr/>
                    <a:lstStyle/>
                    <a:p>
                      <a:endParaRPr lang="th-TH"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17766469"/>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9" name="Picture 1"/>
          <p:cNvPicPr/>
          <p:nvPr/>
        </p:nvPicPr>
        <p:blipFill rotWithShape="1">
          <a:blip r:embed="rId3" cstate="screen">
            <a:extLst>
              <a:ext uri="{28A0092B-C50C-407E-A947-70E740481C1C}">
                <a14:useLocalDpi xmlns:a14="http://schemas.microsoft.com/office/drawing/2010/main"/>
              </a:ext>
            </a:extLst>
          </a:blip>
          <a:srcRect/>
          <a:stretch/>
        </p:blipFill>
        <p:spPr bwMode="auto">
          <a:xfrm>
            <a:off x="1999681" y="905452"/>
            <a:ext cx="6400799" cy="5798127"/>
          </a:xfrm>
          <a:prstGeom prst="rect">
            <a:avLst/>
          </a:prstGeom>
          <a:noFill/>
          <a:ln w="9525" cmpd="sng" algn="ctr">
            <a:solidFill>
              <a:srgbClr val="000000"/>
            </a:solidFill>
            <a:miter lim="800000"/>
            <a:headEnd/>
            <a:tailEnd/>
          </a:ln>
          <a:effectLst/>
        </p:spPr>
      </p:pic>
      <p:sp>
        <p:nvSpPr>
          <p:cNvPr id="429" name="Shape 429"/>
          <p:cNvSpPr txBox="1">
            <a:spLocks noGrp="1"/>
          </p:cNvSpPr>
          <p:nvPr>
            <p:ph type="sldNum" sz="quarter" idx="12"/>
          </p:nvPr>
        </p:nvSpPr>
        <p:spPr>
          <a:prstGeom prst="rect">
            <a:avLst/>
          </a:prstGeom>
          <a:noFill/>
          <a:ln>
            <a:noFill/>
          </a:ln>
        </p:spPr>
        <p:txBody>
          <a:bodyPr vert="horz" lIns="91425" tIns="45700" rIns="91425" bIns="45700" rtlCol="0" anchor="ctr" anchorCtr="0">
            <a:noAutofit/>
          </a:bodyPr>
          <a:lstStyle/>
          <a:p>
            <a:pPr>
              <a:buSzPct val="25000"/>
            </a:pPr>
            <a:r>
              <a:rPr lang="en">
                <a:solidFill>
                  <a:prstClr val="black">
                    <a:tint val="75000"/>
                  </a:prstClr>
                </a:solidFill>
              </a:rPr>
              <a:t> </a:t>
            </a:r>
          </a:p>
        </p:txBody>
      </p:sp>
      <p:sp>
        <p:nvSpPr>
          <p:cNvPr id="8" name="Title 7"/>
          <p:cNvSpPr>
            <a:spLocks noGrp="1"/>
          </p:cNvSpPr>
          <p:nvPr>
            <p:ph type="title"/>
          </p:nvPr>
        </p:nvSpPr>
        <p:spPr/>
        <p:txBody>
          <a:bodyPr>
            <a:normAutofit/>
          </a:bodyPr>
          <a:lstStyle/>
          <a:p>
            <a:r>
              <a:rPr lang="en-US" dirty="0"/>
              <a:t>Risk of Drought in Mae </a:t>
            </a:r>
            <a:r>
              <a:rPr lang="en-US" dirty="0" err="1"/>
              <a:t>Tha</a:t>
            </a:r>
            <a:endParaRPr lang="en-US" dirty="0"/>
          </a:p>
        </p:txBody>
      </p:sp>
      <p:sp>
        <p:nvSpPr>
          <p:cNvPr id="11" name="TextBox 10"/>
          <p:cNvSpPr txBox="1"/>
          <p:nvPr/>
        </p:nvSpPr>
        <p:spPr>
          <a:xfrm>
            <a:off x="2737244" y="5257801"/>
            <a:ext cx="1950211" cy="1315745"/>
          </a:xfrm>
          <a:prstGeom prst="rect">
            <a:avLst/>
          </a:prstGeom>
          <a:solidFill>
            <a:schemeClr val="bg1"/>
          </a:solidFill>
        </p:spPr>
        <p:txBody>
          <a:bodyPr wrap="square" rtlCol="0">
            <a:spAutoFit/>
          </a:bodyPr>
          <a:lstStyle/>
          <a:p>
            <a:pPr>
              <a:spcBef>
                <a:spcPts val="300"/>
              </a:spcBef>
            </a:pPr>
            <a:r>
              <a:rPr lang="en-US" b="1" kern="0" dirty="0">
                <a:solidFill>
                  <a:srgbClr val="000000"/>
                </a:solidFill>
                <a:latin typeface="Calibri"/>
                <a:cs typeface="Calibri"/>
                <a:sym typeface="Arial"/>
                <a:rtl val="0"/>
              </a:rPr>
              <a:t>Highly Risk</a:t>
            </a:r>
          </a:p>
          <a:p>
            <a:pPr>
              <a:spcBef>
                <a:spcPts val="300"/>
              </a:spcBef>
            </a:pPr>
            <a:r>
              <a:rPr lang="en-US" b="1" kern="0" dirty="0">
                <a:solidFill>
                  <a:srgbClr val="000000"/>
                </a:solidFill>
                <a:latin typeface="Calibri"/>
                <a:cs typeface="Calibri"/>
                <a:sym typeface="Arial"/>
                <a:rtl val="0"/>
              </a:rPr>
              <a:t>Moderately Risk</a:t>
            </a:r>
          </a:p>
          <a:p>
            <a:pPr>
              <a:spcBef>
                <a:spcPts val="300"/>
              </a:spcBef>
            </a:pPr>
            <a:r>
              <a:rPr lang="en-US" b="1" kern="0" dirty="0">
                <a:solidFill>
                  <a:srgbClr val="000000"/>
                </a:solidFill>
                <a:latin typeface="Calibri"/>
                <a:cs typeface="Calibri"/>
                <a:sym typeface="Arial"/>
                <a:rtl val="0"/>
              </a:rPr>
              <a:t>Low Risk</a:t>
            </a:r>
          </a:p>
          <a:p>
            <a:pPr>
              <a:spcBef>
                <a:spcPts val="300"/>
              </a:spcBef>
            </a:pPr>
            <a:r>
              <a:rPr lang="en-US" b="1" kern="0" dirty="0">
                <a:solidFill>
                  <a:srgbClr val="000000"/>
                </a:solidFill>
                <a:latin typeface="Calibri"/>
                <a:cs typeface="Calibri"/>
                <a:sym typeface="Arial"/>
                <a:rtl val="0"/>
              </a:rPr>
              <a:t>No Risk</a:t>
            </a:r>
            <a:endParaRPr lang="th-TH" b="1" kern="0" dirty="0">
              <a:solidFill>
                <a:srgbClr val="000000"/>
              </a:solidFill>
              <a:latin typeface="Calibri"/>
              <a:cs typeface="Calibri"/>
              <a:sym typeface="Arial"/>
              <a:rtl val="0"/>
            </a:endParaRPr>
          </a:p>
        </p:txBody>
      </p:sp>
      <p:sp>
        <p:nvSpPr>
          <p:cNvPr id="12" name="TextBox 11"/>
          <p:cNvSpPr txBox="1"/>
          <p:nvPr/>
        </p:nvSpPr>
        <p:spPr>
          <a:xfrm>
            <a:off x="2209830" y="4800600"/>
            <a:ext cx="1290462" cy="523220"/>
          </a:xfrm>
          <a:prstGeom prst="rect">
            <a:avLst/>
          </a:prstGeom>
          <a:solidFill>
            <a:schemeClr val="bg1"/>
          </a:solidFill>
        </p:spPr>
        <p:txBody>
          <a:bodyPr wrap="none" rtlCol="0">
            <a:spAutoFit/>
          </a:bodyPr>
          <a:lstStyle/>
          <a:p>
            <a:r>
              <a:rPr lang="en-US" sz="2800" b="1" kern="0" dirty="0">
                <a:solidFill>
                  <a:srgbClr val="000000"/>
                </a:solidFill>
                <a:latin typeface="Calibri"/>
                <a:cs typeface="Calibri"/>
                <a:sym typeface="Arial"/>
                <a:rtl val="0"/>
              </a:rPr>
              <a:t>Symbol</a:t>
            </a:r>
            <a:endParaRPr lang="th-TH" sz="2800" b="1" kern="0" dirty="0">
              <a:solidFill>
                <a:srgbClr val="000000"/>
              </a:solidFill>
              <a:latin typeface="Calibri"/>
              <a:cs typeface="Calibri"/>
              <a:sym typeface="Arial"/>
              <a:rtl val="0"/>
            </a:endParaRPr>
          </a:p>
        </p:txBody>
      </p:sp>
    </p:spTree>
    <p:extLst>
      <p:ext uri="{BB962C8B-B14F-4D97-AF65-F5344CB8AC3E}">
        <p14:creationId xmlns:p14="http://schemas.microsoft.com/office/powerpoint/2010/main" val="1821012021"/>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marL="0" indent="0">
              <a:spcAft>
                <a:spcPts val="600"/>
              </a:spcAft>
              <a:buNone/>
            </a:pPr>
            <a:r>
              <a:rPr lang="en-US" i="1" dirty="0"/>
              <a:t>At the end of this session, students will be able to:</a:t>
            </a:r>
          </a:p>
          <a:p>
            <a:pPr lvl="0"/>
            <a:r>
              <a:rPr lang="en-US" dirty="0"/>
              <a:t>Explain and evaluate how people (men and women differently) and ecosystems can adapt to climate change impacts on water resources </a:t>
            </a:r>
          </a:p>
          <a:p>
            <a:r>
              <a:rPr lang="en-US" dirty="0"/>
              <a:t>Apply best practices considering gender needs for water resource and watershed protection to effectively adapt to climate change</a:t>
            </a:r>
          </a:p>
          <a:p>
            <a:pPr marL="0" indent="0">
              <a:spcAft>
                <a:spcPts val="600"/>
              </a:spcAft>
              <a:buNone/>
            </a:pPr>
            <a:endParaRPr lang="en-US" dirty="0"/>
          </a:p>
        </p:txBody>
      </p:sp>
      <p:sp>
        <p:nvSpPr>
          <p:cNvPr id="2" name="Title 1"/>
          <p:cNvSpPr>
            <a:spLocks noGrp="1"/>
          </p:cNvSpPr>
          <p:nvPr>
            <p:ph type="title"/>
          </p:nvPr>
        </p:nvSpPr>
        <p:spPr/>
        <p:txBody>
          <a:bodyPr/>
          <a:lstStyle/>
          <a:p>
            <a:r>
              <a:rPr lang="en-US" dirty="0"/>
              <a:t>Learning Objectives </a:t>
            </a:r>
          </a:p>
        </p:txBody>
      </p:sp>
    </p:spTree>
    <p:extLst>
      <p:ext uri="{BB962C8B-B14F-4D97-AF65-F5344CB8AC3E}">
        <p14:creationId xmlns:p14="http://schemas.microsoft.com/office/powerpoint/2010/main" val="2085844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Shape 429"/>
          <p:cNvSpPr txBox="1">
            <a:spLocks noGrp="1"/>
          </p:cNvSpPr>
          <p:nvPr>
            <p:ph type="sldNum" sz="quarter" idx="12"/>
          </p:nvPr>
        </p:nvSpPr>
        <p:spPr/>
        <p:txBody>
          <a:bodyPr/>
          <a:lstStyle/>
          <a:p>
            <a:r>
              <a:rPr lang="en"/>
              <a:t> </a:t>
            </a:r>
          </a:p>
        </p:txBody>
      </p:sp>
      <p:sp>
        <p:nvSpPr>
          <p:cNvPr id="6" name="Shape 428"/>
          <p:cNvSpPr txBox="1">
            <a:spLocks noGrp="1"/>
          </p:cNvSpPr>
          <p:nvPr>
            <p:ph type="title"/>
          </p:nvPr>
        </p:nvSpPr>
        <p:spPr/>
        <p:txBody>
          <a:bodyPr/>
          <a:lstStyle/>
          <a:p>
            <a:pPr lvl="0"/>
            <a:r>
              <a:rPr lang="en" dirty="0">
                <a:sym typeface="Calibri"/>
              </a:rPr>
              <a:t>Example analysis for Flooding</a:t>
            </a:r>
          </a:p>
        </p:txBody>
      </p:sp>
      <p:graphicFrame>
        <p:nvGraphicFramePr>
          <p:cNvPr id="10" name="ตาราง 9"/>
          <p:cNvGraphicFramePr>
            <a:graphicFrameLocks noGrp="1"/>
          </p:cNvGraphicFramePr>
          <p:nvPr>
            <p:extLst/>
          </p:nvPr>
        </p:nvGraphicFramePr>
        <p:xfrm>
          <a:off x="2036298" y="1562201"/>
          <a:ext cx="8292838" cy="4937760"/>
        </p:xfrm>
        <a:graphic>
          <a:graphicData uri="http://schemas.openxmlformats.org/drawingml/2006/table">
            <a:tbl>
              <a:tblPr firstRow="1" bandRow="1"/>
              <a:tblGrid>
                <a:gridCol w="1209657">
                  <a:extLst>
                    <a:ext uri="{9D8B030D-6E8A-4147-A177-3AD203B41FA5}">
                      <a16:colId xmlns:a16="http://schemas.microsoft.com/office/drawing/2014/main" val="20000"/>
                    </a:ext>
                  </a:extLst>
                </a:gridCol>
                <a:gridCol w="868844">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185137">
                  <a:extLst>
                    <a:ext uri="{9D8B030D-6E8A-4147-A177-3AD203B41FA5}">
                      <a16:colId xmlns:a16="http://schemas.microsoft.com/office/drawing/2014/main" val="20007"/>
                    </a:ext>
                  </a:extLst>
                </a:gridCol>
              </a:tblGrid>
              <a:tr h="990600">
                <a:tc>
                  <a:txBody>
                    <a:bodyPr/>
                    <a:lstStyle/>
                    <a:p>
                      <a:pPr algn="ctr"/>
                      <a:endParaRPr lang="en-US" dirty="0">
                        <a:solidFill>
                          <a:schemeClr val="tx2">
                            <a:lumMod val="75000"/>
                          </a:schemeClr>
                        </a:solidFill>
                      </a:endParaRPr>
                    </a:p>
                    <a:p>
                      <a:pPr algn="ctr"/>
                      <a:r>
                        <a:rPr lang="en-US" dirty="0">
                          <a:solidFill>
                            <a:schemeClr val="tx2">
                              <a:lumMod val="75000"/>
                            </a:schemeClr>
                          </a:solidFill>
                        </a:rPr>
                        <a:t>Criteria</a:t>
                      </a:r>
                      <a:endParaRPr lang="th-TH" dirty="0">
                        <a:solidFill>
                          <a:schemeClr val="tx2">
                            <a:lumMod val="75000"/>
                          </a:schemeClr>
                        </a:solidFill>
                      </a:endParaRPr>
                    </a:p>
                  </a:txBody>
                  <a:tcPr>
                    <a:solidFill>
                      <a:schemeClr val="accent1">
                        <a:lumMod val="40000"/>
                        <a:lumOff val="60000"/>
                      </a:schemeClr>
                    </a:solidFill>
                  </a:tcPr>
                </a:tc>
                <a:tc>
                  <a:txBody>
                    <a:bodyPr/>
                    <a:lstStyle/>
                    <a:p>
                      <a:pPr algn="ctr"/>
                      <a:endParaRPr lang="en-US" dirty="0">
                        <a:solidFill>
                          <a:schemeClr val="tx2">
                            <a:lumMod val="75000"/>
                          </a:schemeClr>
                        </a:solidFill>
                      </a:endParaRPr>
                    </a:p>
                    <a:p>
                      <a:pPr algn="ctr"/>
                      <a:r>
                        <a:rPr lang="en-US" dirty="0">
                          <a:solidFill>
                            <a:schemeClr val="tx2">
                              <a:lumMod val="75000"/>
                            </a:schemeClr>
                          </a:solidFill>
                        </a:rPr>
                        <a:t>Rainfall</a:t>
                      </a:r>
                      <a:endParaRPr lang="th-TH" dirty="0">
                        <a:solidFill>
                          <a:schemeClr val="tx2">
                            <a:lumMod val="75000"/>
                          </a:schemeClr>
                        </a:solidFill>
                      </a:endParaRPr>
                    </a:p>
                  </a:txBody>
                  <a:tcPr>
                    <a:solidFill>
                      <a:schemeClr val="accent1">
                        <a:lumMod val="40000"/>
                        <a:lumOff val="60000"/>
                      </a:schemeClr>
                    </a:solidFill>
                  </a:tcPr>
                </a:tc>
                <a:tc>
                  <a:txBody>
                    <a:bodyPr/>
                    <a:lstStyle/>
                    <a:p>
                      <a:pPr algn="ctr"/>
                      <a:r>
                        <a:rPr lang="en-US" dirty="0">
                          <a:solidFill>
                            <a:schemeClr val="tx2">
                              <a:lumMod val="75000"/>
                            </a:schemeClr>
                          </a:solidFill>
                        </a:rPr>
                        <a:t>Slope</a:t>
                      </a:r>
                      <a:endParaRPr lang="th-TH" dirty="0">
                        <a:solidFill>
                          <a:schemeClr val="tx2">
                            <a:lumMod val="75000"/>
                          </a:schemeClr>
                        </a:solidFill>
                      </a:endParaRPr>
                    </a:p>
                  </a:txBody>
                  <a:tcPr>
                    <a:solidFill>
                      <a:schemeClr val="accent1">
                        <a:lumMod val="40000"/>
                        <a:lumOff val="60000"/>
                      </a:schemeClr>
                    </a:solidFill>
                  </a:tcPr>
                </a:tc>
                <a:tc>
                  <a:txBody>
                    <a:bodyPr/>
                    <a:lstStyle/>
                    <a:p>
                      <a:pPr algn="ctr"/>
                      <a:r>
                        <a:rPr lang="en-US" dirty="0">
                          <a:solidFill>
                            <a:schemeClr val="tx2">
                              <a:lumMod val="75000"/>
                            </a:schemeClr>
                          </a:solidFill>
                        </a:rPr>
                        <a:t>Density of Streams</a:t>
                      </a:r>
                      <a:r>
                        <a:rPr lang="en-US" baseline="0" dirty="0">
                          <a:solidFill>
                            <a:schemeClr val="tx2">
                              <a:lumMod val="75000"/>
                            </a:schemeClr>
                          </a:solidFill>
                        </a:rPr>
                        <a:t> &amp;</a:t>
                      </a:r>
                    </a:p>
                    <a:p>
                      <a:pPr algn="ctr"/>
                      <a:r>
                        <a:rPr lang="en-US" baseline="0" dirty="0">
                          <a:solidFill>
                            <a:schemeClr val="tx2">
                              <a:lumMod val="75000"/>
                            </a:schemeClr>
                          </a:solidFill>
                        </a:rPr>
                        <a:t>Rivers</a:t>
                      </a:r>
                      <a:endParaRPr lang="th-TH" dirty="0">
                        <a:solidFill>
                          <a:schemeClr val="tx2">
                            <a:lumMod val="75000"/>
                          </a:schemeClr>
                        </a:solidFill>
                      </a:endParaRPr>
                    </a:p>
                  </a:txBody>
                  <a:tcPr>
                    <a:solidFill>
                      <a:schemeClr val="accent1">
                        <a:lumMod val="40000"/>
                        <a:lumOff val="60000"/>
                      </a:schemeClr>
                    </a:solidFill>
                  </a:tcPr>
                </a:tc>
                <a:tc>
                  <a:txBody>
                    <a:bodyPr/>
                    <a:lstStyle/>
                    <a:p>
                      <a:pPr algn="ctr"/>
                      <a:r>
                        <a:rPr lang="en-US" dirty="0">
                          <a:solidFill>
                            <a:schemeClr val="tx2">
                              <a:lumMod val="75000"/>
                            </a:schemeClr>
                          </a:solidFill>
                        </a:rPr>
                        <a:t>Water</a:t>
                      </a:r>
                      <a:r>
                        <a:rPr lang="en-US" baseline="0" dirty="0">
                          <a:solidFill>
                            <a:schemeClr val="tx2">
                              <a:lumMod val="75000"/>
                            </a:schemeClr>
                          </a:solidFill>
                        </a:rPr>
                        <a:t> Way</a:t>
                      </a:r>
                    </a:p>
                    <a:p>
                      <a:pPr algn="ctr"/>
                      <a:r>
                        <a:rPr lang="en-US" baseline="0" dirty="0">
                          <a:solidFill>
                            <a:schemeClr val="tx2">
                              <a:lumMod val="75000"/>
                            </a:schemeClr>
                          </a:solidFill>
                        </a:rPr>
                        <a:t>Blocked</a:t>
                      </a:r>
                      <a:endParaRPr lang="th-TH" dirty="0">
                        <a:solidFill>
                          <a:schemeClr val="tx2">
                            <a:lumMod val="75000"/>
                          </a:schemeClr>
                        </a:solidFill>
                      </a:endParaRPr>
                    </a:p>
                  </a:txBody>
                  <a:tcPr>
                    <a:solidFill>
                      <a:schemeClr val="accent1">
                        <a:lumMod val="40000"/>
                        <a:lumOff val="60000"/>
                      </a:schemeClr>
                    </a:solidFill>
                  </a:tcPr>
                </a:tc>
                <a:tc>
                  <a:txBody>
                    <a:bodyPr/>
                    <a:lstStyle/>
                    <a:p>
                      <a:pPr algn="ctr"/>
                      <a:r>
                        <a:rPr lang="en-US" dirty="0">
                          <a:solidFill>
                            <a:schemeClr val="tx2">
                              <a:lumMod val="75000"/>
                            </a:schemeClr>
                          </a:solidFill>
                        </a:rPr>
                        <a:t>Size of Sub-watershed</a:t>
                      </a:r>
                      <a:endParaRPr lang="th-TH" dirty="0">
                        <a:solidFill>
                          <a:schemeClr val="tx2">
                            <a:lumMod val="75000"/>
                          </a:schemeClr>
                        </a:solidFill>
                      </a:endParaRPr>
                    </a:p>
                  </a:txBody>
                  <a:tcPr>
                    <a:solidFill>
                      <a:schemeClr val="accent1">
                        <a:lumMod val="40000"/>
                        <a:lumOff val="60000"/>
                      </a:schemeClr>
                    </a:solidFill>
                  </a:tcPr>
                </a:tc>
                <a:tc>
                  <a:txBody>
                    <a:bodyPr/>
                    <a:lstStyle/>
                    <a:p>
                      <a:pPr algn="ctr"/>
                      <a:r>
                        <a:rPr lang="en-US" dirty="0">
                          <a:solidFill>
                            <a:schemeClr val="tx2">
                              <a:lumMod val="75000"/>
                            </a:schemeClr>
                          </a:solidFill>
                        </a:rPr>
                        <a:t>Soil Drainage</a:t>
                      </a:r>
                      <a:endParaRPr lang="th-TH" dirty="0">
                        <a:solidFill>
                          <a:schemeClr val="tx2">
                            <a:lumMod val="75000"/>
                          </a:schemeClr>
                        </a:solidFill>
                      </a:endParaRPr>
                    </a:p>
                  </a:txBody>
                  <a:tcPr>
                    <a:solidFill>
                      <a:schemeClr val="accent1">
                        <a:lumMod val="40000"/>
                        <a:lumOff val="60000"/>
                      </a:schemeClr>
                    </a:solidFill>
                  </a:tcPr>
                </a:tc>
                <a:tc>
                  <a:txBody>
                    <a:bodyPr/>
                    <a:lstStyle/>
                    <a:p>
                      <a:pPr algn="ctr"/>
                      <a:endParaRPr lang="en-US" dirty="0">
                        <a:solidFill>
                          <a:schemeClr val="tx2">
                            <a:lumMod val="75000"/>
                          </a:schemeClr>
                        </a:solidFill>
                      </a:endParaRPr>
                    </a:p>
                    <a:p>
                      <a:pPr algn="ctr"/>
                      <a:r>
                        <a:rPr lang="en-US" dirty="0">
                          <a:solidFill>
                            <a:schemeClr val="tx2">
                              <a:lumMod val="75000"/>
                            </a:schemeClr>
                          </a:solidFill>
                        </a:rPr>
                        <a:t>Land Use</a:t>
                      </a:r>
                      <a:endParaRPr lang="th-TH" dirty="0">
                        <a:solidFill>
                          <a:schemeClr val="tx2">
                            <a:lumMod val="75000"/>
                          </a:schemeClr>
                        </a:solidFill>
                      </a:endParaRPr>
                    </a:p>
                  </a:txBody>
                  <a:tcPr>
                    <a:solidFill>
                      <a:schemeClr val="accent1">
                        <a:lumMod val="40000"/>
                        <a:lumOff val="60000"/>
                      </a:schemeClr>
                    </a:solidFill>
                  </a:tcPr>
                </a:tc>
                <a:extLst>
                  <a:ext uri="{0D108BD9-81ED-4DB2-BD59-A6C34878D82A}">
                    <a16:rowId xmlns:a16="http://schemas.microsoft.com/office/drawing/2014/main" val="10000"/>
                  </a:ext>
                </a:extLst>
              </a:tr>
              <a:tr h="492076">
                <a:tc>
                  <a:txBody>
                    <a:bodyPr/>
                    <a:lstStyle/>
                    <a:p>
                      <a:r>
                        <a:rPr lang="en-US" dirty="0"/>
                        <a:t>Actual Values</a:t>
                      </a:r>
                    </a:p>
                  </a:txBody>
                  <a:tcPr/>
                </a:tc>
                <a:tc>
                  <a:txBody>
                    <a:bodyPr/>
                    <a:lstStyle/>
                    <a:p>
                      <a:pPr algn="ctr"/>
                      <a:r>
                        <a:rPr lang="en-US" dirty="0"/>
                        <a:t>mm.</a:t>
                      </a:r>
                      <a:endParaRPr lang="th-TH" dirty="0"/>
                    </a:p>
                  </a:txBody>
                  <a:tcPr/>
                </a:tc>
                <a:tc>
                  <a:txBody>
                    <a:bodyPr/>
                    <a:lstStyle/>
                    <a:p>
                      <a:pPr algn="ctr"/>
                      <a:r>
                        <a:rPr lang="en-US" dirty="0"/>
                        <a:t>%</a:t>
                      </a:r>
                      <a:endParaRPr lang="th-TH" dirty="0"/>
                    </a:p>
                  </a:txBody>
                  <a:tcPr/>
                </a:tc>
                <a:tc>
                  <a:txBody>
                    <a:bodyPr/>
                    <a:lstStyle/>
                    <a:p>
                      <a:pPr algn="ctr"/>
                      <a:r>
                        <a:rPr lang="en-US" dirty="0"/>
                        <a:t>km./km</a:t>
                      </a:r>
                      <a:r>
                        <a:rPr lang="en-US" baseline="30000" dirty="0"/>
                        <a:t>2</a:t>
                      </a:r>
                      <a:endParaRPr lang="th-TH" baseline="30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No./km</a:t>
                      </a:r>
                      <a:r>
                        <a:rPr lang="en-US" baseline="30000" dirty="0"/>
                        <a:t>2</a:t>
                      </a:r>
                      <a:endParaRPr lang="th-TH" baseline="30000" dirty="0"/>
                    </a:p>
                    <a:p>
                      <a:pPr algn="ctr"/>
                      <a:endParaRPr lang="th-TH" baseline="30000" dirty="0"/>
                    </a:p>
                  </a:txBody>
                  <a:tcPr/>
                </a:tc>
                <a:tc>
                  <a:txBody>
                    <a:bodyPr/>
                    <a:lstStyle/>
                    <a:p>
                      <a:pPr algn="ctr"/>
                      <a:r>
                        <a:rPr lang="en-US" dirty="0"/>
                        <a:t>km</a:t>
                      </a:r>
                      <a:r>
                        <a:rPr lang="en-US" baseline="30000" dirty="0"/>
                        <a:t>2</a:t>
                      </a:r>
                      <a:endParaRPr lang="th-TH" baseline="30000" dirty="0"/>
                    </a:p>
                  </a:txBody>
                  <a:tcPr/>
                </a:tc>
                <a:tc>
                  <a:txBody>
                    <a:bodyPr/>
                    <a:lstStyle/>
                    <a:p>
                      <a:pPr algn="ctr"/>
                      <a:r>
                        <a:rPr lang="en-US" sz="1400" dirty="0"/>
                        <a:t>Clayey-Sandy</a:t>
                      </a:r>
                      <a:endParaRPr lang="th-TH" sz="1400" dirty="0"/>
                    </a:p>
                  </a:txBody>
                  <a:tcPr/>
                </a:tc>
                <a:tc>
                  <a:txBody>
                    <a:bodyPr/>
                    <a:lstStyle/>
                    <a:p>
                      <a:pPr algn="ctr"/>
                      <a:r>
                        <a:rPr lang="en-US" sz="1400" dirty="0"/>
                        <a:t>Trees – Construction</a:t>
                      </a:r>
                      <a:endParaRPr lang="th-TH" sz="1400" dirty="0"/>
                    </a:p>
                  </a:txBody>
                  <a:tcPr/>
                </a:tc>
                <a:extLst>
                  <a:ext uri="{0D108BD9-81ED-4DB2-BD59-A6C34878D82A}">
                    <a16:rowId xmlns:a16="http://schemas.microsoft.com/office/drawing/2014/main" val="10001"/>
                  </a:ext>
                </a:extLst>
              </a:tr>
              <a:tr h="492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Standardization</a:t>
                      </a:r>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tc>
                  <a:txBody>
                    <a:bodyPr/>
                    <a:lstStyle/>
                    <a:p>
                      <a:pPr algn="ctr"/>
                      <a:r>
                        <a:rPr lang="en-US" dirty="0"/>
                        <a:t>1-4</a:t>
                      </a:r>
                      <a:endParaRPr lang="th-TH" dirty="0"/>
                    </a:p>
                  </a:txBody>
                  <a:tcPr/>
                </a:tc>
                <a:extLst>
                  <a:ext uri="{0D108BD9-81ED-4DB2-BD59-A6C34878D82A}">
                    <a16:rowId xmlns:a16="http://schemas.microsoft.com/office/drawing/2014/main" val="10002"/>
                  </a:ext>
                </a:extLst>
              </a:tr>
              <a:tr h="492076">
                <a:tc>
                  <a:txBody>
                    <a:bodyPr/>
                    <a:lstStyle/>
                    <a:p>
                      <a:r>
                        <a:rPr lang="en-US" dirty="0"/>
                        <a:t>Weighting Values</a:t>
                      </a:r>
                    </a:p>
                  </a:txBody>
                  <a:tcPr/>
                </a:tc>
                <a:tc>
                  <a:txBody>
                    <a:bodyPr/>
                    <a:lstStyle/>
                    <a:p>
                      <a:pPr algn="ctr"/>
                      <a:r>
                        <a:rPr lang="en-US" dirty="0"/>
                        <a:t>7</a:t>
                      </a:r>
                      <a:endParaRPr lang="th-TH" dirty="0"/>
                    </a:p>
                  </a:txBody>
                  <a:tcPr/>
                </a:tc>
                <a:tc>
                  <a:txBody>
                    <a:bodyPr/>
                    <a:lstStyle/>
                    <a:p>
                      <a:pPr algn="ctr"/>
                      <a:r>
                        <a:rPr lang="en-US" dirty="0"/>
                        <a:t>6</a:t>
                      </a:r>
                      <a:endParaRPr lang="th-TH" dirty="0"/>
                    </a:p>
                  </a:txBody>
                  <a:tcPr/>
                </a:tc>
                <a:tc>
                  <a:txBody>
                    <a:bodyPr/>
                    <a:lstStyle/>
                    <a:p>
                      <a:pPr algn="ctr"/>
                      <a:r>
                        <a:rPr lang="en-US" dirty="0"/>
                        <a:t>5</a:t>
                      </a:r>
                      <a:endParaRPr lang="th-TH" dirty="0"/>
                    </a:p>
                  </a:txBody>
                  <a:tcPr/>
                </a:tc>
                <a:tc>
                  <a:txBody>
                    <a:bodyPr/>
                    <a:lstStyle/>
                    <a:p>
                      <a:pPr algn="ctr"/>
                      <a:r>
                        <a:rPr lang="en-US" dirty="0"/>
                        <a:t>4</a:t>
                      </a:r>
                      <a:endParaRPr lang="th-TH" dirty="0"/>
                    </a:p>
                  </a:txBody>
                  <a:tcPr/>
                </a:tc>
                <a:tc>
                  <a:txBody>
                    <a:bodyPr/>
                    <a:lstStyle/>
                    <a:p>
                      <a:pPr algn="ctr"/>
                      <a:r>
                        <a:rPr lang="en-US" dirty="0"/>
                        <a:t>3</a:t>
                      </a:r>
                      <a:endParaRPr lang="th-TH" dirty="0"/>
                    </a:p>
                  </a:txBody>
                  <a:tcPr/>
                </a:tc>
                <a:tc>
                  <a:txBody>
                    <a:bodyPr/>
                    <a:lstStyle/>
                    <a:p>
                      <a:pPr algn="ctr"/>
                      <a:r>
                        <a:rPr lang="en-US" dirty="0"/>
                        <a:t>2</a:t>
                      </a:r>
                      <a:endParaRPr lang="th-TH" dirty="0"/>
                    </a:p>
                  </a:txBody>
                  <a:tcPr/>
                </a:tc>
                <a:tc>
                  <a:txBody>
                    <a:bodyPr/>
                    <a:lstStyle/>
                    <a:p>
                      <a:pPr algn="ctr"/>
                      <a:r>
                        <a:rPr lang="en-US" dirty="0"/>
                        <a:t>1</a:t>
                      </a:r>
                      <a:endParaRPr lang="th-TH" dirty="0"/>
                    </a:p>
                  </a:txBody>
                  <a:tcPr/>
                </a:tc>
                <a:extLst>
                  <a:ext uri="{0D108BD9-81ED-4DB2-BD59-A6C34878D82A}">
                    <a16:rowId xmlns:a16="http://schemas.microsoft.com/office/drawing/2014/main" val="10003"/>
                  </a:ext>
                </a:extLst>
              </a:tr>
              <a:tr h="492076">
                <a:tc>
                  <a:txBody>
                    <a:bodyPr/>
                    <a:lstStyle/>
                    <a:p>
                      <a:r>
                        <a:rPr lang="en-US" dirty="0"/>
                        <a:t>Adaptive Values</a:t>
                      </a:r>
                    </a:p>
                  </a:txBody>
                  <a:tcPr/>
                </a:tc>
                <a:tc>
                  <a:txBody>
                    <a:bodyPr/>
                    <a:lstStyle/>
                    <a:p>
                      <a:pPr algn="ctr"/>
                      <a:r>
                        <a:rPr lang="en-US" dirty="0"/>
                        <a:t>7-28</a:t>
                      </a:r>
                      <a:endParaRPr lang="th-TH" dirty="0"/>
                    </a:p>
                  </a:txBody>
                  <a:tcPr/>
                </a:tc>
                <a:tc>
                  <a:txBody>
                    <a:bodyPr/>
                    <a:lstStyle/>
                    <a:p>
                      <a:pPr algn="ctr"/>
                      <a:r>
                        <a:rPr lang="en-US" dirty="0"/>
                        <a:t>6-24</a:t>
                      </a:r>
                      <a:endParaRPr lang="th-TH" dirty="0"/>
                    </a:p>
                  </a:txBody>
                  <a:tcPr/>
                </a:tc>
                <a:tc>
                  <a:txBody>
                    <a:bodyPr/>
                    <a:lstStyle/>
                    <a:p>
                      <a:pPr algn="ctr"/>
                      <a:r>
                        <a:rPr lang="en-US" dirty="0"/>
                        <a:t>5-20</a:t>
                      </a:r>
                      <a:endParaRPr lang="th-TH" dirty="0"/>
                    </a:p>
                  </a:txBody>
                  <a:tcPr/>
                </a:tc>
                <a:tc>
                  <a:txBody>
                    <a:bodyPr/>
                    <a:lstStyle/>
                    <a:p>
                      <a:pPr algn="ctr"/>
                      <a:r>
                        <a:rPr lang="en-US" dirty="0"/>
                        <a:t>4-16</a:t>
                      </a:r>
                      <a:endParaRPr lang="th-TH" dirty="0"/>
                    </a:p>
                  </a:txBody>
                  <a:tcPr/>
                </a:tc>
                <a:tc>
                  <a:txBody>
                    <a:bodyPr/>
                    <a:lstStyle/>
                    <a:p>
                      <a:pPr algn="ctr"/>
                      <a:r>
                        <a:rPr lang="en-US" dirty="0"/>
                        <a:t>3-12</a:t>
                      </a:r>
                      <a:endParaRPr lang="th-TH" dirty="0"/>
                    </a:p>
                  </a:txBody>
                  <a:tcPr/>
                </a:tc>
                <a:tc>
                  <a:txBody>
                    <a:bodyPr/>
                    <a:lstStyle/>
                    <a:p>
                      <a:pPr algn="ctr"/>
                      <a:r>
                        <a:rPr lang="en-US" dirty="0"/>
                        <a:t>2-8</a:t>
                      </a:r>
                      <a:endParaRPr lang="th-TH" dirty="0"/>
                    </a:p>
                  </a:txBody>
                  <a:tcPr/>
                </a:tc>
                <a:tc>
                  <a:txBody>
                    <a:bodyPr/>
                    <a:lstStyle/>
                    <a:p>
                      <a:pPr algn="ctr"/>
                      <a:r>
                        <a:rPr lang="en-US" dirty="0"/>
                        <a:t>1-4</a:t>
                      </a:r>
                      <a:endParaRPr lang="th-TH" dirty="0"/>
                    </a:p>
                  </a:txBody>
                  <a:tcPr/>
                </a:tc>
                <a:extLst>
                  <a:ext uri="{0D108BD9-81ED-4DB2-BD59-A6C34878D82A}">
                    <a16:rowId xmlns:a16="http://schemas.microsoft.com/office/drawing/2014/main" val="10004"/>
                  </a:ext>
                </a:extLst>
              </a:tr>
              <a:tr h="492076">
                <a:tc>
                  <a:txBody>
                    <a:bodyPr/>
                    <a:lstStyle/>
                    <a:p>
                      <a:r>
                        <a:rPr lang="en-US" dirty="0"/>
                        <a:t>Map of Risk of Flooding</a:t>
                      </a:r>
                    </a:p>
                  </a:txBody>
                  <a:tcPr/>
                </a:tc>
                <a:tc gridSpan="7">
                  <a:txBody>
                    <a:bodyPr/>
                    <a:lstStyle/>
                    <a:p>
                      <a:pPr algn="ctr"/>
                      <a:r>
                        <a:rPr lang="en-US" dirty="0"/>
                        <a:t> ----------------------------No risk – High risk  ----------------------------------</a:t>
                      </a:r>
                      <a:endParaRPr lang="th-TH" dirty="0"/>
                    </a:p>
                  </a:txBody>
                  <a:tcPr/>
                </a:tc>
                <a:tc hMerge="1">
                  <a:txBody>
                    <a:bodyPr/>
                    <a:lstStyle/>
                    <a:p>
                      <a:pPr algn="ctr"/>
                      <a:endParaRPr lang="th-TH" dirty="0"/>
                    </a:p>
                  </a:txBody>
                  <a:tcPr/>
                </a:tc>
                <a:tc hMerge="1">
                  <a:txBody>
                    <a:bodyPr/>
                    <a:lstStyle/>
                    <a:p>
                      <a:pPr algn="ctr"/>
                      <a:endParaRPr lang="th-TH" dirty="0"/>
                    </a:p>
                  </a:txBody>
                  <a:tcPr/>
                </a:tc>
                <a:tc hMerge="1">
                  <a:txBody>
                    <a:bodyPr/>
                    <a:lstStyle/>
                    <a:p>
                      <a:pPr algn="ctr"/>
                      <a:endParaRPr lang="th-TH" dirty="0"/>
                    </a:p>
                  </a:txBody>
                  <a:tcPr/>
                </a:tc>
                <a:tc hMerge="1">
                  <a:txBody>
                    <a:bodyPr/>
                    <a:lstStyle/>
                    <a:p>
                      <a:pPr algn="ctr"/>
                      <a:endParaRPr lang="th-TH" dirty="0"/>
                    </a:p>
                  </a:txBody>
                  <a:tcPr/>
                </a:tc>
                <a:tc hMerge="1">
                  <a:txBody>
                    <a:bodyPr/>
                    <a:lstStyle/>
                    <a:p>
                      <a:pPr algn="ctr"/>
                      <a:endParaRPr lang="th-TH" dirty="0"/>
                    </a:p>
                  </a:txBody>
                  <a:tcPr/>
                </a:tc>
                <a:tc hMerge="1">
                  <a:txBody>
                    <a:bodyPr/>
                    <a:lstStyle/>
                    <a:p>
                      <a:pPr algn="ctr"/>
                      <a:endParaRPr lang="th-TH"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02072149"/>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9" name="Shape 429"/>
          <p:cNvSpPr txBox="1">
            <a:spLocks noGrp="1"/>
          </p:cNvSpPr>
          <p:nvPr>
            <p:ph type="sldNum" sz="quarter" idx="12"/>
          </p:nvPr>
        </p:nvSpPr>
        <p:spPr>
          <a:prstGeom prst="rect">
            <a:avLst/>
          </a:prstGeom>
          <a:noFill/>
          <a:ln>
            <a:noFill/>
          </a:ln>
        </p:spPr>
        <p:txBody>
          <a:bodyPr vert="horz" lIns="91425" tIns="45700" rIns="91425" bIns="45700" rtlCol="0" anchor="ctr" anchorCtr="0">
            <a:noAutofit/>
          </a:bodyPr>
          <a:lstStyle/>
          <a:p>
            <a:pPr>
              <a:buSzPct val="25000"/>
            </a:pPr>
            <a:r>
              <a:rPr lang="en">
                <a:solidFill>
                  <a:prstClr val="black">
                    <a:tint val="75000"/>
                  </a:prstClr>
                </a:solidFill>
              </a:rPr>
              <a:t> </a:t>
            </a:r>
          </a:p>
        </p:txBody>
      </p:sp>
      <p:sp>
        <p:nvSpPr>
          <p:cNvPr id="8" name="Title 7"/>
          <p:cNvSpPr>
            <a:spLocks noGrp="1"/>
          </p:cNvSpPr>
          <p:nvPr>
            <p:ph type="title"/>
          </p:nvPr>
        </p:nvSpPr>
        <p:spPr/>
        <p:txBody>
          <a:bodyPr>
            <a:normAutofit/>
          </a:bodyPr>
          <a:lstStyle/>
          <a:p>
            <a:r>
              <a:rPr lang="en-US" dirty="0"/>
              <a:t>Risk of Flooding in Mae </a:t>
            </a:r>
            <a:r>
              <a:rPr lang="en-US" dirty="0" err="1"/>
              <a:t>Tha</a:t>
            </a:r>
            <a:endParaRPr lang="en-US" dirty="0"/>
          </a:p>
        </p:txBody>
      </p:sp>
      <p:grpSp>
        <p:nvGrpSpPr>
          <p:cNvPr id="10" name="Group 9"/>
          <p:cNvGrpSpPr/>
          <p:nvPr/>
        </p:nvGrpSpPr>
        <p:grpSpPr>
          <a:xfrm>
            <a:off x="1999679" y="905451"/>
            <a:ext cx="6400800" cy="5816024"/>
            <a:chOff x="313948" y="878776"/>
            <a:chExt cx="6400800" cy="5816024"/>
          </a:xfrm>
        </p:grpSpPr>
        <p:pic>
          <p:nvPicPr>
            <p:cNvPr id="4" name="Picture 7"/>
            <p:cNvPicPr/>
            <p:nvPr/>
          </p:nvPicPr>
          <p:blipFill rotWithShape="1">
            <a:blip r:embed="rId3" cstate="screen">
              <a:extLst>
                <a:ext uri="{28A0092B-C50C-407E-A947-70E740481C1C}">
                  <a14:useLocalDpi xmlns:a14="http://schemas.microsoft.com/office/drawing/2010/main"/>
                </a:ext>
              </a:extLst>
            </a:blip>
            <a:srcRect/>
            <a:stretch/>
          </p:blipFill>
          <p:spPr bwMode="auto">
            <a:xfrm>
              <a:off x="313948" y="878776"/>
              <a:ext cx="6400800" cy="5816024"/>
            </a:xfrm>
            <a:prstGeom prst="rect">
              <a:avLst/>
            </a:prstGeom>
            <a:noFill/>
            <a:ln>
              <a:noFill/>
            </a:ln>
          </p:spPr>
        </p:pic>
        <p:sp>
          <p:nvSpPr>
            <p:cNvPr id="6" name="TextBox 5"/>
            <p:cNvSpPr txBox="1"/>
            <p:nvPr/>
          </p:nvSpPr>
          <p:spPr>
            <a:xfrm>
              <a:off x="906463" y="5433413"/>
              <a:ext cx="2043380" cy="1200329"/>
            </a:xfrm>
            <a:prstGeom prst="rect">
              <a:avLst/>
            </a:prstGeom>
            <a:solidFill>
              <a:schemeClr val="bg1"/>
            </a:solidFill>
          </p:spPr>
          <p:txBody>
            <a:bodyPr wrap="square" rtlCol="0">
              <a:spAutoFit/>
            </a:bodyPr>
            <a:lstStyle/>
            <a:p>
              <a:r>
                <a:rPr lang="en-US" b="1" kern="0" dirty="0">
                  <a:solidFill>
                    <a:srgbClr val="000000"/>
                  </a:solidFill>
                  <a:latin typeface="Calibri"/>
                  <a:cs typeface="Calibri"/>
                  <a:sym typeface="Arial"/>
                  <a:rtl val="0"/>
                </a:rPr>
                <a:t>Highly Risk</a:t>
              </a:r>
            </a:p>
            <a:p>
              <a:r>
                <a:rPr lang="en-US" b="1" kern="0" dirty="0">
                  <a:solidFill>
                    <a:srgbClr val="000000"/>
                  </a:solidFill>
                  <a:latin typeface="Calibri"/>
                  <a:cs typeface="Calibri"/>
                  <a:sym typeface="Arial"/>
                  <a:rtl val="0"/>
                </a:rPr>
                <a:t>Moderately Risk</a:t>
              </a:r>
            </a:p>
            <a:p>
              <a:r>
                <a:rPr lang="en-US" b="1" kern="0" dirty="0">
                  <a:solidFill>
                    <a:srgbClr val="000000"/>
                  </a:solidFill>
                  <a:latin typeface="Calibri"/>
                  <a:cs typeface="Calibri"/>
                  <a:sym typeface="Arial"/>
                  <a:rtl val="0"/>
                </a:rPr>
                <a:t>Low Risk</a:t>
              </a:r>
            </a:p>
            <a:p>
              <a:r>
                <a:rPr lang="en-US" b="1" kern="0" dirty="0">
                  <a:solidFill>
                    <a:srgbClr val="000000"/>
                  </a:solidFill>
                  <a:latin typeface="Calibri"/>
                  <a:cs typeface="Calibri"/>
                  <a:sym typeface="Arial"/>
                  <a:rtl val="0"/>
                </a:rPr>
                <a:t>No Risk</a:t>
              </a:r>
              <a:endParaRPr lang="th-TH" b="1" kern="0" dirty="0">
                <a:solidFill>
                  <a:srgbClr val="000000"/>
                </a:solidFill>
                <a:latin typeface="Calibri"/>
                <a:cs typeface="Calibri"/>
                <a:sym typeface="Arial"/>
                <a:rtl val="0"/>
              </a:endParaRPr>
            </a:p>
          </p:txBody>
        </p:sp>
        <p:sp>
          <p:nvSpPr>
            <p:cNvPr id="7" name="TextBox 6"/>
            <p:cNvSpPr txBox="1"/>
            <p:nvPr/>
          </p:nvSpPr>
          <p:spPr>
            <a:xfrm>
              <a:off x="459751" y="4910193"/>
              <a:ext cx="1806680" cy="523220"/>
            </a:xfrm>
            <a:prstGeom prst="rect">
              <a:avLst/>
            </a:prstGeom>
            <a:solidFill>
              <a:schemeClr val="bg1"/>
            </a:solidFill>
          </p:spPr>
          <p:txBody>
            <a:bodyPr wrap="square" rtlCol="0">
              <a:spAutoFit/>
            </a:bodyPr>
            <a:lstStyle/>
            <a:p>
              <a:r>
                <a:rPr lang="en-US" sz="2800" b="1" kern="0" dirty="0">
                  <a:solidFill>
                    <a:srgbClr val="000000"/>
                  </a:solidFill>
                  <a:latin typeface="Calibri"/>
                  <a:cs typeface="Calibri"/>
                  <a:sym typeface="Arial"/>
                  <a:rtl val="0"/>
                </a:rPr>
                <a:t>Symbol</a:t>
              </a:r>
              <a:endParaRPr lang="th-TH" sz="2800" b="1" kern="0" dirty="0">
                <a:solidFill>
                  <a:srgbClr val="000000"/>
                </a:solidFill>
                <a:latin typeface="Calibri"/>
                <a:cs typeface="Calibri"/>
                <a:sym typeface="Arial"/>
                <a:rtl val="0"/>
              </a:endParaRPr>
            </a:p>
          </p:txBody>
        </p:sp>
      </p:grpSp>
    </p:spTree>
    <p:extLst>
      <p:ext uri="{BB962C8B-B14F-4D97-AF65-F5344CB8AC3E}">
        <p14:creationId xmlns:p14="http://schemas.microsoft.com/office/powerpoint/2010/main" val="1364004342"/>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Konjaibaan\บ้านมั้นคงชนบท แม่ทา\ภาพแม๊พland use วันที่ 19-21 ธันวาคม 54\IMG_257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6200000">
            <a:off x="5151396" y="2107024"/>
            <a:ext cx="5706746" cy="3795208"/>
          </a:xfrm>
          <a:prstGeom prst="rect">
            <a:avLst/>
          </a:prstGeom>
          <a:noFill/>
        </p:spPr>
      </p:pic>
      <p:pic>
        <p:nvPicPr>
          <p:cNvPr id="8195" name="Picture 3" descr="D:\Konjaibaan\บ้านมั้นคงชนบท แม่ทา\ภาพแม๊พland use วันที่ 19-21 ธันวาคม 54\IMG_257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48794" y="3549985"/>
            <a:ext cx="4691203" cy="3308017"/>
          </a:xfrm>
          <a:prstGeom prst="rect">
            <a:avLst/>
          </a:prstGeom>
          <a:noFill/>
        </p:spPr>
      </p:pic>
      <p:pic>
        <p:nvPicPr>
          <p:cNvPr id="8194" name="Picture 2" descr="D:\Konjaibaan\บ้านมั้นคงชนบท แม่ทา\ภาพแม๊พland use วันที่ 19-21 ธันวาคม 54\IMG_255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48794" y="450636"/>
            <a:ext cx="4691203" cy="3119833"/>
          </a:xfrm>
          <a:prstGeom prst="rect">
            <a:avLst/>
          </a:prstGeom>
          <a:noFill/>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73893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ผังรวมแม่ทา.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531328" y="1096466"/>
            <a:ext cx="5228381" cy="5761534"/>
          </a:xfrm>
          <a:prstGeom prst="rect">
            <a:avLst/>
          </a:prstGeom>
          <a:noFill/>
        </p:spPr>
      </p:pic>
      <p:sp>
        <p:nvSpPr>
          <p:cNvPr id="2" name="Title 1"/>
          <p:cNvSpPr>
            <a:spLocks noGrp="1"/>
          </p:cNvSpPr>
          <p:nvPr>
            <p:ph type="title"/>
          </p:nvPr>
        </p:nvSpPr>
        <p:spPr/>
        <p:txBody>
          <a:bodyPr>
            <a:normAutofit/>
          </a:bodyPr>
          <a:lstStyle/>
          <a:p>
            <a:r>
              <a:rPr lang="en-US" dirty="0"/>
              <a:t>Land Use Planning for Water Management</a:t>
            </a:r>
          </a:p>
        </p:txBody>
      </p:sp>
    </p:spTree>
    <p:extLst>
      <p:ext uri="{BB962C8B-B14F-4D97-AF65-F5344CB8AC3E}">
        <p14:creationId xmlns:p14="http://schemas.microsoft.com/office/powerpoint/2010/main" val="2976736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ตาราง 2"/>
          <p:cNvGraphicFramePr>
            <a:graphicFrameLocks noGrp="1"/>
          </p:cNvGraphicFramePr>
          <p:nvPr>
            <p:extLst/>
          </p:nvPr>
        </p:nvGraphicFramePr>
        <p:xfrm>
          <a:off x="1700225" y="1009281"/>
          <a:ext cx="8756607" cy="5602067"/>
        </p:xfrm>
        <a:graphic>
          <a:graphicData uri="http://schemas.openxmlformats.org/drawingml/2006/table">
            <a:tbl>
              <a:tblPr/>
              <a:tblGrid>
                <a:gridCol w="4736181">
                  <a:extLst>
                    <a:ext uri="{9D8B030D-6E8A-4147-A177-3AD203B41FA5}">
                      <a16:colId xmlns:a16="http://schemas.microsoft.com/office/drawing/2014/main" val="20000"/>
                    </a:ext>
                  </a:extLst>
                </a:gridCol>
                <a:gridCol w="2233569">
                  <a:extLst>
                    <a:ext uri="{9D8B030D-6E8A-4147-A177-3AD203B41FA5}">
                      <a16:colId xmlns:a16="http://schemas.microsoft.com/office/drawing/2014/main" val="20001"/>
                    </a:ext>
                  </a:extLst>
                </a:gridCol>
                <a:gridCol w="1786857">
                  <a:extLst>
                    <a:ext uri="{9D8B030D-6E8A-4147-A177-3AD203B41FA5}">
                      <a16:colId xmlns:a16="http://schemas.microsoft.com/office/drawing/2014/main" val="20002"/>
                    </a:ext>
                  </a:extLst>
                </a:gridCol>
              </a:tblGrid>
              <a:tr h="514277">
                <a:tc>
                  <a:txBody>
                    <a:bodyPr/>
                    <a:lstStyle/>
                    <a:p>
                      <a:pPr algn="ctr" fontAlgn="b"/>
                      <a:r>
                        <a:rPr lang="en-US" sz="2400" b="1" i="0" u="none" strike="noStrike" baseline="0" dirty="0">
                          <a:solidFill>
                            <a:schemeClr val="accent1">
                              <a:lumMod val="50000"/>
                            </a:schemeClr>
                          </a:solidFill>
                          <a:latin typeface="Calibri"/>
                          <a:cs typeface="Calibri"/>
                        </a:rPr>
                        <a:t>Land Use </a:t>
                      </a:r>
                      <a:endParaRPr lang="th-TH" sz="2400" b="1" i="0" u="none" strike="noStrike" baseline="0" dirty="0">
                        <a:solidFill>
                          <a:schemeClr val="accent1">
                            <a:lumMod val="50000"/>
                          </a:schemeClr>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en-US" sz="2400" b="1" i="0" u="none" strike="noStrike" baseline="0" dirty="0">
                          <a:solidFill>
                            <a:schemeClr val="accent1">
                              <a:lumMod val="50000"/>
                            </a:schemeClr>
                          </a:solidFill>
                          <a:latin typeface="Calibri"/>
                          <a:cs typeface="Calibri"/>
                        </a:rPr>
                        <a:t>Area</a:t>
                      </a:r>
                      <a:r>
                        <a:rPr lang="th-TH" sz="2400" b="1" i="0" u="none" strike="noStrike" baseline="0" dirty="0">
                          <a:solidFill>
                            <a:schemeClr val="accent1">
                              <a:lumMod val="50000"/>
                            </a:schemeClr>
                          </a:solidFill>
                          <a:latin typeface="Calibri"/>
                          <a:cs typeface="Calibri"/>
                        </a:rPr>
                        <a:t> (</a:t>
                      </a:r>
                      <a:r>
                        <a:rPr lang="en-US" sz="2400" b="1" i="0" u="none" strike="noStrike" baseline="0" dirty="0">
                          <a:solidFill>
                            <a:schemeClr val="accent1">
                              <a:lumMod val="50000"/>
                            </a:schemeClr>
                          </a:solidFill>
                          <a:latin typeface="Calibri"/>
                          <a:cs typeface="Calibri"/>
                        </a:rPr>
                        <a:t>m</a:t>
                      </a:r>
                      <a:r>
                        <a:rPr lang="en-US" sz="2400" b="1" i="0" u="none" strike="noStrike" baseline="30000" dirty="0">
                          <a:solidFill>
                            <a:schemeClr val="accent1">
                              <a:lumMod val="50000"/>
                            </a:schemeClr>
                          </a:solidFill>
                          <a:latin typeface="Calibri"/>
                          <a:cs typeface="Calibri"/>
                        </a:rPr>
                        <a:t>2</a:t>
                      </a:r>
                      <a:r>
                        <a:rPr lang="th-TH" sz="2400" b="1" i="0" u="none" strike="noStrike" baseline="0" dirty="0">
                          <a:solidFill>
                            <a:schemeClr val="accent1">
                              <a:lumMod val="50000"/>
                            </a:schemeClr>
                          </a:solidFill>
                          <a:latin typeface="Calibri"/>
                          <a:cs typeface="Calibri"/>
                        </a:rPr>
                        <a:t>)</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tc>
                  <a:txBody>
                    <a:bodyPr/>
                    <a:lstStyle/>
                    <a:p>
                      <a:pPr algn="ctr" fontAlgn="b"/>
                      <a:r>
                        <a:rPr lang="en-US" sz="2400" b="1" i="0" u="none" strike="noStrike" baseline="0" dirty="0">
                          <a:solidFill>
                            <a:schemeClr val="accent1">
                              <a:lumMod val="50000"/>
                            </a:schemeClr>
                          </a:solidFill>
                          <a:latin typeface="Calibri"/>
                          <a:cs typeface="Calibri"/>
                        </a:rPr>
                        <a:t>Area</a:t>
                      </a:r>
                      <a:r>
                        <a:rPr lang="th-TH" sz="2400" b="1" i="0" u="none" strike="noStrike" baseline="0" dirty="0">
                          <a:solidFill>
                            <a:schemeClr val="accent1">
                              <a:lumMod val="50000"/>
                            </a:schemeClr>
                          </a:solidFill>
                          <a:latin typeface="Calibri"/>
                          <a:cs typeface="Calibri"/>
                        </a:rPr>
                        <a:t> (</a:t>
                      </a:r>
                      <a:r>
                        <a:rPr lang="en-US" sz="2400" b="1" i="0" u="none" strike="noStrike" baseline="0" dirty="0" err="1">
                          <a:solidFill>
                            <a:schemeClr val="accent1">
                              <a:lumMod val="50000"/>
                            </a:schemeClr>
                          </a:solidFill>
                          <a:latin typeface="Calibri"/>
                          <a:cs typeface="Calibri"/>
                        </a:rPr>
                        <a:t>rai</a:t>
                      </a:r>
                      <a:r>
                        <a:rPr lang="th-TH" sz="2400" b="1" i="0" u="none" strike="noStrike" baseline="0" dirty="0">
                          <a:solidFill>
                            <a:schemeClr val="accent1">
                              <a:lumMod val="50000"/>
                            </a:schemeClr>
                          </a:solidFill>
                          <a:latin typeface="Calibri"/>
                          <a:cs typeface="Calibri"/>
                        </a:rPr>
                        <a:t>)</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565310">
                <a:tc>
                  <a:txBody>
                    <a:bodyPr/>
                    <a:lstStyle/>
                    <a:p>
                      <a:pPr algn="l" fontAlgn="b"/>
                      <a:r>
                        <a:rPr lang="en-US" sz="1800" b="1" i="0" u="none" strike="noStrike" baseline="0" dirty="0">
                          <a:solidFill>
                            <a:schemeClr val="tx1"/>
                          </a:solidFill>
                          <a:latin typeface="Calibri"/>
                          <a:cs typeface="Calibri"/>
                        </a:rPr>
                        <a:t>Organic farming areas</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chemeClr val="tx1"/>
                          </a:solidFill>
                          <a:latin typeface="Calibri"/>
                          <a:cs typeface="Calibri"/>
                        </a:rPr>
                        <a:t>         8,508,365.35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5,317.73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565310">
                <a:tc>
                  <a:txBody>
                    <a:bodyPr/>
                    <a:lstStyle/>
                    <a:p>
                      <a:pPr algn="l" fontAlgn="b"/>
                      <a:r>
                        <a:rPr lang="en-US" sz="1800" b="1" i="0" u="none" strike="noStrike" baseline="0" dirty="0">
                          <a:solidFill>
                            <a:schemeClr val="tx1"/>
                          </a:solidFill>
                          <a:latin typeface="Calibri"/>
                          <a:cs typeface="Calibri"/>
                        </a:rPr>
                        <a:t>Suitable lands for maize</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4,614,229.50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2,883.89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565310">
                <a:tc>
                  <a:txBody>
                    <a:bodyPr/>
                    <a:lstStyle/>
                    <a:p>
                      <a:pPr algn="l" fontAlgn="b"/>
                      <a:r>
                        <a:rPr lang="en-US" sz="1800" b="1" i="0" u="none" strike="noStrike" baseline="0" dirty="0">
                          <a:solidFill>
                            <a:schemeClr val="tx1"/>
                          </a:solidFill>
                          <a:latin typeface="Calibri"/>
                          <a:cs typeface="Calibri"/>
                        </a:rPr>
                        <a:t>Residential areas</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1,837,615.05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1,148.51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565310">
                <a:tc>
                  <a:txBody>
                    <a:bodyPr/>
                    <a:lstStyle/>
                    <a:p>
                      <a:pPr algn="l" fontAlgn="b"/>
                      <a:r>
                        <a:rPr lang="en-US" sz="1800" b="1" i="0" u="none" strike="noStrike" baseline="0" dirty="0">
                          <a:solidFill>
                            <a:schemeClr val="tx1"/>
                          </a:solidFill>
                          <a:latin typeface="Calibri"/>
                          <a:cs typeface="Calibri"/>
                        </a:rPr>
                        <a:t>Projected residential areas</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9,232,202.58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5,770.13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565310">
                <a:tc>
                  <a:txBody>
                    <a:bodyPr/>
                    <a:lstStyle/>
                    <a:p>
                      <a:pPr algn="l" fontAlgn="b"/>
                      <a:r>
                        <a:rPr lang="en-US" sz="1800" b="1" i="0" u="none" strike="noStrike" baseline="0" dirty="0">
                          <a:solidFill>
                            <a:schemeClr val="tx1"/>
                          </a:solidFill>
                          <a:latin typeface="Calibri"/>
                          <a:cs typeface="Calibri"/>
                        </a:rPr>
                        <a:t>Agricultural learning area</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502,324.16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313.95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565310">
                <a:tc>
                  <a:txBody>
                    <a:bodyPr/>
                    <a:lstStyle/>
                    <a:p>
                      <a:pPr algn="l" fontAlgn="b"/>
                      <a:r>
                        <a:rPr lang="en-US" sz="1800" b="1" i="0" u="none" strike="noStrike" baseline="0" dirty="0">
                          <a:solidFill>
                            <a:schemeClr val="tx1"/>
                          </a:solidFill>
                          <a:latin typeface="Calibri"/>
                          <a:cs typeface="Calibri"/>
                        </a:rPr>
                        <a:t>Suitable lands for live stock</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5,271,745.76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3,294.84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565310">
                <a:tc>
                  <a:txBody>
                    <a:bodyPr/>
                    <a:lstStyle/>
                    <a:p>
                      <a:pPr algn="l" fontAlgn="b"/>
                      <a:r>
                        <a:rPr lang="en-US" sz="1800" b="1" i="0" u="none" strike="noStrike" baseline="0" dirty="0">
                          <a:solidFill>
                            <a:schemeClr val="tx1"/>
                          </a:solidFill>
                          <a:latin typeface="Calibri"/>
                          <a:cs typeface="Calibri"/>
                        </a:rPr>
                        <a:t>Community center area</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2,520,762.98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1,575.48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565310">
                <a:tc>
                  <a:txBody>
                    <a:bodyPr/>
                    <a:lstStyle/>
                    <a:p>
                      <a:pPr algn="l" fontAlgn="b"/>
                      <a:r>
                        <a:rPr lang="en-US" sz="1800" b="1" i="0" u="none" strike="noStrike" baseline="0" dirty="0">
                          <a:solidFill>
                            <a:schemeClr val="tx1"/>
                          </a:solidFill>
                          <a:latin typeface="Calibri"/>
                          <a:cs typeface="Calibri"/>
                        </a:rPr>
                        <a:t>Water resource development areas</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chemeClr val="tx1"/>
                          </a:solidFill>
                          <a:latin typeface="Calibri"/>
                          <a:cs typeface="Calibri"/>
                        </a:rPr>
                        <a:t>         2,061,000.00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1,288.13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565310">
                <a:tc>
                  <a:txBody>
                    <a:bodyPr/>
                    <a:lstStyle/>
                    <a:p>
                      <a:pPr algn="l" fontAlgn="b"/>
                      <a:r>
                        <a:rPr lang="en-US" sz="1800" b="1" i="0" u="none" strike="noStrike" baseline="0" dirty="0">
                          <a:solidFill>
                            <a:schemeClr val="tx1"/>
                          </a:solidFill>
                          <a:latin typeface="Calibri"/>
                          <a:cs typeface="Calibri"/>
                        </a:rPr>
                        <a:t>Ecological recovery areas</a:t>
                      </a:r>
                      <a:endParaRPr lang="th-TH" sz="1800" b="1" i="0" u="none" strike="noStrike" baseline="0" dirty="0">
                        <a:solidFill>
                          <a:schemeClr val="tx1"/>
                        </a:solidFill>
                        <a:latin typeface="Calibri"/>
                        <a:cs typeface="Calibri"/>
                      </a:endParaRPr>
                    </a:p>
                  </a:txBody>
                  <a:tcPr marL="9525" marR="9525" marT="9525" marB="0" anchor="b">
                    <a:lnL w="12700" cap="flat" cmpd="sng" algn="ctr">
                      <a:solidFill>
                        <a:scrgbClr r="0" g="0" b="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th-TH" sz="1800" b="1" i="0" u="none" strike="noStrike" baseline="0">
                          <a:solidFill>
                            <a:schemeClr val="tx1"/>
                          </a:solidFill>
                          <a:latin typeface="Calibri"/>
                          <a:cs typeface="Calibri"/>
                        </a:rPr>
                        <a:t>            708,960.02 </a:t>
                      </a: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th-TH" sz="1800" b="1" i="0" u="none" strike="noStrike" baseline="0" dirty="0">
                          <a:solidFill>
                            <a:srgbClr val="FF0000"/>
                          </a:solidFill>
                          <a:latin typeface="Calibri"/>
                          <a:cs typeface="Calibri"/>
                        </a:rPr>
                        <a:t>            443.10 </a:t>
                      </a:r>
                    </a:p>
                  </a:txBody>
                  <a:tcPr marL="9525" marR="9525" marT="9525" marB="0" anchor="b">
                    <a:lnL w="6350" cap="flat" cmpd="sng" algn="ctr">
                      <a:solidFill>
                        <a:srgbClr val="000000"/>
                      </a:solidFill>
                      <a:prstDash val="dot"/>
                      <a:round/>
                      <a:headEnd type="none" w="med" len="med"/>
                      <a:tailEnd type="none" w="med" len="med"/>
                    </a:lnL>
                    <a:lnR w="12700" cap="flat" cmpd="sng" algn="ctr">
                      <a:solidFill>
                        <a:scrgbClr r="0" g="0" b="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57146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descr="D:\2_ Research\1.โครงการวิจัยน้ำ_ส.ศึกษานโยบายสาธารณะ\ภาพออกสนาม-กิจกรรม-ประชุม\New Folder\Phare 03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5502" y="1261522"/>
            <a:ext cx="3929063" cy="2571750"/>
          </a:xfrm>
          <a:prstGeom prst="rect">
            <a:avLst/>
          </a:prstGeom>
          <a:noFill/>
          <a:ln w="9525">
            <a:noFill/>
            <a:miter lim="800000"/>
            <a:headEnd/>
            <a:tailEnd/>
          </a:ln>
          <a:effectLst>
            <a:outerShdw blurRad="50800" dist="88900" dir="2700000" algn="tl" rotWithShape="0">
              <a:prstClr val="black">
                <a:alpha val="40000"/>
              </a:prstClr>
            </a:outerShdw>
          </a:effectLst>
        </p:spPr>
      </p:pic>
      <p:pic>
        <p:nvPicPr>
          <p:cNvPr id="4" name="รูปภาพ 3" descr="D:\2_ Research\1.โครงการวิจัยน้ำ_ส.ศึกษานโยบายสาธารณะ\ภาพออกสนาม-กิจกรรม-ประชุม\New Folder\Phare 01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7439" y="1261522"/>
            <a:ext cx="3643312" cy="2571750"/>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pic>
        <p:nvPicPr>
          <p:cNvPr id="5" name="รูปภาพ 4" descr="D:\2_ Research\1.โครงการวิจัยน้ำ_ส.ศึกษานโยบายสาธารณะ\ภาพออกสนาม-กิจกรรม-ประชุม\New Folder\Phare 038.jpg"/>
          <p:cNvPicPr/>
          <p:nvPr/>
        </p:nvPicPr>
        <p:blipFill>
          <a:blip r:embed="rId5"/>
          <a:srcRect/>
          <a:stretch>
            <a:fillRect/>
          </a:stretch>
        </p:blipFill>
        <p:spPr bwMode="auto">
          <a:xfrm>
            <a:off x="2095502" y="3976148"/>
            <a:ext cx="3929063" cy="2714625"/>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pic>
        <p:nvPicPr>
          <p:cNvPr id="6" name="รูปภาพ 5" descr="D:\2_ Research\1.โครงการวิจัยน้ำ_ส.ศึกษานโยบายสาธารณะ\ภาพออกสนาม-กิจกรรม-ประชุม\New Folder\Phare 001.jpg"/>
          <p:cNvPicPr/>
          <p:nvPr/>
        </p:nvPicPr>
        <p:blipFill>
          <a:blip r:embed="rId6"/>
          <a:srcRect/>
          <a:stretch>
            <a:fillRect/>
          </a:stretch>
        </p:blipFill>
        <p:spPr bwMode="auto">
          <a:xfrm>
            <a:off x="6167441" y="3976148"/>
            <a:ext cx="3643311" cy="2714625"/>
          </a:xfrm>
          <a:prstGeom prst="rect">
            <a:avLst/>
          </a:prstGeom>
          <a:noFill/>
          <a:ln w="9525">
            <a:noFill/>
            <a:miter lim="800000"/>
            <a:headEnd/>
            <a:tailEnd/>
          </a:ln>
          <a:effectLst>
            <a:outerShdw blurRad="50800" dist="88900" dir="2700000" algn="tl" rotWithShape="0">
              <a:prstClr val="black">
                <a:alpha val="40000"/>
              </a:prstClr>
            </a:outerShdw>
          </a:effectLst>
        </p:spPr>
      </p:pic>
      <p:sp>
        <p:nvSpPr>
          <p:cNvPr id="3" name="Title 2"/>
          <p:cNvSpPr>
            <a:spLocks noGrp="1"/>
          </p:cNvSpPr>
          <p:nvPr>
            <p:ph type="title"/>
          </p:nvPr>
        </p:nvSpPr>
        <p:spPr/>
        <p:txBody>
          <a:bodyPr>
            <a:normAutofit fontScale="90000"/>
          </a:bodyPr>
          <a:lstStyle/>
          <a:p>
            <a:r>
              <a:rPr lang="en-US"/>
              <a:t>Community Participation (Participatory Action Research: PAR)</a:t>
            </a:r>
            <a:endParaRPr lang="th-TH" dirty="0"/>
          </a:p>
        </p:txBody>
      </p:sp>
    </p:spTree>
    <p:extLst>
      <p:ext uri="{BB962C8B-B14F-4D97-AF65-F5344CB8AC3E}">
        <p14:creationId xmlns:p14="http://schemas.microsoft.com/office/powerpoint/2010/main" val="1513432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2_ Research\1.โครงการวิจัยน้ำ_ส.ศึกษานโยบายสาธารณะ นสธ. สสส\ฝึกอบรมเรื่อทรัพยากรน้ำ-การวัดข้อมูลน้ำ\ภาพกิจกรรมที่ แม่ทา\IMG_13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24064" y="1169085"/>
            <a:ext cx="3857625" cy="2571750"/>
          </a:xfrm>
          <a:prstGeom prst="rect">
            <a:avLst/>
          </a:prstGeom>
          <a:noFill/>
          <a:ln w="9525">
            <a:noFill/>
            <a:miter lim="800000"/>
            <a:headEnd/>
            <a:tailEnd/>
          </a:ln>
        </p:spPr>
      </p:pic>
      <p:pic>
        <p:nvPicPr>
          <p:cNvPr id="56323" name="Picture 3" descr="D:\2_ Research\1.โครงการวิจัยน้ำ_ส.ศึกษานโยบายสาธารณะ นสธ. สสส\ฝึกอบรมเรื่อทรัพยากรน้ำ-การวัดข้อมูลน้ำ\ภาพกิจกรรมที่ แม่ทา\IMG_127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1985" y="1173075"/>
            <a:ext cx="3952008" cy="2567760"/>
          </a:xfrm>
          <a:prstGeom prst="rect">
            <a:avLst/>
          </a:prstGeom>
          <a:noFill/>
          <a:ln w="9525">
            <a:noFill/>
            <a:miter lim="800000"/>
            <a:headEnd/>
            <a:tailEnd/>
          </a:ln>
        </p:spPr>
      </p:pic>
      <p:pic>
        <p:nvPicPr>
          <p:cNvPr id="8" name="Picture 2"/>
          <p:cNvPicPr/>
          <p:nvPr/>
        </p:nvPicPr>
        <p:blipFill>
          <a:blip r:embed="rId5">
            <a:extLst>
              <a:ext uri="{28A0092B-C50C-407E-A947-70E740481C1C}">
                <a14:useLocalDpi xmlns:a14="http://schemas.microsoft.com/office/drawing/2010/main"/>
              </a:ext>
            </a:extLst>
          </a:blip>
          <a:srcRect/>
          <a:stretch>
            <a:fillRect/>
          </a:stretch>
        </p:blipFill>
        <p:spPr bwMode="auto">
          <a:xfrm>
            <a:off x="2434111" y="3867720"/>
            <a:ext cx="4681437" cy="2873648"/>
          </a:xfrm>
          <a:prstGeom prst="rect">
            <a:avLst/>
          </a:prstGeom>
          <a:noFill/>
          <a:ln>
            <a:noFill/>
          </a:ln>
        </p:spPr>
      </p:pic>
      <p:sp>
        <p:nvSpPr>
          <p:cNvPr id="2" name="Title 1"/>
          <p:cNvSpPr>
            <a:spLocks noGrp="1"/>
          </p:cNvSpPr>
          <p:nvPr>
            <p:ph type="title"/>
          </p:nvPr>
        </p:nvSpPr>
        <p:spPr/>
        <p:txBody>
          <a:bodyPr>
            <a:normAutofit/>
          </a:bodyPr>
          <a:lstStyle/>
          <a:p>
            <a:r>
              <a:rPr lang="en-US" dirty="0"/>
              <a:t>Exploring and evaluating reservoir sites</a:t>
            </a:r>
          </a:p>
        </p:txBody>
      </p:sp>
    </p:spTree>
    <p:extLst>
      <p:ext uri="{BB962C8B-B14F-4D97-AF65-F5344CB8AC3E}">
        <p14:creationId xmlns:p14="http://schemas.microsoft.com/office/powerpoint/2010/main" val="3370929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รูปภาพ 29" descr="C:\Users\ok\Pictures\Action!\Desktop 14-01-2013 22-57-40-249.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95472" y="956801"/>
            <a:ext cx="8072494" cy="5500726"/>
          </a:xfrm>
          <a:prstGeom prst="rect">
            <a:avLst/>
          </a:prstGeom>
          <a:noFill/>
          <a:ln w="9525">
            <a:noFill/>
            <a:miter lim="800000"/>
            <a:headEnd/>
            <a:tailEnd/>
          </a:ln>
        </p:spPr>
      </p:pic>
      <p:sp>
        <p:nvSpPr>
          <p:cNvPr id="5" name="ตัวยึดหมายเลขภาพนิ่ง 4"/>
          <p:cNvSpPr>
            <a:spLocks noGrp="1"/>
          </p:cNvSpPr>
          <p:nvPr>
            <p:ph type="sldNum" sz="quarter" idx="12"/>
          </p:nvPr>
        </p:nvSpPr>
        <p:spPr/>
        <p:txBody>
          <a:bodyPr/>
          <a:lstStyle/>
          <a:p>
            <a:fld id="{821B9F51-EEBC-4E58-94AA-969EB694DCFD}" type="slidenum">
              <a:rPr lang="en-US" smtClean="0"/>
              <a:pPr/>
              <a:t>57</a:t>
            </a:fld>
            <a:endParaRPr lang="th-TH"/>
          </a:p>
        </p:txBody>
      </p:sp>
      <p:sp>
        <p:nvSpPr>
          <p:cNvPr id="3" name="Title 2"/>
          <p:cNvSpPr>
            <a:spLocks noGrp="1"/>
          </p:cNvSpPr>
          <p:nvPr>
            <p:ph type="title"/>
          </p:nvPr>
        </p:nvSpPr>
        <p:spPr/>
        <p:txBody>
          <a:bodyPr>
            <a:normAutofit/>
          </a:bodyPr>
          <a:lstStyle/>
          <a:p>
            <a:r>
              <a:rPr lang="en-US" sz="3300" dirty="0">
                <a:sym typeface="Arial"/>
              </a:rPr>
              <a:t>Planning for Water Supply</a:t>
            </a:r>
            <a:endParaRPr lang="en-US" sz="3300" dirty="0"/>
          </a:p>
        </p:txBody>
      </p:sp>
      <p:sp>
        <p:nvSpPr>
          <p:cNvPr id="3088" name="Text Box 16"/>
          <p:cNvSpPr txBox="1">
            <a:spLocks noChangeArrowheads="1"/>
          </p:cNvSpPr>
          <p:nvPr/>
        </p:nvSpPr>
        <p:spPr bwMode="auto">
          <a:xfrm>
            <a:off x="7310446" y="3881831"/>
            <a:ext cx="2428892" cy="554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40000"/>
              </a:lnSpc>
              <a:spcBef>
                <a:spcPts val="300"/>
              </a:spcBef>
              <a:spcAft>
                <a:spcPts val="1000"/>
              </a:spcAft>
            </a:pPr>
            <a:r>
              <a:rPr lang="en-US" sz="2400" b="1" dirty="0">
                <a:solidFill>
                  <a:srgbClr val="000000"/>
                </a:solidFill>
                <a:latin typeface="Calibri"/>
                <a:cs typeface="Calibri"/>
                <a:sym typeface="Arial"/>
                <a:rtl val="0"/>
              </a:rPr>
              <a:t>Reservoir</a:t>
            </a:r>
          </a:p>
          <a:p>
            <a:pPr algn="ctr" fontAlgn="base">
              <a:lnSpc>
                <a:spcPct val="40000"/>
              </a:lnSpc>
              <a:spcBef>
                <a:spcPts val="300"/>
              </a:spcBef>
              <a:spcAft>
                <a:spcPts val="1000"/>
              </a:spcAft>
            </a:pPr>
            <a:r>
              <a:rPr lang="en-US" sz="2400" b="1" dirty="0">
                <a:solidFill>
                  <a:srgbClr val="000000"/>
                </a:solidFill>
                <a:latin typeface="Calibri"/>
                <a:cs typeface="Calibri"/>
                <a:sym typeface="Arial"/>
                <a:rtl val="0"/>
              </a:rPr>
              <a:t>Area</a:t>
            </a:r>
            <a:endParaRPr lang="th-TH" sz="2400" b="1" dirty="0">
              <a:solidFill>
                <a:srgbClr val="000000"/>
              </a:solidFill>
              <a:latin typeface="Calibri"/>
              <a:cs typeface="Calibri"/>
              <a:sym typeface="Arial"/>
              <a:rtl val="0"/>
            </a:endParaRPr>
          </a:p>
        </p:txBody>
      </p:sp>
      <p:sp>
        <p:nvSpPr>
          <p:cNvPr id="3089" name="Text Box 17"/>
          <p:cNvSpPr txBox="1">
            <a:spLocks noChangeArrowheads="1"/>
          </p:cNvSpPr>
          <p:nvPr/>
        </p:nvSpPr>
        <p:spPr bwMode="auto">
          <a:xfrm>
            <a:off x="8239140" y="2364640"/>
            <a:ext cx="1571636"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FFFFFF"/>
                </a:solidFill>
                <a:latin typeface="Calibri"/>
                <a:cs typeface="Calibri"/>
                <a:sym typeface="Arial"/>
                <a:rtl val="0"/>
              </a:rPr>
              <a:t>Water way</a:t>
            </a:r>
            <a:endParaRPr lang="th-TH" sz="2400" b="1" dirty="0">
              <a:solidFill>
                <a:srgbClr val="FFFFFF"/>
              </a:solidFill>
              <a:latin typeface="Calibri"/>
              <a:cs typeface="Calibri"/>
              <a:sym typeface="Arial"/>
              <a:rtl val="0"/>
            </a:endParaRPr>
          </a:p>
        </p:txBody>
      </p:sp>
      <p:sp>
        <p:nvSpPr>
          <p:cNvPr id="3090" name="Text Box 18"/>
          <p:cNvSpPr txBox="1">
            <a:spLocks noChangeArrowheads="1"/>
          </p:cNvSpPr>
          <p:nvPr/>
        </p:nvSpPr>
        <p:spPr bwMode="auto">
          <a:xfrm rot="21395907">
            <a:off x="7013134" y="3064411"/>
            <a:ext cx="1928826"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Water level</a:t>
            </a:r>
            <a:endParaRPr lang="th-TH" sz="2400" b="1" dirty="0">
              <a:solidFill>
                <a:srgbClr val="000000"/>
              </a:solidFill>
              <a:latin typeface="Calibri"/>
              <a:cs typeface="Calibri"/>
              <a:sym typeface="Arial"/>
              <a:rtl val="0"/>
            </a:endParaRPr>
          </a:p>
        </p:txBody>
      </p:sp>
      <p:sp>
        <p:nvSpPr>
          <p:cNvPr id="3093" name="Text Box 21"/>
          <p:cNvSpPr txBox="1">
            <a:spLocks noChangeArrowheads="1"/>
          </p:cNvSpPr>
          <p:nvPr/>
        </p:nvSpPr>
        <p:spPr bwMode="auto">
          <a:xfrm>
            <a:off x="6167438" y="1793136"/>
            <a:ext cx="2357454" cy="805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FFFFFF"/>
                </a:solidFill>
                <a:latin typeface="Calibri"/>
                <a:cs typeface="Calibri"/>
                <a:sym typeface="Arial"/>
                <a:rtl val="0"/>
              </a:rPr>
              <a:t>Topographical Elevation</a:t>
            </a:r>
            <a:endParaRPr lang="th-TH" sz="2400" b="1" dirty="0">
              <a:solidFill>
                <a:srgbClr val="FFFFFF"/>
              </a:solidFill>
              <a:latin typeface="Calibri"/>
              <a:cs typeface="Calibri"/>
              <a:sym typeface="Arial"/>
              <a:rtl val="0"/>
            </a:endParaRPr>
          </a:p>
        </p:txBody>
      </p:sp>
      <p:sp>
        <p:nvSpPr>
          <p:cNvPr id="29" name="Text Box 18"/>
          <p:cNvSpPr txBox="1">
            <a:spLocks noChangeArrowheads="1"/>
          </p:cNvSpPr>
          <p:nvPr/>
        </p:nvSpPr>
        <p:spPr bwMode="auto">
          <a:xfrm rot="877086">
            <a:off x="7121309" y="4467644"/>
            <a:ext cx="1928826"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Water level</a:t>
            </a:r>
            <a:endParaRPr lang="th-TH" sz="2400" b="1" dirty="0">
              <a:solidFill>
                <a:srgbClr val="000000"/>
              </a:solidFill>
              <a:latin typeface="Calibri"/>
              <a:cs typeface="Calibri"/>
              <a:sym typeface="Arial"/>
              <a:rtl val="0"/>
            </a:endParaRPr>
          </a:p>
        </p:txBody>
      </p:sp>
      <p:cxnSp>
        <p:nvCxnSpPr>
          <p:cNvPr id="32" name="ลูกศรเชื่อมต่อแบบตรง 31"/>
          <p:cNvCxnSpPr/>
          <p:nvPr/>
        </p:nvCxnSpPr>
        <p:spPr>
          <a:xfrm rot="16200000" flipH="1">
            <a:off x="9096398" y="2721831"/>
            <a:ext cx="714378" cy="5715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95" name="Text Box 23"/>
          <p:cNvSpPr txBox="1">
            <a:spLocks noChangeArrowheads="1"/>
          </p:cNvSpPr>
          <p:nvPr/>
        </p:nvSpPr>
        <p:spPr bwMode="auto">
          <a:xfrm rot="16444290">
            <a:off x="8935052" y="3956004"/>
            <a:ext cx="1485908"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Dam Line</a:t>
            </a:r>
            <a:endParaRPr lang="th-TH" sz="2400" b="1" dirty="0">
              <a:solidFill>
                <a:srgbClr val="000000"/>
              </a:solidFill>
              <a:latin typeface="Calibri"/>
              <a:cs typeface="Calibri"/>
              <a:sym typeface="Arial"/>
              <a:rtl val="0"/>
            </a:endParaRPr>
          </a:p>
        </p:txBody>
      </p:sp>
      <p:sp>
        <p:nvSpPr>
          <p:cNvPr id="3096" name="Text Box 24"/>
          <p:cNvSpPr txBox="1">
            <a:spLocks noChangeArrowheads="1"/>
          </p:cNvSpPr>
          <p:nvPr/>
        </p:nvSpPr>
        <p:spPr bwMode="auto">
          <a:xfrm>
            <a:off x="2666976" y="1936012"/>
            <a:ext cx="2655479" cy="5545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40000"/>
              </a:lnSpc>
              <a:spcBef>
                <a:spcPts val="300"/>
              </a:spcBef>
              <a:spcAft>
                <a:spcPts val="1000"/>
              </a:spcAft>
            </a:pPr>
            <a:r>
              <a:rPr lang="en-US" sz="2400" b="1" dirty="0">
                <a:solidFill>
                  <a:srgbClr val="000000"/>
                </a:solidFill>
                <a:latin typeface="Calibri"/>
                <a:ea typeface="Angsana New" pitchFamily="18" charset="-34"/>
                <a:cs typeface="Calibri"/>
                <a:sym typeface="Arial"/>
                <a:rtl val="0"/>
              </a:rPr>
              <a:t>Cross-section of</a:t>
            </a:r>
          </a:p>
          <a:p>
            <a:pPr algn="ctr" fontAlgn="base">
              <a:lnSpc>
                <a:spcPct val="40000"/>
              </a:lnSpc>
              <a:spcBef>
                <a:spcPts val="300"/>
              </a:spcBef>
              <a:spcAft>
                <a:spcPts val="1000"/>
              </a:spcAft>
            </a:pPr>
            <a:r>
              <a:rPr lang="en-US" sz="2400" b="1" dirty="0">
                <a:solidFill>
                  <a:srgbClr val="000000"/>
                </a:solidFill>
                <a:latin typeface="Calibri"/>
                <a:ea typeface="Angsana New" pitchFamily="18" charset="-34"/>
                <a:cs typeface="Calibri"/>
                <a:sym typeface="Arial"/>
                <a:rtl val="0"/>
              </a:rPr>
              <a:t>Reservoir</a:t>
            </a:r>
          </a:p>
        </p:txBody>
      </p:sp>
      <p:sp>
        <p:nvSpPr>
          <p:cNvPr id="14" name="Text Box 21"/>
          <p:cNvSpPr txBox="1">
            <a:spLocks noChangeArrowheads="1"/>
          </p:cNvSpPr>
          <p:nvPr/>
        </p:nvSpPr>
        <p:spPr bwMode="auto">
          <a:xfrm>
            <a:off x="4439816" y="4748143"/>
            <a:ext cx="2357454" cy="8051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FFFFFF"/>
                </a:solidFill>
                <a:latin typeface="Calibri"/>
                <a:cs typeface="Calibri"/>
                <a:sym typeface="Arial"/>
                <a:rtl val="0"/>
              </a:rPr>
              <a:t>Topographical Elevation</a:t>
            </a:r>
            <a:endParaRPr lang="th-TH" sz="2400" b="1" dirty="0">
              <a:solidFill>
                <a:srgbClr val="FFFFFF"/>
              </a:solidFill>
              <a:latin typeface="Calibri"/>
              <a:cs typeface="Calibri"/>
              <a:sym typeface="Arial"/>
              <a:rtl val="0"/>
            </a:endParaRPr>
          </a:p>
        </p:txBody>
      </p:sp>
      <p:sp>
        <p:nvSpPr>
          <p:cNvPr id="15" name="สี่เหลี่ยมผืนผ้า 14"/>
          <p:cNvSpPr/>
          <p:nvPr/>
        </p:nvSpPr>
        <p:spPr>
          <a:xfrm>
            <a:off x="2095472" y="6395311"/>
            <a:ext cx="8572528" cy="430887"/>
          </a:xfrm>
          <a:prstGeom prst="rect">
            <a:avLst/>
          </a:prstGeom>
        </p:spPr>
        <p:txBody>
          <a:bodyPr wrap="square">
            <a:spAutoFit/>
          </a:bodyPr>
          <a:lstStyle/>
          <a:p>
            <a:pPr fontAlgn="base">
              <a:spcBef>
                <a:spcPct val="0"/>
              </a:spcBef>
              <a:spcAft>
                <a:spcPct val="0"/>
              </a:spcAft>
              <a:defRPr/>
            </a:pPr>
            <a:r>
              <a:rPr lang="en-US" sz="2200" dirty="0">
                <a:solidFill>
                  <a:srgbClr val="000000"/>
                </a:solidFill>
                <a:latin typeface="Calibri"/>
                <a:cs typeface="Calibri"/>
                <a:sym typeface="Arial"/>
                <a:rtl val="0"/>
              </a:rPr>
              <a:t>Assessment of Water Reserved Areas in Mae </a:t>
            </a:r>
            <a:r>
              <a:rPr lang="en-US" sz="2200" dirty="0" err="1">
                <a:solidFill>
                  <a:srgbClr val="000000"/>
                </a:solidFill>
                <a:latin typeface="Calibri"/>
                <a:cs typeface="Calibri"/>
                <a:sym typeface="Arial"/>
                <a:rtl val="0"/>
              </a:rPr>
              <a:t>Tha</a:t>
            </a:r>
            <a:r>
              <a:rPr lang="en-US" sz="2200" dirty="0">
                <a:solidFill>
                  <a:srgbClr val="000000"/>
                </a:solidFill>
                <a:latin typeface="Calibri"/>
                <a:cs typeface="Calibri"/>
                <a:sym typeface="Arial"/>
                <a:rtl val="0"/>
              </a:rPr>
              <a:t>: Reservoir Area</a:t>
            </a:r>
            <a:endParaRPr lang="th-TH" sz="2200" dirty="0">
              <a:solidFill>
                <a:srgbClr val="000000"/>
              </a:solidFill>
              <a:latin typeface="Calibri"/>
              <a:cs typeface="Calibri"/>
              <a:sym typeface="Arial"/>
              <a:rtl val="0"/>
            </a:endParaRPr>
          </a:p>
        </p:txBody>
      </p:sp>
    </p:spTree>
    <p:extLst>
      <p:ext uri="{BB962C8B-B14F-4D97-AF65-F5344CB8AC3E}">
        <p14:creationId xmlns:p14="http://schemas.microsoft.com/office/powerpoint/2010/main" val="1448149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descr="C:\Users\ok\Pictures\Action!\Desktop 14-01-2013 23-46-11-809.jpg"/>
          <p:cNvPicPr/>
          <p:nvPr/>
        </p:nvPicPr>
        <p:blipFill>
          <a:blip r:embed="rId3" cstate="print"/>
          <a:srcRect/>
          <a:stretch>
            <a:fillRect/>
          </a:stretch>
        </p:blipFill>
        <p:spPr bwMode="auto">
          <a:xfrm>
            <a:off x="1981200" y="1617211"/>
            <a:ext cx="8359200" cy="5040000"/>
          </a:xfrm>
          <a:prstGeom prst="rect">
            <a:avLst/>
          </a:prstGeom>
          <a:noFill/>
          <a:ln w="9525">
            <a:noFill/>
            <a:miter lim="800000"/>
            <a:headEnd/>
            <a:tailEnd/>
          </a:ln>
        </p:spPr>
      </p:pic>
      <p:sp>
        <p:nvSpPr>
          <p:cNvPr id="7" name="Text Box 21"/>
          <p:cNvSpPr txBox="1">
            <a:spLocks noChangeArrowheads="1"/>
          </p:cNvSpPr>
          <p:nvPr/>
        </p:nvSpPr>
        <p:spPr bwMode="auto">
          <a:xfrm>
            <a:off x="5881686" y="3071811"/>
            <a:ext cx="2357454" cy="4505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FFFF00"/>
                </a:solidFill>
                <a:latin typeface="TH Niramit AS" pitchFamily="2" charset="-34"/>
                <a:cs typeface="TH Niramit AS" pitchFamily="2" charset="-34"/>
                <a:sym typeface="Arial"/>
                <a:rtl val="0"/>
              </a:rPr>
              <a:t>Watershed</a:t>
            </a:r>
            <a:endParaRPr lang="th-TH" sz="2400" b="1" dirty="0">
              <a:solidFill>
                <a:srgbClr val="FFFF00"/>
              </a:solidFill>
              <a:latin typeface="TH Niramit AS" pitchFamily="2" charset="-34"/>
              <a:cs typeface="TH Niramit AS" pitchFamily="2" charset="-34"/>
              <a:sym typeface="Arial"/>
              <a:rtl val="0"/>
            </a:endParaRPr>
          </a:p>
        </p:txBody>
      </p:sp>
      <p:sp>
        <p:nvSpPr>
          <p:cNvPr id="2" name="Title 1"/>
          <p:cNvSpPr>
            <a:spLocks noGrp="1"/>
          </p:cNvSpPr>
          <p:nvPr>
            <p:ph type="title"/>
          </p:nvPr>
        </p:nvSpPr>
        <p:spPr/>
        <p:txBody>
          <a:bodyPr>
            <a:normAutofit fontScale="90000"/>
          </a:bodyPr>
          <a:lstStyle/>
          <a:p>
            <a:r>
              <a:rPr lang="en-US">
                <a:sym typeface="Arial"/>
              </a:rPr>
              <a:t>Assessment of Water Reserved Areas in Mae Tha: Watershed</a:t>
            </a:r>
            <a:endParaRPr lang="en-US" dirty="0"/>
          </a:p>
        </p:txBody>
      </p:sp>
    </p:spTree>
    <p:extLst>
      <p:ext uri="{BB962C8B-B14F-4D97-AF65-F5344CB8AC3E}">
        <p14:creationId xmlns:p14="http://schemas.microsoft.com/office/powerpoint/2010/main" val="1216019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ยึดหมายเลขภาพนิ่ง 5"/>
          <p:cNvSpPr>
            <a:spLocks noGrp="1"/>
          </p:cNvSpPr>
          <p:nvPr>
            <p:ph type="sldNum" sz="quarter" idx="12"/>
          </p:nvPr>
        </p:nvSpPr>
        <p:spPr/>
        <p:txBody>
          <a:bodyPr/>
          <a:lstStyle/>
          <a:p>
            <a:fld id="{821B9F51-EEBC-4E58-94AA-969EB694DCFD}" type="slidenum">
              <a:rPr lang="en-US" smtClean="0"/>
              <a:pPr/>
              <a:t>59</a:t>
            </a:fld>
            <a:endParaRPr lang="th-TH"/>
          </a:p>
        </p:txBody>
      </p:sp>
      <p:sp>
        <p:nvSpPr>
          <p:cNvPr id="2" name="Title 1"/>
          <p:cNvSpPr>
            <a:spLocks noGrp="1"/>
          </p:cNvSpPr>
          <p:nvPr>
            <p:ph type="title"/>
          </p:nvPr>
        </p:nvSpPr>
        <p:spPr/>
        <p:txBody>
          <a:bodyPr>
            <a:normAutofit fontScale="90000"/>
          </a:bodyPr>
          <a:lstStyle/>
          <a:p>
            <a:r>
              <a:rPr lang="en-US" dirty="0">
                <a:sym typeface="Arial"/>
              </a:rPr>
              <a:t>Assessment of Water Reserved Areas in Mae </a:t>
            </a:r>
            <a:r>
              <a:rPr lang="en-US" dirty="0" err="1">
                <a:sym typeface="Arial"/>
              </a:rPr>
              <a:t>Tha</a:t>
            </a:r>
            <a:r>
              <a:rPr lang="en-US" dirty="0">
                <a:sym typeface="Arial"/>
              </a:rPr>
              <a:t>: Dam Structure</a:t>
            </a:r>
            <a:endParaRPr lang="en-US" dirty="0"/>
          </a:p>
        </p:txBody>
      </p:sp>
      <p:grpSp>
        <p:nvGrpSpPr>
          <p:cNvPr id="16" name="กลุ่ม 15"/>
          <p:cNvGrpSpPr/>
          <p:nvPr/>
        </p:nvGrpSpPr>
        <p:grpSpPr>
          <a:xfrm>
            <a:off x="2079632" y="1357298"/>
            <a:ext cx="8159773" cy="4999052"/>
            <a:chOff x="555631" y="1357298"/>
            <a:chExt cx="8159773" cy="4999052"/>
          </a:xfrm>
        </p:grpSpPr>
        <p:pic>
          <p:nvPicPr>
            <p:cNvPr id="57346" name="Picture 2" descr="D:\2_ Research\1.โครงการวิจัยน้ำ_ส.ศึกษานโยบายสาธารณะ นสธ. แม่ทา\ประเมินพื้นที่เพื่อการชลประทาน\ผลการประเมิน\แม่ทา\Nam_Mae_Tha3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5631" y="1357298"/>
              <a:ext cx="8159773" cy="4999052"/>
            </a:xfrm>
            <a:prstGeom prst="rect">
              <a:avLst/>
            </a:prstGeom>
            <a:noFill/>
          </p:spPr>
        </p:pic>
        <p:sp>
          <p:nvSpPr>
            <p:cNvPr id="5127" name="Text Box 7"/>
            <p:cNvSpPr txBox="1">
              <a:spLocks noChangeArrowheads="1"/>
            </p:cNvSpPr>
            <p:nvPr/>
          </p:nvSpPr>
          <p:spPr bwMode="auto">
            <a:xfrm>
              <a:off x="3643306" y="2857496"/>
              <a:ext cx="1143008"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Front</a:t>
              </a:r>
              <a:endParaRPr lang="th-TH" sz="2400" b="1" dirty="0">
                <a:solidFill>
                  <a:srgbClr val="000000"/>
                </a:solidFill>
                <a:latin typeface="Calibri"/>
                <a:cs typeface="Calibri"/>
                <a:sym typeface="Arial"/>
                <a:rtl val="0"/>
              </a:endParaRPr>
            </a:p>
          </p:txBody>
        </p:sp>
        <p:sp>
          <p:nvSpPr>
            <p:cNvPr id="5128" name="Text Box 8"/>
            <p:cNvSpPr txBox="1">
              <a:spLocks noChangeArrowheads="1"/>
            </p:cNvSpPr>
            <p:nvPr/>
          </p:nvSpPr>
          <p:spPr bwMode="auto">
            <a:xfrm>
              <a:off x="714348" y="2857496"/>
              <a:ext cx="1285884"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ea typeface="Angsana New" pitchFamily="18" charset="-34"/>
                  <a:cs typeface="Calibri"/>
                  <a:sym typeface="Arial"/>
                  <a:rtl val="0"/>
                </a:rPr>
                <a:t>Back</a:t>
              </a:r>
              <a:endParaRPr lang="th-TH" sz="2400" b="1" dirty="0">
                <a:solidFill>
                  <a:srgbClr val="000000"/>
                </a:solidFill>
                <a:latin typeface="Calibri"/>
                <a:cs typeface="Calibri"/>
                <a:sym typeface="Arial"/>
                <a:rtl val="0"/>
              </a:endParaRPr>
            </a:p>
          </p:txBody>
        </p:sp>
        <p:sp>
          <p:nvSpPr>
            <p:cNvPr id="5129" name="Text Box 9"/>
            <p:cNvSpPr txBox="1">
              <a:spLocks noChangeArrowheads="1"/>
            </p:cNvSpPr>
            <p:nvPr/>
          </p:nvSpPr>
          <p:spPr bwMode="auto">
            <a:xfrm>
              <a:off x="5154359" y="3668644"/>
              <a:ext cx="1338259" cy="8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Dam Height</a:t>
              </a:r>
              <a:endParaRPr lang="th-TH" sz="2400" b="1" dirty="0">
                <a:solidFill>
                  <a:srgbClr val="000000"/>
                </a:solidFill>
                <a:latin typeface="Calibri"/>
                <a:cs typeface="Calibri"/>
                <a:sym typeface="Arial"/>
                <a:rtl val="0"/>
              </a:endParaRPr>
            </a:p>
          </p:txBody>
        </p:sp>
        <p:sp>
          <p:nvSpPr>
            <p:cNvPr id="5130" name="Text Box 10"/>
            <p:cNvSpPr txBox="1">
              <a:spLocks noChangeArrowheads="1"/>
            </p:cNvSpPr>
            <p:nvPr/>
          </p:nvSpPr>
          <p:spPr bwMode="auto">
            <a:xfrm>
              <a:off x="6072198" y="2062533"/>
              <a:ext cx="1571636"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ea typeface="Angsana New" pitchFamily="18" charset="-34"/>
                  <a:cs typeface="Calibri"/>
                  <a:sym typeface="Arial"/>
                  <a:rtl val="0"/>
                </a:rPr>
                <a:t>Top level</a:t>
              </a:r>
              <a:endParaRPr lang="th-TH" sz="2400" b="1" dirty="0">
                <a:solidFill>
                  <a:srgbClr val="000000"/>
                </a:solidFill>
                <a:latin typeface="Calibri"/>
                <a:cs typeface="Calibri"/>
                <a:sym typeface="Arial"/>
                <a:rtl val="0"/>
              </a:endParaRPr>
            </a:p>
          </p:txBody>
        </p:sp>
        <p:sp>
          <p:nvSpPr>
            <p:cNvPr id="5131" name="Text Box 11"/>
            <p:cNvSpPr txBox="1">
              <a:spLocks noChangeArrowheads="1"/>
            </p:cNvSpPr>
            <p:nvPr/>
          </p:nvSpPr>
          <p:spPr bwMode="auto">
            <a:xfrm>
              <a:off x="6143636" y="2857496"/>
              <a:ext cx="2316796" cy="8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Highest water level</a:t>
              </a:r>
              <a:endParaRPr lang="th-TH" sz="2400" b="1" dirty="0">
                <a:solidFill>
                  <a:srgbClr val="000000"/>
                </a:solidFill>
                <a:latin typeface="Calibri"/>
                <a:cs typeface="Calibri"/>
                <a:sym typeface="Arial"/>
                <a:rtl val="0"/>
              </a:endParaRPr>
            </a:p>
          </p:txBody>
        </p:sp>
        <p:sp>
          <p:nvSpPr>
            <p:cNvPr id="5132" name="Text Box 12"/>
            <p:cNvSpPr txBox="1">
              <a:spLocks noChangeArrowheads="1"/>
            </p:cNvSpPr>
            <p:nvPr/>
          </p:nvSpPr>
          <p:spPr bwMode="auto">
            <a:xfrm>
              <a:off x="4830392" y="4602821"/>
              <a:ext cx="3384946" cy="44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Bottom (stream base)</a:t>
              </a:r>
              <a:endParaRPr lang="th-TH" sz="2400" b="1" dirty="0">
                <a:solidFill>
                  <a:srgbClr val="000000"/>
                </a:solidFill>
                <a:latin typeface="Calibri"/>
                <a:cs typeface="Calibri"/>
                <a:sym typeface="Arial"/>
                <a:rtl val="0"/>
              </a:endParaRPr>
            </a:p>
          </p:txBody>
        </p:sp>
        <p:sp>
          <p:nvSpPr>
            <p:cNvPr id="5133" name="Text Box 13"/>
            <p:cNvSpPr txBox="1">
              <a:spLocks noChangeArrowheads="1"/>
            </p:cNvSpPr>
            <p:nvPr/>
          </p:nvSpPr>
          <p:spPr bwMode="auto">
            <a:xfrm>
              <a:off x="2928926" y="5234250"/>
              <a:ext cx="1857388" cy="44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Base Core</a:t>
              </a:r>
              <a:endParaRPr lang="th-TH" sz="2400" b="1" dirty="0">
                <a:solidFill>
                  <a:srgbClr val="000000"/>
                </a:solidFill>
                <a:latin typeface="Calibri"/>
                <a:cs typeface="Calibri"/>
                <a:sym typeface="Arial"/>
                <a:rtl val="0"/>
              </a:endParaRPr>
            </a:p>
          </p:txBody>
        </p:sp>
        <p:sp>
          <p:nvSpPr>
            <p:cNvPr id="5134" name="Text Box 14"/>
            <p:cNvSpPr txBox="1">
              <a:spLocks noChangeArrowheads="1"/>
            </p:cNvSpPr>
            <p:nvPr/>
          </p:nvSpPr>
          <p:spPr bwMode="auto">
            <a:xfrm>
              <a:off x="5143504" y="1571612"/>
              <a:ext cx="3071834" cy="4469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ea typeface="Angsana New" pitchFamily="18" charset="-34"/>
                  <a:cs typeface="Calibri"/>
                  <a:sym typeface="Arial"/>
                  <a:rtl val="0"/>
                </a:rPr>
                <a:t>[cross-section]</a:t>
              </a:r>
              <a:endParaRPr lang="th-TH" sz="2400" b="1" dirty="0">
                <a:solidFill>
                  <a:srgbClr val="000000"/>
                </a:solidFill>
                <a:latin typeface="Calibri"/>
                <a:cs typeface="Calibri"/>
                <a:sym typeface="Arial"/>
                <a:rtl val="0"/>
              </a:endParaRPr>
            </a:p>
          </p:txBody>
        </p:sp>
        <p:sp>
          <p:nvSpPr>
            <p:cNvPr id="15" name="สี่เหลี่ยมผืนผ้า 14"/>
            <p:cNvSpPr/>
            <p:nvPr/>
          </p:nvSpPr>
          <p:spPr>
            <a:xfrm>
              <a:off x="2428860" y="1357298"/>
              <a:ext cx="428628" cy="9286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th-TH" sz="2800">
                <a:solidFill>
                  <a:srgbClr val="FFFFFF"/>
                </a:solidFill>
                <a:sym typeface="Arial"/>
                <a:rtl val="0"/>
              </a:endParaRPr>
            </a:p>
          </p:txBody>
        </p:sp>
        <p:sp>
          <p:nvSpPr>
            <p:cNvPr id="5126" name="Text Box 6"/>
            <p:cNvSpPr txBox="1">
              <a:spLocks noChangeArrowheads="1"/>
            </p:cNvSpPr>
            <p:nvPr/>
          </p:nvSpPr>
          <p:spPr bwMode="auto">
            <a:xfrm>
              <a:off x="1828201" y="1872471"/>
              <a:ext cx="1706554" cy="449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ctr" fontAlgn="base">
                <a:lnSpc>
                  <a:spcPct val="96000"/>
                </a:lnSpc>
                <a:spcBef>
                  <a:spcPct val="0"/>
                </a:spcBef>
                <a:spcAft>
                  <a:spcPts val="1000"/>
                </a:spcAft>
              </a:pPr>
              <a:r>
                <a:rPr lang="en-US" sz="2400" b="1" dirty="0">
                  <a:solidFill>
                    <a:srgbClr val="000000"/>
                  </a:solidFill>
                  <a:latin typeface="Calibri"/>
                  <a:cs typeface="Calibri"/>
                  <a:sym typeface="Arial"/>
                  <a:rtl val="0"/>
                </a:rPr>
                <a:t>Dam Top</a:t>
              </a:r>
              <a:endParaRPr lang="th-TH" sz="2400" b="1" dirty="0">
                <a:solidFill>
                  <a:srgbClr val="000000"/>
                </a:solidFill>
                <a:latin typeface="Calibri"/>
                <a:cs typeface="Calibri"/>
                <a:sym typeface="Arial"/>
                <a:rtl val="0"/>
              </a:endParaRPr>
            </a:p>
          </p:txBody>
        </p:sp>
      </p:grpSp>
    </p:spTree>
    <p:extLst>
      <p:ext uri="{BB962C8B-B14F-4D97-AF65-F5344CB8AC3E}">
        <p14:creationId xmlns:p14="http://schemas.microsoft.com/office/powerpoint/2010/main" val="347627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sz="2500" dirty="0">
                <a:latin typeface="Calibri"/>
                <a:ea typeface="Arial"/>
                <a:cs typeface="Calibri"/>
              </a:rPr>
              <a:t>Intensification of the hydrologic cycle: Climate change is hydrologic change</a:t>
            </a:r>
          </a:p>
          <a:p>
            <a:r>
              <a:rPr lang="en-US" sz="2500" dirty="0">
                <a:latin typeface="Calibri"/>
                <a:cs typeface="Calibri"/>
              </a:rPr>
              <a:t>Brief review of effects of CC on water</a:t>
            </a:r>
          </a:p>
          <a:p>
            <a:r>
              <a:rPr lang="en-US" sz="2500" dirty="0">
                <a:latin typeface="Calibri"/>
                <a:cs typeface="Calibri"/>
              </a:rPr>
              <a:t>Best Management Practices</a:t>
            </a:r>
          </a:p>
          <a:p>
            <a:r>
              <a:rPr lang="en-US" sz="2500" dirty="0">
                <a:latin typeface="Calibri"/>
                <a:cs typeface="Calibri"/>
              </a:rPr>
              <a:t>Adaptation (some examples)</a:t>
            </a:r>
          </a:p>
          <a:p>
            <a:r>
              <a:rPr lang="en-US" sz="2500" dirty="0">
                <a:latin typeface="Calibri"/>
                <a:cs typeface="Calibri"/>
              </a:rPr>
              <a:t>Case studies in local watersheds</a:t>
            </a:r>
          </a:p>
        </p:txBody>
      </p:sp>
      <p:sp>
        <p:nvSpPr>
          <p:cNvPr id="2" name="Title 1"/>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9790916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ตาราง 2"/>
          <p:cNvGraphicFramePr>
            <a:graphicFrameLocks noGrp="1"/>
          </p:cNvGraphicFramePr>
          <p:nvPr>
            <p:extLst>
              <p:ext uri="{D42A27DB-BD31-4B8C-83A1-F6EECF244321}">
                <p14:modId xmlns:p14="http://schemas.microsoft.com/office/powerpoint/2010/main" val="3831257062"/>
              </p:ext>
            </p:extLst>
          </p:nvPr>
        </p:nvGraphicFramePr>
        <p:xfrm>
          <a:off x="1318846" y="1143007"/>
          <a:ext cx="9319847" cy="5671262"/>
        </p:xfrm>
        <a:graphic>
          <a:graphicData uri="http://schemas.openxmlformats.org/drawingml/2006/table">
            <a:tbl>
              <a:tblPr/>
              <a:tblGrid>
                <a:gridCol w="693212">
                  <a:extLst>
                    <a:ext uri="{9D8B030D-6E8A-4147-A177-3AD203B41FA5}">
                      <a16:colId xmlns:a16="http://schemas.microsoft.com/office/drawing/2014/main" val="20000"/>
                    </a:ext>
                  </a:extLst>
                </a:gridCol>
                <a:gridCol w="4852482">
                  <a:extLst>
                    <a:ext uri="{9D8B030D-6E8A-4147-A177-3AD203B41FA5}">
                      <a16:colId xmlns:a16="http://schemas.microsoft.com/office/drawing/2014/main" val="20001"/>
                    </a:ext>
                  </a:extLst>
                </a:gridCol>
                <a:gridCol w="3774153">
                  <a:extLst>
                    <a:ext uri="{9D8B030D-6E8A-4147-A177-3AD203B41FA5}">
                      <a16:colId xmlns:a16="http://schemas.microsoft.com/office/drawing/2014/main" val="20002"/>
                    </a:ext>
                  </a:extLst>
                </a:gridCol>
              </a:tblGrid>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Name of Reservoir</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h-TH"/>
                    </a:p>
                  </a:txBody>
                  <a:tcPr/>
                </a:tc>
                <a:extLst>
                  <a:ext uri="{0D108BD9-81ED-4DB2-BD59-A6C34878D82A}">
                    <a16:rowId xmlns:a16="http://schemas.microsoft.com/office/drawing/2014/main" val="10000"/>
                  </a:ext>
                </a:extLst>
              </a:tr>
              <a:tr h="452837">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2.</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Location of Dam</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15000"/>
                        </a:lnSpc>
                        <a:spcAft>
                          <a:spcPts val="0"/>
                        </a:spcAft>
                      </a:pPr>
                      <a:r>
                        <a:rPr lang="en-US" sz="1600" b="1" dirty="0">
                          <a:solidFill>
                            <a:schemeClr val="tx2">
                              <a:lumMod val="50000"/>
                            </a:schemeClr>
                          </a:solidFill>
                          <a:latin typeface="Calibri"/>
                          <a:ea typeface="Calibri"/>
                          <a:cs typeface="Calibri"/>
                        </a:rPr>
                        <a:t>Ban</a:t>
                      </a:r>
                      <a:r>
                        <a:rPr lang="th-TH" sz="1600" b="1" dirty="0">
                          <a:solidFill>
                            <a:schemeClr val="tx2">
                              <a:lumMod val="50000"/>
                            </a:schemeClr>
                          </a:solidFill>
                          <a:latin typeface="Calibri"/>
                          <a:ea typeface="Calibri"/>
                          <a:cs typeface="Calibri"/>
                        </a:rPr>
                        <a:t>.............</a:t>
                      </a:r>
                      <a:r>
                        <a:rPr lang="th-TH" sz="1600" b="1" baseline="0" dirty="0">
                          <a:solidFill>
                            <a:schemeClr val="tx2">
                              <a:lumMod val="50000"/>
                            </a:schemeClr>
                          </a:solidFill>
                          <a:latin typeface="Calibri"/>
                          <a:ea typeface="Calibri"/>
                          <a:cs typeface="Calibri"/>
                        </a:rPr>
                        <a:t> (</a:t>
                      </a:r>
                      <a:r>
                        <a:rPr lang="en-US" sz="1600" b="1" dirty="0">
                          <a:solidFill>
                            <a:schemeClr val="tx2">
                              <a:lumMod val="50000"/>
                            </a:schemeClr>
                          </a:solidFill>
                          <a:latin typeface="Calibri"/>
                          <a:ea typeface="Calibri"/>
                          <a:cs typeface="Calibri"/>
                        </a:rPr>
                        <a:t>X = 52</a:t>
                      </a:r>
                      <a:r>
                        <a:rPr lang="th-TH" sz="1600" b="1" dirty="0">
                          <a:solidFill>
                            <a:schemeClr val="tx2">
                              <a:lumMod val="50000"/>
                            </a:schemeClr>
                          </a:solidFill>
                          <a:latin typeface="Calibri"/>
                          <a:ea typeface="Calibri"/>
                          <a:cs typeface="Calibri"/>
                        </a:rPr>
                        <a:t>9131</a:t>
                      </a:r>
                      <a:r>
                        <a:rPr lang="en-US" sz="1600" b="1" dirty="0">
                          <a:solidFill>
                            <a:schemeClr val="tx2">
                              <a:lumMod val="50000"/>
                            </a:schemeClr>
                          </a:solidFill>
                          <a:latin typeface="Calibri"/>
                          <a:ea typeface="Calibri"/>
                          <a:cs typeface="Calibri"/>
                        </a:rPr>
                        <a:t>  Y = 2060898)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8940">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3.</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indent="0" algn="l" defTabSz="914400" rtl="0" eaLnBrk="1" fontAlgn="auto" latinLnBrk="0" hangingPunct="1">
                        <a:lnSpc>
                          <a:spcPct val="114000"/>
                        </a:lnSpc>
                        <a:spcBef>
                          <a:spcPts val="0"/>
                        </a:spcBef>
                        <a:spcAft>
                          <a:spcPts val="0"/>
                        </a:spcAft>
                        <a:buClrTx/>
                        <a:buSzTx/>
                        <a:buFontTx/>
                        <a:buNone/>
                        <a:tabLst/>
                        <a:defRPr/>
                      </a:pPr>
                      <a:r>
                        <a:rPr lang="en-US" sz="1600" b="1" dirty="0">
                          <a:solidFill>
                            <a:schemeClr val="tx2">
                              <a:lumMod val="50000"/>
                            </a:schemeClr>
                          </a:solidFill>
                          <a:latin typeface="Calibri"/>
                          <a:cs typeface="Calibri"/>
                        </a:rPr>
                        <a:t>Water Reserved Leveling </a:t>
                      </a:r>
                      <a:r>
                        <a:rPr lang="th-TH" sz="1600" b="1" dirty="0">
                          <a:solidFill>
                            <a:schemeClr val="tx2">
                              <a:lumMod val="50000"/>
                            </a:schemeClr>
                          </a:solidFill>
                          <a:latin typeface="Calibri"/>
                          <a:cs typeface="Calibri"/>
                        </a:rPr>
                        <a:t>(</a:t>
                      </a:r>
                      <a:r>
                        <a:rPr lang="en-US" sz="1600" b="1" baseline="0" dirty="0">
                          <a:solidFill>
                            <a:schemeClr val="tx2">
                              <a:lumMod val="50000"/>
                            </a:schemeClr>
                          </a:solidFill>
                          <a:latin typeface="Calibri"/>
                          <a:cs typeface="Calibri"/>
                        </a:rPr>
                        <a:t>by topography</a:t>
                      </a:r>
                      <a:r>
                        <a:rPr lang="th-TH" sz="1600" b="1" dirty="0">
                          <a:solidFill>
                            <a:schemeClr val="tx2">
                              <a:lumMod val="50000"/>
                            </a:schemeClr>
                          </a:solidFill>
                          <a:latin typeface="Calibri"/>
                          <a:cs typeface="Calibri"/>
                        </a:rPr>
                        <a:t>)</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810" algn="l">
                        <a:lnSpc>
                          <a:spcPts val="1200"/>
                        </a:lnSpc>
                        <a:spcBef>
                          <a:spcPts val="600"/>
                        </a:spcBef>
                        <a:spcAft>
                          <a:spcPts val="0"/>
                        </a:spcAft>
                      </a:pPr>
                      <a:r>
                        <a:rPr lang="en-US" sz="1600" b="1" dirty="0">
                          <a:solidFill>
                            <a:schemeClr val="tx2">
                              <a:lumMod val="50000"/>
                            </a:schemeClr>
                          </a:solidFill>
                          <a:latin typeface="Calibri"/>
                          <a:ea typeface="Calibri"/>
                          <a:cs typeface="Calibri"/>
                        </a:rPr>
                        <a:t>+546.000 m.</a:t>
                      </a:r>
                      <a:r>
                        <a:rPr lang="th-TH" sz="1600" b="1" dirty="0">
                          <a:solidFill>
                            <a:schemeClr val="tx2">
                              <a:lumMod val="50000"/>
                            </a:schemeClr>
                          </a:solidFill>
                          <a:latin typeface="Calibri"/>
                          <a:ea typeface="Calibri"/>
                          <a:cs typeface="Calibri"/>
                        </a:rPr>
                        <a:t> </a:t>
                      </a:r>
                      <a:r>
                        <a:rPr lang="en-US" sz="1600" b="1" dirty="0">
                          <a:solidFill>
                            <a:schemeClr val="tx2">
                              <a:lumMod val="50000"/>
                            </a:schemeClr>
                          </a:solidFill>
                          <a:latin typeface="Calibri"/>
                          <a:ea typeface="Calibri"/>
                          <a:cs typeface="Calibri"/>
                        </a:rPr>
                        <a:t>(</a:t>
                      </a:r>
                      <a:r>
                        <a:rPr lang="en-US" sz="1600" b="1" dirty="0" err="1">
                          <a:solidFill>
                            <a:schemeClr val="tx2">
                              <a:lumMod val="50000"/>
                            </a:schemeClr>
                          </a:solidFill>
                          <a:latin typeface="Calibri"/>
                          <a:ea typeface="Calibri"/>
                          <a:cs typeface="Calibri"/>
                        </a:rPr>
                        <a:t>msl</a:t>
                      </a:r>
                      <a:r>
                        <a:rPr lang="en-US" sz="1600" b="1" dirty="0">
                          <a:solidFill>
                            <a:schemeClr val="tx2">
                              <a:lumMod val="50000"/>
                            </a:schemeClr>
                          </a:solidFill>
                          <a:latin typeface="Calibri"/>
                          <a:ea typeface="Calibri"/>
                          <a:cs typeface="Calibri"/>
                        </a:rPr>
                        <a:t>)</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4.</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marR="0" indent="0" algn="l" defTabSz="914400" rtl="0" eaLnBrk="1" fontAlgn="auto" latinLnBrk="0" hangingPunct="1">
                        <a:lnSpc>
                          <a:spcPct val="114000"/>
                        </a:lnSpc>
                        <a:spcBef>
                          <a:spcPts val="0"/>
                        </a:spcBef>
                        <a:spcAft>
                          <a:spcPts val="0"/>
                        </a:spcAft>
                        <a:buClrTx/>
                        <a:buSzTx/>
                        <a:buFontTx/>
                        <a:buNone/>
                        <a:tabLst/>
                        <a:defRPr/>
                      </a:pPr>
                      <a:r>
                        <a:rPr lang="en-US" sz="1600" b="1" dirty="0">
                          <a:solidFill>
                            <a:schemeClr val="tx2">
                              <a:lumMod val="50000"/>
                            </a:schemeClr>
                          </a:solidFill>
                          <a:latin typeface="Calibri"/>
                          <a:cs typeface="Calibri"/>
                        </a:rPr>
                        <a:t>Reservoir Area</a:t>
                      </a:r>
                      <a:r>
                        <a:rPr lang="en-US" sz="1600" b="1" baseline="0" dirty="0">
                          <a:solidFill>
                            <a:schemeClr val="tx2">
                              <a:lumMod val="50000"/>
                            </a:schemeClr>
                          </a:solidFill>
                          <a:latin typeface="Calibri"/>
                          <a:cs typeface="Calibri"/>
                        </a:rPr>
                        <a:t> </a:t>
                      </a:r>
                      <a:r>
                        <a:rPr lang="th-TH" sz="1600" b="1" dirty="0">
                          <a:solidFill>
                            <a:schemeClr val="tx2">
                              <a:lumMod val="50000"/>
                            </a:schemeClr>
                          </a:solidFill>
                          <a:latin typeface="Calibri"/>
                          <a:cs typeface="Calibri"/>
                        </a:rPr>
                        <a:t>(</a:t>
                      </a:r>
                      <a:r>
                        <a:rPr lang="en-US" sz="1600" b="1" baseline="0" dirty="0">
                          <a:solidFill>
                            <a:schemeClr val="tx2">
                              <a:lumMod val="50000"/>
                            </a:schemeClr>
                          </a:solidFill>
                          <a:latin typeface="Calibri"/>
                          <a:cs typeface="Calibri"/>
                        </a:rPr>
                        <a:t>by topography</a:t>
                      </a:r>
                      <a:r>
                        <a:rPr lang="th-TH" sz="1600" b="1" dirty="0">
                          <a:solidFill>
                            <a:schemeClr val="tx2">
                              <a:lumMod val="50000"/>
                            </a:schemeClr>
                          </a:solidFill>
                          <a:latin typeface="Calibri"/>
                          <a:cs typeface="Calibri"/>
                        </a:rPr>
                        <a:t>)</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Times New Roman"/>
                          <a:cs typeface="Calibri"/>
                        </a:rPr>
                        <a:t>580,902.37 m</a:t>
                      </a:r>
                      <a:r>
                        <a:rPr lang="en-US" sz="1600" b="1" baseline="30000" dirty="0">
                          <a:solidFill>
                            <a:schemeClr val="tx2">
                              <a:lumMod val="50000"/>
                            </a:schemeClr>
                          </a:solidFill>
                          <a:latin typeface="Calibri"/>
                          <a:ea typeface="Times New Roman"/>
                          <a:cs typeface="Calibri"/>
                        </a:rPr>
                        <a:t>2</a:t>
                      </a:r>
                      <a:endParaRPr lang="en-US" sz="1600" b="1" baseline="30000" dirty="0">
                        <a:solidFill>
                          <a:schemeClr val="tx2">
                            <a:lumMod val="50000"/>
                          </a:schemeClr>
                        </a:solidFill>
                        <a:latin typeface="Calibri"/>
                        <a:ea typeface="Calibri"/>
                        <a:cs typeface="Calibri"/>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5.</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Watershed</a:t>
                      </a:r>
                      <a:r>
                        <a:rPr lang="en-US" sz="1600" b="1" baseline="0" dirty="0">
                          <a:solidFill>
                            <a:schemeClr val="tx2">
                              <a:lumMod val="50000"/>
                            </a:schemeClr>
                          </a:solidFill>
                          <a:latin typeface="Calibri"/>
                          <a:cs typeface="Calibri"/>
                        </a:rPr>
                        <a:t> Area </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600" b="1" dirty="0">
                          <a:solidFill>
                            <a:schemeClr val="tx2">
                              <a:lumMod val="50000"/>
                            </a:schemeClr>
                          </a:solidFill>
                          <a:latin typeface="Calibri"/>
                          <a:ea typeface="Calibri"/>
                          <a:cs typeface="Calibri"/>
                        </a:rPr>
                        <a:t>7.74 </a:t>
                      </a:r>
                      <a:r>
                        <a:rPr lang="en-US" sz="1600" b="1" dirty="0" err="1">
                          <a:solidFill>
                            <a:schemeClr val="tx2">
                              <a:lumMod val="50000"/>
                            </a:schemeClr>
                          </a:solidFill>
                          <a:latin typeface="Calibri"/>
                          <a:ea typeface="Calibri"/>
                          <a:cs typeface="Calibri"/>
                        </a:rPr>
                        <a:t>rai</a:t>
                      </a:r>
                      <a:endParaRPr lang="en-US" sz="1600" b="1" dirty="0">
                        <a:solidFill>
                          <a:schemeClr val="tx2">
                            <a:lumMod val="50000"/>
                          </a:schemeClr>
                        </a:solidFill>
                        <a:latin typeface="Calibri"/>
                        <a:ea typeface="Calibri"/>
                        <a:cs typeface="Calibri"/>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6.</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Dam</a:t>
                      </a:r>
                      <a:r>
                        <a:rPr lang="en-US" sz="1600" b="1" baseline="0" dirty="0">
                          <a:solidFill>
                            <a:schemeClr val="tx2">
                              <a:lumMod val="50000"/>
                            </a:schemeClr>
                          </a:solidFill>
                          <a:latin typeface="Calibri"/>
                          <a:cs typeface="Calibri"/>
                        </a:rPr>
                        <a:t> Length</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Calibri"/>
                          <a:cs typeface="Calibri"/>
                        </a:rPr>
                        <a:t>129 m.</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7.</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Dam Height</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Calibri"/>
                          <a:cs typeface="Calibri"/>
                        </a:rPr>
                        <a:t>13 m.</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8.</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Average</a:t>
                      </a:r>
                      <a:r>
                        <a:rPr lang="en-US" sz="1600" b="1" baseline="0" dirty="0">
                          <a:solidFill>
                            <a:schemeClr val="tx2">
                              <a:lumMod val="50000"/>
                            </a:schemeClr>
                          </a:solidFill>
                          <a:latin typeface="Calibri"/>
                          <a:cs typeface="Calibri"/>
                        </a:rPr>
                        <a:t> Annual Rainfall</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Calibri"/>
                          <a:cs typeface="Calibri"/>
                        </a:rPr>
                        <a:t>1,100 mm./year</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9.</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Maximum</a:t>
                      </a:r>
                      <a:r>
                        <a:rPr lang="en-US" sz="1600" b="1" baseline="0" dirty="0">
                          <a:solidFill>
                            <a:schemeClr val="tx2">
                              <a:lumMod val="50000"/>
                            </a:schemeClr>
                          </a:solidFill>
                          <a:latin typeface="Calibri"/>
                          <a:cs typeface="Calibri"/>
                        </a:rPr>
                        <a:t> Reserved Water </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Calibri"/>
                          <a:cs typeface="Calibri"/>
                        </a:rPr>
                        <a:t>53,585.06 m.</a:t>
                      </a:r>
                      <a:r>
                        <a:rPr lang="en-US" sz="1600" b="1" baseline="30000" dirty="0">
                          <a:solidFill>
                            <a:schemeClr val="tx2">
                              <a:lumMod val="50000"/>
                            </a:schemeClr>
                          </a:solidFill>
                          <a:latin typeface="Calibri"/>
                          <a:ea typeface="Calibri"/>
                          <a:cs typeface="Calibri"/>
                        </a:rPr>
                        <a:t>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10.</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Annual</a:t>
                      </a:r>
                      <a:r>
                        <a:rPr lang="en-US" sz="1600" b="1" baseline="0" dirty="0">
                          <a:solidFill>
                            <a:schemeClr val="tx2">
                              <a:lumMod val="50000"/>
                            </a:schemeClr>
                          </a:solidFill>
                          <a:latin typeface="Calibri"/>
                          <a:cs typeface="Calibri"/>
                        </a:rPr>
                        <a:t> Runoff</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Times New Roman"/>
                          <a:cs typeface="Calibri"/>
                        </a:rPr>
                        <a:t>3,485.41 m.</a:t>
                      </a:r>
                      <a:r>
                        <a:rPr lang="en-US" sz="1600" b="1" baseline="30000" dirty="0">
                          <a:solidFill>
                            <a:schemeClr val="tx2">
                              <a:lumMod val="50000"/>
                            </a:schemeClr>
                          </a:solidFill>
                          <a:latin typeface="Calibri"/>
                          <a:ea typeface="Times New Roman"/>
                          <a:cs typeface="Calibri"/>
                        </a:rPr>
                        <a:t>3</a:t>
                      </a:r>
                      <a:endParaRPr lang="en-US" sz="1600" b="1" baseline="30000" dirty="0">
                        <a:solidFill>
                          <a:schemeClr val="tx2">
                            <a:lumMod val="50000"/>
                          </a:schemeClr>
                        </a:solidFill>
                        <a:latin typeface="Calibri"/>
                        <a:ea typeface="Calibri"/>
                        <a:cs typeface="Calibri"/>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11.</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Water</a:t>
                      </a:r>
                      <a:r>
                        <a:rPr lang="en-US" sz="1600" b="1" baseline="0" dirty="0">
                          <a:solidFill>
                            <a:schemeClr val="tx2">
                              <a:lumMod val="50000"/>
                            </a:schemeClr>
                          </a:solidFill>
                          <a:latin typeface="Calibri"/>
                          <a:cs typeface="Calibri"/>
                        </a:rPr>
                        <a:t> Capacity</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Times New Roman"/>
                          <a:cs typeface="Calibri"/>
                        </a:rPr>
                        <a:t>0.192</a:t>
                      </a:r>
                      <a:r>
                        <a:rPr lang="th-TH" sz="1600" b="1" dirty="0">
                          <a:solidFill>
                            <a:schemeClr val="tx2">
                              <a:lumMod val="50000"/>
                            </a:schemeClr>
                          </a:solidFill>
                          <a:latin typeface="Calibri"/>
                          <a:ea typeface="Times New Roman"/>
                          <a:cs typeface="Calibri"/>
                        </a:rPr>
                        <a:t> </a:t>
                      </a:r>
                      <a:r>
                        <a:rPr lang="en-US" sz="1600" b="1" dirty="0">
                          <a:solidFill>
                            <a:schemeClr val="tx2">
                              <a:lumMod val="50000"/>
                            </a:schemeClr>
                          </a:solidFill>
                          <a:latin typeface="Calibri"/>
                          <a:ea typeface="Times New Roman"/>
                          <a:cs typeface="Calibri"/>
                        </a:rPr>
                        <a:t>million</a:t>
                      </a:r>
                      <a:r>
                        <a:rPr lang="en-US" sz="1600" b="1" baseline="0" dirty="0">
                          <a:solidFill>
                            <a:schemeClr val="tx2">
                              <a:lumMod val="50000"/>
                            </a:schemeClr>
                          </a:solidFill>
                          <a:latin typeface="Calibri"/>
                          <a:ea typeface="Times New Roman"/>
                          <a:cs typeface="Calibri"/>
                        </a:rPr>
                        <a:t> m.</a:t>
                      </a:r>
                      <a:r>
                        <a:rPr lang="en-US" sz="1600" b="1" baseline="30000" dirty="0">
                          <a:solidFill>
                            <a:schemeClr val="tx2">
                              <a:lumMod val="50000"/>
                            </a:schemeClr>
                          </a:solidFill>
                          <a:latin typeface="Calibri"/>
                          <a:ea typeface="Times New Roman"/>
                          <a:cs typeface="Calibri"/>
                        </a:rPr>
                        <a:t>3</a:t>
                      </a:r>
                      <a:endParaRPr lang="en-US" sz="1600" b="1" baseline="30000" dirty="0">
                        <a:solidFill>
                          <a:schemeClr val="tx2">
                            <a:lumMod val="50000"/>
                          </a:schemeClr>
                        </a:solidFill>
                        <a:latin typeface="Calibri"/>
                        <a:ea typeface="Calibri"/>
                        <a:cs typeface="Calibri"/>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12.</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Leveling</a:t>
                      </a:r>
                      <a:r>
                        <a:rPr lang="en-US" sz="1600" b="1" baseline="0" dirty="0">
                          <a:solidFill>
                            <a:schemeClr val="tx2">
                              <a:lumMod val="50000"/>
                            </a:schemeClr>
                          </a:solidFill>
                          <a:latin typeface="Calibri"/>
                          <a:cs typeface="Calibri"/>
                        </a:rPr>
                        <a:t> of Dam Top</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lumMod val="50000"/>
                            </a:schemeClr>
                          </a:solidFill>
                          <a:latin typeface="Calibri"/>
                          <a:ea typeface="Calibri"/>
                          <a:cs typeface="Calibri"/>
                        </a:rPr>
                        <a:t>18 m.</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13.</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Width</a:t>
                      </a:r>
                      <a:r>
                        <a:rPr lang="en-US" sz="1600" b="1" baseline="0" dirty="0">
                          <a:solidFill>
                            <a:schemeClr val="tx2">
                              <a:lumMod val="50000"/>
                            </a:schemeClr>
                          </a:solidFill>
                          <a:latin typeface="Calibri"/>
                          <a:cs typeface="Calibri"/>
                        </a:rPr>
                        <a:t> of Dam Top</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810" algn="l">
                        <a:lnSpc>
                          <a:spcPts val="1200"/>
                        </a:lnSpc>
                        <a:spcBef>
                          <a:spcPts val="600"/>
                        </a:spcBef>
                        <a:spcAft>
                          <a:spcPts val="0"/>
                        </a:spcAft>
                      </a:pPr>
                      <a:r>
                        <a:rPr lang="en-US" sz="1600" b="1" dirty="0">
                          <a:solidFill>
                            <a:schemeClr val="tx2">
                              <a:lumMod val="50000"/>
                            </a:schemeClr>
                          </a:solidFill>
                          <a:latin typeface="Calibri"/>
                          <a:ea typeface="Calibri"/>
                          <a:cs typeface="Calibri"/>
                        </a:rPr>
                        <a:t>4 m.</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14.</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Flooding Land Use (-)</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h-TH"/>
                    </a:p>
                  </a:txBody>
                  <a:tcPr/>
                </a:tc>
                <a:extLst>
                  <a:ext uri="{0D108BD9-81ED-4DB2-BD59-A6C34878D82A}">
                    <a16:rowId xmlns:a16="http://schemas.microsoft.com/office/drawing/2014/main" val="10013"/>
                  </a:ext>
                </a:extLst>
              </a:tr>
              <a:tr h="259211">
                <a:tc>
                  <a:txBody>
                    <a:bodyPr/>
                    <a:lstStyle/>
                    <a:p>
                      <a:pPr algn="ctr">
                        <a:lnSpc>
                          <a:spcPct val="114000"/>
                        </a:lnSpc>
                        <a:spcBef>
                          <a:spcPts val="0"/>
                        </a:spcBef>
                        <a:spcAft>
                          <a:spcPts val="0"/>
                        </a:spcAft>
                        <a:tabLst>
                          <a:tab pos="190500" algn="l"/>
                        </a:tabLst>
                      </a:pP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 Crop</a:t>
                      </a:r>
                      <a:r>
                        <a:rPr lang="en-US" sz="1600" b="1" baseline="0" dirty="0">
                          <a:solidFill>
                            <a:schemeClr val="tx2">
                              <a:lumMod val="50000"/>
                            </a:schemeClr>
                          </a:solidFill>
                          <a:latin typeface="Calibri"/>
                          <a:cs typeface="Calibri"/>
                        </a:rPr>
                        <a:t> Areas</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ts val="1400"/>
                        </a:lnSpc>
                        <a:spcBef>
                          <a:spcPts val="1200"/>
                        </a:spcBef>
                        <a:spcAft>
                          <a:spcPts val="0"/>
                        </a:spcAft>
                      </a:pPr>
                      <a:r>
                        <a:rPr lang="th-TH" sz="1600" b="1" dirty="0">
                          <a:solidFill>
                            <a:schemeClr val="tx2">
                              <a:lumMod val="50000"/>
                            </a:schemeClr>
                          </a:solidFill>
                          <a:latin typeface="Calibri"/>
                          <a:cs typeface="Calibri"/>
                        </a:rPr>
                        <a:t>2.47 </a:t>
                      </a:r>
                      <a:r>
                        <a:rPr lang="en-US" sz="1600" b="1" dirty="0" err="1">
                          <a:solidFill>
                            <a:schemeClr val="tx2">
                              <a:lumMod val="50000"/>
                            </a:schemeClr>
                          </a:solidFill>
                          <a:latin typeface="Calibri"/>
                          <a:cs typeface="Calibri"/>
                        </a:rPr>
                        <a:t>rai</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59211">
                <a:tc>
                  <a:txBody>
                    <a:bodyPr/>
                    <a:lstStyle/>
                    <a:p>
                      <a:pPr algn="ctr">
                        <a:lnSpc>
                          <a:spcPct val="114000"/>
                        </a:lnSpc>
                        <a:spcBef>
                          <a:spcPts val="0"/>
                        </a:spcBef>
                        <a:spcAft>
                          <a:spcPts val="0"/>
                        </a:spcAft>
                        <a:tabLst>
                          <a:tab pos="190500" algn="l"/>
                        </a:tabLst>
                      </a:pP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tabLst>
                          <a:tab pos="457200" algn="l"/>
                          <a:tab pos="1190625" algn="l"/>
                        </a:tabLst>
                      </a:pPr>
                      <a:r>
                        <a:rPr lang="en-US" sz="1600" b="1" dirty="0">
                          <a:solidFill>
                            <a:schemeClr val="tx2">
                              <a:lumMod val="50000"/>
                            </a:schemeClr>
                          </a:solidFill>
                          <a:latin typeface="Calibri"/>
                          <a:cs typeface="Calibri"/>
                        </a:rPr>
                        <a:t>- Forest</a:t>
                      </a:r>
                      <a:r>
                        <a:rPr lang="en-US" sz="1600" b="1" baseline="0" dirty="0">
                          <a:solidFill>
                            <a:schemeClr val="tx2">
                              <a:lumMod val="50000"/>
                            </a:schemeClr>
                          </a:solidFill>
                          <a:latin typeface="Calibri"/>
                          <a:cs typeface="Calibri"/>
                        </a:rPr>
                        <a:t> Areas</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th-TH" sz="1600" b="1" dirty="0">
                          <a:solidFill>
                            <a:schemeClr val="tx2">
                              <a:lumMod val="50000"/>
                            </a:schemeClr>
                          </a:solidFill>
                          <a:latin typeface="Calibri"/>
                          <a:cs typeface="Calibri"/>
                        </a:rPr>
                        <a:t>5.27 </a:t>
                      </a:r>
                      <a:r>
                        <a:rPr lang="en-US" sz="1600" b="1" dirty="0" err="1">
                          <a:solidFill>
                            <a:schemeClr val="tx2">
                              <a:lumMod val="50000"/>
                            </a:schemeClr>
                          </a:solidFill>
                          <a:latin typeface="Calibri"/>
                          <a:cs typeface="Calibri"/>
                        </a:rPr>
                        <a:t>rai</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5921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15.</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Benefit</a:t>
                      </a:r>
                      <a:r>
                        <a:rPr lang="en-US" sz="1600" b="1" baseline="0" dirty="0">
                          <a:solidFill>
                            <a:schemeClr val="tx2">
                              <a:lumMod val="50000"/>
                            </a:schemeClr>
                          </a:solidFill>
                          <a:latin typeface="Calibri"/>
                          <a:cs typeface="Calibri"/>
                        </a:rPr>
                        <a:t> Land Use </a:t>
                      </a:r>
                      <a:r>
                        <a:rPr lang="en-US" sz="1600" b="1" dirty="0">
                          <a:solidFill>
                            <a:schemeClr val="tx2">
                              <a:lumMod val="50000"/>
                            </a:schemeClr>
                          </a:solidFill>
                          <a:latin typeface="Calibri"/>
                          <a:cs typeface="Calibri"/>
                        </a:rPr>
                        <a:t>(+)</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th-TH"/>
                    </a:p>
                  </a:txBody>
                  <a:tcPr/>
                </a:tc>
                <a:extLst>
                  <a:ext uri="{0D108BD9-81ED-4DB2-BD59-A6C34878D82A}">
                    <a16:rowId xmlns:a16="http://schemas.microsoft.com/office/drawing/2014/main" val="10016"/>
                  </a:ext>
                </a:extLst>
              </a:tr>
              <a:tr h="261461">
                <a:tc>
                  <a:txBody>
                    <a:bodyPr/>
                    <a:lstStyle/>
                    <a:p>
                      <a:pPr algn="ctr">
                        <a:lnSpc>
                          <a:spcPct val="114000"/>
                        </a:lnSpc>
                        <a:spcBef>
                          <a:spcPts val="0"/>
                        </a:spcBef>
                        <a:spcAft>
                          <a:spcPts val="0"/>
                        </a:spcAft>
                        <a:tabLst>
                          <a:tab pos="190500" algn="l"/>
                        </a:tabLst>
                      </a:pP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 Paddy</a:t>
                      </a:r>
                      <a:r>
                        <a:rPr lang="en-US" sz="1600" b="1" baseline="0" dirty="0">
                          <a:solidFill>
                            <a:schemeClr val="tx2">
                              <a:lumMod val="50000"/>
                            </a:schemeClr>
                          </a:solidFill>
                          <a:latin typeface="Calibri"/>
                          <a:cs typeface="Calibri"/>
                        </a:rPr>
                        <a:t> Rice</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15000"/>
                        </a:lnSpc>
                        <a:spcAft>
                          <a:spcPts val="0"/>
                        </a:spcAft>
                      </a:pPr>
                      <a:r>
                        <a:rPr lang="en-US" sz="1600" b="1" dirty="0">
                          <a:solidFill>
                            <a:schemeClr val="tx2">
                              <a:lumMod val="50000"/>
                            </a:schemeClr>
                          </a:solidFill>
                          <a:latin typeface="Calibri"/>
                          <a:ea typeface="Calibri"/>
                          <a:cs typeface="Calibri"/>
                        </a:rPr>
                        <a:t>53.59</a:t>
                      </a:r>
                      <a:r>
                        <a:rPr lang="th-TH" sz="1600" b="1" dirty="0">
                          <a:solidFill>
                            <a:schemeClr val="tx2">
                              <a:lumMod val="50000"/>
                            </a:schemeClr>
                          </a:solidFill>
                          <a:latin typeface="Calibri"/>
                          <a:ea typeface="Calibri"/>
                          <a:cs typeface="Calibri"/>
                        </a:rPr>
                        <a:t> </a:t>
                      </a:r>
                      <a:r>
                        <a:rPr lang="en-US" sz="1600" b="1" dirty="0" err="1">
                          <a:solidFill>
                            <a:schemeClr val="tx2">
                              <a:lumMod val="50000"/>
                            </a:schemeClr>
                          </a:solidFill>
                          <a:latin typeface="Calibri"/>
                          <a:ea typeface="Calibri"/>
                          <a:cs typeface="Calibri"/>
                        </a:rPr>
                        <a:t>rai</a:t>
                      </a:r>
                      <a:endParaRPr lang="en-US" sz="1600" b="1" dirty="0">
                        <a:solidFill>
                          <a:schemeClr val="tx2">
                            <a:lumMod val="50000"/>
                          </a:schemeClr>
                        </a:solidFill>
                        <a:latin typeface="Calibri"/>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61461">
                <a:tc>
                  <a:txBody>
                    <a:bodyPr/>
                    <a:lstStyle/>
                    <a:p>
                      <a:pPr algn="ctr">
                        <a:lnSpc>
                          <a:spcPct val="114000"/>
                        </a:lnSpc>
                        <a:spcBef>
                          <a:spcPts val="0"/>
                        </a:spcBef>
                        <a:spcAft>
                          <a:spcPts val="0"/>
                        </a:spcAft>
                        <a:tabLst>
                          <a:tab pos="190500" algn="l"/>
                        </a:tabLst>
                      </a:pP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dirty="0">
                          <a:solidFill>
                            <a:schemeClr val="tx2">
                              <a:lumMod val="50000"/>
                            </a:schemeClr>
                          </a:solidFill>
                          <a:latin typeface="Calibri"/>
                          <a:cs typeface="Calibri"/>
                        </a:rPr>
                        <a:t>- Crops</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15000"/>
                        </a:lnSpc>
                        <a:spcAft>
                          <a:spcPts val="0"/>
                        </a:spcAft>
                      </a:pPr>
                      <a:r>
                        <a:rPr lang="en-US" sz="1600" b="1" dirty="0">
                          <a:solidFill>
                            <a:schemeClr val="tx2">
                              <a:lumMod val="50000"/>
                            </a:schemeClr>
                          </a:solidFill>
                          <a:latin typeface="Calibri"/>
                          <a:ea typeface="Calibri"/>
                          <a:cs typeface="Calibri"/>
                        </a:rPr>
                        <a:t>32.15</a:t>
                      </a:r>
                      <a:r>
                        <a:rPr lang="th-TH" sz="1600" b="1" dirty="0">
                          <a:solidFill>
                            <a:schemeClr val="tx2">
                              <a:lumMod val="50000"/>
                            </a:schemeClr>
                          </a:solidFill>
                          <a:latin typeface="Calibri"/>
                          <a:ea typeface="Calibri"/>
                          <a:cs typeface="Calibri"/>
                        </a:rPr>
                        <a:t> </a:t>
                      </a:r>
                      <a:r>
                        <a:rPr lang="en-US" sz="1600" b="1" dirty="0" err="1">
                          <a:solidFill>
                            <a:schemeClr val="tx2">
                              <a:lumMod val="50000"/>
                            </a:schemeClr>
                          </a:solidFill>
                          <a:latin typeface="Calibri"/>
                          <a:ea typeface="Calibri"/>
                          <a:cs typeface="Calibri"/>
                        </a:rPr>
                        <a:t>rai</a:t>
                      </a:r>
                      <a:endParaRPr lang="en-US" sz="1600" b="1" dirty="0">
                        <a:solidFill>
                          <a:schemeClr val="tx2">
                            <a:lumMod val="50000"/>
                          </a:schemeClr>
                        </a:solidFill>
                        <a:latin typeface="Calibri"/>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61461">
                <a:tc>
                  <a:txBody>
                    <a:bodyPr/>
                    <a:lstStyle/>
                    <a:p>
                      <a:pPr algn="ctr">
                        <a:lnSpc>
                          <a:spcPct val="114000"/>
                        </a:lnSpc>
                        <a:spcBef>
                          <a:spcPts val="0"/>
                        </a:spcBef>
                        <a:spcAft>
                          <a:spcPts val="0"/>
                        </a:spcAft>
                        <a:tabLst>
                          <a:tab pos="190500" algn="l"/>
                        </a:tabLst>
                      </a:pPr>
                      <a:r>
                        <a:rPr lang="en-US" sz="1600" b="1" dirty="0">
                          <a:solidFill>
                            <a:schemeClr val="tx2">
                              <a:lumMod val="50000"/>
                            </a:schemeClr>
                          </a:solidFill>
                          <a:latin typeface="Calibri"/>
                          <a:cs typeface="Calibri"/>
                        </a:rPr>
                        <a:t>16.</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gn="l">
                        <a:lnSpc>
                          <a:spcPct val="114000"/>
                        </a:lnSpc>
                        <a:spcBef>
                          <a:spcPts val="0"/>
                        </a:spcBef>
                        <a:spcAft>
                          <a:spcPts val="0"/>
                        </a:spcAft>
                      </a:pPr>
                      <a:r>
                        <a:rPr lang="en-US" sz="1600" b="1" baseline="0" dirty="0">
                          <a:solidFill>
                            <a:schemeClr val="tx2">
                              <a:lumMod val="50000"/>
                            </a:schemeClr>
                          </a:solidFill>
                          <a:latin typeface="Calibri"/>
                          <a:cs typeface="Calibri"/>
                        </a:rPr>
                        <a:t>Minimum Budget </a:t>
                      </a:r>
                      <a:endParaRPr lang="en-US" sz="1600" dirty="0">
                        <a:solidFill>
                          <a:schemeClr val="tx2">
                            <a:lumMod val="50000"/>
                          </a:schemeClr>
                        </a:solidFill>
                        <a:latin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80000">
                        <a:lnSpc>
                          <a:spcPct val="115000"/>
                        </a:lnSpc>
                        <a:spcAft>
                          <a:spcPts val="0"/>
                        </a:spcAft>
                      </a:pPr>
                      <a:r>
                        <a:rPr lang="en-US" sz="1600" b="1" dirty="0">
                          <a:solidFill>
                            <a:schemeClr val="tx2">
                              <a:lumMod val="50000"/>
                            </a:schemeClr>
                          </a:solidFill>
                          <a:latin typeface="Calibri"/>
                          <a:ea typeface="Calibri"/>
                          <a:cs typeface="Calibri"/>
                        </a:rPr>
                        <a:t>1,607,</a:t>
                      </a:r>
                      <a:r>
                        <a:rPr lang="th-TH" sz="1600" b="1" dirty="0">
                          <a:solidFill>
                            <a:schemeClr val="tx2">
                              <a:lumMod val="50000"/>
                            </a:schemeClr>
                          </a:solidFill>
                          <a:latin typeface="Calibri"/>
                          <a:ea typeface="Calibri"/>
                          <a:cs typeface="Calibri"/>
                        </a:rPr>
                        <a:t>550 </a:t>
                      </a:r>
                      <a:r>
                        <a:rPr lang="en-US" sz="1600" b="1" dirty="0">
                          <a:solidFill>
                            <a:schemeClr val="tx2">
                              <a:lumMod val="50000"/>
                            </a:schemeClr>
                          </a:solidFill>
                          <a:latin typeface="Calibri"/>
                          <a:ea typeface="Calibri"/>
                          <a:cs typeface="Calibri"/>
                        </a:rPr>
                        <a:t>Baht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4" name="ตัวยึดหมายเลขภาพนิ่ง 3"/>
          <p:cNvSpPr>
            <a:spLocks noGrp="1"/>
          </p:cNvSpPr>
          <p:nvPr>
            <p:ph type="sldNum" sz="quarter" idx="12"/>
          </p:nvPr>
        </p:nvSpPr>
        <p:spPr/>
        <p:txBody>
          <a:bodyPr/>
          <a:lstStyle/>
          <a:p>
            <a:pPr>
              <a:defRPr/>
            </a:pPr>
            <a:fld id="{821B9F51-EEBC-4E58-94AA-969EB694DCFD}" type="slidenum">
              <a:rPr lang="en-US" smtClean="0"/>
              <a:pPr>
                <a:defRPr/>
              </a:pPr>
              <a:t>60</a:t>
            </a:fld>
            <a:endParaRPr lang="th-TH"/>
          </a:p>
        </p:txBody>
      </p:sp>
      <p:sp>
        <p:nvSpPr>
          <p:cNvPr id="2" name="Title 1"/>
          <p:cNvSpPr>
            <a:spLocks noGrp="1"/>
          </p:cNvSpPr>
          <p:nvPr>
            <p:ph type="title"/>
          </p:nvPr>
        </p:nvSpPr>
        <p:spPr/>
        <p:txBody>
          <a:bodyPr>
            <a:normAutofit/>
          </a:bodyPr>
          <a:lstStyle/>
          <a:p>
            <a:r>
              <a:rPr lang="en-US" sz="2000" dirty="0"/>
              <a:t>Assessment of Water Reserved Areas in Mae </a:t>
            </a:r>
            <a:r>
              <a:rPr lang="en-US" sz="2000" dirty="0" err="1"/>
              <a:t>Tha</a:t>
            </a:r>
            <a:r>
              <a:rPr lang="en-US" sz="2000" dirty="0"/>
              <a:t>: Site Description</a:t>
            </a:r>
          </a:p>
        </p:txBody>
      </p:sp>
    </p:spTree>
    <p:extLst>
      <p:ext uri="{BB962C8B-B14F-4D97-AF65-F5344CB8AC3E}">
        <p14:creationId xmlns:p14="http://schemas.microsoft.com/office/powerpoint/2010/main" val="1143700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ตัวยึดหมายเลขภาพนิ่ง 5"/>
          <p:cNvSpPr>
            <a:spLocks noGrp="1"/>
          </p:cNvSpPr>
          <p:nvPr>
            <p:ph type="sldNum" sz="quarter" idx="12"/>
          </p:nvPr>
        </p:nvSpPr>
        <p:spPr/>
        <p:txBody>
          <a:bodyPr/>
          <a:lstStyle/>
          <a:p>
            <a:pPr>
              <a:defRPr/>
            </a:pPr>
            <a:fld id="{821B9F51-EEBC-4E58-94AA-969EB694DCFD}" type="slidenum">
              <a:rPr lang="en-US" smtClean="0"/>
              <a:pPr>
                <a:defRPr/>
              </a:pPr>
              <a:t>61</a:t>
            </a:fld>
            <a:endParaRPr lang="th-TH"/>
          </a:p>
        </p:txBody>
      </p:sp>
      <p:sp>
        <p:nvSpPr>
          <p:cNvPr id="2" name="Title 1"/>
          <p:cNvSpPr>
            <a:spLocks noGrp="1"/>
          </p:cNvSpPr>
          <p:nvPr>
            <p:ph type="title"/>
          </p:nvPr>
        </p:nvSpPr>
        <p:spPr/>
        <p:txBody>
          <a:bodyPr>
            <a:normAutofit fontScale="90000"/>
          </a:bodyPr>
          <a:lstStyle/>
          <a:p>
            <a:r>
              <a:rPr lang="en-US" dirty="0"/>
              <a:t>Assessment of Water Reserved Areas in Mae </a:t>
            </a:r>
            <a:r>
              <a:rPr lang="en-US" dirty="0" err="1"/>
              <a:t>Tha</a:t>
            </a:r>
            <a:r>
              <a:rPr lang="en-US" dirty="0"/>
              <a:t>: Dam Sites</a:t>
            </a:r>
          </a:p>
        </p:txBody>
      </p:sp>
      <p:pic>
        <p:nvPicPr>
          <p:cNvPr id="19" name="รูปภาพ 18" descr="C:\Users\ok\Pictures\Action!\Desktop 22-01-2013 19-35-36-80.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9720" y="1667579"/>
            <a:ext cx="5715040" cy="4500594"/>
          </a:xfrm>
          <a:prstGeom prst="rect">
            <a:avLst/>
          </a:prstGeom>
          <a:ln>
            <a:noFill/>
          </a:ln>
          <a:effectLst/>
        </p:spPr>
      </p:pic>
      <p:sp>
        <p:nvSpPr>
          <p:cNvPr id="1026" name="Text Box 2"/>
          <p:cNvSpPr txBox="1">
            <a:spLocks noChangeArrowheads="1"/>
          </p:cNvSpPr>
          <p:nvPr/>
        </p:nvSpPr>
        <p:spPr bwMode="auto">
          <a:xfrm>
            <a:off x="5673728" y="1667579"/>
            <a:ext cx="1636718" cy="1077218"/>
          </a:xfrm>
          <a:prstGeom prst="rect">
            <a:avLst/>
          </a:prstGeom>
          <a:solidFill>
            <a:srgbClr val="FFFFFF"/>
          </a:solidFill>
          <a:ln w="9525">
            <a:noFill/>
            <a:miter lim="800000"/>
            <a:headEnd/>
            <a:tailEnd/>
          </a:ln>
          <a:effectLst>
            <a:outerShdw dist="71842"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pPr>
            <a:r>
              <a:rPr lang="en-US" sz="3200" b="1" dirty="0">
                <a:solidFill>
                  <a:srgbClr val="000000"/>
                </a:solidFill>
                <a:latin typeface="TH Niramit AS" pitchFamily="2" charset="-34"/>
                <a:cs typeface="TH Niramit AS" pitchFamily="2" charset="-34"/>
                <a:sym typeface="Arial"/>
                <a:rtl val="0"/>
              </a:rPr>
              <a:t>Mae </a:t>
            </a:r>
            <a:r>
              <a:rPr lang="en-US" sz="3200" b="1" dirty="0" err="1">
                <a:solidFill>
                  <a:srgbClr val="000000"/>
                </a:solidFill>
                <a:latin typeface="TH Niramit AS" pitchFamily="2" charset="-34"/>
                <a:cs typeface="TH Niramit AS" pitchFamily="2" charset="-34"/>
                <a:sym typeface="Arial"/>
                <a:rtl val="0"/>
              </a:rPr>
              <a:t>Tha</a:t>
            </a:r>
            <a:endParaRPr lang="th-TH" sz="3200" dirty="0">
              <a:solidFill>
                <a:srgbClr val="000000"/>
              </a:solidFill>
              <a:latin typeface="TH Niramit AS" pitchFamily="2" charset="-34"/>
              <a:cs typeface="TH Niramit AS" pitchFamily="2" charset="-34"/>
              <a:sym typeface="Arial"/>
              <a:rtl val="0"/>
            </a:endParaRPr>
          </a:p>
        </p:txBody>
      </p:sp>
      <p:graphicFrame>
        <p:nvGraphicFramePr>
          <p:cNvPr id="21" name="ตาราง 20"/>
          <p:cNvGraphicFramePr>
            <a:graphicFrameLocks noGrp="1"/>
          </p:cNvGraphicFramePr>
          <p:nvPr>
            <p:extLst/>
          </p:nvPr>
        </p:nvGraphicFramePr>
        <p:xfrm>
          <a:off x="7524760" y="1485018"/>
          <a:ext cx="3000396" cy="4429161"/>
        </p:xfrm>
        <a:graphic>
          <a:graphicData uri="http://schemas.openxmlformats.org/drawingml/2006/table">
            <a:tbl>
              <a:tblPr/>
              <a:tblGrid>
                <a:gridCol w="1000132">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tblGrid>
              <a:tr h="581191">
                <a:tc>
                  <a:txBody>
                    <a:bodyPr/>
                    <a:lstStyle/>
                    <a:p>
                      <a:pPr indent="450215" algn="ctr">
                        <a:lnSpc>
                          <a:spcPts val="1200"/>
                        </a:lnSpc>
                        <a:spcBef>
                          <a:spcPts val="600"/>
                        </a:spcBef>
                        <a:spcAft>
                          <a:spcPts val="0"/>
                        </a:spcAft>
                      </a:pPr>
                      <a:r>
                        <a:rPr lang="th-TH" sz="1800" b="1" dirty="0">
                          <a:solidFill>
                            <a:schemeClr val="tx2">
                              <a:lumMod val="50000"/>
                            </a:schemeClr>
                          </a:solidFill>
                          <a:latin typeface="Calibri"/>
                          <a:ea typeface="Calibri"/>
                          <a:cs typeface="Cordia New"/>
                        </a:rPr>
                        <a:t>ลำดับ</a:t>
                      </a:r>
                      <a:endParaRPr lang="en-US" sz="1800" b="1" dirty="0">
                        <a:solidFill>
                          <a:schemeClr val="tx2">
                            <a:lumMod val="50000"/>
                          </a:schemeClr>
                        </a:solidFill>
                        <a:latin typeface="Calibri"/>
                        <a:ea typeface="Calibri"/>
                        <a:cs typeface="Cordia New"/>
                      </a:endParaRPr>
                    </a:p>
                  </a:txBody>
                  <a:tcPr marL="0" marR="108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indent="450215" algn="ctr">
                        <a:lnSpc>
                          <a:spcPts val="1200"/>
                        </a:lnSpc>
                        <a:spcBef>
                          <a:spcPts val="600"/>
                        </a:spcBef>
                        <a:spcAft>
                          <a:spcPts val="0"/>
                        </a:spcAft>
                      </a:pPr>
                      <a:r>
                        <a:rPr lang="th-TH" sz="1800" b="1" dirty="0">
                          <a:solidFill>
                            <a:schemeClr val="tx2">
                              <a:lumMod val="50000"/>
                            </a:schemeClr>
                          </a:solidFill>
                          <a:latin typeface="Calibri"/>
                          <a:ea typeface="Calibri"/>
                          <a:cs typeface="TH Niramit AS"/>
                        </a:rPr>
                        <a:t>ชื่ออ่างเก็บน้ำ</a:t>
                      </a:r>
                      <a:endParaRPr lang="en-US" sz="1800" b="1" dirty="0">
                        <a:solidFill>
                          <a:schemeClr val="tx2">
                            <a:lumMod val="50000"/>
                          </a:schemeClr>
                        </a:solidFill>
                        <a:latin typeface="Calibri"/>
                        <a:ea typeface="Calibri"/>
                        <a:cs typeface="Cordia New"/>
                      </a:endParaRPr>
                    </a:p>
                  </a:txBody>
                  <a:tcPr marL="0" marR="504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a:t>
                      </a:r>
                      <a:r>
                        <a:rPr lang="th-TH" sz="1800" b="1" dirty="0" err="1">
                          <a:solidFill>
                            <a:schemeClr val="tx2">
                              <a:lumMod val="50000"/>
                            </a:schemeClr>
                          </a:solidFill>
                          <a:latin typeface="Calibri"/>
                          <a:ea typeface="Calibri"/>
                          <a:cs typeface="TH Niramit AS"/>
                        </a:rPr>
                        <a:t>เหี้ยะ</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แม่ทา 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3</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แม่ทา 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4</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ห้วยปงกา 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5</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ห้วยปงกา 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6</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แม่บอน 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7</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แม่บอน 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8</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แม่บอน 3</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9</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แม่บอน 4</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10</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แม่บอน 5</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ห้วยต้นเดื่อ 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ห้วยต้นเดื่อ 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13</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ห้วยแม่เลาะ 1</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4855">
                <a:tc>
                  <a:txBody>
                    <a:bodyPr/>
                    <a:lstStyle/>
                    <a:p>
                      <a:pPr indent="450215" algn="ctr">
                        <a:lnSpc>
                          <a:spcPts val="1000"/>
                        </a:lnSpc>
                        <a:spcBef>
                          <a:spcPts val="600"/>
                        </a:spcBef>
                        <a:spcAft>
                          <a:spcPts val="0"/>
                        </a:spcAft>
                      </a:pPr>
                      <a:r>
                        <a:rPr lang="th-TH" sz="1800" b="1" dirty="0">
                          <a:solidFill>
                            <a:schemeClr val="tx2">
                              <a:lumMod val="50000"/>
                            </a:schemeClr>
                          </a:solidFill>
                          <a:latin typeface="Calibri"/>
                          <a:ea typeface="Calibri"/>
                          <a:cs typeface="TH Niramit AS"/>
                        </a:rPr>
                        <a:t>14</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thaiDist">
                        <a:lnSpc>
                          <a:spcPts val="1000"/>
                        </a:lnSpc>
                        <a:spcBef>
                          <a:spcPts val="600"/>
                        </a:spcBef>
                        <a:spcAft>
                          <a:spcPts val="0"/>
                        </a:spcAft>
                      </a:pPr>
                      <a:r>
                        <a:rPr lang="th-TH" sz="1800" b="1" dirty="0">
                          <a:solidFill>
                            <a:schemeClr val="tx2">
                              <a:lumMod val="50000"/>
                            </a:schemeClr>
                          </a:solidFill>
                          <a:latin typeface="Calibri"/>
                          <a:ea typeface="Calibri"/>
                          <a:cs typeface="TH Niramit AS"/>
                        </a:rPr>
                        <a:t>ห้วยแม่เลาะ 2</a:t>
                      </a:r>
                      <a:endParaRPr lang="en-US" sz="1800" b="1" dirty="0">
                        <a:solidFill>
                          <a:schemeClr val="tx2">
                            <a:lumMod val="50000"/>
                          </a:schemeClr>
                        </a:solidFill>
                        <a:latin typeface="Calibri"/>
                        <a:ea typeface="Calibri"/>
                        <a:cs typeface="Cordia New"/>
                      </a:endParaRPr>
                    </a:p>
                  </a:txBody>
                  <a:tcPr marL="0" marR="2160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36150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descr="D:\2_ Research\1.โครงการวิจัยน้ำ_ส.ศึกษานโยบายสาธารณะ\ภาพออกสนาม-กิจกรรม-ประชุม\(1) แม่ทา\MCC 126.jpg"/>
          <p:cNvPicPr/>
          <p:nvPr/>
        </p:nvPicPr>
        <p:blipFill>
          <a:blip r:embed="rId3"/>
          <a:srcRect/>
          <a:stretch>
            <a:fillRect/>
          </a:stretch>
        </p:blipFill>
        <p:spPr bwMode="auto">
          <a:xfrm>
            <a:off x="2024064" y="989288"/>
            <a:ext cx="4071937" cy="2786062"/>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pic>
        <p:nvPicPr>
          <p:cNvPr id="4" name="รูปภาพ 3" descr="D:\2_ Research\1.โครงการวิจัยน้ำ_ส.ศึกษานโยบายสาธารณะ\ภาพออกสนาม-กิจกรรม-ประชุม\(1) แม่ทา\MCC 127.jpg"/>
          <p:cNvPicPr/>
          <p:nvPr/>
        </p:nvPicPr>
        <p:blipFill>
          <a:blip r:embed="rId4">
            <a:lum bright="14000" contrast="6000"/>
          </a:blip>
          <a:srcRect/>
          <a:stretch>
            <a:fillRect/>
          </a:stretch>
        </p:blipFill>
        <p:spPr bwMode="auto">
          <a:xfrm>
            <a:off x="6238876" y="989288"/>
            <a:ext cx="3857625" cy="2786062"/>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pic>
        <p:nvPicPr>
          <p:cNvPr id="5" name="รูปภาพ 4" descr="D:\2_ Research\1.โครงการวิจัยน้ำ_ส.ศึกษานโยบายสาธารณะ\ภาพออกสนาม-กิจกรรม-ประชุม\(1) แม่ทา\MCC 131.jpg"/>
          <p:cNvPicPr/>
          <p:nvPr/>
        </p:nvPicPr>
        <p:blipFill>
          <a:blip r:embed="rId5"/>
          <a:srcRect/>
          <a:stretch>
            <a:fillRect/>
          </a:stretch>
        </p:blipFill>
        <p:spPr bwMode="auto">
          <a:xfrm>
            <a:off x="2024064" y="3862668"/>
            <a:ext cx="4071937" cy="2786062"/>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pic>
        <p:nvPicPr>
          <p:cNvPr id="6" name="รูปภาพ 5" descr="D:\2_ Research\1.โครงการวิจัยน้ำ_ส.ศึกษานโยบายสาธารณะ\ภาพออกสนาม-กิจกรรม-ประชุม\(1) แม่ทา\MCC 132.jpg"/>
          <p:cNvPicPr/>
          <p:nvPr/>
        </p:nvPicPr>
        <p:blipFill>
          <a:blip r:embed="rId6"/>
          <a:srcRect/>
          <a:stretch>
            <a:fillRect/>
          </a:stretch>
        </p:blipFill>
        <p:spPr bwMode="auto">
          <a:xfrm>
            <a:off x="6238876" y="3862668"/>
            <a:ext cx="3857625" cy="2786062"/>
          </a:xfrm>
          <a:prstGeom prst="rect">
            <a:avLst/>
          </a:prstGeom>
          <a:noFill/>
          <a:ln w="9525">
            <a:solidFill>
              <a:schemeClr val="tx1"/>
            </a:solidFill>
            <a:miter lim="800000"/>
            <a:headEnd/>
            <a:tailEnd/>
          </a:ln>
          <a:effectLst>
            <a:outerShdw blurRad="50800" dist="88900" dir="2700000" algn="tl" rotWithShape="0">
              <a:prstClr val="black">
                <a:alpha val="40000"/>
              </a:prstClr>
            </a:outerShdw>
          </a:effectLst>
        </p:spPr>
      </p:pic>
      <p:sp>
        <p:nvSpPr>
          <p:cNvPr id="2" name="Title 1"/>
          <p:cNvSpPr>
            <a:spLocks noGrp="1"/>
          </p:cNvSpPr>
          <p:nvPr>
            <p:ph type="title"/>
          </p:nvPr>
        </p:nvSpPr>
        <p:spPr/>
        <p:txBody>
          <a:bodyPr>
            <a:normAutofit/>
          </a:bodyPr>
          <a:lstStyle/>
          <a:p>
            <a:r>
              <a:rPr lang="en-US" dirty="0">
                <a:sym typeface="Arial"/>
              </a:rPr>
              <a:t>Planning for Water Supply</a:t>
            </a:r>
            <a:endParaRPr lang="en-US" dirty="0"/>
          </a:p>
        </p:txBody>
      </p:sp>
      <p:sp>
        <p:nvSpPr>
          <p:cNvPr id="29698" name="สี่เหลี่ยมผืนผ้า 1"/>
          <p:cNvSpPr>
            <a:spLocks noChangeArrowheads="1"/>
          </p:cNvSpPr>
          <p:nvPr/>
        </p:nvSpPr>
        <p:spPr bwMode="auto">
          <a:xfrm>
            <a:off x="2279725" y="5771285"/>
            <a:ext cx="5611126" cy="430887"/>
          </a:xfrm>
          <a:prstGeom prst="rect">
            <a:avLst/>
          </a:prstGeom>
          <a:solidFill>
            <a:schemeClr val="accent1">
              <a:lumMod val="75000"/>
              <a:alpha val="66000"/>
            </a:schemeClr>
          </a:solidFill>
          <a:ln w="9525">
            <a:noFill/>
            <a:miter lim="800000"/>
            <a:headEnd/>
            <a:tailEnd/>
          </a:ln>
        </p:spPr>
        <p:txBody>
          <a:bodyPr wrap="square">
            <a:spAutoFit/>
          </a:bodyPr>
          <a:lstStyle/>
          <a:p>
            <a:pPr algn="ctr">
              <a:lnSpc>
                <a:spcPts val="2600"/>
              </a:lnSpc>
            </a:pPr>
            <a:r>
              <a:rPr lang="en-US" sz="2200" b="1" dirty="0">
                <a:solidFill>
                  <a:schemeClr val="bg1"/>
                </a:solidFill>
                <a:latin typeface="Calibri"/>
                <a:cs typeface="Calibri"/>
              </a:rPr>
              <a:t>Meeting with Mae </a:t>
            </a:r>
            <a:r>
              <a:rPr lang="en-US" sz="2200" b="1" dirty="0" err="1">
                <a:solidFill>
                  <a:schemeClr val="bg1"/>
                </a:solidFill>
                <a:latin typeface="Calibri"/>
                <a:cs typeface="Calibri"/>
              </a:rPr>
              <a:t>Tha</a:t>
            </a:r>
            <a:r>
              <a:rPr lang="en-US" sz="2200" b="1" dirty="0">
                <a:solidFill>
                  <a:schemeClr val="bg1"/>
                </a:solidFill>
                <a:latin typeface="Calibri"/>
                <a:cs typeface="Calibri"/>
              </a:rPr>
              <a:t> Community</a:t>
            </a:r>
            <a:endParaRPr lang="th-TH" sz="2200" b="1" dirty="0">
              <a:solidFill>
                <a:schemeClr val="bg1"/>
              </a:solidFill>
              <a:latin typeface="Calibri"/>
              <a:cs typeface="Calibri"/>
            </a:endParaRPr>
          </a:p>
        </p:txBody>
      </p:sp>
    </p:spTree>
    <p:extLst>
      <p:ext uri="{BB962C8B-B14F-4D97-AF65-F5344CB8AC3E}">
        <p14:creationId xmlns:p14="http://schemas.microsoft.com/office/powerpoint/2010/main" val="28019414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Shape 1113"/>
          <p:cNvSpPr txBox="1"/>
          <p:nvPr/>
        </p:nvSpPr>
        <p:spPr>
          <a:xfrm>
            <a:off x="2237800" y="620525"/>
            <a:ext cx="3657600" cy="457200"/>
          </a:xfrm>
          <a:prstGeom prst="rect">
            <a:avLst/>
          </a:prstGeom>
          <a:noFill/>
        </p:spPr>
        <p:txBody>
          <a:bodyPr lIns="91425" tIns="91425" rIns="91425" bIns="91425" anchor="t" anchorCtr="0">
            <a:noAutofit/>
          </a:bodyPr>
          <a:lstStyle/>
          <a:p>
            <a:endParaRPr/>
          </a:p>
        </p:txBody>
      </p:sp>
      <p:sp>
        <p:nvSpPr>
          <p:cNvPr id="1115" name="Shape 1115"/>
          <p:cNvSpPr txBox="1"/>
          <p:nvPr/>
        </p:nvSpPr>
        <p:spPr>
          <a:xfrm>
            <a:off x="2338702" y="1519951"/>
            <a:ext cx="7794299" cy="4717800"/>
          </a:xfrm>
          <a:prstGeom prst="rect">
            <a:avLst/>
          </a:prstGeom>
          <a:noFill/>
        </p:spPr>
        <p:txBody>
          <a:bodyPr lIns="91425" tIns="91425" rIns="91425" bIns="91425" anchor="t" anchorCtr="0">
            <a:noAutofit/>
          </a:bodyPr>
          <a:lstStyle/>
          <a:p>
            <a:pPr lvl="0" rtl="0">
              <a:buNone/>
            </a:pPr>
            <a:endParaRPr lang="en" sz="2400" dirty="0">
              <a:solidFill>
                <a:srgbClr val="FFFFFF"/>
              </a:solidFill>
            </a:endParaRPr>
          </a:p>
        </p:txBody>
      </p:sp>
      <p:sp>
        <p:nvSpPr>
          <p:cNvPr id="5" name="Content Placeholder 4"/>
          <p:cNvSpPr>
            <a:spLocks noGrp="1"/>
          </p:cNvSpPr>
          <p:nvPr>
            <p:ph idx="1"/>
          </p:nvPr>
        </p:nvSpPr>
        <p:spPr/>
        <p:txBody>
          <a:bodyPr>
            <a:normAutofit fontScale="70000" lnSpcReduction="20000"/>
          </a:bodyPr>
          <a:lstStyle/>
          <a:p>
            <a:r>
              <a:rPr lang="en-US" dirty="0"/>
              <a:t>What are the predicted changes to water resources in your region?</a:t>
            </a:r>
          </a:p>
          <a:p>
            <a:endParaRPr lang="en-US" dirty="0"/>
          </a:p>
          <a:p>
            <a:r>
              <a:rPr lang="en-US" dirty="0"/>
              <a:t>How do these changes add to or mitigate existing risks, stresses, and problems with water supplies and aquatic ecosystems? </a:t>
            </a:r>
          </a:p>
          <a:p>
            <a:endParaRPr lang="en-US" dirty="0"/>
          </a:p>
          <a:p>
            <a:r>
              <a:rPr lang="en-US" dirty="0"/>
              <a:t>What options does your region have in terms of adaptation for water supplies?  Is it too late?</a:t>
            </a:r>
          </a:p>
          <a:p>
            <a:endParaRPr lang="en-US" dirty="0"/>
          </a:p>
          <a:p>
            <a:r>
              <a:rPr lang="en-US" dirty="0"/>
              <a:t>What options does your region have in terms of adaptation to protect aquatic ecosystems? </a:t>
            </a:r>
          </a:p>
        </p:txBody>
      </p:sp>
      <p:sp>
        <p:nvSpPr>
          <p:cNvPr id="2" name="Title 1"/>
          <p:cNvSpPr>
            <a:spLocks noGrp="1"/>
          </p:cNvSpPr>
          <p:nvPr>
            <p:ph type="title"/>
          </p:nvPr>
        </p:nvSpPr>
        <p:spPr/>
        <p:txBody>
          <a:bodyPr/>
          <a:lstStyle/>
          <a:p>
            <a:r>
              <a:rPr lang="en-US" dirty="0"/>
              <a:t>Discussion </a:t>
            </a:r>
          </a:p>
        </p:txBody>
      </p:sp>
    </p:spTree>
    <p:extLst>
      <p:ext uri="{BB962C8B-B14F-4D97-AF65-F5344CB8AC3E}">
        <p14:creationId xmlns:p14="http://schemas.microsoft.com/office/powerpoint/2010/main" val="2432837455"/>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20000"/>
              </a:lnSpc>
            </a:pPr>
            <a:r>
              <a:rPr lang="en-US" dirty="0"/>
              <a:t>How can land managers adapt to changes in climate with current infrastructure?</a:t>
            </a:r>
          </a:p>
          <a:p>
            <a:pPr>
              <a:lnSpc>
                <a:spcPct val="120000"/>
              </a:lnSpc>
            </a:pPr>
            <a:endParaRPr lang="en-US" dirty="0"/>
          </a:p>
          <a:p>
            <a:pPr>
              <a:lnSpc>
                <a:spcPct val="120000"/>
              </a:lnSpc>
            </a:pPr>
            <a:r>
              <a:rPr lang="en-US" dirty="0"/>
              <a:t>How much is known about the vulnerability of the infrastructure in your home watershed?  In the University watershed. </a:t>
            </a:r>
          </a:p>
          <a:p>
            <a:pPr>
              <a:lnSpc>
                <a:spcPct val="120000"/>
              </a:lnSpc>
            </a:pPr>
            <a:endParaRPr lang="en-US" dirty="0"/>
          </a:p>
          <a:p>
            <a:pPr>
              <a:lnSpc>
                <a:spcPct val="120000"/>
              </a:lnSpc>
            </a:pPr>
            <a:r>
              <a:rPr lang="en-US" dirty="0"/>
              <a:t>Discuss natural adaptation vs. technical or engineering solution to sea level rise to deltas, estuaries, and freshwater wetlands.</a:t>
            </a:r>
          </a:p>
          <a:p>
            <a:pPr marL="0" indent="0">
              <a:lnSpc>
                <a:spcPct val="120000"/>
              </a:lnSpc>
              <a:buNone/>
            </a:pPr>
            <a:endParaRPr lang="en-US" dirty="0"/>
          </a:p>
        </p:txBody>
      </p:sp>
      <p:sp>
        <p:nvSpPr>
          <p:cNvPr id="979" name="Shape 979"/>
          <p:cNvSpPr txBox="1">
            <a:spLocks noGrp="1"/>
          </p:cNvSpPr>
          <p:nvPr>
            <p:ph type="title"/>
          </p:nvPr>
        </p:nvSpPr>
        <p:spPr>
          <a:prstGeom prst="rect">
            <a:avLst/>
          </a:prstGeom>
        </p:spPr>
        <p:txBody>
          <a:bodyPr vert="horz" lIns="91425" tIns="91425" rIns="91425" bIns="91425" rtlCol="0" anchor="ctr" anchorCtr="0">
            <a:noAutofit/>
          </a:bodyPr>
          <a:lstStyle/>
          <a:p>
            <a:pPr lvl="0" rtl="0">
              <a:buNone/>
            </a:pPr>
            <a:r>
              <a:rPr lang="en-US" dirty="0">
                <a:solidFill>
                  <a:srgbClr val="FFFFFF"/>
                </a:solidFill>
              </a:rPr>
              <a:t>Discussion</a:t>
            </a:r>
            <a:endParaRPr lang="en" sz="2400" dirty="0">
              <a:solidFill>
                <a:srgbClr val="FFFFFF"/>
              </a:solidFill>
            </a:endParaRPr>
          </a:p>
        </p:txBody>
      </p:sp>
    </p:spTree>
    <p:extLst>
      <p:ext uri="{BB962C8B-B14F-4D97-AF65-F5344CB8AC3E}">
        <p14:creationId xmlns:p14="http://schemas.microsoft.com/office/powerpoint/2010/main" val="1218423484"/>
      </p:ext>
    </p:extLst>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regions where water supply comes from mountain glaciers, discuss what steps should be taken to adapt and secure supply in the future?</a:t>
            </a:r>
          </a:p>
          <a:p>
            <a:endParaRPr lang="en-US" dirty="0"/>
          </a:p>
          <a:p>
            <a:r>
              <a:rPr lang="en-US" dirty="0"/>
              <a:t>What are the issues now and how do they differ from issues in the future for this area. </a:t>
            </a:r>
          </a:p>
          <a:p>
            <a:pPr marL="0" indent="0">
              <a:buNone/>
            </a:pPr>
            <a:endParaRPr lang="en-US" dirty="0"/>
          </a:p>
        </p:txBody>
      </p:sp>
      <p:sp>
        <p:nvSpPr>
          <p:cNvPr id="2" name="Title 1"/>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083413429"/>
      </p:ext>
    </p:extLst>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What was useful?</a:t>
            </a:r>
          </a:p>
          <a:p>
            <a:r>
              <a:rPr lang="en-US" sz="2400" dirty="0"/>
              <a:t>What is missing? </a:t>
            </a:r>
          </a:p>
          <a:p>
            <a:r>
              <a:rPr lang="en-US" sz="2400" dirty="0"/>
              <a:t>How did you, or would you, modify the materials to make them better fit your instructional context? </a:t>
            </a:r>
          </a:p>
          <a:p>
            <a:r>
              <a:rPr lang="en-US" sz="2400" dirty="0"/>
              <a:t>Please share your experience and modifications here: </a:t>
            </a:r>
            <a:r>
              <a:rPr lang="en-US" sz="2400" dirty="0">
                <a:hlinkClick r:id="rId3"/>
              </a:rPr>
              <a:t>climatecurriculum@googlegroups.com</a:t>
            </a:r>
            <a:r>
              <a:rPr lang="en-US" sz="2400" dirty="0"/>
              <a:t> </a:t>
            </a:r>
          </a:p>
        </p:txBody>
      </p:sp>
      <p:sp>
        <p:nvSpPr>
          <p:cNvPr id="2" name="Title 1"/>
          <p:cNvSpPr>
            <a:spLocks noGrp="1"/>
          </p:cNvSpPr>
          <p:nvPr>
            <p:ph type="title"/>
          </p:nvPr>
        </p:nvSpPr>
        <p:spPr/>
        <p:txBody>
          <a:bodyPr/>
          <a:lstStyle/>
          <a:p>
            <a:r>
              <a:rPr lang="en-US" dirty="0">
                <a:uFillTx/>
              </a:rPr>
              <a:t>Instructor Review of Materials</a:t>
            </a:r>
          </a:p>
        </p:txBody>
      </p:sp>
    </p:spTree>
    <p:extLst>
      <p:ext uri="{BB962C8B-B14F-4D97-AF65-F5344CB8AC3E}">
        <p14:creationId xmlns:p14="http://schemas.microsoft.com/office/powerpoint/2010/main" val="3064322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47500" lnSpcReduction="20000"/>
          </a:bodyPr>
          <a:lstStyle/>
          <a:p>
            <a:pPr>
              <a:lnSpc>
                <a:spcPct val="120000"/>
              </a:lnSpc>
            </a:pPr>
            <a:r>
              <a:rPr lang="en-US" dirty="0"/>
              <a:t>Read pages 50-60 in: </a:t>
            </a:r>
          </a:p>
          <a:p>
            <a:pPr lvl="1">
              <a:lnSpc>
                <a:spcPct val="120000"/>
              </a:lnSpc>
            </a:pPr>
            <a:r>
              <a:rPr lang="en-US" dirty="0">
                <a:solidFill>
                  <a:srgbClr val="0000FF"/>
                </a:solidFill>
              </a:rPr>
              <a:t>“Water, Climate Change, and Forests: Watershed Stewardship for a Changing Climate” 2010   </a:t>
            </a:r>
            <a:endParaRPr lang="en-US" dirty="0"/>
          </a:p>
          <a:p>
            <a:pPr>
              <a:lnSpc>
                <a:spcPct val="120000"/>
              </a:lnSpc>
            </a:pPr>
            <a:r>
              <a:rPr lang="en-US" dirty="0"/>
              <a:t>What can you say in general about what we can do about the impacts of climate change on water resources? </a:t>
            </a:r>
          </a:p>
          <a:p>
            <a:pPr>
              <a:lnSpc>
                <a:spcPct val="120000"/>
              </a:lnSpc>
            </a:pPr>
            <a:r>
              <a:rPr lang="en-US" dirty="0"/>
              <a:t>How important is collaboration in watershed management?  Why?</a:t>
            </a:r>
          </a:p>
          <a:p>
            <a:pPr>
              <a:lnSpc>
                <a:spcPct val="120000"/>
              </a:lnSpc>
            </a:pPr>
            <a:r>
              <a:rPr lang="en-US" dirty="0"/>
              <a:t>Give at least 5 examples of best practices for watershed management that might need improvement in your home watershed; and in the watershed where your University is located. </a:t>
            </a:r>
          </a:p>
          <a:p>
            <a:pPr>
              <a:lnSpc>
                <a:spcPct val="120000"/>
              </a:lnSpc>
            </a:pPr>
            <a:r>
              <a:rPr lang="en-US" dirty="0"/>
              <a:t>How does science contribute to adapting to climate change? </a:t>
            </a:r>
          </a:p>
          <a:p>
            <a:pPr>
              <a:lnSpc>
                <a:spcPct val="120000"/>
              </a:lnSpc>
            </a:pPr>
            <a:r>
              <a:rPr lang="en-US" dirty="0"/>
              <a:t>What are Best Management Practices? </a:t>
            </a:r>
          </a:p>
          <a:p>
            <a:pPr>
              <a:lnSpc>
                <a:spcPct val="120000"/>
              </a:lnSpc>
            </a:pPr>
            <a:r>
              <a:rPr lang="en-US" dirty="0"/>
              <a:t>What is the connection between energy generation and water? </a:t>
            </a:r>
          </a:p>
          <a:p>
            <a:pPr>
              <a:lnSpc>
                <a:spcPct val="120000"/>
              </a:lnSpc>
            </a:pPr>
            <a:r>
              <a:rPr lang="en-US" dirty="0"/>
              <a:t>How is watershed management different in SE Asia than in the USA? </a:t>
            </a:r>
          </a:p>
        </p:txBody>
      </p:sp>
      <p:sp>
        <p:nvSpPr>
          <p:cNvPr id="4" name="Title 3"/>
          <p:cNvSpPr>
            <a:spLocks noGrp="1"/>
          </p:cNvSpPr>
          <p:nvPr>
            <p:ph type="title"/>
          </p:nvPr>
        </p:nvSpPr>
        <p:spPr/>
        <p:txBody>
          <a:bodyPr/>
          <a:lstStyle/>
          <a:p>
            <a:r>
              <a:rPr lang="en-US" dirty="0"/>
              <a:t>Assigned Reading	</a:t>
            </a:r>
          </a:p>
        </p:txBody>
      </p:sp>
    </p:spTree>
    <p:extLst>
      <p:ext uri="{BB962C8B-B14F-4D97-AF65-F5344CB8AC3E}">
        <p14:creationId xmlns:p14="http://schemas.microsoft.com/office/powerpoint/2010/main" val="25502667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0" indent="0">
              <a:spcAft>
                <a:spcPts val="1200"/>
              </a:spcAft>
              <a:buNone/>
            </a:pPr>
            <a:r>
              <a:rPr lang="en-US" sz="1600" dirty="0"/>
              <a:t>Furniss, Michael J.; Staab, Brian P.; </a:t>
            </a:r>
            <a:r>
              <a:rPr lang="en-US" sz="1600" dirty="0" err="1"/>
              <a:t>Hazelhurst</a:t>
            </a:r>
            <a:r>
              <a:rPr lang="en-US" sz="1600" dirty="0"/>
              <a:t>, Sherry; Clifton, </a:t>
            </a:r>
            <a:r>
              <a:rPr lang="en-US" sz="1600" dirty="0" err="1"/>
              <a:t>Cathrine</a:t>
            </a:r>
            <a:r>
              <a:rPr lang="en-US" sz="1600" dirty="0"/>
              <a:t> F.; Roby, Kenneth B.; </a:t>
            </a:r>
            <a:r>
              <a:rPr lang="en-US" sz="1600" dirty="0" err="1"/>
              <a:t>Ilhadrt</a:t>
            </a:r>
            <a:r>
              <a:rPr lang="en-US" sz="1600" dirty="0"/>
              <a:t>, Bonnie L.; Larry, Elizabeth B.; Todd, Albert H.; Reid, Leslie M.; Hines, Sarah J.; Bennett, Karen A.; Luce, Charles H.; Edwards, Pamela J. 2010. Water, climate change, and forests: watershed stewardship for a changing climate. Gen. Tech. Rep. PNW-GTR-812. Portland, OR: U.S. Department of Agriculture, Forest Service, Pacific Northwest Research Station. 75 p.  </a:t>
            </a:r>
            <a:r>
              <a:rPr lang="en-US" sz="1600" dirty="0">
                <a:hlinkClick r:id="rId3"/>
              </a:rPr>
              <a:t>http://www.fs.fed.us/pnw/pubs/pnw_gtr812.pdf</a:t>
            </a:r>
            <a:endParaRPr lang="en-US" sz="1600" dirty="0"/>
          </a:p>
          <a:p>
            <a:pPr marL="0" indent="0">
              <a:spcAft>
                <a:spcPts val="1200"/>
              </a:spcAft>
              <a:buNone/>
            </a:pPr>
            <a:r>
              <a:rPr lang="en-US" sz="1600" dirty="0"/>
              <a:t>Peterson, David L.; Millar, Connie I.; Joyce, Linda A.; Furniss, Michael J.; Halofsky, Jessica E.; Neilson, Ronald P.; Morelli, Toni Lyn. 2011. Responding to climate change in national forests: a guidebook for developing adaptation options. Gen. Tech. Rep. PNW-GTR-855. Portland, OR: U.S. Department of Agriculture, Forest Service, Pacific Northwest Research Station. 109 p   </a:t>
            </a:r>
            <a:r>
              <a:rPr lang="en-US" sz="1600" dirty="0">
                <a:hlinkClick r:id="rId4"/>
              </a:rPr>
              <a:t>http://www.fs.fed.us/pnw/pubs/pnw_gtr855.pdf</a:t>
            </a:r>
            <a:endParaRPr lang="en-US" sz="1600" dirty="0"/>
          </a:p>
          <a:p>
            <a:pPr marL="0" indent="0">
              <a:buNone/>
            </a:pPr>
            <a:r>
              <a:rPr lang="en-US" sz="1600" dirty="0"/>
              <a:t>Eastham, J., F. </a:t>
            </a:r>
            <a:r>
              <a:rPr lang="en-US" sz="1600" dirty="0" err="1"/>
              <a:t>Mpelasoka</a:t>
            </a:r>
            <a:r>
              <a:rPr lang="en-US" sz="1600" dirty="0"/>
              <a:t>, M. </a:t>
            </a:r>
            <a:r>
              <a:rPr lang="en-US" sz="1600" dirty="0" err="1"/>
              <a:t>Mainuddin</a:t>
            </a:r>
            <a:r>
              <a:rPr lang="en-US" sz="1600" dirty="0"/>
              <a:t>, </a:t>
            </a:r>
            <a:r>
              <a:rPr lang="en-US" sz="1600" dirty="0" err="1"/>
              <a:t>C.Ticehurst</a:t>
            </a:r>
            <a:r>
              <a:rPr lang="en-US" sz="1600" dirty="0"/>
              <a:t>, P. Dyce, G. Hodgson, R. Ali and M. Kirby, 2008. Mekong River Basin Water Resources Assessment: Impacts of Climate Change. CSIRO: Water for a Healthy Country National Research Flagship</a:t>
            </a:r>
          </a:p>
          <a:p>
            <a:pPr marL="0" indent="0">
              <a:spcBef>
                <a:spcPts val="0"/>
              </a:spcBef>
              <a:buNone/>
            </a:pPr>
            <a:r>
              <a:rPr lang="en-US" sz="1600" dirty="0">
                <a:hlinkClick r:id="rId5"/>
              </a:rPr>
              <a:t>http://wacc.edu.vn/vi/wp-content/uploads/2013/06/wfhcMekongWaterResourcesAssessment.pdf</a:t>
            </a:r>
            <a:endParaRPr lang="en-US" sz="1600" dirty="0"/>
          </a:p>
          <a:p>
            <a:pPr marL="0" indent="0">
              <a:spcBef>
                <a:spcPts val="0"/>
              </a:spcBef>
              <a:buNone/>
            </a:pPr>
            <a:endParaRPr lang="en-US" sz="1600" dirty="0"/>
          </a:p>
          <a:p>
            <a:pPr marL="0" indent="0">
              <a:spcBef>
                <a:spcPts val="0"/>
              </a:spcBef>
              <a:buNone/>
            </a:pPr>
            <a:r>
              <a:rPr lang="en-US" sz="1600" dirty="0"/>
              <a:t>USDA, US Forest Service. 2012. National Best Management Practices for Water Quality Management on National Forest System Lands. Volume 1: National Core BMP Technical Guide. FS-990a.</a:t>
            </a:r>
          </a:p>
          <a:p>
            <a:pPr marL="0" indent="0">
              <a:spcBef>
                <a:spcPts val="0"/>
              </a:spcBef>
              <a:buNone/>
            </a:pPr>
            <a:r>
              <a:rPr lang="en-US" sz="1600" dirty="0">
                <a:hlinkClick r:id="rId6"/>
              </a:rPr>
              <a:t>http://www.fs.fed.us/biology/watershed/BMP.html</a:t>
            </a:r>
            <a:r>
              <a:rPr lang="en-US" sz="1600" dirty="0"/>
              <a:t> </a:t>
            </a:r>
          </a:p>
          <a:p>
            <a:pPr marL="0" indent="0">
              <a:spcAft>
                <a:spcPts val="1200"/>
              </a:spcAft>
              <a:buNone/>
            </a:pPr>
            <a:endParaRPr lang="en-US" sz="1600" dirty="0"/>
          </a:p>
          <a:p>
            <a:pPr marL="0" indent="0">
              <a:spcAft>
                <a:spcPts val="1200"/>
              </a:spcAft>
              <a:buNone/>
            </a:pPr>
            <a:endParaRPr lang="en-US" sz="1600" dirty="0"/>
          </a:p>
          <a:p>
            <a:pPr marL="0" indent="0">
              <a:spcAft>
                <a:spcPts val="1200"/>
              </a:spcAft>
              <a:buNone/>
            </a:pPr>
            <a:endParaRPr lang="en-US" sz="1600" dirty="0"/>
          </a:p>
        </p:txBody>
      </p:sp>
      <p:sp>
        <p:nvSpPr>
          <p:cNvPr id="4" name="Title 3"/>
          <p:cNvSpPr>
            <a:spLocks noGrp="1"/>
          </p:cNvSpPr>
          <p:nvPr>
            <p:ph type="title"/>
          </p:nvPr>
        </p:nvSpPr>
        <p:spPr/>
        <p:txBody>
          <a:bodyPr/>
          <a:lstStyle/>
          <a:p>
            <a:r>
              <a:rPr lang="en-US" dirty="0"/>
              <a:t>Reference</a:t>
            </a:r>
          </a:p>
        </p:txBody>
      </p:sp>
    </p:spTree>
    <p:extLst>
      <p:ext uri="{BB962C8B-B14F-4D97-AF65-F5344CB8AC3E}">
        <p14:creationId xmlns:p14="http://schemas.microsoft.com/office/powerpoint/2010/main" val="3400429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USAID. 2016. </a:t>
            </a:r>
            <a:r>
              <a:rPr lang="de-DE" sz="2000" i="1" dirty="0"/>
              <a:t>Bangladesh Climate-Resilient </a:t>
            </a:r>
            <a:r>
              <a:rPr lang="de-DE" sz="2000" i="1"/>
              <a:t>Ecosystem Curriculum (BACUM)</a:t>
            </a:r>
            <a:r>
              <a:rPr lang="de-DE" sz="2000"/>
              <a:t>. </a:t>
            </a:r>
            <a:r>
              <a:rPr lang="de-DE" sz="2000" dirty="0"/>
              <a:t>USAID‘s Climate-Resilient </a:t>
            </a:r>
            <a:r>
              <a:rPr lang="en-US" sz="2000" dirty="0"/>
              <a:t>Ecosystems and Livelihoods (CREL) Project.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58955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3162300" y="2236366"/>
            <a:ext cx="6019800" cy="4124506"/>
          </a:xfrm>
          <a:prstGeom prst="rect">
            <a:avLst/>
          </a:prstGeom>
          <a:blipFill>
            <a:blip r:embed="rId3" cstate="screen">
              <a:extLst>
                <a:ext uri="{28A0092B-C50C-407E-A947-70E740481C1C}">
                  <a14:useLocalDpi xmlns:a14="http://schemas.microsoft.com/office/drawing/2010/main"/>
                </a:ext>
              </a:extLst>
            </a:blip>
            <a:srcRect/>
            <a:stretch>
              <a:fillRect t="-6930"/>
            </a:stretch>
          </a:blipFill>
        </p:spPr>
      </p:sp>
      <p:sp>
        <p:nvSpPr>
          <p:cNvPr id="248" name="Shape 248"/>
          <p:cNvSpPr txBox="1"/>
          <p:nvPr/>
        </p:nvSpPr>
        <p:spPr>
          <a:xfrm>
            <a:off x="8001003" y="1430601"/>
            <a:ext cx="2209799" cy="730251"/>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More rain and less snow. Snow melts sooner in Spring</a:t>
            </a:r>
          </a:p>
        </p:txBody>
      </p:sp>
      <p:sp>
        <p:nvSpPr>
          <p:cNvPr id="249" name="Shape 249"/>
          <p:cNvSpPr txBox="1"/>
          <p:nvPr/>
        </p:nvSpPr>
        <p:spPr>
          <a:xfrm>
            <a:off x="7315203" y="5545401"/>
            <a:ext cx="2209799" cy="1155700"/>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Earlier spring runoff. Larger flood peaks. Less summer stream flow. Smaller headwater stream networks</a:t>
            </a:r>
          </a:p>
        </p:txBody>
      </p:sp>
      <p:sp>
        <p:nvSpPr>
          <p:cNvPr id="250" name="Shape 250"/>
          <p:cNvSpPr txBox="1"/>
          <p:nvPr/>
        </p:nvSpPr>
        <p:spPr>
          <a:xfrm>
            <a:off x="1676403" y="3107003"/>
            <a:ext cx="2362199" cy="1600199"/>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dirty="0">
                <a:solidFill>
                  <a:schemeClr val="dk1"/>
                </a:solidFill>
                <a:latin typeface="Arial"/>
                <a:ea typeface="Arial"/>
                <a:cs typeface="Arial"/>
                <a:sym typeface="Arial"/>
              </a:rPr>
              <a:t>More evapotranspiration. Drier vegetation and soils. More frequent and severe droughts. Increased wildfires and area burned.</a:t>
            </a:r>
            <a:r>
              <a:rPr lang="en-US" sz="1400" dirty="0">
                <a:solidFill>
                  <a:schemeClr val="dk1"/>
                </a:solidFill>
                <a:latin typeface="Arial"/>
                <a:ea typeface="Arial"/>
                <a:cs typeface="Arial"/>
                <a:sym typeface="Arial"/>
              </a:rPr>
              <a:t> Reduced stream flows.</a:t>
            </a:r>
            <a:r>
              <a:rPr lang="en" sz="1400" dirty="0">
                <a:solidFill>
                  <a:schemeClr val="dk1"/>
                </a:solidFill>
                <a:latin typeface="Arial"/>
                <a:ea typeface="Arial"/>
                <a:cs typeface="Arial"/>
                <a:sym typeface="Arial"/>
              </a:rPr>
              <a:t> </a:t>
            </a:r>
          </a:p>
        </p:txBody>
      </p:sp>
      <p:sp>
        <p:nvSpPr>
          <p:cNvPr id="251" name="Shape 251"/>
          <p:cNvSpPr txBox="1"/>
          <p:nvPr/>
        </p:nvSpPr>
        <p:spPr>
          <a:xfrm>
            <a:off x="2057403" y="5240601"/>
            <a:ext cx="2209799" cy="1460500"/>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dirty="0">
                <a:solidFill>
                  <a:schemeClr val="dk1"/>
                </a:solidFill>
                <a:latin typeface="Arial"/>
                <a:ea typeface="Arial"/>
                <a:cs typeface="Arial"/>
                <a:sym typeface="Arial"/>
              </a:rPr>
              <a:t>Sea level rises. More coastal erosion. Saltwater intrusion into coastal freshwater aquifers.</a:t>
            </a:r>
            <a:r>
              <a:rPr lang="en-US" sz="1400" dirty="0">
                <a:solidFill>
                  <a:schemeClr val="dk1"/>
                </a:solidFill>
                <a:latin typeface="Arial"/>
                <a:ea typeface="Arial"/>
                <a:cs typeface="Arial"/>
                <a:sym typeface="Arial"/>
              </a:rPr>
              <a:t> Sea water acidification. </a:t>
            </a:r>
            <a:endParaRPr lang="en" sz="1400" dirty="0">
              <a:solidFill>
                <a:schemeClr val="dk1"/>
              </a:solidFill>
              <a:latin typeface="Arial"/>
              <a:ea typeface="Arial"/>
              <a:cs typeface="Arial"/>
              <a:sym typeface="Arial"/>
            </a:endParaRPr>
          </a:p>
        </p:txBody>
      </p:sp>
      <p:cxnSp>
        <p:nvCxnSpPr>
          <p:cNvPr id="252" name="Shape 252"/>
          <p:cNvCxnSpPr/>
          <p:nvPr/>
        </p:nvCxnSpPr>
        <p:spPr>
          <a:xfrm>
            <a:off x="3962403" y="2421200"/>
            <a:ext cx="1600199" cy="1447800"/>
          </a:xfrm>
          <a:prstGeom prst="straightConnector1">
            <a:avLst/>
          </a:prstGeom>
          <a:noFill/>
          <a:ln w="28575" cap="flat">
            <a:solidFill>
              <a:srgbClr val="FFFF00"/>
            </a:solidFill>
            <a:prstDash val="solid"/>
            <a:round/>
            <a:headEnd type="none" w="med" len="med"/>
            <a:tailEnd type="triangle" w="med" len="med"/>
          </a:ln>
        </p:spPr>
      </p:cxnSp>
      <p:cxnSp>
        <p:nvCxnSpPr>
          <p:cNvPr id="253" name="Shape 253"/>
          <p:cNvCxnSpPr/>
          <p:nvPr/>
        </p:nvCxnSpPr>
        <p:spPr>
          <a:xfrm flipH="1">
            <a:off x="7467599" y="2116403"/>
            <a:ext cx="1143000" cy="1219199"/>
          </a:xfrm>
          <a:prstGeom prst="straightConnector1">
            <a:avLst/>
          </a:prstGeom>
          <a:noFill/>
          <a:ln w="38100" cap="flat">
            <a:solidFill>
              <a:srgbClr val="FFFF00"/>
            </a:solidFill>
            <a:prstDash val="solid"/>
            <a:round/>
            <a:headEnd type="none" w="med" len="med"/>
            <a:tailEnd type="triangle" w="med" len="med"/>
          </a:ln>
        </p:spPr>
      </p:cxnSp>
      <p:cxnSp>
        <p:nvCxnSpPr>
          <p:cNvPr id="254" name="Shape 254"/>
          <p:cNvCxnSpPr/>
          <p:nvPr/>
        </p:nvCxnSpPr>
        <p:spPr>
          <a:xfrm rot="10800000">
            <a:off x="7010403" y="3716599"/>
            <a:ext cx="1371599" cy="1752600"/>
          </a:xfrm>
          <a:prstGeom prst="straightConnector1">
            <a:avLst/>
          </a:prstGeom>
          <a:noFill/>
          <a:ln w="38100" cap="flat">
            <a:solidFill>
              <a:srgbClr val="FFFF00"/>
            </a:solidFill>
            <a:prstDash val="solid"/>
            <a:round/>
            <a:headEnd type="none" w="med" len="med"/>
            <a:tailEnd type="triangle" w="med" len="med"/>
          </a:ln>
        </p:spPr>
      </p:cxnSp>
      <p:cxnSp>
        <p:nvCxnSpPr>
          <p:cNvPr id="255" name="Shape 255"/>
          <p:cNvCxnSpPr/>
          <p:nvPr/>
        </p:nvCxnSpPr>
        <p:spPr>
          <a:xfrm rot="10800000" flipH="1">
            <a:off x="4191000" y="3957899"/>
            <a:ext cx="914400" cy="914400"/>
          </a:xfrm>
          <a:prstGeom prst="straightConnector1">
            <a:avLst/>
          </a:prstGeom>
          <a:noFill/>
          <a:ln w="38100" cap="flat">
            <a:solidFill>
              <a:srgbClr val="FFFF00"/>
            </a:solidFill>
            <a:prstDash val="solid"/>
            <a:round/>
            <a:headEnd type="none" w="med" len="med"/>
            <a:tailEnd type="triangle" w="med" len="med"/>
          </a:ln>
        </p:spPr>
      </p:cxnSp>
      <p:sp>
        <p:nvSpPr>
          <p:cNvPr id="256" name="Shape 256"/>
          <p:cNvSpPr txBox="1"/>
          <p:nvPr/>
        </p:nvSpPr>
        <p:spPr>
          <a:xfrm>
            <a:off x="1828803" y="1735401"/>
            <a:ext cx="2209799" cy="730251"/>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More intense storms with more flooding and extreme winds</a:t>
            </a:r>
          </a:p>
        </p:txBody>
      </p:sp>
      <p:cxnSp>
        <p:nvCxnSpPr>
          <p:cNvPr id="257" name="Shape 257"/>
          <p:cNvCxnSpPr/>
          <p:nvPr/>
        </p:nvCxnSpPr>
        <p:spPr>
          <a:xfrm>
            <a:off x="3886200" y="4021403"/>
            <a:ext cx="2057400" cy="152399"/>
          </a:xfrm>
          <a:prstGeom prst="straightConnector1">
            <a:avLst/>
          </a:prstGeom>
          <a:noFill/>
          <a:ln w="38100" cap="flat">
            <a:solidFill>
              <a:srgbClr val="FFFF00"/>
            </a:solidFill>
            <a:prstDash val="solid"/>
            <a:round/>
            <a:headEnd type="none" w="med" len="med"/>
            <a:tailEnd type="triangle" w="med" len="med"/>
          </a:ln>
        </p:spPr>
      </p:cxnSp>
      <p:sp>
        <p:nvSpPr>
          <p:cNvPr id="259" name="Shape 259"/>
          <p:cNvSpPr txBox="1"/>
          <p:nvPr/>
        </p:nvSpPr>
        <p:spPr>
          <a:xfrm>
            <a:off x="8534403" y="3030801"/>
            <a:ext cx="2209799" cy="730251"/>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Glaciers are reduced or eliminated.  Increased high elevation erosion. </a:t>
            </a:r>
          </a:p>
        </p:txBody>
      </p:sp>
      <p:cxnSp>
        <p:nvCxnSpPr>
          <p:cNvPr id="260" name="Shape 260"/>
          <p:cNvCxnSpPr/>
          <p:nvPr/>
        </p:nvCxnSpPr>
        <p:spPr>
          <a:xfrm flipH="1">
            <a:off x="7848603" y="3411801"/>
            <a:ext cx="685799" cy="46037"/>
          </a:xfrm>
          <a:prstGeom prst="straightConnector1">
            <a:avLst/>
          </a:prstGeom>
          <a:noFill/>
          <a:ln w="38100" cap="flat">
            <a:solidFill>
              <a:srgbClr val="FFFF00"/>
            </a:solidFill>
            <a:prstDash val="solid"/>
            <a:round/>
            <a:headEnd type="none" w="med" len="med"/>
            <a:tailEnd type="triangle" w="med" len="med"/>
          </a:ln>
        </p:spPr>
      </p:cxnSp>
      <p:sp>
        <p:nvSpPr>
          <p:cNvPr id="261" name="Shape 261"/>
          <p:cNvSpPr txBox="1"/>
          <p:nvPr/>
        </p:nvSpPr>
        <p:spPr>
          <a:xfrm>
            <a:off x="5105404" y="1100563"/>
            <a:ext cx="1981199" cy="942975"/>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dirty="0">
                <a:solidFill>
                  <a:schemeClr val="dk1"/>
                </a:solidFill>
                <a:latin typeface="Arial"/>
                <a:ea typeface="Arial"/>
                <a:cs typeface="Arial"/>
                <a:sym typeface="Arial"/>
              </a:rPr>
              <a:t>Less precipitation in some areas, more in other areas. Greater interannual variability</a:t>
            </a:r>
          </a:p>
        </p:txBody>
      </p:sp>
      <p:cxnSp>
        <p:nvCxnSpPr>
          <p:cNvPr id="262" name="Shape 262"/>
          <p:cNvCxnSpPr/>
          <p:nvPr/>
        </p:nvCxnSpPr>
        <p:spPr>
          <a:xfrm>
            <a:off x="6324603" y="2192600"/>
            <a:ext cx="685799" cy="1295400"/>
          </a:xfrm>
          <a:prstGeom prst="straightConnector1">
            <a:avLst/>
          </a:prstGeom>
          <a:noFill/>
          <a:ln w="28575" cap="flat">
            <a:solidFill>
              <a:srgbClr val="FFFF00"/>
            </a:solidFill>
            <a:prstDash val="solid"/>
            <a:round/>
            <a:headEnd type="none" w="med" len="med"/>
            <a:tailEnd type="triangle" w="med" len="med"/>
          </a:ln>
        </p:spPr>
      </p:cxnSp>
      <p:sp>
        <p:nvSpPr>
          <p:cNvPr id="263" name="Shape 263"/>
          <p:cNvSpPr txBox="1"/>
          <p:nvPr/>
        </p:nvSpPr>
        <p:spPr>
          <a:xfrm>
            <a:off x="4724403" y="6078801"/>
            <a:ext cx="2209799" cy="523875"/>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Water in streams and lakes becomes warmer.</a:t>
            </a:r>
          </a:p>
        </p:txBody>
      </p:sp>
      <p:cxnSp>
        <p:nvCxnSpPr>
          <p:cNvPr id="264" name="Shape 264"/>
          <p:cNvCxnSpPr/>
          <p:nvPr/>
        </p:nvCxnSpPr>
        <p:spPr>
          <a:xfrm rot="10800000" flipH="1">
            <a:off x="5867403" y="4097603"/>
            <a:ext cx="533399" cy="1904999"/>
          </a:xfrm>
          <a:prstGeom prst="straightConnector1">
            <a:avLst/>
          </a:prstGeom>
          <a:noFill/>
          <a:ln w="38100" cap="flat">
            <a:solidFill>
              <a:srgbClr val="FFFF00"/>
            </a:solidFill>
            <a:prstDash val="solid"/>
            <a:round/>
            <a:headEnd type="none" w="med" len="med"/>
            <a:tailEnd type="triangle" w="med" len="med"/>
          </a:ln>
        </p:spPr>
      </p:cxnSp>
      <p:sp>
        <p:nvSpPr>
          <p:cNvPr id="265" name="Shape 265"/>
          <p:cNvSpPr txBox="1"/>
          <p:nvPr/>
        </p:nvSpPr>
        <p:spPr>
          <a:xfrm>
            <a:off x="8382003" y="4402402"/>
            <a:ext cx="2209799" cy="738187"/>
          </a:xfrm>
          <a:prstGeom prst="rect">
            <a:avLst/>
          </a:prstGeom>
          <a:solidFill>
            <a:schemeClr val="accent1">
              <a:lumMod val="60000"/>
              <a:lumOff val="40000"/>
              <a:alpha val="64705"/>
            </a:schemeClr>
          </a:solidFill>
          <a:ln>
            <a:noFill/>
          </a:ln>
        </p:spPr>
        <p:txBody>
          <a:bodyPr lIns="91425" tIns="45700" rIns="91425" bIns="45700" anchor="t" anchorCtr="0">
            <a:noAutofit/>
          </a:bodyPr>
          <a:lstStyle/>
          <a:p>
            <a:pPr>
              <a:spcBef>
                <a:spcPts val="700"/>
              </a:spcBef>
              <a:buSzPct val="25000"/>
            </a:pPr>
            <a:r>
              <a:rPr lang="en" sz="1400">
                <a:solidFill>
                  <a:schemeClr val="dk1"/>
                </a:solidFill>
                <a:latin typeface="Arial"/>
                <a:ea typeface="Arial"/>
                <a:cs typeface="Arial"/>
                <a:sym typeface="Arial"/>
              </a:rPr>
              <a:t>Increased reliance on groundwater for basic supply.</a:t>
            </a:r>
          </a:p>
        </p:txBody>
      </p:sp>
      <p:cxnSp>
        <p:nvCxnSpPr>
          <p:cNvPr id="266" name="Shape 266"/>
          <p:cNvCxnSpPr/>
          <p:nvPr/>
        </p:nvCxnSpPr>
        <p:spPr>
          <a:xfrm rot="10800000">
            <a:off x="7619999" y="4173799"/>
            <a:ext cx="762000" cy="381000"/>
          </a:xfrm>
          <a:prstGeom prst="straightConnector1">
            <a:avLst/>
          </a:prstGeom>
          <a:noFill/>
          <a:ln w="38100" cap="flat">
            <a:solidFill>
              <a:srgbClr val="FFFF00"/>
            </a:solidFill>
            <a:prstDash val="solid"/>
            <a:round/>
            <a:headEnd type="none" w="med" len="med"/>
            <a:tailEnd type="triangle" w="med" len="med"/>
          </a:ln>
        </p:spPr>
      </p:cxnSp>
      <p:sp>
        <p:nvSpPr>
          <p:cNvPr id="267" name="Shape 267"/>
          <p:cNvSpPr txBox="1"/>
          <p:nvPr/>
        </p:nvSpPr>
        <p:spPr>
          <a:xfrm>
            <a:off x="1752603" y="152400"/>
            <a:ext cx="7974899" cy="621000"/>
          </a:xfrm>
          <a:prstGeom prst="rect">
            <a:avLst/>
          </a:prstGeom>
          <a:noFill/>
          <a:ln>
            <a:noFill/>
          </a:ln>
        </p:spPr>
        <p:txBody>
          <a:bodyPr lIns="91425" tIns="45700" rIns="91425" bIns="45700" anchor="t" anchorCtr="0">
            <a:noAutofit/>
          </a:bodyPr>
          <a:lstStyle/>
          <a:p>
            <a:pPr>
              <a:buSzPct val="25000"/>
            </a:pPr>
            <a:endParaRPr lang="en" sz="3200" dirty="0">
              <a:solidFill>
                <a:srgbClr val="FFFF00"/>
              </a:solidFill>
              <a:latin typeface="Arial"/>
              <a:ea typeface="Arial"/>
              <a:cs typeface="Arial"/>
              <a:sym typeface="Arial"/>
            </a:endParaRPr>
          </a:p>
        </p:txBody>
      </p:sp>
      <p:sp>
        <p:nvSpPr>
          <p:cNvPr id="2" name="TextBox 1"/>
          <p:cNvSpPr txBox="1"/>
          <p:nvPr/>
        </p:nvSpPr>
        <p:spPr>
          <a:xfrm>
            <a:off x="2109546" y="1368920"/>
            <a:ext cx="184666" cy="369332"/>
          </a:xfrm>
          <a:prstGeom prst="rect">
            <a:avLst/>
          </a:prstGeom>
          <a:noFill/>
        </p:spPr>
        <p:txBody>
          <a:bodyPr wrap="none" rtlCol="0">
            <a:spAutoFit/>
          </a:bodyPr>
          <a:lstStyle/>
          <a:p>
            <a:endParaRPr lang="en-US" dirty="0"/>
          </a:p>
        </p:txBody>
      </p:sp>
      <p:sp>
        <p:nvSpPr>
          <p:cNvPr id="4" name="Title 3"/>
          <p:cNvSpPr>
            <a:spLocks noGrp="1"/>
          </p:cNvSpPr>
          <p:nvPr>
            <p:ph type="title"/>
          </p:nvPr>
        </p:nvSpPr>
        <p:spPr/>
        <p:txBody>
          <a:bodyPr>
            <a:normAutofit fontScale="90000"/>
          </a:bodyPr>
          <a:lstStyle/>
          <a:p>
            <a:r>
              <a:rPr lang="en-US" dirty="0"/>
              <a:t>Review Water Resources Schema: </a:t>
            </a:r>
            <a:br>
              <a:rPr lang="en-US" dirty="0"/>
            </a:br>
            <a:r>
              <a:rPr lang="en-US" dirty="0"/>
              <a:t>Climate change is hydrologic change</a:t>
            </a:r>
          </a:p>
        </p:txBody>
      </p:sp>
    </p:spTree>
    <p:extLst>
      <p:ext uri="{BB962C8B-B14F-4D97-AF65-F5344CB8AC3E}">
        <p14:creationId xmlns:p14="http://schemas.microsoft.com/office/powerpoint/2010/main" val="2290508796"/>
      </p:ext>
    </p:extLst>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Winrock International</a:t>
            </a:r>
            <a:br>
              <a:rPr lang="de-DE" sz="2400" dirty="0">
                <a:effectLst/>
                <a:latin typeface="Calibri" panose="020F0502020204030204" pitchFamily="34" charset="0"/>
              </a:rPr>
            </a:br>
            <a:br>
              <a:rPr lang="de-DE" sz="2400" dirty="0">
                <a:effectLst/>
                <a:latin typeface="Calibri" panose="020F0502020204030204" pitchFamily="34" charset="0"/>
              </a:rPr>
            </a:br>
            <a:r>
              <a:rPr lang="en-US" sz="2400" b="0" dirty="0">
                <a:effectLst/>
              </a:rPr>
              <a:t>House 13/B, Road 54, </a:t>
            </a:r>
            <a:r>
              <a:rPr lang="en-US" sz="2400" b="0" dirty="0" err="1">
                <a:effectLst/>
              </a:rPr>
              <a:t>Gulshan</a:t>
            </a:r>
            <a:r>
              <a:rPr lang="en-US" sz="2400" b="0" dirty="0">
                <a:effectLst/>
              </a:rPr>
              <a:t> 2, Dhaka 1212</a:t>
            </a:r>
            <a:br>
              <a:rPr lang="en-US" sz="2400" b="0" dirty="0">
                <a:effectLst/>
              </a:rPr>
            </a:br>
            <a:r>
              <a:rPr lang="en-US" sz="2400" b="0" dirty="0">
                <a:effectLst/>
              </a:rPr>
              <a:t>Bangladesh</a:t>
            </a:r>
            <a:br>
              <a:rPr lang="en-US" sz="2400" b="0" dirty="0">
                <a:effectLst/>
              </a:rPr>
            </a:br>
            <a:br>
              <a:rPr lang="en-US" sz="2400" b="0" dirty="0">
                <a:effectLst/>
              </a:rPr>
            </a:br>
            <a:r>
              <a:rPr lang="en-US" sz="2400" b="0" dirty="0">
                <a:effectLst/>
              </a:rPr>
              <a:t>Tel: +880-2-9848401</a:t>
            </a:r>
            <a:br>
              <a:rPr lang="en-US" sz="2400" b="0" dirty="0">
                <a:effectLst/>
              </a:rPr>
            </a:br>
            <a:br>
              <a:rPr lang="en-US" sz="2400" b="0" dirty="0">
                <a:effectLst/>
              </a:rPr>
            </a:br>
            <a:br>
              <a:rPr lang="en-US" sz="2400" b="0" dirty="0">
                <a:effectLst/>
              </a:rPr>
            </a:br>
            <a:r>
              <a:rPr lang="en-US" sz="2400" b="0" dirty="0">
                <a:effectLst/>
                <a:hlinkClick r:id="rId2"/>
              </a:rPr>
              <a:t>www.winrock.org</a:t>
            </a:r>
            <a:endParaRPr lang="en-US" sz="2400" dirty="0"/>
          </a:p>
        </p:txBody>
      </p:sp>
    </p:spTree>
    <p:extLst>
      <p:ext uri="{BB962C8B-B14F-4D97-AF65-F5344CB8AC3E}">
        <p14:creationId xmlns:p14="http://schemas.microsoft.com/office/powerpoint/2010/main" val="60727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dirty="0"/>
              <a:t>Climate change amplifies risks we already face, </a:t>
            </a:r>
            <a:br>
              <a:rPr lang="en-US" dirty="0"/>
            </a:br>
            <a:r>
              <a:rPr lang="en-US" dirty="0"/>
              <a:t>and have faced for many years: </a:t>
            </a:r>
          </a:p>
          <a:p>
            <a:pPr lvl="1"/>
            <a:r>
              <a:rPr lang="en-US" dirty="0"/>
              <a:t>Drought</a:t>
            </a:r>
          </a:p>
          <a:p>
            <a:pPr lvl="1"/>
            <a:r>
              <a:rPr lang="en-US" dirty="0"/>
              <a:t>Flood</a:t>
            </a:r>
          </a:p>
          <a:p>
            <a:pPr lvl="1"/>
            <a:r>
              <a:rPr lang="en-US" dirty="0"/>
              <a:t>Water supply shortages and distribution </a:t>
            </a:r>
          </a:p>
          <a:p>
            <a:pPr lvl="1"/>
            <a:r>
              <a:rPr lang="en-US" dirty="0"/>
              <a:t>Poor water quality</a:t>
            </a:r>
          </a:p>
          <a:p>
            <a:pPr lvl="1"/>
            <a:r>
              <a:rPr lang="en-US" dirty="0"/>
              <a:t>Disrupted watershed processes</a:t>
            </a:r>
          </a:p>
          <a:p>
            <a:pPr lvl="1"/>
            <a:r>
              <a:rPr lang="en-US" dirty="0"/>
              <a:t>And so on	</a:t>
            </a:r>
          </a:p>
          <a:p>
            <a:pPr marL="0" indent="0">
              <a:buNone/>
            </a:pPr>
            <a:r>
              <a:rPr lang="en-US" dirty="0"/>
              <a:t>Climate Change increases the risks, problems and stakes. </a:t>
            </a:r>
          </a:p>
        </p:txBody>
      </p:sp>
      <p:sp>
        <p:nvSpPr>
          <p:cNvPr id="2" name="Title 1"/>
          <p:cNvSpPr>
            <a:spLocks noGrp="1"/>
          </p:cNvSpPr>
          <p:nvPr>
            <p:ph type="title"/>
          </p:nvPr>
        </p:nvSpPr>
        <p:spPr/>
        <p:txBody>
          <a:bodyPr>
            <a:normAutofit/>
          </a:bodyPr>
          <a:lstStyle/>
          <a:p>
            <a:r>
              <a:rPr lang="en-US" dirty="0"/>
              <a:t>Climate change impacts on water resources</a:t>
            </a:r>
          </a:p>
        </p:txBody>
      </p:sp>
    </p:spTree>
    <p:extLst>
      <p:ext uri="{BB962C8B-B14F-4D97-AF65-F5344CB8AC3E}">
        <p14:creationId xmlns:p14="http://schemas.microsoft.com/office/powerpoint/2010/main" val="264492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idx="1"/>
          </p:nvPr>
        </p:nvSpPr>
        <p:spPr/>
        <p:txBody>
          <a:bodyPr>
            <a:normAutofit/>
          </a:bodyPr>
          <a:lstStyle/>
          <a:p>
            <a:pPr lvl="0"/>
            <a:r>
              <a:rPr lang="en" sz="2500" dirty="0">
                <a:sym typeface="Calibri"/>
              </a:rPr>
              <a:t>Less snow, more rain</a:t>
            </a:r>
          </a:p>
          <a:p>
            <a:pPr lvl="0"/>
            <a:r>
              <a:rPr lang="en" sz="2500" dirty="0">
                <a:sym typeface="Calibri"/>
              </a:rPr>
              <a:t>Increased winter flooding</a:t>
            </a:r>
          </a:p>
          <a:p>
            <a:pPr lvl="0"/>
            <a:r>
              <a:rPr lang="en" sz="2500" dirty="0">
                <a:sym typeface="Calibri"/>
              </a:rPr>
              <a:t>Less snowpack</a:t>
            </a:r>
          </a:p>
          <a:p>
            <a:pPr lvl="0"/>
            <a:r>
              <a:rPr lang="en" sz="2500" dirty="0">
                <a:sym typeface="Calibri"/>
              </a:rPr>
              <a:t>Earlier snowmelt</a:t>
            </a:r>
          </a:p>
          <a:p>
            <a:pPr lvl="0"/>
            <a:r>
              <a:rPr lang="en" sz="2500" dirty="0">
                <a:sym typeface="Calibri"/>
              </a:rPr>
              <a:t>Lower summer streamflows</a:t>
            </a:r>
          </a:p>
          <a:p>
            <a:pPr lvl="0"/>
            <a:r>
              <a:rPr lang="en" sz="2500" dirty="0">
                <a:sym typeface="Calibri"/>
              </a:rPr>
              <a:t>Increased stream and lake temperature</a:t>
            </a:r>
          </a:p>
          <a:p>
            <a:pPr lvl="0"/>
            <a:r>
              <a:rPr lang="en" sz="2500" dirty="0">
                <a:sym typeface="Calibri"/>
              </a:rPr>
              <a:t>Increased risk to aquatic ecosystems and fish species</a:t>
            </a:r>
          </a:p>
        </p:txBody>
      </p:sp>
      <p:sp>
        <p:nvSpPr>
          <p:cNvPr id="719" name="Shape 719"/>
          <p:cNvSpPr txBox="1">
            <a:spLocks noGrp="1"/>
          </p:cNvSpPr>
          <p:nvPr>
            <p:ph type="title"/>
          </p:nvPr>
        </p:nvSpPr>
        <p:spPr/>
        <p:txBody>
          <a:bodyPr>
            <a:normAutofit/>
          </a:bodyPr>
          <a:lstStyle/>
          <a:p>
            <a:pPr lvl="0"/>
            <a:r>
              <a:rPr lang="en" sz="3000" dirty="0">
                <a:sym typeface="Arial"/>
              </a:rPr>
              <a:t>Potential climate change impacts</a:t>
            </a:r>
            <a:r>
              <a:rPr lang="en-US" sz="3000" dirty="0">
                <a:sym typeface="Arial"/>
              </a:rPr>
              <a:t> to water</a:t>
            </a:r>
            <a:endParaRPr lang="en" sz="3000" dirty="0">
              <a:sym typeface="Arial"/>
            </a:endParaRPr>
          </a:p>
        </p:txBody>
      </p:sp>
      <p:sp>
        <p:nvSpPr>
          <p:cNvPr id="720" name="Shape 720"/>
          <p:cNvSpPr/>
          <p:nvPr/>
        </p:nvSpPr>
        <p:spPr>
          <a:xfrm>
            <a:off x="2286003" y="2057401"/>
            <a:ext cx="7848599" cy="3540125"/>
          </a:xfrm>
          <a:prstGeom prst="rect">
            <a:avLst/>
          </a:prstGeom>
          <a:noFill/>
          <a:ln>
            <a:noFill/>
          </a:ln>
        </p:spPr>
        <p:txBody>
          <a:bodyPr lIns="91425" tIns="45700" rIns="91425" bIns="45700" anchor="t" anchorCtr="0">
            <a:noAutofit/>
          </a:bodyPr>
          <a:lstStyle/>
          <a:p>
            <a:pPr marL="457200" indent="-457200">
              <a:buClr>
                <a:schemeClr val="dk1"/>
              </a:buClr>
              <a:buSzPct val="101190"/>
              <a:buFont typeface="Arial"/>
              <a:buChar char="•"/>
            </a:pPr>
            <a:endParaRPr lang="en" sz="2800" dirty="0">
              <a:solidFill>
                <a:srgbClr val="FFFF00"/>
              </a:solidFill>
              <a:latin typeface="Calibri"/>
              <a:ea typeface="Calibri"/>
              <a:cs typeface="Calibri"/>
              <a:sym typeface="Calibri"/>
            </a:endParaRPr>
          </a:p>
        </p:txBody>
      </p:sp>
    </p:spTree>
    <p:extLst>
      <p:ext uri="{BB962C8B-B14F-4D97-AF65-F5344CB8AC3E}">
        <p14:creationId xmlns:p14="http://schemas.microsoft.com/office/powerpoint/2010/main" val="81026389"/>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4807</Words>
  <Application>Microsoft Office PowerPoint</Application>
  <PresentationFormat>Widescreen</PresentationFormat>
  <Paragraphs>824</Paragraphs>
  <Slides>70</Slides>
  <Notes>61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Angsana New</vt:lpstr>
      <vt:lpstr>Arial</vt:lpstr>
      <vt:lpstr>Calibri</vt:lpstr>
      <vt:lpstr>Calibri Light</vt:lpstr>
      <vt:lpstr>Cordia New</vt:lpstr>
      <vt:lpstr>Tahoma</vt:lpstr>
      <vt:lpstr>TH Niramit AS</vt:lpstr>
      <vt:lpstr>Times New Roman</vt:lpstr>
      <vt:lpstr>Wingdings</vt:lpstr>
      <vt:lpstr>Office Theme</vt:lpstr>
      <vt:lpstr>Bangladesh Climate-Resilient Ecosystem Curriculum (BACUM)</vt:lpstr>
      <vt:lpstr>Module 1: Introduction to Climate Change</vt:lpstr>
      <vt:lpstr>Introduction to Climate Change (ICC)</vt:lpstr>
      <vt:lpstr>Acknowledgements</vt:lpstr>
      <vt:lpstr>Learning Objectives </vt:lpstr>
      <vt:lpstr>Outline</vt:lpstr>
      <vt:lpstr>Review Water Resources Schema:  Climate change is hydrologic change</vt:lpstr>
      <vt:lpstr>Climate change impacts on water resources</vt:lpstr>
      <vt:lpstr>Potential climate change impacts to water</vt:lpstr>
      <vt:lpstr>Potential climate change impacts</vt:lpstr>
      <vt:lpstr>For Example: Drought intensity and severity is expected to increase </vt:lpstr>
      <vt:lpstr>Drought in Thailand</vt:lpstr>
      <vt:lpstr>Predicted Future Change in Rainfall Expressed in Percentage of 1980s baseline</vt:lpstr>
      <vt:lpstr>Codify best practices to protect water and soils</vt:lpstr>
      <vt:lpstr>BMP Monitoring Protocols</vt:lpstr>
      <vt:lpstr>National BMP Monitoring in USA</vt:lpstr>
      <vt:lpstr>National Core BMPs in the USA</vt:lpstr>
      <vt:lpstr>Climate adaptive</vt:lpstr>
      <vt:lpstr>Wildlands adaptation</vt:lpstr>
      <vt:lpstr>Wildlands adaptation</vt:lpstr>
      <vt:lpstr>Wildlands adaptation</vt:lpstr>
      <vt:lpstr>Adapt by restoring degraded landscapes, such as gullied meadows, valley bottoms, riparian areas</vt:lpstr>
      <vt:lpstr>Agriculture adaptation (1)</vt:lpstr>
      <vt:lpstr>Agriculture adaptation (2) </vt:lpstr>
      <vt:lpstr>Agriculture adaptation (3)</vt:lpstr>
      <vt:lpstr>Agriculture adaptation (4) </vt:lpstr>
      <vt:lpstr>Agriculture adaptation (5) </vt:lpstr>
      <vt:lpstr>Agriculture adaptation (6) </vt:lpstr>
      <vt:lpstr>Agriculture adaptation (7)</vt:lpstr>
      <vt:lpstr>Residential adaptation </vt:lpstr>
      <vt:lpstr>Create Mechanisms to Invest in Healthy Watersheds</vt:lpstr>
      <vt:lpstr>Case Study: Water-related land-use planning in Northern Thailand: Mai Tha Catchment</vt:lpstr>
      <vt:lpstr>An example in Mae Tha Watershed Lumphun,  Northern Thailand</vt:lpstr>
      <vt:lpstr>Sub-watershed Prioritization</vt:lpstr>
      <vt:lpstr>Criteria to assess a watershed status (MCDA-GIS)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Weighting Criteria</vt:lpstr>
      <vt:lpstr>Steps of Assessing Watershed Status</vt:lpstr>
      <vt:lpstr>Priority watershed for protection</vt:lpstr>
      <vt:lpstr>Example analysis for Drought</vt:lpstr>
      <vt:lpstr>Risk of Drought in Mae Tha</vt:lpstr>
      <vt:lpstr>Example analysis for Flooding</vt:lpstr>
      <vt:lpstr>Risk of Flooding in Mae Tha</vt:lpstr>
      <vt:lpstr>PowerPoint Presentation</vt:lpstr>
      <vt:lpstr>Land Use Planning for Water Management</vt:lpstr>
      <vt:lpstr>PowerPoint Presentation</vt:lpstr>
      <vt:lpstr>Community Participation (Participatory Action Research: PAR)</vt:lpstr>
      <vt:lpstr>Exploring and evaluating reservoir sites</vt:lpstr>
      <vt:lpstr>Planning for Water Supply</vt:lpstr>
      <vt:lpstr>Assessment of Water Reserved Areas in Mae Tha: Watershed</vt:lpstr>
      <vt:lpstr>Assessment of Water Reserved Areas in Mae Tha: Dam Structure</vt:lpstr>
      <vt:lpstr>Assessment of Water Reserved Areas in Mae Tha: Site Description</vt:lpstr>
      <vt:lpstr>Assessment of Water Reserved Areas in Mae Tha: Dam Sites</vt:lpstr>
      <vt:lpstr>Planning for Water Supply</vt:lpstr>
      <vt:lpstr>Discussion </vt:lpstr>
      <vt:lpstr>Discussion</vt:lpstr>
      <vt:lpstr>Discussion</vt:lpstr>
      <vt:lpstr>Instructor Review of Materials</vt:lpstr>
      <vt:lpstr>Assigned Reading </vt:lpstr>
      <vt:lpstr>Reference</vt:lpstr>
      <vt:lpstr>References and Resources</vt:lpstr>
      <vt:lpstr>USAID's Climate-Resilient Ecosystems and Livelihoods (CREL) Project Winrock International  House 13/B, Road 54, Gulshan 2, Dhaka 1212 Bangladesh  Tel: +880-2-9848401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218</cp:revision>
  <dcterms:created xsi:type="dcterms:W3CDTF">2016-05-20T10:07:21Z</dcterms:created>
  <dcterms:modified xsi:type="dcterms:W3CDTF">2017-01-08T06:29:02Z</dcterms:modified>
</cp:coreProperties>
</file>