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767" r:id="rId3"/>
    <p:sldId id="815" r:id="rId4"/>
    <p:sldId id="1100" r:id="rId5"/>
    <p:sldId id="816" r:id="rId6"/>
    <p:sldId id="819" r:id="rId7"/>
    <p:sldId id="1081" r:id="rId8"/>
    <p:sldId id="822" r:id="rId9"/>
    <p:sldId id="1076" r:id="rId10"/>
    <p:sldId id="825" r:id="rId11"/>
    <p:sldId id="1091" r:id="rId12"/>
    <p:sldId id="1079" r:id="rId13"/>
    <p:sldId id="1074" r:id="rId14"/>
    <p:sldId id="1078" r:id="rId15"/>
    <p:sldId id="1080" r:id="rId16"/>
    <p:sldId id="1090" r:id="rId17"/>
    <p:sldId id="1082" r:id="rId18"/>
    <p:sldId id="1084" r:id="rId19"/>
    <p:sldId id="1088" r:id="rId20"/>
    <p:sldId id="1085" r:id="rId21"/>
    <p:sldId id="1087" r:id="rId22"/>
    <p:sldId id="1089" r:id="rId23"/>
    <p:sldId id="829" r:id="rId24"/>
    <p:sldId id="1075" r:id="rId25"/>
    <p:sldId id="834" r:id="rId26"/>
    <p:sldId id="844" r:id="rId27"/>
    <p:sldId id="855" r:id="rId28"/>
    <p:sldId id="1092" r:id="rId29"/>
    <p:sldId id="872" r:id="rId30"/>
    <p:sldId id="923" r:id="rId31"/>
    <p:sldId id="972" r:id="rId32"/>
    <p:sldId id="1093" r:id="rId33"/>
    <p:sldId id="926" r:id="rId34"/>
    <p:sldId id="962" r:id="rId35"/>
    <p:sldId id="995" r:id="rId36"/>
    <p:sldId id="996" r:id="rId37"/>
    <p:sldId id="997" r:id="rId38"/>
    <p:sldId id="998" r:id="rId39"/>
    <p:sldId id="1095" r:id="rId40"/>
    <p:sldId id="1003" r:id="rId41"/>
    <p:sldId id="1014" r:id="rId42"/>
    <p:sldId id="1017" r:id="rId43"/>
    <p:sldId id="1018" r:id="rId44"/>
    <p:sldId id="1096" r:id="rId45"/>
    <p:sldId id="1021" r:id="rId46"/>
    <p:sldId id="1063" r:id="rId47"/>
    <p:sldId id="1065" r:id="rId48"/>
    <p:sldId id="1066" r:id="rId49"/>
    <p:sldId id="1067" r:id="rId50"/>
    <p:sldId id="1068" r:id="rId51"/>
    <p:sldId id="1069" r:id="rId52"/>
    <p:sldId id="1070" r:id="rId53"/>
    <p:sldId id="1071" r:id="rId54"/>
    <p:sldId id="1097" r:id="rId55"/>
    <p:sldId id="1058" r:id="rId56"/>
    <p:sldId id="1098" r:id="rId57"/>
    <p:sldId id="1099" r:id="rId58"/>
    <p:sldId id="1059" r:id="rId59"/>
    <p:sldId id="106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6FFFF"/>
    <a:srgbClr val="FFCC00"/>
    <a:srgbClr val="FFFF99"/>
    <a:srgbClr val="FFCC66"/>
    <a:srgbClr val="FF6600"/>
    <a:srgbClr val="FFFF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8" autoAdjust="0"/>
    <p:restoredTop sz="76937" autoAdjust="0"/>
  </p:normalViewPr>
  <p:slideViewPr>
    <p:cSldViewPr snapToGrid="0">
      <p:cViewPr varScale="1">
        <p:scale>
          <a:sx n="57" d="100"/>
          <a:sy n="57" d="100"/>
        </p:scale>
        <p:origin x="978" y="72"/>
      </p:cViewPr>
      <p:guideLst/>
    </p:cSldViewPr>
  </p:slideViewPr>
  <p:outlineViewPr>
    <p:cViewPr>
      <p:scale>
        <a:sx n="33" d="100"/>
        <a:sy n="33" d="100"/>
      </p:scale>
      <p:origin x="0" y="-48"/>
    </p:cViewPr>
  </p:outlineViewPr>
  <p:notesTextViewPr>
    <p:cViewPr>
      <p:scale>
        <a:sx n="1" d="1"/>
        <a:sy n="1" d="1"/>
      </p:scale>
      <p:origin x="0" y="0"/>
    </p:cViewPr>
  </p:notesTextViewPr>
  <p:notesViewPr>
    <p:cSldViewPr snapToGrid="0">
      <p:cViewPr varScale="1">
        <p:scale>
          <a:sx n="54" d="100"/>
          <a:sy n="54" d="100"/>
        </p:scale>
        <p:origin x="282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BF568-73CB-421C-A4BD-4DC484AB5B2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2A2AD9C-686F-4302-A5FE-E203BE7F518E}">
      <dgm:prSet phldrT="[Text]" custT="1"/>
      <dgm:spPr/>
      <dgm:t>
        <a:bodyPr/>
        <a:lstStyle/>
        <a:p>
          <a:r>
            <a:rPr lang="en-US" sz="3600" b="1" i="0" dirty="0"/>
            <a:t>Storms and Flooding</a:t>
          </a:r>
          <a:endParaRPr lang="en-US" sz="3600" dirty="0"/>
        </a:p>
      </dgm:t>
    </dgm:pt>
    <dgm:pt modelId="{B41061C4-CA65-4ED7-8889-D6B583118C71}" type="parTrans" cxnId="{FD6B2891-30FA-46D4-81DC-AA7AE4641EDA}">
      <dgm:prSet/>
      <dgm:spPr/>
      <dgm:t>
        <a:bodyPr/>
        <a:lstStyle/>
        <a:p>
          <a:endParaRPr lang="en-US" sz="3600"/>
        </a:p>
      </dgm:t>
    </dgm:pt>
    <dgm:pt modelId="{E0BC11C7-AA4E-4A80-A270-D0774DE97763}" type="sibTrans" cxnId="{FD6B2891-30FA-46D4-81DC-AA7AE4641EDA}">
      <dgm:prSet/>
      <dgm:spPr/>
      <dgm:t>
        <a:bodyPr/>
        <a:lstStyle/>
        <a:p>
          <a:endParaRPr lang="en-US" sz="3600"/>
        </a:p>
      </dgm:t>
    </dgm:pt>
    <dgm:pt modelId="{F2A1DEBF-214A-4E3D-8414-D71EA2A00DCA}">
      <dgm:prSet phldrT="[Text]" custT="1"/>
      <dgm:spPr/>
      <dgm:t>
        <a:bodyPr/>
        <a:lstStyle/>
        <a:p>
          <a:r>
            <a:rPr lang="en-US" sz="3600" b="1" i="0" dirty="0"/>
            <a:t>Changing Coastlines</a:t>
          </a:r>
          <a:endParaRPr lang="en-US" sz="3600" dirty="0"/>
        </a:p>
      </dgm:t>
    </dgm:pt>
    <dgm:pt modelId="{7D4302F1-EF47-437C-8B32-C95DA8CD59B6}" type="parTrans" cxnId="{82A80D37-1F82-44A2-B9EE-EAFDE0B016BB}">
      <dgm:prSet/>
      <dgm:spPr/>
      <dgm:t>
        <a:bodyPr/>
        <a:lstStyle/>
        <a:p>
          <a:endParaRPr lang="en-US" sz="3600"/>
        </a:p>
      </dgm:t>
    </dgm:pt>
    <dgm:pt modelId="{612945D4-6BC8-46C3-8F4A-DE4E2E2CCCDD}" type="sibTrans" cxnId="{82A80D37-1F82-44A2-B9EE-EAFDE0B016BB}">
      <dgm:prSet/>
      <dgm:spPr/>
      <dgm:t>
        <a:bodyPr/>
        <a:lstStyle/>
        <a:p>
          <a:endParaRPr lang="en-US" sz="3600"/>
        </a:p>
      </dgm:t>
    </dgm:pt>
    <dgm:pt modelId="{8B4337DA-E3C8-4052-B75F-7D05665456CC}">
      <dgm:prSet phldrT="[Text]" custT="1"/>
      <dgm:spPr/>
      <dgm:t>
        <a:bodyPr/>
        <a:lstStyle/>
        <a:p>
          <a:r>
            <a:rPr lang="en-US" sz="3600" b="1" i="0" dirty="0"/>
            <a:t>Saltwater Intrusion</a:t>
          </a:r>
          <a:endParaRPr lang="en-US" sz="3600" dirty="0"/>
        </a:p>
      </dgm:t>
    </dgm:pt>
    <dgm:pt modelId="{4F39F127-3A06-4105-84AD-6AE97D359B84}" type="parTrans" cxnId="{8EC6BDD8-4C06-458C-843C-C555190E96E5}">
      <dgm:prSet/>
      <dgm:spPr/>
      <dgm:t>
        <a:bodyPr/>
        <a:lstStyle/>
        <a:p>
          <a:endParaRPr lang="en-US" sz="3600"/>
        </a:p>
      </dgm:t>
    </dgm:pt>
    <dgm:pt modelId="{D811731B-B7BB-439F-BF26-258D6DF1119B}" type="sibTrans" cxnId="{8EC6BDD8-4C06-458C-843C-C555190E96E5}">
      <dgm:prSet/>
      <dgm:spPr/>
      <dgm:t>
        <a:bodyPr/>
        <a:lstStyle/>
        <a:p>
          <a:endParaRPr lang="en-US" sz="3600"/>
        </a:p>
      </dgm:t>
    </dgm:pt>
    <dgm:pt modelId="{76D50C31-E4EF-4B61-9E5D-5F193AC4EAA8}">
      <dgm:prSet phldrT="[Text]" custT="1"/>
      <dgm:spPr/>
      <dgm:t>
        <a:bodyPr/>
        <a:lstStyle/>
        <a:p>
          <a:r>
            <a:rPr lang="en-US" sz="3600" b="1" i="0" dirty="0"/>
            <a:t>Subsidence</a:t>
          </a:r>
          <a:endParaRPr lang="en-US" sz="3600" dirty="0"/>
        </a:p>
      </dgm:t>
    </dgm:pt>
    <dgm:pt modelId="{13FF6531-90C9-4562-8700-80139C56ED72}" type="parTrans" cxnId="{06E1CAE8-0510-4C06-89DF-239BD573D4CA}">
      <dgm:prSet/>
      <dgm:spPr/>
      <dgm:t>
        <a:bodyPr/>
        <a:lstStyle/>
        <a:p>
          <a:endParaRPr lang="en-US" sz="3600"/>
        </a:p>
      </dgm:t>
    </dgm:pt>
    <dgm:pt modelId="{95F2E9BC-92C1-4A83-8876-545AEC8FE3FE}" type="sibTrans" cxnId="{06E1CAE8-0510-4C06-89DF-239BD573D4CA}">
      <dgm:prSet/>
      <dgm:spPr/>
      <dgm:t>
        <a:bodyPr/>
        <a:lstStyle/>
        <a:p>
          <a:endParaRPr lang="en-US" sz="3600"/>
        </a:p>
      </dgm:t>
    </dgm:pt>
    <dgm:pt modelId="{20BC2402-AC6E-4598-B329-901E8A09A5A1}">
      <dgm:prSet phldrT="[Text]" custT="1"/>
      <dgm:spPr/>
      <dgm:t>
        <a:bodyPr/>
        <a:lstStyle/>
        <a:p>
          <a:r>
            <a:rPr lang="en-US" sz="3600" b="1" i="0"/>
            <a:t>Tides</a:t>
          </a:r>
          <a:endParaRPr lang="en-US" sz="3600" dirty="0"/>
        </a:p>
      </dgm:t>
    </dgm:pt>
    <dgm:pt modelId="{D3D29716-C36A-4E29-A463-9BD2C653097E}" type="parTrans" cxnId="{E20D3FE4-59D5-4149-86FB-B941E928D3C1}">
      <dgm:prSet/>
      <dgm:spPr/>
      <dgm:t>
        <a:bodyPr/>
        <a:lstStyle/>
        <a:p>
          <a:endParaRPr lang="en-US" sz="3600"/>
        </a:p>
      </dgm:t>
    </dgm:pt>
    <dgm:pt modelId="{AE25147B-A86B-432B-9825-A477F381DB55}" type="sibTrans" cxnId="{E20D3FE4-59D5-4149-86FB-B941E928D3C1}">
      <dgm:prSet/>
      <dgm:spPr/>
      <dgm:t>
        <a:bodyPr/>
        <a:lstStyle/>
        <a:p>
          <a:endParaRPr lang="en-US" sz="3600"/>
        </a:p>
      </dgm:t>
    </dgm:pt>
    <dgm:pt modelId="{CE59F9BD-233D-400E-9C5C-B69041519731}" type="pres">
      <dgm:prSet presAssocID="{4C3BF568-73CB-421C-A4BD-4DC484AB5B20}" presName="diagram" presStyleCnt="0">
        <dgm:presLayoutVars>
          <dgm:dir/>
          <dgm:resizeHandles val="exact"/>
        </dgm:presLayoutVars>
      </dgm:prSet>
      <dgm:spPr/>
      <dgm:t>
        <a:bodyPr/>
        <a:lstStyle/>
        <a:p>
          <a:endParaRPr lang="en-US"/>
        </a:p>
      </dgm:t>
    </dgm:pt>
    <dgm:pt modelId="{67E53E65-B48E-411A-8C1E-5D64E38A11ED}" type="pres">
      <dgm:prSet presAssocID="{02A2AD9C-686F-4302-A5FE-E203BE7F518E}" presName="node" presStyleLbl="node1" presStyleIdx="0" presStyleCnt="5">
        <dgm:presLayoutVars>
          <dgm:bulletEnabled val="1"/>
        </dgm:presLayoutVars>
      </dgm:prSet>
      <dgm:spPr/>
      <dgm:t>
        <a:bodyPr/>
        <a:lstStyle/>
        <a:p>
          <a:endParaRPr lang="en-US"/>
        </a:p>
      </dgm:t>
    </dgm:pt>
    <dgm:pt modelId="{EAFAB50C-844C-4965-9C11-DD335D7B8C8A}" type="pres">
      <dgm:prSet presAssocID="{E0BC11C7-AA4E-4A80-A270-D0774DE97763}" presName="sibTrans" presStyleCnt="0"/>
      <dgm:spPr/>
    </dgm:pt>
    <dgm:pt modelId="{4EEA1CAB-9B68-44DE-8821-69E1480E793C}" type="pres">
      <dgm:prSet presAssocID="{20BC2402-AC6E-4598-B329-901E8A09A5A1}" presName="node" presStyleLbl="node1" presStyleIdx="1" presStyleCnt="5">
        <dgm:presLayoutVars>
          <dgm:bulletEnabled val="1"/>
        </dgm:presLayoutVars>
      </dgm:prSet>
      <dgm:spPr/>
      <dgm:t>
        <a:bodyPr/>
        <a:lstStyle/>
        <a:p>
          <a:endParaRPr lang="en-US"/>
        </a:p>
      </dgm:t>
    </dgm:pt>
    <dgm:pt modelId="{E601148B-2A9A-42E2-B4DC-FA38E250977B}" type="pres">
      <dgm:prSet presAssocID="{AE25147B-A86B-432B-9825-A477F381DB55}" presName="sibTrans" presStyleCnt="0"/>
      <dgm:spPr/>
    </dgm:pt>
    <dgm:pt modelId="{54B27A67-061C-4F37-9019-7D1F011F3432}" type="pres">
      <dgm:prSet presAssocID="{F2A1DEBF-214A-4E3D-8414-D71EA2A00DCA}" presName="node" presStyleLbl="node1" presStyleIdx="2" presStyleCnt="5">
        <dgm:presLayoutVars>
          <dgm:bulletEnabled val="1"/>
        </dgm:presLayoutVars>
      </dgm:prSet>
      <dgm:spPr/>
      <dgm:t>
        <a:bodyPr/>
        <a:lstStyle/>
        <a:p>
          <a:endParaRPr lang="en-US"/>
        </a:p>
      </dgm:t>
    </dgm:pt>
    <dgm:pt modelId="{15AB8E9D-B5B7-4E1C-990A-A9C3D94A05C3}" type="pres">
      <dgm:prSet presAssocID="{612945D4-6BC8-46C3-8F4A-DE4E2E2CCCDD}" presName="sibTrans" presStyleCnt="0"/>
      <dgm:spPr/>
    </dgm:pt>
    <dgm:pt modelId="{255F3568-9FCF-4809-8235-5AF0D76A22E2}" type="pres">
      <dgm:prSet presAssocID="{8B4337DA-E3C8-4052-B75F-7D05665456CC}" presName="node" presStyleLbl="node1" presStyleIdx="3" presStyleCnt="5">
        <dgm:presLayoutVars>
          <dgm:bulletEnabled val="1"/>
        </dgm:presLayoutVars>
      </dgm:prSet>
      <dgm:spPr/>
      <dgm:t>
        <a:bodyPr/>
        <a:lstStyle/>
        <a:p>
          <a:endParaRPr lang="en-US"/>
        </a:p>
      </dgm:t>
    </dgm:pt>
    <dgm:pt modelId="{92664956-BDC3-4497-AAF4-E29EC7954B15}" type="pres">
      <dgm:prSet presAssocID="{D811731B-B7BB-439F-BF26-258D6DF1119B}" presName="sibTrans" presStyleCnt="0"/>
      <dgm:spPr/>
    </dgm:pt>
    <dgm:pt modelId="{DF62EBD4-7AD7-4C0D-9115-F78CF1F82890}" type="pres">
      <dgm:prSet presAssocID="{76D50C31-E4EF-4B61-9E5D-5F193AC4EAA8}" presName="node" presStyleLbl="node1" presStyleIdx="4" presStyleCnt="5">
        <dgm:presLayoutVars>
          <dgm:bulletEnabled val="1"/>
        </dgm:presLayoutVars>
      </dgm:prSet>
      <dgm:spPr/>
      <dgm:t>
        <a:bodyPr/>
        <a:lstStyle/>
        <a:p>
          <a:endParaRPr lang="en-US"/>
        </a:p>
      </dgm:t>
    </dgm:pt>
  </dgm:ptLst>
  <dgm:cxnLst>
    <dgm:cxn modelId="{29BC96BD-B4D2-442D-953B-1EB5BB457442}" type="presOf" srcId="{76D50C31-E4EF-4B61-9E5D-5F193AC4EAA8}" destId="{DF62EBD4-7AD7-4C0D-9115-F78CF1F82890}" srcOrd="0" destOrd="0" presId="urn:microsoft.com/office/officeart/2005/8/layout/default"/>
    <dgm:cxn modelId="{97EC42AA-F557-4AE2-899E-AAE9A1C9D3D2}" type="presOf" srcId="{4C3BF568-73CB-421C-A4BD-4DC484AB5B20}" destId="{CE59F9BD-233D-400E-9C5C-B69041519731}" srcOrd="0" destOrd="0" presId="urn:microsoft.com/office/officeart/2005/8/layout/default"/>
    <dgm:cxn modelId="{E20D3FE4-59D5-4149-86FB-B941E928D3C1}" srcId="{4C3BF568-73CB-421C-A4BD-4DC484AB5B20}" destId="{20BC2402-AC6E-4598-B329-901E8A09A5A1}" srcOrd="1" destOrd="0" parTransId="{D3D29716-C36A-4E29-A463-9BD2C653097E}" sibTransId="{AE25147B-A86B-432B-9825-A477F381DB55}"/>
    <dgm:cxn modelId="{210D01F0-B948-4E33-93BC-C54713D1D0AB}" type="presOf" srcId="{20BC2402-AC6E-4598-B329-901E8A09A5A1}" destId="{4EEA1CAB-9B68-44DE-8821-69E1480E793C}" srcOrd="0" destOrd="0" presId="urn:microsoft.com/office/officeart/2005/8/layout/default"/>
    <dgm:cxn modelId="{A8D40E38-2833-45B4-93A0-8D4555B9AE34}" type="presOf" srcId="{8B4337DA-E3C8-4052-B75F-7D05665456CC}" destId="{255F3568-9FCF-4809-8235-5AF0D76A22E2}" srcOrd="0" destOrd="0" presId="urn:microsoft.com/office/officeart/2005/8/layout/default"/>
    <dgm:cxn modelId="{82A80D37-1F82-44A2-B9EE-EAFDE0B016BB}" srcId="{4C3BF568-73CB-421C-A4BD-4DC484AB5B20}" destId="{F2A1DEBF-214A-4E3D-8414-D71EA2A00DCA}" srcOrd="2" destOrd="0" parTransId="{7D4302F1-EF47-437C-8B32-C95DA8CD59B6}" sibTransId="{612945D4-6BC8-46C3-8F4A-DE4E2E2CCCDD}"/>
    <dgm:cxn modelId="{06E1CAE8-0510-4C06-89DF-239BD573D4CA}" srcId="{4C3BF568-73CB-421C-A4BD-4DC484AB5B20}" destId="{76D50C31-E4EF-4B61-9E5D-5F193AC4EAA8}" srcOrd="4" destOrd="0" parTransId="{13FF6531-90C9-4562-8700-80139C56ED72}" sibTransId="{95F2E9BC-92C1-4A83-8876-545AEC8FE3FE}"/>
    <dgm:cxn modelId="{8EC6BDD8-4C06-458C-843C-C555190E96E5}" srcId="{4C3BF568-73CB-421C-A4BD-4DC484AB5B20}" destId="{8B4337DA-E3C8-4052-B75F-7D05665456CC}" srcOrd="3" destOrd="0" parTransId="{4F39F127-3A06-4105-84AD-6AE97D359B84}" sibTransId="{D811731B-B7BB-439F-BF26-258D6DF1119B}"/>
    <dgm:cxn modelId="{AEA60FF1-9E8A-4CE0-9947-A4C1608EADCA}" type="presOf" srcId="{02A2AD9C-686F-4302-A5FE-E203BE7F518E}" destId="{67E53E65-B48E-411A-8C1E-5D64E38A11ED}" srcOrd="0" destOrd="0" presId="urn:microsoft.com/office/officeart/2005/8/layout/default"/>
    <dgm:cxn modelId="{FD6B2891-30FA-46D4-81DC-AA7AE4641EDA}" srcId="{4C3BF568-73CB-421C-A4BD-4DC484AB5B20}" destId="{02A2AD9C-686F-4302-A5FE-E203BE7F518E}" srcOrd="0" destOrd="0" parTransId="{B41061C4-CA65-4ED7-8889-D6B583118C71}" sibTransId="{E0BC11C7-AA4E-4A80-A270-D0774DE97763}"/>
    <dgm:cxn modelId="{F8C882E3-7EC9-4456-A0AD-39D21EF298FB}" type="presOf" srcId="{F2A1DEBF-214A-4E3D-8414-D71EA2A00DCA}" destId="{54B27A67-061C-4F37-9019-7D1F011F3432}" srcOrd="0" destOrd="0" presId="urn:microsoft.com/office/officeart/2005/8/layout/default"/>
    <dgm:cxn modelId="{2229280F-1A8E-4561-B0CB-80F0D05564CA}" type="presParOf" srcId="{CE59F9BD-233D-400E-9C5C-B69041519731}" destId="{67E53E65-B48E-411A-8C1E-5D64E38A11ED}" srcOrd="0" destOrd="0" presId="urn:microsoft.com/office/officeart/2005/8/layout/default"/>
    <dgm:cxn modelId="{02E6E827-220F-4C5C-8DF0-1C8849AAD730}" type="presParOf" srcId="{CE59F9BD-233D-400E-9C5C-B69041519731}" destId="{EAFAB50C-844C-4965-9C11-DD335D7B8C8A}" srcOrd="1" destOrd="0" presId="urn:microsoft.com/office/officeart/2005/8/layout/default"/>
    <dgm:cxn modelId="{C87F716F-D33F-4DAC-91B2-0A3FCC2321FC}" type="presParOf" srcId="{CE59F9BD-233D-400E-9C5C-B69041519731}" destId="{4EEA1CAB-9B68-44DE-8821-69E1480E793C}" srcOrd="2" destOrd="0" presId="urn:microsoft.com/office/officeart/2005/8/layout/default"/>
    <dgm:cxn modelId="{88D7D56E-BEA3-48BF-B69D-88F262220C85}" type="presParOf" srcId="{CE59F9BD-233D-400E-9C5C-B69041519731}" destId="{E601148B-2A9A-42E2-B4DC-FA38E250977B}" srcOrd="3" destOrd="0" presId="urn:microsoft.com/office/officeart/2005/8/layout/default"/>
    <dgm:cxn modelId="{08665959-8493-4DA6-A829-AE5377C91D90}" type="presParOf" srcId="{CE59F9BD-233D-400E-9C5C-B69041519731}" destId="{54B27A67-061C-4F37-9019-7D1F011F3432}" srcOrd="4" destOrd="0" presId="urn:microsoft.com/office/officeart/2005/8/layout/default"/>
    <dgm:cxn modelId="{0382AC86-4290-4051-B197-E2FFFEDEBCB0}" type="presParOf" srcId="{CE59F9BD-233D-400E-9C5C-B69041519731}" destId="{15AB8E9D-B5B7-4E1C-990A-A9C3D94A05C3}" srcOrd="5" destOrd="0" presId="urn:microsoft.com/office/officeart/2005/8/layout/default"/>
    <dgm:cxn modelId="{5186D8DD-D59A-417C-8E16-3A0E5CC01A54}" type="presParOf" srcId="{CE59F9BD-233D-400E-9C5C-B69041519731}" destId="{255F3568-9FCF-4809-8235-5AF0D76A22E2}" srcOrd="6" destOrd="0" presId="urn:microsoft.com/office/officeart/2005/8/layout/default"/>
    <dgm:cxn modelId="{11AA6710-9FCD-4BF5-8D2A-B308D83CE510}" type="presParOf" srcId="{CE59F9BD-233D-400E-9C5C-B69041519731}" destId="{92664956-BDC3-4497-AAF4-E29EC7954B15}" srcOrd="7" destOrd="0" presId="urn:microsoft.com/office/officeart/2005/8/layout/default"/>
    <dgm:cxn modelId="{89E316D1-DDEB-40D4-8387-227A81E1C66A}" type="presParOf" srcId="{CE59F9BD-233D-400E-9C5C-B69041519731}" destId="{DF62EBD4-7AD7-4C0D-9115-F78CF1F8289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4E34-0737-4005-A282-A301D861A543}" type="datetimeFigureOut">
              <a:rPr lang="en-US" smtClean="0"/>
              <a:t>1/10/2017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C63BA-FD1A-4882-8BB0-8C8D1EBA163D}" type="slidenum">
              <a:rPr lang="en-US" smtClean="0"/>
              <a:t>‹#›</a:t>
            </a:fld>
            <a:endParaRPr lang="en-US"/>
          </a:p>
        </p:txBody>
      </p:sp>
    </p:spTree>
    <p:extLst>
      <p:ext uri="{BB962C8B-B14F-4D97-AF65-F5344CB8AC3E}">
        <p14:creationId xmlns:p14="http://schemas.microsoft.com/office/powerpoint/2010/main" val="7360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globalvisionremixed.wordpress.com/2013/09/19/throwing-the-first-punch-why-people-like-tony-abbott-should-be-taken-to-an-international-court-and-not-become-prime-minist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documents.worldbank.org/curated/en/2013/06/17862361/turn-down-heat-climate-extremes-regional-impacts-case-resilience-full-repor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youtube.com/watch?NR=1&amp;v=zt8qoggxWVg&amp;feature=endscree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natureserve.org/climatetoolsguid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nhc.noaa.gov/surge/slosh.php"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watch?feature=player_embedded&amp;v=__AhijdLma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a:t>
            </a:fld>
            <a:endParaRPr lang="en-US" dirty="0"/>
          </a:p>
        </p:txBody>
      </p:sp>
    </p:spTree>
    <p:extLst>
      <p:ext uri="{BB962C8B-B14F-4D97-AF65-F5344CB8AC3E}">
        <p14:creationId xmlns:p14="http://schemas.microsoft.com/office/powerpoint/2010/main" val="3356676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r>
              <a:rPr lang="de-DE" b="1" dirty="0"/>
              <a:t>Video</a:t>
            </a:r>
            <a:r>
              <a:rPr lang="de-DE" b="1" baseline="0" dirty="0"/>
              <a:t> Source:</a:t>
            </a:r>
          </a:p>
          <a:p>
            <a:r>
              <a:rPr lang="en-US" sz="1200" b="1" i="0" kern="1200" dirty="0">
                <a:solidFill>
                  <a:schemeClr val="tx1"/>
                </a:solidFill>
                <a:effectLst/>
                <a:latin typeface="+mn-lt"/>
                <a:ea typeface="+mn-ea"/>
                <a:cs typeface="+mn-cs"/>
              </a:rPr>
              <a:t>What is Sea Level?</a:t>
            </a:r>
          </a:p>
          <a:p>
            <a:r>
              <a:rPr lang="en-US" b="0" dirty="0"/>
              <a:t>https://www.youtube.com/watch?v=q65O3qA0-n4</a:t>
            </a:r>
          </a:p>
        </p:txBody>
      </p:sp>
      <p:sp>
        <p:nvSpPr>
          <p:cNvPr id="4" name="Slide Number Placeholder 3"/>
          <p:cNvSpPr>
            <a:spLocks noGrp="1"/>
          </p:cNvSpPr>
          <p:nvPr>
            <p:ph type="sldNum" sz="quarter" idx="10"/>
          </p:nvPr>
        </p:nvSpPr>
        <p:spPr/>
        <p:txBody>
          <a:bodyPr/>
          <a:lstStyle/>
          <a:p>
            <a:fld id="{910C63BA-FD1A-4882-8BB0-8C8D1EBA163D}" type="slidenum">
              <a:rPr lang="en-US" smtClean="0"/>
              <a:t>11</a:t>
            </a:fld>
            <a:endParaRPr lang="en-US"/>
          </a:p>
        </p:txBody>
      </p:sp>
    </p:spTree>
    <p:extLst>
      <p:ext uri="{BB962C8B-B14F-4D97-AF65-F5344CB8AC3E}">
        <p14:creationId xmlns:p14="http://schemas.microsoft.com/office/powerpoint/2010/main" val="4123861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171450" indent="-171450">
              <a:buFont typeface="Arial" panose="020B0604020202020204" pitchFamily="34" charset="0"/>
              <a:buChar char="•"/>
            </a:pPr>
            <a:r>
              <a:rPr lang="en-US" dirty="0"/>
              <a:t>South</a:t>
            </a:r>
            <a:r>
              <a:rPr lang="en-US" baseline="0" dirty="0"/>
              <a:t> East Asia and South Asia are </a:t>
            </a:r>
            <a:r>
              <a:rPr lang="en-US" dirty="0"/>
              <a:t>especially</a:t>
            </a:r>
            <a:r>
              <a:rPr lang="en-US" baseline="0" dirty="0"/>
              <a:t> vulnerable to sea level change. </a:t>
            </a:r>
          </a:p>
          <a:p>
            <a:endParaRPr lang="de-DE" dirty="0"/>
          </a:p>
          <a:p>
            <a:endParaRPr lang="de-DE" b="1" dirty="0"/>
          </a:p>
          <a:p>
            <a:endParaRPr lang="de-DE" b="1" dirty="0"/>
          </a:p>
          <a:p>
            <a:r>
              <a:rPr lang="de-DE" b="1" dirty="0"/>
              <a:t>References:</a:t>
            </a:r>
          </a:p>
          <a:p>
            <a:endParaRPr lang="de-DE" dirty="0"/>
          </a:p>
          <a:p>
            <a:pPr marL="171450" indent="-171450">
              <a:buFont typeface="Arial" panose="020B0604020202020204" pitchFamily="34" charset="0"/>
              <a:buChar char="•"/>
            </a:pPr>
            <a:r>
              <a:rPr lang="de-DE" b="1" dirty="0"/>
              <a:t>IPCC</a:t>
            </a:r>
            <a:r>
              <a:rPr lang="de-DE" b="1" baseline="0" dirty="0"/>
              <a:t> AR5. Chapter 13</a:t>
            </a:r>
            <a:br>
              <a:rPr lang="de-DE" b="1" baseline="0" dirty="0"/>
            </a:br>
            <a:r>
              <a:rPr lang="de-DE" baseline="0" dirty="0"/>
              <a:t>http://www.ipcc.ch/report/ar5/wg1/</a:t>
            </a:r>
            <a:endParaRPr lang="de-DE" dirty="0"/>
          </a:p>
          <a:p>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bg1"/>
                </a:solidFill>
              </a:rPr>
              <a:t>Dong-</a:t>
            </a:r>
            <a:r>
              <a:rPr lang="en-US" sz="1200" b="1" dirty="0" err="1">
                <a:solidFill>
                  <a:schemeClr val="bg1"/>
                </a:solidFill>
              </a:rPr>
              <a:t>Jiing</a:t>
            </a:r>
            <a:r>
              <a:rPr lang="en-US" sz="1200" b="1" dirty="0">
                <a:solidFill>
                  <a:schemeClr val="bg1"/>
                </a:solidFill>
              </a:rPr>
              <a:t> et al. Sea Level Rise at East Asia Coasts based on Tide Gauge Analysis</a:t>
            </a:r>
            <a:br>
              <a:rPr lang="en-US" sz="1200" b="1" dirty="0">
                <a:solidFill>
                  <a:schemeClr val="bg1"/>
                </a:solidFill>
              </a:rPr>
            </a:br>
            <a:r>
              <a:rPr lang="de-DE" dirty="0"/>
              <a:t>http://www.comc.ncku.edu.tw/chinese/h_paper/%E6%9C%9F%E5%88%8A%E8%AB%96%E6%96%87%E6%AA%94%E6%A1%882012/98%E5%B9%B4%E5%BA%A6%20Sea%20Level%20Rise%20at%20East%20Asia%20Coasts%20based%20on%20Tide%20Gauge%20Analysis.pdf</a:t>
            </a:r>
          </a:p>
          <a:p>
            <a:pPr marL="171450" indent="-171450">
              <a:buFont typeface="Arial" panose="020B0604020202020204" pitchFamily="34" charset="0"/>
              <a:buChar char="•"/>
            </a:pPr>
            <a:endParaRPr lang="de-DE" b="1" dirty="0"/>
          </a:p>
          <a:p>
            <a:pPr marL="171450" indent="-171450">
              <a:buFont typeface="Arial" panose="020B0604020202020204" pitchFamily="34" charset="0"/>
              <a:buChar char="•"/>
            </a:pPr>
            <a:r>
              <a:rPr lang="de-DE" b="1" dirty="0"/>
              <a:t>World</a:t>
            </a:r>
            <a:r>
              <a:rPr lang="de-DE" b="1" baseline="0" dirty="0"/>
              <a:t> Bank. Turn Down the Heat 2012</a:t>
            </a:r>
            <a:r>
              <a:rPr lang="de-DE" baseline="0" dirty="0"/>
              <a:t/>
            </a:r>
            <a:br>
              <a:rPr lang="de-DE" baseline="0" dirty="0"/>
            </a:br>
            <a:r>
              <a:rPr lang="de-DE" dirty="0"/>
              <a:t>http://documents.worldbank.org/curated/en/865571468149107611/pdf/NonAsciiFileName0.pdf</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12</a:t>
            </a:fld>
            <a:endParaRPr lang="en-US"/>
          </a:p>
        </p:txBody>
      </p:sp>
    </p:spTree>
    <p:extLst>
      <p:ext uri="{BB962C8B-B14F-4D97-AF65-F5344CB8AC3E}">
        <p14:creationId xmlns:p14="http://schemas.microsoft.com/office/powerpoint/2010/main" val="16335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a:t>
            </a:r>
          </a:p>
          <a:p>
            <a:endParaRPr lang="de-DE" b="1" dirty="0"/>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If, as suggested by a comprehensive</a:t>
            </a:r>
            <a:r>
              <a:rPr lang="en-US" sz="1200" b="0" i="0" kern="1200" baseline="0" dirty="0">
                <a:solidFill>
                  <a:schemeClr val="tx1"/>
                </a:solidFill>
                <a:effectLst/>
                <a:latin typeface="+mn-lt"/>
                <a:ea typeface="+mn-ea"/>
                <a:cs typeface="+mn-cs"/>
              </a:rPr>
              <a:t> new review </a:t>
            </a:r>
            <a:r>
              <a:rPr lang="en-US" sz="1200" b="0" i="0" kern="1200" dirty="0">
                <a:solidFill>
                  <a:schemeClr val="tx1"/>
                </a:solidFill>
                <a:effectLst/>
                <a:latin typeface="+mn-lt"/>
                <a:ea typeface="+mn-ea"/>
                <a:cs typeface="+mn-cs"/>
              </a:rPr>
              <a:t> in the journal </a:t>
            </a:r>
            <a:r>
              <a:rPr lang="en-US" sz="1200" b="0" i="1" kern="1200" dirty="0">
                <a:solidFill>
                  <a:schemeClr val="tx1"/>
                </a:solidFill>
                <a:effectLst/>
                <a:latin typeface="+mn-lt"/>
                <a:ea typeface="+mn-ea"/>
                <a:cs typeface="+mn-cs"/>
              </a:rPr>
              <a:t>Science</a:t>
            </a:r>
            <a:r>
              <a:rPr lang="en-US" sz="1200" b="0" i="0" kern="1200" dirty="0">
                <a:solidFill>
                  <a:schemeClr val="tx1"/>
                </a:solidFill>
                <a:effectLst/>
                <a:latin typeface="+mn-lt"/>
                <a:ea typeface="+mn-ea"/>
                <a:cs typeface="+mn-cs"/>
              </a:rPr>
              <a:t>, 2°C of global warming will lock in at least 6 meters (20 feet)  of eventual sea level rise, what would 2°C of warming (3.6°F) mean for the future and heritage of global nations and cities? </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It would mean a world we don’t recognize, one losing more than 444,000 square miles of land, where more than 375 million people live today.</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China, the world’s largest emitter of greenhouse gases, is home to by far the largest share of those people, nearly a quarter. </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U.S., second biggest emitter, ranks seventh on the exposure list — but is the most affected nation, by total population, outside of heavily threatened Asia. </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Many large and small nations face much more daunting challenges from the perspective of the </a:t>
            </a:r>
            <a:r>
              <a:rPr lang="en-US" sz="1200" b="0" i="1" kern="1200" dirty="0">
                <a:solidFill>
                  <a:schemeClr val="tx1"/>
                </a:solidFill>
                <a:effectLst/>
                <a:latin typeface="+mn-lt"/>
                <a:ea typeface="+mn-ea"/>
                <a:cs typeface="+mn-cs"/>
              </a:rPr>
              <a:t>percentage</a:t>
            </a:r>
            <a:r>
              <a:rPr lang="en-US" sz="1200" b="0" i="0" kern="1200" dirty="0">
                <a:solidFill>
                  <a:schemeClr val="tx1"/>
                </a:solidFill>
                <a:effectLst/>
                <a:latin typeface="+mn-lt"/>
                <a:ea typeface="+mn-ea"/>
                <a:cs typeface="+mn-cs"/>
              </a:rPr>
              <a:t> of their populations on land at risk. </a:t>
            </a:r>
          </a:p>
          <a:p>
            <a:pPr marL="171450" indent="-171450" fontAlgn="base">
              <a:buFont typeface="Arial" panose="020B0604020202020204" pitchFamily="34" charset="0"/>
              <a:buChar char="•"/>
            </a:pPr>
            <a:endParaRPr lang="de-DE"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It should be considered that sea level rise is only one consequence of a changing climate. More frequent extreme weather events such as storms, droughts, heat waves and landslides will likely provoke further fatalities and economic damage.</a:t>
            </a:r>
            <a:endParaRPr lang="de-DE" baseline="0" dirty="0">
              <a:uFillTx/>
            </a:endParaRP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de-DE" b="1" dirty="0"/>
          </a:p>
          <a:p>
            <a:endParaRPr lang="de-DE" dirty="0"/>
          </a:p>
          <a:p>
            <a:endParaRPr lang="de-DE" b="1" dirty="0"/>
          </a:p>
          <a:p>
            <a:r>
              <a:rPr lang="de-DE" b="1" dirty="0"/>
              <a:t>Image &amp;</a:t>
            </a:r>
            <a:r>
              <a:rPr lang="de-DE" b="1" baseline="0" dirty="0"/>
              <a:t> </a:t>
            </a:r>
            <a:r>
              <a:rPr lang="de-DE" b="1" dirty="0"/>
              <a:t>Reference:</a:t>
            </a:r>
          </a:p>
          <a:p>
            <a:r>
              <a:rPr lang="de-DE" b="1" dirty="0"/>
              <a:t>Climate Central</a:t>
            </a:r>
          </a:p>
          <a:p>
            <a:r>
              <a:rPr lang="en-US" dirty="0"/>
              <a:t>http://www.climatecentral.org/news/nations-megacities-face-20-feet-of-sea-level-rise-19217</a:t>
            </a:r>
          </a:p>
        </p:txBody>
      </p:sp>
      <p:sp>
        <p:nvSpPr>
          <p:cNvPr id="4" name="Slide Number Placeholder 3"/>
          <p:cNvSpPr>
            <a:spLocks noGrp="1"/>
          </p:cNvSpPr>
          <p:nvPr>
            <p:ph type="sldNum" sz="quarter" idx="10"/>
          </p:nvPr>
        </p:nvSpPr>
        <p:spPr/>
        <p:txBody>
          <a:bodyPr/>
          <a:lstStyle/>
          <a:p>
            <a:fld id="{910C63BA-FD1A-4882-8BB0-8C8D1EBA163D}" type="slidenum">
              <a:rPr lang="en-US" smtClean="0"/>
              <a:t>13</a:t>
            </a:fld>
            <a:endParaRPr lang="en-US"/>
          </a:p>
        </p:txBody>
      </p:sp>
    </p:spTree>
    <p:extLst>
      <p:ext uri="{BB962C8B-B14F-4D97-AF65-F5344CB8AC3E}">
        <p14:creationId xmlns:p14="http://schemas.microsoft.com/office/powerpoint/2010/main" val="204458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a:t>
            </a:r>
            <a:r>
              <a:rPr lang="de-DE" b="1" baseline="0" dirty="0"/>
              <a:t> MESSAGE:</a:t>
            </a:r>
          </a:p>
          <a:p>
            <a:endParaRPr lang="de-DE" baseline="0"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Tim McDonnell of Climate Desk has put together a helpful map from the data in the study showing the 20 cities facing the highest annual average flooding costs by mid-century</a:t>
            </a:r>
          </a:p>
          <a:p>
            <a:pPr marL="171450" indent="-171450">
              <a:buFont typeface="Arial" panose="020B0604020202020204" pitchFamily="34" charset="0"/>
              <a:buChar char="•"/>
            </a:pP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It's worth noting, however, that climate change is only part of the reason for the increase in flooding risks. The authors estimate that average flood damage would increase to about $52 billion annually even if climate change wasn't a factor at all — just based on population and economic growth. (As more and more Americans move to the coast, the cost of flooding goes up.) Rising sea levels then add another $11 billion per year on top of that.</a:t>
            </a:r>
          </a:p>
          <a:p>
            <a:pPr marL="171450" indent="-171450">
              <a:buFont typeface="Arial" panose="020B0604020202020204" pitchFamily="34" charset="0"/>
              <a:buChar char="•"/>
            </a:pP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Another option is to look at which cities are expected to face the most damage as a percentage of their overall GDP. In that case, the top-ten list looks a bit different, composed more heavily of cities in poorer countries:</a:t>
            </a:r>
          </a:p>
          <a:p>
            <a:pPr marL="628650" lvl="1" indent="-171450">
              <a:buFont typeface="Arial" panose="020B0604020202020204" pitchFamily="34" charset="0"/>
              <a:buChar char="•"/>
            </a:pPr>
            <a:endParaRPr lang="de-DE" sz="1200" b="0" i="0" kern="1200" dirty="0">
              <a:solidFill>
                <a:schemeClr val="tx1"/>
              </a:solidFill>
              <a:effectLst/>
              <a:latin typeface="+mn-lt"/>
              <a:ea typeface="+mn-ea"/>
              <a:cs typeface="+mn-cs"/>
            </a:endParaRPr>
          </a:p>
          <a:p>
            <a:pPr marL="457200" lvl="1" indent="0">
              <a:buFont typeface="Arial" panose="020B0604020202020204" pitchFamily="34" charset="0"/>
              <a:buNone/>
            </a:pPr>
            <a:r>
              <a:rPr lang="en-US" sz="1200" b="0" i="0" kern="1200" dirty="0">
                <a:solidFill>
                  <a:schemeClr val="tx1"/>
                </a:solidFill>
                <a:effectLst/>
                <a:latin typeface="+mn-lt"/>
                <a:ea typeface="+mn-ea"/>
                <a:cs typeface="+mn-cs"/>
              </a:rPr>
              <a:t>1) Guangzhou, China</a:t>
            </a:r>
            <a:r>
              <a:rPr lang="en-US" b="0" dirty="0"/>
              <a:t/>
            </a:r>
            <a:br>
              <a:rPr lang="en-US" b="0" dirty="0"/>
            </a:br>
            <a:r>
              <a:rPr lang="en-US" sz="1200" b="0" i="0" kern="1200" dirty="0">
                <a:solidFill>
                  <a:schemeClr val="tx1"/>
                </a:solidFill>
                <a:effectLst/>
                <a:latin typeface="+mn-lt"/>
                <a:ea typeface="+mn-ea"/>
                <a:cs typeface="+mn-cs"/>
              </a:rPr>
              <a:t>2) New Orleans, United States</a:t>
            </a:r>
            <a:r>
              <a:rPr lang="en-US" b="0" dirty="0"/>
              <a:t/>
            </a:r>
            <a:br>
              <a:rPr lang="en-US" b="0" dirty="0"/>
            </a:br>
            <a:r>
              <a:rPr lang="en-US" sz="1200" b="0" i="0" kern="1200" dirty="0">
                <a:solidFill>
                  <a:schemeClr val="tx1"/>
                </a:solidFill>
                <a:effectLst/>
                <a:latin typeface="+mn-lt"/>
                <a:ea typeface="+mn-ea"/>
                <a:cs typeface="+mn-cs"/>
              </a:rPr>
              <a:t>3) Guayaquil, Ecuador</a:t>
            </a:r>
            <a:r>
              <a:rPr lang="en-US" b="0" dirty="0"/>
              <a:t/>
            </a:r>
            <a:br>
              <a:rPr lang="en-US" b="0" dirty="0"/>
            </a:br>
            <a:r>
              <a:rPr lang="en-US" sz="1200" b="0" i="0" kern="1200" dirty="0">
                <a:solidFill>
                  <a:schemeClr val="tx1"/>
                </a:solidFill>
                <a:effectLst/>
                <a:latin typeface="+mn-lt"/>
                <a:ea typeface="+mn-ea"/>
                <a:cs typeface="+mn-cs"/>
              </a:rPr>
              <a:t>4) Ho Chi Minh City, Vietnam</a:t>
            </a:r>
            <a:r>
              <a:rPr lang="en-US" b="0" dirty="0"/>
              <a:t/>
            </a:r>
            <a:br>
              <a:rPr lang="en-US" b="0" dirty="0"/>
            </a:br>
            <a:r>
              <a:rPr lang="en-US" sz="1200" b="0" i="0" kern="1200" dirty="0">
                <a:solidFill>
                  <a:schemeClr val="tx1"/>
                </a:solidFill>
                <a:effectLst/>
                <a:latin typeface="+mn-lt"/>
                <a:ea typeface="+mn-ea"/>
                <a:cs typeface="+mn-cs"/>
              </a:rPr>
              <a:t>5) Abidjan, Cote d'Ivoire</a:t>
            </a:r>
            <a:r>
              <a:rPr lang="en-US" b="0" dirty="0"/>
              <a:t/>
            </a:r>
            <a:br>
              <a:rPr lang="en-US" b="0" dirty="0"/>
            </a:br>
            <a:r>
              <a:rPr lang="en-US" sz="1200" b="0" i="0" kern="1200" dirty="0">
                <a:solidFill>
                  <a:schemeClr val="tx1"/>
                </a:solidFill>
                <a:effectLst/>
                <a:latin typeface="+mn-lt"/>
                <a:ea typeface="+mn-ea"/>
                <a:cs typeface="+mn-cs"/>
              </a:rPr>
              <a:t>6) </a:t>
            </a:r>
            <a:r>
              <a:rPr lang="en-US" sz="1200" b="0" i="0" kern="1200" dirty="0" err="1">
                <a:solidFill>
                  <a:schemeClr val="tx1"/>
                </a:solidFill>
                <a:effectLst/>
                <a:latin typeface="+mn-lt"/>
                <a:ea typeface="+mn-ea"/>
                <a:cs typeface="+mn-cs"/>
              </a:rPr>
              <a:t>Zhanjing</a:t>
            </a:r>
            <a:r>
              <a:rPr lang="en-US" sz="1200" b="0" i="0" kern="1200" dirty="0">
                <a:solidFill>
                  <a:schemeClr val="tx1"/>
                </a:solidFill>
                <a:effectLst/>
                <a:latin typeface="+mn-lt"/>
                <a:ea typeface="+mn-ea"/>
                <a:cs typeface="+mn-cs"/>
              </a:rPr>
              <a:t>, China</a:t>
            </a:r>
            <a:r>
              <a:rPr lang="en-US" b="0" dirty="0"/>
              <a:t/>
            </a:r>
            <a:br>
              <a:rPr lang="en-US" b="0" dirty="0"/>
            </a:br>
            <a:r>
              <a:rPr lang="en-US" sz="1200" b="0" i="0" kern="1200" dirty="0">
                <a:solidFill>
                  <a:schemeClr val="tx1"/>
                </a:solidFill>
                <a:effectLst/>
                <a:latin typeface="+mn-lt"/>
                <a:ea typeface="+mn-ea"/>
                <a:cs typeface="+mn-cs"/>
              </a:rPr>
              <a:t>7) Mumbai, India</a:t>
            </a:r>
            <a:r>
              <a:rPr lang="en-US" b="0" dirty="0"/>
              <a:t/>
            </a:r>
            <a:br>
              <a:rPr lang="en-US" b="0" dirty="0"/>
            </a:br>
            <a:r>
              <a:rPr lang="en-US" sz="1200" b="1" i="0" kern="1200" dirty="0">
                <a:solidFill>
                  <a:schemeClr val="tx1"/>
                </a:solidFill>
                <a:effectLst/>
                <a:latin typeface="+mn-lt"/>
                <a:ea typeface="+mn-ea"/>
                <a:cs typeface="+mn-cs"/>
              </a:rPr>
              <a:t>8) Khulna, Bangladesh</a:t>
            </a:r>
            <a:r>
              <a:rPr lang="en-US" b="1" dirty="0"/>
              <a:t/>
            </a:r>
            <a:br>
              <a:rPr lang="en-US" b="1" dirty="0"/>
            </a:br>
            <a:r>
              <a:rPr lang="en-US" sz="1200" b="0" i="0" kern="1200" dirty="0">
                <a:solidFill>
                  <a:schemeClr val="tx1"/>
                </a:solidFill>
                <a:effectLst/>
                <a:latin typeface="+mn-lt"/>
                <a:ea typeface="+mn-ea"/>
                <a:cs typeface="+mn-cs"/>
              </a:rPr>
              <a:t>9) Palembang, Indonesia</a:t>
            </a:r>
            <a:r>
              <a:rPr lang="en-US" b="0" dirty="0"/>
              <a:t/>
            </a:r>
            <a:br>
              <a:rPr lang="en-US" b="0" dirty="0"/>
            </a:br>
            <a:r>
              <a:rPr lang="en-US" sz="1200" b="0" i="0" kern="1200" dirty="0">
                <a:solidFill>
                  <a:schemeClr val="tx1"/>
                </a:solidFill>
                <a:effectLst/>
                <a:latin typeface="+mn-lt"/>
                <a:ea typeface="+mn-ea"/>
                <a:cs typeface="+mn-cs"/>
              </a:rPr>
              <a:t>10) </a:t>
            </a:r>
            <a:r>
              <a:rPr lang="en-US" sz="1200" b="0" i="0" kern="1200" dirty="0" err="1">
                <a:solidFill>
                  <a:schemeClr val="tx1"/>
                </a:solidFill>
                <a:effectLst/>
                <a:latin typeface="+mn-lt"/>
                <a:ea typeface="+mn-ea"/>
                <a:cs typeface="+mn-cs"/>
              </a:rPr>
              <a:t>Shenzen</a:t>
            </a:r>
            <a:r>
              <a:rPr lang="en-US" sz="1200" b="0" i="0" kern="1200" dirty="0">
                <a:solidFill>
                  <a:schemeClr val="tx1"/>
                </a:solidFill>
                <a:effectLst/>
                <a:latin typeface="+mn-lt"/>
                <a:ea typeface="+mn-ea"/>
                <a:cs typeface="+mn-cs"/>
              </a:rPr>
              <a:t>, China.</a:t>
            </a:r>
          </a:p>
          <a:p>
            <a:pPr marL="0" indent="0">
              <a:buFont typeface="Arial" panose="020B0604020202020204" pitchFamily="34" charset="0"/>
              <a:buNone/>
            </a:pPr>
            <a:endParaRPr lang="de-DE" sz="1200" b="0" i="0" kern="1200" dirty="0">
              <a:solidFill>
                <a:schemeClr val="tx1"/>
              </a:solidFill>
              <a:effectLst/>
              <a:latin typeface="+mn-lt"/>
              <a:ea typeface="+mn-ea"/>
              <a:cs typeface="+mn-cs"/>
            </a:endParaRPr>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dirty="0"/>
              <a:t>Reference &amp;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Washing</a:t>
            </a:r>
            <a:r>
              <a:rPr lang="de-DE" b="1" baseline="0" dirty="0"/>
              <a:t>ton Post</a:t>
            </a:r>
            <a:br>
              <a:rPr lang="de-DE" b="1" baseline="0" dirty="0"/>
            </a:br>
            <a:r>
              <a:rPr lang="de-DE" dirty="0"/>
              <a:t>https://www.washingtonpost.com/news/wonk/wp/2013/08/20/these-20-cities-have-the-most-to-lose-from-rising-sea-levels/</a:t>
            </a:r>
            <a:endParaRPr lang="en-US" dirty="0"/>
          </a:p>
          <a:p>
            <a:pPr marL="0" indent="0">
              <a:buFont typeface="Arial" panose="020B0604020202020204" pitchFamily="34" charset="0"/>
              <a:buNone/>
            </a:pPr>
            <a:endParaRPr lang="de-DE" dirty="0"/>
          </a:p>
          <a:p>
            <a:endParaRPr lang="de-DE" dirty="0"/>
          </a:p>
        </p:txBody>
      </p:sp>
      <p:sp>
        <p:nvSpPr>
          <p:cNvPr id="4" name="Slide Number Placeholder 3"/>
          <p:cNvSpPr>
            <a:spLocks noGrp="1"/>
          </p:cNvSpPr>
          <p:nvPr>
            <p:ph type="sldNum" sz="quarter" idx="10"/>
          </p:nvPr>
        </p:nvSpPr>
        <p:spPr/>
        <p:txBody>
          <a:bodyPr/>
          <a:lstStyle/>
          <a:p>
            <a:fld id="{910C63BA-FD1A-4882-8BB0-8C8D1EBA163D}" type="slidenum">
              <a:rPr lang="en-US" smtClean="0"/>
              <a:t>14</a:t>
            </a:fld>
            <a:endParaRPr lang="en-US"/>
          </a:p>
        </p:txBody>
      </p:sp>
    </p:spTree>
    <p:extLst>
      <p:ext uri="{BB962C8B-B14F-4D97-AF65-F5344CB8AC3E}">
        <p14:creationId xmlns:p14="http://schemas.microsoft.com/office/powerpoint/2010/main" val="125839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a:t>
            </a:r>
            <a:r>
              <a:rPr lang="de-DE" b="1" baseline="0" dirty="0"/>
              <a:t> MESSAGE:</a:t>
            </a:r>
          </a:p>
          <a:p>
            <a:pPr marL="171450" indent="-171450">
              <a:buFont typeface="Arial" panose="020B0604020202020204" pitchFamily="34" charset="0"/>
              <a:buChar char="•"/>
            </a:pPr>
            <a:endParaRPr lang="de-DE" b="1" baseline="0"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researchers asked over 6,000 business leaders in over 21 countries what they thought were the growing opportunities around the risks facing the world. Overwhelmingly, the top response was innovation in supplying and using water.</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Three out of the five top-ranking sustainable business opportunities are water-related. They point at water-efficient agriculture and innovation to address the lack of fresh water around the world as key examples. This, they say, will be the new "Gold Rush".</a:t>
            </a:r>
          </a:p>
          <a:p>
            <a:pPr marL="171450" indent="-171450">
              <a:buFont typeface="Arial" panose="020B0604020202020204" pitchFamily="34" charset="0"/>
              <a:buChar char="•"/>
            </a:pPr>
            <a:endParaRPr lang="de-DE" sz="1200" b="0" i="0" kern="1200" dirty="0">
              <a:solidFill>
                <a:schemeClr val="tx1"/>
              </a:solidFill>
              <a:effectLst/>
              <a:latin typeface="+mn-lt"/>
              <a:ea typeface="+mn-ea"/>
              <a:cs typeface="+mn-cs"/>
            </a:endParaRPr>
          </a:p>
          <a:p>
            <a:endParaRPr lang="de-DE" b="1" dirty="0"/>
          </a:p>
          <a:p>
            <a:endParaRPr lang="de-DE" b="1" dirty="0"/>
          </a:p>
          <a:p>
            <a:r>
              <a:rPr lang="de-DE" b="1" dirty="0"/>
              <a:t>Reference &amp; Image:</a:t>
            </a:r>
            <a:br>
              <a:rPr lang="de-DE" b="1" dirty="0"/>
            </a:br>
            <a:r>
              <a:rPr lang="de-DE" dirty="0"/>
              <a:t>http://www.sustainablecitiescollective.com/david-thorpe/1038231/revealed-greatest-global-business-and-societal-opportunities-sustainability</a:t>
            </a:r>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15</a:t>
            </a:fld>
            <a:endParaRPr lang="en-US"/>
          </a:p>
        </p:txBody>
      </p:sp>
    </p:spTree>
    <p:extLst>
      <p:ext uri="{BB962C8B-B14F-4D97-AF65-F5344CB8AC3E}">
        <p14:creationId xmlns:p14="http://schemas.microsoft.com/office/powerpoint/2010/main" val="2188846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buNone/>
            </a:pPr>
            <a:r>
              <a:rPr lang="en-US">
                <a:uFillTx/>
              </a:rPr>
              <a:t>Hint: Archimedes principle. </a:t>
            </a:r>
          </a:p>
        </p:txBody>
      </p:sp>
    </p:spTree>
    <p:extLst>
      <p:ext uri="{BB962C8B-B14F-4D97-AF65-F5344CB8AC3E}">
        <p14:creationId xmlns:p14="http://schemas.microsoft.com/office/powerpoint/2010/main" val="152591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a:t>
            </a:r>
          </a:p>
          <a:p>
            <a:endParaRPr lang="de-DE"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chart tracks the change in sea level since 1993 as observed by satellites by</a:t>
            </a:r>
            <a:r>
              <a:rPr lang="en-US" sz="1200" b="0" i="0" kern="1200" baseline="0" dirty="0">
                <a:solidFill>
                  <a:schemeClr val="tx1"/>
                </a:solidFill>
                <a:effectLst/>
                <a:latin typeface="+mn-lt"/>
                <a:ea typeface="+mn-ea"/>
                <a:cs typeface="+mn-cs"/>
              </a:rPr>
              <a:t> NASA (</a:t>
            </a:r>
            <a:r>
              <a:rPr lang="en-US" sz="1200" b="0" i="0" kern="1200" dirty="0">
                <a:solidFill>
                  <a:schemeClr val="tx1"/>
                </a:solidFill>
                <a:effectLst/>
                <a:latin typeface="+mn-lt"/>
                <a:ea typeface="+mn-ea"/>
                <a:cs typeface="+mn-cs"/>
              </a:rPr>
              <a:t>National Aeronautics and Space Administration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seas of the Earth are rising, a direct result of a changing </a:t>
            </a:r>
            <a:r>
              <a:rPr lang="en-US" sz="1200" b="0" i="0" u="none" strike="noStrike" kern="1200" dirty="0">
                <a:solidFill>
                  <a:schemeClr val="tx1"/>
                </a:solidFill>
                <a:effectLst/>
                <a:latin typeface="+mn-lt"/>
                <a:ea typeface="+mn-ea"/>
                <a:cs typeface="+mn-cs"/>
              </a:rPr>
              <a:t>climate</a:t>
            </a:r>
            <a:r>
              <a:rPr lang="en-US" sz="1200" b="0" i="0" kern="1200" dirty="0">
                <a:solidFill>
                  <a:schemeClr val="tx1"/>
                </a:solidFill>
                <a:effectLst/>
                <a:latin typeface="+mn-lt"/>
                <a:ea typeface="+mn-ea"/>
                <a:cs typeface="+mn-cs"/>
              </a:rPr>
              <a:t>. Ocean temperatures are increasing, leading to ocean expansion. And as </a:t>
            </a:r>
            <a:r>
              <a:rPr lang="en-US" sz="1200" b="0" i="0" u="none" strike="noStrike" kern="1200" dirty="0">
                <a:solidFill>
                  <a:schemeClr val="tx1"/>
                </a:solidFill>
                <a:effectLst/>
                <a:latin typeface="+mn-lt"/>
                <a:ea typeface="+mn-ea"/>
                <a:cs typeface="+mn-cs"/>
              </a:rPr>
              <a:t>ice sheets </a:t>
            </a:r>
            <a:r>
              <a:rPr lang="en-US" sz="1200" b="0" i="0" kern="1200" dirty="0">
                <a:solidFill>
                  <a:schemeClr val="tx1"/>
                </a:solidFill>
                <a:effectLst/>
                <a:latin typeface="+mn-lt"/>
                <a:ea typeface="+mn-ea"/>
                <a:cs typeface="+mn-cs"/>
              </a:rPr>
              <a:t>and </a:t>
            </a:r>
            <a:r>
              <a:rPr lang="en-US" sz="1200" b="0" i="0" u="none" strike="noStrike" kern="1200" dirty="0">
                <a:solidFill>
                  <a:schemeClr val="tx1"/>
                </a:solidFill>
                <a:effectLst/>
                <a:latin typeface="+mn-lt"/>
                <a:ea typeface="+mn-ea"/>
                <a:cs typeface="+mn-cs"/>
              </a:rPr>
              <a:t>glaciers</a:t>
            </a:r>
            <a:r>
              <a:rPr lang="en-US" sz="1200" b="0" i="0" kern="1200" dirty="0">
                <a:solidFill>
                  <a:schemeClr val="tx1"/>
                </a:solidFill>
                <a:effectLst/>
                <a:latin typeface="+mn-lt"/>
                <a:ea typeface="+mn-ea"/>
                <a:cs typeface="+mn-cs"/>
              </a:rPr>
              <a:t> melt, they add more water. An armada of increasingly sophisticated instruments, deployed across the oceans, on polar ice and in orbit, reveals significant changes among globally interlocking factors that are driving sea levels higher.</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Yet the globally averaged trend toward rising sea levels masks deeper complexities. Regional effects cause sea levels to increase on some parts of the planet, decrease on others, and even to remain relatively flat in a few places, including, in recent decades, on the California coast. </a:t>
            </a:r>
            <a:r>
              <a:rPr lang="en-US" sz="1200" b="0" i="0" u="none" strike="noStrike" kern="1200" dirty="0">
                <a:solidFill>
                  <a:schemeClr val="tx1"/>
                </a:solidFill>
                <a:effectLst/>
                <a:latin typeface="+mn-lt"/>
                <a:ea typeface="+mn-ea"/>
                <a:cs typeface="+mn-cs"/>
              </a:rPr>
              <a:t>Thermal expansion</a:t>
            </a:r>
            <a:r>
              <a:rPr lang="en-US" sz="1200" b="0" i="0" kern="1200" dirty="0">
                <a:solidFill>
                  <a:schemeClr val="tx1"/>
                </a:solidFill>
                <a:effectLst/>
                <a:latin typeface="+mn-lt"/>
                <a:ea typeface="+mn-ea"/>
                <a:cs typeface="+mn-cs"/>
              </a:rPr>
              <a:t> of seawater can be the product of regional phenomena, such as El Niño, the periodic warming of the eastern tropical Pacific. But some of these regional cycles so far show no direct link to long-term global climate change—despite, at times, independently exerting a powerful short-term influence on global climate.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And while Greenland, Antarctica and most of the world’s glaciers are melting, a distinction must be made between glacial </a:t>
            </a:r>
            <a:r>
              <a:rPr lang="en-US" sz="1200" b="0" i="0" u="none" strike="noStrike" kern="1200" dirty="0">
                <a:solidFill>
                  <a:schemeClr val="tx1"/>
                </a:solidFill>
                <a:effectLst/>
                <a:latin typeface="+mn-lt"/>
                <a:ea typeface="+mn-ea"/>
                <a:cs typeface="+mn-cs"/>
              </a:rPr>
              <a:t>discharge</a:t>
            </a:r>
            <a:r>
              <a:rPr lang="en-US" sz="1200" b="0" i="0" kern="1200" dirty="0">
                <a:solidFill>
                  <a:schemeClr val="tx1"/>
                </a:solidFill>
                <a:effectLst/>
                <a:latin typeface="+mn-lt"/>
                <a:ea typeface="+mn-ea"/>
                <a:cs typeface="+mn-cs"/>
              </a:rPr>
              <a:t> into the oceans, a more permanent type of ice loss, and changes in the precipitation and </a:t>
            </a:r>
            <a:r>
              <a:rPr lang="en-US" sz="1200" b="0" i="0" u="none" strike="noStrike" kern="1200" dirty="0">
                <a:solidFill>
                  <a:schemeClr val="tx1"/>
                </a:solidFill>
                <a:effectLst/>
                <a:latin typeface="+mn-lt"/>
                <a:ea typeface="+mn-ea"/>
                <a:cs typeface="+mn-cs"/>
              </a:rPr>
              <a:t>evaporation</a:t>
            </a:r>
            <a:r>
              <a:rPr lang="en-US" sz="1200" b="0" i="0" kern="1200" dirty="0">
                <a:solidFill>
                  <a:schemeClr val="tx1"/>
                </a:solidFill>
                <a:effectLst/>
                <a:latin typeface="+mn-lt"/>
                <a:ea typeface="+mn-ea"/>
                <a:cs typeface="+mn-cs"/>
              </a:rPr>
              <a:t> that is feeding those glaciers and ice sheets, which fluctuate on the scale of decades.</a:t>
            </a:r>
          </a:p>
          <a:p>
            <a:pPr marL="171450" indent="-171450">
              <a:buFont typeface="Arial" panose="020B0604020202020204" pitchFamily="34" charset="0"/>
              <a:buChar char="•"/>
            </a:pPr>
            <a:endParaRPr lang="de-DE" dirty="0"/>
          </a:p>
          <a:p>
            <a:endParaRPr lang="de-DE" dirty="0"/>
          </a:p>
          <a:p>
            <a:endParaRPr lang="de-DE" b="1" dirty="0"/>
          </a:p>
          <a:p>
            <a:r>
              <a:rPr lang="de-DE" b="1" dirty="0"/>
              <a:t>Reference:</a:t>
            </a:r>
          </a:p>
          <a:p>
            <a:pPr marL="171450" indent="-171450">
              <a:buFont typeface="Arial" panose="020B0604020202020204" pitchFamily="34" charset="0"/>
              <a:buChar char="•"/>
            </a:pPr>
            <a:r>
              <a:rPr lang="de-DE" b="1" dirty="0"/>
              <a:t>NASA</a:t>
            </a:r>
            <a:r>
              <a:rPr lang="de-DE" b="1" baseline="0" dirty="0"/>
              <a:t> Sea Level Change Portal</a:t>
            </a:r>
            <a:br>
              <a:rPr lang="de-DE" b="1" baseline="0" dirty="0"/>
            </a:br>
            <a:r>
              <a:rPr lang="de-DE" b="0" dirty="0"/>
              <a:t>https://sealevel.nasa.gov/understanding-sea-level/causes/overview</a:t>
            </a:r>
          </a:p>
          <a:p>
            <a:endParaRPr lang="de-DE" b="1" dirty="0"/>
          </a:p>
          <a:p>
            <a:r>
              <a:rPr lang="de-DE" b="1" dirty="0"/>
              <a:t>Graphic:</a:t>
            </a:r>
          </a:p>
          <a:p>
            <a:pPr marL="171450" indent="-171450">
              <a:buFont typeface="Arial" panose="020B0604020202020204" pitchFamily="34" charset="0"/>
              <a:buChar char="•"/>
            </a:pPr>
            <a:r>
              <a:rPr lang="de-DE" b="1" dirty="0"/>
              <a:t>NASA.</a:t>
            </a:r>
            <a:r>
              <a:rPr lang="de-DE" b="1" baseline="0" dirty="0"/>
              <a:t> </a:t>
            </a:r>
            <a:br>
              <a:rPr lang="de-DE" b="1" baseline="0" dirty="0"/>
            </a:br>
            <a:r>
              <a:rPr lang="en-US" dirty="0"/>
              <a:t>http://climate.nasa.gov/vital-signs/sea-level/</a:t>
            </a:r>
          </a:p>
        </p:txBody>
      </p:sp>
      <p:sp>
        <p:nvSpPr>
          <p:cNvPr id="4" name="Slide Number Placeholder 3"/>
          <p:cNvSpPr>
            <a:spLocks noGrp="1"/>
          </p:cNvSpPr>
          <p:nvPr>
            <p:ph type="sldNum" sz="quarter" idx="10"/>
          </p:nvPr>
        </p:nvSpPr>
        <p:spPr/>
        <p:txBody>
          <a:bodyPr/>
          <a:lstStyle/>
          <a:p>
            <a:fld id="{910C63BA-FD1A-4882-8BB0-8C8D1EBA163D}" type="slidenum">
              <a:rPr lang="en-US" smtClean="0"/>
              <a:t>17</a:t>
            </a:fld>
            <a:endParaRPr lang="en-US"/>
          </a:p>
        </p:txBody>
      </p:sp>
    </p:spTree>
    <p:extLst>
      <p:ext uri="{BB962C8B-B14F-4D97-AF65-F5344CB8AC3E}">
        <p14:creationId xmlns:p14="http://schemas.microsoft.com/office/powerpoint/2010/main" val="150043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buNone/>
            </a:pPr>
            <a:r>
              <a:rPr lang="de-DE" b="1" dirty="0">
                <a:uFillTx/>
              </a:rPr>
              <a:t>KEY MESSAGE:</a:t>
            </a:r>
          </a:p>
          <a:p>
            <a:pPr lvl="0" rtl="0">
              <a:buNone/>
            </a:pPr>
            <a:endParaRPr lang="de-DE" dirty="0">
              <a:uFillTx/>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Glaciers:</a:t>
            </a:r>
            <a:r>
              <a:rPr lang="en-US" sz="1200" b="0" i="0" kern="1200" dirty="0">
                <a:solidFill>
                  <a:schemeClr val="tx1"/>
                </a:solidFill>
                <a:effectLst/>
                <a:latin typeface="+mn-lt"/>
                <a:ea typeface="+mn-ea"/>
                <a:cs typeface="+mn-cs"/>
              </a:rPr>
              <a:t> If the reserves contain billions of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of frozen water - if the largest of them (the East Antarctic ice sheet) melts, the global sea level will rise by an estimated 64mworld's mountain glaciers and icecaps melt, sea levels will rise by an estimated 0.5m</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Thermal expansion:</a:t>
            </a:r>
            <a:r>
              <a:rPr lang="en-US" sz="1200" b="0" i="0" kern="1200" dirty="0">
                <a:solidFill>
                  <a:schemeClr val="tx1"/>
                </a:solidFill>
                <a:effectLst/>
                <a:latin typeface="+mn-lt"/>
                <a:ea typeface="+mn-ea"/>
                <a:cs typeface="+mn-cs"/>
              </a:rPr>
              <a:t> The expansion of warming oceans was the main factor contributing to sea level rise, in the 20th Century, and currently accounts for more than half of the observed rise in sea levels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Ice sheets:</a:t>
            </a:r>
            <a:r>
              <a:rPr lang="en-US" sz="1200" b="0" i="0" kern="1200" dirty="0">
                <a:solidFill>
                  <a:schemeClr val="tx1"/>
                </a:solidFill>
                <a:effectLst/>
                <a:latin typeface="+mn-lt"/>
                <a:ea typeface="+mn-ea"/>
                <a:cs typeface="+mn-cs"/>
              </a:rPr>
              <a:t> These vast reserves contain billions of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of frozen water - if the largest of them (the East Antarctic ice sheet) melts, the global sea level will rise by an estimated 64m</a:t>
            </a:r>
            <a:endParaRPr lang="de-DE" dirty="0">
              <a:uFillTx/>
            </a:endParaRPr>
          </a:p>
          <a:p>
            <a:pPr lvl="0" rtl="0">
              <a:buNone/>
            </a:pPr>
            <a:endParaRPr lang="en-US" dirty="0">
              <a:uFillTx/>
            </a:endParaRPr>
          </a:p>
          <a:p>
            <a:pPr lvl="0" rtl="0">
              <a:buNone/>
            </a:pPr>
            <a:endParaRPr lang="de-DE" b="1" dirty="0">
              <a:uFillTx/>
            </a:endParaRPr>
          </a:p>
          <a:p>
            <a:pPr lvl="0" rtl="0">
              <a:buNone/>
            </a:pPr>
            <a:endParaRPr lang="de-DE" b="1" dirty="0">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uFillTx/>
              </a:rPr>
              <a:t>Image Source </a:t>
            </a:r>
            <a:r>
              <a:rPr lang="en-US" dirty="0">
                <a:uFillTx/>
              </a:rPr>
              <a:t>:</a:t>
            </a:r>
            <a:r>
              <a:rPr lang="en-US" baseline="0" dirty="0">
                <a:uFillTx/>
              </a:rPr>
              <a:t> </a:t>
            </a:r>
          </a:p>
          <a:p>
            <a:pPr lvl="0" rtl="0">
              <a:buNone/>
            </a:pPr>
            <a:r>
              <a:rPr lang="de-DE" b="0" dirty="0">
                <a:uFillTx/>
              </a:rPr>
              <a:t>http://news.bbc.co.uk/2/hi/science/nature/8387137.stm</a:t>
            </a:r>
          </a:p>
          <a:p>
            <a:pPr lvl="0" rtl="0">
              <a:buNone/>
            </a:pPr>
            <a:endParaRPr lang="de-DE" b="0" dirty="0">
              <a:uFillTx/>
            </a:endParaRPr>
          </a:p>
          <a:p>
            <a:pPr lvl="0" rtl="0">
              <a:buNone/>
            </a:pPr>
            <a:endParaRPr lang="en-US" b="1" dirty="0">
              <a:uFillTx/>
            </a:endParaRPr>
          </a:p>
          <a:p>
            <a:pPr lvl="0" rtl="0">
              <a:buNone/>
            </a:pPr>
            <a:endParaRPr lang="en-US" baseline="0" dirty="0">
              <a:uFillTx/>
            </a:endParaRPr>
          </a:p>
          <a:p>
            <a:pPr>
              <a:buNone/>
            </a:pPr>
            <a:endParaRPr lang="en-US" dirty="0">
              <a:uFillTx/>
            </a:endParaRPr>
          </a:p>
        </p:txBody>
      </p:sp>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2239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baseline="0" dirty="0">
                <a:uFillTx/>
              </a:rPr>
              <a:t>KEY MESSAGE:</a:t>
            </a:r>
          </a:p>
          <a:p>
            <a:endParaRPr lang="de-DE" b="1" baseline="0" dirty="0">
              <a:uFillTx/>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carbon dioxide data (</a:t>
            </a:r>
            <a:r>
              <a:rPr lang="en-US" sz="1200" b="1" i="0" kern="1200" baseline="0" dirty="0">
                <a:solidFill>
                  <a:srgbClr val="FF0000"/>
                </a:solidFill>
                <a:effectLst/>
                <a:latin typeface="+mn-lt"/>
                <a:ea typeface="+mn-ea"/>
                <a:cs typeface="+mn-cs"/>
              </a:rPr>
              <a:t>red curve</a:t>
            </a:r>
            <a:r>
              <a:rPr lang="en-US" sz="1200" b="0" i="0" kern="1200" dirty="0">
                <a:solidFill>
                  <a:schemeClr val="tx1"/>
                </a:solidFill>
                <a:effectLst/>
                <a:latin typeface="+mn-lt"/>
                <a:ea typeface="+mn-ea"/>
                <a:cs typeface="+mn-cs"/>
              </a:rPr>
              <a:t>), measured as the mole fraction in dry air, on Mauna Loa constitute the longest record of direct measurements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the atmosphere.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black curve</a:t>
            </a:r>
            <a:r>
              <a:rPr lang="en-US" sz="1200" b="0" i="0" kern="1200" dirty="0">
                <a:solidFill>
                  <a:schemeClr val="tx1"/>
                </a:solidFill>
                <a:effectLst/>
                <a:latin typeface="+mn-lt"/>
                <a:ea typeface="+mn-ea"/>
                <a:cs typeface="+mn-cs"/>
              </a:rPr>
              <a:t> represents the seasonally corrected data.</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Data are reported as a dry mole fraction defined as the number of molecules of carbon dioxide divided by the number of molecules of dry air multiplied by one million (ppm).</a:t>
            </a:r>
          </a:p>
          <a:p>
            <a:endParaRPr lang="en-US" b="1" baseline="0" dirty="0">
              <a:uFillTx/>
            </a:endParaRPr>
          </a:p>
          <a:p>
            <a:endParaRPr lang="en-US" b="1" baseline="0" dirty="0">
              <a:uFillTx/>
            </a:endParaRPr>
          </a:p>
          <a:p>
            <a:endParaRPr lang="en-US" b="1" baseline="0" dirty="0">
              <a:uFillTx/>
            </a:endParaRPr>
          </a:p>
          <a:p>
            <a:r>
              <a:rPr lang="en-US" b="1" baseline="0" dirty="0">
                <a:uFillTx/>
              </a:rPr>
              <a:t>Image</a:t>
            </a:r>
          </a:p>
          <a:p>
            <a:pPr marL="171450" indent="-171450">
              <a:buFont typeface="Arial" panose="020B0604020202020204" pitchFamily="34" charset="0"/>
              <a:buChar char="•"/>
            </a:pPr>
            <a:r>
              <a:rPr lang="en-US" sz="1200" b="1" i="0" u="none" strike="noStrike" cap="none" baseline="0" dirty="0">
                <a:solidFill>
                  <a:srgbClr val="000000"/>
                </a:solidFill>
                <a:latin typeface="+mn-lt"/>
                <a:ea typeface="Arial"/>
                <a:cs typeface="Arial"/>
                <a:sym typeface="Arial"/>
              </a:rPr>
              <a:t>NOAA - National Oceanic and Atmospheric Administration</a:t>
            </a:r>
            <a:br>
              <a:rPr lang="en-US" sz="1200" b="1" i="0" u="none" strike="noStrike" cap="none" baseline="0" dirty="0">
                <a:solidFill>
                  <a:srgbClr val="000000"/>
                </a:solidFill>
                <a:latin typeface="+mn-lt"/>
                <a:ea typeface="Arial"/>
                <a:cs typeface="Arial"/>
                <a:sym typeface="Arial"/>
              </a:rPr>
            </a:br>
            <a:r>
              <a:rPr lang="de-DE" dirty="0"/>
              <a:t>http://www.esrl.noaa.gov/gmd/ccgg/trends/full.html</a:t>
            </a:r>
          </a:p>
          <a:p>
            <a:endParaRPr lang="de-DE" dirty="0"/>
          </a:p>
          <a:p>
            <a:endParaRPr lang="de-DE" dirty="0"/>
          </a:p>
          <a:p>
            <a:pPr lvl="0" rtl="0">
              <a:buNone/>
            </a:pPr>
            <a:r>
              <a:rPr lang="en-US" b="1" dirty="0">
                <a:uFillTx/>
              </a:rPr>
              <a:t>Reference</a:t>
            </a:r>
            <a:r>
              <a:rPr lang="en-US" b="1" baseline="0" dirty="0">
                <a:uFillTx/>
              </a:rPr>
              <a:t>:</a:t>
            </a:r>
            <a:endParaRPr lang="en-US" b="1" dirty="0">
              <a:uFillTx/>
            </a:endParaRPr>
          </a:p>
          <a:p>
            <a:pPr lvl="0" rtl="0">
              <a:buNone/>
            </a:pPr>
            <a:r>
              <a:rPr lang="de-DE" baseline="0" dirty="0">
                <a:uFillTx/>
              </a:rPr>
              <a:t>http://ocean.si.edu/sea-level-rise</a:t>
            </a:r>
            <a:endParaRPr lang="en-US" dirty="0"/>
          </a:p>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19</a:t>
            </a:fld>
            <a:endParaRPr lang="en-US"/>
          </a:p>
        </p:txBody>
      </p:sp>
    </p:spTree>
    <p:extLst>
      <p:ext uri="{BB962C8B-B14F-4D97-AF65-F5344CB8AC3E}">
        <p14:creationId xmlns:p14="http://schemas.microsoft.com/office/powerpoint/2010/main" val="775081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a:t>
            </a:r>
          </a:p>
          <a:p>
            <a:endParaRPr lang="de-DE" b="1" dirty="0"/>
          </a:p>
          <a:p>
            <a:pPr marL="171450" indent="-171450">
              <a:buFont typeface="Arial" panose="020B0604020202020204" pitchFamily="34" charset="0"/>
              <a:buChar char="•"/>
            </a:pPr>
            <a:r>
              <a:rPr lang="en-US" dirty="0"/>
              <a:t>The idea that water expands when heated seems strange, but it is a property of most objects that occurs at the molecular level. When water molecules are heated, they absorb energy. That energy causes the molecules and atoms to move around more and, in the process, take up more space.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heat up a cup of water, the small molecular expansions don't add up to a difference we can detect by eye. But when you have vast numbers of water molecules, like in the ocean, the tiny expansions add up to something we can see.</a:t>
            </a:r>
          </a:p>
          <a:p>
            <a:pPr marL="171450" indent="-171450">
              <a:buFont typeface="Arial" panose="020B0604020202020204" pitchFamily="34" charset="0"/>
              <a:buChar char="•"/>
            </a:pPr>
            <a:endParaRPr lang="en-US" dirty="0"/>
          </a:p>
          <a:p>
            <a:endParaRPr lang="de-DE" dirty="0"/>
          </a:p>
          <a:p>
            <a:endParaRPr lang="de-DE" dirty="0"/>
          </a:p>
          <a:p>
            <a:pPr lvl="0" rtl="0">
              <a:buNone/>
            </a:pPr>
            <a:r>
              <a:rPr lang="en-US" b="1" dirty="0">
                <a:uFillTx/>
              </a:rPr>
              <a:t>Reference:</a:t>
            </a:r>
          </a:p>
          <a:p>
            <a:pPr lvl="0" rtl="0">
              <a:buNone/>
            </a:pPr>
            <a:r>
              <a:rPr lang="de-DE" baseline="0" dirty="0">
                <a:uFillTx/>
              </a:rPr>
              <a:t>http://ocean.si.edu/sea-level-rise</a:t>
            </a:r>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20</a:t>
            </a:fld>
            <a:endParaRPr lang="en-US"/>
          </a:p>
        </p:txBody>
      </p:sp>
    </p:spTree>
    <p:extLst>
      <p:ext uri="{BB962C8B-B14F-4D97-AF65-F5344CB8AC3E}">
        <p14:creationId xmlns:p14="http://schemas.microsoft.com/office/powerpoint/2010/main" val="38639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0C63BA-FD1A-4882-8BB0-8C8D1EBA163D}" type="slidenum">
              <a:rPr lang="en-US" smtClean="0"/>
              <a:t>3</a:t>
            </a:fld>
            <a:endParaRPr lang="en-US"/>
          </a:p>
        </p:txBody>
      </p:sp>
    </p:spTree>
    <p:extLst>
      <p:ext uri="{BB962C8B-B14F-4D97-AF65-F5344CB8AC3E}">
        <p14:creationId xmlns:p14="http://schemas.microsoft.com/office/powerpoint/2010/main" val="470260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a:t>
            </a:r>
          </a:p>
          <a:p>
            <a:endParaRPr lang="de-DE" b="1" dirty="0"/>
          </a:p>
          <a:p>
            <a:pPr marL="171450" indent="-171450">
              <a:buFont typeface="Arial" panose="020B0604020202020204" pitchFamily="34" charset="0"/>
              <a:buChar char="•"/>
            </a:pPr>
            <a:r>
              <a:rPr lang="en-US" sz="1200" b="0" i="0" u="none" kern="1200" baseline="0" dirty="0">
                <a:solidFill>
                  <a:schemeClr val="tx1"/>
                </a:solidFill>
                <a:effectLst/>
                <a:latin typeface="+mn-lt"/>
                <a:ea typeface="+mn-ea"/>
                <a:cs typeface="+mn-cs"/>
              </a:rPr>
              <a:t>Ice sheets and glaciers in Greenland and Antarctica melt three ways: </a:t>
            </a:r>
          </a:p>
          <a:p>
            <a:pPr marL="628650" lvl="1" indent="-171450">
              <a:buFont typeface="Arial" panose="020B0604020202020204" pitchFamily="34" charset="0"/>
              <a:buChar char="•"/>
            </a:pPr>
            <a:r>
              <a:rPr lang="en-US" sz="1200" b="0" i="0" u="none" kern="1200" baseline="0" dirty="0">
                <a:solidFill>
                  <a:schemeClr val="tx1"/>
                </a:solidFill>
                <a:effectLst/>
                <a:latin typeface="+mn-lt"/>
                <a:ea typeface="+mn-ea"/>
                <a:cs typeface="+mn-cs"/>
              </a:rPr>
              <a:t>from above due to warming air</a:t>
            </a:r>
          </a:p>
          <a:p>
            <a:pPr marL="628650" lvl="1" indent="-171450">
              <a:buFont typeface="Arial" panose="020B0604020202020204" pitchFamily="34" charset="0"/>
              <a:buChar char="•"/>
            </a:pPr>
            <a:r>
              <a:rPr lang="en-US" sz="1200" b="0" i="0" u="none" kern="1200" baseline="0" dirty="0">
                <a:solidFill>
                  <a:schemeClr val="tx1"/>
                </a:solidFill>
                <a:effectLst/>
                <a:latin typeface="+mn-lt"/>
                <a:ea typeface="+mn-ea"/>
                <a:cs typeface="+mn-cs"/>
              </a:rPr>
              <a:t>from the sides as they break off into the sea</a:t>
            </a:r>
          </a:p>
          <a:p>
            <a:pPr marL="628650" lvl="1" indent="-171450">
              <a:buFont typeface="Arial" panose="020B0604020202020204" pitchFamily="34" charset="0"/>
              <a:buChar char="•"/>
            </a:pPr>
            <a:r>
              <a:rPr lang="en-US" sz="1200" b="0" i="0" u="none" kern="1200" baseline="0" dirty="0">
                <a:solidFill>
                  <a:schemeClr val="tx1"/>
                </a:solidFill>
                <a:effectLst/>
                <a:latin typeface="+mn-lt"/>
                <a:ea typeface="+mn-ea"/>
                <a:cs typeface="+mn-cs"/>
              </a:rPr>
              <a:t>from below due to warming ocean water where the ice extends over the sea. </a:t>
            </a:r>
          </a:p>
          <a:p>
            <a:pPr marL="171450" indent="-171450">
              <a:buFont typeface="Arial" panose="020B0604020202020204" pitchFamily="34" charset="0"/>
              <a:buChar char="•"/>
            </a:pPr>
            <a:endParaRPr lang="de-DE" sz="1200" b="0" i="0" u="none"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kern="1200" baseline="0" dirty="0">
                <a:solidFill>
                  <a:schemeClr val="tx1"/>
                </a:solidFill>
                <a:effectLst/>
                <a:latin typeface="+mn-lt"/>
                <a:ea typeface="+mn-ea"/>
                <a:cs typeface="+mn-cs"/>
              </a:rPr>
              <a:t>Because of this, the rate of ice melt varies from place to place as conditions change. </a:t>
            </a:r>
          </a:p>
          <a:p>
            <a:pPr marL="171450" indent="-171450">
              <a:buFont typeface="Arial" panose="020B0604020202020204" pitchFamily="34" charset="0"/>
              <a:buChar char="•"/>
            </a:pPr>
            <a:endParaRPr lang="en-US" sz="1200" b="0" i="0" u="none"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kern="1200" baseline="0" dirty="0">
                <a:solidFill>
                  <a:schemeClr val="tx1"/>
                </a:solidFill>
                <a:effectLst/>
                <a:latin typeface="+mn-lt"/>
                <a:ea typeface="+mn-ea"/>
                <a:cs typeface="+mn-cs"/>
              </a:rPr>
              <a:t>The Artic is warming more quickly than the Antarctic,  which explains why the ice there is thinning more quickly. However, recent research suggests that the melting of Antarctica's ice shelves may be unstoppable -- although the process may take centuries.</a:t>
            </a:r>
            <a:endParaRPr lang="en-US" u="none" baseline="0" dirty="0">
              <a:solidFill>
                <a:schemeClr val="tx1"/>
              </a:solidFill>
              <a:latin typeface="+mn-lt"/>
            </a:endParaRPr>
          </a:p>
          <a:p>
            <a:pPr marL="171450" indent="-171450">
              <a:buFont typeface="Arial" panose="020B0604020202020204" pitchFamily="34" charset="0"/>
              <a:buChar char="•"/>
            </a:pPr>
            <a:endParaRPr lang="de-DE" dirty="0"/>
          </a:p>
          <a:p>
            <a:endParaRPr lang="de-DE" dirty="0"/>
          </a:p>
          <a:p>
            <a:endParaRPr lang="de-DE" dirty="0"/>
          </a:p>
          <a:p>
            <a:pPr lvl="0" rtl="0">
              <a:buNone/>
            </a:pPr>
            <a:r>
              <a:rPr lang="en-US" b="1" dirty="0">
                <a:uFillTx/>
              </a:rPr>
              <a:t>Reference and Image:</a:t>
            </a:r>
          </a:p>
          <a:p>
            <a:pPr marL="171450" lvl="0" indent="-171450" rtl="0">
              <a:buFont typeface="Arial" panose="020B0604020202020204" pitchFamily="34" charset="0"/>
              <a:buChar char="•"/>
            </a:pPr>
            <a:r>
              <a:rPr lang="de-DE" b="1" baseline="0" dirty="0">
                <a:uFillTx/>
              </a:rPr>
              <a:t>Ocean Portal. </a:t>
            </a:r>
            <a:r>
              <a:rPr lang="en-US" sz="1200" b="1" i="0" kern="1200" dirty="0">
                <a:solidFill>
                  <a:schemeClr val="tx1"/>
                </a:solidFill>
                <a:effectLst/>
                <a:latin typeface="+mn-lt"/>
                <a:ea typeface="+mn-ea"/>
                <a:cs typeface="+mn-cs"/>
              </a:rPr>
              <a:t>Smithsonian National Museum of Natural History</a:t>
            </a:r>
            <a:br>
              <a:rPr lang="en-US" sz="1200" b="1" i="0" kern="1200" dirty="0">
                <a:solidFill>
                  <a:schemeClr val="tx1"/>
                </a:solidFill>
                <a:effectLst/>
                <a:latin typeface="+mn-lt"/>
                <a:ea typeface="+mn-ea"/>
                <a:cs typeface="+mn-cs"/>
              </a:rPr>
            </a:br>
            <a:r>
              <a:rPr lang="de-DE" baseline="0" dirty="0">
                <a:uFillTx/>
              </a:rPr>
              <a:t>http://ocean.si.edu/sea-level-rise</a:t>
            </a:r>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21</a:t>
            </a:fld>
            <a:endParaRPr lang="en-US"/>
          </a:p>
        </p:txBody>
      </p:sp>
    </p:spTree>
    <p:extLst>
      <p:ext uri="{BB962C8B-B14F-4D97-AF65-F5344CB8AC3E}">
        <p14:creationId xmlns:p14="http://schemas.microsoft.com/office/powerpoint/2010/main" val="3092012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a:t>
            </a:r>
          </a:p>
          <a:p>
            <a:pPr marL="171450" indent="-171450">
              <a:buFont typeface="Arial" panose="020B0604020202020204" pitchFamily="34" charset="0"/>
              <a:buChar char="•"/>
            </a:pPr>
            <a:endParaRPr lang="de-DE" b="1" dirty="0"/>
          </a:p>
          <a:p>
            <a:pPr marL="171450" indent="-171450">
              <a:buFont typeface="Arial" panose="020B0604020202020204" pitchFamily="34" charset="0"/>
              <a:buChar char="•"/>
            </a:pPr>
            <a:r>
              <a:rPr lang="en-US" dirty="0"/>
              <a:t>The Earth cycles water annually between land and ocean, in regional patterns of precipitation and evaporation, and this cycle also may be accelerating in response to climate change—with more variability, more flooding and more frequent drought.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There are other small contributions to sea level rise. As ice caps melt,</a:t>
            </a:r>
            <a:r>
              <a:rPr lang="en-US" sz="1200" b="0" i="0" kern="1200" baseline="0" dirty="0">
                <a:solidFill>
                  <a:schemeClr val="tx1"/>
                </a:solidFill>
                <a:effectLst/>
                <a:latin typeface="+mn-lt"/>
                <a:ea typeface="+mn-ea"/>
                <a:cs typeface="+mn-cs"/>
              </a:rPr>
              <a:t> the gravitation pull on Earth will change</a:t>
            </a:r>
            <a:r>
              <a:rPr lang="en-US" sz="1200" b="0" i="0" kern="1200" dirty="0">
                <a:solidFill>
                  <a:schemeClr val="tx1"/>
                </a:solidFill>
                <a:effectLst/>
                <a:latin typeface="+mn-lt"/>
                <a:ea typeface="+mn-ea"/>
                <a:cs typeface="+mn-cs"/>
              </a:rPr>
              <a:t>, affecting local sea level in complicated ways. Sea levels may rise in some places, and drop in others. </a:t>
            </a:r>
          </a:p>
          <a:p>
            <a:pPr marL="171450" indent="-171450">
              <a:buFont typeface="Arial" panose="020B0604020202020204" pitchFamily="34" charset="0"/>
              <a:buChar char="•"/>
            </a:pP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people use wells to pump water from underground reservoirs, that water eventually reaches the ocean. Other human impacts can decrease sea level rise, such as building dams and artificial reservoirs to store water. </a:t>
            </a:r>
            <a:endParaRPr lang="en-US" dirty="0"/>
          </a:p>
          <a:p>
            <a:pPr marL="171450" indent="-171450">
              <a:buFont typeface="Arial" panose="020B0604020202020204" pitchFamily="34" charset="0"/>
              <a:buChar char="•"/>
            </a:pPr>
            <a:endParaRPr lang="de-DE" b="1"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Human manipulation of this water cycle, including increasingly high levels of groundwater withdrawal, contributes to sea level rise; the water withdrawn is ultimately reclaimed by the sea. And while the contribution is smaller than that of thermal expansion and melting ice, it is not insignificant. None of these are capable of influencing sea level to the same extent as thermal expansion and the melting of large glaciers and ice sheets. </a:t>
            </a:r>
            <a:endParaRPr lang="de-DE" b="1" dirty="0"/>
          </a:p>
          <a:p>
            <a:endParaRPr lang="de-DE" b="1" dirty="0"/>
          </a:p>
          <a:p>
            <a:endParaRPr lang="de-DE"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uFillTx/>
              </a:rPr>
              <a:t>Image Source:</a:t>
            </a:r>
          </a:p>
          <a:p>
            <a:r>
              <a:rPr lang="de-DE" dirty="0"/>
              <a:t>University of Connecticut. http://circa.uconn.edu/sea-level-rise/</a:t>
            </a:r>
          </a:p>
          <a:p>
            <a:endParaRPr lang="de-DE" dirty="0"/>
          </a:p>
          <a:p>
            <a:endParaRPr lang="de-DE" dirty="0"/>
          </a:p>
          <a:p>
            <a:pPr lvl="0" rtl="0">
              <a:buNone/>
            </a:pPr>
            <a:r>
              <a:rPr lang="en-US" b="1" dirty="0">
                <a:uFillTx/>
              </a:rPr>
              <a:t>Reference </a:t>
            </a:r>
          </a:p>
          <a:p>
            <a:pPr marL="171450" lvl="0" indent="-171450" rtl="0">
              <a:buFont typeface="Arial" panose="020B0604020202020204" pitchFamily="34" charset="0"/>
              <a:buChar char="•"/>
            </a:pPr>
            <a:r>
              <a:rPr lang="en-US" b="1" baseline="0" dirty="0">
                <a:uFillTx/>
              </a:rPr>
              <a:t>NASA Sea Level Change Portal.</a:t>
            </a:r>
            <a:r>
              <a:rPr lang="en-US" b="0" baseline="0" dirty="0">
                <a:uFillTx/>
              </a:rPr>
              <a:t/>
            </a:r>
            <a:br>
              <a:rPr lang="en-US" b="0" baseline="0" dirty="0">
                <a:uFillTx/>
              </a:rPr>
            </a:br>
            <a:r>
              <a:rPr lang="en-US" b="0" baseline="0" dirty="0">
                <a:uFillTx/>
              </a:rPr>
              <a:t>https://sealevel.nasa.gov/understanding-sea-level/causes/drivers-of-change</a:t>
            </a:r>
          </a:p>
          <a:p>
            <a:pPr marL="171450" lvl="0" indent="-171450" rtl="0">
              <a:buFont typeface="Arial" panose="020B0604020202020204" pitchFamily="34" charset="0"/>
              <a:buChar char="•"/>
            </a:pPr>
            <a:endParaRPr lang="en-US" b="0" baseline="0" dirty="0">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baseline="0" dirty="0">
                <a:uFillTx/>
              </a:rPr>
              <a:t>Ocean Portal. </a:t>
            </a:r>
            <a:r>
              <a:rPr lang="en-US" sz="1200" b="1" i="0" kern="1200" dirty="0">
                <a:solidFill>
                  <a:schemeClr val="tx1"/>
                </a:solidFill>
                <a:effectLst/>
                <a:latin typeface="+mn-lt"/>
                <a:ea typeface="+mn-ea"/>
                <a:cs typeface="+mn-cs"/>
              </a:rPr>
              <a:t>Smithsonian National Museum of Natural History</a:t>
            </a:r>
            <a:br>
              <a:rPr lang="en-US" sz="1200" b="1" i="0" kern="1200" dirty="0">
                <a:solidFill>
                  <a:schemeClr val="tx1"/>
                </a:solidFill>
                <a:effectLst/>
                <a:latin typeface="+mn-lt"/>
                <a:ea typeface="+mn-ea"/>
                <a:cs typeface="+mn-cs"/>
              </a:rPr>
            </a:br>
            <a:r>
              <a:rPr lang="de-DE" baseline="0" dirty="0">
                <a:uFillTx/>
              </a:rPr>
              <a:t>http://ocean.si.edu/sea-level-rise</a:t>
            </a:r>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22</a:t>
            </a:fld>
            <a:endParaRPr lang="en-US"/>
          </a:p>
        </p:txBody>
      </p:sp>
    </p:spTree>
    <p:extLst>
      <p:ext uri="{BB962C8B-B14F-4D97-AF65-F5344CB8AC3E}">
        <p14:creationId xmlns:p14="http://schemas.microsoft.com/office/powerpoint/2010/main" val="3882258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0000"/>
                </a:solidFill>
                <a:ea typeface="Arial"/>
                <a:cs typeface="Arial"/>
                <a:sym typeface="Arial"/>
              </a:rPr>
              <a:t>KEY MESSAGE: </a:t>
            </a:r>
          </a:p>
          <a:p>
            <a:pPr>
              <a:defRPr/>
            </a:pPr>
            <a:endParaRPr lang="de-DE" b="1" dirty="0">
              <a:solidFill>
                <a:srgbClr val="000000"/>
              </a:solidFill>
              <a:ea typeface="Arial"/>
              <a:cs typeface="Arial"/>
              <a:sym typeface="Arial"/>
            </a:endParaRPr>
          </a:p>
          <a:p>
            <a:pPr marL="171450" indent="-171450">
              <a:spcBef>
                <a:spcPct val="3000"/>
              </a:spcBef>
              <a:buClr>
                <a:schemeClr val="folHlink"/>
              </a:buClr>
              <a:buSzPct val="60000"/>
              <a:buFont typeface="Arial" panose="020B0604020202020204" pitchFamily="34" charset="0"/>
              <a:buChar char="•"/>
            </a:pPr>
            <a:r>
              <a:rPr lang="en-GB" dirty="0">
                <a:uFillTx/>
                <a:cs typeface="Arial" charset="0"/>
              </a:rPr>
              <a:t>Many people live on low-lying coastlines. The effect of this has been in the news recently after the tsunami in Asia (26 December 2005), which chiefly affected populations on the low-lying coasts of Asia (although not the area shown in the maps above). Although the occurrence of tsunamis is not related to climate change, the effects may be exacerbated by an increase in sea level rise. </a:t>
            </a:r>
          </a:p>
          <a:p>
            <a:pPr marL="171450" indent="-171450">
              <a:spcBef>
                <a:spcPct val="3000"/>
              </a:spcBef>
              <a:buClr>
                <a:schemeClr val="folHlink"/>
              </a:buClr>
              <a:buSzPct val="60000"/>
              <a:buFont typeface="Arial" panose="020B0604020202020204" pitchFamily="34" charset="0"/>
              <a:buChar char="•"/>
            </a:pPr>
            <a:endParaRPr lang="en-GB" dirty="0">
              <a:uFillTx/>
              <a:cs typeface="Arial" charset="0"/>
            </a:endParaRPr>
          </a:p>
          <a:p>
            <a:pPr marL="171450" indent="-171450">
              <a:spcBef>
                <a:spcPct val="3000"/>
              </a:spcBef>
              <a:buClr>
                <a:schemeClr val="folHlink"/>
              </a:buClr>
              <a:buSzPct val="60000"/>
              <a:buFont typeface="Arial" panose="020B0604020202020204" pitchFamily="34" charset="0"/>
              <a:buChar char="•"/>
            </a:pPr>
            <a:r>
              <a:rPr lang="en-US" sz="1200" b="0" i="0" kern="1200" dirty="0">
                <a:solidFill>
                  <a:schemeClr val="tx1"/>
                </a:solidFill>
                <a:effectLst/>
                <a:latin typeface="+mn-lt"/>
                <a:ea typeface="+mn-ea"/>
                <a:cs typeface="+mn-cs"/>
              </a:rPr>
              <a:t>Vietnam</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would face similar problems with 7 millions of people having to be displaced and the country losing vast areas of the Mekong Delta, home to more than 60% of the country’s seafood and 50% of its rice production. It is self-explaining that this would have not only dramatic social consequences but also immense financial impacts for already economic disadvantaged countries.</a:t>
            </a:r>
          </a:p>
          <a:p>
            <a:pPr marL="171450" indent="-171450">
              <a:spcBef>
                <a:spcPct val="3000"/>
              </a:spcBef>
              <a:buClr>
                <a:schemeClr val="folHlink"/>
              </a:buClr>
              <a:buSzPct val="60000"/>
              <a:buFont typeface="Arial" panose="020B0604020202020204" pitchFamily="34" charset="0"/>
              <a:buChar char="•"/>
            </a:pPr>
            <a:endParaRPr lang="de-DE" sz="1200" b="0" i="0" kern="1200" baseline="0" dirty="0">
              <a:solidFill>
                <a:schemeClr val="tx1"/>
              </a:solidFill>
              <a:effectLst/>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uFillTx/>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1" baseline="0" dirty="0">
              <a:uFillTx/>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uFillTx/>
              </a:rPr>
              <a:t>Major Issues:</a:t>
            </a:r>
          </a:p>
          <a:p>
            <a:pPr marL="171450" indent="-171450">
              <a:spcAft>
                <a:spcPts val="600"/>
              </a:spcAft>
              <a:buFont typeface="Arial" panose="020B0604020202020204" pitchFamily="34" charset="0"/>
              <a:buChar char="•"/>
            </a:pPr>
            <a:r>
              <a:rPr lang="en-US" dirty="0"/>
              <a:t>Abundant low-elevation lands, deltas and coastal plains</a:t>
            </a:r>
          </a:p>
          <a:p>
            <a:pPr marL="171450" indent="-171450">
              <a:spcAft>
                <a:spcPts val="600"/>
              </a:spcAft>
              <a:buFont typeface="Arial" panose="020B0604020202020204" pitchFamily="34" charset="0"/>
              <a:buChar char="•"/>
            </a:pPr>
            <a:r>
              <a:rPr lang="en-US" dirty="0"/>
              <a:t>Very high populations in deltas and low coastal lands</a:t>
            </a:r>
          </a:p>
          <a:p>
            <a:pPr marL="171450" indent="-171450">
              <a:spcAft>
                <a:spcPts val="600"/>
              </a:spcAft>
              <a:buFont typeface="Arial" panose="020B0604020202020204" pitchFamily="34" charset="0"/>
              <a:buChar char="•"/>
            </a:pPr>
            <a:r>
              <a:rPr lang="en-US" dirty="0"/>
              <a:t>Has especially high regional sea levels in equatorial regions</a:t>
            </a:r>
          </a:p>
          <a:p>
            <a:pPr marL="171450" indent="-171450">
              <a:spcAft>
                <a:spcPts val="600"/>
              </a:spcAft>
              <a:buFont typeface="Arial" panose="020B0604020202020204" pitchFamily="34" charset="0"/>
              <a:buChar char="•"/>
            </a:pPr>
            <a:r>
              <a:rPr lang="en-US" dirty="0"/>
              <a:t>Low financial resources for adaptation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uFillTx/>
            </a:endParaRPr>
          </a:p>
          <a:p>
            <a:pPr marL="171450" indent="-171450">
              <a:buFont typeface="Arial" panose="020B0604020202020204" pitchFamily="34" charset="0"/>
              <a:buChar char="•"/>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1" i="0" u="none" strike="noStrike" cap="none" baseline="0" dirty="0">
                <a:solidFill>
                  <a:srgbClr val="000000"/>
                </a:solidFill>
                <a:latin typeface="+mn-lt"/>
                <a:ea typeface="Arial"/>
                <a:cs typeface="Arial"/>
                <a:sym typeface="Arial"/>
              </a:rPr>
              <a:t>Image Source: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a:rPr>
              <a:t>https://globalvisionremixed.wordpress.com/2013/09/19/throwing-the-first-punch-why-people-like-tony-abbott-should-be-taken-to-an-international-court-and-not-become-prime-minister/</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1" i="0" u="none" strike="noStrike" cap="none" baseline="0" dirty="0">
              <a:solidFill>
                <a:srgbClr val="000000"/>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solidFill>
                <a:srgbClr val="000000"/>
              </a:solidFill>
              <a:ea typeface="Arial"/>
              <a:cs typeface="Arial"/>
              <a:sym typeface="Arial"/>
            </a:endParaRPr>
          </a:p>
          <a:p>
            <a:pPr>
              <a:defRPr>
                <a:uFillTx/>
              </a:defRPr>
            </a:pPr>
            <a:endParaRPr lang="en-US" dirty="0">
              <a:uFillTx/>
            </a:endParaRPr>
          </a:p>
        </p:txBody>
      </p:sp>
      <p:sp>
        <p:nvSpPr>
          <p:cNvPr id="4" name="Slide Number Placeholder 3"/>
          <p:cNvSpPr>
            <a:spLocks noGrp="1"/>
          </p:cNvSpPr>
          <p:nvPr>
            <p:ph type="sldNum" idx="10"/>
          </p:nvPr>
        </p:nvSpPr>
        <p:spPr/>
        <p:txBody>
          <a:bodyPr/>
          <a:lstStyle/>
          <a:p>
            <a:endParaRPr lang="en-US">
              <a:uFillTx/>
            </a:endParaRPr>
          </a:p>
        </p:txBody>
      </p:sp>
    </p:spTree>
    <p:extLst>
      <p:ext uri="{BB962C8B-B14F-4D97-AF65-F5344CB8AC3E}">
        <p14:creationId xmlns:p14="http://schemas.microsoft.com/office/powerpoint/2010/main" val="1899051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 MESSAGE:</a:t>
            </a:r>
          </a:p>
          <a:p>
            <a:endParaRPr lang="de-DE" b="1"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predicted sea level rise</a:t>
            </a:r>
            <a:r>
              <a:rPr lang="en-US" sz="1200" b="0" i="0" kern="1200" baseline="0" dirty="0">
                <a:solidFill>
                  <a:schemeClr val="tx1"/>
                </a:solidFill>
                <a:effectLst/>
                <a:latin typeface="+mn-lt"/>
                <a:ea typeface="+mn-ea"/>
                <a:cs typeface="+mn-cs"/>
              </a:rPr>
              <a:t> of 1m within this century will see millions of people either abandon their homes and being displaced or stay and drown.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Bangladesh alone, 20% of the country’s surface will likely disappear, forcing a displacement</a:t>
            </a:r>
            <a:r>
              <a:rPr lang="en-US" sz="1200" b="0" i="0" kern="1200" baseline="0" dirty="0">
                <a:solidFill>
                  <a:schemeClr val="tx1"/>
                </a:solidFill>
                <a:effectLst/>
                <a:latin typeface="+mn-lt"/>
                <a:ea typeface="+mn-ea"/>
                <a:cs typeface="+mn-cs"/>
              </a:rPr>
              <a:t> of 15 million people</a:t>
            </a:r>
            <a:r>
              <a:rPr lang="en-US" sz="1200" b="0" i="0" kern="1200" dirty="0">
                <a:solidFill>
                  <a:schemeClr val="tx1"/>
                </a:solidFill>
                <a:effectLst/>
                <a:latin typeface="+mn-lt"/>
                <a:ea typeface="+mn-ea"/>
                <a:cs typeface="+mn-cs"/>
              </a:rPr>
              <a:t>. </a:t>
            </a:r>
            <a:endParaRPr lang="de-DE" b="1" dirty="0"/>
          </a:p>
          <a:p>
            <a:endParaRPr lang="de-DE" b="1"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Much of coastal Bangladesh is very close to sea level.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Thus, sea level rise is expected to cause widespread flooding as climate continues to change. This low-lying area, vulnerable to flooding.</a:t>
            </a:r>
            <a:endParaRPr lang="de-DE" b="1" dirty="0"/>
          </a:p>
          <a:p>
            <a:endParaRPr lang="de-DE" b="1" dirty="0"/>
          </a:p>
          <a:p>
            <a:endParaRPr lang="de-DE" b="1" dirty="0"/>
          </a:p>
          <a:p>
            <a:r>
              <a:rPr lang="de-DE" b="1" dirty="0"/>
              <a:t>Reference:</a:t>
            </a:r>
          </a:p>
          <a:p>
            <a:pPr marL="171450" indent="-171450">
              <a:buFont typeface="Arial" panose="020B0604020202020204" pitchFamily="34" charset="0"/>
              <a:buChar char="•"/>
            </a:pPr>
            <a:r>
              <a:rPr lang="de-DE" b="1" dirty="0"/>
              <a:t>Center for Science Education.</a:t>
            </a:r>
            <a:br>
              <a:rPr lang="de-DE" b="1" dirty="0"/>
            </a:br>
            <a:r>
              <a:rPr lang="en-US" dirty="0"/>
              <a:t>http://scied.ucar.edu/sea-level-change-bangladesh</a:t>
            </a:r>
          </a:p>
        </p:txBody>
      </p:sp>
      <p:sp>
        <p:nvSpPr>
          <p:cNvPr id="4" name="Slide Number Placeholder 3"/>
          <p:cNvSpPr>
            <a:spLocks noGrp="1"/>
          </p:cNvSpPr>
          <p:nvPr>
            <p:ph type="sldNum" sz="quarter" idx="10"/>
          </p:nvPr>
        </p:nvSpPr>
        <p:spPr/>
        <p:txBody>
          <a:bodyPr/>
          <a:lstStyle/>
          <a:p>
            <a:fld id="{910C63BA-FD1A-4882-8BB0-8C8D1EBA163D}" type="slidenum">
              <a:rPr lang="en-US" smtClean="0"/>
              <a:t>24</a:t>
            </a:fld>
            <a:endParaRPr lang="en-US"/>
          </a:p>
        </p:txBody>
      </p:sp>
    </p:spTree>
    <p:extLst>
      <p:ext uri="{BB962C8B-B14F-4D97-AF65-F5344CB8AC3E}">
        <p14:creationId xmlns:p14="http://schemas.microsoft.com/office/powerpoint/2010/main" val="4061859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baseline="0" dirty="0">
                <a:uFillTx/>
              </a:rPr>
              <a:t>KEY MESSAGE:</a:t>
            </a:r>
          </a:p>
          <a:p>
            <a:pPr marL="171450" indent="-171450">
              <a:buFont typeface="Arial" panose="020B0604020202020204" pitchFamily="34" charset="0"/>
              <a:buChar char="•"/>
            </a:pPr>
            <a:endParaRPr lang="en-US" baseline="0" dirty="0">
              <a:uFillTx/>
            </a:endParaRPr>
          </a:p>
          <a:p>
            <a:pPr marL="171450" indent="-171450">
              <a:buFont typeface="Arial" panose="020B0604020202020204" pitchFamily="34" charset="0"/>
              <a:buChar char="•"/>
            </a:pPr>
            <a:r>
              <a:rPr lang="en-US" dirty="0">
                <a:uFillTx/>
              </a:rPr>
              <a:t>Bangko</a:t>
            </a:r>
            <a:r>
              <a:rPr lang="en-US" baseline="0" dirty="0">
                <a:uFillTx/>
              </a:rPr>
              <a:t>k is built on the delta of the Chao </a:t>
            </a:r>
            <a:r>
              <a:rPr lang="en-US" baseline="0" dirty="0" err="1">
                <a:uFillTx/>
              </a:rPr>
              <a:t>Praya</a:t>
            </a:r>
            <a:r>
              <a:rPr lang="en-US" baseline="0" dirty="0">
                <a:uFillTx/>
              </a:rPr>
              <a:t> River and is largely very close to sea level, and therefore highly vulnerable to sea level rise.  In addition, much of Bangkok is subsiding, due to groundwater extraction and the weight of built infrastructure, exacerbating sea level elevations.  </a:t>
            </a:r>
          </a:p>
          <a:p>
            <a:pPr marL="171450" indent="-171450">
              <a:buFont typeface="Arial" panose="020B0604020202020204" pitchFamily="34" charset="0"/>
              <a:buChar char="•"/>
            </a:pPr>
            <a:endParaRPr lang="en-US" baseline="0" dirty="0">
              <a:uFillTx/>
            </a:endParaRPr>
          </a:p>
          <a:p>
            <a:pPr marL="171450" indent="-171450">
              <a:buFont typeface="Arial" panose="020B0604020202020204" pitchFamily="34" charset="0"/>
              <a:buChar char="•"/>
            </a:pPr>
            <a:r>
              <a:rPr lang="en-US" baseline="0" dirty="0">
                <a:uFillTx/>
              </a:rPr>
              <a:t>Flooding of the Chao </a:t>
            </a:r>
            <a:r>
              <a:rPr lang="en-US" baseline="0" dirty="0" err="1">
                <a:uFillTx/>
              </a:rPr>
              <a:t>Praya</a:t>
            </a:r>
            <a:r>
              <a:rPr lang="en-US" baseline="0" dirty="0">
                <a:uFillTx/>
              </a:rPr>
              <a:t> River, high tides, storm surges, and further land subsidence increases the vulnerable area substantially from the table. The analysis of the area affected by combined and additive events is more difficult to model than simple inundation, but inundation only does not give a sufficient picture…</a:t>
            </a:r>
          </a:p>
          <a:p>
            <a:pPr marL="171450" indent="-171450">
              <a:buFont typeface="Arial" panose="020B0604020202020204" pitchFamily="34" charset="0"/>
              <a:buChar char="•"/>
            </a:pPr>
            <a:endParaRPr lang="en-US" baseline="0" dirty="0">
              <a:uFillTx/>
            </a:endParaRPr>
          </a:p>
          <a:p>
            <a:pPr marL="171450" indent="-171450">
              <a:buFont typeface="Arial" panose="020B0604020202020204" pitchFamily="34" charset="0"/>
              <a:buChar char="•"/>
            </a:pPr>
            <a:r>
              <a:rPr lang="en-US" baseline="0" dirty="0">
                <a:uFillTx/>
              </a:rPr>
              <a:t>We must know land movement and the historic frequency of floods, storm surge, and tides to understand what is vulnerable.  What will be the flooding reality in Dhaka, and Bangladesh?</a:t>
            </a:r>
          </a:p>
          <a:p>
            <a:pPr marL="0" indent="0">
              <a:buFont typeface="Arial" panose="020B0604020202020204" pitchFamily="34" charset="0"/>
              <a:buNone/>
            </a:pPr>
            <a:endParaRPr lang="de-DE" baseline="0" dirty="0">
              <a:uFillTx/>
            </a:endParaRPr>
          </a:p>
          <a:p>
            <a:pPr marL="0" indent="0">
              <a:buFont typeface="Arial" panose="020B0604020202020204" pitchFamily="34" charset="0"/>
              <a:buNone/>
            </a:pPr>
            <a:endParaRPr lang="de-DE" baseline="0" dirty="0">
              <a:uFillTx/>
            </a:endParaRPr>
          </a:p>
          <a:p>
            <a:pPr marL="0" indent="0">
              <a:buFont typeface="Arial" panose="020B0604020202020204" pitchFamily="34" charset="0"/>
              <a:buNone/>
            </a:pPr>
            <a:endParaRPr lang="de-DE" baseline="0" dirty="0">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uFillTx/>
              </a:rPr>
              <a:t>Reference</a:t>
            </a:r>
            <a:r>
              <a:rPr lang="en-US" dirty="0">
                <a:uFillTx/>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uFillTx/>
              </a:rPr>
              <a:t>World Bank: Turn Down the Heat.</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http://documents.worldbank.org/curated/en/2013/06/17862361/turn-down-heat-climate-extremes-regional-impacts-case-resilience-full-report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Photo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Courtesy of Dr. </a:t>
            </a:r>
            <a:r>
              <a:rPr lang="en-US" sz="1200" b="0" i="0" kern="1200" dirty="0" err="1">
                <a:solidFill>
                  <a:schemeClr val="tx1"/>
                </a:solidFill>
                <a:effectLst/>
                <a:latin typeface="+mn-lt"/>
                <a:ea typeface="+mn-ea"/>
                <a:cs typeface="+mn-cs"/>
              </a:rPr>
              <a:t>Thaworn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Onpraphai</a:t>
            </a:r>
            <a:r>
              <a:rPr lang="en-US" sz="1200" b="0" i="0" kern="1200" dirty="0">
                <a:solidFill>
                  <a:schemeClr val="tx1"/>
                </a:solidFill>
                <a:effectLst/>
                <a:latin typeface="+mn-lt"/>
                <a:ea typeface="+mn-ea"/>
                <a:cs typeface="+mn-cs"/>
              </a:rPr>
              <a:t>, University</a:t>
            </a:r>
            <a:r>
              <a:rPr lang="en-US" sz="1200" b="0" i="0" kern="1200" baseline="0" dirty="0">
                <a:solidFill>
                  <a:schemeClr val="tx1"/>
                </a:solidFill>
                <a:effectLst/>
                <a:latin typeface="+mn-lt"/>
                <a:ea typeface="+mn-ea"/>
                <a:cs typeface="+mn-cs"/>
              </a:rPr>
              <a:t> of Chiang Mai, Thailand</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uFillTx/>
            </a:endParaRPr>
          </a:p>
        </p:txBody>
      </p:sp>
      <p:sp>
        <p:nvSpPr>
          <p:cNvPr id="4" name="Slide Number Placeholder 3"/>
          <p:cNvSpPr>
            <a:spLocks noGrp="1"/>
          </p:cNvSpPr>
          <p:nvPr>
            <p:ph type="sldNum" idx="10"/>
          </p:nvPr>
        </p:nvSpPr>
        <p:spPr/>
        <p:txBody>
          <a:bodyPr/>
          <a:lstStyle/>
          <a:p>
            <a:endParaRPr lang="en-US">
              <a:uFillTx/>
            </a:endParaRPr>
          </a:p>
        </p:txBody>
      </p:sp>
    </p:spTree>
    <p:extLst>
      <p:ext uri="{BB962C8B-B14F-4D97-AF65-F5344CB8AC3E}">
        <p14:creationId xmlns:p14="http://schemas.microsoft.com/office/powerpoint/2010/main" val="2328863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Shape 16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0" name="Shape 165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uFillTx/>
            </a:endParaRPr>
          </a:p>
        </p:txBody>
      </p:sp>
    </p:spTree>
    <p:extLst>
      <p:ext uri="{BB962C8B-B14F-4D97-AF65-F5344CB8AC3E}">
        <p14:creationId xmlns:p14="http://schemas.microsoft.com/office/powerpoint/2010/main" val="3985462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uFillTx/>
            </a:endParaRPr>
          </a:p>
        </p:txBody>
      </p:sp>
    </p:spTree>
    <p:extLst>
      <p:ext uri="{BB962C8B-B14F-4D97-AF65-F5344CB8AC3E}">
        <p14:creationId xmlns:p14="http://schemas.microsoft.com/office/powerpoint/2010/main" val="639102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KEY</a:t>
            </a:r>
            <a:r>
              <a:rPr lang="de-DE" b="1" baseline="0" dirty="0"/>
              <a:t> MESSAGE:</a:t>
            </a:r>
          </a:p>
          <a:p>
            <a:endParaRPr lang="de-DE" b="1" baseline="0" dirty="0"/>
          </a:p>
          <a:p>
            <a:pPr marL="171450" indent="-171450">
              <a:buFont typeface="Arial" panose="020B0604020202020204" pitchFamily="34" charset="0"/>
              <a:buChar char="•"/>
            </a:pPr>
            <a:r>
              <a:rPr lang="en-US" sz="1200" b="0" i="0" u="none" strike="noStrike" cap="none" baseline="0" dirty="0">
                <a:uFillTx/>
              </a:rPr>
              <a:t>To understand sea level change, researchers compare multiple global datasets taken over several decades. They use various tools, including satellites that measure the topography of the ocean, Earth's gravity field, sea surface temperature, ice sheets, ocean salinity, and more</a:t>
            </a:r>
            <a:endParaRPr lang="de-DE" b="1" baseline="0" dirty="0"/>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Global sea level is the height of the ocean's surface averaged throughout the world, and is what is often discussed in the news.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Historically, it has been challenging to measure because the ocean's surface isn't flat; it changes daily or hourly based on winds, tides, and currents. Up until 1993, tide gauges measured global sea level. Tide gauges are usually placed on piers, and they continuously record the height of the water level compared to a stable reference point on land. There are around 2,000 tide gauges around the world run by around 200 countries. Some have been recording sea level data since the 1800s—and a few for even longer.</a:t>
            </a:r>
          </a:p>
          <a:p>
            <a:pPr marL="171450" indent="-171450">
              <a:buFont typeface="Arial" panose="020B0604020202020204" pitchFamily="34" charset="0"/>
              <a:buChar char="•"/>
            </a:pP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But thanks to satellites, scientists have gotten a better handle on global sea level and how it has changed over time. Satellites take much more comprehensive measurements.</a:t>
            </a:r>
            <a:endParaRPr lang="de-DE" dirty="0"/>
          </a:p>
          <a:p>
            <a:endParaRPr lang="de-DE" dirty="0"/>
          </a:p>
          <a:p>
            <a:pPr lvl="0" rtl="0">
              <a:buNone/>
            </a:pPr>
            <a:endParaRPr lang="en-US" b="1" dirty="0">
              <a:uFillTx/>
            </a:endParaRPr>
          </a:p>
          <a:p>
            <a:pPr lvl="0" rtl="0">
              <a:buNone/>
            </a:pPr>
            <a:endParaRPr lang="en-US" b="1" dirty="0">
              <a:uFillTx/>
            </a:endParaRPr>
          </a:p>
          <a:p>
            <a:pPr lvl="0" rtl="0">
              <a:buNone/>
            </a:pPr>
            <a:r>
              <a:rPr lang="de-DE" b="1" dirty="0">
                <a:uFillTx/>
              </a:rPr>
              <a:t>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baseline="0" dirty="0">
                <a:uFillTx/>
              </a:rPr>
              <a:t>Ocean Portal. </a:t>
            </a:r>
            <a:r>
              <a:rPr lang="en-US" sz="1200" b="1" i="0" kern="1200" dirty="0">
                <a:solidFill>
                  <a:schemeClr val="tx1"/>
                </a:solidFill>
                <a:effectLst/>
                <a:latin typeface="+mn-lt"/>
                <a:ea typeface="+mn-ea"/>
                <a:cs typeface="+mn-cs"/>
              </a:rPr>
              <a:t>Smithsonian National Museum of Natural History</a:t>
            </a:r>
            <a:br>
              <a:rPr lang="en-US" sz="1200" b="1" i="0" kern="1200" dirty="0">
                <a:solidFill>
                  <a:schemeClr val="tx1"/>
                </a:solidFill>
                <a:effectLst/>
                <a:latin typeface="+mn-lt"/>
                <a:ea typeface="+mn-ea"/>
                <a:cs typeface="+mn-cs"/>
              </a:rPr>
            </a:br>
            <a:r>
              <a:rPr lang="de-DE" baseline="0" dirty="0">
                <a:uFillTx/>
              </a:rPr>
              <a:t>http://ocean.si.edu/sea-level-rise</a:t>
            </a:r>
            <a:endParaRPr lang="en-US" dirty="0"/>
          </a:p>
          <a:p>
            <a:pPr lvl="0" rtl="0">
              <a:buNone/>
            </a:pPr>
            <a:endParaRPr lang="en-US" b="1" dirty="0">
              <a:uFillTx/>
            </a:endParaRPr>
          </a:p>
          <a:p>
            <a:pPr lvl="0" rtl="0">
              <a:buNone/>
            </a:pPr>
            <a:endParaRPr lang="en-US" b="1" dirty="0">
              <a:uFillTx/>
            </a:endParaRPr>
          </a:p>
          <a:p>
            <a:pPr lvl="0" rtl="0">
              <a:buNone/>
            </a:pPr>
            <a:endParaRPr lang="en-US" b="1" dirty="0">
              <a:uFillTx/>
            </a:endParaRPr>
          </a:p>
          <a:p>
            <a:pPr lvl="0" rtl="0">
              <a:buNone/>
            </a:pPr>
            <a:r>
              <a:rPr lang="en-US" b="1" dirty="0">
                <a:uFillTx/>
              </a:rPr>
              <a:t>References:</a:t>
            </a:r>
          </a:p>
          <a:p>
            <a:pPr lvl="0" rtl="0">
              <a:buNone/>
            </a:pPr>
            <a:endParaRPr lang="en-US" b="1" dirty="0">
              <a:uFillTx/>
            </a:endParaRPr>
          </a:p>
          <a:p>
            <a:pPr marL="171450" lvl="0" indent="-171450" rtl="0">
              <a:buFont typeface="Arial" panose="020B0604020202020204" pitchFamily="34" charset="0"/>
              <a:buChar char="•"/>
            </a:pPr>
            <a:r>
              <a:rPr lang="en-US" b="1" baseline="0" dirty="0">
                <a:uFillTx/>
              </a:rPr>
              <a:t>NASA Sea Level Change Portal</a:t>
            </a:r>
            <a:r>
              <a:rPr lang="en-US" b="0" baseline="0" dirty="0">
                <a:uFillTx/>
              </a:rPr>
              <a:t/>
            </a:r>
            <a:br>
              <a:rPr lang="en-US" b="0" baseline="0" dirty="0">
                <a:uFillTx/>
              </a:rPr>
            </a:br>
            <a:r>
              <a:rPr lang="en-US" b="0" baseline="0" dirty="0">
                <a:uFillTx/>
              </a:rPr>
              <a:t>https://sealevel.nasa.gov/understanding-sea-level/causes/drivers-of-change</a:t>
            </a:r>
          </a:p>
          <a:p>
            <a:pPr marL="171450" lvl="0" indent="-171450" rtl="0">
              <a:buFont typeface="Arial" panose="020B0604020202020204" pitchFamily="34" charset="0"/>
              <a:buChar char="•"/>
            </a:pPr>
            <a:endParaRPr lang="en-US" b="0" baseline="0" dirty="0">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baseline="0" dirty="0">
                <a:uFillTx/>
              </a:rPr>
              <a:t>Ocean Portal. </a:t>
            </a:r>
            <a:r>
              <a:rPr lang="en-US" sz="1200" b="1" i="0" kern="1200" dirty="0">
                <a:solidFill>
                  <a:schemeClr val="tx1"/>
                </a:solidFill>
                <a:effectLst/>
                <a:latin typeface="+mn-lt"/>
                <a:ea typeface="+mn-ea"/>
                <a:cs typeface="+mn-cs"/>
              </a:rPr>
              <a:t>Smithsonian National Museum of Natural History</a:t>
            </a:r>
            <a:br>
              <a:rPr lang="en-US" sz="1200" b="1" i="0" kern="1200" dirty="0">
                <a:solidFill>
                  <a:schemeClr val="tx1"/>
                </a:solidFill>
                <a:effectLst/>
                <a:latin typeface="+mn-lt"/>
                <a:ea typeface="+mn-ea"/>
                <a:cs typeface="+mn-cs"/>
              </a:rPr>
            </a:br>
            <a:r>
              <a:rPr lang="de-DE" baseline="0" dirty="0">
                <a:uFillTx/>
              </a:rPr>
              <a:t>http://ocean.si.edu/sea-level-rise</a:t>
            </a:r>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28</a:t>
            </a:fld>
            <a:endParaRPr lang="en-US"/>
          </a:p>
        </p:txBody>
      </p:sp>
    </p:spTree>
    <p:extLst>
      <p:ext uri="{BB962C8B-B14F-4D97-AF65-F5344CB8AC3E}">
        <p14:creationId xmlns:p14="http://schemas.microsoft.com/office/powerpoint/2010/main" val="3294197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baseline="0" dirty="0">
                <a:uFillTx/>
              </a:rPr>
              <a:t>KEY MESSAGE: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baseline="0" dirty="0">
              <a:uFillTx/>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As sea level rises, ocean waves won’t roll onshore and submerge houses and communities all at once like in a summer blockbuster. The first signs of sea level rise will be increased damage from hurricanes and other storms and even high tides. Minor and major flooding will become more frequent. Coastlines will erode and creep backward almost imperceptibly. In fact, all of these impacts are already happening.</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Storms and Flooding</a:t>
            </a:r>
            <a:r>
              <a:rPr lang="en-US" sz="1200" b="0" i="0" kern="1200" dirty="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As the waterline creeps up along coasts, storms and flooding will happen more frequently and dramatically. </a:t>
            </a:r>
            <a:r>
              <a:rPr lang="en-US" sz="1200" b="0" i="0" kern="1200" baseline="0" dirty="0">
                <a:solidFill>
                  <a:schemeClr val="tx1"/>
                </a:solidFill>
                <a:effectLst/>
                <a:latin typeface="+mn-lt"/>
                <a:ea typeface="+mn-ea"/>
                <a:cs typeface="+mn-cs"/>
              </a:rPr>
              <a:t> </a:t>
            </a:r>
            <a:r>
              <a:rPr lang="en-US" sz="1200" b="0" i="0" u="none" kern="1200" baseline="0" dirty="0">
                <a:solidFill>
                  <a:schemeClr val="tx1"/>
                </a:solidFill>
                <a:effectLst/>
                <a:uFill>
                  <a:solidFill>
                    <a:schemeClr val="tx1"/>
                  </a:solidFill>
                </a:uFill>
                <a:latin typeface="Calibri" panose="020F0502020204030204" pitchFamily="34" charset="0"/>
                <a:ea typeface="+mn-ea"/>
                <a:cs typeface="+mn-cs"/>
              </a:rPr>
              <a:t>As the waterline creeps up along coasts, storms and flooding will happen more frequently and dramatically.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kern="1200" baseline="0" dirty="0">
                <a:solidFill>
                  <a:schemeClr val="tx1"/>
                </a:solidFill>
                <a:effectLst/>
                <a:uFill>
                  <a:solidFill>
                    <a:schemeClr val="tx1"/>
                  </a:solidFill>
                </a:uFill>
                <a:latin typeface="Calibri" panose="020F0502020204030204" pitchFamily="34" charset="0"/>
                <a:ea typeface="+mn-ea"/>
                <a:cs typeface="+mn-cs"/>
              </a:rPr>
              <a:t>Think of the ocean as the launching pad for storms and floods: the closer the sea is to human communities, the easier it is for floods to reach homes, roads and towns. Flooding over roads, which is already becoming more common in some places during high tides, can cause traffic jams and block emergency vehicles from reaching flooded areas.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b="0" i="0" u="none" kern="1200" baseline="0" dirty="0">
              <a:solidFill>
                <a:schemeClr val="tx1"/>
              </a:solidFill>
              <a:effectLst/>
              <a:uFill>
                <a:solidFill>
                  <a:schemeClr val="tx1"/>
                </a:solidFill>
              </a:uFill>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Tides: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Sea level changes near coastlines include tides, a kind of wave caused by the gravitational effects of the sun and moon, along with the Earth’s rotation.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Tidal changes across various time scales, though cyclic, can be superimposed upon the background rise in global sea level; add regional rise driven by ocean circulation, and the highest tides can begin to cause flooding in coastal zones that were previously unaffected, or that experienced such flooding at lower frequencies.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Changing Coastlines: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Sea level rise will reshape coastlines as incoming water floods dry areas and erodes coastal features like beaches, cliffs and dunes. This already occurs during big storms like Hurricanes Katrina and Isaac, and encroaching sea level will cause more drastic changes. As waves reach further inland, they can inundate wetlands and kill the marsh grass that holds the sediment in place. Without grass as an anchor, sediment and mud can be pulled to sea or pushed further inland.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Saltwater marshes are actually quite resilient and capable of moving up and inland when threatened by sea level rise if they are given the space. But many coasts have physical barriers that would impede this adaptation.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Saltwater Intrusion: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Sea level rise is not just a problem of water, it is also a problem of salt. Imagine if salt water flooded a farmer's field, or a coastal forest. Not only does the area have to survive flooding, but also a drenching in salt water that can kill plants and irreversibly alter soil chemistry. Saltwater flooding can mean death for these ecosystems. Already scientists have seen stands of "ghost forests" where once-healthy trees were killed by saltwater flooding, and farmers' fields are being converted to tidal marsh and salt flats.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This isn't just an effect of flooding. Salty ocean water can also flow underground into groundwater reservoirs, which are used for drinking water. It can also flow into the water table below the surface of the land, making the soil too salty for trees and plants to grow. This is called saltwater intrusion. Saltwater intrusion can also affect estuaries and freshwater areas that fisheries and coastal communities rely upon.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i="0" kern="1200" dirty="0">
                <a:solidFill>
                  <a:schemeClr val="tx1"/>
                </a:solidFill>
                <a:effectLst/>
                <a:latin typeface="+mn-lt"/>
                <a:ea typeface="+mn-ea"/>
                <a:cs typeface="+mn-cs"/>
              </a:rPr>
              <a:t>Subsidence: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Relative sea level also can rise because the land itself is sinking—visible in extreme form in the California Bay Delta. Some of the islands amid this 2,900-square-kilometer network of water channels and farmland have dropped to eight meters or more below sea level, due mainly to microbial oxidation and soil compaction—the legacy of more than a century of farming. One low-resolution modeling study suggested the additional strain placed on levees as the land surface subsides, coupled with rising sea levels, are sharply increasing the risk of floods resulting from levee failure.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These factors contributed to the study’s estimate of a two in three chance of catastrophic flooding in the Delta by 2050, triggered by a 100-year flood or earthquake event.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While subsidence occurs naturally, it can be greatly accelerated by human activity. Groundwater and hydrocarbon extraction, for example, can cause compaction of sediments.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Subsidence related to groundwater withdrawal can be especially pronounced in river deltas with large populations and extensive agriculture, among them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the Bengal Delta of India and Bangladesh</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Thailand’s Chao Phraya</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China’s Yangtze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Egyptian Nile.</a:t>
            </a:r>
          </a:p>
          <a:p>
            <a:endParaRPr lang="de-DE" sz="1200" b="0" i="0" kern="1200" dirty="0">
              <a:solidFill>
                <a:schemeClr val="tx1"/>
              </a:solidFill>
              <a:effectLst/>
              <a:latin typeface="+mn-lt"/>
              <a:ea typeface="+mn-ea"/>
              <a:cs typeface="+mn-cs"/>
            </a:endParaRPr>
          </a:p>
          <a:p>
            <a:endParaRPr lang="de-DE" sz="1200" b="0" i="0" kern="1200" dirty="0">
              <a:solidFill>
                <a:schemeClr val="tx1"/>
              </a:solidFill>
              <a:effectLst/>
              <a:latin typeface="+mn-lt"/>
              <a:ea typeface="+mn-ea"/>
              <a:cs typeface="+mn-cs"/>
            </a:endParaRPr>
          </a:p>
          <a:p>
            <a:pPr lvl="0" rtl="0">
              <a:buNone/>
            </a:pPr>
            <a:r>
              <a:rPr lang="en-US" b="1" dirty="0">
                <a:uFillTx/>
              </a:rPr>
              <a:t>References:</a:t>
            </a:r>
          </a:p>
          <a:p>
            <a:pPr lvl="0" rtl="0">
              <a:buNone/>
            </a:pPr>
            <a:r>
              <a:rPr lang="en-US" b="1" dirty="0">
                <a:uFillTx/>
              </a:rPr>
              <a:t> </a:t>
            </a:r>
          </a:p>
          <a:p>
            <a:pPr marL="171450" lvl="0" indent="-171450" rtl="0">
              <a:buFont typeface="Arial" panose="020B0604020202020204" pitchFamily="34" charset="0"/>
              <a:buChar char="•"/>
            </a:pPr>
            <a:r>
              <a:rPr lang="en-US" b="1" baseline="0" dirty="0">
                <a:uFillTx/>
              </a:rPr>
              <a:t>NASA Sea Level Change Portal</a:t>
            </a:r>
            <a:r>
              <a:rPr lang="en-US" b="0" baseline="0" dirty="0">
                <a:uFillTx/>
              </a:rPr>
              <a:t/>
            </a:r>
            <a:br>
              <a:rPr lang="en-US" b="0" baseline="0" dirty="0">
                <a:uFillTx/>
              </a:rPr>
            </a:br>
            <a:r>
              <a:rPr lang="en-US" b="0" baseline="0" dirty="0">
                <a:uFillTx/>
              </a:rPr>
              <a:t>https://sealevel.nasa.gov/understanding-sea-level/causes/drivers-of-change</a:t>
            </a:r>
          </a:p>
          <a:p>
            <a:pPr marL="171450" lvl="0" indent="-171450" rtl="0">
              <a:buFont typeface="Arial" panose="020B0604020202020204" pitchFamily="34" charset="0"/>
              <a:buChar char="•"/>
            </a:pPr>
            <a:endParaRPr lang="en-US" b="0" baseline="0" dirty="0">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baseline="0" dirty="0">
                <a:uFillTx/>
              </a:rPr>
              <a:t>Ocean Portal. </a:t>
            </a:r>
            <a:r>
              <a:rPr lang="en-US" sz="1200" b="1" i="0" kern="1200" dirty="0">
                <a:solidFill>
                  <a:schemeClr val="tx1"/>
                </a:solidFill>
                <a:effectLst/>
                <a:latin typeface="+mn-lt"/>
                <a:ea typeface="+mn-ea"/>
                <a:cs typeface="+mn-cs"/>
              </a:rPr>
              <a:t>Smithsonian National Museum of Natural History</a:t>
            </a:r>
            <a:br>
              <a:rPr lang="en-US" sz="1200" b="1" i="0" kern="1200" dirty="0">
                <a:solidFill>
                  <a:schemeClr val="tx1"/>
                </a:solidFill>
                <a:effectLst/>
                <a:latin typeface="+mn-lt"/>
                <a:ea typeface="+mn-ea"/>
                <a:cs typeface="+mn-cs"/>
              </a:rPr>
            </a:br>
            <a:r>
              <a:rPr lang="de-DE" baseline="0" dirty="0">
                <a:uFillTx/>
              </a:rPr>
              <a:t>http://ocean.si.edu/sea-level-rise</a:t>
            </a:r>
            <a:endParaRPr lang="en-US" dirty="0"/>
          </a:p>
          <a:p>
            <a:endParaRPr lang="en-US" sz="1200" b="0" i="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kern="1200" baseline="0" dirty="0">
              <a:solidFill>
                <a:schemeClr val="tx1"/>
              </a:solidFill>
              <a:effectLst/>
              <a:uFill>
                <a:solidFill>
                  <a:schemeClr val="tx1"/>
                </a:solidFill>
              </a:uFill>
              <a:latin typeface="Calibri" panose="020F050202020403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kern="1200" baseline="0" dirty="0">
              <a:solidFill>
                <a:schemeClr val="tx1"/>
              </a:solidFill>
              <a:effectLst/>
              <a:uFill>
                <a:solidFill>
                  <a:schemeClr val="tx1"/>
                </a:solidFill>
              </a:uFill>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uFillTx/>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uFillTx/>
            </a:endParaRPr>
          </a:p>
          <a:p>
            <a:pPr>
              <a:buNone/>
            </a:pPr>
            <a:endParaRPr lang="en-US" dirty="0">
              <a:uFillTx/>
            </a:endParaRPr>
          </a:p>
        </p:txBody>
      </p:sp>
      <p:sp>
        <p:nvSpPr>
          <p:cNvPr id="202" name="Shape 2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US">
                <a:uFillTx/>
              </a:rPr>
              <a:t> </a:t>
            </a:r>
          </a:p>
        </p:txBody>
      </p:sp>
    </p:spTree>
    <p:extLst>
      <p:ext uri="{BB962C8B-B14F-4D97-AF65-F5344CB8AC3E}">
        <p14:creationId xmlns:p14="http://schemas.microsoft.com/office/powerpoint/2010/main" val="2786105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349A8D2-6C9D-A04B-8B47-AAF348E32E2D}" type="slidenum">
              <a:rPr lang="en-US">
                <a:uFillTx/>
              </a:rPr>
              <a:pPr/>
              <a:t>30</a:t>
            </a:fld>
            <a:endParaRPr lang="en-US">
              <a:uFillTx/>
            </a:endParaRPr>
          </a:p>
        </p:txBody>
      </p:sp>
      <p:sp>
        <p:nvSpPr>
          <p:cNvPr id="196610" name="Rectangle 2"/>
          <p:cNvSpPr>
            <a:spLocks noGrp="1" noRot="1" noChangeAspect="1" noChangeArrowheads="1" noTextEdit="1"/>
          </p:cNvSpPr>
          <p:nvPr>
            <p:ph type="sldImg"/>
          </p:nvPr>
        </p:nvSpPr>
        <p:spPr/>
      </p:sp>
      <p:sp>
        <p:nvSpPr>
          <p:cNvPr id="196611" name="Rectangle 3"/>
          <p:cNvSpPr>
            <a:spLocks noGrp="1" noChangeArrowheads="1"/>
          </p:cNvSpPr>
          <p:nvPr>
            <p:ph type="body" idx="1"/>
          </p:nvPr>
        </p:nvSpPr>
        <p:spPr>
          <a:xfrm>
            <a:off x="913772" y="4343716"/>
            <a:ext cx="5030456" cy="4113855"/>
          </a:xfrm>
        </p:spPr>
        <p:txBody>
          <a:bodyPr/>
          <a:lstStyle/>
          <a:p>
            <a:pPr marL="0" marR="0" lvl="0" indent="0" algn="l" defTabSz="457200" rtl="0" eaLnBrk="1" fontAlgn="auto" latinLnBrk="0" hangingPunct="1">
              <a:lnSpc>
                <a:spcPct val="100000"/>
              </a:lnSpc>
              <a:spcBef>
                <a:spcPct val="0"/>
              </a:spcBef>
              <a:spcAft>
                <a:spcPts val="0"/>
              </a:spcAft>
              <a:buClrTx/>
              <a:buSzTx/>
              <a:buFont typeface="Symbol" charset="0"/>
              <a:buNone/>
              <a:tabLst/>
              <a:defRPr/>
            </a:pPr>
            <a:r>
              <a:rPr lang="en-US" sz="1000" b="1" i="0" u="none" strike="noStrike" cap="none" baseline="0" dirty="0">
                <a:solidFill>
                  <a:srgbClr val="000000"/>
                </a:solidFill>
                <a:latin typeface="+mn-lt"/>
                <a:ea typeface="Arial"/>
                <a:cs typeface="Arial"/>
                <a:sym typeface="Arial"/>
              </a:rPr>
              <a:t>KEY MESSAGE: </a:t>
            </a:r>
          </a:p>
          <a:p>
            <a:pPr marL="0" marR="0" lvl="0" indent="0" algn="l" defTabSz="457200" rtl="0" eaLnBrk="1" fontAlgn="auto" latinLnBrk="0" hangingPunct="1">
              <a:lnSpc>
                <a:spcPct val="100000"/>
              </a:lnSpc>
              <a:spcBef>
                <a:spcPct val="0"/>
              </a:spcBef>
              <a:spcAft>
                <a:spcPts val="0"/>
              </a:spcAft>
              <a:buClrTx/>
              <a:buSzTx/>
              <a:buFont typeface="Symbol" charset="0"/>
              <a:buNone/>
              <a:tabLst/>
              <a:defRPr/>
            </a:pPr>
            <a:endParaRPr lang="en-US" sz="1000" b="1" i="0" u="none" strike="noStrike" cap="none" baseline="0" dirty="0">
              <a:solidFill>
                <a:srgbClr val="000000"/>
              </a:solidFill>
              <a:latin typeface="+mn-lt"/>
              <a:ea typeface="Arial"/>
              <a:cs typeface="Arial"/>
              <a:sym typeface="Arial"/>
            </a:endParaRPr>
          </a:p>
          <a:p>
            <a:pPr marL="171450" indent="-171450">
              <a:spcBef>
                <a:spcPct val="0"/>
              </a:spcBef>
              <a:buFont typeface="Arial" panose="020B0604020202020204" pitchFamily="34" charset="0"/>
              <a:buChar char="•"/>
            </a:pPr>
            <a:r>
              <a:rPr lang="en-US" sz="1000" dirty="0">
                <a:uFillTx/>
              </a:rPr>
              <a:t>Increased loss of property and coastal habitats: Relocation of affected populations locally and globally, associated political, economical, institutional, and cultural stress of both the displaced population and the host countries. </a:t>
            </a:r>
          </a:p>
          <a:p>
            <a:pPr marL="171450" indent="-171450">
              <a:spcBef>
                <a:spcPct val="0"/>
              </a:spcBef>
              <a:buFont typeface="Arial" panose="020B0604020202020204" pitchFamily="34" charset="0"/>
              <a:buChar char="•"/>
            </a:pPr>
            <a:endParaRPr lang="en-US" sz="1000" b="1" dirty="0">
              <a:uFillTx/>
            </a:endParaRPr>
          </a:p>
          <a:p>
            <a:pPr marL="171450" indent="-171450">
              <a:spcBef>
                <a:spcPct val="0"/>
              </a:spcBef>
              <a:buFont typeface="Arial" panose="020B0604020202020204" pitchFamily="34" charset="0"/>
              <a:buChar char="•"/>
            </a:pPr>
            <a:r>
              <a:rPr lang="en-US" sz="1000" dirty="0">
                <a:uFillTx/>
              </a:rPr>
              <a:t>Increased flood risk and potential loss of life: Direct threats to human life, inundation, storm surges</a:t>
            </a:r>
          </a:p>
          <a:p>
            <a:pPr marL="171450" indent="-171450">
              <a:spcBef>
                <a:spcPct val="0"/>
              </a:spcBef>
              <a:buFont typeface="Arial" panose="020B0604020202020204" pitchFamily="34" charset="0"/>
              <a:buChar char="•"/>
            </a:pPr>
            <a:endParaRPr lang="en-US" sz="1000" dirty="0">
              <a:uFillTx/>
            </a:endParaRPr>
          </a:p>
          <a:p>
            <a:pPr marL="171450" indent="-171450">
              <a:spcBef>
                <a:spcPct val="0"/>
              </a:spcBef>
              <a:buFont typeface="Arial" panose="020B0604020202020204" pitchFamily="34" charset="0"/>
              <a:buChar char="•"/>
            </a:pPr>
            <a:r>
              <a:rPr lang="en-US" sz="1000" dirty="0">
                <a:uFillTx/>
              </a:rPr>
              <a:t>Damage to coastal protection works and other infrastructure: Decline in land and housing property values. Threats to major infrastructure (including strategic harbors, coastal roads, railways). Threats to major coastal industry and services (including oil/petrochemical plants, pipelines).</a:t>
            </a:r>
          </a:p>
          <a:p>
            <a:pPr marL="171450" indent="-171450">
              <a:spcBef>
                <a:spcPct val="0"/>
              </a:spcBef>
              <a:buFont typeface="Arial" panose="020B0604020202020204" pitchFamily="34" charset="0"/>
              <a:buChar char="•"/>
            </a:pPr>
            <a:endParaRPr lang="en-US" sz="1000" dirty="0">
              <a:uFillTx/>
            </a:endParaRPr>
          </a:p>
          <a:p>
            <a:pPr marL="171450" indent="-171450">
              <a:spcBef>
                <a:spcPct val="0"/>
              </a:spcBef>
              <a:buFont typeface="Arial" panose="020B0604020202020204" pitchFamily="34" charset="0"/>
              <a:buChar char="•"/>
            </a:pPr>
            <a:r>
              <a:rPr lang="en-US" sz="1000" dirty="0">
                <a:uFillTx/>
              </a:rPr>
              <a:t>Loss of renewable and subsistence resources, including timber, livestock forage, recreation, water, and wildlife and fisheries</a:t>
            </a:r>
          </a:p>
          <a:p>
            <a:pPr marL="171450" indent="-171450">
              <a:spcBef>
                <a:spcPct val="0"/>
              </a:spcBef>
              <a:buFont typeface="Arial" panose="020B0604020202020204" pitchFamily="34" charset="0"/>
              <a:buChar char="•"/>
            </a:pPr>
            <a:endParaRPr lang="en-US" sz="1000" dirty="0">
              <a:uFillTx/>
            </a:endParaRPr>
          </a:p>
          <a:p>
            <a:pPr marL="171450" indent="-171450">
              <a:spcBef>
                <a:spcPct val="0"/>
              </a:spcBef>
              <a:buFont typeface="Arial" panose="020B0604020202020204" pitchFamily="34" charset="0"/>
              <a:buChar char="•"/>
            </a:pPr>
            <a:r>
              <a:rPr lang="en-US" sz="1000" dirty="0">
                <a:uFillTx/>
              </a:rPr>
              <a:t>Loss of tourism, recreation, and transportation functions (ports, roads, railways).</a:t>
            </a:r>
          </a:p>
          <a:p>
            <a:pPr marL="171450" indent="-171450">
              <a:spcBef>
                <a:spcPct val="0"/>
              </a:spcBef>
              <a:buFont typeface="Arial" panose="020B0604020202020204" pitchFamily="34" charset="0"/>
              <a:buChar char="•"/>
            </a:pPr>
            <a:endParaRPr lang="en-US" sz="1000" dirty="0">
              <a:uFillTx/>
            </a:endParaRPr>
          </a:p>
          <a:p>
            <a:pPr marL="171450" indent="-171450">
              <a:spcBef>
                <a:spcPct val="0"/>
              </a:spcBef>
              <a:buFont typeface="Arial" panose="020B0604020202020204" pitchFamily="34" charset="0"/>
              <a:buChar char="•"/>
            </a:pPr>
            <a:r>
              <a:rPr lang="en-US" sz="1000" dirty="0">
                <a:uFillTx/>
              </a:rPr>
              <a:t>Impacts on agriculture and aquaculture through decline in soil and water quality: Threats to food production capacity, including decline in irrigation water quality, decline in coastal crop yields, and degradation/disappearance of crucial ecosystems such as mangroves, coral reefs, and coastal lagoons which act worldwide as fish and shellfish nurseries. </a:t>
            </a:r>
          </a:p>
          <a:p>
            <a:pPr marL="171450" indent="-171450">
              <a:spcBef>
                <a:spcPct val="0"/>
              </a:spcBef>
              <a:buFont typeface="Arial" panose="020B0604020202020204" pitchFamily="34" charset="0"/>
              <a:buChar char="•"/>
            </a:pPr>
            <a:endParaRPr lang="en-US" sz="1000" dirty="0">
              <a:uFillTx/>
            </a:endParaRPr>
          </a:p>
          <a:p>
            <a:pPr>
              <a:spcBef>
                <a:spcPct val="0"/>
              </a:spcBef>
            </a:pPr>
            <a:r>
              <a:rPr lang="en-US" sz="1000" b="1" dirty="0">
                <a:uFillTx/>
              </a:rPr>
              <a:t>Secondary impacts of accelerated sea level rise</a:t>
            </a:r>
            <a:r>
              <a:rPr lang="en-US" sz="1000" dirty="0">
                <a:uFillTx/>
              </a:rPr>
              <a:t>: </a:t>
            </a:r>
          </a:p>
          <a:p>
            <a:pPr marL="171450" indent="-171450">
              <a:spcBef>
                <a:spcPct val="0"/>
              </a:spcBef>
              <a:buFont typeface="Arial" panose="020B0604020202020204" pitchFamily="34" charset="0"/>
              <a:buChar char="•"/>
            </a:pPr>
            <a:r>
              <a:rPr lang="en-US" sz="1000" dirty="0">
                <a:uFillTx/>
              </a:rPr>
              <a:t>Impacts on livelihoods and human health.</a:t>
            </a:r>
          </a:p>
          <a:p>
            <a:pPr marL="171450" indent="-171450">
              <a:spcBef>
                <a:spcPct val="0"/>
              </a:spcBef>
              <a:buFont typeface="Arial" panose="020B0604020202020204" pitchFamily="34" charset="0"/>
              <a:buChar char="•"/>
            </a:pPr>
            <a:r>
              <a:rPr lang="en-US" sz="1000" dirty="0">
                <a:uFillTx/>
              </a:rPr>
              <a:t>Decline in health/living standards as a result of decline in drinking water quality, threat to housing quality, associated increasing health hazards linked to relocation, and spreading of disease vectors.</a:t>
            </a:r>
          </a:p>
          <a:p>
            <a:pPr marL="0" indent="0">
              <a:spcBef>
                <a:spcPct val="0"/>
              </a:spcBef>
              <a:buFont typeface="Arial" panose="020B0604020202020204" pitchFamily="34" charset="0"/>
              <a:buNone/>
            </a:pPr>
            <a:endParaRPr lang="en-US" sz="1000" dirty="0">
              <a:uFillTx/>
            </a:endParaRPr>
          </a:p>
          <a:p>
            <a:pPr marL="0" indent="0">
              <a:spcBef>
                <a:spcPct val="0"/>
              </a:spcBef>
              <a:buFont typeface="Arial" panose="020B0604020202020204" pitchFamily="34" charset="0"/>
              <a:buNone/>
            </a:pPr>
            <a:r>
              <a:rPr lang="en-US" sz="1000" b="1" dirty="0">
                <a:uFillTx/>
              </a:rPr>
              <a:t>Impacts on infrastructure and economic activity:</a:t>
            </a:r>
            <a:endParaRPr lang="en-US" sz="1000" dirty="0">
              <a:uFillTx/>
            </a:endParaRPr>
          </a:p>
          <a:p>
            <a:pPr marL="171450" indent="-171450">
              <a:spcBef>
                <a:spcPct val="0"/>
              </a:spcBef>
              <a:buFont typeface="Arial" panose="020B0604020202020204" pitchFamily="34" charset="0"/>
              <a:buChar char="•"/>
            </a:pPr>
            <a:r>
              <a:rPr lang="en-US" sz="1000" dirty="0">
                <a:uFillTx/>
              </a:rPr>
              <a:t>Diversion of resources to adaptation responses to sea level rise impacts.</a:t>
            </a:r>
          </a:p>
          <a:p>
            <a:pPr marL="171450" indent="-171450">
              <a:spcBef>
                <a:spcPct val="0"/>
              </a:spcBef>
              <a:buFont typeface="Arial" panose="020B0604020202020204" pitchFamily="34" charset="0"/>
              <a:buChar char="•"/>
            </a:pPr>
            <a:r>
              <a:rPr lang="en-US" sz="1000" dirty="0">
                <a:uFillTx/>
              </a:rPr>
              <a:t>Increasing protection costs, which may not be affordable to certain developing countries unless substantial aid is obtained. </a:t>
            </a:r>
          </a:p>
          <a:p>
            <a:pPr marL="171450" indent="-171450">
              <a:spcBef>
                <a:spcPct val="0"/>
              </a:spcBef>
              <a:buFont typeface="Arial" panose="020B0604020202020204" pitchFamily="34" charset="0"/>
              <a:buChar char="•"/>
            </a:pPr>
            <a:r>
              <a:rPr lang="en-US" sz="1000" dirty="0">
                <a:uFillTx/>
              </a:rPr>
              <a:t>Increasing insurance premiums. </a:t>
            </a:r>
          </a:p>
          <a:p>
            <a:pPr marL="171450" indent="-171450">
              <a:spcBef>
                <a:spcPct val="0"/>
              </a:spcBef>
              <a:buFont typeface="Arial" panose="020B0604020202020204" pitchFamily="34" charset="0"/>
              <a:buChar char="•"/>
            </a:pPr>
            <a:r>
              <a:rPr lang="en-US" sz="1000" dirty="0">
                <a:uFillTx/>
              </a:rPr>
              <a:t>Political and institutional instability, and social unrest.</a:t>
            </a:r>
          </a:p>
          <a:p>
            <a:pPr marL="171450" indent="-171450">
              <a:spcBef>
                <a:spcPct val="0"/>
              </a:spcBef>
              <a:buFont typeface="Arial" panose="020B0604020202020204" pitchFamily="34" charset="0"/>
              <a:buChar char="•"/>
            </a:pPr>
            <a:r>
              <a:rPr lang="en-US" sz="1000" dirty="0">
                <a:uFillTx/>
              </a:rPr>
              <a:t>Threats to particular cultures and ways of life (e.g., in specific environments such as atolls where retreat to higher inland areas is not feasible).</a:t>
            </a:r>
          </a:p>
          <a:p>
            <a:pPr>
              <a:spcBef>
                <a:spcPct val="0"/>
              </a:spcBef>
            </a:pPr>
            <a:endParaRPr lang="de-DE" sz="1000" dirty="0">
              <a:uFillTx/>
            </a:endParaRPr>
          </a:p>
          <a:p>
            <a:pPr>
              <a:spcBef>
                <a:spcPct val="0"/>
              </a:spcBef>
            </a:pPr>
            <a:endParaRPr lang="de-DE" sz="1000" dirty="0">
              <a:uFillTx/>
            </a:endParaRPr>
          </a:p>
          <a:p>
            <a:pPr>
              <a:spcBef>
                <a:spcPct val="0"/>
              </a:spcBef>
            </a:pPr>
            <a:endParaRPr lang="de-DE" sz="1000" dirty="0">
              <a:uFillTx/>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000" b="1" dirty="0">
                <a:uFillTx/>
              </a:rPr>
              <a:t>Reference</a:t>
            </a:r>
            <a:r>
              <a:rPr lang="en-US" sz="1000" dirty="0">
                <a:uFillTx/>
              </a:rPr>
              <a:t>: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1" dirty="0">
                <a:uFillTx/>
              </a:rPr>
              <a:t>UNFCCC</a:t>
            </a:r>
            <a:br>
              <a:rPr lang="en-US" sz="1000" b="1" dirty="0">
                <a:uFillTx/>
              </a:rPr>
            </a:br>
            <a:r>
              <a:rPr lang="en-US" sz="1000" dirty="0">
                <a:uFillTx/>
              </a:rPr>
              <a:t>https://unfccc.int/files/national_reports/non-annex_i_natcom/cge/application/vnd.ms-powerpoint/coastal_zones.pps</a:t>
            </a:r>
          </a:p>
          <a:p>
            <a:pPr>
              <a:spcBef>
                <a:spcPct val="0"/>
              </a:spcBef>
            </a:pPr>
            <a:endParaRPr lang="en-US" sz="1000" dirty="0">
              <a:uFillTx/>
            </a:endParaRPr>
          </a:p>
        </p:txBody>
      </p:sp>
    </p:spTree>
    <p:extLst>
      <p:ext uri="{BB962C8B-B14F-4D97-AF65-F5344CB8AC3E}">
        <p14:creationId xmlns:p14="http://schemas.microsoft.com/office/powerpoint/2010/main" val="225206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9EFE7C-57AF-45CC-AF53-591D05E6A11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331240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4FFDDD3-D543-8B41-8352-18031D0A7C63}" type="slidenum">
              <a:rPr lang="en-US">
                <a:uFillTx/>
              </a:rPr>
              <a:pPr/>
              <a:t>31</a:t>
            </a:fld>
            <a:endParaRPr lang="en-US">
              <a:uFillTx/>
            </a:endParaRPr>
          </a:p>
        </p:txBody>
      </p:sp>
      <p:sp>
        <p:nvSpPr>
          <p:cNvPr id="303106" name="Rectangle 2"/>
          <p:cNvSpPr>
            <a:spLocks noGrp="1" noRot="1" noChangeAspect="1" noChangeArrowheads="1" noTextEdit="1"/>
          </p:cNvSpPr>
          <p:nvPr>
            <p:ph type="sldImg"/>
          </p:nvPr>
        </p:nvSpPr>
        <p:spPr/>
      </p:sp>
      <p:sp>
        <p:nvSpPr>
          <p:cNvPr id="303107" name="Rectangle 3"/>
          <p:cNvSpPr>
            <a:spLocks noGrp="1" noChangeArrowheads="1"/>
          </p:cNvSpPr>
          <p:nvPr>
            <p:ph type="body" idx="1"/>
          </p:nvPr>
        </p:nvSpPr>
        <p:spPr>
          <a:xfrm>
            <a:off x="913772" y="4343716"/>
            <a:ext cx="5030456" cy="411385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rgbClr val="000000"/>
              </a:solidFill>
              <a:latin typeface="+mn-lt"/>
              <a:ea typeface="Arial"/>
              <a:cs typeface="Arial"/>
              <a:sym typeface="Arial"/>
            </a:endParaRPr>
          </a:p>
          <a:p>
            <a:pPr marL="171450" indent="-171450">
              <a:buFont typeface="Arial" panose="020B0604020202020204" pitchFamily="34" charset="0"/>
              <a:buChar char="•"/>
            </a:pPr>
            <a:r>
              <a:rPr lang="en-GB" dirty="0">
                <a:uFillTx/>
              </a:rPr>
              <a:t>The third of the vulnerability assessment areas, ecosystem loss, involves an analysis of the inundation and displacement of wetlands such as mangroves and saltmarshes. It does not consider coral reefs.</a:t>
            </a:r>
          </a:p>
          <a:p>
            <a:pPr marL="171450" indent="-171450">
              <a:buFont typeface="Arial" panose="020B0604020202020204" pitchFamily="34" charset="0"/>
              <a:buChar char="•"/>
            </a:pPr>
            <a:endParaRPr lang="en-GB" dirty="0">
              <a:uFillTx/>
            </a:endParaRPr>
          </a:p>
          <a:p>
            <a:pPr marL="171450" indent="-171450">
              <a:buFont typeface="Arial" panose="020B0604020202020204" pitchFamily="34" charset="0"/>
              <a:buChar char="•"/>
            </a:pPr>
            <a:r>
              <a:rPr lang="en-GB" dirty="0">
                <a:uFillTx/>
              </a:rPr>
              <a:t>Wetland areas are important because they provide flood protection; they also are important nursery areas for juvenile fish and often fish species that are important for fisheries and therefore for the local economy. Wetlands are important for nature conservation because of the diversity of species present. The loss of wetland area can result in a loss of valuable resources, including the possible use of the area for tourism.</a:t>
            </a:r>
          </a:p>
          <a:p>
            <a:pPr marL="171450" indent="-171450">
              <a:buFont typeface="Arial" panose="020B0604020202020204" pitchFamily="34" charset="0"/>
              <a:buChar char="•"/>
            </a:pPr>
            <a:endParaRPr lang="en-GB" dirty="0">
              <a:uFillTx/>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uFillTx/>
              </a:rPr>
              <a:t>Reference</a:t>
            </a:r>
            <a:r>
              <a:rPr lang="en-US" sz="1200" dirty="0">
                <a:uFillTx/>
              </a:rPr>
              <a:t>: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uFillTx/>
              </a:rPr>
              <a:t>UNFCCC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uFillTx/>
              </a:rPr>
              <a:t>https://unfccc.int/files/national_reports/non-annex_i_natcom/cge/application/vnd.ms-powerpoint/coastal_zones.pps</a:t>
            </a:r>
            <a:endParaRPr lang="en-GB" dirty="0">
              <a:uFillTx/>
            </a:endParaRPr>
          </a:p>
        </p:txBody>
      </p:sp>
    </p:spTree>
    <p:extLst>
      <p:ext uri="{BB962C8B-B14F-4D97-AF65-F5344CB8AC3E}">
        <p14:creationId xmlns:p14="http://schemas.microsoft.com/office/powerpoint/2010/main" val="1583499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28AFC005-A8E3-7C45-9AAE-B087ACDF0636}" type="slidenum">
              <a:rPr lang="en-US">
                <a:uFillTx/>
              </a:rPr>
              <a:pPr/>
              <a:t>32</a:t>
            </a:fld>
            <a:endParaRPr lang="en-US">
              <a:uFillTx/>
            </a:endParaRPr>
          </a:p>
        </p:txBody>
      </p:sp>
      <p:sp>
        <p:nvSpPr>
          <p:cNvPr id="307202" name="Rectangle 2"/>
          <p:cNvSpPr>
            <a:spLocks noGrp="1" noRot="1" noChangeAspect="1" noChangeArrowheads="1" noTextEdit="1"/>
          </p:cNvSpPr>
          <p:nvPr>
            <p:ph type="sldImg"/>
          </p:nvPr>
        </p:nvSpPr>
        <p:spPr/>
      </p:sp>
      <p:sp>
        <p:nvSpPr>
          <p:cNvPr id="307203" name="Rectangle 3"/>
          <p:cNvSpPr>
            <a:spLocks noGrp="1" noChangeArrowheads="1"/>
          </p:cNvSpPr>
          <p:nvPr>
            <p:ph type="body" idx="1"/>
          </p:nvPr>
        </p:nvSpPr>
        <p:spPr>
          <a:xfrm>
            <a:off x="913772" y="4343716"/>
            <a:ext cx="5030456" cy="4113855"/>
          </a:xfrm>
        </p:spPr>
        <p:txBody>
          <a:bodyPr/>
          <a:lstStyle/>
          <a:p>
            <a:r>
              <a:rPr lang="en-GB" b="1" dirty="0">
                <a:uFillTx/>
              </a:rPr>
              <a:t>KEY</a:t>
            </a:r>
            <a:r>
              <a:rPr lang="en-GB" b="1" baseline="0" dirty="0">
                <a:uFillTx/>
              </a:rPr>
              <a:t> MESSAGE:</a:t>
            </a:r>
          </a:p>
          <a:p>
            <a:endParaRPr lang="en-GB" b="1" baseline="0" dirty="0">
              <a:uFillTx/>
            </a:endParaRPr>
          </a:p>
          <a:p>
            <a:pPr marL="171450" indent="-171450">
              <a:buFont typeface="Arial" panose="020B0604020202020204" pitchFamily="34" charset="0"/>
              <a:buChar char="•"/>
            </a:pPr>
            <a:r>
              <a:rPr lang="en-GB" dirty="0">
                <a:uFillTx/>
              </a:rPr>
              <a:t>The presence of hard coastal defences causes coastal squeeze of wetlands such as mangroves and saltmarsh. </a:t>
            </a:r>
          </a:p>
          <a:p>
            <a:pPr marL="171450" indent="-171450">
              <a:buFont typeface="Arial" panose="020B0604020202020204" pitchFamily="34" charset="0"/>
              <a:buChar char="•"/>
            </a:pPr>
            <a:endParaRPr lang="en-GB" dirty="0">
              <a:uFillTx/>
            </a:endParaRPr>
          </a:p>
          <a:p>
            <a:pPr marL="171450" indent="-171450">
              <a:buFont typeface="Arial" panose="020B0604020202020204" pitchFamily="34" charset="0"/>
              <a:buChar char="•"/>
            </a:pPr>
            <a:r>
              <a:rPr lang="en-GB" dirty="0">
                <a:uFillTx/>
              </a:rPr>
              <a:t>As sea level rises, the habitat should accrete vertically and migrate landward </a:t>
            </a:r>
            <a:br>
              <a:rPr lang="en-GB" dirty="0">
                <a:uFillTx/>
              </a:rPr>
            </a:br>
            <a:r>
              <a:rPr lang="en-GB" dirty="0">
                <a:uFillTx/>
              </a:rPr>
              <a:t>(a); if hard defences are present </a:t>
            </a:r>
            <a:br>
              <a:rPr lang="en-GB" dirty="0">
                <a:uFillTx/>
              </a:rPr>
            </a:br>
            <a:r>
              <a:rPr lang="en-GB" dirty="0">
                <a:uFillTx/>
              </a:rPr>
              <a:t>(b) this is not possible and the habitat will become smaller over time and eventually not viable. </a:t>
            </a:r>
          </a:p>
          <a:p>
            <a:pPr marL="171450" indent="-171450">
              <a:buFont typeface="Arial" panose="020B0604020202020204" pitchFamily="34" charset="0"/>
              <a:buChar char="•"/>
            </a:pPr>
            <a:endParaRPr lang="en-GB" dirty="0">
              <a:uFillTx/>
            </a:endParaRPr>
          </a:p>
          <a:p>
            <a:pPr marL="171450" indent="-171450">
              <a:buFont typeface="Arial" panose="020B0604020202020204" pitchFamily="34" charset="0"/>
              <a:buChar char="•"/>
            </a:pPr>
            <a:endParaRPr lang="en-GB" dirty="0">
              <a:uFillTx/>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uFillTx/>
              </a:rPr>
              <a:t>Reference</a:t>
            </a:r>
            <a:r>
              <a:rPr lang="en-US" sz="1200" dirty="0">
                <a:uFillTx/>
              </a:rPr>
              <a:t>: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b="1" dirty="0">
                <a:uFillTx/>
              </a:rPr>
              <a:t>UNFCCC</a:t>
            </a:r>
            <a:br>
              <a:rPr lang="en-US" sz="1200" b="1" dirty="0">
                <a:uFillTx/>
              </a:rPr>
            </a:br>
            <a:r>
              <a:rPr lang="en-US" sz="1200" dirty="0">
                <a:uFillTx/>
              </a:rPr>
              <a:t>https://unfccc.int/files/national_reports/non-annex_i_natcom/cge/application/vnd.ms-powerpoint/coastal_zones.pps</a:t>
            </a:r>
            <a:endParaRPr lang="en-GB" dirty="0">
              <a:uFillTx/>
            </a:endParaRPr>
          </a:p>
          <a:p>
            <a:endParaRPr lang="en-GB" dirty="0">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cap="none" baseline="0" dirty="0">
                <a:solidFill>
                  <a:srgbClr val="000000"/>
                </a:solidFill>
                <a:latin typeface="+mn-lt"/>
                <a:ea typeface="Arial"/>
                <a:cs typeface="Arial"/>
                <a:sym typeface="Arial"/>
              </a:rPr>
              <a:t>NOAA - National Oceanic and Atmospheric Administration</a:t>
            </a:r>
            <a:br>
              <a:rPr lang="en-US" sz="1200" b="1" i="0" u="none" strike="noStrike" cap="none" baseline="0" dirty="0">
                <a:solidFill>
                  <a:srgbClr val="000000"/>
                </a:solidFill>
                <a:latin typeface="+mn-lt"/>
                <a:ea typeface="Arial"/>
                <a:cs typeface="Arial"/>
                <a:sym typeface="Arial"/>
              </a:rPr>
            </a:br>
            <a:r>
              <a:rPr lang="en-US" sz="1200" b="0" i="0" u="none" strike="noStrike" cap="none" baseline="0" dirty="0">
                <a:solidFill>
                  <a:srgbClr val="000000"/>
                </a:solidFill>
                <a:latin typeface="+mn-lt"/>
                <a:ea typeface="Arial"/>
                <a:cs typeface="Arial"/>
                <a:sym typeface="Arial"/>
              </a:rPr>
              <a:t>http://oceanservice.noaa.gov/hazards/natural-hazards/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solidFill>
                <a:srgbClr val="000000"/>
              </a:solidFill>
              <a:latin typeface="+mn-lt"/>
              <a:ea typeface="Arial"/>
              <a:cs typeface="Arial"/>
              <a:sym typeface="Arial"/>
            </a:endParaRPr>
          </a:p>
          <a:p>
            <a:endParaRPr lang="en-GB" dirty="0">
              <a:uFillTx/>
            </a:endParaRPr>
          </a:p>
        </p:txBody>
      </p:sp>
    </p:spTree>
    <p:extLst>
      <p:ext uri="{BB962C8B-B14F-4D97-AF65-F5344CB8AC3E}">
        <p14:creationId xmlns:p14="http://schemas.microsoft.com/office/powerpoint/2010/main" val="3268278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uFillTx/>
              </a:rPr>
              <a:t>Reference</a:t>
            </a:r>
            <a:r>
              <a:rPr lang="en-US" sz="1200" dirty="0">
                <a:uFillTx/>
              </a:rPr>
              <a:t>: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b="1" dirty="0">
                <a:uFillTx/>
              </a:rPr>
              <a:t>UNFCCC</a:t>
            </a:r>
            <a:br>
              <a:rPr lang="en-US" sz="1200" b="1" dirty="0">
                <a:uFillTx/>
              </a:rPr>
            </a:br>
            <a:r>
              <a:rPr lang="en-US" sz="1200" dirty="0">
                <a:uFillTx/>
              </a:rPr>
              <a:t>https://unfccc.int/files/national_reports/non-annex_i_natcom/cge/application/vnd.ms-powerpoint/coastal_zones.pps</a:t>
            </a:r>
            <a:endParaRPr lang="en-GB" dirty="0">
              <a:uFillTx/>
            </a:endParaRPr>
          </a:p>
          <a:p>
            <a:endParaRPr lang="en-GB" dirty="0">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cap="none" baseline="0" dirty="0">
                <a:solidFill>
                  <a:srgbClr val="000000"/>
                </a:solidFill>
                <a:latin typeface="+mn-lt"/>
                <a:ea typeface="Arial"/>
                <a:cs typeface="Arial"/>
                <a:sym typeface="Arial"/>
              </a:rPr>
              <a:t>NOAA - National Oceanic and Atmospheric Administration</a:t>
            </a:r>
            <a:br>
              <a:rPr lang="en-US" sz="1200" b="1" i="0" u="none" strike="noStrike" cap="none" baseline="0" dirty="0">
                <a:solidFill>
                  <a:srgbClr val="000000"/>
                </a:solidFill>
                <a:latin typeface="+mn-lt"/>
                <a:ea typeface="Arial"/>
                <a:cs typeface="Arial"/>
                <a:sym typeface="Arial"/>
              </a:rPr>
            </a:br>
            <a:r>
              <a:rPr lang="en-US" sz="1200" b="0" i="0" u="none" strike="noStrike" cap="none" baseline="0" dirty="0">
                <a:solidFill>
                  <a:srgbClr val="000000"/>
                </a:solidFill>
                <a:latin typeface="+mn-lt"/>
                <a:ea typeface="Arial"/>
                <a:cs typeface="Arial"/>
                <a:sym typeface="Arial"/>
              </a:rPr>
              <a:t>http://oceanservice.noaa.gov/hazards/natural-hazards/</a:t>
            </a:r>
            <a:endParaRPr lang="en-US" b="1" dirty="0"/>
          </a:p>
          <a:p>
            <a:endParaRPr lang="en-US" b="1" dirty="0"/>
          </a:p>
          <a:p>
            <a:r>
              <a:rPr lang="en-US" b="1" dirty="0"/>
              <a:t>Image </a:t>
            </a:r>
            <a:r>
              <a:rPr lang="en-US" b="1" dirty="0" err="1"/>
              <a:t>Souce</a:t>
            </a:r>
            <a:r>
              <a:rPr lang="en-US" dirty="0"/>
              <a:t>:  </a:t>
            </a:r>
          </a:p>
          <a:p>
            <a:r>
              <a:rPr lang="de-DE" dirty="0"/>
              <a:t>http://en.wikipedia.org/wiki/Nile_Delta</a:t>
            </a:r>
          </a:p>
        </p:txBody>
      </p:sp>
      <p:sp>
        <p:nvSpPr>
          <p:cNvPr id="4" name="Slide Number Placeholder 3"/>
          <p:cNvSpPr>
            <a:spLocks noGrp="1"/>
          </p:cNvSpPr>
          <p:nvPr>
            <p:ph type="sldNum" sz="quarter" idx="10"/>
          </p:nvPr>
        </p:nvSpPr>
        <p:spPr/>
        <p:txBody>
          <a:bodyPr/>
          <a:lstStyle/>
          <a:p>
            <a:fld id="{CFC0BFBD-3EFA-4943-9035-EB69CB5A88B1}" type="slidenum">
              <a:rPr lang="en-US" smtClean="0"/>
              <a:t>33</a:t>
            </a:fld>
            <a:endParaRPr lang="en-US"/>
          </a:p>
        </p:txBody>
      </p:sp>
    </p:spTree>
    <p:extLst>
      <p:ext uri="{BB962C8B-B14F-4D97-AF65-F5344CB8AC3E}">
        <p14:creationId xmlns:p14="http://schemas.microsoft.com/office/powerpoint/2010/main" val="3706019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F715F5A-9D8B-4F43-9D94-0D5730049D86}" type="slidenum">
              <a:rPr lang="en-US">
                <a:uFillTx/>
              </a:rPr>
              <a:pPr/>
              <a:t>34</a:t>
            </a:fld>
            <a:endParaRPr lang="en-US">
              <a:uFillTx/>
            </a:endParaRPr>
          </a:p>
        </p:txBody>
      </p:sp>
      <p:sp>
        <p:nvSpPr>
          <p:cNvPr id="253954" name="Rectangle 2"/>
          <p:cNvSpPr>
            <a:spLocks noGrp="1" noRot="1" noChangeAspect="1" noChangeArrowheads="1" noTextEdit="1"/>
          </p:cNvSpPr>
          <p:nvPr>
            <p:ph type="sldImg"/>
          </p:nvPr>
        </p:nvSpPr>
        <p:spPr/>
      </p:sp>
      <p:sp>
        <p:nvSpPr>
          <p:cNvPr id="253955" name="Rectangle 3"/>
          <p:cNvSpPr>
            <a:spLocks noGrp="1" noChangeArrowheads="1"/>
          </p:cNvSpPr>
          <p:nvPr>
            <p:ph type="body" idx="1"/>
          </p:nvPr>
        </p:nvSpPr>
        <p:spPr>
          <a:xfrm>
            <a:off x="913772" y="4343716"/>
            <a:ext cx="5030456" cy="4113855"/>
          </a:xfrm>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baseline="0" dirty="0">
                <a:solidFill>
                  <a:srgbClr val="000000"/>
                </a:solidFill>
                <a:latin typeface="+mn-lt"/>
                <a:ea typeface="Arial"/>
                <a:cs typeface="Arial"/>
                <a:sym typeface="Arial"/>
              </a:rPr>
              <a:t>KEY MESSAGE: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uFillTx/>
              </a:rPr>
              <a:t>The first stage is to develop sea level scenarios, which could involve downscaling of global scenarios to the regional or local level.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uFillTx/>
              </a:rPr>
              <a:t>This is just an overview of</a:t>
            </a:r>
            <a:r>
              <a:rPr lang="en-GB" baseline="0" dirty="0">
                <a:uFillTx/>
              </a:rPr>
              <a:t> the methods applied but </a:t>
            </a:r>
            <a:r>
              <a:rPr lang="en-GB" dirty="0">
                <a:uFillTx/>
              </a:rPr>
              <a:t>not explicitly discussed here.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uFillTx/>
              </a:rPr>
              <a:t>It is often best, however, to use a range of sea level rise scenarios.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uFillTx/>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uFillTx/>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uFillTx/>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uFillTx/>
              </a:rPr>
              <a:t>Reference</a:t>
            </a:r>
            <a:r>
              <a:rPr lang="en-US" sz="1200" dirty="0">
                <a:uFillTx/>
              </a:rPr>
              <a:t>: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b="1" dirty="0">
                <a:uFillTx/>
              </a:rPr>
              <a:t>UNFCCC</a:t>
            </a:r>
            <a:br>
              <a:rPr lang="en-US" sz="1200" b="1" dirty="0">
                <a:uFillTx/>
              </a:rPr>
            </a:br>
            <a:r>
              <a:rPr lang="en-US" sz="1200" dirty="0">
                <a:uFillTx/>
              </a:rPr>
              <a:t>https://unfccc.int/files/national_reports/non-annex_i_natcom/cge/application/vnd.ms-powerpoint/coastal_zones.pps</a:t>
            </a:r>
            <a:endParaRPr lang="en-GB" dirty="0">
              <a:uFillTx/>
            </a:endParaRPr>
          </a:p>
          <a:p>
            <a:endParaRPr lang="en-GB" dirty="0">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cap="none" baseline="0" dirty="0">
                <a:solidFill>
                  <a:srgbClr val="000000"/>
                </a:solidFill>
                <a:latin typeface="+mn-lt"/>
                <a:ea typeface="Arial"/>
                <a:cs typeface="Arial"/>
                <a:sym typeface="Arial"/>
              </a:rPr>
              <a:t>NOAA - National Oceanic and Atmospheric Administration</a:t>
            </a:r>
            <a:br>
              <a:rPr lang="en-US" sz="1200" b="1" i="0" u="none" strike="noStrike" cap="none" baseline="0" dirty="0">
                <a:solidFill>
                  <a:srgbClr val="000000"/>
                </a:solidFill>
                <a:latin typeface="+mn-lt"/>
                <a:ea typeface="Arial"/>
                <a:cs typeface="Arial"/>
                <a:sym typeface="Arial"/>
              </a:rPr>
            </a:br>
            <a:r>
              <a:rPr lang="en-US" sz="1200" b="0" i="0" u="none" strike="noStrike" cap="none" baseline="0" dirty="0">
                <a:solidFill>
                  <a:srgbClr val="000000"/>
                </a:solidFill>
                <a:latin typeface="+mn-lt"/>
                <a:ea typeface="Arial"/>
                <a:cs typeface="Arial"/>
                <a:sym typeface="Arial"/>
              </a:rPr>
              <a:t>https://coast.noaa.gov/digitalcoast/tools/slr.html</a:t>
            </a:r>
            <a:endParaRPr lang="en-GB" dirty="0">
              <a:uFillTx/>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uFillTx/>
            </a:endParaRPr>
          </a:p>
        </p:txBody>
      </p:sp>
    </p:spTree>
    <p:extLst>
      <p:ext uri="{BB962C8B-B14F-4D97-AF65-F5344CB8AC3E}">
        <p14:creationId xmlns:p14="http://schemas.microsoft.com/office/powerpoint/2010/main" val="75308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Shape 18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buNone/>
            </a:pPr>
            <a:r>
              <a:rPr lang="de-DE" b="1" baseline="0" dirty="0">
                <a:uFillTx/>
              </a:rPr>
              <a:t>KEY MESSAGE:</a:t>
            </a:r>
            <a:endParaRPr lang="en-US" b="1" baseline="0" dirty="0">
              <a:uFillTx/>
            </a:endParaRPr>
          </a:p>
          <a:p>
            <a:pPr marL="171450" indent="-171450">
              <a:buFont typeface="Arial" panose="020B0604020202020204" pitchFamily="34" charset="0"/>
              <a:buChar char="•"/>
            </a:pPr>
            <a:r>
              <a:rPr lang="en-US" dirty="0">
                <a:uFillTx/>
              </a:rPr>
              <a:t>So, what can be done, now, to adapt?</a:t>
            </a:r>
          </a:p>
          <a:p>
            <a:pPr marL="171450" indent="-171450">
              <a:buFont typeface="Arial" panose="020B0604020202020204" pitchFamily="34" charset="0"/>
              <a:buChar char="•"/>
            </a:pPr>
            <a:r>
              <a:rPr lang="en-US" dirty="0">
                <a:uFillTx/>
              </a:rPr>
              <a:t>Besides mitigation efforts to reduce greenhouse gas emissions, which is crucial, we have a lot of options. </a:t>
            </a:r>
          </a:p>
          <a:p>
            <a:pPr>
              <a:buNone/>
            </a:pPr>
            <a:endParaRPr lang="de-DE" dirty="0">
              <a:uFillTx/>
            </a:endParaRPr>
          </a:p>
          <a:p>
            <a:pPr>
              <a:buNone/>
            </a:pPr>
            <a:endParaRPr lang="de-DE" dirty="0">
              <a:uFillTx/>
            </a:endParaRPr>
          </a:p>
          <a:p>
            <a:pPr>
              <a:buNone/>
            </a:pPr>
            <a:r>
              <a:rPr lang="de-DE" dirty="0">
                <a:uFillTx/>
              </a:rPr>
              <a:t>Image Source:</a:t>
            </a:r>
          </a:p>
          <a:p>
            <a:pPr>
              <a:buNone/>
            </a:pPr>
            <a:r>
              <a:rPr lang="en-US" dirty="0">
                <a:uFillTx/>
              </a:rPr>
              <a:t>http://news.nationalgeographic.com/news/2012/11/pictures/121113-venice-floods-italy-world-science-swimming-flooding/</a:t>
            </a:r>
          </a:p>
        </p:txBody>
      </p:sp>
      <p:sp>
        <p:nvSpPr>
          <p:cNvPr id="1891" name="Shape 18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5500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Source</a:t>
            </a:r>
            <a:r>
              <a:rPr lang="en-US" dirty="0"/>
              <a:t>:</a:t>
            </a:r>
            <a:r>
              <a:rPr lang="en-US" baseline="0" dirty="0"/>
              <a:t> </a:t>
            </a:r>
          </a:p>
          <a:p>
            <a:r>
              <a:rPr lang="en-US" b="1" baseline="0" dirty="0"/>
              <a:t>Jakes Undersea Lodge   </a:t>
            </a:r>
          </a:p>
          <a:p>
            <a:r>
              <a:rPr lang="en-US" baseline="0" dirty="0"/>
              <a:t>http://www.jul.com/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36</a:t>
            </a:fld>
            <a:endParaRPr lang="en-US"/>
          </a:p>
        </p:txBody>
      </p:sp>
    </p:spTree>
    <p:extLst>
      <p:ext uri="{BB962C8B-B14F-4D97-AF65-F5344CB8AC3E}">
        <p14:creationId xmlns:p14="http://schemas.microsoft.com/office/powerpoint/2010/main" val="3352457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Source</a:t>
            </a:r>
            <a:r>
              <a:rPr lang="en-US" dirty="0"/>
              <a:t>:</a:t>
            </a:r>
            <a:r>
              <a:rPr lang="en-US" baseline="0" dirty="0"/>
              <a:t> </a:t>
            </a:r>
          </a:p>
          <a:p>
            <a:r>
              <a:rPr lang="en-US" baseline="0" dirty="0"/>
              <a:t> http://www.eikongraphia.com/?p=1882</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37</a:t>
            </a:fld>
            <a:endParaRPr lang="en-US"/>
          </a:p>
        </p:txBody>
      </p:sp>
    </p:spTree>
    <p:extLst>
      <p:ext uri="{BB962C8B-B14F-4D97-AF65-F5344CB8AC3E}">
        <p14:creationId xmlns:p14="http://schemas.microsoft.com/office/powerpoint/2010/main" val="3585032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9" name="Shape 158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uFillTx/>
            </a:endParaRPr>
          </a:p>
        </p:txBody>
      </p:sp>
    </p:spTree>
    <p:extLst>
      <p:ext uri="{BB962C8B-B14F-4D97-AF65-F5344CB8AC3E}">
        <p14:creationId xmlns:p14="http://schemas.microsoft.com/office/powerpoint/2010/main" val="2557753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D6382-2EBE-41AC-9BCC-056C4047CF58}" type="slidenum">
              <a:rPr lang="en-US" altLang="en-US"/>
              <a:pPr/>
              <a:t>39</a:t>
            </a:fld>
            <a:endParaRPr lang="en-US" alt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923925" y="4379913"/>
            <a:ext cx="5086350" cy="41481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endParaRPr lang="en-GB" altLang="en-US" dirty="0"/>
          </a:p>
          <a:p>
            <a:pPr marL="171450" indent="-171450">
              <a:buFont typeface="Arial" panose="020B0604020202020204" pitchFamily="34" charset="0"/>
              <a:buChar char="•"/>
            </a:pPr>
            <a:r>
              <a:rPr lang="en-GB" altLang="en-US" dirty="0"/>
              <a:t>Each of these strategies are designed to protect human use of the coastal zone and, if applied appropriately, they each have different consequences for coastal ecosystems. Retreat and accommodation avoid coastal squeeze because onshore migration of coastal ecosystems is not hindered. </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In contrast, protection will lead to a coastal squeeze, although this can be minimized using soft approaches to </a:t>
            </a:r>
            <a:r>
              <a:rPr lang="en-GB" altLang="en-US" dirty="0" err="1"/>
              <a:t>defense</a:t>
            </a:r>
            <a:r>
              <a:rPr lang="en-GB" altLang="en-US" dirty="0"/>
              <a:t>, such as beach nourishment. </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Accommodate and retreat are best implemented proactively, whereas protect can be either reactive or proactive.</a:t>
            </a:r>
          </a:p>
          <a:p>
            <a:pPr marL="171450" indent="-171450">
              <a:buFont typeface="Arial" panose="020B0604020202020204" pitchFamily="34" charset="0"/>
              <a:buChar char="•"/>
            </a:pPr>
            <a:endParaRPr lang="en-GB"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a:t>There are a variety of methods of adaptation within the three IPCC categories of retreat, accommodation, and protect.</a:t>
            </a:r>
            <a:endParaRPr lang="en-US" altLang="en-US" dirty="0"/>
          </a:p>
          <a:p>
            <a:pPr marL="0" indent="0">
              <a:buFont typeface="Arial" panose="020B0604020202020204" pitchFamily="34" charset="0"/>
              <a:buNone/>
            </a:pPr>
            <a:endParaRPr lang="en-GB" altLang="en-US" dirty="0"/>
          </a:p>
          <a:p>
            <a:pPr marL="171450" indent="-171450">
              <a:buFont typeface="Arial" panose="020B0604020202020204" pitchFamily="34" charset="0"/>
              <a:buChar char="•"/>
            </a:pPr>
            <a:endParaRPr lang="en-GB" altLang="en-US" dirty="0"/>
          </a:p>
          <a:p>
            <a:pPr marL="0" indent="0">
              <a:buFont typeface="Arial" panose="020B0604020202020204" pitchFamily="34" charset="0"/>
              <a:buNone/>
            </a:pPr>
            <a:endParaRPr lang="en-GB" altLang="en-US" dirty="0"/>
          </a:p>
          <a:p>
            <a:pPr marL="0" indent="0">
              <a:buFont typeface="Arial" panose="020B0604020202020204" pitchFamily="34" charset="0"/>
              <a:buNone/>
            </a:pPr>
            <a:endParaRPr lang="en-GB" altLang="en-US" dirty="0"/>
          </a:p>
          <a:p>
            <a:pPr marL="0" indent="0">
              <a:buFont typeface="Arial" panose="020B0604020202020204" pitchFamily="34" charset="0"/>
              <a:buNone/>
            </a:pPr>
            <a:endParaRPr lang="en-GB"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uFillTx/>
              </a:rPr>
              <a:t>Reference</a:t>
            </a:r>
            <a:r>
              <a:rPr lang="en-US" sz="1200" dirty="0">
                <a:uFillTx/>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uFillTx/>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b="1" dirty="0">
                <a:uFillTx/>
              </a:rPr>
              <a:t>UNFCCC</a:t>
            </a:r>
            <a:br>
              <a:rPr lang="en-US" sz="1200" b="1" dirty="0">
                <a:uFillTx/>
              </a:rPr>
            </a:br>
            <a:r>
              <a:rPr lang="en-US" sz="1200" dirty="0">
                <a:uFillTx/>
              </a:rPr>
              <a:t>https://unfccc.int/files/national_reports/non-annex_i_natcom/cge/application/vnd.ms-powerpoint/coastal_zones.pps</a:t>
            </a:r>
            <a:endParaRPr lang="en-GB" altLang="en-US" dirty="0"/>
          </a:p>
          <a:p>
            <a:pPr>
              <a:lnSpc>
                <a:spcPct val="90000"/>
              </a:lnSpc>
              <a:spcBef>
                <a:spcPct val="50000"/>
              </a:spcBef>
              <a:buClr>
                <a:schemeClr val="folHlink"/>
              </a:buClr>
              <a:buSzPct val="60000"/>
              <a:buFont typeface="Wingdings" panose="05000000000000000000" pitchFamily="2" charset="2"/>
              <a:buNone/>
            </a:pPr>
            <a:endParaRPr lang="en-GB" altLang="en-US" dirty="0">
              <a:cs typeface="Arial" panose="020B0604020202020204" pitchFamily="34" charset="0"/>
            </a:endParaRPr>
          </a:p>
          <a:p>
            <a:pPr marL="171450" marR="0" lvl="0" indent="-171450" algn="l" defTabSz="914400" rtl="0" eaLnBrk="1" fontAlgn="auto" latinLnBrk="0" hangingPunct="1">
              <a:lnSpc>
                <a:spcPct val="90000"/>
              </a:lnSpc>
              <a:spcBef>
                <a:spcPct val="50000"/>
              </a:spcBef>
              <a:spcAft>
                <a:spcPts val="0"/>
              </a:spcAft>
              <a:buClr>
                <a:schemeClr val="folHlink"/>
              </a:buClr>
              <a:buSzPct val="60000"/>
              <a:buFont typeface="Arial" panose="020B0604020202020204" pitchFamily="34" charset="0"/>
              <a:buChar char="•"/>
              <a:tabLst/>
              <a:defRPr/>
            </a:pPr>
            <a:r>
              <a:rPr lang="en-GB" dirty="0">
                <a:uFillTx/>
                <a:cs typeface="Arial" charset="0"/>
              </a:rPr>
              <a:t>Nicholls and Klein, 2005. </a:t>
            </a:r>
            <a:r>
              <a:rPr lang="en-US" sz="1200" kern="1200" dirty="0">
                <a:solidFill>
                  <a:schemeClr val="tx1"/>
                </a:solidFill>
                <a:latin typeface="+mn-lt"/>
                <a:ea typeface="+mn-ea"/>
                <a:cs typeface="+mn-cs"/>
              </a:rPr>
              <a:t>Klein, Richard JT, and Robert J. Nicholls. "Assessment of coastal vulnerability to climate change." </a:t>
            </a:r>
            <a:r>
              <a:rPr lang="en-US" sz="1200" i="1" kern="1200" dirty="0" err="1">
                <a:solidFill>
                  <a:schemeClr val="tx1"/>
                </a:solidFill>
                <a:latin typeface="+mn-lt"/>
                <a:ea typeface="+mn-ea"/>
                <a:cs typeface="+mn-cs"/>
              </a:rPr>
              <a:t>Ambio</a:t>
            </a:r>
            <a:r>
              <a:rPr lang="en-US" sz="1200" i="0" kern="1200" dirty="0">
                <a:solidFill>
                  <a:schemeClr val="tx1"/>
                </a:solidFill>
                <a:latin typeface="+mn-lt"/>
                <a:ea typeface="+mn-ea"/>
                <a:cs typeface="+mn-cs"/>
              </a:rPr>
              <a:t> (1999): 182-187.</a:t>
            </a:r>
            <a:endParaRPr lang="en-US" dirty="0">
              <a:uFillTx/>
            </a:endParaRPr>
          </a:p>
          <a:p>
            <a:pPr>
              <a:lnSpc>
                <a:spcPct val="90000"/>
              </a:lnSpc>
              <a:spcBef>
                <a:spcPct val="50000"/>
              </a:spcBef>
              <a:buClr>
                <a:schemeClr val="folHlink"/>
              </a:buClr>
              <a:buSzPct val="60000"/>
              <a:buFont typeface="Wingdings" panose="05000000000000000000" pitchFamily="2" charset="2"/>
              <a:buNone/>
            </a:pPr>
            <a:endParaRPr lang="en-US" altLang="en-US" dirty="0">
              <a:cs typeface="Arial" panose="020B0604020202020204" pitchFamily="34" charset="0"/>
            </a:endParaRPr>
          </a:p>
          <a:p>
            <a:endParaRPr lang="en-US" altLang="en-US" dirty="0"/>
          </a:p>
        </p:txBody>
      </p:sp>
    </p:spTree>
    <p:extLst>
      <p:ext uri="{BB962C8B-B14F-4D97-AF65-F5344CB8AC3E}">
        <p14:creationId xmlns:p14="http://schemas.microsoft.com/office/powerpoint/2010/main" val="2888371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sp>
        <p:nvSpPr>
          <p:cNvPr id="2592" name="Shape 2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3" name="Shape 25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indent="0">
              <a:buNone/>
            </a:pPr>
            <a:r>
              <a:rPr lang="en-US" sz="1200" b="1" dirty="0"/>
              <a:t>Video: </a:t>
            </a:r>
          </a:p>
          <a:p>
            <a:pPr marL="0" indent="0">
              <a:buNone/>
            </a:pPr>
            <a:r>
              <a:rPr lang="en-US" sz="1200" dirty="0"/>
              <a:t>http://www.youtube.com/watch?v=G3KCThs4XQU</a:t>
            </a:r>
          </a:p>
          <a:p>
            <a:endParaRPr dirty="0">
              <a:uFillTx/>
            </a:endParaRPr>
          </a:p>
        </p:txBody>
      </p:sp>
    </p:spTree>
    <p:extLst>
      <p:ext uri="{BB962C8B-B14F-4D97-AF65-F5344CB8AC3E}">
        <p14:creationId xmlns:p14="http://schemas.microsoft.com/office/powerpoint/2010/main" val="40438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uFillTx/>
            </a:endParaRPr>
          </a:p>
        </p:txBody>
      </p:sp>
    </p:spTree>
    <p:extLst>
      <p:ext uri="{BB962C8B-B14F-4D97-AF65-F5344CB8AC3E}">
        <p14:creationId xmlns:p14="http://schemas.microsoft.com/office/powerpoint/2010/main" val="2115934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Shape 2603"/>
        <p:cNvGrpSpPr/>
        <p:nvPr/>
      </p:nvGrpSpPr>
      <p:grpSpPr>
        <a:xfrm>
          <a:off x="0" y="0"/>
          <a:ext cx="0" cy="0"/>
          <a:chOff x="0" y="0"/>
          <a:chExt cx="0" cy="0"/>
        </a:xfrm>
      </p:grpSpPr>
      <p:sp>
        <p:nvSpPr>
          <p:cNvPr id="2604" name="Shape 2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5" name="Shape 26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uFillTx/>
            </a:endParaRPr>
          </a:p>
        </p:txBody>
      </p:sp>
    </p:spTree>
    <p:extLst>
      <p:ext uri="{BB962C8B-B14F-4D97-AF65-F5344CB8AC3E}">
        <p14:creationId xmlns:p14="http://schemas.microsoft.com/office/powerpoint/2010/main" val="972020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Shape 19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2" name="Shape 19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rgbClr val="000000"/>
              </a:solidFill>
              <a:latin typeface="+mn-lt"/>
              <a:ea typeface="Arial"/>
              <a:cs typeface="Arial"/>
              <a:sym typeface="Arial"/>
            </a:endParaRPr>
          </a:p>
          <a:p>
            <a:pPr marL="171450" indent="-171450">
              <a:buFont typeface="Arial" panose="020B0604020202020204" pitchFamily="34" charset="0"/>
              <a:buChar char="•"/>
            </a:pPr>
            <a:r>
              <a:rPr lang="en-US" dirty="0">
                <a:uFillTx/>
              </a:rPr>
              <a:t>Mangroves are crucial and important components of many coastal ecosystems. </a:t>
            </a:r>
          </a:p>
          <a:p>
            <a:pPr marL="171450" indent="-171450">
              <a:buFont typeface="Arial" panose="020B0604020202020204" pitchFamily="34" charset="0"/>
              <a:buChar char="•"/>
            </a:pPr>
            <a:endParaRPr lang="en-US" dirty="0">
              <a:uFillTx/>
            </a:endParaRPr>
          </a:p>
          <a:p>
            <a:pPr marL="171450" indent="-171450">
              <a:buFont typeface="Arial" panose="020B0604020202020204" pitchFamily="34" charset="0"/>
              <a:buChar char="•"/>
            </a:pPr>
            <a:r>
              <a:rPr lang="en-US" dirty="0">
                <a:uFillTx/>
              </a:rPr>
              <a:t>They provide some protection against sea level rise, and their habitats will be strongly influences by sea level rise. </a:t>
            </a:r>
          </a:p>
          <a:p>
            <a:pPr marL="171450" indent="-171450">
              <a:buFont typeface="Arial" panose="020B0604020202020204" pitchFamily="34" charset="0"/>
              <a:buChar char="•"/>
            </a:pPr>
            <a:endParaRPr lang="de-DE" dirty="0">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Mangrove forest structure is highly variable. Frequency and duration of tidal inundation, wave action, and freshwater inputs can influence environmental factors that determine which species will dominate.   </a:t>
            </a:r>
          </a:p>
          <a:p>
            <a:pPr marL="0" indent="0">
              <a:buFont typeface="Arial" panose="020B0604020202020204" pitchFamily="34" charset="0"/>
              <a:buNone/>
            </a:pPr>
            <a:endParaRPr lang="de-DE" dirty="0">
              <a:uFillTx/>
            </a:endParaRPr>
          </a:p>
          <a:p>
            <a:pPr marL="171450" indent="-171450">
              <a:buFont typeface="Arial" panose="020B0604020202020204" pitchFamily="34" charset="0"/>
              <a:buChar char="•"/>
            </a:pPr>
            <a:endParaRPr lang="en-US" dirty="0">
              <a:uFillTx/>
            </a:endParaRPr>
          </a:p>
          <a:p>
            <a:pPr>
              <a:buNone/>
            </a:pPr>
            <a:endParaRPr lang="de-DE" dirty="0">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Image: </a:t>
            </a:r>
            <a:r>
              <a:rPr lang="en-US" sz="1200" b="0" i="0" u="none" strike="noStrike" cap="none" baseline="0" dirty="0">
                <a:solidFill>
                  <a:srgbClr val="000000"/>
                </a:solidFill>
                <a:latin typeface="+mn-lt"/>
                <a:ea typeface="Arial"/>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000000"/>
                </a:solidFill>
                <a:latin typeface="+mn-lt"/>
                <a:ea typeface="Arial"/>
                <a:cs typeface="Arial"/>
                <a:sym typeface="Arial"/>
              </a:rPr>
              <a:t>http://www.naturefoundationsxm.org/education/mangroves/red_mangrove.htm</a:t>
            </a:r>
          </a:p>
          <a:p>
            <a:pPr>
              <a:buNone/>
            </a:pPr>
            <a:endParaRPr lang="en-US" dirty="0">
              <a:uFillTx/>
            </a:endParaRPr>
          </a:p>
        </p:txBody>
      </p:sp>
    </p:spTree>
    <p:extLst>
      <p:ext uri="{BB962C8B-B14F-4D97-AF65-F5344CB8AC3E}">
        <p14:creationId xmlns:p14="http://schemas.microsoft.com/office/powerpoint/2010/main" val="840576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48C51C01-538F-3149-B3A2-2D319A6360F4}" type="slidenum">
              <a:rPr lang="en-US">
                <a:uFillTx/>
              </a:rPr>
              <a:pPr/>
              <a:t>43</a:t>
            </a:fld>
            <a:endParaRPr lang="en-US">
              <a:uFillTx/>
            </a:endParaRPr>
          </a:p>
        </p:txBody>
      </p:sp>
      <p:sp>
        <p:nvSpPr>
          <p:cNvPr id="309250" name="Rectangle 2"/>
          <p:cNvSpPr>
            <a:spLocks noGrp="1" noRot="1" noChangeAspect="1" noChangeArrowheads="1" noTextEdit="1"/>
          </p:cNvSpPr>
          <p:nvPr>
            <p:ph type="sldImg"/>
          </p:nvPr>
        </p:nvSpPr>
        <p:spPr/>
      </p:sp>
      <p:sp>
        <p:nvSpPr>
          <p:cNvPr id="309251"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rgbClr val="000000"/>
              </a:solidFill>
              <a:latin typeface="+mn-lt"/>
              <a:ea typeface="Arial"/>
              <a:cs typeface="Arial"/>
              <a:sym typeface="Arial"/>
            </a:endParaRPr>
          </a:p>
          <a:p>
            <a:pPr marL="171450" indent="-171450">
              <a:buFont typeface="Arial" panose="020B0604020202020204" pitchFamily="34" charset="0"/>
              <a:buChar char="•"/>
            </a:pPr>
            <a:r>
              <a:rPr lang="en-GB" dirty="0">
                <a:uFillTx/>
                <a:cs typeface="Times New Roman" charset="0"/>
              </a:rPr>
              <a:t>In tropical and subtropical regions the major wetland at risk from coastal flooding is the mangrove. It is an easily recognized habitat found on coastlines and in brackish estuaries and deltas, and is made up of evergreen shrubs and trees growing on tidal mud and sand flats. The plant community is known as a </a:t>
            </a:r>
            <a:r>
              <a:rPr lang="en-GB" dirty="0" err="1">
                <a:uFillTx/>
                <a:cs typeface="Times New Roman" charset="0"/>
              </a:rPr>
              <a:t>mangal</a:t>
            </a:r>
            <a:r>
              <a:rPr lang="en-GB" dirty="0">
                <a:uFillTx/>
                <a:cs typeface="Times New Roman" charset="0"/>
              </a:rPr>
              <a:t> or mangrove and is typically a forest with a dense canopy. Although they occur along approximately 2/3 of all saline tropical coastlines, mangroves are a very linear feature and as such as are fairly vulnerable.</a:t>
            </a:r>
          </a:p>
          <a:p>
            <a:pPr marL="171450" indent="-171450">
              <a:buFont typeface="Arial" panose="020B0604020202020204" pitchFamily="34" charset="0"/>
              <a:buChar char="•"/>
            </a:pPr>
            <a:endParaRPr lang="en-GB" dirty="0">
              <a:uFillTx/>
              <a:cs typeface="Times New Roman" charset="0"/>
            </a:endParaRPr>
          </a:p>
          <a:p>
            <a:pPr marL="171450" indent="-171450">
              <a:buFont typeface="Arial" panose="020B0604020202020204" pitchFamily="34" charset="0"/>
              <a:buChar char="•"/>
            </a:pPr>
            <a:r>
              <a:rPr lang="en-GB" dirty="0">
                <a:uFillTx/>
                <a:cs typeface="Times New Roman" charset="0"/>
              </a:rPr>
              <a:t>These areas are highly productive and should be valued as very important as nursery grounds for fish and molluscs. They also serve as excellent sediment sinks and protect the coastline from waves.</a:t>
            </a:r>
          </a:p>
          <a:p>
            <a:pPr marL="171450" indent="-171450">
              <a:buFont typeface="Arial" panose="020B0604020202020204" pitchFamily="34" charset="0"/>
              <a:buChar char="•"/>
            </a:pPr>
            <a:endParaRPr lang="en-GB" dirty="0">
              <a:uFillTx/>
              <a:cs typeface="Times New Roman" charset="0"/>
            </a:endParaRPr>
          </a:p>
          <a:p>
            <a:pPr marL="171450" indent="-171450">
              <a:buFont typeface="Arial" panose="020B0604020202020204" pitchFamily="34" charset="0"/>
              <a:buChar char="•"/>
            </a:pPr>
            <a:r>
              <a:rPr lang="en-GB" dirty="0">
                <a:uFillTx/>
                <a:cs typeface="Times New Roman" charset="0"/>
              </a:rPr>
              <a:t>The ability of mangroves to adapt to rising sea level will depend on their ability to move inland or to accrete vertically. Like other coastal wetlands, mangroves can move inland only if there is land available, but the land area behind mangroves is commonly the most developed area in the tropics. </a:t>
            </a:r>
          </a:p>
          <a:p>
            <a:pPr marL="0" indent="0">
              <a:buFont typeface="Arial" panose="020B0604020202020204" pitchFamily="34" charset="0"/>
              <a:buNone/>
            </a:pPr>
            <a:endParaRPr lang="en-GB" b="1" dirty="0">
              <a:uFillTx/>
              <a:cs typeface="Times New Roman" charset="0"/>
            </a:endParaRPr>
          </a:p>
          <a:p>
            <a:pPr marL="0" indent="0">
              <a:buFont typeface="Arial" panose="020B0604020202020204" pitchFamily="34" charset="0"/>
              <a:buNone/>
            </a:pPr>
            <a:endParaRPr lang="en-GB" b="1" dirty="0">
              <a:uFillTx/>
              <a:cs typeface="Times New Roman" charset="0"/>
            </a:endParaRPr>
          </a:p>
          <a:p>
            <a:pPr marL="0" indent="0">
              <a:buFont typeface="Arial" panose="020B0604020202020204" pitchFamily="34" charset="0"/>
              <a:buNone/>
            </a:pPr>
            <a:endParaRPr lang="en-GB" b="1" dirty="0">
              <a:uFillTx/>
              <a:cs typeface="Times New Roman" charset="0"/>
            </a:endParaRPr>
          </a:p>
          <a:p>
            <a:pPr marL="0" indent="0">
              <a:buFont typeface="Arial" panose="020B0604020202020204" pitchFamily="34" charset="0"/>
              <a:buNone/>
            </a:pPr>
            <a:r>
              <a:rPr lang="en-GB" b="1" dirty="0">
                <a:uFillTx/>
                <a:cs typeface="Times New Roman" charset="0"/>
              </a:rPr>
              <a:t>Photo</a:t>
            </a:r>
            <a:r>
              <a:rPr lang="en-GB" b="1" baseline="0" dirty="0">
                <a:uFillTx/>
                <a:cs typeface="Times New Roman" charset="0"/>
              </a:rPr>
              <a:t> Source:</a:t>
            </a:r>
          </a:p>
          <a:p>
            <a:pPr marL="0" indent="0">
              <a:buFont typeface="Arial" panose="020B0604020202020204" pitchFamily="34" charset="0"/>
              <a:buNone/>
            </a:pPr>
            <a:r>
              <a:rPr lang="en-GB" baseline="0" dirty="0">
                <a:uFillTx/>
                <a:cs typeface="Times New Roman" charset="0"/>
              </a:rPr>
              <a:t>Mangrove for the Future (MFF) Thailand</a:t>
            </a:r>
          </a:p>
          <a:p>
            <a:pPr marL="0" indent="0">
              <a:buFont typeface="Arial" panose="020B0604020202020204" pitchFamily="34" charset="0"/>
              <a:buNone/>
            </a:pPr>
            <a:r>
              <a:rPr lang="en-GB" dirty="0">
                <a:uFillTx/>
                <a:cs typeface="Times New Roman" charset="0"/>
              </a:rPr>
              <a:t>http://www.mangrovesforthefuture.org/</a:t>
            </a:r>
          </a:p>
          <a:p>
            <a:pPr marL="0" indent="0">
              <a:buFont typeface="Arial" panose="020B0604020202020204" pitchFamily="34" charset="0"/>
              <a:buNone/>
            </a:pPr>
            <a:endParaRPr lang="en-GB" dirty="0">
              <a:uFillTx/>
              <a:cs typeface="Times New Roman" charset="0"/>
            </a:endParaRPr>
          </a:p>
          <a:p>
            <a:pPr marL="0" indent="0">
              <a:buFont typeface="Arial" panose="020B0604020202020204" pitchFamily="34" charset="0"/>
              <a:buNone/>
            </a:pPr>
            <a:r>
              <a:rPr lang="en-GB" b="1" dirty="0">
                <a:uFillTx/>
                <a:cs typeface="Times New Roman" charset="0"/>
              </a:rPr>
              <a:t>Reference:</a:t>
            </a:r>
          </a:p>
          <a:p>
            <a:pPr marL="0" indent="0">
              <a:buFont typeface="Arial" panose="020B0604020202020204" pitchFamily="34" charset="0"/>
              <a:buNone/>
            </a:pPr>
            <a:endParaRPr lang="en-GB" dirty="0">
              <a:uFillTx/>
              <a:cs typeface="Times New Roman" charset="0"/>
            </a:endParaRPr>
          </a:p>
          <a:p>
            <a:pPr marL="0" indent="0">
              <a:buFont typeface="Arial" panose="020B0604020202020204" pitchFamily="34" charset="0"/>
              <a:buNone/>
            </a:pPr>
            <a:r>
              <a:rPr lang="en-GB" b="1" dirty="0">
                <a:uFillTx/>
                <a:cs typeface="Times New Roman" charset="0"/>
              </a:rPr>
              <a:t>The Nature Conservancy</a:t>
            </a:r>
          </a:p>
          <a:p>
            <a:pPr marL="0" indent="0">
              <a:buFont typeface="Arial" panose="020B0604020202020204" pitchFamily="34" charset="0"/>
              <a:buNone/>
            </a:pPr>
            <a:r>
              <a:rPr lang="en-US" dirty="0">
                <a:uFillTx/>
                <a:cs typeface="Times New Roman" charset="0"/>
              </a:rPr>
              <a:t>http://www.nature.org/media/oceansandcoasts/mangroves-for-coastal-defence.pdf</a:t>
            </a:r>
          </a:p>
        </p:txBody>
      </p:sp>
    </p:spTree>
    <p:extLst>
      <p:ext uri="{BB962C8B-B14F-4D97-AF65-F5344CB8AC3E}">
        <p14:creationId xmlns:p14="http://schemas.microsoft.com/office/powerpoint/2010/main" val="1888479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Shape 1976"/>
          <p:cNvSpPr txBox="1">
            <a:spLocks noGrp="1"/>
          </p:cNvSpPr>
          <p:nvPr>
            <p:ph type="body" idx="1"/>
          </p:nvPr>
        </p:nvSpPr>
        <p:spPr>
          <a:xfrm>
            <a:off x="731520" y="4560569"/>
            <a:ext cx="5852100" cy="4320599"/>
          </a:xfrm>
          <a:prstGeom prst="rect">
            <a:avLst/>
          </a:prstGeom>
        </p:spPr>
        <p:txBody>
          <a:bodyPr lIns="91425" tIns="91425" rIns="91425" bIns="91425" anchor="ctr" anchorCtr="0">
            <a:noAutofit/>
          </a:bodyPr>
          <a:lstStyle/>
          <a:p>
            <a:pPr lvl="0" rtl="0">
              <a:buNone/>
            </a:pPr>
            <a:r>
              <a:rPr lang="de-DE" baseline="0" dirty="0">
                <a:uFillTx/>
              </a:rPr>
              <a:t>KEY MESSAGE:</a:t>
            </a:r>
          </a:p>
          <a:p>
            <a:pPr marL="171450" lvl="0" indent="-171450" rtl="0">
              <a:buFont typeface="Arial" panose="020B0604020202020204" pitchFamily="34" charset="0"/>
              <a:buChar char="•"/>
            </a:pPr>
            <a:endParaRPr lang="en-US" baseline="0" dirty="0">
              <a:uFillTx/>
            </a:endParaRPr>
          </a:p>
          <a:p>
            <a:pPr marL="171450" lvl="0" indent="-171450" rtl="0">
              <a:buFont typeface="Arial" panose="020B0604020202020204" pitchFamily="34" charset="0"/>
              <a:buChar char="•"/>
            </a:pPr>
            <a:r>
              <a:rPr lang="en-US" dirty="0">
                <a:uFillTx/>
              </a:rPr>
              <a:t>Mangroves and sea grasses such as eelgrass have a variety of roles on coastal environments.  Each</a:t>
            </a:r>
            <a:r>
              <a:rPr lang="en-US" baseline="0" dirty="0">
                <a:uFillTx/>
              </a:rPr>
              <a:t> type of habitat has very specific conditions. If those conditions change, they the habitat will change or disappear. </a:t>
            </a:r>
          </a:p>
          <a:p>
            <a:pPr marL="171450" lvl="0" indent="-171450" rtl="0">
              <a:buFont typeface="Arial" panose="020B0604020202020204" pitchFamily="34" charset="0"/>
              <a:buChar char="•"/>
            </a:pPr>
            <a:endParaRPr lang="de-DE" baseline="0" dirty="0">
              <a:uFillTx/>
            </a:endParaRPr>
          </a:p>
          <a:p>
            <a:pPr marL="171450" indent="-171450">
              <a:spcAft>
                <a:spcPts val="600"/>
              </a:spcAft>
              <a:buFont typeface="Arial" panose="020B0604020202020204" pitchFamily="34" charset="0"/>
              <a:buChar char="•"/>
            </a:pPr>
            <a:r>
              <a:rPr lang="en-US" sz="1200" dirty="0">
                <a:sym typeface="Calibri"/>
              </a:rPr>
              <a:t>Mangroves, seagrasses and intertidal flats provide nursery and feeding areas for coastal fish and shellfish.</a:t>
            </a:r>
          </a:p>
          <a:p>
            <a:pPr marL="171450" indent="-171450">
              <a:spcAft>
                <a:spcPts val="600"/>
              </a:spcAft>
              <a:buFont typeface="Arial" panose="020B0604020202020204" pitchFamily="34" charset="0"/>
              <a:buChar char="•"/>
            </a:pPr>
            <a:endParaRPr lang="en-US" sz="1200" dirty="0">
              <a:sym typeface="Calibri"/>
            </a:endParaRPr>
          </a:p>
          <a:p>
            <a:pPr marL="171450" indent="-171450">
              <a:spcAft>
                <a:spcPts val="600"/>
              </a:spcAft>
              <a:buFont typeface="Arial" panose="020B0604020202020204" pitchFamily="34" charset="0"/>
              <a:buChar char="•"/>
            </a:pPr>
            <a:r>
              <a:rPr lang="en-US" sz="1200" dirty="0">
                <a:sym typeface="Calibri"/>
              </a:rPr>
              <a:t>Vegetation near the shore protects land features from erosion.</a:t>
            </a:r>
          </a:p>
          <a:p>
            <a:pPr marL="171450" indent="-171450">
              <a:spcAft>
                <a:spcPts val="600"/>
              </a:spcAft>
              <a:buFont typeface="Arial" panose="020B0604020202020204" pitchFamily="34" charset="0"/>
              <a:buChar char="•"/>
            </a:pPr>
            <a:endParaRPr lang="en-US" sz="1200" dirty="0">
              <a:sym typeface="Calibri"/>
            </a:endParaRPr>
          </a:p>
          <a:p>
            <a:pPr marL="171450" indent="-171450">
              <a:spcAft>
                <a:spcPts val="600"/>
              </a:spcAft>
              <a:buFont typeface="Arial" panose="020B0604020202020204" pitchFamily="34" charset="0"/>
              <a:buChar char="•"/>
            </a:pPr>
            <a:r>
              <a:rPr lang="en-US" sz="1200" dirty="0">
                <a:sym typeface="Calibri"/>
              </a:rPr>
              <a:t>Targeted invertebrates reside permanently in seagrasses (e.g. sea cucumbers and </a:t>
            </a:r>
            <a:r>
              <a:rPr lang="en-US" sz="1200" dirty="0" err="1">
                <a:sym typeface="Calibri"/>
              </a:rPr>
              <a:t>molluscs</a:t>
            </a:r>
            <a:r>
              <a:rPr lang="en-US" sz="1200" dirty="0">
                <a:sym typeface="Calibri"/>
              </a:rPr>
              <a:t>)</a:t>
            </a:r>
          </a:p>
          <a:p>
            <a:pPr marL="171450" indent="-171450">
              <a:spcAft>
                <a:spcPts val="600"/>
              </a:spcAft>
              <a:buFont typeface="Arial" panose="020B0604020202020204" pitchFamily="34" charset="0"/>
              <a:buChar char="•"/>
            </a:pPr>
            <a:endParaRPr lang="en-US" sz="1200" dirty="0">
              <a:sym typeface="Calibri"/>
            </a:endParaRPr>
          </a:p>
          <a:p>
            <a:pPr marL="171450" indent="-171450">
              <a:spcAft>
                <a:spcPts val="600"/>
              </a:spcAft>
              <a:buFont typeface="Arial" panose="020B0604020202020204" pitchFamily="34" charset="0"/>
              <a:buChar char="•"/>
            </a:pPr>
            <a:r>
              <a:rPr lang="en-US" sz="1200" dirty="0">
                <a:sym typeface="Calibri"/>
              </a:rPr>
              <a:t>Maintaining these habitats is critical for coastal fisheries </a:t>
            </a:r>
          </a:p>
          <a:p>
            <a:pPr marL="0" lvl="0" indent="0" rtl="0">
              <a:buFont typeface="Arial" panose="020B0604020202020204" pitchFamily="34" charset="0"/>
              <a:buNone/>
            </a:pPr>
            <a:endParaRPr lang="de-DE" baseline="0" dirty="0">
              <a:uFillTx/>
            </a:endParaRPr>
          </a:p>
          <a:p>
            <a:pPr marL="0" lvl="0" indent="0" rtl="0">
              <a:buFont typeface="Arial" panose="020B0604020202020204" pitchFamily="34" charset="0"/>
              <a:buNone/>
            </a:pPr>
            <a:endParaRPr lang="de-DE" baseline="0" dirty="0">
              <a:uFillTx/>
            </a:endParaRPr>
          </a:p>
          <a:p>
            <a:pPr marL="0" indent="0">
              <a:spcAft>
                <a:spcPts val="600"/>
              </a:spcAft>
              <a:buFont typeface="Arial" panose="020B0604020202020204" pitchFamily="34" charset="0"/>
              <a:buNone/>
            </a:pPr>
            <a:r>
              <a:rPr lang="de-DE" sz="1200" b="1" dirty="0">
                <a:sym typeface="Calibri"/>
              </a:rPr>
              <a:t>Image Source:</a:t>
            </a:r>
          </a:p>
          <a:p>
            <a:pPr marL="0" indent="0">
              <a:spcAft>
                <a:spcPts val="600"/>
              </a:spcAft>
              <a:buFont typeface="Arial" panose="020B0604020202020204" pitchFamily="34" charset="0"/>
              <a:buNone/>
            </a:pPr>
            <a:r>
              <a:rPr lang="en-US"/>
              <a:t>http://www.spc.int/climate-change/fisheries/assessment/e-book/files/assets/seo/page319.html</a:t>
            </a:r>
            <a:endParaRPr lang="en-US" baseline="0" dirty="0">
              <a:uFillTx/>
            </a:endParaRPr>
          </a:p>
          <a:p>
            <a:pPr lvl="0" rtl="0">
              <a:buNone/>
            </a:pPr>
            <a:endParaRPr lang="en-US" b="1" baseline="0" dirty="0">
              <a:uFillTx/>
            </a:endParaRPr>
          </a:p>
          <a:p>
            <a:pPr lvl="0" rtl="0">
              <a:buNone/>
            </a:pPr>
            <a:endParaRPr lang="en-US" b="1" baseline="0" dirty="0">
              <a:uFillTx/>
            </a:endParaRPr>
          </a:p>
          <a:p>
            <a:pPr lvl="0" rtl="0">
              <a:buNone/>
            </a:pPr>
            <a:r>
              <a:rPr lang="en-US" b="1" dirty="0">
                <a:uFillTx/>
              </a:rPr>
              <a:t>Reference and Image</a:t>
            </a:r>
            <a:r>
              <a:rPr lang="en-US" dirty="0">
                <a:uFillTx/>
              </a:rPr>
              <a:t>:</a:t>
            </a:r>
            <a:r>
              <a:rPr lang="en-US" baseline="0" dirty="0">
                <a:uFillTx/>
              </a:rPr>
              <a:t>  </a:t>
            </a:r>
          </a:p>
          <a:p>
            <a:pPr marL="171450" lvl="0" indent="-171450" rtl="0">
              <a:buFont typeface="Arial" panose="020B0604020202020204" pitchFamily="34" charset="0"/>
              <a:buChar char="•"/>
            </a:pPr>
            <a:r>
              <a:rPr lang="en-US" dirty="0"/>
              <a:t>Bell JD, Johnson JE and </a:t>
            </a:r>
            <a:r>
              <a:rPr lang="en-US" dirty="0" err="1"/>
              <a:t>Hobday</a:t>
            </a:r>
            <a:r>
              <a:rPr lang="en-US" dirty="0"/>
              <a:t> AJ (</a:t>
            </a:r>
            <a:r>
              <a:rPr lang="en-US" dirty="0" err="1"/>
              <a:t>eds</a:t>
            </a:r>
            <a:r>
              <a:rPr lang="en-US" dirty="0"/>
              <a:t>) (2011) Vulnerability of Tropical Pacific Fisheries and Aquaculture to Climate Change. Secretariat of the Pacific Community, </a:t>
            </a:r>
            <a:r>
              <a:rPr lang="en-US" dirty="0" err="1"/>
              <a:t>Noumea</a:t>
            </a:r>
            <a:r>
              <a:rPr lang="en-US" dirty="0"/>
              <a:t>, New Caledonia.</a:t>
            </a:r>
            <a:br>
              <a:rPr lang="en-US" dirty="0"/>
            </a:br>
            <a:r>
              <a:rPr lang="en-US" dirty="0"/>
              <a:t>http://www.spc.int/climate-change/fisheries/assessment/e-book/index.html#/3/zoomed</a:t>
            </a:r>
          </a:p>
        </p:txBody>
      </p:sp>
      <p:sp>
        <p:nvSpPr>
          <p:cNvPr id="1977" name="Shape 197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961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9" name="Shape 158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uFillTx/>
            </a:endParaRPr>
          </a:p>
        </p:txBody>
      </p:sp>
    </p:spTree>
    <p:extLst>
      <p:ext uri="{BB962C8B-B14F-4D97-AF65-F5344CB8AC3E}">
        <p14:creationId xmlns:p14="http://schemas.microsoft.com/office/powerpoint/2010/main" val="1891220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sp>
        <p:nvSpPr>
          <p:cNvPr id="2646" name="Shape 26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7" name="Shape 26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lang="de-DE" dirty="0">
              <a:uFillTx/>
            </a:endParaRPr>
          </a:p>
          <a:p>
            <a:r>
              <a:rPr lang="de-DE" b="1" dirty="0">
                <a:uFillTx/>
              </a:rPr>
              <a:t>Video</a:t>
            </a:r>
            <a:r>
              <a:rPr lang="de-DE" b="1" baseline="0" dirty="0">
                <a:uFillTx/>
              </a:rPr>
              <a:t> link:</a:t>
            </a:r>
          </a:p>
          <a:p>
            <a:r>
              <a:rPr lang="en-US" b="1" i="0" baseline="0" dirty="0">
                <a:uFillTx/>
              </a:rPr>
              <a:t>Ocean Temperatures -- Changing Planet. </a:t>
            </a:r>
            <a:r>
              <a:rPr lang="en-US" b="0" baseline="0" dirty="0">
                <a:uFillTx/>
              </a:rPr>
              <a:t>National Science Foundation.</a:t>
            </a:r>
            <a:endParaRPr lang="de-DE" b="0" i="0" baseline="0" dirty="0">
              <a:uFillTx/>
            </a:endParaRPr>
          </a:p>
          <a:p>
            <a:r>
              <a:rPr lang="de-DE" baseline="0" dirty="0">
                <a:uFillTx/>
              </a:rPr>
              <a:t>http://www.youtube.com/watch?v=0WyD2aiqP_s</a:t>
            </a:r>
          </a:p>
          <a:p>
            <a:endParaRPr dirty="0">
              <a:uFillTx/>
            </a:endParaRPr>
          </a:p>
        </p:txBody>
      </p:sp>
    </p:spTree>
    <p:extLst>
      <p:ext uri="{BB962C8B-B14F-4D97-AF65-F5344CB8AC3E}">
        <p14:creationId xmlns:p14="http://schemas.microsoft.com/office/powerpoint/2010/main" val="287917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Shape 26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3" name="Shape 26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lang="de-DE" dirty="0">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uFillTx/>
              </a:rPr>
              <a:t>Video</a:t>
            </a:r>
            <a:r>
              <a:rPr lang="de-DE" b="1" baseline="0" dirty="0">
                <a:uFillTx/>
              </a:rPr>
              <a:t> link:</a:t>
            </a:r>
          </a:p>
          <a:p>
            <a:r>
              <a:rPr lang="en-US" b="1" dirty="0">
                <a:uFillTx/>
              </a:rPr>
              <a:t>Rising Sea Levels -- Changing Planet.</a:t>
            </a:r>
            <a:r>
              <a:rPr lang="en-US" b="1" baseline="0" dirty="0">
                <a:uFillTx/>
              </a:rPr>
              <a:t> </a:t>
            </a:r>
            <a:r>
              <a:rPr lang="en-US" b="0" baseline="0" dirty="0">
                <a:uFillTx/>
              </a:rPr>
              <a:t>National Science Foundation.</a:t>
            </a:r>
            <a:endParaRPr lang="en-US" b="0" dirty="0">
              <a:uFillTx/>
            </a:endParaRPr>
          </a:p>
          <a:p>
            <a:r>
              <a:rPr lang="en-US" dirty="0">
                <a:uFillTx/>
              </a:rPr>
              <a:t>https://www.youtube.com/watch?v=GHbkmGljo_M</a:t>
            </a:r>
            <a:endParaRPr dirty="0">
              <a:uFillTx/>
            </a:endParaRPr>
          </a:p>
        </p:txBody>
      </p:sp>
    </p:spTree>
    <p:extLst>
      <p:ext uri="{BB962C8B-B14F-4D97-AF65-F5344CB8AC3E}">
        <p14:creationId xmlns:p14="http://schemas.microsoft.com/office/powerpoint/2010/main" val="1508470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2670" name="Shape 2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1" name="Shape 26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lang="de-DE" b="1" dirty="0">
              <a:uFillTx/>
            </a:endParaRPr>
          </a:p>
          <a:p>
            <a:r>
              <a:rPr lang="de-DE" b="1" dirty="0">
                <a:uFillTx/>
              </a:rPr>
              <a:t>Video</a:t>
            </a:r>
            <a:r>
              <a:rPr lang="de-DE" b="1" baseline="0" dirty="0">
                <a:uFillTx/>
              </a:rPr>
              <a:t> Link:</a:t>
            </a:r>
            <a:endParaRPr lang="de-DE" b="1" dirty="0">
              <a:uFillTx/>
            </a:endParaRPr>
          </a:p>
          <a:p>
            <a:r>
              <a:rPr lang="en-US" b="1" dirty="0">
                <a:uFillTx/>
              </a:rPr>
              <a:t>NASA Earth Science Week: Melting Ice, Rising Seas.</a:t>
            </a:r>
            <a:r>
              <a:rPr lang="en-US" b="0" dirty="0">
                <a:uFillTx/>
              </a:rPr>
              <a:t> NASA</a:t>
            </a:r>
            <a:r>
              <a:rPr lang="en-US" b="0" baseline="0" dirty="0">
                <a:uFillTx/>
              </a:rPr>
              <a:t> Goddard.</a:t>
            </a:r>
            <a:r>
              <a:rPr lang="en-US" b="0" dirty="0">
                <a:uFillTx/>
              </a:rPr>
              <a:t> </a:t>
            </a:r>
          </a:p>
          <a:p>
            <a:r>
              <a:rPr lang="en-US" b="0" dirty="0">
                <a:uFillTx/>
              </a:rPr>
              <a:t>https://www.youtube.com/watch?v=VEuEqgdJXHg</a:t>
            </a:r>
            <a:endParaRPr b="0" dirty="0">
              <a:uFillTx/>
            </a:endParaRPr>
          </a:p>
        </p:txBody>
      </p:sp>
    </p:spTree>
    <p:extLst>
      <p:ext uri="{BB962C8B-B14F-4D97-AF65-F5344CB8AC3E}">
        <p14:creationId xmlns:p14="http://schemas.microsoft.com/office/powerpoint/2010/main" val="4066321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Shape 26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9" name="Shape 26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lang="de-DE" dirty="0">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uFillTx/>
              </a:rPr>
              <a:t>Video</a:t>
            </a:r>
            <a:r>
              <a:rPr lang="de-DE" b="1" baseline="0" dirty="0">
                <a:uFillTx/>
              </a:rPr>
              <a:t> link: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uFillTx/>
              </a:rPr>
              <a:t>How Do We Know: Greenland's Melting Ice Sheet. </a:t>
            </a:r>
            <a:r>
              <a:rPr lang="en-US" b="0" baseline="0" dirty="0">
                <a:uFillTx/>
              </a:rPr>
              <a:t>National Science Foundation.</a:t>
            </a:r>
            <a:endParaRPr lang="de-DE" b="0" i="0" baseline="0" dirty="0">
              <a:uFillTx/>
            </a:endParaRPr>
          </a:p>
          <a:p>
            <a:r>
              <a:rPr lang="en-US" dirty="0">
                <a:uFillTx/>
              </a:rPr>
              <a:t>https://www.youtube.com/watch?v=XNjIjnFaqgQ</a:t>
            </a:r>
            <a:endParaRPr dirty="0">
              <a:uFillTx/>
            </a:endParaRPr>
          </a:p>
        </p:txBody>
      </p:sp>
    </p:spTree>
    <p:extLst>
      <p:ext uri="{BB962C8B-B14F-4D97-AF65-F5344CB8AC3E}">
        <p14:creationId xmlns:p14="http://schemas.microsoft.com/office/powerpoint/2010/main" val="1270351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sp>
        <p:nvSpPr>
          <p:cNvPr id="2685" name="Shape 26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6" name="Shape 26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de-DE" b="1" dirty="0">
                <a:uFillTx/>
              </a:rPr>
              <a:t>Video Link:</a:t>
            </a:r>
          </a:p>
          <a:p>
            <a:r>
              <a:rPr lang="en-US" b="1" dirty="0"/>
              <a:t>Arctic Glacier Collapses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hlink"/>
                </a:solidFill>
                <a:hlinkClick r:id="rId3"/>
              </a:rPr>
              <a:t>http://www.youtube.com/watch?NR=1&amp;v=zt8qoggxWVg&amp;feature=endscreen</a:t>
            </a:r>
          </a:p>
          <a:p>
            <a:endParaRPr dirty="0">
              <a:uFillTx/>
            </a:endParaRPr>
          </a:p>
        </p:txBody>
      </p:sp>
    </p:spTree>
    <p:extLst>
      <p:ext uri="{BB962C8B-B14F-4D97-AF65-F5344CB8AC3E}">
        <p14:creationId xmlns:p14="http://schemas.microsoft.com/office/powerpoint/2010/main" val="384367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References:</a:t>
            </a:r>
          </a:p>
          <a:p>
            <a:endParaRPr lang="de-DE" dirty="0"/>
          </a:p>
          <a:p>
            <a:pPr marL="171450" indent="-171450">
              <a:buFont typeface="Arial" panose="020B0604020202020204" pitchFamily="34" charset="0"/>
              <a:buChar char="•"/>
            </a:pPr>
            <a:r>
              <a:rPr lang="de-DE" b="1" dirty="0"/>
              <a:t>IPCC</a:t>
            </a:r>
            <a:r>
              <a:rPr lang="de-DE" b="1" baseline="0" dirty="0"/>
              <a:t> AR5. Chapter 13</a:t>
            </a:r>
            <a:br>
              <a:rPr lang="de-DE" b="1" baseline="0" dirty="0"/>
            </a:br>
            <a:r>
              <a:rPr lang="de-DE" baseline="0" dirty="0"/>
              <a:t>http://www.ipcc.ch/report/ar5/wg1/</a:t>
            </a:r>
            <a:endParaRPr lang="de-DE" dirty="0"/>
          </a:p>
          <a:p>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bg1"/>
                </a:solidFill>
              </a:rPr>
              <a:t>Dong-</a:t>
            </a:r>
            <a:r>
              <a:rPr lang="en-US" sz="1200" b="1" dirty="0" err="1">
                <a:solidFill>
                  <a:schemeClr val="bg1"/>
                </a:solidFill>
              </a:rPr>
              <a:t>Jiing</a:t>
            </a:r>
            <a:r>
              <a:rPr lang="en-US" sz="1200" b="1" dirty="0">
                <a:solidFill>
                  <a:schemeClr val="bg1"/>
                </a:solidFill>
              </a:rPr>
              <a:t> et al. Sea Level Rise at East Asia Coasts based on Tide Gauge Analysis</a:t>
            </a:r>
            <a:br>
              <a:rPr lang="en-US" sz="1200" b="1" dirty="0">
                <a:solidFill>
                  <a:schemeClr val="bg1"/>
                </a:solidFill>
              </a:rPr>
            </a:br>
            <a:r>
              <a:rPr lang="de-DE" dirty="0"/>
              <a:t>http://www.comc.ncku.edu.tw/chinese/h_paper/%E6%9C%9F%E5%88%8A%E8%AB%96%E6%96%87%E6%AA%94%E6%A1%882012/98%E5%B9%B4%E5%BA%A6%20Sea%20Level%20Rise%20at%20East%20Asia%20Coasts%20based%20on%20Tide%20Gauge%20Analysis.pdf</a:t>
            </a:r>
          </a:p>
          <a:p>
            <a:pPr marL="171450" indent="-171450">
              <a:buFont typeface="Arial" panose="020B0604020202020204" pitchFamily="34" charset="0"/>
              <a:buChar char="•"/>
            </a:pPr>
            <a:endParaRPr lang="de-DE" b="1" dirty="0"/>
          </a:p>
          <a:p>
            <a:pPr marL="171450" indent="-171450">
              <a:buFont typeface="Arial" panose="020B0604020202020204" pitchFamily="34" charset="0"/>
              <a:buChar char="•"/>
            </a:pPr>
            <a:r>
              <a:rPr lang="de-DE" b="1" dirty="0"/>
              <a:t>World</a:t>
            </a:r>
            <a:r>
              <a:rPr lang="de-DE" b="1" baseline="0" dirty="0"/>
              <a:t> Bank. Turn Down the Heat 2012</a:t>
            </a:r>
            <a:r>
              <a:rPr lang="de-DE" baseline="0" dirty="0"/>
              <a:t/>
            </a:r>
            <a:br>
              <a:rPr lang="de-DE" baseline="0" dirty="0"/>
            </a:br>
            <a:r>
              <a:rPr lang="de-DE" dirty="0"/>
              <a:t>http://documents.worldbank.org/curated/en/865571468149107611/pdf/NonAsciiFileName0.pdf</a:t>
            </a:r>
          </a:p>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6</a:t>
            </a:fld>
            <a:endParaRPr lang="en-US"/>
          </a:p>
        </p:txBody>
      </p:sp>
    </p:spTree>
    <p:extLst>
      <p:ext uri="{BB962C8B-B14F-4D97-AF65-F5344CB8AC3E}">
        <p14:creationId xmlns:p14="http://schemas.microsoft.com/office/powerpoint/2010/main" val="2897098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Shape 2692"/>
        <p:cNvGrpSpPr/>
        <p:nvPr/>
      </p:nvGrpSpPr>
      <p:grpSpPr>
        <a:xfrm>
          <a:off x="0" y="0"/>
          <a:ext cx="0" cy="0"/>
          <a:chOff x="0" y="0"/>
          <a:chExt cx="0" cy="0"/>
        </a:xfrm>
      </p:grpSpPr>
      <p:sp>
        <p:nvSpPr>
          <p:cNvPr id="2693" name="Shape 2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4" name="Shape 26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lang="de-DE" dirty="0">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uFillTx/>
              </a:rPr>
              <a:t>Video Link: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uFillTx/>
              </a:rPr>
              <a:t>Melting Mountain Glaciers -- Changing Planet.</a:t>
            </a:r>
            <a:r>
              <a:rPr lang="en-US" b="1" baseline="0" dirty="0">
                <a:uFillTx/>
              </a:rPr>
              <a:t> </a:t>
            </a:r>
            <a:r>
              <a:rPr lang="en-US" b="0" baseline="0" dirty="0">
                <a:uFillTx/>
              </a:rPr>
              <a:t>National Science Foundation.</a:t>
            </a:r>
            <a:endParaRPr lang="de-DE" b="0" i="0" baseline="0" dirty="0">
              <a:uFillTx/>
            </a:endParaRPr>
          </a:p>
          <a:p>
            <a:r>
              <a:rPr lang="en-US" dirty="0">
                <a:uFillTx/>
              </a:rPr>
              <a:t>https://www.youtube.com/watch?v=XNjIjnFaqgQ</a:t>
            </a:r>
            <a:endParaRPr dirty="0">
              <a:uFillTx/>
            </a:endParaRPr>
          </a:p>
        </p:txBody>
      </p:sp>
    </p:spTree>
    <p:extLst>
      <p:ext uri="{BB962C8B-B14F-4D97-AF65-F5344CB8AC3E}">
        <p14:creationId xmlns:p14="http://schemas.microsoft.com/office/powerpoint/2010/main" val="2525874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uFillTx/>
              <a:latin typeface="+mn-lt"/>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uFillTx/>
                <a:latin typeface="+mn-lt"/>
                <a:cs typeface="Calibri"/>
              </a:rPr>
              <a:t>Reference: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Rozum</a:t>
            </a:r>
            <a:r>
              <a:rPr lang="en-US" sz="1200" b="0" i="0" kern="1200" dirty="0">
                <a:solidFill>
                  <a:schemeClr val="tx1"/>
                </a:solidFill>
                <a:effectLst/>
                <a:latin typeface="+mn-lt"/>
                <a:ea typeface="+mn-ea"/>
                <a:cs typeface="+mn-cs"/>
              </a:rPr>
              <a:t> JS and </a:t>
            </a:r>
            <a:r>
              <a:rPr lang="en-US" sz="1200" b="0" i="0" kern="1200" dirty="0" err="1">
                <a:solidFill>
                  <a:schemeClr val="tx1"/>
                </a:solidFill>
                <a:effectLst/>
                <a:latin typeface="+mn-lt"/>
                <a:ea typeface="+mn-ea"/>
                <a:cs typeface="+mn-cs"/>
              </a:rPr>
              <a:t>Carr</a:t>
            </a:r>
            <a:r>
              <a:rPr lang="en-US" sz="1200" b="0" i="0" kern="1200" dirty="0">
                <a:solidFill>
                  <a:schemeClr val="tx1"/>
                </a:solidFill>
                <a:effectLst/>
                <a:latin typeface="+mn-lt"/>
                <a:ea typeface="+mn-ea"/>
                <a:cs typeface="+mn-cs"/>
              </a:rPr>
              <a:t> SD. 2013. </a:t>
            </a:r>
            <a:r>
              <a:rPr lang="en-US" sz="1200" b="0" i="1" kern="1200" dirty="0">
                <a:solidFill>
                  <a:schemeClr val="tx1"/>
                </a:solidFill>
                <a:effectLst/>
                <a:latin typeface="+mn-lt"/>
                <a:ea typeface="+mn-ea"/>
                <a:cs typeface="+mn-cs"/>
              </a:rPr>
              <a:t>Tools for Coastal Climate Adaptation Planning: A guide for selecting tools to assist with ecosystem-based climate planning</a:t>
            </a:r>
            <a:r>
              <a:rPr lang="en-US" sz="1200" b="0" i="0" kern="1200" dirty="0">
                <a:solidFill>
                  <a:schemeClr val="tx1"/>
                </a:solidFill>
                <a:effectLst/>
                <a:latin typeface="+mn-lt"/>
                <a:ea typeface="+mn-ea"/>
                <a:cs typeface="+mn-cs"/>
              </a:rPr>
              <a:t>. Arlington, Va.: NatureServe. 48pp.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9D596"/>
                </a:solidFill>
                <a:uFillTx/>
                <a:latin typeface="+mn-lt"/>
                <a:cs typeface="Calibri"/>
                <a:hlinkClick r:id="rId3"/>
              </a:rPr>
              <a:t>www.natures</a:t>
            </a:r>
            <a:r>
              <a:rPr lang="en-US" spc="-15" dirty="0">
                <a:solidFill>
                  <a:srgbClr val="F9D596"/>
                </a:solidFill>
                <a:uFillTx/>
                <a:latin typeface="+mn-lt"/>
                <a:cs typeface="Calibri"/>
                <a:hlinkClick r:id="rId3"/>
              </a:rPr>
              <a:t>e</a:t>
            </a:r>
            <a:r>
              <a:rPr lang="en-US" dirty="0">
                <a:solidFill>
                  <a:srgbClr val="F9D596"/>
                </a:solidFill>
                <a:uFillTx/>
                <a:latin typeface="+mn-lt"/>
                <a:cs typeface="Calibri"/>
                <a:hlinkClick r:id="rId3"/>
              </a:rPr>
              <a:t>rve.o</a:t>
            </a:r>
            <a:r>
              <a:rPr lang="en-US" spc="-15" dirty="0">
                <a:solidFill>
                  <a:srgbClr val="F9D596"/>
                </a:solidFill>
                <a:uFillTx/>
                <a:latin typeface="+mn-lt"/>
                <a:cs typeface="Calibri"/>
                <a:hlinkClick r:id="rId3"/>
              </a:rPr>
              <a:t>r</a:t>
            </a:r>
            <a:r>
              <a:rPr lang="en-US" dirty="0">
                <a:solidFill>
                  <a:srgbClr val="F9D596"/>
                </a:solidFill>
                <a:uFillTx/>
                <a:latin typeface="+mn-lt"/>
                <a:cs typeface="Calibri"/>
                <a:hlinkClick r:id="rId3"/>
              </a:rPr>
              <a:t>g/climate</a:t>
            </a:r>
            <a:r>
              <a:rPr lang="en-US" spc="-20" dirty="0">
                <a:solidFill>
                  <a:srgbClr val="F9D596"/>
                </a:solidFill>
                <a:uFillTx/>
                <a:latin typeface="+mn-lt"/>
                <a:cs typeface="Calibri"/>
                <a:hlinkClick r:id="rId3"/>
              </a:rPr>
              <a:t>t</a:t>
            </a:r>
            <a:r>
              <a:rPr lang="en-US" dirty="0">
                <a:solidFill>
                  <a:srgbClr val="F9D596"/>
                </a:solidFill>
                <a:uFillTx/>
                <a:latin typeface="+mn-lt"/>
                <a:cs typeface="Calibri"/>
                <a:hlinkClick r:id="rId3"/>
              </a:rPr>
              <a:t>oolsguide</a:t>
            </a:r>
            <a:r>
              <a:rPr lang="en-US" dirty="0">
                <a:solidFill>
                  <a:srgbClr val="F9D596"/>
                </a:solidFill>
                <a:uFillTx/>
                <a:latin typeface="+mn-lt"/>
                <a:cs typeface="Calibri"/>
              </a:rPr>
              <a:t> </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52</a:t>
            </a:fld>
            <a:endParaRPr lang="en-US"/>
          </a:p>
        </p:txBody>
      </p:sp>
    </p:spTree>
    <p:extLst>
      <p:ext uri="{BB962C8B-B14F-4D97-AF65-F5344CB8AC3E}">
        <p14:creationId xmlns:p14="http://schemas.microsoft.com/office/powerpoint/2010/main" val="862599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sp>
        <p:nvSpPr>
          <p:cNvPr id="2632" name="Shape 26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3" name="Shape 263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lang="de-DE" b="1" dirty="0">
              <a:uFillTx/>
            </a:endParaRPr>
          </a:p>
          <a:p>
            <a:r>
              <a:rPr lang="de-DE" b="1" dirty="0">
                <a:uFillTx/>
              </a:rPr>
              <a:t>Reference:</a:t>
            </a:r>
          </a:p>
          <a:p>
            <a:r>
              <a:rPr lang="de-DE" b="1" dirty="0">
                <a:uFillTx/>
              </a:rPr>
              <a:t>NOAA. </a:t>
            </a:r>
            <a:r>
              <a:rPr lang="en-US" sz="1200" b="1" i="0" kern="1200" dirty="0">
                <a:solidFill>
                  <a:schemeClr val="tx1"/>
                </a:solidFill>
                <a:effectLst/>
                <a:latin typeface="+mn-lt"/>
                <a:ea typeface="+mn-ea"/>
                <a:cs typeface="+mn-cs"/>
              </a:rPr>
              <a:t>Sea, Lake, and Overland Surges from Hurricanes (SLOSH)</a:t>
            </a:r>
            <a:r>
              <a:rPr lang="en-US" dirty="0"/>
              <a:t/>
            </a:r>
            <a:br>
              <a:rPr lang="en-US" dirty="0"/>
            </a:br>
            <a:r>
              <a:rPr lang="en-US" sz="1200" dirty="0">
                <a:hlinkClick r:id="rId3"/>
              </a:rPr>
              <a:t>http://www.nhc.noaa.gov/surge/slosh.php</a:t>
            </a:r>
            <a:endParaRPr lang="en-US" sz="1200" dirty="0"/>
          </a:p>
          <a:p>
            <a:endParaRPr dirty="0">
              <a:uFillTx/>
            </a:endParaRPr>
          </a:p>
        </p:txBody>
      </p:sp>
    </p:spTree>
    <p:extLst>
      <p:ext uri="{BB962C8B-B14F-4D97-AF65-F5344CB8AC3E}">
        <p14:creationId xmlns:p14="http://schemas.microsoft.com/office/powerpoint/2010/main" val="170555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sp>
        <p:nvSpPr>
          <p:cNvPr id="2611" name="Shape 2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2" name="Shape 261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uFillTx/>
            </a:endParaRPr>
          </a:p>
        </p:txBody>
      </p:sp>
    </p:spTree>
    <p:extLst>
      <p:ext uri="{BB962C8B-B14F-4D97-AF65-F5344CB8AC3E}">
        <p14:creationId xmlns:p14="http://schemas.microsoft.com/office/powerpoint/2010/main" val="254121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7</a:t>
            </a:fld>
            <a:endParaRPr lang="en-US"/>
          </a:p>
        </p:txBody>
      </p:sp>
    </p:spTree>
    <p:extLst>
      <p:ext uri="{BB962C8B-B14F-4D97-AF65-F5344CB8AC3E}">
        <p14:creationId xmlns:p14="http://schemas.microsoft.com/office/powerpoint/2010/main" val="527871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buNone/>
            </a:pPr>
            <a:r>
              <a:rPr lang="en-US">
                <a:uFillTx/>
              </a:rPr>
              <a:t>Do this in small groups. </a:t>
            </a:r>
          </a:p>
        </p:txBody>
      </p:sp>
    </p:spTree>
    <p:extLst>
      <p:ext uri="{BB962C8B-B14F-4D97-AF65-F5344CB8AC3E}">
        <p14:creationId xmlns:p14="http://schemas.microsoft.com/office/powerpoint/2010/main" val="67560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rgbClr val="000000"/>
              </a:solidFill>
              <a:latin typeface="+mn-lt"/>
              <a:ea typeface="Arial"/>
              <a:cs typeface="Arial"/>
              <a:sym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uFillTx/>
              </a:rPr>
              <a:t>Roads are one of the most common forms of infrastructure near the coast.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uFillTx/>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uFillTx/>
              </a:rPr>
              <a:t>The ocean is a very high energy environment,</a:t>
            </a:r>
            <a:r>
              <a:rPr lang="en-US" baseline="0" dirty="0">
                <a:uFillTx/>
              </a:rPr>
              <a:t> even without rising sea levels.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uFillTx/>
            </a:endParaRPr>
          </a:p>
          <a:p>
            <a:pPr marL="171450" indent="-171450">
              <a:buFont typeface="Arial" panose="020B0604020202020204" pitchFamily="34" charset="0"/>
              <a:buChar char="•"/>
            </a:pPr>
            <a:r>
              <a:rPr lang="en-US" dirty="0">
                <a:uFillTx/>
              </a:rPr>
              <a:t>Much engineering technology has been developed to deal with the energetic threats of the ocean and dynamic coastal lands to infrastructure like roads. </a:t>
            </a:r>
          </a:p>
          <a:p>
            <a:pPr>
              <a:buNone/>
            </a:pPr>
            <a:endParaRPr lang="de-DE" dirty="0">
              <a:uFillTx/>
            </a:endParaRPr>
          </a:p>
          <a:p>
            <a:pPr>
              <a:buNone/>
            </a:pPr>
            <a:endParaRPr lang="de-DE" dirty="0">
              <a:uFillTx/>
            </a:endParaRPr>
          </a:p>
          <a:p>
            <a:pPr>
              <a:buNone/>
            </a:pPr>
            <a:r>
              <a:rPr lang="de-DE" b="1" dirty="0">
                <a:uFillTx/>
              </a:rPr>
              <a:t>Video</a:t>
            </a:r>
            <a:r>
              <a:rPr lang="de-DE" b="1" baseline="0" dirty="0">
                <a:uFillTx/>
              </a:rPr>
              <a:t>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chemeClr val="hlink"/>
                </a:solidFill>
                <a:hlinkClick r:id="rId3"/>
              </a:rPr>
              <a:t>https://www.youtube.com/watch?feature=player_embedded&amp;v=__AhijdLmaE#!</a:t>
            </a:r>
          </a:p>
          <a:p>
            <a:pPr>
              <a:buNone/>
            </a:pPr>
            <a:endParaRPr lang="en-US" dirty="0">
              <a:uFillTx/>
            </a:endParaRPr>
          </a:p>
          <a:p>
            <a:pPr>
              <a:buNone/>
            </a:pPr>
            <a:endParaRPr lang="de-DE" dirty="0">
              <a:uFillTx/>
            </a:endParaRPr>
          </a:p>
          <a:p>
            <a:pPr>
              <a:buNone/>
            </a:pPr>
            <a:endParaRPr lang="en-US" dirty="0">
              <a:uFillTx/>
            </a:endParaRPr>
          </a:p>
        </p:txBody>
      </p:sp>
    </p:spTree>
    <p:extLst>
      <p:ext uri="{BB962C8B-B14F-4D97-AF65-F5344CB8AC3E}">
        <p14:creationId xmlns:p14="http://schemas.microsoft.com/office/powerpoint/2010/main" val="337866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rgbClr val="000000"/>
              </a:solidFill>
              <a:uFillTx/>
              <a:latin typeface="+mn-lt"/>
              <a:cs typeface="Arial"/>
              <a:sym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uFillTx/>
              </a:rPr>
              <a:t>Asian countries and populations are the most vulnerable of all.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uFillTx/>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uFillTx/>
              </a:rPr>
              <a:t>This map shows how populations that are near sea level are concentrated in Asia, and this is because of South</a:t>
            </a:r>
            <a:r>
              <a:rPr lang="en-US" baseline="0" dirty="0">
                <a:uFillTx/>
              </a:rPr>
              <a:t> East</a:t>
            </a:r>
            <a:r>
              <a:rPr lang="en-US" dirty="0">
                <a:uFillTx/>
              </a:rPr>
              <a:t> Asia and the Asian Pacific.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uFillTx/>
            </a:endParaRPr>
          </a:p>
          <a:p>
            <a:pPr marL="171450" indent="-171450">
              <a:lnSpc>
                <a:spcPct val="130000"/>
              </a:lnSpc>
              <a:buFont typeface="Arial" panose="020B0604020202020204" pitchFamily="34" charset="0"/>
              <a:buChar char="•"/>
            </a:pPr>
            <a:r>
              <a:rPr lang="en-US" dirty="0"/>
              <a:t>Sea level rise is slow but very serious </a:t>
            </a:r>
            <a:r>
              <a:rPr lang="en-US" i="1" dirty="0"/>
              <a:t>(sometimes called “A slow-motion flood”)</a:t>
            </a:r>
          </a:p>
          <a:p>
            <a:pPr marL="171450" indent="-171450">
              <a:lnSpc>
                <a:spcPct val="130000"/>
              </a:lnSpc>
              <a:buFont typeface="Arial" panose="020B0604020202020204" pitchFamily="34" charset="0"/>
              <a:buChar char="•"/>
            </a:pPr>
            <a:endParaRPr lang="en-US" dirty="0">
              <a:uFillTx/>
            </a:endParaRPr>
          </a:p>
          <a:p>
            <a:pPr marL="171450" indent="-171450">
              <a:lnSpc>
                <a:spcPct val="130000"/>
              </a:lnSpc>
              <a:buFont typeface="Arial" panose="020B0604020202020204" pitchFamily="34" charset="0"/>
              <a:buChar char="•"/>
            </a:pPr>
            <a:r>
              <a:rPr lang="en-US" dirty="0">
                <a:uFillTx/>
              </a:rPr>
              <a:t>Sea level has been rising since the early 1900s</a:t>
            </a:r>
          </a:p>
          <a:p>
            <a:pPr marL="628650" lvl="1" indent="-171450">
              <a:lnSpc>
                <a:spcPct val="130000"/>
              </a:lnSpc>
              <a:buFont typeface="Arial" panose="020B0604020202020204" pitchFamily="34" charset="0"/>
              <a:buChar char="•"/>
            </a:pPr>
            <a:r>
              <a:rPr lang="en-US" dirty="0">
                <a:uFillTx/>
              </a:rPr>
              <a:t>After ~6,000 years of stability</a:t>
            </a:r>
          </a:p>
          <a:p>
            <a:pPr marL="628650" lvl="1" indent="-171450">
              <a:lnSpc>
                <a:spcPct val="130000"/>
              </a:lnSpc>
              <a:buFont typeface="Arial" panose="020B0604020202020204" pitchFamily="34" charset="0"/>
              <a:buChar char="•"/>
            </a:pPr>
            <a:endParaRPr lang="en-US" dirty="0">
              <a:uFillTx/>
            </a:endParaRPr>
          </a:p>
          <a:p>
            <a:pPr marL="171450" indent="-171450">
              <a:lnSpc>
                <a:spcPct val="130000"/>
              </a:lnSpc>
              <a:buFont typeface="Arial" panose="020B0604020202020204" pitchFamily="34" charset="0"/>
              <a:buChar char="•"/>
            </a:pPr>
            <a:r>
              <a:rPr lang="en-US" dirty="0">
                <a:uFillTx/>
              </a:rPr>
              <a:t>Will continue for centuries and perhaps millennia regardless of what humanity does about GHG. </a:t>
            </a:r>
          </a:p>
          <a:p>
            <a:pPr marL="628650" lvl="1" indent="-171450">
              <a:lnSpc>
                <a:spcPct val="130000"/>
              </a:lnSpc>
              <a:buFont typeface="Arial" panose="020B0604020202020204" pitchFamily="34" charset="0"/>
              <a:buChar char="•"/>
            </a:pPr>
            <a:r>
              <a:rPr lang="en-US" dirty="0">
                <a:uFillTx/>
              </a:rPr>
              <a:t>A lot of SLR is already “cooked in” to the climate system by past human emissions. It is happening and cannot be stopped. </a:t>
            </a:r>
          </a:p>
          <a:p>
            <a:pPr marL="628650" lvl="1" indent="-171450">
              <a:lnSpc>
                <a:spcPct val="130000"/>
              </a:lnSpc>
              <a:buFont typeface="Arial" panose="020B0604020202020204" pitchFamily="34" charset="0"/>
              <a:buChar char="•"/>
            </a:pPr>
            <a:endParaRPr lang="en-US" dirty="0">
              <a:uFillTx/>
            </a:endParaRPr>
          </a:p>
          <a:p>
            <a:pPr marL="171450" indent="-171450">
              <a:lnSpc>
                <a:spcPct val="130000"/>
              </a:lnSpc>
              <a:buFont typeface="Arial" panose="020B0604020202020204" pitchFamily="34" charset="0"/>
              <a:buChar char="•"/>
            </a:pPr>
            <a:r>
              <a:rPr lang="en-US" dirty="0">
                <a:uFillTx/>
              </a:rPr>
              <a:t>Easy to ignore because flooding does not become obvious until there are rare peak episodic sea-level events (large storms, flood, storm-surge). </a:t>
            </a:r>
          </a:p>
          <a:p>
            <a:pPr marL="171450" indent="-171450">
              <a:lnSpc>
                <a:spcPct val="130000"/>
              </a:lnSpc>
              <a:buFont typeface="Arial" panose="020B0604020202020204" pitchFamily="34" charset="0"/>
              <a:buChar char="•"/>
            </a:pPr>
            <a:endParaRPr lang="en-US" dirty="0">
              <a:uFillTx/>
            </a:endParaRPr>
          </a:p>
          <a:p>
            <a:pPr marL="171450" indent="-171450">
              <a:lnSpc>
                <a:spcPct val="130000"/>
              </a:lnSpc>
              <a:buFont typeface="Arial" panose="020B0604020202020204" pitchFamily="34" charset="0"/>
              <a:buChar char="•"/>
            </a:pPr>
            <a:r>
              <a:rPr lang="en-US" dirty="0">
                <a:uFillTx/>
              </a:rPr>
              <a:t>Salinization of waters, soils, and groundwater happen first and before inundations and are highly disruptive. </a:t>
            </a:r>
          </a:p>
          <a:p>
            <a:pPr marL="171450" indent="-171450">
              <a:lnSpc>
                <a:spcPct val="130000"/>
              </a:lnSpc>
              <a:buFont typeface="Arial" panose="020B0604020202020204" pitchFamily="34" charset="0"/>
              <a:buChar char="•"/>
            </a:pPr>
            <a:endParaRPr lang="en-US" dirty="0">
              <a:uFillTx/>
            </a:endParaRPr>
          </a:p>
          <a:p>
            <a:pPr marL="171450" indent="-171450">
              <a:lnSpc>
                <a:spcPct val="130000"/>
              </a:lnSpc>
              <a:buFont typeface="Arial" panose="020B0604020202020204" pitchFamily="34" charset="0"/>
              <a:buChar char="•"/>
            </a:pPr>
            <a:r>
              <a:rPr lang="en-US" dirty="0">
                <a:uFillTx/>
              </a:rPr>
              <a:t>There will not be better answers anytime soon, so this is the best time to act.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uFillTx/>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uFillTx/>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uFillTx/>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Reference: </a:t>
            </a:r>
            <a:r>
              <a:rPr lang="en-US" sz="1200" b="0" i="0" u="none" strike="noStrike" cap="none" baseline="0" dirty="0">
                <a:solidFill>
                  <a:srgbClr val="000000"/>
                </a:solidFill>
                <a:latin typeface="+mn-lt"/>
                <a:ea typeface="Arial"/>
                <a:cs typeface="Arial"/>
                <a:sym typeface="Aria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000000"/>
                </a:solidFill>
                <a:latin typeface="+mn-lt"/>
                <a:ea typeface="Arial"/>
                <a:cs typeface="Arial"/>
                <a:sym typeface="Arial"/>
              </a:rPr>
              <a:t>Graphic by Kiln.it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000000"/>
                </a:solidFill>
                <a:latin typeface="+mn-lt"/>
                <a:ea typeface="Arial"/>
                <a:cs typeface="Arial"/>
                <a:sym typeface="Arial"/>
              </a:rPr>
              <a:t>http://www.carbonmap.org/#SeaLevel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uFillTx/>
            </a:endParaRPr>
          </a:p>
        </p:txBody>
      </p:sp>
      <p:sp>
        <p:nvSpPr>
          <p:cNvPr id="4" name="Slide Number Placeholder 3"/>
          <p:cNvSpPr>
            <a:spLocks noGrp="1"/>
          </p:cNvSpPr>
          <p:nvPr>
            <p:ph type="sldNum" idx="10"/>
          </p:nvPr>
        </p:nvSpPr>
        <p:spPr/>
        <p:txBody>
          <a:bodyPr/>
          <a:lstStyle/>
          <a:p>
            <a:endParaRPr lang="en-US">
              <a:uFillTx/>
            </a:endParaRPr>
          </a:p>
        </p:txBody>
      </p:sp>
    </p:spTree>
    <p:extLst>
      <p:ext uri="{BB962C8B-B14F-4D97-AF65-F5344CB8AC3E}">
        <p14:creationId xmlns:p14="http://schemas.microsoft.com/office/powerpoint/2010/main" val="1081968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7BE8FF02-D5CD-4905-8B5D-40AABE6C4790}"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1669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aphic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A61022B-4BD3-4EEA-9145-4118AEB8DDE4}" type="datetime1">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82956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18813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White_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85319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C023C7E9-8E44-4B57-A427-9DA3E22B97E1}"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37191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45422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3018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75911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kehome Mess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06EDCAE9-A8F4-4A7B-BCED-624CFFF51B23}"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51536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home Message_2fiel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707323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6A86CCF-437F-47C7-9564-6D550984800C}"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13621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dule Title &amp; To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741073"/>
            <a:ext cx="11396869" cy="190990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b="1" i="0" baseline="0">
                <a:solidFill>
                  <a:schemeClr val="bg1"/>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3922643"/>
            <a:ext cx="11396869" cy="2054087"/>
          </a:xfrm>
        </p:spPr>
        <p:txBody>
          <a:bodyPr anchor="ctr">
            <a:normAutofit/>
          </a:bodyPr>
          <a:lstStyle>
            <a:lvl1pPr marL="0" indent="0" algn="ctr">
              <a:lnSpc>
                <a:spcPct val="150000"/>
              </a:lnSpc>
              <a:buNone/>
              <a:defRPr sz="4400" b="1" i="0" baseline="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p>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2CEEAB68-F788-4DBE-AF00-2C57A5919685}"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277944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B33235ED-4126-4712-BB18-29AFEC51B2A4}"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259130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rther Reading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00B8773B-78D5-48E1-868F-5D71705455F2}"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77780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DC848CCD-A32C-4641-886E-6B6831FDF475}"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10"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Tree>
    <p:extLst>
      <p:ext uri="{BB962C8B-B14F-4D97-AF65-F5344CB8AC3E}">
        <p14:creationId xmlns:p14="http://schemas.microsoft.com/office/powerpoint/2010/main" val="42204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ut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930D6B46-770D-4459-B003-16939942E208}"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87446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4069" y="1424823"/>
            <a:ext cx="11370365" cy="5296651"/>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E70B50D1-3D3E-4173-9840-3966477EC7AE}"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06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6A86CCF-437F-47C7-9564-6D550984800C}"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09496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51718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_title_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 y="0"/>
            <a:ext cx="12192000" cy="6858000"/>
          </a:xfrm>
          <a:prstGeom prst="rect">
            <a:avLst/>
          </a:prstGeom>
        </p:spPr>
      </p:pic>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4" name="Content Placeholder 3"/>
          <p:cNvSpPr>
            <a:spLocks noGrp="1"/>
          </p:cNvSpPr>
          <p:nvPr>
            <p:ph sz="half" idx="2"/>
          </p:nvPr>
        </p:nvSpPr>
        <p:spPr>
          <a:xfrm>
            <a:off x="609600" y="2174875"/>
            <a:ext cx="5386917"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914400" indent="0">
              <a:lnSpc>
                <a:spcPct val="110000"/>
              </a:lnSpc>
              <a:spcBef>
                <a:spcPts val="300"/>
              </a:spcBef>
              <a:spcAft>
                <a:spcPts val="300"/>
              </a:spcAft>
              <a:buFont typeface="Wingdings" charset="2"/>
              <a:buNone/>
              <a:defRPr sz="1800"/>
            </a:lvl3pPr>
            <a:lvl4pPr marL="1371600" indent="0">
              <a:lnSpc>
                <a:spcPct val="110000"/>
              </a:lnSpc>
              <a:spcBef>
                <a:spcPts val="300"/>
              </a:spcBef>
              <a:spcAft>
                <a:spcPts val="300"/>
              </a:spcAft>
              <a:buFont typeface="Wingdings" charset="2"/>
              <a:buNone/>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7" name="Date Placeholder 6"/>
          <p:cNvSpPr>
            <a:spLocks noGrp="1"/>
          </p:cNvSpPr>
          <p:nvPr>
            <p:ph type="dt" sz="half" idx="10"/>
          </p:nvPr>
        </p:nvSpPr>
        <p:spPr/>
        <p:txBody>
          <a:bodyPr/>
          <a:lstStyle/>
          <a:p>
            <a:fld id="{56C84032-2427-B749-AEE9-A70223192715}" type="datetimeFigureOut">
              <a:rPr lang="en-US" smtClean="0"/>
              <a:t>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2"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9741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2FC456E5-86F8-48B5-BCEC-222B195DEFE3}"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28306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7761151F-8C6D-4B5E-8ECF-8F638BEB18A8}" type="datetime1">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51745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B5835-5D57-4F97-B64E-740F32DDF1D3}" type="datetime1">
              <a:rPr lang="en-US" smtClean="0"/>
              <a:t>1/10/2017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22075051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85" r:id="rId4"/>
    <p:sldLayoutId id="2147483725" r:id="rId5"/>
    <p:sldLayoutId id="2147483652" r:id="rId6"/>
    <p:sldLayoutId id="2147483721" r:id="rId7"/>
    <p:sldLayoutId id="2147483695" r:id="rId8"/>
    <p:sldLayoutId id="2147483654" r:id="rId9"/>
    <p:sldLayoutId id="2147483696" r:id="rId10"/>
    <p:sldLayoutId id="2147483691" r:id="rId11"/>
    <p:sldLayoutId id="2147483722" r:id="rId12"/>
    <p:sldLayoutId id="2147483697" r:id="rId13"/>
    <p:sldLayoutId id="2147483665" r:id="rId14"/>
    <p:sldLayoutId id="2147483724" r:id="rId15"/>
    <p:sldLayoutId id="2147483708" r:id="rId16"/>
    <p:sldLayoutId id="2147483666" r:id="rId17"/>
    <p:sldLayoutId id="2147483709" r:id="rId18"/>
    <p:sldLayoutId id="2147483667" r:id="rId19"/>
    <p:sldLayoutId id="2147483693" r:id="rId20"/>
    <p:sldLayoutId id="2147483692" r:id="rId21"/>
    <p:sldLayoutId id="2147483663"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31.xml"/><Relationship Id="rId7" Type="http://schemas.openxmlformats.org/officeDocument/2006/relationships/oleObject" Target="../embeddings/oleObject2.bin"/><Relationship Id="rId12"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28.wmf"/><Relationship Id="rId11" Type="http://schemas.openxmlformats.org/officeDocument/2006/relationships/oleObject" Target="../embeddings/oleObject5.bin"/><Relationship Id="rId5" Type="http://schemas.openxmlformats.org/officeDocument/2006/relationships/oleObject" Target="../embeddings/oleObject1.bin"/><Relationship Id="rId10" Type="http://schemas.openxmlformats.org/officeDocument/2006/relationships/oleObject" Target="../embeddings/oleObject4.bin"/><Relationship Id="rId4" Type="http://schemas.openxmlformats.org/officeDocument/2006/relationships/image" Target="../media/image30.jpeg"/><Relationship Id="rId9"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39.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youtube.com/v/0WyD2aiqP_s"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hyperlink" Target="http://youtube.com/v/GHbkmGljo_M"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48.xml.rels><?xml version="1.0" encoding="UTF-8" standalone="yes"?>
<Relationships xmlns="http://schemas.openxmlformats.org/package/2006/relationships"><Relationship Id="rId3" Type="http://schemas.openxmlformats.org/officeDocument/2006/relationships/hyperlink" Target="http://youtube.com/v/VEuEqgdJXHg"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hyperlink" Target="http://youtube.com/v/Poz520XFOE0"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youtube.com/v/XNjIjnFaqgQ"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hyperlink" Target="http://documents.worldbank.org/curated/en/865571468149107611/pdf/NonAsciiFileName0.pdf" TargetMode="External"/><Relationship Id="rId7" Type="http://schemas.openxmlformats.org/officeDocument/2006/relationships/hyperlink" Target="https://sealevel.nasa.gov/understanding-sea-level/causes/overview" TargetMode="External"/><Relationship Id="rId2" Type="http://schemas.openxmlformats.org/officeDocument/2006/relationships/hyperlink" Target="http://www.ipcc.ch/report/ar5/wg1/" TargetMode="External"/><Relationship Id="rId1" Type="http://schemas.openxmlformats.org/officeDocument/2006/relationships/slideLayout" Target="../slideLayouts/slideLayout19.xml"/><Relationship Id="rId6" Type="http://schemas.openxmlformats.org/officeDocument/2006/relationships/hyperlink" Target="http://www.sustainablecitiescollective.com/david-thorpe/1038231/revealed-greatest-global-business-and-societal-opportunities-sustainability" TargetMode="External"/><Relationship Id="rId5" Type="http://schemas.openxmlformats.org/officeDocument/2006/relationships/hyperlink" Target="https://www.washingtonpost.com/news/wonk/wp/2013/08/20/these-20-cities-have-the-most-to-lose-from-rising-sea-levels/" TargetMode="External"/><Relationship Id="rId4" Type="http://schemas.openxmlformats.org/officeDocument/2006/relationships/hyperlink" Target="http://www.climatecentral.org/news/nations-megacities-face-20-feet-of-sea-level-rise-19217"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cied.ucar.edu/sea-level-change-bangladesh" TargetMode="External"/><Relationship Id="rId2" Type="http://schemas.openxmlformats.org/officeDocument/2006/relationships/hyperlink" Target="http://ocean.si.edu/sea-level-rise" TargetMode="External"/><Relationship Id="rId1" Type="http://schemas.openxmlformats.org/officeDocument/2006/relationships/slideLayout" Target="../slideLayouts/slideLayout19.xml"/><Relationship Id="rId5" Type="http://schemas.openxmlformats.org/officeDocument/2006/relationships/hyperlink" Target="http://www.spc.int/climate-change/fisheries/assessment/e-book/index.html#/3/zoomed" TargetMode="External"/><Relationship Id="rId4" Type="http://schemas.openxmlformats.org/officeDocument/2006/relationships/hyperlink" Target="https://unfccc.int/files/national_reports/non-annex_i_natcom/cge/application/vnd.ms-powerpoint/coastal_zones.pps"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hyperlink" Target="http://www.winrock.org/"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watch?feature=player_embedded&amp;v=__AhijdLma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4" y="862944"/>
            <a:ext cx="11396869" cy="2526125"/>
          </a:xfrm>
        </p:spPr>
        <p:txBody>
          <a:bodyPr/>
          <a:lstStyle/>
          <a:p>
            <a:r>
              <a:rPr lang="de-DE" dirty="0"/>
              <a:t>Bangladesh Climate-Resilient Ecosystem Curriculum (BACUM)</a:t>
            </a:r>
            <a:endParaRPr lang="en-US" dirty="0"/>
          </a:p>
        </p:txBody>
      </p:sp>
      <p:sp>
        <p:nvSpPr>
          <p:cNvPr id="3" name="Subtitle 2"/>
          <p:cNvSpPr>
            <a:spLocks noGrp="1"/>
          </p:cNvSpPr>
          <p:nvPr>
            <p:ph type="subTitle" idx="1"/>
          </p:nvPr>
        </p:nvSpPr>
        <p:spPr>
          <a:xfrm>
            <a:off x="397564" y="3622033"/>
            <a:ext cx="11396869" cy="1444484"/>
          </a:xfrm>
        </p:spPr>
        <p:txBody>
          <a:bodyPr/>
          <a:lstStyle/>
          <a:p>
            <a:r>
              <a:rPr lang="de-DE" dirty="0"/>
              <a:t>Module 1: Introduction to Climate Change</a:t>
            </a:r>
            <a:endParaRPr lang="en-US" dirty="0"/>
          </a:p>
        </p:txBody>
      </p:sp>
    </p:spTree>
    <p:extLst>
      <p:ext uri="{BB962C8B-B14F-4D97-AF65-F5344CB8AC3E}">
        <p14:creationId xmlns:p14="http://schemas.microsoft.com/office/powerpoint/2010/main" val="373111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Population within 5m of sea level</a:t>
            </a:r>
          </a:p>
        </p:txBody>
      </p:sp>
      <p:pic>
        <p:nvPicPr>
          <p:cNvPr id="3" name="Picture 2" descr="SeaLevel5metersMap.png"/>
          <p:cNvPicPr>
            <a:picLocks noChangeAspect="1"/>
          </p:cNvPicPr>
          <p:nvPr/>
        </p:nvPicPr>
        <p:blipFill rotWithShape="1">
          <a:blip r:embed="rId3"/>
          <a:srcRect l="1836" t="1988" r="1342" b="1769"/>
          <a:stretch/>
        </p:blipFill>
        <p:spPr>
          <a:xfrm>
            <a:off x="385629" y="1160386"/>
            <a:ext cx="11314536" cy="5623392"/>
          </a:xfrm>
          <a:prstGeom prst="rect">
            <a:avLst/>
          </a:prstGeom>
        </p:spPr>
      </p:pic>
    </p:spTree>
    <p:extLst>
      <p:ext uri="{BB962C8B-B14F-4D97-AF65-F5344CB8AC3E}">
        <p14:creationId xmlns:p14="http://schemas.microsoft.com/office/powerpoint/2010/main" val="387114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uFillTx/>
              </a:rPr>
              <a:t>Video: What is sea level?</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57" t="24198" r="40395" b="20687"/>
          <a:stretch/>
        </p:blipFill>
        <p:spPr>
          <a:xfrm>
            <a:off x="807828" y="1340674"/>
            <a:ext cx="9778532" cy="5367934"/>
          </a:xfrm>
          <a:prstGeom prst="rect">
            <a:avLst/>
          </a:prstGeom>
        </p:spPr>
      </p:pic>
    </p:spTree>
    <p:extLst>
      <p:ext uri="{BB962C8B-B14F-4D97-AF65-F5344CB8AC3E}">
        <p14:creationId xmlns:p14="http://schemas.microsoft.com/office/powerpoint/2010/main" val="3763872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p:cNvSpPr>
            <a:spLocks noGrp="1" noChangeArrowheads="1"/>
          </p:cNvSpPr>
          <p:nvPr>
            <p:ph idx="1"/>
          </p:nvPr>
        </p:nvSpPr>
        <p:spPr>
          <a:xfrm>
            <a:off x="424069" y="1634373"/>
            <a:ext cx="11253581" cy="4785477"/>
          </a:xfrm>
        </p:spPr>
        <p:txBody>
          <a:bodyPr>
            <a:noAutofit/>
          </a:bodyPr>
          <a:lstStyle/>
          <a:p>
            <a:r>
              <a:rPr lang="en-GB" sz="2800" dirty="0"/>
              <a:t>Population and agriculture is concentrated in low-elevation coastal areas that are vulnerable to sea level rise.</a:t>
            </a:r>
          </a:p>
          <a:p>
            <a:r>
              <a:rPr lang="en-GB" sz="2800" dirty="0"/>
              <a:t>Sea level rise appears to be a serious problem, but the uncertainties are large</a:t>
            </a:r>
          </a:p>
          <a:p>
            <a:r>
              <a:rPr lang="en-GB" sz="2800" dirty="0"/>
              <a:t>Impacts are strongly influenced by human choice</a:t>
            </a:r>
          </a:p>
          <a:p>
            <a:r>
              <a:rPr lang="en-GB" sz="2800" dirty="0"/>
              <a:t>Reducing GHG emissions reduces but does not avoid sea level rise impacts. </a:t>
            </a:r>
          </a:p>
          <a:p>
            <a:r>
              <a:rPr lang="en-GB" sz="2800" dirty="0"/>
              <a:t>Preparing to adapt is prudent, particularly given the need to address multiple stresses and managing existing problems</a:t>
            </a:r>
          </a:p>
        </p:txBody>
      </p:sp>
      <p:sp>
        <p:nvSpPr>
          <p:cNvPr id="361474" name="Rectangle 2"/>
          <p:cNvSpPr>
            <a:spLocks noGrp="1" noChangeArrowheads="1"/>
          </p:cNvSpPr>
          <p:nvPr>
            <p:ph type="title"/>
          </p:nvPr>
        </p:nvSpPr>
        <p:spPr/>
        <p:txBody>
          <a:bodyPr>
            <a:normAutofit fontScale="90000"/>
          </a:bodyPr>
          <a:lstStyle/>
          <a:p>
            <a:r>
              <a:rPr lang="en-GB" dirty="0">
                <a:uFillTx/>
              </a:rPr>
              <a:t>How SLR Matters in South Asia and South East Asia</a:t>
            </a:r>
          </a:p>
        </p:txBody>
      </p:sp>
    </p:spTree>
    <p:extLst>
      <p:ext uri="{BB962C8B-B14F-4D97-AF65-F5344CB8AC3E}">
        <p14:creationId xmlns:p14="http://schemas.microsoft.com/office/powerpoint/2010/main" val="12038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Countries at Risk of Sea Level Rise </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08" t="3618" r="2961" b="3425"/>
          <a:stretch/>
        </p:blipFill>
        <p:spPr>
          <a:xfrm>
            <a:off x="1638051" y="45421"/>
            <a:ext cx="10412435" cy="6723261"/>
          </a:xfrm>
          <a:prstGeom prst="rect">
            <a:avLst/>
          </a:prstGeom>
        </p:spPr>
      </p:pic>
    </p:spTree>
    <p:extLst>
      <p:ext uri="{BB962C8B-B14F-4D97-AF65-F5344CB8AC3E}">
        <p14:creationId xmlns:p14="http://schemas.microsoft.com/office/powerpoint/2010/main" val="2976619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222"/>
          <a:stretch/>
        </p:blipFill>
        <p:spPr>
          <a:xfrm>
            <a:off x="0" y="0"/>
            <a:ext cx="12172608" cy="6858000"/>
          </a:xfrm>
          <a:prstGeom prst="rect">
            <a:avLst/>
          </a:prstGeom>
        </p:spPr>
      </p:pic>
    </p:spTree>
    <p:extLst>
      <p:ext uri="{BB962C8B-B14F-4D97-AF65-F5344CB8AC3E}">
        <p14:creationId xmlns:p14="http://schemas.microsoft.com/office/powerpoint/2010/main" val="2645441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Cities at Risk of Sea Level Rise</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834"/>
          <a:stretch/>
        </p:blipFill>
        <p:spPr>
          <a:xfrm>
            <a:off x="1" y="816"/>
            <a:ext cx="12192000" cy="6857184"/>
          </a:xfrm>
          <a:prstGeom prst="rect">
            <a:avLst/>
          </a:prstGeom>
        </p:spPr>
      </p:pic>
    </p:spTree>
    <p:extLst>
      <p:ext uri="{BB962C8B-B14F-4D97-AF65-F5344CB8AC3E}">
        <p14:creationId xmlns:p14="http://schemas.microsoft.com/office/powerpoint/2010/main" val="975375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Shape 165"/>
          <p:cNvSpPr txBox="1">
            <a:spLocks/>
          </p:cNvSpPr>
          <p:nvPr/>
        </p:nvSpPr>
        <p:spPr>
          <a:xfrm>
            <a:off x="2392951" y="1972076"/>
            <a:ext cx="7406099" cy="4117799"/>
          </a:xfrm>
          <a:prstGeom prst="rect">
            <a:avLst/>
          </a:prstGeom>
          <a:noFill/>
        </p:spPr>
        <p:txBody>
          <a:bodyPr lIns="91425" tIns="91425" rIns="91425" bIns="91425" anchor="t" anchorCtr="0">
            <a:noAutofit/>
          </a:bodyPr>
          <a:lstStyle/>
          <a:p>
            <a:pPr lvl="0" rtl="0">
              <a:buNone/>
            </a:pPr>
            <a:r>
              <a:rPr lang="en-US" sz="2400" dirty="0">
                <a:solidFill>
                  <a:srgbClr val="FFFFFF"/>
                </a:solidFill>
              </a:rPr>
              <a:t> </a:t>
            </a:r>
          </a:p>
          <a:p>
            <a:endParaRPr lang="en-US" sz="2400" dirty="0">
              <a:solidFill>
                <a:srgbClr val="FFFFFF"/>
              </a:solidFill>
            </a:endParaRPr>
          </a:p>
          <a:p>
            <a:endParaRPr lang="en-US" sz="2400" dirty="0">
              <a:solidFill>
                <a:srgbClr val="FFFFFF"/>
              </a:solidFill>
            </a:endParaRPr>
          </a:p>
          <a:p>
            <a:endParaRPr lang="en-US" sz="2400" dirty="0">
              <a:solidFill>
                <a:srgbClr val="FFFFFF"/>
              </a:solidFill>
            </a:endParaRPr>
          </a:p>
        </p:txBody>
      </p:sp>
      <p:sp>
        <p:nvSpPr>
          <p:cNvPr id="3" name="Content Placeholder 2"/>
          <p:cNvSpPr>
            <a:spLocks noGrp="1"/>
          </p:cNvSpPr>
          <p:nvPr>
            <p:ph idx="1"/>
          </p:nvPr>
        </p:nvSpPr>
        <p:spPr>
          <a:xfrm>
            <a:off x="625641" y="1790700"/>
            <a:ext cx="11400133" cy="4778541"/>
          </a:xfrm>
        </p:spPr>
        <p:txBody>
          <a:bodyPr>
            <a:noAutofit/>
          </a:bodyPr>
          <a:lstStyle/>
          <a:p>
            <a:r>
              <a:rPr lang="en-US" dirty="0"/>
              <a:t>Does melting sea ice contribute to sea level rise?</a:t>
            </a:r>
          </a:p>
          <a:p>
            <a:r>
              <a:rPr lang="en-US" dirty="0"/>
              <a:t>Do you think sea ice is important to global climate? Why?</a:t>
            </a:r>
          </a:p>
          <a:p>
            <a:pPr>
              <a:spcAft>
                <a:spcPts val="600"/>
              </a:spcAft>
            </a:pPr>
            <a:r>
              <a:rPr lang="en-US" dirty="0">
                <a:solidFill>
                  <a:srgbClr val="000000"/>
                </a:solidFill>
              </a:rPr>
              <a:t>The sea surface is not flat, and so the sea level is not uniform over the globe. However, do you think sea level rises in a uniform manner over the globe? </a:t>
            </a:r>
          </a:p>
          <a:p>
            <a:pPr marL="0" indent="0">
              <a:buNone/>
            </a:pPr>
            <a:r>
              <a:rPr lang="en-US" dirty="0"/>
              <a:t> </a:t>
            </a:r>
          </a:p>
        </p:txBody>
      </p:sp>
      <p:sp>
        <p:nvSpPr>
          <p:cNvPr id="2" name="Title 1"/>
          <p:cNvSpPr>
            <a:spLocks noGrp="1"/>
          </p:cNvSpPr>
          <p:nvPr>
            <p:ph type="title"/>
          </p:nvPr>
        </p:nvSpPr>
        <p:spPr/>
        <p:txBody>
          <a:bodyPr>
            <a:normAutofit/>
          </a:bodyPr>
          <a:lstStyle/>
          <a:p>
            <a:r>
              <a:rPr lang="en-US" dirty="0"/>
              <a:t>Discussion Questions</a:t>
            </a:r>
            <a:endParaRPr lang="en-US" dirty="0">
              <a:uFillTx/>
            </a:endParaRPr>
          </a:p>
        </p:txBody>
      </p:sp>
    </p:spTree>
    <p:extLst>
      <p:ext uri="{BB962C8B-B14F-4D97-AF65-F5344CB8AC3E}">
        <p14:creationId xmlns:p14="http://schemas.microsoft.com/office/powerpoint/2010/main" val="34378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85750" y="1825625"/>
            <a:ext cx="5410200" cy="4351338"/>
          </a:xfrm>
        </p:spPr>
        <p:txBody>
          <a:bodyPr/>
          <a:lstStyle/>
          <a:p>
            <a:pPr marL="0" indent="0">
              <a:buNone/>
            </a:pPr>
            <a:r>
              <a:rPr lang="en-US" dirty="0"/>
              <a:t>Sea level rise is caused primarily by two factors related to global warming: </a:t>
            </a:r>
          </a:p>
          <a:p>
            <a:r>
              <a:rPr lang="en-US" dirty="0"/>
              <a:t>the added water from melting land ice</a:t>
            </a:r>
          </a:p>
          <a:p>
            <a:r>
              <a:rPr lang="en-US" dirty="0"/>
              <a:t>the expansion of sea water as it warms.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24098" y="2092325"/>
            <a:ext cx="6001677" cy="3051699"/>
          </a:xfrm>
        </p:spPr>
      </p:pic>
      <p:sp>
        <p:nvSpPr>
          <p:cNvPr id="3" name="Title 2"/>
          <p:cNvSpPr>
            <a:spLocks noGrp="1"/>
          </p:cNvSpPr>
          <p:nvPr>
            <p:ph type="title"/>
          </p:nvPr>
        </p:nvSpPr>
        <p:spPr/>
        <p:txBody>
          <a:bodyPr/>
          <a:lstStyle/>
          <a:p>
            <a:r>
              <a:rPr lang="de-DE" dirty="0"/>
              <a:t>Causes of Sea Level Rise</a:t>
            </a:r>
            <a:endParaRPr lang="en-US" dirty="0"/>
          </a:p>
        </p:txBody>
      </p:sp>
    </p:spTree>
    <p:extLst>
      <p:ext uri="{BB962C8B-B14F-4D97-AF65-F5344CB8AC3E}">
        <p14:creationId xmlns:p14="http://schemas.microsoft.com/office/powerpoint/2010/main" val="2146970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Global Sea Level</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92" t="1762" r="569" b="1006"/>
          <a:stretch/>
        </p:blipFill>
        <p:spPr>
          <a:xfrm>
            <a:off x="-26539" y="1080000"/>
            <a:ext cx="12218539" cy="5777999"/>
          </a:xfrm>
          <a:prstGeom prst="rect">
            <a:avLst/>
          </a:prstGeom>
        </p:spPr>
      </p:pic>
    </p:spTree>
    <p:extLst>
      <p:ext uri="{BB962C8B-B14F-4D97-AF65-F5344CB8AC3E}">
        <p14:creationId xmlns:p14="http://schemas.microsoft.com/office/powerpoint/2010/main" val="4185784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23850" y="1466850"/>
            <a:ext cx="5695950" cy="5238750"/>
          </a:xfrm>
        </p:spPr>
        <p:txBody>
          <a:bodyPr>
            <a:normAutofit lnSpcReduction="10000"/>
          </a:bodyPr>
          <a:lstStyle/>
          <a:p>
            <a:r>
              <a:rPr lang="en-US" dirty="0"/>
              <a:t>There has been a steady rise in carbon dioxide since the measurements began</a:t>
            </a:r>
          </a:p>
          <a:p>
            <a:r>
              <a:rPr lang="en-US" dirty="0"/>
              <a:t>You can see the rise and fall on a yearly basis due to plants growing and absorbing CO2 every spring and summer. </a:t>
            </a:r>
          </a:p>
          <a:p>
            <a:r>
              <a:rPr lang="en-US" dirty="0"/>
              <a:t>In 2015 the annual growth rate jumped by 3.05 parts per million, the largest year-to-year increase in their 56 years of measurements.</a:t>
            </a:r>
          </a:p>
        </p:txBody>
      </p:sp>
      <p:sp>
        <p:nvSpPr>
          <p:cNvPr id="3" name="Title 2"/>
          <p:cNvSpPr>
            <a:spLocks noGrp="1"/>
          </p:cNvSpPr>
          <p:nvPr>
            <p:ph type="title"/>
          </p:nvPr>
        </p:nvSpPr>
        <p:spPr/>
        <p:txBody>
          <a:bodyPr/>
          <a:lstStyle/>
          <a:p>
            <a:r>
              <a:rPr lang="de-DE" dirty="0"/>
              <a:t>Atmospheric CO2</a:t>
            </a:r>
            <a:endParaRPr lang="en-US" dirty="0"/>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564" t="2399" r="-641" b="3267"/>
          <a:stretch/>
        </p:blipFill>
        <p:spPr>
          <a:xfrm>
            <a:off x="6100555" y="1466850"/>
            <a:ext cx="6091445" cy="4597388"/>
          </a:xfrm>
        </p:spPr>
      </p:pic>
    </p:spTree>
    <p:extLst>
      <p:ext uri="{BB962C8B-B14F-4D97-AF65-F5344CB8AC3E}">
        <p14:creationId xmlns:p14="http://schemas.microsoft.com/office/powerpoint/2010/main" val="247431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a:t>Module 1: Introduction to Climate Change</a:t>
            </a:r>
            <a:endParaRPr lang="en-US" dirty="0"/>
          </a:p>
        </p:txBody>
      </p:sp>
      <p:sp>
        <p:nvSpPr>
          <p:cNvPr id="3" name="Subtitle 2"/>
          <p:cNvSpPr>
            <a:spLocks noGrp="1"/>
          </p:cNvSpPr>
          <p:nvPr>
            <p:ph type="subTitle" idx="1"/>
          </p:nvPr>
        </p:nvSpPr>
        <p:spPr>
          <a:xfrm>
            <a:off x="647700" y="3650977"/>
            <a:ext cx="11357754" cy="2768873"/>
          </a:xfrm>
        </p:spPr>
        <p:txBody>
          <a:bodyPr>
            <a:noAutofit/>
          </a:bodyPr>
          <a:lstStyle/>
          <a:p>
            <a:pPr algn="l"/>
            <a:r>
              <a:rPr lang="de-DE" sz="3600" dirty="0"/>
              <a:t>SECTION II: 	</a:t>
            </a:r>
            <a:r>
              <a:rPr lang="en-US" sz="3600" dirty="0"/>
              <a:t>IMPACTS OF CLIMATE CHANGE ON PEOPLE 				AND THE ENVIRONMENT</a:t>
            </a:r>
            <a:br>
              <a:rPr lang="en-US" sz="3600" dirty="0"/>
            </a:br>
            <a:r>
              <a:rPr lang="en-US" sz="3600" dirty="0"/>
              <a:t>			</a:t>
            </a:r>
            <a:r>
              <a:rPr lang="en-US" dirty="0">
                <a:solidFill>
                  <a:srgbClr val="FFC000"/>
                </a:solidFill>
              </a:rPr>
              <a:t>2.2.	Sea Level Rise</a:t>
            </a:r>
          </a:p>
        </p:txBody>
      </p:sp>
    </p:spTree>
    <p:extLst>
      <p:ext uri="{BB962C8B-B14F-4D97-AF65-F5344CB8AC3E}">
        <p14:creationId xmlns:p14="http://schemas.microsoft.com/office/powerpoint/2010/main" val="50028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4069" y="1424823"/>
            <a:ext cx="11370365" cy="5296651"/>
          </a:xfrm>
        </p:spPr>
        <p:txBody>
          <a:bodyPr>
            <a:noAutofit/>
          </a:bodyPr>
          <a:lstStyle/>
          <a:p>
            <a:pPr>
              <a:lnSpc>
                <a:spcPct val="120000"/>
              </a:lnSpc>
            </a:pPr>
            <a:r>
              <a:rPr lang="en-US" sz="2800" dirty="0"/>
              <a:t>One property of water is that warm water takes up more space than cold water. </a:t>
            </a:r>
          </a:p>
          <a:p>
            <a:pPr>
              <a:lnSpc>
                <a:spcPct val="120000"/>
              </a:lnSpc>
            </a:pPr>
            <a:r>
              <a:rPr lang="en-US" sz="2800" dirty="0"/>
              <a:t>So as the ocean warms from climate change, seawater expands to fill a greater volume and takes up more space.</a:t>
            </a:r>
          </a:p>
          <a:p>
            <a:pPr>
              <a:lnSpc>
                <a:spcPct val="120000"/>
              </a:lnSpc>
            </a:pPr>
            <a:r>
              <a:rPr lang="en-US" sz="2800" dirty="0"/>
              <a:t>This is called </a:t>
            </a:r>
            <a:r>
              <a:rPr lang="en-US" sz="2800" b="1" dirty="0"/>
              <a:t>thermal expansion</a:t>
            </a:r>
            <a:r>
              <a:rPr lang="en-US" sz="2800" dirty="0"/>
              <a:t>, and it is responsible for the remaining one-third of sea level rise to date.</a:t>
            </a:r>
          </a:p>
          <a:p>
            <a:pPr>
              <a:lnSpc>
                <a:spcPct val="120000"/>
              </a:lnSpc>
            </a:pPr>
            <a:r>
              <a:rPr lang="en-US" sz="2800" b="1" dirty="0"/>
              <a:t>Thermal expansion </a:t>
            </a:r>
            <a:r>
              <a:rPr lang="en-US" sz="2800" dirty="0"/>
              <a:t>is an ongoing contributor to sea level rise as long as ocean water continues to increase in temperature.</a:t>
            </a:r>
          </a:p>
          <a:p>
            <a:pPr>
              <a:lnSpc>
                <a:spcPct val="120000"/>
              </a:lnSpc>
            </a:pPr>
            <a:endParaRPr lang="en-US" sz="2800" dirty="0"/>
          </a:p>
        </p:txBody>
      </p:sp>
      <p:sp>
        <p:nvSpPr>
          <p:cNvPr id="3" name="Title 2"/>
          <p:cNvSpPr>
            <a:spLocks noGrp="1"/>
          </p:cNvSpPr>
          <p:nvPr>
            <p:ph type="title"/>
          </p:nvPr>
        </p:nvSpPr>
        <p:spPr/>
        <p:txBody>
          <a:bodyPr/>
          <a:lstStyle/>
          <a:p>
            <a:r>
              <a:rPr lang="de-DE" dirty="0"/>
              <a:t>Why Sea Level on the Rise: Thermal Expansion</a:t>
            </a:r>
            <a:endParaRPr lang="en-US" dirty="0"/>
          </a:p>
        </p:txBody>
      </p:sp>
    </p:spTree>
    <p:extLst>
      <p:ext uri="{BB962C8B-B14F-4D97-AF65-F5344CB8AC3E}">
        <p14:creationId xmlns:p14="http://schemas.microsoft.com/office/powerpoint/2010/main" val="1458680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45775" y="1390650"/>
            <a:ext cx="5931175" cy="5467350"/>
          </a:xfrm>
        </p:spPr>
        <p:txBody>
          <a:bodyPr>
            <a:normAutofit/>
          </a:bodyPr>
          <a:lstStyle/>
          <a:p>
            <a:r>
              <a:rPr lang="en-US" dirty="0"/>
              <a:t>Glaciers and ice sheets, large land-based formations of ice, are melting as global temperatures rise. </a:t>
            </a:r>
          </a:p>
          <a:p>
            <a:r>
              <a:rPr lang="en-US" dirty="0"/>
              <a:t>That meltwater drains into the sea, increasing the ocean's water volume and global sea level. </a:t>
            </a:r>
          </a:p>
          <a:p>
            <a:r>
              <a:rPr lang="en-US" b="1" dirty="0"/>
              <a:t>Melting ice </a:t>
            </a:r>
            <a:r>
              <a:rPr lang="en-US" dirty="0"/>
              <a:t>has caused about two-thirds of the rise in sea level to date, one-third from land ice in Greenland and Antarctica and one third from melting ice on mountains. </a:t>
            </a:r>
          </a:p>
        </p:txBody>
      </p:sp>
      <p:sp>
        <p:nvSpPr>
          <p:cNvPr id="5" name="Title 4"/>
          <p:cNvSpPr>
            <a:spLocks noGrp="1"/>
          </p:cNvSpPr>
          <p:nvPr>
            <p:ph type="title"/>
          </p:nvPr>
        </p:nvSpPr>
        <p:spPr/>
        <p:txBody>
          <a:bodyPr/>
          <a:lstStyle/>
          <a:p>
            <a:r>
              <a:rPr lang="de-DE" dirty="0"/>
              <a:t>Why Sea Level on the Rise: Melting Ice</a:t>
            </a:r>
            <a:endParaRPr lang="en-US" dirty="0"/>
          </a:p>
        </p:txBody>
      </p:sp>
      <p:pic>
        <p:nvPicPr>
          <p:cNvPr id="8"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345" y="1961356"/>
            <a:ext cx="5853430" cy="3658394"/>
          </a:xfrm>
        </p:spPr>
      </p:pic>
    </p:spTree>
    <p:extLst>
      <p:ext uri="{BB962C8B-B14F-4D97-AF65-F5344CB8AC3E}">
        <p14:creationId xmlns:p14="http://schemas.microsoft.com/office/powerpoint/2010/main" val="28468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de-DE" dirty="0"/>
              <a:t>Why Sea Level on the Rise: </a:t>
            </a:r>
            <a:br>
              <a:rPr lang="de-DE" dirty="0"/>
            </a:br>
            <a:r>
              <a:rPr lang="de-DE" dirty="0"/>
              <a:t>Other Contribution</a:t>
            </a:r>
            <a:endParaRPr lang="en-US" dirty="0"/>
          </a:p>
        </p:txBody>
      </p:sp>
      <p:pic>
        <p:nvPicPr>
          <p:cNvPr id="9" name="Content Placeholder 8"/>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1817" t="4623" r="3593" b="3429"/>
          <a:stretch/>
        </p:blipFill>
        <p:spPr>
          <a:xfrm>
            <a:off x="1099393" y="259977"/>
            <a:ext cx="11092607" cy="6357407"/>
          </a:xfrm>
        </p:spPr>
      </p:pic>
      <p:sp>
        <p:nvSpPr>
          <p:cNvPr id="11" name="Oval 10"/>
          <p:cNvSpPr/>
          <p:nvPr/>
        </p:nvSpPr>
        <p:spPr>
          <a:xfrm>
            <a:off x="1099393" y="1104900"/>
            <a:ext cx="3448050" cy="156210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431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Sea Level Change in Bangladesh &amp; Vietnam</a:t>
            </a:r>
            <a:endParaRPr lang="en-US" dirty="0">
              <a:uFillTx/>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6394"/>
            <a:ext cx="12168000" cy="5304851"/>
          </a:xfrm>
          <a:prstGeom prst="rect">
            <a:avLst/>
          </a:prstGeom>
        </p:spPr>
      </p:pic>
    </p:spTree>
    <p:extLst>
      <p:ext uri="{BB962C8B-B14F-4D97-AF65-F5344CB8AC3E}">
        <p14:creationId xmlns:p14="http://schemas.microsoft.com/office/powerpoint/2010/main" val="165763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Sea Level Rise in Bangladesh</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35" t="3247" r="1683" b="4478"/>
          <a:stretch/>
        </p:blipFill>
        <p:spPr>
          <a:xfrm>
            <a:off x="145775" y="1271017"/>
            <a:ext cx="11903529" cy="5293069"/>
          </a:xfrm>
          <a:prstGeom prst="rect">
            <a:avLst/>
          </a:prstGeom>
        </p:spPr>
      </p:pic>
    </p:spTree>
    <p:extLst>
      <p:ext uri="{BB962C8B-B14F-4D97-AF65-F5344CB8AC3E}">
        <p14:creationId xmlns:p14="http://schemas.microsoft.com/office/powerpoint/2010/main" val="2622709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3474" y="0"/>
            <a:ext cx="10819930" cy="6848835"/>
          </a:xfrm>
          <a:prstGeom prst="rect">
            <a:avLst/>
          </a:prstGeom>
        </p:spPr>
      </p:pic>
      <p:pic>
        <p:nvPicPr>
          <p:cNvPr id="4" name="Picture 3"/>
          <p:cNvPicPr>
            <a:picLocks noChangeAspect="1"/>
          </p:cNvPicPr>
          <p:nvPr/>
        </p:nvPicPr>
        <p:blipFill>
          <a:blip r:embed="rId4"/>
          <a:stretch>
            <a:fillRect/>
          </a:stretch>
        </p:blipFill>
        <p:spPr>
          <a:xfrm>
            <a:off x="2929617" y="2579274"/>
            <a:ext cx="7607644" cy="3141904"/>
          </a:xfrm>
          <a:prstGeom prst="rect">
            <a:avLst/>
          </a:prstGeom>
        </p:spPr>
      </p:pic>
      <p:sp>
        <p:nvSpPr>
          <p:cNvPr id="7" name="Title 6"/>
          <p:cNvSpPr>
            <a:spLocks noGrp="1"/>
          </p:cNvSpPr>
          <p:nvPr>
            <p:ph type="title"/>
          </p:nvPr>
        </p:nvSpPr>
        <p:spPr/>
        <p:txBody>
          <a:bodyPr/>
          <a:lstStyle/>
          <a:p>
            <a:r>
              <a:rPr lang="de-DE" dirty="0"/>
              <a:t>Example of Bangkok, Thailand</a:t>
            </a:r>
            <a:endParaRPr lang="en-US" dirty="0"/>
          </a:p>
        </p:txBody>
      </p:sp>
    </p:spTree>
    <p:extLst>
      <p:ext uri="{BB962C8B-B14F-4D97-AF65-F5344CB8AC3E}">
        <p14:creationId xmlns:p14="http://schemas.microsoft.com/office/powerpoint/2010/main" val="159823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Aft>
                <a:spcPts val="600"/>
              </a:spcAft>
              <a:buNone/>
            </a:pPr>
            <a:r>
              <a:rPr lang="en-US" b="1" dirty="0">
                <a:solidFill>
                  <a:srgbClr val="000000"/>
                </a:solidFill>
              </a:rPr>
              <a:t>Discussion or Small Group Questions:</a:t>
            </a:r>
          </a:p>
          <a:p>
            <a:pPr>
              <a:spcAft>
                <a:spcPts val="600"/>
              </a:spcAft>
            </a:pPr>
            <a:r>
              <a:rPr lang="en-US" dirty="0">
                <a:solidFill>
                  <a:srgbClr val="000000"/>
                </a:solidFill>
              </a:rPr>
              <a:t>Who is affected by sea level rise?</a:t>
            </a:r>
          </a:p>
          <a:p>
            <a:pPr>
              <a:spcAft>
                <a:spcPts val="600"/>
              </a:spcAft>
            </a:pPr>
            <a:r>
              <a:rPr lang="en-US" dirty="0">
                <a:solidFill>
                  <a:srgbClr val="000000"/>
                </a:solidFill>
              </a:rPr>
              <a:t>List the countries and major cities that will be most vulnerable.</a:t>
            </a:r>
          </a:p>
          <a:p>
            <a:pPr>
              <a:spcAft>
                <a:spcPts val="600"/>
              </a:spcAft>
            </a:pPr>
            <a:r>
              <a:rPr lang="en-US" dirty="0">
                <a:solidFill>
                  <a:srgbClr val="000000"/>
                </a:solidFill>
              </a:rPr>
              <a:t>Are we prepared for sea level change? </a:t>
            </a:r>
          </a:p>
          <a:p>
            <a:pPr>
              <a:spcAft>
                <a:spcPts val="600"/>
              </a:spcAft>
            </a:pPr>
            <a:r>
              <a:rPr lang="en-US" dirty="0">
                <a:solidFill>
                  <a:srgbClr val="000000"/>
                </a:solidFill>
              </a:rPr>
              <a:t>What can we do to better prepare and adapt?</a:t>
            </a:r>
          </a:p>
          <a:p>
            <a:pPr>
              <a:spcAft>
                <a:spcPts val="600"/>
              </a:spcAft>
            </a:pPr>
            <a:endParaRPr lang="en-US" dirty="0">
              <a:solidFill>
                <a:srgbClr val="000000"/>
              </a:solidFill>
            </a:endParaRPr>
          </a:p>
          <a:p>
            <a:pPr>
              <a:spcAft>
                <a:spcPts val="600"/>
              </a:spcAft>
            </a:pPr>
            <a:endParaRPr lang="en-US" dirty="0">
              <a:solidFill>
                <a:srgbClr val="000000"/>
              </a:solidFill>
            </a:endParaRPr>
          </a:p>
        </p:txBody>
      </p:sp>
      <p:sp>
        <p:nvSpPr>
          <p:cNvPr id="2" name="Title 1"/>
          <p:cNvSpPr>
            <a:spLocks noGrp="1"/>
          </p:cNvSpPr>
          <p:nvPr>
            <p:ph type="title"/>
          </p:nvPr>
        </p:nvSpPr>
        <p:spPr/>
        <p:txBody>
          <a:bodyPr/>
          <a:lstStyle/>
          <a:p>
            <a:r>
              <a:rPr lang="en-US" dirty="0">
                <a:uFillTx/>
              </a:rPr>
              <a:t>Exercise</a:t>
            </a:r>
          </a:p>
        </p:txBody>
      </p:sp>
    </p:spTree>
    <p:extLst>
      <p:ext uri="{BB962C8B-B14F-4D97-AF65-F5344CB8AC3E}">
        <p14:creationId xmlns:p14="http://schemas.microsoft.com/office/powerpoint/2010/main" val="1851276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7" name="Content Placeholder 6"/>
          <p:cNvSpPr>
            <a:spLocks noGrp="1"/>
          </p:cNvSpPr>
          <p:nvPr>
            <p:ph idx="1"/>
          </p:nvPr>
        </p:nvSpPr>
        <p:spPr>
          <a:xfrm>
            <a:off x="577316" y="1371600"/>
            <a:ext cx="11141441" cy="5077326"/>
          </a:xfrm>
        </p:spPr>
        <p:txBody>
          <a:bodyPr>
            <a:normAutofit/>
          </a:bodyPr>
          <a:lstStyle/>
          <a:p>
            <a:pPr>
              <a:spcAft>
                <a:spcPts val="600"/>
              </a:spcAft>
            </a:pPr>
            <a:r>
              <a:rPr lang="en-US" sz="2800" dirty="0"/>
              <a:t>What are the major contributors to sea level rise?</a:t>
            </a:r>
          </a:p>
          <a:p>
            <a:pPr>
              <a:spcAft>
                <a:spcPts val="600"/>
              </a:spcAft>
            </a:pPr>
            <a:r>
              <a:rPr lang="en-US" sz="2800" dirty="0"/>
              <a:t>Is sea level rising in your local area? What is the rate of change?</a:t>
            </a:r>
          </a:p>
          <a:p>
            <a:pPr>
              <a:spcAft>
                <a:spcPts val="600"/>
              </a:spcAft>
            </a:pPr>
            <a:r>
              <a:rPr lang="en-US" sz="2800" dirty="0"/>
              <a:t>Is sea level rise consistent around the globe? </a:t>
            </a:r>
          </a:p>
          <a:p>
            <a:pPr>
              <a:spcAft>
                <a:spcPts val="600"/>
              </a:spcAft>
            </a:pPr>
            <a:r>
              <a:rPr lang="en-US" sz="2800" dirty="0"/>
              <a:t>What factors help determine sea level in a local area, on any particular coastline?</a:t>
            </a:r>
          </a:p>
          <a:p>
            <a:pPr>
              <a:spcAft>
                <a:spcPts val="600"/>
              </a:spcAft>
            </a:pPr>
            <a:r>
              <a:rPr lang="en-US" sz="2800" dirty="0"/>
              <a:t>How much has sea level risen since you were born?  Since your parents were born? Their parents?  </a:t>
            </a:r>
            <a:r>
              <a:rPr lang="en-US" sz="2800" i="1" dirty="0"/>
              <a:t>(hint, the change is significant and tells us something about what SLR can do in a short time. )</a:t>
            </a:r>
          </a:p>
        </p:txBody>
      </p:sp>
      <p:sp>
        <p:nvSpPr>
          <p:cNvPr id="2" name="Title 1"/>
          <p:cNvSpPr>
            <a:spLocks noGrp="1"/>
          </p:cNvSpPr>
          <p:nvPr>
            <p:ph type="title"/>
          </p:nvPr>
        </p:nvSpPr>
        <p:spPr/>
        <p:txBody>
          <a:bodyPr/>
          <a:lstStyle/>
          <a:p>
            <a:r>
              <a:rPr lang="en-US" dirty="0">
                <a:uFillTx/>
              </a:rPr>
              <a:t>Discussion Questions</a:t>
            </a:r>
          </a:p>
        </p:txBody>
      </p:sp>
    </p:spTree>
    <p:extLst>
      <p:ext uri="{BB962C8B-B14F-4D97-AF65-F5344CB8AC3E}">
        <p14:creationId xmlns:p14="http://schemas.microsoft.com/office/powerpoint/2010/main" val="2278646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Measuring Global Sea Level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0" y="-48481"/>
            <a:ext cx="9182100" cy="6906890"/>
          </a:xfrm>
          <a:prstGeom prst="rect">
            <a:avLst/>
          </a:prstGeom>
        </p:spPr>
      </p:pic>
    </p:spTree>
    <p:extLst>
      <p:ext uri="{BB962C8B-B14F-4D97-AF65-F5344CB8AC3E}">
        <p14:creationId xmlns:p14="http://schemas.microsoft.com/office/powerpoint/2010/main" val="2073451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4187866147"/>
              </p:ext>
            </p:extLst>
          </p:nvPr>
        </p:nvGraphicFramePr>
        <p:xfrm>
          <a:off x="423863" y="1425575"/>
          <a:ext cx="11371262" cy="529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p:txBody>
          <a:bodyPr>
            <a:normAutofit/>
          </a:bodyPr>
          <a:lstStyle/>
          <a:p>
            <a:r>
              <a:rPr lang="en-US" dirty="0">
                <a:uFillTx/>
              </a:rPr>
              <a:t>Major Local Impacts of Sea Level Rise</a:t>
            </a:r>
            <a:endParaRPr lang="en-US" sz="2200" dirty="0"/>
          </a:p>
        </p:txBody>
      </p:sp>
    </p:spTree>
    <p:extLst>
      <p:ext uri="{BB962C8B-B14F-4D97-AF65-F5344CB8AC3E}">
        <p14:creationId xmlns:p14="http://schemas.microsoft.com/office/powerpoint/2010/main" val="1080946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2807871" y="2754690"/>
            <a:ext cx="6834947" cy="1325563"/>
          </a:xfrm>
        </p:spPr>
        <p:txBody>
          <a:bodyPr>
            <a:normAutofit/>
          </a:bodyPr>
          <a:lstStyle/>
          <a:p>
            <a:pPr algn="ctr"/>
            <a:r>
              <a:rPr lang="de-DE" dirty="0"/>
              <a:t>Introduction to Climate Change (ICC)</a:t>
            </a:r>
            <a:endParaRPr lang="en-US" dirty="0"/>
          </a:p>
        </p:txBody>
      </p:sp>
      <p:sp>
        <p:nvSpPr>
          <p:cNvPr id="4" name="Rectangle 3"/>
          <p:cNvSpPr/>
          <p:nvPr/>
        </p:nvSpPr>
        <p:spPr>
          <a:xfrm>
            <a:off x="1761564" y="350331"/>
            <a:ext cx="10082093" cy="6410986"/>
          </a:xfrm>
          <a:prstGeom prst="rect">
            <a:avLst/>
          </a:prstGeom>
        </p:spPr>
        <p:txBody>
          <a:bodyPr wrap="square">
            <a:spAutoFit/>
          </a:bodyPr>
          <a:lstStyle/>
          <a:p>
            <a:pPr marL="400050" lvl="0" indent="-400050">
              <a:lnSpc>
                <a:spcPct val="105000"/>
              </a:lnSpc>
              <a:spcBef>
                <a:spcPts val="600"/>
              </a:spcBef>
              <a:buFont typeface="+mj-lt"/>
              <a:buAutoNum type="romanUcPeriod"/>
            </a:pPr>
            <a:r>
              <a:rPr lang="en-US" sz="2400" b="1" dirty="0">
                <a:solidFill>
                  <a:schemeClr val="bg2">
                    <a:lumMod val="10000"/>
                  </a:schemeClr>
                </a:solidFill>
              </a:rPr>
              <a:t>HOW AND WHY THE CLIMATE IS CHANGING</a:t>
            </a:r>
            <a:endParaRPr lang="en-US" sz="2400" dirty="0">
              <a:solidFill>
                <a:schemeClr val="bg2">
                  <a:lumMod val="10000"/>
                </a:schemeClr>
              </a:solidFill>
            </a:endParaRPr>
          </a:p>
          <a:p>
            <a:pPr lvl="1">
              <a:lnSpc>
                <a:spcPct val="105000"/>
              </a:lnSpc>
            </a:pPr>
            <a:r>
              <a:rPr lang="en-US" sz="2000" dirty="0"/>
              <a:t>1.1.	Introduction to Climate Science and Climate Change</a:t>
            </a:r>
          </a:p>
          <a:p>
            <a:pPr lvl="1">
              <a:lnSpc>
                <a:spcPct val="105000"/>
              </a:lnSpc>
            </a:pPr>
            <a:r>
              <a:rPr lang="en-US" sz="2000" dirty="0"/>
              <a:t>1.2.	Causes of Climate Change</a:t>
            </a:r>
          </a:p>
          <a:p>
            <a:pPr lvl="1">
              <a:lnSpc>
                <a:spcPct val="105000"/>
              </a:lnSpc>
            </a:pPr>
            <a:r>
              <a:rPr lang="en-US" sz="2000" dirty="0"/>
              <a:t>1.3.	Climate Intensification: Floods, Droughts and Cyclones</a:t>
            </a:r>
          </a:p>
          <a:p>
            <a:pPr marL="400050" lvl="0" indent="-400050">
              <a:lnSpc>
                <a:spcPct val="105000"/>
              </a:lnSpc>
              <a:spcBef>
                <a:spcPts val="1200"/>
              </a:spcBef>
              <a:buFont typeface="+mj-lt"/>
              <a:buAutoNum type="romanUcPeriod"/>
            </a:pPr>
            <a:r>
              <a:rPr lang="en-US" sz="2400" b="1" dirty="0">
                <a:solidFill>
                  <a:schemeClr val="bg2">
                    <a:lumMod val="10000"/>
                  </a:schemeClr>
                </a:solidFill>
              </a:rPr>
              <a:t>IMPACTS OF CLIMATE CHANGE ON PEOPLE AND THE ENVIRONMENT</a:t>
            </a:r>
            <a:endParaRPr lang="en-US" sz="2400" dirty="0">
              <a:solidFill>
                <a:schemeClr val="bg2">
                  <a:lumMod val="10000"/>
                </a:schemeClr>
              </a:solidFill>
            </a:endParaRPr>
          </a:p>
          <a:p>
            <a:pPr lvl="1">
              <a:lnSpc>
                <a:spcPct val="105000"/>
              </a:lnSpc>
            </a:pPr>
            <a:r>
              <a:rPr lang="en-US" sz="2000" dirty="0"/>
              <a:t>2.1.	Introduction to Climate Change Impacts</a:t>
            </a:r>
          </a:p>
          <a:p>
            <a:pPr lvl="1">
              <a:lnSpc>
                <a:spcPct val="105000"/>
              </a:lnSpc>
            </a:pPr>
            <a:r>
              <a:rPr lang="en-US" sz="2000" b="1" dirty="0">
                <a:solidFill>
                  <a:srgbClr val="FF0000"/>
                </a:solidFill>
              </a:rPr>
              <a:t>2.2.	Sea Level Rise</a:t>
            </a:r>
          </a:p>
          <a:p>
            <a:pPr lvl="1">
              <a:lnSpc>
                <a:spcPct val="105000"/>
              </a:lnSpc>
            </a:pPr>
            <a:r>
              <a:rPr lang="en-US" sz="2000" dirty="0">
                <a:solidFill>
                  <a:schemeClr val="bg2">
                    <a:lumMod val="10000"/>
                  </a:schemeClr>
                </a:solidFill>
              </a:rPr>
              <a:t>2.3.	Climate Change and Water Resources</a:t>
            </a:r>
          </a:p>
          <a:p>
            <a:pPr lvl="1">
              <a:lnSpc>
                <a:spcPct val="105000"/>
              </a:lnSpc>
            </a:pPr>
            <a:r>
              <a:rPr lang="en-US" sz="2000" dirty="0">
                <a:solidFill>
                  <a:schemeClr val="bg2">
                    <a:lumMod val="10000"/>
                  </a:schemeClr>
                </a:solidFill>
              </a:rPr>
              <a:t>2.4.	Climate Change and Food Security</a:t>
            </a:r>
          </a:p>
          <a:p>
            <a:pPr lvl="1">
              <a:lnSpc>
                <a:spcPct val="105000"/>
              </a:lnSpc>
            </a:pPr>
            <a:r>
              <a:rPr lang="en-US" sz="2000" dirty="0">
                <a:solidFill>
                  <a:schemeClr val="bg2">
                    <a:lumMod val="10000"/>
                  </a:schemeClr>
                </a:solidFill>
              </a:rPr>
              <a:t>2.5.	Climate Change and Human Health</a:t>
            </a:r>
          </a:p>
          <a:p>
            <a:pPr lvl="1">
              <a:lnSpc>
                <a:spcPct val="105000"/>
              </a:lnSpc>
            </a:pPr>
            <a:r>
              <a:rPr lang="en-US" sz="2000" dirty="0">
                <a:solidFill>
                  <a:schemeClr val="bg2">
                    <a:lumMod val="10000"/>
                  </a:schemeClr>
                </a:solidFill>
              </a:rPr>
              <a:t>2.6.	Climate Change and Terrestrial Ecosystems</a:t>
            </a:r>
          </a:p>
          <a:p>
            <a:pPr marL="400050" lvl="0" indent="-400050">
              <a:lnSpc>
                <a:spcPct val="105000"/>
              </a:lnSpc>
              <a:spcBef>
                <a:spcPts val="1200"/>
              </a:spcBef>
              <a:buFont typeface="+mj-lt"/>
              <a:buAutoNum type="romanUcPeriod"/>
            </a:pPr>
            <a:r>
              <a:rPr lang="en-US" sz="2400" b="1" dirty="0">
                <a:solidFill>
                  <a:schemeClr val="bg2">
                    <a:lumMod val="10000"/>
                  </a:schemeClr>
                </a:solidFill>
              </a:rPr>
              <a:t>RESPONSES TO CLIMATE CHANGE – MITIGATION AND ADAPTATION</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3.1.	Climate Change and Forest Management</a:t>
            </a:r>
          </a:p>
          <a:p>
            <a:pPr lvl="1">
              <a:lnSpc>
                <a:spcPct val="105000"/>
              </a:lnSpc>
            </a:pPr>
            <a:r>
              <a:rPr lang="en-US" sz="2000" dirty="0">
                <a:solidFill>
                  <a:schemeClr val="bg2">
                    <a:lumMod val="10000"/>
                  </a:schemeClr>
                </a:solidFill>
              </a:rPr>
              <a:t>3.2.	Climate Change and Water Resources: Responses and Adaptation</a:t>
            </a:r>
          </a:p>
          <a:p>
            <a:pPr lvl="1">
              <a:lnSpc>
                <a:spcPct val="105000"/>
              </a:lnSpc>
            </a:pPr>
            <a:r>
              <a:rPr lang="en-US" sz="2000" dirty="0">
                <a:solidFill>
                  <a:schemeClr val="bg2">
                    <a:lumMod val="10000"/>
                  </a:schemeClr>
                </a:solidFill>
              </a:rPr>
              <a:t>3.3.	Principles and Practices of Climate Vulnerability Assessment</a:t>
            </a:r>
          </a:p>
          <a:p>
            <a:pPr lvl="1">
              <a:lnSpc>
                <a:spcPct val="105000"/>
              </a:lnSpc>
            </a:pPr>
            <a:r>
              <a:rPr lang="en-US" sz="2000" dirty="0">
                <a:solidFill>
                  <a:schemeClr val="bg2">
                    <a:lumMod val="10000"/>
                  </a:schemeClr>
                </a:solidFill>
              </a:rPr>
              <a:t>3.4.	Uncertainties in Climate Change</a:t>
            </a:r>
          </a:p>
          <a:p>
            <a:pPr lvl="1">
              <a:lnSpc>
                <a:spcPct val="105000"/>
              </a:lnSpc>
            </a:pPr>
            <a:r>
              <a:rPr lang="en-US" sz="2000" dirty="0">
                <a:solidFill>
                  <a:schemeClr val="bg2">
                    <a:lumMod val="10000"/>
                  </a:schemeClr>
                </a:solidFill>
              </a:rPr>
              <a:t>3.5.	Climate Change and Ecosystem Services</a:t>
            </a:r>
          </a:p>
          <a:p>
            <a:pPr lvl="1">
              <a:lnSpc>
                <a:spcPct val="105000"/>
              </a:lnSpc>
            </a:pPr>
            <a:r>
              <a:rPr lang="en-US" sz="2000" dirty="0">
                <a:solidFill>
                  <a:schemeClr val="bg2">
                    <a:lumMod val="10000"/>
                  </a:schemeClr>
                </a:solidFill>
              </a:rPr>
              <a:t>3.6.	Effective Communications in Climate Change</a:t>
            </a:r>
            <a:endParaRPr lang="en-US" sz="2000" dirty="0"/>
          </a:p>
        </p:txBody>
      </p:sp>
      <p:sp>
        <p:nvSpPr>
          <p:cNvPr id="5" name="Right Arrow 4"/>
          <p:cNvSpPr>
            <a:spLocks noChangeArrowheads="1"/>
          </p:cNvSpPr>
          <p:nvPr/>
        </p:nvSpPr>
        <p:spPr bwMode="auto">
          <a:xfrm>
            <a:off x="1761564" y="2605615"/>
            <a:ext cx="385763" cy="242888"/>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30767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1029"/>
          <p:cNvSpPr>
            <a:spLocks noGrp="1" noChangeArrowheads="1"/>
          </p:cNvSpPr>
          <p:nvPr>
            <p:ph idx="1"/>
          </p:nvPr>
        </p:nvSpPr>
        <p:spPr>
          <a:xfrm>
            <a:off x="424069" y="1424823"/>
            <a:ext cx="11370365" cy="5280777"/>
          </a:xfrm>
        </p:spPr>
        <p:txBody>
          <a:bodyPr>
            <a:normAutofit/>
          </a:bodyPr>
          <a:lstStyle/>
          <a:p>
            <a:pPr>
              <a:spcAft>
                <a:spcPts val="600"/>
              </a:spcAft>
            </a:pPr>
            <a:r>
              <a:rPr lang="en-US" sz="2800" dirty="0"/>
              <a:t>Loss of property and land</a:t>
            </a:r>
          </a:p>
          <a:p>
            <a:pPr>
              <a:spcAft>
                <a:spcPts val="600"/>
              </a:spcAft>
            </a:pPr>
            <a:r>
              <a:rPr lang="en-US" sz="2800" dirty="0"/>
              <a:t>Loss of property value due to increased risk</a:t>
            </a:r>
          </a:p>
          <a:p>
            <a:pPr>
              <a:spcAft>
                <a:spcPts val="600"/>
              </a:spcAft>
            </a:pPr>
            <a:r>
              <a:rPr lang="en-US" sz="2800" dirty="0"/>
              <a:t>Loss of agricultural capacities</a:t>
            </a:r>
          </a:p>
          <a:p>
            <a:pPr>
              <a:spcAft>
                <a:spcPts val="600"/>
              </a:spcAft>
            </a:pPr>
            <a:r>
              <a:rPr lang="en-US" sz="2800" dirty="0"/>
              <a:t>Impacts on agriculture and aquaculture through decline in soil and water quality</a:t>
            </a:r>
          </a:p>
          <a:p>
            <a:pPr>
              <a:spcAft>
                <a:spcPts val="600"/>
              </a:spcAft>
            </a:pPr>
            <a:r>
              <a:rPr lang="en-US" sz="2800" dirty="0"/>
              <a:t>Increased flood risk/loss of life </a:t>
            </a:r>
          </a:p>
          <a:p>
            <a:pPr>
              <a:spcAft>
                <a:spcPts val="600"/>
              </a:spcAft>
            </a:pPr>
            <a:r>
              <a:rPr lang="en-US" sz="2800" dirty="0"/>
              <a:t>Damage or loss of coastal protection works and other infrastructure</a:t>
            </a:r>
          </a:p>
          <a:p>
            <a:pPr>
              <a:spcAft>
                <a:spcPts val="600"/>
              </a:spcAft>
            </a:pPr>
            <a:r>
              <a:rPr lang="en-US" sz="2800" dirty="0"/>
              <a:t>Loss of renewable and subsistence resources</a:t>
            </a:r>
          </a:p>
          <a:p>
            <a:pPr>
              <a:spcAft>
                <a:spcPts val="600"/>
              </a:spcAft>
            </a:pPr>
            <a:r>
              <a:rPr lang="en-US" sz="2800" dirty="0"/>
              <a:t>Loss of tourism, recreation, and coastal habitats</a:t>
            </a:r>
          </a:p>
        </p:txBody>
      </p:sp>
      <p:sp>
        <p:nvSpPr>
          <p:cNvPr id="195588" name="Rectangle 1028"/>
          <p:cNvSpPr>
            <a:spLocks noGrp="1" noChangeArrowheads="1"/>
          </p:cNvSpPr>
          <p:nvPr>
            <p:ph type="title"/>
          </p:nvPr>
        </p:nvSpPr>
        <p:spPr/>
        <p:txBody>
          <a:bodyPr>
            <a:normAutofit/>
          </a:bodyPr>
          <a:lstStyle/>
          <a:p>
            <a:r>
              <a:rPr lang="en-US" dirty="0"/>
              <a:t>Socioeconomic Impacts of Local Sea Level Rise</a:t>
            </a:r>
          </a:p>
        </p:txBody>
      </p:sp>
    </p:spTree>
    <p:extLst>
      <p:ext uri="{BB962C8B-B14F-4D97-AF65-F5344CB8AC3E}">
        <p14:creationId xmlns:p14="http://schemas.microsoft.com/office/powerpoint/2010/main" val="2706740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idx="1"/>
          </p:nvPr>
        </p:nvSpPr>
        <p:spPr/>
        <p:txBody>
          <a:bodyPr>
            <a:normAutofit/>
          </a:bodyPr>
          <a:lstStyle/>
          <a:p>
            <a:r>
              <a:rPr lang="en-GB" dirty="0">
                <a:uFillTx/>
              </a:rPr>
              <a:t>Inundation and displacement of wetlands</a:t>
            </a:r>
          </a:p>
          <a:p>
            <a:pPr lvl="1"/>
            <a:r>
              <a:rPr lang="en-GB" dirty="0">
                <a:uFillTx/>
              </a:rPr>
              <a:t>e.g., mangroves, saltmarsh, intertidal areas</a:t>
            </a:r>
          </a:p>
          <a:p>
            <a:r>
              <a:rPr lang="en-GB" dirty="0">
                <a:uFillTx/>
              </a:rPr>
              <a:t>Areas provide</a:t>
            </a:r>
          </a:p>
          <a:p>
            <a:pPr lvl="1"/>
            <a:r>
              <a:rPr lang="en-GB" dirty="0">
                <a:uFillTx/>
              </a:rPr>
              <a:t>Flood protection</a:t>
            </a:r>
          </a:p>
          <a:p>
            <a:pPr lvl="1"/>
            <a:r>
              <a:rPr lang="en-GB" dirty="0">
                <a:uFillTx/>
              </a:rPr>
              <a:t>Nursery areas for fisheries</a:t>
            </a:r>
          </a:p>
          <a:p>
            <a:pPr lvl="1"/>
            <a:r>
              <a:rPr lang="en-GB" dirty="0">
                <a:uFillTx/>
              </a:rPr>
              <a:t>Important for nature conservation</a:t>
            </a:r>
          </a:p>
          <a:p>
            <a:r>
              <a:rPr lang="en-GB" dirty="0">
                <a:uFillTx/>
              </a:rPr>
              <a:t>Loss of valuable resources, tourism</a:t>
            </a:r>
          </a:p>
        </p:txBody>
      </p:sp>
      <p:sp>
        <p:nvSpPr>
          <p:cNvPr id="302082" name="Rectangle 2"/>
          <p:cNvSpPr>
            <a:spLocks noGrp="1" noChangeArrowheads="1"/>
          </p:cNvSpPr>
          <p:nvPr>
            <p:ph type="title"/>
          </p:nvPr>
        </p:nvSpPr>
        <p:spPr/>
        <p:txBody>
          <a:bodyPr/>
          <a:lstStyle/>
          <a:p>
            <a:r>
              <a:rPr lang="en-GB" dirty="0">
                <a:uFillTx/>
              </a:rPr>
              <a:t>Ecosystem Loss</a:t>
            </a:r>
            <a:endParaRPr lang="en-US" dirty="0">
              <a:uFillTx/>
            </a:endParaRPr>
          </a:p>
        </p:txBody>
      </p:sp>
    </p:spTree>
    <p:extLst>
      <p:ext uri="{BB962C8B-B14F-4D97-AF65-F5344CB8AC3E}">
        <p14:creationId xmlns:p14="http://schemas.microsoft.com/office/powerpoint/2010/main" val="1847873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985964" y="0"/>
            <a:ext cx="8226425" cy="1143000"/>
          </a:xfrm>
          <a:prstGeom prst="rect">
            <a:avLst/>
          </a:prstGeom>
          <a:noFill/>
          <a:ln>
            <a:noFill/>
          </a:ln>
          <a:effectLst/>
        </p:spPr>
        <p:txBody>
          <a:bodyPr anchor="ctr"/>
          <a:lstStyle/>
          <a:p>
            <a:pPr algn="ctr">
              <a:lnSpc>
                <a:spcPct val="100000"/>
              </a:lnSpc>
              <a:spcBef>
                <a:spcPct val="0"/>
              </a:spcBef>
              <a:buFontTx/>
              <a:buNone/>
            </a:pPr>
            <a:endParaRPr lang="en-GB" sz="3600">
              <a:solidFill>
                <a:srgbClr val="8CBE00"/>
              </a:solidFill>
              <a:cs typeface="Times New Roman" charset="0"/>
            </a:endParaRPr>
          </a:p>
        </p:txBody>
      </p:sp>
      <p:grpSp>
        <p:nvGrpSpPr>
          <p:cNvPr id="2" name="Group 1"/>
          <p:cNvGrpSpPr/>
          <p:nvPr/>
        </p:nvGrpSpPr>
        <p:grpSpPr>
          <a:xfrm>
            <a:off x="1123950" y="1143000"/>
            <a:ext cx="9829800" cy="5486400"/>
            <a:chOff x="1676400" y="1600201"/>
            <a:chExt cx="8535989" cy="4463753"/>
          </a:xfrm>
        </p:grpSpPr>
        <p:sp>
          <p:nvSpPr>
            <p:cNvPr id="306179" name="Line 3"/>
            <p:cNvSpPr>
              <a:spLocks noChangeShapeType="1"/>
            </p:cNvSpPr>
            <p:nvPr/>
          </p:nvSpPr>
          <p:spPr bwMode="auto">
            <a:xfrm>
              <a:off x="1676400" y="4819650"/>
              <a:ext cx="2082800" cy="0"/>
            </a:xfrm>
            <a:prstGeom prst="line">
              <a:avLst/>
            </a:prstGeom>
            <a:noFill/>
            <a:ln w="9525">
              <a:solidFill>
                <a:schemeClr val="folHlink"/>
              </a:solidFill>
              <a:round/>
            </a:ln>
            <a:effectLst/>
          </p:spPr>
          <p:txBody>
            <a:bodyPr wrap="none" anchor="ctr"/>
            <a:lstStyle/>
            <a:p>
              <a:endParaRPr lang="en-US"/>
            </a:p>
          </p:txBody>
        </p:sp>
        <p:sp>
          <p:nvSpPr>
            <p:cNvPr id="306180" name="Line 4"/>
            <p:cNvSpPr>
              <a:spLocks noChangeShapeType="1"/>
            </p:cNvSpPr>
            <p:nvPr/>
          </p:nvSpPr>
          <p:spPr bwMode="auto">
            <a:xfrm>
              <a:off x="3756025" y="4821238"/>
              <a:ext cx="1441450" cy="647700"/>
            </a:xfrm>
            <a:prstGeom prst="line">
              <a:avLst/>
            </a:prstGeom>
            <a:noFill/>
            <a:ln w="9525">
              <a:solidFill>
                <a:schemeClr val="folHlink"/>
              </a:solidFill>
              <a:round/>
            </a:ln>
            <a:effectLst/>
          </p:spPr>
          <p:txBody>
            <a:bodyPr wrap="none" anchor="ctr"/>
            <a:lstStyle/>
            <a:p>
              <a:endParaRPr lang="en-US"/>
            </a:p>
          </p:txBody>
        </p:sp>
        <p:sp>
          <p:nvSpPr>
            <p:cNvPr id="306181" name="AutoShape 5"/>
            <p:cNvSpPr>
              <a:spLocks noChangeArrowheads="1"/>
            </p:cNvSpPr>
            <p:nvPr/>
          </p:nvSpPr>
          <p:spPr bwMode="auto">
            <a:xfrm>
              <a:off x="5457825" y="4787900"/>
              <a:ext cx="158750" cy="304800"/>
            </a:xfrm>
            <a:prstGeom prst="upArrow">
              <a:avLst>
                <a:gd name="adj1" fmla="val 50000"/>
                <a:gd name="adj2" fmla="val 48000"/>
              </a:avLst>
            </a:prstGeom>
            <a:solidFill>
              <a:schemeClr val="accent1"/>
            </a:solidFill>
            <a:ln w="9525">
              <a:solidFill>
                <a:schemeClr val="accent1"/>
              </a:solidFill>
              <a:miter lim="800000"/>
            </a:ln>
            <a:effectLst/>
          </p:spPr>
          <p:txBody>
            <a:bodyPr wrap="none" anchor="ctr"/>
            <a:lstStyle/>
            <a:p>
              <a:endParaRPr lang="en-US"/>
            </a:p>
          </p:txBody>
        </p:sp>
        <p:sp>
          <p:nvSpPr>
            <p:cNvPr id="306182" name="Freeform 6"/>
            <p:cNvSpPr>
              <a:spLocks/>
            </p:cNvSpPr>
            <p:nvPr/>
          </p:nvSpPr>
          <p:spPr bwMode="auto">
            <a:xfrm>
              <a:off x="4489450" y="5070475"/>
              <a:ext cx="774700" cy="76200"/>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rgbClr val="6699FF"/>
              </a:solidFill>
              <a:round/>
            </a:ln>
            <a:effectLst/>
          </p:spPr>
          <p:txBody>
            <a:bodyPr wrap="none" anchor="ctr"/>
            <a:lstStyle/>
            <a:p>
              <a:endParaRPr lang="en-US"/>
            </a:p>
          </p:txBody>
        </p:sp>
        <p:sp>
          <p:nvSpPr>
            <p:cNvPr id="306183" name="Freeform 7"/>
            <p:cNvSpPr>
              <a:spLocks/>
            </p:cNvSpPr>
            <p:nvPr/>
          </p:nvSpPr>
          <p:spPr bwMode="auto">
            <a:xfrm>
              <a:off x="4106863" y="4765675"/>
              <a:ext cx="1143000" cy="114300"/>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rgbClr val="6699FF"/>
              </a:solidFill>
              <a:round/>
            </a:ln>
            <a:effectLst/>
          </p:spPr>
          <p:txBody>
            <a:bodyPr wrap="none" anchor="ctr"/>
            <a:lstStyle/>
            <a:p>
              <a:endParaRPr lang="en-US"/>
            </a:p>
          </p:txBody>
        </p:sp>
        <p:sp>
          <p:nvSpPr>
            <p:cNvPr id="306184" name="Line 8"/>
            <p:cNvSpPr>
              <a:spLocks noChangeShapeType="1"/>
            </p:cNvSpPr>
            <p:nvPr/>
          </p:nvSpPr>
          <p:spPr bwMode="auto">
            <a:xfrm>
              <a:off x="6515101" y="4819650"/>
              <a:ext cx="1954213" cy="0"/>
            </a:xfrm>
            <a:prstGeom prst="line">
              <a:avLst/>
            </a:prstGeom>
            <a:noFill/>
            <a:ln w="9525">
              <a:solidFill>
                <a:schemeClr val="folHlink"/>
              </a:solidFill>
              <a:round/>
            </a:ln>
            <a:effectLst/>
          </p:spPr>
          <p:txBody>
            <a:bodyPr wrap="none" anchor="ctr"/>
            <a:lstStyle/>
            <a:p>
              <a:endParaRPr lang="en-US"/>
            </a:p>
          </p:txBody>
        </p:sp>
        <p:sp>
          <p:nvSpPr>
            <p:cNvPr id="306185" name="Line 9"/>
            <p:cNvSpPr>
              <a:spLocks noChangeShapeType="1"/>
            </p:cNvSpPr>
            <p:nvPr/>
          </p:nvSpPr>
          <p:spPr bwMode="auto">
            <a:xfrm>
              <a:off x="8467726" y="4821238"/>
              <a:ext cx="1350963" cy="647700"/>
            </a:xfrm>
            <a:prstGeom prst="line">
              <a:avLst/>
            </a:prstGeom>
            <a:noFill/>
            <a:ln w="9525">
              <a:solidFill>
                <a:schemeClr val="folHlink"/>
              </a:solidFill>
              <a:round/>
            </a:ln>
            <a:effectLst/>
          </p:spPr>
          <p:txBody>
            <a:bodyPr wrap="none" anchor="ctr"/>
            <a:lstStyle/>
            <a:p>
              <a:endParaRPr lang="en-US"/>
            </a:p>
          </p:txBody>
        </p:sp>
        <p:sp>
          <p:nvSpPr>
            <p:cNvPr id="306186" name="Rectangle 10"/>
            <p:cNvSpPr>
              <a:spLocks noChangeArrowheads="1"/>
            </p:cNvSpPr>
            <p:nvPr/>
          </p:nvSpPr>
          <p:spPr bwMode="auto">
            <a:xfrm>
              <a:off x="7848601" y="4311650"/>
              <a:ext cx="284163" cy="508000"/>
            </a:xfrm>
            <a:prstGeom prst="rect">
              <a:avLst/>
            </a:prstGeom>
            <a:solidFill>
              <a:srgbClr val="CC3300"/>
            </a:solidFill>
            <a:ln w="9525">
              <a:solidFill>
                <a:schemeClr val="folHlink"/>
              </a:solidFill>
              <a:miter lim="800000"/>
            </a:ln>
            <a:effectLst/>
          </p:spPr>
          <p:txBody>
            <a:bodyPr wrap="none" anchor="ctr"/>
            <a:lstStyle/>
            <a:p>
              <a:endParaRPr lang="en-US"/>
            </a:p>
          </p:txBody>
        </p:sp>
        <p:sp>
          <p:nvSpPr>
            <p:cNvPr id="306187" name="AutoShape 11"/>
            <p:cNvSpPr>
              <a:spLocks noChangeArrowheads="1"/>
            </p:cNvSpPr>
            <p:nvPr/>
          </p:nvSpPr>
          <p:spPr bwMode="auto">
            <a:xfrm>
              <a:off x="7770814" y="3967164"/>
              <a:ext cx="458787" cy="346075"/>
            </a:xfrm>
            <a:prstGeom prst="triangle">
              <a:avLst>
                <a:gd name="adj" fmla="val 50000"/>
              </a:avLst>
            </a:prstGeom>
            <a:solidFill>
              <a:srgbClr val="993300"/>
            </a:solidFill>
            <a:ln w="9525">
              <a:solidFill>
                <a:schemeClr val="folHlink"/>
              </a:solidFill>
              <a:miter lim="800000"/>
            </a:ln>
            <a:effectLst/>
          </p:spPr>
          <p:txBody>
            <a:bodyPr wrap="none" anchor="ctr"/>
            <a:lstStyle/>
            <a:p>
              <a:endParaRPr lang="en-US"/>
            </a:p>
          </p:txBody>
        </p:sp>
        <p:sp>
          <p:nvSpPr>
            <p:cNvPr id="306188" name="AutoShape 12"/>
            <p:cNvSpPr>
              <a:spLocks noChangeArrowheads="1"/>
            </p:cNvSpPr>
            <p:nvPr/>
          </p:nvSpPr>
          <p:spPr bwMode="auto">
            <a:xfrm>
              <a:off x="10063164" y="4787900"/>
              <a:ext cx="149225" cy="304800"/>
            </a:xfrm>
            <a:prstGeom prst="upArrow">
              <a:avLst>
                <a:gd name="adj1" fmla="val 50000"/>
                <a:gd name="adj2" fmla="val 51064"/>
              </a:avLst>
            </a:prstGeom>
            <a:solidFill>
              <a:schemeClr val="accent1"/>
            </a:solidFill>
            <a:ln w="9525">
              <a:solidFill>
                <a:schemeClr val="accent1"/>
              </a:solidFill>
              <a:miter lim="800000"/>
            </a:ln>
            <a:effectLst/>
          </p:spPr>
          <p:txBody>
            <a:bodyPr wrap="none" anchor="ctr"/>
            <a:lstStyle/>
            <a:p>
              <a:endParaRPr lang="en-US"/>
            </a:p>
          </p:txBody>
        </p:sp>
        <p:sp>
          <p:nvSpPr>
            <p:cNvPr id="306189" name="Freeform 13"/>
            <p:cNvSpPr>
              <a:spLocks/>
            </p:cNvSpPr>
            <p:nvPr/>
          </p:nvSpPr>
          <p:spPr bwMode="auto">
            <a:xfrm>
              <a:off x="9083676" y="5045075"/>
              <a:ext cx="784225" cy="114300"/>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rgbClr val="6699FF"/>
              </a:solidFill>
              <a:round/>
            </a:ln>
            <a:effectLst/>
          </p:spPr>
          <p:txBody>
            <a:bodyPr wrap="none" anchor="ctr"/>
            <a:lstStyle/>
            <a:p>
              <a:endParaRPr lang="en-US"/>
            </a:p>
          </p:txBody>
        </p:sp>
        <p:sp>
          <p:nvSpPr>
            <p:cNvPr id="306190" name="Freeform 14"/>
            <p:cNvSpPr>
              <a:spLocks/>
            </p:cNvSpPr>
            <p:nvPr/>
          </p:nvSpPr>
          <p:spPr bwMode="auto">
            <a:xfrm>
              <a:off x="8796338" y="4765675"/>
              <a:ext cx="1073150" cy="114300"/>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rgbClr val="6699FF"/>
              </a:solidFill>
              <a:round/>
            </a:ln>
            <a:effectLst/>
          </p:spPr>
          <p:txBody>
            <a:bodyPr wrap="none" anchor="ctr"/>
            <a:lstStyle/>
            <a:p>
              <a:endParaRPr lang="en-US"/>
            </a:p>
          </p:txBody>
        </p:sp>
        <p:sp>
          <p:nvSpPr>
            <p:cNvPr id="306191" name="Freeform 15"/>
            <p:cNvSpPr>
              <a:spLocks/>
            </p:cNvSpPr>
            <p:nvPr/>
          </p:nvSpPr>
          <p:spPr bwMode="auto">
            <a:xfrm>
              <a:off x="8393114" y="4778376"/>
              <a:ext cx="744537" cy="396875"/>
            </a:xfrm>
            <a:custGeom>
              <a:avLst/>
              <a:gdLst>
                <a:gd name="T0" fmla="*/ 0 w 609"/>
                <a:gd name="T1" fmla="*/ 2 h 250"/>
                <a:gd name="T2" fmla="*/ 522 w 609"/>
                <a:gd name="T3" fmla="*/ 8 h 250"/>
                <a:gd name="T4" fmla="*/ 552 w 609"/>
                <a:gd name="T5" fmla="*/ 86 h 250"/>
                <a:gd name="T6" fmla="*/ 594 w 609"/>
                <a:gd name="T7" fmla="*/ 212 h 250"/>
                <a:gd name="T8" fmla="*/ 600 w 609"/>
                <a:gd name="T9" fmla="*/ 242 h 250"/>
                <a:gd name="T10" fmla="*/ 552 w 609"/>
                <a:gd name="T11" fmla="*/ 236 h 250"/>
                <a:gd name="T12" fmla="*/ 480 w 609"/>
                <a:gd name="T13" fmla="*/ 194 h 250"/>
                <a:gd name="T14" fmla="*/ 330 w 609"/>
                <a:gd name="T15" fmla="*/ 140 h 250"/>
                <a:gd name="T16" fmla="*/ 276 w 609"/>
                <a:gd name="T17" fmla="*/ 116 h 250"/>
                <a:gd name="T18" fmla="*/ 168 w 609"/>
                <a:gd name="T19" fmla="*/ 68 h 250"/>
                <a:gd name="T20" fmla="*/ 54 w 609"/>
                <a:gd name="T21" fmla="*/ 20 h 250"/>
                <a:gd name="T22" fmla="*/ 18 w 609"/>
                <a:gd name="T23" fmla="*/ 8 h 250"/>
                <a:gd name="T24" fmla="*/ 0 w 609"/>
                <a:gd name="T25" fmla="*/ 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9" h="250">
                  <a:moveTo>
                    <a:pt x="0" y="2"/>
                  </a:moveTo>
                  <a:cubicBezTo>
                    <a:pt x="174" y="4"/>
                    <a:pt x="348" y="0"/>
                    <a:pt x="522" y="8"/>
                  </a:cubicBezTo>
                  <a:cubicBezTo>
                    <a:pt x="526" y="8"/>
                    <a:pt x="549" y="78"/>
                    <a:pt x="552" y="86"/>
                  </a:cubicBezTo>
                  <a:cubicBezTo>
                    <a:pt x="569" y="126"/>
                    <a:pt x="584" y="168"/>
                    <a:pt x="594" y="212"/>
                  </a:cubicBezTo>
                  <a:cubicBezTo>
                    <a:pt x="596" y="222"/>
                    <a:pt x="609" y="237"/>
                    <a:pt x="600" y="242"/>
                  </a:cubicBezTo>
                  <a:cubicBezTo>
                    <a:pt x="586" y="250"/>
                    <a:pt x="568" y="238"/>
                    <a:pt x="552" y="236"/>
                  </a:cubicBezTo>
                  <a:cubicBezTo>
                    <a:pt x="519" y="225"/>
                    <a:pt x="523" y="205"/>
                    <a:pt x="480" y="194"/>
                  </a:cubicBezTo>
                  <a:cubicBezTo>
                    <a:pt x="435" y="164"/>
                    <a:pt x="374" y="169"/>
                    <a:pt x="330" y="140"/>
                  </a:cubicBezTo>
                  <a:cubicBezTo>
                    <a:pt x="314" y="129"/>
                    <a:pt x="292" y="127"/>
                    <a:pt x="276" y="116"/>
                  </a:cubicBezTo>
                  <a:cubicBezTo>
                    <a:pt x="246" y="96"/>
                    <a:pt x="202" y="79"/>
                    <a:pt x="168" y="68"/>
                  </a:cubicBezTo>
                  <a:cubicBezTo>
                    <a:pt x="129" y="55"/>
                    <a:pt x="93" y="32"/>
                    <a:pt x="54" y="20"/>
                  </a:cubicBezTo>
                  <a:cubicBezTo>
                    <a:pt x="42" y="16"/>
                    <a:pt x="30" y="12"/>
                    <a:pt x="18" y="8"/>
                  </a:cubicBezTo>
                  <a:cubicBezTo>
                    <a:pt x="12" y="6"/>
                    <a:pt x="0" y="2"/>
                    <a:pt x="0" y="2"/>
                  </a:cubicBezTo>
                  <a:close/>
                </a:path>
              </a:pathLst>
            </a:custGeom>
            <a:solidFill>
              <a:srgbClr val="996633"/>
            </a:solidFill>
            <a:ln w="0" cap="flat" cmpd="sng">
              <a:solidFill>
                <a:srgbClr val="66FF33"/>
              </a:solidFill>
              <a:prstDash val="solid"/>
              <a:round/>
              <a:headEnd type="none" w="med" len="med"/>
              <a:tailEnd type="none" w="med" len="med"/>
            </a:ln>
            <a:effectLst/>
          </p:spPr>
          <p:txBody>
            <a:bodyPr wrap="none" anchor="ctr"/>
            <a:lstStyle/>
            <a:p>
              <a:endParaRPr lang="en-US"/>
            </a:p>
          </p:txBody>
        </p:sp>
        <p:sp>
          <p:nvSpPr>
            <p:cNvPr id="306192" name="Freeform 16" descr="Granite"/>
            <p:cNvSpPr>
              <a:spLocks/>
            </p:cNvSpPr>
            <p:nvPr/>
          </p:nvSpPr>
          <p:spPr bwMode="auto">
            <a:xfrm>
              <a:off x="8404225" y="4548188"/>
              <a:ext cx="508000" cy="487362"/>
            </a:xfrm>
            <a:custGeom>
              <a:avLst/>
              <a:gdLst>
                <a:gd name="T0" fmla="*/ 0 w 416"/>
                <a:gd name="T1" fmla="*/ 173 h 307"/>
                <a:gd name="T2" fmla="*/ 77 w 416"/>
                <a:gd name="T3" fmla="*/ 0 h 307"/>
                <a:gd name="T4" fmla="*/ 173 w 416"/>
                <a:gd name="T5" fmla="*/ 0 h 307"/>
                <a:gd name="T6" fmla="*/ 416 w 416"/>
                <a:gd name="T7" fmla="*/ 307 h 307"/>
                <a:gd name="T8" fmla="*/ 58 w 416"/>
                <a:gd name="T9" fmla="*/ 173 h 307"/>
                <a:gd name="T10" fmla="*/ 0 w 416"/>
                <a:gd name="T11" fmla="*/ 173 h 307"/>
              </a:gdLst>
              <a:ahLst/>
              <a:cxnLst>
                <a:cxn ang="0">
                  <a:pos x="T0" y="T1"/>
                </a:cxn>
                <a:cxn ang="0">
                  <a:pos x="T2" y="T3"/>
                </a:cxn>
                <a:cxn ang="0">
                  <a:pos x="T4" y="T5"/>
                </a:cxn>
                <a:cxn ang="0">
                  <a:pos x="T6" y="T7"/>
                </a:cxn>
                <a:cxn ang="0">
                  <a:pos x="T8" y="T9"/>
                </a:cxn>
                <a:cxn ang="0">
                  <a:pos x="T10" y="T11"/>
                </a:cxn>
              </a:cxnLst>
              <a:rect l="0" t="0" r="r" b="b"/>
              <a:pathLst>
                <a:path w="416" h="307">
                  <a:moveTo>
                    <a:pt x="0" y="173"/>
                  </a:moveTo>
                  <a:lnTo>
                    <a:pt x="77" y="0"/>
                  </a:lnTo>
                  <a:lnTo>
                    <a:pt x="173" y="0"/>
                  </a:lnTo>
                  <a:lnTo>
                    <a:pt x="416" y="307"/>
                  </a:lnTo>
                  <a:lnTo>
                    <a:pt x="58" y="173"/>
                  </a:lnTo>
                  <a:lnTo>
                    <a:pt x="0" y="173"/>
                  </a:lnTo>
                  <a:close/>
                </a:path>
              </a:pathLst>
            </a:custGeom>
            <a:blipFill dpi="0" rotWithShape="0">
              <a:blip r:embed="rId4"/>
              <a:srcRect/>
              <a:tile tx="0" ty="0" sx="100000" sy="100000" flip="none" algn="tl"/>
            </a:blipFill>
            <a:ln w="9525">
              <a:solidFill>
                <a:schemeClr val="tx1"/>
              </a:solidFill>
              <a:round/>
            </a:ln>
            <a:effectLst/>
          </p:spPr>
          <p:txBody>
            <a:bodyPr wrap="none" anchor="ctr"/>
            <a:lstStyle/>
            <a:p>
              <a:endParaRPr lang="en-US"/>
            </a:p>
          </p:txBody>
        </p:sp>
        <p:sp>
          <p:nvSpPr>
            <p:cNvPr id="306193" name="Text Box 17"/>
            <p:cNvSpPr txBox="1">
              <a:spLocks noChangeArrowheads="1"/>
            </p:cNvSpPr>
            <p:nvPr/>
          </p:nvSpPr>
          <p:spPr bwMode="auto">
            <a:xfrm>
              <a:off x="1959982" y="5602289"/>
              <a:ext cx="2733248" cy="461665"/>
            </a:xfrm>
            <a:prstGeom prst="rect">
              <a:avLst/>
            </a:prstGeom>
            <a:noFill/>
            <a:ln>
              <a:noFill/>
            </a:ln>
            <a:effectLst/>
          </p:spPr>
          <p:txBody>
            <a:bodyPr wrap="none">
              <a:spAutoFit/>
            </a:bodyPr>
            <a:lstStyle/>
            <a:p>
              <a:pPr algn="ctr" eaLnBrk="0" hangingPunct="0">
                <a:lnSpc>
                  <a:spcPct val="100000"/>
                </a:lnSpc>
                <a:spcBef>
                  <a:spcPct val="0"/>
                </a:spcBef>
                <a:buFontTx/>
                <a:buNone/>
              </a:pPr>
              <a:r>
                <a:rPr lang="en-GB" sz="2400" dirty="0"/>
                <a:t>(a) no hard </a:t>
              </a:r>
              <a:r>
                <a:rPr lang="en-GB" sz="2400" dirty="0" err="1"/>
                <a:t>defenses</a:t>
              </a:r>
              <a:endParaRPr lang="en-GB" sz="2400" dirty="0"/>
            </a:p>
          </p:txBody>
        </p:sp>
        <p:sp>
          <p:nvSpPr>
            <p:cNvPr id="306194" name="Text Box 18"/>
            <p:cNvSpPr txBox="1">
              <a:spLocks noChangeArrowheads="1"/>
            </p:cNvSpPr>
            <p:nvPr/>
          </p:nvSpPr>
          <p:spPr bwMode="auto">
            <a:xfrm>
              <a:off x="6763207" y="5602289"/>
              <a:ext cx="2354939" cy="461665"/>
            </a:xfrm>
            <a:prstGeom prst="rect">
              <a:avLst/>
            </a:prstGeom>
            <a:noFill/>
            <a:ln>
              <a:noFill/>
            </a:ln>
            <a:effectLst/>
          </p:spPr>
          <p:txBody>
            <a:bodyPr wrap="none">
              <a:spAutoFit/>
            </a:bodyPr>
            <a:lstStyle/>
            <a:p>
              <a:pPr algn="ctr" eaLnBrk="0" hangingPunct="0">
                <a:lnSpc>
                  <a:spcPct val="100000"/>
                </a:lnSpc>
                <a:spcBef>
                  <a:spcPct val="0"/>
                </a:spcBef>
                <a:buFontTx/>
                <a:buNone/>
              </a:pPr>
              <a:r>
                <a:rPr lang="en-GB" sz="2400"/>
                <a:t>(b) hard defenses</a:t>
              </a:r>
            </a:p>
          </p:txBody>
        </p:sp>
        <p:sp>
          <p:nvSpPr>
            <p:cNvPr id="306195" name="Text Box 19"/>
            <p:cNvSpPr txBox="1">
              <a:spLocks noChangeArrowheads="1"/>
            </p:cNvSpPr>
            <p:nvPr/>
          </p:nvSpPr>
          <p:spPr bwMode="auto">
            <a:xfrm>
              <a:off x="3124200" y="3238500"/>
              <a:ext cx="5113338" cy="641350"/>
            </a:xfrm>
            <a:prstGeom prst="rect">
              <a:avLst/>
            </a:prstGeom>
            <a:noFill/>
            <a:ln>
              <a:noFill/>
            </a:ln>
            <a:effectLst/>
          </p:spPr>
          <p:txBody>
            <a:bodyPr>
              <a:spAutoFit/>
            </a:bodyPr>
            <a:lstStyle/>
            <a:p>
              <a:pPr algn="ctr" eaLnBrk="0" hangingPunct="0">
                <a:lnSpc>
                  <a:spcPct val="100000"/>
                </a:lnSpc>
                <a:spcBef>
                  <a:spcPct val="0"/>
                </a:spcBef>
                <a:buFontTx/>
                <a:buNone/>
              </a:pPr>
              <a:r>
                <a:rPr lang="en-GB" sz="3600" dirty="0"/>
                <a:t>Sea Level Rise</a:t>
              </a:r>
              <a:endParaRPr lang="en-GB" sz="3600" dirty="0">
                <a:latin typeface="Times New Roman" charset="0"/>
              </a:endParaRPr>
            </a:p>
          </p:txBody>
        </p:sp>
        <p:sp>
          <p:nvSpPr>
            <p:cNvPr id="306196" name="Line 20"/>
            <p:cNvSpPr>
              <a:spLocks noChangeShapeType="1"/>
            </p:cNvSpPr>
            <p:nvPr/>
          </p:nvSpPr>
          <p:spPr bwMode="auto">
            <a:xfrm>
              <a:off x="1828800" y="2452688"/>
              <a:ext cx="2082800" cy="0"/>
            </a:xfrm>
            <a:prstGeom prst="line">
              <a:avLst/>
            </a:prstGeom>
            <a:noFill/>
            <a:ln w="9525">
              <a:solidFill>
                <a:schemeClr val="folHlink"/>
              </a:solidFill>
              <a:round/>
            </a:ln>
            <a:effectLst/>
          </p:spPr>
          <p:txBody>
            <a:bodyPr wrap="none" anchor="ctr"/>
            <a:lstStyle/>
            <a:p>
              <a:endParaRPr lang="en-US"/>
            </a:p>
          </p:txBody>
        </p:sp>
        <p:sp>
          <p:nvSpPr>
            <p:cNvPr id="306197" name="Line 21"/>
            <p:cNvSpPr>
              <a:spLocks noChangeShapeType="1"/>
            </p:cNvSpPr>
            <p:nvPr/>
          </p:nvSpPr>
          <p:spPr bwMode="auto">
            <a:xfrm>
              <a:off x="3908425" y="2454275"/>
              <a:ext cx="1441450" cy="647700"/>
            </a:xfrm>
            <a:prstGeom prst="line">
              <a:avLst/>
            </a:prstGeom>
            <a:noFill/>
            <a:ln w="9525">
              <a:solidFill>
                <a:schemeClr val="folHlink"/>
              </a:solidFill>
              <a:round/>
            </a:ln>
            <a:effectLst/>
          </p:spPr>
          <p:txBody>
            <a:bodyPr wrap="none" anchor="ctr"/>
            <a:lstStyle/>
            <a:p>
              <a:endParaRPr lang="en-US"/>
            </a:p>
          </p:txBody>
        </p:sp>
        <p:sp>
          <p:nvSpPr>
            <p:cNvPr id="306198" name="Freeform 22"/>
            <p:cNvSpPr>
              <a:spLocks/>
            </p:cNvSpPr>
            <p:nvPr/>
          </p:nvSpPr>
          <p:spPr bwMode="auto">
            <a:xfrm>
              <a:off x="4841875" y="2703513"/>
              <a:ext cx="774700" cy="76200"/>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rgbClr val="6699FF"/>
              </a:solidFill>
              <a:round/>
            </a:ln>
            <a:effectLst/>
          </p:spPr>
          <p:txBody>
            <a:bodyPr wrap="none" anchor="ctr"/>
            <a:lstStyle/>
            <a:p>
              <a:endParaRPr lang="en-US"/>
            </a:p>
          </p:txBody>
        </p:sp>
        <p:sp>
          <p:nvSpPr>
            <p:cNvPr id="306199" name="Line 23"/>
            <p:cNvSpPr>
              <a:spLocks noChangeShapeType="1"/>
            </p:cNvSpPr>
            <p:nvPr/>
          </p:nvSpPr>
          <p:spPr bwMode="auto">
            <a:xfrm>
              <a:off x="6518276" y="2452688"/>
              <a:ext cx="1954213" cy="0"/>
            </a:xfrm>
            <a:prstGeom prst="line">
              <a:avLst/>
            </a:prstGeom>
            <a:noFill/>
            <a:ln w="9525">
              <a:solidFill>
                <a:schemeClr val="folHlink"/>
              </a:solidFill>
              <a:round/>
            </a:ln>
            <a:effectLst/>
          </p:spPr>
          <p:txBody>
            <a:bodyPr wrap="none" anchor="ctr"/>
            <a:lstStyle/>
            <a:p>
              <a:endParaRPr lang="en-US"/>
            </a:p>
          </p:txBody>
        </p:sp>
        <p:sp>
          <p:nvSpPr>
            <p:cNvPr id="306200" name="Line 24"/>
            <p:cNvSpPr>
              <a:spLocks noChangeShapeType="1"/>
            </p:cNvSpPr>
            <p:nvPr/>
          </p:nvSpPr>
          <p:spPr bwMode="auto">
            <a:xfrm>
              <a:off x="8470901" y="2454275"/>
              <a:ext cx="1350963" cy="647700"/>
            </a:xfrm>
            <a:prstGeom prst="line">
              <a:avLst/>
            </a:prstGeom>
            <a:noFill/>
            <a:ln w="9525">
              <a:solidFill>
                <a:schemeClr val="folHlink"/>
              </a:solidFill>
              <a:round/>
            </a:ln>
            <a:effectLst/>
          </p:spPr>
          <p:txBody>
            <a:bodyPr wrap="none" anchor="ctr"/>
            <a:lstStyle/>
            <a:p>
              <a:endParaRPr lang="en-US"/>
            </a:p>
          </p:txBody>
        </p:sp>
        <p:sp>
          <p:nvSpPr>
            <p:cNvPr id="306201" name="Rectangle 25"/>
            <p:cNvSpPr>
              <a:spLocks noChangeArrowheads="1"/>
            </p:cNvSpPr>
            <p:nvPr/>
          </p:nvSpPr>
          <p:spPr bwMode="auto">
            <a:xfrm>
              <a:off x="7851776" y="1944688"/>
              <a:ext cx="284163" cy="508000"/>
            </a:xfrm>
            <a:prstGeom prst="rect">
              <a:avLst/>
            </a:prstGeom>
            <a:solidFill>
              <a:srgbClr val="CC3300"/>
            </a:solidFill>
            <a:ln w="9525">
              <a:solidFill>
                <a:schemeClr val="folHlink"/>
              </a:solidFill>
              <a:miter lim="800000"/>
            </a:ln>
            <a:effectLst/>
          </p:spPr>
          <p:txBody>
            <a:bodyPr wrap="none" anchor="ctr"/>
            <a:lstStyle/>
            <a:p>
              <a:endParaRPr lang="en-US"/>
            </a:p>
          </p:txBody>
        </p:sp>
        <p:sp>
          <p:nvSpPr>
            <p:cNvPr id="306202" name="AutoShape 26"/>
            <p:cNvSpPr>
              <a:spLocks noChangeArrowheads="1"/>
            </p:cNvSpPr>
            <p:nvPr/>
          </p:nvSpPr>
          <p:spPr bwMode="auto">
            <a:xfrm>
              <a:off x="7773989" y="1600201"/>
              <a:ext cx="458787" cy="346075"/>
            </a:xfrm>
            <a:prstGeom prst="triangle">
              <a:avLst>
                <a:gd name="adj" fmla="val 50000"/>
              </a:avLst>
            </a:prstGeom>
            <a:solidFill>
              <a:srgbClr val="993300"/>
            </a:solidFill>
            <a:ln w="9525">
              <a:solidFill>
                <a:schemeClr val="folHlink"/>
              </a:solidFill>
              <a:miter lim="800000"/>
            </a:ln>
            <a:effectLst/>
          </p:spPr>
          <p:txBody>
            <a:bodyPr wrap="none" anchor="ctr"/>
            <a:lstStyle/>
            <a:p>
              <a:endParaRPr lang="en-US"/>
            </a:p>
          </p:txBody>
        </p:sp>
        <p:sp>
          <p:nvSpPr>
            <p:cNvPr id="306203" name="Freeform 27"/>
            <p:cNvSpPr>
              <a:spLocks/>
            </p:cNvSpPr>
            <p:nvPr/>
          </p:nvSpPr>
          <p:spPr bwMode="auto">
            <a:xfrm>
              <a:off x="9428164" y="2668588"/>
              <a:ext cx="784225" cy="114300"/>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rgbClr val="6699FF"/>
              </a:solidFill>
              <a:round/>
            </a:ln>
            <a:effectLst/>
          </p:spPr>
          <p:txBody>
            <a:bodyPr wrap="none" anchor="ctr"/>
            <a:lstStyle/>
            <a:p>
              <a:endParaRPr lang="en-US"/>
            </a:p>
          </p:txBody>
        </p:sp>
        <p:sp>
          <p:nvSpPr>
            <p:cNvPr id="306204" name="Freeform 28" descr="Granite"/>
            <p:cNvSpPr>
              <a:spLocks/>
            </p:cNvSpPr>
            <p:nvPr/>
          </p:nvSpPr>
          <p:spPr bwMode="auto">
            <a:xfrm>
              <a:off x="8407400" y="2181226"/>
              <a:ext cx="508000" cy="487363"/>
            </a:xfrm>
            <a:custGeom>
              <a:avLst/>
              <a:gdLst>
                <a:gd name="T0" fmla="*/ 0 w 416"/>
                <a:gd name="T1" fmla="*/ 173 h 307"/>
                <a:gd name="T2" fmla="*/ 77 w 416"/>
                <a:gd name="T3" fmla="*/ 0 h 307"/>
                <a:gd name="T4" fmla="*/ 173 w 416"/>
                <a:gd name="T5" fmla="*/ 0 h 307"/>
                <a:gd name="T6" fmla="*/ 416 w 416"/>
                <a:gd name="T7" fmla="*/ 307 h 307"/>
                <a:gd name="T8" fmla="*/ 58 w 416"/>
                <a:gd name="T9" fmla="*/ 173 h 307"/>
                <a:gd name="T10" fmla="*/ 0 w 416"/>
                <a:gd name="T11" fmla="*/ 173 h 307"/>
              </a:gdLst>
              <a:ahLst/>
              <a:cxnLst>
                <a:cxn ang="0">
                  <a:pos x="T0" y="T1"/>
                </a:cxn>
                <a:cxn ang="0">
                  <a:pos x="T2" y="T3"/>
                </a:cxn>
                <a:cxn ang="0">
                  <a:pos x="T4" y="T5"/>
                </a:cxn>
                <a:cxn ang="0">
                  <a:pos x="T6" y="T7"/>
                </a:cxn>
                <a:cxn ang="0">
                  <a:pos x="T8" y="T9"/>
                </a:cxn>
                <a:cxn ang="0">
                  <a:pos x="T10" y="T11"/>
                </a:cxn>
              </a:cxnLst>
              <a:rect l="0" t="0" r="r" b="b"/>
              <a:pathLst>
                <a:path w="416" h="307">
                  <a:moveTo>
                    <a:pt x="0" y="173"/>
                  </a:moveTo>
                  <a:lnTo>
                    <a:pt x="77" y="0"/>
                  </a:lnTo>
                  <a:lnTo>
                    <a:pt x="173" y="0"/>
                  </a:lnTo>
                  <a:lnTo>
                    <a:pt x="416" y="307"/>
                  </a:lnTo>
                  <a:lnTo>
                    <a:pt x="58" y="173"/>
                  </a:lnTo>
                  <a:lnTo>
                    <a:pt x="0" y="173"/>
                  </a:lnTo>
                  <a:close/>
                </a:path>
              </a:pathLst>
            </a:custGeom>
            <a:blipFill dpi="0" rotWithShape="0">
              <a:blip r:embed="rId4"/>
              <a:srcRect/>
              <a:tile tx="0" ty="0" sx="100000" sy="100000" flip="none" algn="tl"/>
            </a:blipFill>
            <a:ln w="9525">
              <a:solidFill>
                <a:schemeClr val="tx1"/>
              </a:solidFill>
              <a:round/>
            </a:ln>
            <a:effectLst/>
          </p:spPr>
          <p:txBody>
            <a:bodyPr wrap="none" anchor="ctr"/>
            <a:lstStyle/>
            <a:p>
              <a:endParaRPr lang="en-US"/>
            </a:p>
          </p:txBody>
        </p:sp>
        <p:grpSp>
          <p:nvGrpSpPr>
            <p:cNvPr id="306205" name="Group 29"/>
            <p:cNvGrpSpPr/>
            <p:nvPr/>
          </p:nvGrpSpPr>
          <p:grpSpPr>
            <a:xfrm>
              <a:off x="3756025" y="4295776"/>
              <a:ext cx="901700" cy="942975"/>
              <a:chOff x="1406" y="2706"/>
              <a:chExt cx="568" cy="594"/>
            </a:xfrm>
          </p:grpSpPr>
          <p:graphicFrame>
            <p:nvGraphicFramePr>
              <p:cNvPr id="306206" name="Object 30"/>
              <p:cNvGraphicFramePr>
                <a:graphicFrameLocks noChangeAspect="1"/>
              </p:cNvGraphicFramePr>
              <p:nvPr/>
            </p:nvGraphicFramePr>
            <p:xfrm>
              <a:off x="1406" y="2758"/>
              <a:ext cx="274" cy="316"/>
            </p:xfrm>
            <a:graphic>
              <a:graphicData uri="http://schemas.openxmlformats.org/presentationml/2006/ole">
                <mc:AlternateContent xmlns:mc="http://schemas.openxmlformats.org/markup-compatibility/2006">
                  <mc:Choice xmlns:v="urn:schemas-microsoft-com:vml" Requires="v">
                    <p:oleObj spid="_x0000_s6254" name="CorelDRAW! Graphic" r:id="rId5" imgW="5091120" imgH="5878440" progId="CDraw">
                      <p:embed/>
                    </p:oleObj>
                  </mc:Choice>
                  <mc:Fallback>
                    <p:oleObj name="CorelDRAW! Graphic" r:id="rId5" imgW="5091120" imgH="5878440" progId="CDraw">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 y="2758"/>
                            <a:ext cx="274" cy="316"/>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6207" name="Freeform 31"/>
              <p:cNvSpPr>
                <a:spLocks/>
              </p:cNvSpPr>
              <p:nvPr/>
            </p:nvSpPr>
            <p:spPr bwMode="auto">
              <a:xfrm>
                <a:off x="1474" y="3050"/>
                <a:ext cx="500" cy="250"/>
              </a:xfrm>
              <a:custGeom>
                <a:avLst/>
                <a:gdLst>
                  <a:gd name="T0" fmla="*/ 0 w 609"/>
                  <a:gd name="T1" fmla="*/ 2 h 250"/>
                  <a:gd name="T2" fmla="*/ 522 w 609"/>
                  <a:gd name="T3" fmla="*/ 8 h 250"/>
                  <a:gd name="T4" fmla="*/ 552 w 609"/>
                  <a:gd name="T5" fmla="*/ 86 h 250"/>
                  <a:gd name="T6" fmla="*/ 594 w 609"/>
                  <a:gd name="T7" fmla="*/ 212 h 250"/>
                  <a:gd name="T8" fmla="*/ 600 w 609"/>
                  <a:gd name="T9" fmla="*/ 242 h 250"/>
                  <a:gd name="T10" fmla="*/ 552 w 609"/>
                  <a:gd name="T11" fmla="*/ 236 h 250"/>
                  <a:gd name="T12" fmla="*/ 480 w 609"/>
                  <a:gd name="T13" fmla="*/ 194 h 250"/>
                  <a:gd name="T14" fmla="*/ 330 w 609"/>
                  <a:gd name="T15" fmla="*/ 140 h 250"/>
                  <a:gd name="T16" fmla="*/ 276 w 609"/>
                  <a:gd name="T17" fmla="*/ 116 h 250"/>
                  <a:gd name="T18" fmla="*/ 168 w 609"/>
                  <a:gd name="T19" fmla="*/ 68 h 250"/>
                  <a:gd name="T20" fmla="*/ 54 w 609"/>
                  <a:gd name="T21" fmla="*/ 20 h 250"/>
                  <a:gd name="T22" fmla="*/ 18 w 609"/>
                  <a:gd name="T23" fmla="*/ 8 h 250"/>
                  <a:gd name="T24" fmla="*/ 0 w 609"/>
                  <a:gd name="T25" fmla="*/ 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9" h="250">
                    <a:moveTo>
                      <a:pt x="0" y="2"/>
                    </a:moveTo>
                    <a:cubicBezTo>
                      <a:pt x="174" y="4"/>
                      <a:pt x="348" y="0"/>
                      <a:pt x="522" y="8"/>
                    </a:cubicBezTo>
                    <a:cubicBezTo>
                      <a:pt x="526" y="8"/>
                      <a:pt x="549" y="78"/>
                      <a:pt x="552" y="86"/>
                    </a:cubicBezTo>
                    <a:cubicBezTo>
                      <a:pt x="569" y="126"/>
                      <a:pt x="584" y="168"/>
                      <a:pt x="594" y="212"/>
                    </a:cubicBezTo>
                    <a:cubicBezTo>
                      <a:pt x="596" y="222"/>
                      <a:pt x="609" y="237"/>
                      <a:pt x="600" y="242"/>
                    </a:cubicBezTo>
                    <a:cubicBezTo>
                      <a:pt x="586" y="250"/>
                      <a:pt x="568" y="238"/>
                      <a:pt x="552" y="236"/>
                    </a:cubicBezTo>
                    <a:cubicBezTo>
                      <a:pt x="519" y="225"/>
                      <a:pt x="523" y="205"/>
                      <a:pt x="480" y="194"/>
                    </a:cubicBezTo>
                    <a:cubicBezTo>
                      <a:pt x="435" y="164"/>
                      <a:pt x="374" y="169"/>
                      <a:pt x="330" y="140"/>
                    </a:cubicBezTo>
                    <a:cubicBezTo>
                      <a:pt x="314" y="129"/>
                      <a:pt x="292" y="127"/>
                      <a:pt x="276" y="116"/>
                    </a:cubicBezTo>
                    <a:cubicBezTo>
                      <a:pt x="246" y="96"/>
                      <a:pt x="202" y="79"/>
                      <a:pt x="168" y="68"/>
                    </a:cubicBezTo>
                    <a:cubicBezTo>
                      <a:pt x="129" y="55"/>
                      <a:pt x="93" y="32"/>
                      <a:pt x="54" y="20"/>
                    </a:cubicBezTo>
                    <a:cubicBezTo>
                      <a:pt x="42" y="16"/>
                      <a:pt x="30" y="12"/>
                      <a:pt x="18" y="8"/>
                    </a:cubicBezTo>
                    <a:cubicBezTo>
                      <a:pt x="12" y="6"/>
                      <a:pt x="0" y="2"/>
                      <a:pt x="0" y="2"/>
                    </a:cubicBezTo>
                    <a:close/>
                  </a:path>
                </a:pathLst>
              </a:custGeom>
              <a:solidFill>
                <a:srgbClr val="996633"/>
              </a:solidFill>
              <a:ln w="0" cap="flat" cmpd="sng">
                <a:solidFill>
                  <a:srgbClr val="66FF33"/>
                </a:solidFill>
                <a:prstDash val="solid"/>
                <a:round/>
                <a:headEnd type="none" w="med" len="med"/>
                <a:tailEnd type="none" w="med" len="med"/>
              </a:ln>
              <a:effectLst/>
            </p:spPr>
            <p:txBody>
              <a:bodyPr wrap="none" anchor="ctr"/>
              <a:lstStyle/>
              <a:p>
                <a:endParaRPr lang="en-US"/>
              </a:p>
            </p:txBody>
          </p:sp>
          <p:graphicFrame>
            <p:nvGraphicFramePr>
              <p:cNvPr id="306208" name="Object 32"/>
              <p:cNvGraphicFramePr>
                <a:graphicFrameLocks noChangeAspect="1"/>
              </p:cNvGraphicFramePr>
              <p:nvPr/>
            </p:nvGraphicFramePr>
            <p:xfrm>
              <a:off x="1680" y="2706"/>
              <a:ext cx="251" cy="368"/>
            </p:xfrm>
            <a:graphic>
              <a:graphicData uri="http://schemas.openxmlformats.org/presentationml/2006/ole">
                <mc:AlternateContent xmlns:mc="http://schemas.openxmlformats.org/markup-compatibility/2006">
                  <mc:Choice xmlns:v="urn:schemas-microsoft-com:vml" Requires="v">
                    <p:oleObj spid="_x0000_s6255" name="CorelDRAW! Graphic" r:id="rId7" imgW="5536440" imgH="8125920" progId="CDraw">
                      <p:embed/>
                    </p:oleObj>
                  </mc:Choice>
                  <mc:Fallback>
                    <p:oleObj name="CorelDRAW! Graphic" r:id="rId7" imgW="5536440" imgH="8125920" progId="CDraw">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2706"/>
                            <a:ext cx="251" cy="368"/>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306209" name="Group 33"/>
            <p:cNvGrpSpPr/>
            <p:nvPr/>
          </p:nvGrpSpPr>
          <p:grpSpPr>
            <a:xfrm>
              <a:off x="4448175" y="2181226"/>
              <a:ext cx="901700" cy="942975"/>
              <a:chOff x="1406" y="2706"/>
              <a:chExt cx="568" cy="594"/>
            </a:xfrm>
          </p:grpSpPr>
          <p:graphicFrame>
            <p:nvGraphicFramePr>
              <p:cNvPr id="306210" name="Object 34"/>
              <p:cNvGraphicFramePr>
                <a:graphicFrameLocks noChangeAspect="1"/>
              </p:cNvGraphicFramePr>
              <p:nvPr/>
            </p:nvGraphicFramePr>
            <p:xfrm>
              <a:off x="1406" y="2758"/>
              <a:ext cx="274" cy="316"/>
            </p:xfrm>
            <a:graphic>
              <a:graphicData uri="http://schemas.openxmlformats.org/presentationml/2006/ole">
                <mc:AlternateContent xmlns:mc="http://schemas.openxmlformats.org/markup-compatibility/2006">
                  <mc:Choice xmlns:v="urn:schemas-microsoft-com:vml" Requires="v">
                    <p:oleObj spid="_x0000_s6256" name="CorelDRAW! Graphic" r:id="rId9" imgW="5091120" imgH="5878440" progId="CDraw">
                      <p:embed/>
                    </p:oleObj>
                  </mc:Choice>
                  <mc:Fallback>
                    <p:oleObj name="CorelDRAW! Graphic" r:id="rId9" imgW="5091120" imgH="5878440" progId="CDraw">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 y="2758"/>
                            <a:ext cx="274" cy="316"/>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6211" name="Freeform 35"/>
              <p:cNvSpPr>
                <a:spLocks/>
              </p:cNvSpPr>
              <p:nvPr/>
            </p:nvSpPr>
            <p:spPr bwMode="auto">
              <a:xfrm>
                <a:off x="1474" y="3050"/>
                <a:ext cx="500" cy="250"/>
              </a:xfrm>
              <a:custGeom>
                <a:avLst/>
                <a:gdLst>
                  <a:gd name="T0" fmla="*/ 0 w 609"/>
                  <a:gd name="T1" fmla="*/ 2 h 250"/>
                  <a:gd name="T2" fmla="*/ 522 w 609"/>
                  <a:gd name="T3" fmla="*/ 8 h 250"/>
                  <a:gd name="T4" fmla="*/ 552 w 609"/>
                  <a:gd name="T5" fmla="*/ 86 h 250"/>
                  <a:gd name="T6" fmla="*/ 594 w 609"/>
                  <a:gd name="T7" fmla="*/ 212 h 250"/>
                  <a:gd name="T8" fmla="*/ 600 w 609"/>
                  <a:gd name="T9" fmla="*/ 242 h 250"/>
                  <a:gd name="T10" fmla="*/ 552 w 609"/>
                  <a:gd name="T11" fmla="*/ 236 h 250"/>
                  <a:gd name="T12" fmla="*/ 480 w 609"/>
                  <a:gd name="T13" fmla="*/ 194 h 250"/>
                  <a:gd name="T14" fmla="*/ 330 w 609"/>
                  <a:gd name="T15" fmla="*/ 140 h 250"/>
                  <a:gd name="T16" fmla="*/ 276 w 609"/>
                  <a:gd name="T17" fmla="*/ 116 h 250"/>
                  <a:gd name="T18" fmla="*/ 168 w 609"/>
                  <a:gd name="T19" fmla="*/ 68 h 250"/>
                  <a:gd name="T20" fmla="*/ 54 w 609"/>
                  <a:gd name="T21" fmla="*/ 20 h 250"/>
                  <a:gd name="T22" fmla="*/ 18 w 609"/>
                  <a:gd name="T23" fmla="*/ 8 h 250"/>
                  <a:gd name="T24" fmla="*/ 0 w 609"/>
                  <a:gd name="T25" fmla="*/ 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9" h="250">
                    <a:moveTo>
                      <a:pt x="0" y="2"/>
                    </a:moveTo>
                    <a:cubicBezTo>
                      <a:pt x="174" y="4"/>
                      <a:pt x="348" y="0"/>
                      <a:pt x="522" y="8"/>
                    </a:cubicBezTo>
                    <a:cubicBezTo>
                      <a:pt x="526" y="8"/>
                      <a:pt x="549" y="78"/>
                      <a:pt x="552" y="86"/>
                    </a:cubicBezTo>
                    <a:cubicBezTo>
                      <a:pt x="569" y="126"/>
                      <a:pt x="584" y="168"/>
                      <a:pt x="594" y="212"/>
                    </a:cubicBezTo>
                    <a:cubicBezTo>
                      <a:pt x="596" y="222"/>
                      <a:pt x="609" y="237"/>
                      <a:pt x="600" y="242"/>
                    </a:cubicBezTo>
                    <a:cubicBezTo>
                      <a:pt x="586" y="250"/>
                      <a:pt x="568" y="238"/>
                      <a:pt x="552" y="236"/>
                    </a:cubicBezTo>
                    <a:cubicBezTo>
                      <a:pt x="519" y="225"/>
                      <a:pt x="523" y="205"/>
                      <a:pt x="480" y="194"/>
                    </a:cubicBezTo>
                    <a:cubicBezTo>
                      <a:pt x="435" y="164"/>
                      <a:pt x="374" y="169"/>
                      <a:pt x="330" y="140"/>
                    </a:cubicBezTo>
                    <a:cubicBezTo>
                      <a:pt x="314" y="129"/>
                      <a:pt x="292" y="127"/>
                      <a:pt x="276" y="116"/>
                    </a:cubicBezTo>
                    <a:cubicBezTo>
                      <a:pt x="246" y="96"/>
                      <a:pt x="202" y="79"/>
                      <a:pt x="168" y="68"/>
                    </a:cubicBezTo>
                    <a:cubicBezTo>
                      <a:pt x="129" y="55"/>
                      <a:pt x="93" y="32"/>
                      <a:pt x="54" y="20"/>
                    </a:cubicBezTo>
                    <a:cubicBezTo>
                      <a:pt x="42" y="16"/>
                      <a:pt x="30" y="12"/>
                      <a:pt x="18" y="8"/>
                    </a:cubicBezTo>
                    <a:cubicBezTo>
                      <a:pt x="12" y="6"/>
                      <a:pt x="0" y="2"/>
                      <a:pt x="0" y="2"/>
                    </a:cubicBezTo>
                    <a:close/>
                  </a:path>
                </a:pathLst>
              </a:custGeom>
              <a:solidFill>
                <a:srgbClr val="996633"/>
              </a:solidFill>
              <a:ln w="0" cap="flat" cmpd="sng">
                <a:solidFill>
                  <a:srgbClr val="66FF33"/>
                </a:solidFill>
                <a:prstDash val="solid"/>
                <a:round/>
                <a:headEnd type="none" w="med" len="med"/>
                <a:tailEnd type="none" w="med" len="med"/>
              </a:ln>
              <a:effectLst/>
            </p:spPr>
            <p:txBody>
              <a:bodyPr wrap="none" anchor="ctr"/>
              <a:lstStyle/>
              <a:p>
                <a:endParaRPr lang="en-US"/>
              </a:p>
            </p:txBody>
          </p:sp>
          <p:graphicFrame>
            <p:nvGraphicFramePr>
              <p:cNvPr id="306212" name="Object 36"/>
              <p:cNvGraphicFramePr>
                <a:graphicFrameLocks noChangeAspect="1"/>
              </p:cNvGraphicFramePr>
              <p:nvPr/>
            </p:nvGraphicFramePr>
            <p:xfrm>
              <a:off x="1680" y="2706"/>
              <a:ext cx="251" cy="368"/>
            </p:xfrm>
            <a:graphic>
              <a:graphicData uri="http://schemas.openxmlformats.org/presentationml/2006/ole">
                <mc:AlternateContent xmlns:mc="http://schemas.openxmlformats.org/markup-compatibility/2006">
                  <mc:Choice xmlns:v="urn:schemas-microsoft-com:vml" Requires="v">
                    <p:oleObj spid="_x0000_s6257" name="CorelDRAW! Graphic" r:id="rId10" imgW="5536440" imgH="8125920" progId="CDraw">
                      <p:embed/>
                    </p:oleObj>
                  </mc:Choice>
                  <mc:Fallback>
                    <p:oleObj name="CorelDRAW! Graphic" r:id="rId10" imgW="5536440" imgH="8125920" progId="CDraw">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2706"/>
                            <a:ext cx="251" cy="368"/>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306213" name="Group 37"/>
            <p:cNvGrpSpPr/>
            <p:nvPr/>
          </p:nvGrpSpPr>
          <p:grpSpPr>
            <a:xfrm>
              <a:off x="8920163" y="2181226"/>
              <a:ext cx="901700" cy="942975"/>
              <a:chOff x="1406" y="2706"/>
              <a:chExt cx="568" cy="594"/>
            </a:xfrm>
          </p:grpSpPr>
          <p:graphicFrame>
            <p:nvGraphicFramePr>
              <p:cNvPr id="306214" name="Object 38"/>
              <p:cNvGraphicFramePr>
                <a:graphicFrameLocks noChangeAspect="1"/>
              </p:cNvGraphicFramePr>
              <p:nvPr/>
            </p:nvGraphicFramePr>
            <p:xfrm>
              <a:off x="1406" y="2758"/>
              <a:ext cx="274" cy="316"/>
            </p:xfrm>
            <a:graphic>
              <a:graphicData uri="http://schemas.openxmlformats.org/presentationml/2006/ole">
                <mc:AlternateContent xmlns:mc="http://schemas.openxmlformats.org/markup-compatibility/2006">
                  <mc:Choice xmlns:v="urn:schemas-microsoft-com:vml" Requires="v">
                    <p:oleObj spid="_x0000_s6258" name="CorelDRAW! Graphic" r:id="rId11" imgW="5091120" imgH="5878440" progId="CDraw">
                      <p:embed/>
                    </p:oleObj>
                  </mc:Choice>
                  <mc:Fallback>
                    <p:oleObj name="CorelDRAW! Graphic" r:id="rId11" imgW="5091120" imgH="5878440" progId="CDraw">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 y="2758"/>
                            <a:ext cx="274" cy="316"/>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6215" name="Freeform 39"/>
              <p:cNvSpPr>
                <a:spLocks/>
              </p:cNvSpPr>
              <p:nvPr/>
            </p:nvSpPr>
            <p:spPr bwMode="auto">
              <a:xfrm>
                <a:off x="1474" y="3050"/>
                <a:ext cx="500" cy="250"/>
              </a:xfrm>
              <a:custGeom>
                <a:avLst/>
                <a:gdLst>
                  <a:gd name="T0" fmla="*/ 0 w 609"/>
                  <a:gd name="T1" fmla="*/ 2 h 250"/>
                  <a:gd name="T2" fmla="*/ 522 w 609"/>
                  <a:gd name="T3" fmla="*/ 8 h 250"/>
                  <a:gd name="T4" fmla="*/ 552 w 609"/>
                  <a:gd name="T5" fmla="*/ 86 h 250"/>
                  <a:gd name="T6" fmla="*/ 594 w 609"/>
                  <a:gd name="T7" fmla="*/ 212 h 250"/>
                  <a:gd name="T8" fmla="*/ 600 w 609"/>
                  <a:gd name="T9" fmla="*/ 242 h 250"/>
                  <a:gd name="T10" fmla="*/ 552 w 609"/>
                  <a:gd name="T11" fmla="*/ 236 h 250"/>
                  <a:gd name="T12" fmla="*/ 480 w 609"/>
                  <a:gd name="T13" fmla="*/ 194 h 250"/>
                  <a:gd name="T14" fmla="*/ 330 w 609"/>
                  <a:gd name="T15" fmla="*/ 140 h 250"/>
                  <a:gd name="T16" fmla="*/ 276 w 609"/>
                  <a:gd name="T17" fmla="*/ 116 h 250"/>
                  <a:gd name="T18" fmla="*/ 168 w 609"/>
                  <a:gd name="T19" fmla="*/ 68 h 250"/>
                  <a:gd name="T20" fmla="*/ 54 w 609"/>
                  <a:gd name="T21" fmla="*/ 20 h 250"/>
                  <a:gd name="T22" fmla="*/ 18 w 609"/>
                  <a:gd name="T23" fmla="*/ 8 h 250"/>
                  <a:gd name="T24" fmla="*/ 0 w 609"/>
                  <a:gd name="T25" fmla="*/ 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9" h="250">
                    <a:moveTo>
                      <a:pt x="0" y="2"/>
                    </a:moveTo>
                    <a:cubicBezTo>
                      <a:pt x="174" y="4"/>
                      <a:pt x="348" y="0"/>
                      <a:pt x="522" y="8"/>
                    </a:cubicBezTo>
                    <a:cubicBezTo>
                      <a:pt x="526" y="8"/>
                      <a:pt x="549" y="78"/>
                      <a:pt x="552" y="86"/>
                    </a:cubicBezTo>
                    <a:cubicBezTo>
                      <a:pt x="569" y="126"/>
                      <a:pt x="584" y="168"/>
                      <a:pt x="594" y="212"/>
                    </a:cubicBezTo>
                    <a:cubicBezTo>
                      <a:pt x="596" y="222"/>
                      <a:pt x="609" y="237"/>
                      <a:pt x="600" y="242"/>
                    </a:cubicBezTo>
                    <a:cubicBezTo>
                      <a:pt x="586" y="250"/>
                      <a:pt x="568" y="238"/>
                      <a:pt x="552" y="236"/>
                    </a:cubicBezTo>
                    <a:cubicBezTo>
                      <a:pt x="519" y="225"/>
                      <a:pt x="523" y="205"/>
                      <a:pt x="480" y="194"/>
                    </a:cubicBezTo>
                    <a:cubicBezTo>
                      <a:pt x="435" y="164"/>
                      <a:pt x="374" y="169"/>
                      <a:pt x="330" y="140"/>
                    </a:cubicBezTo>
                    <a:cubicBezTo>
                      <a:pt x="314" y="129"/>
                      <a:pt x="292" y="127"/>
                      <a:pt x="276" y="116"/>
                    </a:cubicBezTo>
                    <a:cubicBezTo>
                      <a:pt x="246" y="96"/>
                      <a:pt x="202" y="79"/>
                      <a:pt x="168" y="68"/>
                    </a:cubicBezTo>
                    <a:cubicBezTo>
                      <a:pt x="129" y="55"/>
                      <a:pt x="93" y="32"/>
                      <a:pt x="54" y="20"/>
                    </a:cubicBezTo>
                    <a:cubicBezTo>
                      <a:pt x="42" y="16"/>
                      <a:pt x="30" y="12"/>
                      <a:pt x="18" y="8"/>
                    </a:cubicBezTo>
                    <a:cubicBezTo>
                      <a:pt x="12" y="6"/>
                      <a:pt x="0" y="2"/>
                      <a:pt x="0" y="2"/>
                    </a:cubicBezTo>
                    <a:close/>
                  </a:path>
                </a:pathLst>
              </a:custGeom>
              <a:solidFill>
                <a:srgbClr val="996633"/>
              </a:solidFill>
              <a:ln w="0" cap="flat" cmpd="sng">
                <a:solidFill>
                  <a:srgbClr val="66FF33"/>
                </a:solidFill>
                <a:prstDash val="solid"/>
                <a:round/>
                <a:headEnd type="none" w="med" len="med"/>
                <a:tailEnd type="none" w="med" len="med"/>
              </a:ln>
              <a:effectLst/>
            </p:spPr>
            <p:txBody>
              <a:bodyPr wrap="none" anchor="ctr"/>
              <a:lstStyle/>
              <a:p>
                <a:endParaRPr lang="en-US"/>
              </a:p>
            </p:txBody>
          </p:sp>
          <p:graphicFrame>
            <p:nvGraphicFramePr>
              <p:cNvPr id="306216" name="Object 40"/>
              <p:cNvGraphicFramePr>
                <a:graphicFrameLocks noChangeAspect="1"/>
              </p:cNvGraphicFramePr>
              <p:nvPr/>
            </p:nvGraphicFramePr>
            <p:xfrm>
              <a:off x="1680" y="2706"/>
              <a:ext cx="251" cy="368"/>
            </p:xfrm>
            <a:graphic>
              <a:graphicData uri="http://schemas.openxmlformats.org/presentationml/2006/ole">
                <mc:AlternateContent xmlns:mc="http://schemas.openxmlformats.org/markup-compatibility/2006">
                  <mc:Choice xmlns:v="urn:schemas-microsoft-com:vml" Requires="v">
                    <p:oleObj spid="_x0000_s6259" name="CorelDRAW! Graphic" r:id="rId12" imgW="5536440" imgH="8125920" progId="CDraw">
                      <p:embed/>
                    </p:oleObj>
                  </mc:Choice>
                  <mc:Fallback>
                    <p:oleObj name="CorelDRAW! Graphic" r:id="rId12" imgW="5536440" imgH="8125920" progId="CDraw">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2706"/>
                            <a:ext cx="251" cy="368"/>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306217" name="Line 41"/>
            <p:cNvSpPr>
              <a:spLocks noChangeShapeType="1"/>
            </p:cNvSpPr>
            <p:nvPr/>
          </p:nvSpPr>
          <p:spPr bwMode="auto">
            <a:xfrm>
              <a:off x="8472488" y="2930526"/>
              <a:ext cx="0" cy="1108075"/>
            </a:xfrm>
            <a:prstGeom prst="line">
              <a:avLst/>
            </a:prstGeom>
            <a:noFill/>
            <a:ln w="76200">
              <a:solidFill>
                <a:schemeClr val="accent1"/>
              </a:solidFill>
              <a:round/>
              <a:tailEnd type="triangle" w="lg" len="lg"/>
            </a:ln>
            <a:effectLst/>
          </p:spPr>
          <p:txBody>
            <a:bodyPr wrap="none" anchor="ctr"/>
            <a:lstStyle/>
            <a:p>
              <a:endParaRPr lang="en-US"/>
            </a:p>
          </p:txBody>
        </p:sp>
        <p:sp>
          <p:nvSpPr>
            <p:cNvPr id="306218" name="Line 42"/>
            <p:cNvSpPr>
              <a:spLocks noChangeShapeType="1"/>
            </p:cNvSpPr>
            <p:nvPr/>
          </p:nvSpPr>
          <p:spPr bwMode="auto">
            <a:xfrm>
              <a:off x="2743200" y="2930526"/>
              <a:ext cx="0" cy="1108075"/>
            </a:xfrm>
            <a:prstGeom prst="line">
              <a:avLst/>
            </a:prstGeom>
            <a:noFill/>
            <a:ln w="76200">
              <a:solidFill>
                <a:schemeClr val="accent1"/>
              </a:solidFill>
              <a:round/>
              <a:tailEnd type="triangle" w="lg" len="lg"/>
            </a:ln>
            <a:effectLst/>
          </p:spPr>
          <p:txBody>
            <a:bodyPr wrap="none" anchor="ctr"/>
            <a:lstStyle/>
            <a:p>
              <a:endParaRPr lang="en-US"/>
            </a:p>
          </p:txBody>
        </p:sp>
      </p:grpSp>
      <p:sp>
        <p:nvSpPr>
          <p:cNvPr id="306219" name="Rectangle 43"/>
          <p:cNvSpPr>
            <a:spLocks noGrp="1" noChangeArrowheads="1"/>
          </p:cNvSpPr>
          <p:nvPr>
            <p:ph type="title"/>
          </p:nvPr>
        </p:nvSpPr>
        <p:spPr/>
        <p:txBody>
          <a:bodyPr/>
          <a:lstStyle/>
          <a:p>
            <a:r>
              <a:rPr lang="en-GB" dirty="0">
                <a:uFillTx/>
              </a:rPr>
              <a:t>Coastal Squeeze</a:t>
            </a:r>
            <a:endParaRPr lang="en-US" sz="2000" dirty="0"/>
          </a:p>
        </p:txBody>
      </p:sp>
    </p:spTree>
    <p:extLst>
      <p:ext uri="{BB962C8B-B14F-4D97-AF65-F5344CB8AC3E}">
        <p14:creationId xmlns:p14="http://schemas.microsoft.com/office/powerpoint/2010/main" val="2828880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00592" y="1424823"/>
            <a:ext cx="11370365" cy="5296651"/>
          </a:xfrm>
        </p:spPr>
        <p:txBody>
          <a:bodyPr>
            <a:normAutofit/>
          </a:bodyPr>
          <a:lstStyle/>
          <a:p>
            <a:r>
              <a:rPr lang="en-US" sz="2500" dirty="0"/>
              <a:t>Deltas/estuaries (especially populated mega-deltas)</a:t>
            </a:r>
          </a:p>
          <a:p>
            <a:r>
              <a:rPr lang="en-US" sz="2500" dirty="0"/>
              <a:t>Coral reefs (especially atolls)</a:t>
            </a:r>
          </a:p>
          <a:p>
            <a:r>
              <a:rPr lang="en-US" sz="2500" dirty="0"/>
              <a:t>Ice-dominated coasts</a:t>
            </a:r>
          </a:p>
          <a:p>
            <a:r>
              <a:rPr lang="en-US" sz="2500" dirty="0"/>
              <a:t>Low-lying coastal wetlands</a:t>
            </a:r>
          </a:p>
          <a:p>
            <a:r>
              <a:rPr lang="en-US" sz="2500" dirty="0"/>
              <a:t>Small islands</a:t>
            </a:r>
          </a:p>
          <a:p>
            <a:r>
              <a:rPr lang="en-US" sz="2500" dirty="0"/>
              <a:t>Sand and gravel beaches</a:t>
            </a:r>
          </a:p>
          <a:p>
            <a:r>
              <a:rPr lang="en-US" sz="2500" dirty="0"/>
              <a:t>Soft rock cliffs</a:t>
            </a:r>
          </a:p>
          <a:p>
            <a:endParaRPr lang="en-US" sz="2500" dirty="0"/>
          </a:p>
        </p:txBody>
      </p:sp>
      <p:sp>
        <p:nvSpPr>
          <p:cNvPr id="12" name="Title 11"/>
          <p:cNvSpPr>
            <a:spLocks noGrp="1"/>
          </p:cNvSpPr>
          <p:nvPr>
            <p:ph type="title"/>
          </p:nvPr>
        </p:nvSpPr>
        <p:spPr/>
        <p:txBody>
          <a:bodyPr>
            <a:normAutofit/>
          </a:bodyPr>
          <a:lstStyle/>
          <a:p>
            <a:r>
              <a:rPr lang="en-US" dirty="0"/>
              <a:t>Vulnerable Coastal Physical System Types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2723" y="1959815"/>
            <a:ext cx="6348875" cy="4761659"/>
          </a:xfrm>
          <a:prstGeom prst="rect">
            <a:avLst/>
          </a:prstGeom>
        </p:spPr>
      </p:pic>
      <p:sp>
        <p:nvSpPr>
          <p:cNvPr id="9" name="TextBox 8"/>
          <p:cNvSpPr txBox="1"/>
          <p:nvPr/>
        </p:nvSpPr>
        <p:spPr>
          <a:xfrm>
            <a:off x="5845259" y="5741510"/>
            <a:ext cx="2686051" cy="646331"/>
          </a:xfrm>
          <a:prstGeom prst="rect">
            <a:avLst/>
          </a:prstGeom>
          <a:solidFill>
            <a:srgbClr val="FFFF99"/>
          </a:solidFill>
        </p:spPr>
        <p:txBody>
          <a:bodyPr wrap="square" rtlCol="0">
            <a:spAutoFit/>
          </a:bodyPr>
          <a:lstStyle/>
          <a:p>
            <a:pPr algn="ctr"/>
            <a:r>
              <a:rPr lang="en-US" dirty="0"/>
              <a:t>NASA satellite photograph of the </a:t>
            </a:r>
            <a:r>
              <a:rPr lang="en-US" b="1" dirty="0"/>
              <a:t>Nile River Delta</a:t>
            </a:r>
          </a:p>
        </p:txBody>
      </p:sp>
    </p:spTree>
    <p:extLst>
      <p:ext uri="{BB962C8B-B14F-4D97-AF65-F5344CB8AC3E}">
        <p14:creationId xmlns:p14="http://schemas.microsoft.com/office/powerpoint/2010/main" val="2293432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a:xfrm>
            <a:off x="1143000" y="1424823"/>
            <a:ext cx="10651434" cy="5296651"/>
          </a:xfrm>
        </p:spPr>
        <p:txBody>
          <a:bodyPr>
            <a:normAutofit lnSpcReduction="10000"/>
          </a:bodyPr>
          <a:lstStyle/>
          <a:p>
            <a:r>
              <a:rPr lang="en-US" dirty="0">
                <a:uFillTx/>
              </a:rPr>
              <a:t>Sea level rise and </a:t>
            </a:r>
            <a:r>
              <a:rPr lang="en-US" dirty="0"/>
              <a:t>climate change </a:t>
            </a:r>
            <a:r>
              <a:rPr lang="en-US" dirty="0">
                <a:uFillTx/>
              </a:rPr>
              <a:t>scenarios</a:t>
            </a:r>
          </a:p>
          <a:p>
            <a:r>
              <a:rPr lang="en-US" dirty="0">
                <a:uFillTx/>
              </a:rPr>
              <a:t>Levels of assessment</a:t>
            </a:r>
          </a:p>
          <a:p>
            <a:pPr lvl="1"/>
            <a:r>
              <a:rPr lang="en-US" dirty="0">
                <a:uFillTx/>
              </a:rPr>
              <a:t>Screening assessment</a:t>
            </a:r>
          </a:p>
          <a:p>
            <a:pPr lvl="1"/>
            <a:r>
              <a:rPr lang="en-US" dirty="0">
                <a:uFillTx/>
              </a:rPr>
              <a:t>Vulnerability assessment</a:t>
            </a:r>
          </a:p>
          <a:p>
            <a:pPr lvl="1"/>
            <a:r>
              <a:rPr lang="en-US" dirty="0">
                <a:uFillTx/>
              </a:rPr>
              <a:t>Erosion</a:t>
            </a:r>
          </a:p>
          <a:p>
            <a:pPr lvl="1"/>
            <a:r>
              <a:rPr lang="en-US" dirty="0">
                <a:uFillTx/>
              </a:rPr>
              <a:t>Flooding</a:t>
            </a:r>
          </a:p>
          <a:p>
            <a:pPr lvl="1"/>
            <a:r>
              <a:rPr lang="en-US" dirty="0">
                <a:uFillTx/>
              </a:rPr>
              <a:t>Coastal wetland loss</a:t>
            </a:r>
          </a:p>
          <a:p>
            <a:pPr lvl="1"/>
            <a:r>
              <a:rPr lang="en-US" dirty="0">
                <a:uFillTx/>
              </a:rPr>
              <a:t>Planning assessment</a:t>
            </a:r>
          </a:p>
          <a:p>
            <a:endParaRPr lang="en-US" dirty="0">
              <a:uFillTx/>
            </a:endParaRPr>
          </a:p>
        </p:txBody>
      </p:sp>
      <p:sp>
        <p:nvSpPr>
          <p:cNvPr id="252930" name="Rectangle 2"/>
          <p:cNvSpPr>
            <a:spLocks noGrp="1" noChangeArrowheads="1"/>
          </p:cNvSpPr>
          <p:nvPr>
            <p:ph type="title"/>
          </p:nvPr>
        </p:nvSpPr>
        <p:spPr/>
        <p:txBody>
          <a:bodyPr>
            <a:normAutofit/>
          </a:bodyPr>
          <a:lstStyle/>
          <a:p>
            <a:r>
              <a:rPr lang="en-GB" dirty="0">
                <a:uFillTx/>
              </a:rPr>
              <a:t>Methods to Assess </a:t>
            </a:r>
            <a:r>
              <a:rPr lang="en-GB" dirty="0"/>
              <a:t>I</a:t>
            </a:r>
            <a:r>
              <a:rPr lang="en-GB" dirty="0">
                <a:uFillTx/>
              </a:rPr>
              <a:t>mpacts of Sea Level </a:t>
            </a:r>
            <a:r>
              <a:rPr lang="en-GB" dirty="0"/>
              <a:t>R</a:t>
            </a:r>
            <a:r>
              <a:rPr lang="en-GB" dirty="0">
                <a:uFillTx/>
              </a:rPr>
              <a:t>ise</a:t>
            </a:r>
            <a:endParaRPr lang="en-US" dirty="0">
              <a:uFillTx/>
            </a:endParaRPr>
          </a:p>
        </p:txBody>
      </p:sp>
    </p:spTree>
    <p:extLst>
      <p:ext uri="{BB962C8B-B14F-4D97-AF65-F5344CB8AC3E}">
        <p14:creationId xmlns:p14="http://schemas.microsoft.com/office/powerpoint/2010/main" val="3326344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Shape 1887"/>
          <p:cNvSpPr>
            <a:spLocks noChangeAspect="1"/>
          </p:cNvSpPr>
          <p:nvPr/>
        </p:nvSpPr>
        <p:spPr>
          <a:xfrm>
            <a:off x="1524000" y="1094382"/>
            <a:ext cx="8972550" cy="5763617"/>
          </a:xfrm>
          <a:prstGeom prst="rect">
            <a:avLst/>
          </a:prstGeom>
          <a:blipFill>
            <a:blip r:embed="rId3"/>
            <a:stretch>
              <a:fillRect/>
            </a:stretch>
          </a:blipFill>
        </p:spPr>
        <p:txBody>
          <a:bodyPr/>
          <a:lstStyle/>
          <a:p>
            <a:endParaRPr lang="en-US" dirty="0"/>
          </a:p>
        </p:txBody>
      </p:sp>
      <p:sp>
        <p:nvSpPr>
          <p:cNvPr id="1888" name="Shape 1888"/>
          <p:cNvSpPr txBox="1">
            <a:spLocks/>
          </p:cNvSpPr>
          <p:nvPr/>
        </p:nvSpPr>
        <p:spPr>
          <a:xfrm>
            <a:off x="1872191" y="3162301"/>
            <a:ext cx="8276167" cy="966325"/>
          </a:xfrm>
          <a:prstGeom prst="rect">
            <a:avLst/>
          </a:prstGeom>
          <a:solidFill>
            <a:schemeClr val="accent1">
              <a:lumMod val="50000"/>
              <a:alpha val="71000"/>
            </a:schemeClr>
          </a:solidFill>
        </p:spPr>
        <p:txBody>
          <a:bodyPr lIns="91425" tIns="91425" rIns="91425" bIns="91425" anchor="t" anchorCtr="0">
            <a:noAutofit/>
          </a:bodyPr>
          <a:lstStyle/>
          <a:p>
            <a:pPr algn="ctr">
              <a:buNone/>
            </a:pPr>
            <a:r>
              <a:rPr lang="en-US" sz="4200" dirty="0">
                <a:solidFill>
                  <a:srgbClr val="FFFF00"/>
                </a:solidFill>
              </a:rPr>
              <a:t>What can we do about sea level rise? </a:t>
            </a:r>
          </a:p>
        </p:txBody>
      </p:sp>
      <p:sp>
        <p:nvSpPr>
          <p:cNvPr id="2" name="Title 1"/>
          <p:cNvSpPr>
            <a:spLocks noGrp="1"/>
          </p:cNvSpPr>
          <p:nvPr>
            <p:ph type="title"/>
          </p:nvPr>
        </p:nvSpPr>
        <p:spPr/>
        <p:txBody>
          <a:bodyPr/>
          <a:lstStyle/>
          <a:p>
            <a:r>
              <a:rPr lang="de-DE" dirty="0"/>
              <a:t>Adaptation and Solutions to Sea Level Rise</a:t>
            </a:r>
            <a:endParaRPr lang="en-US" dirty="0"/>
          </a:p>
        </p:txBody>
      </p:sp>
    </p:spTree>
    <p:extLst>
      <p:ext uri="{BB962C8B-B14F-4D97-AF65-F5344CB8AC3E}">
        <p14:creationId xmlns:p14="http://schemas.microsoft.com/office/powerpoint/2010/main" val="2374099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uFillTx/>
              </a:rPr>
              <a:t>Can we live like this?</a:t>
            </a:r>
          </a:p>
        </p:txBody>
      </p:sp>
      <p:pic>
        <p:nvPicPr>
          <p:cNvPr id="6" name="Picture 5"/>
          <p:cNvPicPr>
            <a:picLocks noChangeAspect="1"/>
          </p:cNvPicPr>
          <p:nvPr/>
        </p:nvPicPr>
        <p:blipFill>
          <a:blip r:embed="rId3"/>
          <a:stretch>
            <a:fillRect/>
          </a:stretch>
        </p:blipFill>
        <p:spPr>
          <a:xfrm>
            <a:off x="2324674" y="1080000"/>
            <a:ext cx="7858569" cy="5644649"/>
          </a:xfrm>
          <a:prstGeom prst="rect">
            <a:avLst/>
          </a:prstGeom>
        </p:spPr>
      </p:pic>
    </p:spTree>
    <p:extLst>
      <p:ext uri="{BB962C8B-B14F-4D97-AF65-F5344CB8AC3E}">
        <p14:creationId xmlns:p14="http://schemas.microsoft.com/office/powerpoint/2010/main" val="3263587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This Practical for Many People?</a:t>
            </a:r>
          </a:p>
        </p:txBody>
      </p:sp>
      <p:pic>
        <p:nvPicPr>
          <p:cNvPr id="6" name="Picture 5" descr="07-Stil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2788" y="1080001"/>
            <a:ext cx="8485974" cy="5711714"/>
          </a:xfrm>
          <a:prstGeom prst="rect">
            <a:avLst/>
          </a:prstGeom>
        </p:spPr>
      </p:pic>
    </p:spTree>
    <p:extLst>
      <p:ext uri="{BB962C8B-B14F-4D97-AF65-F5344CB8AC3E}">
        <p14:creationId xmlns:p14="http://schemas.microsoft.com/office/powerpoint/2010/main" val="1190151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5" name="Content Placeholder 4"/>
          <p:cNvSpPr>
            <a:spLocks noGrp="1"/>
          </p:cNvSpPr>
          <p:nvPr>
            <p:ph idx="1"/>
          </p:nvPr>
        </p:nvSpPr>
        <p:spPr>
          <a:xfrm>
            <a:off x="342899" y="1825625"/>
            <a:ext cx="11682875" cy="4351338"/>
          </a:xfrm>
        </p:spPr>
        <p:txBody>
          <a:bodyPr>
            <a:normAutofit/>
          </a:bodyPr>
          <a:lstStyle/>
          <a:p>
            <a:r>
              <a:rPr lang="en-US" dirty="0"/>
              <a:t>What </a:t>
            </a:r>
            <a:r>
              <a:rPr lang="en-US" b="1" dirty="0"/>
              <a:t>short term measures </a:t>
            </a:r>
            <a:r>
              <a:rPr lang="en-US" dirty="0"/>
              <a:t>can be taken to adapt to sea level rise?</a:t>
            </a:r>
          </a:p>
          <a:p>
            <a:pPr marL="0" indent="0">
              <a:buNone/>
            </a:pPr>
            <a:r>
              <a:rPr lang="en-US" dirty="0"/>
              <a:t>	- Local, Provincial, National, Regional</a:t>
            </a:r>
          </a:p>
          <a:p>
            <a:endParaRPr lang="en-US" dirty="0"/>
          </a:p>
          <a:p>
            <a:r>
              <a:rPr lang="en-US" dirty="0"/>
              <a:t>What </a:t>
            </a:r>
            <a:r>
              <a:rPr lang="en-US" b="1" dirty="0"/>
              <a:t>long-term measures </a:t>
            </a:r>
            <a:r>
              <a:rPr lang="en-US" dirty="0"/>
              <a:t>can be taken to adapt to sea level rise? </a:t>
            </a:r>
          </a:p>
          <a:p>
            <a:pPr marL="0" indent="0">
              <a:buNone/>
            </a:pPr>
            <a:r>
              <a:rPr lang="en-US" dirty="0"/>
              <a:t>	- Local, Provincial, National, Regional</a:t>
            </a:r>
          </a:p>
        </p:txBody>
      </p:sp>
      <p:sp>
        <p:nvSpPr>
          <p:cNvPr id="6" name="Title 5"/>
          <p:cNvSpPr>
            <a:spLocks noGrp="1"/>
          </p:cNvSpPr>
          <p:nvPr>
            <p:ph type="title"/>
          </p:nvPr>
        </p:nvSpPr>
        <p:spPr/>
        <p:txBody>
          <a:bodyPr/>
          <a:lstStyle/>
          <a:p>
            <a:r>
              <a:rPr lang="en-US"/>
              <a:t>Discussion</a:t>
            </a:r>
            <a:endParaRPr lang="en-US" dirty="0"/>
          </a:p>
        </p:txBody>
      </p:sp>
    </p:spTree>
    <p:extLst>
      <p:ext uri="{BB962C8B-B14F-4D97-AF65-F5344CB8AC3E}">
        <p14:creationId xmlns:p14="http://schemas.microsoft.com/office/powerpoint/2010/main" val="4087184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484813" y="1914526"/>
            <a:ext cx="4802188" cy="3840162"/>
            <a:chOff x="5484813" y="1914526"/>
            <a:chExt cx="4802188" cy="3840162"/>
          </a:xfrm>
        </p:grpSpPr>
        <p:sp>
          <p:nvSpPr>
            <p:cNvPr id="239618" name="Rectangle 2"/>
            <p:cNvSpPr>
              <a:spLocks noChangeArrowheads="1"/>
            </p:cNvSpPr>
            <p:nvPr/>
          </p:nvSpPr>
          <p:spPr bwMode="auto">
            <a:xfrm>
              <a:off x="6016625" y="2266950"/>
              <a:ext cx="368300" cy="508000"/>
            </a:xfrm>
            <a:prstGeom prst="rect">
              <a:avLst/>
            </a:prstGeom>
            <a:solidFill>
              <a:srgbClr val="CC33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19" name="Rectangle 3"/>
            <p:cNvSpPr>
              <a:spLocks noChangeArrowheads="1"/>
            </p:cNvSpPr>
            <p:nvPr/>
          </p:nvSpPr>
          <p:spPr bwMode="auto">
            <a:xfrm>
              <a:off x="7204075" y="2266950"/>
              <a:ext cx="368300" cy="508000"/>
            </a:xfrm>
            <a:prstGeom prst="rect">
              <a:avLst/>
            </a:prstGeom>
            <a:solidFill>
              <a:srgbClr val="CC33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0" name="AutoShape 4"/>
            <p:cNvSpPr>
              <a:spLocks noChangeArrowheads="1"/>
            </p:cNvSpPr>
            <p:nvPr/>
          </p:nvSpPr>
          <p:spPr bwMode="auto">
            <a:xfrm>
              <a:off x="5902326" y="1922464"/>
              <a:ext cx="595313" cy="346075"/>
            </a:xfrm>
            <a:prstGeom prst="triangle">
              <a:avLst>
                <a:gd name="adj" fmla="val 50000"/>
              </a:avLst>
            </a:prstGeom>
            <a:solidFill>
              <a:srgbClr val="9933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1" name="AutoShape 5"/>
            <p:cNvSpPr>
              <a:spLocks noChangeArrowheads="1"/>
            </p:cNvSpPr>
            <p:nvPr/>
          </p:nvSpPr>
          <p:spPr bwMode="auto">
            <a:xfrm>
              <a:off x="7092951" y="1914526"/>
              <a:ext cx="595313" cy="346075"/>
            </a:xfrm>
            <a:prstGeom prst="triangle">
              <a:avLst>
                <a:gd name="adj" fmla="val 50000"/>
              </a:avLst>
            </a:prstGeom>
            <a:solidFill>
              <a:srgbClr val="9933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2" name="AutoShape 6"/>
            <p:cNvSpPr>
              <a:spLocks noChangeArrowheads="1"/>
            </p:cNvSpPr>
            <p:nvPr/>
          </p:nvSpPr>
          <p:spPr bwMode="auto">
            <a:xfrm>
              <a:off x="6472239" y="2314575"/>
              <a:ext cx="623887" cy="344488"/>
            </a:xfrm>
            <a:prstGeom prst="leftArrow">
              <a:avLst>
                <a:gd name="adj1" fmla="val 50000"/>
                <a:gd name="adj2" fmla="val 45276"/>
              </a:avLst>
            </a:prstGeom>
            <a:solidFill>
              <a:schemeClr val="accent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3" name="Line 7"/>
            <p:cNvSpPr>
              <a:spLocks noChangeShapeType="1"/>
            </p:cNvSpPr>
            <p:nvPr/>
          </p:nvSpPr>
          <p:spPr bwMode="auto">
            <a:xfrm>
              <a:off x="5503863" y="2774950"/>
              <a:ext cx="2538412"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4" name="Line 8"/>
            <p:cNvSpPr>
              <a:spLocks noChangeShapeType="1"/>
            </p:cNvSpPr>
            <p:nvPr/>
          </p:nvSpPr>
          <p:spPr bwMode="auto">
            <a:xfrm>
              <a:off x="8042276" y="2774950"/>
              <a:ext cx="1755775" cy="6477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5" name="Line 9"/>
            <p:cNvSpPr>
              <a:spLocks noChangeShapeType="1"/>
            </p:cNvSpPr>
            <p:nvPr/>
          </p:nvSpPr>
          <p:spPr bwMode="auto">
            <a:xfrm>
              <a:off x="5518151" y="3951288"/>
              <a:ext cx="2538413"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6" name="Line 10"/>
            <p:cNvSpPr>
              <a:spLocks noChangeShapeType="1"/>
            </p:cNvSpPr>
            <p:nvPr/>
          </p:nvSpPr>
          <p:spPr bwMode="auto">
            <a:xfrm>
              <a:off x="8056564" y="3951288"/>
              <a:ext cx="1755775" cy="6477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7" name="Line 11"/>
            <p:cNvSpPr>
              <a:spLocks noChangeShapeType="1"/>
            </p:cNvSpPr>
            <p:nvPr/>
          </p:nvSpPr>
          <p:spPr bwMode="auto">
            <a:xfrm>
              <a:off x="5484813" y="5105400"/>
              <a:ext cx="2538412"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8" name="Line 12"/>
            <p:cNvSpPr>
              <a:spLocks noChangeShapeType="1"/>
            </p:cNvSpPr>
            <p:nvPr/>
          </p:nvSpPr>
          <p:spPr bwMode="auto">
            <a:xfrm>
              <a:off x="8020051" y="5106988"/>
              <a:ext cx="1755775" cy="6477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29" name="Rectangle 13"/>
            <p:cNvSpPr>
              <a:spLocks noChangeArrowheads="1"/>
            </p:cNvSpPr>
            <p:nvPr/>
          </p:nvSpPr>
          <p:spPr bwMode="auto">
            <a:xfrm>
              <a:off x="7208838" y="3203575"/>
              <a:ext cx="368300" cy="508000"/>
            </a:xfrm>
            <a:prstGeom prst="rect">
              <a:avLst/>
            </a:prstGeom>
            <a:solidFill>
              <a:srgbClr val="CC33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30" name="AutoShape 14"/>
            <p:cNvSpPr>
              <a:spLocks noChangeArrowheads="1"/>
            </p:cNvSpPr>
            <p:nvPr/>
          </p:nvSpPr>
          <p:spPr bwMode="auto">
            <a:xfrm>
              <a:off x="7094538" y="2859089"/>
              <a:ext cx="595312" cy="346075"/>
            </a:xfrm>
            <a:prstGeom prst="triangle">
              <a:avLst>
                <a:gd name="adj" fmla="val 50000"/>
              </a:avLst>
            </a:prstGeom>
            <a:solidFill>
              <a:srgbClr val="9933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31" name="Line 15"/>
            <p:cNvSpPr>
              <a:spLocks noChangeShapeType="1"/>
            </p:cNvSpPr>
            <p:nvPr/>
          </p:nvSpPr>
          <p:spPr bwMode="auto">
            <a:xfrm>
              <a:off x="7212013" y="3722689"/>
              <a:ext cx="0" cy="23018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32" name="Line 16"/>
            <p:cNvSpPr>
              <a:spLocks noChangeShapeType="1"/>
            </p:cNvSpPr>
            <p:nvPr/>
          </p:nvSpPr>
          <p:spPr bwMode="auto">
            <a:xfrm>
              <a:off x="7581900" y="3722689"/>
              <a:ext cx="0" cy="230187"/>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33" name="Rectangle 17"/>
            <p:cNvSpPr>
              <a:spLocks noChangeArrowheads="1"/>
            </p:cNvSpPr>
            <p:nvPr/>
          </p:nvSpPr>
          <p:spPr bwMode="auto">
            <a:xfrm>
              <a:off x="7216775" y="4597400"/>
              <a:ext cx="368300" cy="508000"/>
            </a:xfrm>
            <a:prstGeom prst="rect">
              <a:avLst/>
            </a:prstGeom>
            <a:solidFill>
              <a:srgbClr val="CC33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34" name="AutoShape 18"/>
            <p:cNvSpPr>
              <a:spLocks noChangeArrowheads="1"/>
            </p:cNvSpPr>
            <p:nvPr/>
          </p:nvSpPr>
          <p:spPr bwMode="auto">
            <a:xfrm>
              <a:off x="7116763" y="4252914"/>
              <a:ext cx="595312" cy="346075"/>
            </a:xfrm>
            <a:prstGeom prst="triangle">
              <a:avLst>
                <a:gd name="adj" fmla="val 50000"/>
              </a:avLst>
            </a:prstGeom>
            <a:solidFill>
              <a:srgbClr val="9933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35" name="Freeform 19" descr="Granite"/>
            <p:cNvSpPr>
              <a:spLocks/>
            </p:cNvSpPr>
            <p:nvPr/>
          </p:nvSpPr>
          <p:spPr bwMode="auto">
            <a:xfrm>
              <a:off x="7937500" y="4833938"/>
              <a:ext cx="660400" cy="487362"/>
            </a:xfrm>
            <a:custGeom>
              <a:avLst/>
              <a:gdLst>
                <a:gd name="T0" fmla="*/ 0 w 416"/>
                <a:gd name="T1" fmla="*/ 173 h 307"/>
                <a:gd name="T2" fmla="*/ 77 w 416"/>
                <a:gd name="T3" fmla="*/ 0 h 307"/>
                <a:gd name="T4" fmla="*/ 173 w 416"/>
                <a:gd name="T5" fmla="*/ 0 h 307"/>
                <a:gd name="T6" fmla="*/ 416 w 416"/>
                <a:gd name="T7" fmla="*/ 307 h 307"/>
                <a:gd name="T8" fmla="*/ 58 w 416"/>
                <a:gd name="T9" fmla="*/ 173 h 307"/>
                <a:gd name="T10" fmla="*/ 0 w 416"/>
                <a:gd name="T11" fmla="*/ 173 h 307"/>
              </a:gdLst>
              <a:ahLst/>
              <a:cxnLst>
                <a:cxn ang="0">
                  <a:pos x="T0" y="T1"/>
                </a:cxn>
                <a:cxn ang="0">
                  <a:pos x="T2" y="T3"/>
                </a:cxn>
                <a:cxn ang="0">
                  <a:pos x="T4" y="T5"/>
                </a:cxn>
                <a:cxn ang="0">
                  <a:pos x="T6" y="T7"/>
                </a:cxn>
                <a:cxn ang="0">
                  <a:pos x="T8" y="T9"/>
                </a:cxn>
                <a:cxn ang="0">
                  <a:pos x="T10" y="T11"/>
                </a:cxn>
              </a:cxnLst>
              <a:rect l="0" t="0" r="r" b="b"/>
              <a:pathLst>
                <a:path w="416" h="307">
                  <a:moveTo>
                    <a:pt x="0" y="173"/>
                  </a:moveTo>
                  <a:lnTo>
                    <a:pt x="77" y="0"/>
                  </a:lnTo>
                  <a:lnTo>
                    <a:pt x="173" y="0"/>
                  </a:lnTo>
                  <a:lnTo>
                    <a:pt x="416" y="307"/>
                  </a:lnTo>
                  <a:lnTo>
                    <a:pt x="58" y="173"/>
                  </a:lnTo>
                  <a:lnTo>
                    <a:pt x="0" y="173"/>
                  </a:lnTo>
                  <a:close/>
                </a:path>
              </a:pathLst>
            </a:custGeom>
            <a:blipFill dpi="0" rotWithShape="0">
              <a:blip r:embed="rId3"/>
              <a:srcRect/>
              <a:tile tx="0" ty="0" sx="100000" sy="100000" flip="none" algn="tl"/>
            </a:blip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36" name="AutoShape 20"/>
            <p:cNvSpPr>
              <a:spLocks noChangeArrowheads="1"/>
            </p:cNvSpPr>
            <p:nvPr/>
          </p:nvSpPr>
          <p:spPr bwMode="auto">
            <a:xfrm>
              <a:off x="10093326" y="5073650"/>
              <a:ext cx="193675" cy="304800"/>
            </a:xfrm>
            <a:prstGeom prst="upArrow">
              <a:avLst>
                <a:gd name="adj1" fmla="val 50000"/>
                <a:gd name="adj2" fmla="val 39344"/>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37" name="AutoShape 21"/>
            <p:cNvSpPr>
              <a:spLocks noChangeArrowheads="1"/>
            </p:cNvSpPr>
            <p:nvPr/>
          </p:nvSpPr>
          <p:spPr bwMode="auto">
            <a:xfrm>
              <a:off x="10093326" y="3911600"/>
              <a:ext cx="193675" cy="304800"/>
            </a:xfrm>
            <a:prstGeom prst="upArrow">
              <a:avLst>
                <a:gd name="adj1" fmla="val 50000"/>
                <a:gd name="adj2" fmla="val 39344"/>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38" name="AutoShape 22"/>
            <p:cNvSpPr>
              <a:spLocks noChangeArrowheads="1"/>
            </p:cNvSpPr>
            <p:nvPr/>
          </p:nvSpPr>
          <p:spPr bwMode="auto">
            <a:xfrm>
              <a:off x="10093326" y="2806700"/>
              <a:ext cx="193675" cy="304800"/>
            </a:xfrm>
            <a:prstGeom prst="upArrow">
              <a:avLst>
                <a:gd name="adj1" fmla="val 50000"/>
                <a:gd name="adj2" fmla="val 39344"/>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9639" name="Group 23"/>
            <p:cNvGrpSpPr>
              <a:grpSpLocks/>
            </p:cNvGrpSpPr>
            <p:nvPr/>
          </p:nvGrpSpPr>
          <p:grpSpPr bwMode="auto">
            <a:xfrm>
              <a:off x="8397875" y="2727325"/>
              <a:ext cx="1492250" cy="2717800"/>
              <a:chOff x="4354" y="1438"/>
              <a:chExt cx="1104" cy="1712"/>
            </a:xfrm>
          </p:grpSpPr>
          <p:sp>
            <p:nvSpPr>
              <p:cNvPr id="239640" name="Freeform 24"/>
              <p:cNvSpPr>
                <a:spLocks/>
              </p:cNvSpPr>
              <p:nvPr/>
            </p:nvSpPr>
            <p:spPr bwMode="auto">
              <a:xfrm>
                <a:off x="4354" y="1438"/>
                <a:ext cx="1104" cy="108"/>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41" name="Freeform 25"/>
              <p:cNvSpPr>
                <a:spLocks/>
              </p:cNvSpPr>
              <p:nvPr/>
            </p:nvSpPr>
            <p:spPr bwMode="auto">
              <a:xfrm>
                <a:off x="4666" y="3078"/>
                <a:ext cx="755" cy="72"/>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42" name="Freeform 26"/>
              <p:cNvSpPr>
                <a:spLocks/>
              </p:cNvSpPr>
              <p:nvPr/>
            </p:nvSpPr>
            <p:spPr bwMode="auto">
              <a:xfrm>
                <a:off x="4703" y="2314"/>
                <a:ext cx="755" cy="72"/>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43" name="Freeform 27"/>
              <p:cNvSpPr>
                <a:spLocks/>
              </p:cNvSpPr>
              <p:nvPr/>
            </p:nvSpPr>
            <p:spPr bwMode="auto">
              <a:xfrm>
                <a:off x="4367" y="2194"/>
                <a:ext cx="1091" cy="72"/>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44" name="Freeform 28"/>
              <p:cNvSpPr>
                <a:spLocks/>
              </p:cNvSpPr>
              <p:nvPr/>
            </p:nvSpPr>
            <p:spPr bwMode="auto">
              <a:xfrm>
                <a:off x="4390" y="2902"/>
                <a:ext cx="1032" cy="72"/>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645" name="Freeform 29"/>
              <p:cNvSpPr>
                <a:spLocks/>
              </p:cNvSpPr>
              <p:nvPr/>
            </p:nvSpPr>
            <p:spPr bwMode="auto">
              <a:xfrm>
                <a:off x="4667" y="1602"/>
                <a:ext cx="755" cy="72"/>
              </a:xfrm>
              <a:custGeom>
                <a:avLst/>
                <a:gdLst>
                  <a:gd name="T0" fmla="*/ 0 w 755"/>
                  <a:gd name="T1" fmla="*/ 72 h 72"/>
                  <a:gd name="T2" fmla="*/ 83 w 755"/>
                  <a:gd name="T3" fmla="*/ 14 h 72"/>
                  <a:gd name="T4" fmla="*/ 160 w 755"/>
                  <a:gd name="T5" fmla="*/ 65 h 72"/>
                  <a:gd name="T6" fmla="*/ 230 w 755"/>
                  <a:gd name="T7" fmla="*/ 14 h 72"/>
                  <a:gd name="T8" fmla="*/ 294 w 755"/>
                  <a:gd name="T9" fmla="*/ 65 h 72"/>
                  <a:gd name="T10" fmla="*/ 358 w 755"/>
                  <a:gd name="T11" fmla="*/ 8 h 72"/>
                  <a:gd name="T12" fmla="*/ 435 w 755"/>
                  <a:gd name="T13" fmla="*/ 59 h 72"/>
                  <a:gd name="T14" fmla="*/ 493 w 755"/>
                  <a:gd name="T15" fmla="*/ 8 h 72"/>
                  <a:gd name="T16" fmla="*/ 570 w 755"/>
                  <a:gd name="T17" fmla="*/ 59 h 72"/>
                  <a:gd name="T18" fmla="*/ 627 w 755"/>
                  <a:gd name="T19" fmla="*/ 1 h 72"/>
                  <a:gd name="T20" fmla="*/ 710 w 755"/>
                  <a:gd name="T21" fmla="*/ 65 h 72"/>
                  <a:gd name="T22" fmla="*/ 755 w 755"/>
                  <a:gd name="T2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5" h="72">
                    <a:moveTo>
                      <a:pt x="0" y="72"/>
                    </a:moveTo>
                    <a:cubicBezTo>
                      <a:pt x="28" y="43"/>
                      <a:pt x="56" y="15"/>
                      <a:pt x="83" y="14"/>
                    </a:cubicBezTo>
                    <a:cubicBezTo>
                      <a:pt x="110" y="13"/>
                      <a:pt x="136" y="65"/>
                      <a:pt x="160" y="65"/>
                    </a:cubicBezTo>
                    <a:cubicBezTo>
                      <a:pt x="184" y="65"/>
                      <a:pt x="208" y="14"/>
                      <a:pt x="230" y="14"/>
                    </a:cubicBezTo>
                    <a:cubicBezTo>
                      <a:pt x="252" y="14"/>
                      <a:pt x="273" y="66"/>
                      <a:pt x="294" y="65"/>
                    </a:cubicBezTo>
                    <a:cubicBezTo>
                      <a:pt x="315" y="64"/>
                      <a:pt x="335" y="9"/>
                      <a:pt x="358" y="8"/>
                    </a:cubicBezTo>
                    <a:cubicBezTo>
                      <a:pt x="381" y="7"/>
                      <a:pt x="413" y="59"/>
                      <a:pt x="435" y="59"/>
                    </a:cubicBezTo>
                    <a:cubicBezTo>
                      <a:pt x="457" y="59"/>
                      <a:pt x="471" y="8"/>
                      <a:pt x="493" y="8"/>
                    </a:cubicBezTo>
                    <a:cubicBezTo>
                      <a:pt x="515" y="8"/>
                      <a:pt x="548" y="60"/>
                      <a:pt x="570" y="59"/>
                    </a:cubicBezTo>
                    <a:cubicBezTo>
                      <a:pt x="592" y="58"/>
                      <a:pt x="604" y="0"/>
                      <a:pt x="627" y="1"/>
                    </a:cubicBezTo>
                    <a:cubicBezTo>
                      <a:pt x="650" y="2"/>
                      <a:pt x="689" y="63"/>
                      <a:pt x="710" y="65"/>
                    </a:cubicBezTo>
                    <a:cubicBezTo>
                      <a:pt x="731" y="67"/>
                      <a:pt x="748" y="22"/>
                      <a:pt x="755" y="14"/>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9646" name="AutoShape 30"/>
            <p:cNvSpPr>
              <a:spLocks noChangeArrowheads="1"/>
            </p:cNvSpPr>
            <p:nvPr/>
          </p:nvSpPr>
          <p:spPr bwMode="auto">
            <a:xfrm>
              <a:off x="7702550" y="3417888"/>
              <a:ext cx="147638" cy="476250"/>
            </a:xfrm>
            <a:prstGeom prst="upArrow">
              <a:avLst>
                <a:gd name="adj1" fmla="val 50000"/>
                <a:gd name="adj2" fmla="val 80645"/>
              </a:avLst>
            </a:prstGeom>
            <a:solidFill>
              <a:schemeClr val="accent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9647" name="Rectangle 31"/>
          <p:cNvSpPr>
            <a:spLocks noGrp="1" noChangeArrowheads="1"/>
          </p:cNvSpPr>
          <p:nvPr>
            <p:ph type="title"/>
          </p:nvPr>
        </p:nvSpPr>
        <p:spPr/>
        <p:txBody>
          <a:bodyPr/>
          <a:lstStyle/>
          <a:p>
            <a:r>
              <a:rPr lang="en-GB" altLang="en-US" dirty="0"/>
              <a:t>Adaptation: Responding to Coastal Change</a:t>
            </a:r>
            <a:endParaRPr lang="en-US" altLang="en-US" sz="1800" u="sng" dirty="0"/>
          </a:p>
        </p:txBody>
      </p:sp>
      <p:sp>
        <p:nvSpPr>
          <p:cNvPr id="239648" name="Rectangle 32"/>
          <p:cNvSpPr>
            <a:spLocks noGrp="1" noChangeArrowheads="1"/>
          </p:cNvSpPr>
          <p:nvPr>
            <p:ph type="body" idx="4294967295"/>
          </p:nvPr>
        </p:nvSpPr>
        <p:spPr>
          <a:xfrm>
            <a:off x="1682750" y="1616075"/>
            <a:ext cx="3175000" cy="4737100"/>
          </a:xfrm>
        </p:spPr>
        <p:txBody>
          <a:bodyPr>
            <a:normAutofit lnSpcReduction="10000"/>
          </a:bodyPr>
          <a:lstStyle/>
          <a:p>
            <a:pPr marL="514350" indent="-514350">
              <a:buFont typeface="+mj-lt"/>
              <a:buAutoNum type="arabicPeriod"/>
            </a:pPr>
            <a:endParaRPr lang="en-US" altLang="en-US" b="1" dirty="0"/>
          </a:p>
          <a:p>
            <a:pPr marL="514350" indent="-514350">
              <a:buFont typeface="+mj-lt"/>
              <a:buAutoNum type="arabicPeriod"/>
            </a:pPr>
            <a:r>
              <a:rPr lang="en-US" altLang="en-US" b="1" dirty="0"/>
              <a:t>Retreat</a:t>
            </a:r>
          </a:p>
          <a:p>
            <a:pPr marL="514350" indent="-514350">
              <a:buFont typeface="+mj-lt"/>
              <a:buAutoNum type="arabicPeriod"/>
            </a:pPr>
            <a:endParaRPr lang="de-DE" altLang="en-US" dirty="0"/>
          </a:p>
          <a:p>
            <a:pPr marL="514350" indent="-514350">
              <a:buFont typeface="+mj-lt"/>
              <a:buAutoNum type="arabicPeriod"/>
            </a:pPr>
            <a:endParaRPr lang="en-US" altLang="en-US" dirty="0"/>
          </a:p>
          <a:p>
            <a:pPr marL="514350" indent="-514350">
              <a:buFont typeface="+mj-lt"/>
              <a:buAutoNum type="arabicPeriod"/>
            </a:pPr>
            <a:r>
              <a:rPr lang="en-US" altLang="en-US" b="1" dirty="0"/>
              <a:t>Accommodation</a:t>
            </a:r>
          </a:p>
          <a:p>
            <a:pPr marL="514350" indent="-514350">
              <a:buFont typeface="+mj-lt"/>
              <a:buAutoNum type="arabicPeriod"/>
            </a:pPr>
            <a:endParaRPr lang="de-DE" altLang="en-US" dirty="0"/>
          </a:p>
          <a:p>
            <a:pPr marL="514350" indent="-514350">
              <a:buFont typeface="+mj-lt"/>
              <a:buAutoNum type="arabicPeriod"/>
            </a:pPr>
            <a:endParaRPr lang="en-US" altLang="en-US" dirty="0"/>
          </a:p>
          <a:p>
            <a:pPr marL="514350" indent="-514350">
              <a:buFont typeface="+mj-lt"/>
              <a:buAutoNum type="arabicPeriod"/>
            </a:pPr>
            <a:r>
              <a:rPr lang="en-US" altLang="en-US" b="1" dirty="0"/>
              <a:t>Protect </a:t>
            </a:r>
          </a:p>
          <a:p>
            <a:pPr lvl="1"/>
            <a:r>
              <a:rPr lang="en-US" altLang="en-US" dirty="0"/>
              <a:t>Soft</a:t>
            </a:r>
          </a:p>
          <a:p>
            <a:pPr lvl="1"/>
            <a:r>
              <a:rPr lang="en-US" altLang="en-US" dirty="0"/>
              <a:t>Hard</a:t>
            </a:r>
          </a:p>
          <a:p>
            <a:endParaRPr lang="en-US" altLang="en-US" dirty="0"/>
          </a:p>
        </p:txBody>
      </p:sp>
    </p:spTree>
    <p:extLst>
      <p:ext uri="{BB962C8B-B14F-4D97-AF65-F5344CB8AC3E}">
        <p14:creationId xmlns:p14="http://schemas.microsoft.com/office/powerpoint/2010/main" val="404100649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050" y="0"/>
            <a:ext cx="11879263" cy="1079500"/>
          </a:xfrm>
        </p:spPr>
        <p:txBody>
          <a:bodyPr rtlCol="0">
            <a:normAutofit/>
          </a:bodyPr>
          <a:lstStyle/>
          <a:p>
            <a:pPr eaLnBrk="1" fontAlgn="auto" hangingPunct="1">
              <a:spcAft>
                <a:spcPts val="0"/>
              </a:spcAft>
              <a:defRPr/>
            </a:pPr>
            <a:r>
              <a:rPr lang="en-US" dirty="0"/>
              <a:t>Acknowledgements</a:t>
            </a:r>
          </a:p>
        </p:txBody>
      </p:sp>
      <p:graphicFrame>
        <p:nvGraphicFramePr>
          <p:cNvPr id="4" name="Table 3"/>
          <p:cNvGraphicFramePr>
            <a:graphicFrameLocks noGrp="1"/>
          </p:cNvGraphicFramePr>
          <p:nvPr>
            <p:extLst/>
          </p:nvPr>
        </p:nvGraphicFramePr>
        <p:xfrm>
          <a:off x="238540" y="1855322"/>
          <a:ext cx="4861494" cy="3657600"/>
        </p:xfrm>
        <a:graphic>
          <a:graphicData uri="http://schemas.openxmlformats.org/drawingml/2006/table">
            <a:tbl>
              <a:tblPr firstRow="1" bandRow="1">
                <a:tableStyleId>{5C22544A-7EE6-4342-B048-85BDC9FD1C3A}</a:tableStyleId>
              </a:tblPr>
              <a:tblGrid>
                <a:gridCol w="4861494">
                  <a:extLst>
                    <a:ext uri="{9D8B030D-6E8A-4147-A177-3AD203B41FA5}">
                      <a16:colId xmlns:a16="http://schemas.microsoft.com/office/drawing/2014/main" xmlns="" val="2152013341"/>
                    </a:ext>
                  </a:extLst>
                </a:gridCol>
              </a:tblGrid>
              <a:tr h="339242">
                <a:tc>
                  <a:txBody>
                    <a:bodyPr/>
                    <a:lstStyle/>
                    <a:p>
                      <a:r>
                        <a:rPr lang="en-US" dirty="0"/>
                        <a:t>UNIVERSITIES</a:t>
                      </a:r>
                      <a:endParaRPr lang="en-SG" dirty="0"/>
                    </a:p>
                  </a:txBody>
                  <a:tcPr>
                    <a:solidFill>
                      <a:schemeClr val="accent2">
                        <a:lumMod val="75000"/>
                      </a:schemeClr>
                    </a:solidFill>
                  </a:tcPr>
                </a:tc>
                <a:extLst>
                  <a:ext uri="{0D108BD9-81ED-4DB2-BD59-A6C34878D82A}">
                    <a16:rowId xmlns:a16="http://schemas.microsoft.com/office/drawing/2014/main" xmlns="" val="3951541938"/>
                  </a:ext>
                </a:extLst>
              </a:tr>
              <a:tr h="339242">
                <a:tc>
                  <a:txBody>
                    <a:bodyPr/>
                    <a:lstStyle/>
                    <a:p>
                      <a:r>
                        <a:rPr lang="en-US" sz="1800" b="1" kern="1200" dirty="0">
                          <a:solidFill>
                            <a:schemeClr val="dk1"/>
                          </a:solidFill>
                          <a:effectLst/>
                          <a:latin typeface="+mn-lt"/>
                          <a:ea typeface="+mn-ea"/>
                          <a:cs typeface="+mn-cs"/>
                        </a:rPr>
                        <a:t>Bangladesh Agricultural University </a:t>
                      </a:r>
                      <a:endParaRPr lang="en-SG" dirty="0"/>
                    </a:p>
                  </a:txBody>
                  <a:tcPr/>
                </a:tc>
                <a:extLst>
                  <a:ext uri="{0D108BD9-81ED-4DB2-BD59-A6C34878D82A}">
                    <a16:rowId xmlns:a16="http://schemas.microsoft.com/office/drawing/2014/main" xmlns="" val="361843141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University of </a:t>
                      </a:r>
                      <a:r>
                        <a:rPr lang="en-US" b="1" dirty="0"/>
                        <a:t>Chittagong</a:t>
                      </a:r>
                      <a:endParaRPr lang="en-SG" b="1" dirty="0"/>
                    </a:p>
                  </a:txBody>
                  <a:tcPr/>
                </a:tc>
                <a:extLst>
                  <a:ext uri="{0D108BD9-81ED-4DB2-BD59-A6C34878D82A}">
                    <a16:rowId xmlns:a16="http://schemas.microsoft.com/office/drawing/2014/main" xmlns="" val="1565770784"/>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Dhaka University</a:t>
                      </a:r>
                      <a:endParaRPr lang="en-SG" b="1" dirty="0"/>
                    </a:p>
                  </a:txBody>
                  <a:tcPr/>
                </a:tc>
                <a:extLst>
                  <a:ext uri="{0D108BD9-81ED-4DB2-BD59-A6C34878D82A}">
                    <a16:rowId xmlns:a16="http://schemas.microsoft.com/office/drawing/2014/main" xmlns="" val="121734228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Independent University, Bangladesh</a:t>
                      </a:r>
                      <a:endParaRPr lang="en-SG" b="1" dirty="0"/>
                    </a:p>
                  </a:txBody>
                  <a:tcPr/>
                </a:tc>
                <a:extLst>
                  <a:ext uri="{0D108BD9-81ED-4DB2-BD59-A6C34878D82A}">
                    <a16:rowId xmlns:a16="http://schemas.microsoft.com/office/drawing/2014/main" xmlns="" val="232038122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Khulna</a:t>
                      </a:r>
                      <a:r>
                        <a:rPr lang="en-US" b="1" baseline="0" dirty="0"/>
                        <a:t> University</a:t>
                      </a:r>
                      <a:endParaRPr lang="en-SG" b="1" dirty="0"/>
                    </a:p>
                  </a:txBody>
                  <a:tcPr/>
                </a:tc>
                <a:extLst>
                  <a:ext uri="{0D108BD9-81ED-4DB2-BD59-A6C34878D82A}">
                    <a16:rowId xmlns:a16="http://schemas.microsoft.com/office/drawing/2014/main" xmlns="" val="392130644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Noakhali</a:t>
                      </a:r>
                      <a:r>
                        <a:rPr lang="en-US" b="1" dirty="0"/>
                        <a:t> University of Science and Technology</a:t>
                      </a:r>
                      <a:endParaRPr lang="en-SG" b="1" dirty="0"/>
                    </a:p>
                  </a:txBody>
                  <a:tcPr/>
                </a:tc>
                <a:extLst>
                  <a:ext uri="{0D108BD9-81ED-4DB2-BD59-A6C34878D82A}">
                    <a16:rowId xmlns:a16="http://schemas.microsoft.com/office/drawing/2014/main" xmlns="" val="1131339479"/>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Shahjalal</a:t>
                      </a:r>
                      <a:r>
                        <a:rPr lang="en-US" b="1" baseline="0" dirty="0"/>
                        <a:t> University </a:t>
                      </a:r>
                      <a:r>
                        <a:rPr lang="en-US" b="1" dirty="0"/>
                        <a:t>of Science and Technology</a:t>
                      </a:r>
                      <a:endParaRPr lang="en-SG" b="1" dirty="0"/>
                    </a:p>
                  </a:txBody>
                  <a:tcPr/>
                </a:tc>
                <a:extLst>
                  <a:ext uri="{0D108BD9-81ED-4DB2-BD59-A6C34878D82A}">
                    <a16:rowId xmlns:a16="http://schemas.microsoft.com/office/drawing/2014/main" xmlns="" val="495297682"/>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Sher-e-Bangla</a:t>
                      </a:r>
                      <a:r>
                        <a:rPr lang="en-US" b="1" baseline="0" dirty="0"/>
                        <a:t> Agriculture University</a:t>
                      </a:r>
                      <a:endParaRPr lang="en-SG" b="1" dirty="0"/>
                    </a:p>
                  </a:txBody>
                  <a:tcPr/>
                </a:tc>
                <a:extLst>
                  <a:ext uri="{0D108BD9-81ED-4DB2-BD59-A6C34878D82A}">
                    <a16:rowId xmlns:a16="http://schemas.microsoft.com/office/drawing/2014/main" xmlns="" val="354190507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North South University</a:t>
                      </a:r>
                    </a:p>
                  </a:txBody>
                  <a:tcPr/>
                </a:tc>
                <a:extLst>
                  <a:ext uri="{0D108BD9-81ED-4DB2-BD59-A6C34878D82A}">
                    <a16:rowId xmlns:a16="http://schemas.microsoft.com/office/drawing/2014/main" xmlns="" val="10009"/>
                  </a:ext>
                </a:extLst>
              </a:tr>
            </a:tbl>
          </a:graphicData>
        </a:graphic>
      </p:graphicFrame>
      <p:graphicFrame>
        <p:nvGraphicFramePr>
          <p:cNvPr id="7" name="Table 6"/>
          <p:cNvGraphicFramePr>
            <a:graphicFrameLocks noGrp="1"/>
          </p:cNvGraphicFramePr>
          <p:nvPr>
            <p:extLst/>
          </p:nvPr>
        </p:nvGraphicFramePr>
        <p:xfrm>
          <a:off x="5370490" y="1198785"/>
          <a:ext cx="6556467" cy="2348478"/>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4155131984"/>
                    </a:ext>
                  </a:extLst>
                </a:gridCol>
                <a:gridCol w="3581447">
                  <a:extLst>
                    <a:ext uri="{9D8B030D-6E8A-4147-A177-3AD203B41FA5}">
                      <a16:colId xmlns:a16="http://schemas.microsoft.com/office/drawing/2014/main" xmlns="" val="2614824422"/>
                    </a:ext>
                  </a:extLst>
                </a:gridCol>
              </a:tblGrid>
              <a:tr h="319634">
                <a:tc>
                  <a:txBody>
                    <a:bodyPr/>
                    <a:lstStyle/>
                    <a:p>
                      <a:r>
                        <a:rPr lang="en-US" dirty="0"/>
                        <a:t>EXPERT</a:t>
                      </a:r>
                      <a:r>
                        <a:rPr lang="en-US" baseline="0" dirty="0"/>
                        <a:t> CONTRIBUTORS</a:t>
                      </a:r>
                      <a:endParaRPr lang="en-SG" dirty="0"/>
                    </a:p>
                  </a:txBody>
                  <a:tcPr>
                    <a:solidFill>
                      <a:schemeClr val="accent6"/>
                    </a:solidFill>
                  </a:tcPr>
                </a:tc>
                <a:tc>
                  <a:txBody>
                    <a:bodyPr/>
                    <a:lstStyle/>
                    <a:p>
                      <a:r>
                        <a:rPr lang="en-US" dirty="0"/>
                        <a:t>SPECIFIC INPUTS</a:t>
                      </a:r>
                      <a:endParaRPr lang="en-SG" dirty="0"/>
                    </a:p>
                  </a:txBody>
                  <a:tcPr>
                    <a:solidFill>
                      <a:schemeClr val="accent6"/>
                    </a:solidFill>
                  </a:tcPr>
                </a:tc>
                <a:extLst>
                  <a:ext uri="{0D108BD9-81ED-4DB2-BD59-A6C34878D82A}">
                    <a16:rowId xmlns:a16="http://schemas.microsoft.com/office/drawing/2014/main" xmlns="" val="588621041"/>
                  </a:ext>
                </a:extLst>
              </a:tr>
              <a:tr h="319634">
                <a:tc>
                  <a:txBody>
                    <a:bodyPr/>
                    <a:lstStyle/>
                    <a:p>
                      <a:r>
                        <a:rPr lang="en-US" sz="1800" b="0" i="0" kern="1200" dirty="0">
                          <a:solidFill>
                            <a:schemeClr val="dk1"/>
                          </a:solidFill>
                          <a:effectLst/>
                          <a:latin typeface="+mn-lt"/>
                          <a:ea typeface="+mn-ea"/>
                          <a:cs typeface="+mn-cs"/>
                        </a:rPr>
                        <a:t>Prof. (Dr.) </a:t>
                      </a:r>
                      <a:r>
                        <a:rPr lang="en-US" sz="1800" b="0" i="0" kern="1200" dirty="0" err="1">
                          <a:solidFill>
                            <a:schemeClr val="dk1"/>
                          </a:solidFill>
                          <a:effectLst/>
                          <a:latin typeface="+mn-lt"/>
                          <a:ea typeface="+mn-ea"/>
                          <a:cs typeface="+mn-cs"/>
                        </a:rPr>
                        <a:t>Manzoor</a:t>
                      </a:r>
                      <a:r>
                        <a:rPr lang="en-US" sz="1800" b="0" i="0" kern="1200" dirty="0">
                          <a:solidFill>
                            <a:schemeClr val="dk1"/>
                          </a:solidFill>
                          <a:effectLst/>
                          <a:latin typeface="+mn-lt"/>
                          <a:ea typeface="+mn-ea"/>
                          <a:cs typeface="+mn-cs"/>
                        </a:rPr>
                        <a:t> Rashid</a:t>
                      </a:r>
                      <a:endParaRPr lang="en-SG" dirty="0"/>
                    </a:p>
                  </a:txBody>
                  <a:tcPr/>
                </a:tc>
                <a:tc>
                  <a:txBody>
                    <a:bodyPr/>
                    <a:lstStyle/>
                    <a:p>
                      <a:r>
                        <a:rPr lang="en-US" sz="1800" b="0" i="0" kern="1200" dirty="0">
                          <a:solidFill>
                            <a:schemeClr val="dk1"/>
                          </a:solidFill>
                          <a:effectLst/>
                          <a:latin typeface="+mn-lt"/>
                          <a:ea typeface="+mn-ea"/>
                          <a:cs typeface="+mn-cs"/>
                        </a:rPr>
                        <a:t>Curriculum</a:t>
                      </a:r>
                      <a:r>
                        <a:rPr lang="en-US" sz="1800" b="0" i="0" kern="1200" baseline="0" dirty="0">
                          <a:solidFill>
                            <a:schemeClr val="dk1"/>
                          </a:solidFill>
                          <a:effectLst/>
                          <a:latin typeface="+mn-lt"/>
                          <a:ea typeface="+mn-ea"/>
                          <a:cs typeface="+mn-cs"/>
                        </a:rPr>
                        <a:t> Development for all topics</a:t>
                      </a:r>
                      <a:endParaRPr lang="en-SG" b="0" dirty="0"/>
                    </a:p>
                  </a:txBody>
                  <a:tcPr/>
                </a:tc>
                <a:extLst>
                  <a:ext uri="{0D108BD9-81ED-4DB2-BD59-A6C34878D82A}">
                    <a16:rowId xmlns:a16="http://schemas.microsoft.com/office/drawing/2014/main" xmlns="" val="126233955"/>
                  </a:ext>
                </a:extLst>
              </a:tr>
              <a:tr h="428238">
                <a:tc>
                  <a:txBody>
                    <a:bodyPr/>
                    <a:lstStyle/>
                    <a:p>
                      <a:r>
                        <a:rPr lang="en-US" dirty="0"/>
                        <a:t>Prof. (Dr.) Md. </a:t>
                      </a:r>
                      <a:r>
                        <a:rPr lang="en-US" dirty="0" err="1"/>
                        <a:t>Danesh</a:t>
                      </a:r>
                      <a:r>
                        <a:rPr lang="en-US" dirty="0"/>
                        <a:t> Miah</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REDD+, Forest</a:t>
                      </a:r>
                      <a:r>
                        <a:rPr lang="en-US" sz="1800" b="0" i="0" kern="1200" baseline="0" dirty="0">
                          <a:solidFill>
                            <a:schemeClr val="dk1"/>
                          </a:solidFill>
                          <a:effectLst/>
                          <a:latin typeface="+mn-lt"/>
                          <a:ea typeface="+mn-ea"/>
                          <a:cs typeface="+mn-cs"/>
                        </a:rPr>
                        <a:t> Carbon</a:t>
                      </a:r>
                      <a:endParaRPr lang="en-SG" b="0" dirty="0"/>
                    </a:p>
                  </a:txBody>
                  <a:tcPr/>
                </a:tc>
                <a:extLst>
                  <a:ext uri="{0D108BD9-81ED-4DB2-BD59-A6C34878D82A}">
                    <a16:rowId xmlns:a16="http://schemas.microsoft.com/office/drawing/2014/main" xmlns="" val="2857115431"/>
                  </a:ext>
                </a:extLst>
              </a:tr>
              <a:tr h="428238">
                <a:tc>
                  <a:txBody>
                    <a:bodyPr/>
                    <a:lstStyle/>
                    <a:p>
                      <a:r>
                        <a:rPr lang="en-US" sz="1800" b="0" i="0" kern="1200" dirty="0">
                          <a:solidFill>
                            <a:schemeClr val="dk1"/>
                          </a:solidFill>
                          <a:effectLst/>
                          <a:latin typeface="+mn-lt"/>
                          <a:ea typeface="+mn-ea"/>
                          <a:cs typeface="+mn-cs"/>
                        </a:rPr>
                        <a:t>Prof. (Dr.) Md. </a:t>
                      </a:r>
                      <a:r>
                        <a:rPr lang="en-US" sz="1800" b="0" i="0" kern="1200" dirty="0" err="1">
                          <a:solidFill>
                            <a:schemeClr val="dk1"/>
                          </a:solidFill>
                          <a:effectLst/>
                          <a:latin typeface="+mn-lt"/>
                          <a:ea typeface="+mn-ea"/>
                          <a:cs typeface="+mn-cs"/>
                        </a:rPr>
                        <a:t>Jakariya</a:t>
                      </a:r>
                      <a:r>
                        <a:rPr lang="en-US" sz="1800" b="0" i="0" kern="1200" dirty="0">
                          <a:solidFill>
                            <a:schemeClr val="dk1"/>
                          </a:solidFill>
                          <a:effectLst/>
                          <a:latin typeface="+mn-lt"/>
                          <a:ea typeface="+mn-ea"/>
                          <a:cs typeface="+mn-cs"/>
                        </a:rPr>
                        <a:t> </a:t>
                      </a:r>
                      <a:endParaRPr lang="en-SG" dirty="0"/>
                    </a:p>
                  </a:txBody>
                  <a:tcPr/>
                </a:tc>
                <a:tc>
                  <a:txBody>
                    <a:bodyPr/>
                    <a:lstStyle/>
                    <a:p>
                      <a:r>
                        <a:rPr lang="en-US" dirty="0"/>
                        <a:t>Community NR</a:t>
                      </a:r>
                      <a:r>
                        <a:rPr lang="en-US" baseline="0" dirty="0"/>
                        <a:t> Management, Climate Change, Natural Resources Management</a:t>
                      </a:r>
                      <a:endParaRPr lang="en-US" dirty="0"/>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38540" y="6288744"/>
            <a:ext cx="11509113" cy="369332"/>
          </a:xfrm>
          <a:prstGeom prst="rect">
            <a:avLst/>
          </a:prstGeom>
          <a:solidFill>
            <a:schemeClr val="bg1">
              <a:lumMod val="65000"/>
            </a:schemeClr>
          </a:solidFill>
        </p:spPr>
        <p:txBody>
          <a:bodyPr wrap="none" rtlCol="0">
            <a:spAutoFit/>
          </a:bodyPr>
          <a:lstStyle/>
          <a:p>
            <a:r>
              <a:rPr lang="en-US" b="1" dirty="0"/>
              <a:t>DESIGN, LAYOUT AND CONTENT DEVELOPMENT:  Ms. Chi Pham, Curriculum Development Expert, Bangkok, Thailand</a:t>
            </a:r>
            <a:endParaRPr lang="en-SG" b="1" dirty="0"/>
          </a:p>
        </p:txBody>
      </p:sp>
      <p:graphicFrame>
        <p:nvGraphicFramePr>
          <p:cNvPr id="2" name="Table 1"/>
          <p:cNvGraphicFramePr>
            <a:graphicFrameLocks noGrp="1"/>
          </p:cNvGraphicFramePr>
          <p:nvPr>
            <p:extLst/>
          </p:nvPr>
        </p:nvGraphicFramePr>
        <p:xfrm>
          <a:off x="5357236" y="3642695"/>
          <a:ext cx="6582973" cy="2590800"/>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60904169"/>
                    </a:ext>
                  </a:extLst>
                </a:gridCol>
                <a:gridCol w="3607953">
                  <a:extLst>
                    <a:ext uri="{9D8B030D-6E8A-4147-A177-3AD203B41FA5}">
                      <a16:colId xmlns:a16="http://schemas.microsoft.com/office/drawing/2014/main" xmlns="" val="515064804"/>
                    </a:ext>
                  </a:extLst>
                </a:gridCol>
              </a:tblGrid>
              <a:tr h="370840">
                <a:tc>
                  <a:txBody>
                    <a:bodyPr/>
                    <a:lstStyle/>
                    <a:p>
                      <a:r>
                        <a:rPr lang="en-US" dirty="0"/>
                        <a:t>CREL</a:t>
                      </a:r>
                      <a:r>
                        <a:rPr lang="en-US" baseline="0" dirty="0"/>
                        <a:t> STAFF</a:t>
                      </a:r>
                      <a:endParaRPr lang="en-SG" dirty="0"/>
                    </a:p>
                  </a:txBody>
                  <a:tcPr>
                    <a:solidFill>
                      <a:srgbClr val="7030A0"/>
                    </a:solidFill>
                  </a:tcPr>
                </a:tc>
                <a:tc>
                  <a:txBody>
                    <a:bodyPr/>
                    <a:lstStyle/>
                    <a:p>
                      <a:r>
                        <a:rPr lang="en-US" dirty="0"/>
                        <a:t>CREL STAFF</a:t>
                      </a:r>
                      <a:endParaRPr lang="en-SG" dirty="0"/>
                    </a:p>
                  </a:txBody>
                  <a:tcPr>
                    <a:solidFill>
                      <a:srgbClr val="7030A0"/>
                    </a:solidFill>
                  </a:tcPr>
                </a:tc>
                <a:extLst>
                  <a:ext uri="{0D108BD9-81ED-4DB2-BD59-A6C34878D82A}">
                    <a16:rowId xmlns:a16="http://schemas.microsoft.com/office/drawing/2014/main" xmlns="" val="2733548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John A Dorr</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Utpal Dutta</a:t>
                      </a:r>
                      <a:endParaRPr lang="en-SG" dirty="0"/>
                    </a:p>
                  </a:txBody>
                  <a:tcPr/>
                </a:tc>
                <a:extLst>
                  <a:ext uri="{0D108BD9-81ED-4DB2-BD59-A6C34878D82A}">
                    <a16:rowId xmlns:a16="http://schemas.microsoft.com/office/drawing/2014/main" xmlns="" val="2373039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Abu Mostafa Kamal Uddin</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Ruhul Mohaiman Chowdhury</a:t>
                      </a:r>
                      <a:endParaRPr lang="en-US" sz="1800" dirty="0">
                        <a:latin typeface="+mn-lt"/>
                      </a:endParaRPr>
                    </a:p>
                  </a:txBody>
                  <a:tcPr/>
                </a:tc>
                <a:extLst>
                  <a:ext uri="{0D108BD9-81ED-4DB2-BD59-A6C34878D82A}">
                    <a16:rowId xmlns:a16="http://schemas.microsoft.com/office/drawing/2014/main" xmlns="" val="2990890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Kevin  T. Kamp</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Rahima Khatun</a:t>
                      </a:r>
                      <a:endParaRPr lang="en-US" sz="1800" dirty="0">
                        <a:latin typeface="+mn-lt"/>
                      </a:endParaRPr>
                    </a:p>
                  </a:txBody>
                  <a:tcPr/>
                </a:tc>
                <a:extLst>
                  <a:ext uri="{0D108BD9-81ED-4DB2-BD59-A6C34878D82A}">
                    <a16:rowId xmlns:a16="http://schemas.microsoft.com/office/drawing/2014/main" xmlns="" val="211208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Paul Thompson</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ea typeface="Calibri" panose="020F0502020204030204" pitchFamily="34" charset="0"/>
                          <a:cs typeface="Times New Roman" panose="02020603050405020304" pitchFamily="18" charset="0"/>
                        </a:rPr>
                        <a:t>Sultana Razia Zummi</a:t>
                      </a:r>
                      <a:endParaRPr lang="en-US" sz="18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896663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Abdul</a:t>
                      </a:r>
                      <a:r>
                        <a:rPr lang="de-DE" sz="1800" baseline="0" dirty="0"/>
                        <a:t> Wahab</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Shams Uddin </a:t>
                      </a:r>
                      <a:endParaRPr lang="en-SG" dirty="0"/>
                    </a:p>
                  </a:txBody>
                  <a:tcPr/>
                </a:tc>
                <a:extLst>
                  <a:ext uri="{0D108BD9-81ED-4DB2-BD59-A6C34878D82A}">
                    <a16:rowId xmlns:a16="http://schemas.microsoft.com/office/drawing/2014/main" xmlns="" val="41303193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Shahzia </a:t>
                      </a:r>
                      <a:r>
                        <a:rPr lang="en-US" sz="1800" kern="1200" dirty="0" err="1">
                          <a:effectLst/>
                        </a:rPr>
                        <a:t>Mohsin</a:t>
                      </a:r>
                      <a:r>
                        <a:rPr lang="en-US" sz="1800" kern="1200" dirty="0">
                          <a:effectLst/>
                        </a:rPr>
                        <a:t> Khan</a:t>
                      </a:r>
                      <a:endParaRPr lang="en-US" sz="1800" dirty="0"/>
                    </a:p>
                  </a:txBody>
                  <a:tcPr/>
                </a:tc>
                <a:tc>
                  <a:txBody>
                    <a:bodyPr/>
                    <a:lstStyle/>
                    <a:p>
                      <a:endParaRPr lang="en-SG" dirty="0"/>
                    </a:p>
                  </a:txBody>
                  <a:tcPr/>
                </a:tc>
                <a:extLst>
                  <a:ext uri="{0D108BD9-81ED-4DB2-BD59-A6C34878D82A}">
                    <a16:rowId xmlns:a16="http://schemas.microsoft.com/office/drawing/2014/main" xmlns="" val="1770384977"/>
                  </a:ext>
                </a:extLst>
              </a:tr>
            </a:tbl>
          </a:graphicData>
        </a:graphic>
      </p:graphicFrame>
    </p:spTree>
    <p:extLst>
      <p:ext uri="{BB962C8B-B14F-4D97-AF65-F5344CB8AC3E}">
        <p14:creationId xmlns:p14="http://schemas.microsoft.com/office/powerpoint/2010/main" val="3011676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88"/>
        <p:cNvGrpSpPr/>
        <p:nvPr/>
      </p:nvGrpSpPr>
      <p:grpSpPr>
        <a:xfrm>
          <a:off x="0" y="0"/>
          <a:ext cx="0" cy="0"/>
          <a:chOff x="0" y="0"/>
          <a:chExt cx="0" cy="0"/>
        </a:xfrm>
      </p:grpSpPr>
      <p:sp>
        <p:nvSpPr>
          <p:cNvPr id="2" name="Content Placeholder 1"/>
          <p:cNvSpPr>
            <a:spLocks noGrp="1"/>
          </p:cNvSpPr>
          <p:nvPr>
            <p:ph sz="half" idx="1"/>
          </p:nvPr>
        </p:nvSpPr>
        <p:spPr>
          <a:xfrm>
            <a:off x="342900" y="1635125"/>
            <a:ext cx="5186825" cy="4351338"/>
          </a:xfrm>
        </p:spPr>
        <p:txBody>
          <a:bodyPr>
            <a:normAutofit/>
          </a:bodyPr>
          <a:lstStyle/>
          <a:p>
            <a:r>
              <a:rPr lang="en-US" sz="3200" dirty="0"/>
              <a:t>Watch the video</a:t>
            </a:r>
          </a:p>
          <a:p>
            <a:r>
              <a:rPr lang="en-US" sz="3200" b="1" dirty="0"/>
              <a:t>Question for Discussion:</a:t>
            </a:r>
          </a:p>
          <a:p>
            <a:pPr marL="0" indent="0">
              <a:buNone/>
            </a:pPr>
            <a:r>
              <a:rPr lang="en-US" sz="3200" dirty="0"/>
              <a:t>How are mangrove forests helpful in reducing the impacts of climate change/ sea level rise? </a:t>
            </a:r>
          </a:p>
        </p:txBody>
      </p:sp>
      <p:sp>
        <p:nvSpPr>
          <p:cNvPr id="5" name="Content Placeholder 4"/>
          <p:cNvSpPr>
            <a:spLocks noGrp="1"/>
          </p:cNvSpPr>
          <p:nvPr>
            <p:ph sz="half" idx="2"/>
          </p:nvPr>
        </p:nvSpPr>
        <p:spPr>
          <a:xfrm>
            <a:off x="6153151" y="5638800"/>
            <a:ext cx="5805248" cy="800100"/>
          </a:xfrm>
        </p:spPr>
        <p:txBody>
          <a:bodyPr anchor="ctr">
            <a:normAutofit/>
          </a:bodyPr>
          <a:lstStyle/>
          <a:p>
            <a:pPr marL="0" indent="0">
              <a:buNone/>
            </a:pPr>
            <a:r>
              <a:rPr lang="en-US" sz="2000" dirty="0"/>
              <a:t>http://www.youtube.com/watch?v=G3KCThs4XQU</a:t>
            </a:r>
          </a:p>
        </p:txBody>
      </p:sp>
      <p:sp>
        <p:nvSpPr>
          <p:cNvPr id="3" name="Title 2"/>
          <p:cNvSpPr>
            <a:spLocks noGrp="1"/>
          </p:cNvSpPr>
          <p:nvPr>
            <p:ph type="title"/>
          </p:nvPr>
        </p:nvSpPr>
        <p:spPr/>
        <p:txBody>
          <a:bodyPr/>
          <a:lstStyle/>
          <a:p>
            <a:r>
              <a:rPr lang="en-US" dirty="0">
                <a:solidFill>
                  <a:srgbClr val="FFFFFF"/>
                </a:solidFill>
              </a:rPr>
              <a:t>Video for Discussion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919" r="505"/>
          <a:stretch/>
        </p:blipFill>
        <p:spPr>
          <a:xfrm>
            <a:off x="6085775" y="1635125"/>
            <a:ext cx="5872624" cy="3795757"/>
          </a:xfrm>
          <a:prstGeom prst="rect">
            <a:avLst/>
          </a:prstGeom>
        </p:spPr>
      </p:pic>
    </p:spTree>
    <p:extLst>
      <p:ext uri="{BB962C8B-B14F-4D97-AF65-F5344CB8AC3E}">
        <p14:creationId xmlns:p14="http://schemas.microsoft.com/office/powerpoint/2010/main" val="1893263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00"/>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Aft>
                <a:spcPts val="600"/>
              </a:spcAft>
              <a:buNone/>
            </a:pPr>
            <a:r>
              <a:rPr lang="en-US" sz="3600" b="1" dirty="0"/>
              <a:t>For your interest area:</a:t>
            </a:r>
          </a:p>
          <a:p>
            <a:pPr>
              <a:spcAft>
                <a:spcPts val="600"/>
              </a:spcAft>
            </a:pPr>
            <a:r>
              <a:rPr lang="en-US" sz="3600" dirty="0"/>
              <a:t>How much land would be needed to substitute for land that becomes unsuitable for residential, industrial, and agricultural uses?</a:t>
            </a:r>
          </a:p>
          <a:p>
            <a:pPr>
              <a:spcAft>
                <a:spcPts val="600"/>
              </a:spcAft>
            </a:pPr>
            <a:r>
              <a:rPr lang="en-US" sz="3600" dirty="0"/>
              <a:t>Where might this land be found? Estimate the costs of relocating land uses. </a:t>
            </a:r>
          </a:p>
        </p:txBody>
      </p:sp>
      <p:sp>
        <p:nvSpPr>
          <p:cNvPr id="2" name="Title 1"/>
          <p:cNvSpPr>
            <a:spLocks noGrp="1"/>
          </p:cNvSpPr>
          <p:nvPr>
            <p:ph type="title"/>
          </p:nvPr>
        </p:nvSpPr>
        <p:spPr/>
        <p:txBody>
          <a:bodyPr/>
          <a:lstStyle/>
          <a:p>
            <a:r>
              <a:rPr lang="en-US" dirty="0"/>
              <a:t>Exercise</a:t>
            </a:r>
          </a:p>
        </p:txBody>
      </p:sp>
    </p:spTree>
    <p:extLst>
      <p:ext uri="{BB962C8B-B14F-4D97-AF65-F5344CB8AC3E}">
        <p14:creationId xmlns:p14="http://schemas.microsoft.com/office/powerpoint/2010/main" val="533221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1948" name="Shape 1948"/>
          <p:cNvSpPr txBox="1">
            <a:spLocks noGrp="1"/>
          </p:cNvSpPr>
          <p:nvPr>
            <p:ph type="title"/>
          </p:nvPr>
        </p:nvSpPr>
        <p:spPr>
          <a:prstGeom prst="rect">
            <a:avLst/>
          </a:prstGeom>
        </p:spPr>
        <p:txBody>
          <a:bodyPr vert="horz" lIns="91425" tIns="91425" rIns="91425" bIns="91425" rtlCol="0" anchor="ctr" anchorCtr="0">
            <a:noAutofit/>
          </a:bodyPr>
          <a:lstStyle/>
          <a:p>
            <a:pPr>
              <a:buNone/>
            </a:pPr>
            <a:r>
              <a:rPr lang="en-US" dirty="0"/>
              <a:t>Mangroves and Wetlands: Impacts and Solutions</a:t>
            </a:r>
          </a:p>
        </p:txBody>
      </p:sp>
      <p:sp>
        <p:nvSpPr>
          <p:cNvPr id="1949" name="Shape 1949"/>
          <p:cNvSpPr>
            <a:spLocks noChangeAspect="1"/>
          </p:cNvSpPr>
          <p:nvPr/>
        </p:nvSpPr>
        <p:spPr>
          <a:xfrm>
            <a:off x="1518915" y="1080000"/>
            <a:ext cx="8668031" cy="5720849"/>
          </a:xfrm>
          <a:prstGeom prst="rect">
            <a:avLst/>
          </a:prstGeom>
          <a:blipFill>
            <a:blip r:embed="rId3"/>
            <a:stretch>
              <a:fillRect/>
            </a:stretch>
          </a:blipFill>
        </p:spPr>
      </p:sp>
    </p:spTree>
    <p:extLst>
      <p:ext uri="{BB962C8B-B14F-4D97-AF65-F5344CB8AC3E}">
        <p14:creationId xmlns:p14="http://schemas.microsoft.com/office/powerpoint/2010/main" val="2546632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ormAutofit/>
          </a:bodyPr>
          <a:lstStyle/>
          <a:p>
            <a:r>
              <a:rPr lang="en-US" dirty="0">
                <a:uFillTx/>
              </a:rPr>
              <a:t>Mangrove Swamp</a:t>
            </a:r>
          </a:p>
        </p:txBody>
      </p:sp>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b="8517"/>
          <a:stretch/>
        </p:blipFill>
        <p:spPr>
          <a:xfrm>
            <a:off x="1219200" y="1080001"/>
            <a:ext cx="9366211" cy="5777998"/>
          </a:xfrm>
        </p:spPr>
      </p:pic>
    </p:spTree>
    <p:extLst>
      <p:ext uri="{BB962C8B-B14F-4D97-AF65-F5344CB8AC3E}">
        <p14:creationId xmlns:p14="http://schemas.microsoft.com/office/powerpoint/2010/main" val="3228871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3" name="Shape 1973"/>
          <p:cNvSpPr txBox="1">
            <a:spLocks/>
          </p:cNvSpPr>
          <p:nvPr/>
        </p:nvSpPr>
        <p:spPr>
          <a:xfrm>
            <a:off x="2171701" y="6252885"/>
            <a:ext cx="2737536" cy="501709"/>
          </a:xfrm>
          <a:prstGeom prst="rect">
            <a:avLst/>
          </a:prstGeom>
          <a:noFill/>
          <a:ln>
            <a:noFill/>
          </a:ln>
        </p:spPr>
        <p:txBody>
          <a:bodyPr lIns="91425" tIns="45700" rIns="91425" bIns="45700" anchor="ctr" anchorCtr="0">
            <a:noAutofit/>
          </a:bodyPr>
          <a:lstStyle/>
          <a:p>
            <a:pPr algn="ctr">
              <a:buSzPct val="25000"/>
            </a:pPr>
            <a:r>
              <a:rPr lang="en-US" sz="3600" b="1" dirty="0">
                <a:solidFill>
                  <a:srgbClr val="FF0000"/>
                </a:solidFill>
                <a:latin typeface="Calibri"/>
                <a:ea typeface="Calibri"/>
                <a:cs typeface="Calibri"/>
                <a:sym typeface="Calibri"/>
              </a:rPr>
              <a:t>Mangroves</a:t>
            </a:r>
          </a:p>
        </p:txBody>
      </p:sp>
      <p:sp>
        <p:nvSpPr>
          <p:cNvPr id="1974" name="Shape 1974"/>
          <p:cNvSpPr txBox="1">
            <a:spLocks/>
          </p:cNvSpPr>
          <p:nvPr/>
        </p:nvSpPr>
        <p:spPr>
          <a:xfrm>
            <a:off x="8134350" y="6252886"/>
            <a:ext cx="2684811" cy="515796"/>
          </a:xfrm>
          <a:prstGeom prst="rect">
            <a:avLst/>
          </a:prstGeom>
          <a:noFill/>
          <a:ln>
            <a:noFill/>
          </a:ln>
        </p:spPr>
        <p:txBody>
          <a:bodyPr lIns="91425" tIns="45700" rIns="91425" bIns="45700" anchor="ctr" anchorCtr="0">
            <a:noAutofit/>
          </a:bodyPr>
          <a:lstStyle/>
          <a:p>
            <a:pPr algn="ctr">
              <a:buSzPct val="25000"/>
            </a:pPr>
            <a:r>
              <a:rPr lang="en-US" sz="3600" b="1" dirty="0">
                <a:solidFill>
                  <a:srgbClr val="FF0000"/>
                </a:solidFill>
                <a:latin typeface="Calibri"/>
                <a:ea typeface="Calibri"/>
                <a:cs typeface="Calibri"/>
                <a:sym typeface="Calibri"/>
              </a:rPr>
              <a:t>Seagrasses</a:t>
            </a:r>
          </a:p>
        </p:txBody>
      </p:sp>
      <p:sp>
        <p:nvSpPr>
          <p:cNvPr id="5" name="Title 4"/>
          <p:cNvSpPr>
            <a:spLocks noGrp="1"/>
          </p:cNvSpPr>
          <p:nvPr>
            <p:ph type="title"/>
          </p:nvPr>
        </p:nvSpPr>
        <p:spPr/>
        <p:txBody>
          <a:bodyPr/>
          <a:lstStyle/>
          <a:p>
            <a:r>
              <a:rPr lang="en-US" dirty="0"/>
              <a:t>Coastal Habitats: Roles</a:t>
            </a:r>
          </a:p>
        </p:txBody>
      </p:sp>
      <p:pic>
        <p:nvPicPr>
          <p:cNvPr id="2" name="Picture 1"/>
          <p:cNvPicPr>
            <a:picLocks noChangeAspect="1"/>
          </p:cNvPicPr>
          <p:nvPr/>
        </p:nvPicPr>
        <p:blipFill rotWithShape="1">
          <a:blip r:embed="rId3"/>
          <a:srcRect r="3454"/>
          <a:stretch/>
        </p:blipFill>
        <p:spPr>
          <a:xfrm>
            <a:off x="1245696" y="95246"/>
            <a:ext cx="5400000" cy="5924704"/>
          </a:xfrm>
          <a:prstGeom prst="rect">
            <a:avLst/>
          </a:prstGeom>
        </p:spPr>
      </p:pic>
      <p:pic>
        <p:nvPicPr>
          <p:cNvPr id="3" name="Picture 2"/>
          <p:cNvPicPr>
            <a:picLocks noChangeAspect="1"/>
          </p:cNvPicPr>
          <p:nvPr/>
        </p:nvPicPr>
        <p:blipFill rotWithShape="1">
          <a:blip r:embed="rId4"/>
          <a:srcRect t="1062" r="5097" b="1109"/>
          <a:stretch/>
        </p:blipFill>
        <p:spPr>
          <a:xfrm>
            <a:off x="6773227" y="95246"/>
            <a:ext cx="5400000" cy="5924704"/>
          </a:xfrm>
          <a:prstGeom prst="rect">
            <a:avLst/>
          </a:prstGeom>
        </p:spPr>
      </p:pic>
    </p:spTree>
    <p:extLst>
      <p:ext uri="{BB962C8B-B14F-4D97-AF65-F5344CB8AC3E}">
        <p14:creationId xmlns:p14="http://schemas.microsoft.com/office/powerpoint/2010/main" val="3837799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2800" dirty="0"/>
              <a:t>Get a map of the </a:t>
            </a:r>
            <a:r>
              <a:rPr lang="en-US" sz="2800" dirty="0" err="1"/>
              <a:t>sundarban</a:t>
            </a:r>
            <a:r>
              <a:rPr lang="en-US" sz="2800" dirty="0"/>
              <a:t> mangrove forest. </a:t>
            </a:r>
          </a:p>
          <a:p>
            <a:endParaRPr lang="en-US" sz="2800" dirty="0"/>
          </a:p>
          <a:p>
            <a:r>
              <a:rPr lang="en-US" sz="2800" dirty="0"/>
              <a:t>How might the </a:t>
            </a:r>
            <a:r>
              <a:rPr lang="en-US" sz="2800" dirty="0" err="1"/>
              <a:t>sundarban</a:t>
            </a:r>
            <a:r>
              <a:rPr lang="en-US" sz="2800" dirty="0"/>
              <a:t> mangrove forests be affected by 0.5m of SLR? By 1-2m of SLR</a:t>
            </a:r>
          </a:p>
          <a:p>
            <a:endParaRPr lang="en-US" sz="2800" dirty="0"/>
          </a:p>
          <a:p>
            <a:r>
              <a:rPr lang="en-US" sz="2800" dirty="0"/>
              <a:t>Can the </a:t>
            </a:r>
            <a:r>
              <a:rPr lang="en-US" sz="2800" dirty="0" err="1"/>
              <a:t>sundarban</a:t>
            </a:r>
            <a:r>
              <a:rPr lang="en-US" sz="2800" dirty="0"/>
              <a:t> forests mitigate SLR and reduce the adverse impacts to humans (men and women)and ecosystems? </a:t>
            </a:r>
          </a:p>
          <a:p>
            <a:pPr marL="0" indent="0">
              <a:buNone/>
            </a:pPr>
            <a:endParaRPr lang="en-US" sz="2800" dirty="0"/>
          </a:p>
        </p:txBody>
      </p:sp>
      <p:sp>
        <p:nvSpPr>
          <p:cNvPr id="5" name="Title 4"/>
          <p:cNvSpPr>
            <a:spLocks noGrp="1"/>
          </p:cNvSpPr>
          <p:nvPr>
            <p:ph type="title"/>
          </p:nvPr>
        </p:nvSpPr>
        <p:spPr/>
        <p:txBody>
          <a:bodyPr/>
          <a:lstStyle/>
          <a:p>
            <a:r>
              <a:rPr lang="en-US" dirty="0"/>
              <a:t>Exercise</a:t>
            </a:r>
          </a:p>
        </p:txBody>
      </p:sp>
    </p:spTree>
    <p:extLst>
      <p:ext uri="{BB962C8B-B14F-4D97-AF65-F5344CB8AC3E}">
        <p14:creationId xmlns:p14="http://schemas.microsoft.com/office/powerpoint/2010/main" val="3927742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40"/>
        <p:cNvGrpSpPr/>
        <p:nvPr/>
      </p:nvGrpSpPr>
      <p:grpSpPr>
        <a:xfrm>
          <a:off x="0" y="0"/>
          <a:ext cx="0" cy="0"/>
          <a:chOff x="0" y="0"/>
          <a:chExt cx="0" cy="0"/>
        </a:xfrm>
      </p:grpSpPr>
      <p:sp>
        <p:nvSpPr>
          <p:cNvPr id="2" name="Content Placeholder 1"/>
          <p:cNvSpPr>
            <a:spLocks noGrp="1"/>
          </p:cNvSpPr>
          <p:nvPr>
            <p:ph sz="half" idx="1"/>
          </p:nvPr>
        </p:nvSpPr>
        <p:spPr>
          <a:xfrm>
            <a:off x="670132" y="1741232"/>
            <a:ext cx="5415643" cy="4778631"/>
          </a:xfrm>
        </p:spPr>
        <p:txBody>
          <a:bodyPr>
            <a:normAutofit fontScale="77500" lnSpcReduction="20000"/>
          </a:bodyPr>
          <a:lstStyle/>
          <a:p>
            <a:pPr>
              <a:lnSpc>
                <a:spcPct val="130000"/>
              </a:lnSpc>
            </a:pPr>
            <a:r>
              <a:rPr lang="en-US" dirty="0"/>
              <a:t>Observations document that the Earth's ocean is warming. </a:t>
            </a:r>
          </a:p>
          <a:p>
            <a:pPr>
              <a:lnSpc>
                <a:spcPct val="130000"/>
              </a:lnSpc>
            </a:pPr>
            <a:r>
              <a:rPr lang="en-US" dirty="0"/>
              <a:t>As the ocean warms, it will also expand in volume, causing sea level to rise. </a:t>
            </a:r>
            <a:r>
              <a:rPr lang="en-US" sz="3100" dirty="0"/>
              <a:t>This</a:t>
            </a:r>
            <a:r>
              <a:rPr lang="en-US" dirty="0"/>
              <a:t> rise is in addition to the sea level rise that results from water added from melting ice and snow on the land. </a:t>
            </a:r>
          </a:p>
          <a:p>
            <a:pPr>
              <a:lnSpc>
                <a:spcPct val="130000"/>
              </a:lnSpc>
            </a:pPr>
            <a:r>
              <a:rPr lang="en-US" dirty="0"/>
              <a:t>Today, there are large human populations living in coastal areas worldwide that will be affected by rising sea level.</a:t>
            </a:r>
          </a:p>
          <a:p>
            <a:pPr>
              <a:lnSpc>
                <a:spcPct val="130000"/>
              </a:lnSpc>
            </a:pPr>
            <a:endParaRPr lang="en-US" dirty="0"/>
          </a:p>
        </p:txBody>
      </p:sp>
      <p:sp>
        <p:nvSpPr>
          <p:cNvPr id="2641" name="Shape 2641"/>
          <p:cNvSpPr txBox="1">
            <a:spLocks noGrp="1"/>
          </p:cNvSpPr>
          <p:nvPr>
            <p:ph type="title"/>
          </p:nvPr>
        </p:nvSpPr>
        <p:spPr>
          <a:prstGeom prst="rect">
            <a:avLst/>
          </a:prstGeom>
        </p:spPr>
        <p:txBody>
          <a:bodyPr vert="horz" lIns="91425" tIns="91425" rIns="91425" bIns="91425" rtlCol="0" anchor="ctr" anchorCtr="0">
            <a:noAutofit/>
          </a:bodyPr>
          <a:lstStyle/>
          <a:p>
            <a:pPr>
              <a:lnSpc>
                <a:spcPct val="115000"/>
              </a:lnSpc>
              <a:spcAft>
                <a:spcPts val="1000"/>
              </a:spcAft>
            </a:pPr>
            <a:r>
              <a:rPr lang="en-US" sz="4000" dirty="0"/>
              <a:t>Video: Ocean Temperatures -- Changing Planet NSF</a:t>
            </a:r>
          </a:p>
        </p:txBody>
      </p:sp>
      <p:sp>
        <p:nvSpPr>
          <p:cNvPr id="2643" name="Shape 2643"/>
          <p:cNvSpPr txBox="1">
            <a:spLocks/>
          </p:cNvSpPr>
          <p:nvPr/>
        </p:nvSpPr>
        <p:spPr>
          <a:xfrm>
            <a:off x="7195672" y="5592941"/>
            <a:ext cx="1551000" cy="413399"/>
          </a:xfrm>
          <a:prstGeom prst="rect">
            <a:avLst/>
          </a:prstGeom>
          <a:noFill/>
        </p:spPr>
        <p:txBody>
          <a:bodyPr lIns="91425" tIns="91425" rIns="91425" bIns="91425" anchor="t" anchorCtr="0">
            <a:noAutofit/>
          </a:bodyPr>
          <a:lstStyle/>
          <a:p>
            <a:pPr lvl="0" rtl="0">
              <a:buNone/>
            </a:pPr>
            <a:r>
              <a:rPr lang="en-US" dirty="0">
                <a:solidFill>
                  <a:srgbClr val="000000"/>
                </a:solidFill>
              </a:rPr>
              <a:t>~ 6 minutes</a:t>
            </a:r>
          </a:p>
        </p:txBody>
      </p:sp>
      <p:sp>
        <p:nvSpPr>
          <p:cNvPr id="2644" name="Shape 2644">
            <a:hlinkClick r:id="rId3"/>
          </p:cNvPr>
          <p:cNvSpPr>
            <a:spLocks/>
          </p:cNvSpPr>
          <p:nvPr/>
        </p:nvSpPr>
        <p:spPr>
          <a:xfrm>
            <a:off x="6804567" y="1825625"/>
            <a:ext cx="5040000" cy="3600000"/>
          </a:xfrm>
          <a:prstGeom prst="rect">
            <a:avLst/>
          </a:prstGeom>
          <a:blipFill>
            <a:blip r:embed="rId4"/>
            <a:stretch>
              <a:fillRect/>
            </a:stretch>
          </a:blipFill>
          <a:ln>
            <a:noFill/>
          </a:ln>
        </p:spPr>
      </p:sp>
    </p:spTree>
    <p:extLst>
      <p:ext uri="{BB962C8B-B14F-4D97-AF65-F5344CB8AC3E}">
        <p14:creationId xmlns:p14="http://schemas.microsoft.com/office/powerpoint/2010/main" val="3988893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56"/>
        <p:cNvGrpSpPr/>
        <p:nvPr/>
      </p:nvGrpSpPr>
      <p:grpSpPr>
        <a:xfrm>
          <a:off x="0" y="0"/>
          <a:ext cx="0" cy="0"/>
          <a:chOff x="0" y="0"/>
          <a:chExt cx="0" cy="0"/>
        </a:xfrm>
      </p:grpSpPr>
      <p:sp>
        <p:nvSpPr>
          <p:cNvPr id="2" name="Content Placeholder 1"/>
          <p:cNvSpPr>
            <a:spLocks noGrp="1"/>
          </p:cNvSpPr>
          <p:nvPr>
            <p:ph sz="half" idx="1"/>
          </p:nvPr>
        </p:nvSpPr>
        <p:spPr>
          <a:xfrm>
            <a:off x="620486" y="1825625"/>
            <a:ext cx="5339443" cy="4351338"/>
          </a:xfrm>
        </p:spPr>
        <p:txBody>
          <a:bodyPr>
            <a:normAutofit/>
          </a:bodyPr>
          <a:lstStyle/>
          <a:p>
            <a:r>
              <a:rPr lang="en-US" sz="2400" dirty="0"/>
              <a:t>In the past century, as the climate has warmed, sea level rise has accelerated. </a:t>
            </a:r>
          </a:p>
          <a:p>
            <a:r>
              <a:rPr lang="en-US" sz="2400" dirty="0"/>
              <a:t>Scientists predict it will only increase, and they're studying changes in the ocean and land to better understand how and why the water is rising.</a:t>
            </a:r>
          </a:p>
          <a:p>
            <a:endParaRPr lang="en-US" sz="2400" dirty="0"/>
          </a:p>
        </p:txBody>
      </p:sp>
      <p:sp>
        <p:nvSpPr>
          <p:cNvPr id="2657" name="Shape 2657"/>
          <p:cNvSpPr txBox="1">
            <a:spLocks noGrp="1"/>
          </p:cNvSpPr>
          <p:nvPr>
            <p:ph type="title"/>
          </p:nvPr>
        </p:nvSpPr>
        <p:spPr>
          <a:prstGeom prst="rect">
            <a:avLst/>
          </a:prstGeom>
        </p:spPr>
        <p:txBody>
          <a:bodyPr vert="horz" lIns="91425" tIns="91425" rIns="91425" bIns="91425" rtlCol="0" anchor="ctr" anchorCtr="0">
            <a:noAutofit/>
          </a:bodyPr>
          <a:lstStyle/>
          <a:p>
            <a:pPr>
              <a:lnSpc>
                <a:spcPct val="115000"/>
              </a:lnSpc>
              <a:spcAft>
                <a:spcPts val="1000"/>
              </a:spcAft>
            </a:pPr>
            <a:r>
              <a:rPr lang="en-US" sz="4000" dirty="0"/>
              <a:t>Video: Rising Sea Levels -- Changing Planet NSF</a:t>
            </a:r>
          </a:p>
        </p:txBody>
      </p:sp>
      <p:sp>
        <p:nvSpPr>
          <p:cNvPr id="2659" name="Shape 2659"/>
          <p:cNvSpPr txBox="1">
            <a:spLocks/>
          </p:cNvSpPr>
          <p:nvPr/>
        </p:nvSpPr>
        <p:spPr>
          <a:xfrm>
            <a:off x="5638800" y="5231676"/>
            <a:ext cx="1551000" cy="413399"/>
          </a:xfrm>
          <a:prstGeom prst="rect">
            <a:avLst/>
          </a:prstGeom>
          <a:noFill/>
        </p:spPr>
        <p:txBody>
          <a:bodyPr lIns="91425" tIns="91425" rIns="91425" bIns="91425" anchor="t" anchorCtr="0">
            <a:noAutofit/>
          </a:bodyPr>
          <a:lstStyle/>
          <a:p>
            <a:pPr lvl="0" rtl="0">
              <a:buNone/>
            </a:pPr>
            <a:r>
              <a:rPr lang="en-US" dirty="0">
                <a:solidFill>
                  <a:srgbClr val="FFFFFF"/>
                </a:solidFill>
              </a:rPr>
              <a:t>~ 5 minutes</a:t>
            </a:r>
          </a:p>
        </p:txBody>
      </p:sp>
      <p:sp>
        <p:nvSpPr>
          <p:cNvPr id="2660" name="Shape 2660">
            <a:hlinkClick r:id="rId3"/>
          </p:cNvPr>
          <p:cNvSpPr>
            <a:spLocks/>
          </p:cNvSpPr>
          <p:nvPr/>
        </p:nvSpPr>
        <p:spPr>
          <a:xfrm>
            <a:off x="6751800" y="1825625"/>
            <a:ext cx="5040000" cy="3600000"/>
          </a:xfrm>
          <a:prstGeom prst="rect">
            <a:avLst/>
          </a:prstGeom>
          <a:blipFill>
            <a:blip r:embed="rId4"/>
            <a:stretch>
              <a:fillRect/>
            </a:stretch>
          </a:blipFill>
          <a:ln>
            <a:noFill/>
          </a:ln>
        </p:spPr>
      </p:sp>
      <p:sp>
        <p:nvSpPr>
          <p:cNvPr id="7" name="Shape 2643"/>
          <p:cNvSpPr txBox="1">
            <a:spLocks/>
          </p:cNvSpPr>
          <p:nvPr/>
        </p:nvSpPr>
        <p:spPr>
          <a:xfrm>
            <a:off x="7195672" y="5592941"/>
            <a:ext cx="1551000" cy="413399"/>
          </a:xfrm>
          <a:prstGeom prst="rect">
            <a:avLst/>
          </a:prstGeom>
          <a:noFill/>
        </p:spPr>
        <p:txBody>
          <a:bodyPr lIns="91425" tIns="91425" rIns="91425" bIns="91425" anchor="t" anchorCtr="0">
            <a:noAutofit/>
          </a:bodyPr>
          <a:lstStyle/>
          <a:p>
            <a:pPr lvl="0" rtl="0">
              <a:buNone/>
            </a:pPr>
            <a:r>
              <a:rPr lang="en-US" dirty="0">
                <a:solidFill>
                  <a:srgbClr val="000000"/>
                </a:solidFill>
              </a:rPr>
              <a:t>~ 6 minutes</a:t>
            </a:r>
          </a:p>
        </p:txBody>
      </p:sp>
    </p:spTree>
    <p:extLst>
      <p:ext uri="{BB962C8B-B14F-4D97-AF65-F5344CB8AC3E}">
        <p14:creationId xmlns:p14="http://schemas.microsoft.com/office/powerpoint/2010/main" val="1017564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2" name="Content Placeholder 1"/>
          <p:cNvSpPr>
            <a:spLocks noGrp="1"/>
          </p:cNvSpPr>
          <p:nvPr>
            <p:ph sz="half" idx="1"/>
          </p:nvPr>
        </p:nvSpPr>
        <p:spPr>
          <a:xfrm>
            <a:off x="734786" y="1769259"/>
            <a:ext cx="5350989" cy="4351338"/>
          </a:xfrm>
        </p:spPr>
        <p:txBody>
          <a:bodyPr>
            <a:noAutofit/>
          </a:bodyPr>
          <a:lstStyle/>
          <a:p>
            <a:pPr>
              <a:spcAft>
                <a:spcPts val="600"/>
              </a:spcAft>
            </a:pPr>
            <a:r>
              <a:rPr lang="en-US" sz="2400" dirty="0"/>
              <a:t>One of the bellwether species on the impact of climate change to our environment is the butterfly.</a:t>
            </a:r>
          </a:p>
          <a:p>
            <a:pPr>
              <a:spcAft>
                <a:spcPts val="600"/>
              </a:spcAft>
            </a:pPr>
            <a:r>
              <a:rPr lang="en-US" sz="2400" dirty="0"/>
              <a:t>Scientists say that warmer temperatures are affecting where butterflies live and breed, causing some species to migrate toward cooler climates near the earth's poles.</a:t>
            </a:r>
          </a:p>
          <a:p>
            <a:pPr>
              <a:spcAft>
                <a:spcPts val="600"/>
              </a:spcAft>
            </a:pPr>
            <a:endParaRPr lang="en-US" sz="2400" dirty="0"/>
          </a:p>
        </p:txBody>
      </p:sp>
      <p:sp>
        <p:nvSpPr>
          <p:cNvPr id="2665" name="Shape 2665"/>
          <p:cNvSpPr txBox="1">
            <a:spLocks noGrp="1"/>
          </p:cNvSpPr>
          <p:nvPr>
            <p:ph type="title"/>
          </p:nvPr>
        </p:nvSpPr>
        <p:spPr>
          <a:prstGeom prst="rect">
            <a:avLst/>
          </a:prstGeom>
        </p:spPr>
        <p:txBody>
          <a:bodyPr vert="horz" lIns="91425" tIns="91425" rIns="91425" bIns="91425" rtlCol="0" anchor="ctr" anchorCtr="0">
            <a:noAutofit/>
          </a:bodyPr>
          <a:lstStyle/>
          <a:p>
            <a:pPr>
              <a:lnSpc>
                <a:spcPct val="115000"/>
              </a:lnSpc>
              <a:spcAft>
                <a:spcPts val="1000"/>
              </a:spcAft>
            </a:pPr>
            <a:r>
              <a:rPr lang="en-US" sz="3600" dirty="0"/>
              <a:t>Video: Melting Ice, Rising Seas (NASA Earth Science Week)</a:t>
            </a:r>
          </a:p>
        </p:txBody>
      </p:sp>
      <p:sp>
        <p:nvSpPr>
          <p:cNvPr id="2667" name="Shape 2667"/>
          <p:cNvSpPr txBox="1">
            <a:spLocks/>
          </p:cNvSpPr>
          <p:nvPr/>
        </p:nvSpPr>
        <p:spPr>
          <a:xfrm>
            <a:off x="6987010" y="5490940"/>
            <a:ext cx="1551000" cy="413399"/>
          </a:xfrm>
          <a:prstGeom prst="rect">
            <a:avLst/>
          </a:prstGeom>
          <a:noFill/>
        </p:spPr>
        <p:txBody>
          <a:bodyPr lIns="91425" tIns="91425" rIns="91425" bIns="91425" anchor="t" anchorCtr="0">
            <a:noAutofit/>
          </a:bodyPr>
          <a:lstStyle/>
          <a:p>
            <a:pPr lvl="0" rtl="0">
              <a:buNone/>
            </a:pPr>
            <a:r>
              <a:rPr lang="en-US" dirty="0">
                <a:solidFill>
                  <a:srgbClr val="000000"/>
                </a:solidFill>
              </a:rPr>
              <a:t>~ 6 minutes</a:t>
            </a:r>
          </a:p>
        </p:txBody>
      </p:sp>
      <p:sp>
        <p:nvSpPr>
          <p:cNvPr id="2668" name="Shape 2668">
            <a:hlinkClick r:id="rId3"/>
          </p:cNvPr>
          <p:cNvSpPr>
            <a:spLocks/>
          </p:cNvSpPr>
          <p:nvPr/>
        </p:nvSpPr>
        <p:spPr>
          <a:xfrm>
            <a:off x="6758410" y="1769259"/>
            <a:ext cx="5040000" cy="3600000"/>
          </a:xfrm>
          <a:prstGeom prst="rect">
            <a:avLst/>
          </a:prstGeom>
          <a:blipFill>
            <a:blip r:embed="rId4"/>
            <a:stretch>
              <a:fillRect/>
            </a:stretch>
          </a:blipFill>
          <a:ln>
            <a:noFill/>
          </a:ln>
        </p:spPr>
      </p:sp>
    </p:spTree>
    <p:extLst>
      <p:ext uri="{BB962C8B-B14F-4D97-AF65-F5344CB8AC3E}">
        <p14:creationId xmlns:p14="http://schemas.microsoft.com/office/powerpoint/2010/main" val="2324369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72"/>
        <p:cNvGrpSpPr/>
        <p:nvPr/>
      </p:nvGrpSpPr>
      <p:grpSpPr>
        <a:xfrm>
          <a:off x="0" y="0"/>
          <a:ext cx="0" cy="0"/>
          <a:chOff x="0" y="0"/>
          <a:chExt cx="0" cy="0"/>
        </a:xfrm>
      </p:grpSpPr>
      <p:sp>
        <p:nvSpPr>
          <p:cNvPr id="2" name="Content Placeholder 1"/>
          <p:cNvSpPr>
            <a:spLocks noGrp="1"/>
          </p:cNvSpPr>
          <p:nvPr>
            <p:ph sz="half" idx="1"/>
          </p:nvPr>
        </p:nvSpPr>
        <p:spPr>
          <a:xfrm>
            <a:off x="587829" y="1825625"/>
            <a:ext cx="5431971" cy="4351338"/>
          </a:xfrm>
        </p:spPr>
        <p:txBody>
          <a:bodyPr>
            <a:normAutofit/>
          </a:bodyPr>
          <a:lstStyle/>
          <a:p>
            <a:r>
              <a:rPr lang="en-US" sz="2400" dirty="0"/>
              <a:t>Greenland is covered in so much ice that if it all melted, it would raise sea level around the world by 23 feet. </a:t>
            </a:r>
          </a:p>
          <a:p>
            <a:r>
              <a:rPr lang="en-US" sz="2400" dirty="0"/>
              <a:t>While it's not all melting, scientists say that climate change is turning a lot of that ice to water. </a:t>
            </a:r>
          </a:p>
          <a:p>
            <a:r>
              <a:rPr lang="en-US" sz="2400" dirty="0"/>
              <a:t>But, how do we know?</a:t>
            </a:r>
          </a:p>
          <a:p>
            <a:endParaRPr lang="en-US" sz="2400" dirty="0"/>
          </a:p>
        </p:txBody>
      </p:sp>
      <p:sp>
        <p:nvSpPr>
          <p:cNvPr id="2673" name="Shape 2673"/>
          <p:cNvSpPr txBox="1">
            <a:spLocks noGrp="1"/>
          </p:cNvSpPr>
          <p:nvPr>
            <p:ph type="title"/>
          </p:nvPr>
        </p:nvSpPr>
        <p:spPr>
          <a:prstGeom prst="rect">
            <a:avLst/>
          </a:prstGeom>
        </p:spPr>
        <p:txBody>
          <a:bodyPr vert="horz" lIns="91425" tIns="91425" rIns="91425" bIns="91425" rtlCol="0" anchor="ctr" anchorCtr="0">
            <a:noAutofit/>
          </a:bodyPr>
          <a:lstStyle/>
          <a:p>
            <a:pPr>
              <a:lnSpc>
                <a:spcPct val="115000"/>
              </a:lnSpc>
              <a:spcAft>
                <a:spcPts val="1000"/>
              </a:spcAft>
            </a:pPr>
            <a:r>
              <a:rPr lang="en-US" sz="3600" dirty="0"/>
              <a:t>Video: How Do We Know: Greenland's Melting Ice Sheet</a:t>
            </a:r>
          </a:p>
        </p:txBody>
      </p:sp>
      <p:sp>
        <p:nvSpPr>
          <p:cNvPr id="2675" name="Shape 2675"/>
          <p:cNvSpPr txBox="1">
            <a:spLocks/>
          </p:cNvSpPr>
          <p:nvPr/>
        </p:nvSpPr>
        <p:spPr>
          <a:xfrm>
            <a:off x="6997096" y="5653274"/>
            <a:ext cx="1551000" cy="517975"/>
          </a:xfrm>
          <a:prstGeom prst="rect">
            <a:avLst/>
          </a:prstGeom>
          <a:noFill/>
        </p:spPr>
        <p:txBody>
          <a:bodyPr lIns="91425" tIns="91425" rIns="91425" bIns="91425" anchor="t" anchorCtr="0">
            <a:noAutofit/>
          </a:bodyPr>
          <a:lstStyle/>
          <a:p>
            <a:pPr lvl="0" rtl="0">
              <a:buNone/>
            </a:pPr>
            <a:r>
              <a:rPr lang="en-US" dirty="0">
                <a:solidFill>
                  <a:srgbClr val="000000"/>
                </a:solidFill>
              </a:rPr>
              <a:t>~ 1 minute</a:t>
            </a:r>
          </a:p>
        </p:txBody>
      </p:sp>
      <p:sp>
        <p:nvSpPr>
          <p:cNvPr id="2676" name="Shape 2676">
            <a:hlinkClick r:id="rId3"/>
          </p:cNvPr>
          <p:cNvSpPr>
            <a:spLocks/>
          </p:cNvSpPr>
          <p:nvPr/>
        </p:nvSpPr>
        <p:spPr>
          <a:xfrm>
            <a:off x="6768496" y="1825625"/>
            <a:ext cx="5040000" cy="3600000"/>
          </a:xfrm>
          <a:prstGeom prst="rect">
            <a:avLst/>
          </a:prstGeom>
          <a:blipFill>
            <a:blip r:embed="rId4"/>
            <a:stretch>
              <a:fillRect/>
            </a:stretch>
          </a:blipFill>
          <a:ln>
            <a:noFill/>
          </a:ln>
        </p:spPr>
      </p:sp>
    </p:spTree>
    <p:extLst>
      <p:ext uri="{BB962C8B-B14F-4D97-AF65-F5344CB8AC3E}">
        <p14:creationId xmlns:p14="http://schemas.microsoft.com/office/powerpoint/2010/main" val="880255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5" name="Shape 86"/>
          <p:cNvSpPr txBox="1">
            <a:spLocks noGrp="1"/>
          </p:cNvSpPr>
          <p:nvPr>
            <p:ph idx="1"/>
          </p:nvPr>
        </p:nvSpPr>
        <p:spPr>
          <a:xfrm>
            <a:off x="424069" y="1424823"/>
            <a:ext cx="11601706" cy="5296651"/>
          </a:xfrm>
          <a:prstGeom prst="rect">
            <a:avLst/>
          </a:prstGeom>
        </p:spPr>
        <p:txBody>
          <a:bodyPr vert="horz" lIns="91425" tIns="91425" rIns="91425" bIns="91425" rtlCol="0" anchor="t" anchorCtr="0">
            <a:noAutofit/>
          </a:bodyPr>
          <a:lstStyle/>
          <a:p>
            <a:pPr marL="0" indent="0">
              <a:spcAft>
                <a:spcPts val="600"/>
              </a:spcAft>
              <a:buNone/>
            </a:pPr>
            <a:r>
              <a:rPr lang="en-US" sz="2400" i="1" dirty="0"/>
              <a:t>At the end of this session, students will be able to:</a:t>
            </a:r>
            <a:endParaRPr lang="en-US" sz="2400" dirty="0"/>
          </a:p>
          <a:p>
            <a:pPr lvl="0">
              <a:spcAft>
                <a:spcPts val="600"/>
              </a:spcAft>
            </a:pPr>
            <a:r>
              <a:rPr lang="en-US" sz="2400" dirty="0"/>
              <a:t>Explain global and local sea level rise and factors contributing to both </a:t>
            </a:r>
          </a:p>
          <a:p>
            <a:pPr lvl="0">
              <a:spcAft>
                <a:spcPts val="600"/>
              </a:spcAft>
            </a:pPr>
            <a:r>
              <a:rPr lang="en-US" sz="2400" dirty="0"/>
              <a:t>Explain the causes of sea level change</a:t>
            </a:r>
          </a:p>
          <a:p>
            <a:pPr lvl="0">
              <a:spcAft>
                <a:spcPts val="600"/>
              </a:spcAft>
            </a:pPr>
            <a:r>
              <a:rPr lang="en-US" sz="2400" dirty="0"/>
              <a:t>Explain current observations, projections of future sea levels, and their respective uncertainties</a:t>
            </a:r>
          </a:p>
          <a:p>
            <a:pPr lvl="0">
              <a:spcAft>
                <a:spcPts val="600"/>
              </a:spcAft>
            </a:pPr>
            <a:r>
              <a:rPr lang="en-US" sz="2400" dirty="0"/>
              <a:t>Explain the mechanisms underlying potential risks and vulnerabilities and their geographic distribution</a:t>
            </a:r>
          </a:p>
          <a:p>
            <a:pPr lvl="0">
              <a:spcAft>
                <a:spcPts val="600"/>
              </a:spcAft>
            </a:pPr>
            <a:r>
              <a:rPr lang="en-US" sz="2400" dirty="0"/>
              <a:t>Explain how see level rising increase women vulnerabilities and what are the potential adaptive and mitigating measure to reduce vulnerabilities</a:t>
            </a:r>
          </a:p>
          <a:p>
            <a:pPr>
              <a:spcAft>
                <a:spcPts val="600"/>
              </a:spcAft>
            </a:pPr>
            <a:r>
              <a:rPr lang="en-US" sz="2400" dirty="0"/>
              <a:t>Describe and evaluate potential adaptations to reduce or avoid the impacts to people (men and women) and ecosystems</a:t>
            </a:r>
          </a:p>
        </p:txBody>
      </p:sp>
      <p:sp>
        <p:nvSpPr>
          <p:cNvPr id="2" name="Title 1"/>
          <p:cNvSpPr>
            <a:spLocks noGrp="1"/>
          </p:cNvSpPr>
          <p:nvPr>
            <p:ph type="title"/>
          </p:nvPr>
        </p:nvSpPr>
        <p:spPr/>
        <p:txBody>
          <a:bodyPr/>
          <a:lstStyle/>
          <a:p>
            <a:r>
              <a:rPr lang="en-US" dirty="0"/>
              <a:t>Learning Objectives	</a:t>
            </a:r>
          </a:p>
        </p:txBody>
      </p:sp>
    </p:spTree>
    <p:extLst>
      <p:ext uri="{BB962C8B-B14F-4D97-AF65-F5344CB8AC3E}">
        <p14:creationId xmlns:p14="http://schemas.microsoft.com/office/powerpoint/2010/main" val="3760901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80"/>
        <p:cNvGrpSpPr/>
        <p:nvPr/>
      </p:nvGrpSpPr>
      <p:grpSpPr>
        <a:xfrm>
          <a:off x="0" y="0"/>
          <a:ext cx="0" cy="0"/>
          <a:chOff x="0" y="0"/>
          <a:chExt cx="0" cy="0"/>
        </a:xfrm>
      </p:grpSpPr>
      <p:sp>
        <p:nvSpPr>
          <p:cNvPr id="2" name="Content Placeholder 1"/>
          <p:cNvSpPr>
            <a:spLocks noGrp="1"/>
          </p:cNvSpPr>
          <p:nvPr>
            <p:ph sz="half" idx="1"/>
          </p:nvPr>
        </p:nvSpPr>
        <p:spPr>
          <a:xfrm>
            <a:off x="538843" y="1828799"/>
            <a:ext cx="5959928" cy="4348163"/>
          </a:xfrm>
        </p:spPr>
        <p:txBody>
          <a:bodyPr>
            <a:normAutofit/>
          </a:bodyPr>
          <a:lstStyle/>
          <a:p>
            <a:r>
              <a:rPr lang="en-US" sz="2400" dirty="0"/>
              <a:t>Steve Leonard and Arctic expert Jason Roberts looking for Polar bears.  </a:t>
            </a:r>
          </a:p>
          <a:p>
            <a:r>
              <a:rPr lang="en-US" sz="2400" dirty="0"/>
              <a:t>Glacier calving too close for comfort. </a:t>
            </a:r>
          </a:p>
          <a:p>
            <a:r>
              <a:rPr lang="en-US" sz="2400" dirty="0"/>
              <a:t>From the program </a:t>
            </a:r>
            <a:r>
              <a:rPr lang="en-US" sz="2400" b="1" i="1" dirty="0"/>
              <a:t>Incredible Journeys BBC</a:t>
            </a:r>
            <a:r>
              <a:rPr lang="en-US" sz="2400" dirty="0"/>
              <a:t>.</a:t>
            </a:r>
          </a:p>
        </p:txBody>
      </p:sp>
      <p:sp>
        <p:nvSpPr>
          <p:cNvPr id="2681" name="Shape 2681"/>
          <p:cNvSpPr txBox="1">
            <a:spLocks noGrp="1"/>
          </p:cNvSpPr>
          <p:nvPr>
            <p:ph type="title"/>
          </p:nvPr>
        </p:nvSpPr>
        <p:spPr>
          <a:prstGeom prst="rect">
            <a:avLst/>
          </a:prstGeom>
        </p:spPr>
        <p:txBody>
          <a:bodyPr vert="horz" lIns="91425" tIns="91425" rIns="91425" bIns="91425" rtlCol="0" anchor="ctr" anchorCtr="0">
            <a:noAutofit/>
          </a:bodyPr>
          <a:lstStyle/>
          <a:p>
            <a:pPr>
              <a:lnSpc>
                <a:spcPct val="115000"/>
              </a:lnSpc>
              <a:spcAft>
                <a:spcPts val="1000"/>
              </a:spcAft>
            </a:pPr>
            <a:r>
              <a:rPr lang="en-US" dirty="0"/>
              <a:t>Video: Arctic Glacier Collapses </a:t>
            </a:r>
          </a:p>
        </p:txBody>
      </p:sp>
      <p:pic>
        <p:nvPicPr>
          <p:cNvPr id="5" name="Picture 4"/>
          <p:cNvPicPr>
            <a:picLocks noChangeAspect="1"/>
          </p:cNvPicPr>
          <p:nvPr/>
        </p:nvPicPr>
        <p:blipFill>
          <a:blip r:embed="rId3"/>
          <a:stretch>
            <a:fillRect/>
          </a:stretch>
        </p:blipFill>
        <p:spPr>
          <a:xfrm>
            <a:off x="6858085" y="1825625"/>
            <a:ext cx="5040000" cy="3573016"/>
          </a:xfrm>
          <a:prstGeom prst="rect">
            <a:avLst/>
          </a:prstGeom>
        </p:spPr>
      </p:pic>
      <p:sp>
        <p:nvSpPr>
          <p:cNvPr id="7" name="Shape 2667"/>
          <p:cNvSpPr txBox="1">
            <a:spLocks/>
          </p:cNvSpPr>
          <p:nvPr/>
        </p:nvSpPr>
        <p:spPr>
          <a:xfrm>
            <a:off x="6987010" y="5490940"/>
            <a:ext cx="1551000" cy="413399"/>
          </a:xfrm>
          <a:prstGeom prst="rect">
            <a:avLst/>
          </a:prstGeom>
          <a:noFill/>
        </p:spPr>
        <p:txBody>
          <a:bodyPr lIns="91425" tIns="91425" rIns="91425" bIns="91425" anchor="t" anchorCtr="0">
            <a:noAutofit/>
          </a:bodyPr>
          <a:lstStyle/>
          <a:p>
            <a:pPr lvl="0" rtl="0">
              <a:buNone/>
            </a:pPr>
            <a:r>
              <a:rPr lang="en-US" dirty="0">
                <a:solidFill>
                  <a:srgbClr val="000000"/>
                </a:solidFill>
              </a:rPr>
              <a:t>~ 3 minutes</a:t>
            </a:r>
          </a:p>
        </p:txBody>
      </p:sp>
    </p:spTree>
    <p:extLst>
      <p:ext uri="{BB962C8B-B14F-4D97-AF65-F5344CB8AC3E}">
        <p14:creationId xmlns:p14="http://schemas.microsoft.com/office/powerpoint/2010/main" val="82642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87"/>
        <p:cNvGrpSpPr/>
        <p:nvPr/>
      </p:nvGrpSpPr>
      <p:grpSpPr>
        <a:xfrm>
          <a:off x="0" y="0"/>
          <a:ext cx="0" cy="0"/>
          <a:chOff x="0" y="0"/>
          <a:chExt cx="0" cy="0"/>
        </a:xfrm>
      </p:grpSpPr>
      <p:sp>
        <p:nvSpPr>
          <p:cNvPr id="2" name="Content Placeholder 1"/>
          <p:cNvSpPr>
            <a:spLocks noGrp="1"/>
          </p:cNvSpPr>
          <p:nvPr>
            <p:ph sz="half" idx="1"/>
          </p:nvPr>
        </p:nvSpPr>
        <p:spPr>
          <a:xfrm>
            <a:off x="593270" y="1825625"/>
            <a:ext cx="5317671" cy="4351338"/>
          </a:xfrm>
        </p:spPr>
        <p:txBody>
          <a:bodyPr>
            <a:noAutofit/>
          </a:bodyPr>
          <a:lstStyle/>
          <a:p>
            <a:pPr>
              <a:spcAft>
                <a:spcPts val="600"/>
              </a:spcAft>
            </a:pPr>
            <a:r>
              <a:rPr lang="en-US" sz="2400" dirty="0"/>
              <a:t>The world's glaciers are shrinking at alarming rates, and many scientists believe it is due to changes in climate. </a:t>
            </a:r>
          </a:p>
          <a:p>
            <a:pPr>
              <a:spcAft>
                <a:spcPts val="600"/>
              </a:spcAft>
            </a:pPr>
            <a:r>
              <a:rPr lang="en-US" sz="2400" dirty="0"/>
              <a:t>Dr. Lonnie Thompson of Ohio State University and Dr. Douglas Hardy of UMass-Amherst discuss glaciers and how they melt, and pay special attention to Africa's tallest mountain, Mt. Kilimanjaro. </a:t>
            </a:r>
          </a:p>
          <a:p>
            <a:pPr>
              <a:spcAft>
                <a:spcPts val="600"/>
              </a:spcAft>
            </a:pPr>
            <a:endParaRPr lang="en-US" sz="2400" dirty="0"/>
          </a:p>
        </p:txBody>
      </p:sp>
      <p:sp>
        <p:nvSpPr>
          <p:cNvPr id="2688" name="Shape 2688"/>
          <p:cNvSpPr txBox="1">
            <a:spLocks noGrp="1"/>
          </p:cNvSpPr>
          <p:nvPr>
            <p:ph type="title"/>
          </p:nvPr>
        </p:nvSpPr>
        <p:spPr>
          <a:prstGeom prst="rect">
            <a:avLst/>
          </a:prstGeom>
        </p:spPr>
        <p:txBody>
          <a:bodyPr vert="horz" lIns="91425" tIns="91425" rIns="91425" bIns="91425" rtlCol="0" anchor="ctr" anchorCtr="0">
            <a:noAutofit/>
          </a:bodyPr>
          <a:lstStyle/>
          <a:p>
            <a:pPr>
              <a:lnSpc>
                <a:spcPct val="115000"/>
              </a:lnSpc>
              <a:spcAft>
                <a:spcPts val="1000"/>
              </a:spcAft>
            </a:pPr>
            <a:r>
              <a:rPr lang="en-US" sz="4000" dirty="0"/>
              <a:t>Video: Melting Mountain Glaciers -- Changing Planet</a:t>
            </a:r>
          </a:p>
        </p:txBody>
      </p:sp>
      <p:sp>
        <p:nvSpPr>
          <p:cNvPr id="2690" name="Shape 2690"/>
          <p:cNvSpPr txBox="1">
            <a:spLocks/>
          </p:cNvSpPr>
          <p:nvPr/>
        </p:nvSpPr>
        <p:spPr>
          <a:xfrm>
            <a:off x="7151007" y="5425625"/>
            <a:ext cx="1551000" cy="413399"/>
          </a:xfrm>
          <a:prstGeom prst="rect">
            <a:avLst/>
          </a:prstGeom>
          <a:noFill/>
        </p:spPr>
        <p:txBody>
          <a:bodyPr lIns="91425" tIns="91425" rIns="91425" bIns="91425" anchor="t" anchorCtr="0">
            <a:noAutofit/>
          </a:bodyPr>
          <a:lstStyle/>
          <a:p>
            <a:pPr lvl="0" rtl="0">
              <a:buNone/>
            </a:pPr>
            <a:r>
              <a:rPr lang="en-US" dirty="0">
                <a:solidFill>
                  <a:srgbClr val="000000"/>
                </a:solidFill>
              </a:rPr>
              <a:t>~ 7 minutes</a:t>
            </a:r>
          </a:p>
        </p:txBody>
      </p:sp>
      <p:sp>
        <p:nvSpPr>
          <p:cNvPr id="2691" name="Shape 2691">
            <a:hlinkClick r:id="rId3"/>
          </p:cNvPr>
          <p:cNvSpPr>
            <a:spLocks/>
          </p:cNvSpPr>
          <p:nvPr/>
        </p:nvSpPr>
        <p:spPr>
          <a:xfrm>
            <a:off x="6693807" y="1825625"/>
            <a:ext cx="5040000" cy="3600000"/>
          </a:xfrm>
          <a:prstGeom prst="rect">
            <a:avLst/>
          </a:prstGeom>
          <a:blipFill>
            <a:blip r:embed="rId4"/>
            <a:stretch>
              <a:fillRect/>
            </a:stretch>
          </a:blipFill>
          <a:ln>
            <a:noFill/>
          </a:ln>
        </p:spPr>
      </p:sp>
    </p:spTree>
    <p:extLst>
      <p:ext uri="{BB962C8B-B14F-4D97-AF65-F5344CB8AC3E}">
        <p14:creationId xmlns:p14="http://schemas.microsoft.com/office/powerpoint/2010/main" val="636924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sz="half" idx="1"/>
          </p:nvPr>
        </p:nvSpPr>
        <p:spPr>
          <a:xfrm>
            <a:off x="293913" y="1600200"/>
            <a:ext cx="6302829" cy="4914899"/>
          </a:xfrm>
        </p:spPr>
        <p:txBody>
          <a:bodyPr>
            <a:normAutofit/>
          </a:bodyPr>
          <a:lstStyle/>
          <a:p>
            <a:pPr marL="0" indent="0">
              <a:buNone/>
            </a:pPr>
            <a:r>
              <a:rPr lang="en-US" sz="2400" b="1" dirty="0"/>
              <a:t>Tools for Coastal Climate Adaptation Planning: A guide for selecting tools to assist with ecosystem-based climate planning:</a:t>
            </a:r>
          </a:p>
          <a:p>
            <a:r>
              <a:rPr lang="en-US" sz="2400" dirty="0"/>
              <a:t>The purpose of this guide is to provide the information necessary for coastal natural resource managers and community planners to select appropriate tools for their projects. </a:t>
            </a:r>
          </a:p>
          <a:p>
            <a:r>
              <a:rPr lang="en-US" sz="2400" dirty="0"/>
              <a:t>The guide focuses on spatially explicit solutions for climate-related planning.</a:t>
            </a:r>
            <a:endParaRPr lang="en-US" sz="2400" b="1" dirty="0">
              <a:uFillTx/>
            </a:endParaRP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44175" y="1600200"/>
            <a:ext cx="5181600" cy="4007104"/>
          </a:xfrm>
        </p:spPr>
      </p:pic>
      <p:sp>
        <p:nvSpPr>
          <p:cNvPr id="7" name="Title 6"/>
          <p:cNvSpPr>
            <a:spLocks noGrp="1"/>
          </p:cNvSpPr>
          <p:nvPr>
            <p:ph type="title"/>
          </p:nvPr>
        </p:nvSpPr>
        <p:spPr/>
        <p:txBody>
          <a:bodyPr>
            <a:normAutofit/>
          </a:bodyPr>
          <a:lstStyle/>
          <a:p>
            <a:r>
              <a:rPr lang="en-US" dirty="0"/>
              <a:t>Tools: Coastal Climate Adaptation Planning</a:t>
            </a:r>
            <a:endParaRPr lang="en-US" b="1" dirty="0"/>
          </a:p>
        </p:txBody>
      </p:sp>
    </p:spTree>
    <p:extLst>
      <p:ext uri="{BB962C8B-B14F-4D97-AF65-F5344CB8AC3E}">
        <p14:creationId xmlns:p14="http://schemas.microsoft.com/office/powerpoint/2010/main" val="2792992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sp>
        <p:nvSpPr>
          <p:cNvPr id="2630" name="Shape 2630"/>
          <p:cNvSpPr txBox="1">
            <a:spLocks noGrp="1"/>
          </p:cNvSpPr>
          <p:nvPr>
            <p:ph sz="half" idx="1"/>
          </p:nvPr>
        </p:nvSpPr>
        <p:spPr>
          <a:xfrm>
            <a:off x="145775" y="1436914"/>
            <a:ext cx="6940825" cy="5127171"/>
          </a:xfrm>
          <a:prstGeom prst="rect">
            <a:avLst/>
          </a:prstGeom>
        </p:spPr>
        <p:txBody>
          <a:bodyPr vert="horz" lIns="91425" tIns="91425" rIns="91425" bIns="91425" rtlCol="0" anchor="t" anchorCtr="0">
            <a:noAutofit/>
          </a:bodyPr>
          <a:lstStyle/>
          <a:p>
            <a:pPr marL="0" lvl="0" indent="0" rtl="0">
              <a:buNone/>
            </a:pPr>
            <a:r>
              <a:rPr lang="en-US" sz="2000" b="1" dirty="0"/>
              <a:t>Sea, Lake, and Overland Surges from Hurricanes (SLOSH) Model</a:t>
            </a:r>
          </a:p>
          <a:p>
            <a:r>
              <a:rPr lang="en-US" sz="2000" dirty="0"/>
              <a:t>The </a:t>
            </a:r>
            <a:r>
              <a:rPr lang="en-US" sz="2000" b="1" dirty="0"/>
              <a:t>S</a:t>
            </a:r>
            <a:r>
              <a:rPr lang="en-US" sz="2000" dirty="0"/>
              <a:t>ea, </a:t>
            </a:r>
            <a:r>
              <a:rPr lang="en-US" sz="2000" b="1" dirty="0"/>
              <a:t>L</a:t>
            </a:r>
            <a:r>
              <a:rPr lang="en-US" sz="2000" dirty="0"/>
              <a:t>ake and </a:t>
            </a:r>
            <a:r>
              <a:rPr lang="en-US" sz="2000" b="1" dirty="0"/>
              <a:t>O</a:t>
            </a:r>
            <a:r>
              <a:rPr lang="en-US" sz="2000" dirty="0"/>
              <a:t>verland </a:t>
            </a:r>
            <a:r>
              <a:rPr lang="en-US" sz="2000" b="1" dirty="0"/>
              <a:t>S</a:t>
            </a:r>
            <a:r>
              <a:rPr lang="en-US" sz="2000" dirty="0"/>
              <a:t>urges from </a:t>
            </a:r>
            <a:r>
              <a:rPr lang="en-US" sz="2000" b="1" dirty="0"/>
              <a:t>H</a:t>
            </a:r>
            <a:r>
              <a:rPr lang="en-US" sz="2000" dirty="0"/>
              <a:t>urricanes (SLOSH) model is a computerized numerical model developed by the National Weather Service (NWS) to estimate storm surge heights resulting from historical, hypothetical, or predicted hurricanes by taking into account the atmospheric pressure, size, forward speed, and track data. These parameters are used to create a model of the wind field which drives the storm surge.</a:t>
            </a:r>
          </a:p>
          <a:p>
            <a:r>
              <a:rPr lang="en-US" sz="2000" dirty="0"/>
              <a:t>The SLOSH model consists of a set of physics equations which are applied to a specific locale's shoreline, incorporating the unique bay and river configurations, water depths, bridges, roads, levees and other physical features.</a:t>
            </a:r>
          </a:p>
        </p:txBody>
      </p:sp>
      <p:sp>
        <p:nvSpPr>
          <p:cNvPr id="3" name="Title 2"/>
          <p:cNvSpPr>
            <a:spLocks noGrp="1"/>
          </p:cNvSpPr>
          <p:nvPr>
            <p:ph type="title"/>
          </p:nvPr>
        </p:nvSpPr>
        <p:spPr>
          <a:xfrm>
            <a:off x="145775" y="0"/>
            <a:ext cx="11880000" cy="1080001"/>
          </a:xfrm>
        </p:spPr>
        <p:txBody>
          <a:bodyPr>
            <a:normAutofit/>
          </a:bodyPr>
          <a:lstStyle/>
          <a:p>
            <a:r>
              <a:rPr lang="en-US" dirty="0"/>
              <a:t>Tools: SLOSH</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10" t="2858" r="2044" b="9761"/>
          <a:stretch/>
        </p:blipFill>
        <p:spPr>
          <a:xfrm>
            <a:off x="7356559" y="2072868"/>
            <a:ext cx="4669216" cy="3600000"/>
          </a:xfrm>
          <a:prstGeom prst="rect">
            <a:avLst/>
          </a:prstGeom>
        </p:spPr>
      </p:pic>
    </p:spTree>
    <p:extLst>
      <p:ext uri="{BB962C8B-B14F-4D97-AF65-F5344CB8AC3E}">
        <p14:creationId xmlns:p14="http://schemas.microsoft.com/office/powerpoint/2010/main" val="2066965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06"/>
        <p:cNvGrpSpPr/>
        <p:nvPr/>
      </p:nvGrpSpPr>
      <p:grpSpPr>
        <a:xfrm>
          <a:off x="0" y="0"/>
          <a:ext cx="0" cy="0"/>
          <a:chOff x="0" y="0"/>
          <a:chExt cx="0" cy="0"/>
        </a:xfrm>
      </p:grpSpPr>
      <p:sp>
        <p:nvSpPr>
          <p:cNvPr id="2608" name="Shape 2608"/>
          <p:cNvSpPr txBox="1">
            <a:spLocks noGrp="1"/>
          </p:cNvSpPr>
          <p:nvPr>
            <p:ph sz="half" idx="1"/>
          </p:nvPr>
        </p:nvSpPr>
        <p:spPr>
          <a:xfrm>
            <a:off x="283030" y="1333500"/>
            <a:ext cx="5595256" cy="5295899"/>
          </a:xfrm>
          <a:prstGeom prst="rect">
            <a:avLst/>
          </a:prstGeom>
        </p:spPr>
        <p:txBody>
          <a:bodyPr vert="horz" lIns="91425" tIns="91425" rIns="91425" bIns="91425" rtlCol="0" anchor="t" anchorCtr="0">
            <a:noAutofit/>
          </a:bodyPr>
          <a:lstStyle/>
          <a:p>
            <a:pPr marL="0" indent="0">
              <a:buNone/>
            </a:pPr>
            <a:r>
              <a:rPr lang="en-US" sz="1600" b="1" dirty="0"/>
              <a:t>1. Climate scientists and oceanographers expect that in the next 100 years rapid global warming is likely to cause global sea levels to:</a:t>
            </a:r>
          </a:p>
          <a:p>
            <a:pPr marL="558800" indent="-400050">
              <a:buClr>
                <a:srgbClr val="000000"/>
              </a:buClr>
              <a:buSzPct val="91666"/>
              <a:buFont typeface="+mj-lt"/>
              <a:buAutoNum type="romanUcPeriod"/>
            </a:pPr>
            <a:r>
              <a:rPr lang="en-US" sz="1600" dirty="0"/>
              <a:t>Decrease at least 100 cm</a:t>
            </a:r>
          </a:p>
          <a:p>
            <a:pPr marL="558800" indent="-400050">
              <a:buClr>
                <a:srgbClr val="000000"/>
              </a:buClr>
              <a:buSzPct val="91666"/>
              <a:buFont typeface="+mj-lt"/>
              <a:buAutoNum type="romanUcPeriod"/>
            </a:pPr>
            <a:r>
              <a:rPr lang="en-US" sz="1600" dirty="0"/>
              <a:t>Stay the same</a:t>
            </a:r>
          </a:p>
          <a:p>
            <a:pPr marL="558800" indent="-400050">
              <a:buClr>
                <a:srgbClr val="000000"/>
              </a:buClr>
              <a:buSzPct val="91666"/>
              <a:buFont typeface="+mj-lt"/>
              <a:buAutoNum type="romanUcPeriod"/>
            </a:pPr>
            <a:r>
              <a:rPr lang="en-US" sz="1600" dirty="0"/>
              <a:t>Increase by between ~25 and 200 cm</a:t>
            </a:r>
          </a:p>
          <a:p>
            <a:pPr marL="0" indent="0">
              <a:buNone/>
            </a:pPr>
            <a:r>
              <a:rPr lang="en-US" sz="1600" b="1" dirty="0"/>
              <a:t>2. Global sea level since the last ice age ended 20,000 years ago:</a:t>
            </a:r>
          </a:p>
          <a:p>
            <a:pPr marL="558800" indent="-400050">
              <a:buClr>
                <a:srgbClr val="000000"/>
              </a:buClr>
              <a:buSzPct val="91666"/>
              <a:buFont typeface="+mj-lt"/>
              <a:buAutoNum type="romanUcPeriod"/>
            </a:pPr>
            <a:r>
              <a:rPr lang="en-US" sz="1600" dirty="0"/>
              <a:t>Has risen rapidly in the last 10,000 years</a:t>
            </a:r>
          </a:p>
          <a:p>
            <a:pPr marL="558800" indent="-400050">
              <a:buClr>
                <a:srgbClr val="000000"/>
              </a:buClr>
              <a:buSzPct val="91666"/>
              <a:buFont typeface="+mj-lt"/>
              <a:buAutoNum type="romanUcPeriod"/>
            </a:pPr>
            <a:r>
              <a:rPr lang="en-US" sz="1600" dirty="0"/>
              <a:t>Has been mostly stable, with small increases only</a:t>
            </a:r>
          </a:p>
          <a:p>
            <a:pPr marL="558800" indent="-400050">
              <a:buClr>
                <a:srgbClr val="000000"/>
              </a:buClr>
              <a:buSzPct val="91666"/>
              <a:buFont typeface="+mj-lt"/>
              <a:buAutoNum type="romanUcPeriod"/>
            </a:pPr>
            <a:r>
              <a:rPr lang="en-US" sz="1600" dirty="0"/>
              <a:t>Rose rapidly, but leveled off about 7,000 years ago</a:t>
            </a:r>
          </a:p>
          <a:p>
            <a:pPr marL="558800" indent="-400050">
              <a:buClr>
                <a:srgbClr val="000000"/>
              </a:buClr>
              <a:buSzPct val="91666"/>
              <a:buFont typeface="+mj-lt"/>
              <a:buAutoNum type="romanUcPeriod"/>
            </a:pPr>
            <a:r>
              <a:rPr lang="en-US" sz="1600" dirty="0"/>
              <a:t>Is too difficult to discern beyond about 500 years ago</a:t>
            </a:r>
          </a:p>
          <a:p>
            <a:pPr marL="0" indent="0">
              <a:buNone/>
            </a:pPr>
            <a:r>
              <a:rPr lang="en-US" sz="1600" b="1" dirty="0"/>
              <a:t>3. What are the two main factors that influence the global sea level rise? </a:t>
            </a:r>
          </a:p>
          <a:p>
            <a:endParaRPr lang="en-US" sz="1600" b="1" dirty="0"/>
          </a:p>
          <a:p>
            <a:endParaRPr lang="en-US" sz="1600" b="1" dirty="0"/>
          </a:p>
          <a:p>
            <a:endParaRPr lang="en-US" sz="1600" b="1" dirty="0"/>
          </a:p>
        </p:txBody>
      </p:sp>
      <p:sp>
        <p:nvSpPr>
          <p:cNvPr id="2609" name="Shape 2609"/>
          <p:cNvSpPr txBox="1">
            <a:spLocks noGrp="1"/>
          </p:cNvSpPr>
          <p:nvPr>
            <p:ph sz="half" idx="2"/>
          </p:nvPr>
        </p:nvSpPr>
        <p:spPr>
          <a:xfrm>
            <a:off x="6498771" y="1333500"/>
            <a:ext cx="5306785" cy="5295899"/>
          </a:xfrm>
          <a:prstGeom prst="rect">
            <a:avLst/>
          </a:prstGeom>
        </p:spPr>
        <p:txBody>
          <a:bodyPr vert="horz" lIns="91425" tIns="91425" rIns="91425" bIns="91425" rtlCol="0" anchor="t" anchorCtr="0">
            <a:noAutofit/>
          </a:bodyPr>
          <a:lstStyle/>
          <a:p>
            <a:pPr marL="0" indent="0">
              <a:lnSpc>
                <a:spcPct val="110000"/>
              </a:lnSpc>
              <a:spcBef>
                <a:spcPts val="300"/>
              </a:spcBef>
              <a:spcAft>
                <a:spcPts val="300"/>
              </a:spcAft>
              <a:buNone/>
            </a:pPr>
            <a:r>
              <a:rPr lang="en-US" sz="1600" b="1" dirty="0"/>
              <a:t>4. What kinds of landscapes are the most vulnerable to sea level rise</a:t>
            </a:r>
          </a:p>
          <a:p>
            <a:pPr marL="558800" indent="-400050">
              <a:lnSpc>
                <a:spcPct val="110000"/>
              </a:lnSpc>
              <a:spcBef>
                <a:spcPts val="300"/>
              </a:spcBef>
              <a:spcAft>
                <a:spcPts val="300"/>
              </a:spcAft>
              <a:buClr>
                <a:srgbClr val="000000"/>
              </a:buClr>
              <a:buSzPct val="91666"/>
              <a:buFont typeface="+mj-lt"/>
              <a:buAutoNum type="romanUcPeriod"/>
            </a:pPr>
            <a:r>
              <a:rPr lang="en-US" sz="1600" dirty="0"/>
              <a:t>Coastal mountains</a:t>
            </a:r>
          </a:p>
          <a:p>
            <a:pPr marL="558800" indent="-400050">
              <a:lnSpc>
                <a:spcPct val="110000"/>
              </a:lnSpc>
              <a:spcBef>
                <a:spcPts val="300"/>
              </a:spcBef>
              <a:spcAft>
                <a:spcPts val="300"/>
              </a:spcAft>
              <a:buClr>
                <a:srgbClr val="000000"/>
              </a:buClr>
              <a:buSzPct val="91666"/>
              <a:buFont typeface="+mj-lt"/>
              <a:buAutoNum type="romanUcPeriod"/>
            </a:pPr>
            <a:r>
              <a:rPr lang="en-US" sz="1600" dirty="0"/>
              <a:t>Deltas, estuaries, and other low-lying coastal depositional features</a:t>
            </a:r>
          </a:p>
          <a:p>
            <a:pPr marL="558800" indent="-400050">
              <a:lnSpc>
                <a:spcPct val="110000"/>
              </a:lnSpc>
              <a:spcBef>
                <a:spcPts val="300"/>
              </a:spcBef>
              <a:spcAft>
                <a:spcPts val="300"/>
              </a:spcAft>
              <a:buClr>
                <a:srgbClr val="000000"/>
              </a:buClr>
              <a:buSzPct val="91666"/>
              <a:buFont typeface="+mj-lt"/>
              <a:buAutoNum type="romanUcPeriod"/>
            </a:pPr>
            <a:r>
              <a:rPr lang="en-US" sz="1600" dirty="0"/>
              <a:t>Coastal sandy beaches and barrier islands</a:t>
            </a:r>
          </a:p>
          <a:p>
            <a:pPr marL="558800" indent="-400050">
              <a:lnSpc>
                <a:spcPct val="110000"/>
              </a:lnSpc>
              <a:spcBef>
                <a:spcPts val="300"/>
              </a:spcBef>
              <a:spcAft>
                <a:spcPts val="300"/>
              </a:spcAft>
              <a:buClr>
                <a:srgbClr val="000000"/>
              </a:buClr>
              <a:buSzPct val="91666"/>
              <a:buFont typeface="+mj-lt"/>
              <a:buAutoNum type="romanUcPeriod"/>
            </a:pPr>
            <a:r>
              <a:rPr lang="en-US" sz="1600" dirty="0"/>
              <a:t>Inland seas</a:t>
            </a:r>
            <a:endParaRPr lang="en-US" sz="1600" b="1" dirty="0"/>
          </a:p>
          <a:p>
            <a:pPr marL="0" indent="0">
              <a:lnSpc>
                <a:spcPct val="110000"/>
              </a:lnSpc>
              <a:spcBef>
                <a:spcPts val="300"/>
              </a:spcBef>
              <a:spcAft>
                <a:spcPts val="300"/>
              </a:spcAft>
              <a:buNone/>
            </a:pPr>
            <a:r>
              <a:rPr lang="en-US" sz="1600" b="1" dirty="0"/>
              <a:t>5. What are the biggest sources of uncertainty about how much SLR will occur in the next 100 years? </a:t>
            </a:r>
          </a:p>
          <a:p>
            <a:pPr marL="558800" indent="-400050">
              <a:lnSpc>
                <a:spcPct val="110000"/>
              </a:lnSpc>
              <a:spcBef>
                <a:spcPts val="300"/>
              </a:spcBef>
              <a:spcAft>
                <a:spcPts val="300"/>
              </a:spcAft>
              <a:buClr>
                <a:srgbClr val="000000"/>
              </a:buClr>
              <a:buSzPct val="91666"/>
              <a:buFont typeface="+mj-lt"/>
              <a:buAutoNum type="romanUcPeriod"/>
            </a:pPr>
            <a:r>
              <a:rPr lang="en-US" sz="1600" dirty="0"/>
              <a:t>Difficulty in modeling climate</a:t>
            </a:r>
          </a:p>
          <a:p>
            <a:pPr marL="558800" indent="-400050">
              <a:lnSpc>
                <a:spcPct val="110000"/>
              </a:lnSpc>
              <a:spcBef>
                <a:spcPts val="300"/>
              </a:spcBef>
              <a:spcAft>
                <a:spcPts val="300"/>
              </a:spcAft>
              <a:buClr>
                <a:srgbClr val="000000"/>
              </a:buClr>
              <a:buSzPct val="91666"/>
              <a:buFont typeface="+mj-lt"/>
              <a:buAutoNum type="romanUcPeriod"/>
            </a:pPr>
            <a:r>
              <a:rPr lang="en-US" sz="1600" dirty="0"/>
              <a:t>Unknown emissions totals</a:t>
            </a:r>
          </a:p>
          <a:p>
            <a:pPr marL="558800" indent="-400050">
              <a:lnSpc>
                <a:spcPct val="110000"/>
              </a:lnSpc>
              <a:spcBef>
                <a:spcPts val="300"/>
              </a:spcBef>
              <a:spcAft>
                <a:spcPts val="300"/>
              </a:spcAft>
              <a:buClr>
                <a:srgbClr val="000000"/>
              </a:buClr>
              <a:buSzPct val="91666"/>
              <a:buFont typeface="+mj-lt"/>
              <a:buAutoNum type="romanUcPeriod"/>
            </a:pPr>
            <a:r>
              <a:rPr lang="en-US" sz="1600" dirty="0"/>
              <a:t>Changes in ocean salinity are imprecise</a:t>
            </a:r>
          </a:p>
          <a:p>
            <a:pPr marL="558800" indent="-400050">
              <a:lnSpc>
                <a:spcPct val="110000"/>
              </a:lnSpc>
              <a:spcBef>
                <a:spcPts val="300"/>
              </a:spcBef>
              <a:spcAft>
                <a:spcPts val="300"/>
              </a:spcAft>
              <a:buClr>
                <a:srgbClr val="000000"/>
              </a:buClr>
              <a:buSzPct val="91666"/>
              <a:buFont typeface="+mj-lt"/>
              <a:buAutoNum type="romanUcPeriod"/>
            </a:pPr>
            <a:r>
              <a:rPr lang="en-US" sz="1600" dirty="0"/>
              <a:t>Response of continental ice sheets to climate warming</a:t>
            </a:r>
          </a:p>
          <a:p>
            <a:pPr marL="0" indent="0">
              <a:lnSpc>
                <a:spcPct val="110000"/>
              </a:lnSpc>
              <a:spcBef>
                <a:spcPts val="300"/>
              </a:spcBef>
              <a:spcAft>
                <a:spcPts val="300"/>
              </a:spcAft>
              <a:buNone/>
            </a:pPr>
            <a:r>
              <a:rPr lang="en-US" sz="1600" b="1" dirty="0"/>
              <a:t>6. Describe 3 adaptation measures of sea level rise in populated areas</a:t>
            </a:r>
            <a:endParaRPr lang="en-US" sz="1600" dirty="0"/>
          </a:p>
          <a:p>
            <a:pPr>
              <a:lnSpc>
                <a:spcPct val="110000"/>
              </a:lnSpc>
              <a:spcBef>
                <a:spcPts val="300"/>
              </a:spcBef>
              <a:spcAft>
                <a:spcPts val="300"/>
              </a:spcAft>
            </a:pPr>
            <a:endParaRPr lang="en-US" sz="1600" dirty="0"/>
          </a:p>
        </p:txBody>
      </p:sp>
      <p:sp>
        <p:nvSpPr>
          <p:cNvPr id="2" name="Title 1"/>
          <p:cNvSpPr>
            <a:spLocks noGrp="1"/>
          </p:cNvSpPr>
          <p:nvPr>
            <p:ph type="title"/>
          </p:nvPr>
        </p:nvSpPr>
        <p:spPr/>
        <p:txBody>
          <a:bodyPr/>
          <a:lstStyle/>
          <a:p>
            <a:r>
              <a:rPr lang="en-US" dirty="0"/>
              <a:t>Sample Test Questions</a:t>
            </a:r>
          </a:p>
        </p:txBody>
      </p:sp>
    </p:spTree>
    <p:extLst>
      <p:ext uri="{BB962C8B-B14F-4D97-AF65-F5344CB8AC3E}">
        <p14:creationId xmlns:p14="http://schemas.microsoft.com/office/powerpoint/2010/main" val="2154293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466850"/>
            <a:ext cx="11568575" cy="4991100"/>
          </a:xfrm>
        </p:spPr>
        <p:txBody>
          <a:bodyPr>
            <a:noAutofit/>
          </a:bodyPr>
          <a:lstStyle/>
          <a:p>
            <a:pPr>
              <a:lnSpc>
                <a:spcPct val="90000"/>
              </a:lnSpc>
            </a:pPr>
            <a:r>
              <a:rPr lang="en-GB" altLang="en-US" sz="2400" dirty="0"/>
              <a:t>Sea level rise could be a serious problem, but the uncertainties are large</a:t>
            </a:r>
          </a:p>
          <a:p>
            <a:pPr>
              <a:lnSpc>
                <a:spcPct val="90000"/>
              </a:lnSpc>
            </a:pPr>
            <a:r>
              <a:rPr lang="en-GB" altLang="en-US" sz="2400" dirty="0"/>
              <a:t>Impacts are strongly influenced by human choice. </a:t>
            </a:r>
            <a:r>
              <a:rPr lang="en-US" sz="2400" dirty="0"/>
              <a:t>Rising sea level is a threat to people who live near the ocean</a:t>
            </a:r>
          </a:p>
          <a:p>
            <a:pPr>
              <a:lnSpc>
                <a:spcPct val="90000"/>
              </a:lnSpc>
            </a:pPr>
            <a:r>
              <a:rPr lang="en-GB" altLang="en-US" sz="2400" dirty="0"/>
              <a:t>Reducing GHG emissions reduces but does not avoid sea level rise impacts</a:t>
            </a:r>
          </a:p>
          <a:p>
            <a:r>
              <a:rPr lang="en-US" sz="2400" dirty="0"/>
              <a:t>Some low-lying areas will have more frequent flooding, and very low-lying land could be submerged completely</a:t>
            </a:r>
          </a:p>
          <a:p>
            <a:r>
              <a:rPr lang="en-US" sz="2400" dirty="0"/>
              <a:t>Rising sea level can also harm important coastal ecosystems like mangrove forests and coral reefs</a:t>
            </a:r>
          </a:p>
          <a:p>
            <a:r>
              <a:rPr lang="en-GB" altLang="en-US" sz="2400" dirty="0"/>
              <a:t>Preparing to adapt would seem prudent, in the context of multiple stresses and managing existing problems</a:t>
            </a:r>
            <a:endParaRPr lang="en-US" sz="2400" dirty="0"/>
          </a:p>
          <a:p>
            <a:endParaRPr lang="en-US" sz="2400" dirty="0"/>
          </a:p>
        </p:txBody>
      </p:sp>
      <p:sp>
        <p:nvSpPr>
          <p:cNvPr id="2" name="Title 1"/>
          <p:cNvSpPr>
            <a:spLocks noGrp="1"/>
          </p:cNvSpPr>
          <p:nvPr>
            <p:ph type="title"/>
          </p:nvPr>
        </p:nvSpPr>
        <p:spPr/>
        <p:txBody>
          <a:bodyPr/>
          <a:lstStyle/>
          <a:p>
            <a:r>
              <a:rPr lang="en-US" dirty="0">
                <a:uFillTx/>
              </a:rPr>
              <a:t>TAKE HOME MASSAGE</a:t>
            </a:r>
          </a:p>
        </p:txBody>
      </p:sp>
    </p:spTree>
    <p:extLst>
      <p:ext uri="{BB962C8B-B14F-4D97-AF65-F5344CB8AC3E}">
        <p14:creationId xmlns:p14="http://schemas.microsoft.com/office/powerpoint/2010/main" val="3436427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49" y="1295400"/>
            <a:ext cx="11740025" cy="5353050"/>
          </a:xfrm>
        </p:spPr>
        <p:txBody>
          <a:bodyPr>
            <a:normAutofit fontScale="92500" lnSpcReduction="10000"/>
          </a:bodyPr>
          <a:lstStyle/>
          <a:p>
            <a:pPr marL="171450" indent="-171450"/>
            <a:r>
              <a:rPr lang="de-DE" sz="1600" b="1" dirty="0"/>
              <a:t>IPCC AR5. Chapter 13</a:t>
            </a:r>
            <a:br>
              <a:rPr lang="de-DE" sz="1600" b="1" dirty="0"/>
            </a:br>
            <a:r>
              <a:rPr lang="de-DE" sz="1600" dirty="0">
                <a:hlinkClick r:id="rId2"/>
              </a:rPr>
              <a:t>http://www.ipcc.ch/report/ar5/wg1/</a:t>
            </a:r>
            <a:endParaRPr lang="de-DE" sz="1600" dirty="0"/>
          </a:p>
          <a:p>
            <a:pPr marL="171450" indent="-171450"/>
            <a:r>
              <a:rPr lang="en-US" sz="1600" b="1" dirty="0"/>
              <a:t>Dong-</a:t>
            </a:r>
            <a:r>
              <a:rPr lang="en-US" sz="1600" b="1" dirty="0" err="1"/>
              <a:t>Jiing</a:t>
            </a:r>
            <a:r>
              <a:rPr lang="en-US" sz="1600" b="1" dirty="0"/>
              <a:t> et al. Sea Level Rise at East Asia Coasts based on Tide Gauge Analysis</a:t>
            </a:r>
            <a:br>
              <a:rPr lang="en-US" sz="1600" b="1" dirty="0"/>
            </a:br>
            <a:r>
              <a:rPr lang="de-DE" sz="1600" dirty="0"/>
              <a:t>http://www.comc.ncku.edu.tw/chinese/h_paper/%E6%9C%9F%E5%88%8A%E8%AB%96%E6%96%87%E6%AA%94%E6%A1%882012/98%E5%B9%B4%E5%BA%A6%20Sea%20Level%20Rise%20at%20East%20Asia%20Coasts%20based%20on%20Tide%20Gauge%20Analysis.pdf</a:t>
            </a:r>
          </a:p>
          <a:p>
            <a:pPr marL="171450" indent="-171450"/>
            <a:r>
              <a:rPr lang="de-DE" sz="1600" b="1" dirty="0"/>
              <a:t>World Bank. Turn Down the Heat 2012</a:t>
            </a:r>
            <a:r>
              <a:rPr lang="de-DE" sz="1600" dirty="0"/>
              <a:t/>
            </a:r>
            <a:br>
              <a:rPr lang="de-DE" sz="1600" dirty="0"/>
            </a:br>
            <a:r>
              <a:rPr lang="de-DE" sz="1600" dirty="0">
                <a:hlinkClick r:id="rId3"/>
              </a:rPr>
              <a:t>http://documents.worldbank.org/curated/en/865571468149107611/pdf/NonAsciiFileName0.pdf</a:t>
            </a:r>
            <a:endParaRPr lang="de-DE" sz="1600" dirty="0"/>
          </a:p>
          <a:p>
            <a:r>
              <a:rPr lang="de-DE" sz="1600" b="1" dirty="0"/>
              <a:t>Climate Central</a:t>
            </a:r>
            <a:br>
              <a:rPr lang="de-DE" sz="1600" b="1" dirty="0"/>
            </a:br>
            <a:r>
              <a:rPr lang="en-US" sz="1600" dirty="0">
                <a:hlinkClick r:id="rId4"/>
              </a:rPr>
              <a:t>http://www.climatecentral.org/news/nations-megacities-face-20-feet-of-sea-level-rise-19217</a:t>
            </a:r>
            <a:endParaRPr lang="en-US" sz="1600" dirty="0"/>
          </a:p>
          <a:p>
            <a:r>
              <a:rPr lang="de-DE" sz="1600" b="1" dirty="0"/>
              <a:t>Washington Post</a:t>
            </a:r>
            <a:br>
              <a:rPr lang="de-DE" sz="1600" b="1" dirty="0"/>
            </a:br>
            <a:r>
              <a:rPr lang="de-DE" sz="1600" dirty="0">
                <a:hlinkClick r:id="rId5"/>
              </a:rPr>
              <a:t>https://www.washingtonpost.com/news/wonk/wp/2013/08/20/these-20-cities-have-the-most-to-lose-from-rising-sea-levels/</a:t>
            </a:r>
            <a:endParaRPr lang="de-DE" sz="1600" dirty="0"/>
          </a:p>
          <a:p>
            <a:r>
              <a:rPr lang="de-DE" sz="1600" b="1" dirty="0"/>
              <a:t>Sustainable Collective</a:t>
            </a:r>
            <a:br>
              <a:rPr lang="de-DE" sz="1600" b="1" dirty="0"/>
            </a:br>
            <a:r>
              <a:rPr lang="de-DE" sz="1600" dirty="0">
                <a:hlinkClick r:id="rId6"/>
              </a:rPr>
              <a:t>http://www.sustainablecitiescollective.com/david-thorpe/1038231/revealed-greatest-global-business-and-societal-opportunities-sustainability</a:t>
            </a:r>
            <a:endParaRPr lang="de-DE" sz="1600" dirty="0"/>
          </a:p>
          <a:p>
            <a:r>
              <a:rPr lang="de-DE" sz="1600" b="1" dirty="0"/>
              <a:t>NASA Sea Level Change Portal</a:t>
            </a:r>
            <a:br>
              <a:rPr lang="de-DE" sz="1600" b="1" dirty="0"/>
            </a:br>
            <a:r>
              <a:rPr lang="de-DE" sz="1600" dirty="0">
                <a:hlinkClick r:id="rId7"/>
              </a:rPr>
              <a:t>https://sealevel.nasa.gov/understanding-sea-level/causes/overview</a:t>
            </a:r>
            <a:endParaRPr lang="de-DE" sz="1600" dirty="0"/>
          </a:p>
          <a:p>
            <a:r>
              <a:rPr lang="en-US" sz="1600" b="1" dirty="0">
                <a:solidFill>
                  <a:srgbClr val="000000"/>
                </a:solidFill>
                <a:ea typeface="Arial"/>
                <a:cs typeface="Arial"/>
                <a:sym typeface="Arial"/>
              </a:rPr>
              <a:t>NOAA - National Oceanic and Atmospheric Administration</a:t>
            </a:r>
            <a:br>
              <a:rPr lang="en-US" sz="1600" b="1" dirty="0">
                <a:solidFill>
                  <a:srgbClr val="000000"/>
                </a:solidFill>
                <a:ea typeface="Arial"/>
                <a:cs typeface="Arial"/>
                <a:sym typeface="Arial"/>
              </a:rPr>
            </a:br>
            <a:r>
              <a:rPr lang="de-DE" sz="1600" dirty="0"/>
              <a:t>http://www.esrl.noaa.gov/gmd/ccgg/trends/full.html</a:t>
            </a:r>
          </a:p>
          <a:p>
            <a:endParaRPr lang="de-DE" sz="1600" dirty="0"/>
          </a:p>
          <a:p>
            <a:endParaRPr lang="en-US" sz="1600" dirty="0"/>
          </a:p>
          <a:p>
            <a:endParaRPr lang="en-US" sz="1600" dirty="0"/>
          </a:p>
          <a:p>
            <a:endParaRPr lang="de-DE" sz="1600" dirty="0"/>
          </a:p>
          <a:p>
            <a:endParaRPr lang="en-US" sz="1600" dirty="0"/>
          </a:p>
        </p:txBody>
      </p:sp>
      <p:sp>
        <p:nvSpPr>
          <p:cNvPr id="3" name="Title 2"/>
          <p:cNvSpPr>
            <a:spLocks noGrp="1"/>
          </p:cNvSpPr>
          <p:nvPr>
            <p:ph type="title"/>
          </p:nvPr>
        </p:nvSpPr>
        <p:spPr/>
        <p:txBody>
          <a:bodyPr/>
          <a:lstStyle/>
          <a:p>
            <a:r>
              <a:rPr lang="de-DE" dirty="0"/>
              <a:t>References and Resources</a:t>
            </a:r>
            <a:endParaRPr lang="en-US" dirty="0"/>
          </a:p>
        </p:txBody>
      </p:sp>
    </p:spTree>
    <p:extLst>
      <p:ext uri="{BB962C8B-B14F-4D97-AF65-F5344CB8AC3E}">
        <p14:creationId xmlns:p14="http://schemas.microsoft.com/office/powerpoint/2010/main" val="3067688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49" y="1295400"/>
            <a:ext cx="11740025" cy="5353050"/>
          </a:xfrm>
        </p:spPr>
        <p:txBody>
          <a:bodyPr>
            <a:normAutofit/>
          </a:bodyPr>
          <a:lstStyle/>
          <a:p>
            <a:pPr marL="171450" indent="-171450"/>
            <a:r>
              <a:rPr lang="de-DE" sz="1600" b="1" dirty="0"/>
              <a:t>Ocean Portal. </a:t>
            </a:r>
            <a:r>
              <a:rPr lang="en-US" sz="1600" b="1" dirty="0"/>
              <a:t>Smithsonian National Museum of Natural History</a:t>
            </a:r>
            <a:br>
              <a:rPr lang="en-US" sz="1600" b="1" dirty="0"/>
            </a:br>
            <a:r>
              <a:rPr lang="de-DE" sz="1600" dirty="0">
                <a:hlinkClick r:id="rId2"/>
              </a:rPr>
              <a:t>http://ocean.si.edu/sea-level-rise</a:t>
            </a:r>
            <a:endParaRPr lang="de-DE" sz="1600" dirty="0"/>
          </a:p>
          <a:p>
            <a:pPr marL="171450" indent="-171450"/>
            <a:r>
              <a:rPr lang="de-DE" sz="1600" b="1" dirty="0"/>
              <a:t>Center for Science Education</a:t>
            </a:r>
            <a:br>
              <a:rPr lang="de-DE" sz="1600" b="1" dirty="0"/>
            </a:br>
            <a:r>
              <a:rPr lang="en-US" sz="1600" dirty="0">
                <a:hlinkClick r:id="rId3"/>
              </a:rPr>
              <a:t>http://scied.ucar.edu/sea-level-change-bangladesh</a:t>
            </a:r>
            <a:endParaRPr lang="en-US" sz="1600" dirty="0"/>
          </a:p>
          <a:p>
            <a:pPr marL="171450" indent="-171450"/>
            <a:r>
              <a:rPr lang="en-US" sz="1600" b="1" dirty="0"/>
              <a:t>UNFCCC</a:t>
            </a:r>
            <a:br>
              <a:rPr lang="en-US" sz="1600" b="1" dirty="0"/>
            </a:br>
            <a:r>
              <a:rPr lang="en-US" sz="1600" dirty="0">
                <a:hlinkClick r:id="rId4"/>
              </a:rPr>
              <a:t>https://unfccc.int/files/national_reports/non-annex_i_natcom/cge/application/vnd.ms-powerpoint/coastal_zones.pps</a:t>
            </a:r>
            <a:endParaRPr lang="en-US" sz="1600" dirty="0"/>
          </a:p>
          <a:p>
            <a:pPr marL="171450" indent="-171450"/>
            <a:r>
              <a:rPr lang="en-US" sz="1600" dirty="0"/>
              <a:t>Bell JD, Johnson JE and </a:t>
            </a:r>
            <a:r>
              <a:rPr lang="en-US" sz="1600" dirty="0" err="1"/>
              <a:t>Hobday</a:t>
            </a:r>
            <a:r>
              <a:rPr lang="en-US" sz="1600" dirty="0"/>
              <a:t> AJ (</a:t>
            </a:r>
            <a:r>
              <a:rPr lang="en-US" sz="1600" dirty="0" err="1"/>
              <a:t>eds</a:t>
            </a:r>
            <a:r>
              <a:rPr lang="en-US" sz="1600" dirty="0"/>
              <a:t>) (2011) Vulnerability of Tropical Pacific Fisheries and Aquaculture to Climate Change. Secretariat of the Pacific Community, </a:t>
            </a:r>
            <a:r>
              <a:rPr lang="en-US" sz="1600" dirty="0" err="1"/>
              <a:t>Noumea</a:t>
            </a:r>
            <a:r>
              <a:rPr lang="en-US" sz="1600" dirty="0"/>
              <a:t>, New Caledonia.</a:t>
            </a:r>
            <a:br>
              <a:rPr lang="en-US" sz="1600" dirty="0"/>
            </a:br>
            <a:r>
              <a:rPr lang="en-US" sz="1600" dirty="0">
                <a:hlinkClick r:id="rId5"/>
              </a:rPr>
              <a:t>http://www.spc.int/climate-change/fisheries/assessment/e-book/index.html#/3/zoomed</a:t>
            </a:r>
            <a:endParaRPr lang="en-US" sz="1600" dirty="0"/>
          </a:p>
          <a:p>
            <a:pPr marL="171450" indent="-171450"/>
            <a:endParaRPr lang="de-DE" sz="1600" dirty="0"/>
          </a:p>
          <a:p>
            <a:endParaRPr lang="de-DE" sz="1600" dirty="0"/>
          </a:p>
          <a:p>
            <a:endParaRPr lang="en-US" sz="1600" dirty="0"/>
          </a:p>
          <a:p>
            <a:endParaRPr lang="en-US" sz="1600" dirty="0"/>
          </a:p>
          <a:p>
            <a:endParaRPr lang="de-DE" sz="1600" dirty="0"/>
          </a:p>
          <a:p>
            <a:endParaRPr lang="en-US" sz="1600" dirty="0"/>
          </a:p>
        </p:txBody>
      </p:sp>
      <p:sp>
        <p:nvSpPr>
          <p:cNvPr id="3" name="Title 2"/>
          <p:cNvSpPr>
            <a:spLocks noGrp="1"/>
          </p:cNvSpPr>
          <p:nvPr>
            <p:ph type="title"/>
          </p:nvPr>
        </p:nvSpPr>
        <p:spPr/>
        <p:txBody>
          <a:bodyPr/>
          <a:lstStyle/>
          <a:p>
            <a:r>
              <a:rPr lang="de-DE" dirty="0"/>
              <a:t>References and Resources</a:t>
            </a:r>
            <a:endParaRPr lang="en-US" dirty="0"/>
          </a:p>
        </p:txBody>
      </p:sp>
    </p:spTree>
    <p:extLst>
      <p:ext uri="{BB962C8B-B14F-4D97-AF65-F5344CB8AC3E}">
        <p14:creationId xmlns:p14="http://schemas.microsoft.com/office/powerpoint/2010/main" val="4205962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737" y="1567542"/>
            <a:ext cx="10846319" cy="4949371"/>
          </a:xfrm>
        </p:spPr>
        <p:txBody>
          <a:bodyPr>
            <a:noAutofit/>
          </a:bodyPr>
          <a:lstStyle/>
          <a:p>
            <a:pPr marL="0" indent="0">
              <a:buNone/>
            </a:pPr>
            <a:r>
              <a:rPr lang="en-US" sz="2000" dirty="0"/>
              <a:t>The curriculum of USAID’s Climate-Resilient Ecosystems and Livelihoods (CREL) in Bangladesh is a free resource of teaching materials for university professors, teachers and climate change training experts.</a:t>
            </a:r>
          </a:p>
          <a:p>
            <a:pPr marL="0" indent="0">
              <a:buNone/>
            </a:pPr>
            <a:r>
              <a:rPr lang="en-US" sz="2000" dirty="0"/>
              <a:t>Reproduction of CREL’s curriculum </a:t>
            </a:r>
            <a:r>
              <a:rPr lang="de-DE" sz="2000" dirty="0"/>
              <a:t>materials </a:t>
            </a:r>
            <a:r>
              <a:rPr lang="en-US" sz="2000" dirty="0"/>
              <a:t>for educational or other non-commercial purposes is authorized without prior written permission from the copyright holder, provided the source is fully acknowledged.</a:t>
            </a:r>
          </a:p>
          <a:p>
            <a:pPr marL="0" indent="0">
              <a:buNone/>
            </a:pPr>
            <a:endParaRPr lang="de-DE" sz="2000" dirty="0"/>
          </a:p>
          <a:p>
            <a:pPr marL="0" indent="0">
              <a:buNone/>
            </a:pPr>
            <a:r>
              <a:rPr lang="de-DE" sz="2000" b="1" dirty="0"/>
              <a:t>Suggested citation</a:t>
            </a:r>
            <a:r>
              <a:rPr lang="de-DE" sz="2000" dirty="0"/>
              <a:t>: USAID. 2016. </a:t>
            </a:r>
            <a:r>
              <a:rPr lang="de-DE" sz="2000" i="1" dirty="0"/>
              <a:t>Bangladesh Climate-Resilient </a:t>
            </a:r>
            <a:r>
              <a:rPr lang="de-DE" sz="2000" i="1"/>
              <a:t>Ecosystem Curriculum (BACUM)</a:t>
            </a:r>
            <a:r>
              <a:rPr lang="de-DE" sz="2000"/>
              <a:t>. </a:t>
            </a:r>
            <a:r>
              <a:rPr lang="de-DE" sz="2000" dirty="0"/>
              <a:t>USAID‘s Climate-Resilient </a:t>
            </a:r>
            <a:r>
              <a:rPr lang="en-US" sz="2000" dirty="0"/>
              <a:t>Ecosystems and Livelihoods (CREL) Project. </a:t>
            </a:r>
            <a:r>
              <a:rPr lang="en-US" sz="2000" dirty="0" err="1"/>
              <a:t>Winrock</a:t>
            </a:r>
            <a:r>
              <a:rPr lang="en-US" sz="2000" dirty="0"/>
              <a:t> International. Dhaka, Bangladesh. </a:t>
            </a:r>
          </a:p>
          <a:p>
            <a:pPr marL="0" indent="0">
              <a:buNone/>
            </a:pPr>
            <a:endParaRPr lang="de-DE" sz="2000" dirty="0"/>
          </a:p>
          <a:p>
            <a:pPr marL="0" indent="0">
              <a:buNone/>
            </a:pPr>
            <a:r>
              <a:rPr lang="en-US" sz="2000" b="1" dirty="0"/>
              <a:t>Disclaimer:</a:t>
            </a:r>
            <a:r>
              <a:rPr lang="en-US" sz="2000" dirty="0"/>
              <a:t> The CREL’s curriculum is made possible by the support of the American People through the United States Agency for International Development (USAID). The contents of the curriculum do not necessarily reflect the views of USAID or the US Government.</a:t>
            </a:r>
            <a:endParaRPr lang="en-US" sz="2000" b="1" dirty="0"/>
          </a:p>
        </p:txBody>
      </p:sp>
      <p:sp>
        <p:nvSpPr>
          <p:cNvPr id="3" name="Title 2"/>
          <p:cNvSpPr>
            <a:spLocks noGrp="1"/>
          </p:cNvSpPr>
          <p:nvPr>
            <p:ph type="title"/>
          </p:nvPr>
        </p:nvSpPr>
        <p:spPr/>
        <p:txBody>
          <a:bodyPr/>
          <a:lstStyle/>
          <a:p>
            <a:r>
              <a:rPr lang="en-US"/>
              <a:t>References and Resources</a:t>
            </a:r>
            <a:endParaRPr lang="en-US" dirty="0"/>
          </a:p>
        </p:txBody>
      </p:sp>
    </p:spTree>
    <p:extLst>
      <p:ext uri="{BB962C8B-B14F-4D97-AF65-F5344CB8AC3E}">
        <p14:creationId xmlns:p14="http://schemas.microsoft.com/office/powerpoint/2010/main" val="1983493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81711"/>
            <a:ext cx="9013371" cy="3641832"/>
          </a:xfrm>
        </p:spPr>
        <p:txBody>
          <a:bodyPr>
            <a:noAutofit/>
          </a:bodyPr>
          <a:lstStyle/>
          <a:p>
            <a:pPr algn="l"/>
            <a:r>
              <a:rPr lang="de-DE" sz="2400" dirty="0">
                <a:effectLst/>
              </a:rPr>
              <a:t>USAID</a:t>
            </a:r>
            <a:r>
              <a:rPr lang="de-DE" sz="2400" dirty="0">
                <a:effectLst/>
                <a:latin typeface="Calibri" panose="020F0502020204030204" pitchFamily="34" charset="0"/>
              </a:rPr>
              <a:t>'s Climate-Resilient Ecosystems and Livelihoods (CREL) Project</a:t>
            </a:r>
            <a:br>
              <a:rPr lang="de-DE" sz="2400" dirty="0">
                <a:effectLst/>
                <a:latin typeface="Calibri" panose="020F0502020204030204" pitchFamily="34" charset="0"/>
              </a:rPr>
            </a:br>
            <a:r>
              <a:rPr lang="de-DE" sz="2400" dirty="0">
                <a:effectLst/>
                <a:latin typeface="Calibri" panose="020F0502020204030204" pitchFamily="34" charset="0"/>
              </a:rPr>
              <a:t>Winrock International</a:t>
            </a:r>
            <a:br>
              <a:rPr lang="de-DE" sz="2400" dirty="0">
                <a:effectLst/>
                <a:latin typeface="Calibri" panose="020F0502020204030204" pitchFamily="34" charset="0"/>
              </a:rPr>
            </a:br>
            <a:r>
              <a:rPr lang="de-DE" sz="2400" dirty="0">
                <a:effectLst/>
                <a:latin typeface="Calibri" panose="020F0502020204030204" pitchFamily="34" charset="0"/>
              </a:rPr>
              <a:t/>
            </a:r>
            <a:br>
              <a:rPr lang="de-DE" sz="2400" dirty="0">
                <a:effectLst/>
                <a:latin typeface="Calibri" panose="020F0502020204030204" pitchFamily="34" charset="0"/>
              </a:rPr>
            </a:br>
            <a:r>
              <a:rPr lang="en-US" sz="2400" b="0" dirty="0">
                <a:effectLst/>
              </a:rPr>
              <a:t>House 13/B, Road 54, </a:t>
            </a:r>
            <a:r>
              <a:rPr lang="en-US" sz="2400" b="0" dirty="0" err="1">
                <a:effectLst/>
              </a:rPr>
              <a:t>Gulshan</a:t>
            </a:r>
            <a:r>
              <a:rPr lang="en-US" sz="2400" b="0" dirty="0">
                <a:effectLst/>
              </a:rPr>
              <a:t> 2, Dhaka 1212</a:t>
            </a:r>
            <a:br>
              <a:rPr lang="en-US" sz="2400" b="0" dirty="0">
                <a:effectLst/>
              </a:rPr>
            </a:br>
            <a:r>
              <a:rPr lang="en-US" sz="2400" b="0" dirty="0">
                <a:effectLst/>
              </a:rPr>
              <a:t>Bangladesh</a:t>
            </a:r>
            <a:br>
              <a:rPr lang="en-US" sz="2400" b="0" dirty="0">
                <a:effectLst/>
              </a:rPr>
            </a:br>
            <a:r>
              <a:rPr lang="en-US" sz="2400" b="0" dirty="0">
                <a:effectLst/>
              </a:rPr>
              <a:t/>
            </a:r>
            <a:br>
              <a:rPr lang="en-US" sz="2400" b="0" dirty="0">
                <a:effectLst/>
              </a:rPr>
            </a:br>
            <a:r>
              <a:rPr lang="en-US" sz="2400" b="0" dirty="0">
                <a:effectLst/>
              </a:rPr>
              <a:t>Tel: +880-2-9848401</a:t>
            </a:r>
            <a:br>
              <a:rPr lang="en-US" sz="2400" b="0" dirty="0">
                <a:effectLst/>
              </a:rPr>
            </a:br>
            <a:r>
              <a:rPr lang="en-US" sz="2400" b="0" dirty="0">
                <a:effectLst/>
              </a:rPr>
              <a:t/>
            </a:r>
            <a:br>
              <a:rPr lang="en-US" sz="2400" b="0" dirty="0">
                <a:effectLst/>
              </a:rPr>
            </a:br>
            <a:r>
              <a:rPr lang="en-US" sz="2400" b="0" dirty="0">
                <a:effectLst/>
              </a:rPr>
              <a:t/>
            </a:r>
            <a:br>
              <a:rPr lang="en-US" sz="2400" b="0" dirty="0">
                <a:effectLst/>
              </a:rPr>
            </a:br>
            <a:r>
              <a:rPr lang="en-US" sz="2400" b="0" dirty="0">
                <a:effectLst/>
                <a:hlinkClick r:id="rId2"/>
              </a:rPr>
              <a:t>www.winrock.org</a:t>
            </a:r>
            <a:endParaRPr lang="en-US" sz="2400" dirty="0"/>
          </a:p>
        </p:txBody>
      </p:sp>
    </p:spTree>
    <p:extLst>
      <p:ext uri="{BB962C8B-B14F-4D97-AF65-F5344CB8AC3E}">
        <p14:creationId xmlns:p14="http://schemas.microsoft.com/office/powerpoint/2010/main" val="807901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Key Literature/Assigned Reading</a:t>
            </a:r>
          </a:p>
        </p:txBody>
      </p:sp>
      <p:sp>
        <p:nvSpPr>
          <p:cNvPr id="3" name="Content Placeholder 2"/>
          <p:cNvSpPr>
            <a:spLocks noGrp="1"/>
          </p:cNvSpPr>
          <p:nvPr>
            <p:ph idx="4294967295"/>
          </p:nvPr>
        </p:nvSpPr>
        <p:spPr>
          <a:xfrm>
            <a:off x="208215" y="1276899"/>
            <a:ext cx="5666014" cy="457200"/>
          </a:xfrm>
          <a:solidFill>
            <a:srgbClr val="FFFFFF"/>
          </a:solidFill>
        </p:spPr>
        <p:txBody>
          <a:bodyPr>
            <a:normAutofit lnSpcReduction="10000"/>
          </a:bodyPr>
          <a:lstStyle/>
          <a:p>
            <a:pPr marL="0" indent="0">
              <a:buNone/>
            </a:pPr>
            <a:r>
              <a:rPr lang="en-US" b="1" dirty="0">
                <a:solidFill>
                  <a:srgbClr val="FF0000"/>
                </a:solidFill>
                <a:uFillTx/>
              </a:rPr>
              <a:t>Three important sources: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775" y="2865615"/>
            <a:ext cx="4491896" cy="3240000"/>
          </a:xfrm>
          <a:prstGeom prst="rect">
            <a:avLst/>
          </a:prstGeom>
          <a:ln>
            <a:solidFill>
              <a:schemeClr val="tx1"/>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2336" y="3331796"/>
            <a:ext cx="3468370" cy="3240000"/>
          </a:xfrm>
          <a:prstGeom prst="rect">
            <a:avLst/>
          </a:prstGeom>
          <a:ln>
            <a:solidFill>
              <a:schemeClr val="tx1"/>
            </a:solidFill>
          </a:ln>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l="33683"/>
          <a:stretch/>
        </p:blipFill>
        <p:spPr>
          <a:xfrm>
            <a:off x="8740169" y="1649073"/>
            <a:ext cx="3240000" cy="4231166"/>
          </a:xfrm>
          <a:prstGeom prst="rect">
            <a:avLst/>
          </a:prstGeom>
        </p:spPr>
      </p:pic>
      <p:sp>
        <p:nvSpPr>
          <p:cNvPr id="9" name="TextBox 8"/>
          <p:cNvSpPr txBox="1">
            <a:spLocks/>
          </p:cNvSpPr>
          <p:nvPr/>
        </p:nvSpPr>
        <p:spPr>
          <a:xfrm>
            <a:off x="196033" y="2513722"/>
            <a:ext cx="3318756" cy="461665"/>
          </a:xfrm>
          <a:prstGeom prst="rect">
            <a:avLst/>
          </a:prstGeom>
          <a:solidFill>
            <a:srgbClr val="FF0000"/>
          </a:solidFill>
        </p:spPr>
        <p:txBody>
          <a:bodyPr wrap="square" rtlCol="0">
            <a:spAutoFit/>
          </a:bodyPr>
          <a:lstStyle/>
          <a:p>
            <a:r>
              <a:rPr lang="en-US" sz="2400" b="1" dirty="0">
                <a:solidFill>
                  <a:schemeClr val="bg1"/>
                </a:solidFill>
              </a:rPr>
              <a:t>IPCC AR5 Chapter 13</a:t>
            </a:r>
          </a:p>
        </p:txBody>
      </p:sp>
      <p:sp>
        <p:nvSpPr>
          <p:cNvPr id="10" name="TextBox 9"/>
          <p:cNvSpPr txBox="1">
            <a:spLocks/>
          </p:cNvSpPr>
          <p:nvPr/>
        </p:nvSpPr>
        <p:spPr>
          <a:xfrm>
            <a:off x="4969937" y="2316133"/>
            <a:ext cx="3460769" cy="1015663"/>
          </a:xfrm>
          <a:prstGeom prst="rect">
            <a:avLst/>
          </a:prstGeom>
          <a:solidFill>
            <a:srgbClr val="FF0000"/>
          </a:solidFill>
        </p:spPr>
        <p:txBody>
          <a:bodyPr wrap="square" rtlCol="0">
            <a:spAutoFit/>
          </a:bodyPr>
          <a:lstStyle/>
          <a:p>
            <a:r>
              <a:rPr lang="en-US" sz="2000" b="1" dirty="0">
                <a:solidFill>
                  <a:schemeClr val="bg1"/>
                </a:solidFill>
              </a:rPr>
              <a:t>Dong-</a:t>
            </a:r>
            <a:r>
              <a:rPr lang="en-US" sz="2000" b="1" dirty="0" err="1">
                <a:solidFill>
                  <a:schemeClr val="bg1"/>
                </a:solidFill>
              </a:rPr>
              <a:t>Jiing</a:t>
            </a:r>
            <a:r>
              <a:rPr lang="en-US" sz="2000" b="1" dirty="0">
                <a:solidFill>
                  <a:schemeClr val="bg1"/>
                </a:solidFill>
              </a:rPr>
              <a:t> et al. Sea Level Rise at East Asia Coasts based on Tide Gauge Analysis</a:t>
            </a:r>
          </a:p>
        </p:txBody>
      </p:sp>
      <p:sp>
        <p:nvSpPr>
          <p:cNvPr id="11" name="TextBox 10"/>
          <p:cNvSpPr txBox="1">
            <a:spLocks/>
          </p:cNvSpPr>
          <p:nvPr/>
        </p:nvSpPr>
        <p:spPr>
          <a:xfrm>
            <a:off x="8755371" y="5863910"/>
            <a:ext cx="3240000" cy="707886"/>
          </a:xfrm>
          <a:prstGeom prst="rect">
            <a:avLst/>
          </a:prstGeom>
          <a:solidFill>
            <a:srgbClr val="FF0000"/>
          </a:solidFill>
        </p:spPr>
        <p:txBody>
          <a:bodyPr wrap="square" rtlCol="0">
            <a:spAutoFit/>
          </a:bodyPr>
          <a:lstStyle/>
          <a:p>
            <a:r>
              <a:rPr lang="en-US" sz="2000" b="1" dirty="0">
                <a:solidFill>
                  <a:schemeClr val="bg1"/>
                </a:solidFill>
              </a:rPr>
              <a:t>Turn Down the Heat. World Bank. Pages 29-34</a:t>
            </a:r>
          </a:p>
        </p:txBody>
      </p:sp>
    </p:spTree>
    <p:extLst>
      <p:ext uri="{BB962C8B-B14F-4D97-AF65-F5344CB8AC3E}">
        <p14:creationId xmlns:p14="http://schemas.microsoft.com/office/powerpoint/2010/main" val="3664713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45775" y="1296569"/>
            <a:ext cx="11880000" cy="5561431"/>
          </a:xfrm>
        </p:spPr>
        <p:txBody>
          <a:bodyPr>
            <a:noAutofit/>
          </a:bodyPr>
          <a:lstStyle/>
          <a:p>
            <a:pPr marL="457200" indent="-457200">
              <a:spcBef>
                <a:spcPts val="0"/>
              </a:spcBef>
              <a:spcAft>
                <a:spcPts val="600"/>
              </a:spcAft>
              <a:buFont typeface="+mj-lt"/>
              <a:buAutoNum type="arabicPeriod"/>
            </a:pPr>
            <a:r>
              <a:rPr lang="en-US" sz="1600" dirty="0"/>
              <a:t>By the end of the 21st century, how does projected sea level rise along the</a:t>
            </a:r>
            <a:r>
              <a:rPr lang="en" sz="1600" dirty="0"/>
              <a:t> South Asian coastline compare to the global mean sea level rise?</a:t>
            </a:r>
          </a:p>
          <a:p>
            <a:pPr marL="457200" indent="-457200">
              <a:spcBef>
                <a:spcPts val="0"/>
              </a:spcBef>
              <a:spcAft>
                <a:spcPts val="600"/>
              </a:spcAft>
              <a:buFont typeface="+mj-lt"/>
              <a:buAutoNum type="arabicPeriod"/>
            </a:pPr>
            <a:r>
              <a:rPr lang="en" sz="1600" dirty="0"/>
              <a:t>What are the projections for sea level rise in a 2°C world versus a 4°C world? </a:t>
            </a:r>
            <a:endParaRPr lang="en-US" sz="1600" dirty="0"/>
          </a:p>
          <a:p>
            <a:pPr marL="457200" indent="-457200">
              <a:spcBef>
                <a:spcPts val="0"/>
              </a:spcBef>
              <a:spcAft>
                <a:spcPts val="600"/>
              </a:spcAft>
              <a:buFont typeface="+mj-lt"/>
              <a:buAutoNum type="arabicPeriod"/>
            </a:pPr>
            <a:r>
              <a:rPr lang="en-US" sz="1600" dirty="0"/>
              <a:t>What is land subsidence?  What are some of its causes?  Why is it particularly important  at river deltas?</a:t>
            </a:r>
          </a:p>
          <a:p>
            <a:pPr marL="457200" indent="-457200">
              <a:spcBef>
                <a:spcPts val="0"/>
              </a:spcBef>
              <a:spcAft>
                <a:spcPts val="600"/>
              </a:spcAft>
              <a:buFont typeface="+mj-lt"/>
              <a:buAutoNum type="arabicPeriod"/>
            </a:pPr>
            <a:r>
              <a:rPr lang="en-US" sz="1600" dirty="0"/>
              <a:t>Both agriculture and aquaculture  in South Asia are concentrated along river deltas.  This makes them particularly vulnerable to  sea level rise and land subsidence.  Can you think of an example of how coastal agriculture in your region has already been impacted by climate change and what steps are being taken to mitigate this risk?</a:t>
            </a:r>
          </a:p>
          <a:p>
            <a:pPr marL="457200" indent="-457200">
              <a:spcBef>
                <a:spcPts val="0"/>
              </a:spcBef>
              <a:spcAft>
                <a:spcPts val="600"/>
              </a:spcAft>
              <a:buFont typeface="+mj-lt"/>
              <a:buAutoNum type="arabicPeriod"/>
            </a:pPr>
            <a:r>
              <a:rPr lang="en-US" sz="1600" dirty="0"/>
              <a:t>What risks does salt water intrusion pose?  What are some of the drivers that cause salt water intrusion to extend further inland in addition to sea level rise?</a:t>
            </a:r>
          </a:p>
          <a:p>
            <a:pPr marL="457200" indent="-457200">
              <a:spcBef>
                <a:spcPts val="0"/>
              </a:spcBef>
              <a:spcAft>
                <a:spcPts val="600"/>
              </a:spcAft>
              <a:buFont typeface="+mj-lt"/>
              <a:buAutoNum type="arabicPeriod"/>
            </a:pPr>
            <a:r>
              <a:rPr lang="en-US" sz="1600" dirty="0"/>
              <a:t>What are some of the health risks of consumption of salt contaminated water?</a:t>
            </a:r>
          </a:p>
          <a:p>
            <a:pPr marL="457200" indent="-457200">
              <a:spcBef>
                <a:spcPts val="0"/>
              </a:spcBef>
              <a:spcAft>
                <a:spcPts val="600"/>
              </a:spcAft>
              <a:buFont typeface="+mj-lt"/>
              <a:buAutoNum type="arabicPeriod"/>
            </a:pPr>
            <a:r>
              <a:rPr lang="en-US" sz="1600" dirty="0"/>
              <a:t>What are some of the impacts of coastal erosion? What is one way to mitigate coastal erosion?  </a:t>
            </a:r>
          </a:p>
          <a:p>
            <a:pPr marL="457200" indent="-457200">
              <a:spcBef>
                <a:spcPts val="0"/>
              </a:spcBef>
              <a:spcAft>
                <a:spcPts val="600"/>
              </a:spcAft>
              <a:buFont typeface="+mj-lt"/>
              <a:buAutoNum type="arabicPeriod"/>
            </a:pPr>
            <a:r>
              <a:rPr lang="en-US" sz="1600" dirty="0"/>
              <a:t>Agricultural productivity in South Asia is projected to decline with climate change.   Even rice production, which is largely grown in deltaic regions and is relatively tolerant of unstable water levels, is at risk.  What are the major threats to rice cultivation?  Can you think of any ways in which rice cultivation could be adapted to be more resilient to climate change? </a:t>
            </a:r>
          </a:p>
          <a:p>
            <a:pPr marL="457200" indent="-457200">
              <a:spcBef>
                <a:spcPts val="0"/>
              </a:spcBef>
              <a:spcAft>
                <a:spcPts val="600"/>
              </a:spcAft>
              <a:buFont typeface="+mj-lt"/>
              <a:buAutoNum type="arabicPeriod"/>
            </a:pPr>
            <a:r>
              <a:rPr lang="en-US" sz="1600" dirty="0"/>
              <a:t>Aquaculture plays an important role in Bangladesh’s economic development.  What aspects of climate change threaten aquaculture?  Name at least 3.   </a:t>
            </a:r>
          </a:p>
          <a:p>
            <a:pPr marL="457200" indent="-457200">
              <a:spcBef>
                <a:spcPts val="0"/>
              </a:spcBef>
              <a:spcAft>
                <a:spcPts val="600"/>
              </a:spcAft>
              <a:buFont typeface="+mj-lt"/>
              <a:buAutoNum type="arabicPeriod"/>
            </a:pPr>
            <a:r>
              <a:rPr lang="en-US" sz="1600" dirty="0"/>
              <a:t>What are some ways to adapt aquaculture so that it is less vulnerable to climate change?  What are some of the barriers to such adaptation?</a:t>
            </a:r>
          </a:p>
        </p:txBody>
      </p:sp>
      <p:sp>
        <p:nvSpPr>
          <p:cNvPr id="4" name="Title 3"/>
          <p:cNvSpPr>
            <a:spLocks noGrp="1"/>
          </p:cNvSpPr>
          <p:nvPr>
            <p:ph type="title"/>
          </p:nvPr>
        </p:nvSpPr>
        <p:spPr/>
        <p:txBody>
          <a:bodyPr/>
          <a:lstStyle/>
          <a:p>
            <a:r>
              <a:rPr lang="de-DE" dirty="0"/>
              <a:t>Turn Down the Heat 2013: Questions</a:t>
            </a:r>
            <a:endParaRPr lang="en-US" dirty="0"/>
          </a:p>
        </p:txBody>
      </p:sp>
    </p:spTree>
    <p:extLst>
      <p:ext uri="{BB962C8B-B14F-4D97-AF65-F5344CB8AC3E}">
        <p14:creationId xmlns:p14="http://schemas.microsoft.com/office/powerpoint/2010/main" val="2809794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5" name="Content Placeholder 4"/>
          <p:cNvSpPr>
            <a:spLocks noGrp="1"/>
          </p:cNvSpPr>
          <p:nvPr>
            <p:ph idx="1"/>
          </p:nvPr>
        </p:nvSpPr>
        <p:spPr>
          <a:xfrm>
            <a:off x="838200" y="1825625"/>
            <a:ext cx="10515600" cy="4138758"/>
          </a:xfrm>
        </p:spPr>
        <p:txBody>
          <a:bodyPr>
            <a:normAutofit/>
          </a:bodyPr>
          <a:lstStyle/>
          <a:p>
            <a:pPr>
              <a:spcBef>
                <a:spcPts val="0"/>
              </a:spcBef>
            </a:pPr>
            <a:r>
              <a:rPr lang="en-US" dirty="0"/>
              <a:t>What areas near you are vulnerable to sea level rise? Define these places at distance intervals given by the instructor. </a:t>
            </a:r>
          </a:p>
          <a:p>
            <a:pPr>
              <a:spcBef>
                <a:spcPts val="0"/>
              </a:spcBef>
            </a:pPr>
            <a:r>
              <a:rPr lang="en-US" dirty="0"/>
              <a:t>Are there assessments that have been done of coastal vulnerability to sea level rise for any of these areas?  </a:t>
            </a:r>
          </a:p>
          <a:p>
            <a:pPr>
              <a:spcBef>
                <a:spcPts val="0"/>
              </a:spcBef>
            </a:pPr>
            <a:r>
              <a:rPr lang="en-US" dirty="0"/>
              <a:t>Can you obtain these assessments? </a:t>
            </a:r>
          </a:p>
          <a:p>
            <a:pPr>
              <a:spcBef>
                <a:spcPts val="0"/>
              </a:spcBef>
            </a:pPr>
            <a:r>
              <a:rPr lang="en-US" dirty="0"/>
              <a:t>What do they show? </a:t>
            </a:r>
          </a:p>
        </p:txBody>
      </p:sp>
      <p:sp>
        <p:nvSpPr>
          <p:cNvPr id="6" name="Title 5"/>
          <p:cNvSpPr>
            <a:spLocks noGrp="1"/>
          </p:cNvSpPr>
          <p:nvPr>
            <p:ph type="title"/>
          </p:nvPr>
        </p:nvSpPr>
        <p:spPr/>
        <p:txBody>
          <a:bodyPr/>
          <a:lstStyle/>
          <a:p>
            <a:r>
              <a:rPr lang="en-US" dirty="0"/>
              <a:t>Exercise: Classroom or Homework</a:t>
            </a:r>
          </a:p>
        </p:txBody>
      </p:sp>
    </p:spTree>
    <p:extLst>
      <p:ext uri="{BB962C8B-B14F-4D97-AF65-F5344CB8AC3E}">
        <p14:creationId xmlns:p14="http://schemas.microsoft.com/office/powerpoint/2010/main" val="2458018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p:cNvSpPr>
          <p:nvPr/>
        </p:nvSpPr>
        <p:spPr>
          <a:xfrm>
            <a:off x="1543244" y="1546619"/>
            <a:ext cx="8506799" cy="1167899"/>
          </a:xfrm>
          <a:prstGeom prst="rect">
            <a:avLst/>
          </a:prstGeom>
          <a:noFill/>
        </p:spPr>
        <p:txBody>
          <a:bodyPr lIns="91425" tIns="91425" rIns="91425" bIns="91425" anchor="t" anchorCtr="0">
            <a:noAutofit/>
          </a:bodyPr>
          <a:lstStyle/>
          <a:p>
            <a:endParaRPr lang="en-US" dirty="0"/>
          </a:p>
        </p:txBody>
      </p:sp>
      <p:sp>
        <p:nvSpPr>
          <p:cNvPr id="120" name="Shape 120"/>
          <p:cNvSpPr>
            <a:spLocks/>
          </p:cNvSpPr>
          <p:nvPr/>
        </p:nvSpPr>
        <p:spPr>
          <a:xfrm>
            <a:off x="2653393" y="1326871"/>
            <a:ext cx="6286500" cy="458389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6" name="Title 5"/>
          <p:cNvSpPr>
            <a:spLocks noGrp="1"/>
          </p:cNvSpPr>
          <p:nvPr>
            <p:ph type="title"/>
          </p:nvPr>
        </p:nvSpPr>
        <p:spPr/>
        <p:txBody>
          <a:bodyPr/>
          <a:lstStyle/>
          <a:p>
            <a:r>
              <a:rPr lang="en-US" dirty="0"/>
              <a:t>VIDEO:  Dangerous ocean in Norway</a:t>
            </a:r>
          </a:p>
        </p:txBody>
      </p:sp>
      <p:sp>
        <p:nvSpPr>
          <p:cNvPr id="3" name="Rectangle 2"/>
          <p:cNvSpPr/>
          <p:nvPr/>
        </p:nvSpPr>
        <p:spPr>
          <a:xfrm>
            <a:off x="2085275" y="6192713"/>
            <a:ext cx="8001000" cy="369332"/>
          </a:xfrm>
          <a:prstGeom prst="rect">
            <a:avLst/>
          </a:prstGeom>
        </p:spPr>
        <p:txBody>
          <a:bodyPr wrap="square">
            <a:spAutoFit/>
          </a:bodyPr>
          <a:lstStyle/>
          <a:p>
            <a:r>
              <a:rPr lang="en-US" u="sng" dirty="0">
                <a:solidFill>
                  <a:schemeClr val="hlink"/>
                </a:solidFill>
                <a:hlinkClick r:id="rId4"/>
              </a:rPr>
              <a:t>https://www.youtube.com/watch?feature=player_embedded&amp;v=__AhijdLmaE#!</a:t>
            </a:r>
            <a:endParaRPr lang="en-US" dirty="0"/>
          </a:p>
        </p:txBody>
      </p:sp>
    </p:spTree>
    <p:extLst>
      <p:ext uri="{BB962C8B-B14F-4D97-AF65-F5344CB8AC3E}">
        <p14:creationId xmlns:p14="http://schemas.microsoft.com/office/powerpoint/2010/main" val="3649955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3203</TotalTime>
  <Words>6003</Words>
  <Application>Microsoft Office PowerPoint</Application>
  <PresentationFormat>Widescreen</PresentationFormat>
  <Paragraphs>832</Paragraphs>
  <Slides>59</Slides>
  <Notes>53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7" baseType="lpstr">
      <vt:lpstr>Arial</vt:lpstr>
      <vt:lpstr>Calibri</vt:lpstr>
      <vt:lpstr>Calibri Light</vt:lpstr>
      <vt:lpstr>Symbol</vt:lpstr>
      <vt:lpstr>Times New Roman</vt:lpstr>
      <vt:lpstr>Wingdings</vt:lpstr>
      <vt:lpstr>Office Theme</vt:lpstr>
      <vt:lpstr>CorelDRAW! Graphic</vt:lpstr>
      <vt:lpstr>Bangladesh Climate-Resilient Ecosystem Curriculum (BACUM)</vt:lpstr>
      <vt:lpstr>Module 1: Introduction to Climate Change</vt:lpstr>
      <vt:lpstr>Introduction to Climate Change (ICC)</vt:lpstr>
      <vt:lpstr>Acknowledgements</vt:lpstr>
      <vt:lpstr>Learning Objectives </vt:lpstr>
      <vt:lpstr>Key Literature/Assigned Reading</vt:lpstr>
      <vt:lpstr>Turn Down the Heat 2013: Questions</vt:lpstr>
      <vt:lpstr>Exercise: Classroom or Homework</vt:lpstr>
      <vt:lpstr>VIDEO:  Dangerous ocean in Norway</vt:lpstr>
      <vt:lpstr>Population within 5m of sea level</vt:lpstr>
      <vt:lpstr>Video: What is sea level?</vt:lpstr>
      <vt:lpstr>How SLR Matters in South Asia and South East Asia</vt:lpstr>
      <vt:lpstr>Countries at Risk of Sea Level Rise </vt:lpstr>
      <vt:lpstr>PowerPoint Presentation</vt:lpstr>
      <vt:lpstr>Cities at Risk of Sea Level Rise</vt:lpstr>
      <vt:lpstr>Discussion Questions</vt:lpstr>
      <vt:lpstr>Causes of Sea Level Rise</vt:lpstr>
      <vt:lpstr>Global Sea Level</vt:lpstr>
      <vt:lpstr>Atmospheric CO2</vt:lpstr>
      <vt:lpstr>Why Sea Level on the Rise: Thermal Expansion</vt:lpstr>
      <vt:lpstr>Why Sea Level on the Rise: Melting Ice</vt:lpstr>
      <vt:lpstr>Why Sea Level on the Rise:  Other Contribution</vt:lpstr>
      <vt:lpstr>Sea Level Change in Bangladesh &amp; Vietnam</vt:lpstr>
      <vt:lpstr>Sea Level Rise in Bangladesh</vt:lpstr>
      <vt:lpstr>Example of Bangkok, Thailand</vt:lpstr>
      <vt:lpstr>Exercise</vt:lpstr>
      <vt:lpstr>Discussion Questions</vt:lpstr>
      <vt:lpstr>Measuring Global Sea Level</vt:lpstr>
      <vt:lpstr>Major Local Impacts of Sea Level Rise</vt:lpstr>
      <vt:lpstr>Socioeconomic Impacts of Local Sea Level Rise</vt:lpstr>
      <vt:lpstr>Ecosystem Loss</vt:lpstr>
      <vt:lpstr>Coastal Squeeze</vt:lpstr>
      <vt:lpstr>Vulnerable Coastal Physical System Types</vt:lpstr>
      <vt:lpstr>Methods to Assess Impacts of Sea Level Rise</vt:lpstr>
      <vt:lpstr>Adaptation and Solutions to Sea Level Rise</vt:lpstr>
      <vt:lpstr>Can we live like this?</vt:lpstr>
      <vt:lpstr>Is This Practical for Many People?</vt:lpstr>
      <vt:lpstr>Discussion</vt:lpstr>
      <vt:lpstr>Adaptation: Responding to Coastal Change</vt:lpstr>
      <vt:lpstr>Video for Discussion</vt:lpstr>
      <vt:lpstr>Exercise</vt:lpstr>
      <vt:lpstr>Mangroves and Wetlands: Impacts and Solutions</vt:lpstr>
      <vt:lpstr>Mangrove Swamp</vt:lpstr>
      <vt:lpstr>Coastal Habitats: Roles</vt:lpstr>
      <vt:lpstr>Exercise</vt:lpstr>
      <vt:lpstr>Video: Ocean Temperatures -- Changing Planet NSF</vt:lpstr>
      <vt:lpstr>Video: Rising Sea Levels -- Changing Planet NSF</vt:lpstr>
      <vt:lpstr>Video: Melting Ice, Rising Seas (NASA Earth Science Week)</vt:lpstr>
      <vt:lpstr>Video: How Do We Know: Greenland's Melting Ice Sheet</vt:lpstr>
      <vt:lpstr>Video: Arctic Glacier Collapses </vt:lpstr>
      <vt:lpstr>Video: Melting Mountain Glaciers -- Changing Planet</vt:lpstr>
      <vt:lpstr>Tools: Coastal Climate Adaptation Planning</vt:lpstr>
      <vt:lpstr>Tools: SLOSH</vt:lpstr>
      <vt:lpstr>Sample Test Questions</vt:lpstr>
      <vt:lpstr>TAKE HOME MASSAGE</vt:lpstr>
      <vt:lpstr>References and Resources</vt:lpstr>
      <vt:lpstr>References and Resources</vt:lpstr>
      <vt:lpstr>References and Resources</vt:lpstr>
      <vt:lpstr>USAID's Climate-Resilient Ecosystems and Livelihoods (CREL) Project Winrock International  House 13/B, Road 54, Gulshan 2, Dhaka 1212 Bangladesh  Tel: +880-2-9848401   www.winrock.org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Pham</dc:creator>
  <cp:lastModifiedBy>jalal</cp:lastModifiedBy>
  <cp:revision>535</cp:revision>
  <dcterms:created xsi:type="dcterms:W3CDTF">2016-05-20T10:07:21Z</dcterms:created>
  <dcterms:modified xsi:type="dcterms:W3CDTF">2017-01-10T04:07:23Z</dcterms:modified>
</cp:coreProperties>
</file>