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7" r:id="rId2"/>
    <p:sldId id="258" r:id="rId3"/>
    <p:sldId id="260" r:id="rId4"/>
    <p:sldId id="346" r:id="rId5"/>
    <p:sldId id="275" r:id="rId6"/>
    <p:sldId id="277" r:id="rId7"/>
    <p:sldId id="278" r:id="rId8"/>
    <p:sldId id="280" r:id="rId9"/>
    <p:sldId id="281" r:id="rId10"/>
    <p:sldId id="282" r:id="rId11"/>
    <p:sldId id="283" r:id="rId12"/>
    <p:sldId id="284" r:id="rId13"/>
    <p:sldId id="285" r:id="rId14"/>
    <p:sldId id="286" r:id="rId15"/>
    <p:sldId id="287" r:id="rId16"/>
    <p:sldId id="288" r:id="rId17"/>
    <p:sldId id="289" r:id="rId18"/>
    <p:sldId id="290" r:id="rId19"/>
    <p:sldId id="305"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4" r:id="rId33"/>
    <p:sldId id="303"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8" r:id="rId56"/>
    <p:sldId id="329" r:id="rId57"/>
    <p:sldId id="330" r:id="rId58"/>
    <p:sldId id="343" r:id="rId59"/>
    <p:sldId id="331" r:id="rId60"/>
    <p:sldId id="332" r:id="rId61"/>
    <p:sldId id="333" r:id="rId62"/>
    <p:sldId id="334" r:id="rId63"/>
    <p:sldId id="335" r:id="rId64"/>
    <p:sldId id="336" r:id="rId65"/>
    <p:sldId id="338" r:id="rId66"/>
    <p:sldId id="339" r:id="rId67"/>
    <p:sldId id="340" r:id="rId68"/>
    <p:sldId id="344" r:id="rId69"/>
    <p:sldId id="34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41" autoAdjust="0"/>
    <p:restoredTop sz="79533" autoAdjust="0"/>
  </p:normalViewPr>
  <p:slideViewPr>
    <p:cSldViewPr snapToGrid="0">
      <p:cViewPr varScale="1">
        <p:scale>
          <a:sx n="59" d="100"/>
          <a:sy n="59" d="100"/>
        </p:scale>
        <p:origin x="750" y="72"/>
      </p:cViewPr>
      <p:guideLst/>
    </p:cSldViewPr>
  </p:slideViewPr>
  <p:outlineViewPr>
    <p:cViewPr>
      <p:scale>
        <a:sx n="33" d="100"/>
        <a:sy n="33" d="100"/>
      </p:scale>
      <p:origin x="0" y="-48"/>
    </p:cViewPr>
  </p:outlineViewPr>
  <p:notesTextViewPr>
    <p:cViewPr>
      <p:scale>
        <a:sx n="1" d="1"/>
        <a:sy n="1" d="1"/>
      </p:scale>
      <p:origin x="0" y="0"/>
    </p:cViewPr>
  </p:notesTextViewPr>
  <p:notesViewPr>
    <p:cSldViewPr snapToGrid="0">
      <p:cViewPr varScale="1">
        <p:scale>
          <a:sx n="54" d="100"/>
          <a:sy n="54" d="100"/>
        </p:scale>
        <p:origin x="282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C2AC0-2C5F-45D4-9626-B5AAB549426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C0468AE-0CFF-4E75-8CC1-FA260D2215F8}">
      <dgm:prSet phldrT="[Text]"/>
      <dgm:spPr/>
      <dgm:t>
        <a:bodyPr/>
        <a:lstStyle/>
        <a:p>
          <a:r>
            <a:rPr lang="en-US" dirty="0"/>
            <a:t>The presence or absence of snow and ice affects warming and cooling over the Earth’s surface, influencing the Earth’s energy balance.</a:t>
          </a:r>
        </a:p>
      </dgm:t>
    </dgm:pt>
    <dgm:pt modelId="{6C3CB3B7-FD5E-46F5-9233-26E45C23508B}" type="parTrans" cxnId="{388FA7C8-CF69-4EA2-A0D3-32676354E6D8}">
      <dgm:prSet/>
      <dgm:spPr/>
      <dgm:t>
        <a:bodyPr/>
        <a:lstStyle/>
        <a:p>
          <a:endParaRPr lang="en-US"/>
        </a:p>
      </dgm:t>
    </dgm:pt>
    <dgm:pt modelId="{0E438110-743B-4DF2-B7F9-7DDF7865B0B3}" type="sibTrans" cxnId="{388FA7C8-CF69-4EA2-A0D3-32676354E6D8}">
      <dgm:prSet/>
      <dgm:spPr/>
      <dgm:t>
        <a:bodyPr/>
        <a:lstStyle/>
        <a:p>
          <a:endParaRPr lang="en-US"/>
        </a:p>
      </dgm:t>
    </dgm:pt>
    <dgm:pt modelId="{CFDB6A82-0E0C-4D5D-B2E6-5CF636D6C845}">
      <dgm:prSet phldrT="[Text]"/>
      <dgm:spPr/>
      <dgm:t>
        <a:bodyPr/>
        <a:lstStyle/>
        <a:p>
          <a:r>
            <a:rPr lang="en-US" dirty="0"/>
            <a:t>Changes in snow and ice cover affect freshwater availability, air temperatures, sea levels, ocean currents, and storm patterns. </a:t>
          </a:r>
        </a:p>
      </dgm:t>
    </dgm:pt>
    <dgm:pt modelId="{C7B2F737-BB54-4A8D-B038-037D1F53EC24}" type="parTrans" cxnId="{DC18F94D-888F-4E3A-ACC3-AFBEBAB6B0DD}">
      <dgm:prSet/>
      <dgm:spPr/>
      <dgm:t>
        <a:bodyPr/>
        <a:lstStyle/>
        <a:p>
          <a:endParaRPr lang="en-US"/>
        </a:p>
      </dgm:t>
    </dgm:pt>
    <dgm:pt modelId="{FFE67304-E03E-449A-BCB3-8526F567973B}" type="sibTrans" cxnId="{DC18F94D-888F-4E3A-ACC3-AFBEBAB6B0DD}">
      <dgm:prSet/>
      <dgm:spPr/>
      <dgm:t>
        <a:bodyPr/>
        <a:lstStyle/>
        <a:p>
          <a:endParaRPr lang="en-US"/>
        </a:p>
      </dgm:t>
    </dgm:pt>
    <dgm:pt modelId="{F896102D-3A2E-414E-B698-8C940DEA1C85}" type="pres">
      <dgm:prSet presAssocID="{1EAC2AC0-2C5F-45D4-9626-B5AAB5494267}" presName="diagram" presStyleCnt="0">
        <dgm:presLayoutVars>
          <dgm:dir/>
          <dgm:resizeHandles val="exact"/>
        </dgm:presLayoutVars>
      </dgm:prSet>
      <dgm:spPr/>
      <dgm:t>
        <a:bodyPr/>
        <a:lstStyle/>
        <a:p>
          <a:endParaRPr lang="en-US"/>
        </a:p>
      </dgm:t>
    </dgm:pt>
    <dgm:pt modelId="{0FD335BA-1D96-4A95-B146-94FEF7CAF2D1}" type="pres">
      <dgm:prSet presAssocID="{3C0468AE-0CFF-4E75-8CC1-FA260D2215F8}" presName="node" presStyleLbl="node1" presStyleIdx="0" presStyleCnt="2">
        <dgm:presLayoutVars>
          <dgm:bulletEnabled val="1"/>
        </dgm:presLayoutVars>
      </dgm:prSet>
      <dgm:spPr>
        <a:prstGeom prst="roundRect">
          <a:avLst/>
        </a:prstGeom>
      </dgm:spPr>
      <dgm:t>
        <a:bodyPr/>
        <a:lstStyle/>
        <a:p>
          <a:endParaRPr lang="en-US"/>
        </a:p>
      </dgm:t>
    </dgm:pt>
    <dgm:pt modelId="{20397C7B-EE23-4724-8420-326E67A6D577}" type="pres">
      <dgm:prSet presAssocID="{0E438110-743B-4DF2-B7F9-7DDF7865B0B3}" presName="sibTrans" presStyleCnt="0"/>
      <dgm:spPr/>
    </dgm:pt>
    <dgm:pt modelId="{964B6D0E-1932-4900-9AAB-7AE734F5A83C}" type="pres">
      <dgm:prSet presAssocID="{CFDB6A82-0E0C-4D5D-B2E6-5CF636D6C845}" presName="node" presStyleLbl="node1" presStyleIdx="1" presStyleCnt="2">
        <dgm:presLayoutVars>
          <dgm:bulletEnabled val="1"/>
        </dgm:presLayoutVars>
      </dgm:prSet>
      <dgm:spPr>
        <a:prstGeom prst="roundRect">
          <a:avLst/>
        </a:prstGeom>
      </dgm:spPr>
      <dgm:t>
        <a:bodyPr/>
        <a:lstStyle/>
        <a:p>
          <a:endParaRPr lang="en-US"/>
        </a:p>
      </dgm:t>
    </dgm:pt>
  </dgm:ptLst>
  <dgm:cxnLst>
    <dgm:cxn modelId="{1EFCAFEE-9E87-4F9A-82BB-D4ED630539B8}" type="presOf" srcId="{3C0468AE-0CFF-4E75-8CC1-FA260D2215F8}" destId="{0FD335BA-1D96-4A95-B146-94FEF7CAF2D1}" srcOrd="0" destOrd="0" presId="urn:microsoft.com/office/officeart/2005/8/layout/default"/>
    <dgm:cxn modelId="{521371ED-A8D9-41D2-AA84-534E34DFDB72}" type="presOf" srcId="{CFDB6A82-0E0C-4D5D-B2E6-5CF636D6C845}" destId="{964B6D0E-1932-4900-9AAB-7AE734F5A83C}" srcOrd="0" destOrd="0" presId="urn:microsoft.com/office/officeart/2005/8/layout/default"/>
    <dgm:cxn modelId="{DC18F94D-888F-4E3A-ACC3-AFBEBAB6B0DD}" srcId="{1EAC2AC0-2C5F-45D4-9626-B5AAB5494267}" destId="{CFDB6A82-0E0C-4D5D-B2E6-5CF636D6C845}" srcOrd="1" destOrd="0" parTransId="{C7B2F737-BB54-4A8D-B038-037D1F53EC24}" sibTransId="{FFE67304-E03E-449A-BCB3-8526F567973B}"/>
    <dgm:cxn modelId="{388FA7C8-CF69-4EA2-A0D3-32676354E6D8}" srcId="{1EAC2AC0-2C5F-45D4-9626-B5AAB5494267}" destId="{3C0468AE-0CFF-4E75-8CC1-FA260D2215F8}" srcOrd="0" destOrd="0" parTransId="{6C3CB3B7-FD5E-46F5-9233-26E45C23508B}" sibTransId="{0E438110-743B-4DF2-B7F9-7DDF7865B0B3}"/>
    <dgm:cxn modelId="{86713230-38FD-443E-9B80-6D81997A891D}" type="presOf" srcId="{1EAC2AC0-2C5F-45D4-9626-B5AAB5494267}" destId="{F896102D-3A2E-414E-B698-8C940DEA1C85}" srcOrd="0" destOrd="0" presId="urn:microsoft.com/office/officeart/2005/8/layout/default"/>
    <dgm:cxn modelId="{B63E0C0F-D1CB-420C-BCC2-DFC833B11F16}" type="presParOf" srcId="{F896102D-3A2E-414E-B698-8C940DEA1C85}" destId="{0FD335BA-1D96-4A95-B146-94FEF7CAF2D1}" srcOrd="0" destOrd="0" presId="urn:microsoft.com/office/officeart/2005/8/layout/default"/>
    <dgm:cxn modelId="{9799B92B-9CAA-4851-90AF-726393F37064}" type="presParOf" srcId="{F896102D-3A2E-414E-B698-8C940DEA1C85}" destId="{20397C7B-EE23-4724-8420-326E67A6D577}" srcOrd="1" destOrd="0" presId="urn:microsoft.com/office/officeart/2005/8/layout/default"/>
    <dgm:cxn modelId="{72983686-97E9-4FBB-9F1C-BF7D18F1A81A}" type="presParOf" srcId="{F896102D-3A2E-414E-B698-8C940DEA1C85}" destId="{964B6D0E-1932-4900-9AAB-7AE734F5A83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7F016D-F275-4106-BE8C-999CA0D6C14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88FB05FE-4279-43D3-AD02-A252D4A99F18}">
      <dgm:prSet phldrT="[Text]"/>
      <dgm:spPr/>
      <dgm:t>
        <a:bodyPr/>
        <a:lstStyle/>
        <a:p>
          <a:r>
            <a:rPr lang="en-US" dirty="0"/>
            <a:t>A reduction in snow cover and ice causes the Earth’s surface to absorb more energy from the sun (decreased albedo), which is a positive feedback, causing stronger warming</a:t>
          </a:r>
        </a:p>
      </dgm:t>
    </dgm:pt>
    <dgm:pt modelId="{2B60930B-EC5F-411C-AA6C-13C913E0B5AB}" type="parTrans" cxnId="{6FC46D3B-A9D6-491E-9476-3BCA5CF73F14}">
      <dgm:prSet/>
      <dgm:spPr/>
      <dgm:t>
        <a:bodyPr/>
        <a:lstStyle/>
        <a:p>
          <a:endParaRPr lang="en-US"/>
        </a:p>
      </dgm:t>
    </dgm:pt>
    <dgm:pt modelId="{FD4A6242-CE9B-4D2D-A417-2F24C71E4462}" type="sibTrans" cxnId="{6FC46D3B-A9D6-491E-9476-3BCA5CF73F14}">
      <dgm:prSet/>
      <dgm:spPr/>
      <dgm:t>
        <a:bodyPr/>
        <a:lstStyle/>
        <a:p>
          <a:endParaRPr lang="en-US"/>
        </a:p>
      </dgm:t>
    </dgm:pt>
    <dgm:pt modelId="{3A79906A-27DF-4CCF-B6B5-CFDDD2161EAE}" type="pres">
      <dgm:prSet presAssocID="{917F016D-F275-4106-BE8C-999CA0D6C14D}" presName="diagram" presStyleCnt="0">
        <dgm:presLayoutVars>
          <dgm:dir/>
          <dgm:resizeHandles val="exact"/>
        </dgm:presLayoutVars>
      </dgm:prSet>
      <dgm:spPr/>
      <dgm:t>
        <a:bodyPr/>
        <a:lstStyle/>
        <a:p>
          <a:endParaRPr lang="en-US"/>
        </a:p>
      </dgm:t>
    </dgm:pt>
    <dgm:pt modelId="{50558E84-D0BB-4B11-984C-B5A378B329FD}" type="pres">
      <dgm:prSet presAssocID="{88FB05FE-4279-43D3-AD02-A252D4A99F18}" presName="node" presStyleLbl="node1" presStyleIdx="0" presStyleCnt="1" custLinFactNeighborX="-3126" custLinFactNeighborY="-6182">
        <dgm:presLayoutVars>
          <dgm:bulletEnabled val="1"/>
        </dgm:presLayoutVars>
      </dgm:prSet>
      <dgm:spPr/>
      <dgm:t>
        <a:bodyPr/>
        <a:lstStyle/>
        <a:p>
          <a:endParaRPr lang="en-US"/>
        </a:p>
      </dgm:t>
    </dgm:pt>
  </dgm:ptLst>
  <dgm:cxnLst>
    <dgm:cxn modelId="{C2A13B75-6F0F-478D-A611-81A80C712A1F}" type="presOf" srcId="{917F016D-F275-4106-BE8C-999CA0D6C14D}" destId="{3A79906A-27DF-4CCF-B6B5-CFDDD2161EAE}" srcOrd="0" destOrd="0" presId="urn:microsoft.com/office/officeart/2005/8/layout/default"/>
    <dgm:cxn modelId="{6FC46D3B-A9D6-491E-9476-3BCA5CF73F14}" srcId="{917F016D-F275-4106-BE8C-999CA0D6C14D}" destId="{88FB05FE-4279-43D3-AD02-A252D4A99F18}" srcOrd="0" destOrd="0" parTransId="{2B60930B-EC5F-411C-AA6C-13C913E0B5AB}" sibTransId="{FD4A6242-CE9B-4D2D-A417-2F24C71E4462}"/>
    <dgm:cxn modelId="{0649FA9B-31D1-43AC-A6EC-07B2B91C7146}" type="presOf" srcId="{88FB05FE-4279-43D3-AD02-A252D4A99F18}" destId="{50558E84-D0BB-4B11-984C-B5A378B329FD}" srcOrd="0" destOrd="0" presId="urn:microsoft.com/office/officeart/2005/8/layout/default"/>
    <dgm:cxn modelId="{D61331D2-5EB5-44D4-B56C-20CDE8D20BB6}" type="presParOf" srcId="{3A79906A-27DF-4CCF-B6B5-CFDDD2161EAE}" destId="{50558E84-D0BB-4B11-984C-B5A378B329FD}"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B4E34-0737-4005-A282-A301D861A543}" type="datetimeFigureOut">
              <a:rPr lang="en-US" smtClean="0"/>
              <a:t>1/10/2017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C63BA-FD1A-4882-8BB0-8C8D1EBA163D}" type="slidenum">
              <a:rPr lang="en-US" smtClean="0"/>
              <a:t>‹#›</a:t>
            </a:fld>
            <a:endParaRPr lang="en-US"/>
          </a:p>
        </p:txBody>
      </p:sp>
    </p:spTree>
    <p:extLst>
      <p:ext uri="{BB962C8B-B14F-4D97-AF65-F5344CB8AC3E}">
        <p14:creationId xmlns:p14="http://schemas.microsoft.com/office/powerpoint/2010/main" val="73607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ki/Convection" TargetMode="External"/><Relationship Id="rId3" Type="http://schemas.openxmlformats.org/officeDocument/2006/relationships/hyperlink" Target="http://en.wikipedia.org/wiki/Phenomena" TargetMode="External"/><Relationship Id="rId7" Type="http://schemas.openxmlformats.org/officeDocument/2006/relationships/hyperlink" Target="http://en.wikipedia.org/wiki/Magnetism" TargetMode="External"/><Relationship Id="rId12" Type="http://schemas.openxmlformats.org/officeDocument/2006/relationships/hyperlink" Target="http://en.wikipedia.org/wiki/Telescop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Visible_spectrum" TargetMode="External"/><Relationship Id="rId11" Type="http://schemas.openxmlformats.org/officeDocument/2006/relationships/hyperlink" Target="http://en.wikipedia.org/wiki/Moon" TargetMode="External"/><Relationship Id="rId5" Type="http://schemas.openxmlformats.org/officeDocument/2006/relationships/hyperlink" Target="http://en.wikipedia.org/wiki/Sun" TargetMode="External"/><Relationship Id="rId10" Type="http://schemas.openxmlformats.org/officeDocument/2006/relationships/hyperlink" Target="http://en.wikipedia.org/wiki/Black_body" TargetMode="External"/><Relationship Id="rId4" Type="http://schemas.openxmlformats.org/officeDocument/2006/relationships/hyperlink" Target="http://en.wikipedia.org/wiki/Photosphere" TargetMode="External"/><Relationship Id="rId9" Type="http://schemas.openxmlformats.org/officeDocument/2006/relationships/hyperlink" Target="http://en.wikipedia.org/wiki/Eddy_current_brak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srh.noaa.gov/jetstream/ocean/circulation.ht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en.wikipedia.org/wiki/La_Ni%C3%B1a"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a:t>
            </a:fld>
            <a:endParaRPr lang="en-US"/>
          </a:p>
        </p:txBody>
      </p:sp>
    </p:spTree>
    <p:extLst>
      <p:ext uri="{BB962C8B-B14F-4D97-AF65-F5344CB8AC3E}">
        <p14:creationId xmlns:p14="http://schemas.microsoft.com/office/powerpoint/2010/main" val="52882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p>
          <a:p>
            <a:pPr marL="171450" indent="-171450">
              <a:buFont typeface="Arial" panose="020B0604020202020204" pitchFamily="34" charset="0"/>
              <a:buChar char="•"/>
            </a:pPr>
            <a:r>
              <a:rPr lang="en-US" dirty="0"/>
              <a:t>Weather can be defined as:  “State of the atmosphere with respect to heat or cold, wetness or dryness, calm or storm, clearness or cloudiness. Also, weather is the meteorological day-to-day variations of the atmosphere and their effects on life and human activity. It includes temperature, pressure, humidity, clouds, wind, precipitation and fog.” </a:t>
            </a:r>
            <a:r>
              <a:rPr lang="en-US" i="1" dirty="0"/>
              <a:t>From: Weather Glossary and Terminology</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indent="-171450">
              <a:buFont typeface="Arial" panose="020B0604020202020204" pitchFamily="34" charset="0"/>
              <a:buChar char="•"/>
            </a:pPr>
            <a:r>
              <a:rPr lang="en-US" baseline="0" dirty="0"/>
              <a:t>Enquiry students about characteristic on weather and discuss it thoroughly</a:t>
            </a:r>
          </a:p>
          <a:p>
            <a:pPr marL="171450" indent="-171450">
              <a:buFont typeface="Arial" panose="020B0604020202020204" pitchFamily="34" charset="0"/>
              <a:buChar char="•"/>
            </a:pPr>
            <a:r>
              <a:rPr lang="en-US" dirty="0"/>
              <a:t>Characteristic</a:t>
            </a:r>
            <a:r>
              <a:rPr lang="en-US" baseline="0" dirty="0"/>
              <a:t> of weather takes around 5 mins</a:t>
            </a:r>
          </a:p>
          <a:p>
            <a:pPr marL="0" indent="0">
              <a:buFont typeface="Arial" panose="020B0604020202020204" pitchFamily="34" charset="0"/>
              <a:buNone/>
            </a:pPr>
            <a:endParaRPr lang="de-D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Reference</a:t>
            </a:r>
            <a:r>
              <a:rPr lang="en-US"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http://www.timeanddate.com/weather/glossary.html</a:t>
            </a:r>
          </a:p>
          <a:p>
            <a:pPr marL="0" indent="0">
              <a:buFontTx/>
              <a:buNone/>
            </a:pPr>
            <a:endParaRPr lang="en-US" baseline="0" dirty="0"/>
          </a:p>
        </p:txBody>
      </p:sp>
    </p:spTree>
    <p:extLst>
      <p:ext uri="{BB962C8B-B14F-4D97-AF65-F5344CB8AC3E}">
        <p14:creationId xmlns:p14="http://schemas.microsoft.com/office/powerpoint/2010/main" val="2377159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Notes: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dirty="0">
                <a:uFillTx/>
              </a:rPr>
              <a:t>Meteorology is the study of weather.  Climatology</a:t>
            </a:r>
            <a:r>
              <a:rPr lang="en-US" sz="1200" b="0" u="none" baseline="0" dirty="0">
                <a:uFillTx/>
              </a:rPr>
              <a:t> is the study of climate.</a:t>
            </a:r>
            <a:endParaRPr lang="en-US" sz="1200" b="0" u="none" dirty="0">
              <a:uFillTx/>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u="none" dirty="0">
              <a:uFillTx/>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Reference: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dirty="0">
                <a:uFillTx/>
              </a:rPr>
              <a:t>https://</a:t>
            </a:r>
            <a:r>
              <a:rPr lang="en-US" sz="1200" b="0" u="none" dirty="0" err="1">
                <a:uFillTx/>
              </a:rPr>
              <a:t>en.wikipedia.org</a:t>
            </a:r>
            <a:r>
              <a:rPr lang="en-US" sz="1200" b="0" u="none" dirty="0">
                <a:uFillTx/>
              </a:rPr>
              <a:t>/wiki/Meteorology</a:t>
            </a:r>
          </a:p>
          <a:p>
            <a:endParaRPr lang="en-US"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13</a:t>
            </a:fld>
            <a:endParaRPr lang="en-US"/>
          </a:p>
        </p:txBody>
      </p:sp>
    </p:spTree>
    <p:extLst>
      <p:ext uri="{BB962C8B-B14F-4D97-AF65-F5344CB8AC3E}">
        <p14:creationId xmlns:p14="http://schemas.microsoft.com/office/powerpoint/2010/main" val="3976257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Reference: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dirty="0">
                <a:uFillTx/>
              </a:rPr>
              <a:t>https://</a:t>
            </a:r>
            <a:r>
              <a:rPr lang="en-US" sz="1200" b="0" u="none" dirty="0" err="1">
                <a:uFillTx/>
              </a:rPr>
              <a:t>en.wikipedia.org</a:t>
            </a:r>
            <a:r>
              <a:rPr lang="en-US" sz="1200" b="0" u="none" dirty="0">
                <a:uFillTx/>
              </a:rPr>
              <a:t>/wiki/Meteorology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14</a:t>
            </a:fld>
            <a:endParaRPr lang="en-US"/>
          </a:p>
        </p:txBody>
      </p:sp>
    </p:spTree>
    <p:extLst>
      <p:ext uri="{BB962C8B-B14F-4D97-AF65-F5344CB8AC3E}">
        <p14:creationId xmlns:p14="http://schemas.microsoft.com/office/powerpoint/2010/main" val="584422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89" name="Shape 489"/>
          <p:cNvSpPr txBox="1">
            <a:spLocks noGrp="1"/>
          </p:cNvSpPr>
          <p:nvPr>
            <p:ph type="body" idx="1"/>
          </p:nvPr>
        </p:nvSpPr>
        <p:spPr>
          <a:xfrm>
            <a:off x="685800" y="4343400"/>
            <a:ext cx="5486399" cy="4114799"/>
          </a:xfrm>
          <a:prstGeom prst="rect">
            <a:avLst/>
          </a:prstGeom>
          <a:noFill/>
          <a:ln>
            <a:noFill/>
          </a:ln>
        </p:spPr>
        <p:txBody>
          <a:bodyPr lIns="91433" tIns="45704" rIns="91433" bIns="45704"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dirty="0">
                <a:uFillTx/>
              </a:rPr>
              <a:t>The climate has always</a:t>
            </a:r>
            <a:r>
              <a:rPr lang="en-US" sz="1200" b="0" u="none" baseline="0" dirty="0">
                <a:uFillTx/>
              </a:rPr>
              <a:t> been changing and is complex and highly dynamic</a:t>
            </a:r>
            <a:endParaRPr lang="en-US" sz="1200" b="0" u="none" dirty="0">
              <a:uFillTx/>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u="sng" dirty="0">
              <a:uFillTx/>
            </a:endParaRPr>
          </a:p>
          <a:p>
            <a:r>
              <a:rPr lang="en-US" dirty="0"/>
              <a:t>Flash animation available</a:t>
            </a:r>
            <a:r>
              <a:rPr lang="en-US" baseline="0" dirty="0"/>
              <a:t> for this figure in the References Section of the </a:t>
            </a:r>
            <a:r>
              <a:rPr lang="en-US" baseline="0" dirty="0" err="1"/>
              <a:t>Gdrive</a:t>
            </a:r>
            <a:r>
              <a:rPr lang="en-US" baseline="0" dirty="0"/>
              <a:t>  “symphony.swf” </a:t>
            </a:r>
          </a:p>
          <a:p>
            <a:endParaRPr lang="en-US" baseline="0" dirty="0"/>
          </a:p>
          <a:p>
            <a:r>
              <a:rPr lang="en-US" b="1" baseline="0" dirty="0"/>
              <a:t>Reference</a:t>
            </a:r>
            <a:r>
              <a:rPr lang="en-US" baseline="0" dirty="0"/>
              <a:t>: </a:t>
            </a:r>
          </a:p>
          <a:p>
            <a:r>
              <a:rPr lang="en-US" baseline="0" dirty="0"/>
              <a:t>C. Millar and MJ Furniss</a:t>
            </a:r>
          </a:p>
          <a:p>
            <a:endParaRPr dirty="0"/>
          </a:p>
        </p:txBody>
      </p:sp>
      <p:sp>
        <p:nvSpPr>
          <p:cNvPr id="490" name="Shape 490"/>
          <p:cNvSpPr txBox="1">
            <a:spLocks noGrp="1"/>
          </p:cNvSpPr>
          <p:nvPr>
            <p:ph type="sldNum" idx="12"/>
          </p:nvPr>
        </p:nvSpPr>
        <p:spPr>
          <a:xfrm>
            <a:off x="3884613" y="8685214"/>
            <a:ext cx="2971799" cy="457199"/>
          </a:xfrm>
          <a:prstGeom prst="rect">
            <a:avLst/>
          </a:prstGeom>
          <a:noFill/>
          <a:ln>
            <a:noFill/>
          </a:ln>
        </p:spPr>
        <p:txBody>
          <a:bodyPr lIns="91433" tIns="45704" rIns="91433" bIns="45704" anchor="b" anchorCtr="0">
            <a:noAutofit/>
          </a:bodyPr>
          <a:lstStyle/>
          <a:p>
            <a:pPr algn="r">
              <a:buSzPct val="25000"/>
            </a:pPr>
            <a:r>
              <a:rPr lang="en-US"/>
              <a:t> </a:t>
            </a:r>
          </a:p>
        </p:txBody>
      </p:sp>
    </p:spTree>
    <p:extLst>
      <p:ext uri="{BB962C8B-B14F-4D97-AF65-F5344CB8AC3E}">
        <p14:creationId xmlns:p14="http://schemas.microsoft.com/office/powerpoint/2010/main" val="791066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06" name="Shape 506"/>
          <p:cNvSpPr txBox="1">
            <a:spLocks noGrp="1"/>
          </p:cNvSpPr>
          <p:nvPr>
            <p:ph type="body" idx="1"/>
          </p:nvPr>
        </p:nvSpPr>
        <p:spPr>
          <a:xfrm>
            <a:off x="685800" y="4343400"/>
            <a:ext cx="5486399" cy="4114799"/>
          </a:xfrm>
          <a:prstGeom prst="rect">
            <a:avLst/>
          </a:prstGeom>
          <a:noFill/>
          <a:ln>
            <a:noFill/>
          </a:ln>
        </p:spPr>
        <p:txBody>
          <a:bodyPr lIns="91433" tIns="45704" rIns="91433" bIns="45704"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1" i="0" u="none" strike="noStrike" cap="none" baseline="0" dirty="0">
                <a:solidFill>
                  <a:srgbClr val="000000"/>
                </a:solidFill>
                <a:latin typeface="+mn-lt"/>
                <a:ea typeface="Arial"/>
                <a:cs typeface="Arial"/>
                <a:sym typeface="Arial"/>
              </a:rPr>
              <a:t>KEY MESSAGES: </a:t>
            </a:r>
          </a:p>
          <a:p>
            <a:pPr marL="171450" indent="-171450">
              <a:buSzPct val="25000"/>
              <a:buFont typeface="Arial" panose="020B0604020202020204" pitchFamily="34" charset="0"/>
              <a:buChar char="•"/>
            </a:pPr>
            <a:r>
              <a:rPr lang="en-US" sz="1200" b="1" i="1" dirty="0">
                <a:solidFill>
                  <a:srgbClr val="0070C0"/>
                </a:solidFill>
              </a:rPr>
              <a:t>Plate tectonics </a:t>
            </a:r>
          </a:p>
          <a:p>
            <a:pPr>
              <a:spcBef>
                <a:spcPts val="1963"/>
              </a:spcBef>
              <a:buSzPct val="25000"/>
            </a:pPr>
            <a:r>
              <a:rPr lang="en-US" sz="1200" dirty="0">
                <a:solidFill>
                  <a:srgbClr val="0070C0"/>
                </a:solidFill>
              </a:rPr>
              <a:t>Earth's surface is broken up into "lithospheric" plates that slowly move over the top of the mantle. </a:t>
            </a:r>
          </a:p>
          <a:p>
            <a:pPr>
              <a:spcBef>
                <a:spcPts val="1963"/>
              </a:spcBef>
              <a:buSzPct val="25000"/>
            </a:pPr>
            <a:r>
              <a:rPr lang="en-US" sz="1200" dirty="0">
                <a:solidFill>
                  <a:srgbClr val="0070C0"/>
                </a:solidFill>
              </a:rPr>
              <a:t>Movement determines placement on the earth relative to the poles and equator</a:t>
            </a:r>
          </a:p>
          <a:p>
            <a:pPr>
              <a:spcBef>
                <a:spcPts val="1963"/>
              </a:spcBef>
              <a:buSzPct val="25000"/>
            </a:pPr>
            <a:r>
              <a:rPr lang="en-US" sz="1200" dirty="0">
                <a:solidFill>
                  <a:srgbClr val="0070C0"/>
                </a:solidFill>
              </a:rPr>
              <a:t>The shape and size of the continents and ocean basins also affects climate. </a:t>
            </a:r>
          </a:p>
          <a:p>
            <a:endParaRPr lang="en-US" sz="1200" dirty="0">
              <a:solidFill>
                <a:srgbClr val="0070C0"/>
              </a:solidFill>
            </a:endParaRPr>
          </a:p>
          <a:p>
            <a:pPr marL="246225" indent="-171450">
              <a:spcBef>
                <a:spcPts val="1178"/>
              </a:spcBef>
              <a:buSzPct val="25000"/>
              <a:buFont typeface="Wingdings" panose="05000000000000000000" pitchFamily="2" charset="2"/>
              <a:buChar char="Ø"/>
            </a:pPr>
            <a:r>
              <a:rPr lang="en-US" sz="1200" dirty="0"/>
              <a:t>When plate tectonic processes lower sea level, exposed limestone or </a:t>
            </a:r>
            <a:r>
              <a:rPr lang="en-US" sz="1200" b="1" dirty="0"/>
              <a:t>carbonate rocks </a:t>
            </a:r>
            <a:r>
              <a:rPr lang="en-US" sz="1200" dirty="0"/>
              <a:t>undergo a weathering process releasing CO</a:t>
            </a:r>
            <a:r>
              <a:rPr lang="en-US" sz="1200" baseline="-25000" dirty="0"/>
              <a:t>2</a:t>
            </a:r>
            <a:r>
              <a:rPr lang="en-US" sz="1200" dirty="0"/>
              <a:t> into the atmosphere.</a:t>
            </a:r>
          </a:p>
          <a:p>
            <a:endParaRPr lang="en-US" sz="1200" dirty="0"/>
          </a:p>
          <a:p>
            <a:pPr marL="360525" indent="-285750">
              <a:spcBef>
                <a:spcPts val="1178"/>
              </a:spcBef>
              <a:buClr>
                <a:srgbClr val="000000"/>
              </a:buClr>
              <a:buSzPct val="25000"/>
              <a:buFont typeface="Wingdings" panose="05000000000000000000" pitchFamily="2" charset="2"/>
              <a:buChar char="Ø"/>
            </a:pPr>
            <a:r>
              <a:rPr lang="en-US" sz="1800" dirty="0">
                <a:solidFill>
                  <a:srgbClr val="000000"/>
                </a:solidFill>
              </a:rPr>
              <a:t>Most </a:t>
            </a:r>
            <a:r>
              <a:rPr lang="en-US" sz="1800" b="1" i="1" dirty="0">
                <a:solidFill>
                  <a:srgbClr val="000000"/>
                </a:solidFill>
              </a:rPr>
              <a:t>volcanic eruptions </a:t>
            </a:r>
            <a:r>
              <a:rPr lang="en-US" sz="1800" dirty="0">
                <a:solidFill>
                  <a:srgbClr val="000000"/>
                </a:solidFill>
              </a:rPr>
              <a:t>are caused by plate tectonic movement, leading to release aerosols into atmosphere which reduce global insolation and decrease global average temperature.</a:t>
            </a:r>
          </a:p>
          <a:p>
            <a:pPr marL="704132" lvl="1" indent="-317794">
              <a:spcBef>
                <a:spcPts val="1178"/>
              </a:spcBef>
              <a:buClr>
                <a:srgbClr val="000000"/>
              </a:buClr>
              <a:buSzPct val="100000"/>
              <a:buFont typeface="Arial"/>
              <a:buChar char="✧"/>
            </a:pPr>
            <a:r>
              <a:rPr lang="en-US" sz="2200" dirty="0">
                <a:solidFill>
                  <a:srgbClr val="000000"/>
                </a:solidFill>
              </a:rPr>
              <a:t>e.g., Aerosols Mt. Pinatubo eruption in 1991 in the Philippines reduced global insolation by 5% and decreased average global temperature by about 0.5% the following year</a:t>
            </a:r>
          </a:p>
          <a:p>
            <a:pPr marL="360525" indent="-285750">
              <a:spcBef>
                <a:spcPts val="1178"/>
              </a:spcBef>
              <a:spcAft>
                <a:spcPts val="589"/>
              </a:spcAft>
              <a:buClr>
                <a:srgbClr val="000000"/>
              </a:buClr>
              <a:buSzPct val="25000"/>
              <a:buFont typeface="Wingdings" panose="05000000000000000000" pitchFamily="2" charset="2"/>
              <a:buChar char="Ø"/>
            </a:pPr>
            <a:r>
              <a:rPr lang="en-US" sz="1800" b="1" dirty="0">
                <a:solidFill>
                  <a:srgbClr val="000000"/>
                </a:solidFill>
              </a:rPr>
              <a:t>Flood basalt eruptions </a:t>
            </a:r>
            <a:r>
              <a:rPr lang="en-US" sz="1800" dirty="0">
                <a:solidFill>
                  <a:srgbClr val="000000"/>
                </a:solidFill>
              </a:rPr>
              <a:t>are extremely rare, but strongly potential to climate effects. These propel ash, dust, and aerosols into the atmosphere, block sunlight  and cause global cooling. Together, the eruptions release CO</a:t>
            </a:r>
            <a:r>
              <a:rPr lang="en-US" sz="1800" baseline="-25000" dirty="0">
                <a:solidFill>
                  <a:srgbClr val="000000"/>
                </a:solidFill>
              </a:rPr>
              <a:t>2</a:t>
            </a:r>
            <a:r>
              <a:rPr lang="en-US" sz="1800" dirty="0">
                <a:solidFill>
                  <a:srgbClr val="000000"/>
                </a:solidFill>
              </a:rPr>
              <a:t> leading to global warming</a:t>
            </a:r>
            <a:r>
              <a:rPr lang="en-US" sz="2400" dirty="0">
                <a:solidFill>
                  <a:srgbClr val="000000"/>
                </a:solidFill>
              </a:rPr>
              <a:t>. </a:t>
            </a:r>
          </a:p>
          <a:p>
            <a:pPr marL="84122" indent="-9347">
              <a:spcBef>
                <a:spcPts val="1178"/>
              </a:spcBef>
              <a:spcAft>
                <a:spcPts val="589"/>
              </a:spcAft>
              <a:buClr>
                <a:srgbClr val="000000"/>
              </a:buClr>
              <a:buSzPct val="25000"/>
            </a:pPr>
            <a:endParaRPr lang="en-US" sz="2400" dirty="0">
              <a:solidFill>
                <a:srgbClr val="000000"/>
              </a:solidFill>
            </a:endParaRPr>
          </a:p>
          <a:p>
            <a:pPr marL="84122" marR="0" lvl="0" indent="-9347" algn="l" defTabSz="914400" rtl="0" eaLnBrk="1" fontAlgn="auto" latinLnBrk="0" hangingPunct="1">
              <a:lnSpc>
                <a:spcPct val="100000"/>
              </a:lnSpc>
              <a:spcBef>
                <a:spcPts val="1178"/>
              </a:spcBef>
              <a:spcAft>
                <a:spcPts val="589"/>
              </a:spcAft>
              <a:buClr>
                <a:srgbClr val="000000"/>
              </a:buClr>
              <a:buSzPct val="25000"/>
              <a:buFontTx/>
              <a:buNone/>
              <a:tabLst/>
              <a:defRPr/>
            </a:pPr>
            <a:r>
              <a:rPr lang="en-US" sz="2400" b="1" dirty="0">
                <a:solidFill>
                  <a:srgbClr val="000000"/>
                </a:solidFill>
              </a:rPr>
              <a:t>Reference</a:t>
            </a:r>
            <a:r>
              <a:rPr lang="en-US" sz="2400" dirty="0">
                <a:solidFill>
                  <a:srgbClr val="000000"/>
                </a:solidFill>
              </a:rPr>
              <a:t>: </a:t>
            </a:r>
          </a:p>
          <a:p>
            <a:pPr marL="84122" marR="0" lvl="0" indent="-9347" algn="l" defTabSz="914400" rtl="0" eaLnBrk="1" fontAlgn="auto" latinLnBrk="0" hangingPunct="1">
              <a:lnSpc>
                <a:spcPct val="100000"/>
              </a:lnSpc>
              <a:spcBef>
                <a:spcPts val="1178"/>
              </a:spcBef>
              <a:spcAft>
                <a:spcPts val="589"/>
              </a:spcAft>
              <a:buClr>
                <a:srgbClr val="000000"/>
              </a:buClr>
              <a:buSzPct val="25000"/>
              <a:buFontTx/>
              <a:buNone/>
              <a:tabLst/>
              <a:defRPr/>
            </a:pPr>
            <a:r>
              <a:rPr lang="en-US" sz="2400" dirty="0">
                <a:solidFill>
                  <a:srgbClr val="000000"/>
                </a:solidFill>
              </a:rPr>
              <a:t>http://</a:t>
            </a:r>
            <a:r>
              <a:rPr lang="en-US" sz="2400" dirty="0" err="1">
                <a:solidFill>
                  <a:srgbClr val="000000"/>
                </a:solidFill>
              </a:rPr>
              <a:t>commons.wikimedia.org</a:t>
            </a:r>
            <a:r>
              <a:rPr lang="en-US" sz="2400" dirty="0">
                <a:solidFill>
                  <a:srgbClr val="000000"/>
                </a:solidFill>
              </a:rPr>
              <a:t>/wiki/</a:t>
            </a:r>
            <a:r>
              <a:rPr lang="en-US" sz="2400" dirty="0" err="1">
                <a:solidFill>
                  <a:srgbClr val="000000"/>
                </a:solidFill>
              </a:rPr>
              <a:t>File:Blakey_500moll.jpg</a:t>
            </a:r>
            <a:endParaRPr lang="en-US" sz="2400" dirty="0">
              <a:solidFill>
                <a:srgbClr val="000000"/>
              </a:solidFill>
            </a:endParaRPr>
          </a:p>
          <a:p>
            <a:pPr marL="84122" indent="-9347">
              <a:spcBef>
                <a:spcPts val="1178"/>
              </a:spcBef>
              <a:spcAft>
                <a:spcPts val="589"/>
              </a:spcAft>
              <a:buClr>
                <a:srgbClr val="000000"/>
              </a:buClr>
              <a:buSzPct val="25000"/>
            </a:pPr>
            <a:endParaRPr lang="en-US" sz="2400" dirty="0">
              <a:solidFill>
                <a:srgbClr val="000000"/>
              </a:solidFill>
            </a:endParaRPr>
          </a:p>
          <a:p>
            <a:endParaRPr lang="en-US" sz="2400" dirty="0">
              <a:solidFill>
                <a:srgbClr val="000000"/>
              </a:solidFill>
            </a:endParaRPr>
          </a:p>
          <a:p>
            <a:endParaRPr lang="en-US" sz="2400" dirty="0">
              <a:solidFill>
                <a:srgbClr val="000000"/>
              </a:solidFill>
            </a:endParaRPr>
          </a:p>
          <a:p>
            <a:endParaRPr lang="en-US" sz="2400" dirty="0">
              <a:solidFill>
                <a:srgbClr val="000000"/>
              </a:solidFill>
            </a:endParaRPr>
          </a:p>
        </p:txBody>
      </p:sp>
      <p:sp>
        <p:nvSpPr>
          <p:cNvPr id="507" name="Shape 507"/>
          <p:cNvSpPr txBox="1">
            <a:spLocks noGrp="1"/>
          </p:cNvSpPr>
          <p:nvPr>
            <p:ph type="sldNum" idx="12"/>
          </p:nvPr>
        </p:nvSpPr>
        <p:spPr>
          <a:xfrm>
            <a:off x="3884613" y="8685214"/>
            <a:ext cx="2971799" cy="457199"/>
          </a:xfrm>
          <a:prstGeom prst="rect">
            <a:avLst/>
          </a:prstGeom>
          <a:noFill/>
          <a:ln>
            <a:noFill/>
          </a:ln>
        </p:spPr>
        <p:txBody>
          <a:bodyPr lIns="91433" tIns="45704" rIns="91433" bIns="45704" anchor="b" anchorCtr="0">
            <a:noAutofit/>
          </a:bodyPr>
          <a:lstStyle/>
          <a:p>
            <a:pPr algn="r">
              <a:buSzPct val="25000"/>
            </a:pPr>
            <a:r>
              <a:rPr lang="en-US"/>
              <a:t> </a:t>
            </a:r>
          </a:p>
        </p:txBody>
      </p:sp>
    </p:spTree>
    <p:extLst>
      <p:ext uri="{BB962C8B-B14F-4D97-AF65-F5344CB8AC3E}">
        <p14:creationId xmlns:p14="http://schemas.microsoft.com/office/powerpoint/2010/main" val="2303369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18" name="Shape 518"/>
          <p:cNvSpPr txBox="1">
            <a:spLocks noGrp="1"/>
          </p:cNvSpPr>
          <p:nvPr>
            <p:ph type="body" idx="1"/>
          </p:nvPr>
        </p:nvSpPr>
        <p:spPr>
          <a:xfrm>
            <a:off x="685800" y="4343400"/>
            <a:ext cx="5486399" cy="4114799"/>
          </a:xfrm>
          <a:prstGeom prst="rect">
            <a:avLst/>
          </a:prstGeom>
          <a:noFill/>
          <a:ln>
            <a:noFill/>
          </a:ln>
        </p:spPr>
        <p:txBody>
          <a:bodyPr lIns="91433" tIns="45704" rIns="91433" bIns="45704"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p>
          <a:p>
            <a:r>
              <a:rPr lang="en-US" dirty="0"/>
              <a:t>Answer is B.  It is not round, only</a:t>
            </a:r>
            <a:r>
              <a:rPr lang="en-US" baseline="0" dirty="0"/>
              <a:t> slightly elliptical</a:t>
            </a:r>
            <a:endParaRPr dirty="0"/>
          </a:p>
        </p:txBody>
      </p:sp>
      <p:sp>
        <p:nvSpPr>
          <p:cNvPr id="519" name="Shape 519"/>
          <p:cNvSpPr txBox="1">
            <a:spLocks noGrp="1"/>
          </p:cNvSpPr>
          <p:nvPr>
            <p:ph type="sldNum" idx="12"/>
          </p:nvPr>
        </p:nvSpPr>
        <p:spPr>
          <a:xfrm>
            <a:off x="3884613" y="8685214"/>
            <a:ext cx="2971799" cy="457199"/>
          </a:xfrm>
          <a:prstGeom prst="rect">
            <a:avLst/>
          </a:prstGeom>
          <a:noFill/>
          <a:ln>
            <a:noFill/>
          </a:ln>
        </p:spPr>
        <p:txBody>
          <a:bodyPr lIns="91433" tIns="45704" rIns="91433" bIns="45704" anchor="b" anchorCtr="0">
            <a:noAutofit/>
          </a:bodyPr>
          <a:lstStyle/>
          <a:p>
            <a:pPr algn="r">
              <a:buSzPct val="25000"/>
            </a:pPr>
            <a:r>
              <a:rPr lang="en-US"/>
              <a:t> </a:t>
            </a:r>
          </a:p>
        </p:txBody>
      </p:sp>
    </p:spTree>
    <p:extLst>
      <p:ext uri="{BB962C8B-B14F-4D97-AF65-F5344CB8AC3E}">
        <p14:creationId xmlns:p14="http://schemas.microsoft.com/office/powerpoint/2010/main" val="2881566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1" i="0" u="none" strike="noStrike" cap="none" baseline="0" dirty="0">
                <a:solidFill>
                  <a:srgbClr val="000000"/>
                </a:solidFill>
                <a:latin typeface="+mn-lt"/>
                <a:ea typeface="Arial"/>
                <a:cs typeface="Arial"/>
                <a:sym typeface="Arial"/>
              </a:rPr>
              <a:t>KEY MESSAGES: </a:t>
            </a:r>
          </a:p>
          <a:p>
            <a:pPr>
              <a:buNone/>
            </a:pPr>
            <a:r>
              <a:rPr lang="en-US" sz="1200" dirty="0"/>
              <a:t>Like all planets in our solar system, the Earth is in an elliptical orbit around our Sun. In Earth's case, its orbit is nearly circular, so that the difference between Earth's farthest point from the Sun and its closest point is very small. Earth's orbit defines a two-dimensional plane which we call the ecliptic. Since the Earth travels around the Sun in an almost perfect circle (the most accurate way to draw the earth's path around the Sun is as a circle), it really doesn't change by much how far away we are from the Sun. (Variations in orbital eccentricity have a small impact on the total amount of radiation received at the top of earth's atmosphere (on the order of 0.1%)  Besides, we have summer in North America when it is winter in South America, so something else must cause the seasons. </a:t>
            </a:r>
          </a:p>
          <a:p>
            <a:pPr>
              <a:buNone/>
            </a:pPr>
            <a:r>
              <a:rPr lang="en-US" sz="1200" dirty="0"/>
              <a:t> </a:t>
            </a:r>
          </a:p>
          <a:p>
            <a:endParaRPr lang="en-US" sz="1200" u="sng" dirty="0">
              <a:solidFill>
                <a:schemeClr val="hlink"/>
              </a:solidFill>
              <a:hlinkClick r:i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000000"/>
                </a:solidFill>
                <a:latin typeface="+mn-lt"/>
                <a:ea typeface="Arial"/>
                <a:cs typeface="Arial"/>
                <a:sym typeface="Arial"/>
              </a:rPr>
              <a:t>http://</a:t>
            </a:r>
            <a:r>
              <a:rPr lang="en-US" sz="1200" b="0" i="0" u="none" strike="noStrike" cap="none" baseline="0" dirty="0" err="1">
                <a:solidFill>
                  <a:srgbClr val="000000"/>
                </a:solidFill>
                <a:latin typeface="+mn-lt"/>
                <a:ea typeface="Arial"/>
                <a:cs typeface="Arial"/>
                <a:sym typeface="Arial"/>
              </a:rPr>
              <a:t>www.morehead.unc.edu</a:t>
            </a:r>
            <a:r>
              <a:rPr lang="en-US" sz="1200" b="0" i="0" u="none" strike="noStrike" cap="none" baseline="0" dirty="0">
                <a:solidFill>
                  <a:srgbClr val="000000"/>
                </a:solidFill>
                <a:latin typeface="+mn-lt"/>
                <a:ea typeface="Arial"/>
                <a:cs typeface="Arial"/>
                <a:sym typeface="Arial"/>
              </a:rPr>
              <a:t>/Shows/EMS/</a:t>
            </a:r>
            <a:r>
              <a:rPr lang="en-US" sz="1200" b="0" i="0" u="none" strike="noStrike" cap="none" baseline="0" dirty="0" err="1">
                <a:solidFill>
                  <a:srgbClr val="000000"/>
                </a:solidFill>
                <a:latin typeface="+mn-lt"/>
                <a:ea typeface="Arial"/>
                <a:cs typeface="Arial"/>
                <a:sym typeface="Arial"/>
              </a:rPr>
              <a:t>seasons.htm</a:t>
            </a:r>
            <a:endParaRPr lang="en-US" sz="1200" b="0" i="0" u="none" strike="noStrike" cap="none" baseline="0" dirty="0">
              <a:solidFill>
                <a:srgbClr val="000000"/>
              </a:solidFill>
              <a:latin typeface="+mn-lt"/>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18</a:t>
            </a:fld>
            <a:endParaRPr lang="en-US"/>
          </a:p>
        </p:txBody>
      </p:sp>
    </p:spTree>
    <p:extLst>
      <p:ext uri="{BB962C8B-B14F-4D97-AF65-F5344CB8AC3E}">
        <p14:creationId xmlns:p14="http://schemas.microsoft.com/office/powerpoint/2010/main" val="2012176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KEY MESSAGES: </a:t>
            </a:r>
            <a:endParaRPr lang="en-US" u="none" dirty="0"/>
          </a:p>
          <a:p>
            <a:pPr marL="171450" indent="-171450">
              <a:buFontTx/>
              <a:buChar char="-"/>
            </a:pPr>
            <a:r>
              <a:rPr lang="en-US" dirty="0"/>
              <a:t>Explain what</a:t>
            </a:r>
            <a:r>
              <a:rPr lang="en-US" baseline="0" dirty="0"/>
              <a:t> the purpose of this video and ask students to note down for discussion after watching </a:t>
            </a:r>
          </a:p>
          <a:p>
            <a:pPr marL="171450" indent="-171450">
              <a:buFontTx/>
              <a:buChar char="-"/>
            </a:pPr>
            <a:r>
              <a:rPr lang="en-US" dirty="0"/>
              <a:t>5</a:t>
            </a:r>
            <a:r>
              <a:rPr lang="en-US" baseline="0" dirty="0"/>
              <a:t> mins recap. </a:t>
            </a:r>
          </a:p>
          <a:p>
            <a:pPr marL="0" indent="0">
              <a:buFontTx/>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mn-lt"/>
                <a:ea typeface="Arial"/>
                <a:cs typeface="Arial"/>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n-lt"/>
                <a:ea typeface="Arial"/>
                <a:cs typeface="Arial"/>
              </a:rPr>
              <a:t>http://</a:t>
            </a:r>
            <a:r>
              <a:rPr lang="en-US" sz="1200" dirty="0" err="1">
                <a:solidFill>
                  <a:srgbClr val="000000"/>
                </a:solidFill>
                <a:latin typeface="+mn-lt"/>
                <a:ea typeface="Arial"/>
                <a:cs typeface="Arial"/>
              </a:rPr>
              <a:t>esminfo.prenhall.com</a:t>
            </a:r>
            <a:r>
              <a:rPr lang="en-US" sz="1200" dirty="0">
                <a:solidFill>
                  <a:srgbClr val="000000"/>
                </a:solidFill>
                <a:latin typeface="+mn-lt"/>
                <a:ea typeface="Arial"/>
                <a:cs typeface="Arial"/>
              </a:rPr>
              <a:t>/science/</a:t>
            </a:r>
            <a:r>
              <a:rPr lang="en-US" sz="1200" dirty="0" err="1">
                <a:solidFill>
                  <a:srgbClr val="000000"/>
                </a:solidFill>
                <a:latin typeface="+mn-lt"/>
                <a:ea typeface="Arial"/>
                <a:cs typeface="Arial"/>
              </a:rPr>
              <a:t>geoanimations</a:t>
            </a:r>
            <a:r>
              <a:rPr lang="en-US" sz="1200" dirty="0">
                <a:solidFill>
                  <a:srgbClr val="000000"/>
                </a:solidFill>
                <a:latin typeface="+mn-lt"/>
                <a:ea typeface="Arial"/>
                <a:cs typeface="Arial"/>
              </a:rPr>
              <a:t>/animations/</a:t>
            </a:r>
            <a:r>
              <a:rPr lang="en-US" sz="1200" dirty="0" err="1">
                <a:solidFill>
                  <a:srgbClr val="000000"/>
                </a:solidFill>
                <a:latin typeface="+mn-lt"/>
                <a:ea typeface="Arial"/>
                <a:cs typeface="Arial"/>
              </a:rPr>
              <a:t>01_EarthSun_E2.html</a:t>
            </a:r>
            <a:endParaRPr lang="en" sz="1200" dirty="0">
              <a:solidFill>
                <a:srgbClr val="000000"/>
              </a:solidFill>
              <a:latin typeface="+mn-lt"/>
              <a:ea typeface="Arial"/>
              <a:cs typeface="Arial"/>
              <a:sym typeface="Arial"/>
            </a:endParaRPr>
          </a:p>
          <a:p>
            <a:pPr marL="0" indent="0">
              <a:buFontTx/>
              <a:buNone/>
            </a:pPr>
            <a:endParaRPr lang="en-US" dirty="0"/>
          </a:p>
        </p:txBody>
      </p:sp>
    </p:spTree>
    <p:extLst>
      <p:ext uri="{BB962C8B-B14F-4D97-AF65-F5344CB8AC3E}">
        <p14:creationId xmlns:p14="http://schemas.microsoft.com/office/powerpoint/2010/main" val="1567569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399" cy="4114799"/>
          </a:xfrm>
          <a:prstGeom prst="rect">
            <a:avLst/>
          </a:prstGeom>
          <a:noFill/>
          <a:ln>
            <a:noFill/>
          </a:ln>
        </p:spPr>
        <p:txBody>
          <a:bodyPr lIns="91433" tIns="45704" rIns="91433" bIns="45704"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1" i="0" u="none" strike="noStrike" cap="none" baseline="0" dirty="0">
                <a:solidFill>
                  <a:srgbClr val="000000"/>
                </a:solidFill>
                <a:latin typeface="+mn-lt"/>
                <a:ea typeface="Arial"/>
                <a:cs typeface="Arial"/>
                <a:sym typeface="Arial"/>
              </a:rPr>
              <a:t>KEY MESSAGES: </a:t>
            </a:r>
          </a:p>
          <a:p>
            <a:pPr>
              <a:buSzPct val="25000"/>
            </a:pPr>
            <a:endParaRPr lang="en-US" sz="1200" dirty="0">
              <a:solidFill>
                <a:srgbClr val="0070C0"/>
              </a:solidFill>
              <a:latin typeface="Arial"/>
              <a:ea typeface="Arial"/>
              <a:cs typeface="Arial"/>
              <a:sym typeface="Arial"/>
            </a:endParaRPr>
          </a:p>
          <a:p>
            <a:pPr>
              <a:buSzPct val="25000"/>
            </a:pPr>
            <a:r>
              <a:rPr lang="en-US" sz="1200" dirty="0">
                <a:solidFill>
                  <a:srgbClr val="0070C0"/>
                </a:solidFill>
                <a:latin typeface="Arial"/>
                <a:ea typeface="Arial"/>
                <a:cs typeface="Arial"/>
                <a:sym typeface="Arial"/>
              </a:rPr>
              <a:t>Variations in the Earth’s Position relative to the Sun </a:t>
            </a:r>
          </a:p>
          <a:p>
            <a:pPr marL="171450" indent="-171450">
              <a:spcBef>
                <a:spcPts val="1766"/>
              </a:spcBef>
              <a:buSzPct val="25000"/>
              <a:buFont typeface="Arial" panose="020B0604020202020204" pitchFamily="34" charset="0"/>
              <a:buChar char="•"/>
            </a:pPr>
            <a:r>
              <a:rPr lang="en-US" sz="1200" b="1" i="1" dirty="0">
                <a:solidFill>
                  <a:srgbClr val="0070C0"/>
                </a:solidFill>
              </a:rPr>
              <a:t>Eccentricity</a:t>
            </a:r>
            <a:r>
              <a:rPr lang="en-US" sz="1200" b="1" dirty="0">
                <a:solidFill>
                  <a:srgbClr val="0070C0"/>
                </a:solidFill>
              </a:rPr>
              <a:t> </a:t>
            </a:r>
            <a:r>
              <a:rPr lang="en-US" sz="1200" dirty="0">
                <a:solidFill>
                  <a:srgbClr val="0070C0"/>
                </a:solidFill>
              </a:rPr>
              <a:t>- Earth’s orbit around the Sun changing from a </a:t>
            </a:r>
            <a:r>
              <a:rPr lang="en-US" sz="1200" i="1" dirty="0">
                <a:solidFill>
                  <a:srgbClr val="0070C0"/>
                </a:solidFill>
              </a:rPr>
              <a:t>more</a:t>
            </a:r>
            <a:r>
              <a:rPr lang="en-US" sz="1200" dirty="0">
                <a:solidFill>
                  <a:srgbClr val="0070C0"/>
                </a:solidFill>
              </a:rPr>
              <a:t> </a:t>
            </a:r>
            <a:r>
              <a:rPr lang="en-US" sz="1200" i="1" dirty="0">
                <a:solidFill>
                  <a:srgbClr val="0070C0"/>
                </a:solidFill>
              </a:rPr>
              <a:t>circular route to more elliptical </a:t>
            </a:r>
            <a:r>
              <a:rPr lang="en-US" sz="1200" dirty="0">
                <a:solidFill>
                  <a:srgbClr val="0070C0"/>
                </a:solidFill>
              </a:rPr>
              <a:t>one in a cycle from 90,000 to 100,000 years.</a:t>
            </a:r>
          </a:p>
          <a:p>
            <a:pPr marL="171450" indent="-171450">
              <a:spcBef>
                <a:spcPts val="1766"/>
              </a:spcBef>
              <a:buSzPct val="25000"/>
              <a:buFont typeface="Arial" panose="020B0604020202020204" pitchFamily="34" charset="0"/>
              <a:buChar char="•"/>
            </a:pPr>
            <a:r>
              <a:rPr lang="en-US" sz="1200" b="1" i="1" dirty="0">
                <a:solidFill>
                  <a:srgbClr val="0070C0"/>
                </a:solidFill>
              </a:rPr>
              <a:t>Obliquity</a:t>
            </a:r>
            <a:r>
              <a:rPr lang="en-US" sz="1200" dirty="0">
                <a:solidFill>
                  <a:srgbClr val="0070C0"/>
                </a:solidFill>
              </a:rPr>
              <a:t> is the axial tilt of the Earth rotating around the Sun. This tilt changes the Earth’s seasons throughout  the year. It varies between 21.5 and 23.5 degree over a period of about 41,000 years. </a:t>
            </a:r>
          </a:p>
          <a:p>
            <a:pPr marL="171450" indent="-171450">
              <a:spcBef>
                <a:spcPts val="1766"/>
              </a:spcBef>
              <a:buSzPct val="25000"/>
              <a:buFont typeface="Arial" panose="020B0604020202020204" pitchFamily="34" charset="0"/>
              <a:buChar char="•"/>
            </a:pPr>
            <a:r>
              <a:rPr lang="en-US" sz="1200" b="1" dirty="0">
                <a:solidFill>
                  <a:srgbClr val="0070C0"/>
                </a:solidFill>
              </a:rPr>
              <a:t>Precession</a:t>
            </a:r>
            <a:r>
              <a:rPr lang="en-US" sz="1200" dirty="0">
                <a:solidFill>
                  <a:srgbClr val="0070C0"/>
                </a:solidFill>
              </a:rPr>
              <a:t> – Like a rotating toy top, the direction of the rotation axis executes a slow precession with a period of 26,000 years.</a:t>
            </a:r>
          </a:p>
          <a:p>
            <a:pPr marL="171450" indent="-171450">
              <a:spcBef>
                <a:spcPts val="1178"/>
              </a:spcBef>
              <a:buClr>
                <a:srgbClr val="0070C0"/>
              </a:buClr>
              <a:buSzPct val="25000"/>
              <a:buFont typeface="Arial" panose="020B0604020202020204" pitchFamily="34" charset="0"/>
              <a:buChar char="•"/>
            </a:pPr>
            <a:r>
              <a:rPr lang="en-US" sz="1200" dirty="0">
                <a:solidFill>
                  <a:srgbClr val="0070C0"/>
                </a:solidFill>
              </a:rPr>
              <a:t>Earth’s axis of rotation now points toward Polaris (the North Star). </a:t>
            </a:r>
            <a:endParaRPr lang="en-US" sz="1800" b="1" i="1" dirty="0"/>
          </a:p>
          <a:p>
            <a:pPr>
              <a:spcBef>
                <a:spcPts val="1178"/>
              </a:spcBef>
              <a:buClr>
                <a:srgbClr val="0070C0"/>
              </a:buClr>
              <a:buSzPct val="25000"/>
            </a:pPr>
            <a:endParaRPr lang="en-US" sz="1800" b="1" i="1" dirty="0"/>
          </a:p>
          <a:p>
            <a:pPr marL="224325" indent="-224325">
              <a:buClr>
                <a:srgbClr val="000000"/>
              </a:buClr>
              <a:buSzPct val="100000"/>
              <a:buFont typeface="Arial"/>
              <a:buAutoNum type="arabicPeriod"/>
            </a:pPr>
            <a:r>
              <a:rPr lang="en-US" sz="1800" b="1" i="1" dirty="0"/>
              <a:t>Eccentricity</a:t>
            </a:r>
            <a:r>
              <a:rPr lang="en-US" sz="1800" dirty="0"/>
              <a:t> : When the orbit is more circular, as it is now, the amount of solar radiation the Earth receives during a year differs by only 6%. When the orbit is at its most elliptical, solar radiation varies by between 20% and 30%. Such a large variation in solar radiation profoundly affects global climate.</a:t>
            </a:r>
          </a:p>
          <a:p>
            <a:pPr marL="224325" indent="-224325">
              <a:buClr>
                <a:srgbClr val="000000"/>
              </a:buClr>
              <a:buSzPct val="100000"/>
              <a:buFont typeface="Arial"/>
              <a:buAutoNum type="arabicPeriod"/>
            </a:pPr>
            <a:r>
              <a:rPr lang="en-US" sz="1800" b="1" i="1" dirty="0"/>
              <a:t>Obliquity: </a:t>
            </a:r>
            <a:r>
              <a:rPr lang="en-US" sz="1800" dirty="0"/>
              <a:t>The Northern Hemisphere is tilted the most toward the Sun on summer solstice (June 21 or 22), when the Sun’s rays reach the farthest north. The Northern Hemisphere is tilted farthest away from the Sun on winter solstice (December 21 or 22). The smaller the planet’s tilt, the less variation there is between summer and winter in the middle and high latitudes. When winters are milder and summers are cooler in the high latitudes, glaciers are more likely to form.</a:t>
            </a:r>
          </a:p>
          <a:p>
            <a:pPr marL="224325" indent="-224325">
              <a:buClr>
                <a:srgbClr val="000000"/>
              </a:buClr>
              <a:buSzPct val="100000"/>
              <a:buFont typeface="Arial"/>
              <a:buAutoNum type="arabicPeriod"/>
            </a:pPr>
            <a:r>
              <a:rPr lang="en-US" sz="1800" dirty="0"/>
              <a:t>The Northern Hemisphere’s summer will take place when Earth is closest to the Sun (unlike now) and Northern Hemisphere winter will be when Earth is farthest from the Sun (also unlike now). As a result, winters will be much colder and summers will be much warmer than they are today.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rgbClr val="000000"/>
                </a:solidFill>
                <a:latin typeface="+mn-lt"/>
                <a:ea typeface="Arial"/>
                <a:cs typeface="Arial"/>
                <a:sym typeface="Arial"/>
              </a:rPr>
              <a:t>Reference: </a:t>
            </a:r>
            <a:r>
              <a:rPr lang="en-US" sz="1800" b="0" i="0" u="none" strike="noStrike" cap="none" baseline="0" dirty="0">
                <a:solidFill>
                  <a:srgbClr val="000000"/>
                </a:solidFill>
                <a:latin typeface="+mn-lt"/>
                <a:ea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dirty="0"/>
              <a:t>http://</a:t>
            </a:r>
            <a:r>
              <a:rPr lang="en-US" sz="1800" b="0" i="1" dirty="0" err="1"/>
              <a:t>en.wikipedia.org</a:t>
            </a:r>
            <a:r>
              <a:rPr lang="en-US" sz="1800" b="0" i="1" dirty="0"/>
              <a:t>/wiki/Precession (more information about precession)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dirty="0"/>
              <a:t>http://</a:t>
            </a:r>
            <a:r>
              <a:rPr lang="en-US" sz="1800" b="0" i="1" dirty="0" err="1"/>
              <a:t>deschutes.gso.uri.edu</a:t>
            </a:r>
            <a:r>
              <a:rPr lang="en-US" sz="1800" b="0" i="1" dirty="0"/>
              <a:t>/~</a:t>
            </a:r>
            <a:r>
              <a:rPr lang="en-US" sz="1800" b="0" i="1" dirty="0" err="1"/>
              <a:t>rutherfo</a:t>
            </a:r>
            <a:r>
              <a:rPr lang="en-US" sz="1800" b="0" i="1" dirty="0"/>
              <a:t>/</a:t>
            </a:r>
            <a:r>
              <a:rPr lang="en-US" sz="1800" b="0" i="1" dirty="0" err="1"/>
              <a:t>milankovitch.html</a:t>
            </a:r>
            <a:endParaRPr lang="en-US" sz="1800" b="0" i="0" u="none" strike="noStrike" cap="none" baseline="0" dirty="0">
              <a:solidFill>
                <a:srgbClr val="000000"/>
              </a:solidFill>
              <a:latin typeface="+mn-lt"/>
              <a:ea typeface="Arial"/>
              <a:cs typeface="Arial"/>
              <a:sym typeface="Arial"/>
            </a:endParaRPr>
          </a:p>
          <a:p>
            <a:endParaRPr lang="en-US" sz="1800" dirty="0"/>
          </a:p>
          <a:p>
            <a:endParaRPr lang="en-US" sz="1800" dirty="0"/>
          </a:p>
        </p:txBody>
      </p:sp>
      <p:sp>
        <p:nvSpPr>
          <p:cNvPr id="537" name="Shape 537"/>
          <p:cNvSpPr txBox="1">
            <a:spLocks noGrp="1"/>
          </p:cNvSpPr>
          <p:nvPr>
            <p:ph type="sldNum" idx="12"/>
          </p:nvPr>
        </p:nvSpPr>
        <p:spPr>
          <a:xfrm>
            <a:off x="3884613" y="8685214"/>
            <a:ext cx="2971799" cy="457199"/>
          </a:xfrm>
          <a:prstGeom prst="rect">
            <a:avLst/>
          </a:prstGeom>
          <a:noFill/>
          <a:ln>
            <a:noFill/>
          </a:ln>
        </p:spPr>
        <p:txBody>
          <a:bodyPr lIns="91433" tIns="45704" rIns="91433" bIns="45704" anchor="b" anchorCtr="0">
            <a:noAutofit/>
          </a:bodyPr>
          <a:lstStyle/>
          <a:p>
            <a:pPr algn="r">
              <a:buSzPct val="25000"/>
            </a:pPr>
            <a:r>
              <a:rPr lang="en-US"/>
              <a:t> </a:t>
            </a:r>
          </a:p>
        </p:txBody>
      </p:sp>
    </p:spTree>
    <p:extLst>
      <p:ext uri="{BB962C8B-B14F-4D97-AF65-F5344CB8AC3E}">
        <p14:creationId xmlns:p14="http://schemas.microsoft.com/office/powerpoint/2010/main" val="3889606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57" name="Shape 557"/>
          <p:cNvSpPr txBox="1">
            <a:spLocks noGrp="1"/>
          </p:cNvSpPr>
          <p:nvPr>
            <p:ph type="body" idx="1"/>
          </p:nvPr>
        </p:nvSpPr>
        <p:spPr>
          <a:xfrm>
            <a:off x="1118152" y="4272197"/>
            <a:ext cx="4472609" cy="4047344"/>
          </a:xfrm>
          <a:prstGeom prst="rect">
            <a:avLst/>
          </a:prstGeom>
          <a:noFill/>
          <a:ln>
            <a:noFill/>
          </a:ln>
        </p:spPr>
        <p:txBody>
          <a:bodyPr lIns="91433" tIns="45704" rIns="91433" bIns="45704"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rgbClr val="000000"/>
                </a:solidFill>
                <a:latin typeface="+mn-lt"/>
                <a:ea typeface="Arial"/>
                <a:cs typeface="Arial"/>
                <a:sym typeface="Arial"/>
              </a:rPr>
              <a:t>KEY MESSAGES: </a:t>
            </a:r>
          </a:p>
          <a:p>
            <a:pPr>
              <a:buNone/>
            </a:pPr>
            <a:r>
              <a:rPr lang="en-US" sz="1800" dirty="0"/>
              <a:t>Since 1978, a series of satellite instruments have measured the energy output of the sun directly. The satellite data show a very slight drop in solar irradiance (which is a measure of the amount of energy the sun gives off) over this time period. So the sun doesn't appear to be responsible for the warming trend observed over the past 30 years.</a:t>
            </a:r>
          </a:p>
          <a:p>
            <a:pPr>
              <a:buNone/>
            </a:pPr>
            <a:r>
              <a:rPr lang="en-US" sz="1800" dirty="0"/>
              <a:t>Longer-term estimates of solar irradiance have been made using sunspot records and other so-called “proxy indicators,” such as the amount of carbon in tree rings. The most recent analyses of these proxies indicate that solar irradiance changes cannot plausibly account for more than 10 percent of the 20th century’s warming.</a:t>
            </a:r>
          </a:p>
          <a:p>
            <a:endParaRPr lang="en-US" sz="1800" u="sng" dirty="0">
              <a:solidFill>
                <a:schemeClr val="hlink"/>
              </a:solidFill>
              <a:hlinkClick r:i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rgbClr val="000000"/>
                </a:solidFill>
                <a:latin typeface="+mn-lt"/>
                <a:ea typeface="Arial"/>
                <a:cs typeface="Arial"/>
                <a:sym typeface="Arial"/>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rgbClr val="000000"/>
                </a:solidFill>
                <a:latin typeface="+mn-lt"/>
                <a:ea typeface="Arial"/>
                <a:cs typeface="Arial"/>
                <a:sym typeface="Arial"/>
              </a:rPr>
              <a:t>http://</a:t>
            </a:r>
            <a:r>
              <a:rPr lang="en-US" sz="1800" b="0" i="0" u="none" strike="noStrike" cap="none" baseline="0" dirty="0" err="1">
                <a:solidFill>
                  <a:srgbClr val="000000"/>
                </a:solidFill>
                <a:latin typeface="+mn-lt"/>
                <a:ea typeface="Arial"/>
                <a:cs typeface="Arial"/>
                <a:sym typeface="Arial"/>
              </a:rPr>
              <a:t>climate.nasa.gov</a:t>
            </a:r>
            <a:r>
              <a:rPr lang="en-US" sz="1800" b="0" i="0" u="none" strike="noStrike" cap="none" baseline="0" dirty="0">
                <a:solidFill>
                  <a:srgbClr val="000000"/>
                </a:solidFill>
                <a:latin typeface="+mn-lt"/>
                <a:ea typeface="Arial"/>
                <a:cs typeface="Arial"/>
                <a:sym typeface="Arial"/>
              </a:rPr>
              <a:t>/causes/</a:t>
            </a:r>
          </a:p>
          <a:p>
            <a:endParaRPr lang="en-US" sz="1800" u="sng" dirty="0">
              <a:solidFill>
                <a:schemeClr val="hlink"/>
              </a:solidFill>
              <a:hlinkClick r:id=""/>
            </a:endParaRPr>
          </a:p>
        </p:txBody>
      </p:sp>
      <p:sp>
        <p:nvSpPr>
          <p:cNvPr id="558" name="Shape 558"/>
          <p:cNvSpPr txBox="1">
            <a:spLocks noGrp="1"/>
          </p:cNvSpPr>
          <p:nvPr>
            <p:ph type="sldNum" idx="12"/>
          </p:nvPr>
        </p:nvSpPr>
        <p:spPr>
          <a:xfrm>
            <a:off x="3884613" y="8685214"/>
            <a:ext cx="2971799" cy="457199"/>
          </a:xfrm>
          <a:prstGeom prst="rect">
            <a:avLst/>
          </a:prstGeom>
          <a:noFill/>
          <a:ln>
            <a:noFill/>
          </a:ln>
        </p:spPr>
        <p:txBody>
          <a:bodyPr lIns="91433" tIns="45704" rIns="91433" bIns="45704" anchor="b" anchorCtr="0">
            <a:noAutofit/>
          </a:bodyPr>
          <a:lstStyle/>
          <a:p>
            <a:pPr algn="r">
              <a:buSzPct val="25000"/>
            </a:pPr>
            <a:r>
              <a:rPr lang="en-US"/>
              <a:t> </a:t>
            </a:r>
          </a:p>
        </p:txBody>
      </p:sp>
    </p:spTree>
    <p:extLst>
      <p:ext uri="{BB962C8B-B14F-4D97-AF65-F5344CB8AC3E}">
        <p14:creationId xmlns:p14="http://schemas.microsoft.com/office/powerpoint/2010/main" val="427693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9EFE7C-57AF-45CC-AF53-591D05E6A11B}"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613660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51" name="Shape 551"/>
          <p:cNvSpPr txBox="1">
            <a:spLocks noGrp="1"/>
          </p:cNvSpPr>
          <p:nvPr>
            <p:ph type="body" idx="1"/>
          </p:nvPr>
        </p:nvSpPr>
        <p:spPr>
          <a:xfrm>
            <a:off x="685800" y="4343400"/>
            <a:ext cx="5486399" cy="4114799"/>
          </a:xfrm>
          <a:prstGeom prst="rect">
            <a:avLst/>
          </a:prstGeom>
          <a:noFill/>
          <a:ln>
            <a:noFill/>
          </a:ln>
        </p:spPr>
        <p:txBody>
          <a:bodyPr lIns="91433" tIns="45704" rIns="91433" bIns="45704"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p>
          <a:p>
            <a:endParaRPr lang="en-US" dirty="0"/>
          </a:p>
          <a:p>
            <a:r>
              <a:rPr lang="en-US" dirty="0"/>
              <a:t>See next slide for the answer, however,</a:t>
            </a:r>
            <a:r>
              <a:rPr lang="en-US" baseline="0" dirty="0"/>
              <a:t> while it does fluctuate there have been no long term observable changes.  So “A” is the correct answer.</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Indeed, t</a:t>
            </a:r>
            <a:r>
              <a:rPr lang="en-US" sz="1200" dirty="0"/>
              <a:t>he output of energy from the sun has been monitored by satellites for thirty years and has </a:t>
            </a:r>
            <a:r>
              <a:rPr lang="en-US" sz="1200" b="1" dirty="0"/>
              <a:t>not</a:t>
            </a:r>
            <a:r>
              <a:rPr lang="en-US" sz="1200" dirty="0"/>
              <a:t> increased during this period of rapid global warming.</a:t>
            </a:r>
          </a:p>
          <a:p>
            <a:endParaRPr dirty="0"/>
          </a:p>
        </p:txBody>
      </p:sp>
      <p:sp>
        <p:nvSpPr>
          <p:cNvPr id="552" name="Shape 552"/>
          <p:cNvSpPr txBox="1">
            <a:spLocks noGrp="1"/>
          </p:cNvSpPr>
          <p:nvPr>
            <p:ph type="sldNum" idx="12"/>
          </p:nvPr>
        </p:nvSpPr>
        <p:spPr>
          <a:xfrm>
            <a:off x="3884613" y="8685214"/>
            <a:ext cx="2971799" cy="457199"/>
          </a:xfrm>
          <a:prstGeom prst="rect">
            <a:avLst/>
          </a:prstGeom>
          <a:noFill/>
          <a:ln>
            <a:noFill/>
          </a:ln>
        </p:spPr>
        <p:txBody>
          <a:bodyPr lIns="91433" tIns="45704" rIns="91433" bIns="45704" anchor="b" anchorCtr="0">
            <a:noAutofit/>
          </a:bodyPr>
          <a:lstStyle/>
          <a:p>
            <a:pPr algn="r">
              <a:buSzPct val="25000"/>
            </a:pPr>
            <a:r>
              <a:rPr lang="en-US"/>
              <a:t> </a:t>
            </a:r>
          </a:p>
        </p:txBody>
      </p:sp>
    </p:spTree>
    <p:extLst>
      <p:ext uri="{BB962C8B-B14F-4D97-AF65-F5344CB8AC3E}">
        <p14:creationId xmlns:p14="http://schemas.microsoft.com/office/powerpoint/2010/main" val="495022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dirty="0"/>
              <a:t>:</a:t>
            </a:r>
            <a:r>
              <a:rPr lang="en-US" baseline="0" dirty="0"/>
              <a:t>  </a:t>
            </a:r>
          </a:p>
          <a:p>
            <a:r>
              <a:rPr lang="en-US" baseline="0" dirty="0" err="1"/>
              <a:t>Foukal</a:t>
            </a:r>
            <a:r>
              <a:rPr lang="en-US" baseline="0" dirty="0"/>
              <a:t> et al. 2006. Variations in solar luminosity and their effect on the Earth's climate. Nature 443: 161-166.</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23</a:t>
            </a:fld>
            <a:endParaRPr lang="en-US"/>
          </a:p>
        </p:txBody>
      </p:sp>
    </p:spTree>
    <p:extLst>
      <p:ext uri="{BB962C8B-B14F-4D97-AF65-F5344CB8AC3E}">
        <p14:creationId xmlns:p14="http://schemas.microsoft.com/office/powerpoint/2010/main" val="399084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71" name="Shape 571"/>
          <p:cNvSpPr txBox="1">
            <a:spLocks noGrp="1"/>
          </p:cNvSpPr>
          <p:nvPr>
            <p:ph type="body" idx="1"/>
          </p:nvPr>
        </p:nvSpPr>
        <p:spPr>
          <a:xfrm>
            <a:off x="685800" y="4343400"/>
            <a:ext cx="5486399" cy="4114799"/>
          </a:xfrm>
          <a:prstGeom prst="rect">
            <a:avLst/>
          </a:prstGeom>
          <a:noFill/>
          <a:ln>
            <a:noFill/>
          </a:ln>
        </p:spPr>
        <p:txBody>
          <a:bodyPr lIns="91433" tIns="45704" rIns="91433" bIns="45704"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rgbClr val="000000"/>
                </a:solidFill>
                <a:latin typeface="+mn-lt"/>
                <a:ea typeface="Arial"/>
                <a:cs typeface="Arial"/>
                <a:sym typeface="Arial"/>
              </a:rPr>
              <a:t>KEY MESSAGES: </a:t>
            </a:r>
          </a:p>
          <a:p>
            <a:pPr>
              <a:buClr>
                <a:srgbClr val="0070C0"/>
              </a:buClr>
              <a:buSzPct val="25000"/>
            </a:pPr>
            <a:r>
              <a:rPr lang="en-US" sz="1800" dirty="0">
                <a:solidFill>
                  <a:srgbClr val="0070C0"/>
                </a:solidFill>
                <a:latin typeface="Libre Baskerville"/>
                <a:ea typeface="Libre Baskerville"/>
                <a:cs typeface="Libre Baskerville"/>
                <a:sym typeface="Libre Baskerville"/>
              </a:rPr>
              <a:t>Solar cycles (sunspot cycles) explain a significant amount of the climate change we see on shorter timescales.</a:t>
            </a:r>
          </a:p>
          <a:p>
            <a:pPr>
              <a:buSzPct val="25000"/>
            </a:pPr>
            <a:r>
              <a:rPr lang="en-US" sz="1800" dirty="0"/>
              <a:t>Variations in solar radiation is in small number but it also influences the climate. </a:t>
            </a:r>
            <a:r>
              <a:rPr lang="en-US" sz="1800" dirty="0">
                <a:solidFill>
                  <a:srgbClr val="0070C0"/>
                </a:solidFill>
                <a:latin typeface="Libre Baskerville"/>
                <a:ea typeface="Libre Baskerville"/>
                <a:cs typeface="Libre Baskerville"/>
                <a:sym typeface="Libre Baskerville"/>
              </a:rPr>
              <a:t>Solar cycles (sunspot cycles) explain a significant amount of the climate change we see on shorter timescales.</a:t>
            </a:r>
          </a:p>
          <a:p>
            <a:endParaRPr lang="en-US" sz="1800" dirty="0">
              <a:solidFill>
                <a:srgbClr val="0070C0"/>
              </a:solidFill>
              <a:latin typeface="Libre Baskerville"/>
              <a:ea typeface="Libre Baskerville"/>
              <a:cs typeface="Libre Baskerville"/>
              <a:sym typeface="Libre Baskerville"/>
            </a:endParaRPr>
          </a:p>
          <a:p>
            <a:pPr>
              <a:buClr>
                <a:srgbClr val="000000"/>
              </a:buClr>
              <a:buSzPct val="25000"/>
            </a:pPr>
            <a:r>
              <a:rPr lang="en-US" sz="1200" b="1" i="1" dirty="0">
                <a:solidFill>
                  <a:srgbClr val="000000"/>
                </a:solidFill>
              </a:rPr>
              <a:t>Sunspot</a:t>
            </a:r>
            <a:r>
              <a:rPr lang="en-US" sz="1200" dirty="0">
                <a:solidFill>
                  <a:srgbClr val="000000"/>
                </a:solidFill>
              </a:rPr>
              <a:t> is caused by magnetic storm that appear as dark, relatively cool regions on the Sun’s surface.</a:t>
            </a:r>
          </a:p>
          <a:p>
            <a:endParaRPr lang="en-US" sz="1200" dirty="0">
              <a:solidFill>
                <a:srgbClr val="000000"/>
              </a:solidFill>
            </a:endParaRPr>
          </a:p>
          <a:p>
            <a:endParaRPr lang="en-US" sz="1800" dirty="0"/>
          </a:p>
          <a:p>
            <a:pPr>
              <a:buNone/>
            </a:pPr>
            <a:r>
              <a:rPr lang="en-US" b="1" dirty="0">
                <a:solidFill>
                  <a:schemeClr val="dk1"/>
                </a:solidFill>
                <a:latin typeface="Calibri"/>
                <a:ea typeface="Calibri"/>
                <a:cs typeface="Calibri"/>
                <a:sym typeface="Calibri"/>
              </a:rPr>
              <a:t>Sunspots</a:t>
            </a:r>
            <a:r>
              <a:rPr lang="en-US" dirty="0">
                <a:solidFill>
                  <a:schemeClr val="dk1"/>
                </a:solidFill>
                <a:latin typeface="Calibri"/>
                <a:ea typeface="Calibri"/>
                <a:cs typeface="Calibri"/>
                <a:sym typeface="Calibri"/>
              </a:rPr>
              <a:t> are temporary </a:t>
            </a:r>
            <a:r>
              <a:rPr lang="en-US" u="sng" dirty="0">
                <a:solidFill>
                  <a:schemeClr val="hlink"/>
                </a:solidFill>
                <a:latin typeface="Calibri"/>
                <a:ea typeface="Calibri"/>
                <a:cs typeface="Calibri"/>
                <a:sym typeface="Calibri"/>
                <a:hlinkClick r:id="rId3"/>
              </a:rPr>
              <a:t>phenomena</a:t>
            </a:r>
            <a:r>
              <a:rPr lang="en-US" dirty="0">
                <a:solidFill>
                  <a:schemeClr val="dk1"/>
                </a:solidFill>
                <a:latin typeface="Calibri"/>
                <a:ea typeface="Calibri"/>
                <a:cs typeface="Calibri"/>
                <a:sym typeface="Calibri"/>
              </a:rPr>
              <a:t> on the </a:t>
            </a:r>
            <a:r>
              <a:rPr lang="en-US" u="sng" dirty="0">
                <a:solidFill>
                  <a:schemeClr val="hlink"/>
                </a:solidFill>
                <a:latin typeface="Calibri"/>
                <a:ea typeface="Calibri"/>
                <a:cs typeface="Calibri"/>
                <a:sym typeface="Calibri"/>
                <a:hlinkClick r:id="rId4"/>
              </a:rPr>
              <a:t>photosphere</a:t>
            </a:r>
            <a:r>
              <a:rPr lang="en-US" dirty="0">
                <a:solidFill>
                  <a:schemeClr val="dk1"/>
                </a:solidFill>
                <a:latin typeface="Calibri"/>
                <a:ea typeface="Calibri"/>
                <a:cs typeface="Calibri"/>
                <a:sym typeface="Calibri"/>
              </a:rPr>
              <a:t> of the </a:t>
            </a:r>
            <a:r>
              <a:rPr lang="en-US" u="sng" dirty="0">
                <a:solidFill>
                  <a:schemeClr val="hlink"/>
                </a:solidFill>
                <a:latin typeface="Calibri"/>
                <a:ea typeface="Calibri"/>
                <a:cs typeface="Calibri"/>
                <a:sym typeface="Calibri"/>
                <a:hlinkClick r:id="rId5"/>
              </a:rPr>
              <a:t>Sun</a:t>
            </a:r>
            <a:r>
              <a:rPr lang="en-US" dirty="0">
                <a:solidFill>
                  <a:schemeClr val="dk1"/>
                </a:solidFill>
                <a:latin typeface="Calibri"/>
                <a:ea typeface="Calibri"/>
                <a:cs typeface="Calibri"/>
                <a:sym typeface="Calibri"/>
              </a:rPr>
              <a:t> that appear </a:t>
            </a:r>
            <a:r>
              <a:rPr lang="en-US" u="sng" dirty="0">
                <a:solidFill>
                  <a:schemeClr val="hlink"/>
                </a:solidFill>
                <a:latin typeface="Calibri"/>
                <a:ea typeface="Calibri"/>
                <a:cs typeface="Calibri"/>
                <a:sym typeface="Calibri"/>
                <a:hlinkClick r:id="rId6"/>
              </a:rPr>
              <a:t>visibly</a:t>
            </a:r>
            <a:r>
              <a:rPr lang="en-US" dirty="0">
                <a:solidFill>
                  <a:schemeClr val="dk1"/>
                </a:solidFill>
                <a:latin typeface="Calibri"/>
                <a:ea typeface="Calibri"/>
                <a:cs typeface="Calibri"/>
                <a:sym typeface="Calibri"/>
              </a:rPr>
              <a:t> as dark spots compared to surrounding regions. They are caused by intense </a:t>
            </a:r>
            <a:r>
              <a:rPr lang="en-US" u="sng" dirty="0">
                <a:solidFill>
                  <a:schemeClr val="hlink"/>
                </a:solidFill>
                <a:latin typeface="Calibri"/>
                <a:ea typeface="Calibri"/>
                <a:cs typeface="Calibri"/>
                <a:sym typeface="Calibri"/>
                <a:hlinkClick r:id="rId7"/>
              </a:rPr>
              <a:t>magnetic</a:t>
            </a:r>
            <a:r>
              <a:rPr lang="en-US" dirty="0">
                <a:solidFill>
                  <a:schemeClr val="dk1"/>
                </a:solidFill>
                <a:latin typeface="Calibri"/>
                <a:ea typeface="Calibri"/>
                <a:cs typeface="Calibri"/>
                <a:sym typeface="Calibri"/>
              </a:rPr>
              <a:t> activity, which inhibits </a:t>
            </a:r>
            <a:r>
              <a:rPr lang="en-US" u="sng" dirty="0">
                <a:solidFill>
                  <a:schemeClr val="hlink"/>
                </a:solidFill>
                <a:latin typeface="Calibri"/>
                <a:ea typeface="Calibri"/>
                <a:cs typeface="Calibri"/>
                <a:sym typeface="Calibri"/>
                <a:hlinkClick r:id="rId8"/>
              </a:rPr>
              <a:t>convection</a:t>
            </a:r>
            <a:r>
              <a:rPr lang="en-US" dirty="0">
                <a:solidFill>
                  <a:schemeClr val="dk1"/>
                </a:solidFill>
                <a:latin typeface="Calibri"/>
                <a:ea typeface="Calibri"/>
                <a:cs typeface="Calibri"/>
                <a:sym typeface="Calibri"/>
              </a:rPr>
              <a:t> by an effect comparable to the </a:t>
            </a:r>
            <a:r>
              <a:rPr lang="en-US" u="sng" dirty="0">
                <a:solidFill>
                  <a:schemeClr val="hlink"/>
                </a:solidFill>
                <a:latin typeface="Calibri"/>
                <a:ea typeface="Calibri"/>
                <a:cs typeface="Calibri"/>
                <a:sym typeface="Calibri"/>
                <a:hlinkClick r:id="rId9"/>
              </a:rPr>
              <a:t>eddy current brake</a:t>
            </a:r>
            <a:r>
              <a:rPr lang="en-US" dirty="0">
                <a:solidFill>
                  <a:schemeClr val="dk1"/>
                </a:solidFill>
                <a:latin typeface="Calibri"/>
                <a:ea typeface="Calibri"/>
                <a:cs typeface="Calibri"/>
                <a:sym typeface="Calibri"/>
              </a:rPr>
              <a:t>, forming areas of reduced surface temperature. They usually appear as pairs, with each sunspot having the opposite magnetic pole to the other. </a:t>
            </a:r>
          </a:p>
          <a:p>
            <a:pPr>
              <a:buNone/>
            </a:pPr>
            <a:r>
              <a:rPr lang="en-US" dirty="0">
                <a:solidFill>
                  <a:schemeClr val="dk1"/>
                </a:solidFill>
                <a:latin typeface="Calibri"/>
                <a:ea typeface="Calibri"/>
                <a:cs typeface="Calibri"/>
                <a:sym typeface="Calibri"/>
              </a:rPr>
              <a:t>Although they are at temperatures of roughly 2700–4200 °C, the contrast with the surrounding material at about 5,500 °C leaves them clearly visible as dark spots, as the luminous intensity of a heated </a:t>
            </a:r>
            <a:r>
              <a:rPr lang="en-US" u="sng" dirty="0">
                <a:solidFill>
                  <a:schemeClr val="hlink"/>
                </a:solidFill>
                <a:latin typeface="Calibri"/>
                <a:ea typeface="Calibri"/>
                <a:cs typeface="Calibri"/>
                <a:sym typeface="Calibri"/>
                <a:hlinkClick r:id="rId10"/>
              </a:rPr>
              <a:t>black body</a:t>
            </a:r>
            <a:r>
              <a:rPr lang="en-US" dirty="0">
                <a:solidFill>
                  <a:schemeClr val="dk1"/>
                </a:solidFill>
                <a:latin typeface="Calibri"/>
                <a:ea typeface="Calibri"/>
                <a:cs typeface="Calibri"/>
                <a:sym typeface="Calibri"/>
              </a:rPr>
              <a:t> (closely approximated by the photosphere) is a function of temperature to the fourth power. If the sunspot were isolated from the surrounding photosphere it would be brighter than the </a:t>
            </a:r>
            <a:r>
              <a:rPr lang="en-US" u="sng" dirty="0">
                <a:solidFill>
                  <a:schemeClr val="hlink"/>
                </a:solidFill>
                <a:latin typeface="Calibri"/>
                <a:ea typeface="Calibri"/>
                <a:cs typeface="Calibri"/>
                <a:sym typeface="Calibri"/>
                <a:hlinkClick r:id="rId11"/>
              </a:rPr>
              <a:t>Moon</a:t>
            </a:r>
            <a:r>
              <a:rPr lang="en-US" dirty="0">
                <a:solidFill>
                  <a:schemeClr val="dk1"/>
                </a:solidFill>
                <a:latin typeface="Calibri"/>
                <a:ea typeface="Calibri"/>
                <a:cs typeface="Calibri"/>
                <a:sym typeface="Calibri"/>
              </a:rPr>
              <a:t>. Sunspots expand and contract as they move across the surface of the Sun and can be as small as 16 kilometers and as large as 160,000 kilometers in diameter, making the larger ones visible from Earth without the aid of a </a:t>
            </a:r>
            <a:r>
              <a:rPr lang="en-US" u="sng" dirty="0">
                <a:solidFill>
                  <a:schemeClr val="hlink"/>
                </a:solidFill>
                <a:latin typeface="Calibri"/>
                <a:ea typeface="Calibri"/>
                <a:cs typeface="Calibri"/>
                <a:sym typeface="Calibri"/>
                <a:hlinkClick r:id="rId12"/>
              </a:rPr>
              <a:t>telescope</a:t>
            </a:r>
            <a:r>
              <a:rPr lang="en-US" dirty="0">
                <a:solidFill>
                  <a:schemeClr val="dk1"/>
                </a:solidFill>
                <a:latin typeface="Calibri"/>
                <a:ea typeface="Calibri"/>
                <a:cs typeface="Calibri"/>
                <a:sym typeface="Calibri"/>
              </a:rPr>
              <a:t>. They may also travel at relative speeds ("proper motions") of a few hundred meters per second when they first emerge onto the solar </a:t>
            </a:r>
            <a:r>
              <a:rPr lang="en-US" u="sng" dirty="0">
                <a:solidFill>
                  <a:schemeClr val="hlink"/>
                </a:solidFill>
                <a:latin typeface="Calibri"/>
                <a:ea typeface="Calibri"/>
                <a:cs typeface="Calibri"/>
                <a:sym typeface="Calibri"/>
                <a:hlinkClick r:id="rId4"/>
              </a:rPr>
              <a:t>photosphere</a:t>
            </a:r>
            <a:r>
              <a:rPr lang="en-US" dirty="0">
                <a:solidFill>
                  <a:schemeClr val="dk1"/>
                </a:solidFill>
                <a:latin typeface="Calibri"/>
                <a:ea typeface="Calibri"/>
                <a:cs typeface="Calibri"/>
                <a:sym typeface="Calibri"/>
              </a:rPr>
              <a:t>.</a:t>
            </a:r>
          </a:p>
          <a:p>
            <a:endParaRPr lang="en-US" dirty="0">
              <a:solidFill>
                <a:schemeClr val="dk1"/>
              </a:solidFill>
              <a:latin typeface="Calibri"/>
              <a:ea typeface="Calibri"/>
              <a:cs typeface="Calibri"/>
              <a:sym typeface="Calibri"/>
            </a:endParaRPr>
          </a:p>
          <a:p>
            <a:pPr>
              <a:buSzPct val="25000"/>
            </a:pPr>
            <a:r>
              <a:rPr lang="en-US" sz="1200" b="1" i="0" u="none" strike="noStrike" cap="none" baseline="0" dirty="0">
                <a:solidFill>
                  <a:srgbClr val="000000"/>
                </a:solidFill>
                <a:latin typeface="+mn-lt"/>
                <a:ea typeface="Arial"/>
                <a:cs typeface="Arial"/>
                <a:sym typeface="Arial"/>
              </a:rPr>
              <a:t>Reference:  </a:t>
            </a:r>
          </a:p>
          <a:p>
            <a:pPr marL="171450" indent="-171450">
              <a:buSzPct val="25000"/>
              <a:buFont typeface="Arial" panose="020B0604020202020204" pitchFamily="34" charset="0"/>
              <a:buChar char="•"/>
            </a:pPr>
            <a:r>
              <a:rPr lang="en-US" sz="1200" dirty="0"/>
              <a:t>Sunspot information: http://</a:t>
            </a:r>
            <a:r>
              <a:rPr lang="en-US" sz="1200" dirty="0" err="1"/>
              <a:t>solarscience.msfc.nasa.gov</a:t>
            </a:r>
            <a:r>
              <a:rPr lang="en-US" sz="1200" dirty="0"/>
              <a:t>/</a:t>
            </a:r>
            <a:r>
              <a:rPr lang="en-US" sz="1200" dirty="0" err="1"/>
              <a:t>SunspotCycle.shtml</a:t>
            </a:r>
            <a:endParaRPr lang="en-US" sz="1200" dirty="0"/>
          </a:p>
          <a:p>
            <a:pPr marL="171450" indent="-171450">
              <a:buFont typeface="Arial" panose="020B0604020202020204" pitchFamily="34" charset="0"/>
              <a:buChar char="•"/>
            </a:pPr>
            <a:endParaRPr lang="en-US" sz="1200" dirty="0"/>
          </a:p>
          <a:p>
            <a:pPr marL="171450" indent="-171450">
              <a:buSzPct val="25000"/>
              <a:buFont typeface="Arial" panose="020B0604020202020204" pitchFamily="34" charset="0"/>
              <a:buChar char="•"/>
            </a:pPr>
            <a:r>
              <a:rPr lang="en-US" sz="1200" dirty="0"/>
              <a:t>http://</a:t>
            </a:r>
            <a:r>
              <a:rPr lang="en-US" sz="1200" dirty="0" err="1"/>
              <a:t>en.wikipedia.org</a:t>
            </a:r>
            <a:r>
              <a:rPr lang="en-US" sz="1200" dirty="0"/>
              <a:t>/wiki/</a:t>
            </a:r>
            <a:r>
              <a:rPr lang="en-US" sz="1200" dirty="0" err="1"/>
              <a:t>Solar_variation</a:t>
            </a:r>
            <a:endParaRPr lang="en-US" sz="1200" dirty="0"/>
          </a:p>
          <a:p>
            <a:pPr marL="171450" indent="-171450">
              <a:buFont typeface="Arial" panose="020B0604020202020204" pitchFamily="34" charset="0"/>
              <a:buChar char="•"/>
            </a:pPr>
            <a:endParaRPr lang="en-US" sz="1200" dirty="0"/>
          </a:p>
          <a:p>
            <a:pPr marL="171450" indent="-171450">
              <a:buSzPct val="25000"/>
              <a:buFont typeface="Arial" panose="020B0604020202020204" pitchFamily="34" charset="0"/>
              <a:buChar char="•"/>
            </a:pPr>
            <a:r>
              <a:rPr lang="en-US" sz="1200" dirty="0"/>
              <a:t>http://</a:t>
            </a:r>
            <a:r>
              <a:rPr lang="en-US" sz="1200" dirty="0" err="1"/>
              <a:t>en.wikipedia.org</a:t>
            </a:r>
            <a:r>
              <a:rPr lang="en-US" sz="1200" dirty="0"/>
              <a:t>/wiki/Sunspot</a:t>
            </a:r>
          </a:p>
          <a:p>
            <a:endParaRPr lang="en-US" dirty="0">
              <a:solidFill>
                <a:schemeClr val="dk1"/>
              </a:solidFill>
              <a:latin typeface="Calibri"/>
              <a:ea typeface="Calibri"/>
              <a:cs typeface="Calibri"/>
              <a:sym typeface="Calibri"/>
            </a:endParaRPr>
          </a:p>
        </p:txBody>
      </p:sp>
      <p:sp>
        <p:nvSpPr>
          <p:cNvPr id="572" name="Shape 572"/>
          <p:cNvSpPr txBox="1">
            <a:spLocks noGrp="1"/>
          </p:cNvSpPr>
          <p:nvPr>
            <p:ph type="sldNum" idx="12"/>
          </p:nvPr>
        </p:nvSpPr>
        <p:spPr>
          <a:xfrm>
            <a:off x="3884613" y="8685214"/>
            <a:ext cx="2971799" cy="457199"/>
          </a:xfrm>
          <a:prstGeom prst="rect">
            <a:avLst/>
          </a:prstGeom>
          <a:noFill/>
          <a:ln>
            <a:noFill/>
          </a:ln>
        </p:spPr>
        <p:txBody>
          <a:bodyPr lIns="91433" tIns="45704" rIns="91433" bIns="45704" anchor="b" anchorCtr="0">
            <a:noAutofit/>
          </a:bodyPr>
          <a:lstStyle/>
          <a:p>
            <a:pPr algn="r">
              <a:buSzPct val="25000"/>
            </a:pPr>
            <a:r>
              <a:rPr lang="en-US"/>
              <a:t> </a:t>
            </a:r>
          </a:p>
        </p:txBody>
      </p:sp>
    </p:spTree>
    <p:extLst>
      <p:ext uri="{BB962C8B-B14F-4D97-AF65-F5344CB8AC3E}">
        <p14:creationId xmlns:p14="http://schemas.microsoft.com/office/powerpoint/2010/main" val="1261126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64" name="Shape 564"/>
          <p:cNvSpPr txBox="1">
            <a:spLocks noGrp="1"/>
          </p:cNvSpPr>
          <p:nvPr>
            <p:ph type="body" idx="1"/>
          </p:nvPr>
        </p:nvSpPr>
        <p:spPr>
          <a:xfrm>
            <a:off x="1118152" y="4272197"/>
            <a:ext cx="4472609" cy="4047344"/>
          </a:xfrm>
          <a:prstGeom prst="rect">
            <a:avLst/>
          </a:prstGeom>
          <a:noFill/>
          <a:ln>
            <a:noFill/>
          </a:ln>
        </p:spPr>
        <p:txBody>
          <a:bodyPr lIns="91433" tIns="45704" rIns="91433" bIns="45704"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rgbClr val="000000"/>
                </a:solidFill>
                <a:latin typeface="+mn-lt"/>
                <a:ea typeface="Arial"/>
                <a:cs typeface="Arial"/>
                <a:sym typeface="Arial"/>
              </a:rPr>
              <a:t>KEY MESSAGES: </a:t>
            </a:r>
            <a:endParaRPr lang="en-US" sz="1800" dirty="0"/>
          </a:p>
          <a:p>
            <a:pPr>
              <a:buNone/>
            </a:pPr>
            <a:r>
              <a:rPr lang="en-US" sz="1800" dirty="0"/>
              <a:t>While natural variability does play an important role in climate change, the data does not support the sun’s output being the major contributor to the present warming scenario. </a:t>
            </a:r>
          </a:p>
          <a:p>
            <a:endParaRPr lang="en-US" sz="1800" dirty="0"/>
          </a:p>
          <a:p>
            <a:pPr>
              <a:buNone/>
            </a:pPr>
            <a:r>
              <a:rPr lang="en-US" sz="1800" dirty="0"/>
              <a:t>The </a:t>
            </a:r>
            <a:r>
              <a:rPr lang="en-US" sz="1800" i="1" dirty="0"/>
              <a:t>2009  NOAA State of the Climate</a:t>
            </a:r>
            <a:r>
              <a:rPr lang="en-US" sz="1800" dirty="0"/>
              <a:t> report draws on data for 10 key climate indicators that all point to the same finding: the scientific evidence that our world is warming is unmistakable. More than 300 scientists from 160 research groups in 48 countries contributed to the report, which confirms that the past decade was the warmest on record and that the Earth has been growing warmer over the last 50 years human activity is the primary driver of the current warming.</a:t>
            </a:r>
          </a:p>
          <a:p>
            <a:pPr>
              <a:buNone/>
            </a:pPr>
            <a:endParaRPr lang="en-US" sz="1800" dirty="0"/>
          </a:p>
          <a:p>
            <a:pPr>
              <a:buNone/>
            </a:pPr>
            <a:r>
              <a:rPr lang="en-US" sz="1800" b="1" dirty="0"/>
              <a:t>Reference</a:t>
            </a:r>
            <a:r>
              <a:rPr lang="en-US" sz="1800" dirty="0"/>
              <a:t>:</a:t>
            </a:r>
            <a:r>
              <a:rPr lang="en-US" sz="1800" baseline="0" dirty="0"/>
              <a:t> </a:t>
            </a:r>
          </a:p>
          <a:p>
            <a:pPr>
              <a:buNone/>
            </a:pPr>
            <a:r>
              <a:rPr lang="en-US" sz="1800" baseline="0" dirty="0"/>
              <a:t>http://</a:t>
            </a:r>
            <a:r>
              <a:rPr lang="en-US" sz="1800" baseline="0" dirty="0" err="1"/>
              <a:t>science.nasa.gov</a:t>
            </a:r>
            <a:r>
              <a:rPr lang="en-US" sz="1800" baseline="0" dirty="0"/>
              <a:t>/science-news/science-at-</a:t>
            </a:r>
            <a:r>
              <a:rPr lang="en-US" sz="1800" baseline="0" dirty="0" err="1"/>
              <a:t>nasa</a:t>
            </a:r>
            <a:r>
              <a:rPr lang="en-US" sz="1800" baseline="0" dirty="0"/>
              <a:t>/2011/06feb_fullsun/</a:t>
            </a:r>
            <a:endParaRPr lang="en-US" sz="1800" dirty="0"/>
          </a:p>
          <a:p>
            <a:endParaRPr lang="en-US" sz="1800" dirty="0"/>
          </a:p>
        </p:txBody>
      </p:sp>
      <p:sp>
        <p:nvSpPr>
          <p:cNvPr id="565" name="Shape 565"/>
          <p:cNvSpPr txBox="1">
            <a:spLocks noGrp="1"/>
          </p:cNvSpPr>
          <p:nvPr>
            <p:ph type="sldNum" idx="12"/>
          </p:nvPr>
        </p:nvSpPr>
        <p:spPr>
          <a:xfrm>
            <a:off x="3884613" y="8685214"/>
            <a:ext cx="2971799" cy="457199"/>
          </a:xfrm>
          <a:prstGeom prst="rect">
            <a:avLst/>
          </a:prstGeom>
          <a:noFill/>
          <a:ln>
            <a:noFill/>
          </a:ln>
        </p:spPr>
        <p:txBody>
          <a:bodyPr lIns="91433" tIns="45704" rIns="91433" bIns="45704" anchor="b" anchorCtr="0">
            <a:noAutofit/>
          </a:bodyPr>
          <a:lstStyle/>
          <a:p>
            <a:pPr algn="r">
              <a:buSzPct val="25000"/>
            </a:pPr>
            <a:r>
              <a:rPr lang="en-US"/>
              <a:t> </a:t>
            </a:r>
          </a:p>
        </p:txBody>
      </p:sp>
    </p:spTree>
    <p:extLst>
      <p:ext uri="{BB962C8B-B14F-4D97-AF65-F5344CB8AC3E}">
        <p14:creationId xmlns:p14="http://schemas.microsoft.com/office/powerpoint/2010/main" val="4014741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endParaRPr lang="en-US" sz="1200" dirty="0"/>
          </a:p>
          <a:p>
            <a:endParaRPr lang="en-US" dirty="0"/>
          </a:p>
          <a:p>
            <a:r>
              <a:rPr lang="en-US" dirty="0"/>
              <a:t>- Ask students about</a:t>
            </a:r>
            <a:r>
              <a:rPr lang="en-US" baseline="0" dirty="0"/>
              <a:t> their thoughts on this topics</a:t>
            </a:r>
            <a:endParaRPr lang="en-US" dirty="0"/>
          </a:p>
        </p:txBody>
      </p:sp>
    </p:spTree>
    <p:extLst>
      <p:ext uri="{BB962C8B-B14F-4D97-AF65-F5344CB8AC3E}">
        <p14:creationId xmlns:p14="http://schemas.microsoft.com/office/powerpoint/2010/main" val="4078343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endParaRPr lang="en-US" sz="1200" dirty="0"/>
          </a:p>
          <a:p>
            <a:pPr marL="0" lvl="0" indent="0">
              <a:buNone/>
            </a:pPr>
            <a:r>
              <a:rPr lang="en-US" baseline="0" dirty="0"/>
              <a:t>Introduce the radiative forcing on earth, with 5-component interaction (</a:t>
            </a:r>
            <a:r>
              <a:rPr lang="en" sz="2800" b="1" dirty="0"/>
              <a:t>1. Atmosphere</a:t>
            </a:r>
            <a:r>
              <a:rPr lang="en-US" sz="2800" b="0" dirty="0"/>
              <a:t>,</a:t>
            </a:r>
            <a:r>
              <a:rPr lang="en-US" sz="2800" b="0" baseline="0" dirty="0"/>
              <a:t> 2. </a:t>
            </a:r>
            <a:r>
              <a:rPr lang="en" sz="2800" b="1" dirty="0"/>
              <a:t>Hydrosphere</a:t>
            </a:r>
            <a:r>
              <a:rPr lang="en-US" sz="2800" b="0" dirty="0"/>
              <a:t>,</a:t>
            </a:r>
            <a:r>
              <a:rPr lang="en-US" sz="2800" b="0" baseline="0" dirty="0"/>
              <a:t> </a:t>
            </a:r>
            <a:r>
              <a:rPr lang="en" sz="2800" b="1" dirty="0"/>
              <a:t>3. Biosphere</a:t>
            </a:r>
            <a:r>
              <a:rPr lang="en-US" sz="2800" b="0" dirty="0"/>
              <a:t>,</a:t>
            </a:r>
            <a:r>
              <a:rPr lang="en-US" sz="2800" b="0" baseline="0" dirty="0"/>
              <a:t> </a:t>
            </a:r>
            <a:r>
              <a:rPr lang="en" sz="2800" b="1" dirty="0"/>
              <a:t>4. Geosphere</a:t>
            </a:r>
            <a:r>
              <a:rPr lang="en-US" sz="2800" b="0" dirty="0"/>
              <a:t>,</a:t>
            </a:r>
            <a:r>
              <a:rPr lang="en-US" sz="2800" b="0" baseline="0" dirty="0"/>
              <a:t> </a:t>
            </a:r>
            <a:r>
              <a:rPr lang="en" sz="2800" b="1" dirty="0"/>
              <a:t>5. Cryosphere</a:t>
            </a:r>
            <a:r>
              <a:rPr lang="en-US" sz="2800" dirty="0"/>
              <a:t>) of the</a:t>
            </a:r>
            <a:r>
              <a:rPr lang="en-US" sz="2800" baseline="0" dirty="0"/>
              <a:t> Earth system.</a:t>
            </a:r>
            <a:endParaRPr lang="en" dirty="0"/>
          </a:p>
        </p:txBody>
      </p:sp>
    </p:spTree>
    <p:extLst>
      <p:ext uri="{BB962C8B-B14F-4D97-AF65-F5344CB8AC3E}">
        <p14:creationId xmlns:p14="http://schemas.microsoft.com/office/powerpoint/2010/main" val="4250355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32" name="Shape 332"/>
          <p:cNvSpPr txBox="1">
            <a:spLocks noGrp="1"/>
          </p:cNvSpPr>
          <p:nvPr>
            <p:ph type="body" idx="1"/>
          </p:nvPr>
        </p:nvSpPr>
        <p:spPr>
          <a:xfrm>
            <a:off x="731520" y="4560569"/>
            <a:ext cx="5852159" cy="4320539"/>
          </a:xfrm>
          <a:prstGeom prst="rect">
            <a:avLst/>
          </a:prstGeom>
          <a:noFill/>
          <a:ln>
            <a:noFill/>
          </a:ln>
        </p:spPr>
        <p:txBody>
          <a:bodyPr lIns="97500" tIns="48750" rIns="97500" bIns="4875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 typeface="Arial"/>
              <a:buNone/>
              <a:tabLst/>
              <a:defRPr/>
            </a:pPr>
            <a:r>
              <a:rPr lang="en-US" sz="1800" b="1" u="none" dirty="0">
                <a:uFillTx/>
              </a:rPr>
              <a:t>KEY MESSAGES: </a:t>
            </a:r>
          </a:p>
          <a:p>
            <a:pPr marL="285750" marR="0" lvl="0" indent="-285750" algn="l" rtl="0">
              <a:lnSpc>
                <a:spcPct val="100000"/>
              </a:lnSpc>
              <a:spcBef>
                <a:spcPts val="0"/>
              </a:spcBef>
              <a:spcAft>
                <a:spcPts val="0"/>
              </a:spcAft>
              <a:buSzPct val="25000"/>
              <a:buFontTx/>
              <a:buChar char="-"/>
            </a:pPr>
            <a:r>
              <a:rPr lang="en" sz="1800" b="0" i="0" u="none" strike="noStrike" cap="none" baseline="0" dirty="0"/>
              <a:t>Ask students to interpret this picture, specifically how all systems are connected and ask students to give examples how they are connected. </a:t>
            </a:r>
          </a:p>
          <a:p>
            <a:pPr marL="0" marR="0" lvl="0" indent="0" algn="l" rtl="0">
              <a:lnSpc>
                <a:spcPct val="100000"/>
              </a:lnSpc>
              <a:spcBef>
                <a:spcPts val="0"/>
              </a:spcBef>
              <a:spcAft>
                <a:spcPts val="0"/>
              </a:spcAft>
              <a:buSzPct val="25000"/>
              <a:buFontTx/>
              <a:buNone/>
            </a:pPr>
            <a:endParaRPr lang="en" sz="1800" b="0" i="0" u="none" strike="noStrike" cap="none" baseline="0"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i="0" u="none" strike="noStrike" cap="none" baseline="0" dirty="0"/>
              <a:t>Reference</a:t>
            </a:r>
            <a:r>
              <a:rPr lang="en-US" sz="1800" b="0" i="0" u="none" strike="noStrike" cap="none" baseline="0" dirty="0"/>
              <a:t>:  </a:t>
            </a:r>
            <a:r>
              <a:rPr lang="en" sz="1800" b="0" i="0" u="none" strike="noStrike" cap="none" baseline="0" dirty="0"/>
              <a:t>http://www.oercommons.org/courses/earth-system-science-lab-5-it-s-all-connected-global-circulation</a:t>
            </a:r>
          </a:p>
          <a:p>
            <a:pPr marL="0" marR="0" lvl="0" indent="0" algn="l" rtl="0">
              <a:lnSpc>
                <a:spcPct val="100000"/>
              </a:lnSpc>
              <a:spcBef>
                <a:spcPts val="0"/>
              </a:spcBef>
              <a:spcAft>
                <a:spcPts val="0"/>
              </a:spcAft>
              <a:buSzPct val="25000"/>
              <a:buFontTx/>
              <a:buNone/>
            </a:pPr>
            <a:endParaRPr lang="en" sz="1800" b="0" i="0" u="none" strike="noStrike" cap="none" baseline="0" dirty="0"/>
          </a:p>
        </p:txBody>
      </p:sp>
    </p:spTree>
    <p:extLst>
      <p:ext uri="{BB962C8B-B14F-4D97-AF65-F5344CB8AC3E}">
        <p14:creationId xmlns:p14="http://schemas.microsoft.com/office/powerpoint/2010/main" val="2042898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47" name="Shape 347"/>
          <p:cNvSpPr txBox="1">
            <a:spLocks noGrp="1"/>
          </p:cNvSpPr>
          <p:nvPr>
            <p:ph type="body" idx="1"/>
          </p:nvPr>
        </p:nvSpPr>
        <p:spPr>
          <a:xfrm>
            <a:off x="731520" y="4560569"/>
            <a:ext cx="5852159" cy="4320539"/>
          </a:xfrm>
          <a:prstGeom prst="rect">
            <a:avLst/>
          </a:prstGeom>
          <a:noFill/>
          <a:ln>
            <a:noFill/>
          </a:ln>
        </p:spPr>
        <p:txBody>
          <a:bodyPr lIns="97500" tIns="48750" rIns="97500" bIns="48750" anchor="t" anchorCtr="0">
            <a:noAutofit/>
          </a:bodyPr>
          <a:lstStyle/>
          <a:p>
            <a:pPr marL="228600" marR="0" lvl="0" indent="-228600" algn="l" defTabSz="457200" rtl="0" eaLnBrk="1" fontAlgn="auto" latinLnBrk="0" hangingPunct="1">
              <a:lnSpc>
                <a:spcPct val="100000"/>
              </a:lnSpc>
              <a:spcBef>
                <a:spcPts val="0"/>
              </a:spcBef>
              <a:spcAft>
                <a:spcPts val="0"/>
              </a:spcAft>
              <a:buClrTx/>
              <a:buSzPct val="25000"/>
              <a:buFont typeface="Arial"/>
              <a:buNone/>
              <a:tabLst/>
              <a:defRPr/>
            </a:pPr>
            <a:r>
              <a:rPr lang="en-US" sz="1800" b="1" i="0" u="none" strike="noStrike" cap="none" baseline="0" dirty="0">
                <a:solidFill>
                  <a:srgbClr val="000000"/>
                </a:solidFill>
                <a:latin typeface="+mn-lt"/>
                <a:ea typeface="Arial"/>
                <a:cs typeface="Arial"/>
                <a:sym typeface="Arial"/>
              </a:rPr>
              <a:t>KEY MESSAGES: </a:t>
            </a:r>
          </a:p>
          <a:p>
            <a:pPr marL="228600" marR="0" lvl="0" indent="-228600" algn="l" rtl="0">
              <a:lnSpc>
                <a:spcPct val="100000"/>
              </a:lnSpc>
              <a:spcBef>
                <a:spcPts val="0"/>
              </a:spcBef>
              <a:spcAft>
                <a:spcPts val="0"/>
              </a:spcAft>
              <a:buSzPct val="25000"/>
              <a:buFont typeface="Arial"/>
              <a:buNone/>
            </a:pPr>
            <a:r>
              <a:rPr lang="en-US" sz="1800" b="0" i="0" u="none" strike="noStrike" cap="none" baseline="0" dirty="0">
                <a:solidFill>
                  <a:srgbClr val="000000"/>
                </a:solidFill>
              </a:rPr>
              <a:t>Give more detailed description of this picture or ask students to discuss what is happening. </a:t>
            </a:r>
            <a:endParaRPr lang="en" sz="1800" b="0" i="0" u="none" strike="noStrike" cap="none" baseline="0" dirty="0">
              <a:solidFill>
                <a:srgbClr val="000000"/>
              </a:solidFill>
            </a:endParaRPr>
          </a:p>
          <a:p>
            <a:pPr marL="228600" marR="0" lvl="0" indent="-228600" algn="l" rtl="0">
              <a:buClr>
                <a:srgbClr val="000000"/>
              </a:buClr>
              <a:buSzPct val="100000"/>
              <a:buFont typeface="Arial"/>
              <a:buAutoNum type="arabicPeriod"/>
            </a:pPr>
            <a:r>
              <a:rPr lang="en" sz="1800" b="0" i="0" u="none" strike="noStrike" cap="none" baseline="0" dirty="0"/>
              <a:t>Changes in Sun’s strength or UV strength: a) Latitude; b) Time of day; c) Ozone levels; d) Reflection (water and snow); e) Altitude; and f) clear skies and clouds</a:t>
            </a:r>
          </a:p>
          <a:p>
            <a:pPr marL="228600" marR="0" lvl="0" indent="-228600" algn="l" rtl="0">
              <a:buClr>
                <a:srgbClr val="000000"/>
              </a:buClr>
              <a:buSzPct val="100000"/>
              <a:buFont typeface="Arial"/>
              <a:buAutoNum type="arabicPeriod"/>
            </a:pPr>
            <a:r>
              <a:rPr lang="en" sz="2800" b="0" i="0" u="none" strike="noStrike" cap="none" baseline="0" dirty="0">
                <a:solidFill>
                  <a:srgbClr val="000000"/>
                </a:solidFill>
              </a:rPr>
              <a:t>Changes in Earth’s orbit: changing the incoming solar radiation;</a:t>
            </a:r>
          </a:p>
          <a:p>
            <a:pPr marL="228600" marR="0" lvl="0" indent="-228600" algn="l" rtl="0">
              <a:buClr>
                <a:srgbClr val="000000"/>
              </a:buClr>
              <a:buSzPct val="100000"/>
              <a:buFont typeface="Arial"/>
              <a:buAutoNum type="arabicPeriod"/>
            </a:pPr>
            <a:r>
              <a:rPr lang="en" sz="2800" b="0" i="0" u="none" strike="noStrike" cap="none" baseline="0" dirty="0">
                <a:solidFill>
                  <a:srgbClr val="000000"/>
                </a:solidFill>
              </a:rPr>
              <a:t>Changes in a plate tectonics: </a:t>
            </a:r>
            <a:r>
              <a:rPr lang="en" sz="2800" b="0" i="0" u="none" strike="noStrike" cap="none" baseline="0" dirty="0"/>
              <a:t>changing greenhouse gas concentrations</a:t>
            </a:r>
          </a:p>
          <a:p>
            <a:endParaRPr lang="en" sz="2800" b="0" i="0" u="none" strike="noStrike" cap="none" baseline="0" dirty="0"/>
          </a:p>
          <a:p>
            <a:pPr>
              <a:buNone/>
            </a:pPr>
            <a:r>
              <a:rPr lang="en" sz="1800" b="1" i="0" u="none" strike="noStrike" cap="none" baseline="0" dirty="0"/>
              <a:t>The Earth's climate system is a compilation of the following components and their interactions- </a:t>
            </a:r>
          </a:p>
          <a:p>
            <a:pPr>
              <a:buNone/>
            </a:pPr>
            <a:r>
              <a:rPr lang="en" sz="1800" b="1" i="0" u="none" strike="noStrike" cap="none" baseline="0" dirty="0"/>
              <a:t> </a:t>
            </a:r>
          </a:p>
          <a:p>
            <a:pPr>
              <a:buNone/>
            </a:pPr>
            <a:r>
              <a:rPr lang="en" sz="1800" b="1" i="0" u="none" strike="noStrike" cap="none" baseline="0" dirty="0"/>
              <a:t>1. The atmosphere</a:t>
            </a:r>
          </a:p>
          <a:p>
            <a:pPr>
              <a:buNone/>
            </a:pPr>
            <a:r>
              <a:rPr lang="en" sz="1800" b="1" i="0" u="none" strike="noStrike" cap="none" baseline="0" dirty="0"/>
              <a:t>2. The hydrosphere</a:t>
            </a:r>
            <a:r>
              <a:rPr lang="en" sz="1800" b="0" i="0" u="none" strike="noStrike" cap="none" baseline="0" dirty="0"/>
              <a:t>, including the oceans and all other reservoirs of water in liquid form, which are the main source of moisture for precipitation and which exchange gases, such as CO2, and particles, such as salt, with the atmosphere.</a:t>
            </a:r>
            <a:br>
              <a:rPr lang="en" sz="1800" b="0" i="0" u="none" strike="noStrike" cap="none" baseline="0" dirty="0"/>
            </a:br>
            <a:r>
              <a:rPr lang="en" sz="1800" b="1" i="0" u="none" strike="noStrike" cap="none" baseline="0" dirty="0"/>
              <a:t>3. The geosphere</a:t>
            </a:r>
            <a:r>
              <a:rPr lang="en" sz="1800" b="0" i="0" u="none" strike="noStrike" cap="none" baseline="0" dirty="0"/>
              <a:t>, which affect the flow of atmosphere and oceans through their morphology (i.e. topography, vegetation cover and roughness), the hydrological cycle (i.e. their ability to store water) and their radiative properties as matter (solids, liquids, and gases) blown by the winds or ejected from earth's interior in volcanic eruptions.</a:t>
            </a:r>
            <a:br>
              <a:rPr lang="en" sz="1800" b="0" i="0" u="none" strike="noStrike" cap="none" baseline="0" dirty="0"/>
            </a:br>
            <a:r>
              <a:rPr lang="en" sz="1800" b="1" i="0" u="none" strike="noStrike" cap="none" baseline="0" dirty="0"/>
              <a:t>4. The cryosphere</a:t>
            </a:r>
            <a:r>
              <a:rPr lang="en" sz="1800" b="0" i="0" u="none" strike="noStrike" cap="none" baseline="0" dirty="0"/>
              <a:t>, or the ice component of the climate system, whether on land or at the ocean's surface, that plays a special role in the Earth radiation balance and in determining the properties of the deep ocean.</a:t>
            </a:r>
            <a:br>
              <a:rPr lang="en" sz="1800" b="0" i="0" u="none" strike="noStrike" cap="none" baseline="0" dirty="0"/>
            </a:br>
            <a:r>
              <a:rPr lang="en" sz="1800" b="1" i="0" u="none" strike="noStrike" cap="none" baseline="0" dirty="0"/>
              <a:t>5.</a:t>
            </a:r>
            <a:r>
              <a:rPr lang="en" sz="1800" b="0" i="0" u="none" strike="noStrike" cap="none" baseline="0" dirty="0"/>
              <a:t> </a:t>
            </a:r>
            <a:r>
              <a:rPr lang="en" sz="1800" b="1" i="0" u="none" strike="noStrike" cap="none" baseline="0" dirty="0"/>
              <a:t>The biosphere</a:t>
            </a:r>
            <a:r>
              <a:rPr lang="en" sz="1800" b="0" i="0" u="none" strike="noStrike" cap="none" baseline="0" dirty="0"/>
              <a:t> - all forms of life - that through respiration and other chemical interactions affects the composition and physical properties air and water. The biosphere is that part of Earth's atmosphere, land, oceans that supports any living plant, animal, or organism. It is the place where plants and animals, including humans, live. Large quantities of carbon dioxide are exchanged between the land-based biosphere and the atmosphere as plants take in carbon dioxide and give off oxygen, and animals inhale oxygen and exhale carbon dioxide.</a:t>
            </a:r>
          </a:p>
          <a:p>
            <a:pPr>
              <a:buNone/>
            </a:pPr>
            <a:endParaRPr lang="en" sz="1800" b="0" i="0" u="none" strike="noStrike" cap="none" baseline="0" dirty="0"/>
          </a:p>
          <a:p>
            <a:pPr marL="285750" indent="-285750">
              <a:buFontTx/>
              <a:buChar char="-"/>
            </a:pPr>
            <a:r>
              <a:rPr lang="en-US" sz="1800" b="0" i="0" u="none" strike="noStrike" cap="none" baseline="0" dirty="0"/>
              <a:t>Describe the slide carefully and discuss the cause, climate system and climate variations based on the note above.</a:t>
            </a:r>
          </a:p>
          <a:p>
            <a:pPr marL="285750" indent="-285750">
              <a:buFontTx/>
              <a:buChar char="-"/>
            </a:pPr>
            <a:r>
              <a:rPr lang="en-US" sz="1800" b="0" i="0" u="none" strike="noStrike" cap="none" baseline="0" dirty="0"/>
              <a:t>This takes around 5-10 mins</a:t>
            </a:r>
          </a:p>
          <a:p>
            <a:pPr marL="0" indent="0">
              <a:buFontTx/>
              <a:buNone/>
            </a:pPr>
            <a:endParaRPr lang="en-US" sz="1800" b="0" i="0" u="none" strike="noStrike" cap="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rgbClr val="000000"/>
                </a:solidFill>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b="0" i="0" u="none" strike="noStrike" cap="none" baseline="0" dirty="0"/>
              <a:t>http://www.earthlyissues.com/climatesystem.htm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cap="none" baseline="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rgbClr val="000000"/>
                </a:solidFill>
              </a:rPr>
              <a:t>Image Source</a:t>
            </a:r>
            <a:r>
              <a:rPr lang="en-US" sz="1800" b="0" i="0" u="none" strike="noStrike" cap="none" baseline="0" dirty="0">
                <a:solidFill>
                  <a:srgbClr val="00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b="0" i="0" u="none" strike="noStrike" cap="none" baseline="0" dirty="0">
                <a:solidFill>
                  <a:srgbClr val="000000"/>
                </a:solidFill>
              </a:rPr>
              <a:t>http://www.ncdc.noaa.gov/paleo/ctl/images/figure01_05.gif</a:t>
            </a:r>
          </a:p>
          <a:p>
            <a:pPr marL="0" indent="0">
              <a:buFontTx/>
              <a:buNone/>
            </a:pPr>
            <a:endParaRPr lang="en" sz="1800" b="0" i="0" u="none" strike="noStrike" cap="none" baseline="0" dirty="0"/>
          </a:p>
        </p:txBody>
      </p:sp>
      <p:sp>
        <p:nvSpPr>
          <p:cNvPr id="348" name="Shape 348"/>
          <p:cNvSpPr txBox="1">
            <a:spLocks noGrp="1"/>
          </p:cNvSpPr>
          <p:nvPr>
            <p:ph type="sldNum" idx="12"/>
          </p:nvPr>
        </p:nvSpPr>
        <p:spPr>
          <a:xfrm>
            <a:off x="4143587" y="9119474"/>
            <a:ext cx="3169920" cy="480059"/>
          </a:xfrm>
          <a:prstGeom prst="rect">
            <a:avLst/>
          </a:prstGeom>
          <a:noFill/>
          <a:ln>
            <a:noFill/>
          </a:ln>
        </p:spPr>
        <p:txBody>
          <a:bodyPr lIns="97500" tIns="48750" rIns="97500" bIns="4875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418627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731520" y="4560569"/>
            <a:ext cx="5852159" cy="4320539"/>
          </a:xfrm>
          <a:prstGeom prst="rect">
            <a:avLst/>
          </a:prstGeom>
        </p:spPr>
        <p:txBody>
          <a:bodyPr lIns="91425" tIns="91425" rIns="91425" bIns="91425" anchor="ctr"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pPr marL="171450" indent="-171450">
              <a:buFontTx/>
              <a:buChar char="-"/>
            </a:pPr>
            <a:r>
              <a:rPr lang="en-US" dirty="0"/>
              <a:t>Recap the what the video is about! </a:t>
            </a:r>
          </a:p>
          <a:p>
            <a:pPr marL="171450" indent="-171450">
              <a:buFontTx/>
              <a:buChar char="-"/>
            </a:pPr>
            <a:r>
              <a:rPr lang="en-US" dirty="0"/>
              <a:t>Discuss for 10-15 minutes</a:t>
            </a:r>
          </a:p>
          <a:p>
            <a:pPr marL="171450" indent="-171450">
              <a:buFontTx/>
              <a:buChar char="-"/>
            </a:pPr>
            <a:endParaRPr lang="en-US" dirty="0"/>
          </a:p>
          <a:p>
            <a:pPr marL="0" indent="0">
              <a:buFontTx/>
              <a:buNone/>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dk1"/>
                </a:solidFill>
                <a:latin typeface="+mn-lt"/>
                <a:ea typeface="Arial"/>
                <a:cs typeface="Arial"/>
                <a:sym typeface="Arial"/>
              </a:rPr>
              <a:t>https://www.youtube.com/watch?v=lrPS2HiYVp8</a:t>
            </a:r>
          </a:p>
          <a:p>
            <a:pPr marL="0" indent="0">
              <a:buFontTx/>
              <a:buNone/>
            </a:pPr>
            <a:endParaRPr dirty="0"/>
          </a:p>
        </p:txBody>
      </p:sp>
      <p:sp>
        <p:nvSpPr>
          <p:cNvPr id="371" name="Shape 371"/>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365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32</a:t>
            </a:fld>
            <a:endParaRPr lang="en-US"/>
          </a:p>
        </p:txBody>
      </p:sp>
    </p:spTree>
    <p:extLst>
      <p:ext uri="{BB962C8B-B14F-4D97-AF65-F5344CB8AC3E}">
        <p14:creationId xmlns:p14="http://schemas.microsoft.com/office/powerpoint/2010/main" val="128828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5</a:t>
            </a:fld>
            <a:endParaRPr lang="en-US"/>
          </a:p>
        </p:txBody>
      </p:sp>
    </p:spTree>
    <p:extLst>
      <p:ext uri="{BB962C8B-B14F-4D97-AF65-F5344CB8AC3E}">
        <p14:creationId xmlns:p14="http://schemas.microsoft.com/office/powerpoint/2010/main" val="2585639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94" name="Shape 394"/>
          <p:cNvSpPr txBox="1">
            <a:spLocks noGrp="1"/>
          </p:cNvSpPr>
          <p:nvPr>
            <p:ph type="body" idx="1"/>
          </p:nvPr>
        </p:nvSpPr>
        <p:spPr>
          <a:xfrm>
            <a:off x="731520" y="4560569"/>
            <a:ext cx="5852159" cy="4320539"/>
          </a:xfrm>
          <a:prstGeom prst="rect">
            <a:avLst/>
          </a:prstGeom>
          <a:noFill/>
          <a:ln>
            <a:noFill/>
          </a:ln>
        </p:spPr>
        <p:txBody>
          <a:bodyPr lIns="97500" tIns="48750" rIns="97500" bIns="4875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 typeface="Calibri"/>
              <a:buNone/>
              <a:tabLst/>
              <a:defRPr/>
            </a:pPr>
            <a:r>
              <a:rPr lang="en-US" sz="1200" b="1" u="none" dirty="0">
                <a:uFillTx/>
              </a:rPr>
              <a:t>KEY MESSAGES: </a:t>
            </a:r>
          </a:p>
          <a:p>
            <a:pPr marL="0" marR="0" lvl="0" indent="0" algn="l" rtl="0">
              <a:lnSpc>
                <a:spcPct val="100000"/>
              </a:lnSpc>
              <a:spcBef>
                <a:spcPts val="0"/>
              </a:spcBef>
              <a:spcAft>
                <a:spcPts val="0"/>
              </a:spcAft>
              <a:buSzPct val="25000"/>
              <a:buFont typeface="Calibri"/>
              <a:buNone/>
            </a:pPr>
            <a:r>
              <a:rPr lang="en" sz="1200" b="0" i="0" u="none" strike="noStrike" cap="none" baseline="0" dirty="0">
                <a:solidFill>
                  <a:schemeClr val="dk1"/>
                </a:solidFill>
                <a:latin typeface="Calibri"/>
                <a:ea typeface="Calibri"/>
                <a:cs typeface="Calibri"/>
                <a:sym typeface="Calibri"/>
              </a:rPr>
              <a:t>Estimate of the Earth’s annual and global average energy balance - all units are W/m</a:t>
            </a:r>
            <a:r>
              <a:rPr lang="en" sz="1200" b="0" i="0" u="none" strike="noStrike" cap="none" baseline="30000" dirty="0">
                <a:solidFill>
                  <a:schemeClr val="dk1"/>
                </a:solidFill>
                <a:latin typeface="Calibri"/>
                <a:ea typeface="Calibri"/>
                <a:cs typeface="Calibri"/>
                <a:sym typeface="Calibri"/>
              </a:rPr>
              <a:t>-2</a:t>
            </a:r>
            <a:r>
              <a:rPr lang="en" sz="1200" b="0" i="0" u="none" strike="noStrike" cap="none" baseline="0" dirty="0">
                <a:solidFill>
                  <a:schemeClr val="dk1"/>
                </a:solidFill>
                <a:latin typeface="Calibri"/>
                <a:ea typeface="Calibri"/>
                <a:cs typeface="Calibri"/>
                <a:sym typeface="Calibri"/>
              </a:rPr>
              <a:t> (watts per square metre). About half the incoming solar radiation is absorbed by the Earth’s surface. This energy is transferred to the atmosphere by warming the air in contact with the surface (thermals), by evaporation from the Earth’s surface and plant transpiration, and by long-wave radiation that is partially absorbed by clouds and greenhouse gases. The atmosphere in turn re-radiates long-wave energy back to Earth (the ‘greenhouse effect’) as well as out to space.</a:t>
            </a:r>
          </a:p>
          <a:p>
            <a:endParaRPr lang="en"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 typeface="Calibri"/>
              <a:buNone/>
              <a:tabLst/>
              <a:defRPr/>
            </a:pPr>
            <a:r>
              <a:rPr lang="en-US" sz="1200" b="1" i="0" u="none" strike="noStrike" cap="none" baseline="0" dirty="0">
                <a:solidFill>
                  <a:srgbClr val="000000"/>
                </a:solidFill>
                <a:latin typeface="+mn-lt"/>
                <a:ea typeface="Arial"/>
                <a:cs typeface="Arial"/>
                <a:sym typeface="Arial"/>
              </a:rPr>
              <a:t>Reference</a:t>
            </a:r>
            <a:r>
              <a:rPr lang="en-US" sz="1200" b="0" i="0" u="none" strike="noStrike" cap="none" baseline="0" dirty="0">
                <a:solidFill>
                  <a:srgbClr val="000000"/>
                </a:solidFill>
                <a:latin typeface="+mn-lt"/>
                <a:ea typeface="Arial"/>
                <a:cs typeface="Arial"/>
                <a:sym typeface="Arial"/>
              </a:rPr>
              <a:t>: </a:t>
            </a:r>
          </a:p>
          <a:p>
            <a:pPr marL="0" marR="0" lvl="0" indent="0" algn="l" defTabSz="914400" rtl="0" eaLnBrk="1" fontAlgn="auto" latinLnBrk="0" hangingPunct="1">
              <a:lnSpc>
                <a:spcPct val="100000"/>
              </a:lnSpc>
              <a:spcBef>
                <a:spcPts val="0"/>
              </a:spcBef>
              <a:spcAft>
                <a:spcPts val="0"/>
              </a:spcAft>
              <a:buClrTx/>
              <a:buSzPct val="25000"/>
              <a:buFont typeface="Calibri"/>
              <a:buNone/>
              <a:tabLst/>
              <a:defRPr/>
            </a:pPr>
            <a:r>
              <a:rPr lang="en" sz="1200" b="0" i="0" u="none" strike="noStrike" cap="none" baseline="0" dirty="0">
                <a:solidFill>
                  <a:srgbClr val="000000"/>
                </a:solidFill>
                <a:latin typeface="+mn-lt"/>
                <a:ea typeface="Arial"/>
                <a:cs typeface="Arial"/>
                <a:sym typeface="Arial"/>
              </a:rPr>
              <a:t>http://climateknowledge.org/figures/WuGblog_figures/RBRWuG0086_Trenberth_Radiative_Balance_BAMS_2008.GIF</a:t>
            </a:r>
          </a:p>
          <a:p>
            <a:pPr marL="0" marR="0" lvl="0" indent="0" algn="l" rtl="0">
              <a:lnSpc>
                <a:spcPct val="100000"/>
              </a:lnSpc>
              <a:spcBef>
                <a:spcPts val="0"/>
              </a:spcBef>
              <a:spcAft>
                <a:spcPts val="0"/>
              </a:spcAft>
              <a:buSzPct val="25000"/>
              <a:buFont typeface="Calibri"/>
              <a:buNone/>
            </a:pPr>
            <a:endParaRPr lang="en-US" sz="1200" b="0" i="0" u="none" strike="noStrike" cap="none" baseline="0" dirty="0">
              <a:solidFill>
                <a:schemeClr val="dk1"/>
              </a:solidFill>
              <a:latin typeface="+mn-lt"/>
              <a:ea typeface="Calibri"/>
              <a:cs typeface="Calibri"/>
              <a:sym typeface="Calibri"/>
            </a:endParaRPr>
          </a:p>
          <a:p>
            <a:endParaRPr lang="en" sz="1200" b="0" i="0" u="none" strike="noStrike" cap="none" baseline="0" dirty="0">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4143587" y="9119474"/>
            <a:ext cx="3169920" cy="480059"/>
          </a:xfrm>
          <a:prstGeom prst="rect">
            <a:avLst/>
          </a:prstGeom>
          <a:noFill/>
          <a:ln>
            <a:noFill/>
          </a:ln>
        </p:spPr>
        <p:txBody>
          <a:bodyPr lIns="97500" tIns="48750" rIns="97500" bIns="4875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2712188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pPr marL="171450" indent="-171450">
              <a:buFontTx/>
              <a:buChar char="-"/>
            </a:pPr>
            <a:r>
              <a:rPr lang="en-US" dirty="0"/>
              <a:t>Review all</a:t>
            </a:r>
            <a:r>
              <a:rPr lang="en-US" baseline="0" dirty="0"/>
              <a:t> of this concepts to students</a:t>
            </a:r>
          </a:p>
          <a:p>
            <a:pPr marL="171450" indent="-171450">
              <a:buFontTx/>
              <a:buChar char="-"/>
            </a:pPr>
            <a:endParaRPr lang="en-US" dirty="0"/>
          </a:p>
        </p:txBody>
      </p:sp>
    </p:spTree>
    <p:extLst>
      <p:ext uri="{BB962C8B-B14F-4D97-AF65-F5344CB8AC3E}">
        <p14:creationId xmlns:p14="http://schemas.microsoft.com/office/powerpoint/2010/main" val="955645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USAID’s Climate Resilient Ecosystems and Livelihoods (CREL) Project’s. CREL</a:t>
            </a:r>
            <a:r>
              <a:rPr lang="en-US" sz="1200" baseline="0" dirty="0"/>
              <a:t> internal group discussions. </a:t>
            </a:r>
            <a:r>
              <a:rPr lang="en-US" sz="1200" dirty="0"/>
              <a:t>Dhaka, Bangladesh. (2016).</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36</a:t>
            </a:fld>
            <a:endParaRPr lang="en-US"/>
          </a:p>
        </p:txBody>
      </p:sp>
    </p:spTree>
    <p:extLst>
      <p:ext uri="{BB962C8B-B14F-4D97-AF65-F5344CB8AC3E}">
        <p14:creationId xmlns:p14="http://schemas.microsoft.com/office/powerpoint/2010/main" val="1323427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731520" y="4560569"/>
            <a:ext cx="5852159" cy="4320539"/>
          </a:xfrm>
          <a:prstGeom prst="rect">
            <a:avLst/>
          </a:prstGeom>
        </p:spPr>
        <p:txBody>
          <a:bodyPr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u="none" dirty="0">
                <a:uFillTx/>
              </a:rPr>
              <a:t>KEY MESSAGES: </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The amount of heat in the atmosphere varies from place to place. This keeps it moving constantly (circulating).</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Most atmospheric circulation takes place in the troposphere, the layer of the atmosphere closest to the Earth. The troposphere extends to an altitude of 10-15 km and contains about 90% of the mass of the atmosphere.</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Circulation happens because of convection, a form of heat transfer in which a gas or fluid expands and rises as it gets warmer.</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The Earth gets more of the Sun's heat at the Equator than it does at the poles. So as the air at the Equator gets warmer, it expands and rises. It continues to rise until it gets to the top of the troposphere, where it spreads out toward the poles and then comes back down to Earth again.</a:t>
            </a:r>
          </a:p>
          <a:p>
            <a:pPr marL="171450" indent="-171450">
              <a:buFont typeface="Arial" panose="020B0604020202020204" pitchFamily="34" charset="0"/>
              <a:buChar char="•"/>
            </a:pPr>
            <a:endParaRPr lang="en-US" sz="110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The Simple Model of Global Circulation</a:t>
            </a:r>
          </a:p>
          <a:p>
            <a:r>
              <a:rPr lang="en-US" sz="1200" b="0" i="0" kern="1200" dirty="0">
                <a:solidFill>
                  <a:schemeClr val="tx1"/>
                </a:solidFill>
                <a:effectLst/>
                <a:latin typeface="+mn-lt"/>
                <a:ea typeface="+mn-ea"/>
                <a:cs typeface="+mn-cs"/>
              </a:rPr>
              <a:t>To understand this model, we need to make three assumptions. For the sake of argument, let's assume that: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Earth is not rotating in space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entire surface of the Earth is covered by the same material, and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air is hotter at the Equator and colder at the poles (this is the only one of the assumptions that's true)</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100" b="1" i="0" u="none" strike="noStrike" cap="none" baseline="0" dirty="0">
                <a:solidFill>
                  <a:srgbClr val="000000"/>
                </a:solidFill>
                <a:latin typeface="+mn-lt"/>
                <a:ea typeface="Arial"/>
                <a:cs typeface="Arial"/>
                <a:sym typeface="Arial"/>
              </a:rPr>
              <a:t>Reference</a:t>
            </a:r>
            <a:r>
              <a:rPr lang="en" sz="1100" b="0" i="0" u="none" strike="noStrike" cap="none" baseline="0" dirty="0">
                <a:solidFill>
                  <a:srgbClr val="000000"/>
                </a:solidFill>
                <a:latin typeface="+mn-lt"/>
                <a:ea typeface="Arial"/>
                <a:cs typeface="Arial"/>
                <a:sym typeface="Aria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100" b="1" i="0" u="none" strike="noStrike" cap="none" baseline="0" dirty="0">
                <a:solidFill>
                  <a:srgbClr val="000000"/>
                </a:solidFill>
                <a:latin typeface="+mn-lt"/>
                <a:ea typeface="Arial"/>
                <a:cs typeface="Arial"/>
                <a:sym typeface="Arial"/>
              </a:rPr>
              <a:t>E Teaching Assistance Program (ETAP)</a:t>
            </a:r>
            <a:r>
              <a:rPr lang="en" sz="1100" b="0" i="0" u="none" strike="noStrike" cap="none" baseline="0" dirty="0">
                <a:solidFill>
                  <a:srgbClr val="000000"/>
                </a:solidFill>
                <a:latin typeface="+mn-lt"/>
                <a:ea typeface="Arial"/>
                <a:cs typeface="Arial"/>
                <a:sym typeface="Arial"/>
              </a:rPr>
              <a:t>. </a:t>
            </a:r>
            <a:r>
              <a:rPr lang="en-US" sz="1200" b="0" i="0" kern="1200" dirty="0">
                <a:solidFill>
                  <a:schemeClr val="tx1"/>
                </a:solidFill>
                <a:effectLst/>
                <a:latin typeface="+mn-lt"/>
                <a:ea typeface="+mn-ea"/>
                <a:cs typeface="+mn-cs"/>
              </a:rPr>
              <a:t>Earth Science Lesson 5: Heat Driven Convections on Earth. </a:t>
            </a:r>
            <a:r>
              <a:rPr lang="en" sz="1100" b="0" i="0" u="none" strike="noStrike" cap="none" baseline="0" dirty="0">
                <a:solidFill>
                  <a:srgbClr val="000000"/>
                </a:solidFill>
                <a:latin typeface="+mn-lt"/>
                <a:ea typeface="Arial"/>
                <a:cs typeface="Arial"/>
                <a:sym typeface="Arial"/>
              </a:rPr>
              <a:t>Check it out at </a:t>
            </a:r>
            <a:r>
              <a:rPr lang="en-US" sz="1100" b="0" i="0" u="none" strike="noStrike" cap="none" baseline="0" dirty="0">
                <a:solidFill>
                  <a:srgbClr val="000000"/>
                </a:solidFill>
                <a:latin typeface="+mn-lt"/>
                <a:ea typeface="Arial"/>
                <a:cs typeface="Arial"/>
                <a:sym typeface="Arial"/>
              </a:rPr>
              <a:t>https://legacy.etap.org/demo/Earth_Science/es5/instruction1tutor.html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Hurricanes: Science and Society</a:t>
            </a:r>
            <a:r>
              <a:rPr lang="en-US" sz="1200" b="0" i="0" kern="1200" dirty="0">
                <a:solidFill>
                  <a:schemeClr val="tx1"/>
                </a:solidFill>
                <a:effectLst/>
                <a:latin typeface="+mn-lt"/>
                <a:ea typeface="+mn-ea"/>
                <a:cs typeface="+mn-cs"/>
              </a:rPr>
              <a:t>. Check it out at </a:t>
            </a:r>
            <a:r>
              <a:rPr lang="en-US" sz="1100" b="0" i="0" u="none" strike="noStrike" cap="none" baseline="0" dirty="0">
                <a:solidFill>
                  <a:srgbClr val="000000"/>
                </a:solidFill>
                <a:latin typeface="+mn-lt"/>
                <a:ea typeface="Arial"/>
                <a:cs typeface="Arial"/>
                <a:sym typeface="Arial"/>
              </a:rPr>
              <a:t>http://www.hurricanescience.org/science/basic/atmcirculation/</a:t>
            </a:r>
            <a:endParaRPr lang="en" sz="1100" b="0" i="0" u="none" strike="noStrike" cap="none" baseline="0" dirty="0">
              <a:solidFill>
                <a:srgbClr val="000000"/>
              </a:solidFill>
              <a:latin typeface="+mn-lt"/>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b="0" i="0" u="none" strike="noStrike" cap="none" baseline="0" dirty="0">
              <a:solidFill>
                <a:srgbClr val="000000"/>
              </a:solidFill>
              <a:latin typeface="+mn-lt"/>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cap="none" baseline="0" dirty="0">
                <a:solidFill>
                  <a:srgbClr val="000000"/>
                </a:solidFill>
                <a:latin typeface="+mn-lt"/>
                <a:ea typeface="Arial"/>
                <a:cs typeface="Arial"/>
                <a:sym typeface="Arial"/>
              </a:rPr>
              <a:t>Image Source</a:t>
            </a:r>
            <a:r>
              <a:rPr lang="en-US" sz="1100" b="0" i="0" u="none" strike="noStrike" cap="none" baseline="0" dirty="0">
                <a:solidFill>
                  <a:srgbClr val="000000"/>
                </a:solidFill>
                <a:latin typeface="+mn-lt"/>
                <a:ea typeface="Arial"/>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baseline="0" dirty="0">
                <a:solidFill>
                  <a:srgbClr val="000000"/>
                </a:solidFill>
                <a:latin typeface="+mn-lt"/>
                <a:ea typeface="Arial"/>
                <a:cs typeface="Arial"/>
                <a:sym typeface="Arial"/>
              </a:rPr>
              <a:t>http://</a:t>
            </a:r>
            <a:r>
              <a:rPr lang="en-US" sz="1100" b="0" i="0" u="none" strike="noStrike" cap="none" baseline="0" dirty="0" err="1">
                <a:solidFill>
                  <a:srgbClr val="000000"/>
                </a:solidFill>
                <a:latin typeface="+mn-lt"/>
                <a:ea typeface="Arial"/>
                <a:cs typeface="Arial"/>
                <a:sym typeface="Arial"/>
              </a:rPr>
              <a:t>www.hurricanescience.org</a:t>
            </a:r>
            <a:r>
              <a:rPr lang="en-US" sz="1100" b="0" i="0" u="none" strike="noStrike" cap="none" baseline="0" dirty="0">
                <a:solidFill>
                  <a:srgbClr val="000000"/>
                </a:solidFill>
                <a:latin typeface="+mn-lt"/>
                <a:ea typeface="Arial"/>
                <a:cs typeface="Arial"/>
                <a:sym typeface="Arial"/>
              </a:rPr>
              <a:t>/science/basic/</a:t>
            </a:r>
            <a:r>
              <a:rPr lang="en-US" sz="1100" b="0" i="0" u="none" strike="noStrike" cap="none" baseline="0" dirty="0" err="1">
                <a:solidFill>
                  <a:srgbClr val="000000"/>
                </a:solidFill>
                <a:latin typeface="+mn-lt"/>
                <a:ea typeface="Arial"/>
                <a:cs typeface="Arial"/>
                <a:sym typeface="Arial"/>
              </a:rPr>
              <a:t>atmcirculation</a:t>
            </a:r>
            <a:r>
              <a:rPr lang="en-US" sz="1100" b="0" i="0" u="none" strike="noStrike" cap="none" baseline="0" dirty="0">
                <a:solidFill>
                  <a:srgbClr val="000000"/>
                </a:solidFill>
                <a:latin typeface="+mn-lt"/>
                <a:ea typeface="Arial"/>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b="0" i="0" u="none" strike="noStrike" cap="none" baseline="0" dirty="0">
              <a:solidFill>
                <a:srgbClr val="000000"/>
              </a:solidFill>
              <a:latin typeface="+mn-lt"/>
              <a:ea typeface="Arial"/>
              <a:cs typeface="Arial"/>
              <a:sym typeface="Arial"/>
            </a:endParaRPr>
          </a:p>
        </p:txBody>
      </p:sp>
      <p:sp>
        <p:nvSpPr>
          <p:cNvPr id="466" name="Shape 46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522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baseline="0" dirty="0">
                <a:uFillTx/>
              </a:rPr>
              <a:t>Self-explanatory message from the slide.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u="none" dirty="0">
              <a:uFillTx/>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Further explanation:</a:t>
            </a:r>
            <a:r>
              <a:rPr lang="en-US" sz="1200" b="1" u="none" baseline="0" dirty="0">
                <a:uFillTx/>
              </a:rPr>
              <a:t> </a:t>
            </a:r>
            <a:endParaRPr lang="en-US" sz="1200" b="1" u="none" dirty="0">
              <a:uFillTx/>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Coriolis Effect is named after (Gaspard) </a:t>
            </a:r>
            <a:r>
              <a:rPr lang="en-US" sz="1200" b="0" i="0" u="none" strike="noStrike" kern="1200" dirty="0">
                <a:solidFill>
                  <a:schemeClr val="tx1"/>
                </a:solidFill>
                <a:effectLst/>
                <a:latin typeface="+mn-lt"/>
                <a:ea typeface="+mn-ea"/>
                <a:cs typeface="+mn-cs"/>
              </a:rPr>
              <a:t>Gustave de Coriolis</a:t>
            </a:r>
            <a:r>
              <a:rPr lang="en-US" sz="1200" b="0" i="0" kern="1200" dirty="0">
                <a:solidFill>
                  <a:schemeClr val="tx1"/>
                </a:solidFill>
                <a:effectLst/>
                <a:latin typeface="+mn-lt"/>
                <a:ea typeface="+mn-ea"/>
                <a:cs typeface="+mn-cs"/>
              </a:rPr>
              <a:t>, the 19th-century French </a:t>
            </a:r>
            <a:r>
              <a:rPr lang="en-US" sz="1200" b="0" i="0" u="none" strike="noStrike" kern="1200" dirty="0">
                <a:solidFill>
                  <a:schemeClr val="tx1"/>
                </a:solidFill>
                <a:effectLst/>
                <a:latin typeface="+mn-lt"/>
                <a:ea typeface="+mn-ea"/>
                <a:cs typeface="+mn-cs"/>
              </a:rPr>
              <a:t>mathematician </a:t>
            </a:r>
            <a:r>
              <a:rPr lang="en-US" sz="1200" b="0" i="0" kern="1200" dirty="0">
                <a:solidFill>
                  <a:schemeClr val="tx1"/>
                </a:solidFill>
                <a:effectLst/>
                <a:latin typeface="+mn-lt"/>
                <a:ea typeface="+mn-ea"/>
                <a:cs typeface="+mn-cs"/>
              </a:rPr>
              <a:t>who first explained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kern="1200" dirty="0">
              <a:solidFill>
                <a:schemeClr val="tx1"/>
              </a:solidFill>
              <a:effectLst/>
              <a:uFillTx/>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kern="1200" dirty="0">
                <a:solidFill>
                  <a:schemeClr val="tx1"/>
                </a:solidFill>
                <a:effectLst/>
                <a:uFillTx/>
                <a:latin typeface="+mn-lt"/>
                <a:ea typeface="+mn-ea"/>
                <a:cs typeface="+mn-cs"/>
              </a:rPr>
              <a:t>Home exercise: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 could observe the Coriolis Effect if you and a friend stood on a rotating merry-go-round and threw a ball back and forth. To you and your friend, the ball’s path would appear to curve. Actually, the ball would be traveling in a straight line. You and your friend would be moving out of its path while it is in the air. A third person, standing on the ground near the merry-go-round, would be able to </a:t>
            </a:r>
            <a:r>
              <a:rPr lang="en-US" sz="1200" b="0" i="0" u="none" strike="noStrike" kern="1200" dirty="0">
                <a:solidFill>
                  <a:schemeClr val="tx1"/>
                </a:solidFill>
                <a:effectLst/>
                <a:latin typeface="+mn-lt"/>
                <a:ea typeface="+mn-ea"/>
                <a:cs typeface="+mn-cs"/>
              </a:rPr>
              <a:t>confirm</a:t>
            </a:r>
            <a:r>
              <a:rPr lang="en-US" sz="1200" b="0" i="0" kern="1200" dirty="0">
                <a:solidFill>
                  <a:schemeClr val="tx1"/>
                </a:solidFill>
                <a:effectLst/>
                <a:latin typeface="+mn-lt"/>
                <a:ea typeface="+mn-ea"/>
                <a:cs typeface="+mn-cs"/>
              </a:rPr>
              <a:t> that the ball travels in a straight line.</a:t>
            </a:r>
            <a:endParaRPr lang="en-US" sz="1200" b="1" u="none" dirty="0">
              <a:uFillTx/>
            </a:endParaRPr>
          </a:p>
          <a:p>
            <a:endParaRPr lang="en-US" dirty="0"/>
          </a:p>
          <a:p>
            <a:r>
              <a:rPr lang="en-US" b="1" dirty="0"/>
              <a:t>Reference</a:t>
            </a:r>
            <a:r>
              <a:rPr lang="en-US" dirty="0"/>
              <a:t>:</a:t>
            </a:r>
            <a:r>
              <a:rPr lang="en-US" baseline="0"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200" b="1" i="0" u="none" strike="noStrike" cap="none" baseline="0" dirty="0">
                <a:solidFill>
                  <a:srgbClr val="000000"/>
                </a:solidFill>
                <a:latin typeface="+mn-lt"/>
                <a:ea typeface="Arial"/>
                <a:cs typeface="Arial"/>
                <a:sym typeface="Arial"/>
              </a:rPr>
              <a:t>E Teaching Assistance Program (ETAP)</a:t>
            </a:r>
            <a:r>
              <a:rPr lang="en" sz="1200" b="0" i="0" u="none" strike="noStrike" cap="none" baseline="0" dirty="0">
                <a:solidFill>
                  <a:srgbClr val="000000"/>
                </a:solidFill>
                <a:latin typeface="+mn-lt"/>
                <a:ea typeface="Arial"/>
                <a:cs typeface="Arial"/>
                <a:sym typeface="Arial"/>
              </a:rPr>
              <a:t>. </a:t>
            </a:r>
            <a:r>
              <a:rPr lang="en-US" sz="1400" b="0" i="0" kern="1200" dirty="0">
                <a:solidFill>
                  <a:schemeClr val="tx1"/>
                </a:solidFill>
                <a:effectLst/>
                <a:latin typeface="+mn-lt"/>
                <a:ea typeface="+mn-ea"/>
                <a:cs typeface="+mn-cs"/>
              </a:rPr>
              <a:t>Earth Science Lesson 5: Heat Driven Convections on Earth. </a:t>
            </a:r>
            <a:r>
              <a:rPr lang="en" sz="1200" b="0" i="0" u="none" strike="noStrike" cap="none" baseline="0" dirty="0">
                <a:solidFill>
                  <a:srgbClr val="000000"/>
                </a:solidFill>
                <a:latin typeface="+mn-lt"/>
                <a:ea typeface="Arial"/>
                <a:cs typeface="Arial"/>
                <a:sym typeface="Arial"/>
              </a:rPr>
              <a:t>Check it out at </a:t>
            </a:r>
            <a:r>
              <a:rPr lang="en-US" sz="1200" b="0" i="0" u="none" strike="noStrike" cap="none" baseline="0" dirty="0">
                <a:solidFill>
                  <a:srgbClr val="000000"/>
                </a:solidFill>
                <a:latin typeface="+mn-lt"/>
                <a:ea typeface="Arial"/>
                <a:cs typeface="Arial"/>
                <a:sym typeface="Arial"/>
              </a:rPr>
              <a:t>https://legacy.etap.org/demo/Earth_Science/es5/instruction1tutor.html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cap="none" baseline="0" dirty="0">
                <a:solidFill>
                  <a:srgbClr val="000000"/>
                </a:solidFill>
                <a:latin typeface="+mn-lt"/>
                <a:ea typeface="Arial"/>
                <a:cs typeface="Arial"/>
                <a:sym typeface="Arial"/>
              </a:rPr>
              <a:t>National Geographic Education</a:t>
            </a:r>
            <a:r>
              <a:rPr lang="en-US" sz="1200" b="0" i="0" u="none" strike="noStrike" cap="none" baseline="0" dirty="0">
                <a:solidFill>
                  <a:srgbClr val="000000"/>
                </a:solidFill>
                <a:latin typeface="+mn-lt"/>
                <a:ea typeface="Arial"/>
                <a:cs typeface="Arial"/>
                <a:sym typeface="Arial"/>
              </a:rPr>
              <a:t>. Check it out at http://education.nationalgeographic.com/education/encyclopedia/coriolis-effect/?ar_a=1</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cap="none" baseline="0" dirty="0">
              <a:solidFill>
                <a:srgbClr val="000000"/>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a:solidFill>
                <a:srgbClr val="000000"/>
              </a:solidFill>
              <a:latin typeface="+mn-lt"/>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38</a:t>
            </a:fld>
            <a:endParaRPr lang="en-US"/>
          </a:p>
        </p:txBody>
      </p:sp>
    </p:spTree>
    <p:extLst>
      <p:ext uri="{BB962C8B-B14F-4D97-AF65-F5344CB8AC3E}">
        <p14:creationId xmlns:p14="http://schemas.microsoft.com/office/powerpoint/2010/main" val="3341065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pPr marL="171450" indent="-171450">
              <a:buFontTx/>
              <a:buChar char="-"/>
            </a:pPr>
            <a:r>
              <a:rPr lang="en-US" baseline="0" dirty="0"/>
              <a:t>Spend 5 mins to wrap up the the video and questions. </a:t>
            </a:r>
          </a:p>
          <a:p>
            <a:pPr marL="0" indent="0">
              <a:buFontTx/>
              <a:buNone/>
            </a:pPr>
            <a:endParaRPr lang="en-US" baseline="0" dirty="0"/>
          </a:p>
          <a:p>
            <a:pPr marL="0" indent="0">
              <a:buFontTx/>
              <a:buNone/>
            </a:pPr>
            <a:r>
              <a:rPr lang="en-US" b="1"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https://</a:t>
            </a:r>
            <a:r>
              <a:rPr lang="en-US" sz="1200" b="0" dirty="0" err="1"/>
              <a:t>www.youtube.com</a:t>
            </a:r>
            <a:r>
              <a:rPr lang="en-US" sz="1200" b="0" dirty="0"/>
              <a:t>/</a:t>
            </a:r>
            <a:r>
              <a:rPr lang="en-US" sz="1200" b="0" dirty="0" err="1"/>
              <a:t>watch?v</a:t>
            </a:r>
            <a:r>
              <a:rPr lang="en-US" sz="1200" b="0" dirty="0"/>
              <a:t>=</a:t>
            </a:r>
            <a:r>
              <a:rPr lang="en-US" sz="1200" b="0" dirty="0" err="1"/>
              <a:t>Ye45DGkqUkE</a:t>
            </a:r>
            <a:endParaRPr lang="en-US" sz="1200" b="0" dirty="0"/>
          </a:p>
          <a:p>
            <a:pPr marL="0" indent="0">
              <a:buFontTx/>
              <a:buNone/>
            </a:pPr>
            <a:endParaRPr lang="en-US" dirty="0"/>
          </a:p>
        </p:txBody>
      </p:sp>
    </p:spTree>
    <p:extLst>
      <p:ext uri="{BB962C8B-B14F-4D97-AF65-F5344CB8AC3E}">
        <p14:creationId xmlns:p14="http://schemas.microsoft.com/office/powerpoint/2010/main" val="1598200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 </a:t>
            </a:r>
          </a:p>
          <a:p>
            <a:r>
              <a:rPr lang="en-US" dirty="0"/>
              <a:t>http://education.nationalgeographic.com/education/encyclopedia/coriolis-effect/?ar_a=1</a:t>
            </a:r>
          </a:p>
        </p:txBody>
      </p:sp>
      <p:sp>
        <p:nvSpPr>
          <p:cNvPr id="4" name="Slide Number Placeholder 3"/>
          <p:cNvSpPr>
            <a:spLocks noGrp="1"/>
          </p:cNvSpPr>
          <p:nvPr>
            <p:ph type="sldNum" sz="quarter" idx="10"/>
          </p:nvPr>
        </p:nvSpPr>
        <p:spPr/>
        <p:txBody>
          <a:bodyPr/>
          <a:lstStyle/>
          <a:p>
            <a:fld id="{CFC0BFBD-3EFA-4943-9035-EB69CB5A88B1}" type="slidenum">
              <a:rPr lang="en-US" smtClean="0"/>
              <a:t>40</a:t>
            </a:fld>
            <a:endParaRPr lang="en-US"/>
          </a:p>
        </p:txBody>
      </p:sp>
    </p:spTree>
    <p:extLst>
      <p:ext uri="{BB962C8B-B14F-4D97-AF65-F5344CB8AC3E}">
        <p14:creationId xmlns:p14="http://schemas.microsoft.com/office/powerpoint/2010/main" val="4247963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Pct val="25000"/>
              <a:buFontTx/>
              <a:buNone/>
              <a:tabLst/>
              <a:defRPr/>
            </a:pPr>
            <a:r>
              <a:rPr lang="en-US" sz="1200" b="1" u="none" dirty="0">
                <a:uFillTx/>
              </a:rPr>
              <a:t>KEY MESSAGES: </a:t>
            </a:r>
          </a:p>
          <a:p>
            <a:pPr defTabSz="864931">
              <a:defRPr/>
            </a:pPr>
            <a:r>
              <a:rPr lang="en-US" dirty="0">
                <a:latin typeface="Times New Roman" pitchFamily="18" charset="0"/>
              </a:rPr>
              <a:t>When this deep current is</a:t>
            </a:r>
            <a:r>
              <a:rPr lang="en-US" b="1" dirty="0">
                <a:latin typeface="Times New Roman" pitchFamily="18" charset="0"/>
              </a:rPr>
              <a:t> </a:t>
            </a:r>
            <a:r>
              <a:rPr lang="en-US" dirty="0">
                <a:latin typeface="Times New Roman" pitchFamily="18" charset="0"/>
              </a:rPr>
              <a:t>flowing, it acts as a “heat conveyor belt”, bringing warm surface water to the North Atlantic, and keeping the whole Northern Hemisphere warmer. But, </a:t>
            </a:r>
            <a:r>
              <a:rPr lang="en-US" i="1" dirty="0">
                <a:latin typeface="Times New Roman" pitchFamily="18" charset="0"/>
              </a:rPr>
              <a:t>this current could stop forming if the water in the North Atlantic did not get dense enough to sink</a:t>
            </a:r>
            <a:r>
              <a:rPr lang="en-US" dirty="0">
                <a:latin typeface="Times New Roman" pitchFamily="18" charset="0"/>
              </a:rPr>
              <a:t>. This could happen if a lot of less dense fresh water flowed into the North Atlantic. This would stop the consistent flow of warm water into the North Atlantic, possibly leading to an ice age! </a:t>
            </a:r>
          </a:p>
          <a:p>
            <a:pPr defTabSz="864931">
              <a:defRPr/>
            </a:pPr>
            <a:endParaRPr lang="en-US" b="1" dirty="0">
              <a:latin typeface="Times New Roman" pitchFamily="18" charset="0"/>
            </a:endParaRPr>
          </a:p>
          <a:p>
            <a:pPr marL="0" marR="0" lvl="0" indent="0" algn="l" defTabSz="864931" rtl="0" eaLnBrk="1" fontAlgn="auto" latinLnBrk="0" hangingPunct="1">
              <a:lnSpc>
                <a:spcPct val="100000"/>
              </a:lnSpc>
              <a:spcBef>
                <a:spcPts val="0"/>
              </a:spcBef>
              <a:spcAft>
                <a:spcPts val="0"/>
              </a:spcAft>
              <a:buClrTx/>
              <a:buSzTx/>
              <a:buFontTx/>
              <a:buNone/>
              <a:tabLst/>
              <a:defRPr/>
            </a:pPr>
            <a:r>
              <a:rPr lang="en-US" b="1" dirty="0">
                <a:latin typeface="Times New Roman" pitchFamily="18" charset="0"/>
              </a:rPr>
              <a:t>Reference: </a:t>
            </a:r>
          </a:p>
          <a:p>
            <a:pPr marL="0" marR="0" lvl="0" indent="0" algn="l" defTabSz="864931" rtl="0" eaLnBrk="1" fontAlgn="auto" latinLnBrk="0" hangingPunct="1">
              <a:lnSpc>
                <a:spcPct val="100000"/>
              </a:lnSpc>
              <a:spcBef>
                <a:spcPts val="0"/>
              </a:spcBef>
              <a:spcAft>
                <a:spcPts val="0"/>
              </a:spcAft>
              <a:buClrTx/>
              <a:buSzTx/>
              <a:buFontTx/>
              <a:buNone/>
              <a:tabLst/>
              <a:defRPr/>
            </a:pPr>
            <a:r>
              <a:rPr lang="nl-NL" dirty="0">
                <a:hlinkClick r:id="rId3"/>
              </a:rPr>
              <a:t>http://www.srh.noaa.gov/jetstream/ocean/circulation.htm</a:t>
            </a:r>
            <a:r>
              <a:rPr lang="nl-NL" dirty="0"/>
              <a:t> </a:t>
            </a:r>
            <a:endParaRPr lang="en-US" dirty="0"/>
          </a:p>
          <a:p>
            <a:pPr defTabSz="864931">
              <a:defRPr/>
            </a:pPr>
            <a:endParaRPr lang="en-US" b="1" dirty="0">
              <a:latin typeface="Times New Roman" pitchFamily="18" charset="0"/>
            </a:endParaRPr>
          </a:p>
          <a:p>
            <a:pPr defTabSz="864931">
              <a:defRPr/>
            </a:pPr>
            <a:endParaRPr lang="en-US" b="1" dirty="0">
              <a:latin typeface="Times New Roman" pitchFamily="18" charset="0"/>
            </a:endParaRPr>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7C856FE2-00DB-4CC5-B5E6-7AAEDFD5DBB5}" type="slidenum">
              <a:rPr lang="en-US" smtClean="0"/>
              <a:pPr/>
              <a:t>41</a:t>
            </a:fld>
            <a:endParaRPr lang="en-US"/>
          </a:p>
        </p:txBody>
      </p:sp>
    </p:spTree>
    <p:extLst>
      <p:ext uri="{BB962C8B-B14F-4D97-AF65-F5344CB8AC3E}">
        <p14:creationId xmlns:p14="http://schemas.microsoft.com/office/powerpoint/2010/main" val="3645734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USAID’s Climate Resilient Ecosystems and Livelihoods (CREL) Project’s. CREL</a:t>
            </a:r>
            <a:r>
              <a:rPr lang="en-US" sz="1200" baseline="0" dirty="0"/>
              <a:t> internal group discussions. </a:t>
            </a:r>
            <a:r>
              <a:rPr lang="en-US" sz="1200" dirty="0"/>
              <a:t>Dhaka, Bangladesh. (2016).</a:t>
            </a:r>
          </a:p>
          <a:p>
            <a:endParaRPr lang="en-US" dirty="0"/>
          </a:p>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42</a:t>
            </a:fld>
            <a:endParaRPr lang="en-US"/>
          </a:p>
        </p:txBody>
      </p:sp>
    </p:spTree>
    <p:extLst>
      <p:ext uri="{BB962C8B-B14F-4D97-AF65-F5344CB8AC3E}">
        <p14:creationId xmlns:p14="http://schemas.microsoft.com/office/powerpoint/2010/main" val="2654239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731520" y="4560569"/>
            <a:ext cx="5852159" cy="4320539"/>
          </a:xfrm>
          <a:prstGeom prst="rect">
            <a:avLst/>
          </a:prstGeom>
        </p:spPr>
        <p:txBody>
          <a:bodyPr lIns="91425" tIns="91425" rIns="91425" bIns="91425" anchor="ctr" anchorCtr="0">
            <a:noAutofit/>
          </a:bodyPr>
          <a:lstStyle/>
          <a:p>
            <a:pPr marL="0" marR="0" indent="0" algn="l" defTabSz="457200" rtl="0" eaLnBrk="1" fontAlgn="auto" latinLnBrk="0" hangingPunct="1">
              <a:lnSpc>
                <a:spcPct val="100000"/>
              </a:lnSpc>
              <a:spcBef>
                <a:spcPts val="0"/>
              </a:spcBef>
              <a:spcAft>
                <a:spcPts val="0"/>
              </a:spcAft>
              <a:buClrTx/>
              <a:buSzPct val="25000"/>
              <a:buFontTx/>
              <a:buNone/>
              <a:tabLst/>
              <a:defRPr/>
            </a:pPr>
            <a:r>
              <a:rPr lang="en-US" sz="1100" b="1" u="none" dirty="0">
                <a:uFillTx/>
              </a:rPr>
              <a:t>KEY MESSAGES: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baseline="0" dirty="0">
                <a:solidFill>
                  <a:srgbClr val="000000"/>
                </a:solidFill>
                <a:latin typeface="+mn-lt"/>
                <a:ea typeface="Arial"/>
                <a:cs typeface="Arial"/>
                <a:sym typeface="Arial"/>
              </a:rPr>
              <a:t>An artist's rendering of the carbon cycle. In any given year, tens of billions of tons of carbon move between the atmosphere, hydrosphere, and geosphere. Human activities add about 5.5 billion tons per year of carbon dioxide to the atmosphere. The illustration above shows total amounts of stored carbon in black text (in </a:t>
            </a:r>
            <a:r>
              <a:rPr lang="en-US" sz="1100" b="0" i="0" u="none" strike="noStrike" cap="none" baseline="0" dirty="0" err="1">
                <a:solidFill>
                  <a:srgbClr val="000000"/>
                </a:solidFill>
                <a:latin typeface="+mn-lt"/>
                <a:ea typeface="Arial"/>
                <a:cs typeface="Arial"/>
                <a:sym typeface="Arial"/>
              </a:rPr>
              <a:t>giga</a:t>
            </a:r>
            <a:r>
              <a:rPr lang="en-US" sz="1100" b="0" i="0" u="none" strike="noStrike" cap="none" baseline="0" dirty="0">
                <a:solidFill>
                  <a:srgbClr val="000000"/>
                </a:solidFill>
                <a:latin typeface="+mn-lt"/>
                <a:ea typeface="Arial"/>
                <a:cs typeface="Arial"/>
                <a:sym typeface="Arial"/>
              </a:rPr>
              <a:t>-tons of carbon), and annual carbon fluxes in purple text (Giga-tons Carbon per year). Credit: NASA Earth Observatory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b="0" i="0" u="none" strike="noStrike" cap="none" baseline="0" dirty="0">
              <a:solidFill>
                <a:srgbClr val="000000"/>
              </a:solidFill>
              <a:latin typeface="+mn-lt"/>
              <a:ea typeface="Arial"/>
              <a:cs typeface="Arial"/>
              <a:sym typeface="Arial"/>
            </a:endParaRP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Carbon is the fourth most abundant element in the universe and a naturally occurring element on our planet. It is a critical building block of life and there is a fixed amount of it which cycles between living (biotic) and the nonliving (abiotic) environment. As it cycles,  it changes states moving between the biosphere, geosphere, ocean and atmosphere. This biogeochemical movement is called the Carbon Cycle. Click on each graphic below to go the respective animation that demonstrates the carbon cycle.</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Reference:</a:t>
            </a:r>
            <a:r>
              <a:rPr lang="en-US" sz="11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latin typeface="+mn-lt"/>
                <a:ea typeface="+mn-ea"/>
                <a:cs typeface="+mn-cs"/>
              </a:rPr>
              <a:t>http://</a:t>
            </a:r>
            <a:r>
              <a:rPr lang="en-US" sz="1100" b="0" kern="1200" dirty="0" err="1">
                <a:solidFill>
                  <a:schemeClr val="tx1"/>
                </a:solidFill>
                <a:effectLst/>
                <a:latin typeface="+mn-lt"/>
                <a:ea typeface="+mn-ea"/>
                <a:cs typeface="+mn-cs"/>
              </a:rPr>
              <a:t>earthobservatory.nasa.gov</a:t>
            </a:r>
            <a:r>
              <a:rPr lang="en-US" sz="1100" b="0" kern="1200" dirty="0">
                <a:solidFill>
                  <a:schemeClr val="tx1"/>
                </a:solidFill>
                <a:effectLst/>
                <a:latin typeface="+mn-lt"/>
                <a:ea typeface="+mn-ea"/>
                <a:cs typeface="+mn-cs"/>
              </a:rPr>
              <a:t>/Features/</a:t>
            </a:r>
            <a:r>
              <a:rPr lang="en-US" sz="1100" b="0" kern="1200" dirty="0" err="1">
                <a:solidFill>
                  <a:schemeClr val="tx1"/>
                </a:solidFill>
                <a:effectLst/>
                <a:latin typeface="+mn-lt"/>
                <a:ea typeface="+mn-ea"/>
                <a:cs typeface="+mn-cs"/>
              </a:rPr>
              <a:t>CarbonCycle</a:t>
            </a:r>
            <a:r>
              <a:rPr lang="en-US" sz="1100" b="0" kern="1200" dirty="0">
                <a:solidFill>
                  <a:schemeClr val="tx1"/>
                </a:solidFill>
                <a:effectLst/>
                <a:latin typeface="+mn-lt"/>
                <a:ea typeface="+mn-ea"/>
                <a:cs typeface="+mn-cs"/>
              </a:rPr>
              <a:t>/</a:t>
            </a:r>
          </a:p>
          <a:p>
            <a:endParaRPr lang="en-US" sz="1100" b="1" kern="1200" dirty="0">
              <a:solidFill>
                <a:schemeClr val="tx1"/>
              </a:solidFill>
              <a:effectLst/>
              <a:latin typeface="+mn-lt"/>
              <a:ea typeface="+mn-ea"/>
              <a:cs typeface="+mn-cs"/>
            </a:endParaRPr>
          </a:p>
        </p:txBody>
      </p:sp>
      <p:sp>
        <p:nvSpPr>
          <p:cNvPr id="562" name="Shape 562"/>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749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pPr marL="171450" indent="-171450">
              <a:buFontTx/>
              <a:buChar char="-"/>
            </a:pPr>
            <a:r>
              <a:rPr lang="en-US" baseline="0" dirty="0"/>
              <a:t>Warming Up of the session</a:t>
            </a:r>
          </a:p>
          <a:p>
            <a:pPr marL="0" indent="0">
              <a:buFontTx/>
              <a:buNone/>
            </a:pPr>
            <a:endParaRPr lang="en-US" dirty="0"/>
          </a:p>
          <a:p>
            <a:pPr marL="228600" indent="-228600">
              <a:buAutoNum type="arabicPeriod"/>
            </a:pPr>
            <a:r>
              <a:rPr lang="en-US" dirty="0"/>
              <a:t>Ask student to work individually on</a:t>
            </a:r>
            <a:r>
              <a:rPr lang="en-US" baseline="0" dirty="0"/>
              <a:t> the given questions. </a:t>
            </a:r>
          </a:p>
          <a:p>
            <a:pPr marL="228600" indent="-228600">
              <a:buAutoNum type="arabicPeriod"/>
            </a:pPr>
            <a:r>
              <a:rPr lang="en-US" baseline="0" dirty="0"/>
              <a:t>Give student 3-5 minutes to think of these questions.</a:t>
            </a:r>
            <a:endParaRPr lang="en-US" dirty="0"/>
          </a:p>
        </p:txBody>
      </p:sp>
    </p:spTree>
    <p:extLst>
      <p:ext uri="{BB962C8B-B14F-4D97-AF65-F5344CB8AC3E}">
        <p14:creationId xmlns:p14="http://schemas.microsoft.com/office/powerpoint/2010/main" val="1610240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pPr marL="171450" indent="-171450">
              <a:buFontTx/>
              <a:buChar char="-"/>
            </a:pPr>
            <a:r>
              <a:rPr lang="en-US" dirty="0"/>
              <a:t>Wrap</a:t>
            </a:r>
            <a:r>
              <a:rPr lang="en-US" baseline="0" dirty="0"/>
              <a:t> up with for about 3-5 minutes and explain how it’s related to climate change</a:t>
            </a:r>
          </a:p>
          <a:p>
            <a:pPr marL="0" indent="0">
              <a:buFontTx/>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www.youtube.com</a:t>
            </a:r>
            <a:r>
              <a:rPr lang="en-US" dirty="0"/>
              <a:t>/</a:t>
            </a:r>
            <a:r>
              <a:rPr lang="en-US" dirty="0" err="1"/>
              <a:t>watch?v</a:t>
            </a:r>
            <a:r>
              <a:rPr lang="en-US" dirty="0"/>
              <a:t>=</a:t>
            </a:r>
            <a:r>
              <a:rPr lang="en-US" dirty="0" err="1"/>
              <a:t>mldBE9Ee3zY</a:t>
            </a:r>
            <a:endParaRPr lang="en-US" dirty="0"/>
          </a:p>
          <a:p>
            <a:pPr marL="0" indent="0">
              <a:buFontTx/>
              <a:buNone/>
            </a:pPr>
            <a:endParaRPr lang="en-US" dirty="0"/>
          </a:p>
        </p:txBody>
      </p:sp>
    </p:spTree>
    <p:extLst>
      <p:ext uri="{BB962C8B-B14F-4D97-AF65-F5344CB8AC3E}">
        <p14:creationId xmlns:p14="http://schemas.microsoft.com/office/powerpoint/2010/main" val="3602982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USAID’s Climate Resilient Ecosystems and Livelihoods (CREL) Project’s. CREL</a:t>
            </a:r>
            <a:r>
              <a:rPr lang="en-US" sz="1200" baseline="0" dirty="0"/>
              <a:t> internal group discussions. </a:t>
            </a:r>
            <a:r>
              <a:rPr lang="en-US" sz="1200" dirty="0"/>
              <a:t>Dhaka, Bangladesh. (2016).</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45</a:t>
            </a:fld>
            <a:endParaRPr lang="en-US"/>
          </a:p>
        </p:txBody>
      </p:sp>
    </p:spTree>
    <p:extLst>
      <p:ext uri="{BB962C8B-B14F-4D97-AF65-F5344CB8AC3E}">
        <p14:creationId xmlns:p14="http://schemas.microsoft.com/office/powerpoint/2010/main" val="3366060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a:t>
            </a:r>
            <a:r>
              <a:rPr lang="en-SG" sz="1200" b="0" kern="1200" dirty="0">
                <a:solidFill>
                  <a:schemeClr val="tx1"/>
                </a:solidFill>
                <a:effectLst/>
                <a:latin typeface="+mn-lt"/>
                <a:ea typeface="+mn-ea"/>
                <a:cs typeface="+mn-cs"/>
              </a:rPr>
              <a:t>The amount of energy that is reflected by a surface is determined by the reflectivity of that surface, called the </a:t>
            </a:r>
            <a:r>
              <a:rPr lang="en-SG" sz="1200" b="0" i="1" kern="1200" dirty="0">
                <a:solidFill>
                  <a:schemeClr val="tx1"/>
                </a:solidFill>
                <a:effectLst/>
                <a:latin typeface="+mn-lt"/>
                <a:ea typeface="+mn-ea"/>
                <a:cs typeface="+mn-cs"/>
              </a:rPr>
              <a:t>albedo</a:t>
            </a:r>
            <a:r>
              <a:rPr lang="en-SG" sz="1200" b="0" kern="1200" dirty="0">
                <a:solidFill>
                  <a:schemeClr val="tx1"/>
                </a:solidFill>
                <a:effectLst/>
                <a:latin typeface="+mn-lt"/>
                <a:ea typeface="+mn-ea"/>
                <a:cs typeface="+mn-cs"/>
              </a:rPr>
              <a:t>. A high </a:t>
            </a:r>
            <a:r>
              <a:rPr lang="en-SG" sz="1200" b="0" i="1" kern="1200" dirty="0">
                <a:solidFill>
                  <a:schemeClr val="tx1"/>
                </a:solidFill>
                <a:effectLst/>
                <a:latin typeface="+mn-lt"/>
                <a:ea typeface="+mn-ea"/>
                <a:cs typeface="+mn-cs"/>
              </a:rPr>
              <a:t>albedo</a:t>
            </a:r>
            <a:r>
              <a:rPr lang="en-SG" sz="1200" b="0" kern="1200" dirty="0">
                <a:solidFill>
                  <a:schemeClr val="tx1"/>
                </a:solidFill>
                <a:effectLst/>
                <a:latin typeface="+mn-lt"/>
                <a:ea typeface="+mn-ea"/>
                <a:cs typeface="+mn-cs"/>
              </a:rPr>
              <a:t> means the surface reflects the majority of the radiation that hits it and absorbs the rest. White </a:t>
            </a:r>
            <a:r>
              <a:rPr lang="en-SG" sz="1200" b="0" kern="1200" dirty="0" err="1">
                <a:solidFill>
                  <a:schemeClr val="tx1"/>
                </a:solidFill>
                <a:effectLst/>
                <a:latin typeface="+mn-lt"/>
                <a:ea typeface="+mn-ea"/>
                <a:cs typeface="+mn-cs"/>
              </a:rPr>
              <a:t>colors</a:t>
            </a:r>
            <a:r>
              <a:rPr lang="en-SG" sz="1200" b="0" kern="1200" dirty="0">
                <a:solidFill>
                  <a:schemeClr val="tx1"/>
                </a:solidFill>
                <a:effectLst/>
                <a:latin typeface="+mn-lt"/>
                <a:ea typeface="+mn-ea"/>
                <a:cs typeface="+mn-cs"/>
              </a:rPr>
              <a:t> reflects</a:t>
            </a:r>
            <a:r>
              <a:rPr lang="en-SG" sz="1200" b="0" kern="1200" baseline="0" dirty="0">
                <a:solidFill>
                  <a:schemeClr val="tx1"/>
                </a:solidFill>
                <a:effectLst/>
                <a:latin typeface="+mn-lt"/>
                <a:ea typeface="+mn-ea"/>
                <a:cs typeface="+mn-cs"/>
              </a:rPr>
              <a:t> more than dark </a:t>
            </a:r>
            <a:r>
              <a:rPr lang="en-SG" sz="1200" b="0" kern="1200" baseline="0" dirty="0" err="1">
                <a:solidFill>
                  <a:schemeClr val="tx1"/>
                </a:solidFill>
                <a:effectLst/>
                <a:latin typeface="+mn-lt"/>
                <a:ea typeface="+mn-ea"/>
                <a:cs typeface="+mn-cs"/>
              </a:rPr>
              <a:t>colors</a:t>
            </a:r>
            <a:r>
              <a:rPr lang="en-SG" sz="1200" b="0" kern="1200" baseline="0" dirty="0">
                <a:solidFill>
                  <a:schemeClr val="tx1"/>
                </a:solidFill>
                <a:effectLst/>
                <a:latin typeface="+mn-lt"/>
                <a:ea typeface="+mn-ea"/>
                <a:cs typeface="+mn-cs"/>
              </a:rPr>
              <a:t>.  So as the white area of ice caps shrink and less snow in winter in northern climates allow more dark </a:t>
            </a:r>
            <a:r>
              <a:rPr lang="en-SG" sz="1200" b="0" kern="1200" baseline="0" dirty="0" err="1">
                <a:solidFill>
                  <a:schemeClr val="tx1"/>
                </a:solidFill>
                <a:effectLst/>
                <a:latin typeface="+mn-lt"/>
                <a:ea typeface="+mn-ea"/>
                <a:cs typeface="+mn-cs"/>
              </a:rPr>
              <a:t>colors</a:t>
            </a:r>
            <a:r>
              <a:rPr lang="en-SG" sz="1200" b="0" kern="1200" baseline="0" dirty="0">
                <a:solidFill>
                  <a:schemeClr val="tx1"/>
                </a:solidFill>
                <a:effectLst/>
                <a:latin typeface="+mn-lt"/>
                <a:ea typeface="+mn-ea"/>
                <a:cs typeface="+mn-cs"/>
              </a:rPr>
              <a:t> to appear more soon in the spring season, the assumption is that the earth will warm more…creating a cycle of increased warming and reductions in snow cover.</a:t>
            </a:r>
            <a:endParaRPr lang="en-US" b="1" dirty="0"/>
          </a:p>
          <a:p>
            <a:endParaRPr lang="en-US" b="1" dirty="0"/>
          </a:p>
          <a:p>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USAID’s Climate Resilient Ecosystems and Livelihoods (CREL) Project’s. CREL</a:t>
            </a:r>
            <a:r>
              <a:rPr lang="en-US" sz="1200" baseline="0" dirty="0"/>
              <a:t> internal group discussions. </a:t>
            </a:r>
            <a:r>
              <a:rPr lang="en-US" sz="1200" dirty="0"/>
              <a:t>Dhaka, Bangladesh.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46</a:t>
            </a:fld>
            <a:endParaRPr lang="en-US"/>
          </a:p>
        </p:txBody>
      </p:sp>
    </p:spTree>
    <p:extLst>
      <p:ext uri="{BB962C8B-B14F-4D97-AF65-F5344CB8AC3E}">
        <p14:creationId xmlns:p14="http://schemas.microsoft.com/office/powerpoint/2010/main" val="21490559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Shape 633"/>
          <p:cNvSpPr txBox="1">
            <a:spLocks noGrp="1"/>
          </p:cNvSpPr>
          <p:nvPr>
            <p:ph type="body" idx="1"/>
          </p:nvPr>
        </p:nvSpPr>
        <p:spPr>
          <a:xfrm>
            <a:off x="731520" y="4560569"/>
            <a:ext cx="5852159" cy="4320539"/>
          </a:xfrm>
          <a:prstGeom prst="rect">
            <a:avLst/>
          </a:prstGeom>
        </p:spPr>
        <p:txBody>
          <a:bodyPr lIns="91425" tIns="91425" rIns="91425" bIns="91425" anchor="ctr" anchorCtr="0">
            <a:noAutofit/>
          </a:bodyPr>
          <a:lstStyle/>
          <a:p>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USAID’s Climate Resilient Ecosystems and Livelihoods (CREL) Project’s. CREL</a:t>
            </a:r>
            <a:r>
              <a:rPr lang="en-US" sz="1200" baseline="0" dirty="0"/>
              <a:t> internal group discussions. </a:t>
            </a:r>
            <a:r>
              <a:rPr lang="en-US" sz="1200" dirty="0"/>
              <a:t>Dhaka, Bangladesh. (2016).</a:t>
            </a:r>
          </a:p>
          <a:p>
            <a:pPr marL="0" marR="0" indent="0" algn="l" defTabSz="457200" rtl="0" eaLnBrk="1" fontAlgn="auto" latinLnBrk="0" hangingPunct="1">
              <a:lnSpc>
                <a:spcPct val="100000"/>
              </a:lnSpc>
              <a:spcBef>
                <a:spcPts val="0"/>
              </a:spcBef>
              <a:spcAft>
                <a:spcPts val="0"/>
              </a:spcAft>
              <a:buClrTx/>
              <a:buSzTx/>
              <a:buFontTx/>
              <a:buNone/>
              <a:tabLst/>
              <a:defRPr/>
            </a:pPr>
            <a:endParaRPr dirty="0"/>
          </a:p>
        </p:txBody>
      </p:sp>
      <p:sp>
        <p:nvSpPr>
          <p:cNvPr id="634" name="Shape 634"/>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955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80" name="Shape 580"/>
          <p:cNvSpPr txBox="1">
            <a:spLocks noGrp="1"/>
          </p:cNvSpPr>
          <p:nvPr>
            <p:ph type="body" idx="1"/>
          </p:nvPr>
        </p:nvSpPr>
        <p:spPr>
          <a:xfrm>
            <a:off x="685800" y="4343400"/>
            <a:ext cx="5486399" cy="4114799"/>
          </a:xfrm>
          <a:prstGeom prst="rect">
            <a:avLst/>
          </a:prstGeom>
          <a:noFill/>
          <a:ln>
            <a:noFill/>
          </a:ln>
        </p:spPr>
        <p:txBody>
          <a:bodyPr lIns="91433" tIns="45704" rIns="91433" bIns="45704" anchor="t" anchorCtr="0">
            <a:noAutofit/>
          </a:bodyPr>
          <a:lstStyle/>
          <a:p>
            <a:pPr marL="0" marR="0" indent="0" algn="l" defTabSz="457200" rtl="0" eaLnBrk="1" fontAlgn="auto" latinLnBrk="0" hangingPunct="1">
              <a:lnSpc>
                <a:spcPct val="100000"/>
              </a:lnSpc>
              <a:spcBef>
                <a:spcPts val="0"/>
              </a:spcBef>
              <a:spcAft>
                <a:spcPts val="0"/>
              </a:spcAft>
              <a:buClrTx/>
              <a:buSzPct val="25000"/>
              <a:buFontTx/>
              <a:buNone/>
              <a:tabLst/>
              <a:defRPr/>
            </a:pPr>
            <a:r>
              <a:rPr lang="en-US" sz="1800" b="1" u="none" dirty="0">
                <a:uFillTx/>
              </a:rPr>
              <a:t>KEY MESSAGES: </a:t>
            </a:r>
          </a:p>
          <a:p>
            <a:pPr>
              <a:buSzPct val="25000"/>
            </a:pPr>
            <a:endParaRPr lang="en-US" sz="1800" b="1" dirty="0"/>
          </a:p>
          <a:p>
            <a:pPr>
              <a:buSzPct val="25000"/>
            </a:pPr>
            <a:r>
              <a:rPr lang="en-US" sz="1800" b="0" dirty="0"/>
              <a:t>El Niño/La Niña cycles</a:t>
            </a:r>
            <a:r>
              <a:rPr lang="en-US" sz="1800" b="0" baseline="0" dirty="0"/>
              <a:t> (ENSO) </a:t>
            </a:r>
            <a:r>
              <a:rPr lang="en-US" sz="1800" b="0" dirty="0"/>
              <a:t> - a disruption of the ocean-atmosphere system in the Tropical Pacific having important consequences for weather and climate around the globe.</a:t>
            </a:r>
          </a:p>
          <a:p>
            <a:pPr>
              <a:buSzPct val="25000"/>
            </a:pPr>
            <a:endParaRPr lang="en-US" sz="1800" b="1" dirty="0"/>
          </a:p>
          <a:p>
            <a:pPr>
              <a:buSzPct val="25000"/>
            </a:pPr>
            <a:endParaRPr lang="en-US" sz="1800" b="1" dirty="0"/>
          </a:p>
          <a:p>
            <a:pPr marL="0" marR="0" indent="0" algn="l" defTabSz="457200" rtl="0" eaLnBrk="1" fontAlgn="auto" latinLnBrk="0" hangingPunct="1">
              <a:lnSpc>
                <a:spcPct val="100000"/>
              </a:lnSpc>
              <a:spcBef>
                <a:spcPts val="0"/>
              </a:spcBef>
              <a:spcAft>
                <a:spcPts val="0"/>
              </a:spcAft>
              <a:buClrTx/>
              <a:buSzPct val="25000"/>
              <a:buFontTx/>
              <a:buNone/>
              <a:tabLst/>
              <a:defRPr/>
            </a:pPr>
            <a:r>
              <a:rPr lang="en-US" sz="1800" b="1" u="none" dirty="0">
                <a:uFillTx/>
              </a:rPr>
              <a:t>Reference: </a:t>
            </a:r>
          </a:p>
          <a:p>
            <a:pPr marL="285750" marR="0" indent="-285750" algn="l" defTabSz="4572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800" dirty="0">
                <a:solidFill>
                  <a:srgbClr val="003366"/>
                </a:solidFill>
                <a:latin typeface="+mn-lt"/>
                <a:cs typeface="Calibri"/>
              </a:rPr>
              <a:t>Mantua, N.J., S.R. Hare, Y. Zhang, </a:t>
            </a:r>
            <a:r>
              <a:rPr lang="en-US" sz="1800" dirty="0" err="1">
                <a:solidFill>
                  <a:srgbClr val="003366"/>
                </a:solidFill>
                <a:latin typeface="+mn-lt"/>
                <a:cs typeface="Calibri"/>
              </a:rPr>
              <a:t>J.M</a:t>
            </a:r>
            <a:r>
              <a:rPr lang="en-US" sz="1800" dirty="0">
                <a:solidFill>
                  <a:srgbClr val="003366"/>
                </a:solidFill>
                <a:latin typeface="+mn-lt"/>
                <a:cs typeface="Calibri"/>
              </a:rPr>
              <a:t>. Wallace, and </a:t>
            </a:r>
            <a:r>
              <a:rPr lang="en-US" sz="1800" dirty="0" err="1">
                <a:solidFill>
                  <a:srgbClr val="003366"/>
                </a:solidFill>
                <a:latin typeface="+mn-lt"/>
                <a:cs typeface="Calibri"/>
              </a:rPr>
              <a:t>R.C</a:t>
            </a:r>
            <a:r>
              <a:rPr lang="en-US" sz="1800" dirty="0">
                <a:solidFill>
                  <a:srgbClr val="003366"/>
                </a:solidFill>
                <a:latin typeface="+mn-lt"/>
                <a:cs typeface="Calibri"/>
              </a:rPr>
              <a:t>. Francis, 1997: A Pacific decadal climate oscillation with impacts on salmon. Bulletin of the American Meteorological Society, Vol. 78, pp 1069-1079. </a:t>
            </a:r>
          </a:p>
          <a:p>
            <a:pPr marL="285750" marR="0" indent="-285750" algn="l" defTabSz="4572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endParaRPr lang="en-US" sz="1800" b="0" u="none" dirty="0">
              <a:solidFill>
                <a:srgbClr val="003366"/>
              </a:solidFill>
              <a:uFillTx/>
              <a:latin typeface="+mn-lt"/>
            </a:endParaRPr>
          </a:p>
          <a:p>
            <a:pPr marL="0" marR="0" indent="0" algn="l" defTabSz="457200" rtl="0" eaLnBrk="1" fontAlgn="auto" latinLnBrk="0" hangingPunct="1">
              <a:lnSpc>
                <a:spcPct val="100000"/>
              </a:lnSpc>
              <a:spcBef>
                <a:spcPts val="0"/>
              </a:spcBef>
              <a:spcAft>
                <a:spcPts val="0"/>
              </a:spcAft>
              <a:buClrTx/>
              <a:buSzPct val="25000"/>
              <a:buFont typeface="Arial" panose="020B0604020202020204" pitchFamily="34" charset="0"/>
              <a:buNone/>
              <a:tabLst/>
              <a:defRPr/>
            </a:pPr>
            <a:r>
              <a:rPr lang="en-US" sz="1800" b="1" u="none" dirty="0">
                <a:solidFill>
                  <a:srgbClr val="003366"/>
                </a:solidFill>
                <a:uFillTx/>
                <a:latin typeface="+mn-lt"/>
              </a:rPr>
              <a:t>Image</a:t>
            </a:r>
            <a:r>
              <a:rPr lang="en-US" sz="1800" b="1" u="none" baseline="0" dirty="0">
                <a:solidFill>
                  <a:srgbClr val="003366"/>
                </a:solidFill>
                <a:uFillTx/>
                <a:latin typeface="+mn-lt"/>
              </a:rPr>
              <a:t> Source:</a:t>
            </a:r>
            <a:endParaRPr lang="en-US" sz="1800" b="1" u="none" dirty="0">
              <a:uFillTx/>
            </a:endParaRPr>
          </a:p>
          <a:p>
            <a:pPr marL="285750" marR="0" indent="-285750" algn="l" defTabSz="4572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800" b="0" u="none" dirty="0">
                <a:uFillTx/>
              </a:rPr>
              <a:t>https://</a:t>
            </a:r>
            <a:r>
              <a:rPr lang="en-US" sz="1800" b="0" u="none" dirty="0" err="1">
                <a:uFillTx/>
              </a:rPr>
              <a:t>www.climate.gov</a:t>
            </a:r>
            <a:r>
              <a:rPr lang="en-US" sz="1800" b="0" u="none" dirty="0">
                <a:uFillTx/>
              </a:rPr>
              <a:t>/news-features/understanding-climate/</a:t>
            </a:r>
            <a:r>
              <a:rPr lang="en-US" sz="1800" b="0" u="none" dirty="0" err="1">
                <a:uFillTx/>
              </a:rPr>
              <a:t>can-we-blame-el-ni%C3%B1o</a:t>
            </a:r>
            <a:r>
              <a:rPr lang="en-US" sz="1800" b="0" u="none" dirty="0">
                <a:uFillTx/>
              </a:rPr>
              <a:t>   and  </a:t>
            </a:r>
          </a:p>
          <a:p>
            <a:pPr marL="285750" marR="0" indent="-285750" algn="l" defTabSz="4572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800" b="0" u="none" dirty="0">
                <a:uFillTx/>
              </a:rPr>
              <a:t>http://</a:t>
            </a:r>
            <a:r>
              <a:rPr lang="en-US" sz="1800" b="0" u="none" dirty="0" err="1">
                <a:uFillTx/>
              </a:rPr>
              <a:t>www.srh.noaa.gov</a:t>
            </a:r>
            <a:r>
              <a:rPr lang="en-US" sz="1800" b="0" u="none" dirty="0">
                <a:uFillTx/>
              </a:rPr>
              <a:t>/</a:t>
            </a:r>
            <a:r>
              <a:rPr lang="en-US" sz="1800" b="0" u="none" dirty="0" err="1">
                <a:uFillTx/>
              </a:rPr>
              <a:t>ssd</a:t>
            </a:r>
            <a:r>
              <a:rPr lang="en-US" sz="1800" b="0" u="none" dirty="0">
                <a:uFillTx/>
              </a:rPr>
              <a:t>/html/</a:t>
            </a:r>
            <a:r>
              <a:rPr lang="en-US" sz="1800" b="0" u="none" dirty="0" err="1">
                <a:uFillTx/>
              </a:rPr>
              <a:t>elnino.htm</a:t>
            </a:r>
            <a:endParaRPr lang="en-US" sz="1800" b="0" u="none" dirty="0">
              <a:uFillTx/>
            </a:endParaRPr>
          </a:p>
          <a:p>
            <a:pPr>
              <a:buSzPct val="25000"/>
            </a:pPr>
            <a:endParaRPr lang="en-US" sz="1800" b="1" dirty="0"/>
          </a:p>
          <a:p>
            <a:pPr>
              <a:buSzPct val="25000"/>
            </a:pPr>
            <a:endParaRPr lang="en-US" sz="1800" b="1" dirty="0"/>
          </a:p>
          <a:p>
            <a:endParaRPr lang="en-US" sz="1800" b="1" dirty="0"/>
          </a:p>
        </p:txBody>
      </p:sp>
      <p:sp>
        <p:nvSpPr>
          <p:cNvPr id="581" name="Shape 581"/>
          <p:cNvSpPr txBox="1">
            <a:spLocks noGrp="1"/>
          </p:cNvSpPr>
          <p:nvPr>
            <p:ph type="sldNum" idx="12"/>
          </p:nvPr>
        </p:nvSpPr>
        <p:spPr>
          <a:xfrm>
            <a:off x="3884613" y="8685214"/>
            <a:ext cx="2971799" cy="457199"/>
          </a:xfrm>
          <a:prstGeom prst="rect">
            <a:avLst/>
          </a:prstGeom>
          <a:noFill/>
          <a:ln>
            <a:noFill/>
          </a:ln>
        </p:spPr>
        <p:txBody>
          <a:bodyPr lIns="91433" tIns="45704" rIns="91433" bIns="45704" anchor="b" anchorCtr="0">
            <a:noAutofit/>
          </a:bodyPr>
          <a:lstStyle/>
          <a:p>
            <a:pPr algn="r">
              <a:buSzPct val="25000"/>
            </a:pPr>
            <a:r>
              <a:rPr lang="en-US"/>
              <a:t> </a:t>
            </a:r>
          </a:p>
        </p:txBody>
      </p:sp>
    </p:spTree>
    <p:extLst>
      <p:ext uri="{BB962C8B-B14F-4D97-AF65-F5344CB8AC3E}">
        <p14:creationId xmlns:p14="http://schemas.microsoft.com/office/powerpoint/2010/main" val="1362971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lide Number Placeholder 3"/>
          <p:cNvSpPr>
            <a:spLocks noGrp="1"/>
          </p:cNvSpPr>
          <p:nvPr>
            <p:ph type="sldNum" sz="quarter" idx="10"/>
          </p:nvPr>
        </p:nvSpPr>
        <p:spPr/>
        <p:txBody>
          <a:bodyPr/>
          <a:lstStyle/>
          <a:p>
            <a:fld id="{CFC0BFBD-3EFA-4943-9035-EB69CB5A88B1}" type="slidenum">
              <a:rPr lang="en-US" smtClean="0"/>
              <a:t>49</a:t>
            </a:fld>
            <a:endParaRPr lang="en-US"/>
          </a:p>
        </p:txBody>
      </p:sp>
    </p:spTree>
    <p:extLst>
      <p:ext uri="{BB962C8B-B14F-4D97-AF65-F5344CB8AC3E}">
        <p14:creationId xmlns:p14="http://schemas.microsoft.com/office/powerpoint/2010/main" val="590457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t>Reference</a:t>
            </a:r>
            <a:r>
              <a:rPr lang="pl-PL"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http://en.wikipedia.org/wiki/El_Ni%C3%B1o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50</a:t>
            </a:fld>
            <a:endParaRPr lang="en-US"/>
          </a:p>
        </p:txBody>
      </p:sp>
    </p:spTree>
    <p:extLst>
      <p:ext uri="{BB962C8B-B14F-4D97-AF65-F5344CB8AC3E}">
        <p14:creationId xmlns:p14="http://schemas.microsoft.com/office/powerpoint/2010/main" val="1502306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txBox="1">
            <a:spLocks noGrp="1"/>
          </p:cNvSpPr>
          <p:nvPr>
            <p:ph type="body" idx="1"/>
          </p:nvPr>
        </p:nvSpPr>
        <p:spPr>
          <a:xfrm>
            <a:off x="731520" y="4560569"/>
            <a:ext cx="5852159" cy="4320539"/>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r>
              <a:rPr lang="en-US" sz="1100" b="1" kern="1200" dirty="0">
                <a:solidFill>
                  <a:schemeClr val="tx1"/>
                </a:solidFill>
                <a:effectLst/>
                <a:latin typeface="+mn-lt"/>
                <a:ea typeface="+mn-ea"/>
                <a:cs typeface="+mn-cs"/>
              </a:rPr>
              <a:t>El Niño</a:t>
            </a:r>
            <a:r>
              <a:rPr lang="en-US" sz="1100" kern="1200" dirty="0">
                <a:solidFill>
                  <a:schemeClr val="tx1"/>
                </a:solidFill>
                <a:effectLst/>
                <a:latin typeface="+mn-lt"/>
                <a:ea typeface="+mn-ea"/>
                <a:cs typeface="+mn-cs"/>
              </a:rPr>
              <a:t> is a band of anomalously warm ocean water temperatures that periodically develops off the western coast of South America and can cause climatic changes across the Pacific Ocean. There is a phase of 'El Niño–Southern Oscillation' (ENSO), which refers to variations in the temperature of the surface of the tropical eastern Pacific Ocean (</a:t>
            </a:r>
            <a:r>
              <a:rPr lang="en-US" sz="1100" i="1" kern="1200" dirty="0">
                <a:solidFill>
                  <a:schemeClr val="tx1"/>
                </a:solidFill>
                <a:effectLst/>
                <a:latin typeface="+mn-lt"/>
                <a:ea typeface="+mn-ea"/>
                <a:cs typeface="+mn-cs"/>
              </a:rPr>
              <a:t>El Niño</a:t>
            </a:r>
            <a:r>
              <a:rPr lang="en-US" sz="1100" kern="1200" dirty="0">
                <a:solidFill>
                  <a:schemeClr val="tx1"/>
                </a:solidFill>
                <a:effectLst/>
                <a:latin typeface="+mn-lt"/>
                <a:ea typeface="+mn-ea"/>
                <a:cs typeface="+mn-cs"/>
              </a:rPr>
              <a:t> and </a:t>
            </a:r>
            <a:r>
              <a:rPr lang="en-US" sz="1100" i="1" kern="1200" dirty="0">
                <a:solidFill>
                  <a:schemeClr val="tx1"/>
                </a:solidFill>
                <a:effectLst/>
                <a:latin typeface="+mn-lt"/>
                <a:ea typeface="+mn-ea"/>
                <a:cs typeface="+mn-cs"/>
              </a:rPr>
              <a:t>La Niña</a:t>
            </a:r>
            <a:r>
              <a:rPr lang="en-US" sz="1100" kern="1200" dirty="0">
                <a:solidFill>
                  <a:schemeClr val="tx1"/>
                </a:solidFill>
                <a:effectLst/>
                <a:latin typeface="+mn-lt"/>
                <a:ea typeface="+mn-ea"/>
                <a:cs typeface="+mn-cs"/>
              </a:rPr>
              <a:t>) and in air surface pressure in the tropical western Pacific. The two variations are coupled: the warm oceanic phase, El Niño, accompanies high air surface pressure in the western Pacific, while the cold phase, </a:t>
            </a:r>
            <a:r>
              <a:rPr lang="en-US" sz="1100" i="1" u="none" strike="noStrike" kern="1200" dirty="0">
                <a:solidFill>
                  <a:schemeClr val="tx1"/>
                </a:solidFill>
                <a:effectLst/>
                <a:latin typeface="+mn-lt"/>
                <a:ea typeface="+mn-ea"/>
                <a:cs typeface="+mn-cs"/>
                <a:hlinkClick r:id="rId3" tooltip="La Niña"/>
              </a:rPr>
              <a:t>La Niña</a:t>
            </a:r>
            <a:r>
              <a:rPr lang="en-US" sz="1100" kern="1200" dirty="0">
                <a:solidFill>
                  <a:schemeClr val="tx1"/>
                </a:solidFill>
                <a:effectLst/>
                <a:latin typeface="+mn-lt"/>
                <a:ea typeface="+mn-ea"/>
                <a:cs typeface="+mn-cs"/>
              </a:rPr>
              <a:t>, accompanies low air surface pressure in the western Pacific. </a:t>
            </a:r>
          </a:p>
          <a:p>
            <a:r>
              <a:rPr lang="en-US" sz="1100" kern="1200" dirty="0">
                <a:solidFill>
                  <a:schemeClr val="tx1"/>
                </a:solidFill>
                <a:effectLst/>
                <a:latin typeface="+mn-lt"/>
                <a:ea typeface="+mn-ea"/>
                <a:cs typeface="+mn-cs"/>
              </a:rPr>
              <a:t>The extremes of this climate pattern's oscillations cause extreme weather (such as floods and droughts) in many regions of the world. Developing countries dependent upon agriculture and fishing, particularly those bordering the Pacific Ocean, are the most affected.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t>Reference</a:t>
            </a:r>
            <a:r>
              <a:rPr lang="pl-PL"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http://en.wikipedia.org/wiki/El_Ni%C3%B1o</a:t>
            </a:r>
          </a:p>
          <a:p>
            <a:endParaRPr dirty="0"/>
          </a:p>
        </p:txBody>
      </p:sp>
      <p:sp>
        <p:nvSpPr>
          <p:cNvPr id="616" name="Shape 61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25220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txBox="1">
            <a:spLocks noGrp="1"/>
          </p:cNvSpPr>
          <p:nvPr>
            <p:ph type="body" idx="1"/>
          </p:nvPr>
        </p:nvSpPr>
        <p:spPr>
          <a:xfrm>
            <a:off x="731520" y="4560569"/>
            <a:ext cx="5852159" cy="4320539"/>
          </a:xfrm>
          <a:prstGeom prst="rect">
            <a:avLst/>
          </a:prstGeom>
        </p:spPr>
        <p:txBody>
          <a:bodyPr lIns="91425" tIns="91425" rIns="91425" bIns="91425" anchor="ctr"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u="none" dirty="0">
                <a:uFillTx/>
              </a:rPr>
              <a:t>KEY MESSAGES: </a:t>
            </a:r>
          </a:p>
          <a:p>
            <a:r>
              <a:rPr lang="en-US" sz="1100" b="1" kern="1200" dirty="0">
                <a:solidFill>
                  <a:schemeClr val="tx1"/>
                </a:solidFill>
                <a:effectLst/>
                <a:latin typeface="+mn-lt"/>
                <a:ea typeface="+mn-ea"/>
                <a:cs typeface="+mn-cs"/>
              </a:rPr>
              <a:t>La Niña</a:t>
            </a:r>
            <a:r>
              <a:rPr lang="en-US" sz="1100" kern="1200" dirty="0">
                <a:solidFill>
                  <a:schemeClr val="tx1"/>
                </a:solidFill>
                <a:effectLst/>
                <a:latin typeface="+mn-lt"/>
                <a:ea typeface="+mn-ea"/>
                <a:cs typeface="+mn-cs"/>
              </a:rPr>
              <a:t> is the name for the cold phase of ENSO, during which the cold pool in the eastern Pacific intensifies and the trade winds strengthen. The name La Niña originates from Spanish, meaning "the girl", analogous to El Niño meaning "the boy". It has also in the past been called </a:t>
            </a:r>
            <a:r>
              <a:rPr lang="en-US" sz="1100" i="1" kern="1200" dirty="0">
                <a:solidFill>
                  <a:schemeClr val="tx1"/>
                </a:solidFill>
                <a:effectLst/>
                <a:latin typeface="+mn-lt"/>
                <a:ea typeface="+mn-ea"/>
                <a:cs typeface="+mn-cs"/>
              </a:rPr>
              <a:t>anti-El Niño</a:t>
            </a:r>
            <a:r>
              <a:rPr lang="en-US" sz="1100" kern="1200" dirty="0">
                <a:solidFill>
                  <a:schemeClr val="tx1"/>
                </a:solidFill>
                <a:effectLst/>
                <a:latin typeface="+mn-lt"/>
                <a:ea typeface="+mn-ea"/>
                <a:cs typeface="+mn-cs"/>
              </a:rPr>
              <a:t>, and El Viejo (meaning "the old man").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cap="none" baseline="0" dirty="0">
                <a:solidFill>
                  <a:srgbClr val="000000"/>
                </a:solidFill>
                <a:latin typeface="+mn-lt"/>
                <a:ea typeface="Arial"/>
                <a:cs typeface="Arial"/>
                <a:sym typeface="Arial"/>
              </a:rPr>
              <a:t>Reference</a:t>
            </a:r>
            <a:r>
              <a:rPr lang="en-US" sz="1100" b="0" i="0" u="none" strike="noStrike" cap="none" baseline="0" dirty="0">
                <a:solidFill>
                  <a:srgbClr val="000000"/>
                </a:solidFill>
                <a:latin typeface="+mn-lt"/>
                <a:ea typeface="Arial"/>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100" b="0" i="0" u="none" strike="noStrike" cap="none" baseline="0" dirty="0">
                <a:solidFill>
                  <a:srgbClr val="000000"/>
                </a:solidFill>
                <a:latin typeface="+mn-lt"/>
                <a:ea typeface="Arial"/>
                <a:cs typeface="Arial"/>
                <a:sym typeface="Arial"/>
              </a:rPr>
              <a:t>http://en.wikipedia.org/wiki/File:Enso_lanina.png</a:t>
            </a:r>
          </a:p>
          <a:p>
            <a:endParaRPr lang="en-US" sz="1100" kern="1200" dirty="0">
              <a:solidFill>
                <a:schemeClr val="tx1"/>
              </a:solidFill>
              <a:effectLst/>
              <a:latin typeface="+mn-lt"/>
              <a:ea typeface="+mn-ea"/>
              <a:cs typeface="+mn-cs"/>
            </a:endParaRPr>
          </a:p>
        </p:txBody>
      </p:sp>
      <p:sp>
        <p:nvSpPr>
          <p:cNvPr id="626" name="Shape 62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370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txBox="1">
            <a:spLocks noGrp="1"/>
          </p:cNvSpPr>
          <p:nvPr>
            <p:ph type="body" idx="1"/>
          </p:nvPr>
        </p:nvSpPr>
        <p:spPr>
          <a:xfrm>
            <a:off x="685800" y="4343400"/>
            <a:ext cx="5486399" cy="4114799"/>
          </a:xfrm>
          <a:prstGeom prst="rect">
            <a:avLst/>
          </a:prstGeom>
        </p:spPr>
        <p:txBody>
          <a:bodyPr lIns="89715" tIns="89715" rIns="89715" bIns="89715" anchor="ctr"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r>
              <a:rPr lang="en-US" dirty="0"/>
              <a:t>In SE Asia, El Niño brings drought,</a:t>
            </a:r>
            <a:r>
              <a:rPr lang="en-US" baseline="0" dirty="0"/>
              <a:t> while La Niña brings flooding.  </a:t>
            </a:r>
          </a:p>
          <a:p>
            <a:r>
              <a:rPr lang="en-US" baseline="0" dirty="0"/>
              <a:t>It is just the opposite in the Eastern Pacific, for north and south America.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http://</a:t>
            </a:r>
            <a:r>
              <a:rPr lang="en-US" baseline="0" dirty="0" err="1"/>
              <a:t>www.esrl.noaa.gov</a:t>
            </a:r>
            <a:r>
              <a:rPr lang="en-US" baseline="0" dirty="0"/>
              <a:t>/</a:t>
            </a:r>
            <a:r>
              <a:rPr lang="en-US" baseline="0" dirty="0" err="1"/>
              <a:t>psd</a:t>
            </a:r>
            <a:r>
              <a:rPr lang="en-US" baseline="0" dirty="0"/>
              <a:t>/</a:t>
            </a:r>
            <a:r>
              <a:rPr lang="en-US" baseline="0" dirty="0" err="1"/>
              <a:t>enso</a:t>
            </a:r>
            <a:r>
              <a:rPr lang="en-US" baseline="0" dirty="0"/>
              <a:t>/compare/images/</a:t>
            </a:r>
            <a:r>
              <a:rPr lang="en-US" baseline="0" dirty="0" err="1"/>
              <a:t>tsurf.e.all.a.w.gif</a:t>
            </a:r>
            <a:endParaRPr lang="en-US" dirty="0"/>
          </a:p>
          <a:p>
            <a:endParaRPr lang="en-US" baseline="0" dirty="0"/>
          </a:p>
        </p:txBody>
      </p:sp>
      <p:sp>
        <p:nvSpPr>
          <p:cNvPr id="596" name="Shape 5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606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endParaRPr lang="en-US" baseline="0" dirty="0"/>
          </a:p>
          <a:p>
            <a:pPr marL="0" indent="0">
              <a:buFontTx/>
              <a:buNone/>
            </a:pPr>
            <a:r>
              <a:rPr lang="en-US" baseline="0" dirty="0"/>
              <a:t>Nearly everything is affected by weather and climate and many of our activities themselves affect the climate, through the release of greenhouse gasses  (GHG). </a:t>
            </a:r>
          </a:p>
        </p:txBody>
      </p:sp>
    </p:spTree>
    <p:extLst>
      <p:ext uri="{BB962C8B-B14F-4D97-AF65-F5344CB8AC3E}">
        <p14:creationId xmlns:p14="http://schemas.microsoft.com/office/powerpoint/2010/main" val="3450943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txBox="1">
            <a:spLocks noGrp="1"/>
          </p:cNvSpPr>
          <p:nvPr>
            <p:ph type="body" idx="1"/>
          </p:nvPr>
        </p:nvSpPr>
        <p:spPr>
          <a:xfrm>
            <a:off x="731520" y="4560569"/>
            <a:ext cx="5852159" cy="4320539"/>
          </a:xfrm>
          <a:prstGeom prst="rect">
            <a:avLst/>
          </a:prstGeom>
        </p:spPr>
        <p:txBody>
          <a:bodyPr lIns="91425" tIns="91425" rIns="91425" bIns="91425" anchor="ctr" anchorCtr="0">
            <a:noAutofit/>
          </a:bodyPr>
          <a:lstStyle/>
          <a:p>
            <a:r>
              <a:rPr lang="en-US" b="1" dirty="0"/>
              <a:t>Reference</a:t>
            </a:r>
            <a:r>
              <a:rPr lang="en-US" dirty="0"/>
              <a:t>:</a:t>
            </a:r>
            <a:r>
              <a:rPr lang="en-US" baseline="0" dirty="0"/>
              <a:t> </a:t>
            </a:r>
          </a:p>
          <a:p>
            <a:r>
              <a:rPr lang="en-US" dirty="0"/>
              <a:t>https://www.youtube.com/watch?v=7FVZrw7bk1w</a:t>
            </a:r>
          </a:p>
          <a:p>
            <a:endParaRPr lang="de-DE" dirty="0"/>
          </a:p>
          <a:p>
            <a:endParaRPr lang="en-US" dirty="0"/>
          </a:p>
          <a:p>
            <a:endParaRPr lang="en-US" dirty="0"/>
          </a:p>
        </p:txBody>
      </p:sp>
      <p:sp>
        <p:nvSpPr>
          <p:cNvPr id="640" name="Shape 640"/>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449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 </a:t>
            </a:r>
          </a:p>
          <a:p>
            <a:r>
              <a:rPr lang="en-US" dirty="0"/>
              <a:t>IPCC </a:t>
            </a:r>
          </a:p>
        </p:txBody>
      </p:sp>
      <p:sp>
        <p:nvSpPr>
          <p:cNvPr id="4" name="Slide Number Placeholder 3"/>
          <p:cNvSpPr>
            <a:spLocks noGrp="1"/>
          </p:cNvSpPr>
          <p:nvPr>
            <p:ph type="sldNum" sz="quarter" idx="10"/>
          </p:nvPr>
        </p:nvSpPr>
        <p:spPr/>
        <p:txBody>
          <a:bodyPr/>
          <a:lstStyle/>
          <a:p>
            <a:fld id="{CFC0BFBD-3EFA-4943-9035-EB69CB5A88B1}" type="slidenum">
              <a:rPr lang="en-US" smtClean="0"/>
              <a:t>55</a:t>
            </a:fld>
            <a:endParaRPr lang="en-US"/>
          </a:p>
        </p:txBody>
      </p:sp>
    </p:spTree>
    <p:extLst>
      <p:ext uri="{BB962C8B-B14F-4D97-AF65-F5344CB8AC3E}">
        <p14:creationId xmlns:p14="http://schemas.microsoft.com/office/powerpoint/2010/main" val="1807751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r>
              <a:rPr lang="en-US" dirty="0"/>
              <a:t>Common drivers of climate variability include El Niño and La Niña events, which are shifts of warm, tropical Pacific Ocean currents that can dramatically affect Michigan’s winters. El </a:t>
            </a:r>
            <a:r>
              <a:rPr lang="en-US" dirty="0" err="1"/>
              <a:t>Niños</a:t>
            </a:r>
            <a:r>
              <a:rPr lang="en-US" dirty="0"/>
              <a:t> give us milder, less snowy winters (such as the winter of 2009-2010), while La Niña give us colder, snowier winters (such as the winter of 2007-2008). Other drivers of climate variability include volcanic eruptions and </a:t>
            </a:r>
            <a:r>
              <a:rPr lang="en-US" baseline="0" dirty="0"/>
              <a:t> </a:t>
            </a:r>
            <a:r>
              <a:rPr lang="en-US" dirty="0"/>
              <a:t>sunspots. Sometimes climate varies in ways that are random or not fully explainable. </a:t>
            </a:r>
          </a:p>
          <a:p>
            <a:endParaRPr lang="en-US" dirty="0"/>
          </a:p>
          <a:p>
            <a:endParaRPr lang="en-US" dirty="0"/>
          </a:p>
          <a:p>
            <a:r>
              <a:rPr lang="en-US" b="1" dirty="0"/>
              <a:t>Reference: </a:t>
            </a:r>
          </a:p>
          <a:p>
            <a:r>
              <a:rPr lang="en-US" dirty="0"/>
              <a:t>IPCC</a:t>
            </a:r>
          </a:p>
        </p:txBody>
      </p:sp>
    </p:spTree>
    <p:extLst>
      <p:ext uri="{BB962C8B-B14F-4D97-AF65-F5344CB8AC3E}">
        <p14:creationId xmlns:p14="http://schemas.microsoft.com/office/powerpoint/2010/main" val="26514610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Seven of these indicators would be expected to increase in a warming world and observation show that they are, in fact, increasing. Three would be expected to decrease and they are, in fact, decreasing.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explained by the US agency, the National Oceanic and Atmospheric Administration (NOAA), there are 7 indicators that would be expected to increase in a warming world (and they are), and 3 indicators would be expected to decrease (and they are):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http://skepticalscience.com/global-cooling.htm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979356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Seven of these indicators would be expected to increase in a warming world and observation show that they are, in fact, increasing. Three would be expected to decrease and they are, in fact, decreasing.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explained by the US agency, the National Oceanic and Atmospheric Administration (NOAA), there are 7 indicators that would be expected to increase in a warming world (and they are), and 3 indicators would be expected to decrease (and they 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http://skepticalscience.com/global-cooling.htm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1727433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txBox="1">
            <a:spLocks noGrp="1"/>
          </p:cNvSpPr>
          <p:nvPr>
            <p:ph type="body" idx="1"/>
          </p:nvPr>
        </p:nvSpPr>
        <p:spPr>
          <a:xfrm>
            <a:off x="731520" y="4560569"/>
            <a:ext cx="5852159" cy="4320539"/>
          </a:xfrm>
          <a:prstGeom prst="rect">
            <a:avLst/>
          </a:prstGeom>
        </p:spPr>
        <p:txBody>
          <a:bodyPr lIns="91425" tIns="91425" rIns="91425" bIns="91425" anchor="ctr" anchorCtr="0">
            <a:noAutofit/>
          </a:bodyPr>
          <a:lstStyle/>
          <a:p>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USAID’s Climate Resilient Ecosystems and Livelihoods (CREL) Project’s. CREL</a:t>
            </a:r>
            <a:r>
              <a:rPr lang="en-US" sz="1200" baseline="0" dirty="0"/>
              <a:t> internal group discussions. </a:t>
            </a:r>
            <a:r>
              <a:rPr lang="en-US" sz="1200" dirty="0"/>
              <a:t>Dhaka, Bangladesh. (2016).</a:t>
            </a:r>
          </a:p>
          <a:p>
            <a:endParaRPr dirty="0"/>
          </a:p>
        </p:txBody>
      </p:sp>
      <p:sp>
        <p:nvSpPr>
          <p:cNvPr id="653" name="Shape 653"/>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80350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USAID’s Climate Resilient Ecosystems and Livelihoods (CREL) Project’s. CREL</a:t>
            </a:r>
            <a:r>
              <a:rPr lang="en-US" sz="1200" baseline="0" dirty="0"/>
              <a:t> internal group discussions. </a:t>
            </a:r>
            <a:r>
              <a:rPr lang="en-US" sz="1200" dirty="0"/>
              <a:t>Dhaka, Bangladesh.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60</a:t>
            </a:fld>
            <a:endParaRPr lang="en-US"/>
          </a:p>
        </p:txBody>
      </p:sp>
    </p:spTree>
    <p:extLst>
      <p:ext uri="{BB962C8B-B14F-4D97-AF65-F5344CB8AC3E}">
        <p14:creationId xmlns:p14="http://schemas.microsoft.com/office/powerpoint/2010/main" val="12757624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pPr marL="171450" indent="-171450">
              <a:buFontTx/>
              <a:buChar char="-"/>
            </a:pPr>
            <a:r>
              <a:rPr lang="en-US" baseline="0" dirty="0"/>
              <a:t>Shows about the prediction of sea ice thickness from 1950s to 2050s!</a:t>
            </a:r>
            <a:br>
              <a:rPr lang="en-US" baseline="0" dirty="0"/>
            </a:br>
            <a:r>
              <a:rPr lang="en-US" baseline="0" dirty="0"/>
              <a:t>Notice the dramatic reduction. </a:t>
            </a:r>
          </a:p>
          <a:p>
            <a:pPr marL="0" indent="0">
              <a:buFontTx/>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NOAA: http://</a:t>
            </a:r>
            <a:r>
              <a:rPr lang="en-US" baseline="0" dirty="0" err="1"/>
              <a:t>celebrating200years.noaa.gov</a:t>
            </a:r>
            <a:r>
              <a:rPr lang="en-US" baseline="0" dirty="0"/>
              <a:t>/breakthroughs/</a:t>
            </a:r>
            <a:r>
              <a:rPr lang="en-US" baseline="0" dirty="0" err="1"/>
              <a:t>climate_model</a:t>
            </a:r>
            <a:r>
              <a:rPr lang="en-US" baseline="0" dirty="0"/>
              <a:t>/</a:t>
            </a:r>
            <a:r>
              <a:rPr lang="en-US" baseline="0" dirty="0" err="1"/>
              <a:t>modeling_seaice.html</a:t>
            </a:r>
            <a:r>
              <a:rPr lang="en-US" baseline="0" dirty="0"/>
              <a:t> </a:t>
            </a:r>
            <a:endParaRPr lang="en-US" dirty="0"/>
          </a:p>
          <a:p>
            <a:pPr marL="0" indent="0">
              <a:buFontTx/>
              <a:buNone/>
            </a:pPr>
            <a:endParaRPr lang="en-US" baseline="0" dirty="0"/>
          </a:p>
        </p:txBody>
      </p:sp>
    </p:spTree>
    <p:extLst>
      <p:ext uri="{BB962C8B-B14F-4D97-AF65-F5344CB8AC3E}">
        <p14:creationId xmlns:p14="http://schemas.microsoft.com/office/powerpoint/2010/main" val="26309003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r>
              <a:rPr lang="en-US" dirty="0"/>
              <a:t>The melting of the ice increases albedo,</a:t>
            </a:r>
            <a:r>
              <a:rPr lang="en-US" baseline="0" dirty="0"/>
              <a:t> as while and reflective ice is converted to dark, absorptive ocean water surface, greatly increasing the absorption of heat. </a:t>
            </a:r>
            <a:endParaRPr lang="en-US" dirty="0"/>
          </a:p>
        </p:txBody>
      </p:sp>
    </p:spTree>
    <p:extLst>
      <p:ext uri="{BB962C8B-B14F-4D97-AF65-F5344CB8AC3E}">
        <p14:creationId xmlns:p14="http://schemas.microsoft.com/office/powerpoint/2010/main" val="31519860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none" dirty="0">
                <a:uFillTx/>
              </a:rPr>
              <a:t>KEY MESSAGES: </a:t>
            </a:r>
          </a:p>
          <a:p>
            <a:r>
              <a:rPr lang="en-US" dirty="0"/>
              <a:t>See Sea Level</a:t>
            </a:r>
            <a:r>
              <a:rPr lang="en-US" baseline="0" dirty="0"/>
              <a:t> Rise topical unit for much more.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r>
              <a:rPr lang="en-US" baseline="0" dirty="0"/>
              <a:t>:  See Sea Level Rise topic in this module 2.2.</a:t>
            </a:r>
          </a:p>
          <a:p>
            <a:endParaRPr lang="en-US" baseline="0" dirty="0"/>
          </a:p>
          <a:p>
            <a:endParaRPr lang="en-US" baseline="0" dirty="0"/>
          </a:p>
          <a:p>
            <a:endParaRPr lang="en-US" baseline="0" dirty="0"/>
          </a:p>
          <a:p>
            <a:endParaRPr lang="en-US" dirty="0"/>
          </a:p>
        </p:txBody>
      </p:sp>
    </p:spTree>
    <p:extLst>
      <p:ext uri="{BB962C8B-B14F-4D97-AF65-F5344CB8AC3E}">
        <p14:creationId xmlns:p14="http://schemas.microsoft.com/office/powerpoint/2010/main" val="110694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p>
          <a:p>
            <a:r>
              <a:rPr lang="en-US" b="1" dirty="0">
                <a:latin typeface="Perpetua" pitchFamily="18" charset="0"/>
              </a:rPr>
              <a:t>Biomes</a:t>
            </a:r>
            <a:r>
              <a:rPr lang="en-US" dirty="0">
                <a:latin typeface="Perpetua" pitchFamily="18" charset="0"/>
              </a:rPr>
              <a:t> are </a:t>
            </a:r>
            <a:r>
              <a:rPr lang="en-US" b="1" dirty="0">
                <a:latin typeface="Perpetua" pitchFamily="18" charset="0"/>
              </a:rPr>
              <a:t>major</a:t>
            </a:r>
            <a:r>
              <a:rPr lang="en-US" dirty="0">
                <a:latin typeface="Perpetua" pitchFamily="18" charset="0"/>
              </a:rPr>
              <a:t> types of e</a:t>
            </a:r>
            <a:r>
              <a:rPr lang="en-US" b="1" dirty="0">
                <a:latin typeface="Perpetua" pitchFamily="18" charset="0"/>
              </a:rPr>
              <a:t>cological communities</a:t>
            </a:r>
            <a:r>
              <a:rPr lang="en-US" dirty="0">
                <a:latin typeface="Perpetua" pitchFamily="18" charset="0"/>
              </a:rPr>
              <a:t>.  These communities are recognizable on a regional scale, although many other communities may exist there as well. For instance, here in eastern North America where </a:t>
            </a:r>
            <a:r>
              <a:rPr lang="en-US" b="1" dirty="0">
                <a:latin typeface="Perpetua" pitchFamily="18" charset="0"/>
              </a:rPr>
              <a:t>Marietta College</a:t>
            </a:r>
            <a:r>
              <a:rPr lang="en-US" dirty="0">
                <a:latin typeface="Perpetua" pitchFamily="18" charset="0"/>
              </a:rPr>
              <a:t> is located, our biome is the </a:t>
            </a:r>
            <a:r>
              <a:rPr lang="en-US" b="1" dirty="0">
                <a:latin typeface="Perpetua" pitchFamily="18" charset="0"/>
              </a:rPr>
              <a:t>temperate deciduous forest</a:t>
            </a:r>
            <a:r>
              <a:rPr lang="en-US" dirty="0">
                <a:latin typeface="Perpetua" pitchFamily="18" charset="0"/>
              </a:rPr>
              <a:t>. At La </a:t>
            </a:r>
            <a:r>
              <a:rPr lang="en-US" dirty="0" err="1">
                <a:latin typeface="Perpetua" pitchFamily="18" charset="0"/>
              </a:rPr>
              <a:t>Selva</a:t>
            </a:r>
            <a:r>
              <a:rPr lang="en-US" dirty="0">
                <a:latin typeface="Perpetua" pitchFamily="18" charset="0"/>
              </a:rPr>
              <a:t>, in Costa Rica, the biome is the tropical rain forest.  </a:t>
            </a:r>
          </a:p>
          <a:p>
            <a:r>
              <a:rPr lang="en-US" dirty="0">
                <a:latin typeface="Perpetua" pitchFamily="18" charset="0"/>
              </a:rPr>
              <a:t>Biomes are formed as a result of the </a:t>
            </a:r>
            <a:r>
              <a:rPr lang="en-US" b="1" dirty="0">
                <a:latin typeface="Perpetua" pitchFamily="18" charset="0"/>
              </a:rPr>
              <a:t>climate</a:t>
            </a:r>
            <a:r>
              <a:rPr lang="en-US" dirty="0">
                <a:latin typeface="Perpetua" pitchFamily="18" charset="0"/>
              </a:rPr>
              <a:t> present at a site (more on this in a minute).  Perhaps you are familiar with the concept of </a:t>
            </a:r>
            <a:r>
              <a:rPr lang="en-US" b="1" dirty="0">
                <a:latin typeface="Perpetua" pitchFamily="18" charset="0"/>
              </a:rPr>
              <a:t>succession</a:t>
            </a:r>
            <a:r>
              <a:rPr lang="en-US" dirty="0">
                <a:latin typeface="Perpetua" pitchFamily="18" charset="0"/>
              </a:rPr>
              <a:t>, whereby a series of biological communities replace each other over time in a predictable fashion.  For instance, in southern Ohio, an abandoned farm field will first be covered with a community of weeds and grasses; organisms whose seeds are small and which can colonize the disturbed habitat quickly.  Plants like milkweed, goldenrod, smartweed and </a:t>
            </a:r>
            <a:r>
              <a:rPr lang="en-US" dirty="0" err="1">
                <a:latin typeface="Perpetua" pitchFamily="18" charset="0"/>
              </a:rPr>
              <a:t>joe-pye</a:t>
            </a:r>
            <a:r>
              <a:rPr lang="en-US" dirty="0">
                <a:latin typeface="Perpetua" pitchFamily="18" charset="0"/>
              </a:rPr>
              <a:t> weed also come early to an abandoned field.  Over time, certain shrubs and small tree species (sassafras, hawthorn, aspen, locust, etc.) will begin to take over from the grasses. Following these small trees are the larger ones such as oaks, hickories (and, some time ago, chestnuts).  If the site is undisturbed for a very long time - hundreds of years - it may be completely taken over by beech trees. This sequence will occur over and over again in southern Ohio as long as the climate does not change. The </a:t>
            </a:r>
            <a:r>
              <a:rPr lang="en-US" b="1" dirty="0">
                <a:latin typeface="Perpetua" pitchFamily="18" charset="0"/>
              </a:rPr>
              <a:t>end result</a:t>
            </a:r>
            <a:r>
              <a:rPr lang="en-US" dirty="0">
                <a:latin typeface="Perpetua" pitchFamily="18" charset="0"/>
              </a:rPr>
              <a:t> of </a:t>
            </a:r>
            <a:r>
              <a:rPr lang="en-US" b="1" dirty="0">
                <a:latin typeface="Perpetua" pitchFamily="18" charset="0"/>
              </a:rPr>
              <a:t>succession</a:t>
            </a:r>
            <a:r>
              <a:rPr lang="en-US" dirty="0">
                <a:latin typeface="Perpetua" pitchFamily="18" charset="0"/>
              </a:rPr>
              <a:t> in</a:t>
            </a:r>
            <a:r>
              <a:rPr lang="en-US" b="1" dirty="0">
                <a:latin typeface="Perpetua" pitchFamily="18" charset="0"/>
              </a:rPr>
              <a:t> southern Ohio</a:t>
            </a:r>
            <a:r>
              <a:rPr lang="en-US" dirty="0">
                <a:latin typeface="Perpetua" pitchFamily="18" charset="0"/>
              </a:rPr>
              <a:t> is always a </a:t>
            </a:r>
            <a:r>
              <a:rPr lang="en-US" b="1" dirty="0">
                <a:latin typeface="Perpetua" pitchFamily="18" charset="0"/>
              </a:rPr>
              <a:t>temperate deciduous forest</a:t>
            </a:r>
            <a:r>
              <a:rPr lang="en-US" dirty="0">
                <a:latin typeface="Perpetua" pitchFamily="18" charset="0"/>
              </a:rPr>
              <a:t>, where trees lose their leaves in the cold winters. Down in Costa Rica </a:t>
            </a:r>
            <a:r>
              <a:rPr lang="en-US" b="1" dirty="0">
                <a:latin typeface="Perpetua" pitchFamily="18" charset="0"/>
              </a:rPr>
              <a:t>at La </a:t>
            </a:r>
            <a:r>
              <a:rPr lang="en-US" b="1" dirty="0" err="1">
                <a:latin typeface="Perpetua" pitchFamily="18" charset="0"/>
              </a:rPr>
              <a:t>Selva</a:t>
            </a:r>
            <a:r>
              <a:rPr lang="en-US" dirty="0">
                <a:latin typeface="Perpetua" pitchFamily="18" charset="0"/>
              </a:rPr>
              <a:t>, succession is different, with different plant species making up the communities, and there the </a:t>
            </a:r>
            <a:r>
              <a:rPr lang="en-US" b="1" dirty="0">
                <a:latin typeface="Perpetua" pitchFamily="18" charset="0"/>
              </a:rPr>
              <a:t>end result</a:t>
            </a:r>
            <a:r>
              <a:rPr lang="en-US" dirty="0">
                <a:latin typeface="Perpetua" pitchFamily="18" charset="0"/>
              </a:rPr>
              <a:t> is a </a:t>
            </a:r>
            <a:r>
              <a:rPr lang="en-US" b="1" dirty="0">
                <a:latin typeface="Perpetua" pitchFamily="18" charset="0"/>
              </a:rPr>
              <a:t>tropical rain forest</a:t>
            </a:r>
            <a:r>
              <a:rPr lang="en-US" dirty="0">
                <a:latin typeface="Perpetua" pitchFamily="18" charset="0"/>
              </a:rPr>
              <a:t>. In western Costa Rica, the final result of succession is a tropical seasonal forest.  In terms of succession, these final communities that develop at a site are called </a:t>
            </a:r>
            <a:r>
              <a:rPr lang="en-US" b="1" dirty="0">
                <a:latin typeface="Perpetua" pitchFamily="18" charset="0"/>
              </a:rPr>
              <a:t>climax communities</a:t>
            </a:r>
            <a:r>
              <a:rPr lang="en-US" dirty="0">
                <a:latin typeface="Perpetua" pitchFamily="18" charset="0"/>
              </a:rPr>
              <a:t>, and these climax communities form the </a:t>
            </a:r>
            <a:r>
              <a:rPr lang="en-US" b="1" dirty="0">
                <a:latin typeface="Perpetua" pitchFamily="18" charset="0"/>
              </a:rPr>
              <a:t>basis</a:t>
            </a:r>
            <a:r>
              <a:rPr lang="en-US" dirty="0">
                <a:latin typeface="Perpetua" pitchFamily="18" charset="0"/>
              </a:rPr>
              <a:t> for the</a:t>
            </a:r>
            <a:r>
              <a:rPr lang="en-US" b="1" dirty="0">
                <a:latin typeface="Perpetua" pitchFamily="18" charset="0"/>
              </a:rPr>
              <a:t> biome classification</a:t>
            </a:r>
            <a:r>
              <a:rPr lang="en-US" dirty="0">
                <a:latin typeface="Perpetua" pitchFamily="18" charset="0"/>
              </a:rPr>
              <a:t>.</a:t>
            </a:r>
          </a:p>
          <a:p>
            <a:endParaRPr lang="en-US" b="1" dirty="0">
              <a:latin typeface="Perpetua"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Perpetua" pitchFamily="18" charset="0"/>
              </a:rPr>
              <a:t>Reference:</a:t>
            </a:r>
            <a:r>
              <a:rPr lang="en-US" b="0" dirty="0">
                <a:latin typeface="Perpetua" pitchFamily="18" charset="0"/>
              </a:rPr>
              <a:t> http://</a:t>
            </a:r>
            <a:r>
              <a:rPr lang="en-US" b="0" dirty="0" err="1">
                <a:latin typeface="Perpetua" pitchFamily="18" charset="0"/>
              </a:rPr>
              <a:t>www.marietta.edu</a:t>
            </a:r>
            <a:r>
              <a:rPr lang="en-US" b="0" dirty="0">
                <a:latin typeface="Perpetua" pitchFamily="18" charset="0"/>
              </a:rPr>
              <a:t>/~</a:t>
            </a:r>
            <a:r>
              <a:rPr lang="en-US" b="0" dirty="0" err="1">
                <a:latin typeface="Perpetua" pitchFamily="18" charset="0"/>
              </a:rPr>
              <a:t>biol</a:t>
            </a:r>
            <a:r>
              <a:rPr lang="en-US" b="0" dirty="0">
                <a:latin typeface="Perpetua" pitchFamily="18" charset="0"/>
              </a:rPr>
              <a:t>/biomes/</a:t>
            </a:r>
            <a:r>
              <a:rPr lang="en-US" b="0" dirty="0" err="1">
                <a:latin typeface="Perpetua" pitchFamily="18" charset="0"/>
              </a:rPr>
              <a:t>biomes.htm</a:t>
            </a:r>
            <a:endParaRPr lang="en-US" b="0" dirty="0">
              <a:latin typeface="Perpetua" pitchFamily="18" charset="0"/>
            </a:endParaRPr>
          </a:p>
          <a:p>
            <a:endParaRPr lang="en-US" b="1" dirty="0">
              <a:latin typeface="Perpetua" pitchFamily="18" charset="0"/>
            </a:endParaRPr>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7C856FE2-00DB-4CC5-B5E6-7AAEDFD5DBB5}" type="slidenum">
              <a:rPr lang="en-US" smtClean="0"/>
              <a:pPr/>
              <a:t>8</a:t>
            </a:fld>
            <a:endParaRPr lang="en-US"/>
          </a:p>
        </p:txBody>
      </p:sp>
    </p:spTree>
    <p:extLst>
      <p:ext uri="{BB962C8B-B14F-4D97-AF65-F5344CB8AC3E}">
        <p14:creationId xmlns:p14="http://schemas.microsoft.com/office/powerpoint/2010/main" val="1045208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88" name="Shape 688"/>
          <p:cNvSpPr txBox="1">
            <a:spLocks noGrp="1"/>
          </p:cNvSpPr>
          <p:nvPr>
            <p:ph type="body" idx="1"/>
          </p:nvPr>
        </p:nvSpPr>
        <p:spPr>
          <a:xfrm>
            <a:off x="731520" y="4560569"/>
            <a:ext cx="5852159" cy="4320539"/>
          </a:xfrm>
          <a:prstGeom prst="rect">
            <a:avLst/>
          </a:prstGeom>
          <a:noFill/>
          <a:ln>
            <a:noFill/>
          </a:ln>
        </p:spPr>
        <p:txBody>
          <a:bodyPr lIns="97500" tIns="48750" rIns="97500" bIns="487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endParaRPr lang="fr-CH" sz="1200" b="0" i="0" u="none" strike="noStrike" cap="none" baseline="0" dirty="0">
              <a:solidFill>
                <a:schemeClr val="dk1"/>
              </a:solidFill>
              <a:latin typeface="Calibri"/>
              <a:ea typeface="Calibri"/>
              <a:cs typeface="Calibri"/>
              <a:sym typeface="Calibri"/>
            </a:endParaRPr>
          </a:p>
          <a:p>
            <a:pPr>
              <a:buNone/>
            </a:pPr>
            <a:r>
              <a:rPr lang="en" sz="1200" b="0" i="0" u="none" strike="noStrike" cap="none" baseline="0" dirty="0">
                <a:solidFill>
                  <a:schemeClr val="dk1"/>
                </a:solidFill>
                <a:latin typeface="Calibri"/>
                <a:ea typeface="Calibri"/>
                <a:cs typeface="Calibri"/>
                <a:sym typeface="Calibri"/>
              </a:rPr>
              <a:t>Observed changes in: </a:t>
            </a:r>
          </a:p>
          <a:p>
            <a:pPr marL="228600" indent="-228600">
              <a:buAutoNum type="alphaLcParenBoth"/>
            </a:pPr>
            <a:r>
              <a:rPr lang="en" sz="1200" b="0" i="0" u="none" strike="noStrike" cap="none" baseline="0" dirty="0">
                <a:solidFill>
                  <a:schemeClr val="dk1"/>
                </a:solidFill>
                <a:latin typeface="Calibri"/>
                <a:ea typeface="Calibri"/>
                <a:cs typeface="Calibri"/>
                <a:sym typeface="Calibri"/>
              </a:rPr>
              <a:t>global average surface temperature, </a:t>
            </a:r>
          </a:p>
          <a:p>
            <a:pPr marL="228600" indent="-228600">
              <a:buAutoNum type="alphaLcParenBoth"/>
            </a:pPr>
            <a:r>
              <a:rPr lang="en" sz="1200" b="0" i="0" u="none" strike="noStrike" cap="none" baseline="0" dirty="0">
                <a:solidFill>
                  <a:schemeClr val="dk1"/>
                </a:solidFill>
                <a:latin typeface="Calibri"/>
                <a:ea typeface="Calibri"/>
                <a:cs typeface="Calibri"/>
                <a:sym typeface="Calibri"/>
              </a:rPr>
              <a:t>global average sea level from tide gauge (blue) and satellite (red) data and </a:t>
            </a:r>
          </a:p>
          <a:p>
            <a:pPr>
              <a:buNone/>
            </a:pPr>
            <a:r>
              <a:rPr lang="en" sz="1200" b="0" i="0" u="none" strike="noStrike" cap="none" baseline="0" dirty="0">
                <a:solidFill>
                  <a:schemeClr val="dk1"/>
                </a:solidFill>
                <a:latin typeface="Calibri"/>
                <a:ea typeface="Calibri"/>
                <a:cs typeface="Calibri"/>
                <a:sym typeface="Calibri"/>
              </a:rPr>
              <a:t>(c) Northern Hemisphere snow cover for March-April. All changes are relative to corresponding averages for the period 1961–1990. </a:t>
            </a:r>
          </a:p>
          <a:p>
            <a:pPr>
              <a:buNone/>
            </a:pPr>
            <a:endParaRPr lang="en" sz="1200" b="0" i="0" u="none" strike="noStrike" cap="none" baseline="0" dirty="0">
              <a:solidFill>
                <a:schemeClr val="dk1"/>
              </a:solidFill>
              <a:latin typeface="Calibri"/>
              <a:ea typeface="Calibri"/>
              <a:cs typeface="Calibri"/>
              <a:sym typeface="Calibri"/>
            </a:endParaRPr>
          </a:p>
          <a:p>
            <a:pPr>
              <a:buNone/>
            </a:pPr>
            <a:r>
              <a:rPr lang="en" sz="1200" b="0" i="0" u="none" strike="noStrike" cap="none" baseline="0" dirty="0">
                <a:solidFill>
                  <a:schemeClr val="dk1"/>
                </a:solidFill>
                <a:latin typeface="Calibri"/>
                <a:ea typeface="Calibri"/>
                <a:cs typeface="Calibri"/>
                <a:sym typeface="Calibri"/>
              </a:rPr>
              <a:t>Smoothed curves represent decadal average values while circles show yearly values. The shaded areas are the uncertainty intervals estimated from a comprehensive analysis of known uncertainties (a and b) and from the time series (c).</a:t>
            </a:r>
          </a:p>
          <a:p>
            <a:pPr>
              <a:buNone/>
            </a:pPr>
            <a:endParaRPr lang="en"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strike="noStrike" cap="none" baseline="0" dirty="0">
                <a:solidFill>
                  <a:schemeClr val="dk1"/>
                </a:solidFill>
                <a:latin typeface="+mn-lt"/>
                <a:ea typeface="Calibri"/>
                <a:cs typeface="Calibri"/>
                <a:sym typeface="Calibri"/>
              </a:rPr>
              <a:t>Reference</a:t>
            </a:r>
            <a:r>
              <a:rPr lang="en" sz="1200" b="0" i="0" u="none" strike="noStrike" cap="none" baseline="0" dirty="0">
                <a:solidFill>
                  <a:schemeClr val="dk1"/>
                </a:solidFill>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IPCC, 2007: Climate Change 2007: The Physical Science Basis. Contribution of Working Group I to the Fourth Assessment Report of the Intergovernmental Panel on Climate Change [Solomon, S., D. Qin, M. Manning, Z. Chen, M. Marquis, </a:t>
            </a:r>
            <a:r>
              <a:rPr lang="en-US" dirty="0" err="1"/>
              <a:t>K.B</a:t>
            </a:r>
            <a:r>
              <a:rPr lang="en-US" dirty="0"/>
              <a:t>. </a:t>
            </a:r>
            <a:r>
              <a:rPr lang="en-US" dirty="0" err="1"/>
              <a:t>Averyt</a:t>
            </a:r>
            <a:r>
              <a:rPr lang="en-US" dirty="0"/>
              <a:t>, </a:t>
            </a:r>
            <a:r>
              <a:rPr lang="en-US" dirty="0" err="1"/>
              <a:t>M.Tignor</a:t>
            </a:r>
            <a:r>
              <a:rPr lang="en-US" dirty="0"/>
              <a:t> and H.L. Miller (eds.)]. Cambridge University Press, Cambridge, United Kingdom and New York, NY, USA.</a:t>
            </a:r>
            <a:endParaRPr lang="en-US" b="0" i="0" u="none" strike="noStrike" cap="none" baseline="0" dirty="0">
              <a:solidFill>
                <a:srgbClr val="000000"/>
              </a:solidFill>
              <a:latin typeface="+mn-lt"/>
              <a:ea typeface="Arial"/>
              <a:cs typeface="Calibri"/>
              <a:sym typeface="Arial"/>
            </a:endParaRPr>
          </a:p>
          <a:p>
            <a:pPr>
              <a:buNone/>
            </a:pPr>
            <a:endParaRPr lang="en" sz="1200" b="0" i="0" u="none" strike="noStrike" cap="none" baseline="0" dirty="0">
              <a:solidFill>
                <a:schemeClr val="dk1"/>
              </a:solidFill>
              <a:latin typeface="Calibri"/>
              <a:ea typeface="Calibri"/>
              <a:cs typeface="Calibri"/>
              <a:sym typeface="Calibri"/>
            </a:endParaRPr>
          </a:p>
          <a:p>
            <a:pPr>
              <a:buNone/>
            </a:pPr>
            <a:endParaRPr lang="en" sz="1200" b="0" i="0" u="none" strike="noStrike" cap="none" baseline="0"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 b="0" i="0" u="none" strike="noStrike" cap="none" baseline="0" dirty="0">
                <a:solidFill>
                  <a:srgbClr val="000000"/>
                </a:solidFill>
                <a:latin typeface="+mn-lt"/>
                <a:ea typeface="Arial"/>
                <a:cs typeface="Calibri"/>
                <a:sym typeface="Arial"/>
              </a:rPr>
              <a:t> </a:t>
            </a:r>
          </a:p>
          <a:p>
            <a:pPr>
              <a:buNone/>
            </a:pPr>
            <a:endParaRPr lang="en" sz="1200" b="0" i="0" u="none" strike="noStrike" cap="none" baseline="0" dirty="0">
              <a:solidFill>
                <a:schemeClr val="dk1"/>
              </a:solidFill>
              <a:latin typeface="Calibri"/>
              <a:ea typeface="Calibri"/>
              <a:cs typeface="Calibri"/>
              <a:sym typeface="Calibri"/>
            </a:endParaRPr>
          </a:p>
        </p:txBody>
      </p:sp>
      <p:sp>
        <p:nvSpPr>
          <p:cNvPr id="689" name="Shape 689"/>
          <p:cNvSpPr txBox="1">
            <a:spLocks noGrp="1"/>
          </p:cNvSpPr>
          <p:nvPr>
            <p:ph type="sldNum" idx="12"/>
          </p:nvPr>
        </p:nvSpPr>
        <p:spPr>
          <a:xfrm>
            <a:off x="4143587" y="9119474"/>
            <a:ext cx="3169920" cy="480059"/>
          </a:xfrm>
          <a:prstGeom prst="rect">
            <a:avLst/>
          </a:prstGeom>
          <a:noFill/>
          <a:ln>
            <a:noFill/>
          </a:ln>
        </p:spPr>
        <p:txBody>
          <a:bodyPr lIns="97500" tIns="48750" rIns="97500" bIns="4875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0619045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Source</a:t>
            </a:r>
            <a:r>
              <a:rPr lang="en-US" dirty="0"/>
              <a:t>: </a:t>
            </a:r>
          </a:p>
          <a:p>
            <a:r>
              <a:rPr lang="en-US" dirty="0"/>
              <a:t>https://</a:t>
            </a:r>
            <a:r>
              <a:rPr lang="en-US" dirty="0" err="1"/>
              <a:t>www.skepticalscience.com</a:t>
            </a:r>
            <a:r>
              <a:rPr lang="en-US" dirty="0"/>
              <a:t>/</a:t>
            </a:r>
            <a:r>
              <a:rPr lang="en-US" dirty="0" err="1"/>
              <a:t>argument.php</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65</a:t>
            </a:fld>
            <a:endParaRPr lang="en-US"/>
          </a:p>
        </p:txBody>
      </p:sp>
    </p:spTree>
    <p:extLst>
      <p:ext uri="{BB962C8B-B14F-4D97-AF65-F5344CB8AC3E}">
        <p14:creationId xmlns:p14="http://schemas.microsoft.com/office/powerpoint/2010/main" val="3779204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67</a:t>
            </a:fld>
            <a:endParaRPr lang="en-US"/>
          </a:p>
        </p:txBody>
      </p:sp>
    </p:spTree>
    <p:extLst>
      <p:ext uri="{BB962C8B-B14F-4D97-AF65-F5344CB8AC3E}">
        <p14:creationId xmlns:p14="http://schemas.microsoft.com/office/powerpoint/2010/main" val="322447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T</a:t>
            </a:r>
            <a:r>
              <a:rPr lang="en-AU" b="0" dirty="0"/>
              <a:t>he</a:t>
            </a:r>
            <a:r>
              <a:rPr lang="en-AU" b="0" baseline="0" dirty="0"/>
              <a:t> graph here is just an example to indicate climate determines the distribution of forests in the world.</a:t>
            </a:r>
            <a:endParaRPr lang="en-AU" b="0" dirty="0"/>
          </a:p>
          <a:p>
            <a:endParaRPr lang="en-AU" b="1" dirty="0"/>
          </a:p>
          <a:p>
            <a:r>
              <a:rPr lang="en-AU" b="1" dirty="0"/>
              <a:t>Taiga (known as boreal forest) </a:t>
            </a:r>
            <a:r>
              <a:rPr lang="en-AU" dirty="0"/>
              <a:t>is a biome characterised by coniferous forests consisting of mostly of pines, spruces, and larches.</a:t>
            </a:r>
          </a:p>
          <a:p>
            <a:endParaRPr lang="en-AU" b="1" dirty="0"/>
          </a:p>
          <a:p>
            <a:r>
              <a:rPr lang="en-AU" b="1" dirty="0"/>
              <a:t>Robert Whittaker</a:t>
            </a:r>
            <a:r>
              <a:rPr lang="en-AU" dirty="0"/>
              <a:t>, an American ecologist, plotted rainfall vs. temperature for points all over the globe on a single </a:t>
            </a:r>
            <a:r>
              <a:rPr lang="en-AU" b="1" dirty="0"/>
              <a:t>graph</a:t>
            </a:r>
            <a:r>
              <a:rPr lang="en-AU" dirty="0"/>
              <a:t> (see below).  He then looked at what biomes had developed at those sites, and was able to group the different biomes according to mean annual temperature and precipitation, as the shaded areas in the graph below indicate.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http://</a:t>
            </a:r>
            <a:r>
              <a:rPr lang="en-AU" b="0" dirty="0" err="1"/>
              <a:t>www.marietta.edu</a:t>
            </a:r>
            <a:r>
              <a:rPr lang="en-AU" b="0" dirty="0"/>
              <a:t>/~</a:t>
            </a:r>
            <a:r>
              <a:rPr lang="en-AU" b="0" dirty="0" err="1"/>
              <a:t>biol</a:t>
            </a:r>
            <a:r>
              <a:rPr lang="en-AU" b="0" dirty="0"/>
              <a:t>/biomes/</a:t>
            </a:r>
            <a:r>
              <a:rPr lang="en-AU" b="0" dirty="0" err="1"/>
              <a:t>biomes.htm</a:t>
            </a:r>
            <a:endParaRPr lang="en-AU" b="0" dirty="0"/>
          </a:p>
          <a:p>
            <a:endParaRPr lang="en-AU" dirty="0"/>
          </a:p>
          <a:p>
            <a:endParaRPr lang="en-US" dirty="0">
              <a:latin typeface="Arial" pitchFamily="34" charset="0"/>
              <a:ea typeface="ＭＳ Ｐゴシック" pitchFamily="34" charset="-128"/>
            </a:endParaRPr>
          </a:p>
        </p:txBody>
      </p:sp>
      <p:sp>
        <p:nvSpPr>
          <p:cNvPr id="4608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B2DAF21-1542-4515-BC6D-62AB6EBE98DF}" type="slidenum">
              <a:rPr lang="en-US" sz="1200"/>
              <a:pPr algn="r"/>
              <a:t>9</a:t>
            </a:fld>
            <a:endParaRPr lang="en-US" sz="1200" dirty="0"/>
          </a:p>
        </p:txBody>
      </p:sp>
    </p:spTree>
    <p:extLst>
      <p:ext uri="{BB962C8B-B14F-4D97-AF65-F5344CB8AC3E}">
        <p14:creationId xmlns:p14="http://schemas.microsoft.com/office/powerpoint/2010/main" val="3365866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p>
          <a:p>
            <a:pPr marL="0" indent="0">
              <a:buFontTx/>
              <a:buNone/>
            </a:pPr>
            <a:r>
              <a:rPr lang="en-US" dirty="0"/>
              <a:t>Prior</a:t>
            </a:r>
            <a:r>
              <a:rPr lang="en-US" baseline="0" dirty="0"/>
              <a:t> knowledge inquiry:</a:t>
            </a:r>
            <a:endParaRPr lang="en-US" dirty="0"/>
          </a:p>
          <a:p>
            <a:pPr marL="171450" indent="-171450">
              <a:buFontTx/>
              <a:buChar char="-"/>
            </a:pPr>
            <a:endParaRPr lang="en-US" dirty="0"/>
          </a:p>
          <a:p>
            <a:pPr marL="171450" indent="-171450">
              <a:buFontTx/>
              <a:buChar char="-"/>
            </a:pPr>
            <a:r>
              <a:rPr lang="en-US" dirty="0"/>
              <a:t>Instructor asks students to</a:t>
            </a:r>
            <a:r>
              <a:rPr lang="en-US" baseline="0" dirty="0"/>
              <a:t> think what climate and weather are defined and differentiate them</a:t>
            </a:r>
          </a:p>
          <a:p>
            <a:pPr marL="171450" indent="-171450">
              <a:buFontTx/>
              <a:buChar char="-"/>
            </a:pPr>
            <a:r>
              <a:rPr lang="en-US" baseline="0" dirty="0"/>
              <a:t>Ask at least 2 students to speak out</a:t>
            </a:r>
          </a:p>
          <a:p>
            <a:pPr marL="171450" indent="-171450">
              <a:buFontTx/>
              <a:buChar char="-"/>
            </a:pPr>
            <a:r>
              <a:rPr lang="en-US" baseline="0" dirty="0"/>
              <a:t>Do discussion on Climate vs. Weather </a:t>
            </a:r>
            <a:endParaRPr lang="en-US" dirty="0"/>
          </a:p>
        </p:txBody>
      </p:sp>
    </p:spTree>
    <p:extLst>
      <p:ext uri="{BB962C8B-B14F-4D97-AF65-F5344CB8AC3E}">
        <p14:creationId xmlns:p14="http://schemas.microsoft.com/office/powerpoint/2010/main" val="373159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rgbClr val="000000"/>
                </a:solidFill>
                <a:latin typeface="+mn-lt"/>
                <a:ea typeface="Arial"/>
                <a:cs typeface="Arial"/>
                <a:sym typeface="Arial"/>
              </a:rPr>
              <a:t>KEY MESSAGES:  </a:t>
            </a:r>
          </a:p>
          <a:p>
            <a:r>
              <a:rPr lang="en-US" dirty="0"/>
              <a:t>Climate is what you expect.</a:t>
            </a:r>
            <a:r>
              <a:rPr lang="en-US" baseline="0" dirty="0"/>
              <a:t> Weather is what you get. </a:t>
            </a:r>
          </a:p>
          <a:p>
            <a:endParaRPr lang="en-US" baseline="0" dirty="0"/>
          </a:p>
        </p:txBody>
      </p:sp>
    </p:spTree>
    <p:extLst>
      <p:ext uri="{BB962C8B-B14F-4D97-AF65-F5344CB8AC3E}">
        <p14:creationId xmlns:p14="http://schemas.microsoft.com/office/powerpoint/2010/main" val="1880941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74171" y="1263997"/>
            <a:ext cx="11785600"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174171" y="4055170"/>
            <a:ext cx="11785600"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71B49D6C-0991-4166-8E17-C0E624031A0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16691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tical White_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B87D5810-4C5B-4807-B5D6-CF655CDE44F6}"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483633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48343" y="1825625"/>
            <a:ext cx="11538857" cy="4351338"/>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71B49D6C-0991-4166-8E17-C0E624031A0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45422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7CC25104-2CF6-4EC9-9F30-41AED3BB6E25}"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420007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ercise_2field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322439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7CC25104-2CF6-4EC9-9F30-41AED3BB6E25}"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89943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xercise_2field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177802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kehome Mess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66057" y="1825625"/>
            <a:ext cx="11205029" cy="4351338"/>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71B49D6C-0991-4166-8E17-C0E624031A0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515369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913" y="1825625"/>
            <a:ext cx="11437258" cy="4351338"/>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71B49D6C-0991-4166-8E17-C0E624031A0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136211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rther Reading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108681"/>
            <a:ext cx="10467041" cy="6726262"/>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71B49D6C-0991-4166-8E17-C0E624031A0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188138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B390477-E123-401E-A4FD-930BB9602432}"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10"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Tree>
    <p:extLst>
      <p:ext uri="{BB962C8B-B14F-4D97-AF65-F5344CB8AC3E}">
        <p14:creationId xmlns:p14="http://schemas.microsoft.com/office/powerpoint/2010/main" val="2125642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odule Title &amp; To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94" y="0"/>
            <a:ext cx="12192000" cy="6858000"/>
          </a:xfrm>
          <a:prstGeom prst="rect">
            <a:avLst/>
          </a:prstGeom>
        </p:spPr>
      </p:pic>
      <p:sp>
        <p:nvSpPr>
          <p:cNvPr id="2" name="Title 1"/>
          <p:cNvSpPr>
            <a:spLocks noGrp="1"/>
          </p:cNvSpPr>
          <p:nvPr>
            <p:ph type="ctrTitle" hasCustomPrompt="1"/>
          </p:nvPr>
        </p:nvSpPr>
        <p:spPr>
          <a:xfrm>
            <a:off x="159657" y="1741073"/>
            <a:ext cx="11785600" cy="190990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b="1" i="0" baseline="0">
                <a:solidFill>
                  <a:schemeClr val="bg1"/>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159657" y="3922643"/>
            <a:ext cx="11785600" cy="2054087"/>
          </a:xfrm>
        </p:spPr>
        <p:txBody>
          <a:bodyPr anchor="ctr">
            <a:normAutofit/>
          </a:bodyPr>
          <a:lstStyle>
            <a:lvl1pPr marL="0" indent="0" algn="ctr">
              <a:lnSpc>
                <a:spcPct val="150000"/>
              </a:lnSpc>
              <a:buNone/>
              <a:defRPr sz="4400" b="1" i="0" baseline="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p>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71B49D6C-0991-4166-8E17-C0E624031A0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277944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ut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108682"/>
            <a:ext cx="10493546" cy="6726262"/>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71B49D6C-0991-4166-8E17-C0E624031A0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87446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ar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49943" y="1509486"/>
            <a:ext cx="11335657" cy="4667477"/>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71B49D6C-0991-4166-8E17-C0E624031A0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064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1B49D6C-0991-4166-8E17-C0E624031A0D}"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517183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mparison_title_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3" y="0"/>
            <a:ext cx="12192000" cy="6858000"/>
          </a:xfrm>
          <a:prstGeom prst="rect">
            <a:avLst/>
          </a:prstGeom>
        </p:spPr>
      </p:pic>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4" name="Content Placeholder 3"/>
          <p:cNvSpPr>
            <a:spLocks noGrp="1"/>
          </p:cNvSpPr>
          <p:nvPr>
            <p:ph sz="half" idx="2"/>
          </p:nvPr>
        </p:nvSpPr>
        <p:spPr>
          <a:xfrm>
            <a:off x="609600" y="2174875"/>
            <a:ext cx="5386917"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914400" indent="0">
              <a:lnSpc>
                <a:spcPct val="110000"/>
              </a:lnSpc>
              <a:spcBef>
                <a:spcPts val="300"/>
              </a:spcBef>
              <a:spcAft>
                <a:spcPts val="300"/>
              </a:spcAft>
              <a:buFont typeface="Wingdings" charset="2"/>
              <a:buNone/>
              <a:defRPr sz="1800"/>
            </a:lvl3pPr>
            <a:lvl4pPr marL="1371600" indent="0">
              <a:lnSpc>
                <a:spcPct val="110000"/>
              </a:lnSpc>
              <a:spcBef>
                <a:spcPts val="300"/>
              </a:spcBef>
              <a:spcAft>
                <a:spcPts val="300"/>
              </a:spcAft>
              <a:buFont typeface="Wingdings" charset="2"/>
              <a:buNone/>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7" name="Date Placeholder 6"/>
          <p:cNvSpPr>
            <a:spLocks noGrp="1"/>
          </p:cNvSpPr>
          <p:nvPr>
            <p:ph type="dt" sz="half" idx="10"/>
          </p:nvPr>
        </p:nvSpPr>
        <p:spPr/>
        <p:txBody>
          <a:bodyPr/>
          <a:lstStyle/>
          <a:p>
            <a:fld id="{56C84032-2427-B749-AEE9-A70223192715}" type="datetimeFigureOut">
              <a:rPr lang="en-US" smtClean="0"/>
              <a:t>1/10/2017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17112-0BBC-CD41-90CF-8B6E80C642C3}" type="slidenum">
              <a:rPr lang="en-US" smtClean="0"/>
              <a:t>‹#›</a:t>
            </a:fld>
            <a:endParaRPr lang="en-US"/>
          </a:p>
        </p:txBody>
      </p:sp>
      <p:sp>
        <p:nvSpPr>
          <p:cNvPr id="12"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9612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 &amp;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71B49D6C-0991-4166-8E17-C0E624031A0D}"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05174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raphic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A61022B-4BD3-4EEA-9145-4118AEB8DDE4}" type="datetime1">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650216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108680"/>
            <a:ext cx="10467041" cy="672626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B87D5810-4C5B-4807-B5D6-CF655CDE44F6}"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035713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49D6C-0991-4166-8E17-C0E624031A0D}" type="datetimeFigureOut">
              <a:rPr lang="en-US" smtClean="0"/>
              <a:t>1/10/2017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C54D1-FDD9-4227-AB8F-CBC9F09C9B0C}" type="slidenum">
              <a:rPr lang="en-US" smtClean="0"/>
              <a:t>‹#›</a:t>
            </a:fld>
            <a:endParaRPr lang="en-US"/>
          </a:p>
        </p:txBody>
      </p:sp>
    </p:spTree>
    <p:extLst>
      <p:ext uri="{BB962C8B-B14F-4D97-AF65-F5344CB8AC3E}">
        <p14:creationId xmlns:p14="http://schemas.microsoft.com/office/powerpoint/2010/main" val="122075051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85" r:id="rId4"/>
    <p:sldLayoutId id="2147483652" r:id="rId5"/>
    <p:sldLayoutId id="2147483692" r:id="rId6"/>
    <p:sldLayoutId id="2147483654" r:id="rId7"/>
    <p:sldLayoutId id="2147483693" r:id="rId8"/>
    <p:sldLayoutId id="2147483694" r:id="rId9"/>
    <p:sldLayoutId id="2147483695" r:id="rId10"/>
    <p:sldLayoutId id="2147483665" r:id="rId11"/>
    <p:sldLayoutId id="2147483696" r:id="rId12"/>
    <p:sldLayoutId id="2147483697" r:id="rId13"/>
    <p:sldLayoutId id="2147483698" r:id="rId14"/>
    <p:sldLayoutId id="2147483699" r:id="rId15"/>
    <p:sldLayoutId id="2147483666" r:id="rId16"/>
    <p:sldLayoutId id="2147483667" r:id="rId17"/>
    <p:sldLayoutId id="2147483691" r:id="rId18"/>
    <p:sldLayoutId id="214748370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lrPS2HiYVp8"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Ye45DGkqUkE"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4.gif"/></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7FVZrw7bk1w"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www.fs.usda.gov/ccrc/climate-basics/climate-faq" TargetMode="External"/><Relationship Id="rId2" Type="http://schemas.openxmlformats.org/officeDocument/2006/relationships/hyperlink" Target="http://www.fs.usda.gov/ccrc/climate-basics/climate-primer" TargetMode="External"/><Relationship Id="rId1" Type="http://schemas.openxmlformats.org/officeDocument/2006/relationships/slideLayout" Target="../slideLayouts/slideLayout17.xml"/><Relationship Id="rId4" Type="http://schemas.openxmlformats.org/officeDocument/2006/relationships/hyperlink" Target="https://www.skepticalscience.com/argument.php"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ipcc.ch/publications_and_data/publications_and_data_reports.shtml" TargetMode="External"/><Relationship Id="rId2" Type="http://schemas.openxmlformats.org/officeDocument/2006/relationships/notesSlide" Target="../notesSlides/notesSlide62.xml"/><Relationship Id="rId1" Type="http://schemas.openxmlformats.org/officeDocument/2006/relationships/slideLayout" Target="../slideLayouts/slideLayout17.xml"/><Relationship Id="rId4" Type="http://schemas.openxmlformats.org/officeDocument/2006/relationships/hyperlink" Target="https://openknowledge.worldbank.org/handle/10986/11860"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hyperlink" Target="http://www.winrock.org/" TargetMode="Externa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64" y="862944"/>
            <a:ext cx="11396869" cy="2526125"/>
          </a:xfrm>
        </p:spPr>
        <p:txBody>
          <a:bodyPr/>
          <a:lstStyle/>
          <a:p>
            <a:r>
              <a:rPr lang="de-DE" dirty="0"/>
              <a:t>Bangladesh Climate-Resilient Ecosystems Curriculum (BACUM)</a:t>
            </a:r>
            <a:endParaRPr lang="en-US" dirty="0"/>
          </a:p>
        </p:txBody>
      </p:sp>
      <p:sp>
        <p:nvSpPr>
          <p:cNvPr id="3" name="Subtitle 2"/>
          <p:cNvSpPr>
            <a:spLocks noGrp="1"/>
          </p:cNvSpPr>
          <p:nvPr>
            <p:ph type="subTitle" idx="1"/>
          </p:nvPr>
        </p:nvSpPr>
        <p:spPr>
          <a:xfrm>
            <a:off x="397564" y="3622033"/>
            <a:ext cx="11396869" cy="1444484"/>
          </a:xfrm>
        </p:spPr>
        <p:txBody>
          <a:bodyPr/>
          <a:lstStyle/>
          <a:p>
            <a:r>
              <a:rPr lang="de-DE" dirty="0"/>
              <a:t>Module 1: Introduction to Climate Change</a:t>
            </a:r>
            <a:endParaRPr lang="en-US" dirty="0"/>
          </a:p>
        </p:txBody>
      </p:sp>
    </p:spTree>
    <p:extLst>
      <p:ext uri="{BB962C8B-B14F-4D97-AF65-F5344CB8AC3E}">
        <p14:creationId xmlns:p14="http://schemas.microsoft.com/office/powerpoint/2010/main" val="373111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marL="0" indent="0">
              <a:buNone/>
            </a:pPr>
            <a:r>
              <a:rPr lang="en-US" dirty="0"/>
              <a:t>What is Weather?</a:t>
            </a:r>
          </a:p>
          <a:p>
            <a:pPr marL="0" indent="0">
              <a:buNone/>
            </a:pPr>
            <a:endParaRPr lang="en-US" dirty="0"/>
          </a:p>
          <a:p>
            <a:pPr marL="0" indent="0">
              <a:buNone/>
            </a:pPr>
            <a:r>
              <a:rPr lang="en-US" dirty="0"/>
              <a:t>What is Climate?</a:t>
            </a:r>
          </a:p>
          <a:p>
            <a:pPr marL="0" indent="0">
              <a:buNone/>
            </a:pPr>
            <a:endParaRPr lang="en-US" dirty="0"/>
          </a:p>
          <a:p>
            <a:pPr marL="0" indent="0">
              <a:buNone/>
            </a:pPr>
            <a:r>
              <a:rPr lang="en-US" dirty="0"/>
              <a:t>Are they the same?  How are they related? How can they be confused? </a:t>
            </a:r>
          </a:p>
          <a:p>
            <a:pPr marL="0" indent="0">
              <a:buNone/>
            </a:pPr>
            <a:endParaRPr lang="en-US" dirty="0"/>
          </a:p>
        </p:txBody>
      </p:sp>
      <p:sp>
        <p:nvSpPr>
          <p:cNvPr id="2" name="Title 1"/>
          <p:cNvSpPr>
            <a:spLocks noGrp="1"/>
          </p:cNvSpPr>
          <p:nvPr>
            <p:ph type="title"/>
          </p:nvPr>
        </p:nvSpPr>
        <p:spPr/>
        <p:txBody>
          <a:bodyPr/>
          <a:lstStyle/>
          <a:p>
            <a:r>
              <a:rPr lang="en"/>
              <a:t>Weather</a:t>
            </a:r>
            <a:r>
              <a:rPr lang="en-US"/>
              <a:t> </a:t>
            </a:r>
            <a:r>
              <a:rPr lang="en"/>
              <a:t>vs. Climate</a:t>
            </a:r>
            <a:endParaRPr lang="en-US" dirty="0"/>
          </a:p>
        </p:txBody>
      </p:sp>
    </p:spTree>
    <p:extLst>
      <p:ext uri="{BB962C8B-B14F-4D97-AF65-F5344CB8AC3E}">
        <p14:creationId xmlns:p14="http://schemas.microsoft.com/office/powerpoint/2010/main" val="85294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34341" y="1371600"/>
            <a:ext cx="11407139" cy="5120639"/>
          </a:xfrm>
        </p:spPr>
        <p:txBody>
          <a:bodyPr>
            <a:noAutofit/>
          </a:bodyPr>
          <a:lstStyle/>
          <a:p>
            <a:pPr marL="0" indent="0">
              <a:buNone/>
            </a:pPr>
            <a:r>
              <a:rPr lang="en-US" sz="2600" b="1" dirty="0"/>
              <a:t>Weather</a:t>
            </a:r>
            <a:endParaRPr lang="en-US" sz="2600" dirty="0"/>
          </a:p>
          <a:p>
            <a:r>
              <a:rPr lang="en-US" sz="2600" dirty="0"/>
              <a:t>T</a:t>
            </a:r>
            <a:r>
              <a:rPr lang="en" sz="2600" dirty="0"/>
              <a:t>he actual state of the atmosphere in a period of several hours up to a few days (in a given place) (Gramelsberger &amp; Feichter, 2011).</a:t>
            </a:r>
            <a:endParaRPr lang="en-US" sz="2600" dirty="0"/>
          </a:p>
          <a:p>
            <a:pPr marL="0" indent="0">
              <a:buNone/>
            </a:pPr>
            <a:r>
              <a:rPr lang="en-US" sz="2600" b="1" dirty="0"/>
              <a:t>Climate</a:t>
            </a:r>
            <a:endParaRPr lang="en-US" sz="2600" dirty="0"/>
          </a:p>
          <a:p>
            <a:r>
              <a:rPr lang="en-US" sz="2600" dirty="0"/>
              <a:t>A statistical description in terms of the mean and variability of relevant quantities over a period ranging from months to thousands or millions of years (IPCC).</a:t>
            </a:r>
          </a:p>
          <a:p>
            <a:r>
              <a:rPr lang="en-US" sz="2600" dirty="0"/>
              <a:t>The classical period is 30 years, which are most often surface variables such as temperature, precipitation, and wind. Climate in a wider sense is the state, including a statistical description, of the climate system (World Meteorological Organization (WMO)).</a:t>
            </a:r>
          </a:p>
        </p:txBody>
      </p:sp>
      <p:sp>
        <p:nvSpPr>
          <p:cNvPr id="2" name="Title 1"/>
          <p:cNvSpPr>
            <a:spLocks noGrp="1"/>
          </p:cNvSpPr>
          <p:nvPr>
            <p:ph type="title"/>
          </p:nvPr>
        </p:nvSpPr>
        <p:spPr/>
        <p:txBody>
          <a:bodyPr/>
          <a:lstStyle/>
          <a:p>
            <a:r>
              <a:rPr lang="en-US"/>
              <a:t>Climate vs. Weather</a:t>
            </a:r>
            <a:endParaRPr lang="en-US" dirty="0"/>
          </a:p>
        </p:txBody>
      </p:sp>
    </p:spTree>
    <p:extLst>
      <p:ext uri="{BB962C8B-B14F-4D97-AF65-F5344CB8AC3E}">
        <p14:creationId xmlns:p14="http://schemas.microsoft.com/office/powerpoint/2010/main" val="4093945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Temperature</a:t>
            </a:r>
          </a:p>
          <a:p>
            <a:r>
              <a:rPr lang="en-US" dirty="0"/>
              <a:t>Wind</a:t>
            </a:r>
          </a:p>
          <a:p>
            <a:r>
              <a:rPr lang="en-US" dirty="0"/>
              <a:t>Clouds</a:t>
            </a:r>
          </a:p>
          <a:p>
            <a:r>
              <a:rPr lang="en-US" dirty="0"/>
              <a:t>Precipitation</a:t>
            </a:r>
          </a:p>
          <a:p>
            <a:r>
              <a:rPr lang="en-US" dirty="0"/>
              <a:t>Humidity</a:t>
            </a:r>
          </a:p>
          <a:p>
            <a:r>
              <a:rPr lang="en-US" dirty="0"/>
              <a:t>Storms (cyclones!)</a:t>
            </a:r>
          </a:p>
          <a:p>
            <a:endParaRPr lang="en-US" dirty="0"/>
          </a:p>
          <a:p>
            <a:pPr marL="0" indent="0">
              <a:buNone/>
            </a:pPr>
            <a:endParaRPr lang="en-US" dirty="0"/>
          </a:p>
        </p:txBody>
      </p:sp>
      <p:sp>
        <p:nvSpPr>
          <p:cNvPr id="2" name="Title 1"/>
          <p:cNvSpPr>
            <a:spLocks noGrp="1"/>
          </p:cNvSpPr>
          <p:nvPr>
            <p:ph type="title"/>
          </p:nvPr>
        </p:nvSpPr>
        <p:spPr/>
        <p:txBody>
          <a:bodyPr/>
          <a:lstStyle/>
          <a:p>
            <a:r>
              <a:rPr lang="en-US" dirty="0"/>
              <a:t>Characteristics of Weather and Climate</a:t>
            </a:r>
          </a:p>
        </p:txBody>
      </p:sp>
    </p:spTree>
    <p:extLst>
      <p:ext uri="{BB962C8B-B14F-4D97-AF65-F5344CB8AC3E}">
        <p14:creationId xmlns:p14="http://schemas.microsoft.com/office/powerpoint/2010/main" val="4238991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19314" y="1432638"/>
            <a:ext cx="11706461" cy="5424708"/>
          </a:xfrm>
        </p:spPr>
        <p:txBody>
          <a:bodyPr>
            <a:noAutofit/>
          </a:bodyPr>
          <a:lstStyle/>
          <a:p>
            <a:pPr>
              <a:lnSpc>
                <a:spcPct val="130000"/>
              </a:lnSpc>
            </a:pPr>
            <a:r>
              <a:rPr lang="en-US" sz="2200" dirty="0"/>
              <a:t>The field of atmospheric science which is most well-known and of practical importance to the general public is meteorology, the study of weather.</a:t>
            </a:r>
          </a:p>
          <a:p>
            <a:pPr>
              <a:lnSpc>
                <a:spcPct val="130000"/>
              </a:lnSpc>
            </a:pPr>
            <a:r>
              <a:rPr lang="en-US" sz="2200" dirty="0"/>
              <a:t>Meteorology is usually concerned only with the lowest region of the atmosphere, the troposphere.</a:t>
            </a:r>
          </a:p>
          <a:p>
            <a:pPr>
              <a:lnSpc>
                <a:spcPct val="130000"/>
              </a:lnSpc>
            </a:pPr>
            <a:r>
              <a:rPr lang="en-US" sz="2200" dirty="0"/>
              <a:t>Weather is influenced not only by vertical, diurnal, and seasonal variations of atmospheric density and temperature, and of solar heating, but also by horizontal variations over Earth’s surface.</a:t>
            </a:r>
          </a:p>
          <a:p>
            <a:pPr>
              <a:lnSpc>
                <a:spcPct val="130000"/>
              </a:lnSpc>
            </a:pPr>
            <a:r>
              <a:rPr lang="en-US" sz="2200" dirty="0"/>
              <a:t>Atmospheric winds and circulation are influenced by Earth’s rotation, and by surface conditions (i.e. whether land or sea, topography, and surface temperature).</a:t>
            </a:r>
          </a:p>
          <a:p>
            <a:pPr>
              <a:lnSpc>
                <a:spcPct val="130000"/>
              </a:lnSpc>
            </a:pPr>
            <a:r>
              <a:rPr lang="en-US" sz="2200" dirty="0"/>
              <a:t>The advent of weather-monitoring satellites, and of supercomputers, have greatly facilitated the science and application of meteorology in recent years.</a:t>
            </a:r>
          </a:p>
        </p:txBody>
      </p:sp>
      <p:sp>
        <p:nvSpPr>
          <p:cNvPr id="2" name="Title 1"/>
          <p:cNvSpPr>
            <a:spLocks noGrp="1"/>
          </p:cNvSpPr>
          <p:nvPr>
            <p:ph type="title"/>
          </p:nvPr>
        </p:nvSpPr>
        <p:spPr/>
        <p:txBody>
          <a:bodyPr>
            <a:normAutofit/>
          </a:bodyPr>
          <a:lstStyle/>
          <a:p>
            <a:r>
              <a:rPr lang="en-US" dirty="0"/>
              <a:t> Meteorology – the Study of Weather</a:t>
            </a:r>
          </a:p>
        </p:txBody>
      </p:sp>
    </p:spTree>
    <p:extLst>
      <p:ext uri="{BB962C8B-B14F-4D97-AF65-F5344CB8AC3E}">
        <p14:creationId xmlns:p14="http://schemas.microsoft.com/office/powerpoint/2010/main" val="997040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49943" y="1350818"/>
            <a:ext cx="11335657" cy="5278582"/>
          </a:xfrm>
        </p:spPr>
        <p:txBody>
          <a:bodyPr>
            <a:normAutofit fontScale="55000" lnSpcReduction="20000"/>
          </a:bodyPr>
          <a:lstStyle/>
          <a:p>
            <a:pPr>
              <a:lnSpc>
                <a:spcPct val="130000"/>
              </a:lnSpc>
            </a:pPr>
            <a:r>
              <a:rPr lang="en-US" sz="4400" dirty="0"/>
              <a:t>Climatology, the study of climate, differs from meteorology in that climate is the long-term pattern of temperature, precipitation, wind patterns, etc. at a particular location, over periods of a year or more, whereas weather is the current (or very near-term) state of affairs at the location or region of interest.</a:t>
            </a:r>
          </a:p>
          <a:p>
            <a:pPr>
              <a:lnSpc>
                <a:spcPct val="130000"/>
              </a:lnSpc>
            </a:pPr>
            <a:r>
              <a:rPr lang="en-US" sz="4400" dirty="0"/>
              <a:t>For example, the climate in Antarctica is quite different from that in the Sahara Desert, or the Amazon river basin.</a:t>
            </a:r>
          </a:p>
          <a:p>
            <a:pPr>
              <a:lnSpc>
                <a:spcPct val="130000"/>
              </a:lnSpc>
            </a:pPr>
            <a:r>
              <a:rPr lang="en-US" sz="4400" dirty="0"/>
              <a:t>The latter two are also quite different from each other, despite being at nearly the same latitudes on Earth.</a:t>
            </a:r>
          </a:p>
          <a:p>
            <a:pPr>
              <a:lnSpc>
                <a:spcPct val="130000"/>
              </a:lnSpc>
            </a:pPr>
            <a:r>
              <a:rPr lang="en-US" sz="4400" dirty="0"/>
              <a:t>Climate can, however, change over long periods of time, and the topic of climate change is currently of practical importance, because of the known or potential effects of human activity on local, regional, or even world-wide climates.</a:t>
            </a:r>
          </a:p>
        </p:txBody>
      </p:sp>
      <p:sp>
        <p:nvSpPr>
          <p:cNvPr id="2" name="Title 1"/>
          <p:cNvSpPr>
            <a:spLocks noGrp="1"/>
          </p:cNvSpPr>
          <p:nvPr>
            <p:ph type="title"/>
          </p:nvPr>
        </p:nvSpPr>
        <p:spPr/>
        <p:txBody>
          <a:bodyPr>
            <a:normAutofit fontScale="90000"/>
          </a:bodyPr>
          <a:lstStyle/>
          <a:p>
            <a:r>
              <a:rPr lang="en-US" dirty="0"/>
              <a:t>Climatology – The Study of Weather Statistics, Patterns, and Trends</a:t>
            </a:r>
          </a:p>
        </p:txBody>
      </p:sp>
    </p:spTree>
    <p:extLst>
      <p:ext uri="{BB962C8B-B14F-4D97-AF65-F5344CB8AC3E}">
        <p14:creationId xmlns:p14="http://schemas.microsoft.com/office/powerpoint/2010/main" val="2808662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p:nvPr/>
        </p:nvSpPr>
        <p:spPr>
          <a:xfrm>
            <a:off x="1981200" y="-457200"/>
            <a:ext cx="7772400" cy="1362075"/>
          </a:xfrm>
          <a:prstGeom prst="rect">
            <a:avLst/>
          </a:prstGeom>
          <a:noFill/>
          <a:ln>
            <a:noFill/>
          </a:ln>
        </p:spPr>
        <p:txBody>
          <a:bodyPr lIns="91425" tIns="45700" rIns="91425" bIns="45700" anchor="b" anchorCtr="0">
            <a:noAutofit/>
          </a:bodyPr>
          <a:lstStyle/>
          <a:p>
            <a:pPr algn="ctr">
              <a:buSzPct val="25000"/>
            </a:pPr>
            <a:endParaRPr lang="en-US" sz="4400" dirty="0">
              <a:solidFill>
                <a:srgbClr val="2B4C73"/>
              </a:solidFill>
              <a:latin typeface="Cambria"/>
              <a:ea typeface="Cambria"/>
              <a:cs typeface="Cambria"/>
              <a:sym typeface="Cambria"/>
            </a:endParaRPr>
          </a:p>
        </p:txBody>
      </p:sp>
      <p:sp>
        <p:nvSpPr>
          <p:cNvPr id="486" name="Shape 486"/>
          <p:cNvSpPr txBox="1">
            <a:spLocks noGrp="1"/>
          </p:cNvSpPr>
          <p:nvPr>
            <p:ph sz="half" idx="1"/>
          </p:nvPr>
        </p:nvSpPr>
        <p:spPr>
          <a:xfrm>
            <a:off x="685800" y="1537202"/>
            <a:ext cx="5181600" cy="4351338"/>
          </a:xfrm>
          <a:prstGeom prst="rect">
            <a:avLst/>
          </a:prstGeom>
          <a:noFill/>
          <a:ln>
            <a:noFill/>
          </a:ln>
        </p:spPr>
        <p:txBody>
          <a:bodyPr vert="horz" lIns="91425" tIns="45700" rIns="91425" bIns="45700" rtlCol="0" anchor="t" anchorCtr="0">
            <a:noAutofit/>
          </a:bodyPr>
          <a:lstStyle/>
          <a:p>
            <a:pPr marL="0" indent="0">
              <a:spcBef>
                <a:spcPts val="0"/>
              </a:spcBef>
              <a:spcAft>
                <a:spcPts val="0"/>
              </a:spcAft>
              <a:buClr>
                <a:schemeClr val="dk1"/>
              </a:buClr>
              <a:buSzPct val="100000"/>
              <a:buNone/>
            </a:pPr>
            <a:r>
              <a:rPr lang="en-US" sz="2500" dirty="0">
                <a:solidFill>
                  <a:schemeClr val="dk1"/>
                </a:solidFill>
                <a:latin typeface="Calibri"/>
                <a:ea typeface="Calibri"/>
                <a:cs typeface="Calibri"/>
                <a:sym typeface="Calibri"/>
              </a:rPr>
              <a:t>1,000,000 year time scales </a:t>
            </a:r>
          </a:p>
          <a:p>
            <a:pPr marL="400050" lvl="1" indent="0">
              <a:spcBef>
                <a:spcPts val="0"/>
              </a:spcBef>
              <a:buClr>
                <a:schemeClr val="dk1"/>
              </a:buClr>
              <a:buSzPct val="100000"/>
              <a:buNone/>
            </a:pPr>
            <a:r>
              <a:rPr lang="en-US" sz="2000" dirty="0">
                <a:solidFill>
                  <a:schemeClr val="dk1"/>
                </a:solidFill>
                <a:latin typeface="Calibri"/>
                <a:ea typeface="Calibri"/>
                <a:cs typeface="Calibri"/>
                <a:sym typeface="Calibri"/>
              </a:rPr>
              <a:t>Plate tectonics</a:t>
            </a:r>
          </a:p>
          <a:p>
            <a:pPr marL="0" indent="0">
              <a:spcBef>
                <a:spcPts val="860"/>
              </a:spcBef>
              <a:spcAft>
                <a:spcPts val="0"/>
              </a:spcAft>
              <a:buClr>
                <a:schemeClr val="dk1"/>
              </a:buClr>
              <a:buSzPct val="100000"/>
              <a:buNone/>
            </a:pPr>
            <a:r>
              <a:rPr lang="en-US" sz="2500" dirty="0">
                <a:solidFill>
                  <a:schemeClr val="dk1"/>
                </a:solidFill>
                <a:latin typeface="Calibri"/>
                <a:ea typeface="Calibri"/>
                <a:cs typeface="Calibri"/>
                <a:sym typeface="Calibri"/>
              </a:rPr>
              <a:t>100,000 year time scales</a:t>
            </a:r>
          </a:p>
          <a:p>
            <a:pPr marL="457200" lvl="1" indent="0">
              <a:spcBef>
                <a:spcPts val="860"/>
              </a:spcBef>
              <a:buClr>
                <a:schemeClr val="dk1"/>
              </a:buClr>
              <a:buSzPct val="100000"/>
              <a:buNone/>
            </a:pPr>
            <a:r>
              <a:rPr lang="en-US" sz="2000" dirty="0">
                <a:solidFill>
                  <a:schemeClr val="dk1"/>
                </a:solidFill>
                <a:latin typeface="Calibri"/>
                <a:ea typeface="Calibri"/>
                <a:cs typeface="Calibri"/>
                <a:sym typeface="Calibri"/>
              </a:rPr>
              <a:t>Orbital variations and glacial periods</a:t>
            </a:r>
          </a:p>
          <a:p>
            <a:pPr marL="0" indent="0">
              <a:spcBef>
                <a:spcPts val="860"/>
              </a:spcBef>
              <a:spcAft>
                <a:spcPts val="0"/>
              </a:spcAft>
              <a:buClr>
                <a:schemeClr val="dk1"/>
              </a:buClr>
              <a:buSzPct val="100000"/>
              <a:buNone/>
            </a:pPr>
            <a:r>
              <a:rPr lang="en-US" sz="2500" dirty="0">
                <a:solidFill>
                  <a:schemeClr val="dk1"/>
                </a:solidFill>
                <a:latin typeface="Calibri"/>
                <a:ea typeface="Calibri"/>
                <a:cs typeface="Calibri"/>
                <a:sym typeface="Calibri"/>
              </a:rPr>
              <a:t>100-10 year time scales</a:t>
            </a:r>
          </a:p>
          <a:p>
            <a:pPr marL="400050" lvl="1" indent="0">
              <a:spcBef>
                <a:spcPts val="860"/>
              </a:spcBef>
              <a:buClr>
                <a:schemeClr val="dk1"/>
              </a:buClr>
              <a:buSzPct val="100000"/>
              <a:buNone/>
            </a:pPr>
            <a:r>
              <a:rPr lang="en-US" sz="2000" dirty="0">
                <a:solidFill>
                  <a:schemeClr val="dk1"/>
                </a:solidFill>
                <a:latin typeface="Calibri"/>
                <a:ea typeface="Calibri"/>
                <a:cs typeface="Calibri"/>
                <a:sym typeface="Calibri"/>
              </a:rPr>
              <a:t>Events like the Little Ice Age and </a:t>
            </a:r>
            <a:br>
              <a:rPr lang="en-US" sz="20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Medieval Warm Period</a:t>
            </a:r>
          </a:p>
          <a:p>
            <a:pPr marL="0" indent="0">
              <a:spcBef>
                <a:spcPts val="860"/>
              </a:spcBef>
              <a:spcAft>
                <a:spcPts val="0"/>
              </a:spcAft>
              <a:buClr>
                <a:schemeClr val="dk1"/>
              </a:buClr>
              <a:buSzPct val="100000"/>
              <a:buNone/>
            </a:pPr>
            <a:r>
              <a:rPr lang="en-US" sz="2500" dirty="0">
                <a:solidFill>
                  <a:schemeClr val="dk1"/>
                </a:solidFill>
                <a:latin typeface="Calibri"/>
                <a:ea typeface="Calibri"/>
                <a:cs typeface="Calibri"/>
                <a:sym typeface="Calibri"/>
              </a:rPr>
              <a:t>10-5 year time scales</a:t>
            </a:r>
          </a:p>
          <a:p>
            <a:pPr marL="457200" lvl="1" indent="0">
              <a:spcBef>
                <a:spcPts val="860"/>
              </a:spcBef>
              <a:buClr>
                <a:schemeClr val="dk1"/>
              </a:buClr>
              <a:buSzPct val="100000"/>
              <a:buNone/>
            </a:pPr>
            <a:r>
              <a:rPr lang="en-US" sz="2000" dirty="0">
                <a:solidFill>
                  <a:schemeClr val="dk1"/>
                </a:solidFill>
                <a:latin typeface="Calibri"/>
                <a:ea typeface="Calibri"/>
                <a:cs typeface="Calibri"/>
                <a:sym typeface="Calibri"/>
              </a:rPr>
              <a:t>El Niño – La Niña cycles</a:t>
            </a:r>
          </a:p>
          <a:p>
            <a:pPr marL="457200" lvl="1" indent="0">
              <a:spcBef>
                <a:spcPts val="860"/>
              </a:spcBef>
              <a:buClr>
                <a:schemeClr val="dk1"/>
              </a:buClr>
              <a:buSzPct val="100000"/>
              <a:buNone/>
            </a:pPr>
            <a:r>
              <a:rPr lang="en-US" sz="2000" dirty="0">
                <a:solidFill>
                  <a:schemeClr val="dk1"/>
                </a:solidFill>
                <a:latin typeface="Calibri"/>
                <a:ea typeface="Calibri"/>
                <a:cs typeface="Calibri"/>
                <a:sym typeface="Calibri"/>
              </a:rPr>
              <a:t>Other short-term cycles due to ocean circulation</a:t>
            </a:r>
          </a:p>
          <a:p>
            <a:pPr>
              <a:spcBef>
                <a:spcPts val="860"/>
              </a:spcBef>
              <a:spcAft>
                <a:spcPts val="0"/>
              </a:spcAft>
              <a:buClr>
                <a:schemeClr val="dk1"/>
              </a:buClr>
              <a:buSzPct val="100000"/>
              <a:buFont typeface="Calibri"/>
              <a:buChar char="•"/>
            </a:pPr>
            <a:endParaRPr lang="en-US" sz="2800" dirty="0">
              <a:solidFill>
                <a:schemeClr val="dk1"/>
              </a:solidFill>
              <a:latin typeface="Calibri"/>
              <a:ea typeface="Calibri"/>
              <a:cs typeface="Calibri"/>
              <a:sym typeface="Calibri"/>
            </a:endParaRPr>
          </a:p>
          <a:p>
            <a:pPr>
              <a:spcBef>
                <a:spcPts val="860"/>
              </a:spcBef>
              <a:spcAft>
                <a:spcPts val="0"/>
              </a:spcAft>
              <a:buClr>
                <a:schemeClr val="dk1"/>
              </a:buClr>
              <a:buSzPct val="100000"/>
              <a:buFont typeface="Calibri"/>
              <a:buChar char="•"/>
            </a:pPr>
            <a:endParaRPr lang="en-US" sz="2800" dirty="0">
              <a:solidFill>
                <a:schemeClr val="dk1"/>
              </a:solidFill>
              <a:latin typeface="Calibri"/>
              <a:ea typeface="Calibri"/>
              <a:cs typeface="Calibri"/>
              <a:sym typeface="Calibri"/>
            </a:endParaRPr>
          </a:p>
        </p:txBody>
      </p:sp>
      <p:sp>
        <p:nvSpPr>
          <p:cNvPr id="4" name="Content Placeholder 3"/>
          <p:cNvSpPr>
            <a:spLocks noGrp="1"/>
          </p:cNvSpPr>
          <p:nvPr>
            <p:ph sz="half" idx="2"/>
          </p:nvPr>
        </p:nvSpPr>
        <p:spPr/>
        <p:txBody>
          <a:bodyPr/>
          <a:lstStyle/>
          <a:p>
            <a:endParaRPr lang="en-US"/>
          </a:p>
        </p:txBody>
      </p:sp>
      <p:sp>
        <p:nvSpPr>
          <p:cNvPr id="2" name="Title 1"/>
          <p:cNvSpPr>
            <a:spLocks noGrp="1"/>
          </p:cNvSpPr>
          <p:nvPr>
            <p:ph type="title"/>
          </p:nvPr>
        </p:nvSpPr>
        <p:spPr/>
        <p:txBody>
          <a:bodyPr>
            <a:noAutofit/>
          </a:bodyPr>
          <a:lstStyle/>
          <a:p>
            <a:r>
              <a:rPr lang="en-US" sz="3200" dirty="0"/>
              <a:t>The climate is Always Changing, Always has Changed</a:t>
            </a:r>
          </a:p>
        </p:txBody>
      </p:sp>
      <p:pic>
        <p:nvPicPr>
          <p:cNvPr id="3" name="Picture 2" descr="ClimateSymphon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092" y="1600201"/>
            <a:ext cx="4059936" cy="4918565"/>
          </a:xfrm>
          <a:prstGeom prst="rect">
            <a:avLst/>
          </a:prstGeom>
        </p:spPr>
      </p:pic>
    </p:spTree>
    <p:extLst>
      <p:ext uri="{BB962C8B-B14F-4D97-AF65-F5344CB8AC3E}">
        <p14:creationId xmlns:p14="http://schemas.microsoft.com/office/powerpoint/2010/main" val="2437740598"/>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p:nvPr/>
        </p:nvSpPr>
        <p:spPr>
          <a:xfrm>
            <a:off x="1981647" y="1600647"/>
            <a:ext cx="8228706" cy="4525119"/>
          </a:xfrm>
          <a:prstGeom prst="rect">
            <a:avLst/>
          </a:prstGeom>
          <a:noFill/>
          <a:ln>
            <a:noFill/>
          </a:ln>
        </p:spPr>
        <p:txBody>
          <a:bodyPr lIns="91425" tIns="45700" rIns="91425" bIns="45700" anchor="t" anchorCtr="0">
            <a:noAutofit/>
          </a:bodyPr>
          <a:lstStyle/>
          <a:p>
            <a:endParaRPr/>
          </a:p>
        </p:txBody>
      </p:sp>
      <p:pic>
        <p:nvPicPr>
          <p:cNvPr id="493" name="Shape 493"/>
          <p:cNvPicPr preferRelativeResize="0"/>
          <p:nvPr/>
        </p:nvPicPr>
        <p:blipFill rotWithShape="1">
          <a:blip r:embed="rId3"/>
          <a:srcRect/>
          <a:stretch/>
        </p:blipFill>
        <p:spPr>
          <a:xfrm>
            <a:off x="2219401" y="1321595"/>
            <a:ext cx="3785071" cy="2261443"/>
          </a:xfrm>
          <a:prstGeom prst="rect">
            <a:avLst/>
          </a:prstGeom>
          <a:noFill/>
          <a:ln>
            <a:noFill/>
          </a:ln>
        </p:spPr>
      </p:pic>
      <p:pic>
        <p:nvPicPr>
          <p:cNvPr id="494" name="Shape 494"/>
          <p:cNvPicPr preferRelativeResize="0"/>
          <p:nvPr/>
        </p:nvPicPr>
        <p:blipFill rotWithShape="1">
          <a:blip r:embed="rId4"/>
          <a:srcRect/>
          <a:stretch/>
        </p:blipFill>
        <p:spPr>
          <a:xfrm>
            <a:off x="6111626" y="1339455"/>
            <a:ext cx="3848694" cy="2261443"/>
          </a:xfrm>
          <a:prstGeom prst="rect">
            <a:avLst/>
          </a:prstGeom>
          <a:noFill/>
          <a:ln>
            <a:noFill/>
          </a:ln>
        </p:spPr>
      </p:pic>
      <p:pic>
        <p:nvPicPr>
          <p:cNvPr id="495" name="Shape 495"/>
          <p:cNvPicPr preferRelativeResize="0"/>
          <p:nvPr/>
        </p:nvPicPr>
        <p:blipFill rotWithShape="1">
          <a:blip r:embed="rId5"/>
          <a:srcRect/>
          <a:stretch/>
        </p:blipFill>
        <p:spPr>
          <a:xfrm>
            <a:off x="2219401" y="3740424"/>
            <a:ext cx="3823021" cy="2260327"/>
          </a:xfrm>
          <a:prstGeom prst="rect">
            <a:avLst/>
          </a:prstGeom>
          <a:noFill/>
          <a:ln>
            <a:noFill/>
          </a:ln>
        </p:spPr>
      </p:pic>
      <p:pic>
        <p:nvPicPr>
          <p:cNvPr id="496" name="Shape 496"/>
          <p:cNvPicPr preferRelativeResize="0"/>
          <p:nvPr/>
        </p:nvPicPr>
        <p:blipFill rotWithShape="1">
          <a:blip r:embed="rId6"/>
          <a:srcRect/>
          <a:stretch/>
        </p:blipFill>
        <p:spPr>
          <a:xfrm>
            <a:off x="6129488" y="3740424"/>
            <a:ext cx="3847579" cy="2260327"/>
          </a:xfrm>
          <a:prstGeom prst="rect">
            <a:avLst/>
          </a:prstGeom>
          <a:noFill/>
          <a:ln>
            <a:noFill/>
          </a:ln>
        </p:spPr>
      </p:pic>
      <p:sp>
        <p:nvSpPr>
          <p:cNvPr id="497" name="Shape 497"/>
          <p:cNvSpPr txBox="1"/>
          <p:nvPr/>
        </p:nvSpPr>
        <p:spPr>
          <a:xfrm>
            <a:off x="2345531" y="1339454"/>
            <a:ext cx="1635381" cy="546751"/>
          </a:xfrm>
          <a:prstGeom prst="rect">
            <a:avLst/>
          </a:prstGeom>
          <a:solidFill>
            <a:schemeClr val="accent1">
              <a:lumMod val="75000"/>
              <a:alpha val="73000"/>
            </a:schemeClr>
          </a:solidFill>
          <a:ln>
            <a:noFill/>
          </a:ln>
        </p:spPr>
        <p:txBody>
          <a:bodyPr lIns="91425" tIns="45700" rIns="91425" bIns="45700" anchor="t" anchorCtr="0">
            <a:noAutofit/>
          </a:bodyPr>
          <a:lstStyle/>
          <a:p>
            <a:pPr>
              <a:buSzPct val="25000"/>
            </a:pPr>
            <a:r>
              <a:rPr lang="en-US" sz="2500" dirty="0">
                <a:solidFill>
                  <a:srgbClr val="FFFFFF"/>
                </a:solidFill>
                <a:latin typeface="Libre Baskerville"/>
                <a:ea typeface="Libre Baskerville"/>
                <a:cs typeface="Libre Baskerville"/>
                <a:sym typeface="Libre Baskerville"/>
              </a:rPr>
              <a:t>500 </a:t>
            </a:r>
            <a:r>
              <a:rPr lang="en-US" sz="2500" dirty="0" err="1">
                <a:solidFill>
                  <a:srgbClr val="FFFFFF"/>
                </a:solidFill>
                <a:latin typeface="Libre Baskerville"/>
                <a:ea typeface="Libre Baskerville"/>
                <a:cs typeface="Libre Baskerville"/>
                <a:sym typeface="Libre Baskerville"/>
              </a:rPr>
              <a:t>mya</a:t>
            </a:r>
            <a:endParaRPr lang="en-US" sz="2500" dirty="0">
              <a:solidFill>
                <a:srgbClr val="FFFFFF"/>
              </a:solidFill>
              <a:latin typeface="Libre Baskerville"/>
              <a:ea typeface="Libre Baskerville"/>
              <a:cs typeface="Libre Baskerville"/>
              <a:sym typeface="Libre Baskerville"/>
            </a:endParaRPr>
          </a:p>
        </p:txBody>
      </p:sp>
      <p:sp>
        <p:nvSpPr>
          <p:cNvPr id="498" name="Shape 498"/>
          <p:cNvSpPr txBox="1"/>
          <p:nvPr/>
        </p:nvSpPr>
        <p:spPr>
          <a:xfrm>
            <a:off x="6203156" y="1339454"/>
            <a:ext cx="1635381" cy="546751"/>
          </a:xfrm>
          <a:prstGeom prst="rect">
            <a:avLst/>
          </a:prstGeom>
          <a:solidFill>
            <a:schemeClr val="accent1">
              <a:lumMod val="75000"/>
              <a:alpha val="73000"/>
            </a:schemeClr>
          </a:solidFill>
          <a:ln>
            <a:noFill/>
          </a:ln>
        </p:spPr>
        <p:txBody>
          <a:bodyPr lIns="91425" tIns="45700" rIns="91425" bIns="45700" anchor="t" anchorCtr="0">
            <a:noAutofit/>
          </a:bodyPr>
          <a:lstStyle/>
          <a:p>
            <a:pPr>
              <a:buSzPct val="25000"/>
            </a:pPr>
            <a:r>
              <a:rPr lang="en-US" sz="2500">
                <a:solidFill>
                  <a:srgbClr val="FFFFFF"/>
                </a:solidFill>
                <a:latin typeface="Libre Baskerville"/>
                <a:ea typeface="Libre Baskerville"/>
                <a:cs typeface="Libre Baskerville"/>
                <a:sym typeface="Libre Baskerville"/>
              </a:rPr>
              <a:t>400 mya</a:t>
            </a:r>
          </a:p>
        </p:txBody>
      </p:sp>
      <p:sp>
        <p:nvSpPr>
          <p:cNvPr id="499" name="Shape 499"/>
          <p:cNvSpPr txBox="1"/>
          <p:nvPr/>
        </p:nvSpPr>
        <p:spPr>
          <a:xfrm>
            <a:off x="2291953" y="3750470"/>
            <a:ext cx="1635381" cy="546751"/>
          </a:xfrm>
          <a:prstGeom prst="rect">
            <a:avLst/>
          </a:prstGeom>
          <a:solidFill>
            <a:schemeClr val="accent1">
              <a:lumMod val="75000"/>
              <a:alpha val="73000"/>
            </a:schemeClr>
          </a:solidFill>
          <a:ln>
            <a:noFill/>
          </a:ln>
        </p:spPr>
        <p:txBody>
          <a:bodyPr lIns="91425" tIns="45700" rIns="91425" bIns="45700" anchor="t" anchorCtr="0">
            <a:noAutofit/>
          </a:bodyPr>
          <a:lstStyle/>
          <a:p>
            <a:pPr>
              <a:buSzPct val="25000"/>
            </a:pPr>
            <a:r>
              <a:rPr lang="en-US" sz="2500">
                <a:solidFill>
                  <a:schemeClr val="lt2"/>
                </a:solidFill>
                <a:latin typeface="Libre Baskerville"/>
                <a:ea typeface="Libre Baskerville"/>
                <a:cs typeface="Libre Baskerville"/>
                <a:sym typeface="Libre Baskerville"/>
              </a:rPr>
              <a:t>300 mya</a:t>
            </a:r>
          </a:p>
        </p:txBody>
      </p:sp>
      <p:sp>
        <p:nvSpPr>
          <p:cNvPr id="500" name="Shape 500"/>
          <p:cNvSpPr txBox="1"/>
          <p:nvPr/>
        </p:nvSpPr>
        <p:spPr>
          <a:xfrm>
            <a:off x="6203156" y="3750470"/>
            <a:ext cx="1635381" cy="546751"/>
          </a:xfrm>
          <a:prstGeom prst="rect">
            <a:avLst/>
          </a:prstGeom>
          <a:solidFill>
            <a:schemeClr val="accent1">
              <a:lumMod val="75000"/>
              <a:alpha val="73000"/>
            </a:schemeClr>
          </a:solidFill>
          <a:ln>
            <a:noFill/>
          </a:ln>
        </p:spPr>
        <p:txBody>
          <a:bodyPr lIns="91425" tIns="45700" rIns="91425" bIns="45700" anchor="t" anchorCtr="0">
            <a:noAutofit/>
          </a:bodyPr>
          <a:lstStyle/>
          <a:p>
            <a:pPr>
              <a:buSzPct val="25000"/>
            </a:pPr>
            <a:r>
              <a:rPr lang="en-US" sz="2500">
                <a:solidFill>
                  <a:srgbClr val="FFFFFF"/>
                </a:solidFill>
                <a:latin typeface="Libre Baskerville"/>
                <a:ea typeface="Libre Baskerville"/>
                <a:cs typeface="Libre Baskerville"/>
                <a:sym typeface="Libre Baskerville"/>
              </a:rPr>
              <a:t>200 mya</a:t>
            </a:r>
          </a:p>
        </p:txBody>
      </p:sp>
      <p:cxnSp>
        <p:nvCxnSpPr>
          <p:cNvPr id="501" name="Shape 501"/>
          <p:cNvCxnSpPr/>
          <p:nvPr/>
        </p:nvCxnSpPr>
        <p:spPr>
          <a:xfrm rot="-5400000">
            <a:off x="3344115" y="5551475"/>
            <a:ext cx="376163" cy="897433"/>
          </a:xfrm>
          <a:prstGeom prst="straightConnector1">
            <a:avLst/>
          </a:prstGeom>
          <a:noFill/>
          <a:ln w="63500" cap="flat">
            <a:solidFill>
              <a:srgbClr val="FF3300"/>
            </a:solidFill>
            <a:prstDash val="solid"/>
            <a:round/>
            <a:headEnd type="none" w="med" len="med"/>
            <a:tailEnd type="triangle" w="med" len="med"/>
          </a:ln>
        </p:spPr>
      </p:cxnSp>
      <p:sp>
        <p:nvSpPr>
          <p:cNvPr id="502" name="Shape 502"/>
          <p:cNvSpPr txBox="1"/>
          <p:nvPr/>
        </p:nvSpPr>
        <p:spPr>
          <a:xfrm>
            <a:off x="2219400" y="6131443"/>
            <a:ext cx="8148382" cy="546751"/>
          </a:xfrm>
          <a:prstGeom prst="rect">
            <a:avLst/>
          </a:prstGeom>
          <a:noFill/>
          <a:ln>
            <a:noFill/>
          </a:ln>
        </p:spPr>
        <p:txBody>
          <a:bodyPr lIns="91425" tIns="45700" rIns="91425" bIns="45700" anchor="t" anchorCtr="0">
            <a:noAutofit/>
          </a:bodyPr>
          <a:lstStyle/>
          <a:p>
            <a:pPr>
              <a:buSzPct val="25000"/>
            </a:pPr>
            <a:r>
              <a:rPr lang="en-US" sz="2400" dirty="0">
                <a:solidFill>
                  <a:schemeClr val="tx2">
                    <a:lumMod val="75000"/>
                  </a:schemeClr>
                </a:solidFill>
                <a:latin typeface="Calibri"/>
                <a:ea typeface="Libre Baskerville"/>
                <a:cs typeface="Calibri"/>
                <a:sym typeface="Libre Baskerville"/>
              </a:rPr>
              <a:t>Ice sheets can only grow when continents are at the poles.</a:t>
            </a:r>
          </a:p>
        </p:txBody>
      </p:sp>
      <p:sp>
        <p:nvSpPr>
          <p:cNvPr id="2" name="Title 1"/>
          <p:cNvSpPr>
            <a:spLocks noGrp="1"/>
          </p:cNvSpPr>
          <p:nvPr>
            <p:ph type="title"/>
          </p:nvPr>
        </p:nvSpPr>
        <p:spPr/>
        <p:txBody>
          <a:bodyPr/>
          <a:lstStyle/>
          <a:p>
            <a:r>
              <a:rPr lang="en-US" dirty="0"/>
              <a:t>1,000,000 year Time Scales</a:t>
            </a:r>
          </a:p>
        </p:txBody>
      </p:sp>
    </p:spTree>
    <p:extLst>
      <p:ext uri="{BB962C8B-B14F-4D97-AF65-F5344CB8AC3E}">
        <p14:creationId xmlns:p14="http://schemas.microsoft.com/office/powerpoint/2010/main" val="2859396131"/>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0" name="Shape 510"/>
          <p:cNvSpPr/>
          <p:nvPr/>
        </p:nvSpPr>
        <p:spPr>
          <a:xfrm>
            <a:off x="2667001" y="2590800"/>
            <a:ext cx="2743199" cy="914400"/>
          </a:xfrm>
          <a:prstGeom prst="ellipse">
            <a:avLst/>
          </a:prstGeom>
          <a:noFill/>
          <a:ln w="76200" cap="flat" cmpd="sng">
            <a:solidFill>
              <a:schemeClr val="accent1">
                <a:lumMod val="50000"/>
              </a:schemeClr>
            </a:solidFill>
            <a:prstDash val="solid"/>
            <a:miter/>
            <a:headEnd type="none" w="med" len="med"/>
            <a:tailEnd type="none" w="med" len="med"/>
          </a:ln>
        </p:spPr>
        <p:txBody>
          <a:bodyPr lIns="91425" tIns="45700" rIns="91425" bIns="45700" anchor="ctr" anchorCtr="0">
            <a:noAutofit/>
          </a:bodyPr>
          <a:lstStyle/>
          <a:p>
            <a:endParaRPr/>
          </a:p>
        </p:txBody>
      </p:sp>
      <p:sp>
        <p:nvSpPr>
          <p:cNvPr id="511" name="Shape 511"/>
          <p:cNvSpPr/>
          <p:nvPr/>
        </p:nvSpPr>
        <p:spPr>
          <a:xfrm>
            <a:off x="6858001" y="2590800"/>
            <a:ext cx="2514599" cy="1524000"/>
          </a:xfrm>
          <a:prstGeom prst="ellipse">
            <a:avLst/>
          </a:prstGeom>
          <a:noFill/>
          <a:ln w="76200" cap="flat" cmpd="sng">
            <a:solidFill>
              <a:srgbClr val="800000"/>
            </a:solidFill>
            <a:prstDash val="solid"/>
            <a:miter/>
            <a:headEnd type="none" w="med" len="med"/>
            <a:tailEnd type="none" w="med" len="med"/>
          </a:ln>
        </p:spPr>
        <p:txBody>
          <a:bodyPr lIns="91425" tIns="45700" rIns="91425" bIns="45700" anchor="ctr" anchorCtr="0">
            <a:noAutofit/>
          </a:bodyPr>
          <a:lstStyle/>
          <a:p>
            <a:endParaRPr/>
          </a:p>
        </p:txBody>
      </p:sp>
      <p:sp>
        <p:nvSpPr>
          <p:cNvPr id="512" name="Shape 512"/>
          <p:cNvSpPr/>
          <p:nvPr/>
        </p:nvSpPr>
        <p:spPr>
          <a:xfrm>
            <a:off x="4572000" y="4114801"/>
            <a:ext cx="2286000" cy="2133599"/>
          </a:xfrm>
          <a:prstGeom prst="ellipse">
            <a:avLst/>
          </a:prstGeom>
          <a:noFill/>
          <a:ln w="76200" cap="flat" cmpd="sng">
            <a:solidFill>
              <a:srgbClr val="BB9405"/>
            </a:solidFill>
            <a:prstDash val="solid"/>
            <a:miter/>
            <a:headEnd type="none" w="med" len="med"/>
            <a:tailEnd type="none" w="med" len="med"/>
          </a:ln>
        </p:spPr>
        <p:txBody>
          <a:bodyPr lIns="91425" tIns="45700" rIns="91425" bIns="45700" anchor="ctr" anchorCtr="0">
            <a:noAutofit/>
          </a:bodyPr>
          <a:lstStyle/>
          <a:p>
            <a:endParaRPr/>
          </a:p>
        </p:txBody>
      </p:sp>
      <p:sp>
        <p:nvSpPr>
          <p:cNvPr id="513" name="Shape 513"/>
          <p:cNvSpPr txBox="1"/>
          <p:nvPr/>
        </p:nvSpPr>
        <p:spPr>
          <a:xfrm>
            <a:off x="2039938" y="2590800"/>
            <a:ext cx="481011" cy="584200"/>
          </a:xfrm>
          <a:prstGeom prst="rect">
            <a:avLst/>
          </a:prstGeom>
          <a:noFill/>
          <a:ln>
            <a:noFill/>
          </a:ln>
        </p:spPr>
        <p:txBody>
          <a:bodyPr lIns="91425" tIns="45700" rIns="91425" bIns="45700" anchor="t" anchorCtr="0">
            <a:noAutofit/>
          </a:bodyPr>
          <a:lstStyle/>
          <a:p>
            <a:pPr>
              <a:buClr>
                <a:schemeClr val="dk1"/>
              </a:buClr>
              <a:buSzPct val="25000"/>
            </a:pPr>
            <a:r>
              <a:rPr lang="en-US" sz="3200" b="1">
                <a:solidFill>
                  <a:schemeClr val="dk1"/>
                </a:solidFill>
                <a:latin typeface="Arial"/>
                <a:ea typeface="Arial"/>
                <a:cs typeface="Arial"/>
                <a:sym typeface="Arial"/>
              </a:rPr>
              <a:t>A</a:t>
            </a:r>
          </a:p>
        </p:txBody>
      </p:sp>
      <p:sp>
        <p:nvSpPr>
          <p:cNvPr id="514" name="Shape 514"/>
          <p:cNvSpPr txBox="1"/>
          <p:nvPr/>
        </p:nvSpPr>
        <p:spPr>
          <a:xfrm>
            <a:off x="6248401" y="2590800"/>
            <a:ext cx="481013" cy="584200"/>
          </a:xfrm>
          <a:prstGeom prst="rect">
            <a:avLst/>
          </a:prstGeom>
          <a:noFill/>
          <a:ln>
            <a:noFill/>
          </a:ln>
        </p:spPr>
        <p:txBody>
          <a:bodyPr lIns="91425" tIns="45700" rIns="91425" bIns="45700" anchor="t" anchorCtr="0">
            <a:noAutofit/>
          </a:bodyPr>
          <a:lstStyle/>
          <a:p>
            <a:pPr>
              <a:buClr>
                <a:schemeClr val="dk1"/>
              </a:buClr>
              <a:buSzPct val="25000"/>
            </a:pPr>
            <a:r>
              <a:rPr lang="en-US" sz="3200" b="1">
                <a:solidFill>
                  <a:schemeClr val="dk1"/>
                </a:solidFill>
                <a:latin typeface="Arial"/>
                <a:ea typeface="Arial"/>
                <a:cs typeface="Arial"/>
                <a:sym typeface="Arial"/>
              </a:rPr>
              <a:t>B</a:t>
            </a:r>
          </a:p>
        </p:txBody>
      </p:sp>
      <p:sp>
        <p:nvSpPr>
          <p:cNvPr id="515" name="Shape 515"/>
          <p:cNvSpPr txBox="1"/>
          <p:nvPr/>
        </p:nvSpPr>
        <p:spPr>
          <a:xfrm>
            <a:off x="3886201" y="4267200"/>
            <a:ext cx="481013" cy="584200"/>
          </a:xfrm>
          <a:prstGeom prst="rect">
            <a:avLst/>
          </a:prstGeom>
          <a:noFill/>
          <a:ln>
            <a:noFill/>
          </a:ln>
        </p:spPr>
        <p:txBody>
          <a:bodyPr lIns="91425" tIns="45700" rIns="91425" bIns="45700" anchor="t" anchorCtr="0">
            <a:noAutofit/>
          </a:bodyPr>
          <a:lstStyle/>
          <a:p>
            <a:pPr>
              <a:buClr>
                <a:schemeClr val="dk1"/>
              </a:buClr>
              <a:buSzPct val="25000"/>
            </a:pPr>
            <a:r>
              <a:rPr lang="en-US" sz="3200" b="1">
                <a:solidFill>
                  <a:schemeClr val="dk1"/>
                </a:solidFill>
                <a:latin typeface="Arial"/>
                <a:ea typeface="Arial"/>
                <a:cs typeface="Arial"/>
                <a:sym typeface="Arial"/>
              </a:rPr>
              <a:t>C</a:t>
            </a:r>
          </a:p>
        </p:txBody>
      </p:sp>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Which Diagram is Closest to The Shape of Earth’s Orbit?</a:t>
            </a:r>
          </a:p>
        </p:txBody>
      </p:sp>
    </p:spTree>
    <p:extLst>
      <p:ext uri="{BB962C8B-B14F-4D97-AF65-F5344CB8AC3E}">
        <p14:creationId xmlns:p14="http://schemas.microsoft.com/office/powerpoint/2010/main" val="4168007502"/>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Earth’s Orbit</a:t>
            </a:r>
          </a:p>
        </p:txBody>
      </p:sp>
      <p:pic>
        <p:nvPicPr>
          <p:cNvPr id="5" name="Shape 522"/>
          <p:cNvPicPr preferRelativeResize="0"/>
          <p:nvPr/>
        </p:nvPicPr>
        <p:blipFill rotWithShape="1">
          <a:blip r:embed="rId3"/>
          <a:srcRect/>
          <a:stretch/>
        </p:blipFill>
        <p:spPr>
          <a:xfrm>
            <a:off x="6143797" y="1594603"/>
            <a:ext cx="4114800" cy="3656012"/>
          </a:xfrm>
          <a:prstGeom prst="rect">
            <a:avLst/>
          </a:prstGeom>
          <a:noFill/>
          <a:ln>
            <a:noFill/>
          </a:ln>
        </p:spPr>
      </p:pic>
      <p:sp>
        <p:nvSpPr>
          <p:cNvPr id="6" name="Shape 523"/>
          <p:cNvSpPr/>
          <p:nvPr/>
        </p:nvSpPr>
        <p:spPr>
          <a:xfrm>
            <a:off x="5807540" y="2961629"/>
            <a:ext cx="838199" cy="331786"/>
          </a:xfrm>
          <a:prstGeom prst="rightArrow">
            <a:avLst>
              <a:gd name="adj1" fmla="val 50000"/>
              <a:gd name="adj2" fmla="val 50000"/>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endParaRPr/>
          </a:p>
        </p:txBody>
      </p:sp>
      <p:sp>
        <p:nvSpPr>
          <p:cNvPr id="7" name="Shape 524"/>
          <p:cNvSpPr txBox="1"/>
          <p:nvPr/>
        </p:nvSpPr>
        <p:spPr>
          <a:xfrm>
            <a:off x="5164309" y="3324510"/>
            <a:ext cx="979488" cy="369886"/>
          </a:xfrm>
          <a:prstGeom prst="rect">
            <a:avLst/>
          </a:prstGeom>
          <a:solidFill>
            <a:srgbClr val="F9F7F7"/>
          </a:solidFill>
          <a:ln w="9525" cap="flat">
            <a:solidFill>
              <a:schemeClr val="lt1"/>
            </a:solidFill>
            <a:prstDash val="solid"/>
            <a:round/>
            <a:headEnd type="none" w="med" len="med"/>
            <a:tailEnd type="none" w="med" len="med"/>
          </a:ln>
        </p:spPr>
        <p:txBody>
          <a:bodyPr lIns="91425" tIns="45700" rIns="91425" bIns="45700" anchor="t" anchorCtr="0">
            <a:noAutofit/>
          </a:bodyPr>
          <a:lstStyle/>
          <a:p>
            <a:pPr>
              <a:buSzPct val="25000"/>
            </a:pPr>
            <a:r>
              <a:rPr lang="en-US" b="1" dirty="0">
                <a:solidFill>
                  <a:srgbClr val="5EA226"/>
                </a:solidFill>
                <a:latin typeface="Arial"/>
                <a:ea typeface="Arial"/>
                <a:cs typeface="Arial"/>
                <a:sym typeface="Arial"/>
              </a:rPr>
              <a:t>EARTH</a:t>
            </a:r>
          </a:p>
        </p:txBody>
      </p:sp>
      <p:sp>
        <p:nvSpPr>
          <p:cNvPr id="8" name="Rectangle 7"/>
          <p:cNvSpPr/>
          <p:nvPr/>
        </p:nvSpPr>
        <p:spPr>
          <a:xfrm>
            <a:off x="2225167" y="3694396"/>
            <a:ext cx="3582372" cy="1778692"/>
          </a:xfrm>
          <a:prstGeom prst="rect">
            <a:avLst/>
          </a:prstGeom>
        </p:spPr>
        <p:txBody>
          <a:bodyPr wrap="square">
            <a:spAutoFit/>
          </a:bodyPr>
          <a:lstStyle/>
          <a:p>
            <a:pPr>
              <a:lnSpc>
                <a:spcPct val="110000"/>
              </a:lnSpc>
              <a:spcBef>
                <a:spcPts val="300"/>
              </a:spcBef>
              <a:spcAft>
                <a:spcPts val="300"/>
              </a:spcAft>
              <a:buSzPct val="25000"/>
            </a:pPr>
            <a:r>
              <a:rPr lang="en-US" sz="2500" dirty="0">
                <a:solidFill>
                  <a:schemeClr val="dk1"/>
                </a:solidFill>
                <a:ea typeface="Calibri"/>
                <a:cs typeface="Calibri"/>
                <a:sym typeface="Calibri"/>
              </a:rPr>
              <a:t>The Earth’s orbit is almost a perfect circle with slight variations every 100,000 and 400,000 years. </a:t>
            </a:r>
          </a:p>
        </p:txBody>
      </p:sp>
    </p:spTree>
    <p:extLst>
      <p:ext uri="{BB962C8B-B14F-4D97-AF65-F5344CB8AC3E}">
        <p14:creationId xmlns:p14="http://schemas.microsoft.com/office/powerpoint/2010/main" val="4083922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 of Earth Orbit</a:t>
            </a:r>
          </a:p>
        </p:txBody>
      </p:sp>
      <p:pic>
        <p:nvPicPr>
          <p:cNvPr id="4" name="Picture 3"/>
          <p:cNvPicPr>
            <a:picLocks noChangeAspect="1"/>
          </p:cNvPicPr>
          <p:nvPr/>
        </p:nvPicPr>
        <p:blipFill>
          <a:blip r:embed="rId3"/>
          <a:stretch>
            <a:fillRect/>
          </a:stretch>
        </p:blipFill>
        <p:spPr>
          <a:xfrm>
            <a:off x="3168723" y="1504738"/>
            <a:ext cx="6610988" cy="4896418"/>
          </a:xfrm>
          <a:prstGeom prst="rect">
            <a:avLst/>
          </a:prstGeom>
        </p:spPr>
      </p:pic>
    </p:spTree>
    <p:extLst>
      <p:ext uri="{BB962C8B-B14F-4D97-AF65-F5344CB8AC3E}">
        <p14:creationId xmlns:p14="http://schemas.microsoft.com/office/powerpoint/2010/main" val="775257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a:t>Module 1: Introduction to Climate Change</a:t>
            </a:r>
            <a:endParaRPr lang="en-US" dirty="0"/>
          </a:p>
        </p:txBody>
      </p:sp>
      <p:sp>
        <p:nvSpPr>
          <p:cNvPr id="3" name="Subtitle 2"/>
          <p:cNvSpPr>
            <a:spLocks noGrp="1"/>
          </p:cNvSpPr>
          <p:nvPr>
            <p:ph type="subTitle" idx="1"/>
          </p:nvPr>
        </p:nvSpPr>
        <p:spPr/>
        <p:txBody>
          <a:bodyPr>
            <a:normAutofit/>
          </a:bodyPr>
          <a:lstStyle/>
          <a:p>
            <a:r>
              <a:rPr lang="de-DE" sz="3600" dirty="0"/>
              <a:t>SECTION I: HOW AND WHY THE CLIMATE IS CHANNGING</a:t>
            </a:r>
          </a:p>
          <a:p>
            <a:r>
              <a:rPr lang="de-DE" sz="3600" dirty="0">
                <a:solidFill>
                  <a:srgbClr val="FFC000"/>
                </a:solidFill>
              </a:rPr>
              <a:t>1.1. Introduction to Climate Science and Climate Change</a:t>
            </a:r>
            <a:endParaRPr lang="en-US" sz="3600" dirty="0">
              <a:solidFill>
                <a:srgbClr val="FFC000"/>
              </a:solidFill>
            </a:endParaRPr>
          </a:p>
        </p:txBody>
      </p:sp>
    </p:spTree>
    <p:extLst>
      <p:ext uri="{BB962C8B-B14F-4D97-AF65-F5344CB8AC3E}">
        <p14:creationId xmlns:p14="http://schemas.microsoft.com/office/powerpoint/2010/main" val="3249171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2" name="Shape 532"/>
          <p:cNvPicPr preferRelativeResize="0"/>
          <p:nvPr/>
        </p:nvPicPr>
        <p:blipFill rotWithShape="1">
          <a:blip r:embed="rId3"/>
          <a:srcRect l="-198" t="19047" r="56528" b="19776"/>
          <a:stretch/>
        </p:blipFill>
        <p:spPr>
          <a:xfrm>
            <a:off x="7442342" y="2463810"/>
            <a:ext cx="2720407" cy="3810959"/>
          </a:xfrm>
          <a:prstGeom prst="rect">
            <a:avLst/>
          </a:prstGeom>
          <a:noFill/>
          <a:ln>
            <a:noFill/>
          </a:ln>
        </p:spPr>
      </p:pic>
      <p:sp>
        <p:nvSpPr>
          <p:cNvPr id="3" name="Title 2"/>
          <p:cNvSpPr>
            <a:spLocks noGrp="1"/>
          </p:cNvSpPr>
          <p:nvPr>
            <p:ph type="title"/>
          </p:nvPr>
        </p:nvSpPr>
        <p:spPr/>
        <p:txBody>
          <a:bodyPr/>
          <a:lstStyle/>
          <a:p>
            <a:r>
              <a:rPr lang="en-US" dirty="0"/>
              <a:t>100,000 year Time Scales</a:t>
            </a:r>
          </a:p>
        </p:txBody>
      </p:sp>
      <p:pic>
        <p:nvPicPr>
          <p:cNvPr id="2" name="Picture 1"/>
          <p:cNvPicPr>
            <a:picLocks noChangeAspect="1"/>
          </p:cNvPicPr>
          <p:nvPr/>
        </p:nvPicPr>
        <p:blipFill>
          <a:blip r:embed="rId4"/>
          <a:stretch>
            <a:fillRect/>
          </a:stretch>
        </p:blipFill>
        <p:spPr>
          <a:xfrm>
            <a:off x="2178997" y="1267178"/>
            <a:ext cx="4176804" cy="5370177"/>
          </a:xfrm>
          <a:prstGeom prst="rect">
            <a:avLst/>
          </a:prstGeom>
        </p:spPr>
      </p:pic>
    </p:spTree>
    <p:extLst>
      <p:ext uri="{BB962C8B-B14F-4D97-AF65-F5344CB8AC3E}">
        <p14:creationId xmlns:p14="http://schemas.microsoft.com/office/powerpoint/2010/main" val="3539833609"/>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Shape 554"/>
          <p:cNvPicPr preferRelativeResize="0"/>
          <p:nvPr/>
        </p:nvPicPr>
        <p:blipFill rotWithShape="1">
          <a:blip r:embed="rId3"/>
          <a:srcRect t="8260"/>
          <a:stretch/>
        </p:blipFill>
        <p:spPr>
          <a:xfrm>
            <a:off x="3113975" y="1229710"/>
            <a:ext cx="5943599" cy="5502165"/>
          </a:xfrm>
          <a:prstGeom prst="rect">
            <a:avLst/>
          </a:prstGeom>
          <a:noFill/>
          <a:ln>
            <a:noFill/>
          </a:ln>
        </p:spPr>
      </p:pic>
      <p:sp>
        <p:nvSpPr>
          <p:cNvPr id="2" name="Title 1"/>
          <p:cNvSpPr>
            <a:spLocks noGrp="1"/>
          </p:cNvSpPr>
          <p:nvPr>
            <p:ph type="title"/>
          </p:nvPr>
        </p:nvSpPr>
        <p:spPr/>
        <p:txBody>
          <a:bodyPr/>
          <a:lstStyle/>
          <a:p>
            <a:r>
              <a:rPr lang="de-DE" dirty="0"/>
              <a:t>Global Surface Temperature</a:t>
            </a:r>
            <a:endParaRPr lang="en-US" dirty="0"/>
          </a:p>
        </p:txBody>
      </p:sp>
    </p:spTree>
    <p:extLst>
      <p:ext uri="{BB962C8B-B14F-4D97-AF65-F5344CB8AC3E}">
        <p14:creationId xmlns:p14="http://schemas.microsoft.com/office/powerpoint/2010/main" val="1195029543"/>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539" name="Shape 539"/>
          <p:cNvSpPr txBox="1">
            <a:spLocks noGrp="1"/>
          </p:cNvSpPr>
          <p:nvPr>
            <p:ph type="title"/>
          </p:nvPr>
        </p:nvSpPr>
        <p:spPr/>
        <p:txBody>
          <a:bodyPr>
            <a:normAutofit/>
          </a:bodyPr>
          <a:lstStyle/>
          <a:p>
            <a:pPr lvl="0"/>
            <a:r>
              <a:rPr lang="en-US" sz="2700" dirty="0">
                <a:sym typeface="Cambria"/>
              </a:rPr>
              <a:t>Which Graph Best Shows the Overall Change in Output of the Sun’s Energy </a:t>
            </a:r>
            <a:br>
              <a:rPr lang="en-US" sz="2700" dirty="0">
                <a:sym typeface="Cambria"/>
              </a:rPr>
            </a:br>
            <a:r>
              <a:rPr lang="en-US" sz="2700" dirty="0">
                <a:sym typeface="Cambria"/>
              </a:rPr>
              <a:t>in the Last 30 Years?</a:t>
            </a:r>
          </a:p>
        </p:txBody>
      </p:sp>
      <p:sp>
        <p:nvSpPr>
          <p:cNvPr id="540" name="Shape 540"/>
          <p:cNvSpPr/>
          <p:nvPr/>
        </p:nvSpPr>
        <p:spPr>
          <a:xfrm>
            <a:off x="2667001" y="2209800"/>
            <a:ext cx="2666999" cy="1828800"/>
          </a:xfrm>
          <a:prstGeom prst="rect">
            <a:avLst/>
          </a:prstGeom>
          <a:noFill/>
          <a:ln w="9525" cap="flat">
            <a:solidFill>
              <a:schemeClr val="accent1"/>
            </a:solidFill>
            <a:prstDash val="solid"/>
            <a:miter/>
            <a:headEnd type="none" w="med" len="med"/>
            <a:tailEnd type="none" w="med" len="med"/>
          </a:ln>
        </p:spPr>
        <p:txBody>
          <a:bodyPr lIns="91425" tIns="45700" rIns="91425" bIns="45700" anchor="ctr" anchorCtr="0">
            <a:noAutofit/>
          </a:bodyPr>
          <a:lstStyle/>
          <a:p>
            <a:endParaRPr/>
          </a:p>
        </p:txBody>
      </p:sp>
      <p:sp>
        <p:nvSpPr>
          <p:cNvPr id="541" name="Shape 541"/>
          <p:cNvSpPr/>
          <p:nvPr/>
        </p:nvSpPr>
        <p:spPr>
          <a:xfrm>
            <a:off x="4724401" y="4419601"/>
            <a:ext cx="2438399" cy="1600199"/>
          </a:xfrm>
          <a:prstGeom prst="rect">
            <a:avLst/>
          </a:prstGeom>
          <a:noFill/>
          <a:ln w="9525" cap="flat">
            <a:solidFill>
              <a:schemeClr val="accent1"/>
            </a:solidFill>
            <a:prstDash val="solid"/>
            <a:miter/>
            <a:headEnd type="none" w="med" len="med"/>
            <a:tailEnd type="none" w="med" len="med"/>
          </a:ln>
        </p:spPr>
        <p:txBody>
          <a:bodyPr lIns="91425" tIns="45700" rIns="91425" bIns="45700" anchor="ctr" anchorCtr="0">
            <a:noAutofit/>
          </a:bodyPr>
          <a:lstStyle/>
          <a:p>
            <a:endParaRPr/>
          </a:p>
        </p:txBody>
      </p:sp>
      <p:sp>
        <p:nvSpPr>
          <p:cNvPr id="542" name="Shape 542"/>
          <p:cNvSpPr/>
          <p:nvPr/>
        </p:nvSpPr>
        <p:spPr>
          <a:xfrm>
            <a:off x="6705601" y="2133601"/>
            <a:ext cx="2438399" cy="1600199"/>
          </a:xfrm>
          <a:prstGeom prst="rect">
            <a:avLst/>
          </a:prstGeom>
          <a:noFill/>
          <a:ln w="9525" cap="flat">
            <a:solidFill>
              <a:schemeClr val="accent1"/>
            </a:solidFill>
            <a:prstDash val="solid"/>
            <a:miter/>
            <a:headEnd type="none" w="med" len="med"/>
            <a:tailEnd type="none" w="med" len="med"/>
          </a:ln>
        </p:spPr>
        <p:txBody>
          <a:bodyPr lIns="91425" tIns="45700" rIns="91425" bIns="45700" anchor="ctr" anchorCtr="0">
            <a:noAutofit/>
          </a:bodyPr>
          <a:lstStyle/>
          <a:p>
            <a:endParaRPr/>
          </a:p>
        </p:txBody>
      </p:sp>
      <p:cxnSp>
        <p:nvCxnSpPr>
          <p:cNvPr id="543" name="Shape 543"/>
          <p:cNvCxnSpPr/>
          <p:nvPr/>
        </p:nvCxnSpPr>
        <p:spPr>
          <a:xfrm rot="10800000" flipH="1">
            <a:off x="2895601" y="3124200"/>
            <a:ext cx="2133599" cy="33338"/>
          </a:xfrm>
          <a:prstGeom prst="straightConnector1">
            <a:avLst/>
          </a:prstGeom>
          <a:noFill/>
          <a:ln w="101600" cap="flat">
            <a:solidFill>
              <a:schemeClr val="accent1"/>
            </a:solidFill>
            <a:prstDash val="solid"/>
            <a:miter/>
            <a:headEnd type="none" w="lg" len="lg"/>
            <a:tailEnd type="stealth" w="lg" len="lg"/>
          </a:ln>
        </p:spPr>
      </p:cxnSp>
      <p:cxnSp>
        <p:nvCxnSpPr>
          <p:cNvPr id="544" name="Shape 544"/>
          <p:cNvCxnSpPr/>
          <p:nvPr/>
        </p:nvCxnSpPr>
        <p:spPr>
          <a:xfrm rot="10800000" flipH="1">
            <a:off x="6858001" y="2590801"/>
            <a:ext cx="1981199" cy="838199"/>
          </a:xfrm>
          <a:prstGeom prst="straightConnector1">
            <a:avLst/>
          </a:prstGeom>
          <a:noFill/>
          <a:ln w="114300" cap="flat">
            <a:solidFill>
              <a:schemeClr val="accent1"/>
            </a:solidFill>
            <a:prstDash val="solid"/>
            <a:miter/>
            <a:headEnd type="none" w="lg" len="lg"/>
            <a:tailEnd type="stealth" w="lg" len="lg"/>
          </a:ln>
        </p:spPr>
      </p:cxnSp>
      <p:cxnSp>
        <p:nvCxnSpPr>
          <p:cNvPr id="545" name="Shape 545"/>
          <p:cNvCxnSpPr/>
          <p:nvPr/>
        </p:nvCxnSpPr>
        <p:spPr>
          <a:xfrm>
            <a:off x="4876801" y="4778376"/>
            <a:ext cx="2133599" cy="882649"/>
          </a:xfrm>
          <a:prstGeom prst="straightConnector1">
            <a:avLst/>
          </a:prstGeom>
          <a:noFill/>
          <a:ln w="101600" cap="flat">
            <a:solidFill>
              <a:schemeClr val="accent1"/>
            </a:solidFill>
            <a:prstDash val="solid"/>
            <a:miter/>
            <a:headEnd type="none" w="lg" len="lg"/>
            <a:tailEnd type="stealth" w="lg" len="lg"/>
          </a:ln>
        </p:spPr>
      </p:cxnSp>
      <p:sp>
        <p:nvSpPr>
          <p:cNvPr id="546" name="Shape 546"/>
          <p:cNvSpPr txBox="1"/>
          <p:nvPr/>
        </p:nvSpPr>
        <p:spPr>
          <a:xfrm>
            <a:off x="2103438" y="2133600"/>
            <a:ext cx="481011" cy="584200"/>
          </a:xfrm>
          <a:prstGeom prst="rect">
            <a:avLst/>
          </a:prstGeom>
          <a:noFill/>
          <a:ln>
            <a:noFill/>
          </a:ln>
        </p:spPr>
        <p:txBody>
          <a:bodyPr lIns="91425" tIns="45700" rIns="91425" bIns="45700" anchor="t" anchorCtr="0">
            <a:noAutofit/>
          </a:bodyPr>
          <a:lstStyle/>
          <a:p>
            <a:pPr>
              <a:buClr>
                <a:schemeClr val="dk1"/>
              </a:buClr>
              <a:buSzPct val="25000"/>
            </a:pPr>
            <a:r>
              <a:rPr lang="en-US" sz="3200" b="1">
                <a:solidFill>
                  <a:schemeClr val="dk1"/>
                </a:solidFill>
                <a:latin typeface="Arial"/>
                <a:ea typeface="Arial"/>
                <a:cs typeface="Arial"/>
                <a:sym typeface="Arial"/>
              </a:rPr>
              <a:t>A</a:t>
            </a:r>
          </a:p>
        </p:txBody>
      </p:sp>
      <p:sp>
        <p:nvSpPr>
          <p:cNvPr id="547" name="Shape 547"/>
          <p:cNvSpPr txBox="1"/>
          <p:nvPr/>
        </p:nvSpPr>
        <p:spPr>
          <a:xfrm>
            <a:off x="6118226" y="2157413"/>
            <a:ext cx="481013" cy="585786"/>
          </a:xfrm>
          <a:prstGeom prst="rect">
            <a:avLst/>
          </a:prstGeom>
          <a:noFill/>
          <a:ln>
            <a:noFill/>
          </a:ln>
        </p:spPr>
        <p:txBody>
          <a:bodyPr lIns="91425" tIns="45700" rIns="91425" bIns="45700" anchor="t" anchorCtr="0">
            <a:noAutofit/>
          </a:bodyPr>
          <a:lstStyle/>
          <a:p>
            <a:pPr>
              <a:buClr>
                <a:schemeClr val="dk1"/>
              </a:buClr>
              <a:buSzPct val="25000"/>
            </a:pPr>
            <a:r>
              <a:rPr lang="en-US" sz="3200" b="1">
                <a:solidFill>
                  <a:schemeClr val="dk1"/>
                </a:solidFill>
                <a:latin typeface="Arial"/>
                <a:ea typeface="Arial"/>
                <a:cs typeface="Arial"/>
                <a:sym typeface="Arial"/>
              </a:rPr>
              <a:t>B</a:t>
            </a:r>
          </a:p>
        </p:txBody>
      </p:sp>
      <p:sp>
        <p:nvSpPr>
          <p:cNvPr id="548" name="Shape 548"/>
          <p:cNvSpPr txBox="1"/>
          <p:nvPr/>
        </p:nvSpPr>
        <p:spPr>
          <a:xfrm>
            <a:off x="4000501" y="4419600"/>
            <a:ext cx="481013" cy="584200"/>
          </a:xfrm>
          <a:prstGeom prst="rect">
            <a:avLst/>
          </a:prstGeom>
          <a:noFill/>
          <a:ln>
            <a:noFill/>
          </a:ln>
        </p:spPr>
        <p:txBody>
          <a:bodyPr lIns="91425" tIns="45700" rIns="91425" bIns="45700" anchor="t" anchorCtr="0">
            <a:noAutofit/>
          </a:bodyPr>
          <a:lstStyle/>
          <a:p>
            <a:pPr>
              <a:buClr>
                <a:schemeClr val="dk1"/>
              </a:buClr>
              <a:buSzPct val="25000"/>
            </a:pPr>
            <a:r>
              <a:rPr lang="en-US" sz="3200" b="1">
                <a:solidFill>
                  <a:schemeClr val="dk1"/>
                </a:solidFill>
                <a:latin typeface="Arial"/>
                <a:ea typeface="Arial"/>
                <a:cs typeface="Arial"/>
                <a:sym typeface="Arial"/>
              </a:rPr>
              <a:t>C</a:t>
            </a:r>
          </a:p>
        </p:txBody>
      </p:sp>
    </p:spTree>
    <p:extLst>
      <p:ext uri="{BB962C8B-B14F-4D97-AF65-F5344CB8AC3E}">
        <p14:creationId xmlns:p14="http://schemas.microsoft.com/office/powerpoint/2010/main" val="3107246577"/>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Energy Output Over Time</a:t>
            </a:r>
          </a:p>
        </p:txBody>
      </p:sp>
      <p:pic>
        <p:nvPicPr>
          <p:cNvPr id="4" name="Picture 3"/>
          <p:cNvPicPr>
            <a:picLocks noChangeAspect="1"/>
          </p:cNvPicPr>
          <p:nvPr/>
        </p:nvPicPr>
        <p:blipFill>
          <a:blip r:embed="rId3"/>
          <a:stretch>
            <a:fillRect/>
          </a:stretch>
        </p:blipFill>
        <p:spPr>
          <a:xfrm>
            <a:off x="2707378" y="1473200"/>
            <a:ext cx="6269712" cy="4709930"/>
          </a:xfrm>
          <a:prstGeom prst="rect">
            <a:avLst/>
          </a:prstGeom>
        </p:spPr>
      </p:pic>
    </p:spTree>
    <p:extLst>
      <p:ext uri="{BB962C8B-B14F-4D97-AF65-F5344CB8AC3E}">
        <p14:creationId xmlns:p14="http://schemas.microsoft.com/office/powerpoint/2010/main" val="790912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8" name="Shape 568"/>
          <p:cNvPicPr preferRelativeResize="0"/>
          <p:nvPr/>
        </p:nvPicPr>
        <p:blipFill rotWithShape="1">
          <a:blip r:embed="rId3"/>
          <a:srcRect/>
          <a:stretch/>
        </p:blipFill>
        <p:spPr>
          <a:xfrm>
            <a:off x="1754101" y="1981201"/>
            <a:ext cx="8683796" cy="3693147"/>
          </a:xfrm>
          <a:prstGeom prst="rect">
            <a:avLst/>
          </a:prstGeom>
          <a:noFill/>
          <a:ln>
            <a:noFill/>
          </a:ln>
        </p:spPr>
      </p:pic>
      <p:sp>
        <p:nvSpPr>
          <p:cNvPr id="4" name="Title 3"/>
          <p:cNvSpPr>
            <a:spLocks noGrp="1"/>
          </p:cNvSpPr>
          <p:nvPr>
            <p:ph type="title"/>
          </p:nvPr>
        </p:nvSpPr>
        <p:spPr/>
        <p:txBody>
          <a:bodyPr/>
          <a:lstStyle/>
          <a:p>
            <a:r>
              <a:rPr lang="en-US" dirty="0"/>
              <a:t>100-10 year Time Scales</a:t>
            </a:r>
          </a:p>
        </p:txBody>
      </p:sp>
    </p:spTree>
    <p:extLst>
      <p:ext uri="{BB962C8B-B14F-4D97-AF65-F5344CB8AC3E}">
        <p14:creationId xmlns:p14="http://schemas.microsoft.com/office/powerpoint/2010/main" val="1995816008"/>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4" name="Content Placeholder 3"/>
          <p:cNvSpPr>
            <a:spLocks noGrp="1"/>
          </p:cNvSpPr>
          <p:nvPr>
            <p:ph sz="half" idx="1"/>
          </p:nvPr>
        </p:nvSpPr>
        <p:spPr/>
        <p:txBody>
          <a:bodyPr>
            <a:normAutofit/>
          </a:bodyPr>
          <a:lstStyle/>
          <a:p>
            <a:pPr marL="0" indent="0">
              <a:lnSpc>
                <a:spcPct val="125000"/>
              </a:lnSpc>
              <a:buNone/>
            </a:pPr>
            <a:r>
              <a:rPr lang="en-US" sz="2400" dirty="0"/>
              <a:t>The output of energy from the sun has been monitored by satellites for thirty years and has </a:t>
            </a:r>
            <a:r>
              <a:rPr lang="en-US" sz="2400" b="1" dirty="0"/>
              <a:t>not</a:t>
            </a:r>
            <a:r>
              <a:rPr lang="en-US" sz="2400" dirty="0"/>
              <a:t> increased during this period of rapid global warming.</a:t>
            </a:r>
          </a:p>
          <a:p>
            <a:pPr marL="0" indent="0">
              <a:lnSpc>
                <a:spcPct val="125000"/>
              </a:lnSpc>
              <a:buNone/>
            </a:pPr>
            <a:endParaRPr lang="en-US" sz="2400" dirty="0"/>
          </a:p>
        </p:txBody>
      </p:sp>
      <p:sp>
        <p:nvSpPr>
          <p:cNvPr id="5" name="Content Placeholder 4"/>
          <p:cNvSpPr>
            <a:spLocks noGrp="1"/>
          </p:cNvSpPr>
          <p:nvPr>
            <p:ph sz="half" idx="2"/>
          </p:nvPr>
        </p:nvSpPr>
        <p:spPr/>
        <p:txBody>
          <a:bodyPr/>
          <a:lstStyle/>
          <a:p>
            <a:endParaRPr lang="en-US"/>
          </a:p>
        </p:txBody>
      </p:sp>
      <p:sp>
        <p:nvSpPr>
          <p:cNvPr id="3" name="Title 2"/>
          <p:cNvSpPr>
            <a:spLocks noGrp="1"/>
          </p:cNvSpPr>
          <p:nvPr>
            <p:ph type="title"/>
          </p:nvPr>
        </p:nvSpPr>
        <p:spPr/>
        <p:txBody>
          <a:bodyPr/>
          <a:lstStyle/>
          <a:p>
            <a:r>
              <a:rPr lang="en-US" dirty="0"/>
              <a:t>Energy from the sun</a:t>
            </a:r>
          </a:p>
        </p:txBody>
      </p:sp>
      <p:pic>
        <p:nvPicPr>
          <p:cNvPr id="2" name="Picture 1"/>
          <p:cNvPicPr>
            <a:picLocks noChangeAspect="1"/>
          </p:cNvPicPr>
          <p:nvPr/>
        </p:nvPicPr>
        <p:blipFill>
          <a:blip r:embed="rId3"/>
          <a:stretch>
            <a:fillRect/>
          </a:stretch>
        </p:blipFill>
        <p:spPr>
          <a:xfrm>
            <a:off x="7383610" y="1825625"/>
            <a:ext cx="3970190" cy="4089296"/>
          </a:xfrm>
          <a:prstGeom prst="rect">
            <a:avLst/>
          </a:prstGeom>
        </p:spPr>
      </p:pic>
    </p:spTree>
    <p:extLst>
      <p:ext uri="{BB962C8B-B14F-4D97-AF65-F5344CB8AC3E}">
        <p14:creationId xmlns:p14="http://schemas.microsoft.com/office/powerpoint/2010/main" val="81707734"/>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marL="0" indent="0">
              <a:buNone/>
            </a:pPr>
            <a:r>
              <a:rPr lang="en" dirty="0"/>
              <a:t>Climate is affected by a combination of factors from three different systems: </a:t>
            </a:r>
          </a:p>
          <a:p>
            <a:endParaRPr lang="en" dirty="0"/>
          </a:p>
          <a:p>
            <a:r>
              <a:rPr lang="en" dirty="0"/>
              <a:t>Solar System </a:t>
            </a:r>
          </a:p>
          <a:p>
            <a:r>
              <a:rPr lang="en" dirty="0"/>
              <a:t>Earth System</a:t>
            </a:r>
            <a:endParaRPr lang="en-US" dirty="0"/>
          </a:p>
          <a:p>
            <a:r>
              <a:rPr lang="en" dirty="0"/>
              <a:t>Earth’s Dynamics (how planet earth is changing at a macro scale)</a:t>
            </a:r>
          </a:p>
        </p:txBody>
      </p:sp>
      <p:sp>
        <p:nvSpPr>
          <p:cNvPr id="2" name="Title 1"/>
          <p:cNvSpPr>
            <a:spLocks noGrp="1"/>
          </p:cNvSpPr>
          <p:nvPr>
            <p:ph type="title"/>
          </p:nvPr>
        </p:nvSpPr>
        <p:spPr/>
        <p:txBody>
          <a:bodyPr/>
          <a:lstStyle/>
          <a:p>
            <a:r>
              <a:rPr lang="en-US"/>
              <a:t>Characteristics of Climate</a:t>
            </a:r>
            <a:endParaRPr lang="en-US" dirty="0"/>
          </a:p>
        </p:txBody>
      </p:sp>
    </p:spTree>
    <p:extLst>
      <p:ext uri="{BB962C8B-B14F-4D97-AF65-F5344CB8AC3E}">
        <p14:creationId xmlns:p14="http://schemas.microsoft.com/office/powerpoint/2010/main" val="2097011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p:txBody>
          <a:bodyPr>
            <a:normAutofit fontScale="92500"/>
          </a:bodyPr>
          <a:lstStyle/>
          <a:p>
            <a:pPr marL="0" indent="0">
              <a:buNone/>
            </a:pPr>
            <a:r>
              <a:rPr lang="en-US" sz="2400" dirty="0"/>
              <a:t>The earth’s solar system (our sun and the associated planets, etc.) have an impact on the Earth’s System composed of five components:</a:t>
            </a:r>
          </a:p>
          <a:p>
            <a:pPr marL="0" indent="0">
              <a:buNone/>
            </a:pPr>
            <a:r>
              <a:rPr lang="en" sz="2400" b="1" dirty="0"/>
              <a:t>Atmosphere </a:t>
            </a:r>
            <a:r>
              <a:rPr lang="en" sz="2400" dirty="0"/>
              <a:t>(all air)</a:t>
            </a:r>
            <a:endParaRPr lang="en-US" sz="2400" dirty="0"/>
          </a:p>
          <a:p>
            <a:pPr marL="0" indent="0">
              <a:buNone/>
            </a:pPr>
            <a:r>
              <a:rPr lang="en" sz="2400" b="1" dirty="0"/>
              <a:t>Hydrosphere</a:t>
            </a:r>
            <a:r>
              <a:rPr lang="en-US" sz="2400" dirty="0"/>
              <a:t> (all water)</a:t>
            </a:r>
          </a:p>
          <a:p>
            <a:pPr marL="0" indent="0">
              <a:buNone/>
            </a:pPr>
            <a:r>
              <a:rPr lang="en" sz="2400" b="1" dirty="0"/>
              <a:t>Biosphere </a:t>
            </a:r>
            <a:r>
              <a:rPr lang="en" sz="2400" dirty="0"/>
              <a:t>(all living things)</a:t>
            </a:r>
            <a:endParaRPr lang="en-US" sz="2400" dirty="0"/>
          </a:p>
          <a:p>
            <a:pPr marL="0" indent="0">
              <a:buNone/>
            </a:pPr>
            <a:r>
              <a:rPr lang="en" sz="2400" b="1" dirty="0"/>
              <a:t>Geosphere </a:t>
            </a:r>
            <a:r>
              <a:rPr lang="en" sz="2400" dirty="0"/>
              <a:t>(solid portion of the earth)</a:t>
            </a:r>
          </a:p>
          <a:p>
            <a:pPr marL="0" indent="0">
              <a:buNone/>
            </a:pPr>
            <a:r>
              <a:rPr lang="en" sz="2400" b="1" dirty="0"/>
              <a:t>Cryosphere </a:t>
            </a:r>
            <a:r>
              <a:rPr lang="en" sz="2400" dirty="0"/>
              <a:t>(frozen water part of the earth)</a:t>
            </a:r>
            <a:endParaRPr lang="en-US" sz="2400" dirty="0"/>
          </a:p>
        </p:txBody>
      </p:sp>
      <p:sp>
        <p:nvSpPr>
          <p:cNvPr id="2" name="Content Placeholder 1"/>
          <p:cNvSpPr>
            <a:spLocks noGrp="1"/>
          </p:cNvSpPr>
          <p:nvPr>
            <p:ph sz="half" idx="2"/>
          </p:nvPr>
        </p:nvSpPr>
        <p:spPr/>
        <p:txBody>
          <a:bodyPr/>
          <a:lstStyle/>
          <a:p>
            <a:endParaRPr lang="en-US"/>
          </a:p>
        </p:txBody>
      </p:sp>
      <p:sp>
        <p:nvSpPr>
          <p:cNvPr id="6" name="Title 1"/>
          <p:cNvSpPr>
            <a:spLocks noGrp="1"/>
          </p:cNvSpPr>
          <p:nvPr>
            <p:ph type="title"/>
          </p:nvPr>
        </p:nvSpPr>
        <p:spPr>
          <a:noFill/>
        </p:spPr>
        <p:txBody>
          <a:bodyPr/>
          <a:lstStyle/>
          <a:p>
            <a:r>
              <a:rPr lang="en-US" dirty="0"/>
              <a:t>Solar System</a:t>
            </a:r>
          </a:p>
        </p:txBody>
      </p:sp>
      <p:sp>
        <p:nvSpPr>
          <p:cNvPr id="5" name="Shape 281"/>
          <p:cNvSpPr/>
          <p:nvPr/>
        </p:nvSpPr>
        <p:spPr>
          <a:xfrm>
            <a:off x="6330333" y="1825625"/>
            <a:ext cx="5023467" cy="3644332"/>
          </a:xfrm>
          <a:prstGeom prst="rect">
            <a:avLst/>
          </a:prstGeom>
          <a:blipFill>
            <a:blip r:embed="rId3"/>
            <a:stretch>
              <a:fillRect/>
            </a:stretch>
          </a:blipFill>
        </p:spPr>
      </p:sp>
    </p:spTree>
    <p:extLst>
      <p:ext uri="{BB962C8B-B14F-4D97-AF65-F5344CB8AC3E}">
        <p14:creationId xmlns:p14="http://schemas.microsoft.com/office/powerpoint/2010/main" val="3909754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grpSp>
        <p:nvGrpSpPr>
          <p:cNvPr id="2" name="Group 1"/>
          <p:cNvGrpSpPr/>
          <p:nvPr/>
        </p:nvGrpSpPr>
        <p:grpSpPr>
          <a:xfrm>
            <a:off x="5114926" y="1180331"/>
            <a:ext cx="6251575" cy="5514975"/>
            <a:chOff x="1597025" y="1603375"/>
            <a:chExt cx="5888037" cy="5133975"/>
          </a:xfrm>
        </p:grpSpPr>
        <p:sp>
          <p:nvSpPr>
            <p:cNvPr id="308" name="Shape 308"/>
            <p:cNvSpPr/>
            <p:nvPr/>
          </p:nvSpPr>
          <p:spPr>
            <a:xfrm>
              <a:off x="3670300" y="5070475"/>
              <a:ext cx="1666875" cy="1666875"/>
            </a:xfrm>
            <a:prstGeom prst="rect">
              <a:avLst/>
            </a:prstGeom>
            <a:blipFill>
              <a:blip r:embed="rId3"/>
              <a:stretch>
                <a:fillRect/>
              </a:stretch>
            </a:blipFill>
          </p:spPr>
        </p:sp>
        <p:sp>
          <p:nvSpPr>
            <p:cNvPr id="309" name="Shape 309"/>
            <p:cNvSpPr/>
            <p:nvPr/>
          </p:nvSpPr>
          <p:spPr>
            <a:xfrm>
              <a:off x="5818187" y="3805237"/>
              <a:ext cx="1666875" cy="1666875"/>
            </a:xfrm>
            <a:prstGeom prst="rect">
              <a:avLst/>
            </a:prstGeom>
            <a:blipFill>
              <a:blip r:embed="rId4"/>
              <a:stretch>
                <a:fillRect/>
              </a:stretch>
            </a:blipFill>
          </p:spPr>
        </p:sp>
        <p:sp>
          <p:nvSpPr>
            <p:cNvPr id="310" name="Shape 310"/>
            <p:cNvSpPr/>
            <p:nvPr/>
          </p:nvSpPr>
          <p:spPr>
            <a:xfrm>
              <a:off x="4937125" y="1662113"/>
              <a:ext cx="1666875" cy="1666875"/>
            </a:xfrm>
            <a:prstGeom prst="rect">
              <a:avLst/>
            </a:prstGeom>
            <a:blipFill>
              <a:blip r:embed="rId5"/>
              <a:stretch>
                <a:fillRect/>
              </a:stretch>
            </a:blipFill>
          </p:spPr>
        </p:sp>
        <p:sp>
          <p:nvSpPr>
            <p:cNvPr id="311" name="Shape 311"/>
            <p:cNvSpPr/>
            <p:nvPr/>
          </p:nvSpPr>
          <p:spPr>
            <a:xfrm>
              <a:off x="1597025" y="3776662"/>
              <a:ext cx="1666875" cy="1666875"/>
            </a:xfrm>
            <a:prstGeom prst="rect">
              <a:avLst/>
            </a:prstGeom>
            <a:blipFill>
              <a:blip r:embed="rId6"/>
              <a:stretch>
                <a:fillRect/>
              </a:stretch>
            </a:blipFill>
          </p:spPr>
        </p:sp>
        <p:sp>
          <p:nvSpPr>
            <p:cNvPr id="312" name="Shape 312"/>
            <p:cNvSpPr/>
            <p:nvPr/>
          </p:nvSpPr>
          <p:spPr>
            <a:xfrm>
              <a:off x="2468563" y="1681163"/>
              <a:ext cx="1666875" cy="1666875"/>
            </a:xfrm>
            <a:prstGeom prst="rect">
              <a:avLst/>
            </a:prstGeom>
            <a:blipFill>
              <a:blip r:embed="rId7"/>
              <a:stretch>
                <a:fillRect/>
              </a:stretch>
            </a:blipFill>
          </p:spPr>
        </p:sp>
        <p:sp>
          <p:nvSpPr>
            <p:cNvPr id="314" name="Shape 314"/>
            <p:cNvSpPr txBox="1"/>
            <p:nvPr/>
          </p:nvSpPr>
          <p:spPr>
            <a:xfrm>
              <a:off x="2990850" y="1603375"/>
              <a:ext cx="463550" cy="366713"/>
            </a:xfrm>
            <a:prstGeom prst="rect">
              <a:avLst/>
            </a:prstGeom>
            <a:noFill/>
            <a:ln>
              <a:noFill/>
            </a:ln>
          </p:spPr>
          <p:txBody>
            <a:bodyPr lIns="91425" tIns="45700" rIns="91425" bIns="45700" anchor="t" anchorCtr="0">
              <a:noAutofit/>
            </a:bodyPr>
            <a:lstStyle/>
            <a:p>
              <a:pPr>
                <a:buSzPct val="25000"/>
              </a:pPr>
              <a:r>
                <a:rPr lang="en">
                  <a:solidFill>
                    <a:schemeClr val="dk1"/>
                  </a:solidFill>
                  <a:latin typeface="Arial"/>
                  <a:ea typeface="Arial"/>
                  <a:cs typeface="Arial"/>
                  <a:sym typeface="Arial"/>
                </a:rPr>
                <a:t>Air</a:t>
              </a:r>
            </a:p>
          </p:txBody>
        </p:sp>
        <p:sp>
          <p:nvSpPr>
            <p:cNvPr id="315" name="Shape 315"/>
            <p:cNvSpPr txBox="1"/>
            <p:nvPr/>
          </p:nvSpPr>
          <p:spPr>
            <a:xfrm>
              <a:off x="1984375" y="3808412"/>
              <a:ext cx="793749" cy="366711"/>
            </a:xfrm>
            <a:prstGeom prst="rect">
              <a:avLst/>
            </a:prstGeom>
            <a:noFill/>
            <a:ln>
              <a:noFill/>
            </a:ln>
          </p:spPr>
          <p:txBody>
            <a:bodyPr lIns="91425" tIns="45700" rIns="91425" bIns="45700" anchor="t" anchorCtr="0">
              <a:noAutofit/>
            </a:bodyPr>
            <a:lstStyle/>
            <a:p>
              <a:pPr>
                <a:buSzPct val="25000"/>
              </a:pPr>
              <a:r>
                <a:rPr lang="en">
                  <a:solidFill>
                    <a:srgbClr val="F0E6C3"/>
                  </a:solidFill>
                  <a:latin typeface="Arial"/>
                  <a:ea typeface="Arial"/>
                  <a:cs typeface="Arial"/>
                  <a:sym typeface="Arial"/>
                </a:rPr>
                <a:t>Water</a:t>
              </a:r>
            </a:p>
          </p:txBody>
        </p:sp>
        <p:sp>
          <p:nvSpPr>
            <p:cNvPr id="316" name="Shape 316"/>
            <p:cNvSpPr txBox="1"/>
            <p:nvPr/>
          </p:nvSpPr>
          <p:spPr>
            <a:xfrm>
              <a:off x="4303712" y="5049837"/>
              <a:ext cx="552449" cy="366711"/>
            </a:xfrm>
            <a:prstGeom prst="rect">
              <a:avLst/>
            </a:prstGeom>
            <a:noFill/>
            <a:ln>
              <a:noFill/>
            </a:ln>
          </p:spPr>
          <p:txBody>
            <a:bodyPr lIns="91425" tIns="45700" rIns="91425" bIns="45700" anchor="t" anchorCtr="0">
              <a:noAutofit/>
            </a:bodyPr>
            <a:lstStyle/>
            <a:p>
              <a:pPr>
                <a:buSzPct val="25000"/>
              </a:pPr>
              <a:r>
                <a:rPr lang="en">
                  <a:solidFill>
                    <a:schemeClr val="dk1"/>
                  </a:solidFill>
                  <a:latin typeface="Arial"/>
                  <a:ea typeface="Arial"/>
                  <a:cs typeface="Arial"/>
                  <a:sym typeface="Arial"/>
                </a:rPr>
                <a:t>Life</a:t>
              </a:r>
            </a:p>
          </p:txBody>
        </p:sp>
        <p:sp>
          <p:nvSpPr>
            <p:cNvPr id="317" name="Shape 317"/>
            <p:cNvSpPr txBox="1"/>
            <p:nvPr/>
          </p:nvSpPr>
          <p:spPr>
            <a:xfrm>
              <a:off x="6329362" y="3808412"/>
              <a:ext cx="692149" cy="366711"/>
            </a:xfrm>
            <a:prstGeom prst="rect">
              <a:avLst/>
            </a:prstGeom>
            <a:noFill/>
            <a:ln>
              <a:noFill/>
            </a:ln>
          </p:spPr>
          <p:txBody>
            <a:bodyPr lIns="91425" tIns="45700" rIns="91425" bIns="45700" anchor="t" anchorCtr="0">
              <a:noAutofit/>
            </a:bodyPr>
            <a:lstStyle/>
            <a:p>
              <a:pPr>
                <a:buSzPct val="25000"/>
              </a:pPr>
              <a:r>
                <a:rPr lang="en">
                  <a:solidFill>
                    <a:schemeClr val="dk1"/>
                  </a:solidFill>
                  <a:latin typeface="Arial"/>
                  <a:ea typeface="Arial"/>
                  <a:cs typeface="Arial"/>
                  <a:sym typeface="Arial"/>
                </a:rPr>
                <a:t>Land</a:t>
              </a:r>
            </a:p>
          </p:txBody>
        </p:sp>
        <p:sp>
          <p:nvSpPr>
            <p:cNvPr id="318" name="Shape 318"/>
            <p:cNvSpPr txBox="1"/>
            <p:nvPr/>
          </p:nvSpPr>
          <p:spPr>
            <a:xfrm>
              <a:off x="5562600" y="1603375"/>
              <a:ext cx="493713" cy="366713"/>
            </a:xfrm>
            <a:prstGeom prst="rect">
              <a:avLst/>
            </a:prstGeom>
            <a:noFill/>
            <a:ln>
              <a:noFill/>
            </a:ln>
          </p:spPr>
          <p:txBody>
            <a:bodyPr lIns="91425" tIns="45700" rIns="91425" bIns="45700" anchor="t" anchorCtr="0">
              <a:noAutofit/>
            </a:bodyPr>
            <a:lstStyle/>
            <a:p>
              <a:pPr>
                <a:buSzPct val="25000"/>
              </a:pPr>
              <a:r>
                <a:rPr lang="en">
                  <a:solidFill>
                    <a:srgbClr val="F0E6C3"/>
                  </a:solidFill>
                  <a:latin typeface="Arial"/>
                  <a:ea typeface="Arial"/>
                  <a:cs typeface="Arial"/>
                  <a:sym typeface="Arial"/>
                </a:rPr>
                <a:t>Ice</a:t>
              </a:r>
            </a:p>
          </p:txBody>
        </p:sp>
        <p:cxnSp>
          <p:nvCxnSpPr>
            <p:cNvPr id="319" name="Shape 319"/>
            <p:cNvCxnSpPr/>
            <p:nvPr/>
          </p:nvCxnSpPr>
          <p:spPr>
            <a:xfrm rot="5400000">
              <a:off x="3291681" y="4199731"/>
              <a:ext cx="1701799" cy="1587"/>
            </a:xfrm>
            <a:prstGeom prst="straightConnector1">
              <a:avLst/>
            </a:prstGeom>
            <a:noFill/>
            <a:ln w="9525" cap="flat">
              <a:solidFill>
                <a:schemeClr val="accent1"/>
              </a:solidFill>
              <a:prstDash val="solid"/>
              <a:round/>
              <a:headEnd type="stealth" w="lg" len="lg"/>
              <a:tailEnd type="stealth" w="lg" len="lg"/>
            </a:ln>
          </p:spPr>
        </p:cxnSp>
        <p:cxnSp>
          <p:nvCxnSpPr>
            <p:cNvPr id="320" name="Shape 320"/>
            <p:cNvCxnSpPr/>
            <p:nvPr/>
          </p:nvCxnSpPr>
          <p:spPr>
            <a:xfrm rot="5400000">
              <a:off x="4085431" y="4223543"/>
              <a:ext cx="1701799" cy="1587"/>
            </a:xfrm>
            <a:prstGeom prst="straightConnector1">
              <a:avLst/>
            </a:prstGeom>
            <a:noFill/>
            <a:ln w="9525" cap="flat">
              <a:solidFill>
                <a:schemeClr val="accent1"/>
              </a:solidFill>
              <a:prstDash val="solid"/>
              <a:round/>
              <a:headEnd type="stealth" w="lg" len="lg"/>
              <a:tailEnd type="stealth" w="lg" len="lg"/>
            </a:ln>
          </p:spPr>
        </p:cxnSp>
        <p:cxnSp>
          <p:nvCxnSpPr>
            <p:cNvPr id="321" name="Shape 321"/>
            <p:cNvCxnSpPr/>
            <p:nvPr/>
          </p:nvCxnSpPr>
          <p:spPr>
            <a:xfrm flipH="1">
              <a:off x="5394324" y="4681537"/>
              <a:ext cx="403225" cy="369886"/>
            </a:xfrm>
            <a:prstGeom prst="straightConnector1">
              <a:avLst/>
            </a:prstGeom>
            <a:noFill/>
            <a:ln w="9525" cap="flat">
              <a:solidFill>
                <a:schemeClr val="accent1"/>
              </a:solidFill>
              <a:prstDash val="solid"/>
              <a:round/>
              <a:headEnd type="stealth" w="lg" len="lg"/>
              <a:tailEnd type="stealth" w="lg" len="lg"/>
            </a:ln>
          </p:spPr>
        </p:cxnSp>
        <p:cxnSp>
          <p:nvCxnSpPr>
            <p:cNvPr id="322" name="Shape 322"/>
            <p:cNvCxnSpPr/>
            <p:nvPr/>
          </p:nvCxnSpPr>
          <p:spPr>
            <a:xfrm>
              <a:off x="3270250" y="4835525"/>
              <a:ext cx="377824" cy="215899"/>
            </a:xfrm>
            <a:prstGeom prst="straightConnector1">
              <a:avLst/>
            </a:prstGeom>
            <a:noFill/>
            <a:ln w="9525" cap="flat">
              <a:solidFill>
                <a:schemeClr val="accent1"/>
              </a:solidFill>
              <a:prstDash val="solid"/>
              <a:round/>
              <a:headEnd type="stealth" w="lg" len="lg"/>
              <a:tailEnd type="stealth" w="lg" len="lg"/>
            </a:ln>
          </p:spPr>
        </p:cxnSp>
        <p:cxnSp>
          <p:nvCxnSpPr>
            <p:cNvPr id="323" name="Shape 323"/>
            <p:cNvCxnSpPr/>
            <p:nvPr/>
          </p:nvCxnSpPr>
          <p:spPr>
            <a:xfrm>
              <a:off x="3270250" y="4178300"/>
              <a:ext cx="2527300" cy="1587"/>
            </a:xfrm>
            <a:prstGeom prst="straightConnector1">
              <a:avLst/>
            </a:prstGeom>
            <a:noFill/>
            <a:ln w="9525" cap="flat">
              <a:solidFill>
                <a:schemeClr val="accent1"/>
              </a:solidFill>
              <a:prstDash val="solid"/>
              <a:round/>
              <a:headEnd type="stealth" w="lg" len="lg"/>
              <a:tailEnd type="stealth" w="lg" len="lg"/>
            </a:ln>
          </p:spPr>
        </p:cxnSp>
        <p:cxnSp>
          <p:nvCxnSpPr>
            <p:cNvPr id="324" name="Shape 324"/>
            <p:cNvCxnSpPr/>
            <p:nvPr/>
          </p:nvCxnSpPr>
          <p:spPr>
            <a:xfrm rot="-5400000">
              <a:off x="2782886" y="3578226"/>
              <a:ext cx="460374" cy="0"/>
            </a:xfrm>
            <a:prstGeom prst="straightConnector1">
              <a:avLst/>
            </a:prstGeom>
            <a:noFill/>
            <a:ln w="9525" cap="flat">
              <a:solidFill>
                <a:schemeClr val="accent1"/>
              </a:solidFill>
              <a:prstDash val="solid"/>
              <a:round/>
              <a:headEnd type="stealth" w="lg" len="lg"/>
              <a:tailEnd type="stealth" w="lg" len="lg"/>
            </a:ln>
          </p:spPr>
        </p:cxnSp>
        <p:cxnSp>
          <p:nvCxnSpPr>
            <p:cNvPr id="325" name="Shape 325"/>
            <p:cNvCxnSpPr/>
            <p:nvPr/>
          </p:nvCxnSpPr>
          <p:spPr>
            <a:xfrm rot="10800000" flipH="1">
              <a:off x="3270250" y="3373437"/>
              <a:ext cx="2124074" cy="434974"/>
            </a:xfrm>
            <a:prstGeom prst="straightConnector1">
              <a:avLst/>
            </a:prstGeom>
            <a:noFill/>
            <a:ln w="9525" cap="flat">
              <a:solidFill>
                <a:schemeClr val="accent1"/>
              </a:solidFill>
              <a:prstDash val="solid"/>
              <a:round/>
              <a:headEnd type="stealth" w="lg" len="lg"/>
              <a:tailEnd type="stealth" w="lg" len="lg"/>
            </a:ln>
          </p:spPr>
        </p:cxnSp>
        <p:cxnSp>
          <p:nvCxnSpPr>
            <p:cNvPr id="326" name="Shape 326"/>
            <p:cNvCxnSpPr/>
            <p:nvPr/>
          </p:nvCxnSpPr>
          <p:spPr>
            <a:xfrm rot="10800000">
              <a:off x="3648075" y="3373437"/>
              <a:ext cx="2149474" cy="434974"/>
            </a:xfrm>
            <a:prstGeom prst="straightConnector1">
              <a:avLst/>
            </a:prstGeom>
            <a:noFill/>
            <a:ln w="9525" cap="flat">
              <a:solidFill>
                <a:schemeClr val="accent1"/>
              </a:solidFill>
              <a:prstDash val="solid"/>
              <a:round/>
              <a:headEnd type="stealth" w="lg" len="lg"/>
              <a:tailEnd type="stealth" w="lg" len="lg"/>
            </a:ln>
          </p:spPr>
        </p:cxnSp>
        <p:cxnSp>
          <p:nvCxnSpPr>
            <p:cNvPr id="327" name="Shape 327"/>
            <p:cNvCxnSpPr/>
            <p:nvPr/>
          </p:nvCxnSpPr>
          <p:spPr>
            <a:xfrm rot="-5400000">
              <a:off x="5840413" y="3590925"/>
              <a:ext cx="433387" cy="1587"/>
            </a:xfrm>
            <a:prstGeom prst="straightConnector1">
              <a:avLst/>
            </a:prstGeom>
            <a:noFill/>
            <a:ln w="9525" cap="flat">
              <a:solidFill>
                <a:schemeClr val="accent1"/>
              </a:solidFill>
              <a:prstDash val="solid"/>
              <a:round/>
              <a:headEnd type="stealth" w="lg" len="lg"/>
              <a:tailEnd type="stealth" w="lg" len="lg"/>
            </a:ln>
          </p:spPr>
        </p:cxnSp>
        <p:cxnSp>
          <p:nvCxnSpPr>
            <p:cNvPr id="328" name="Shape 328"/>
            <p:cNvCxnSpPr/>
            <p:nvPr/>
          </p:nvCxnSpPr>
          <p:spPr>
            <a:xfrm>
              <a:off x="4143375" y="2949575"/>
              <a:ext cx="793749" cy="1587"/>
            </a:xfrm>
            <a:prstGeom prst="straightConnector1">
              <a:avLst/>
            </a:prstGeom>
            <a:noFill/>
            <a:ln w="9525" cap="flat">
              <a:solidFill>
                <a:schemeClr val="accent1"/>
              </a:solidFill>
              <a:prstDash val="solid"/>
              <a:round/>
              <a:headEnd type="stealth" w="lg" len="lg"/>
              <a:tailEnd type="stealth" w="lg" len="lg"/>
            </a:ln>
          </p:spPr>
        </p:cxnSp>
      </p:grpSp>
      <p:sp>
        <p:nvSpPr>
          <p:cNvPr id="24" name="Title 1"/>
          <p:cNvSpPr>
            <a:spLocks noGrp="1"/>
          </p:cNvSpPr>
          <p:nvPr>
            <p:ph type="title"/>
          </p:nvPr>
        </p:nvSpPr>
        <p:spPr/>
        <p:txBody>
          <a:bodyPr/>
          <a:lstStyle/>
          <a:p>
            <a:r>
              <a:rPr lang="en-US" dirty="0"/>
              <a:t>Earth System (Interaction)</a:t>
            </a:r>
          </a:p>
        </p:txBody>
      </p:sp>
      <p:sp>
        <p:nvSpPr>
          <p:cNvPr id="3" name="Rectangle 2"/>
          <p:cNvSpPr/>
          <p:nvPr/>
        </p:nvSpPr>
        <p:spPr>
          <a:xfrm>
            <a:off x="324161" y="1241878"/>
            <a:ext cx="4220856" cy="4832092"/>
          </a:xfrm>
          <a:prstGeom prst="rect">
            <a:avLst/>
          </a:prstGeom>
        </p:spPr>
        <p:txBody>
          <a:bodyPr wrap="square">
            <a:spAutoFit/>
          </a:bodyPr>
          <a:lstStyle/>
          <a:p>
            <a:r>
              <a:rPr lang="en" sz="2800" b="1" dirty="0"/>
              <a:t>Atmosphere </a:t>
            </a:r>
            <a:r>
              <a:rPr lang="en" sz="2800" dirty="0"/>
              <a:t>(all air)</a:t>
            </a:r>
            <a:endParaRPr lang="en-US" sz="2800" dirty="0"/>
          </a:p>
          <a:p>
            <a:endParaRPr lang="en" sz="2800" b="1" dirty="0"/>
          </a:p>
          <a:p>
            <a:r>
              <a:rPr lang="en" sz="2800" b="1" dirty="0"/>
              <a:t>Hydrosphere</a:t>
            </a:r>
            <a:r>
              <a:rPr lang="en-US" sz="2800" dirty="0"/>
              <a:t> (all water)</a:t>
            </a:r>
          </a:p>
          <a:p>
            <a:endParaRPr lang="en" sz="2800" b="1" dirty="0"/>
          </a:p>
          <a:p>
            <a:r>
              <a:rPr lang="en" sz="2800" b="1" dirty="0"/>
              <a:t>Biosphere </a:t>
            </a:r>
            <a:r>
              <a:rPr lang="en" sz="2800" dirty="0"/>
              <a:t>(all living things)</a:t>
            </a:r>
            <a:endParaRPr lang="en-US" sz="2800" dirty="0"/>
          </a:p>
          <a:p>
            <a:endParaRPr lang="en" sz="2800" b="1" dirty="0"/>
          </a:p>
          <a:p>
            <a:r>
              <a:rPr lang="en" sz="2800" b="1" dirty="0"/>
              <a:t>Geosphere </a:t>
            </a:r>
            <a:r>
              <a:rPr lang="en" sz="2800" dirty="0"/>
              <a:t>(solid portion of the earth)</a:t>
            </a:r>
          </a:p>
          <a:p>
            <a:endParaRPr lang="en" sz="2800" b="1" dirty="0"/>
          </a:p>
          <a:p>
            <a:r>
              <a:rPr lang="en" sz="2800" b="1" dirty="0"/>
              <a:t>Cryosphere </a:t>
            </a:r>
            <a:r>
              <a:rPr lang="en" sz="2800" dirty="0"/>
              <a:t>(frozen water part of the earth)</a:t>
            </a:r>
            <a:endParaRPr lang="en-US" sz="2800" dirty="0"/>
          </a:p>
        </p:txBody>
      </p:sp>
    </p:spTree>
    <p:extLst>
      <p:ext uri="{BB962C8B-B14F-4D97-AF65-F5344CB8AC3E}">
        <p14:creationId xmlns:p14="http://schemas.microsoft.com/office/powerpoint/2010/main" val="3440998848"/>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2" name="Title 1"/>
          <p:cNvSpPr>
            <a:spLocks noGrp="1"/>
          </p:cNvSpPr>
          <p:nvPr>
            <p:ph type="title"/>
          </p:nvPr>
        </p:nvSpPr>
        <p:spPr/>
        <p:txBody>
          <a:bodyPr/>
          <a:lstStyle/>
          <a:p>
            <a:r>
              <a:rPr lang="en-US"/>
              <a:t>Climate System</a:t>
            </a:r>
          </a:p>
        </p:txBody>
      </p:sp>
      <p:sp>
        <p:nvSpPr>
          <p:cNvPr id="344" name="Shape 344"/>
          <p:cNvSpPr>
            <a:spLocks noChangeAspect="1"/>
          </p:cNvSpPr>
          <p:nvPr/>
        </p:nvSpPr>
        <p:spPr>
          <a:xfrm>
            <a:off x="2362200" y="1080078"/>
            <a:ext cx="7467600" cy="5777922"/>
          </a:xfrm>
          <a:prstGeom prst="rect">
            <a:avLst/>
          </a:prstGeom>
          <a:blipFill>
            <a:blip r:embed="rId3"/>
            <a:srcRect/>
            <a:stretch>
              <a:fillRect l="-1558" t="-1119" r="-1558" b="-1677"/>
            </a:stretch>
          </a:blipFill>
        </p:spPr>
      </p:sp>
    </p:spTree>
    <p:extLst>
      <p:ext uri="{BB962C8B-B14F-4D97-AF65-F5344CB8AC3E}">
        <p14:creationId xmlns:p14="http://schemas.microsoft.com/office/powerpoint/2010/main" val="61163574"/>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61564" y="350331"/>
            <a:ext cx="10082093" cy="6410986"/>
          </a:xfrm>
          <a:prstGeom prst="rect">
            <a:avLst/>
          </a:prstGeom>
        </p:spPr>
        <p:txBody>
          <a:bodyPr wrap="square">
            <a:spAutoFit/>
          </a:bodyPr>
          <a:lstStyle/>
          <a:p>
            <a:pPr marL="400050" lvl="0" indent="-400050">
              <a:lnSpc>
                <a:spcPct val="105000"/>
              </a:lnSpc>
              <a:spcBef>
                <a:spcPts val="600"/>
              </a:spcBef>
              <a:buFont typeface="+mj-lt"/>
              <a:buAutoNum type="romanUcPeriod"/>
            </a:pPr>
            <a:r>
              <a:rPr lang="en-US" sz="2400" b="1" dirty="0">
                <a:solidFill>
                  <a:schemeClr val="bg2">
                    <a:lumMod val="10000"/>
                  </a:schemeClr>
                </a:solidFill>
              </a:rPr>
              <a:t>HOW AND WHY THE CLIMATE IS CHANGING</a:t>
            </a:r>
            <a:endParaRPr lang="en-US" sz="2400" dirty="0">
              <a:solidFill>
                <a:schemeClr val="bg2">
                  <a:lumMod val="10000"/>
                </a:schemeClr>
              </a:solidFill>
            </a:endParaRPr>
          </a:p>
          <a:p>
            <a:pPr lvl="1">
              <a:lnSpc>
                <a:spcPct val="105000"/>
              </a:lnSpc>
            </a:pPr>
            <a:r>
              <a:rPr lang="en-US" sz="2000" b="1" dirty="0">
                <a:solidFill>
                  <a:srgbClr val="FF0000"/>
                </a:solidFill>
              </a:rPr>
              <a:t>1.1.	Introduction to Climate Science and Climate Change</a:t>
            </a:r>
          </a:p>
          <a:p>
            <a:pPr lvl="1">
              <a:lnSpc>
                <a:spcPct val="105000"/>
              </a:lnSpc>
            </a:pPr>
            <a:r>
              <a:rPr lang="en-US" sz="2000" dirty="0">
                <a:solidFill>
                  <a:schemeClr val="bg2">
                    <a:lumMod val="10000"/>
                  </a:schemeClr>
                </a:solidFill>
              </a:rPr>
              <a:t>1.2.	Causes of Climate Change</a:t>
            </a:r>
          </a:p>
          <a:p>
            <a:pPr lvl="1">
              <a:lnSpc>
                <a:spcPct val="105000"/>
              </a:lnSpc>
            </a:pPr>
            <a:r>
              <a:rPr lang="en-US" sz="2000" dirty="0">
                <a:solidFill>
                  <a:schemeClr val="bg2">
                    <a:lumMod val="10000"/>
                  </a:schemeClr>
                </a:solidFill>
              </a:rPr>
              <a:t>1.3.	Climate Intensification: Floods, Droughts and Cyclones</a:t>
            </a:r>
          </a:p>
          <a:p>
            <a:pPr marL="400050" lvl="0" indent="-400050">
              <a:lnSpc>
                <a:spcPct val="105000"/>
              </a:lnSpc>
              <a:spcBef>
                <a:spcPts val="1200"/>
              </a:spcBef>
              <a:buFont typeface="+mj-lt"/>
              <a:buAutoNum type="romanUcPeriod"/>
            </a:pPr>
            <a:r>
              <a:rPr lang="en-US" sz="2400" b="1" dirty="0">
                <a:solidFill>
                  <a:schemeClr val="bg2">
                    <a:lumMod val="10000"/>
                  </a:schemeClr>
                </a:solidFill>
              </a:rPr>
              <a:t>IMPACTS OF CLIMATE CHANGE ON PEOPLE AND THE ENVIRONMENT</a:t>
            </a:r>
            <a:endParaRPr lang="en-US" sz="2400" dirty="0">
              <a:solidFill>
                <a:schemeClr val="bg2">
                  <a:lumMod val="10000"/>
                </a:schemeClr>
              </a:solidFill>
            </a:endParaRPr>
          </a:p>
          <a:p>
            <a:pPr lvl="1">
              <a:lnSpc>
                <a:spcPct val="105000"/>
              </a:lnSpc>
            </a:pPr>
            <a:r>
              <a:rPr lang="en-US" sz="2000" dirty="0">
                <a:solidFill>
                  <a:schemeClr val="bg2">
                    <a:lumMod val="10000"/>
                  </a:schemeClr>
                </a:solidFill>
              </a:rPr>
              <a:t>2.1.	Introduction to Climate Change Impacts</a:t>
            </a:r>
          </a:p>
          <a:p>
            <a:pPr lvl="1">
              <a:lnSpc>
                <a:spcPct val="105000"/>
              </a:lnSpc>
            </a:pPr>
            <a:r>
              <a:rPr lang="en-US" sz="2000" dirty="0">
                <a:solidFill>
                  <a:schemeClr val="bg2">
                    <a:lumMod val="10000"/>
                  </a:schemeClr>
                </a:solidFill>
              </a:rPr>
              <a:t>2.2.	Sea Level Rise</a:t>
            </a:r>
          </a:p>
          <a:p>
            <a:pPr lvl="1">
              <a:lnSpc>
                <a:spcPct val="105000"/>
              </a:lnSpc>
            </a:pPr>
            <a:r>
              <a:rPr lang="en-US" sz="2000" dirty="0">
                <a:solidFill>
                  <a:schemeClr val="bg2">
                    <a:lumMod val="10000"/>
                  </a:schemeClr>
                </a:solidFill>
              </a:rPr>
              <a:t>2.3.	Climate Change and Water Resources</a:t>
            </a:r>
          </a:p>
          <a:p>
            <a:pPr lvl="1">
              <a:lnSpc>
                <a:spcPct val="105000"/>
              </a:lnSpc>
            </a:pPr>
            <a:r>
              <a:rPr lang="en-US" sz="2000" dirty="0">
                <a:solidFill>
                  <a:schemeClr val="bg2">
                    <a:lumMod val="10000"/>
                  </a:schemeClr>
                </a:solidFill>
              </a:rPr>
              <a:t>2.4.	Climate Change and Food Security</a:t>
            </a:r>
          </a:p>
          <a:p>
            <a:pPr lvl="1">
              <a:lnSpc>
                <a:spcPct val="105000"/>
              </a:lnSpc>
            </a:pPr>
            <a:r>
              <a:rPr lang="en-US" sz="2000" dirty="0">
                <a:solidFill>
                  <a:schemeClr val="bg2">
                    <a:lumMod val="10000"/>
                  </a:schemeClr>
                </a:solidFill>
              </a:rPr>
              <a:t>2.5.	Climate Change and Human Health</a:t>
            </a:r>
          </a:p>
          <a:p>
            <a:pPr lvl="1">
              <a:lnSpc>
                <a:spcPct val="105000"/>
              </a:lnSpc>
            </a:pPr>
            <a:r>
              <a:rPr lang="en-US" sz="2000" dirty="0">
                <a:solidFill>
                  <a:schemeClr val="bg2">
                    <a:lumMod val="10000"/>
                  </a:schemeClr>
                </a:solidFill>
              </a:rPr>
              <a:t>2.6.	Climate Change and Terrestrial Ecosystems</a:t>
            </a:r>
          </a:p>
          <a:p>
            <a:pPr marL="400050" lvl="0" indent="-400050">
              <a:lnSpc>
                <a:spcPct val="105000"/>
              </a:lnSpc>
              <a:spcBef>
                <a:spcPts val="1200"/>
              </a:spcBef>
              <a:buFont typeface="+mj-lt"/>
              <a:buAutoNum type="romanUcPeriod"/>
            </a:pPr>
            <a:r>
              <a:rPr lang="en-US" sz="2400" b="1" dirty="0">
                <a:solidFill>
                  <a:schemeClr val="bg2">
                    <a:lumMod val="10000"/>
                  </a:schemeClr>
                </a:solidFill>
              </a:rPr>
              <a:t>REPONSES AND ADAPTATION TO CLIMATE CHANGE</a:t>
            </a:r>
            <a:endParaRPr lang="en-US" sz="2400" dirty="0">
              <a:solidFill>
                <a:schemeClr val="bg2">
                  <a:lumMod val="10000"/>
                </a:schemeClr>
              </a:solidFill>
            </a:endParaRPr>
          </a:p>
          <a:p>
            <a:pPr lvl="1">
              <a:lnSpc>
                <a:spcPct val="105000"/>
              </a:lnSpc>
            </a:pPr>
            <a:r>
              <a:rPr lang="en-US" sz="2000" dirty="0">
                <a:solidFill>
                  <a:schemeClr val="bg2">
                    <a:lumMod val="10000"/>
                  </a:schemeClr>
                </a:solidFill>
              </a:rPr>
              <a:t>3.1.	Climate Change and Forest Management</a:t>
            </a:r>
          </a:p>
          <a:p>
            <a:pPr lvl="1">
              <a:lnSpc>
                <a:spcPct val="105000"/>
              </a:lnSpc>
            </a:pPr>
            <a:r>
              <a:rPr lang="en-US" sz="2000" dirty="0">
                <a:solidFill>
                  <a:schemeClr val="bg2">
                    <a:lumMod val="10000"/>
                  </a:schemeClr>
                </a:solidFill>
              </a:rPr>
              <a:t>3.2.	Climate Change and Water Resources: Responses and Adaptation</a:t>
            </a:r>
          </a:p>
          <a:p>
            <a:pPr lvl="1">
              <a:lnSpc>
                <a:spcPct val="105000"/>
              </a:lnSpc>
            </a:pPr>
            <a:r>
              <a:rPr lang="en-US" sz="2000" dirty="0">
                <a:solidFill>
                  <a:schemeClr val="bg2">
                    <a:lumMod val="10000"/>
                  </a:schemeClr>
                </a:solidFill>
              </a:rPr>
              <a:t>3.3.	Principles and Practice of Climate Vulnerability Assessment</a:t>
            </a:r>
          </a:p>
          <a:p>
            <a:pPr lvl="1">
              <a:lnSpc>
                <a:spcPct val="105000"/>
              </a:lnSpc>
            </a:pPr>
            <a:r>
              <a:rPr lang="en-US" sz="2000" dirty="0">
                <a:solidFill>
                  <a:schemeClr val="bg2">
                    <a:lumMod val="10000"/>
                  </a:schemeClr>
                </a:solidFill>
              </a:rPr>
              <a:t>3.4.	Uncertainties in Climate Change</a:t>
            </a:r>
          </a:p>
          <a:p>
            <a:pPr lvl="1">
              <a:lnSpc>
                <a:spcPct val="105000"/>
              </a:lnSpc>
            </a:pPr>
            <a:r>
              <a:rPr lang="en-US" sz="2000" dirty="0">
                <a:solidFill>
                  <a:schemeClr val="bg2">
                    <a:lumMod val="10000"/>
                  </a:schemeClr>
                </a:solidFill>
              </a:rPr>
              <a:t>3.5.	 Climate Change and Ecosystem Services</a:t>
            </a:r>
          </a:p>
          <a:p>
            <a:pPr lvl="1">
              <a:lnSpc>
                <a:spcPct val="105000"/>
              </a:lnSpc>
            </a:pPr>
            <a:r>
              <a:rPr lang="en-US" sz="2000" dirty="0">
                <a:solidFill>
                  <a:schemeClr val="bg2">
                    <a:lumMod val="10000"/>
                  </a:schemeClr>
                </a:solidFill>
              </a:rPr>
              <a:t>3.6.	Effective </a:t>
            </a:r>
            <a:r>
              <a:rPr lang="en-US" sz="2000" dirty="0"/>
              <a:t>Communications in Climate Change</a:t>
            </a:r>
          </a:p>
        </p:txBody>
      </p:sp>
      <p:sp>
        <p:nvSpPr>
          <p:cNvPr id="3" name="Title 2"/>
          <p:cNvSpPr>
            <a:spLocks noGrp="1"/>
          </p:cNvSpPr>
          <p:nvPr>
            <p:ph type="title"/>
          </p:nvPr>
        </p:nvSpPr>
        <p:spPr/>
        <p:txBody>
          <a:bodyPr>
            <a:normAutofit/>
          </a:bodyPr>
          <a:lstStyle/>
          <a:p>
            <a:pPr algn="ctr"/>
            <a:r>
              <a:rPr lang="de-DE" dirty="0"/>
              <a:t>Introduction to Climate Change (ICC)</a:t>
            </a:r>
            <a:endParaRPr lang="en-US" dirty="0"/>
          </a:p>
        </p:txBody>
      </p:sp>
      <p:sp>
        <p:nvSpPr>
          <p:cNvPr id="5" name="Right Arrow 4"/>
          <p:cNvSpPr>
            <a:spLocks noChangeArrowheads="1"/>
          </p:cNvSpPr>
          <p:nvPr/>
        </p:nvSpPr>
        <p:spPr bwMode="auto">
          <a:xfrm>
            <a:off x="1761564" y="837571"/>
            <a:ext cx="385763" cy="242888"/>
          </a:xfrm>
          <a:prstGeom prst="rightArrow">
            <a:avLst>
              <a:gd name="adj1" fmla="val 50000"/>
              <a:gd name="adj2" fmla="val 49993"/>
            </a:avLst>
          </a:prstGeom>
          <a:solidFill>
            <a:srgbClr val="FF0000"/>
          </a:solidFill>
          <a:ln w="9525">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165121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Shape 368"/>
          <p:cNvSpPr txBox="1">
            <a:spLocks noGrp="1"/>
          </p:cNvSpPr>
          <p:nvPr>
            <p:ph idx="1"/>
          </p:nvPr>
        </p:nvSpPr>
        <p:spPr>
          <a:xfrm>
            <a:off x="838200" y="1825625"/>
            <a:ext cx="5105400" cy="4351338"/>
          </a:xfrm>
          <a:prstGeom prst="rect">
            <a:avLst/>
          </a:prstGeom>
          <a:noFill/>
          <a:ln>
            <a:noFill/>
          </a:ln>
        </p:spPr>
        <p:txBody>
          <a:bodyPr vert="horz" lIns="91425" tIns="45700" rIns="91425" bIns="45700" rtlCol="0" anchor="t" anchorCtr="0">
            <a:noAutofit/>
          </a:bodyPr>
          <a:lstStyle/>
          <a:p>
            <a:pPr marL="274320" indent="-274320" algn="ctr">
              <a:spcBef>
                <a:spcPts val="580"/>
              </a:spcBef>
              <a:buClr>
                <a:schemeClr val="accent1"/>
              </a:buClr>
              <a:buSzPct val="25000"/>
              <a:buNone/>
            </a:pPr>
            <a:endParaRPr lang="en-US" sz="3200" b="1" dirty="0">
              <a:solidFill>
                <a:schemeClr val="dk1"/>
              </a:solidFill>
              <a:latin typeface="Calibri"/>
              <a:ea typeface="Arial"/>
              <a:cs typeface="Calibri"/>
              <a:sym typeface="Arial"/>
            </a:endParaRPr>
          </a:p>
          <a:p>
            <a:pPr marL="274320" indent="-274320" algn="ctr">
              <a:spcBef>
                <a:spcPts val="580"/>
              </a:spcBef>
              <a:buClr>
                <a:schemeClr val="accent1"/>
              </a:buClr>
              <a:buSzPct val="25000"/>
              <a:buNone/>
            </a:pPr>
            <a:endParaRPr lang="en-US" sz="3200" b="1" dirty="0">
              <a:solidFill>
                <a:schemeClr val="dk1"/>
              </a:solidFill>
              <a:latin typeface="Calibri"/>
              <a:ea typeface="Arial"/>
              <a:cs typeface="Calibri"/>
              <a:sym typeface="Arial"/>
            </a:endParaRPr>
          </a:p>
          <a:p>
            <a:pPr marL="274320" indent="-274320" algn="ctr">
              <a:spcBef>
                <a:spcPts val="580"/>
              </a:spcBef>
              <a:buClr>
                <a:schemeClr val="accent1"/>
              </a:buClr>
              <a:buSzPct val="25000"/>
              <a:buNone/>
            </a:pPr>
            <a:endParaRPr lang="en" sz="3200" b="1" dirty="0">
              <a:solidFill>
                <a:srgbClr val="000000"/>
              </a:solidFill>
              <a:latin typeface="Calibri"/>
              <a:ea typeface="Arial"/>
              <a:cs typeface="Calibri"/>
              <a:sym typeface="Arial"/>
            </a:endParaRPr>
          </a:p>
          <a:p>
            <a:pPr marL="274320" indent="-274320" algn="ctr">
              <a:spcBef>
                <a:spcPts val="580"/>
              </a:spcBef>
              <a:buClr>
                <a:schemeClr val="accent1"/>
              </a:buClr>
              <a:buSzPct val="25000"/>
              <a:buNone/>
            </a:pPr>
            <a:r>
              <a:rPr lang="en" sz="3200" b="1" dirty="0">
                <a:solidFill>
                  <a:srgbClr val="000000"/>
                </a:solidFill>
                <a:latin typeface="Calibri"/>
                <a:ea typeface="Arial"/>
                <a:cs typeface="Calibri"/>
                <a:sym typeface="Arial"/>
                <a:hlinkClick r:id="rId3"/>
              </a:rPr>
              <a:t>Global Climate System Video </a:t>
            </a:r>
            <a:endParaRPr lang="en" sz="3200" b="1" dirty="0">
              <a:solidFill>
                <a:srgbClr val="000000"/>
              </a:solidFill>
              <a:latin typeface="Calibri"/>
              <a:ea typeface="Arial"/>
              <a:cs typeface="Calibri"/>
              <a:sym typeface="Arial"/>
            </a:endParaRPr>
          </a:p>
        </p:txBody>
      </p:sp>
      <p:sp>
        <p:nvSpPr>
          <p:cNvPr id="2" name="Title 1"/>
          <p:cNvSpPr>
            <a:spLocks noGrp="1"/>
          </p:cNvSpPr>
          <p:nvPr>
            <p:ph type="title"/>
          </p:nvPr>
        </p:nvSpPr>
        <p:spPr/>
        <p:txBody>
          <a:bodyPr>
            <a:normAutofit/>
          </a:bodyPr>
          <a:lstStyle/>
          <a:p>
            <a:r>
              <a:rPr lang="en-US" dirty="0"/>
              <a:t>Video: How Does the Climate System Work?</a:t>
            </a:r>
          </a:p>
        </p:txBody>
      </p:sp>
      <p:pic>
        <p:nvPicPr>
          <p:cNvPr id="3" name="Picture 2"/>
          <p:cNvPicPr>
            <a:picLocks noChangeAspect="1"/>
          </p:cNvPicPr>
          <p:nvPr/>
        </p:nvPicPr>
        <p:blipFill>
          <a:blip r:embed="rId4"/>
          <a:stretch>
            <a:fillRect/>
          </a:stretch>
        </p:blipFill>
        <p:spPr>
          <a:xfrm>
            <a:off x="6172200" y="1332932"/>
            <a:ext cx="5482411" cy="5336724"/>
          </a:xfrm>
          <a:prstGeom prst="rect">
            <a:avLst/>
          </a:prstGeom>
        </p:spPr>
      </p:pic>
      <p:sp>
        <p:nvSpPr>
          <p:cNvPr id="4" name="Rectangle 3"/>
          <p:cNvSpPr/>
          <p:nvPr/>
        </p:nvSpPr>
        <p:spPr>
          <a:xfrm>
            <a:off x="1109234" y="5001696"/>
            <a:ext cx="4087081" cy="369332"/>
          </a:xfrm>
          <a:prstGeom prst="rect">
            <a:avLst/>
          </a:prstGeom>
        </p:spPr>
        <p:txBody>
          <a:bodyPr wrap="none">
            <a:spAutoFit/>
          </a:bodyPr>
          <a:lstStyle/>
          <a:p>
            <a:pPr lvl="0">
              <a:defRPr/>
            </a:pPr>
            <a:r>
              <a:rPr lang="en-US" dirty="0">
                <a:solidFill>
                  <a:schemeClr val="dk1"/>
                </a:solidFill>
                <a:ea typeface="Arial"/>
                <a:cs typeface="Arial"/>
                <a:sym typeface="Arial"/>
              </a:rPr>
              <a:t>www.youtube.com/watch?v=lrPS2HiYVp8</a:t>
            </a:r>
          </a:p>
        </p:txBody>
      </p:sp>
    </p:spTree>
    <p:extLst>
      <p:ext uri="{BB962C8B-B14F-4D97-AF65-F5344CB8AC3E}">
        <p14:creationId xmlns:p14="http://schemas.microsoft.com/office/powerpoint/2010/main" val="3343446317"/>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List two important things you have learned from this Video:</a:t>
            </a:r>
          </a:p>
          <a:p>
            <a:pPr marL="0" indent="0">
              <a:buNone/>
            </a:pPr>
            <a:endParaRPr lang="en-US" dirty="0"/>
          </a:p>
          <a:p>
            <a:pPr marL="0" indent="0">
              <a:buNone/>
            </a:pPr>
            <a:endParaRPr lang="en-US" dirty="0"/>
          </a:p>
        </p:txBody>
      </p:sp>
      <p:sp>
        <p:nvSpPr>
          <p:cNvPr id="5" name="Title 4"/>
          <p:cNvSpPr>
            <a:spLocks noGrp="1"/>
          </p:cNvSpPr>
          <p:nvPr>
            <p:ph type="title"/>
          </p:nvPr>
        </p:nvSpPr>
        <p:spPr/>
        <p:txBody>
          <a:bodyPr>
            <a:normAutofit/>
          </a:bodyPr>
          <a:lstStyle/>
          <a:p>
            <a:r>
              <a:rPr lang="en-US" dirty="0"/>
              <a:t>Class Exercise</a:t>
            </a:r>
          </a:p>
        </p:txBody>
      </p:sp>
      <p:graphicFrame>
        <p:nvGraphicFramePr>
          <p:cNvPr id="2" name="Table 1"/>
          <p:cNvGraphicFramePr>
            <a:graphicFrameLocks noGrp="1"/>
          </p:cNvGraphicFramePr>
          <p:nvPr>
            <p:extLst>
              <p:ext uri="{D42A27DB-BD31-4B8C-83A1-F6EECF244321}">
                <p14:modId xmlns:p14="http://schemas.microsoft.com/office/powerpoint/2010/main" val="1503211432"/>
              </p:ext>
            </p:extLst>
          </p:nvPr>
        </p:nvGraphicFramePr>
        <p:xfrm>
          <a:off x="1055254" y="3005664"/>
          <a:ext cx="9231746" cy="1981972"/>
        </p:xfrm>
        <a:graphic>
          <a:graphicData uri="http://schemas.openxmlformats.org/drawingml/2006/table">
            <a:tbl>
              <a:tblPr firstRow="1" bandRow="1">
                <a:tableStyleId>{C4B1156A-380E-4F78-BDF5-A606A8083BF9}</a:tableStyleId>
              </a:tblPr>
              <a:tblGrid>
                <a:gridCol w="9231746">
                  <a:extLst>
                    <a:ext uri="{9D8B030D-6E8A-4147-A177-3AD203B41FA5}">
                      <a16:colId xmlns:a16="http://schemas.microsoft.com/office/drawing/2014/main" xmlns="" val="20000"/>
                    </a:ext>
                  </a:extLst>
                </a:gridCol>
              </a:tblGrid>
              <a:tr h="1084700">
                <a:tc>
                  <a:txBody>
                    <a:bodyPr/>
                    <a:lstStyle/>
                    <a:p>
                      <a:r>
                        <a:rPr lang="en-US" sz="2800" dirty="0"/>
                        <a:t>1</a:t>
                      </a:r>
                      <a:endParaRPr lang="en-US" sz="2800" b="1" dirty="0">
                        <a:solidFill>
                          <a:schemeClr val="tx1"/>
                        </a:solidFill>
                      </a:endParaRPr>
                    </a:p>
                  </a:txBody>
                  <a:tcPr/>
                </a:tc>
                <a:extLst>
                  <a:ext uri="{0D108BD9-81ED-4DB2-BD59-A6C34878D82A}">
                    <a16:rowId xmlns:a16="http://schemas.microsoft.com/office/drawing/2014/main" xmlns="" val="10000"/>
                  </a:ext>
                </a:extLst>
              </a:tr>
              <a:tr h="897272">
                <a:tc>
                  <a:txBody>
                    <a:bodyPr/>
                    <a:lstStyle/>
                    <a:p>
                      <a:r>
                        <a:rPr lang="en-US" sz="2800" b="1" dirty="0"/>
                        <a:t>2</a:t>
                      </a:r>
                      <a:endParaRPr lang="en-US" sz="2800" b="1" dirty="0">
                        <a:solidFill>
                          <a:schemeClr val="tx1"/>
                        </a:solidFill>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463713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93618" y="1825625"/>
            <a:ext cx="10328564" cy="4351338"/>
          </a:xfrm>
        </p:spPr>
        <p:txBody>
          <a:bodyPr>
            <a:normAutofit/>
          </a:bodyPr>
          <a:lstStyle/>
          <a:p>
            <a:pPr marL="0" indent="0">
              <a:lnSpc>
                <a:spcPct val="125000"/>
              </a:lnSpc>
              <a:spcAft>
                <a:spcPts val="600"/>
              </a:spcAft>
              <a:buNone/>
            </a:pPr>
            <a:r>
              <a:rPr lang="en-US" b="1" dirty="0"/>
              <a:t>Individual Work: </a:t>
            </a:r>
          </a:p>
          <a:p>
            <a:pPr>
              <a:lnSpc>
                <a:spcPct val="125000"/>
              </a:lnSpc>
              <a:spcAft>
                <a:spcPts val="600"/>
              </a:spcAft>
            </a:pPr>
            <a:r>
              <a:rPr lang="en-US" dirty="0"/>
              <a:t>Think of 3 - 5 situations where weather has influenced your life, your plans. Write these down and describe its influences to your daily life. </a:t>
            </a:r>
          </a:p>
          <a:p>
            <a:pPr>
              <a:lnSpc>
                <a:spcPct val="125000"/>
              </a:lnSpc>
              <a:spcAft>
                <a:spcPts val="600"/>
              </a:spcAft>
            </a:pPr>
            <a:r>
              <a:rPr lang="en-US" dirty="0"/>
              <a:t>Discuss with other students and the full class. </a:t>
            </a:r>
          </a:p>
        </p:txBody>
      </p:sp>
      <p:sp>
        <p:nvSpPr>
          <p:cNvPr id="2" name="Title 1"/>
          <p:cNvSpPr>
            <a:spLocks noGrp="1"/>
          </p:cNvSpPr>
          <p:nvPr>
            <p:ph type="title"/>
          </p:nvPr>
        </p:nvSpPr>
        <p:spPr/>
        <p:txBody>
          <a:bodyPr/>
          <a:lstStyle/>
          <a:p>
            <a:r>
              <a:rPr lang="en-US" b="1" dirty="0"/>
              <a:t>Assignment</a:t>
            </a:r>
          </a:p>
        </p:txBody>
      </p:sp>
    </p:spTree>
    <p:extLst>
      <p:ext uri="{BB962C8B-B14F-4D97-AF65-F5344CB8AC3E}">
        <p14:creationId xmlns:p14="http://schemas.microsoft.com/office/powerpoint/2010/main" val="539207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9" name="Shape 389"/>
          <p:cNvSpPr>
            <a:spLocks noChangeAspect="1"/>
          </p:cNvSpPr>
          <p:nvPr/>
        </p:nvSpPr>
        <p:spPr>
          <a:xfrm>
            <a:off x="1856320" y="1134000"/>
            <a:ext cx="8426364" cy="5724000"/>
          </a:xfrm>
          <a:prstGeom prst="rect">
            <a:avLst/>
          </a:prstGeom>
          <a:blipFill>
            <a:blip r:embed="rId3"/>
            <a:srcRect/>
            <a:stretch>
              <a:fillRect t="-7901"/>
            </a:stretch>
          </a:blipFill>
        </p:spPr>
      </p:sp>
      <p:sp>
        <p:nvSpPr>
          <p:cNvPr id="3" name="Title 2"/>
          <p:cNvSpPr>
            <a:spLocks noGrp="1"/>
          </p:cNvSpPr>
          <p:nvPr>
            <p:ph type="title"/>
          </p:nvPr>
        </p:nvSpPr>
        <p:spPr/>
        <p:txBody>
          <a:bodyPr/>
          <a:lstStyle/>
          <a:p>
            <a:r>
              <a:rPr lang="en-US" dirty="0"/>
              <a:t>Global Energy Flows (W/m</a:t>
            </a:r>
            <a:r>
              <a:rPr lang="en-US" baseline="30000" dirty="0"/>
              <a:t>2</a:t>
            </a:r>
            <a:r>
              <a:rPr lang="en-US" dirty="0"/>
              <a:t>)</a:t>
            </a:r>
          </a:p>
        </p:txBody>
      </p:sp>
    </p:spTree>
    <p:extLst>
      <p:ext uri="{BB962C8B-B14F-4D97-AF65-F5344CB8AC3E}">
        <p14:creationId xmlns:p14="http://schemas.microsoft.com/office/powerpoint/2010/main" val="2633483874"/>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18856" y="1669506"/>
            <a:ext cx="6933837" cy="4667477"/>
          </a:xfrm>
        </p:spPr>
        <p:txBody>
          <a:bodyPr>
            <a:noAutofit/>
          </a:bodyPr>
          <a:lstStyle/>
          <a:p>
            <a:r>
              <a:rPr lang="en-US" sz="3600" dirty="0"/>
              <a:t>Atmospheric Circulation</a:t>
            </a:r>
          </a:p>
          <a:p>
            <a:r>
              <a:rPr lang="en-US" sz="3600" dirty="0"/>
              <a:t>Ocean Circulation</a:t>
            </a:r>
          </a:p>
          <a:p>
            <a:r>
              <a:rPr lang="en-US" sz="3600" dirty="0"/>
              <a:t>Land Surface Processes</a:t>
            </a:r>
          </a:p>
          <a:p>
            <a:r>
              <a:rPr lang="en-US" sz="3600" dirty="0"/>
              <a:t>Vegetation</a:t>
            </a:r>
          </a:p>
          <a:p>
            <a:r>
              <a:rPr lang="en-US" sz="4000" dirty="0"/>
              <a:t>Carbon Cycle</a:t>
            </a:r>
          </a:p>
          <a:p>
            <a:r>
              <a:rPr lang="en-US" sz="3600" dirty="0"/>
              <a:t>Snow and Ice</a:t>
            </a:r>
          </a:p>
          <a:p>
            <a:endParaRPr lang="en-US" sz="3600" dirty="0"/>
          </a:p>
        </p:txBody>
      </p:sp>
      <p:sp>
        <p:nvSpPr>
          <p:cNvPr id="4" name="Title 3"/>
          <p:cNvSpPr>
            <a:spLocks noGrp="1"/>
          </p:cNvSpPr>
          <p:nvPr>
            <p:ph type="title"/>
          </p:nvPr>
        </p:nvSpPr>
        <p:spPr/>
        <p:txBody>
          <a:bodyPr/>
          <a:lstStyle/>
          <a:p>
            <a:r>
              <a:rPr lang="en-US" dirty="0"/>
              <a:t>Dynamics of the Earth</a:t>
            </a:r>
          </a:p>
        </p:txBody>
      </p:sp>
    </p:spTree>
    <p:extLst>
      <p:ext uri="{BB962C8B-B14F-4D97-AF65-F5344CB8AC3E}">
        <p14:creationId xmlns:p14="http://schemas.microsoft.com/office/powerpoint/2010/main" val="964780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92382" y="1825625"/>
            <a:ext cx="9434945" cy="4351338"/>
          </a:xfrm>
        </p:spPr>
        <p:txBody>
          <a:bodyPr/>
          <a:lstStyle/>
          <a:p>
            <a:r>
              <a:rPr lang="en-US" dirty="0"/>
              <a:t>What is atmospheric circulation?</a:t>
            </a:r>
          </a:p>
          <a:p>
            <a:endParaRPr lang="en-US" dirty="0"/>
          </a:p>
          <a:p>
            <a:endParaRPr lang="en-US" dirty="0"/>
          </a:p>
          <a:p>
            <a:r>
              <a:rPr lang="en-US" dirty="0"/>
              <a:t>What is </a:t>
            </a:r>
            <a:r>
              <a:rPr lang="en-US" b="1" dirty="0"/>
              <a:t>Coriolis effect</a:t>
            </a:r>
            <a:r>
              <a:rPr lang="en-US" dirty="0"/>
              <a:t>?</a:t>
            </a:r>
          </a:p>
          <a:p>
            <a:pPr marL="0" indent="0">
              <a:buNone/>
            </a:pPr>
            <a:endParaRPr lang="en-US" dirty="0"/>
          </a:p>
        </p:txBody>
      </p:sp>
      <p:sp>
        <p:nvSpPr>
          <p:cNvPr id="4" name="Title 3"/>
          <p:cNvSpPr>
            <a:spLocks noGrp="1"/>
          </p:cNvSpPr>
          <p:nvPr>
            <p:ph type="title"/>
          </p:nvPr>
        </p:nvSpPr>
        <p:spPr/>
        <p:txBody>
          <a:bodyPr/>
          <a:lstStyle/>
          <a:p>
            <a:r>
              <a:rPr lang="en-US" dirty="0"/>
              <a:t>Atmospheric Circulation</a:t>
            </a:r>
          </a:p>
        </p:txBody>
      </p:sp>
      <p:graphicFrame>
        <p:nvGraphicFramePr>
          <p:cNvPr id="2" name="Table 1"/>
          <p:cNvGraphicFramePr>
            <a:graphicFrameLocks noGrp="1"/>
          </p:cNvGraphicFramePr>
          <p:nvPr>
            <p:extLst>
              <p:ext uri="{D42A27DB-BD31-4B8C-83A1-F6EECF244321}">
                <p14:modId xmlns:p14="http://schemas.microsoft.com/office/powerpoint/2010/main" val="3486013149"/>
              </p:ext>
            </p:extLst>
          </p:nvPr>
        </p:nvGraphicFramePr>
        <p:xfrm>
          <a:off x="1844964" y="2778942"/>
          <a:ext cx="8128000" cy="1005225"/>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xmlns="" val="20000"/>
                    </a:ext>
                  </a:extLst>
                </a:gridCol>
              </a:tblGrid>
              <a:tr h="1005225">
                <a:tc>
                  <a:txBody>
                    <a:bodyPr/>
                    <a:lstStyle/>
                    <a:p>
                      <a:r>
                        <a:rPr lang="en-US" dirty="0"/>
                        <a:t>1</a:t>
                      </a:r>
                    </a:p>
                    <a:p>
                      <a:r>
                        <a:rPr lang="en-US" dirty="0"/>
                        <a:t>2</a:t>
                      </a:r>
                    </a:p>
                    <a:p>
                      <a:r>
                        <a:rPr lang="en-US" dirty="0"/>
                        <a:t>3</a:t>
                      </a:r>
                    </a:p>
                  </a:txBody>
                  <a:tcPr/>
                </a:tc>
                <a:extLst>
                  <a:ext uri="{0D108BD9-81ED-4DB2-BD59-A6C34878D82A}">
                    <a16:rowId xmlns:a16="http://schemas.microsoft.com/office/drawing/2014/main" xmlns=""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59051793"/>
              </p:ext>
            </p:extLst>
          </p:nvPr>
        </p:nvGraphicFramePr>
        <p:xfrm>
          <a:off x="1844964" y="4737484"/>
          <a:ext cx="8128000" cy="1005225"/>
        </p:xfrm>
        <a:graphic>
          <a:graphicData uri="http://schemas.openxmlformats.org/drawingml/2006/table">
            <a:tbl>
              <a:tblPr firstRow="1" bandRow="1">
                <a:tableStyleId>{E269D01E-BC32-4049-B463-5C60D7B0CCD2}</a:tableStyleId>
              </a:tblPr>
              <a:tblGrid>
                <a:gridCol w="8128000">
                  <a:extLst>
                    <a:ext uri="{9D8B030D-6E8A-4147-A177-3AD203B41FA5}">
                      <a16:colId xmlns:a16="http://schemas.microsoft.com/office/drawing/2014/main" xmlns="" val="20000"/>
                    </a:ext>
                  </a:extLst>
                </a:gridCol>
              </a:tblGrid>
              <a:tr h="1005225">
                <a:tc>
                  <a:txBody>
                    <a:bodyPr/>
                    <a:lstStyle/>
                    <a:p>
                      <a:r>
                        <a:rPr lang="en-US" dirty="0">
                          <a:solidFill>
                            <a:schemeClr val="tx1"/>
                          </a:solidFill>
                        </a:rPr>
                        <a:t>1</a:t>
                      </a:r>
                    </a:p>
                    <a:p>
                      <a:r>
                        <a:rPr lang="en-US" dirty="0">
                          <a:solidFill>
                            <a:schemeClr val="tx1"/>
                          </a:solidFill>
                        </a:rPr>
                        <a:t>2</a:t>
                      </a:r>
                    </a:p>
                    <a:p>
                      <a:r>
                        <a:rPr lang="en-US" dirty="0">
                          <a:solidFill>
                            <a:schemeClr val="tx1"/>
                          </a:solidFill>
                        </a:rPr>
                        <a:t>3</a:t>
                      </a: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557256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49943" y="1509486"/>
            <a:ext cx="11335657" cy="4974441"/>
          </a:xfrm>
        </p:spPr>
        <p:txBody>
          <a:bodyPr>
            <a:normAutofit fontScale="77500" lnSpcReduction="20000"/>
          </a:bodyPr>
          <a:lstStyle/>
          <a:p>
            <a:pPr>
              <a:lnSpc>
                <a:spcPct val="130000"/>
              </a:lnSpc>
              <a:spcAft>
                <a:spcPts val="1200"/>
              </a:spcAft>
            </a:pPr>
            <a:r>
              <a:rPr lang="en-US" dirty="0"/>
              <a:t>The atmospheric convection cells play to convey heat from the warm equatorial region to the cold polar regions.</a:t>
            </a:r>
          </a:p>
          <a:p>
            <a:pPr>
              <a:lnSpc>
                <a:spcPct val="130000"/>
              </a:lnSpc>
              <a:spcAft>
                <a:spcPts val="1200"/>
              </a:spcAft>
            </a:pPr>
            <a:r>
              <a:rPr lang="en-US" dirty="0"/>
              <a:t>Warm air rises near the equatorial latitudes. </a:t>
            </a:r>
          </a:p>
          <a:p>
            <a:pPr>
              <a:lnSpc>
                <a:spcPct val="130000"/>
              </a:lnSpc>
              <a:spcAft>
                <a:spcPts val="1200"/>
              </a:spcAft>
            </a:pPr>
            <a:r>
              <a:rPr lang="en-US" dirty="0"/>
              <a:t>When the rising warm air reaches the peak of the troposphere, it moves toward the poles, and when the air cools, it flows and becomes dense enough to sink at latitudes of about 30</a:t>
            </a:r>
            <a:r>
              <a:rPr lang="en-US" baseline="30000" dirty="0"/>
              <a:t>o</a:t>
            </a:r>
            <a:r>
              <a:rPr lang="en-US" dirty="0"/>
              <a:t>N or 30</a:t>
            </a:r>
            <a:r>
              <a:rPr lang="en-US" baseline="30000" dirty="0"/>
              <a:t>o</a:t>
            </a:r>
            <a:r>
              <a:rPr lang="en-US" dirty="0"/>
              <a:t>S.</a:t>
            </a:r>
          </a:p>
          <a:p>
            <a:pPr>
              <a:lnSpc>
                <a:spcPct val="130000"/>
              </a:lnSpc>
              <a:spcAft>
                <a:spcPts val="1200"/>
              </a:spcAft>
            </a:pPr>
            <a:r>
              <a:rPr lang="en-US" dirty="0"/>
              <a:t>When this cold air reaches the Earth's surface, it is moved toward the equator, and it then warms and rises.</a:t>
            </a:r>
          </a:p>
          <a:p>
            <a:pPr>
              <a:lnSpc>
                <a:spcPct val="130000"/>
              </a:lnSpc>
              <a:spcAft>
                <a:spcPts val="1200"/>
              </a:spcAft>
            </a:pPr>
            <a:r>
              <a:rPr lang="en-US" dirty="0"/>
              <a:t>Where the air is rising or sinking at the equator, 30</a:t>
            </a:r>
            <a:r>
              <a:rPr lang="en-US" baseline="30000" dirty="0"/>
              <a:t>o</a:t>
            </a:r>
            <a:r>
              <a:rPr lang="en-US" dirty="0"/>
              <a:t>, 50</a:t>
            </a:r>
            <a:r>
              <a:rPr lang="en-US" baseline="30000" dirty="0"/>
              <a:t>o</a:t>
            </a:r>
            <a:r>
              <a:rPr lang="en-US" dirty="0"/>
              <a:t>, 60</a:t>
            </a:r>
            <a:r>
              <a:rPr lang="en-US" baseline="30000" dirty="0"/>
              <a:t>o</a:t>
            </a:r>
            <a:r>
              <a:rPr lang="en-US" dirty="0"/>
              <a:t>, and at the poles.</a:t>
            </a:r>
          </a:p>
          <a:p>
            <a:pPr>
              <a:lnSpc>
                <a:spcPct val="130000"/>
              </a:lnSpc>
              <a:spcAft>
                <a:spcPts val="1200"/>
              </a:spcAft>
            </a:pPr>
            <a:endParaRPr lang="en-US" dirty="0"/>
          </a:p>
        </p:txBody>
      </p:sp>
      <p:sp>
        <p:nvSpPr>
          <p:cNvPr id="5" name="Title 3"/>
          <p:cNvSpPr>
            <a:spLocks noGrp="1"/>
          </p:cNvSpPr>
          <p:nvPr>
            <p:ph type="title"/>
          </p:nvPr>
        </p:nvSpPr>
        <p:spPr/>
        <p:txBody>
          <a:bodyPr/>
          <a:lstStyle/>
          <a:p>
            <a:r>
              <a:rPr lang="en-US" dirty="0"/>
              <a:t>Atmospheric Circulation</a:t>
            </a:r>
          </a:p>
        </p:txBody>
      </p:sp>
    </p:spTree>
    <p:extLst>
      <p:ext uri="{BB962C8B-B14F-4D97-AF65-F5344CB8AC3E}">
        <p14:creationId xmlns:p14="http://schemas.microsoft.com/office/powerpoint/2010/main" val="1054361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1" name="Shape 461"/>
          <p:cNvSpPr>
            <a:spLocks noChangeAspect="1"/>
          </p:cNvSpPr>
          <p:nvPr/>
        </p:nvSpPr>
        <p:spPr>
          <a:xfrm>
            <a:off x="2362203" y="1087158"/>
            <a:ext cx="7633445" cy="5759987"/>
          </a:xfrm>
          <a:prstGeom prst="rect">
            <a:avLst/>
          </a:prstGeom>
          <a:blipFill>
            <a:blip r:embed="rId3"/>
            <a:srcRect/>
            <a:stretch>
              <a:fillRect l="-1" r="-2561"/>
            </a:stretch>
          </a:blipFill>
        </p:spPr>
      </p:sp>
      <p:sp>
        <p:nvSpPr>
          <p:cNvPr id="463" name="Shape 463"/>
          <p:cNvSpPr/>
          <p:nvPr/>
        </p:nvSpPr>
        <p:spPr>
          <a:xfrm>
            <a:off x="1524000" y="6417253"/>
            <a:ext cx="9144000" cy="369332"/>
          </a:xfrm>
          <a:prstGeom prst="rect">
            <a:avLst/>
          </a:prstGeom>
          <a:noFill/>
          <a:ln>
            <a:noFill/>
          </a:ln>
        </p:spPr>
        <p:txBody>
          <a:bodyPr lIns="91425" tIns="45700" rIns="91425" bIns="45700" anchor="t" anchorCtr="0">
            <a:noAutofit/>
          </a:bodyPr>
          <a:lstStyle/>
          <a:p>
            <a:pPr algn="ctr">
              <a:buSzPct val="25000"/>
            </a:pPr>
            <a:endParaRPr lang="en" dirty="0">
              <a:solidFill>
                <a:srgbClr val="000000"/>
              </a:solidFill>
              <a:latin typeface="Arial"/>
              <a:ea typeface="Arial"/>
              <a:cs typeface="Arial"/>
              <a:sym typeface="Arial"/>
            </a:endParaRPr>
          </a:p>
        </p:txBody>
      </p:sp>
      <p:sp>
        <p:nvSpPr>
          <p:cNvPr id="2" name="Right Arrow 1"/>
          <p:cNvSpPr/>
          <p:nvPr/>
        </p:nvSpPr>
        <p:spPr>
          <a:xfrm rot="1737906">
            <a:off x="1893173" y="1403744"/>
            <a:ext cx="7620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20055383">
            <a:off x="1889039" y="5676477"/>
            <a:ext cx="7620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362202" y="1087158"/>
            <a:ext cx="1295400" cy="430887"/>
          </a:xfrm>
          <a:prstGeom prst="rect">
            <a:avLst/>
          </a:prstGeom>
          <a:noFill/>
        </p:spPr>
        <p:txBody>
          <a:bodyPr wrap="square" rtlCol="0">
            <a:spAutoFit/>
          </a:bodyPr>
          <a:lstStyle/>
          <a:p>
            <a:r>
              <a:rPr lang="en-US" sz="1100" dirty="0"/>
              <a:t>Jet Stream occurs here</a:t>
            </a:r>
          </a:p>
        </p:txBody>
      </p:sp>
      <p:sp>
        <p:nvSpPr>
          <p:cNvPr id="8" name="TextBox 7"/>
          <p:cNvSpPr txBox="1"/>
          <p:nvPr/>
        </p:nvSpPr>
        <p:spPr>
          <a:xfrm>
            <a:off x="2362202" y="5880925"/>
            <a:ext cx="1295400" cy="430887"/>
          </a:xfrm>
          <a:prstGeom prst="rect">
            <a:avLst/>
          </a:prstGeom>
          <a:noFill/>
        </p:spPr>
        <p:txBody>
          <a:bodyPr wrap="square" rtlCol="0">
            <a:spAutoFit/>
          </a:bodyPr>
          <a:lstStyle/>
          <a:p>
            <a:r>
              <a:rPr lang="en-US" sz="1100" dirty="0"/>
              <a:t>Jet Stream occurs here</a:t>
            </a:r>
          </a:p>
        </p:txBody>
      </p:sp>
      <p:sp>
        <p:nvSpPr>
          <p:cNvPr id="4" name="Title 3"/>
          <p:cNvSpPr>
            <a:spLocks noGrp="1"/>
          </p:cNvSpPr>
          <p:nvPr>
            <p:ph type="title"/>
          </p:nvPr>
        </p:nvSpPr>
        <p:spPr/>
        <p:txBody>
          <a:bodyPr/>
          <a:lstStyle/>
          <a:p>
            <a:r>
              <a:rPr lang="en-US" b="1" dirty="0"/>
              <a:t>General Atmospheric Circulation</a:t>
            </a:r>
            <a:endParaRPr lang="en-US" dirty="0"/>
          </a:p>
        </p:txBody>
      </p:sp>
    </p:spTree>
    <p:extLst>
      <p:ext uri="{BB962C8B-B14F-4D97-AF65-F5344CB8AC3E}">
        <p14:creationId xmlns:p14="http://schemas.microsoft.com/office/powerpoint/2010/main" val="421771874"/>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10000"/>
          </a:bodyPr>
          <a:lstStyle/>
          <a:p>
            <a:r>
              <a:rPr lang="en-US" dirty="0"/>
              <a:t>Coriolis Effect comes from  the Earth’s rotation influencing the direction of the air movement.</a:t>
            </a:r>
          </a:p>
          <a:p>
            <a:r>
              <a:rPr lang="en-US" dirty="0"/>
              <a:t>The Coriolis Effect causes moving objects or currents on the surface of a rotating planet to veer to the right (clockwise) in the Northern Hemisphere and to the left (counterclockwise) in the Southern Hemisphere.</a:t>
            </a:r>
          </a:p>
          <a:p>
            <a:r>
              <a:rPr lang="en-US" dirty="0"/>
              <a:t>Air moves horizontally from high to low pressure zones, forming the major wind belts, including the trade winds, between the equator and 30</a:t>
            </a:r>
            <a:r>
              <a:rPr lang="en-US" baseline="30000" dirty="0"/>
              <a:t>o</a:t>
            </a:r>
            <a:r>
              <a:rPr lang="en-US" dirty="0"/>
              <a:t>N and 30</a:t>
            </a:r>
            <a:r>
              <a:rPr lang="en-US" baseline="30000" dirty="0"/>
              <a:t>o</a:t>
            </a:r>
            <a:r>
              <a:rPr lang="en-US" dirty="0"/>
              <a:t>S; between 30</a:t>
            </a:r>
            <a:r>
              <a:rPr lang="en-US" baseline="30000" dirty="0"/>
              <a:t>o</a:t>
            </a:r>
            <a:r>
              <a:rPr lang="en-US" dirty="0"/>
              <a:t>N and 30</a:t>
            </a:r>
            <a:r>
              <a:rPr lang="en-US" baseline="30000" dirty="0"/>
              <a:t>o</a:t>
            </a:r>
            <a:r>
              <a:rPr lang="en-US" dirty="0"/>
              <a:t>N and 50</a:t>
            </a:r>
            <a:r>
              <a:rPr lang="en-US" baseline="30000" dirty="0"/>
              <a:t>o</a:t>
            </a:r>
            <a:r>
              <a:rPr lang="en-US" dirty="0"/>
              <a:t> to 60</a:t>
            </a:r>
            <a:r>
              <a:rPr lang="en-US" baseline="30000" dirty="0"/>
              <a:t>o</a:t>
            </a:r>
            <a:r>
              <a:rPr lang="en-US" dirty="0"/>
              <a:t>N and 50</a:t>
            </a:r>
            <a:r>
              <a:rPr lang="en-US" baseline="30000" dirty="0"/>
              <a:t>o</a:t>
            </a:r>
            <a:r>
              <a:rPr lang="en-US" dirty="0"/>
              <a:t> to 60</a:t>
            </a:r>
            <a:r>
              <a:rPr lang="en-US" baseline="30000" dirty="0"/>
              <a:t>o</a:t>
            </a:r>
            <a:r>
              <a:rPr lang="en-US" dirty="0"/>
              <a:t>S; and the polar winds.</a:t>
            </a:r>
          </a:p>
        </p:txBody>
      </p:sp>
      <p:sp>
        <p:nvSpPr>
          <p:cNvPr id="4" name="Title 3"/>
          <p:cNvSpPr>
            <a:spLocks noGrp="1"/>
          </p:cNvSpPr>
          <p:nvPr>
            <p:ph type="title"/>
          </p:nvPr>
        </p:nvSpPr>
        <p:spPr/>
        <p:txBody>
          <a:bodyPr/>
          <a:lstStyle/>
          <a:p>
            <a:r>
              <a:rPr lang="en-US" dirty="0"/>
              <a:t>Coriolis Effect</a:t>
            </a:r>
          </a:p>
        </p:txBody>
      </p:sp>
    </p:spTree>
    <p:extLst>
      <p:ext uri="{BB962C8B-B14F-4D97-AF65-F5344CB8AC3E}">
        <p14:creationId xmlns:p14="http://schemas.microsoft.com/office/powerpoint/2010/main" val="3562365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39310" y="838200"/>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endParaRPr lang="en-US" sz="1800" b="1" dirty="0"/>
          </a:p>
        </p:txBody>
      </p:sp>
      <p:sp>
        <p:nvSpPr>
          <p:cNvPr id="5" name="Title 1"/>
          <p:cNvSpPr txBox="1">
            <a:spLocks/>
          </p:cNvSpPr>
          <p:nvPr/>
        </p:nvSpPr>
        <p:spPr>
          <a:xfrm>
            <a:off x="1839311" y="2118090"/>
            <a:ext cx="7946571" cy="838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endParaRPr lang="en-US" dirty="0">
              <a:solidFill>
                <a:srgbClr val="32733C"/>
              </a:solidFill>
              <a:latin typeface="Calibri"/>
              <a:cs typeface="Calibri"/>
            </a:endParaRPr>
          </a:p>
        </p:txBody>
      </p:sp>
      <p:sp>
        <p:nvSpPr>
          <p:cNvPr id="7" name="Rectangle 6"/>
          <p:cNvSpPr/>
          <p:nvPr/>
        </p:nvSpPr>
        <p:spPr>
          <a:xfrm>
            <a:off x="3786633" y="4515147"/>
            <a:ext cx="4292161" cy="584776"/>
          </a:xfrm>
          <a:prstGeom prst="rect">
            <a:avLst/>
          </a:prstGeom>
        </p:spPr>
        <p:txBody>
          <a:bodyPr wrap="none">
            <a:spAutoFit/>
          </a:bodyPr>
          <a:lstStyle/>
          <a:p>
            <a:r>
              <a:rPr lang="en-US" sz="3200" b="1" dirty="0">
                <a:hlinkClick r:id="rId3"/>
              </a:rPr>
              <a:t>Atmospheric Circulation</a:t>
            </a:r>
            <a:endParaRPr lang="en-US" sz="3200" dirty="0"/>
          </a:p>
        </p:txBody>
      </p:sp>
      <p:sp>
        <p:nvSpPr>
          <p:cNvPr id="2" name="Title 1"/>
          <p:cNvSpPr>
            <a:spLocks noGrp="1"/>
          </p:cNvSpPr>
          <p:nvPr>
            <p:ph type="title"/>
          </p:nvPr>
        </p:nvSpPr>
        <p:spPr/>
        <p:txBody>
          <a:bodyPr/>
          <a:lstStyle/>
          <a:p>
            <a:r>
              <a:rPr lang="en-US" dirty="0"/>
              <a:t>Video: Atmospheric Circulation </a:t>
            </a:r>
          </a:p>
        </p:txBody>
      </p:sp>
      <p:pic>
        <p:nvPicPr>
          <p:cNvPr id="4" name="Picture 3"/>
          <p:cNvPicPr>
            <a:picLocks noChangeAspect="1"/>
          </p:cNvPicPr>
          <p:nvPr/>
        </p:nvPicPr>
        <p:blipFill>
          <a:blip r:embed="rId4"/>
          <a:stretch>
            <a:fillRect/>
          </a:stretch>
        </p:blipFill>
        <p:spPr>
          <a:xfrm>
            <a:off x="3786633" y="1145727"/>
            <a:ext cx="8349054" cy="5656561"/>
          </a:xfrm>
          <a:prstGeom prst="rect">
            <a:avLst/>
          </a:prstGeom>
        </p:spPr>
      </p:pic>
      <p:sp>
        <p:nvSpPr>
          <p:cNvPr id="8" name="Rectangle 7"/>
          <p:cNvSpPr/>
          <p:nvPr/>
        </p:nvSpPr>
        <p:spPr>
          <a:xfrm>
            <a:off x="145776" y="2798892"/>
            <a:ext cx="2940324" cy="646331"/>
          </a:xfrm>
          <a:prstGeom prst="rect">
            <a:avLst/>
          </a:prstGeom>
        </p:spPr>
        <p:txBody>
          <a:bodyPr wrap="square">
            <a:spAutoFit/>
          </a:bodyPr>
          <a:lstStyle/>
          <a:p>
            <a:pPr lvl="0">
              <a:defRPr/>
            </a:pPr>
            <a:r>
              <a:rPr lang="en-US" dirty="0"/>
              <a:t>https://www.youtube.com/watch?v=Ye45DGkqUkE</a:t>
            </a:r>
          </a:p>
        </p:txBody>
      </p:sp>
    </p:spTree>
    <p:extLst>
      <p:ext uri="{BB962C8B-B14F-4D97-AF65-F5344CB8AC3E}">
        <p14:creationId xmlns:p14="http://schemas.microsoft.com/office/powerpoint/2010/main" val="2308977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050" y="0"/>
            <a:ext cx="11879263" cy="1079500"/>
          </a:xfrm>
        </p:spPr>
        <p:txBody>
          <a:bodyPr rtlCol="0">
            <a:normAutofit/>
          </a:bodyPr>
          <a:lstStyle/>
          <a:p>
            <a:pPr eaLnBrk="1" fontAlgn="auto" hangingPunct="1">
              <a:spcAft>
                <a:spcPts val="0"/>
              </a:spcAft>
              <a:defRPr/>
            </a:pPr>
            <a:r>
              <a:rPr lang="en-US" dirty="0"/>
              <a:t>Acknowledgements</a:t>
            </a:r>
          </a:p>
        </p:txBody>
      </p:sp>
      <p:graphicFrame>
        <p:nvGraphicFramePr>
          <p:cNvPr id="4" name="Table 3"/>
          <p:cNvGraphicFramePr>
            <a:graphicFrameLocks noGrp="1"/>
          </p:cNvGraphicFramePr>
          <p:nvPr>
            <p:extLst/>
          </p:nvPr>
        </p:nvGraphicFramePr>
        <p:xfrm>
          <a:off x="238540" y="1855322"/>
          <a:ext cx="4861494" cy="3657600"/>
        </p:xfrm>
        <a:graphic>
          <a:graphicData uri="http://schemas.openxmlformats.org/drawingml/2006/table">
            <a:tbl>
              <a:tblPr firstRow="1" bandRow="1">
                <a:tableStyleId>{5C22544A-7EE6-4342-B048-85BDC9FD1C3A}</a:tableStyleId>
              </a:tblPr>
              <a:tblGrid>
                <a:gridCol w="4861494">
                  <a:extLst>
                    <a:ext uri="{9D8B030D-6E8A-4147-A177-3AD203B41FA5}">
                      <a16:colId xmlns:a16="http://schemas.microsoft.com/office/drawing/2014/main" xmlns="" val="2152013341"/>
                    </a:ext>
                  </a:extLst>
                </a:gridCol>
              </a:tblGrid>
              <a:tr h="339242">
                <a:tc>
                  <a:txBody>
                    <a:bodyPr/>
                    <a:lstStyle/>
                    <a:p>
                      <a:r>
                        <a:rPr lang="en-US" dirty="0"/>
                        <a:t>UNIVERSITIES</a:t>
                      </a:r>
                      <a:endParaRPr lang="en-SG" dirty="0"/>
                    </a:p>
                  </a:txBody>
                  <a:tcPr>
                    <a:solidFill>
                      <a:schemeClr val="accent2">
                        <a:lumMod val="75000"/>
                      </a:schemeClr>
                    </a:solidFill>
                  </a:tcPr>
                </a:tc>
                <a:extLst>
                  <a:ext uri="{0D108BD9-81ED-4DB2-BD59-A6C34878D82A}">
                    <a16:rowId xmlns:a16="http://schemas.microsoft.com/office/drawing/2014/main" xmlns="" val="3951541938"/>
                  </a:ext>
                </a:extLst>
              </a:tr>
              <a:tr h="339242">
                <a:tc>
                  <a:txBody>
                    <a:bodyPr/>
                    <a:lstStyle/>
                    <a:p>
                      <a:r>
                        <a:rPr lang="en-US" sz="1800" b="1" kern="1200" dirty="0">
                          <a:solidFill>
                            <a:schemeClr val="dk1"/>
                          </a:solidFill>
                          <a:effectLst/>
                          <a:latin typeface="+mn-lt"/>
                          <a:ea typeface="+mn-ea"/>
                          <a:cs typeface="+mn-cs"/>
                        </a:rPr>
                        <a:t>Bangladesh Agricultural University </a:t>
                      </a:r>
                      <a:endParaRPr lang="en-SG" dirty="0"/>
                    </a:p>
                  </a:txBody>
                  <a:tcPr/>
                </a:tc>
                <a:extLst>
                  <a:ext uri="{0D108BD9-81ED-4DB2-BD59-A6C34878D82A}">
                    <a16:rowId xmlns:a16="http://schemas.microsoft.com/office/drawing/2014/main" xmlns="" val="361843141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University of </a:t>
                      </a:r>
                      <a:r>
                        <a:rPr lang="en-US" b="1" dirty="0"/>
                        <a:t>Chittagong</a:t>
                      </a:r>
                      <a:endParaRPr lang="en-SG" b="1" dirty="0"/>
                    </a:p>
                  </a:txBody>
                  <a:tcPr/>
                </a:tc>
                <a:extLst>
                  <a:ext uri="{0D108BD9-81ED-4DB2-BD59-A6C34878D82A}">
                    <a16:rowId xmlns:a16="http://schemas.microsoft.com/office/drawing/2014/main" xmlns="" val="1565770784"/>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Dhaka University</a:t>
                      </a:r>
                      <a:endParaRPr lang="en-SG" b="1" dirty="0"/>
                    </a:p>
                  </a:txBody>
                  <a:tcPr/>
                </a:tc>
                <a:extLst>
                  <a:ext uri="{0D108BD9-81ED-4DB2-BD59-A6C34878D82A}">
                    <a16:rowId xmlns:a16="http://schemas.microsoft.com/office/drawing/2014/main" xmlns="" val="121734228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Independent University, Bangladesh</a:t>
                      </a:r>
                      <a:endParaRPr lang="en-SG" b="1" dirty="0"/>
                    </a:p>
                  </a:txBody>
                  <a:tcPr/>
                </a:tc>
                <a:extLst>
                  <a:ext uri="{0D108BD9-81ED-4DB2-BD59-A6C34878D82A}">
                    <a16:rowId xmlns:a16="http://schemas.microsoft.com/office/drawing/2014/main" xmlns="" val="232038122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Khulna</a:t>
                      </a:r>
                      <a:r>
                        <a:rPr lang="en-US" b="1" baseline="0" dirty="0"/>
                        <a:t> University</a:t>
                      </a:r>
                      <a:endParaRPr lang="en-SG" b="1" dirty="0"/>
                    </a:p>
                  </a:txBody>
                  <a:tcPr/>
                </a:tc>
                <a:extLst>
                  <a:ext uri="{0D108BD9-81ED-4DB2-BD59-A6C34878D82A}">
                    <a16:rowId xmlns:a16="http://schemas.microsoft.com/office/drawing/2014/main" xmlns="" val="392130644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Noakhali</a:t>
                      </a:r>
                      <a:r>
                        <a:rPr lang="en-US" b="1" dirty="0"/>
                        <a:t> University of Science and Technology</a:t>
                      </a:r>
                      <a:endParaRPr lang="en-SG" b="1" dirty="0"/>
                    </a:p>
                  </a:txBody>
                  <a:tcPr/>
                </a:tc>
                <a:extLst>
                  <a:ext uri="{0D108BD9-81ED-4DB2-BD59-A6C34878D82A}">
                    <a16:rowId xmlns:a16="http://schemas.microsoft.com/office/drawing/2014/main" xmlns="" val="1131339479"/>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Shahjalal</a:t>
                      </a:r>
                      <a:r>
                        <a:rPr lang="en-US" b="1" baseline="0" dirty="0"/>
                        <a:t> University </a:t>
                      </a:r>
                      <a:r>
                        <a:rPr lang="en-US" b="1" dirty="0"/>
                        <a:t>of Science and Technology</a:t>
                      </a:r>
                      <a:endParaRPr lang="en-SG" b="1" dirty="0"/>
                    </a:p>
                  </a:txBody>
                  <a:tcPr/>
                </a:tc>
                <a:extLst>
                  <a:ext uri="{0D108BD9-81ED-4DB2-BD59-A6C34878D82A}">
                    <a16:rowId xmlns:a16="http://schemas.microsoft.com/office/drawing/2014/main" xmlns="" val="495297682"/>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Sher-e-Bangla</a:t>
                      </a:r>
                      <a:r>
                        <a:rPr lang="en-US" b="1" baseline="0" dirty="0"/>
                        <a:t> Agriculture University</a:t>
                      </a:r>
                      <a:endParaRPr lang="en-SG" b="1" dirty="0"/>
                    </a:p>
                  </a:txBody>
                  <a:tcPr/>
                </a:tc>
                <a:extLst>
                  <a:ext uri="{0D108BD9-81ED-4DB2-BD59-A6C34878D82A}">
                    <a16:rowId xmlns:a16="http://schemas.microsoft.com/office/drawing/2014/main" xmlns="" val="354190507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North South University</a:t>
                      </a:r>
                    </a:p>
                  </a:txBody>
                  <a:tcPr/>
                </a:tc>
                <a:extLst>
                  <a:ext uri="{0D108BD9-81ED-4DB2-BD59-A6C34878D82A}">
                    <a16:rowId xmlns:a16="http://schemas.microsoft.com/office/drawing/2014/main" xmlns="" val="10009"/>
                  </a:ext>
                </a:extLst>
              </a:tr>
            </a:tbl>
          </a:graphicData>
        </a:graphic>
      </p:graphicFrame>
      <p:graphicFrame>
        <p:nvGraphicFramePr>
          <p:cNvPr id="7" name="Table 6"/>
          <p:cNvGraphicFramePr>
            <a:graphicFrameLocks noGrp="1"/>
          </p:cNvGraphicFramePr>
          <p:nvPr>
            <p:extLst/>
          </p:nvPr>
        </p:nvGraphicFramePr>
        <p:xfrm>
          <a:off x="5370490" y="1198785"/>
          <a:ext cx="6556467" cy="2348478"/>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4155131984"/>
                    </a:ext>
                  </a:extLst>
                </a:gridCol>
                <a:gridCol w="3581447">
                  <a:extLst>
                    <a:ext uri="{9D8B030D-6E8A-4147-A177-3AD203B41FA5}">
                      <a16:colId xmlns:a16="http://schemas.microsoft.com/office/drawing/2014/main" xmlns="" val="2614824422"/>
                    </a:ext>
                  </a:extLst>
                </a:gridCol>
              </a:tblGrid>
              <a:tr h="319634">
                <a:tc>
                  <a:txBody>
                    <a:bodyPr/>
                    <a:lstStyle/>
                    <a:p>
                      <a:r>
                        <a:rPr lang="en-US" dirty="0"/>
                        <a:t>EXPERT</a:t>
                      </a:r>
                      <a:r>
                        <a:rPr lang="en-US" baseline="0" dirty="0"/>
                        <a:t> CONTRIBUTORS</a:t>
                      </a:r>
                      <a:endParaRPr lang="en-SG" dirty="0"/>
                    </a:p>
                  </a:txBody>
                  <a:tcPr>
                    <a:solidFill>
                      <a:schemeClr val="accent6"/>
                    </a:solidFill>
                  </a:tcPr>
                </a:tc>
                <a:tc>
                  <a:txBody>
                    <a:bodyPr/>
                    <a:lstStyle/>
                    <a:p>
                      <a:r>
                        <a:rPr lang="en-US" dirty="0"/>
                        <a:t>SPECIFIC INPUTS</a:t>
                      </a:r>
                      <a:endParaRPr lang="en-SG" dirty="0"/>
                    </a:p>
                  </a:txBody>
                  <a:tcPr>
                    <a:solidFill>
                      <a:schemeClr val="accent6"/>
                    </a:solidFill>
                  </a:tcPr>
                </a:tc>
                <a:extLst>
                  <a:ext uri="{0D108BD9-81ED-4DB2-BD59-A6C34878D82A}">
                    <a16:rowId xmlns:a16="http://schemas.microsoft.com/office/drawing/2014/main" xmlns="" val="588621041"/>
                  </a:ext>
                </a:extLst>
              </a:tr>
              <a:tr h="319634">
                <a:tc>
                  <a:txBody>
                    <a:bodyPr/>
                    <a:lstStyle/>
                    <a:p>
                      <a:r>
                        <a:rPr lang="en-US" sz="1800" b="0" i="0" kern="1200" dirty="0">
                          <a:solidFill>
                            <a:schemeClr val="dk1"/>
                          </a:solidFill>
                          <a:effectLst/>
                          <a:latin typeface="+mn-lt"/>
                          <a:ea typeface="+mn-ea"/>
                          <a:cs typeface="+mn-cs"/>
                        </a:rPr>
                        <a:t>Prof. (Dr.) </a:t>
                      </a:r>
                      <a:r>
                        <a:rPr lang="en-US" sz="1800" b="0" i="0" kern="1200" dirty="0" err="1">
                          <a:solidFill>
                            <a:schemeClr val="dk1"/>
                          </a:solidFill>
                          <a:effectLst/>
                          <a:latin typeface="+mn-lt"/>
                          <a:ea typeface="+mn-ea"/>
                          <a:cs typeface="+mn-cs"/>
                        </a:rPr>
                        <a:t>Manzoor</a:t>
                      </a:r>
                      <a:r>
                        <a:rPr lang="en-US" sz="1800" b="0" i="0" kern="1200" dirty="0">
                          <a:solidFill>
                            <a:schemeClr val="dk1"/>
                          </a:solidFill>
                          <a:effectLst/>
                          <a:latin typeface="+mn-lt"/>
                          <a:ea typeface="+mn-ea"/>
                          <a:cs typeface="+mn-cs"/>
                        </a:rPr>
                        <a:t> Rashid</a:t>
                      </a:r>
                      <a:endParaRPr lang="en-SG" dirty="0"/>
                    </a:p>
                  </a:txBody>
                  <a:tcPr/>
                </a:tc>
                <a:tc>
                  <a:txBody>
                    <a:bodyPr/>
                    <a:lstStyle/>
                    <a:p>
                      <a:r>
                        <a:rPr lang="en-US" sz="1800" b="0" i="0" kern="1200" dirty="0">
                          <a:solidFill>
                            <a:schemeClr val="dk1"/>
                          </a:solidFill>
                          <a:effectLst/>
                          <a:latin typeface="+mn-lt"/>
                          <a:ea typeface="+mn-ea"/>
                          <a:cs typeface="+mn-cs"/>
                        </a:rPr>
                        <a:t>Curriculum</a:t>
                      </a:r>
                      <a:r>
                        <a:rPr lang="en-US" sz="1800" b="0" i="0" kern="1200" baseline="0" dirty="0">
                          <a:solidFill>
                            <a:schemeClr val="dk1"/>
                          </a:solidFill>
                          <a:effectLst/>
                          <a:latin typeface="+mn-lt"/>
                          <a:ea typeface="+mn-ea"/>
                          <a:cs typeface="+mn-cs"/>
                        </a:rPr>
                        <a:t> Development for all topics</a:t>
                      </a:r>
                      <a:endParaRPr lang="en-SG" b="0" dirty="0"/>
                    </a:p>
                  </a:txBody>
                  <a:tcPr/>
                </a:tc>
                <a:extLst>
                  <a:ext uri="{0D108BD9-81ED-4DB2-BD59-A6C34878D82A}">
                    <a16:rowId xmlns:a16="http://schemas.microsoft.com/office/drawing/2014/main" xmlns="" val="126233955"/>
                  </a:ext>
                </a:extLst>
              </a:tr>
              <a:tr h="428238">
                <a:tc>
                  <a:txBody>
                    <a:bodyPr/>
                    <a:lstStyle/>
                    <a:p>
                      <a:r>
                        <a:rPr lang="en-US" dirty="0"/>
                        <a:t>Prof. (Dr.) Md. </a:t>
                      </a:r>
                      <a:r>
                        <a:rPr lang="en-US" dirty="0" err="1"/>
                        <a:t>Danesh</a:t>
                      </a:r>
                      <a:r>
                        <a:rPr lang="en-US" dirty="0"/>
                        <a:t> Miah</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REDD+, Forest</a:t>
                      </a:r>
                      <a:r>
                        <a:rPr lang="en-US" sz="1800" b="0" i="0" kern="1200" baseline="0" dirty="0">
                          <a:solidFill>
                            <a:schemeClr val="dk1"/>
                          </a:solidFill>
                          <a:effectLst/>
                          <a:latin typeface="+mn-lt"/>
                          <a:ea typeface="+mn-ea"/>
                          <a:cs typeface="+mn-cs"/>
                        </a:rPr>
                        <a:t> Carbon</a:t>
                      </a:r>
                      <a:endParaRPr lang="en-SG" b="0" dirty="0"/>
                    </a:p>
                  </a:txBody>
                  <a:tcPr/>
                </a:tc>
                <a:extLst>
                  <a:ext uri="{0D108BD9-81ED-4DB2-BD59-A6C34878D82A}">
                    <a16:rowId xmlns:a16="http://schemas.microsoft.com/office/drawing/2014/main" xmlns="" val="2857115431"/>
                  </a:ext>
                </a:extLst>
              </a:tr>
              <a:tr h="428238">
                <a:tc>
                  <a:txBody>
                    <a:bodyPr/>
                    <a:lstStyle/>
                    <a:p>
                      <a:r>
                        <a:rPr lang="en-US" sz="1800" b="0" i="0" kern="1200" dirty="0">
                          <a:solidFill>
                            <a:schemeClr val="dk1"/>
                          </a:solidFill>
                          <a:effectLst/>
                          <a:latin typeface="+mn-lt"/>
                          <a:ea typeface="+mn-ea"/>
                          <a:cs typeface="+mn-cs"/>
                        </a:rPr>
                        <a:t>Prof. (Dr.) Md. </a:t>
                      </a:r>
                      <a:r>
                        <a:rPr lang="en-US" sz="1800" b="0" i="0" kern="1200" dirty="0" err="1">
                          <a:solidFill>
                            <a:schemeClr val="dk1"/>
                          </a:solidFill>
                          <a:effectLst/>
                          <a:latin typeface="+mn-lt"/>
                          <a:ea typeface="+mn-ea"/>
                          <a:cs typeface="+mn-cs"/>
                        </a:rPr>
                        <a:t>Jakariya</a:t>
                      </a:r>
                      <a:r>
                        <a:rPr lang="en-US" sz="1800" b="0" i="0" kern="1200" dirty="0">
                          <a:solidFill>
                            <a:schemeClr val="dk1"/>
                          </a:solidFill>
                          <a:effectLst/>
                          <a:latin typeface="+mn-lt"/>
                          <a:ea typeface="+mn-ea"/>
                          <a:cs typeface="+mn-cs"/>
                        </a:rPr>
                        <a:t> </a:t>
                      </a:r>
                      <a:endParaRPr lang="en-SG" dirty="0"/>
                    </a:p>
                  </a:txBody>
                  <a:tcPr/>
                </a:tc>
                <a:tc>
                  <a:txBody>
                    <a:bodyPr/>
                    <a:lstStyle/>
                    <a:p>
                      <a:r>
                        <a:rPr lang="en-US" dirty="0"/>
                        <a:t>Community NR</a:t>
                      </a:r>
                      <a:r>
                        <a:rPr lang="en-US" baseline="0" dirty="0"/>
                        <a:t> Management, Climate Change, Natural Resources Management</a:t>
                      </a:r>
                      <a:endParaRPr lang="en-US" dirty="0"/>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38540" y="6288744"/>
            <a:ext cx="11509113" cy="369332"/>
          </a:xfrm>
          <a:prstGeom prst="rect">
            <a:avLst/>
          </a:prstGeom>
          <a:solidFill>
            <a:schemeClr val="bg1">
              <a:lumMod val="65000"/>
            </a:schemeClr>
          </a:solidFill>
        </p:spPr>
        <p:txBody>
          <a:bodyPr wrap="none" rtlCol="0">
            <a:spAutoFit/>
          </a:bodyPr>
          <a:lstStyle/>
          <a:p>
            <a:r>
              <a:rPr lang="en-US" b="1" dirty="0"/>
              <a:t>DESIGN, LAYOUT AND CONTENT DEVELOPMENT:  Ms. Chi Pham, Curriculum Development Expert, Bangkok, Thailand</a:t>
            </a:r>
            <a:endParaRPr lang="en-SG" b="1" dirty="0"/>
          </a:p>
        </p:txBody>
      </p:sp>
      <p:graphicFrame>
        <p:nvGraphicFramePr>
          <p:cNvPr id="2" name="Table 1"/>
          <p:cNvGraphicFramePr>
            <a:graphicFrameLocks noGrp="1"/>
          </p:cNvGraphicFramePr>
          <p:nvPr>
            <p:extLst/>
          </p:nvPr>
        </p:nvGraphicFramePr>
        <p:xfrm>
          <a:off x="5357236" y="3642695"/>
          <a:ext cx="6582973" cy="2590800"/>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60904169"/>
                    </a:ext>
                  </a:extLst>
                </a:gridCol>
                <a:gridCol w="3607953">
                  <a:extLst>
                    <a:ext uri="{9D8B030D-6E8A-4147-A177-3AD203B41FA5}">
                      <a16:colId xmlns:a16="http://schemas.microsoft.com/office/drawing/2014/main" xmlns="" val="515064804"/>
                    </a:ext>
                  </a:extLst>
                </a:gridCol>
              </a:tblGrid>
              <a:tr h="370840">
                <a:tc>
                  <a:txBody>
                    <a:bodyPr/>
                    <a:lstStyle/>
                    <a:p>
                      <a:r>
                        <a:rPr lang="en-US" dirty="0"/>
                        <a:t>CREL</a:t>
                      </a:r>
                      <a:r>
                        <a:rPr lang="en-US" baseline="0" dirty="0"/>
                        <a:t> STAFF</a:t>
                      </a:r>
                      <a:endParaRPr lang="en-SG" dirty="0"/>
                    </a:p>
                  </a:txBody>
                  <a:tcPr>
                    <a:solidFill>
                      <a:srgbClr val="7030A0"/>
                    </a:solidFill>
                  </a:tcPr>
                </a:tc>
                <a:tc>
                  <a:txBody>
                    <a:bodyPr/>
                    <a:lstStyle/>
                    <a:p>
                      <a:r>
                        <a:rPr lang="en-US" dirty="0"/>
                        <a:t>CREL STAFF</a:t>
                      </a:r>
                      <a:endParaRPr lang="en-SG" dirty="0"/>
                    </a:p>
                  </a:txBody>
                  <a:tcPr>
                    <a:solidFill>
                      <a:srgbClr val="7030A0"/>
                    </a:solidFill>
                  </a:tcPr>
                </a:tc>
                <a:extLst>
                  <a:ext uri="{0D108BD9-81ED-4DB2-BD59-A6C34878D82A}">
                    <a16:rowId xmlns:a16="http://schemas.microsoft.com/office/drawing/2014/main" xmlns="" val="2733548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John A Dorr</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Utpal Dutta</a:t>
                      </a:r>
                      <a:endParaRPr lang="en-SG" dirty="0"/>
                    </a:p>
                  </a:txBody>
                  <a:tcPr/>
                </a:tc>
                <a:extLst>
                  <a:ext uri="{0D108BD9-81ED-4DB2-BD59-A6C34878D82A}">
                    <a16:rowId xmlns:a16="http://schemas.microsoft.com/office/drawing/2014/main" xmlns="" val="2373039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Abu Mostafa Kamal Uddin</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Ruhul Mohaiman Chowdhury</a:t>
                      </a:r>
                      <a:endParaRPr lang="en-US" sz="1800" dirty="0">
                        <a:latin typeface="+mn-lt"/>
                      </a:endParaRPr>
                    </a:p>
                  </a:txBody>
                  <a:tcPr/>
                </a:tc>
                <a:extLst>
                  <a:ext uri="{0D108BD9-81ED-4DB2-BD59-A6C34878D82A}">
                    <a16:rowId xmlns:a16="http://schemas.microsoft.com/office/drawing/2014/main" xmlns="" val="2990890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Kevin  T. Kamp</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Rahima Khatun</a:t>
                      </a:r>
                      <a:endParaRPr lang="en-US" sz="1800" dirty="0">
                        <a:latin typeface="+mn-lt"/>
                      </a:endParaRPr>
                    </a:p>
                  </a:txBody>
                  <a:tcPr/>
                </a:tc>
                <a:extLst>
                  <a:ext uri="{0D108BD9-81ED-4DB2-BD59-A6C34878D82A}">
                    <a16:rowId xmlns:a16="http://schemas.microsoft.com/office/drawing/2014/main" xmlns="" val="2112081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Paul Thompson</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n-lt"/>
                          <a:ea typeface="Calibri" panose="020F0502020204030204" pitchFamily="34" charset="0"/>
                          <a:cs typeface="Times New Roman" panose="02020603050405020304" pitchFamily="18" charset="0"/>
                        </a:rPr>
                        <a:t>Sultana Razia Zummi</a:t>
                      </a:r>
                      <a:endParaRPr lang="en-US" sz="18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896663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Abdul</a:t>
                      </a:r>
                      <a:r>
                        <a:rPr lang="de-DE" sz="1800" baseline="0" dirty="0"/>
                        <a:t> Wahab</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Shams Uddin </a:t>
                      </a:r>
                      <a:endParaRPr lang="en-SG" dirty="0"/>
                    </a:p>
                  </a:txBody>
                  <a:tcPr/>
                </a:tc>
                <a:extLst>
                  <a:ext uri="{0D108BD9-81ED-4DB2-BD59-A6C34878D82A}">
                    <a16:rowId xmlns:a16="http://schemas.microsoft.com/office/drawing/2014/main" xmlns="" val="41303193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Shahzia </a:t>
                      </a:r>
                      <a:r>
                        <a:rPr lang="en-US" sz="1800" kern="1200" dirty="0" err="1">
                          <a:effectLst/>
                        </a:rPr>
                        <a:t>Mohsin</a:t>
                      </a:r>
                      <a:r>
                        <a:rPr lang="en-US" sz="1800" kern="1200" dirty="0">
                          <a:effectLst/>
                        </a:rPr>
                        <a:t> Khan</a:t>
                      </a:r>
                      <a:endParaRPr lang="en-US" sz="1800" dirty="0"/>
                    </a:p>
                  </a:txBody>
                  <a:tcPr/>
                </a:tc>
                <a:tc>
                  <a:txBody>
                    <a:bodyPr/>
                    <a:lstStyle/>
                    <a:p>
                      <a:endParaRPr lang="en-SG" dirty="0"/>
                    </a:p>
                  </a:txBody>
                  <a:tcPr/>
                </a:tc>
                <a:extLst>
                  <a:ext uri="{0D108BD9-81ED-4DB2-BD59-A6C34878D82A}">
                    <a16:rowId xmlns:a16="http://schemas.microsoft.com/office/drawing/2014/main" xmlns="" val="1770384977"/>
                  </a:ext>
                </a:extLst>
              </a:tr>
            </a:tbl>
          </a:graphicData>
        </a:graphic>
      </p:graphicFrame>
    </p:spTree>
    <p:extLst>
      <p:ext uri="{BB962C8B-B14F-4D97-AF65-F5344CB8AC3E}">
        <p14:creationId xmlns:p14="http://schemas.microsoft.com/office/powerpoint/2010/main" val="352951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77500" lnSpcReduction="20000"/>
          </a:bodyPr>
          <a:lstStyle/>
          <a:p>
            <a:pPr>
              <a:lnSpc>
                <a:spcPct val="130000"/>
              </a:lnSpc>
            </a:pPr>
            <a:r>
              <a:rPr lang="en-US" dirty="0"/>
              <a:t>The oceans play a large part of in determining the existing climate of the Earth. </a:t>
            </a:r>
          </a:p>
          <a:p>
            <a:pPr>
              <a:lnSpc>
                <a:spcPct val="130000"/>
              </a:lnSpc>
            </a:pPr>
            <a:r>
              <a:rPr lang="en-US" dirty="0"/>
              <a:t>It seems to have a crucial influence on climate change due to human activities. </a:t>
            </a:r>
          </a:p>
          <a:p>
            <a:pPr>
              <a:lnSpc>
                <a:spcPct val="130000"/>
              </a:lnSpc>
            </a:pPr>
            <a:r>
              <a:rPr lang="en-US" dirty="0"/>
              <a:t>Ocean and atmosphere are close interactions and have a strong system. </a:t>
            </a:r>
          </a:p>
          <a:p>
            <a:pPr>
              <a:lnSpc>
                <a:spcPct val="130000"/>
              </a:lnSpc>
            </a:pPr>
            <a:r>
              <a:rPr lang="en-US" dirty="0"/>
              <a:t>Oceans have high capacity to contain heat compared with the atmosphere driving to gradually raise temperature in the oceans.</a:t>
            </a:r>
          </a:p>
          <a:p>
            <a:pPr>
              <a:lnSpc>
                <a:spcPct val="130000"/>
              </a:lnSpc>
            </a:pPr>
            <a:r>
              <a:rPr lang="en-US" dirty="0"/>
              <a:t>Oceans redistribute heat throughout the climate system through their internal circulation.</a:t>
            </a:r>
          </a:p>
          <a:p>
            <a:pPr>
              <a:lnSpc>
                <a:spcPct val="130000"/>
              </a:lnSpc>
            </a:pPr>
            <a:endParaRPr lang="en-US" dirty="0"/>
          </a:p>
        </p:txBody>
      </p:sp>
      <p:sp>
        <p:nvSpPr>
          <p:cNvPr id="4" name="Title 3"/>
          <p:cNvSpPr>
            <a:spLocks noGrp="1"/>
          </p:cNvSpPr>
          <p:nvPr>
            <p:ph type="title"/>
          </p:nvPr>
        </p:nvSpPr>
        <p:spPr/>
        <p:txBody>
          <a:bodyPr/>
          <a:lstStyle/>
          <a:p>
            <a:r>
              <a:rPr lang="en-US" dirty="0"/>
              <a:t>Ocean Circulation</a:t>
            </a:r>
          </a:p>
        </p:txBody>
      </p:sp>
    </p:spTree>
    <p:extLst>
      <p:ext uri="{BB962C8B-B14F-4D97-AF65-F5344CB8AC3E}">
        <p14:creationId xmlns:p14="http://schemas.microsoft.com/office/powerpoint/2010/main" val="4086894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Ocean Circulation has A Large Effect on Weather and Climate</a:t>
            </a:r>
          </a:p>
        </p:txBody>
      </p:sp>
      <p:pic>
        <p:nvPicPr>
          <p:cNvPr id="8" name="Content Placeholder 7" descr="conveyor.jpg"/>
          <p:cNvPicPr>
            <a:picLocks noGrp="1" noChangeAspect="1"/>
          </p:cNvPicPr>
          <p:nvPr>
            <p:ph idx="4294967295"/>
          </p:nvPr>
        </p:nvPicPr>
        <p:blipFill>
          <a:blip r:embed="rId3">
            <a:extLst>
              <a:ext uri="{28A0092B-C50C-407E-A947-70E740481C1C}">
                <a14:useLocalDpi xmlns:a14="http://schemas.microsoft.com/office/drawing/2010/main" val="0"/>
              </a:ext>
            </a:extLst>
          </a:blip>
          <a:srcRect t="-2907" b="-2907"/>
          <a:stretch>
            <a:fillRect/>
          </a:stretch>
        </p:blipFill>
        <p:spPr>
          <a:xfrm>
            <a:off x="1356027" y="1485900"/>
            <a:ext cx="9459495" cy="5202358"/>
          </a:xfrm>
        </p:spPr>
      </p:pic>
    </p:spTree>
    <p:extLst>
      <p:ext uri="{BB962C8B-B14F-4D97-AF65-F5344CB8AC3E}">
        <p14:creationId xmlns:p14="http://schemas.microsoft.com/office/powerpoint/2010/main" val="998218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 dirty="0">
                <a:sym typeface="Arial"/>
              </a:rPr>
              <a:t>Carbon only affect</a:t>
            </a:r>
            <a:r>
              <a:rPr lang="en-US" dirty="0">
                <a:sym typeface="Arial"/>
              </a:rPr>
              <a:t>s</a:t>
            </a:r>
            <a:r>
              <a:rPr lang="en" dirty="0">
                <a:sym typeface="Arial"/>
              </a:rPr>
              <a:t> climate when it is in the atmosphere</a:t>
            </a:r>
          </a:p>
          <a:p>
            <a:pPr marL="0" indent="0">
              <a:buNone/>
            </a:pPr>
            <a:r>
              <a:rPr lang="en" dirty="0">
                <a:sym typeface="Arial"/>
              </a:rPr>
              <a:t>Gases move through the Earth reservoirs:</a:t>
            </a:r>
          </a:p>
          <a:p>
            <a:pPr lvl="1"/>
            <a:r>
              <a:rPr lang="en-US" dirty="0">
                <a:sym typeface="Arial"/>
              </a:rPr>
              <a:t>A</a:t>
            </a:r>
            <a:r>
              <a:rPr lang="en" dirty="0">
                <a:sym typeface="Arial"/>
              </a:rPr>
              <a:t>tmosphere</a:t>
            </a:r>
          </a:p>
          <a:p>
            <a:pPr lvl="1"/>
            <a:r>
              <a:rPr lang="en" dirty="0">
                <a:sym typeface="Arial"/>
              </a:rPr>
              <a:t>Biosphere (living things)</a:t>
            </a:r>
          </a:p>
          <a:p>
            <a:pPr lvl="1"/>
            <a:r>
              <a:rPr lang="en" dirty="0">
                <a:sym typeface="Arial"/>
              </a:rPr>
              <a:t>Lithosphere (solid earth)</a:t>
            </a:r>
          </a:p>
          <a:p>
            <a:pPr lvl="1"/>
            <a:r>
              <a:rPr lang="en" dirty="0">
                <a:sym typeface="Arial"/>
              </a:rPr>
              <a:t>Hydrosphere (freshwater and oceans)</a:t>
            </a:r>
          </a:p>
          <a:p>
            <a:pPr lvl="1"/>
            <a:endParaRPr lang="en-US" dirty="0"/>
          </a:p>
        </p:txBody>
      </p:sp>
      <p:sp>
        <p:nvSpPr>
          <p:cNvPr id="2" name="Title 1"/>
          <p:cNvSpPr>
            <a:spLocks noGrp="1"/>
          </p:cNvSpPr>
          <p:nvPr>
            <p:ph type="title"/>
          </p:nvPr>
        </p:nvSpPr>
        <p:spPr/>
        <p:txBody>
          <a:bodyPr/>
          <a:lstStyle/>
          <a:p>
            <a:pPr lvl="0"/>
            <a:r>
              <a:rPr lang="en">
                <a:sym typeface="Arial"/>
              </a:rPr>
              <a:t>Vegetation</a:t>
            </a:r>
            <a:r>
              <a:rPr lang="en-US">
                <a:sym typeface="Arial"/>
              </a:rPr>
              <a:t> </a:t>
            </a:r>
            <a:r>
              <a:rPr lang="en">
                <a:sym typeface="Arial"/>
              </a:rPr>
              <a:t>- Carbon</a:t>
            </a:r>
            <a:endParaRPr lang="en-US" dirty="0"/>
          </a:p>
        </p:txBody>
      </p:sp>
    </p:spTree>
    <p:extLst>
      <p:ext uri="{BB962C8B-B14F-4D97-AF65-F5344CB8AC3E}">
        <p14:creationId xmlns:p14="http://schemas.microsoft.com/office/powerpoint/2010/main" val="4294030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Carbon Cycle</a:t>
            </a:r>
          </a:p>
        </p:txBody>
      </p:sp>
      <p:sp>
        <p:nvSpPr>
          <p:cNvPr id="559" name="Shape 559"/>
          <p:cNvSpPr/>
          <p:nvPr/>
        </p:nvSpPr>
        <p:spPr>
          <a:xfrm>
            <a:off x="1905001" y="6096001"/>
            <a:ext cx="8381999" cy="523219"/>
          </a:xfrm>
          <a:prstGeom prst="rect">
            <a:avLst/>
          </a:prstGeom>
          <a:noFill/>
          <a:ln>
            <a:noFill/>
          </a:ln>
        </p:spPr>
        <p:txBody>
          <a:bodyPr lIns="91425" tIns="45700" rIns="91425" bIns="45700" anchor="t" anchorCtr="0">
            <a:noAutofit/>
          </a:bodyPr>
          <a:lstStyle/>
          <a:p>
            <a:pPr algn="ctr">
              <a:buSzPct val="25000"/>
            </a:pPr>
            <a:endParaRPr lang="en" sz="1400" dirty="0">
              <a:solidFill>
                <a:srgbClr val="000000"/>
              </a:solidFill>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2431505" y="-55128"/>
            <a:ext cx="8198395" cy="6913127"/>
          </a:xfrm>
          <a:prstGeom prst="rect">
            <a:avLst/>
          </a:prstGeom>
        </p:spPr>
      </p:pic>
    </p:spTree>
    <p:extLst>
      <p:ext uri="{BB962C8B-B14F-4D97-AF65-F5344CB8AC3E}">
        <p14:creationId xmlns:p14="http://schemas.microsoft.com/office/powerpoint/2010/main" val="1326738281"/>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10854" y="282811"/>
            <a:ext cx="7946571" cy="838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endParaRPr lang="en-US" dirty="0">
              <a:solidFill>
                <a:srgbClr val="32733C"/>
              </a:solidFill>
              <a:latin typeface="Calibri"/>
              <a:cs typeface="Calibri"/>
            </a:endParaRPr>
          </a:p>
        </p:txBody>
      </p:sp>
      <p:pic>
        <p:nvPicPr>
          <p:cNvPr id="2" name="Picture 1"/>
          <p:cNvPicPr>
            <a:picLocks noChangeAspect="1"/>
          </p:cNvPicPr>
          <p:nvPr/>
        </p:nvPicPr>
        <p:blipFill>
          <a:blip r:embed="rId3"/>
          <a:stretch>
            <a:fillRect/>
          </a:stretch>
        </p:blipFill>
        <p:spPr>
          <a:xfrm>
            <a:off x="3297906" y="1454109"/>
            <a:ext cx="5626438" cy="4580096"/>
          </a:xfrm>
          <a:prstGeom prst="rect">
            <a:avLst/>
          </a:prstGeom>
        </p:spPr>
      </p:pic>
      <p:sp>
        <p:nvSpPr>
          <p:cNvPr id="4" name="TextBox 3"/>
          <p:cNvSpPr txBox="1"/>
          <p:nvPr/>
        </p:nvSpPr>
        <p:spPr>
          <a:xfrm>
            <a:off x="3439374" y="6335800"/>
            <a:ext cx="5572626" cy="369332"/>
          </a:xfrm>
          <a:prstGeom prst="rect">
            <a:avLst/>
          </a:prstGeom>
          <a:noFill/>
        </p:spPr>
        <p:txBody>
          <a:bodyPr wrap="square" rtlCol="0">
            <a:spAutoFit/>
          </a:bodyPr>
          <a:lstStyle/>
          <a:p>
            <a:r>
              <a:rPr lang="en-US" dirty="0"/>
              <a:t> https://</a:t>
            </a:r>
            <a:r>
              <a:rPr lang="en-US" dirty="0" err="1"/>
              <a:t>www.youtube.com</a:t>
            </a:r>
            <a:r>
              <a:rPr lang="en-US" dirty="0"/>
              <a:t>/</a:t>
            </a:r>
            <a:r>
              <a:rPr lang="en-US" dirty="0" err="1"/>
              <a:t>watch?v</a:t>
            </a:r>
            <a:r>
              <a:rPr lang="en-US" dirty="0"/>
              <a:t>=mldBE9Ee3zY</a:t>
            </a:r>
          </a:p>
        </p:txBody>
      </p:sp>
      <p:sp>
        <p:nvSpPr>
          <p:cNvPr id="6" name="Content Placeholder 5"/>
          <p:cNvSpPr>
            <a:spLocks noGrp="1"/>
          </p:cNvSpPr>
          <p:nvPr>
            <p:ph idx="1"/>
          </p:nvPr>
        </p:nvSpPr>
        <p:spPr/>
        <p:txBody>
          <a:bodyPr/>
          <a:lstStyle/>
          <a:p>
            <a:endParaRPr lang="en-US" dirty="0"/>
          </a:p>
        </p:txBody>
      </p:sp>
      <p:sp>
        <p:nvSpPr>
          <p:cNvPr id="5" name="Title 4"/>
          <p:cNvSpPr>
            <a:spLocks noGrp="1"/>
          </p:cNvSpPr>
          <p:nvPr>
            <p:ph type="title"/>
          </p:nvPr>
        </p:nvSpPr>
        <p:spPr/>
        <p:txBody>
          <a:bodyPr>
            <a:normAutofit/>
          </a:bodyPr>
          <a:lstStyle/>
          <a:p>
            <a:r>
              <a:rPr lang="en" b="1" dirty="0">
                <a:ea typeface="Arial"/>
                <a:cs typeface="Calibri"/>
                <a:sym typeface="Arial"/>
              </a:rPr>
              <a:t>Video</a:t>
            </a:r>
            <a:r>
              <a:rPr lang="en-US" b="1" dirty="0">
                <a:ea typeface="Arial"/>
                <a:cs typeface="Calibri"/>
                <a:sym typeface="Arial"/>
              </a:rPr>
              <a:t>: The Carbon Cycle</a:t>
            </a:r>
            <a:endParaRPr lang="en-US" dirty="0"/>
          </a:p>
        </p:txBody>
      </p:sp>
    </p:spTree>
    <p:extLst>
      <p:ext uri="{BB962C8B-B14F-4D97-AF65-F5344CB8AC3E}">
        <p14:creationId xmlns:p14="http://schemas.microsoft.com/office/powerpoint/2010/main" val="3844390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454722832"/>
              </p:ext>
            </p:extLst>
          </p:nvPr>
        </p:nvGraphicFramePr>
        <p:xfrm>
          <a:off x="449263" y="1463675"/>
          <a:ext cx="11345862" cy="471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a:t>Snow and Ice</a:t>
            </a:r>
          </a:p>
        </p:txBody>
      </p:sp>
    </p:spTree>
    <p:extLst>
      <p:ext uri="{BB962C8B-B14F-4D97-AF65-F5344CB8AC3E}">
        <p14:creationId xmlns:p14="http://schemas.microsoft.com/office/powerpoint/2010/main" val="441494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696726827"/>
              </p:ext>
            </p:extLst>
          </p:nvPr>
        </p:nvGraphicFramePr>
        <p:xfrm>
          <a:off x="418400" y="1080001"/>
          <a:ext cx="11334750"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 dirty="0">
                <a:sym typeface="Arial"/>
              </a:rPr>
              <a:t>Reductions of </a:t>
            </a:r>
            <a:r>
              <a:rPr lang="en-US" dirty="0">
                <a:sym typeface="Arial"/>
              </a:rPr>
              <a:t>S</a:t>
            </a:r>
            <a:r>
              <a:rPr lang="en" dirty="0">
                <a:sym typeface="Arial"/>
              </a:rPr>
              <a:t>now</a:t>
            </a:r>
            <a:r>
              <a:rPr lang="en-US" dirty="0">
                <a:sym typeface="Arial"/>
              </a:rPr>
              <a:t> and Ice</a:t>
            </a:r>
            <a:endParaRPr lang="en-US" dirty="0"/>
          </a:p>
        </p:txBody>
      </p:sp>
      <p:sp>
        <p:nvSpPr>
          <p:cNvPr id="4" name="Rectangle 3"/>
          <p:cNvSpPr/>
          <p:nvPr/>
        </p:nvSpPr>
        <p:spPr>
          <a:xfrm>
            <a:off x="2288736" y="6016109"/>
            <a:ext cx="7254358" cy="646331"/>
          </a:xfrm>
          <a:prstGeom prst="rect">
            <a:avLst/>
          </a:prstGeom>
          <a:solidFill>
            <a:schemeClr val="tx1"/>
          </a:solidFill>
        </p:spPr>
        <p:txBody>
          <a:bodyPr wrap="none">
            <a:spAutoFit/>
          </a:bodyPr>
          <a:lstStyle/>
          <a:p>
            <a:r>
              <a:rPr lang="en-SG" sz="3600" i="1" dirty="0">
                <a:solidFill>
                  <a:schemeClr val="bg1"/>
                </a:solidFill>
              </a:rPr>
              <a:t>Albedo</a:t>
            </a:r>
            <a:r>
              <a:rPr lang="en-SG" sz="3600" dirty="0">
                <a:solidFill>
                  <a:schemeClr val="bg1"/>
                </a:solidFill>
              </a:rPr>
              <a:t> is the "whiteness" of a surface</a:t>
            </a:r>
          </a:p>
        </p:txBody>
      </p:sp>
    </p:spTree>
    <p:extLst>
      <p:ext uri="{BB962C8B-B14F-4D97-AF65-F5344CB8AC3E}">
        <p14:creationId xmlns:p14="http://schemas.microsoft.com/office/powerpoint/2010/main" val="2485071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p:nvPr/>
        </p:nvSpPr>
        <p:spPr>
          <a:xfrm>
            <a:off x="3184526" y="722313"/>
            <a:ext cx="184149" cy="366711"/>
          </a:xfrm>
          <a:prstGeom prst="rect">
            <a:avLst/>
          </a:prstGeom>
          <a:noFill/>
          <a:ln>
            <a:noFill/>
          </a:ln>
        </p:spPr>
        <p:txBody>
          <a:bodyPr lIns="91425" tIns="45700" rIns="91425" bIns="45700" anchor="t" anchorCtr="0">
            <a:noAutofit/>
          </a:bodyPr>
          <a:lstStyle/>
          <a:p>
            <a:endParaRPr/>
          </a:p>
        </p:txBody>
      </p:sp>
      <p:sp>
        <p:nvSpPr>
          <p:cNvPr id="630" name="Shape 630"/>
          <p:cNvSpPr txBox="1"/>
          <p:nvPr/>
        </p:nvSpPr>
        <p:spPr>
          <a:xfrm>
            <a:off x="2133600" y="496670"/>
            <a:ext cx="8001000" cy="646331"/>
          </a:xfrm>
          <a:prstGeom prst="rect">
            <a:avLst/>
          </a:prstGeom>
          <a:noFill/>
          <a:ln>
            <a:noFill/>
          </a:ln>
        </p:spPr>
        <p:txBody>
          <a:bodyPr lIns="91425" tIns="45700" rIns="91425" bIns="45700" anchor="t" anchorCtr="0">
            <a:noAutofit/>
          </a:bodyPr>
          <a:lstStyle/>
          <a:p>
            <a:pPr>
              <a:buSzPct val="25000"/>
            </a:pPr>
            <a:endParaRPr lang="en" sz="3600" b="1" dirty="0">
              <a:solidFill>
                <a:srgbClr val="000000"/>
              </a:solidFill>
              <a:latin typeface="Arial"/>
              <a:ea typeface="Arial"/>
              <a:cs typeface="Arial"/>
              <a:sym typeface="Arial"/>
            </a:endParaRPr>
          </a:p>
        </p:txBody>
      </p:sp>
      <p:sp>
        <p:nvSpPr>
          <p:cNvPr id="631" name="Shape 631"/>
          <p:cNvSpPr txBox="1"/>
          <p:nvPr/>
        </p:nvSpPr>
        <p:spPr>
          <a:xfrm>
            <a:off x="1981200" y="1394287"/>
            <a:ext cx="8472518" cy="4170371"/>
          </a:xfrm>
          <a:prstGeom prst="rect">
            <a:avLst/>
          </a:prstGeom>
          <a:noFill/>
          <a:ln>
            <a:noFill/>
          </a:ln>
        </p:spPr>
        <p:txBody>
          <a:bodyPr lIns="91425" tIns="45700" rIns="91425" bIns="45700" anchor="t" anchorCtr="0">
            <a:noAutofit/>
          </a:bodyPr>
          <a:lstStyle/>
          <a:p>
            <a:endParaRPr lang="en" sz="2600" dirty="0">
              <a:solidFill>
                <a:srgbClr val="000000"/>
              </a:solidFill>
              <a:latin typeface="Arial"/>
              <a:ea typeface="Arial"/>
              <a:cs typeface="Arial"/>
              <a:sym typeface="Arial"/>
            </a:endParaRPr>
          </a:p>
        </p:txBody>
      </p:sp>
      <p:sp>
        <p:nvSpPr>
          <p:cNvPr id="5" name="Content Placeholder 4"/>
          <p:cNvSpPr>
            <a:spLocks noGrp="1"/>
          </p:cNvSpPr>
          <p:nvPr>
            <p:ph idx="1"/>
          </p:nvPr>
        </p:nvSpPr>
        <p:spPr/>
        <p:txBody>
          <a:bodyPr>
            <a:normAutofit/>
          </a:bodyPr>
          <a:lstStyle/>
          <a:p>
            <a:pPr>
              <a:spcAft>
                <a:spcPts val="600"/>
              </a:spcAft>
            </a:pPr>
            <a:r>
              <a:rPr lang="en-US" sz="3600" dirty="0"/>
              <a:t>El Niño in general occurs in every 3 to 7 years and appears around Christmas period.</a:t>
            </a:r>
          </a:p>
          <a:p>
            <a:pPr>
              <a:spcAft>
                <a:spcPts val="600"/>
              </a:spcAft>
            </a:pPr>
            <a:r>
              <a:rPr lang="en-US" sz="3600" dirty="0"/>
              <a:t>Droughts and floods occurring almost all continents are associated with El Niño.</a:t>
            </a:r>
          </a:p>
          <a:p>
            <a:pPr>
              <a:spcAft>
                <a:spcPts val="600"/>
              </a:spcAft>
            </a:pPr>
            <a:r>
              <a:rPr lang="en-US" sz="3600" dirty="0"/>
              <a:t>ENSO (El Niño Southern Oscillation) is caused by the shift of the atmospheric-oceanic conditions, due to the way the oceans store and transport heat. </a:t>
            </a:r>
          </a:p>
        </p:txBody>
      </p:sp>
      <p:sp>
        <p:nvSpPr>
          <p:cNvPr id="4" name="Title 3"/>
          <p:cNvSpPr>
            <a:spLocks noGrp="1"/>
          </p:cNvSpPr>
          <p:nvPr>
            <p:ph type="title"/>
          </p:nvPr>
        </p:nvSpPr>
        <p:spPr/>
        <p:txBody>
          <a:bodyPr/>
          <a:lstStyle/>
          <a:p>
            <a:r>
              <a:rPr lang="en-US" dirty="0"/>
              <a:t>El Niño and Global Warming</a:t>
            </a:r>
          </a:p>
        </p:txBody>
      </p:sp>
    </p:spTree>
    <p:extLst>
      <p:ext uri="{BB962C8B-B14F-4D97-AF65-F5344CB8AC3E}">
        <p14:creationId xmlns:p14="http://schemas.microsoft.com/office/powerpoint/2010/main" val="3406632913"/>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sldNum" sz="quarter" idx="12"/>
          </p:nvPr>
        </p:nvSpPr>
        <p:spPr>
          <a:prstGeom prst="rect">
            <a:avLst/>
          </a:prstGeom>
          <a:noFill/>
          <a:ln>
            <a:noFill/>
          </a:ln>
        </p:spPr>
        <p:txBody>
          <a:bodyPr vert="horz" lIns="91425" tIns="45700" rIns="91425" bIns="45700" rtlCol="0" anchor="ctr" anchorCtr="0">
            <a:noAutofit/>
          </a:bodyPr>
          <a:lstStyle/>
          <a:p>
            <a:pPr>
              <a:buSzPct val="25000"/>
            </a:pPr>
            <a:r>
              <a:rPr lang="en-US"/>
              <a:t> </a:t>
            </a:r>
          </a:p>
        </p:txBody>
      </p:sp>
      <p:sp>
        <p:nvSpPr>
          <p:cNvPr id="4" name="Title 3"/>
          <p:cNvSpPr>
            <a:spLocks noGrp="1"/>
          </p:cNvSpPr>
          <p:nvPr>
            <p:ph type="title"/>
          </p:nvPr>
        </p:nvSpPr>
        <p:spPr/>
        <p:txBody>
          <a:bodyPr/>
          <a:lstStyle/>
          <a:p>
            <a:r>
              <a:rPr lang="en-US" dirty="0"/>
              <a:t>At Decadal and Annual Time Scales</a:t>
            </a:r>
          </a:p>
        </p:txBody>
      </p:sp>
      <p:sp>
        <p:nvSpPr>
          <p:cNvPr id="576" name="Shape 576"/>
          <p:cNvSpPr txBox="1"/>
          <p:nvPr/>
        </p:nvSpPr>
        <p:spPr>
          <a:xfrm>
            <a:off x="1972680" y="935599"/>
            <a:ext cx="8304609" cy="2143125"/>
          </a:xfrm>
          <a:prstGeom prst="rect">
            <a:avLst/>
          </a:prstGeom>
          <a:noFill/>
          <a:ln>
            <a:noFill/>
          </a:ln>
        </p:spPr>
        <p:txBody>
          <a:bodyPr lIns="91425" tIns="45700" rIns="91425" bIns="45700" anchor="t" anchorCtr="0">
            <a:noAutofit/>
          </a:bodyPr>
          <a:lstStyle/>
          <a:p>
            <a:endParaRPr/>
          </a:p>
        </p:txBody>
      </p:sp>
      <p:sp>
        <p:nvSpPr>
          <p:cNvPr id="577" name="Shape 577"/>
          <p:cNvSpPr txBox="1"/>
          <p:nvPr/>
        </p:nvSpPr>
        <p:spPr>
          <a:xfrm>
            <a:off x="1752600" y="685801"/>
            <a:ext cx="8253506" cy="935597"/>
          </a:xfrm>
          <a:prstGeom prst="rect">
            <a:avLst/>
          </a:prstGeom>
          <a:noFill/>
          <a:ln>
            <a:noFill/>
          </a:ln>
        </p:spPr>
        <p:txBody>
          <a:bodyPr lIns="91425" tIns="45700" rIns="91425" bIns="45700" anchor="b" anchorCtr="0">
            <a:noAutofit/>
          </a:bodyPr>
          <a:lstStyle/>
          <a:p>
            <a:pPr algn="ctr">
              <a:buSzPct val="25000"/>
            </a:pPr>
            <a:endParaRPr lang="en-US" sz="4400" dirty="0">
              <a:solidFill>
                <a:srgbClr val="000000"/>
              </a:solidFill>
              <a:latin typeface="Cambria"/>
              <a:ea typeface="Cambria"/>
              <a:cs typeface="Cambria"/>
              <a:sym typeface="Cambria"/>
            </a:endParaRPr>
          </a:p>
        </p:txBody>
      </p:sp>
      <p:sp>
        <p:nvSpPr>
          <p:cNvPr id="7" name="Text Box 2"/>
          <p:cNvSpPr txBox="1">
            <a:spLocks noChangeArrowheads="1"/>
          </p:cNvSpPr>
          <p:nvPr/>
        </p:nvSpPr>
        <p:spPr bwMode="auto">
          <a:xfrm>
            <a:off x="224194" y="1577340"/>
            <a:ext cx="6199465" cy="194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tabLst>
                <a:tab pos="231775" algn="l"/>
                <a:tab pos="4803775" algn="l"/>
              </a:tabLst>
              <a:defRPr>
                <a:solidFill>
                  <a:schemeClr val="tx1"/>
                </a:solidFill>
                <a:latin typeface="Arial" charset="0"/>
                <a:ea typeface="ＭＳ Ｐゴシック" charset="0"/>
              </a:defRPr>
            </a:lvl1pPr>
            <a:lvl2pPr>
              <a:tabLst>
                <a:tab pos="231775" algn="l"/>
                <a:tab pos="4803775" algn="l"/>
              </a:tabLst>
              <a:defRPr>
                <a:solidFill>
                  <a:schemeClr val="tx1"/>
                </a:solidFill>
                <a:latin typeface="Arial" charset="0"/>
                <a:ea typeface="ＭＳ Ｐゴシック" charset="0"/>
              </a:defRPr>
            </a:lvl2pPr>
            <a:lvl3pPr>
              <a:tabLst>
                <a:tab pos="231775" algn="l"/>
                <a:tab pos="4803775" algn="l"/>
              </a:tabLst>
              <a:defRPr>
                <a:solidFill>
                  <a:schemeClr val="tx1"/>
                </a:solidFill>
                <a:latin typeface="Arial" charset="0"/>
                <a:ea typeface="ＭＳ Ｐゴシック" charset="0"/>
              </a:defRPr>
            </a:lvl3pPr>
            <a:lvl4pPr>
              <a:tabLst>
                <a:tab pos="231775" algn="l"/>
                <a:tab pos="4803775" algn="l"/>
              </a:tabLst>
              <a:defRPr>
                <a:solidFill>
                  <a:schemeClr val="tx1"/>
                </a:solidFill>
                <a:latin typeface="Arial" charset="0"/>
                <a:ea typeface="ＭＳ Ｐゴシック" charset="0"/>
              </a:defRPr>
            </a:lvl4pPr>
            <a:lvl5pPr>
              <a:tabLst>
                <a:tab pos="231775" algn="l"/>
                <a:tab pos="4803775" algn="l"/>
              </a:tabLst>
              <a:defRPr>
                <a:solidFill>
                  <a:schemeClr val="tx1"/>
                </a:solidFill>
                <a:latin typeface="Arial" charset="0"/>
                <a:ea typeface="ＭＳ Ｐゴシック" charset="0"/>
              </a:defRPr>
            </a:lvl5pPr>
            <a:lvl6pPr fontAlgn="base">
              <a:spcBef>
                <a:spcPct val="0"/>
              </a:spcBef>
              <a:spcAft>
                <a:spcPct val="0"/>
              </a:spcAft>
              <a:tabLst>
                <a:tab pos="231775" algn="l"/>
                <a:tab pos="4803775" algn="l"/>
              </a:tabLst>
              <a:defRPr>
                <a:solidFill>
                  <a:schemeClr val="tx1"/>
                </a:solidFill>
                <a:latin typeface="Arial" charset="0"/>
                <a:ea typeface="ＭＳ Ｐゴシック" charset="0"/>
              </a:defRPr>
            </a:lvl6pPr>
            <a:lvl7pPr fontAlgn="base">
              <a:spcBef>
                <a:spcPct val="0"/>
              </a:spcBef>
              <a:spcAft>
                <a:spcPct val="0"/>
              </a:spcAft>
              <a:tabLst>
                <a:tab pos="231775" algn="l"/>
                <a:tab pos="4803775" algn="l"/>
              </a:tabLst>
              <a:defRPr>
                <a:solidFill>
                  <a:schemeClr val="tx1"/>
                </a:solidFill>
                <a:latin typeface="Arial" charset="0"/>
                <a:ea typeface="ＭＳ Ｐゴシック" charset="0"/>
              </a:defRPr>
            </a:lvl7pPr>
            <a:lvl8pPr fontAlgn="base">
              <a:spcBef>
                <a:spcPct val="0"/>
              </a:spcBef>
              <a:spcAft>
                <a:spcPct val="0"/>
              </a:spcAft>
              <a:tabLst>
                <a:tab pos="231775" algn="l"/>
                <a:tab pos="4803775" algn="l"/>
              </a:tabLst>
              <a:defRPr>
                <a:solidFill>
                  <a:schemeClr val="tx1"/>
                </a:solidFill>
                <a:latin typeface="Arial" charset="0"/>
                <a:ea typeface="ＭＳ Ｐゴシック" charset="0"/>
              </a:defRPr>
            </a:lvl8pPr>
            <a:lvl9pPr fontAlgn="base">
              <a:spcBef>
                <a:spcPct val="0"/>
              </a:spcBef>
              <a:spcAft>
                <a:spcPct val="0"/>
              </a:spcAft>
              <a:tabLst>
                <a:tab pos="231775" algn="l"/>
                <a:tab pos="4803775" algn="l"/>
              </a:tabLst>
              <a:defRPr>
                <a:solidFill>
                  <a:schemeClr val="tx1"/>
                </a:solidFill>
                <a:latin typeface="Arial" charset="0"/>
                <a:ea typeface="ＭＳ Ｐゴシック" charset="0"/>
              </a:defRPr>
            </a:lvl9pPr>
          </a:lstStyle>
          <a:p>
            <a:pPr>
              <a:spcBef>
                <a:spcPct val="50000"/>
              </a:spcBef>
            </a:pPr>
            <a:r>
              <a:rPr lang="en-US" sz="2400" dirty="0">
                <a:solidFill>
                  <a:srgbClr val="0000CC"/>
                </a:solidFill>
                <a:latin typeface="Calibri"/>
                <a:cs typeface="Calibri"/>
              </a:rPr>
              <a:t>Decadal &amp; Annual-Scale Cycles</a:t>
            </a:r>
            <a:r>
              <a:rPr lang="en-US" sz="2400" b="1" dirty="0">
                <a:solidFill>
                  <a:srgbClr val="0000CC"/>
                </a:solidFill>
                <a:latin typeface="Calibri"/>
                <a:cs typeface="Calibri"/>
              </a:rPr>
              <a:t> </a:t>
            </a:r>
            <a:r>
              <a:rPr lang="en-US" sz="2400" dirty="0">
                <a:solidFill>
                  <a:srgbClr val="0000CC"/>
                </a:solidFill>
                <a:latin typeface="Calibri"/>
                <a:cs typeface="Calibri"/>
              </a:rPr>
              <a:t>(2 to 45 </a:t>
            </a:r>
            <a:r>
              <a:rPr lang="en-US" sz="2400" dirty="0" err="1">
                <a:solidFill>
                  <a:srgbClr val="0000CC"/>
                </a:solidFill>
                <a:latin typeface="Calibri"/>
                <a:cs typeface="Calibri"/>
              </a:rPr>
              <a:t>yr</a:t>
            </a:r>
            <a:r>
              <a:rPr lang="en-US" sz="2400" dirty="0">
                <a:solidFill>
                  <a:srgbClr val="0000CC"/>
                </a:solidFill>
                <a:latin typeface="Calibri"/>
                <a:cs typeface="Calibri"/>
              </a:rPr>
              <a:t> periods)</a:t>
            </a:r>
          </a:p>
          <a:p>
            <a:pPr marL="342900" indent="-342900">
              <a:spcBef>
                <a:spcPct val="50000"/>
              </a:spcBef>
              <a:buFont typeface="Wingdings" charset="2"/>
              <a:buChar char="§"/>
            </a:pPr>
            <a:r>
              <a:rPr lang="en-US" sz="2400" dirty="0">
                <a:solidFill>
                  <a:srgbClr val="0D0D0D"/>
                </a:solidFill>
                <a:latin typeface="Calibri"/>
                <a:cs typeface="Calibri"/>
              </a:rPr>
              <a:t>Pacific Decadal Oscillation 25 - 45 </a:t>
            </a:r>
            <a:r>
              <a:rPr lang="en-US" sz="2400" dirty="0" err="1">
                <a:solidFill>
                  <a:srgbClr val="0D0D0D"/>
                </a:solidFill>
                <a:latin typeface="Calibri"/>
                <a:cs typeface="Calibri"/>
              </a:rPr>
              <a:t>yr</a:t>
            </a:r>
            <a:r>
              <a:rPr lang="en-US" sz="2400" dirty="0">
                <a:solidFill>
                  <a:srgbClr val="0D0D0D"/>
                </a:solidFill>
                <a:latin typeface="Calibri"/>
                <a:cs typeface="Calibri"/>
              </a:rPr>
              <a:t> cycle </a:t>
            </a:r>
          </a:p>
          <a:p>
            <a:pPr marL="342900" indent="-342900">
              <a:spcBef>
                <a:spcPct val="50000"/>
              </a:spcBef>
              <a:buFont typeface="Wingdings" charset="2"/>
              <a:buChar char="§"/>
            </a:pPr>
            <a:r>
              <a:rPr lang="en-US" sz="2400" dirty="0">
                <a:solidFill>
                  <a:srgbClr val="0D0D0D"/>
                </a:solidFill>
                <a:latin typeface="Calibri"/>
                <a:cs typeface="Calibri"/>
              </a:rPr>
              <a:t>El Niño/La Niña (ENSO) 2 - 8 </a:t>
            </a:r>
            <a:r>
              <a:rPr lang="en-US" sz="2400" dirty="0" err="1">
                <a:solidFill>
                  <a:srgbClr val="0D0D0D"/>
                </a:solidFill>
                <a:latin typeface="Calibri"/>
                <a:cs typeface="Calibri"/>
              </a:rPr>
              <a:t>yr</a:t>
            </a:r>
            <a:r>
              <a:rPr lang="en-US" sz="2400" dirty="0">
                <a:solidFill>
                  <a:srgbClr val="0D0D0D"/>
                </a:solidFill>
                <a:latin typeface="Calibri"/>
                <a:cs typeface="Calibri"/>
              </a:rPr>
              <a:t> cycle        </a:t>
            </a:r>
          </a:p>
        </p:txBody>
      </p:sp>
      <p:sp>
        <p:nvSpPr>
          <p:cNvPr id="8" name="Text Box 11"/>
          <p:cNvSpPr txBox="1">
            <a:spLocks noChangeArrowheads="1"/>
          </p:cNvSpPr>
          <p:nvPr/>
        </p:nvSpPr>
        <p:spPr bwMode="auto">
          <a:xfrm>
            <a:off x="6524174" y="5925861"/>
            <a:ext cx="51381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a:t>Driven by changes in ocean circulation</a:t>
            </a:r>
          </a:p>
        </p:txBody>
      </p:sp>
      <p:pic>
        <p:nvPicPr>
          <p:cNvPr id="10" name="Picture 9"/>
          <p:cNvPicPr>
            <a:picLocks noChangeAspect="1"/>
          </p:cNvPicPr>
          <p:nvPr/>
        </p:nvPicPr>
        <p:blipFill>
          <a:blip r:embed="rId3"/>
          <a:stretch>
            <a:fillRect/>
          </a:stretch>
        </p:blipFill>
        <p:spPr>
          <a:xfrm>
            <a:off x="145775" y="4388803"/>
            <a:ext cx="6378399" cy="2332672"/>
          </a:xfrm>
          <a:prstGeom prst="rect">
            <a:avLst/>
          </a:prstGeom>
        </p:spPr>
      </p:pic>
      <p:pic>
        <p:nvPicPr>
          <p:cNvPr id="2" name="Picture 1"/>
          <p:cNvPicPr>
            <a:picLocks noChangeAspect="1"/>
          </p:cNvPicPr>
          <p:nvPr/>
        </p:nvPicPr>
        <p:blipFill>
          <a:blip r:embed="rId4"/>
          <a:stretch>
            <a:fillRect/>
          </a:stretch>
        </p:blipFill>
        <p:spPr>
          <a:xfrm>
            <a:off x="6381532" y="1080001"/>
            <a:ext cx="5644242" cy="3433581"/>
          </a:xfrm>
          <a:prstGeom prst="rect">
            <a:avLst/>
          </a:prstGeom>
        </p:spPr>
      </p:pic>
    </p:spTree>
    <p:extLst>
      <p:ext uri="{BB962C8B-B14F-4D97-AF65-F5344CB8AC3E}">
        <p14:creationId xmlns:p14="http://schemas.microsoft.com/office/powerpoint/2010/main" val="1894077277"/>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lvl="0"/>
            <a:r>
              <a:rPr lang="en-US" dirty="0">
                <a:sym typeface="Arial"/>
              </a:rPr>
              <a:t>What is </a:t>
            </a:r>
            <a:r>
              <a:rPr lang="en" b="1" dirty="0">
                <a:sym typeface="Arial"/>
              </a:rPr>
              <a:t>El Niño</a:t>
            </a:r>
            <a:r>
              <a:rPr lang="en-US" dirty="0">
                <a:sym typeface="Arial"/>
              </a:rPr>
              <a:t>?</a:t>
            </a:r>
          </a:p>
          <a:p>
            <a:pPr lvl="1"/>
            <a:r>
              <a:rPr lang="en-US" sz="3200" dirty="0"/>
              <a:t>El Niño is the prolonged warming in the Pacific Ocean sea surface temperature compared with the average value. It is a warming of at least 0.5°C (0.9°F) averaged over the east-central tropical Pacific Ocean.</a:t>
            </a:r>
          </a:p>
          <a:p>
            <a:pPr lvl="1"/>
            <a:r>
              <a:rPr lang="en" sz="3200" dirty="0">
                <a:sym typeface="Arial"/>
              </a:rPr>
              <a:t>A pattern of ocean surface temperature in the Pacific off the coast of South America, which has a large influence on world climate </a:t>
            </a:r>
            <a:r>
              <a:rPr lang="en" sz="3200" b="1" dirty="0">
                <a:sym typeface="Arial"/>
              </a:rPr>
              <a:t>(Houghton, 2009). </a:t>
            </a:r>
          </a:p>
        </p:txBody>
      </p:sp>
      <p:sp>
        <p:nvSpPr>
          <p:cNvPr id="2" name="Title 1"/>
          <p:cNvSpPr>
            <a:spLocks noGrp="1"/>
          </p:cNvSpPr>
          <p:nvPr>
            <p:ph type="title"/>
          </p:nvPr>
        </p:nvSpPr>
        <p:spPr/>
        <p:txBody>
          <a:bodyPr/>
          <a:lstStyle/>
          <a:p>
            <a:r>
              <a:rPr lang="en">
                <a:sym typeface="Arial"/>
              </a:rPr>
              <a:t>El Niño</a:t>
            </a:r>
            <a:endParaRPr lang="en-US" dirty="0"/>
          </a:p>
        </p:txBody>
      </p:sp>
    </p:spTree>
    <p:extLst>
      <p:ext uri="{BB962C8B-B14F-4D97-AF65-F5344CB8AC3E}">
        <p14:creationId xmlns:p14="http://schemas.microsoft.com/office/powerpoint/2010/main" val="1961118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i="1" dirty="0"/>
              <a:t>At the end of this session, students will be able to:</a:t>
            </a:r>
          </a:p>
          <a:p>
            <a:pPr lvl="0"/>
            <a:r>
              <a:rPr lang="en-US" dirty="0"/>
              <a:t>Distinguish climate from weather</a:t>
            </a:r>
          </a:p>
          <a:p>
            <a:pPr lvl="0"/>
            <a:r>
              <a:rPr lang="en-US" dirty="0"/>
              <a:t>Describe the components of the climate system </a:t>
            </a:r>
          </a:p>
          <a:p>
            <a:pPr lvl="0"/>
            <a:r>
              <a:rPr lang="en-US" dirty="0"/>
              <a:t>Explain how the components have changed</a:t>
            </a:r>
          </a:p>
          <a:p>
            <a:r>
              <a:rPr lang="en-US" dirty="0"/>
              <a:t>Explain the difference between climate variability and climate change</a:t>
            </a:r>
          </a:p>
        </p:txBody>
      </p:sp>
      <p:sp>
        <p:nvSpPr>
          <p:cNvPr id="2" name="Title 1"/>
          <p:cNvSpPr>
            <a:spLocks noGrp="1"/>
          </p:cNvSpPr>
          <p:nvPr>
            <p:ph type="title"/>
          </p:nvPr>
        </p:nvSpPr>
        <p:spPr/>
        <p:txBody>
          <a:bodyPr/>
          <a:lstStyle/>
          <a:p>
            <a:r>
              <a:rPr lang="en-AU" dirty="0"/>
              <a:t>Learning Objectives</a:t>
            </a:r>
          </a:p>
        </p:txBody>
      </p:sp>
    </p:spTree>
    <p:extLst>
      <p:ext uri="{BB962C8B-B14F-4D97-AF65-F5344CB8AC3E}">
        <p14:creationId xmlns:p14="http://schemas.microsoft.com/office/powerpoint/2010/main" val="4020465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943" y="1509486"/>
            <a:ext cx="11335657" cy="5074194"/>
          </a:xfrm>
        </p:spPr>
        <p:txBody>
          <a:bodyPr>
            <a:noAutofit/>
          </a:bodyPr>
          <a:lstStyle/>
          <a:p>
            <a:r>
              <a:rPr lang="en-US" sz="2800" dirty="0"/>
              <a:t>The first signs of an El Niño are:</a:t>
            </a:r>
          </a:p>
          <a:p>
            <a:pPr lvl="1"/>
            <a:r>
              <a:rPr lang="en-US" dirty="0"/>
              <a:t>Rise in surface pressure over the Indian Ocean, Indonesia and Australia</a:t>
            </a:r>
          </a:p>
          <a:p>
            <a:pPr lvl="1"/>
            <a:r>
              <a:rPr lang="en-US" dirty="0"/>
              <a:t>Fall in air pressure over Tahiti and the rest of the central and eastern Pacific Ocean  </a:t>
            </a:r>
          </a:p>
          <a:p>
            <a:pPr lvl="1"/>
            <a:r>
              <a:rPr lang="en-US" dirty="0"/>
              <a:t>Trade winds in the south Pacific weaken or head east</a:t>
            </a:r>
          </a:p>
          <a:p>
            <a:pPr lvl="1"/>
            <a:r>
              <a:rPr lang="en-US" dirty="0"/>
              <a:t>Warm air rises near Peru, causing rain in the northern Peruvian deserts</a:t>
            </a:r>
          </a:p>
          <a:p>
            <a:pPr lvl="1"/>
            <a:r>
              <a:rPr lang="en-US" dirty="0"/>
              <a:t>Warm water spreads from the west Pacific and the Indian Ocean to the east Pacific. It takes the rain with it, causing extensive drought in the western Pacific and rainfall in the normally dry eastern Pacific.</a:t>
            </a:r>
          </a:p>
        </p:txBody>
      </p:sp>
      <p:sp>
        <p:nvSpPr>
          <p:cNvPr id="2" name="Title 1"/>
          <p:cNvSpPr>
            <a:spLocks noGrp="1"/>
          </p:cNvSpPr>
          <p:nvPr>
            <p:ph type="title"/>
          </p:nvPr>
        </p:nvSpPr>
        <p:spPr/>
        <p:txBody>
          <a:bodyPr/>
          <a:lstStyle/>
          <a:p>
            <a:r>
              <a:rPr lang="en">
                <a:sym typeface="Arial"/>
              </a:rPr>
              <a:t>El Niño</a:t>
            </a:r>
            <a:endParaRPr lang="en-US" dirty="0"/>
          </a:p>
        </p:txBody>
      </p:sp>
    </p:spTree>
    <p:extLst>
      <p:ext uri="{BB962C8B-B14F-4D97-AF65-F5344CB8AC3E}">
        <p14:creationId xmlns:p14="http://schemas.microsoft.com/office/powerpoint/2010/main" val="3449923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9" name="Shape 609"/>
          <p:cNvSpPr/>
          <p:nvPr/>
        </p:nvSpPr>
        <p:spPr>
          <a:xfrm>
            <a:off x="2891732" y="1186632"/>
            <a:ext cx="7793908" cy="5677558"/>
          </a:xfrm>
          <a:prstGeom prst="rect">
            <a:avLst/>
          </a:prstGeom>
          <a:blipFill>
            <a:blip r:embed="rId3"/>
            <a:srcRect/>
            <a:stretch>
              <a:fillRect l="-3188" r="-4052"/>
            </a:stretch>
          </a:blipFill>
        </p:spPr>
      </p:sp>
      <p:sp>
        <p:nvSpPr>
          <p:cNvPr id="611" name="Shape 611"/>
          <p:cNvSpPr/>
          <p:nvPr/>
        </p:nvSpPr>
        <p:spPr>
          <a:xfrm>
            <a:off x="1524000" y="6417253"/>
            <a:ext cx="9144000" cy="369332"/>
          </a:xfrm>
          <a:prstGeom prst="rect">
            <a:avLst/>
          </a:prstGeom>
          <a:noFill/>
          <a:ln>
            <a:noFill/>
          </a:ln>
        </p:spPr>
        <p:txBody>
          <a:bodyPr lIns="91425" tIns="45700" rIns="91425" bIns="45700" anchor="t" anchorCtr="0">
            <a:noAutofit/>
          </a:bodyPr>
          <a:lstStyle/>
          <a:p>
            <a:pPr algn="ctr">
              <a:buSzPct val="25000"/>
            </a:pPr>
            <a:endParaRPr lang="en" dirty="0">
              <a:solidFill>
                <a:srgbClr val="000000"/>
              </a:solidFill>
              <a:latin typeface="Arial"/>
              <a:ea typeface="Arial"/>
              <a:cs typeface="Arial"/>
              <a:sym typeface="Arial"/>
            </a:endParaRPr>
          </a:p>
        </p:txBody>
      </p:sp>
      <p:sp>
        <p:nvSpPr>
          <p:cNvPr id="5" name="Title 1"/>
          <p:cNvSpPr>
            <a:spLocks noGrp="1"/>
          </p:cNvSpPr>
          <p:nvPr>
            <p:ph type="title"/>
          </p:nvPr>
        </p:nvSpPr>
        <p:spPr/>
        <p:txBody>
          <a:bodyPr>
            <a:noAutofit/>
          </a:bodyPr>
          <a:lstStyle/>
          <a:p>
            <a:pPr lvl="0"/>
            <a:r>
              <a:rPr lang="en" dirty="0"/>
              <a:t>El Niño</a:t>
            </a:r>
          </a:p>
        </p:txBody>
      </p:sp>
      <p:sp>
        <p:nvSpPr>
          <p:cNvPr id="6" name="Rectangle 5"/>
          <p:cNvSpPr/>
          <p:nvPr/>
        </p:nvSpPr>
        <p:spPr>
          <a:xfrm>
            <a:off x="1796665" y="1334702"/>
            <a:ext cx="2789583" cy="2321148"/>
          </a:xfrm>
          <a:prstGeom prst="rect">
            <a:avLst/>
          </a:prstGeom>
        </p:spPr>
        <p:txBody>
          <a:bodyPr wrap="square">
            <a:spAutoFit/>
          </a:bodyPr>
          <a:lstStyle/>
          <a:p>
            <a:pPr>
              <a:lnSpc>
                <a:spcPct val="110000"/>
              </a:lnSpc>
              <a:spcBef>
                <a:spcPts val="300"/>
              </a:spcBef>
              <a:spcAft>
                <a:spcPts val="300"/>
              </a:spcAft>
            </a:pPr>
            <a:r>
              <a:rPr lang="en" sz="2200" b="1" dirty="0"/>
              <a:t>El Niño: </a:t>
            </a:r>
            <a:r>
              <a:rPr lang="en" sz="2200" dirty="0"/>
              <a:t>Warm water pool approaches South American coast. Absence of cold upwelling increases warming</a:t>
            </a:r>
            <a:endParaRPr lang="en-US" sz="2200" dirty="0"/>
          </a:p>
        </p:txBody>
      </p:sp>
    </p:spTree>
    <p:extLst>
      <p:ext uri="{BB962C8B-B14F-4D97-AF65-F5344CB8AC3E}">
        <p14:creationId xmlns:p14="http://schemas.microsoft.com/office/powerpoint/2010/main" val="440796904"/>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9" name="Shape 619"/>
          <p:cNvSpPr/>
          <p:nvPr/>
        </p:nvSpPr>
        <p:spPr>
          <a:xfrm>
            <a:off x="2903414" y="1550786"/>
            <a:ext cx="7764587" cy="5307215"/>
          </a:xfrm>
          <a:prstGeom prst="rect">
            <a:avLst/>
          </a:prstGeom>
          <a:blipFill>
            <a:blip r:embed="rId3"/>
            <a:srcRect/>
            <a:stretch>
              <a:fillRect t="-1346" r="-4026" b="1346"/>
            </a:stretch>
          </a:blipFill>
        </p:spPr>
      </p:sp>
      <p:sp>
        <p:nvSpPr>
          <p:cNvPr id="623" name="Shape 623"/>
          <p:cNvSpPr/>
          <p:nvPr/>
        </p:nvSpPr>
        <p:spPr>
          <a:xfrm>
            <a:off x="1524000" y="6417253"/>
            <a:ext cx="9144000" cy="369332"/>
          </a:xfrm>
          <a:prstGeom prst="rect">
            <a:avLst/>
          </a:prstGeom>
          <a:noFill/>
          <a:ln>
            <a:noFill/>
          </a:ln>
        </p:spPr>
        <p:txBody>
          <a:bodyPr lIns="91425" tIns="45700" rIns="91425" bIns="45700" anchor="t" anchorCtr="0">
            <a:noAutofit/>
          </a:bodyPr>
          <a:lstStyle/>
          <a:p>
            <a:pPr algn="ctr">
              <a:buSzPct val="25000"/>
            </a:pPr>
            <a:endParaRPr lang="en" dirty="0">
              <a:solidFill>
                <a:srgbClr val="000000"/>
              </a:solidFill>
              <a:latin typeface="Arial"/>
              <a:ea typeface="Arial"/>
              <a:cs typeface="Arial"/>
              <a:sym typeface="Arial"/>
            </a:endParaRPr>
          </a:p>
        </p:txBody>
      </p:sp>
      <p:sp>
        <p:nvSpPr>
          <p:cNvPr id="6" name="Title 1"/>
          <p:cNvSpPr>
            <a:spLocks noGrp="1"/>
          </p:cNvSpPr>
          <p:nvPr>
            <p:ph type="title"/>
          </p:nvPr>
        </p:nvSpPr>
        <p:spPr/>
        <p:txBody>
          <a:bodyPr>
            <a:normAutofit/>
          </a:bodyPr>
          <a:lstStyle/>
          <a:p>
            <a:pPr lvl="0"/>
            <a:r>
              <a:rPr lang="en" dirty="0"/>
              <a:t>La Niña</a:t>
            </a:r>
          </a:p>
        </p:txBody>
      </p:sp>
      <p:sp>
        <p:nvSpPr>
          <p:cNvPr id="3" name="Rectangle 2"/>
          <p:cNvSpPr/>
          <p:nvPr/>
        </p:nvSpPr>
        <p:spPr>
          <a:xfrm>
            <a:off x="1981201" y="1329540"/>
            <a:ext cx="2789583" cy="2321148"/>
          </a:xfrm>
          <a:prstGeom prst="rect">
            <a:avLst/>
          </a:prstGeom>
        </p:spPr>
        <p:txBody>
          <a:bodyPr wrap="square">
            <a:spAutoFit/>
          </a:bodyPr>
          <a:lstStyle/>
          <a:p>
            <a:pPr>
              <a:lnSpc>
                <a:spcPct val="110000"/>
              </a:lnSpc>
              <a:spcBef>
                <a:spcPts val="300"/>
              </a:spcBef>
              <a:spcAft>
                <a:spcPts val="300"/>
              </a:spcAft>
            </a:pPr>
            <a:r>
              <a:rPr lang="en" sz="2200" b="1" dirty="0"/>
              <a:t>La Niña: </a:t>
            </a:r>
            <a:r>
              <a:rPr lang="en-US" sz="2200" dirty="0"/>
              <a:t>Equatorial winds gather warm water pool toward the west. Cold water upwells along South American coast</a:t>
            </a:r>
          </a:p>
        </p:txBody>
      </p:sp>
    </p:spTree>
    <p:extLst>
      <p:ext uri="{BB962C8B-B14F-4D97-AF65-F5344CB8AC3E}">
        <p14:creationId xmlns:p14="http://schemas.microsoft.com/office/powerpoint/2010/main" val="1163954384"/>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4" name="Shape 584"/>
          <p:cNvPicPr preferRelativeResize="0"/>
          <p:nvPr/>
        </p:nvPicPr>
        <p:blipFill rotWithShape="1">
          <a:blip r:embed="rId3"/>
          <a:srcRect l="10704" t="17300" r="7676" b="4852"/>
          <a:stretch/>
        </p:blipFill>
        <p:spPr>
          <a:xfrm>
            <a:off x="1122189" y="1858386"/>
            <a:ext cx="4805533" cy="3650799"/>
          </a:xfrm>
          <a:prstGeom prst="rect">
            <a:avLst/>
          </a:prstGeom>
          <a:noFill/>
          <a:ln>
            <a:noFill/>
          </a:ln>
        </p:spPr>
      </p:pic>
      <p:pic>
        <p:nvPicPr>
          <p:cNvPr id="585" name="Shape 585"/>
          <p:cNvPicPr preferRelativeResize="0"/>
          <p:nvPr/>
        </p:nvPicPr>
        <p:blipFill rotWithShape="1">
          <a:blip r:embed="rId4"/>
          <a:srcRect l="11029" t="17619" r="7350" b="4531"/>
          <a:stretch/>
        </p:blipFill>
        <p:spPr>
          <a:xfrm>
            <a:off x="6085775" y="1883786"/>
            <a:ext cx="4660938" cy="3600000"/>
          </a:xfrm>
          <a:prstGeom prst="rect">
            <a:avLst/>
          </a:prstGeom>
          <a:noFill/>
          <a:ln>
            <a:noFill/>
          </a:ln>
        </p:spPr>
      </p:pic>
      <p:sp>
        <p:nvSpPr>
          <p:cNvPr id="586" name="Shape 586"/>
          <p:cNvSpPr txBox="1"/>
          <p:nvPr/>
        </p:nvSpPr>
        <p:spPr>
          <a:xfrm>
            <a:off x="2936367" y="1381126"/>
            <a:ext cx="846994" cy="307777"/>
          </a:xfrm>
          <a:prstGeom prst="rect">
            <a:avLst/>
          </a:prstGeom>
          <a:noFill/>
          <a:ln>
            <a:noFill/>
          </a:ln>
        </p:spPr>
        <p:txBody>
          <a:bodyPr lIns="91425" tIns="45700" rIns="91425" bIns="45700" anchor="t" anchorCtr="0">
            <a:noAutofit/>
          </a:bodyPr>
          <a:lstStyle/>
          <a:p>
            <a:pPr>
              <a:buSzPct val="25000"/>
            </a:pPr>
            <a:r>
              <a:rPr lang="en-US" b="1" dirty="0">
                <a:solidFill>
                  <a:srgbClr val="17375E"/>
                </a:solidFill>
                <a:latin typeface="Calibri"/>
                <a:ea typeface="Calibri"/>
                <a:cs typeface="Calibri"/>
                <a:sym typeface="Calibri"/>
              </a:rPr>
              <a:t>SST °C</a:t>
            </a:r>
          </a:p>
        </p:txBody>
      </p:sp>
      <p:sp>
        <p:nvSpPr>
          <p:cNvPr id="587" name="Shape 587"/>
          <p:cNvSpPr txBox="1"/>
          <p:nvPr/>
        </p:nvSpPr>
        <p:spPr>
          <a:xfrm>
            <a:off x="7939810" y="1413524"/>
            <a:ext cx="952868" cy="307777"/>
          </a:xfrm>
          <a:prstGeom prst="rect">
            <a:avLst/>
          </a:prstGeom>
          <a:noFill/>
          <a:ln>
            <a:noFill/>
          </a:ln>
        </p:spPr>
        <p:txBody>
          <a:bodyPr lIns="91425" tIns="45700" rIns="91425" bIns="45700" anchor="t" anchorCtr="0">
            <a:noAutofit/>
          </a:bodyPr>
          <a:lstStyle/>
          <a:p>
            <a:pPr>
              <a:buSzPct val="25000"/>
            </a:pPr>
            <a:r>
              <a:rPr lang="en-US" b="1" dirty="0">
                <a:solidFill>
                  <a:srgbClr val="17375E"/>
                </a:solidFill>
                <a:latin typeface="Calibri"/>
                <a:ea typeface="Calibri"/>
                <a:cs typeface="Calibri"/>
                <a:sym typeface="Calibri"/>
              </a:rPr>
              <a:t>SST °C</a:t>
            </a:r>
          </a:p>
        </p:txBody>
      </p:sp>
      <p:sp>
        <p:nvSpPr>
          <p:cNvPr id="588" name="Shape 588"/>
          <p:cNvSpPr txBox="1"/>
          <p:nvPr/>
        </p:nvSpPr>
        <p:spPr>
          <a:xfrm>
            <a:off x="145775" y="3024905"/>
            <a:ext cx="979754" cy="369332"/>
          </a:xfrm>
          <a:prstGeom prst="rect">
            <a:avLst/>
          </a:prstGeom>
          <a:noFill/>
          <a:ln>
            <a:noFill/>
          </a:ln>
        </p:spPr>
        <p:txBody>
          <a:bodyPr lIns="91425" tIns="45700" rIns="91425" bIns="45700" anchor="t" anchorCtr="0">
            <a:noAutofit/>
          </a:bodyPr>
          <a:lstStyle/>
          <a:p>
            <a:pPr>
              <a:buSzPct val="25000"/>
            </a:pPr>
            <a:r>
              <a:rPr lang="en-US" b="1" dirty="0">
                <a:solidFill>
                  <a:srgbClr val="FF0000"/>
                </a:solidFill>
                <a:latin typeface="Calibri"/>
                <a:ea typeface="Calibri"/>
                <a:cs typeface="Calibri"/>
                <a:sym typeface="Calibri"/>
              </a:rPr>
              <a:t>El Niño</a:t>
            </a:r>
          </a:p>
        </p:txBody>
      </p:sp>
      <p:sp>
        <p:nvSpPr>
          <p:cNvPr id="589" name="Shape 589"/>
          <p:cNvSpPr txBox="1"/>
          <p:nvPr/>
        </p:nvSpPr>
        <p:spPr>
          <a:xfrm>
            <a:off x="10859592" y="3209571"/>
            <a:ext cx="1018226" cy="369332"/>
          </a:xfrm>
          <a:prstGeom prst="rect">
            <a:avLst/>
          </a:prstGeom>
          <a:noFill/>
          <a:ln>
            <a:noFill/>
          </a:ln>
        </p:spPr>
        <p:txBody>
          <a:bodyPr lIns="91425" tIns="45700" rIns="91425" bIns="45700" anchor="t" anchorCtr="0">
            <a:noAutofit/>
          </a:bodyPr>
          <a:lstStyle/>
          <a:p>
            <a:pPr>
              <a:buSzPct val="25000"/>
            </a:pPr>
            <a:r>
              <a:rPr lang="en-US" b="1" dirty="0">
                <a:solidFill>
                  <a:srgbClr val="00B0F0"/>
                </a:solidFill>
                <a:latin typeface="Calibri"/>
                <a:ea typeface="Calibri"/>
                <a:cs typeface="Calibri"/>
                <a:sym typeface="Calibri"/>
              </a:rPr>
              <a:t>La Niña</a:t>
            </a:r>
          </a:p>
        </p:txBody>
      </p:sp>
      <p:sp>
        <p:nvSpPr>
          <p:cNvPr id="592" name="Shape 592"/>
          <p:cNvSpPr txBox="1"/>
          <p:nvPr/>
        </p:nvSpPr>
        <p:spPr>
          <a:xfrm>
            <a:off x="2138025" y="5678668"/>
            <a:ext cx="2053309" cy="369332"/>
          </a:xfrm>
          <a:prstGeom prst="rect">
            <a:avLst/>
          </a:prstGeom>
          <a:noFill/>
          <a:ln>
            <a:noFill/>
          </a:ln>
        </p:spPr>
        <p:txBody>
          <a:bodyPr lIns="91425" tIns="45700" rIns="91425" bIns="45700" anchor="t" anchorCtr="0">
            <a:noAutofit/>
          </a:bodyPr>
          <a:lstStyle/>
          <a:p>
            <a:pPr>
              <a:buSzPct val="25000"/>
            </a:pPr>
            <a:r>
              <a:rPr lang="en-US" b="1" dirty="0">
                <a:solidFill>
                  <a:srgbClr val="FF0000"/>
                </a:solidFill>
                <a:latin typeface="Calibri"/>
                <a:ea typeface="Calibri"/>
                <a:cs typeface="Calibri"/>
                <a:sym typeface="Calibri"/>
              </a:rPr>
              <a:t>Droughts in SE Asia</a:t>
            </a:r>
          </a:p>
        </p:txBody>
      </p:sp>
      <p:sp>
        <p:nvSpPr>
          <p:cNvPr id="593" name="Shape 593"/>
          <p:cNvSpPr txBox="1"/>
          <p:nvPr/>
        </p:nvSpPr>
        <p:spPr>
          <a:xfrm>
            <a:off x="7352902" y="5646271"/>
            <a:ext cx="2126684" cy="369332"/>
          </a:xfrm>
          <a:prstGeom prst="rect">
            <a:avLst/>
          </a:prstGeom>
          <a:noFill/>
          <a:ln>
            <a:noFill/>
          </a:ln>
        </p:spPr>
        <p:txBody>
          <a:bodyPr lIns="91425" tIns="45700" rIns="91425" bIns="45700" anchor="t" anchorCtr="0">
            <a:noAutofit/>
          </a:bodyPr>
          <a:lstStyle/>
          <a:p>
            <a:pPr>
              <a:buSzPct val="25000"/>
            </a:pPr>
            <a:r>
              <a:rPr lang="en-US" b="1" dirty="0">
                <a:solidFill>
                  <a:srgbClr val="00B0F0"/>
                </a:solidFill>
                <a:latin typeface="Calibri"/>
                <a:ea typeface="Calibri"/>
                <a:cs typeface="Calibri"/>
                <a:sym typeface="Calibri"/>
              </a:rPr>
              <a:t>Flooding in SE Asia</a:t>
            </a:r>
          </a:p>
        </p:txBody>
      </p:sp>
      <p:sp>
        <p:nvSpPr>
          <p:cNvPr id="3" name="Title 2"/>
          <p:cNvSpPr>
            <a:spLocks noGrp="1"/>
          </p:cNvSpPr>
          <p:nvPr>
            <p:ph type="title"/>
          </p:nvPr>
        </p:nvSpPr>
        <p:spPr/>
        <p:txBody>
          <a:bodyPr>
            <a:noAutofit/>
          </a:bodyPr>
          <a:lstStyle/>
          <a:p>
            <a:r>
              <a:rPr lang="en-US" sz="3000" dirty="0"/>
              <a:t>Sea Surface Temperature Anomalies for El Niño (Dry) </a:t>
            </a:r>
            <a:br>
              <a:rPr lang="en-US" sz="3000" dirty="0"/>
            </a:br>
            <a:r>
              <a:rPr lang="en-US" sz="3000" dirty="0"/>
              <a:t>and La Niña (Wet) Conditions</a:t>
            </a:r>
          </a:p>
        </p:txBody>
      </p:sp>
    </p:spTree>
    <p:extLst>
      <p:ext uri="{BB962C8B-B14F-4D97-AF65-F5344CB8AC3E}">
        <p14:creationId xmlns:p14="http://schemas.microsoft.com/office/powerpoint/2010/main" val="2277736476"/>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7" name="Shape 637"/>
          <p:cNvSpPr txBox="1">
            <a:spLocks noGrp="1"/>
          </p:cNvSpPr>
          <p:nvPr>
            <p:ph idx="1"/>
          </p:nvPr>
        </p:nvSpPr>
        <p:spPr>
          <a:prstGeom prst="rect">
            <a:avLst/>
          </a:prstGeom>
          <a:noFill/>
          <a:ln>
            <a:noFill/>
          </a:ln>
        </p:spPr>
        <p:txBody>
          <a:bodyPr vert="horz" lIns="91425" tIns="45700" rIns="91425" bIns="45700" rtlCol="0" anchor="t" anchorCtr="0">
            <a:noAutofit/>
          </a:bodyPr>
          <a:lstStyle/>
          <a:p>
            <a:pPr marL="274320" indent="-274320" algn="ctr">
              <a:spcBef>
                <a:spcPts val="0"/>
              </a:spcBef>
              <a:spcAft>
                <a:spcPts val="0"/>
              </a:spcAft>
              <a:buClr>
                <a:schemeClr val="accent1"/>
              </a:buClr>
              <a:buSzPct val="25000"/>
              <a:buNone/>
            </a:pPr>
            <a:r>
              <a:rPr lang="en" sz="2800" dirty="0">
                <a:solidFill>
                  <a:srgbClr val="FFFF00"/>
                </a:solidFill>
                <a:latin typeface="Arial"/>
                <a:ea typeface="Arial"/>
                <a:cs typeface="Arial"/>
                <a:sym typeface="Arial"/>
              </a:rPr>
              <a:t>
</a:t>
            </a:r>
            <a:endParaRPr lang="fr-CH" sz="2800" dirty="0">
              <a:solidFill>
                <a:srgbClr val="FFFF00"/>
              </a:solidFill>
              <a:latin typeface="Arial"/>
              <a:ea typeface="Arial"/>
              <a:cs typeface="Arial"/>
              <a:sym typeface="Arial"/>
            </a:endParaRPr>
          </a:p>
          <a:p>
            <a:pPr marL="274320" indent="-274320" algn="ctr">
              <a:spcBef>
                <a:spcPts val="0"/>
              </a:spcBef>
              <a:spcAft>
                <a:spcPts val="0"/>
              </a:spcAft>
              <a:buClr>
                <a:schemeClr val="accent1"/>
              </a:buClr>
              <a:buSzPct val="25000"/>
              <a:buNone/>
            </a:pPr>
            <a:endParaRPr lang="fr-CH" sz="2800" dirty="0">
              <a:solidFill>
                <a:srgbClr val="FFFF00"/>
              </a:solidFill>
              <a:latin typeface="Arial"/>
              <a:ea typeface="Arial"/>
              <a:cs typeface="Arial"/>
              <a:sym typeface="Arial"/>
              <a:rtl val="0"/>
            </a:endParaRPr>
          </a:p>
          <a:p>
            <a:pPr marL="274320" indent="-274320" algn="ctr">
              <a:spcBef>
                <a:spcPts val="0"/>
              </a:spcBef>
              <a:spcAft>
                <a:spcPts val="0"/>
              </a:spcAft>
              <a:buClr>
                <a:schemeClr val="accent1"/>
              </a:buClr>
              <a:buSzPct val="25000"/>
              <a:buNone/>
            </a:pPr>
            <a:r>
              <a:rPr lang="en" sz="3200" b="1" dirty="0">
                <a:solidFill>
                  <a:srgbClr val="FFFF00"/>
                </a:solidFill>
                <a:latin typeface="Arial"/>
                <a:ea typeface="Arial"/>
                <a:cs typeface="Arial"/>
                <a:sym typeface="Arial"/>
                <a:rtl val="0"/>
              </a:rPr>
              <a:t> </a:t>
            </a:r>
          </a:p>
          <a:p>
            <a:pPr marL="274320" indent="-274320" algn="ctr">
              <a:spcBef>
                <a:spcPts val="0"/>
              </a:spcBef>
              <a:spcAft>
                <a:spcPts val="0"/>
              </a:spcAft>
              <a:buClr>
                <a:schemeClr val="accent1"/>
              </a:buClr>
              <a:buSzPct val="25000"/>
              <a:buNone/>
            </a:pPr>
            <a:r>
              <a:rPr lang="en" sz="3200" b="1" dirty="0">
                <a:solidFill>
                  <a:srgbClr val="FFFF00"/>
                </a:solidFill>
                <a:latin typeface="Arial"/>
                <a:ea typeface="Arial"/>
                <a:cs typeface="Arial"/>
                <a:sym typeface="Arial"/>
                <a:hlinkClick r:id="rId3"/>
                <a:rtl val="0"/>
              </a:rPr>
              <a:t>El Niño and La Niña</a:t>
            </a:r>
            <a:endParaRPr lang="en" sz="3200" b="1" dirty="0">
              <a:solidFill>
                <a:srgbClr val="FFFF00"/>
              </a:solidFill>
              <a:latin typeface="Arial"/>
              <a:ea typeface="Arial"/>
              <a:cs typeface="Arial"/>
              <a:sym typeface="Arial"/>
              <a:rtl val="0"/>
            </a:endParaRPr>
          </a:p>
        </p:txBody>
      </p:sp>
      <p:sp>
        <p:nvSpPr>
          <p:cNvPr id="3" name="Title 2"/>
          <p:cNvSpPr>
            <a:spLocks noGrp="1"/>
          </p:cNvSpPr>
          <p:nvPr>
            <p:ph type="title"/>
          </p:nvPr>
        </p:nvSpPr>
        <p:spPr/>
        <p:txBody>
          <a:bodyPr/>
          <a:lstStyle/>
          <a:p>
            <a:r>
              <a:rPr lang="en-US" dirty="0"/>
              <a:t>Video: El Niño y La Niña</a:t>
            </a:r>
          </a:p>
        </p:txBody>
      </p:sp>
      <p:sp>
        <p:nvSpPr>
          <p:cNvPr id="2" name="TextBox 1"/>
          <p:cNvSpPr txBox="1"/>
          <p:nvPr/>
        </p:nvSpPr>
        <p:spPr>
          <a:xfrm>
            <a:off x="3200400" y="5646068"/>
            <a:ext cx="5867400" cy="369332"/>
          </a:xfrm>
          <a:prstGeom prst="rect">
            <a:avLst/>
          </a:prstGeom>
          <a:noFill/>
        </p:spPr>
        <p:txBody>
          <a:bodyPr wrap="square" rtlCol="0">
            <a:spAutoFit/>
          </a:bodyPr>
          <a:lstStyle/>
          <a:p>
            <a:r>
              <a:rPr lang="en-US" dirty="0">
                <a:solidFill>
                  <a:srgbClr val="FFFF00"/>
                </a:solidFill>
                <a:latin typeface="Lucida Grande"/>
                <a:ea typeface="Lucida Grande"/>
                <a:cs typeface="Lucida Grande"/>
                <a:hlinkClick r:id="rId3"/>
              </a:rPr>
              <a:t>https://www.youtube.com/</a:t>
            </a:r>
            <a:r>
              <a:rPr lang="en-US" dirty="0" err="1">
                <a:solidFill>
                  <a:srgbClr val="FFFF00"/>
                </a:solidFill>
                <a:latin typeface="Lucida Grande"/>
                <a:ea typeface="Lucida Grande"/>
                <a:cs typeface="Lucida Grande"/>
                <a:hlinkClick r:id="rId3"/>
              </a:rPr>
              <a:t>watch?v</a:t>
            </a:r>
            <a:r>
              <a:rPr lang="en-US" dirty="0">
                <a:solidFill>
                  <a:srgbClr val="FFFF00"/>
                </a:solidFill>
                <a:latin typeface="Lucida Grande"/>
                <a:ea typeface="Lucida Grande"/>
                <a:cs typeface="Lucida Grande"/>
                <a:hlinkClick r:id="rId3"/>
              </a:rPr>
              <a:t>=7FVZrw7bk1w</a:t>
            </a:r>
            <a:endParaRPr lang="en-US" dirty="0">
              <a:solidFill>
                <a:srgbClr val="FFFF00"/>
              </a:solidFill>
            </a:endParaRPr>
          </a:p>
        </p:txBody>
      </p:sp>
      <p:pic>
        <p:nvPicPr>
          <p:cNvPr id="4" name="Picture 3"/>
          <p:cNvPicPr>
            <a:picLocks noChangeAspect="1"/>
          </p:cNvPicPr>
          <p:nvPr/>
        </p:nvPicPr>
        <p:blipFill>
          <a:blip r:embed="rId4"/>
          <a:stretch>
            <a:fillRect/>
          </a:stretch>
        </p:blipFill>
        <p:spPr>
          <a:xfrm>
            <a:off x="3508772" y="1681726"/>
            <a:ext cx="5042602" cy="3534215"/>
          </a:xfrm>
          <a:prstGeom prst="rect">
            <a:avLst/>
          </a:prstGeom>
        </p:spPr>
      </p:pic>
    </p:spTree>
    <p:extLst>
      <p:ext uri="{BB962C8B-B14F-4D97-AF65-F5344CB8AC3E}">
        <p14:creationId xmlns:p14="http://schemas.microsoft.com/office/powerpoint/2010/main" val="3270907588"/>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343" y="1454727"/>
            <a:ext cx="11538857" cy="4722236"/>
          </a:xfrm>
        </p:spPr>
        <p:txBody>
          <a:bodyPr>
            <a:noAutofit/>
          </a:bodyPr>
          <a:lstStyle/>
          <a:p>
            <a:pPr marL="0" indent="0">
              <a:lnSpc>
                <a:spcPct val="120000"/>
              </a:lnSpc>
              <a:buNone/>
            </a:pPr>
            <a:r>
              <a:rPr lang="en-US" sz="2800" dirty="0">
                <a:latin typeface="Calibri"/>
                <a:cs typeface="Calibri"/>
              </a:rPr>
              <a:t>IPCC, 3</a:t>
            </a:r>
            <a:r>
              <a:rPr lang="en-US" sz="2800" baseline="30000" dirty="0">
                <a:latin typeface="Calibri"/>
                <a:cs typeface="Calibri"/>
              </a:rPr>
              <a:t>rd</a:t>
            </a:r>
            <a:r>
              <a:rPr lang="en-US" sz="2800" dirty="0">
                <a:latin typeface="Calibri"/>
                <a:cs typeface="Calibri"/>
              </a:rPr>
              <a:t> Assessment Report:</a:t>
            </a:r>
          </a:p>
          <a:p>
            <a:pPr marL="400050" lvl="1" indent="0">
              <a:lnSpc>
                <a:spcPct val="120000"/>
              </a:lnSpc>
              <a:buNone/>
            </a:pPr>
            <a:r>
              <a:rPr lang="en-US" sz="2000" i="1" dirty="0">
                <a:solidFill>
                  <a:srgbClr val="FF0000"/>
                </a:solidFill>
                <a:latin typeface="Calibri"/>
                <a:cs typeface="Calibri"/>
              </a:rPr>
              <a:t>Climate change:</a:t>
            </a:r>
            <a:r>
              <a:rPr lang="en-US" sz="2000" dirty="0">
                <a:latin typeface="Calibri"/>
                <a:cs typeface="Calibri"/>
              </a:rPr>
              <a:t> a statistically significant variation in either the mean state of the climate  or in its variability, persisting for an extended period (typically decades or longer). </a:t>
            </a:r>
          </a:p>
          <a:p>
            <a:pPr marL="400050" lvl="1" indent="0">
              <a:lnSpc>
                <a:spcPct val="120000"/>
              </a:lnSpc>
              <a:buNone/>
            </a:pPr>
            <a:r>
              <a:rPr lang="en-US" sz="2000" i="1" dirty="0">
                <a:solidFill>
                  <a:srgbClr val="FF0000"/>
                </a:solidFill>
                <a:latin typeface="Calibri"/>
                <a:cs typeface="Calibri"/>
              </a:rPr>
              <a:t>Climate change </a:t>
            </a:r>
            <a:r>
              <a:rPr lang="en-US" sz="2000" dirty="0">
                <a:latin typeface="Calibri"/>
                <a:cs typeface="Calibri"/>
              </a:rPr>
              <a:t>may be due to natural internal processes or external </a:t>
            </a:r>
            <a:r>
              <a:rPr lang="en-US" sz="2000" dirty="0" err="1">
                <a:latin typeface="Calibri"/>
                <a:cs typeface="Calibri"/>
              </a:rPr>
              <a:t>forcings</a:t>
            </a:r>
            <a:r>
              <a:rPr lang="en-US" sz="2000" dirty="0">
                <a:latin typeface="Calibri"/>
                <a:cs typeface="Calibri"/>
              </a:rPr>
              <a:t>, or to persistent anthropogenic  changes in the composition of the atmosphere  or in land use . </a:t>
            </a:r>
          </a:p>
          <a:p>
            <a:pPr marL="6350" lvl="1" indent="0">
              <a:lnSpc>
                <a:spcPct val="120000"/>
              </a:lnSpc>
              <a:buNone/>
            </a:pPr>
            <a:r>
              <a:rPr lang="en-US" dirty="0">
                <a:latin typeface="Calibri"/>
                <a:cs typeface="Calibri"/>
              </a:rPr>
              <a:t>UNFCCC, Article 1:</a:t>
            </a:r>
          </a:p>
          <a:p>
            <a:pPr marL="400050" lvl="1" indent="0">
              <a:lnSpc>
                <a:spcPct val="120000"/>
              </a:lnSpc>
              <a:buNone/>
            </a:pPr>
            <a:r>
              <a:rPr lang="en-US" sz="2000" i="1" dirty="0">
                <a:solidFill>
                  <a:srgbClr val="FF0000"/>
                </a:solidFill>
                <a:latin typeface="Calibri"/>
                <a:cs typeface="Calibri"/>
              </a:rPr>
              <a:t>“climate change”: </a:t>
            </a:r>
            <a:r>
              <a:rPr lang="en-US" sz="2000" dirty="0">
                <a:latin typeface="Calibri"/>
                <a:cs typeface="Calibri"/>
              </a:rPr>
              <a:t>“a change of climate which is attributed directly or indirectly to human activity that alters the composition of the global atmosphere and which is in addition to natural climate variability observed over comparable time periods.”</a:t>
            </a:r>
          </a:p>
        </p:txBody>
      </p:sp>
      <p:sp>
        <p:nvSpPr>
          <p:cNvPr id="2" name="Title 1"/>
          <p:cNvSpPr>
            <a:spLocks noGrp="1"/>
          </p:cNvSpPr>
          <p:nvPr>
            <p:ph type="title"/>
          </p:nvPr>
        </p:nvSpPr>
        <p:spPr/>
        <p:txBody>
          <a:bodyPr/>
          <a:lstStyle/>
          <a:p>
            <a:r>
              <a:rPr lang="en-US" dirty="0"/>
              <a:t>What is Climate Change? </a:t>
            </a:r>
          </a:p>
        </p:txBody>
      </p:sp>
    </p:spTree>
    <p:extLst>
      <p:ext uri="{BB962C8B-B14F-4D97-AF65-F5344CB8AC3E}">
        <p14:creationId xmlns:p14="http://schemas.microsoft.com/office/powerpoint/2010/main" val="4225266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nSpc>
                <a:spcPct val="120000"/>
              </a:lnSpc>
              <a:buNone/>
            </a:pPr>
            <a:r>
              <a:rPr lang="en-US" b="1" dirty="0">
                <a:latin typeface="Calibri"/>
                <a:cs typeface="Calibri"/>
              </a:rPr>
              <a:t>IPCC, 3</a:t>
            </a:r>
            <a:r>
              <a:rPr lang="en-US" b="1" baseline="30000" dirty="0">
                <a:latin typeface="Calibri"/>
                <a:cs typeface="Calibri"/>
              </a:rPr>
              <a:t>rd</a:t>
            </a:r>
            <a:r>
              <a:rPr lang="en-US" b="1" dirty="0">
                <a:latin typeface="Calibri"/>
                <a:cs typeface="Calibri"/>
              </a:rPr>
              <a:t> AR: </a:t>
            </a:r>
          </a:p>
          <a:p>
            <a:pPr marL="457200" lvl="1" indent="0">
              <a:lnSpc>
                <a:spcPct val="120000"/>
              </a:lnSpc>
              <a:buNone/>
            </a:pPr>
            <a:r>
              <a:rPr lang="en-US" i="1" dirty="0">
                <a:solidFill>
                  <a:srgbClr val="FF0000"/>
                </a:solidFill>
                <a:latin typeface="Calibri"/>
                <a:cs typeface="Calibri"/>
              </a:rPr>
              <a:t>Climate variability </a:t>
            </a:r>
            <a:r>
              <a:rPr lang="en-US" dirty="0">
                <a:latin typeface="Calibri"/>
                <a:cs typeface="Calibri"/>
              </a:rPr>
              <a:t>refers to variations in the mean state and other statistics (such as the occurrence of extremes, etc.) of the climate  on all temporal and spatial scales  beyond that of individual weather events. </a:t>
            </a:r>
            <a:r>
              <a:rPr lang="en-US" i="1" dirty="0">
                <a:latin typeface="Calibri"/>
                <a:cs typeface="Calibri"/>
              </a:rPr>
              <a:t>Variability</a:t>
            </a:r>
            <a:r>
              <a:rPr lang="en-US" dirty="0">
                <a:latin typeface="Calibri"/>
                <a:cs typeface="Calibri"/>
              </a:rPr>
              <a:t> may be due to natural internal processes within the climate system  (internal variability), or to variations in natural or anthropogenic external forcing  (external variability)</a:t>
            </a:r>
          </a:p>
        </p:txBody>
      </p:sp>
      <p:sp>
        <p:nvSpPr>
          <p:cNvPr id="2" name="Title 1"/>
          <p:cNvSpPr>
            <a:spLocks noGrp="1"/>
          </p:cNvSpPr>
          <p:nvPr>
            <p:ph type="title"/>
          </p:nvPr>
        </p:nvSpPr>
        <p:spPr/>
        <p:txBody>
          <a:bodyPr/>
          <a:lstStyle/>
          <a:p>
            <a:r>
              <a:rPr lang="en-US" dirty="0"/>
              <a:t>What is Climate Variability?</a:t>
            </a:r>
          </a:p>
        </p:txBody>
      </p:sp>
    </p:spTree>
    <p:extLst>
      <p:ext uri="{BB962C8B-B14F-4D97-AF65-F5344CB8AC3E}">
        <p14:creationId xmlns:p14="http://schemas.microsoft.com/office/powerpoint/2010/main" val="3817895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de-DE" dirty="0"/>
              <a:t>Let the students work in group</a:t>
            </a:r>
          </a:p>
          <a:p>
            <a:r>
              <a:rPr lang="de-DE" dirty="0"/>
              <a:t>They can draw the indicators</a:t>
            </a:r>
          </a:p>
          <a:p>
            <a:r>
              <a:rPr lang="de-DE" dirty="0"/>
              <a:t>They can list the indicator</a:t>
            </a:r>
          </a:p>
          <a:p>
            <a:r>
              <a:rPr lang="de-DE" dirty="0"/>
              <a:t>Let them present the results and discuss amongst themselves</a:t>
            </a:r>
            <a:endParaRPr lang="en-US" dirty="0"/>
          </a:p>
        </p:txBody>
      </p:sp>
      <p:sp>
        <p:nvSpPr>
          <p:cNvPr id="3" name="Title 2"/>
          <p:cNvSpPr>
            <a:spLocks noGrp="1"/>
          </p:cNvSpPr>
          <p:nvPr>
            <p:ph type="title"/>
          </p:nvPr>
        </p:nvSpPr>
        <p:spPr/>
        <p:txBody>
          <a:bodyPr>
            <a:normAutofit fontScale="90000"/>
          </a:bodyPr>
          <a:lstStyle/>
          <a:p>
            <a:r>
              <a:rPr lang="en-US" dirty="0"/>
              <a:t>What are the Primary Indicators of Climate Change?</a:t>
            </a:r>
          </a:p>
        </p:txBody>
      </p:sp>
    </p:spTree>
    <p:extLst>
      <p:ext uri="{BB962C8B-B14F-4D97-AF65-F5344CB8AC3E}">
        <p14:creationId xmlns:p14="http://schemas.microsoft.com/office/powerpoint/2010/main" val="669006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What are the Primary Indicators of Climate Change?</a:t>
            </a:r>
          </a:p>
        </p:txBody>
      </p:sp>
      <p:pic>
        <p:nvPicPr>
          <p:cNvPr id="5" name="Picture 4"/>
          <p:cNvPicPr>
            <a:picLocks noChangeAspect="1"/>
          </p:cNvPicPr>
          <p:nvPr/>
        </p:nvPicPr>
        <p:blipFill>
          <a:blip r:embed="rId3"/>
          <a:stretch>
            <a:fillRect/>
          </a:stretch>
        </p:blipFill>
        <p:spPr>
          <a:xfrm>
            <a:off x="1519171" y="1154515"/>
            <a:ext cx="9153661" cy="4850780"/>
          </a:xfrm>
          <a:prstGeom prst="rect">
            <a:avLst/>
          </a:prstGeom>
        </p:spPr>
      </p:pic>
    </p:spTree>
    <p:extLst>
      <p:ext uri="{BB962C8B-B14F-4D97-AF65-F5344CB8AC3E}">
        <p14:creationId xmlns:p14="http://schemas.microsoft.com/office/powerpoint/2010/main" val="1337438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9" name="Shape 649"/>
          <p:cNvSpPr txBox="1">
            <a:spLocks noGrp="1"/>
          </p:cNvSpPr>
          <p:nvPr>
            <p:ph idx="1"/>
          </p:nvPr>
        </p:nvSpPr>
        <p:spPr/>
        <p:txBody>
          <a:bodyPr/>
          <a:lstStyle/>
          <a:p>
            <a:pPr>
              <a:lnSpc>
                <a:spcPct val="125000"/>
              </a:lnSpc>
              <a:spcAft>
                <a:spcPts val="600"/>
              </a:spcAft>
            </a:pPr>
            <a:r>
              <a:rPr lang="en" dirty="0">
                <a:sym typeface="Arial"/>
              </a:rPr>
              <a:t>Increases in global sea and air temperatures</a:t>
            </a:r>
          </a:p>
          <a:p>
            <a:pPr>
              <a:lnSpc>
                <a:spcPct val="125000"/>
              </a:lnSpc>
              <a:spcAft>
                <a:spcPts val="600"/>
              </a:spcAft>
            </a:pPr>
            <a:r>
              <a:rPr lang="en" dirty="0">
                <a:sym typeface="Arial"/>
              </a:rPr>
              <a:t>Widespread melting of snow and ice</a:t>
            </a:r>
          </a:p>
          <a:p>
            <a:pPr>
              <a:lnSpc>
                <a:spcPct val="125000"/>
              </a:lnSpc>
              <a:spcAft>
                <a:spcPts val="600"/>
              </a:spcAft>
            </a:pPr>
            <a:r>
              <a:rPr lang="en" dirty="0">
                <a:sym typeface="Arial"/>
              </a:rPr>
              <a:t>Rising global sea level</a:t>
            </a:r>
            <a:endParaRPr lang="en-US" dirty="0">
              <a:sym typeface="Arial"/>
            </a:endParaRPr>
          </a:p>
          <a:p>
            <a:pPr>
              <a:lnSpc>
                <a:spcPct val="125000"/>
              </a:lnSpc>
              <a:spcAft>
                <a:spcPts val="600"/>
              </a:spcAft>
            </a:pPr>
            <a:r>
              <a:rPr lang="en-US" dirty="0">
                <a:sym typeface="Arial"/>
              </a:rPr>
              <a:t>What other effects? </a:t>
            </a:r>
            <a:endParaRPr lang="en" dirty="0">
              <a:sym typeface="Arial"/>
            </a:endParaRPr>
          </a:p>
          <a:p>
            <a:pPr lvl="0"/>
            <a:endParaRPr lang="en" dirty="0">
              <a:sym typeface="Arial"/>
            </a:endParaRPr>
          </a:p>
        </p:txBody>
      </p:sp>
      <p:sp>
        <p:nvSpPr>
          <p:cNvPr id="3" name="Title 2"/>
          <p:cNvSpPr>
            <a:spLocks noGrp="1"/>
          </p:cNvSpPr>
          <p:nvPr>
            <p:ph type="title"/>
          </p:nvPr>
        </p:nvSpPr>
        <p:spPr/>
        <p:txBody>
          <a:bodyPr/>
          <a:lstStyle/>
          <a:p>
            <a:r>
              <a:rPr lang="en-US"/>
              <a:t>Warming of Climate</a:t>
            </a:r>
            <a:endParaRPr lang="en-US" dirty="0"/>
          </a:p>
        </p:txBody>
      </p:sp>
    </p:spTree>
    <p:extLst>
      <p:ext uri="{BB962C8B-B14F-4D97-AF65-F5344CB8AC3E}">
        <p14:creationId xmlns:p14="http://schemas.microsoft.com/office/powerpoint/2010/main" val="3986787139"/>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0" indent="0">
              <a:buNone/>
            </a:pPr>
            <a:r>
              <a:rPr lang="en-US" sz="2400" dirty="0"/>
              <a:t>List the following things about climate science and climate change:</a:t>
            </a:r>
          </a:p>
        </p:txBody>
      </p:sp>
      <p:sp>
        <p:nvSpPr>
          <p:cNvPr id="2" name="Title 1"/>
          <p:cNvSpPr>
            <a:spLocks noGrp="1"/>
          </p:cNvSpPr>
          <p:nvPr>
            <p:ph type="title"/>
          </p:nvPr>
        </p:nvSpPr>
        <p:spPr/>
        <p:txBody>
          <a:bodyPr/>
          <a:lstStyle/>
          <a:p>
            <a:r>
              <a:rPr lang="en-US" dirty="0"/>
              <a:t>Exercise: What Do You Know? </a:t>
            </a:r>
          </a:p>
        </p:txBody>
      </p:sp>
      <p:graphicFrame>
        <p:nvGraphicFramePr>
          <p:cNvPr id="4" name="Table 3"/>
          <p:cNvGraphicFramePr>
            <a:graphicFrameLocks noGrp="1"/>
          </p:cNvGraphicFramePr>
          <p:nvPr>
            <p:extLst>
              <p:ext uri="{D42A27DB-BD31-4B8C-83A1-F6EECF244321}">
                <p14:modId xmlns:p14="http://schemas.microsoft.com/office/powerpoint/2010/main" val="29143711"/>
              </p:ext>
            </p:extLst>
          </p:nvPr>
        </p:nvGraphicFramePr>
        <p:xfrm>
          <a:off x="2009075" y="1869526"/>
          <a:ext cx="8153400" cy="3276601"/>
        </p:xfrm>
        <a:graphic>
          <a:graphicData uri="http://schemas.openxmlformats.org/drawingml/2006/table">
            <a:tbl>
              <a:tblPr firstRow="1" bandRow="1">
                <a:tableStyleId>{ED083AE6-46FA-4A59-8FB0-9F97EB10719F}</a:tableStyleId>
              </a:tblPr>
              <a:tblGrid>
                <a:gridCol w="4468690">
                  <a:extLst>
                    <a:ext uri="{9D8B030D-6E8A-4147-A177-3AD203B41FA5}">
                      <a16:colId xmlns:a16="http://schemas.microsoft.com/office/drawing/2014/main" xmlns="" val="20000"/>
                    </a:ext>
                  </a:extLst>
                </a:gridCol>
                <a:gridCol w="3684710">
                  <a:extLst>
                    <a:ext uri="{9D8B030D-6E8A-4147-A177-3AD203B41FA5}">
                      <a16:colId xmlns:a16="http://schemas.microsoft.com/office/drawing/2014/main" xmlns="" val="20001"/>
                    </a:ext>
                  </a:extLst>
                </a:gridCol>
              </a:tblGrid>
              <a:tr h="1104072">
                <a:tc>
                  <a:txBody>
                    <a:bodyPr/>
                    <a:lstStyle/>
                    <a:p>
                      <a:r>
                        <a:rPr lang="en-US" sz="2000" b="0" dirty="0"/>
                        <a:t>3</a:t>
                      </a:r>
                      <a:r>
                        <a:rPr lang="en-US" sz="2000" b="0" baseline="0" dirty="0"/>
                        <a:t> Things you know about the topi</a:t>
                      </a:r>
                      <a:r>
                        <a:rPr lang="en-US" sz="2000" baseline="0" dirty="0"/>
                        <a:t>c</a:t>
                      </a:r>
                      <a:endParaRPr lang="en-US" sz="2000" b="0" dirty="0"/>
                    </a:p>
                  </a:txBody>
                  <a:tcPr/>
                </a:tc>
                <a:tc>
                  <a:txBody>
                    <a:bodyPr/>
                    <a:lstStyle/>
                    <a:p>
                      <a:endParaRPr lang="en-US" sz="2000" b="0" dirty="0"/>
                    </a:p>
                  </a:txBody>
                  <a:tcPr/>
                </a:tc>
                <a:extLst>
                  <a:ext uri="{0D108BD9-81ED-4DB2-BD59-A6C34878D82A}">
                    <a16:rowId xmlns:a16="http://schemas.microsoft.com/office/drawing/2014/main" xmlns="" val="10000"/>
                  </a:ext>
                </a:extLst>
              </a:tr>
              <a:tr h="1104072">
                <a:tc>
                  <a:txBody>
                    <a:bodyPr/>
                    <a:lstStyle/>
                    <a:p>
                      <a:pPr marR="0" algn="l" rtl="0">
                        <a:lnSpc>
                          <a:spcPct val="100000"/>
                        </a:lnSpc>
                        <a:spcBef>
                          <a:spcPts val="0"/>
                        </a:spcBef>
                        <a:spcAft>
                          <a:spcPts val="0"/>
                        </a:spcAft>
                        <a:buNone/>
                      </a:pPr>
                      <a:r>
                        <a:rPr lang="en-US" sz="2000" u="none" strike="noStrike" cap="none" baseline="0" dirty="0">
                          <a:sym typeface="Arial"/>
                          <a:rtl val="0"/>
                        </a:rPr>
                        <a:t>2 things you want to learn</a:t>
                      </a:r>
                      <a:endParaRPr lang="en-US" sz="2000" b="0" i="0" u="none" strike="noStrike" cap="none" baseline="0" dirty="0">
                        <a:solidFill>
                          <a:schemeClr val="tx1"/>
                        </a:solidFill>
                        <a:latin typeface="+mn-lt"/>
                        <a:ea typeface="+mn-ea"/>
                        <a:cs typeface="+mn-cs"/>
                        <a:sym typeface="Arial"/>
                        <a:rtl val="0"/>
                      </a:endParaRPr>
                    </a:p>
                  </a:txBody>
                  <a:tcPr/>
                </a:tc>
                <a:tc>
                  <a:txBody>
                    <a:bodyPr/>
                    <a:lstStyle/>
                    <a:p>
                      <a:endParaRPr lang="en-US" sz="2000" b="0" dirty="0"/>
                    </a:p>
                  </a:txBody>
                  <a:tcPr/>
                </a:tc>
                <a:extLst>
                  <a:ext uri="{0D108BD9-81ED-4DB2-BD59-A6C34878D82A}">
                    <a16:rowId xmlns:a16="http://schemas.microsoft.com/office/drawing/2014/main" xmlns="" val="10001"/>
                  </a:ext>
                </a:extLst>
              </a:tr>
              <a:tr h="1068457">
                <a:tc>
                  <a:txBody>
                    <a:bodyPr/>
                    <a:lstStyle/>
                    <a:p>
                      <a:pPr marR="0" algn="l" rtl="0">
                        <a:lnSpc>
                          <a:spcPct val="100000"/>
                        </a:lnSpc>
                        <a:spcBef>
                          <a:spcPts val="0"/>
                        </a:spcBef>
                        <a:spcAft>
                          <a:spcPts val="0"/>
                        </a:spcAft>
                        <a:buNone/>
                      </a:pPr>
                      <a:r>
                        <a:rPr lang="en-US" sz="2000" u="none" strike="noStrike" cap="none" baseline="0" dirty="0">
                          <a:sym typeface="Arial"/>
                          <a:rtl val="0"/>
                        </a:rPr>
                        <a:t>1 question you want to ask</a:t>
                      </a:r>
                      <a:endParaRPr lang="en-US" sz="2000" b="0" i="0" u="none" strike="noStrike" cap="none" baseline="0" dirty="0">
                        <a:solidFill>
                          <a:schemeClr val="tx1"/>
                        </a:solidFill>
                        <a:latin typeface="+mn-lt"/>
                        <a:ea typeface="+mn-ea"/>
                        <a:cs typeface="+mn-cs"/>
                        <a:sym typeface="Arial"/>
                        <a:rtl val="0"/>
                      </a:endParaRPr>
                    </a:p>
                  </a:txBody>
                  <a:tcPr/>
                </a:tc>
                <a:tc>
                  <a:txBody>
                    <a:bodyPr/>
                    <a:lstStyle/>
                    <a:p>
                      <a:endParaRPr lang="en-US" sz="2000" b="0" dirty="0"/>
                    </a:p>
                  </a:txBody>
                  <a:tcPr/>
                </a:tc>
                <a:extLst>
                  <a:ext uri="{0D108BD9-81ED-4DB2-BD59-A6C34878D82A}">
                    <a16:rowId xmlns:a16="http://schemas.microsoft.com/office/drawing/2014/main" xmlns="" val="10002"/>
                  </a:ext>
                </a:extLst>
              </a:tr>
            </a:tbl>
          </a:graphicData>
        </a:graphic>
      </p:graphicFrame>
      <p:sp>
        <p:nvSpPr>
          <p:cNvPr id="5" name="TextBox 4"/>
          <p:cNvSpPr txBox="1"/>
          <p:nvPr/>
        </p:nvSpPr>
        <p:spPr>
          <a:xfrm>
            <a:off x="2046545" y="5891751"/>
            <a:ext cx="8001000" cy="769441"/>
          </a:xfrm>
          <a:prstGeom prst="rect">
            <a:avLst/>
          </a:prstGeom>
          <a:noFill/>
        </p:spPr>
        <p:txBody>
          <a:bodyPr wrap="square" rtlCol="0">
            <a:spAutoFit/>
          </a:bodyPr>
          <a:lstStyle/>
          <a:p>
            <a:r>
              <a:rPr lang="en-US" sz="2200" dirty="0"/>
              <a:t>Pair yourself to the one sitting on your right hand side and discuss your answers.</a:t>
            </a:r>
          </a:p>
        </p:txBody>
      </p:sp>
    </p:spTree>
    <p:extLst>
      <p:ext uri="{BB962C8B-B14F-4D97-AF65-F5344CB8AC3E}">
        <p14:creationId xmlns:p14="http://schemas.microsoft.com/office/powerpoint/2010/main" val="3047680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spcAft>
                <a:spcPts val="600"/>
              </a:spcAft>
            </a:pPr>
            <a:r>
              <a:rPr lang="en" dirty="0">
                <a:sym typeface="Arial"/>
              </a:rPr>
              <a:t>Most mountain glaciers are getting smaller.</a:t>
            </a:r>
          </a:p>
          <a:p>
            <a:pPr>
              <a:spcAft>
                <a:spcPts val="600"/>
              </a:spcAft>
            </a:pPr>
            <a:r>
              <a:rPr lang="en" dirty="0">
                <a:sym typeface="Arial"/>
              </a:rPr>
              <a:t>Snow cover is retreating earlier in the spring.</a:t>
            </a:r>
          </a:p>
          <a:p>
            <a:pPr>
              <a:spcAft>
                <a:spcPts val="600"/>
              </a:spcAft>
            </a:pPr>
            <a:r>
              <a:rPr lang="en" dirty="0">
                <a:sym typeface="Arial"/>
              </a:rPr>
              <a:t>Sea ice in the Arctic is shrinking in all seasons, most dramatically in summer.</a:t>
            </a:r>
          </a:p>
          <a:p>
            <a:pPr>
              <a:spcAft>
                <a:spcPts val="600"/>
              </a:spcAft>
            </a:pPr>
            <a:r>
              <a:rPr lang="en" dirty="0">
                <a:sym typeface="Arial"/>
              </a:rPr>
              <a:t>Reductions are in the permafrost, seasonally frozen ground and river and lake ice.</a:t>
            </a:r>
          </a:p>
          <a:p>
            <a:pPr>
              <a:spcAft>
                <a:spcPts val="600"/>
              </a:spcAft>
            </a:pPr>
            <a:r>
              <a:rPr lang="en" dirty="0">
                <a:sym typeface="Arial"/>
              </a:rPr>
              <a:t>Important coastal regions of ice sheets on Greenland and West Antartica, and the glaciers of the Antartic Peninsular, are thinning and contributing to sea level rise.</a:t>
            </a:r>
          </a:p>
        </p:txBody>
      </p:sp>
      <p:sp>
        <p:nvSpPr>
          <p:cNvPr id="2" name="Title 1"/>
          <p:cNvSpPr>
            <a:spLocks noGrp="1"/>
          </p:cNvSpPr>
          <p:nvPr>
            <p:ph type="title"/>
          </p:nvPr>
        </p:nvSpPr>
        <p:spPr/>
        <p:txBody>
          <a:bodyPr/>
          <a:lstStyle/>
          <a:p>
            <a:pPr lvl="0"/>
            <a:r>
              <a:rPr lang="en">
                <a:sym typeface="Arial"/>
              </a:rPr>
              <a:t>Widespread Melting </a:t>
            </a:r>
            <a:r>
              <a:rPr lang="en"/>
              <a:t>S</a:t>
            </a:r>
            <a:r>
              <a:rPr lang="en">
                <a:sym typeface="Arial"/>
              </a:rPr>
              <a:t>now and Ice</a:t>
            </a:r>
            <a:endParaRPr lang="en-US" dirty="0"/>
          </a:p>
        </p:txBody>
      </p:sp>
    </p:spTree>
    <p:extLst>
      <p:ext uri="{BB962C8B-B14F-4D97-AF65-F5344CB8AC3E}">
        <p14:creationId xmlns:p14="http://schemas.microsoft.com/office/powerpoint/2010/main" val="3927140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Sea Ice Thickness (10-year average)</a:t>
            </a:r>
          </a:p>
        </p:txBody>
      </p:sp>
      <p:pic>
        <p:nvPicPr>
          <p:cNvPr id="5" name="Picture 4" descr="Sea-ice_1950s-2050s"/>
          <p:cNvPicPr>
            <a:picLocks noChangeAspect="1" noChangeArrowheads="1"/>
          </p:cNvPicPr>
          <p:nvPr/>
        </p:nvPicPr>
        <p:blipFill rotWithShape="1">
          <a:blip r:embed="rId3" cstate="print"/>
          <a:srcRect l="-228" r="-325"/>
          <a:stretch/>
        </p:blipFill>
        <p:spPr bwMode="auto">
          <a:xfrm>
            <a:off x="2234789" y="1098000"/>
            <a:ext cx="7722425" cy="5760000"/>
          </a:xfrm>
          <a:prstGeom prst="rect">
            <a:avLst/>
          </a:prstGeom>
          <a:noFill/>
          <a:ln w="9525">
            <a:noFill/>
            <a:miter lim="800000"/>
            <a:headEnd/>
            <a:tailEnd/>
          </a:ln>
        </p:spPr>
      </p:pic>
    </p:spTree>
    <p:extLst>
      <p:ext uri="{BB962C8B-B14F-4D97-AF65-F5344CB8AC3E}">
        <p14:creationId xmlns:p14="http://schemas.microsoft.com/office/powerpoint/2010/main" val="7015148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55964" y="1825625"/>
            <a:ext cx="9933709" cy="4351338"/>
          </a:xfrm>
        </p:spPr>
        <p:txBody>
          <a:bodyPr/>
          <a:lstStyle/>
          <a:p>
            <a:pPr marL="0" indent="0">
              <a:lnSpc>
                <a:spcPct val="125000"/>
              </a:lnSpc>
              <a:spcAft>
                <a:spcPts val="600"/>
              </a:spcAft>
              <a:buNone/>
            </a:pPr>
            <a:r>
              <a:rPr lang="en-US" dirty="0"/>
              <a:t>The change in sea ice in the previous slide:</a:t>
            </a:r>
          </a:p>
          <a:p>
            <a:pPr marL="0" indent="0">
              <a:lnSpc>
                <a:spcPct val="125000"/>
              </a:lnSpc>
              <a:spcAft>
                <a:spcPts val="600"/>
              </a:spcAft>
              <a:buNone/>
            </a:pPr>
            <a:r>
              <a:rPr lang="en-US" dirty="0"/>
              <a:t> </a:t>
            </a:r>
          </a:p>
          <a:p>
            <a:pPr marL="0" indent="0">
              <a:lnSpc>
                <a:spcPct val="125000"/>
              </a:lnSpc>
              <a:spcAft>
                <a:spcPts val="600"/>
              </a:spcAft>
              <a:buNone/>
            </a:pPr>
            <a:endParaRPr lang="en-US" dirty="0"/>
          </a:p>
          <a:p>
            <a:pPr marL="0" indent="0">
              <a:lnSpc>
                <a:spcPct val="125000"/>
              </a:lnSpc>
              <a:spcAft>
                <a:spcPts val="600"/>
              </a:spcAft>
              <a:buNone/>
            </a:pPr>
            <a:endParaRPr lang="en-US" dirty="0"/>
          </a:p>
        </p:txBody>
      </p:sp>
      <p:sp>
        <p:nvSpPr>
          <p:cNvPr id="2" name="Title 1"/>
          <p:cNvSpPr>
            <a:spLocks noGrp="1"/>
          </p:cNvSpPr>
          <p:nvPr>
            <p:ph type="title"/>
          </p:nvPr>
        </p:nvSpPr>
        <p:spPr/>
        <p:txBody>
          <a:bodyPr>
            <a:normAutofit/>
          </a:bodyPr>
          <a:lstStyle/>
          <a:p>
            <a:r>
              <a:rPr lang="en-US" b="1" dirty="0"/>
              <a:t>How Does this Affect Temperature?</a:t>
            </a:r>
          </a:p>
        </p:txBody>
      </p:sp>
      <p:graphicFrame>
        <p:nvGraphicFramePr>
          <p:cNvPr id="3" name="Table 2"/>
          <p:cNvGraphicFramePr>
            <a:graphicFrameLocks noGrp="1"/>
          </p:cNvGraphicFramePr>
          <p:nvPr>
            <p:extLst>
              <p:ext uri="{D42A27DB-BD31-4B8C-83A1-F6EECF244321}">
                <p14:modId xmlns:p14="http://schemas.microsoft.com/office/powerpoint/2010/main" val="3564893663"/>
              </p:ext>
            </p:extLst>
          </p:nvPr>
        </p:nvGraphicFramePr>
        <p:xfrm>
          <a:off x="1553688" y="2943321"/>
          <a:ext cx="8128000" cy="1828800"/>
        </p:xfrm>
        <a:graphic>
          <a:graphicData uri="http://schemas.openxmlformats.org/drawingml/2006/table">
            <a:tbl>
              <a:tblPr firstRow="1" bandRow="1">
                <a:tableStyleId>{00A15C55-8517-42AA-B614-E9B94910E393}</a:tableStyleId>
              </a:tblPr>
              <a:tblGrid>
                <a:gridCol w="8128000">
                  <a:extLst>
                    <a:ext uri="{9D8B030D-6E8A-4147-A177-3AD203B41FA5}">
                      <a16:colId xmlns:a16="http://schemas.microsoft.com/office/drawing/2014/main" xmlns="" val="20000"/>
                    </a:ext>
                  </a:extLst>
                </a:gridCol>
              </a:tblGrid>
              <a:tr h="370840">
                <a:tc>
                  <a:txBody>
                    <a:bodyPr/>
                    <a:lstStyle/>
                    <a:p>
                      <a:r>
                        <a:rPr lang="en-US" sz="3600" dirty="0"/>
                        <a:t>Discuss:</a:t>
                      </a:r>
                    </a:p>
                  </a:txBody>
                  <a:tcPr/>
                </a:tc>
                <a:extLst>
                  <a:ext uri="{0D108BD9-81ED-4DB2-BD59-A6C34878D82A}">
                    <a16:rowId xmlns:a16="http://schemas.microsoft.com/office/drawing/2014/main" xmlns=""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How does this change affect the heating of the Earth’s atmosphere?</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1712163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lnSpc>
                <a:spcPct val="125000"/>
              </a:lnSpc>
              <a:spcAft>
                <a:spcPts val="600"/>
              </a:spcAft>
              <a:buNone/>
            </a:pPr>
            <a:r>
              <a:rPr lang="en-US" dirty="0"/>
              <a:t>Two major causes of global sea level rise:</a:t>
            </a:r>
          </a:p>
          <a:p>
            <a:pPr>
              <a:lnSpc>
                <a:spcPct val="125000"/>
              </a:lnSpc>
              <a:spcAft>
                <a:spcPts val="600"/>
              </a:spcAft>
            </a:pPr>
            <a:r>
              <a:rPr lang="en-US" dirty="0"/>
              <a:t>Thermal expansion of the oceans (water expands as it warms)</a:t>
            </a:r>
          </a:p>
          <a:p>
            <a:pPr>
              <a:lnSpc>
                <a:spcPct val="125000"/>
              </a:lnSpc>
              <a:spcAft>
                <a:spcPts val="600"/>
              </a:spcAft>
            </a:pPr>
            <a:r>
              <a:rPr lang="en-US" dirty="0"/>
              <a:t>Loss of land-based ice due to increased melting and movement from land to sea </a:t>
            </a:r>
            <a:br>
              <a:rPr lang="en-US" dirty="0"/>
            </a:br>
            <a:r>
              <a:rPr lang="en-US" dirty="0"/>
              <a:t>        (glaciers and continental ice caps)</a:t>
            </a:r>
          </a:p>
          <a:p>
            <a:pPr marL="0" indent="0">
              <a:lnSpc>
                <a:spcPct val="125000"/>
              </a:lnSpc>
              <a:spcAft>
                <a:spcPts val="600"/>
              </a:spcAft>
              <a:buNone/>
            </a:pPr>
            <a:endParaRPr lang="en-US" dirty="0"/>
          </a:p>
        </p:txBody>
      </p:sp>
      <p:sp>
        <p:nvSpPr>
          <p:cNvPr id="2" name="Title 1"/>
          <p:cNvSpPr>
            <a:spLocks noGrp="1"/>
          </p:cNvSpPr>
          <p:nvPr>
            <p:ph type="title"/>
          </p:nvPr>
        </p:nvSpPr>
        <p:spPr/>
        <p:txBody>
          <a:bodyPr/>
          <a:lstStyle/>
          <a:p>
            <a:pPr lvl="0"/>
            <a:r>
              <a:rPr lang="en" dirty="0">
                <a:sym typeface="Arial"/>
              </a:rPr>
              <a:t>Rising </a:t>
            </a:r>
            <a:r>
              <a:rPr lang="en-US" dirty="0">
                <a:sym typeface="Arial"/>
              </a:rPr>
              <a:t>G</a:t>
            </a:r>
            <a:r>
              <a:rPr lang="en" dirty="0">
                <a:sym typeface="Arial"/>
              </a:rPr>
              <a:t>lobal </a:t>
            </a:r>
            <a:r>
              <a:rPr lang="en-US" dirty="0">
                <a:sym typeface="Arial"/>
              </a:rPr>
              <a:t>S</a:t>
            </a:r>
            <a:r>
              <a:rPr lang="en" dirty="0">
                <a:sym typeface="Arial"/>
              </a:rPr>
              <a:t>ea </a:t>
            </a:r>
            <a:r>
              <a:rPr lang="en-US" dirty="0">
                <a:sym typeface="Arial"/>
              </a:rPr>
              <a:t>L</a:t>
            </a:r>
            <a:r>
              <a:rPr lang="en" dirty="0">
                <a:sym typeface="Arial"/>
              </a:rPr>
              <a:t>evel</a:t>
            </a:r>
            <a:endParaRPr lang="en-US" dirty="0"/>
          </a:p>
        </p:txBody>
      </p:sp>
    </p:spTree>
    <p:extLst>
      <p:ext uri="{BB962C8B-B14F-4D97-AF65-F5344CB8AC3E}">
        <p14:creationId xmlns:p14="http://schemas.microsoft.com/office/powerpoint/2010/main" val="34523443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Shape 681"/>
          <p:cNvSpPr/>
          <p:nvPr/>
        </p:nvSpPr>
        <p:spPr>
          <a:xfrm>
            <a:off x="7411011" y="395223"/>
            <a:ext cx="4575058" cy="6086915"/>
          </a:xfrm>
          <a:prstGeom prst="rect">
            <a:avLst/>
          </a:prstGeom>
          <a:blipFill>
            <a:blip r:embed="rId3"/>
            <a:stretch>
              <a:fillRect/>
            </a:stretch>
          </a:blipFill>
        </p:spPr>
      </p:sp>
      <p:sp>
        <p:nvSpPr>
          <p:cNvPr id="684" name="Shape 684"/>
          <p:cNvSpPr/>
          <p:nvPr/>
        </p:nvSpPr>
        <p:spPr>
          <a:xfrm>
            <a:off x="7301948" y="6423324"/>
            <a:ext cx="3276600" cy="400109"/>
          </a:xfrm>
          <a:prstGeom prst="rect">
            <a:avLst/>
          </a:prstGeom>
          <a:noFill/>
          <a:ln>
            <a:noFill/>
          </a:ln>
        </p:spPr>
        <p:txBody>
          <a:bodyPr lIns="91425" tIns="45700" rIns="91425" bIns="45700" anchor="t" anchorCtr="0">
            <a:noAutofit/>
          </a:bodyPr>
          <a:lstStyle/>
          <a:p>
            <a:pPr algn="r">
              <a:buSzPct val="25000"/>
            </a:pPr>
            <a:endParaRPr lang="en" dirty="0">
              <a:solidFill>
                <a:srgbClr val="000000"/>
              </a:solidFill>
              <a:latin typeface="Calibri"/>
              <a:ea typeface="Arial"/>
              <a:cs typeface="Calibri"/>
              <a:sym typeface="Arial"/>
            </a:endParaRPr>
          </a:p>
        </p:txBody>
      </p:sp>
      <p:sp>
        <p:nvSpPr>
          <p:cNvPr id="4" name="Content Placeholder 3"/>
          <p:cNvSpPr>
            <a:spLocks noGrp="1"/>
          </p:cNvSpPr>
          <p:nvPr>
            <p:ph idx="1"/>
          </p:nvPr>
        </p:nvSpPr>
        <p:spPr>
          <a:xfrm>
            <a:off x="1629543" y="1554478"/>
            <a:ext cx="5251318" cy="3657602"/>
          </a:xfrm>
        </p:spPr>
        <p:txBody>
          <a:bodyPr>
            <a:normAutofit/>
          </a:bodyPr>
          <a:lstStyle/>
          <a:p>
            <a:pPr marL="0" indent="0">
              <a:lnSpc>
                <a:spcPct val="125000"/>
              </a:lnSpc>
              <a:spcAft>
                <a:spcPts val="600"/>
              </a:spcAft>
              <a:buNone/>
            </a:pPr>
            <a:r>
              <a:rPr lang="en-US" sz="2200" dirty="0"/>
              <a:t>Warming of the climate system evidence:</a:t>
            </a:r>
          </a:p>
          <a:p>
            <a:pPr>
              <a:lnSpc>
                <a:spcPct val="125000"/>
              </a:lnSpc>
              <a:spcAft>
                <a:spcPts val="600"/>
              </a:spcAft>
            </a:pPr>
            <a:r>
              <a:rPr lang="en-US" sz="2200" dirty="0"/>
              <a:t>Increases in global average air and ocean temperature</a:t>
            </a:r>
          </a:p>
          <a:p>
            <a:pPr>
              <a:lnSpc>
                <a:spcPct val="125000"/>
              </a:lnSpc>
              <a:spcAft>
                <a:spcPts val="600"/>
              </a:spcAft>
            </a:pPr>
            <a:r>
              <a:rPr lang="en-US" sz="2200" dirty="0"/>
              <a:t>Widespread melting of snow and ice</a:t>
            </a:r>
          </a:p>
          <a:p>
            <a:pPr>
              <a:lnSpc>
                <a:spcPct val="125000"/>
              </a:lnSpc>
              <a:spcAft>
                <a:spcPts val="600"/>
              </a:spcAft>
            </a:pPr>
            <a:r>
              <a:rPr lang="en-US" sz="2200" dirty="0"/>
              <a:t>Rising global mean sea level</a:t>
            </a:r>
          </a:p>
        </p:txBody>
      </p:sp>
      <p:sp>
        <p:nvSpPr>
          <p:cNvPr id="2" name="Title 1"/>
          <p:cNvSpPr>
            <a:spLocks noGrp="1"/>
          </p:cNvSpPr>
          <p:nvPr>
            <p:ph type="title"/>
          </p:nvPr>
        </p:nvSpPr>
        <p:spPr/>
        <p:txBody>
          <a:bodyPr>
            <a:noAutofit/>
          </a:bodyPr>
          <a:lstStyle/>
          <a:p>
            <a:r>
              <a:rPr lang="en-US" dirty="0"/>
              <a:t>Historic Record of Global Climate Change</a:t>
            </a:r>
          </a:p>
        </p:txBody>
      </p:sp>
    </p:spTree>
    <p:extLst>
      <p:ext uri="{BB962C8B-B14F-4D97-AF65-F5344CB8AC3E}">
        <p14:creationId xmlns:p14="http://schemas.microsoft.com/office/powerpoint/2010/main" val="3930204685"/>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Arguments that Global Warming  is Real? </a:t>
            </a:r>
            <a:br>
              <a:rPr lang="en-US" dirty="0"/>
            </a:br>
            <a:r>
              <a:rPr lang="en-US" dirty="0"/>
              <a:t>Look Here:</a:t>
            </a:r>
          </a:p>
        </p:txBody>
      </p:sp>
      <p:pic>
        <p:nvPicPr>
          <p:cNvPr id="3" name="Picture 2"/>
          <p:cNvPicPr>
            <a:picLocks noChangeAspect="1"/>
          </p:cNvPicPr>
          <p:nvPr/>
        </p:nvPicPr>
        <p:blipFill>
          <a:blip r:embed="rId3"/>
          <a:stretch>
            <a:fillRect/>
          </a:stretch>
        </p:blipFill>
        <p:spPr>
          <a:xfrm>
            <a:off x="2474747" y="1173590"/>
            <a:ext cx="4941108" cy="5672797"/>
          </a:xfrm>
          <a:prstGeom prst="rect">
            <a:avLst/>
          </a:prstGeom>
        </p:spPr>
      </p:pic>
      <p:sp>
        <p:nvSpPr>
          <p:cNvPr id="4" name="TextBox 3"/>
          <p:cNvSpPr txBox="1"/>
          <p:nvPr/>
        </p:nvSpPr>
        <p:spPr>
          <a:xfrm>
            <a:off x="7617109" y="2623147"/>
            <a:ext cx="2762025" cy="646331"/>
          </a:xfrm>
          <a:prstGeom prst="rect">
            <a:avLst/>
          </a:prstGeom>
          <a:noFill/>
        </p:spPr>
        <p:txBody>
          <a:bodyPr wrap="square" rtlCol="0">
            <a:spAutoFit/>
          </a:bodyPr>
          <a:lstStyle/>
          <a:p>
            <a:r>
              <a:rPr lang="en-US" dirty="0"/>
              <a:t>https://</a:t>
            </a:r>
            <a:r>
              <a:rPr lang="en-US" dirty="0" err="1"/>
              <a:t>www.skepticalscience.com</a:t>
            </a:r>
            <a:r>
              <a:rPr lang="en-US" dirty="0"/>
              <a:t>/</a:t>
            </a:r>
            <a:r>
              <a:rPr lang="en-US" dirty="0" err="1"/>
              <a:t>argument.php</a:t>
            </a:r>
            <a:endParaRPr lang="en-US" dirty="0"/>
          </a:p>
        </p:txBody>
      </p:sp>
    </p:spTree>
    <p:extLst>
      <p:ext uri="{BB962C8B-B14F-4D97-AF65-F5344CB8AC3E}">
        <p14:creationId xmlns:p14="http://schemas.microsoft.com/office/powerpoint/2010/main" val="833092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913" y="1825624"/>
            <a:ext cx="11604862" cy="4758055"/>
          </a:xfrm>
        </p:spPr>
        <p:txBody>
          <a:bodyPr>
            <a:normAutofit fontScale="92500" lnSpcReduction="20000"/>
          </a:bodyPr>
          <a:lstStyle/>
          <a:p>
            <a:r>
              <a:rPr lang="de-DE" sz="2400" dirty="0"/>
              <a:t>USAID. 2015. USAID LEAF‘s </a:t>
            </a:r>
            <a:r>
              <a:rPr lang="en-US" sz="2400" i="1" dirty="0"/>
              <a:t>Climate Change Curriculum</a:t>
            </a:r>
            <a:r>
              <a:rPr lang="en-US" sz="2400" dirty="0"/>
              <a:t>. USAID Lowering Emissions in Asia Forests Program (USAID LEAF). </a:t>
            </a:r>
            <a:r>
              <a:rPr lang="en-US" sz="2400" dirty="0" err="1"/>
              <a:t>Winrock</a:t>
            </a:r>
            <a:r>
              <a:rPr lang="en-US" sz="2400" dirty="0"/>
              <a:t> International and US Forest Service. Bangkok, Thailand. </a:t>
            </a:r>
          </a:p>
          <a:p>
            <a:r>
              <a:rPr lang="en-US" sz="2400" dirty="0"/>
              <a:t>Climate Science Primer:  </a:t>
            </a:r>
            <a:r>
              <a:rPr lang="en-US" sz="2400" u="sng" dirty="0">
                <a:hlinkClick r:id="rId2"/>
              </a:rPr>
              <a:t>http://www.fs.usda.gov/ccrc/climate-basics/climate-primer</a:t>
            </a:r>
            <a:endParaRPr lang="en-US" sz="2400" dirty="0"/>
          </a:p>
          <a:p>
            <a:r>
              <a:rPr lang="en-US" sz="2400" dirty="0"/>
              <a:t>Climate Basics - Frequently Asked Questions</a:t>
            </a:r>
            <a:br>
              <a:rPr lang="en-US" sz="2400" dirty="0"/>
            </a:br>
            <a:r>
              <a:rPr lang="en-US" sz="2400" u="sng" dirty="0">
                <a:hlinkClick r:id="rId3"/>
              </a:rPr>
              <a:t>http://www.fs.usda.gov/ccrc/climate-basics/climate-faq</a:t>
            </a:r>
            <a:endParaRPr lang="en-US" sz="2400" dirty="0"/>
          </a:p>
          <a:p>
            <a:endParaRPr lang="en-US" sz="2400" dirty="0"/>
          </a:p>
          <a:p>
            <a:r>
              <a:rPr lang="en-US" sz="2400" dirty="0" err="1"/>
              <a:t>Foukal</a:t>
            </a:r>
            <a:r>
              <a:rPr lang="en-US" sz="2400" dirty="0"/>
              <a:t>, P., C. </a:t>
            </a:r>
            <a:r>
              <a:rPr lang="en-US" sz="2400" dirty="0" err="1"/>
              <a:t>Frohlich</a:t>
            </a:r>
            <a:r>
              <a:rPr lang="en-US" sz="2400" dirty="0"/>
              <a:t>, H. </a:t>
            </a:r>
            <a:r>
              <a:rPr lang="en-US" sz="2400" dirty="0" err="1"/>
              <a:t>Spruit</a:t>
            </a:r>
            <a:r>
              <a:rPr lang="en-US" sz="2400" dirty="0"/>
              <a:t>, and T. M. L. </a:t>
            </a:r>
            <a:r>
              <a:rPr lang="en-US" sz="2400" dirty="0" err="1"/>
              <a:t>Wigley</a:t>
            </a:r>
            <a:r>
              <a:rPr lang="en-US" sz="2400" dirty="0"/>
              <a:t>. 2006. Variations in solar luminosity and their effect on the Earth's climate. Nature 443: 161-166.</a:t>
            </a:r>
          </a:p>
          <a:p>
            <a:endParaRPr lang="en-US" sz="2400" dirty="0"/>
          </a:p>
          <a:p>
            <a:r>
              <a:rPr lang="en-US" sz="2400" dirty="0"/>
              <a:t>Global Warming &amp; Climate Change Myths</a:t>
            </a:r>
            <a:br>
              <a:rPr lang="en-US" sz="2400" dirty="0"/>
            </a:br>
            <a:r>
              <a:rPr lang="en-US" sz="2400" u="sng" dirty="0">
                <a:hlinkClick r:id="rId4"/>
              </a:rPr>
              <a:t>https://www.skepticalscience.com/argument.php</a:t>
            </a:r>
            <a:endParaRPr lang="en-US" sz="2400" dirty="0"/>
          </a:p>
          <a:p>
            <a:pPr marL="0" indent="0">
              <a:lnSpc>
                <a:spcPct val="125000"/>
              </a:lnSpc>
              <a:spcAft>
                <a:spcPts val="600"/>
              </a:spcAft>
              <a:buNone/>
            </a:pPr>
            <a:endParaRPr lang="en-US" sz="2500" dirty="0"/>
          </a:p>
          <a:p>
            <a:pPr marL="0" indent="0">
              <a:lnSpc>
                <a:spcPct val="125000"/>
              </a:lnSpc>
              <a:spcAft>
                <a:spcPts val="600"/>
              </a:spcAft>
              <a:buNone/>
            </a:pPr>
            <a:endParaRPr lang="en-US" sz="2500" dirty="0"/>
          </a:p>
          <a:p>
            <a:pPr marL="0" indent="0">
              <a:lnSpc>
                <a:spcPct val="125000"/>
              </a:lnSpc>
              <a:spcAft>
                <a:spcPts val="600"/>
              </a:spcAft>
              <a:buNone/>
            </a:pPr>
            <a:endParaRPr lang="en-US" sz="2500" dirty="0"/>
          </a:p>
          <a:p>
            <a:pPr marL="0" indent="0">
              <a:lnSpc>
                <a:spcPct val="125000"/>
              </a:lnSpc>
              <a:spcAft>
                <a:spcPts val="600"/>
              </a:spcAft>
              <a:buNone/>
            </a:pPr>
            <a:endParaRPr lang="en-US" sz="2500" dirty="0"/>
          </a:p>
          <a:p>
            <a:pPr marL="0" indent="0">
              <a:lnSpc>
                <a:spcPct val="125000"/>
              </a:lnSpc>
              <a:spcAft>
                <a:spcPts val="600"/>
              </a:spcAft>
              <a:buNone/>
            </a:pPr>
            <a:endParaRPr lang="en-US" sz="2500" dirty="0"/>
          </a:p>
        </p:txBody>
      </p:sp>
      <p:sp>
        <p:nvSpPr>
          <p:cNvPr id="2" name="Title 1"/>
          <p:cNvSpPr>
            <a:spLocks noGrp="1"/>
          </p:cNvSpPr>
          <p:nvPr>
            <p:ph type="title"/>
          </p:nvPr>
        </p:nvSpPr>
        <p:spPr/>
        <p:txBody>
          <a:bodyPr/>
          <a:lstStyle/>
          <a:p>
            <a:r>
              <a:rPr lang="en-US" dirty="0"/>
              <a:t>References and Further Reading</a:t>
            </a:r>
            <a:endParaRPr lang="en-US" b="1" dirty="0">
              <a:uFillTx/>
            </a:endParaRPr>
          </a:p>
        </p:txBody>
      </p:sp>
    </p:spTree>
    <p:extLst>
      <p:ext uri="{BB962C8B-B14F-4D97-AF65-F5344CB8AC3E}">
        <p14:creationId xmlns:p14="http://schemas.microsoft.com/office/powerpoint/2010/main" val="102298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a:t>International Panel on Climate Change (IPCC) Assessment Reports:  </a:t>
            </a:r>
            <a:r>
              <a:rPr lang="en-US" u="sng" dirty="0">
                <a:hlinkClick r:id="rId3"/>
              </a:rPr>
              <a:t>http://www.ipcc.ch/publications_and_data/publications_and_data_reports.shtml</a:t>
            </a:r>
            <a:endParaRPr lang="en-US" dirty="0"/>
          </a:p>
          <a:p>
            <a:endParaRPr lang="en-US" dirty="0"/>
          </a:p>
          <a:p>
            <a:r>
              <a:rPr lang="en-US" dirty="0"/>
              <a:t>Mantua, N.J., S.R. Hare, Y. Zhang, J.M. Wallace, and R.C. Francis, 1997: A Pacific decadal climate oscillation with impacts on salmon. Bulletin of the American Meteorological Society, Vol. 78, pp 1069-1079. </a:t>
            </a:r>
          </a:p>
          <a:p>
            <a:endParaRPr lang="en-US" dirty="0"/>
          </a:p>
          <a:p>
            <a:r>
              <a:rPr lang="en-US" dirty="0"/>
              <a:t>World Bank. 2012. Turn Down the Heat: Why a 4°C Warmer World Must Be Avoided. Washington, DC. © World Bank. </a:t>
            </a:r>
            <a:r>
              <a:rPr lang="en-US" u="sng" dirty="0">
                <a:hlinkClick r:id="rId4"/>
              </a:rPr>
              <a:t>https://openknowledge.worldbank.org/handle/10986/11860</a:t>
            </a:r>
            <a:endParaRPr lang="en-US" dirty="0"/>
          </a:p>
          <a:p>
            <a:endParaRPr lang="en-US" dirty="0"/>
          </a:p>
        </p:txBody>
      </p:sp>
      <p:sp>
        <p:nvSpPr>
          <p:cNvPr id="2" name="Title 1"/>
          <p:cNvSpPr>
            <a:spLocks noGrp="1"/>
          </p:cNvSpPr>
          <p:nvPr>
            <p:ph type="title"/>
          </p:nvPr>
        </p:nvSpPr>
        <p:spPr/>
        <p:txBody>
          <a:bodyPr/>
          <a:lstStyle/>
          <a:p>
            <a:r>
              <a:rPr lang="en-US" dirty="0"/>
              <a:t>References and Further Reading</a:t>
            </a:r>
          </a:p>
        </p:txBody>
      </p:sp>
    </p:spTree>
    <p:extLst>
      <p:ext uri="{BB962C8B-B14F-4D97-AF65-F5344CB8AC3E}">
        <p14:creationId xmlns:p14="http://schemas.microsoft.com/office/powerpoint/2010/main" val="2172094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5737" y="1567542"/>
            <a:ext cx="10846319" cy="4949371"/>
          </a:xfrm>
        </p:spPr>
        <p:txBody>
          <a:bodyPr>
            <a:noAutofit/>
          </a:bodyPr>
          <a:lstStyle/>
          <a:p>
            <a:pPr marL="0" indent="0">
              <a:buNone/>
            </a:pPr>
            <a:r>
              <a:rPr lang="en-US" sz="2000" dirty="0"/>
              <a:t>The curriculum of USAID’s Climate-Resilient Ecosystems and Livelihoods (CREL) in Bangladesh is a free resource of teaching materials for university professors, teachers and climate change training experts.</a:t>
            </a:r>
          </a:p>
          <a:p>
            <a:pPr marL="0" indent="0">
              <a:buNone/>
            </a:pPr>
            <a:r>
              <a:rPr lang="en-US" sz="2000" dirty="0"/>
              <a:t>Reproduction of CREL’s curriculum </a:t>
            </a:r>
            <a:r>
              <a:rPr lang="de-DE" sz="2000" dirty="0"/>
              <a:t>materials </a:t>
            </a:r>
            <a:r>
              <a:rPr lang="en-US" sz="2000" dirty="0"/>
              <a:t>for educational or other non-commercial purposes is authorized without prior written permission from the copyright holder, provided the source is fully acknowledged.</a:t>
            </a:r>
          </a:p>
          <a:p>
            <a:pPr marL="0" indent="0">
              <a:buNone/>
            </a:pPr>
            <a:endParaRPr lang="de-DE" sz="2000" dirty="0"/>
          </a:p>
          <a:p>
            <a:pPr marL="0" indent="0">
              <a:buNone/>
            </a:pPr>
            <a:r>
              <a:rPr lang="de-DE" sz="2000" b="1" dirty="0"/>
              <a:t>Suggested citation</a:t>
            </a:r>
            <a:r>
              <a:rPr lang="de-DE" sz="2000" dirty="0"/>
              <a:t>: USAID. 2016. </a:t>
            </a:r>
            <a:r>
              <a:rPr lang="de-DE" sz="2000" i="1" dirty="0"/>
              <a:t>Bangladesh Climate-Resilient </a:t>
            </a:r>
            <a:r>
              <a:rPr lang="de-DE" sz="2000" i="1"/>
              <a:t>Ecosystem Curriculum (BACUM)</a:t>
            </a:r>
            <a:r>
              <a:rPr lang="de-DE" sz="2000"/>
              <a:t>. </a:t>
            </a:r>
            <a:r>
              <a:rPr lang="de-DE" sz="2000" dirty="0"/>
              <a:t>USAID‘s Climate-Resilient </a:t>
            </a:r>
            <a:r>
              <a:rPr lang="en-US" sz="2000" dirty="0"/>
              <a:t>Ecosystems and Livelihoods (CREL) Project. </a:t>
            </a:r>
            <a:r>
              <a:rPr lang="en-US" sz="2000" dirty="0" err="1"/>
              <a:t>Winrock</a:t>
            </a:r>
            <a:r>
              <a:rPr lang="en-US" sz="2000" dirty="0"/>
              <a:t> International. Dhaka, Bangladesh. </a:t>
            </a:r>
          </a:p>
          <a:p>
            <a:pPr marL="0" indent="0">
              <a:buNone/>
            </a:pPr>
            <a:endParaRPr lang="de-DE" sz="2000" dirty="0"/>
          </a:p>
          <a:p>
            <a:pPr marL="0" indent="0">
              <a:buNone/>
            </a:pPr>
            <a:r>
              <a:rPr lang="en-US" sz="2000" b="1" dirty="0"/>
              <a:t>Disclaimer:</a:t>
            </a:r>
            <a:r>
              <a:rPr lang="en-US" sz="2000" dirty="0"/>
              <a:t> The CREL’s curriculum is made possible by the support of the American People through the United States Agency for International Development (USAID). The contents of the curriculum do not necessarily reflect the views of USAID or the US Government.</a:t>
            </a:r>
            <a:endParaRPr lang="en-US" sz="2000" b="1" dirty="0"/>
          </a:p>
        </p:txBody>
      </p:sp>
      <p:sp>
        <p:nvSpPr>
          <p:cNvPr id="3" name="Title 2"/>
          <p:cNvSpPr>
            <a:spLocks noGrp="1"/>
          </p:cNvSpPr>
          <p:nvPr>
            <p:ph type="title"/>
          </p:nvPr>
        </p:nvSpPr>
        <p:spPr/>
        <p:txBody>
          <a:bodyPr/>
          <a:lstStyle/>
          <a:p>
            <a:r>
              <a:rPr lang="en-US"/>
              <a:t>References and Resources</a:t>
            </a:r>
            <a:endParaRPr lang="en-US" dirty="0"/>
          </a:p>
        </p:txBody>
      </p:sp>
    </p:spTree>
    <p:extLst>
      <p:ext uri="{BB962C8B-B14F-4D97-AF65-F5344CB8AC3E}">
        <p14:creationId xmlns:p14="http://schemas.microsoft.com/office/powerpoint/2010/main" val="2208606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81711"/>
            <a:ext cx="9013371" cy="3641832"/>
          </a:xfrm>
        </p:spPr>
        <p:txBody>
          <a:bodyPr>
            <a:noAutofit/>
          </a:bodyPr>
          <a:lstStyle/>
          <a:p>
            <a:pPr algn="l"/>
            <a:r>
              <a:rPr lang="de-DE" sz="2400" dirty="0">
                <a:effectLst/>
              </a:rPr>
              <a:t>USAID</a:t>
            </a:r>
            <a:r>
              <a:rPr lang="de-DE" sz="2400" dirty="0">
                <a:effectLst/>
                <a:latin typeface="Calibri" panose="020F0502020204030204" pitchFamily="34" charset="0"/>
              </a:rPr>
              <a:t>'s Climate-Resilient Ecosystems and Livelihoods (CREL) Project</a:t>
            </a:r>
            <a:br>
              <a:rPr lang="de-DE" sz="2400" dirty="0">
                <a:effectLst/>
                <a:latin typeface="Calibri" panose="020F0502020204030204" pitchFamily="34" charset="0"/>
              </a:rPr>
            </a:br>
            <a:r>
              <a:rPr lang="de-DE" sz="2400" dirty="0">
                <a:effectLst/>
                <a:latin typeface="Calibri" panose="020F0502020204030204" pitchFamily="34" charset="0"/>
              </a:rPr>
              <a:t>Winrock International</a:t>
            </a:r>
            <a:br>
              <a:rPr lang="de-DE" sz="2400" dirty="0">
                <a:effectLst/>
                <a:latin typeface="Calibri" panose="020F0502020204030204" pitchFamily="34" charset="0"/>
              </a:rPr>
            </a:br>
            <a:r>
              <a:rPr lang="de-DE" sz="2400" dirty="0">
                <a:effectLst/>
                <a:latin typeface="Calibri" panose="020F0502020204030204" pitchFamily="34" charset="0"/>
              </a:rPr>
              <a:t/>
            </a:r>
            <a:br>
              <a:rPr lang="de-DE" sz="2400" dirty="0">
                <a:effectLst/>
                <a:latin typeface="Calibri" panose="020F0502020204030204" pitchFamily="34" charset="0"/>
              </a:rPr>
            </a:br>
            <a:r>
              <a:rPr lang="en-US" sz="2400" b="0" dirty="0">
                <a:effectLst/>
              </a:rPr>
              <a:t>House 13/B, Road 54, </a:t>
            </a:r>
            <a:r>
              <a:rPr lang="en-US" sz="2400" b="0" dirty="0" err="1">
                <a:effectLst/>
              </a:rPr>
              <a:t>Gulshan</a:t>
            </a:r>
            <a:r>
              <a:rPr lang="en-US" sz="2400" b="0" dirty="0">
                <a:effectLst/>
              </a:rPr>
              <a:t> 2, Dhaka 1212</a:t>
            </a:r>
            <a:br>
              <a:rPr lang="en-US" sz="2400" b="0" dirty="0">
                <a:effectLst/>
              </a:rPr>
            </a:br>
            <a:r>
              <a:rPr lang="en-US" sz="2400" b="0" dirty="0">
                <a:effectLst/>
              </a:rPr>
              <a:t>Bangladesh</a:t>
            </a:r>
            <a:br>
              <a:rPr lang="en-US" sz="2400" b="0" dirty="0">
                <a:effectLst/>
              </a:rPr>
            </a:br>
            <a:r>
              <a:rPr lang="en-US" sz="2400" b="0" dirty="0">
                <a:effectLst/>
              </a:rPr>
              <a:t/>
            </a:r>
            <a:br>
              <a:rPr lang="en-US" sz="2400" b="0" dirty="0">
                <a:effectLst/>
              </a:rPr>
            </a:br>
            <a:r>
              <a:rPr lang="en-US" sz="2400" b="0" dirty="0">
                <a:effectLst/>
              </a:rPr>
              <a:t>Tel: +880-2-9848401</a:t>
            </a:r>
            <a:br>
              <a:rPr lang="en-US" sz="2400" b="0" dirty="0">
                <a:effectLst/>
              </a:rPr>
            </a:br>
            <a:r>
              <a:rPr lang="en-US" sz="2400" b="0" dirty="0">
                <a:effectLst/>
              </a:rPr>
              <a:t/>
            </a:r>
            <a:br>
              <a:rPr lang="en-US" sz="2400" b="0" dirty="0">
                <a:effectLst/>
              </a:rPr>
            </a:br>
            <a:r>
              <a:rPr lang="en-US" sz="2400" b="0" dirty="0">
                <a:effectLst/>
              </a:rPr>
              <a:t/>
            </a:r>
            <a:br>
              <a:rPr lang="en-US" sz="2400" b="0" dirty="0">
                <a:effectLst/>
              </a:rPr>
            </a:br>
            <a:r>
              <a:rPr lang="en-US" sz="2400" b="0" dirty="0">
                <a:effectLst/>
                <a:hlinkClick r:id="rId2"/>
              </a:rPr>
              <a:t>www.winrock.org</a:t>
            </a:r>
            <a:endParaRPr lang="en-US" sz="2400" dirty="0"/>
          </a:p>
        </p:txBody>
      </p:sp>
    </p:spTree>
    <p:extLst>
      <p:ext uri="{BB962C8B-B14F-4D97-AF65-F5344CB8AC3E}">
        <p14:creationId xmlns:p14="http://schemas.microsoft.com/office/powerpoint/2010/main" val="1935606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19313" y="1509486"/>
            <a:ext cx="11706462" cy="4667477"/>
          </a:xfrm>
        </p:spPr>
        <p:txBody>
          <a:bodyPr>
            <a:normAutofit fontScale="70000" lnSpcReduction="20000"/>
          </a:bodyPr>
          <a:lstStyle/>
          <a:p>
            <a:r>
              <a:rPr lang="en-US" dirty="0"/>
              <a:t>Determines the type and location of human-managed ecosystems, such as agricultural farmlands.</a:t>
            </a:r>
          </a:p>
          <a:p>
            <a:r>
              <a:rPr lang="en-US" dirty="0"/>
              <a:t>Affects the weathering of rock, the type of soil that forms,</a:t>
            </a:r>
          </a:p>
          <a:p>
            <a:pPr marL="0" indent="0">
              <a:buNone/>
            </a:pPr>
            <a:r>
              <a:rPr lang="en-US" dirty="0"/>
              <a:t>    and the rate of soil formation.</a:t>
            </a:r>
          </a:p>
          <a:p>
            <a:r>
              <a:rPr lang="en-US" dirty="0"/>
              <a:t>Affects people and society</a:t>
            </a:r>
          </a:p>
          <a:p>
            <a:r>
              <a:rPr lang="en-US" dirty="0"/>
              <a:t>Helps to determine the quantity and quality of water available for </a:t>
            </a:r>
          </a:p>
          <a:p>
            <a:pPr marL="0" indent="0">
              <a:buNone/>
            </a:pPr>
            <a:r>
              <a:rPr lang="en-US" dirty="0"/>
              <a:t>    human use.</a:t>
            </a:r>
          </a:p>
          <a:p>
            <a:r>
              <a:rPr lang="en-US" dirty="0"/>
              <a:t>Determines the severity of droughts, storms, and floods.</a:t>
            </a:r>
          </a:p>
          <a:p>
            <a:r>
              <a:rPr lang="en-US" dirty="0"/>
              <a:t>Largely determines the nature and locations of biomes -major terrestrial ecosystems, defined based on their plant communities.</a:t>
            </a:r>
          </a:p>
          <a:p>
            <a:r>
              <a:rPr lang="en-US" dirty="0"/>
              <a:t>How does climate affect Bangladesh?</a:t>
            </a:r>
          </a:p>
        </p:txBody>
      </p:sp>
      <p:sp>
        <p:nvSpPr>
          <p:cNvPr id="2" name="Title 1"/>
          <p:cNvSpPr>
            <a:spLocks noGrp="1"/>
          </p:cNvSpPr>
          <p:nvPr>
            <p:ph type="title"/>
          </p:nvPr>
        </p:nvSpPr>
        <p:spPr/>
        <p:txBody>
          <a:bodyPr/>
          <a:lstStyle/>
          <a:p>
            <a:r>
              <a:rPr lang="en-US"/>
              <a:t>Why Study Climate?</a:t>
            </a:r>
            <a:endParaRPr lang="en-US" dirty="0"/>
          </a:p>
        </p:txBody>
      </p:sp>
      <p:pic>
        <p:nvPicPr>
          <p:cNvPr id="3" name="Picture 2"/>
          <p:cNvPicPr>
            <a:picLocks noChangeAspect="1"/>
          </p:cNvPicPr>
          <p:nvPr/>
        </p:nvPicPr>
        <p:blipFill>
          <a:blip r:embed="rId3"/>
          <a:stretch>
            <a:fillRect/>
          </a:stretch>
        </p:blipFill>
        <p:spPr>
          <a:xfrm>
            <a:off x="8177814" y="1948123"/>
            <a:ext cx="3694496" cy="2761727"/>
          </a:xfrm>
          <a:prstGeom prst="rect">
            <a:avLst/>
          </a:prstGeom>
        </p:spPr>
      </p:pic>
    </p:spTree>
    <p:extLst>
      <p:ext uri="{BB962C8B-B14F-4D97-AF65-F5344CB8AC3E}">
        <p14:creationId xmlns:p14="http://schemas.microsoft.com/office/powerpoint/2010/main" val="2029299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ellipse">
            <a:avLst/>
          </a:prstGeom>
        </p:spPr>
        <p:txBody>
          <a:bodyPr/>
          <a:lstStyle/>
          <a:p>
            <a:fld id="{7A266E66-C122-4BA1-8594-3E5C99E90DE1}" type="slidenum">
              <a:rPr lang="en-US" smtClean="0"/>
              <a:pPr/>
              <a:t>8</a:t>
            </a:fld>
            <a:endParaRPr lang="en-US"/>
          </a:p>
        </p:txBody>
      </p:sp>
      <p:sp>
        <p:nvSpPr>
          <p:cNvPr id="4" name="Title 3"/>
          <p:cNvSpPr>
            <a:spLocks noGrp="1"/>
          </p:cNvSpPr>
          <p:nvPr>
            <p:ph type="title"/>
          </p:nvPr>
        </p:nvSpPr>
        <p:spPr/>
        <p:txBody>
          <a:bodyPr>
            <a:normAutofit/>
          </a:bodyPr>
          <a:lstStyle/>
          <a:p>
            <a:r>
              <a:rPr lang="en-US" dirty="0"/>
              <a:t>Biomes of the World Depend on Climate</a:t>
            </a:r>
          </a:p>
        </p:txBody>
      </p:sp>
      <p:pic>
        <p:nvPicPr>
          <p:cNvPr id="3" name="Picture 2" descr="biomemap.jpg"/>
          <p:cNvPicPr>
            <a:picLocks noChangeAspect="1"/>
          </p:cNvPicPr>
          <p:nvPr/>
        </p:nvPicPr>
        <p:blipFill>
          <a:blip r:embed="rId3"/>
          <a:stretch>
            <a:fillRect/>
          </a:stretch>
        </p:blipFill>
        <p:spPr>
          <a:xfrm>
            <a:off x="1715649" y="1098186"/>
            <a:ext cx="8760702" cy="5759814"/>
          </a:xfrm>
          <a:prstGeom prst="rect">
            <a:avLst/>
          </a:prstGeom>
        </p:spPr>
      </p:pic>
    </p:spTree>
    <p:extLst>
      <p:ext uri="{BB962C8B-B14F-4D97-AF65-F5344CB8AC3E}">
        <p14:creationId xmlns:p14="http://schemas.microsoft.com/office/powerpoint/2010/main" val="609050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sldNum" sz="quarter" idx="12"/>
          </p:nvPr>
        </p:nvSpPr>
        <p:spPr/>
        <p:txBody>
          <a:bodyPr/>
          <a:lstStyle/>
          <a:p>
            <a:fld id="{41F1886E-1FA2-423B-ABB7-B96D0D1822A3}" type="slidenum">
              <a:rPr lang="en-US" smtClean="0"/>
              <a:pPr/>
              <a:t>9</a:t>
            </a:fld>
            <a:endParaRPr lang="en-US"/>
          </a:p>
        </p:txBody>
      </p:sp>
      <p:sp>
        <p:nvSpPr>
          <p:cNvPr id="2" name="Title 1"/>
          <p:cNvSpPr>
            <a:spLocks noGrp="1"/>
          </p:cNvSpPr>
          <p:nvPr>
            <p:ph type="title"/>
          </p:nvPr>
        </p:nvSpPr>
        <p:spPr/>
        <p:txBody>
          <a:bodyPr>
            <a:normAutofit/>
          </a:bodyPr>
          <a:lstStyle/>
          <a:p>
            <a:r>
              <a:rPr lang="en-US" dirty="0"/>
              <a:t>Biomes of the World: A Function of Climate</a:t>
            </a:r>
          </a:p>
        </p:txBody>
      </p:sp>
      <p:sp>
        <p:nvSpPr>
          <p:cNvPr id="55298" name="AutoShape 2" descr="http://www.marietta.edu/~biol/biomes/images/woodland/whittaker_v2.jpg"/>
          <p:cNvSpPr>
            <a:spLocks noChangeAspect="1" noChangeArrowheads="1"/>
          </p:cNvSpPr>
          <p:nvPr/>
        </p:nvSpPr>
        <p:spPr bwMode="auto">
          <a:xfrm>
            <a:off x="1587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55300" name="Picture 4" descr="http://www.marietta.edu/~biol/biomes/images/woodland/whittaker_v2.jpg"/>
          <p:cNvPicPr>
            <a:picLocks noChangeAspect="1" noChangeArrowheads="1"/>
          </p:cNvPicPr>
          <p:nvPr/>
        </p:nvPicPr>
        <p:blipFill>
          <a:blip r:embed="rId3" cstate="print"/>
          <a:srcRect l="3051" t="5752" r="3494" b="6224"/>
          <a:stretch>
            <a:fillRect/>
          </a:stretch>
        </p:blipFill>
        <p:spPr bwMode="auto">
          <a:xfrm>
            <a:off x="4594219" y="1182635"/>
            <a:ext cx="7061210" cy="5675365"/>
          </a:xfrm>
          <a:prstGeom prst="rect">
            <a:avLst/>
          </a:prstGeom>
          <a:noFill/>
        </p:spPr>
      </p:pic>
      <p:sp>
        <p:nvSpPr>
          <p:cNvPr id="3" name="TextBox 2"/>
          <p:cNvSpPr txBox="1"/>
          <p:nvPr/>
        </p:nvSpPr>
        <p:spPr>
          <a:xfrm>
            <a:off x="377783" y="2514600"/>
            <a:ext cx="3029034" cy="1200329"/>
          </a:xfrm>
          <a:prstGeom prst="rect">
            <a:avLst/>
          </a:prstGeom>
          <a:noFill/>
        </p:spPr>
        <p:txBody>
          <a:bodyPr wrap="none" rtlCol="0">
            <a:spAutoFit/>
          </a:bodyPr>
          <a:lstStyle/>
          <a:p>
            <a:r>
              <a:rPr lang="en-US" sz="3600" b="1" dirty="0"/>
              <a:t>WHERE IS </a:t>
            </a:r>
          </a:p>
          <a:p>
            <a:r>
              <a:rPr lang="en-US" sz="3600" b="1" dirty="0"/>
              <a:t>BANGLADESH?</a:t>
            </a:r>
            <a:endParaRPr lang="en-SG" sz="3600" b="1" dirty="0"/>
          </a:p>
        </p:txBody>
      </p:sp>
    </p:spTree>
    <p:extLst>
      <p:ext uri="{BB962C8B-B14F-4D97-AF65-F5344CB8AC3E}">
        <p14:creationId xmlns:p14="http://schemas.microsoft.com/office/powerpoint/2010/main" val="414230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TotalTime>
  <Words>5703</Words>
  <Application>Microsoft Office PowerPoint</Application>
  <PresentationFormat>Widescreen</PresentationFormat>
  <Paragraphs>726</Paragraphs>
  <Slides>69</Slides>
  <Notes>62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ＭＳ Ｐゴシック</vt:lpstr>
      <vt:lpstr>Arial</vt:lpstr>
      <vt:lpstr>Calibri</vt:lpstr>
      <vt:lpstr>Calibri Light</vt:lpstr>
      <vt:lpstr>Cambria</vt:lpstr>
      <vt:lpstr>Libre Baskerville</vt:lpstr>
      <vt:lpstr>Lucida Grande</vt:lpstr>
      <vt:lpstr>Perpetua</vt:lpstr>
      <vt:lpstr>Times New Roman</vt:lpstr>
      <vt:lpstr>Wingdings</vt:lpstr>
      <vt:lpstr>Office Theme</vt:lpstr>
      <vt:lpstr>Bangladesh Climate-Resilient Ecosystems Curriculum (BACUM)</vt:lpstr>
      <vt:lpstr>Module 1: Introduction to Climate Change</vt:lpstr>
      <vt:lpstr>Introduction to Climate Change (ICC)</vt:lpstr>
      <vt:lpstr>Acknowledgements</vt:lpstr>
      <vt:lpstr>Learning Objectives</vt:lpstr>
      <vt:lpstr>Exercise: What Do You Know? </vt:lpstr>
      <vt:lpstr>Why Study Climate?</vt:lpstr>
      <vt:lpstr>Biomes of the World Depend on Climate</vt:lpstr>
      <vt:lpstr>Biomes of the World: A Function of Climate</vt:lpstr>
      <vt:lpstr>Weather vs. Climate</vt:lpstr>
      <vt:lpstr>Climate vs. Weather</vt:lpstr>
      <vt:lpstr>Characteristics of Weather and Climate</vt:lpstr>
      <vt:lpstr> Meteorology – the Study of Weather</vt:lpstr>
      <vt:lpstr>Climatology – The Study of Weather Statistics, Patterns, and Trends</vt:lpstr>
      <vt:lpstr>The climate is Always Changing, Always has Changed</vt:lpstr>
      <vt:lpstr>1,000,000 year Time Scales</vt:lpstr>
      <vt:lpstr>Which Diagram is Closest to The Shape of Earth’s Orbit?</vt:lpstr>
      <vt:lpstr>Earth’s Orbit</vt:lpstr>
      <vt:lpstr>Animation of Earth Orbit</vt:lpstr>
      <vt:lpstr>100,000 year Time Scales</vt:lpstr>
      <vt:lpstr>Global Surface Temperature</vt:lpstr>
      <vt:lpstr>Which Graph Best Shows the Overall Change in Output of the Sun’s Energy  in the Last 30 Years?</vt:lpstr>
      <vt:lpstr>Solar Energy Output Over Time</vt:lpstr>
      <vt:lpstr>100-10 year Time Scales</vt:lpstr>
      <vt:lpstr>Energy from the sun</vt:lpstr>
      <vt:lpstr>Characteristics of Climate</vt:lpstr>
      <vt:lpstr>Solar System</vt:lpstr>
      <vt:lpstr>Earth System (Interaction)</vt:lpstr>
      <vt:lpstr>Climate System</vt:lpstr>
      <vt:lpstr>Video: How Does the Climate System Work?</vt:lpstr>
      <vt:lpstr>Class Exercise</vt:lpstr>
      <vt:lpstr>Assignment</vt:lpstr>
      <vt:lpstr>Global Energy Flows (W/m2)</vt:lpstr>
      <vt:lpstr>Dynamics of the Earth</vt:lpstr>
      <vt:lpstr>Atmospheric Circulation</vt:lpstr>
      <vt:lpstr>Atmospheric Circulation</vt:lpstr>
      <vt:lpstr>General Atmospheric Circulation</vt:lpstr>
      <vt:lpstr>Coriolis Effect</vt:lpstr>
      <vt:lpstr>Video: Atmospheric Circulation </vt:lpstr>
      <vt:lpstr>Ocean Circulation</vt:lpstr>
      <vt:lpstr>Ocean Circulation has A Large Effect on Weather and Climate</vt:lpstr>
      <vt:lpstr>Vegetation - Carbon</vt:lpstr>
      <vt:lpstr>Carbon Cycle</vt:lpstr>
      <vt:lpstr>Video: The Carbon Cycle</vt:lpstr>
      <vt:lpstr>Snow and Ice</vt:lpstr>
      <vt:lpstr>Reductions of Snow and Ice</vt:lpstr>
      <vt:lpstr>El Niño and Global Warming</vt:lpstr>
      <vt:lpstr>At Decadal and Annual Time Scales</vt:lpstr>
      <vt:lpstr>El Niño</vt:lpstr>
      <vt:lpstr>El Niño</vt:lpstr>
      <vt:lpstr>El Niño</vt:lpstr>
      <vt:lpstr>La Niña</vt:lpstr>
      <vt:lpstr>Sea Surface Temperature Anomalies for El Niño (Dry)  and La Niña (Wet) Conditions</vt:lpstr>
      <vt:lpstr>Video: El Niño y La Niña</vt:lpstr>
      <vt:lpstr>What is Climate Change? </vt:lpstr>
      <vt:lpstr>What is Climate Variability?</vt:lpstr>
      <vt:lpstr>What are the Primary Indicators of Climate Change?</vt:lpstr>
      <vt:lpstr>What are the Primary Indicators of Climate Change?</vt:lpstr>
      <vt:lpstr>Warming of Climate</vt:lpstr>
      <vt:lpstr>Widespread Melting Snow and Ice</vt:lpstr>
      <vt:lpstr>Sea Ice Thickness (10-year average)</vt:lpstr>
      <vt:lpstr>How Does this Affect Temperature?</vt:lpstr>
      <vt:lpstr>Rising Global Sea Level</vt:lpstr>
      <vt:lpstr>Historic Record of Global Climate Change</vt:lpstr>
      <vt:lpstr>Arguments that Global Warming  is Real?  Look Here:</vt:lpstr>
      <vt:lpstr>References and Further Reading</vt:lpstr>
      <vt:lpstr>References and Further Reading</vt:lpstr>
      <vt:lpstr>References and Resources</vt:lpstr>
      <vt:lpstr>USAID's Climate-Resilient Ecosystems and Livelihoods (CREL) Project Winrock International  House 13/B, Road 54, Gulshan 2, Dhaka 1212 Bangladesh  Tel: +880-2-9848401   www.winrock.org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Pham</dc:creator>
  <cp:lastModifiedBy>jalal</cp:lastModifiedBy>
  <cp:revision>195</cp:revision>
  <dcterms:created xsi:type="dcterms:W3CDTF">2016-05-20T10:07:21Z</dcterms:created>
  <dcterms:modified xsi:type="dcterms:W3CDTF">2017-01-10T04:06:12Z</dcterms:modified>
</cp:coreProperties>
</file>