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1083" r:id="rId3"/>
    <p:sldId id="1084" r:id="rId4"/>
    <p:sldId id="1116" r:id="rId5"/>
    <p:sldId id="1087" r:id="rId6"/>
    <p:sldId id="1088" r:id="rId7"/>
    <p:sldId id="1089" r:id="rId8"/>
    <p:sldId id="1090" r:id="rId9"/>
    <p:sldId id="1091" r:id="rId10"/>
    <p:sldId id="1092" r:id="rId11"/>
    <p:sldId id="1093" r:id="rId12"/>
    <p:sldId id="1094" r:id="rId13"/>
    <p:sldId id="1095" r:id="rId14"/>
    <p:sldId id="1096" r:id="rId15"/>
    <p:sldId id="1097" r:id="rId16"/>
    <p:sldId id="1098" r:id="rId17"/>
    <p:sldId id="1099" r:id="rId18"/>
    <p:sldId id="1100" r:id="rId19"/>
    <p:sldId id="1101" r:id="rId20"/>
    <p:sldId id="1102" r:id="rId21"/>
    <p:sldId id="1103" r:id="rId22"/>
    <p:sldId id="1104" r:id="rId23"/>
    <p:sldId id="1105" r:id="rId24"/>
    <p:sldId id="1106" r:id="rId25"/>
    <p:sldId id="1107" r:id="rId26"/>
    <p:sldId id="1108" r:id="rId27"/>
    <p:sldId id="1109" r:id="rId28"/>
    <p:sldId id="1110" r:id="rId29"/>
    <p:sldId id="1111" r:id="rId30"/>
    <p:sldId id="1113" r:id="rId31"/>
    <p:sldId id="1112" r:id="rId32"/>
    <p:sldId id="1114" r:id="rId33"/>
    <p:sldId id="111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FFFF"/>
    <a:srgbClr val="0099FF"/>
    <a:srgbClr val="00CC00"/>
    <a:srgbClr val="0033CC"/>
    <a:srgbClr val="33CC33"/>
    <a:srgbClr val="990099"/>
    <a:srgbClr val="800080"/>
    <a:srgbClr val="0099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33" autoAdjust="0"/>
    <p:restoredTop sz="75404" autoAdjust="0"/>
  </p:normalViewPr>
  <p:slideViewPr>
    <p:cSldViewPr snapToGrid="0">
      <p:cViewPr varScale="1">
        <p:scale>
          <a:sx n="54" d="100"/>
          <a:sy n="54" d="100"/>
        </p:scale>
        <p:origin x="1140" y="78"/>
      </p:cViewPr>
      <p:guideLst/>
    </p:cSldViewPr>
  </p:slideViewPr>
  <p:outlineViewPr>
    <p:cViewPr>
      <p:scale>
        <a:sx n="33" d="100"/>
        <a:sy n="33" d="100"/>
      </p:scale>
      <p:origin x="0" y="-48"/>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DFD125-E46B-4705-B92F-457BAF95749C}" type="doc">
      <dgm:prSet loTypeId="urn:microsoft.com/office/officeart/2008/layout/BubblePictureList" loCatId="picture" qsTypeId="urn:microsoft.com/office/officeart/2005/8/quickstyle/simple3" qsCatId="simple" csTypeId="urn:microsoft.com/office/officeart/2005/8/colors/accent1_2" csCatId="accent1" phldr="1"/>
      <dgm:spPr/>
      <dgm:t>
        <a:bodyPr/>
        <a:lstStyle/>
        <a:p>
          <a:endParaRPr lang="en-US"/>
        </a:p>
      </dgm:t>
    </dgm:pt>
    <dgm:pt modelId="{4702D3EE-A300-49B4-8690-CD4D7CB140E9}">
      <dgm:prSet/>
      <dgm:spPr/>
      <dgm:t>
        <a:bodyPr/>
        <a:lstStyle/>
        <a:p>
          <a:endParaRPr lang="en-US" dirty="0"/>
        </a:p>
      </dgm:t>
    </dgm:pt>
    <dgm:pt modelId="{7085B0AD-65EA-4A9F-B85E-EE46CFE2D84C}" type="parTrans" cxnId="{AB651F21-63C6-4895-98B6-2C5BB5838CB6}">
      <dgm:prSet/>
      <dgm:spPr/>
      <dgm:t>
        <a:bodyPr/>
        <a:lstStyle/>
        <a:p>
          <a:endParaRPr lang="en-US"/>
        </a:p>
      </dgm:t>
    </dgm:pt>
    <dgm:pt modelId="{147A7362-F068-4C64-900A-FCD00B9BDCE2}" type="sibTrans" cxnId="{AB651F21-63C6-4895-98B6-2C5BB5838CB6}">
      <dgm:prSet/>
      <dgm:spPr>
        <a:blipFill rotWithShape="1">
          <a:blip xmlns:r="http://schemas.openxmlformats.org/officeDocument/2006/relationships" r:embed="rId1"/>
          <a:stretch>
            <a:fillRect/>
          </a:stretch>
        </a:blipFill>
      </dgm:spPr>
      <dgm:t>
        <a:bodyPr/>
        <a:lstStyle/>
        <a:p>
          <a:endParaRPr lang="en-US"/>
        </a:p>
      </dgm:t>
    </dgm:pt>
    <dgm:pt modelId="{D759873D-68A6-4698-987A-BE5A755B07F8}">
      <dgm:prSet phldrT="[Text]"/>
      <dgm:spPr/>
      <dgm:t>
        <a:bodyPr/>
        <a:lstStyle/>
        <a:p>
          <a:r>
            <a:rPr lang="en-US" dirty="0"/>
            <a:t> </a:t>
          </a:r>
        </a:p>
      </dgm:t>
    </dgm:pt>
    <dgm:pt modelId="{8930589D-46A5-4065-B96C-A9A666546B49}" type="parTrans" cxnId="{69229FDE-4F24-446F-9DC0-BE6AE8977C01}">
      <dgm:prSet/>
      <dgm:spPr/>
      <dgm:t>
        <a:bodyPr/>
        <a:lstStyle/>
        <a:p>
          <a:endParaRPr lang="en-US"/>
        </a:p>
      </dgm:t>
    </dgm:pt>
    <dgm:pt modelId="{49635ADA-6D0F-41D3-AFDA-E156D20FB8B8}" type="sibTrans" cxnId="{69229FDE-4F24-446F-9DC0-BE6AE8977C01}">
      <dgm:prSet/>
      <dgm:spPr>
        <a:blipFill rotWithShape="1">
          <a:blip xmlns:r="http://schemas.openxmlformats.org/officeDocument/2006/relationships" r:embed="rId2"/>
          <a:stretch>
            <a:fillRect/>
          </a:stretch>
        </a:blipFill>
      </dgm:spPr>
      <dgm:t>
        <a:bodyPr/>
        <a:lstStyle/>
        <a:p>
          <a:endParaRPr lang="en-US"/>
        </a:p>
      </dgm:t>
    </dgm:pt>
    <dgm:pt modelId="{7FDAB093-3138-46D6-A56E-9CCEAA3BC41C}">
      <dgm:prSet phldrT="[Text]"/>
      <dgm:spPr/>
      <dgm:t>
        <a:bodyPr/>
        <a:lstStyle/>
        <a:p>
          <a:r>
            <a:rPr lang="en-US" dirty="0"/>
            <a:t> </a:t>
          </a:r>
        </a:p>
      </dgm:t>
    </dgm:pt>
    <dgm:pt modelId="{6E18F312-6A8D-4614-AEF6-96EC0209C7E2}" type="sibTrans" cxnId="{EBC365EA-6904-4282-83D6-3DA16B4DEE10}">
      <dgm:prSet/>
      <dgm:spPr>
        <a:blipFill rotWithShape="1">
          <a:blip xmlns:r="http://schemas.openxmlformats.org/officeDocument/2006/relationships" r:embed="rId3"/>
          <a:stretch>
            <a:fillRect/>
          </a:stretch>
        </a:blipFill>
      </dgm:spPr>
      <dgm:t>
        <a:bodyPr/>
        <a:lstStyle/>
        <a:p>
          <a:endParaRPr lang="en-US"/>
        </a:p>
      </dgm:t>
    </dgm:pt>
    <dgm:pt modelId="{FEC594AC-6505-499F-8DF9-C9F0FACED37C}" type="parTrans" cxnId="{EBC365EA-6904-4282-83D6-3DA16B4DEE10}">
      <dgm:prSet/>
      <dgm:spPr/>
      <dgm:t>
        <a:bodyPr/>
        <a:lstStyle/>
        <a:p>
          <a:endParaRPr lang="en-US"/>
        </a:p>
      </dgm:t>
    </dgm:pt>
    <dgm:pt modelId="{E8898173-FF4D-4AF0-B226-9653CC35E8F0}">
      <dgm:prSet phldrT="[Text]"/>
      <dgm:spPr/>
      <dgm:t>
        <a:bodyPr/>
        <a:lstStyle/>
        <a:p>
          <a:r>
            <a:rPr lang="en-US" dirty="0"/>
            <a:t> </a:t>
          </a:r>
        </a:p>
      </dgm:t>
    </dgm:pt>
    <dgm:pt modelId="{332C9692-E3A0-4933-9B18-A9E2EC994B6D}" type="sibTrans" cxnId="{966188BA-76C5-43C8-87ED-D20B49FE82E1}">
      <dgm:prSet/>
      <dgm:spPr>
        <a:blipFill rotWithShape="1">
          <a:blip xmlns:r="http://schemas.openxmlformats.org/officeDocument/2006/relationships" r:embed="rId4"/>
          <a:stretch>
            <a:fillRect/>
          </a:stretch>
        </a:blipFill>
      </dgm:spPr>
      <dgm:t>
        <a:bodyPr/>
        <a:lstStyle/>
        <a:p>
          <a:endParaRPr lang="en-US"/>
        </a:p>
      </dgm:t>
    </dgm:pt>
    <dgm:pt modelId="{52D216E1-9A71-45B1-A6AC-FD0D831009AD}" type="parTrans" cxnId="{966188BA-76C5-43C8-87ED-D20B49FE82E1}">
      <dgm:prSet/>
      <dgm:spPr/>
      <dgm:t>
        <a:bodyPr/>
        <a:lstStyle/>
        <a:p>
          <a:endParaRPr lang="en-US"/>
        </a:p>
      </dgm:t>
    </dgm:pt>
    <dgm:pt modelId="{CE1BC90A-D8DB-4931-B8ED-B147CABC3A7C}">
      <dgm:prSet/>
      <dgm:spPr/>
      <dgm:t>
        <a:bodyPr/>
        <a:lstStyle/>
        <a:p>
          <a:endParaRPr lang="en-US" dirty="0"/>
        </a:p>
      </dgm:t>
    </dgm:pt>
    <dgm:pt modelId="{FFC0DE80-0706-4D33-9428-277165C6B215}" type="parTrans" cxnId="{068954AE-9603-4EE9-9FF8-93DAAA304439}">
      <dgm:prSet/>
      <dgm:spPr/>
      <dgm:t>
        <a:bodyPr/>
        <a:lstStyle/>
        <a:p>
          <a:endParaRPr lang="en-US"/>
        </a:p>
      </dgm:t>
    </dgm:pt>
    <dgm:pt modelId="{1F8B7FD0-FE73-4D8A-9861-BB1A69205E80}" type="sibTrans" cxnId="{068954AE-9603-4EE9-9FF8-93DAAA304439}">
      <dgm:prSet/>
      <dgm:spPr>
        <a:blipFill rotWithShape="1">
          <a:blip xmlns:r="http://schemas.openxmlformats.org/officeDocument/2006/relationships" r:embed="rId5"/>
          <a:stretch>
            <a:fillRect/>
          </a:stretch>
        </a:blipFill>
      </dgm:spPr>
      <dgm:t>
        <a:bodyPr/>
        <a:lstStyle/>
        <a:p>
          <a:endParaRPr lang="en-US"/>
        </a:p>
      </dgm:t>
    </dgm:pt>
    <dgm:pt modelId="{E126590A-CBAC-4311-938B-2E51BD7806D1}" type="pres">
      <dgm:prSet presAssocID="{70DFD125-E46B-4705-B92F-457BAF95749C}" presName="Name0" presStyleCnt="0">
        <dgm:presLayoutVars>
          <dgm:chMax val="8"/>
          <dgm:chPref val="8"/>
          <dgm:dir/>
        </dgm:presLayoutVars>
      </dgm:prSet>
      <dgm:spPr/>
    </dgm:pt>
    <dgm:pt modelId="{48C8C8A2-32EE-4D84-A506-0E6F33F949D1}" type="pres">
      <dgm:prSet presAssocID="{4702D3EE-A300-49B4-8690-CD4D7CB140E9}" presName="parent_text_1" presStyleLbl="revTx" presStyleIdx="0" presStyleCnt="5">
        <dgm:presLayoutVars>
          <dgm:chMax val="0"/>
          <dgm:chPref val="0"/>
          <dgm:bulletEnabled val="1"/>
        </dgm:presLayoutVars>
      </dgm:prSet>
      <dgm:spPr/>
    </dgm:pt>
    <dgm:pt modelId="{330574FC-C0E8-4CAE-B665-E9CBA0EBC57E}" type="pres">
      <dgm:prSet presAssocID="{4702D3EE-A300-49B4-8690-CD4D7CB140E9}" presName="image_accent_1" presStyleCnt="0"/>
      <dgm:spPr/>
    </dgm:pt>
    <dgm:pt modelId="{744440CA-4394-4C34-96B8-58E2DD2F25C5}" type="pres">
      <dgm:prSet presAssocID="{4702D3EE-A300-49B4-8690-CD4D7CB140E9}" presName="imageAccentRepeatNode" presStyleLbl="alignNode1" presStyleIdx="0" presStyleCnt="9" custScaleX="158924" custScaleY="158924" custLinFactNeighborX="-72241" custLinFactNeighborY="-18428"/>
      <dgm:spPr/>
    </dgm:pt>
    <dgm:pt modelId="{C223736B-2773-46E9-A5B5-F94B8D17359D}" type="pres">
      <dgm:prSet presAssocID="{4702D3EE-A300-49B4-8690-CD4D7CB140E9}" presName="accent_1" presStyleLbl="alignNode1" presStyleIdx="1" presStyleCnt="9" custLinFactY="100000" custLinFactNeighborX="-21296" custLinFactNeighborY="186633"/>
      <dgm:spPr/>
    </dgm:pt>
    <dgm:pt modelId="{4E85BE36-E0B9-470E-B5B8-AACD3B238DA4}" type="pres">
      <dgm:prSet presAssocID="{147A7362-F068-4C64-900A-FCD00B9BDCE2}" presName="image_1" presStyleCnt="0"/>
      <dgm:spPr/>
    </dgm:pt>
    <dgm:pt modelId="{1290D3AF-6813-47F0-96CA-C8F2E0F50EC1}" type="pres">
      <dgm:prSet presAssocID="{147A7362-F068-4C64-900A-FCD00B9BDCE2}" presName="imageRepeatNode" presStyleLbl="fgImgPlace1" presStyleIdx="0" presStyleCnt="5" custScaleX="164434" custScaleY="165644" custLinFactNeighborX="-77962" custLinFactNeighborY="-20678"/>
      <dgm:spPr/>
    </dgm:pt>
    <dgm:pt modelId="{0D9FD34A-F0A2-467D-A298-B734489569E4}" type="pres">
      <dgm:prSet presAssocID="{7FDAB093-3138-46D6-A56E-9CCEAA3BC41C}" presName="parent_text_2" presStyleLbl="revTx" presStyleIdx="1" presStyleCnt="5">
        <dgm:presLayoutVars>
          <dgm:chMax val="0"/>
          <dgm:chPref val="0"/>
          <dgm:bulletEnabled val="1"/>
        </dgm:presLayoutVars>
      </dgm:prSet>
      <dgm:spPr/>
    </dgm:pt>
    <dgm:pt modelId="{B850C833-BED9-4AD7-99DE-CE2F37ABF557}" type="pres">
      <dgm:prSet presAssocID="{7FDAB093-3138-46D6-A56E-9CCEAA3BC41C}" presName="image_accent_2" presStyleCnt="0"/>
      <dgm:spPr/>
    </dgm:pt>
    <dgm:pt modelId="{6D0F9292-8AD2-4B64-9BFD-0C9633592CDE}" type="pres">
      <dgm:prSet presAssocID="{7FDAB093-3138-46D6-A56E-9CCEAA3BC41C}" presName="imageAccentRepeatNode" presStyleLbl="alignNode1" presStyleIdx="2" presStyleCnt="9" custScaleX="229079" custScaleY="229079" custLinFactNeighborX="24880" custLinFactNeighborY="-8420"/>
      <dgm:spPr/>
    </dgm:pt>
    <dgm:pt modelId="{81A25253-8115-4829-B16D-FACBAB7CA578}" type="pres">
      <dgm:prSet presAssocID="{6E18F312-6A8D-4614-AEF6-96EC0209C7E2}" presName="image_2" presStyleCnt="0"/>
      <dgm:spPr/>
    </dgm:pt>
    <dgm:pt modelId="{E10A8251-C091-446C-B4D4-8564613BB77D}" type="pres">
      <dgm:prSet presAssocID="{6E18F312-6A8D-4614-AEF6-96EC0209C7E2}" presName="imageRepeatNode" presStyleLbl="fgImgPlace1" presStyleIdx="1" presStyleCnt="5" custScaleX="229079" custScaleY="229079" custLinFactNeighborX="28364" custLinFactNeighborY="-9526"/>
      <dgm:spPr/>
    </dgm:pt>
    <dgm:pt modelId="{2E45CA1C-4607-4D92-841D-B13FD0E2005E}" type="pres">
      <dgm:prSet presAssocID="{CE1BC90A-D8DB-4931-B8ED-B147CABC3A7C}" presName="image_accent_3" presStyleCnt="0"/>
      <dgm:spPr/>
    </dgm:pt>
    <dgm:pt modelId="{1DB8FE2E-3045-4235-B622-BDCA8A307F09}" type="pres">
      <dgm:prSet presAssocID="{CE1BC90A-D8DB-4931-B8ED-B147CABC3A7C}" presName="imageAccentRepeatNode" presStyleLbl="alignNode1" presStyleIdx="3" presStyleCnt="9" custScaleX="229079" custScaleY="229079" custLinFactX="97985" custLinFactNeighborX="100000" custLinFactNeighborY="-39145"/>
      <dgm:spPr/>
    </dgm:pt>
    <dgm:pt modelId="{91CEC86E-A41C-4D0F-BFD0-6B3B439FC23F}" type="pres">
      <dgm:prSet presAssocID="{CE1BC90A-D8DB-4931-B8ED-B147CABC3A7C}" presName="parent_text_3" presStyleLbl="revTx" presStyleIdx="2" presStyleCnt="5">
        <dgm:presLayoutVars>
          <dgm:chMax val="0"/>
          <dgm:chPref val="0"/>
          <dgm:bulletEnabled val="1"/>
        </dgm:presLayoutVars>
      </dgm:prSet>
      <dgm:spPr/>
    </dgm:pt>
    <dgm:pt modelId="{C053502D-1934-4565-AB06-5A6B7B1D3232}" type="pres">
      <dgm:prSet presAssocID="{CE1BC90A-D8DB-4931-B8ED-B147CABC3A7C}" presName="accent_2" presStyleLbl="alignNode1" presStyleIdx="4" presStyleCnt="9" custLinFactX="142869" custLinFactY="456906" custLinFactNeighborX="200000" custLinFactNeighborY="500000"/>
      <dgm:spPr/>
    </dgm:pt>
    <dgm:pt modelId="{65CD1F31-136B-4178-80A4-CF6E7C2EF953}" type="pres">
      <dgm:prSet presAssocID="{CE1BC90A-D8DB-4931-B8ED-B147CABC3A7C}" presName="accent_3" presStyleLbl="alignNode1" presStyleIdx="5" presStyleCnt="9" custLinFactX="-99621" custLinFactY="259188" custLinFactNeighborX="-100000" custLinFactNeighborY="300000"/>
      <dgm:spPr/>
    </dgm:pt>
    <dgm:pt modelId="{701057FD-F9C0-4DFC-99BF-94E0C3BA2B1A}" type="pres">
      <dgm:prSet presAssocID="{1F8B7FD0-FE73-4D8A-9861-BB1A69205E80}" presName="image_3" presStyleCnt="0"/>
      <dgm:spPr/>
    </dgm:pt>
    <dgm:pt modelId="{9CE3E0E1-5D86-467D-816F-4D216257E087}" type="pres">
      <dgm:prSet presAssocID="{1F8B7FD0-FE73-4D8A-9861-BB1A69205E80}" presName="imageRepeatNode" presStyleLbl="fgImgPlace1" presStyleIdx="2" presStyleCnt="5" custScaleX="229079" custScaleY="229079" custLinFactX="100000" custLinFactNeighborX="121332" custLinFactNeighborY="-43214"/>
      <dgm:spPr/>
    </dgm:pt>
    <dgm:pt modelId="{7AA8FD6A-001E-4E3A-A6B7-CEC85E232C65}" type="pres">
      <dgm:prSet presAssocID="{E8898173-FF4D-4AF0-B226-9653CC35E8F0}" presName="image_accent_4" presStyleCnt="0"/>
      <dgm:spPr/>
    </dgm:pt>
    <dgm:pt modelId="{EA6377D3-51EA-492A-B272-38E2DDCFD303}" type="pres">
      <dgm:prSet presAssocID="{E8898173-FF4D-4AF0-B226-9653CC35E8F0}" presName="imageAccentRepeatNode" presStyleLbl="alignNode1" presStyleIdx="6" presStyleCnt="9" custScaleX="169210" custScaleY="169210" custLinFactNeighborX="27460" custLinFactNeighborY="19008"/>
      <dgm:spPr/>
    </dgm:pt>
    <dgm:pt modelId="{633B2DB9-1633-4E47-9037-443D6B786F8F}" type="pres">
      <dgm:prSet presAssocID="{E8898173-FF4D-4AF0-B226-9653CC35E8F0}" presName="parent_text_4" presStyleLbl="revTx" presStyleIdx="3" presStyleCnt="5">
        <dgm:presLayoutVars>
          <dgm:chMax val="0"/>
          <dgm:chPref val="0"/>
          <dgm:bulletEnabled val="1"/>
        </dgm:presLayoutVars>
      </dgm:prSet>
      <dgm:spPr/>
    </dgm:pt>
    <dgm:pt modelId="{CFFF79A9-87FA-4103-8C32-E06096F9DA4B}" type="pres">
      <dgm:prSet presAssocID="{E8898173-FF4D-4AF0-B226-9653CC35E8F0}" presName="accent_4" presStyleLbl="alignNode1" presStyleIdx="7" presStyleCnt="9" custLinFactX="100000" custLinFactNeighborX="196826" custLinFactNeighborY="73869"/>
      <dgm:spPr/>
    </dgm:pt>
    <dgm:pt modelId="{CE6C70AC-0205-474C-AA4C-E73BA209A7AD}" type="pres">
      <dgm:prSet presAssocID="{332C9692-E3A0-4933-9B18-A9E2EC994B6D}" presName="image_4" presStyleCnt="0"/>
      <dgm:spPr/>
    </dgm:pt>
    <dgm:pt modelId="{88850CBA-D33C-4320-808B-B521E639DF4F}" type="pres">
      <dgm:prSet presAssocID="{332C9692-E3A0-4933-9B18-A9E2EC994B6D}" presName="imageRepeatNode" presStyleLbl="fgImgPlace1" presStyleIdx="3" presStyleCnt="5" custScaleX="169210" custScaleY="169210" custLinFactNeighborX="30689" custLinFactNeighborY="21251"/>
      <dgm:spPr/>
    </dgm:pt>
    <dgm:pt modelId="{43B9D391-5DD7-47EE-A01B-DCB2115A4E83}" type="pres">
      <dgm:prSet presAssocID="{D759873D-68A6-4698-987A-BE5A755B07F8}" presName="image_accent_5" presStyleCnt="0"/>
      <dgm:spPr/>
    </dgm:pt>
    <dgm:pt modelId="{BBDA54E7-B4D2-4E81-A8F7-83A6A17D85E4}" type="pres">
      <dgm:prSet presAssocID="{D759873D-68A6-4698-987A-BE5A755B07F8}" presName="imageAccentRepeatNode" presStyleLbl="alignNode1" presStyleIdx="8" presStyleCnt="9" custScaleX="240621" custScaleY="240621" custLinFactX="-100000" custLinFactY="8960" custLinFactNeighborX="-137372" custLinFactNeighborY="100000"/>
      <dgm:spPr/>
    </dgm:pt>
    <dgm:pt modelId="{2FF50EDB-3EA9-4842-91D1-06431222BD19}" type="pres">
      <dgm:prSet presAssocID="{D759873D-68A6-4698-987A-BE5A755B07F8}" presName="parent_text_5" presStyleLbl="revTx" presStyleIdx="4" presStyleCnt="5">
        <dgm:presLayoutVars>
          <dgm:chMax val="0"/>
          <dgm:chPref val="0"/>
          <dgm:bulletEnabled val="1"/>
        </dgm:presLayoutVars>
      </dgm:prSet>
      <dgm:spPr/>
    </dgm:pt>
    <dgm:pt modelId="{78D0DC4E-7A3C-4418-AF66-E34C13CF1857}" type="pres">
      <dgm:prSet presAssocID="{49635ADA-6D0F-41D3-AFDA-E156D20FB8B8}" presName="image_5" presStyleCnt="0"/>
      <dgm:spPr/>
    </dgm:pt>
    <dgm:pt modelId="{7E637C67-547A-498F-A2E1-5DB291BF54F5}" type="pres">
      <dgm:prSet presAssocID="{49635ADA-6D0F-41D3-AFDA-E156D20FB8B8}" presName="imageRepeatNode" presStyleLbl="fgImgPlace1" presStyleIdx="4" presStyleCnt="5" custScaleX="240621" custScaleY="240621" custLinFactX="-100000" custLinFactY="23481" custLinFactNeighborX="-168919" custLinFactNeighborY="100000"/>
      <dgm:spPr/>
    </dgm:pt>
  </dgm:ptLst>
  <dgm:cxnLst>
    <dgm:cxn modelId="{068954AE-9603-4EE9-9FF8-93DAAA304439}" srcId="{70DFD125-E46B-4705-B92F-457BAF95749C}" destId="{CE1BC90A-D8DB-4931-B8ED-B147CABC3A7C}" srcOrd="2" destOrd="0" parTransId="{FFC0DE80-0706-4D33-9428-277165C6B215}" sibTransId="{1F8B7FD0-FE73-4D8A-9861-BB1A69205E80}"/>
    <dgm:cxn modelId="{16E8DECC-D39D-4C82-BD0B-C8AF217EC915}" type="presOf" srcId="{CE1BC90A-D8DB-4931-B8ED-B147CABC3A7C}" destId="{91CEC86E-A41C-4D0F-BFD0-6B3B439FC23F}" srcOrd="0" destOrd="0" presId="urn:microsoft.com/office/officeart/2008/layout/BubblePictureList"/>
    <dgm:cxn modelId="{6C7C3761-43B0-43BA-AED3-28F7BC8219A5}" type="presOf" srcId="{D759873D-68A6-4698-987A-BE5A755B07F8}" destId="{2FF50EDB-3EA9-4842-91D1-06431222BD19}" srcOrd="0" destOrd="0" presId="urn:microsoft.com/office/officeart/2008/layout/BubblePictureList"/>
    <dgm:cxn modelId="{7CC0878D-DED8-4678-8396-C37D193E0A1C}" type="presOf" srcId="{1F8B7FD0-FE73-4D8A-9861-BB1A69205E80}" destId="{9CE3E0E1-5D86-467D-816F-4D216257E087}" srcOrd="0" destOrd="0" presId="urn:microsoft.com/office/officeart/2008/layout/BubblePictureList"/>
    <dgm:cxn modelId="{AB651F21-63C6-4895-98B6-2C5BB5838CB6}" srcId="{70DFD125-E46B-4705-B92F-457BAF95749C}" destId="{4702D3EE-A300-49B4-8690-CD4D7CB140E9}" srcOrd="0" destOrd="0" parTransId="{7085B0AD-65EA-4A9F-B85E-EE46CFE2D84C}" sibTransId="{147A7362-F068-4C64-900A-FCD00B9BDCE2}"/>
    <dgm:cxn modelId="{C3DDAE9E-3965-484E-B10A-0A1467024AEA}" type="presOf" srcId="{147A7362-F068-4C64-900A-FCD00B9BDCE2}" destId="{1290D3AF-6813-47F0-96CA-C8F2E0F50EC1}" srcOrd="0" destOrd="0" presId="urn:microsoft.com/office/officeart/2008/layout/BubblePictureList"/>
    <dgm:cxn modelId="{966188BA-76C5-43C8-87ED-D20B49FE82E1}" srcId="{70DFD125-E46B-4705-B92F-457BAF95749C}" destId="{E8898173-FF4D-4AF0-B226-9653CC35E8F0}" srcOrd="3" destOrd="0" parTransId="{52D216E1-9A71-45B1-A6AC-FD0D831009AD}" sibTransId="{332C9692-E3A0-4933-9B18-A9E2EC994B6D}"/>
    <dgm:cxn modelId="{69229FDE-4F24-446F-9DC0-BE6AE8977C01}" srcId="{70DFD125-E46B-4705-B92F-457BAF95749C}" destId="{D759873D-68A6-4698-987A-BE5A755B07F8}" srcOrd="4" destOrd="0" parTransId="{8930589D-46A5-4065-B96C-A9A666546B49}" sibTransId="{49635ADA-6D0F-41D3-AFDA-E156D20FB8B8}"/>
    <dgm:cxn modelId="{E9491A68-DF7F-427F-8C2E-3AE38F66616C}" type="presOf" srcId="{70DFD125-E46B-4705-B92F-457BAF95749C}" destId="{E126590A-CBAC-4311-938B-2E51BD7806D1}" srcOrd="0" destOrd="0" presId="urn:microsoft.com/office/officeart/2008/layout/BubblePictureList"/>
    <dgm:cxn modelId="{7567D4EB-0064-4A3D-8A18-D1FB6E978160}" type="presOf" srcId="{6E18F312-6A8D-4614-AEF6-96EC0209C7E2}" destId="{E10A8251-C091-446C-B4D4-8564613BB77D}" srcOrd="0" destOrd="0" presId="urn:microsoft.com/office/officeart/2008/layout/BubblePictureList"/>
    <dgm:cxn modelId="{EBC365EA-6904-4282-83D6-3DA16B4DEE10}" srcId="{70DFD125-E46B-4705-B92F-457BAF95749C}" destId="{7FDAB093-3138-46D6-A56E-9CCEAA3BC41C}" srcOrd="1" destOrd="0" parTransId="{FEC594AC-6505-499F-8DF9-C9F0FACED37C}" sibTransId="{6E18F312-6A8D-4614-AEF6-96EC0209C7E2}"/>
    <dgm:cxn modelId="{ED22E0D6-CADA-4324-8E0B-420519969787}" type="presOf" srcId="{49635ADA-6D0F-41D3-AFDA-E156D20FB8B8}" destId="{7E637C67-547A-498F-A2E1-5DB291BF54F5}" srcOrd="0" destOrd="0" presId="urn:microsoft.com/office/officeart/2008/layout/BubblePictureList"/>
    <dgm:cxn modelId="{AA18999D-532D-49D9-BBEB-C42E75FADC3B}" type="presOf" srcId="{332C9692-E3A0-4933-9B18-A9E2EC994B6D}" destId="{88850CBA-D33C-4320-808B-B521E639DF4F}" srcOrd="0" destOrd="0" presId="urn:microsoft.com/office/officeart/2008/layout/BubblePictureList"/>
    <dgm:cxn modelId="{60C52C63-97B8-4725-B8CE-C8E2ECA93215}" type="presOf" srcId="{E8898173-FF4D-4AF0-B226-9653CC35E8F0}" destId="{633B2DB9-1633-4E47-9037-443D6B786F8F}" srcOrd="0" destOrd="0" presId="urn:microsoft.com/office/officeart/2008/layout/BubblePictureList"/>
    <dgm:cxn modelId="{8E42FC20-4C86-4A80-A39E-61CB58469CB8}" type="presOf" srcId="{4702D3EE-A300-49B4-8690-CD4D7CB140E9}" destId="{48C8C8A2-32EE-4D84-A506-0E6F33F949D1}" srcOrd="0" destOrd="0" presId="urn:microsoft.com/office/officeart/2008/layout/BubblePictureList"/>
    <dgm:cxn modelId="{56378EA4-168C-4CE7-98F9-B6A5A6B72384}" type="presOf" srcId="{7FDAB093-3138-46D6-A56E-9CCEAA3BC41C}" destId="{0D9FD34A-F0A2-467D-A298-B734489569E4}" srcOrd="0" destOrd="0" presId="urn:microsoft.com/office/officeart/2008/layout/BubblePictureList"/>
    <dgm:cxn modelId="{43998890-2B34-4795-AB16-C61424A99FF1}" type="presParOf" srcId="{E126590A-CBAC-4311-938B-2E51BD7806D1}" destId="{48C8C8A2-32EE-4D84-A506-0E6F33F949D1}" srcOrd="0" destOrd="0" presId="urn:microsoft.com/office/officeart/2008/layout/BubblePictureList"/>
    <dgm:cxn modelId="{E633E82F-3DFB-4D9D-B277-D1AE52E9B3A6}" type="presParOf" srcId="{E126590A-CBAC-4311-938B-2E51BD7806D1}" destId="{330574FC-C0E8-4CAE-B665-E9CBA0EBC57E}" srcOrd="1" destOrd="0" presId="urn:microsoft.com/office/officeart/2008/layout/BubblePictureList"/>
    <dgm:cxn modelId="{D7ED4C1C-97B3-4A44-8A37-54E6068CD5CE}" type="presParOf" srcId="{330574FC-C0E8-4CAE-B665-E9CBA0EBC57E}" destId="{744440CA-4394-4C34-96B8-58E2DD2F25C5}" srcOrd="0" destOrd="0" presId="urn:microsoft.com/office/officeart/2008/layout/BubblePictureList"/>
    <dgm:cxn modelId="{E7A48FFC-F323-4621-AD34-9A39976D1F6C}" type="presParOf" srcId="{E126590A-CBAC-4311-938B-2E51BD7806D1}" destId="{C223736B-2773-46E9-A5B5-F94B8D17359D}" srcOrd="2" destOrd="0" presId="urn:microsoft.com/office/officeart/2008/layout/BubblePictureList"/>
    <dgm:cxn modelId="{D6DF7234-743F-4FA1-891C-01E828B5FC76}" type="presParOf" srcId="{E126590A-CBAC-4311-938B-2E51BD7806D1}" destId="{4E85BE36-E0B9-470E-B5B8-AACD3B238DA4}" srcOrd="3" destOrd="0" presId="urn:microsoft.com/office/officeart/2008/layout/BubblePictureList"/>
    <dgm:cxn modelId="{C5F0667E-7161-439A-981A-F2063D356715}" type="presParOf" srcId="{4E85BE36-E0B9-470E-B5B8-AACD3B238DA4}" destId="{1290D3AF-6813-47F0-96CA-C8F2E0F50EC1}" srcOrd="0" destOrd="0" presId="urn:microsoft.com/office/officeart/2008/layout/BubblePictureList"/>
    <dgm:cxn modelId="{BCE3BE16-7401-4D3A-AAF0-D219A5503261}" type="presParOf" srcId="{E126590A-CBAC-4311-938B-2E51BD7806D1}" destId="{0D9FD34A-F0A2-467D-A298-B734489569E4}" srcOrd="4" destOrd="0" presId="urn:microsoft.com/office/officeart/2008/layout/BubblePictureList"/>
    <dgm:cxn modelId="{32B7260D-363C-429B-B9E3-093AC846E871}" type="presParOf" srcId="{E126590A-CBAC-4311-938B-2E51BD7806D1}" destId="{B850C833-BED9-4AD7-99DE-CE2F37ABF557}" srcOrd="5" destOrd="0" presId="urn:microsoft.com/office/officeart/2008/layout/BubblePictureList"/>
    <dgm:cxn modelId="{4BA0E692-DF40-4899-A74E-8383F72A17CA}" type="presParOf" srcId="{B850C833-BED9-4AD7-99DE-CE2F37ABF557}" destId="{6D0F9292-8AD2-4B64-9BFD-0C9633592CDE}" srcOrd="0" destOrd="0" presId="urn:microsoft.com/office/officeart/2008/layout/BubblePictureList"/>
    <dgm:cxn modelId="{9A1395A3-2256-4CCA-8B5A-059F50360197}" type="presParOf" srcId="{E126590A-CBAC-4311-938B-2E51BD7806D1}" destId="{81A25253-8115-4829-B16D-FACBAB7CA578}" srcOrd="6" destOrd="0" presId="urn:microsoft.com/office/officeart/2008/layout/BubblePictureList"/>
    <dgm:cxn modelId="{50557D80-16A6-4AE8-944C-D15720EB7F10}" type="presParOf" srcId="{81A25253-8115-4829-B16D-FACBAB7CA578}" destId="{E10A8251-C091-446C-B4D4-8564613BB77D}" srcOrd="0" destOrd="0" presId="urn:microsoft.com/office/officeart/2008/layout/BubblePictureList"/>
    <dgm:cxn modelId="{299B39BB-627D-4F4D-9F09-8A81115EEEB2}" type="presParOf" srcId="{E126590A-CBAC-4311-938B-2E51BD7806D1}" destId="{2E45CA1C-4607-4D92-841D-B13FD0E2005E}" srcOrd="7" destOrd="0" presId="urn:microsoft.com/office/officeart/2008/layout/BubblePictureList"/>
    <dgm:cxn modelId="{5A844A5B-876E-4EC0-8B44-B36225B96AF9}" type="presParOf" srcId="{2E45CA1C-4607-4D92-841D-B13FD0E2005E}" destId="{1DB8FE2E-3045-4235-B622-BDCA8A307F09}" srcOrd="0" destOrd="0" presId="urn:microsoft.com/office/officeart/2008/layout/BubblePictureList"/>
    <dgm:cxn modelId="{15D4239D-3D3C-47CB-B5A5-7E748302F081}" type="presParOf" srcId="{E126590A-CBAC-4311-938B-2E51BD7806D1}" destId="{91CEC86E-A41C-4D0F-BFD0-6B3B439FC23F}" srcOrd="8" destOrd="0" presId="urn:microsoft.com/office/officeart/2008/layout/BubblePictureList"/>
    <dgm:cxn modelId="{CAA2F9AB-0737-4892-8D74-838398788DCA}" type="presParOf" srcId="{E126590A-CBAC-4311-938B-2E51BD7806D1}" destId="{C053502D-1934-4565-AB06-5A6B7B1D3232}" srcOrd="9" destOrd="0" presId="urn:microsoft.com/office/officeart/2008/layout/BubblePictureList"/>
    <dgm:cxn modelId="{9800D031-B187-4242-B002-527533D7E469}" type="presParOf" srcId="{E126590A-CBAC-4311-938B-2E51BD7806D1}" destId="{65CD1F31-136B-4178-80A4-CF6E7C2EF953}" srcOrd="10" destOrd="0" presId="urn:microsoft.com/office/officeart/2008/layout/BubblePictureList"/>
    <dgm:cxn modelId="{843CEBD0-F195-4077-9075-A8A0D9CC6513}" type="presParOf" srcId="{E126590A-CBAC-4311-938B-2E51BD7806D1}" destId="{701057FD-F9C0-4DFC-99BF-94E0C3BA2B1A}" srcOrd="11" destOrd="0" presId="urn:microsoft.com/office/officeart/2008/layout/BubblePictureList"/>
    <dgm:cxn modelId="{4AD45B38-8266-464F-A1BF-976B669A495F}" type="presParOf" srcId="{701057FD-F9C0-4DFC-99BF-94E0C3BA2B1A}" destId="{9CE3E0E1-5D86-467D-816F-4D216257E087}" srcOrd="0" destOrd="0" presId="urn:microsoft.com/office/officeart/2008/layout/BubblePictureList"/>
    <dgm:cxn modelId="{F63D5C32-3699-4E57-9C18-2D03DFA2EC42}" type="presParOf" srcId="{E126590A-CBAC-4311-938B-2E51BD7806D1}" destId="{7AA8FD6A-001E-4E3A-A6B7-CEC85E232C65}" srcOrd="12" destOrd="0" presId="urn:microsoft.com/office/officeart/2008/layout/BubblePictureList"/>
    <dgm:cxn modelId="{D0D5DC73-668E-4C9E-9CDE-3AB1D9F1E45A}" type="presParOf" srcId="{7AA8FD6A-001E-4E3A-A6B7-CEC85E232C65}" destId="{EA6377D3-51EA-492A-B272-38E2DDCFD303}" srcOrd="0" destOrd="0" presId="urn:microsoft.com/office/officeart/2008/layout/BubblePictureList"/>
    <dgm:cxn modelId="{F10FD5A8-C325-4B3F-8A3C-EB853C8CDEAC}" type="presParOf" srcId="{E126590A-CBAC-4311-938B-2E51BD7806D1}" destId="{633B2DB9-1633-4E47-9037-443D6B786F8F}" srcOrd="13" destOrd="0" presId="urn:microsoft.com/office/officeart/2008/layout/BubblePictureList"/>
    <dgm:cxn modelId="{83F316F8-FFE3-41F5-8A98-DC6A8CE19B39}" type="presParOf" srcId="{E126590A-CBAC-4311-938B-2E51BD7806D1}" destId="{CFFF79A9-87FA-4103-8C32-E06096F9DA4B}" srcOrd="14" destOrd="0" presId="urn:microsoft.com/office/officeart/2008/layout/BubblePictureList"/>
    <dgm:cxn modelId="{6C29AC73-9161-47DD-B4D5-F6BDF54659EB}" type="presParOf" srcId="{E126590A-CBAC-4311-938B-2E51BD7806D1}" destId="{CE6C70AC-0205-474C-AA4C-E73BA209A7AD}" srcOrd="15" destOrd="0" presId="urn:microsoft.com/office/officeart/2008/layout/BubblePictureList"/>
    <dgm:cxn modelId="{A2E55FD2-1350-401F-87A9-1D76B5C85A97}" type="presParOf" srcId="{CE6C70AC-0205-474C-AA4C-E73BA209A7AD}" destId="{88850CBA-D33C-4320-808B-B521E639DF4F}" srcOrd="0" destOrd="0" presId="urn:microsoft.com/office/officeart/2008/layout/BubblePictureList"/>
    <dgm:cxn modelId="{19B60F0F-7209-464B-AFC0-878C280EB508}" type="presParOf" srcId="{E126590A-CBAC-4311-938B-2E51BD7806D1}" destId="{43B9D391-5DD7-47EE-A01B-DCB2115A4E83}" srcOrd="16" destOrd="0" presId="urn:microsoft.com/office/officeart/2008/layout/BubblePictureList"/>
    <dgm:cxn modelId="{C1EE8674-B79D-45C4-A9EE-70ECC2402DE3}" type="presParOf" srcId="{43B9D391-5DD7-47EE-A01B-DCB2115A4E83}" destId="{BBDA54E7-B4D2-4E81-A8F7-83A6A17D85E4}" srcOrd="0" destOrd="0" presId="urn:microsoft.com/office/officeart/2008/layout/BubblePictureList"/>
    <dgm:cxn modelId="{204CF321-D726-40F8-9D8E-50ADEAB8FDFC}" type="presParOf" srcId="{E126590A-CBAC-4311-938B-2E51BD7806D1}" destId="{2FF50EDB-3EA9-4842-91D1-06431222BD19}" srcOrd="17" destOrd="0" presId="urn:microsoft.com/office/officeart/2008/layout/BubblePictureList"/>
    <dgm:cxn modelId="{1C7CC528-6648-416B-B770-CDE6DE94AE40}" type="presParOf" srcId="{E126590A-CBAC-4311-938B-2E51BD7806D1}" destId="{78D0DC4E-7A3C-4418-AF66-E34C13CF1857}" srcOrd="18" destOrd="0" presId="urn:microsoft.com/office/officeart/2008/layout/BubblePictureList"/>
    <dgm:cxn modelId="{861D5428-D4A4-4CBB-B29C-5BFE900FDA93}" type="presParOf" srcId="{78D0DC4E-7A3C-4418-AF66-E34C13CF1857}" destId="{7E637C67-547A-498F-A2E1-5DB291BF54F5}"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6D5117-DE7B-481A-B7B5-FEE311DE8BF9}"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E0F39198-9033-4B6D-AF2F-013758E6D48E}">
      <dgm:prSet phldrT="[Text]" custT="1"/>
      <dgm:spPr/>
      <dgm:t>
        <a:bodyPr/>
        <a:lstStyle/>
        <a:p>
          <a:r>
            <a:rPr lang="en-US" sz="2800" dirty="0"/>
            <a:t>Establish </a:t>
          </a:r>
          <a:r>
            <a:rPr lang="en-US" sz="2800" dirty="0">
              <a:solidFill>
                <a:schemeClr val="tx1"/>
              </a:solidFill>
            </a:rPr>
            <a:t>definition</a:t>
          </a:r>
          <a:r>
            <a:rPr lang="en-US" sz="2800" dirty="0"/>
            <a:t> of ‘forest’ </a:t>
          </a:r>
        </a:p>
        <a:p>
          <a:endParaRPr lang="en-US" sz="2800" dirty="0"/>
        </a:p>
      </dgm:t>
    </dgm:pt>
    <dgm:pt modelId="{35924BB5-85F6-4E86-A903-2B2D1425AFCD}" type="parTrans" cxnId="{56572DCD-5564-48A9-9330-B720435F4047}">
      <dgm:prSet/>
      <dgm:spPr/>
      <dgm:t>
        <a:bodyPr/>
        <a:lstStyle/>
        <a:p>
          <a:endParaRPr lang="en-US"/>
        </a:p>
      </dgm:t>
    </dgm:pt>
    <dgm:pt modelId="{6A71C89C-7274-45CD-994A-6096B4777D69}" type="sibTrans" cxnId="{56572DCD-5564-48A9-9330-B720435F4047}">
      <dgm:prSet/>
      <dgm:spPr/>
      <dgm:t>
        <a:bodyPr/>
        <a:lstStyle/>
        <a:p>
          <a:endParaRPr lang="en-US"/>
        </a:p>
      </dgm:t>
    </dgm:pt>
    <dgm:pt modelId="{440112DB-3718-4741-8564-EC51BC3485B1}">
      <dgm:prSet phldrT="[Text]" custT="1"/>
      <dgm:spPr/>
      <dgm:t>
        <a:bodyPr/>
        <a:lstStyle/>
        <a:p>
          <a:r>
            <a:rPr lang="en-US" sz="2400" dirty="0"/>
            <a:t>Define </a:t>
          </a:r>
          <a:r>
            <a:rPr lang="en-US" sz="2400" dirty="0">
              <a:solidFill>
                <a:schemeClr val="tx1"/>
              </a:solidFill>
            </a:rPr>
            <a:t>deforestation</a:t>
          </a:r>
          <a:r>
            <a:rPr lang="en-US" sz="2400" dirty="0"/>
            <a:t> activity types</a:t>
          </a:r>
        </a:p>
      </dgm:t>
    </dgm:pt>
    <dgm:pt modelId="{47501BD0-ABD4-4771-94B1-353B09F7B83A}" type="parTrans" cxnId="{FB7850FF-05B4-4EBF-B47C-28F2AB2E9FF9}">
      <dgm:prSet/>
      <dgm:spPr/>
      <dgm:t>
        <a:bodyPr/>
        <a:lstStyle/>
        <a:p>
          <a:endParaRPr lang="en-US"/>
        </a:p>
      </dgm:t>
    </dgm:pt>
    <dgm:pt modelId="{D7154A34-730D-4FA8-B661-CA2BA37214C2}" type="sibTrans" cxnId="{FB7850FF-05B4-4EBF-B47C-28F2AB2E9FF9}">
      <dgm:prSet/>
      <dgm:spPr/>
      <dgm:t>
        <a:bodyPr/>
        <a:lstStyle/>
        <a:p>
          <a:endParaRPr lang="en-US"/>
        </a:p>
      </dgm:t>
    </dgm:pt>
    <dgm:pt modelId="{51DAE34C-69EB-4F6B-AB62-E47A8FFC26BB}">
      <dgm:prSet phldrT="[Text]" custT="1"/>
      <dgm:spPr/>
      <dgm:t>
        <a:bodyPr/>
        <a:lstStyle/>
        <a:p>
          <a:r>
            <a:rPr lang="en-US" sz="2400" dirty="0"/>
            <a:t>Assess existing land cover data</a:t>
          </a:r>
        </a:p>
      </dgm:t>
    </dgm:pt>
    <dgm:pt modelId="{B5DABE72-B539-4F25-A46E-5E35EC4F75B7}" type="parTrans" cxnId="{5D2C6893-5D0C-421F-9D75-8F3F41DCFDFC}">
      <dgm:prSet/>
      <dgm:spPr/>
      <dgm:t>
        <a:bodyPr/>
        <a:lstStyle/>
        <a:p>
          <a:endParaRPr lang="en-US"/>
        </a:p>
      </dgm:t>
    </dgm:pt>
    <dgm:pt modelId="{CA65F37E-AA51-4AF9-82B6-440C63237CED}" type="sibTrans" cxnId="{5D2C6893-5D0C-421F-9D75-8F3F41DCFDFC}">
      <dgm:prSet/>
      <dgm:spPr/>
      <dgm:t>
        <a:bodyPr/>
        <a:lstStyle/>
        <a:p>
          <a:endParaRPr lang="en-US"/>
        </a:p>
      </dgm:t>
    </dgm:pt>
    <dgm:pt modelId="{FC33FDC0-834E-4155-AE01-A9CCCEBEA657}">
      <dgm:prSet phldrT="[Text]" custT="1"/>
      <dgm:spPr/>
      <dgm:t>
        <a:bodyPr/>
        <a:lstStyle/>
        <a:p>
          <a:r>
            <a:rPr lang="en-US" sz="2000" baseline="0" dirty="0"/>
            <a:t>Mining extraction</a:t>
          </a:r>
        </a:p>
      </dgm:t>
    </dgm:pt>
    <dgm:pt modelId="{5D573703-B531-40C9-A513-E72D69E3555B}" type="sibTrans" cxnId="{700B5CBA-FAF4-467B-AF78-908985010992}">
      <dgm:prSet/>
      <dgm:spPr/>
      <dgm:t>
        <a:bodyPr/>
        <a:lstStyle/>
        <a:p>
          <a:endParaRPr lang="en-US"/>
        </a:p>
      </dgm:t>
    </dgm:pt>
    <dgm:pt modelId="{DC199D38-4842-4F71-B199-071C2701B028}" type="parTrans" cxnId="{700B5CBA-FAF4-467B-AF78-908985010992}">
      <dgm:prSet/>
      <dgm:spPr/>
      <dgm:t>
        <a:bodyPr/>
        <a:lstStyle/>
        <a:p>
          <a:endParaRPr lang="en-US"/>
        </a:p>
      </dgm:t>
    </dgm:pt>
    <dgm:pt modelId="{995E17DC-AAFE-42CC-AC1D-7D5C0B1848F2}">
      <dgm:prSet phldrT="[Text]" custT="1"/>
      <dgm:spPr/>
      <dgm:t>
        <a:bodyPr/>
        <a:lstStyle/>
        <a:p>
          <a:r>
            <a:rPr lang="en-US" sz="2000" baseline="0" dirty="0"/>
            <a:t>Agricultural expansion</a:t>
          </a:r>
        </a:p>
      </dgm:t>
    </dgm:pt>
    <dgm:pt modelId="{A6C3860A-DEAC-47F5-A0F7-116023BB5FBA}" type="sibTrans" cxnId="{AEB999C8-FA5C-4EB4-926E-0C94D0D7A950}">
      <dgm:prSet/>
      <dgm:spPr/>
      <dgm:t>
        <a:bodyPr/>
        <a:lstStyle/>
        <a:p>
          <a:endParaRPr lang="en-US"/>
        </a:p>
      </dgm:t>
    </dgm:pt>
    <dgm:pt modelId="{E1F4578E-9C1E-4F30-A1FB-A04DDA6456CA}" type="parTrans" cxnId="{AEB999C8-FA5C-4EB4-926E-0C94D0D7A950}">
      <dgm:prSet/>
      <dgm:spPr/>
      <dgm:t>
        <a:bodyPr/>
        <a:lstStyle/>
        <a:p>
          <a:endParaRPr lang="en-US"/>
        </a:p>
      </dgm:t>
    </dgm:pt>
    <dgm:pt modelId="{CEF312DB-D89D-4711-A8EC-C45FEFD06373}">
      <dgm:prSet custT="1"/>
      <dgm:spPr/>
      <dgm:t>
        <a:bodyPr/>
        <a:lstStyle/>
        <a:p>
          <a:r>
            <a:rPr lang="en-US" sz="2400" dirty="0"/>
            <a:t>Select method for identifying activity data</a:t>
          </a:r>
        </a:p>
      </dgm:t>
    </dgm:pt>
    <dgm:pt modelId="{FDF24B41-B603-4AB5-AB1B-F9FB569D85B3}" type="parTrans" cxnId="{4395C096-A4AB-47B1-BF75-00DFCFC5A260}">
      <dgm:prSet/>
      <dgm:spPr/>
      <dgm:t>
        <a:bodyPr/>
        <a:lstStyle/>
        <a:p>
          <a:endParaRPr lang="en-US"/>
        </a:p>
      </dgm:t>
    </dgm:pt>
    <dgm:pt modelId="{A4C932B5-0BAA-4A2C-A57A-D66EE80BA9C3}" type="sibTrans" cxnId="{4395C096-A4AB-47B1-BF75-00DFCFC5A260}">
      <dgm:prSet/>
      <dgm:spPr/>
      <dgm:t>
        <a:bodyPr/>
        <a:lstStyle/>
        <a:p>
          <a:endParaRPr lang="en-US"/>
        </a:p>
      </dgm:t>
    </dgm:pt>
    <dgm:pt modelId="{19B26883-9FB9-49FC-9F6B-3C17B9B081CB}">
      <dgm:prSet custT="1"/>
      <dgm:spPr/>
      <dgm:t>
        <a:bodyPr/>
        <a:lstStyle/>
        <a:p>
          <a:r>
            <a:rPr lang="en-US" sz="2400" dirty="0"/>
            <a:t>Link land cover classes to deforestation activity types</a:t>
          </a:r>
        </a:p>
      </dgm:t>
    </dgm:pt>
    <dgm:pt modelId="{5411539A-10C8-4E33-909B-7F4118999E8A}" type="parTrans" cxnId="{0DDBE104-1DD1-4FA0-80A2-525522FA299F}">
      <dgm:prSet/>
      <dgm:spPr/>
      <dgm:t>
        <a:bodyPr/>
        <a:lstStyle/>
        <a:p>
          <a:endParaRPr lang="en-US"/>
        </a:p>
      </dgm:t>
    </dgm:pt>
    <dgm:pt modelId="{BF74E42F-153D-462C-867A-0A3142D9C386}" type="sibTrans" cxnId="{0DDBE104-1DD1-4FA0-80A2-525522FA299F}">
      <dgm:prSet/>
      <dgm:spPr/>
      <dgm:t>
        <a:bodyPr/>
        <a:lstStyle/>
        <a:p>
          <a:endParaRPr lang="en-US"/>
        </a:p>
      </dgm:t>
    </dgm:pt>
    <dgm:pt modelId="{CD8FDE15-9782-4742-905F-522F928FA63C}">
      <dgm:prSet phldrT="[Text]" custT="1"/>
      <dgm:spPr/>
      <dgm:t>
        <a:bodyPr/>
        <a:lstStyle/>
        <a:p>
          <a:r>
            <a:rPr lang="en-US" sz="2000" baseline="0" dirty="0"/>
            <a:t>Infrastructure development</a:t>
          </a:r>
        </a:p>
      </dgm:t>
    </dgm:pt>
    <dgm:pt modelId="{535EC6E7-6967-4728-8B9C-CEF2F0F2F6DF}" type="parTrans" cxnId="{25410325-FFBA-4FCC-8D81-BF92A966BC14}">
      <dgm:prSet/>
      <dgm:spPr/>
      <dgm:t>
        <a:bodyPr/>
        <a:lstStyle/>
        <a:p>
          <a:endParaRPr lang="en-US"/>
        </a:p>
      </dgm:t>
    </dgm:pt>
    <dgm:pt modelId="{66B7ECBA-A191-4832-A9FF-93F4DD098BA0}" type="sibTrans" cxnId="{25410325-FFBA-4FCC-8D81-BF92A966BC14}">
      <dgm:prSet/>
      <dgm:spPr/>
      <dgm:t>
        <a:bodyPr/>
        <a:lstStyle/>
        <a:p>
          <a:endParaRPr lang="en-US"/>
        </a:p>
      </dgm:t>
    </dgm:pt>
    <dgm:pt modelId="{392021A5-010B-4292-AF72-2A79834222B6}" type="pres">
      <dgm:prSet presAssocID="{836D5117-DE7B-481A-B7B5-FEE311DE8BF9}" presName="rootnode" presStyleCnt="0">
        <dgm:presLayoutVars>
          <dgm:chMax/>
          <dgm:chPref/>
          <dgm:dir/>
          <dgm:animLvl val="lvl"/>
        </dgm:presLayoutVars>
      </dgm:prSet>
      <dgm:spPr/>
    </dgm:pt>
    <dgm:pt modelId="{4F29C409-9A04-4742-8B66-8CDAC50F2669}" type="pres">
      <dgm:prSet presAssocID="{E0F39198-9033-4B6D-AF2F-013758E6D48E}" presName="composite" presStyleCnt="0"/>
      <dgm:spPr/>
    </dgm:pt>
    <dgm:pt modelId="{45D5AA84-8D70-481F-BF5A-149E5B8D960A}" type="pres">
      <dgm:prSet presAssocID="{E0F39198-9033-4B6D-AF2F-013758E6D48E}" presName="LShape" presStyleLbl="alignNode1" presStyleIdx="0" presStyleCnt="9"/>
      <dgm:spPr/>
    </dgm:pt>
    <dgm:pt modelId="{D6B65CAD-899F-401D-9DB7-131B6BA40343}" type="pres">
      <dgm:prSet presAssocID="{E0F39198-9033-4B6D-AF2F-013758E6D48E}" presName="ParentText" presStyleLbl="revTx" presStyleIdx="0" presStyleCnt="5">
        <dgm:presLayoutVars>
          <dgm:chMax val="0"/>
          <dgm:chPref val="0"/>
          <dgm:bulletEnabled val="1"/>
        </dgm:presLayoutVars>
      </dgm:prSet>
      <dgm:spPr/>
    </dgm:pt>
    <dgm:pt modelId="{8B61D8A5-3A41-4F0F-BC03-97E345D7421E}" type="pres">
      <dgm:prSet presAssocID="{E0F39198-9033-4B6D-AF2F-013758E6D48E}" presName="Triangle" presStyleLbl="alignNode1" presStyleIdx="1" presStyleCnt="9"/>
      <dgm:spPr/>
    </dgm:pt>
    <dgm:pt modelId="{C65ADC4D-1CEE-45B3-B9BE-53F5E7FC4EDA}" type="pres">
      <dgm:prSet presAssocID="{6A71C89C-7274-45CD-994A-6096B4777D69}" presName="sibTrans" presStyleCnt="0"/>
      <dgm:spPr/>
    </dgm:pt>
    <dgm:pt modelId="{C382DF02-94ED-43C1-A6C9-3A55EB951E44}" type="pres">
      <dgm:prSet presAssocID="{6A71C89C-7274-45CD-994A-6096B4777D69}" presName="space" presStyleCnt="0"/>
      <dgm:spPr/>
    </dgm:pt>
    <dgm:pt modelId="{F0C710F9-731B-46AF-917E-12DD1785AC67}" type="pres">
      <dgm:prSet presAssocID="{440112DB-3718-4741-8564-EC51BC3485B1}" presName="composite" presStyleCnt="0"/>
      <dgm:spPr/>
    </dgm:pt>
    <dgm:pt modelId="{158ACE91-DF3C-4532-A605-F91D201EA255}" type="pres">
      <dgm:prSet presAssocID="{440112DB-3718-4741-8564-EC51BC3485B1}" presName="LShape" presStyleLbl="alignNode1" presStyleIdx="2" presStyleCnt="9"/>
      <dgm:spPr/>
    </dgm:pt>
    <dgm:pt modelId="{55071EE5-33B9-45A5-99C0-A6924A7A464E}" type="pres">
      <dgm:prSet presAssocID="{440112DB-3718-4741-8564-EC51BC3485B1}" presName="ParentText" presStyleLbl="revTx" presStyleIdx="1" presStyleCnt="5" custScaleX="115295" custLinFactNeighborX="3788">
        <dgm:presLayoutVars>
          <dgm:chMax val="0"/>
          <dgm:chPref val="0"/>
          <dgm:bulletEnabled val="1"/>
        </dgm:presLayoutVars>
      </dgm:prSet>
      <dgm:spPr/>
    </dgm:pt>
    <dgm:pt modelId="{F1D6383A-4B7C-4D29-8DA6-B68ED3329697}" type="pres">
      <dgm:prSet presAssocID="{440112DB-3718-4741-8564-EC51BC3485B1}" presName="Triangle" presStyleLbl="alignNode1" presStyleIdx="3" presStyleCnt="9"/>
      <dgm:spPr/>
    </dgm:pt>
    <dgm:pt modelId="{1AB0FCA6-7353-46B4-B418-F8931EB04248}" type="pres">
      <dgm:prSet presAssocID="{D7154A34-730D-4FA8-B661-CA2BA37214C2}" presName="sibTrans" presStyleCnt="0"/>
      <dgm:spPr/>
    </dgm:pt>
    <dgm:pt modelId="{81875791-F29B-4072-8781-98DA7917B44E}" type="pres">
      <dgm:prSet presAssocID="{D7154A34-730D-4FA8-B661-CA2BA37214C2}" presName="space" presStyleCnt="0"/>
      <dgm:spPr/>
    </dgm:pt>
    <dgm:pt modelId="{A01040E4-1356-4A54-98A1-973323FA27F1}" type="pres">
      <dgm:prSet presAssocID="{51DAE34C-69EB-4F6B-AB62-E47A8FFC26BB}" presName="composite" presStyleCnt="0"/>
      <dgm:spPr/>
    </dgm:pt>
    <dgm:pt modelId="{9EEA547E-3EA7-430F-AEFA-3EE131FF668C}" type="pres">
      <dgm:prSet presAssocID="{51DAE34C-69EB-4F6B-AB62-E47A8FFC26BB}" presName="LShape" presStyleLbl="alignNode1" presStyleIdx="4" presStyleCnt="9"/>
      <dgm:spPr/>
    </dgm:pt>
    <dgm:pt modelId="{78E45572-230B-4FAD-A7B7-4B7AE2252CFB}" type="pres">
      <dgm:prSet presAssocID="{51DAE34C-69EB-4F6B-AB62-E47A8FFC26BB}" presName="ParentText" presStyleLbl="revTx" presStyleIdx="2" presStyleCnt="5">
        <dgm:presLayoutVars>
          <dgm:chMax val="0"/>
          <dgm:chPref val="0"/>
          <dgm:bulletEnabled val="1"/>
        </dgm:presLayoutVars>
      </dgm:prSet>
      <dgm:spPr/>
    </dgm:pt>
    <dgm:pt modelId="{5CAE233F-1EF6-49E0-9723-19DE7490743D}" type="pres">
      <dgm:prSet presAssocID="{51DAE34C-69EB-4F6B-AB62-E47A8FFC26BB}" presName="Triangle" presStyleLbl="alignNode1" presStyleIdx="5" presStyleCnt="9"/>
      <dgm:spPr/>
    </dgm:pt>
    <dgm:pt modelId="{5202AA42-0EC5-4F5D-976B-AEB040E40E8D}" type="pres">
      <dgm:prSet presAssocID="{CA65F37E-AA51-4AF9-82B6-440C63237CED}" presName="sibTrans" presStyleCnt="0"/>
      <dgm:spPr/>
    </dgm:pt>
    <dgm:pt modelId="{CFC833E3-EDCF-40F2-83D6-8390AD9FE9FD}" type="pres">
      <dgm:prSet presAssocID="{CA65F37E-AA51-4AF9-82B6-440C63237CED}" presName="space" presStyleCnt="0"/>
      <dgm:spPr/>
    </dgm:pt>
    <dgm:pt modelId="{F93CEC4C-29C5-4358-B5EC-F7F9ED9D46B1}" type="pres">
      <dgm:prSet presAssocID="{CEF312DB-D89D-4711-A8EC-C45FEFD06373}" presName="composite" presStyleCnt="0"/>
      <dgm:spPr/>
    </dgm:pt>
    <dgm:pt modelId="{E02163D0-D9CD-4C20-AC5D-96FE157543EF}" type="pres">
      <dgm:prSet presAssocID="{CEF312DB-D89D-4711-A8EC-C45FEFD06373}" presName="LShape" presStyleLbl="alignNode1" presStyleIdx="6" presStyleCnt="9"/>
      <dgm:spPr/>
    </dgm:pt>
    <dgm:pt modelId="{D19B13A5-44CF-412D-86E4-92C28FDC5B81}" type="pres">
      <dgm:prSet presAssocID="{CEF312DB-D89D-4711-A8EC-C45FEFD06373}" presName="ParentText" presStyleLbl="revTx" presStyleIdx="3" presStyleCnt="5">
        <dgm:presLayoutVars>
          <dgm:chMax val="0"/>
          <dgm:chPref val="0"/>
          <dgm:bulletEnabled val="1"/>
        </dgm:presLayoutVars>
      </dgm:prSet>
      <dgm:spPr/>
    </dgm:pt>
    <dgm:pt modelId="{A2229572-3BB9-488F-9A3B-DC98F8131152}" type="pres">
      <dgm:prSet presAssocID="{CEF312DB-D89D-4711-A8EC-C45FEFD06373}" presName="Triangle" presStyleLbl="alignNode1" presStyleIdx="7" presStyleCnt="9"/>
      <dgm:spPr/>
    </dgm:pt>
    <dgm:pt modelId="{6CF2DEAC-2A5A-457F-9558-9A750457D7BC}" type="pres">
      <dgm:prSet presAssocID="{A4C932B5-0BAA-4A2C-A57A-D66EE80BA9C3}" presName="sibTrans" presStyleCnt="0"/>
      <dgm:spPr/>
    </dgm:pt>
    <dgm:pt modelId="{4ABDE2BB-5BD7-4AC8-AF14-F5A7DD482A75}" type="pres">
      <dgm:prSet presAssocID="{A4C932B5-0BAA-4A2C-A57A-D66EE80BA9C3}" presName="space" presStyleCnt="0"/>
      <dgm:spPr/>
    </dgm:pt>
    <dgm:pt modelId="{54B8C967-6DB7-4D02-B7D4-EDF2B3F37816}" type="pres">
      <dgm:prSet presAssocID="{19B26883-9FB9-49FC-9F6B-3C17B9B081CB}" presName="composite" presStyleCnt="0"/>
      <dgm:spPr/>
    </dgm:pt>
    <dgm:pt modelId="{05829FAC-4DB5-43AD-B7CF-9CCEE2A55E08}" type="pres">
      <dgm:prSet presAssocID="{19B26883-9FB9-49FC-9F6B-3C17B9B081CB}" presName="LShape" presStyleLbl="alignNode1" presStyleIdx="8" presStyleCnt="9"/>
      <dgm:spPr/>
    </dgm:pt>
    <dgm:pt modelId="{543F4D02-5F59-4614-84DB-EC4B9DE0B27A}" type="pres">
      <dgm:prSet presAssocID="{19B26883-9FB9-49FC-9F6B-3C17B9B081CB}" presName="ParentText" presStyleLbl="revTx" presStyleIdx="4" presStyleCnt="5" custScaleX="96095" custLinFactNeighborX="8862" custLinFactNeighborY="-1035">
        <dgm:presLayoutVars>
          <dgm:chMax val="0"/>
          <dgm:chPref val="0"/>
          <dgm:bulletEnabled val="1"/>
        </dgm:presLayoutVars>
      </dgm:prSet>
      <dgm:spPr/>
    </dgm:pt>
  </dgm:ptLst>
  <dgm:cxnLst>
    <dgm:cxn modelId="{6923CB3A-699D-4623-B18D-46CD59209B08}" type="presOf" srcId="{CD8FDE15-9782-4742-905F-522F928FA63C}" destId="{55071EE5-33B9-45A5-99C0-A6924A7A464E}" srcOrd="0" destOrd="3" presId="urn:microsoft.com/office/officeart/2009/3/layout/StepUpProcess"/>
    <dgm:cxn modelId="{47AABF54-5F82-4523-B772-5C80284130E5}" type="presOf" srcId="{440112DB-3718-4741-8564-EC51BC3485B1}" destId="{55071EE5-33B9-45A5-99C0-A6924A7A464E}" srcOrd="0" destOrd="0" presId="urn:microsoft.com/office/officeart/2009/3/layout/StepUpProcess"/>
    <dgm:cxn modelId="{56572DCD-5564-48A9-9330-B720435F4047}" srcId="{836D5117-DE7B-481A-B7B5-FEE311DE8BF9}" destId="{E0F39198-9033-4B6D-AF2F-013758E6D48E}" srcOrd="0" destOrd="0" parTransId="{35924BB5-85F6-4E86-A903-2B2D1425AFCD}" sibTransId="{6A71C89C-7274-45CD-994A-6096B4777D69}"/>
    <dgm:cxn modelId="{FB7850FF-05B4-4EBF-B47C-28F2AB2E9FF9}" srcId="{836D5117-DE7B-481A-B7B5-FEE311DE8BF9}" destId="{440112DB-3718-4741-8564-EC51BC3485B1}" srcOrd="1" destOrd="0" parTransId="{47501BD0-ABD4-4771-94B1-353B09F7B83A}" sibTransId="{D7154A34-730D-4FA8-B661-CA2BA37214C2}"/>
    <dgm:cxn modelId="{0DDBE104-1DD1-4FA0-80A2-525522FA299F}" srcId="{836D5117-DE7B-481A-B7B5-FEE311DE8BF9}" destId="{19B26883-9FB9-49FC-9F6B-3C17B9B081CB}" srcOrd="4" destOrd="0" parTransId="{5411539A-10C8-4E33-909B-7F4118999E8A}" sibTransId="{BF74E42F-153D-462C-867A-0A3142D9C386}"/>
    <dgm:cxn modelId="{700B5CBA-FAF4-467B-AF78-908985010992}" srcId="{440112DB-3718-4741-8564-EC51BC3485B1}" destId="{FC33FDC0-834E-4155-AE01-A9CCCEBEA657}" srcOrd="1" destOrd="0" parTransId="{DC199D38-4842-4F71-B199-071C2701B028}" sibTransId="{5D573703-B531-40C9-A513-E72D69E3555B}"/>
    <dgm:cxn modelId="{25410325-FFBA-4FCC-8D81-BF92A966BC14}" srcId="{440112DB-3718-4741-8564-EC51BC3485B1}" destId="{CD8FDE15-9782-4742-905F-522F928FA63C}" srcOrd="2" destOrd="0" parTransId="{535EC6E7-6967-4728-8B9C-CEF2F0F2F6DF}" sibTransId="{66B7ECBA-A191-4832-A9FF-93F4DD098BA0}"/>
    <dgm:cxn modelId="{DC66CF00-57A9-4172-8BD6-178A3866B30D}" type="presOf" srcId="{FC33FDC0-834E-4155-AE01-A9CCCEBEA657}" destId="{55071EE5-33B9-45A5-99C0-A6924A7A464E}" srcOrd="0" destOrd="2" presId="urn:microsoft.com/office/officeart/2009/3/layout/StepUpProcess"/>
    <dgm:cxn modelId="{4395C096-A4AB-47B1-BF75-00DFCFC5A260}" srcId="{836D5117-DE7B-481A-B7B5-FEE311DE8BF9}" destId="{CEF312DB-D89D-4711-A8EC-C45FEFD06373}" srcOrd="3" destOrd="0" parTransId="{FDF24B41-B603-4AB5-AB1B-F9FB569D85B3}" sibTransId="{A4C932B5-0BAA-4A2C-A57A-D66EE80BA9C3}"/>
    <dgm:cxn modelId="{AEB999C8-FA5C-4EB4-926E-0C94D0D7A950}" srcId="{440112DB-3718-4741-8564-EC51BC3485B1}" destId="{995E17DC-AAFE-42CC-AC1D-7D5C0B1848F2}" srcOrd="0" destOrd="0" parTransId="{E1F4578E-9C1E-4F30-A1FB-A04DDA6456CA}" sibTransId="{A6C3860A-DEAC-47F5-A0F7-116023BB5FBA}"/>
    <dgm:cxn modelId="{4108ADA0-7A4E-4022-92C2-666D8C9F1052}" type="presOf" srcId="{19B26883-9FB9-49FC-9F6B-3C17B9B081CB}" destId="{543F4D02-5F59-4614-84DB-EC4B9DE0B27A}" srcOrd="0" destOrd="0" presId="urn:microsoft.com/office/officeart/2009/3/layout/StepUpProcess"/>
    <dgm:cxn modelId="{ECE988B7-ADEB-466B-AEA4-13463E82AC98}" type="presOf" srcId="{836D5117-DE7B-481A-B7B5-FEE311DE8BF9}" destId="{392021A5-010B-4292-AF72-2A79834222B6}" srcOrd="0" destOrd="0" presId="urn:microsoft.com/office/officeart/2009/3/layout/StepUpProcess"/>
    <dgm:cxn modelId="{9DE90D7D-B6C4-4192-9F47-3AB8093A0093}" type="presOf" srcId="{51DAE34C-69EB-4F6B-AB62-E47A8FFC26BB}" destId="{78E45572-230B-4FAD-A7B7-4B7AE2252CFB}" srcOrd="0" destOrd="0" presId="urn:microsoft.com/office/officeart/2009/3/layout/StepUpProcess"/>
    <dgm:cxn modelId="{9947E47B-9F03-4ADA-98D4-DD98D32B9009}" type="presOf" srcId="{E0F39198-9033-4B6D-AF2F-013758E6D48E}" destId="{D6B65CAD-899F-401D-9DB7-131B6BA40343}" srcOrd="0" destOrd="0" presId="urn:microsoft.com/office/officeart/2009/3/layout/StepUpProcess"/>
    <dgm:cxn modelId="{AB2A6FDF-6C46-4A6A-94DE-6787CFB113B6}" type="presOf" srcId="{CEF312DB-D89D-4711-A8EC-C45FEFD06373}" destId="{D19B13A5-44CF-412D-86E4-92C28FDC5B81}" srcOrd="0" destOrd="0" presId="urn:microsoft.com/office/officeart/2009/3/layout/StepUpProcess"/>
    <dgm:cxn modelId="{5D2C6893-5D0C-421F-9D75-8F3F41DCFDFC}" srcId="{836D5117-DE7B-481A-B7B5-FEE311DE8BF9}" destId="{51DAE34C-69EB-4F6B-AB62-E47A8FFC26BB}" srcOrd="2" destOrd="0" parTransId="{B5DABE72-B539-4F25-A46E-5E35EC4F75B7}" sibTransId="{CA65F37E-AA51-4AF9-82B6-440C63237CED}"/>
    <dgm:cxn modelId="{9F27CB68-E4C9-417C-A89D-5B449C60CD61}" type="presOf" srcId="{995E17DC-AAFE-42CC-AC1D-7D5C0B1848F2}" destId="{55071EE5-33B9-45A5-99C0-A6924A7A464E}" srcOrd="0" destOrd="1" presId="urn:microsoft.com/office/officeart/2009/3/layout/StepUpProcess"/>
    <dgm:cxn modelId="{81E5F1F2-1BF4-4D7E-8802-7E9A02C9DA03}" type="presParOf" srcId="{392021A5-010B-4292-AF72-2A79834222B6}" destId="{4F29C409-9A04-4742-8B66-8CDAC50F2669}" srcOrd="0" destOrd="0" presId="urn:microsoft.com/office/officeart/2009/3/layout/StepUpProcess"/>
    <dgm:cxn modelId="{30B60BEF-CB60-48C2-9C27-9B8C17010A31}" type="presParOf" srcId="{4F29C409-9A04-4742-8B66-8CDAC50F2669}" destId="{45D5AA84-8D70-481F-BF5A-149E5B8D960A}" srcOrd="0" destOrd="0" presId="urn:microsoft.com/office/officeart/2009/3/layout/StepUpProcess"/>
    <dgm:cxn modelId="{F998E381-C062-43DC-B68B-2A73B159B64E}" type="presParOf" srcId="{4F29C409-9A04-4742-8B66-8CDAC50F2669}" destId="{D6B65CAD-899F-401D-9DB7-131B6BA40343}" srcOrd="1" destOrd="0" presId="urn:microsoft.com/office/officeart/2009/3/layout/StepUpProcess"/>
    <dgm:cxn modelId="{17A94237-235D-4F72-98AD-A6F78DBBE0BE}" type="presParOf" srcId="{4F29C409-9A04-4742-8B66-8CDAC50F2669}" destId="{8B61D8A5-3A41-4F0F-BC03-97E345D7421E}" srcOrd="2" destOrd="0" presId="urn:microsoft.com/office/officeart/2009/3/layout/StepUpProcess"/>
    <dgm:cxn modelId="{3D894138-E221-49E3-BE98-82F2B85DC63A}" type="presParOf" srcId="{392021A5-010B-4292-AF72-2A79834222B6}" destId="{C65ADC4D-1CEE-45B3-B9BE-53F5E7FC4EDA}" srcOrd="1" destOrd="0" presId="urn:microsoft.com/office/officeart/2009/3/layout/StepUpProcess"/>
    <dgm:cxn modelId="{FC6640B4-567D-4806-AD29-1B1EBCC75C64}" type="presParOf" srcId="{C65ADC4D-1CEE-45B3-B9BE-53F5E7FC4EDA}" destId="{C382DF02-94ED-43C1-A6C9-3A55EB951E44}" srcOrd="0" destOrd="0" presId="urn:microsoft.com/office/officeart/2009/3/layout/StepUpProcess"/>
    <dgm:cxn modelId="{D4D73A33-CCB6-4AD1-B7C6-FF9C71FFFD69}" type="presParOf" srcId="{392021A5-010B-4292-AF72-2A79834222B6}" destId="{F0C710F9-731B-46AF-917E-12DD1785AC67}" srcOrd="2" destOrd="0" presId="urn:microsoft.com/office/officeart/2009/3/layout/StepUpProcess"/>
    <dgm:cxn modelId="{04FAD0A4-36AC-473F-8434-FB096750ADE0}" type="presParOf" srcId="{F0C710F9-731B-46AF-917E-12DD1785AC67}" destId="{158ACE91-DF3C-4532-A605-F91D201EA255}" srcOrd="0" destOrd="0" presId="urn:microsoft.com/office/officeart/2009/3/layout/StepUpProcess"/>
    <dgm:cxn modelId="{0990511B-698B-4C8C-A30A-E3F0DED80513}" type="presParOf" srcId="{F0C710F9-731B-46AF-917E-12DD1785AC67}" destId="{55071EE5-33B9-45A5-99C0-A6924A7A464E}" srcOrd="1" destOrd="0" presId="urn:microsoft.com/office/officeart/2009/3/layout/StepUpProcess"/>
    <dgm:cxn modelId="{2EFD27D4-2D00-4E3A-BFD1-5A144B07AC32}" type="presParOf" srcId="{F0C710F9-731B-46AF-917E-12DD1785AC67}" destId="{F1D6383A-4B7C-4D29-8DA6-B68ED3329697}" srcOrd="2" destOrd="0" presId="urn:microsoft.com/office/officeart/2009/3/layout/StepUpProcess"/>
    <dgm:cxn modelId="{E910183F-2307-4025-AE99-7AD1014F4903}" type="presParOf" srcId="{392021A5-010B-4292-AF72-2A79834222B6}" destId="{1AB0FCA6-7353-46B4-B418-F8931EB04248}" srcOrd="3" destOrd="0" presId="urn:microsoft.com/office/officeart/2009/3/layout/StepUpProcess"/>
    <dgm:cxn modelId="{EFFB6FC4-EB85-488D-AD47-626F22B5D7FB}" type="presParOf" srcId="{1AB0FCA6-7353-46B4-B418-F8931EB04248}" destId="{81875791-F29B-4072-8781-98DA7917B44E}" srcOrd="0" destOrd="0" presId="urn:microsoft.com/office/officeart/2009/3/layout/StepUpProcess"/>
    <dgm:cxn modelId="{523D2479-37D2-40D2-8C45-74DE8C18DB54}" type="presParOf" srcId="{392021A5-010B-4292-AF72-2A79834222B6}" destId="{A01040E4-1356-4A54-98A1-973323FA27F1}" srcOrd="4" destOrd="0" presId="urn:microsoft.com/office/officeart/2009/3/layout/StepUpProcess"/>
    <dgm:cxn modelId="{06C845DC-5ABA-4D53-A3CF-D0C5638C490D}" type="presParOf" srcId="{A01040E4-1356-4A54-98A1-973323FA27F1}" destId="{9EEA547E-3EA7-430F-AEFA-3EE131FF668C}" srcOrd="0" destOrd="0" presId="urn:microsoft.com/office/officeart/2009/3/layout/StepUpProcess"/>
    <dgm:cxn modelId="{3C7E972F-9718-477B-B42B-DE22CFD545DA}" type="presParOf" srcId="{A01040E4-1356-4A54-98A1-973323FA27F1}" destId="{78E45572-230B-4FAD-A7B7-4B7AE2252CFB}" srcOrd="1" destOrd="0" presId="urn:microsoft.com/office/officeart/2009/3/layout/StepUpProcess"/>
    <dgm:cxn modelId="{36DF2D4F-B980-477A-BB88-A9261EAC4699}" type="presParOf" srcId="{A01040E4-1356-4A54-98A1-973323FA27F1}" destId="{5CAE233F-1EF6-49E0-9723-19DE7490743D}" srcOrd="2" destOrd="0" presId="urn:microsoft.com/office/officeart/2009/3/layout/StepUpProcess"/>
    <dgm:cxn modelId="{72E8B202-C1CE-4EF3-B1ED-E65A8C667C32}" type="presParOf" srcId="{392021A5-010B-4292-AF72-2A79834222B6}" destId="{5202AA42-0EC5-4F5D-976B-AEB040E40E8D}" srcOrd="5" destOrd="0" presId="urn:microsoft.com/office/officeart/2009/3/layout/StepUpProcess"/>
    <dgm:cxn modelId="{BEF23EE9-2AA3-4C6E-ABFE-5C3C3EFA873C}" type="presParOf" srcId="{5202AA42-0EC5-4F5D-976B-AEB040E40E8D}" destId="{CFC833E3-EDCF-40F2-83D6-8390AD9FE9FD}" srcOrd="0" destOrd="0" presId="urn:microsoft.com/office/officeart/2009/3/layout/StepUpProcess"/>
    <dgm:cxn modelId="{D34E6F49-89DE-4BC3-8DC7-B3075EEDF9C5}" type="presParOf" srcId="{392021A5-010B-4292-AF72-2A79834222B6}" destId="{F93CEC4C-29C5-4358-B5EC-F7F9ED9D46B1}" srcOrd="6" destOrd="0" presId="urn:microsoft.com/office/officeart/2009/3/layout/StepUpProcess"/>
    <dgm:cxn modelId="{D8CB0396-B0F4-45C2-B696-F44C0D58BC41}" type="presParOf" srcId="{F93CEC4C-29C5-4358-B5EC-F7F9ED9D46B1}" destId="{E02163D0-D9CD-4C20-AC5D-96FE157543EF}" srcOrd="0" destOrd="0" presId="urn:microsoft.com/office/officeart/2009/3/layout/StepUpProcess"/>
    <dgm:cxn modelId="{47EAA8A4-B3F2-4EBA-B86E-B99C97AE5292}" type="presParOf" srcId="{F93CEC4C-29C5-4358-B5EC-F7F9ED9D46B1}" destId="{D19B13A5-44CF-412D-86E4-92C28FDC5B81}" srcOrd="1" destOrd="0" presId="urn:microsoft.com/office/officeart/2009/3/layout/StepUpProcess"/>
    <dgm:cxn modelId="{A61C0B5D-4E74-49EB-A54A-2875B5B2B4BE}" type="presParOf" srcId="{F93CEC4C-29C5-4358-B5EC-F7F9ED9D46B1}" destId="{A2229572-3BB9-488F-9A3B-DC98F8131152}" srcOrd="2" destOrd="0" presId="urn:microsoft.com/office/officeart/2009/3/layout/StepUpProcess"/>
    <dgm:cxn modelId="{80DBAA47-25D7-47DE-BF84-B3C0F3E56F50}" type="presParOf" srcId="{392021A5-010B-4292-AF72-2A79834222B6}" destId="{6CF2DEAC-2A5A-457F-9558-9A750457D7BC}" srcOrd="7" destOrd="0" presId="urn:microsoft.com/office/officeart/2009/3/layout/StepUpProcess"/>
    <dgm:cxn modelId="{30A26BA1-2167-494C-9974-EF9862F1F0F9}" type="presParOf" srcId="{6CF2DEAC-2A5A-457F-9558-9A750457D7BC}" destId="{4ABDE2BB-5BD7-4AC8-AF14-F5A7DD482A75}" srcOrd="0" destOrd="0" presId="urn:microsoft.com/office/officeart/2009/3/layout/StepUpProcess"/>
    <dgm:cxn modelId="{26DDACF7-E9AD-48F1-A891-E8A25DD95AB4}" type="presParOf" srcId="{392021A5-010B-4292-AF72-2A79834222B6}" destId="{54B8C967-6DB7-4D02-B7D4-EDF2B3F37816}" srcOrd="8" destOrd="0" presId="urn:microsoft.com/office/officeart/2009/3/layout/StepUpProcess"/>
    <dgm:cxn modelId="{5F879657-C3E5-4C13-8E88-9DDFD45EC840}" type="presParOf" srcId="{54B8C967-6DB7-4D02-B7D4-EDF2B3F37816}" destId="{05829FAC-4DB5-43AD-B7CF-9CCEE2A55E08}" srcOrd="0" destOrd="0" presId="urn:microsoft.com/office/officeart/2009/3/layout/StepUpProcess"/>
    <dgm:cxn modelId="{CC08CC19-F2D3-4C7A-933A-A74D38FBF74C}" type="presParOf" srcId="{54B8C967-6DB7-4D02-B7D4-EDF2B3F37816}" destId="{543F4D02-5F59-4614-84DB-EC4B9DE0B27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440CA-4394-4C34-96B8-58E2DD2F25C5}">
      <dsp:nvSpPr>
        <dsp:cNvPr id="0" name=""/>
        <dsp:cNvSpPr/>
      </dsp:nvSpPr>
      <dsp:spPr>
        <a:xfrm>
          <a:off x="567819" y="2194189"/>
          <a:ext cx="2823909" cy="2824057"/>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223736B-2773-46E9-A5B5-F94B8D17359D}">
      <dsp:nvSpPr>
        <dsp:cNvPr id="0" name=""/>
        <dsp:cNvSpPr/>
      </dsp:nvSpPr>
      <dsp:spPr>
        <a:xfrm>
          <a:off x="3395913" y="3248721"/>
          <a:ext cx="527609" cy="527464"/>
        </a:xfrm>
        <a:prstGeom prst="donut">
          <a:avLst>
            <a:gd name="adj" fmla="val 746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290D3AF-6813-47F0-96CA-C8F2E0F50EC1}">
      <dsp:nvSpPr>
        <dsp:cNvPr id="0" name=""/>
        <dsp:cNvSpPr/>
      </dsp:nvSpPr>
      <dsp:spPr>
        <a:xfrm>
          <a:off x="635775" y="2236055"/>
          <a:ext cx="2697444" cy="2716922"/>
        </a:xfrm>
        <a:prstGeom prst="ellipse">
          <a:avLst/>
        </a:prstGeom>
        <a:blipFill rotWithShape="1">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D0F9292-8AD2-4B64-9BFD-0C9633592CDE}">
      <dsp:nvSpPr>
        <dsp:cNvPr id="0" name=""/>
        <dsp:cNvSpPr/>
      </dsp:nvSpPr>
      <dsp:spPr>
        <a:xfrm>
          <a:off x="3912148" y="2702752"/>
          <a:ext cx="2129018" cy="2129804"/>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10A8251-C091-446C-B4D4-8564613BB77D}">
      <dsp:nvSpPr>
        <dsp:cNvPr id="0" name=""/>
        <dsp:cNvSpPr/>
      </dsp:nvSpPr>
      <dsp:spPr>
        <a:xfrm>
          <a:off x="4038597" y="2828465"/>
          <a:ext cx="1878954" cy="1878697"/>
        </a:xfrm>
        <a:prstGeom prst="ellipse">
          <a:avLst/>
        </a:prstGeom>
        <a:blipFill rotWithShape="1">
          <a:blip xmlns:r="http://schemas.openxmlformats.org/officeDocument/2006/relationships" r:embed="rId2"/>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DB8FE2E-3045-4235-B622-BDCA8A307F09}">
      <dsp:nvSpPr>
        <dsp:cNvPr id="0" name=""/>
        <dsp:cNvSpPr/>
      </dsp:nvSpPr>
      <dsp:spPr>
        <a:xfrm>
          <a:off x="5508109" y="833076"/>
          <a:ext cx="2731603" cy="273107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053502D-1934-4565-AB06-5A6B7B1D3232}">
      <dsp:nvSpPr>
        <dsp:cNvPr id="0" name=""/>
        <dsp:cNvSpPr/>
      </dsp:nvSpPr>
      <dsp:spPr>
        <a:xfrm>
          <a:off x="6705600" y="3630054"/>
          <a:ext cx="390400" cy="390695"/>
        </a:xfrm>
        <a:prstGeom prst="donut">
          <a:avLst>
            <a:gd name="adj" fmla="val 746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5CD1F31-136B-4178-80A4-CF6E7C2EF953}">
      <dsp:nvSpPr>
        <dsp:cNvPr id="0" name=""/>
        <dsp:cNvSpPr/>
      </dsp:nvSpPr>
      <dsp:spPr>
        <a:xfrm>
          <a:off x="5562599" y="884871"/>
          <a:ext cx="195579" cy="195096"/>
        </a:xfrm>
        <a:prstGeom prst="donut">
          <a:avLst>
            <a:gd name="adj" fmla="val 746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CE3E0E1-5D86-467D-816F-4D216257E087}">
      <dsp:nvSpPr>
        <dsp:cNvPr id="0" name=""/>
        <dsp:cNvSpPr/>
      </dsp:nvSpPr>
      <dsp:spPr>
        <a:xfrm>
          <a:off x="5652120" y="983413"/>
          <a:ext cx="2443335" cy="2441960"/>
        </a:xfrm>
        <a:prstGeom prst="ellipse">
          <a:avLst/>
        </a:prstGeom>
        <a:blipFill rotWithShape="1">
          <a:blip xmlns:r="http://schemas.openxmlformats.org/officeDocument/2006/relationships" r:embed="rId3"/>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A6377D3-51EA-492A-B272-38E2DDCFD303}">
      <dsp:nvSpPr>
        <dsp:cNvPr id="0" name=""/>
        <dsp:cNvSpPr/>
      </dsp:nvSpPr>
      <dsp:spPr>
        <a:xfrm>
          <a:off x="3990543" y="878399"/>
          <a:ext cx="1414833" cy="141408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FFF79A9-87FA-4103-8C32-E06096F9DA4B}">
      <dsp:nvSpPr>
        <dsp:cNvPr id="0" name=""/>
        <dsp:cNvSpPr/>
      </dsp:nvSpPr>
      <dsp:spPr>
        <a:xfrm>
          <a:off x="6137793" y="4501701"/>
          <a:ext cx="292611" cy="293147"/>
        </a:xfrm>
        <a:prstGeom prst="donut">
          <a:avLst>
            <a:gd name="adj" fmla="val 746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8850CBA-D33C-4320-808B-B521E639DF4F}">
      <dsp:nvSpPr>
        <dsp:cNvPr id="0" name=""/>
        <dsp:cNvSpPr/>
      </dsp:nvSpPr>
      <dsp:spPr>
        <a:xfrm>
          <a:off x="4070675" y="959012"/>
          <a:ext cx="1248080" cy="1248169"/>
        </a:xfrm>
        <a:prstGeom prst="ellipse">
          <a:avLst/>
        </a:prstGeom>
        <a:blipFill rotWithShape="1">
          <a:blip xmlns:r="http://schemas.openxmlformats.org/officeDocument/2006/relationships" r:embed="rId4"/>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BDA54E7-B4D2-4E81-A8F7-83A6A17D85E4}">
      <dsp:nvSpPr>
        <dsp:cNvPr id="0" name=""/>
        <dsp:cNvSpPr/>
      </dsp:nvSpPr>
      <dsp:spPr>
        <a:xfrm>
          <a:off x="2252534" y="526829"/>
          <a:ext cx="1864181" cy="186446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E637C67-547A-498F-A2E1-5DB291BF54F5}">
      <dsp:nvSpPr>
        <dsp:cNvPr id="0" name=""/>
        <dsp:cNvSpPr/>
      </dsp:nvSpPr>
      <dsp:spPr>
        <a:xfrm>
          <a:off x="2362199" y="636444"/>
          <a:ext cx="1645294" cy="1644260"/>
        </a:xfrm>
        <a:prstGeom prst="ellipse">
          <a:avLst/>
        </a:prstGeom>
        <a:blipFill rotWithShape="1">
          <a:blip xmlns:r="http://schemas.openxmlformats.org/officeDocument/2006/relationships" r:embed="rId5"/>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8C8C8A2-32EE-4D84-A506-0E6F33F949D1}">
      <dsp:nvSpPr>
        <dsp:cNvPr id="0" name=""/>
        <dsp:cNvSpPr/>
      </dsp:nvSpPr>
      <dsp:spPr>
        <a:xfrm>
          <a:off x="617789" y="2132056"/>
          <a:ext cx="2636533" cy="829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70" tIns="52070" rIns="52070" bIns="5207" numCol="1" spcCol="1270" anchor="b" anchorCtr="0">
          <a:noAutofit/>
        </a:bodyPr>
        <a:lstStyle/>
        <a:p>
          <a:pPr marL="0" lvl="0" indent="0" algn="r" defTabSz="1822450">
            <a:lnSpc>
              <a:spcPct val="90000"/>
            </a:lnSpc>
            <a:spcBef>
              <a:spcPct val="0"/>
            </a:spcBef>
            <a:spcAft>
              <a:spcPct val="35000"/>
            </a:spcAft>
            <a:buNone/>
          </a:pPr>
          <a:endParaRPr lang="en-US" sz="4100" kern="1200" dirty="0"/>
        </a:p>
      </dsp:txBody>
      <dsp:txXfrm>
        <a:off x="617789" y="2132056"/>
        <a:ext cx="2636533" cy="829662"/>
      </dsp:txXfrm>
    </dsp:sp>
    <dsp:sp modelId="{0D9FD34A-F0A2-467D-A298-B734489569E4}">
      <dsp:nvSpPr>
        <dsp:cNvPr id="0" name=""/>
        <dsp:cNvSpPr/>
      </dsp:nvSpPr>
      <dsp:spPr>
        <a:xfrm>
          <a:off x="5401907" y="3435883"/>
          <a:ext cx="2636533" cy="82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marL="0" lvl="0" indent="0" algn="l" defTabSz="1822450">
            <a:lnSpc>
              <a:spcPct val="90000"/>
            </a:lnSpc>
            <a:spcBef>
              <a:spcPct val="0"/>
            </a:spcBef>
            <a:spcAft>
              <a:spcPct val="35000"/>
            </a:spcAft>
            <a:buNone/>
          </a:pPr>
          <a:r>
            <a:rPr lang="en-US" sz="4100" kern="1200" dirty="0"/>
            <a:t> </a:t>
          </a:r>
        </a:p>
      </dsp:txBody>
      <dsp:txXfrm>
        <a:off x="5401907" y="3435883"/>
        <a:ext cx="2636533" cy="820108"/>
      </dsp:txXfrm>
    </dsp:sp>
    <dsp:sp modelId="{91CEC86E-A41C-4D0F-BFD0-6B3B439FC23F}">
      <dsp:nvSpPr>
        <dsp:cNvPr id="0" name=""/>
        <dsp:cNvSpPr/>
      </dsp:nvSpPr>
      <dsp:spPr>
        <a:xfrm>
          <a:off x="5304117" y="2132056"/>
          <a:ext cx="2636533" cy="1065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marL="0" lvl="0" indent="0" algn="l" defTabSz="1822450">
            <a:lnSpc>
              <a:spcPct val="90000"/>
            </a:lnSpc>
            <a:spcBef>
              <a:spcPct val="0"/>
            </a:spcBef>
            <a:spcAft>
              <a:spcPct val="35000"/>
            </a:spcAft>
            <a:buNone/>
          </a:pPr>
          <a:endParaRPr lang="en-US" sz="4100" kern="1200" dirty="0"/>
        </a:p>
      </dsp:txBody>
      <dsp:txXfrm>
        <a:off x="5304117" y="2132056"/>
        <a:ext cx="2636533" cy="1065990"/>
      </dsp:txXfrm>
    </dsp:sp>
    <dsp:sp modelId="{633B2DB9-1633-4E47-9037-443D6B786F8F}">
      <dsp:nvSpPr>
        <dsp:cNvPr id="0" name=""/>
        <dsp:cNvSpPr/>
      </dsp:nvSpPr>
      <dsp:spPr>
        <a:xfrm>
          <a:off x="5073667" y="1057517"/>
          <a:ext cx="2636533" cy="737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marL="0" lvl="0" indent="0" algn="l" defTabSz="1822450">
            <a:lnSpc>
              <a:spcPct val="90000"/>
            </a:lnSpc>
            <a:spcBef>
              <a:spcPct val="0"/>
            </a:spcBef>
            <a:spcAft>
              <a:spcPct val="35000"/>
            </a:spcAft>
            <a:buNone/>
          </a:pPr>
          <a:r>
            <a:rPr lang="en-US" sz="4100" kern="1200" dirty="0"/>
            <a:t> </a:t>
          </a:r>
        </a:p>
      </dsp:txBody>
      <dsp:txXfrm>
        <a:off x="5073667" y="1057517"/>
        <a:ext cx="2636533" cy="737645"/>
      </dsp:txXfrm>
    </dsp:sp>
    <dsp:sp modelId="{2FF50EDB-3EA9-4842-91D1-06431222BD19}">
      <dsp:nvSpPr>
        <dsp:cNvPr id="0" name=""/>
        <dsp:cNvSpPr/>
      </dsp:nvSpPr>
      <dsp:spPr>
        <a:xfrm>
          <a:off x="5561858" y="273109"/>
          <a:ext cx="2636533" cy="683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marL="0" lvl="0" indent="0" algn="l" defTabSz="1822450">
            <a:lnSpc>
              <a:spcPct val="90000"/>
            </a:lnSpc>
            <a:spcBef>
              <a:spcPct val="0"/>
            </a:spcBef>
            <a:spcAft>
              <a:spcPct val="35000"/>
            </a:spcAft>
            <a:buNone/>
          </a:pPr>
          <a:r>
            <a:rPr lang="en-US" sz="4100" kern="1200" dirty="0"/>
            <a:t> </a:t>
          </a:r>
        </a:p>
      </dsp:txBody>
      <dsp:txXfrm>
        <a:off x="5561858" y="273109"/>
        <a:ext cx="2636533" cy="683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5AA84-8D70-481F-BF5A-149E5B8D960A}">
      <dsp:nvSpPr>
        <dsp:cNvPr id="0" name=""/>
        <dsp:cNvSpPr/>
      </dsp:nvSpPr>
      <dsp:spPr>
        <a:xfrm rot="5400000">
          <a:off x="437749" y="2521677"/>
          <a:ext cx="1301339" cy="2165400"/>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65CAD-899F-401D-9DB7-131B6BA40343}">
      <dsp:nvSpPr>
        <dsp:cNvPr id="0" name=""/>
        <dsp:cNvSpPr/>
      </dsp:nvSpPr>
      <dsp:spPr>
        <a:xfrm>
          <a:off x="220523" y="3168665"/>
          <a:ext cx="1954935" cy="171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Establish </a:t>
          </a:r>
          <a:r>
            <a:rPr lang="en-US" sz="2800" kern="1200" dirty="0">
              <a:solidFill>
                <a:schemeClr val="tx1"/>
              </a:solidFill>
            </a:rPr>
            <a:t>definition</a:t>
          </a:r>
          <a:r>
            <a:rPr lang="en-US" sz="2800" kern="1200" dirty="0"/>
            <a:t> of ‘forest’ </a:t>
          </a:r>
        </a:p>
        <a:p>
          <a:pPr marL="0" lvl="0" indent="0" algn="l" defTabSz="1244600">
            <a:lnSpc>
              <a:spcPct val="90000"/>
            </a:lnSpc>
            <a:spcBef>
              <a:spcPct val="0"/>
            </a:spcBef>
            <a:spcAft>
              <a:spcPct val="35000"/>
            </a:spcAft>
            <a:buNone/>
          </a:pPr>
          <a:endParaRPr lang="en-US" sz="2800" kern="1200" dirty="0"/>
        </a:p>
      </dsp:txBody>
      <dsp:txXfrm>
        <a:off x="220523" y="3168665"/>
        <a:ext cx="1954935" cy="1713615"/>
      </dsp:txXfrm>
    </dsp:sp>
    <dsp:sp modelId="{8B61D8A5-3A41-4F0F-BC03-97E345D7421E}">
      <dsp:nvSpPr>
        <dsp:cNvPr id="0" name=""/>
        <dsp:cNvSpPr/>
      </dsp:nvSpPr>
      <dsp:spPr>
        <a:xfrm>
          <a:off x="1806602" y="2362258"/>
          <a:ext cx="368855" cy="368855"/>
        </a:xfrm>
        <a:prstGeom prst="triangle">
          <a:avLst>
            <a:gd name="adj" fmla="val 100000"/>
          </a:avLst>
        </a:prstGeom>
        <a:solidFill>
          <a:schemeClr val="accent5">
            <a:hueOff val="-919168"/>
            <a:satOff val="-1278"/>
            <a:lumOff val="-490"/>
            <a:alphaOff val="0"/>
          </a:schemeClr>
        </a:solidFill>
        <a:ln w="12700" cap="flat" cmpd="sng" algn="ctr">
          <a:solidFill>
            <a:schemeClr val="accent5">
              <a:hueOff val="-919168"/>
              <a:satOff val="-1278"/>
              <a:lumOff val="-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8ACE91-DF3C-4532-A605-F91D201EA255}">
      <dsp:nvSpPr>
        <dsp:cNvPr id="0" name=""/>
        <dsp:cNvSpPr/>
      </dsp:nvSpPr>
      <dsp:spPr>
        <a:xfrm rot="5400000">
          <a:off x="2830971" y="1929472"/>
          <a:ext cx="1301339" cy="2165400"/>
        </a:xfrm>
        <a:prstGeom prst="corner">
          <a:avLst>
            <a:gd name="adj1" fmla="val 16120"/>
            <a:gd name="adj2" fmla="val 16110"/>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071EE5-33B9-45A5-99C0-A6924A7A464E}">
      <dsp:nvSpPr>
        <dsp:cNvPr id="0" name=""/>
        <dsp:cNvSpPr/>
      </dsp:nvSpPr>
      <dsp:spPr>
        <a:xfrm>
          <a:off x="2538295" y="2576460"/>
          <a:ext cx="2253942" cy="171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Define </a:t>
          </a:r>
          <a:r>
            <a:rPr lang="en-US" sz="2400" kern="1200" dirty="0">
              <a:solidFill>
                <a:schemeClr val="tx1"/>
              </a:solidFill>
            </a:rPr>
            <a:t>deforestation</a:t>
          </a:r>
          <a:r>
            <a:rPr lang="en-US" sz="2400" kern="1200" dirty="0"/>
            <a:t> activity types</a:t>
          </a:r>
        </a:p>
        <a:p>
          <a:pPr marL="228600" lvl="1" indent="-228600" algn="l" defTabSz="889000">
            <a:lnSpc>
              <a:spcPct val="90000"/>
            </a:lnSpc>
            <a:spcBef>
              <a:spcPct val="0"/>
            </a:spcBef>
            <a:spcAft>
              <a:spcPct val="15000"/>
            </a:spcAft>
            <a:buChar char="•"/>
          </a:pPr>
          <a:r>
            <a:rPr lang="en-US" sz="2000" kern="1200" baseline="0" dirty="0"/>
            <a:t>Agricultural expansion</a:t>
          </a:r>
        </a:p>
        <a:p>
          <a:pPr marL="228600" lvl="1" indent="-228600" algn="l" defTabSz="889000">
            <a:lnSpc>
              <a:spcPct val="90000"/>
            </a:lnSpc>
            <a:spcBef>
              <a:spcPct val="0"/>
            </a:spcBef>
            <a:spcAft>
              <a:spcPct val="15000"/>
            </a:spcAft>
            <a:buChar char="•"/>
          </a:pPr>
          <a:r>
            <a:rPr lang="en-US" sz="2000" kern="1200" baseline="0" dirty="0"/>
            <a:t>Mining extraction</a:t>
          </a:r>
        </a:p>
        <a:p>
          <a:pPr marL="228600" lvl="1" indent="-228600" algn="l" defTabSz="889000">
            <a:lnSpc>
              <a:spcPct val="90000"/>
            </a:lnSpc>
            <a:spcBef>
              <a:spcPct val="0"/>
            </a:spcBef>
            <a:spcAft>
              <a:spcPct val="15000"/>
            </a:spcAft>
            <a:buChar char="•"/>
          </a:pPr>
          <a:r>
            <a:rPr lang="en-US" sz="2000" kern="1200" baseline="0" dirty="0"/>
            <a:t>Infrastructure development</a:t>
          </a:r>
        </a:p>
      </dsp:txBody>
      <dsp:txXfrm>
        <a:off x="2538295" y="2576460"/>
        <a:ext cx="2253942" cy="1713615"/>
      </dsp:txXfrm>
    </dsp:sp>
    <dsp:sp modelId="{F1D6383A-4B7C-4D29-8DA6-B68ED3329697}">
      <dsp:nvSpPr>
        <dsp:cNvPr id="0" name=""/>
        <dsp:cNvSpPr/>
      </dsp:nvSpPr>
      <dsp:spPr>
        <a:xfrm>
          <a:off x="4199825" y="1770053"/>
          <a:ext cx="368855" cy="368855"/>
        </a:xfrm>
        <a:prstGeom prst="triangle">
          <a:avLst>
            <a:gd name="adj" fmla="val 100000"/>
          </a:avLst>
        </a:prstGeom>
        <a:solidFill>
          <a:schemeClr val="accent5">
            <a:hueOff val="-2757504"/>
            <a:satOff val="-3835"/>
            <a:lumOff val="-1471"/>
            <a:alphaOff val="0"/>
          </a:schemeClr>
        </a:solidFill>
        <a:ln w="12700" cap="flat" cmpd="sng" algn="ctr">
          <a:solidFill>
            <a:schemeClr val="accent5">
              <a:hueOff val="-2757504"/>
              <a:satOff val="-3835"/>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EA547E-3EA7-430F-AEFA-3EE131FF668C}">
      <dsp:nvSpPr>
        <dsp:cNvPr id="0" name=""/>
        <dsp:cNvSpPr/>
      </dsp:nvSpPr>
      <dsp:spPr>
        <a:xfrm rot="5400000">
          <a:off x="5224194" y="1337267"/>
          <a:ext cx="1301339" cy="2165400"/>
        </a:xfrm>
        <a:prstGeom prst="corner">
          <a:avLst>
            <a:gd name="adj1" fmla="val 16120"/>
            <a:gd name="adj2" fmla="val 1611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E45572-230B-4FAD-A7B7-4B7AE2252CFB}">
      <dsp:nvSpPr>
        <dsp:cNvPr id="0" name=""/>
        <dsp:cNvSpPr/>
      </dsp:nvSpPr>
      <dsp:spPr>
        <a:xfrm>
          <a:off x="5006968" y="1984255"/>
          <a:ext cx="1954935" cy="171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Assess existing land cover data</a:t>
          </a:r>
        </a:p>
      </dsp:txBody>
      <dsp:txXfrm>
        <a:off x="5006968" y="1984255"/>
        <a:ext cx="1954935" cy="1713615"/>
      </dsp:txXfrm>
    </dsp:sp>
    <dsp:sp modelId="{5CAE233F-1EF6-49E0-9723-19DE7490743D}">
      <dsp:nvSpPr>
        <dsp:cNvPr id="0" name=""/>
        <dsp:cNvSpPr/>
      </dsp:nvSpPr>
      <dsp:spPr>
        <a:xfrm>
          <a:off x="6593048" y="1177847"/>
          <a:ext cx="368855" cy="368855"/>
        </a:xfrm>
        <a:prstGeom prst="triangle">
          <a:avLst>
            <a:gd name="adj" fmla="val 100000"/>
          </a:avLst>
        </a:prstGeom>
        <a:solidFill>
          <a:schemeClr val="accent5">
            <a:hueOff val="-4595840"/>
            <a:satOff val="-6392"/>
            <a:lumOff val="-2451"/>
            <a:alphaOff val="0"/>
          </a:schemeClr>
        </a:solidFill>
        <a:ln w="12700" cap="flat" cmpd="sng" algn="ctr">
          <a:solidFill>
            <a:schemeClr val="accent5">
              <a:hueOff val="-4595840"/>
              <a:satOff val="-6392"/>
              <a:lumOff val="-2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2163D0-D9CD-4C20-AC5D-96FE157543EF}">
      <dsp:nvSpPr>
        <dsp:cNvPr id="0" name=""/>
        <dsp:cNvSpPr/>
      </dsp:nvSpPr>
      <dsp:spPr>
        <a:xfrm rot="5400000">
          <a:off x="7617417" y="745061"/>
          <a:ext cx="1301339" cy="2165400"/>
        </a:xfrm>
        <a:prstGeom prst="corner">
          <a:avLst>
            <a:gd name="adj1" fmla="val 16120"/>
            <a:gd name="adj2" fmla="val 16110"/>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B13A5-44CF-412D-86E4-92C28FDC5B81}">
      <dsp:nvSpPr>
        <dsp:cNvPr id="0" name=""/>
        <dsp:cNvSpPr/>
      </dsp:nvSpPr>
      <dsp:spPr>
        <a:xfrm>
          <a:off x="7400191" y="1392049"/>
          <a:ext cx="1954935" cy="171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Select method for identifying activity data</a:t>
          </a:r>
        </a:p>
      </dsp:txBody>
      <dsp:txXfrm>
        <a:off x="7400191" y="1392049"/>
        <a:ext cx="1954935" cy="1713615"/>
      </dsp:txXfrm>
    </dsp:sp>
    <dsp:sp modelId="{A2229572-3BB9-488F-9A3B-DC98F8131152}">
      <dsp:nvSpPr>
        <dsp:cNvPr id="0" name=""/>
        <dsp:cNvSpPr/>
      </dsp:nvSpPr>
      <dsp:spPr>
        <a:xfrm>
          <a:off x="8986271" y="585642"/>
          <a:ext cx="368855" cy="368855"/>
        </a:xfrm>
        <a:prstGeom prst="triangle">
          <a:avLst>
            <a:gd name="adj" fmla="val 100000"/>
          </a:avLst>
        </a:prstGeom>
        <a:solidFill>
          <a:schemeClr val="accent5">
            <a:hueOff val="-6434176"/>
            <a:satOff val="-8949"/>
            <a:lumOff val="-3432"/>
            <a:alphaOff val="0"/>
          </a:schemeClr>
        </a:solidFill>
        <a:ln w="12700" cap="flat" cmpd="sng" algn="ctr">
          <a:solidFill>
            <a:schemeClr val="accent5">
              <a:hueOff val="-6434176"/>
              <a:satOff val="-8949"/>
              <a:lumOff val="-3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829FAC-4DB5-43AD-B7CF-9CCEE2A55E08}">
      <dsp:nvSpPr>
        <dsp:cNvPr id="0" name=""/>
        <dsp:cNvSpPr/>
      </dsp:nvSpPr>
      <dsp:spPr>
        <a:xfrm rot="5400000">
          <a:off x="10010640" y="152856"/>
          <a:ext cx="1301339" cy="2165400"/>
        </a:xfrm>
        <a:prstGeom prst="corner">
          <a:avLst>
            <a:gd name="adj1" fmla="val 16120"/>
            <a:gd name="adj2" fmla="val 1611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3F4D02-5F59-4614-84DB-EC4B9DE0B27A}">
      <dsp:nvSpPr>
        <dsp:cNvPr id="0" name=""/>
        <dsp:cNvSpPr/>
      </dsp:nvSpPr>
      <dsp:spPr>
        <a:xfrm>
          <a:off x="9871133" y="782108"/>
          <a:ext cx="1878595" cy="171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Link land cover classes to deforestation activity types</a:t>
          </a:r>
        </a:p>
      </dsp:txBody>
      <dsp:txXfrm>
        <a:off x="9871133" y="782108"/>
        <a:ext cx="1878595" cy="1713615"/>
      </dsp:txXfrm>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B4E34-0737-4005-A282-A301D861A543}"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63BA-FD1A-4882-8BB0-8C8D1EBA163D}" type="slidenum">
              <a:rPr lang="en-US" smtClean="0"/>
              <a:t>‹#›</a:t>
            </a:fld>
            <a:endParaRPr lang="en-US"/>
          </a:p>
        </p:txBody>
      </p:sp>
    </p:spTree>
    <p:extLst>
      <p:ext uri="{BB962C8B-B14F-4D97-AF65-F5344CB8AC3E}">
        <p14:creationId xmlns:p14="http://schemas.microsoft.com/office/powerpoint/2010/main" val="73607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1</a:t>
            </a:fld>
            <a:endParaRPr lang="en-US"/>
          </a:p>
        </p:txBody>
      </p:sp>
    </p:spTree>
    <p:extLst>
      <p:ext uri="{BB962C8B-B14F-4D97-AF65-F5344CB8AC3E}">
        <p14:creationId xmlns:p14="http://schemas.microsoft.com/office/powerpoint/2010/main" val="798663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The IPCC has been collecting</a:t>
            </a:r>
            <a:r>
              <a:rPr lang="en-US" baseline="0" dirty="0"/>
              <a:t> data on biomass and carbon stocks in various biomes and regions and the Tier 1 approach would be to use these data to estimate the original carbon stocks when calculating emissions factors.</a:t>
            </a:r>
            <a:endParaRPr lang="en-US" dirty="0"/>
          </a:p>
          <a:p>
            <a:endParaRPr lang="en-US" dirty="0"/>
          </a:p>
          <a:p>
            <a:r>
              <a:rPr lang="en-US" b="1" dirty="0"/>
              <a:t>Notes: </a:t>
            </a:r>
            <a:r>
              <a:rPr lang="en-US" dirty="0"/>
              <a:t>The</a:t>
            </a:r>
            <a:r>
              <a:rPr lang="en-US" baseline="0" dirty="0"/>
              <a:t> data in the table is taken from a US Government web site (see link below). Units are not given in the web site. They are presumed to be tons / ha = Mg / ha. It might be a useful homework assignment to have students verify that these units are correct.</a:t>
            </a:r>
          </a:p>
          <a:p>
            <a:endParaRPr lang="en-US" dirty="0"/>
          </a:p>
          <a:p>
            <a:r>
              <a:rPr lang="en-US" b="1" dirty="0"/>
              <a:t>Reference:</a:t>
            </a:r>
          </a:p>
          <a:p>
            <a:r>
              <a:rPr lang="en-US" b="0" dirty="0"/>
              <a:t>Data for</a:t>
            </a:r>
            <a:r>
              <a:rPr lang="en-US" b="0" baseline="0" dirty="0"/>
              <a:t> the table from: </a:t>
            </a:r>
            <a:r>
              <a:rPr lang="en-US" b="0" dirty="0"/>
              <a:t>http://cdiac.ornl.gov/epubs/ndp/global_carbon/</a:t>
            </a:r>
            <a:r>
              <a:rPr lang="en-US" b="0" dirty="0" err="1"/>
              <a:t>tables.html#tables</a:t>
            </a:r>
            <a:r>
              <a:rPr lang="en-US" b="0" dirty="0"/>
              <a: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11</a:t>
            </a:fld>
            <a:endParaRPr lang="en-US"/>
          </a:p>
        </p:txBody>
      </p:sp>
    </p:spTree>
    <p:extLst>
      <p:ext uri="{BB962C8B-B14F-4D97-AF65-F5344CB8AC3E}">
        <p14:creationId xmlns:p14="http://schemas.microsoft.com/office/powerpoint/2010/main" val="2601772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MESSAGES</a:t>
            </a:r>
            <a:r>
              <a:rPr lang="en-US" baseline="0" dirty="0"/>
              <a:t>: </a:t>
            </a:r>
          </a:p>
          <a:p>
            <a:r>
              <a:rPr lang="en-US" dirty="0"/>
              <a:t>To reach Tier 2 levels of accuracy and precision</a:t>
            </a:r>
            <a:r>
              <a:rPr lang="en-US" baseline="0" dirty="0"/>
              <a:t> many countries have their own system of forest classification which correspond to local conditions.  Using national categories rather than the very general categories of the IPCC database national increases the precision of the carbon stock estimation.  The definition of a forest as well as forest types are decided independently by each country.  This map is an example from Papua New Guinea and includes 9 forest types and one woodland classification.</a:t>
            </a:r>
          </a:p>
          <a:p>
            <a:endParaRPr lang="en-US" baseline="0" dirty="0"/>
          </a:p>
          <a:p>
            <a:r>
              <a:rPr lang="en-US" b="1" baseline="0" dirty="0"/>
              <a:t>Image source: </a:t>
            </a:r>
          </a:p>
          <a:p>
            <a:r>
              <a:rPr lang="en-US" baseline="0" dirty="0"/>
              <a:t>http://www.jica.go.jp/png/english/office/topics/c8h0vm00008ps13t-att/140306.jpg</a:t>
            </a:r>
            <a:endParaRPr lang="en-US"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12</a:t>
            </a:fld>
            <a:endParaRPr lang="en-US"/>
          </a:p>
        </p:txBody>
      </p:sp>
    </p:spTree>
    <p:extLst>
      <p:ext uri="{BB962C8B-B14F-4D97-AF65-F5344CB8AC3E}">
        <p14:creationId xmlns:p14="http://schemas.microsoft.com/office/powerpoint/2010/main" val="2743793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MESSAGES</a:t>
            </a:r>
            <a:r>
              <a:rPr lang="en-US" baseline="0" dirty="0"/>
              <a:t>: </a:t>
            </a:r>
          </a:p>
          <a:p>
            <a:r>
              <a:rPr lang="en-US" dirty="0"/>
              <a:t>Similarly</a:t>
            </a:r>
            <a:r>
              <a:rPr lang="en-US" baseline="0" dirty="0"/>
              <a:t> Thailand has 9 natural forest types defined plus 2 plantation types and disturbed forest in their system, Stratifying the forests and other land covers into similar classes means the average values determined for biomass and carbon will be more representative of the class and thus improve the confidence in carbon emission calculations.  Note the disturbed forest category will be very useful in determining emissions factors for forest degradation</a:t>
            </a:r>
          </a:p>
          <a:p>
            <a:endParaRPr lang="en-US" b="1" baseline="0" dirty="0"/>
          </a:p>
          <a:p>
            <a:r>
              <a:rPr lang="en-US" b="1" baseline="0" dirty="0"/>
              <a:t>Reference for forest types: </a:t>
            </a:r>
          </a:p>
          <a:p>
            <a:r>
              <a:rPr lang="en-US" b="0" baseline="0" dirty="0"/>
              <a:t>R-PP for Thailand. 2013. Forest Carbon Partnership Facility. http://</a:t>
            </a:r>
            <a:r>
              <a:rPr lang="en-US" b="0" baseline="0" dirty="0" err="1"/>
              <a:t>forestcarbonpartnership.org</a:t>
            </a:r>
            <a:r>
              <a:rPr lang="en-US" b="0" baseline="0" dirty="0"/>
              <a:t>/sites/</a:t>
            </a:r>
            <a:r>
              <a:rPr lang="en-US" b="0" baseline="0" dirty="0" err="1"/>
              <a:t>fcp</a:t>
            </a:r>
            <a:r>
              <a:rPr lang="en-US" b="0" baseline="0" dirty="0"/>
              <a:t>/files/2014/</a:t>
            </a:r>
            <a:r>
              <a:rPr lang="en-US" b="0" baseline="0" dirty="0" err="1"/>
              <a:t>MArch</a:t>
            </a:r>
            <a:r>
              <a:rPr lang="en-US" b="0" baseline="0" dirty="0"/>
              <a:t>/March/</a:t>
            </a:r>
            <a:r>
              <a:rPr lang="en-US" b="0" baseline="0" dirty="0" err="1"/>
              <a:t>Thailand%20R-PP%20Nov2013.pdf</a:t>
            </a:r>
            <a:endParaRPr lang="en-US" b="0" baseline="0" dirty="0"/>
          </a:p>
          <a:p>
            <a:endParaRPr lang="en-US" b="1" baseline="0" dirty="0"/>
          </a:p>
          <a:p>
            <a:r>
              <a:rPr lang="en-US" b="1" baseline="0" dirty="0"/>
              <a:t>Images source: </a:t>
            </a:r>
          </a:p>
          <a:p>
            <a:r>
              <a:rPr lang="en-US" baseline="0" dirty="0"/>
              <a:t>Forest Inventory in Thailand.  A presentation prepared by National Parks Wildlife and Plant Conservation</a:t>
            </a:r>
            <a:endParaRPr lang="en-US" b="1" baseline="0" dirty="0"/>
          </a:p>
          <a:p>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13</a:t>
            </a:fld>
            <a:endParaRPr lang="en-US"/>
          </a:p>
        </p:txBody>
      </p:sp>
    </p:spTree>
    <p:extLst>
      <p:ext uri="{BB962C8B-B14F-4D97-AF65-F5344CB8AC3E}">
        <p14:creationId xmlns:p14="http://schemas.microsoft.com/office/powerpoint/2010/main" val="3941759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MESSAGES</a:t>
            </a:r>
            <a:r>
              <a:rPr lang="en-US" baseline="0" dirty="0"/>
              <a:t>: </a:t>
            </a:r>
          </a:p>
          <a:p>
            <a:r>
              <a:rPr lang="en-US" dirty="0"/>
              <a:t>Just as for forest we need carbon stocks for the other</a:t>
            </a:r>
            <a:r>
              <a:rPr lang="en-US" baseline="0" dirty="0"/>
              <a:t> land cover types.  This includes degraded forest as a land cover type as emissions from degradation are important.  If there are multiple drivers of degradation then getting a good estimate of each type of degraded forest will improve your ability to estimate emissions.   This goes back to the discussion of stratification and sampling in an earlier lecture.</a:t>
            </a:r>
          </a:p>
          <a:p>
            <a:endParaRPr lang="en-US" baseline="0" dirty="0"/>
          </a:p>
          <a:p>
            <a:r>
              <a:rPr lang="en-US" b="1" baseline="0" dirty="0"/>
              <a:t>Images source: </a:t>
            </a:r>
          </a:p>
          <a:p>
            <a:pPr marL="171450" indent="-171450">
              <a:buFont typeface="Arial" panose="020B0604020202020204" pitchFamily="34" charset="0"/>
              <a:buChar char="•"/>
            </a:pPr>
            <a:r>
              <a:rPr lang="en-US" baseline="0" dirty="0"/>
              <a:t>http://upload.wikimedia.org/wikipedia/commons/e/e9/Rice_Paddies_In_Aizu,_Japan.JPG</a:t>
            </a:r>
          </a:p>
          <a:p>
            <a:pPr marL="171450" indent="-171450">
              <a:buFont typeface="Arial" panose="020B0604020202020204" pitchFamily="34" charset="0"/>
              <a:buChar char="•"/>
            </a:pPr>
            <a:r>
              <a:rPr lang="en-US" dirty="0"/>
              <a:t>http://www.ecolibrary.org/images/full_image/Pasture_and_Cattle_Formerly_Rainforest_DP1151.jpg</a:t>
            </a:r>
          </a:p>
        </p:txBody>
      </p:sp>
      <p:sp>
        <p:nvSpPr>
          <p:cNvPr id="4" name="Slide Number Placeholder 3"/>
          <p:cNvSpPr>
            <a:spLocks noGrp="1"/>
          </p:cNvSpPr>
          <p:nvPr>
            <p:ph type="sldNum" sz="quarter" idx="10"/>
          </p:nvPr>
        </p:nvSpPr>
        <p:spPr/>
        <p:txBody>
          <a:bodyPr/>
          <a:lstStyle/>
          <a:p>
            <a:fld id="{912A5479-2552-4C96-864C-7D250D1B7A51}" type="slidenum">
              <a:rPr lang="en-US" smtClean="0"/>
              <a:pPr/>
              <a:t>14</a:t>
            </a:fld>
            <a:endParaRPr lang="en-US"/>
          </a:p>
        </p:txBody>
      </p:sp>
    </p:spTree>
    <p:extLst>
      <p:ext uri="{BB962C8B-B14F-4D97-AF65-F5344CB8AC3E}">
        <p14:creationId xmlns:p14="http://schemas.microsoft.com/office/powerpoint/2010/main" val="2636533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r>
              <a:rPr lang="en-US" dirty="0"/>
              <a:t>Have the students arrange the list from the land cover</a:t>
            </a:r>
            <a:r>
              <a:rPr lang="en-US" baseline="0" dirty="0"/>
              <a:t> they think has the highest carbon stocks to the one with the lowest and then compare lists.  You can go a little deeper and ask the students to describe the major carbon stocks (aboveground biomass, soils etc. for each land cover)</a:t>
            </a:r>
            <a:endParaRPr lang="en-US"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15</a:t>
            </a:fld>
            <a:endParaRPr lang="en-US"/>
          </a:p>
        </p:txBody>
      </p:sp>
    </p:spTree>
    <p:extLst>
      <p:ext uri="{BB962C8B-B14F-4D97-AF65-F5344CB8AC3E}">
        <p14:creationId xmlns:p14="http://schemas.microsoft.com/office/powerpoint/2010/main" val="252022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MESSAGES</a:t>
            </a:r>
            <a:r>
              <a:rPr lang="en-US" baseline="0" dirty="0"/>
              <a:t>: </a:t>
            </a:r>
          </a:p>
          <a:p>
            <a:r>
              <a:rPr lang="en-US" dirty="0"/>
              <a:t>So to calculate</a:t>
            </a:r>
            <a:r>
              <a:rPr lang="en-US" baseline="0" dirty="0"/>
              <a:t> emissions factors there are a variety of methods: The two most common are presented here and these and other methods will be discussed in more detail in a following lecture.</a:t>
            </a:r>
            <a:endParaRPr lang="en-US"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16</a:t>
            </a:fld>
            <a:endParaRPr lang="en-US"/>
          </a:p>
        </p:txBody>
      </p:sp>
    </p:spTree>
    <p:extLst>
      <p:ext uri="{BB962C8B-B14F-4D97-AF65-F5344CB8AC3E}">
        <p14:creationId xmlns:p14="http://schemas.microsoft.com/office/powerpoint/2010/main" val="2793060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The stock change method</a:t>
            </a:r>
            <a:r>
              <a:rPr lang="en-US" baseline="0" dirty="0"/>
              <a:t> is straightforward  EF= (original C stock- final C stocks) or simply how much C is lost during the transition and assumed emitted to the atmosphere.</a:t>
            </a:r>
          </a:p>
          <a:p>
            <a:endParaRPr lang="en-US" baseline="0" dirty="0"/>
          </a:p>
          <a:p>
            <a:r>
              <a:rPr lang="en-US" b="1" baseline="0" dirty="0"/>
              <a:t>Notes: </a:t>
            </a:r>
          </a:p>
          <a:p>
            <a:r>
              <a:rPr lang="en-US" baseline="0" dirty="0"/>
              <a:t>The Gain-Loss method is appropriate where you have good measures of the rates of carbon input (growth) and loss (harvest, damage or other losses) and you can calculate the emission factor as the amount of loss minus the amount of carbon gain,</a:t>
            </a:r>
          </a:p>
          <a:p>
            <a:endParaRPr lang="en-US" baseline="0" dirty="0"/>
          </a:p>
          <a:p>
            <a:r>
              <a:rPr lang="en-US" baseline="0" dirty="0"/>
              <a:t>Emission factors are reported in tons of Carbon per hectare.</a:t>
            </a:r>
            <a:endParaRPr lang="en-US"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17</a:t>
            </a:fld>
            <a:endParaRPr lang="en-US"/>
          </a:p>
        </p:txBody>
      </p:sp>
    </p:spTree>
    <p:extLst>
      <p:ext uri="{BB962C8B-B14F-4D97-AF65-F5344CB8AC3E}">
        <p14:creationId xmlns:p14="http://schemas.microsoft.com/office/powerpoint/2010/main" val="213458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MESSAGES</a:t>
            </a:r>
            <a:r>
              <a:rPr lang="en-US" baseline="0" dirty="0"/>
              <a:t>: </a:t>
            </a:r>
          </a:p>
          <a:p>
            <a:r>
              <a:rPr lang="en-US" dirty="0"/>
              <a:t>Calculation</a:t>
            </a:r>
            <a:r>
              <a:rPr lang="en-US" baseline="0" dirty="0"/>
              <a:t> of non CO2 GHG emissions and the impact of carbon storage in long lived products are discussed in upcoming lectures.  They are mentioned briefly here to make sure students are aware of the issues to be considered.</a:t>
            </a:r>
          </a:p>
          <a:p>
            <a:endParaRPr lang="en-US" baseline="0" dirty="0"/>
          </a:p>
          <a:p>
            <a:r>
              <a:rPr lang="en-US" b="1" baseline="0" dirty="0"/>
              <a:t>Photo sources:</a:t>
            </a:r>
          </a:p>
          <a:p>
            <a:r>
              <a:rPr lang="en-US" b="1" baseline="0" dirty="0"/>
              <a:t>[these are generic and probably should be replaced by locally relevant photos based on instructor’s experience]</a:t>
            </a:r>
          </a:p>
          <a:p>
            <a:pPr marL="171450" indent="-171450">
              <a:buFont typeface="Arial" panose="020B0604020202020204" pitchFamily="34" charset="0"/>
              <a:buChar char="•"/>
            </a:pPr>
            <a:r>
              <a:rPr lang="en-US" baseline="0" dirty="0"/>
              <a:t>Forest: http://4.bp.blogspot.com/-</a:t>
            </a:r>
            <a:r>
              <a:rPr lang="en-US" baseline="0" dirty="0" err="1"/>
              <a:t>WRGmnbepFTY</a:t>
            </a:r>
            <a:r>
              <a:rPr lang="en-US" baseline="0" dirty="0"/>
              <a:t>/TzlYGx3R1II/</a:t>
            </a:r>
            <a:r>
              <a:rPr lang="en-US" baseline="0" dirty="0" err="1"/>
              <a:t>AAAAAAAASFo</a:t>
            </a:r>
            <a:r>
              <a:rPr lang="en-US" baseline="0" dirty="0"/>
              <a:t>/u7kQXgILBwc/s320/2-771329.jpg</a:t>
            </a:r>
          </a:p>
          <a:p>
            <a:pPr marL="171450" indent="-171450">
              <a:buFont typeface="Arial" panose="020B0604020202020204" pitchFamily="34" charset="0"/>
              <a:buChar char="•"/>
            </a:pPr>
            <a:r>
              <a:rPr lang="en-US" baseline="0" dirty="0"/>
              <a:t>House construction: http://</a:t>
            </a:r>
            <a:r>
              <a:rPr lang="en-US" baseline="0" dirty="0" err="1"/>
              <a:t>www.tradersmessageboards.com</a:t>
            </a:r>
            <a:r>
              <a:rPr lang="en-US" baseline="0" dirty="0"/>
              <a:t>/</a:t>
            </a:r>
            <a:r>
              <a:rPr lang="en-US" baseline="0" dirty="0" err="1"/>
              <a:t>wp</a:t>
            </a:r>
            <a:r>
              <a:rPr lang="en-US" baseline="0" dirty="0"/>
              <a:t>-content/uploads/2013/10/building-material-</a:t>
            </a:r>
            <a:r>
              <a:rPr lang="en-US" baseline="0" dirty="0" err="1"/>
              <a:t>choice.jpg</a:t>
            </a:r>
            <a:endParaRPr lang="en-US" baseline="0" dirty="0"/>
          </a:p>
          <a:p>
            <a:pPr marL="171450" indent="-171450">
              <a:buFont typeface="Arial" panose="020B0604020202020204" pitchFamily="34" charset="0"/>
              <a:buChar char="•"/>
            </a:pPr>
            <a:r>
              <a:rPr lang="en-US" baseline="0" dirty="0"/>
              <a:t>Forest fire: http://</a:t>
            </a:r>
            <a:r>
              <a:rPr lang="en-US" baseline="0" dirty="0" err="1"/>
              <a:t>www.visitcookcounty.com</a:t>
            </a:r>
            <a:r>
              <a:rPr lang="en-US" baseline="0" dirty="0"/>
              <a:t>/</a:t>
            </a:r>
            <a:r>
              <a:rPr lang="en-US" baseline="0" dirty="0" err="1"/>
              <a:t>wp</a:t>
            </a:r>
            <a:r>
              <a:rPr lang="en-US" baseline="0" dirty="0"/>
              <a:t>-content/plugins/</a:t>
            </a:r>
            <a:r>
              <a:rPr lang="en-US" baseline="0" dirty="0" err="1"/>
              <a:t>dksupload</a:t>
            </a:r>
            <a:r>
              <a:rPr lang="en-US" baseline="0" dirty="0"/>
              <a:t>/</a:t>
            </a:r>
            <a:r>
              <a:rPr lang="en-US" baseline="0" dirty="0" err="1"/>
              <a:t>file.php?name</a:t>
            </a:r>
            <a:r>
              <a:rPr lang="en-US" baseline="0" dirty="0"/>
              <a:t>=http://</a:t>
            </a:r>
            <a:r>
              <a:rPr lang="en-US" baseline="0" dirty="0" err="1"/>
              <a:t>www.visitcookcounty.com</a:t>
            </a:r>
            <a:r>
              <a:rPr lang="en-US" baseline="0" dirty="0"/>
              <a:t>/</a:t>
            </a:r>
            <a:r>
              <a:rPr lang="en-US" baseline="0" dirty="0" err="1"/>
              <a:t>wp</a:t>
            </a:r>
            <a:r>
              <a:rPr lang="en-US" baseline="0" dirty="0"/>
              <a:t>-content/uploads/2013/06/</a:t>
            </a:r>
            <a:r>
              <a:rPr lang="en-US" baseline="0" dirty="0" err="1"/>
              <a:t>FlamesForest.jpg&amp;width</a:t>
            </a:r>
            <a:r>
              <a:rPr lang="en-US" baseline="0" dirty="0"/>
              <a:t>=898&amp;height=359</a:t>
            </a:r>
          </a:p>
          <a:p>
            <a:pPr marL="171450" indent="-171450">
              <a:buFont typeface="Arial" panose="020B0604020202020204" pitchFamily="34" charset="0"/>
              <a:buChar char="•"/>
            </a:pPr>
            <a:r>
              <a:rPr lang="en-US" baseline="0" dirty="0"/>
              <a:t>Row crops: https://</a:t>
            </a:r>
            <a:r>
              <a:rPr lang="en-US" baseline="0" dirty="0" err="1"/>
              <a:t>pbs.twimg.com</a:t>
            </a:r>
            <a:r>
              <a:rPr lang="en-US" baseline="0" dirty="0"/>
              <a:t>/</a:t>
            </a:r>
            <a:r>
              <a:rPr lang="en-US" baseline="0" dirty="0" err="1"/>
              <a:t>profile_images</a:t>
            </a:r>
            <a:r>
              <a:rPr lang="en-US" baseline="0" dirty="0"/>
              <a:t>/82900038/RowCrops_big_400x400.jpg</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18</a:t>
            </a:fld>
            <a:endParaRPr lang="en-US"/>
          </a:p>
        </p:txBody>
      </p:sp>
    </p:spTree>
    <p:extLst>
      <p:ext uri="{BB962C8B-B14F-4D97-AF65-F5344CB8AC3E}">
        <p14:creationId xmlns:p14="http://schemas.microsoft.com/office/powerpoint/2010/main" val="1653623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MESSAGES</a:t>
            </a:r>
            <a:r>
              <a:rPr lang="en-US" baseline="0" dirty="0"/>
              <a:t>: </a:t>
            </a:r>
          </a:p>
          <a:p>
            <a:r>
              <a:rPr lang="en-US" dirty="0"/>
              <a:t>In the next three slides we outline the emissions factor calculation</a:t>
            </a:r>
            <a:r>
              <a:rPr lang="en-US" baseline="0" dirty="0"/>
              <a:t> process that we have just described in as a step by step process. Note that the process is the same for deforestation, forest degradation and afforestation activities. In all cases you need the original and final carbon stocks or the carbon in and output fluxes.  In the case of afforestation or reforestation the emission factor will be a negative value indicating that carbon is sequestered rather than emitted.</a:t>
            </a:r>
            <a:endParaRPr lang="en-US"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19</a:t>
            </a:fld>
            <a:endParaRPr lang="en-US"/>
          </a:p>
        </p:txBody>
      </p:sp>
    </p:spTree>
    <p:extLst>
      <p:ext uri="{BB962C8B-B14F-4D97-AF65-F5344CB8AC3E}">
        <p14:creationId xmlns:p14="http://schemas.microsoft.com/office/powerpoint/2010/main" val="1410117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a:t>
            </a:r>
            <a:r>
              <a:rPr lang="en-US" b="1" baseline="0" dirty="0"/>
              <a:t>MESSAGES</a:t>
            </a:r>
            <a:r>
              <a:rPr lang="en-US" baseline="0" dirty="0"/>
              <a:t>: </a:t>
            </a:r>
          </a:p>
          <a:p>
            <a:r>
              <a:rPr lang="en-US" dirty="0"/>
              <a:t>Go through the steps- this is a summary of the process just described so it should</a:t>
            </a:r>
            <a:r>
              <a:rPr lang="en-US" baseline="0" dirty="0"/>
              <a:t> go fairly quickly</a:t>
            </a:r>
            <a:endParaRPr lang="en-US"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20</a:t>
            </a:fld>
            <a:endParaRPr lang="en-US"/>
          </a:p>
        </p:txBody>
      </p:sp>
    </p:spTree>
    <p:extLst>
      <p:ext uri="{BB962C8B-B14F-4D97-AF65-F5344CB8AC3E}">
        <p14:creationId xmlns:p14="http://schemas.microsoft.com/office/powerpoint/2010/main" val="249316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2</a:t>
            </a:fld>
            <a:endParaRPr lang="en-US" dirty="0"/>
          </a:p>
        </p:txBody>
      </p:sp>
    </p:spTree>
    <p:extLst>
      <p:ext uri="{BB962C8B-B14F-4D97-AF65-F5344CB8AC3E}">
        <p14:creationId xmlns:p14="http://schemas.microsoft.com/office/powerpoint/2010/main" val="1127071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1" baseline="0" dirty="0"/>
              <a:t> </a:t>
            </a:r>
          </a:p>
          <a:p>
            <a:r>
              <a:rPr lang="en-US" baseline="0" dirty="0"/>
              <a:t>Help students understand and gain experience calculating emission factors for different contexts.</a:t>
            </a:r>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21</a:t>
            </a:fld>
            <a:endParaRPr lang="en-US"/>
          </a:p>
        </p:txBody>
      </p:sp>
    </p:spTree>
    <p:extLst>
      <p:ext uri="{BB962C8B-B14F-4D97-AF65-F5344CB8AC3E}">
        <p14:creationId xmlns:p14="http://schemas.microsoft.com/office/powerpoint/2010/main" val="4033432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Now</a:t>
            </a:r>
            <a:r>
              <a:rPr lang="en-US" baseline="0" dirty="0"/>
              <a:t> that you are familiar with Emissions factors and how they are calculated we are going to talk about the second component of the equation Activity  Data.  Brainstorm with the students before going forward to hear about how they think activity data is collected/ measured.</a:t>
            </a:r>
            <a:endParaRPr lang="en-US"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22</a:t>
            </a:fld>
            <a:endParaRPr lang="en-US"/>
          </a:p>
        </p:txBody>
      </p:sp>
    </p:spTree>
    <p:extLst>
      <p:ext uri="{BB962C8B-B14F-4D97-AF65-F5344CB8AC3E}">
        <p14:creationId xmlns:p14="http://schemas.microsoft.com/office/powerpoint/2010/main" val="4204938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sz="1600" dirty="0"/>
              <a:t>We are going to start by</a:t>
            </a:r>
            <a:r>
              <a:rPr lang="en-US" sz="1600" baseline="0" dirty="0"/>
              <a:t> describing the process of collecting activity data for deforestation activity.  The process is much the same for forest degradation but only recently have methods been developed to detect degradation within a forest reliably. </a:t>
            </a:r>
            <a:endParaRPr lang="en-US" sz="1600"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23</a:t>
            </a:fld>
            <a:endParaRPr lang="en-US"/>
          </a:p>
        </p:txBody>
      </p:sp>
    </p:spTree>
    <p:extLst>
      <p:ext uri="{BB962C8B-B14F-4D97-AF65-F5344CB8AC3E}">
        <p14:creationId xmlns:p14="http://schemas.microsoft.com/office/powerpoint/2010/main" val="8912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Activity data is reported on a hectares</a:t>
            </a:r>
            <a:r>
              <a:rPr lang="en-US" baseline="0" dirty="0"/>
              <a:t> per unit time- so how many hectares were deforested, degraded or afforested over a given period of time.  To calculate activity data you need good information about the spatial extent of each land cover at each time point.  Remote sensing is an important tool in developing accurate maps of land cover and accurate activity data estimates.</a:t>
            </a:r>
            <a:endParaRPr lang="en-US"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24</a:t>
            </a:fld>
            <a:endParaRPr lang="en-US"/>
          </a:p>
        </p:txBody>
      </p:sp>
    </p:spTree>
    <p:extLst>
      <p:ext uri="{BB962C8B-B14F-4D97-AF65-F5344CB8AC3E}">
        <p14:creationId xmlns:p14="http://schemas.microsoft.com/office/powerpoint/2010/main" val="1216829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baseline="0" dirty="0"/>
              <a:t>Here we have forest maps for Thailand created in 1973 and 1976</a:t>
            </a:r>
          </a:p>
          <a:p>
            <a:endParaRPr lang="en-US" baseline="0" dirty="0"/>
          </a:p>
          <a:p>
            <a:r>
              <a:rPr lang="en-US" b="1" dirty="0"/>
              <a:t>Image Source:</a:t>
            </a:r>
            <a:r>
              <a:rPr lang="en-US" b="1" baseline="0" dirty="0"/>
              <a:t> </a:t>
            </a:r>
          </a:p>
          <a:p>
            <a:r>
              <a:rPr lang="en-US" dirty="0"/>
              <a:t>This example from Thailand is</a:t>
            </a:r>
            <a:r>
              <a:rPr lang="en-US" baseline="0" dirty="0"/>
              <a:t> from the Forest Cover Assessment by </a:t>
            </a:r>
            <a:r>
              <a:rPr lang="en-US" baseline="0" dirty="0" err="1"/>
              <a:t>Omsomwang</a:t>
            </a:r>
            <a:r>
              <a:rPr lang="en-US" baseline="0" dirty="0"/>
              <a:t> and </a:t>
            </a:r>
            <a:r>
              <a:rPr lang="en-US" baseline="0" dirty="0" err="1"/>
              <a:t>Rattanasuwan</a:t>
            </a:r>
            <a:r>
              <a:rPr lang="en-US" baseline="0" dirty="0"/>
              <a:t> presented at the 2</a:t>
            </a:r>
            <a:r>
              <a:rPr lang="en-US" baseline="30000" dirty="0"/>
              <a:t>nd</a:t>
            </a:r>
            <a:r>
              <a:rPr lang="en-US" baseline="0" dirty="0"/>
              <a:t> GEO Forest Monitoring Symposium, Chiang Mai Thailand 2009. </a:t>
            </a:r>
          </a:p>
          <a:p>
            <a:r>
              <a:rPr lang="en-US" baseline="0" dirty="0"/>
              <a:t>Accessible at https://</a:t>
            </a:r>
            <a:r>
              <a:rPr lang="en-US" baseline="0" dirty="0" err="1"/>
              <a:t>www.earthobservations.org</a:t>
            </a:r>
            <a:r>
              <a:rPr lang="en-US" baseline="0" dirty="0"/>
              <a:t>/documents/cop/</a:t>
            </a:r>
            <a:r>
              <a:rPr lang="en-US" baseline="0" dirty="0" err="1"/>
              <a:t>ag_forest</a:t>
            </a:r>
            <a:r>
              <a:rPr lang="en-US" baseline="0" dirty="0"/>
              <a:t>/20090701_thailand/15%20Forest%20Cover%20Assessment%20in%20Thailand.pdf</a:t>
            </a:r>
            <a:endParaRPr lang="en-US"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25</a:t>
            </a:fld>
            <a:endParaRPr lang="en-US"/>
          </a:p>
        </p:txBody>
      </p:sp>
    </p:spTree>
    <p:extLst>
      <p:ext uri="{BB962C8B-B14F-4D97-AF65-F5344CB8AC3E}">
        <p14:creationId xmlns:p14="http://schemas.microsoft.com/office/powerpoint/2010/main" val="4151328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Here in red are the areas where forest</a:t>
            </a:r>
            <a:r>
              <a:rPr lang="en-US" baseline="0" dirty="0"/>
              <a:t> cover was converted to non-forest in that time period. The activity data for this time period would be the sum of that area</a:t>
            </a:r>
          </a:p>
          <a:p>
            <a:endParaRPr lang="en-US" baseline="0" dirty="0"/>
          </a:p>
          <a:p>
            <a:r>
              <a:rPr lang="en-US" b="1" dirty="0"/>
              <a:t>Image Source:</a:t>
            </a:r>
            <a:r>
              <a:rPr lang="en-US" b="1" baseline="0" dirty="0"/>
              <a:t> </a:t>
            </a:r>
          </a:p>
          <a:p>
            <a:r>
              <a:rPr lang="en-US" baseline="0" dirty="0" err="1"/>
              <a:t>Omsomwang</a:t>
            </a:r>
            <a:r>
              <a:rPr lang="en-US" baseline="0" dirty="0"/>
              <a:t> and </a:t>
            </a:r>
            <a:r>
              <a:rPr lang="en-US" baseline="0" dirty="0" err="1"/>
              <a:t>Rattanasuwan</a:t>
            </a:r>
            <a:r>
              <a:rPr lang="en-US" baseline="0" dirty="0"/>
              <a:t> presented at the 2</a:t>
            </a:r>
            <a:r>
              <a:rPr lang="en-US" baseline="30000" dirty="0"/>
              <a:t>nd</a:t>
            </a:r>
            <a:r>
              <a:rPr lang="en-US" baseline="0" dirty="0"/>
              <a:t> GEO Forest Monitoring Symposium, Chiang Mai Thailand 2009. </a:t>
            </a:r>
          </a:p>
          <a:p>
            <a:r>
              <a:rPr lang="en-US" baseline="0" dirty="0"/>
              <a:t>Accessible at https://</a:t>
            </a:r>
            <a:r>
              <a:rPr lang="en-US" baseline="0" dirty="0" err="1"/>
              <a:t>www.earthobservations.org</a:t>
            </a:r>
            <a:r>
              <a:rPr lang="en-US" baseline="0" dirty="0"/>
              <a:t>/documents/cop/</a:t>
            </a:r>
            <a:r>
              <a:rPr lang="en-US" baseline="0" dirty="0" err="1"/>
              <a:t>ag_forest</a:t>
            </a:r>
            <a:r>
              <a:rPr lang="en-US" baseline="0" dirty="0"/>
              <a:t>/20090701_thailand/15%20Forest%20Cover%20Assessment%20in%20Thailand.pdf</a:t>
            </a:r>
            <a:endParaRPr lang="en-US"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26</a:t>
            </a:fld>
            <a:endParaRPr lang="en-US"/>
          </a:p>
        </p:txBody>
      </p:sp>
    </p:spTree>
    <p:extLst>
      <p:ext uri="{BB962C8B-B14F-4D97-AF65-F5344CB8AC3E}">
        <p14:creationId xmlns:p14="http://schemas.microsoft.com/office/powerpoint/2010/main" val="3629089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mapping</a:t>
            </a:r>
            <a:r>
              <a:rPr lang="en-US" baseline="0" dirty="0"/>
              <a:t> was repeated in 1993 and 1998</a:t>
            </a:r>
          </a:p>
          <a:p>
            <a:endParaRPr lang="en-US" baseline="0" dirty="0"/>
          </a:p>
          <a:p>
            <a:r>
              <a:rPr lang="en-US" b="1" dirty="0"/>
              <a:t>Image Source:</a:t>
            </a:r>
            <a:r>
              <a:rPr lang="en-US" b="1" baseline="0" dirty="0"/>
              <a:t> </a:t>
            </a:r>
          </a:p>
          <a:p>
            <a:r>
              <a:rPr lang="en-US" baseline="0" dirty="0" err="1"/>
              <a:t>Omsomwang</a:t>
            </a:r>
            <a:r>
              <a:rPr lang="en-US" baseline="0" dirty="0"/>
              <a:t> and </a:t>
            </a:r>
            <a:r>
              <a:rPr lang="en-US" baseline="0" dirty="0" err="1"/>
              <a:t>Rattanasuwan</a:t>
            </a:r>
            <a:r>
              <a:rPr lang="en-US" baseline="0" dirty="0"/>
              <a:t> presented at the 2</a:t>
            </a:r>
            <a:r>
              <a:rPr lang="en-US" baseline="30000" dirty="0"/>
              <a:t>nd</a:t>
            </a:r>
            <a:r>
              <a:rPr lang="en-US" baseline="0" dirty="0"/>
              <a:t> GEO Forest Monitoring Symposium, Chiang Mai Thailand 2009. </a:t>
            </a:r>
          </a:p>
          <a:p>
            <a:r>
              <a:rPr lang="en-US" baseline="0" dirty="0"/>
              <a:t>Accessible at https://</a:t>
            </a:r>
            <a:r>
              <a:rPr lang="en-US" baseline="0" dirty="0" err="1"/>
              <a:t>www.earthobservations.org</a:t>
            </a:r>
            <a:r>
              <a:rPr lang="en-US" baseline="0" dirty="0"/>
              <a:t>/documents/cop/</a:t>
            </a:r>
            <a:r>
              <a:rPr lang="en-US" baseline="0" dirty="0" err="1"/>
              <a:t>ag_forest</a:t>
            </a:r>
            <a:r>
              <a:rPr lang="en-US" baseline="0" dirty="0"/>
              <a:t>/20090701_thailand/15%20Forest%20Cover%20Assessment%20in%20Thailand.pdf</a:t>
            </a:r>
            <a:endParaRPr lang="en-US"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27</a:t>
            </a:fld>
            <a:endParaRPr lang="en-US"/>
          </a:p>
        </p:txBody>
      </p:sp>
    </p:spTree>
    <p:extLst>
      <p:ext uri="{BB962C8B-B14F-4D97-AF65-F5344CB8AC3E}">
        <p14:creationId xmlns:p14="http://schemas.microsoft.com/office/powerpoint/2010/main" val="727629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r>
              <a:rPr lang="en-US" dirty="0"/>
              <a:t>Again activity</a:t>
            </a:r>
            <a:r>
              <a:rPr lang="en-US" baseline="0" dirty="0"/>
              <a:t> data for the time period is the sum of the area marked in red.  With activity data one must specify the time period and spatial area covered (national, regional etc.)  How does the deforestation activity data from 1993- 1998 compare to that for the period 1990-1993?   Note this was a simple case of forest/non-forest activity to be more accurate you would have to classify forest- pasture, forest- urban etc. as separate activities each with its own activity data.</a:t>
            </a:r>
          </a:p>
          <a:p>
            <a:endParaRPr lang="en-US" baseline="0" dirty="0"/>
          </a:p>
          <a:p>
            <a:r>
              <a:rPr lang="en-US" b="1" dirty="0"/>
              <a:t>Image Source:</a:t>
            </a:r>
            <a:r>
              <a:rPr lang="en-US" b="1" baseline="0" dirty="0"/>
              <a:t> </a:t>
            </a:r>
          </a:p>
          <a:p>
            <a:r>
              <a:rPr lang="en-US" baseline="0" dirty="0" err="1"/>
              <a:t>Omsomwang</a:t>
            </a:r>
            <a:r>
              <a:rPr lang="en-US" baseline="0" dirty="0"/>
              <a:t> and </a:t>
            </a:r>
            <a:r>
              <a:rPr lang="en-US" baseline="0" dirty="0" err="1"/>
              <a:t>Rattanasuwan</a:t>
            </a:r>
            <a:r>
              <a:rPr lang="en-US" baseline="0" dirty="0"/>
              <a:t> presented at the 2</a:t>
            </a:r>
            <a:r>
              <a:rPr lang="en-US" baseline="30000" dirty="0"/>
              <a:t>nd</a:t>
            </a:r>
            <a:r>
              <a:rPr lang="en-US" baseline="0" dirty="0"/>
              <a:t> GEO Forest Monitoring Symposium, Chiang Mai Thailand 2009. </a:t>
            </a:r>
          </a:p>
          <a:p>
            <a:r>
              <a:rPr lang="en-US" baseline="0" dirty="0"/>
              <a:t>Accessible at https://</a:t>
            </a:r>
            <a:r>
              <a:rPr lang="en-US" baseline="0" dirty="0" err="1"/>
              <a:t>www.earthobservations.org</a:t>
            </a:r>
            <a:r>
              <a:rPr lang="en-US" baseline="0" dirty="0"/>
              <a:t>/documents/cop/</a:t>
            </a:r>
            <a:r>
              <a:rPr lang="en-US" baseline="0" dirty="0" err="1"/>
              <a:t>ag_forest</a:t>
            </a:r>
            <a:r>
              <a:rPr lang="en-US" baseline="0" dirty="0"/>
              <a:t>/20090701_thailand/15%20Forest%20Cover%20Assessment%20in%20Thailand.pdf</a:t>
            </a:r>
            <a:endParaRPr lang="en-US"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28</a:t>
            </a:fld>
            <a:endParaRPr lang="en-US"/>
          </a:p>
        </p:txBody>
      </p:sp>
    </p:spTree>
    <p:extLst>
      <p:ext uri="{BB962C8B-B14F-4D97-AF65-F5344CB8AC3E}">
        <p14:creationId xmlns:p14="http://schemas.microsoft.com/office/powerpoint/2010/main" val="574577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 </a:t>
            </a:r>
          </a:p>
          <a:p>
            <a:r>
              <a:rPr lang="en-US" dirty="0"/>
              <a:t>Provide students with an assessment</a:t>
            </a:r>
            <a:r>
              <a:rPr lang="en-US" baseline="0" dirty="0"/>
              <a:t> of area in each of two or three land cover transitions in your country or in one with good national data available.  </a:t>
            </a:r>
            <a:endParaRPr lang="en-US"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30</a:t>
            </a:fld>
            <a:endParaRPr lang="en-US"/>
          </a:p>
        </p:txBody>
      </p:sp>
    </p:spTree>
    <p:extLst>
      <p:ext uri="{BB962C8B-B14F-4D97-AF65-F5344CB8AC3E}">
        <p14:creationId xmlns:p14="http://schemas.microsoft.com/office/powerpoint/2010/main" val="1066182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31</a:t>
            </a:fld>
            <a:endParaRPr lang="en-US"/>
          </a:p>
        </p:txBody>
      </p:sp>
    </p:spTree>
    <p:extLst>
      <p:ext uri="{BB962C8B-B14F-4D97-AF65-F5344CB8AC3E}">
        <p14:creationId xmlns:p14="http://schemas.microsoft.com/office/powerpoint/2010/main" val="500925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9EFE7C-57AF-45CC-AF53-591D05E6A11B}"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145376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AU" b="1" dirty="0"/>
              <a:t>KEY MESSAGES: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AU" dirty="0"/>
              <a:t>The</a:t>
            </a:r>
            <a:r>
              <a:rPr lang="en-AU" baseline="0" dirty="0"/>
              <a:t> goal is to have the students leave the class understanding how EFs and ADs are calculated and how they are used and given appropriate data be able to calculate both and carbon emissions.</a:t>
            </a:r>
            <a:endParaRPr lang="en-AU"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5</a:t>
            </a:fld>
            <a:endParaRPr lang="en-US"/>
          </a:p>
        </p:txBody>
      </p:sp>
    </p:spTree>
    <p:extLst>
      <p:ext uri="{BB962C8B-B14F-4D97-AF65-F5344CB8AC3E}">
        <p14:creationId xmlns:p14="http://schemas.microsoft.com/office/powerpoint/2010/main" val="3620376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KEY MESSAGES</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With respect to climate change and climate change mitigation we are concerned with the emission of carbon (or removal in some cases) from the atmosphere</a:t>
            </a:r>
            <a:endParaRPr lang="en-US" dirty="0"/>
          </a:p>
          <a:p>
            <a:r>
              <a:rPr lang="en-US" dirty="0"/>
              <a:t>In the previous lectures you have learned how to sample forest</a:t>
            </a:r>
            <a:r>
              <a:rPr lang="en-US" baseline="0" dirty="0"/>
              <a:t> biomass and how to convert those biomass values into carbon stocks. Today we are going to learn how to use carbon stocks and estimates of land area undergoing land use transitions to convert carbon stock assessments into estimates of carbon emissions.  We discussed some of these ideas briefly in the overview on carbon measurements</a:t>
            </a:r>
          </a:p>
          <a:p>
            <a:endParaRPr lang="en-US" baseline="0" dirty="0"/>
          </a:p>
          <a:p>
            <a:r>
              <a:rPr lang="en-US" b="1" baseline="0" dirty="0"/>
              <a:t>Image sources:</a:t>
            </a:r>
            <a:r>
              <a:rPr lang="en-U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Walker et al. 2012. </a:t>
            </a:r>
            <a:r>
              <a:rPr lang="en-US" sz="1200" dirty="0"/>
              <a:t>Standard Operating Procedures for Terrestrial Carbon Measurement: Version 2012. </a:t>
            </a:r>
            <a:r>
              <a:rPr lang="en-US" sz="1200" dirty="0" err="1"/>
              <a:t>Winrock</a:t>
            </a:r>
            <a:r>
              <a:rPr lang="en-US" sz="1200" dirty="0"/>
              <a:t> International</a:t>
            </a:r>
            <a:endParaRPr lang="en-US" baseline="0" dirty="0"/>
          </a:p>
          <a:p>
            <a:r>
              <a:rPr lang="en-US" baseline="0" dirty="0"/>
              <a:t>http://oceanacidification.msi.ucsb.edu/resources/image-gallery/data/co2_data_mlo.png/image</a:t>
            </a:r>
            <a:endParaRPr lang="en-US"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6</a:t>
            </a:fld>
            <a:endParaRPr lang="en-US"/>
          </a:p>
        </p:txBody>
      </p:sp>
    </p:spTree>
    <p:extLst>
      <p:ext uri="{BB962C8B-B14F-4D97-AF65-F5344CB8AC3E}">
        <p14:creationId xmlns:p14="http://schemas.microsoft.com/office/powerpoint/2010/main" val="2173722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MESSAGES: </a:t>
            </a:r>
          </a:p>
          <a:p>
            <a:r>
              <a:rPr lang="en-US" dirty="0"/>
              <a:t>This is the basic formula for calculating emissions.  We are going to examine how biomass measurements</a:t>
            </a:r>
            <a:r>
              <a:rPr lang="en-US" baseline="0" dirty="0"/>
              <a:t> and carbon calculations are used to build emissions factors for different land use transitions and also how to determine activity data</a:t>
            </a:r>
            <a:endParaRPr lang="en-US"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7</a:t>
            </a:fld>
            <a:endParaRPr lang="en-US"/>
          </a:p>
        </p:txBody>
      </p:sp>
    </p:spTree>
    <p:extLst>
      <p:ext uri="{BB962C8B-B14F-4D97-AF65-F5344CB8AC3E}">
        <p14:creationId xmlns:p14="http://schemas.microsoft.com/office/powerpoint/2010/main" val="1908943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r>
              <a:rPr lang="en-US" b="0" dirty="0"/>
              <a:t>This slide illustrate</a:t>
            </a:r>
            <a:r>
              <a:rPr lang="en-US" b="0" baseline="0" dirty="0"/>
              <a:t> the example of emissions; activity data and emission factor. Important to again highlight that the  units are tons of CO2 equivalent.</a:t>
            </a:r>
            <a:endParaRPr lang="en-US" b="0" dirty="0"/>
          </a:p>
        </p:txBody>
      </p:sp>
      <p:sp>
        <p:nvSpPr>
          <p:cNvPr id="4" name="Slide Number Placeholder 3"/>
          <p:cNvSpPr>
            <a:spLocks noGrp="1"/>
          </p:cNvSpPr>
          <p:nvPr>
            <p:ph type="sldNum" sz="quarter" idx="10"/>
          </p:nvPr>
        </p:nvSpPr>
        <p:spPr/>
        <p:txBody>
          <a:bodyPr/>
          <a:lstStyle/>
          <a:p>
            <a:fld id="{D724682B-E1E4-4ED4-96C9-D3B7D335595C}" type="slidenum">
              <a:rPr lang="en-US" smtClean="0"/>
              <a:t>8</a:t>
            </a:fld>
            <a:endParaRPr lang="en-US"/>
          </a:p>
        </p:txBody>
      </p:sp>
    </p:spTree>
    <p:extLst>
      <p:ext uri="{BB962C8B-B14F-4D97-AF65-F5344CB8AC3E}">
        <p14:creationId xmlns:p14="http://schemas.microsoft.com/office/powerpoint/2010/main" val="2561155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MESSAGES</a:t>
            </a:r>
            <a:r>
              <a:rPr lang="en-US" baseline="0" dirty="0"/>
              <a:t>: </a:t>
            </a:r>
          </a:p>
          <a:p>
            <a:r>
              <a:rPr lang="en-US" dirty="0"/>
              <a:t>In</a:t>
            </a:r>
            <a:r>
              <a:rPr lang="en-US" baseline="0" dirty="0"/>
              <a:t> REDD the land-use/ land-cover transitions of interest include conversion of forest to agriculture often though burning or after logging, degradation of mature forest to degraded forest often through logging. Additional forests can be converted to bare land for urban development or mining.  Of course transitions can also move the other way as well </a:t>
            </a:r>
            <a:r>
              <a:rPr lang="en-US" baseline="0" dirty="0" err="1"/>
              <a:t>ie</a:t>
            </a:r>
            <a:r>
              <a:rPr lang="en-US" baseline="0" dirty="0"/>
              <a:t> reforestation or afforestation of abandoned agricultural lands.  From the carbon perspective this means replacing an original land use with one level of carbon stocks with a new land use which has different amounts of carbon stored</a:t>
            </a:r>
            <a:endParaRPr lang="en-US"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9</a:t>
            </a:fld>
            <a:endParaRPr lang="en-US"/>
          </a:p>
        </p:txBody>
      </p:sp>
    </p:spTree>
    <p:extLst>
      <p:ext uri="{BB962C8B-B14F-4D97-AF65-F5344CB8AC3E}">
        <p14:creationId xmlns:p14="http://schemas.microsoft.com/office/powerpoint/2010/main" val="235869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a:t>KEY MESSAGES</a:t>
            </a:r>
            <a:r>
              <a:rPr lang="en-AU" dirty="0"/>
              <a:t>: </a:t>
            </a:r>
          </a:p>
          <a:p>
            <a:r>
              <a:rPr lang="en-AU" dirty="0"/>
              <a:t>To</a:t>
            </a:r>
            <a:r>
              <a:rPr lang="en-AU" baseline="0" dirty="0"/>
              <a:t> calculate emissions factors we need information on the carbon stocks in the original land cover and the carbon stocks in the final land cover.  </a:t>
            </a:r>
          </a:p>
          <a:p>
            <a:endParaRPr lang="en-AU" baseline="0" dirty="0"/>
          </a:p>
          <a:p>
            <a:r>
              <a:rPr lang="en-US" b="1" baseline="0" dirty="0"/>
              <a:t>Images sources: </a:t>
            </a:r>
          </a:p>
          <a:p>
            <a:r>
              <a:rPr lang="en-US" baseline="0" dirty="0"/>
              <a:t>Forest photo courtesy of </a:t>
            </a:r>
            <a:r>
              <a:rPr lang="en-US" baseline="0" dirty="0" err="1"/>
              <a:t>Dr</a:t>
            </a:r>
            <a:r>
              <a:rPr lang="en-US" baseline="0" dirty="0"/>
              <a:t> Deborah Lawrence,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Pasture: http://</a:t>
            </a:r>
            <a:r>
              <a:rPr lang="en-US" dirty="0" err="1"/>
              <a:t>www.ecolibrary.org</a:t>
            </a:r>
            <a:r>
              <a:rPr lang="en-US" dirty="0"/>
              <a:t>/images/</a:t>
            </a:r>
            <a:r>
              <a:rPr lang="en-US" dirty="0" err="1"/>
              <a:t>full_image</a:t>
            </a:r>
            <a:r>
              <a:rPr lang="en-US" dirty="0"/>
              <a:t>/Pasture_and_Cattle_Formerly_Rainforest_DP1151.jpg</a:t>
            </a:r>
          </a:p>
          <a:p>
            <a:r>
              <a:rPr lang="en-US" dirty="0"/>
              <a:t>Degraded forest:</a:t>
            </a:r>
            <a:r>
              <a:rPr lang="en-US" baseline="0" dirty="0"/>
              <a:t> </a:t>
            </a:r>
            <a:r>
              <a:rPr lang="en-US" dirty="0"/>
              <a:t>http://photos.mongabay.com/10/0805papua_9760_1.jpg</a:t>
            </a:r>
          </a:p>
          <a:p>
            <a:endParaRPr lang="en-AU" dirty="0"/>
          </a:p>
        </p:txBody>
      </p:sp>
      <p:sp>
        <p:nvSpPr>
          <p:cNvPr id="4" name="Slide Number Placeholder 3"/>
          <p:cNvSpPr>
            <a:spLocks noGrp="1"/>
          </p:cNvSpPr>
          <p:nvPr>
            <p:ph type="sldNum" sz="quarter" idx="10"/>
          </p:nvPr>
        </p:nvSpPr>
        <p:spPr/>
        <p:txBody>
          <a:bodyPr/>
          <a:lstStyle/>
          <a:p>
            <a:fld id="{912A5479-2552-4C96-864C-7D250D1B7A51}" type="slidenum">
              <a:rPr lang="en-US" smtClean="0"/>
              <a:pPr/>
              <a:t>10</a:t>
            </a:fld>
            <a:endParaRPr lang="en-US"/>
          </a:p>
        </p:txBody>
      </p:sp>
    </p:spTree>
    <p:extLst>
      <p:ext uri="{BB962C8B-B14F-4D97-AF65-F5344CB8AC3E}">
        <p14:creationId xmlns:p14="http://schemas.microsoft.com/office/powerpoint/2010/main" val="1193202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5531" y="1263997"/>
            <a:ext cx="11754678"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85531" y="4055170"/>
            <a:ext cx="11754678"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3E2C93FA-DE33-4246-849E-EABFD580EF31}"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1669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amp;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EEC35568-CF12-4578-966F-9F068A8D0951}"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05174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aphic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86359B9A-246F-4F46-ADF2-9EA990F595F4}"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82956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7E9D36B6-96E9-4D7D-8CBB-6A687C1ECC3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188138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White_graph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CDB1A9FC-E5D1-4C13-9465-FA7AC203E476}"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853196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655F37B9-2713-4CF3-857B-401AA50E467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3719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534F2F7-125A-47FD-93FC-B3107FBC42B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454222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xercise_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AA0C008D-2F82-4072-B12F-E19950034879}"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3018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ercise_2field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CCA95CB6-A3FD-405B-8B1B-B0EBA1412DC6}"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759112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kehome Mess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1D6477F1-8A9B-42F0-A077-368668061C9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515369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kehome Message_2field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9AD43A23-A582-454F-B1D0-3CB3E7CECEBD}"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70732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dule Title &amp; Top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6017" y="1741073"/>
            <a:ext cx="11953461" cy="1909903"/>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i="0" baseline="0">
                <a:solidFill>
                  <a:schemeClr val="bg1"/>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06017" y="3922643"/>
            <a:ext cx="11953461" cy="2054087"/>
          </a:xfrm>
        </p:spPr>
        <p:txBody>
          <a:bodyPr anchor="ctr">
            <a:normAutofit/>
          </a:bodyPr>
          <a:lstStyle>
            <a:lvl1pPr marL="0" indent="0" algn="ctr">
              <a:lnSpc>
                <a:spcPct val="150000"/>
              </a:lnSpc>
              <a:buNone/>
              <a:defRPr sz="4400" b="1" i="0"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p>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0176A84D-DCCA-4B35-B6EA-E178FB184593}"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2779442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53201178-0995-41BD-A033-831330E75B4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136211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urther Reading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4E358E3B-A8B8-4D96-97DC-F3E7DB62E68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77780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8B390477-E123-401E-A4FD-930BB9602432}"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10"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Tree>
    <p:extLst>
      <p:ext uri="{BB962C8B-B14F-4D97-AF65-F5344CB8AC3E}">
        <p14:creationId xmlns:p14="http://schemas.microsoft.com/office/powerpoint/2010/main" val="42204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ut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117B3CA3-81C3-4E20-93DE-53F8F9936F57}"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869608" y="2889000"/>
            <a:ext cx="6858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874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Regul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E6448C3-0E4C-40AE-A256-03591A7564C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064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9C27E607-5288-4B2F-BE18-0FBDA434BA6E}"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9496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531F5B4E-7FA1-4624-8223-5AF0570ACA45}"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51718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on_title_box">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3" y="0"/>
            <a:ext cx="12192000" cy="6858000"/>
          </a:xfrm>
          <a:prstGeom prst="rect">
            <a:avLst/>
          </a:prstGeom>
        </p:spPr>
      </p:pic>
      <p:sp>
        <p:nvSpPr>
          <p:cNvPr id="3" name="Text Placeholder 2"/>
          <p:cNvSpPr>
            <a:spLocks noGrp="1"/>
          </p:cNvSpPr>
          <p:nvPr>
            <p:ph type="body" idx="1"/>
          </p:nvPr>
        </p:nvSpPr>
        <p:spPr>
          <a:xfrm>
            <a:off x="463825" y="1535113"/>
            <a:ext cx="5386917"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4" name="Content Placeholder 3"/>
          <p:cNvSpPr>
            <a:spLocks noGrp="1"/>
          </p:cNvSpPr>
          <p:nvPr>
            <p:ph sz="half" idx="2"/>
          </p:nvPr>
        </p:nvSpPr>
        <p:spPr>
          <a:xfrm>
            <a:off x="463825" y="2174875"/>
            <a:ext cx="5386917"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914400" indent="0">
              <a:lnSpc>
                <a:spcPct val="110000"/>
              </a:lnSpc>
              <a:spcBef>
                <a:spcPts val="300"/>
              </a:spcBef>
              <a:spcAft>
                <a:spcPts val="300"/>
              </a:spcAft>
              <a:buFont typeface="Wingdings" charset="2"/>
              <a:buNone/>
              <a:defRPr sz="1800"/>
            </a:lvl3pPr>
            <a:lvl4pPr marL="1371600" indent="0">
              <a:lnSpc>
                <a:spcPct val="110000"/>
              </a:lnSpc>
              <a:spcBef>
                <a:spcPts val="300"/>
              </a:spcBef>
              <a:spcAft>
                <a:spcPts val="300"/>
              </a:spcAft>
              <a:buFont typeface="Wingdings" charset="2"/>
              <a:buNone/>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4"/>
          <p:cNvSpPr>
            <a:spLocks noGrp="1"/>
          </p:cNvSpPr>
          <p:nvPr>
            <p:ph type="body" sz="quarter" idx="3"/>
          </p:nvPr>
        </p:nvSpPr>
        <p:spPr>
          <a:xfrm>
            <a:off x="6445160" y="1535113"/>
            <a:ext cx="5389033"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6" name="Content Placeholder 5"/>
          <p:cNvSpPr>
            <a:spLocks noGrp="1"/>
          </p:cNvSpPr>
          <p:nvPr>
            <p:ph sz="quarter" idx="4"/>
          </p:nvPr>
        </p:nvSpPr>
        <p:spPr>
          <a:xfrm>
            <a:off x="6445160" y="2174875"/>
            <a:ext cx="5389033"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1143000" indent="-228600">
              <a:lnSpc>
                <a:spcPct val="110000"/>
              </a:lnSpc>
              <a:spcBef>
                <a:spcPts val="300"/>
              </a:spcBef>
              <a:spcAft>
                <a:spcPts val="300"/>
              </a:spcAft>
              <a:buFont typeface="Wingdings" charset="2"/>
              <a:buChar char="§"/>
              <a:defRPr sz="1800"/>
            </a:lvl3pPr>
            <a:lvl4pPr marL="1600200" indent="-228600">
              <a:lnSpc>
                <a:spcPct val="110000"/>
              </a:lnSpc>
              <a:spcBef>
                <a:spcPts val="300"/>
              </a:spcBef>
              <a:spcAft>
                <a:spcPts val="300"/>
              </a:spcAft>
              <a:buFont typeface="Wingdings" charset="2"/>
              <a:buChar char="§"/>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7" name="Date Placeholder 6"/>
          <p:cNvSpPr>
            <a:spLocks noGrp="1"/>
          </p:cNvSpPr>
          <p:nvPr>
            <p:ph type="dt" sz="half" idx="10"/>
          </p:nvPr>
        </p:nvSpPr>
        <p:spPr/>
        <p:txBody>
          <a:bodyPr/>
          <a:lstStyle/>
          <a:p>
            <a:fld id="{15F52AFA-19FE-4CF3-BFE1-5A7B0F0F97D2}" type="datetime1">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17112-0BBC-CD41-90CF-8B6E80C642C3}" type="slidenum">
              <a:rPr lang="en-US" smtClean="0"/>
              <a:t>‹#›</a:t>
            </a:fld>
            <a:endParaRPr lang="en-US"/>
          </a:p>
        </p:txBody>
      </p:sp>
      <p:sp>
        <p:nvSpPr>
          <p:cNvPr id="12"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9741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763D8C38-EF64-4945-89F0-631A934F4BCA}"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28306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E99C37A8-C27E-45C9-B330-F969CD2F3CA9}"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1567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EED4B-9ABE-4A15-BC4E-6FA6F52E34C1}" type="datetime1">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4D1-FDD9-4227-AB8F-CBC9F09C9B0C}" type="slidenum">
              <a:rPr lang="en-US" smtClean="0"/>
              <a:t>‹#›</a:t>
            </a:fld>
            <a:endParaRPr lang="en-US"/>
          </a:p>
        </p:txBody>
      </p:sp>
    </p:spTree>
    <p:extLst>
      <p:ext uri="{BB962C8B-B14F-4D97-AF65-F5344CB8AC3E}">
        <p14:creationId xmlns:p14="http://schemas.microsoft.com/office/powerpoint/2010/main" val="122075051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85" r:id="rId4"/>
    <p:sldLayoutId id="2147483725" r:id="rId5"/>
    <p:sldLayoutId id="2147483652" r:id="rId6"/>
    <p:sldLayoutId id="2147483721" r:id="rId7"/>
    <p:sldLayoutId id="2147483695" r:id="rId8"/>
    <p:sldLayoutId id="2147483727" r:id="rId9"/>
    <p:sldLayoutId id="2147483654" r:id="rId10"/>
    <p:sldLayoutId id="2147483696" r:id="rId11"/>
    <p:sldLayoutId id="2147483691" r:id="rId12"/>
    <p:sldLayoutId id="2147483722" r:id="rId13"/>
    <p:sldLayoutId id="2147483697" r:id="rId14"/>
    <p:sldLayoutId id="2147483665" r:id="rId15"/>
    <p:sldLayoutId id="2147483724" r:id="rId16"/>
    <p:sldLayoutId id="2147483708" r:id="rId17"/>
    <p:sldLayoutId id="2147483666" r:id="rId18"/>
    <p:sldLayoutId id="2147483709" r:id="rId19"/>
    <p:sldLayoutId id="2147483667" r:id="rId20"/>
    <p:sldLayoutId id="2147483692" r:id="rId21"/>
    <p:sldLayoutId id="2147483663" r:id="rId2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8.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ipcc-nggip.iges.or.jp/EFDB/main.php"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hyperlink" Target="http://www.winrock.org/" TargetMode="Externa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Bangladesh Climate-Resilient Ecosystem Curriculum (BACUM)</a:t>
            </a:r>
            <a:endParaRPr lang="en-US" dirty="0"/>
          </a:p>
        </p:txBody>
      </p:sp>
      <p:sp>
        <p:nvSpPr>
          <p:cNvPr id="3" name="Subtitle 2"/>
          <p:cNvSpPr>
            <a:spLocks noGrp="1"/>
          </p:cNvSpPr>
          <p:nvPr>
            <p:ph type="subTitle" idx="1"/>
          </p:nvPr>
        </p:nvSpPr>
        <p:spPr>
          <a:xfrm>
            <a:off x="185530" y="3790122"/>
            <a:ext cx="12006470" cy="1444484"/>
          </a:xfrm>
        </p:spPr>
        <p:txBody>
          <a:bodyPr>
            <a:normAutofit/>
          </a:bodyPr>
          <a:lstStyle/>
          <a:p>
            <a:r>
              <a:rPr lang="de-DE" sz="4000" dirty="0"/>
              <a:t>Module 3: Forest Carbon Measurement and Monitoring</a:t>
            </a:r>
            <a:endParaRPr lang="en-US" sz="4000" dirty="0"/>
          </a:p>
        </p:txBody>
      </p:sp>
    </p:spTree>
    <p:extLst>
      <p:ext uri="{BB962C8B-B14F-4D97-AF65-F5344CB8AC3E}">
        <p14:creationId xmlns:p14="http://schemas.microsoft.com/office/powerpoint/2010/main" val="373111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Developing Emissions Factors</a:t>
            </a:r>
          </a:p>
        </p:txBody>
      </p:sp>
      <p:pic>
        <p:nvPicPr>
          <p:cNvPr id="15" name="Picture 27"/>
          <p:cNvPicPr>
            <a:picLocks noChangeAspect="1" noChangeArrowheads="1"/>
          </p:cNvPicPr>
          <p:nvPr/>
        </p:nvPicPr>
        <p:blipFill rotWithShape="1">
          <a:blip r:embed="rId3">
            <a:extLst>
              <a:ext uri="{28A0092B-C50C-407E-A947-70E740481C1C}">
                <a14:useLocalDpi xmlns:a14="http://schemas.microsoft.com/office/drawing/2010/main" val="0"/>
              </a:ext>
            </a:extLst>
          </a:blip>
          <a:srcRect t="8750" b="7451"/>
          <a:stretch/>
        </p:blipFill>
        <p:spPr bwMode="auto">
          <a:xfrm>
            <a:off x="6493508" y="1368969"/>
            <a:ext cx="2484124" cy="17627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1746" name="Picture 2" descr="https://encrypted-tbn0.gstatic.com/images?q=tbn:ANd9GcQqiAfayoSz9pqva3jWpIEHDYos7TbEqhKE1RvJn1wLgOfxSbRt"/>
          <p:cNvPicPr>
            <a:picLocks noChangeAspect="1" noChangeArrowheads="1"/>
          </p:cNvPicPr>
          <p:nvPr/>
        </p:nvPicPr>
        <p:blipFill rotWithShape="1">
          <a:blip r:embed="rId4">
            <a:extLst>
              <a:ext uri="{28A0092B-C50C-407E-A947-70E740481C1C}">
                <a14:useLocalDpi xmlns:a14="http://schemas.microsoft.com/office/drawing/2010/main" val="0"/>
              </a:ext>
            </a:extLst>
          </a:blip>
          <a:srcRect t="10120" b="1074"/>
          <a:stretch/>
        </p:blipFill>
        <p:spPr bwMode="auto">
          <a:xfrm>
            <a:off x="6528048" y="3717033"/>
            <a:ext cx="2230632" cy="264417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ight Arrow 3"/>
          <p:cNvSpPr/>
          <p:nvPr/>
        </p:nvSpPr>
        <p:spPr>
          <a:xfrm rot="19140000">
            <a:off x="5641353" y="2351565"/>
            <a:ext cx="935962"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2460000" flipV="1">
            <a:off x="5641353" y="3935741"/>
            <a:ext cx="935962"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35560" y="5172001"/>
            <a:ext cx="2232248" cy="461665"/>
          </a:xfrm>
          <a:prstGeom prst="rect">
            <a:avLst/>
          </a:prstGeom>
          <a:noFill/>
        </p:spPr>
        <p:txBody>
          <a:bodyPr wrap="square" rtlCol="0">
            <a:spAutoFit/>
          </a:bodyPr>
          <a:lstStyle/>
          <a:p>
            <a:r>
              <a:rPr lang="en-US" sz="2400" dirty="0"/>
              <a:t>CARBON STOCK</a:t>
            </a:r>
          </a:p>
        </p:txBody>
      </p:sp>
      <p:sp>
        <p:nvSpPr>
          <p:cNvPr id="23" name="TextBox 22"/>
          <p:cNvSpPr txBox="1"/>
          <p:nvPr/>
        </p:nvSpPr>
        <p:spPr>
          <a:xfrm>
            <a:off x="6528048" y="6361204"/>
            <a:ext cx="2232248" cy="461665"/>
          </a:xfrm>
          <a:prstGeom prst="rect">
            <a:avLst/>
          </a:prstGeom>
          <a:noFill/>
        </p:spPr>
        <p:txBody>
          <a:bodyPr wrap="square" rtlCol="0">
            <a:spAutoFit/>
          </a:bodyPr>
          <a:lstStyle/>
          <a:p>
            <a:r>
              <a:rPr lang="en-US" sz="2400" dirty="0"/>
              <a:t>CARBON STOCK</a:t>
            </a:r>
          </a:p>
        </p:txBody>
      </p:sp>
      <p:sp>
        <p:nvSpPr>
          <p:cNvPr id="24" name="TextBox 23"/>
          <p:cNvSpPr txBox="1"/>
          <p:nvPr/>
        </p:nvSpPr>
        <p:spPr>
          <a:xfrm>
            <a:off x="6493508" y="3131714"/>
            <a:ext cx="2232248" cy="461665"/>
          </a:xfrm>
          <a:prstGeom prst="rect">
            <a:avLst/>
          </a:prstGeom>
          <a:noFill/>
        </p:spPr>
        <p:txBody>
          <a:bodyPr wrap="square" rtlCol="0">
            <a:spAutoFit/>
          </a:bodyPr>
          <a:lstStyle/>
          <a:p>
            <a:r>
              <a:rPr lang="en-US" sz="2400" dirty="0"/>
              <a:t>CARBON STOCK</a:t>
            </a:r>
          </a:p>
        </p:txBody>
      </p:sp>
      <p:pic>
        <p:nvPicPr>
          <p:cNvPr id="11" name="Picture 3" descr="04-01JPG.JPG                                                   000055E5Macintosh HD                   ABA78158:"/>
          <p:cNvPicPr>
            <a:picLocks noChangeArrowheads="1"/>
          </p:cNvPicPr>
          <p:nvPr/>
        </p:nvPicPr>
        <p:blipFill rotWithShape="1">
          <a:blip r:embed="rId5" cstate="email">
            <a:lum bright="-12000"/>
            <a:extLst>
              <a:ext uri="{28A0092B-C50C-407E-A947-70E740481C1C}">
                <a14:useLocalDpi xmlns:a14="http://schemas.microsoft.com/office/drawing/2010/main" val="0"/>
              </a:ext>
            </a:extLst>
          </a:blip>
          <a:srcRect l="4124" r="6618"/>
          <a:stretch/>
        </p:blipFill>
        <p:spPr bwMode="auto">
          <a:xfrm>
            <a:off x="1686560" y="2069626"/>
            <a:ext cx="4174492" cy="2854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802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IPCC Tier 1 Forest Classes and C stocks</a:t>
            </a:r>
          </a:p>
        </p:txBody>
      </p:sp>
      <p:graphicFrame>
        <p:nvGraphicFramePr>
          <p:cNvPr id="4" name="Table 3"/>
          <p:cNvGraphicFramePr>
            <a:graphicFrameLocks noGrp="1"/>
          </p:cNvGraphicFramePr>
          <p:nvPr>
            <p:extLst>
              <p:ext uri="{D42A27DB-BD31-4B8C-83A1-F6EECF244321}">
                <p14:modId xmlns:p14="http://schemas.microsoft.com/office/powerpoint/2010/main" val="3543858649"/>
              </p:ext>
            </p:extLst>
          </p:nvPr>
        </p:nvGraphicFramePr>
        <p:xfrm>
          <a:off x="839755" y="1484786"/>
          <a:ext cx="10674221" cy="5253248"/>
        </p:xfrm>
        <a:graphic>
          <a:graphicData uri="http://schemas.openxmlformats.org/drawingml/2006/table">
            <a:tbl>
              <a:tblPr firstRow="1" bandRow="1">
                <a:tableStyleId>{BDBED569-4797-4DF1-A0F4-6AAB3CD982D8}</a:tableStyleId>
              </a:tblPr>
              <a:tblGrid>
                <a:gridCol w="3536513">
                  <a:extLst>
                    <a:ext uri="{9D8B030D-6E8A-4147-A177-3AD203B41FA5}">
                      <a16:colId xmlns:a16="http://schemas.microsoft.com/office/drawing/2014/main" val="20000"/>
                    </a:ext>
                  </a:extLst>
                </a:gridCol>
                <a:gridCol w="3214043">
                  <a:extLst>
                    <a:ext uri="{9D8B030D-6E8A-4147-A177-3AD203B41FA5}">
                      <a16:colId xmlns:a16="http://schemas.microsoft.com/office/drawing/2014/main" val="20001"/>
                    </a:ext>
                  </a:extLst>
                </a:gridCol>
                <a:gridCol w="1603182">
                  <a:extLst>
                    <a:ext uri="{9D8B030D-6E8A-4147-A177-3AD203B41FA5}">
                      <a16:colId xmlns:a16="http://schemas.microsoft.com/office/drawing/2014/main" val="20002"/>
                    </a:ext>
                  </a:extLst>
                </a:gridCol>
                <a:gridCol w="2320483">
                  <a:extLst>
                    <a:ext uri="{9D8B030D-6E8A-4147-A177-3AD203B41FA5}">
                      <a16:colId xmlns:a16="http://schemas.microsoft.com/office/drawing/2014/main" val="20003"/>
                    </a:ext>
                  </a:extLst>
                </a:gridCol>
              </a:tblGrid>
              <a:tr h="860569">
                <a:tc>
                  <a:txBody>
                    <a:bodyPr/>
                    <a:lstStyle/>
                    <a:p>
                      <a:r>
                        <a:rPr lang="en-US" sz="2800" dirty="0"/>
                        <a:t>Forest</a:t>
                      </a:r>
                    </a:p>
                  </a:txBody>
                  <a:tcPr/>
                </a:tc>
                <a:tc>
                  <a:txBody>
                    <a:bodyPr/>
                    <a:lstStyle/>
                    <a:p>
                      <a:r>
                        <a:rPr lang="en-US" sz="2800" dirty="0"/>
                        <a:t>Region</a:t>
                      </a:r>
                    </a:p>
                  </a:txBody>
                  <a:tcPr/>
                </a:tc>
                <a:tc>
                  <a:txBody>
                    <a:bodyPr/>
                    <a:lstStyle/>
                    <a:p>
                      <a:r>
                        <a:rPr lang="en-US" sz="2800" dirty="0"/>
                        <a:t>AGB </a:t>
                      </a:r>
                    </a:p>
                    <a:p>
                      <a:r>
                        <a:rPr lang="en-US" sz="2800" dirty="0"/>
                        <a:t>(Mg/ha)</a:t>
                      </a:r>
                    </a:p>
                  </a:txBody>
                  <a:tcPr/>
                </a:tc>
                <a:tc>
                  <a:txBody>
                    <a:bodyPr/>
                    <a:lstStyle/>
                    <a:p>
                      <a:r>
                        <a:rPr lang="en-US" sz="2800" dirty="0"/>
                        <a:t>C stocks</a:t>
                      </a:r>
                    </a:p>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t>(Mg/ha)</a:t>
                      </a:r>
                    </a:p>
                  </a:txBody>
                  <a:tcPr/>
                </a:tc>
                <a:extLst>
                  <a:ext uri="{0D108BD9-81ED-4DB2-BD59-A6C34878D82A}">
                    <a16:rowId xmlns:a16="http://schemas.microsoft.com/office/drawing/2014/main" val="10000"/>
                  </a:ext>
                </a:extLst>
              </a:tr>
              <a:tr h="538546">
                <a:tc>
                  <a:txBody>
                    <a:bodyPr/>
                    <a:lstStyle/>
                    <a:p>
                      <a:r>
                        <a:rPr lang="en-US" sz="2800" dirty="0"/>
                        <a:t>Rain forest</a:t>
                      </a:r>
                    </a:p>
                  </a:txBody>
                  <a:tcPr/>
                </a:tc>
                <a:tc>
                  <a:txBody>
                    <a:bodyPr/>
                    <a:lstStyle/>
                    <a:p>
                      <a:r>
                        <a:rPr lang="en-US" sz="2800" dirty="0"/>
                        <a:t>Continental Asia</a:t>
                      </a:r>
                    </a:p>
                  </a:txBody>
                  <a:tcPr/>
                </a:tc>
                <a:tc>
                  <a:txBody>
                    <a:bodyPr/>
                    <a:lstStyle/>
                    <a:p>
                      <a:r>
                        <a:rPr lang="en-US" sz="2800" dirty="0"/>
                        <a:t>280</a:t>
                      </a:r>
                    </a:p>
                  </a:txBody>
                  <a:tcPr/>
                </a:tc>
                <a:tc>
                  <a:txBody>
                    <a:bodyPr/>
                    <a:lstStyle/>
                    <a:p>
                      <a:r>
                        <a:rPr lang="en-US" sz="2800" dirty="0"/>
                        <a:t>180</a:t>
                      </a:r>
                    </a:p>
                  </a:txBody>
                  <a:tcPr/>
                </a:tc>
                <a:extLst>
                  <a:ext uri="{0D108BD9-81ED-4DB2-BD59-A6C34878D82A}">
                    <a16:rowId xmlns:a16="http://schemas.microsoft.com/office/drawing/2014/main" val="10001"/>
                  </a:ext>
                </a:extLst>
              </a:tr>
              <a:tr h="538546">
                <a:tc>
                  <a:txBody>
                    <a:bodyPr/>
                    <a:lstStyle/>
                    <a:p>
                      <a:endParaRPr lang="en-US" sz="2800" dirty="0"/>
                    </a:p>
                  </a:txBody>
                  <a:tcPr/>
                </a:tc>
                <a:tc>
                  <a:txBody>
                    <a:bodyPr/>
                    <a:lstStyle/>
                    <a:p>
                      <a:r>
                        <a:rPr lang="en-US" sz="2800" dirty="0"/>
                        <a:t>Insular Asia</a:t>
                      </a:r>
                    </a:p>
                  </a:txBody>
                  <a:tcPr/>
                </a:tc>
                <a:tc>
                  <a:txBody>
                    <a:bodyPr/>
                    <a:lstStyle/>
                    <a:p>
                      <a:r>
                        <a:rPr lang="en-US" sz="2800" dirty="0"/>
                        <a:t>350</a:t>
                      </a:r>
                    </a:p>
                  </a:txBody>
                  <a:tcPr/>
                </a:tc>
                <a:tc>
                  <a:txBody>
                    <a:bodyPr/>
                    <a:lstStyle/>
                    <a:p>
                      <a:r>
                        <a:rPr lang="en-US" sz="2800" dirty="0"/>
                        <a:t>225</a:t>
                      </a:r>
                    </a:p>
                  </a:txBody>
                  <a:tcPr/>
                </a:tc>
                <a:extLst>
                  <a:ext uri="{0D108BD9-81ED-4DB2-BD59-A6C34878D82A}">
                    <a16:rowId xmlns:a16="http://schemas.microsoft.com/office/drawing/2014/main" val="10002"/>
                  </a:ext>
                </a:extLst>
              </a:tr>
              <a:tr h="538546">
                <a:tc>
                  <a:txBody>
                    <a:bodyPr/>
                    <a:lstStyle/>
                    <a:p>
                      <a:r>
                        <a:rPr lang="en-US" sz="2800" dirty="0"/>
                        <a:t>Moist deciduous</a:t>
                      </a:r>
                      <a:r>
                        <a:rPr lang="en-US" sz="2800" baseline="0" dirty="0"/>
                        <a:t> forest</a:t>
                      </a:r>
                      <a:endParaRPr lang="en-US" sz="2800" dirty="0"/>
                    </a:p>
                  </a:txBody>
                  <a:tcPr/>
                </a:tc>
                <a:tc>
                  <a:txBody>
                    <a:bodyPr/>
                    <a:lstStyle/>
                    <a:p>
                      <a:r>
                        <a:rPr lang="en-US" sz="2800" dirty="0"/>
                        <a:t>Continental Asia</a:t>
                      </a:r>
                    </a:p>
                  </a:txBody>
                  <a:tcPr/>
                </a:tc>
                <a:tc>
                  <a:txBody>
                    <a:bodyPr/>
                    <a:lstStyle/>
                    <a:p>
                      <a:r>
                        <a:rPr lang="en-US" sz="2800" dirty="0"/>
                        <a:t>180</a:t>
                      </a:r>
                    </a:p>
                  </a:txBody>
                  <a:tcPr/>
                </a:tc>
                <a:tc>
                  <a:txBody>
                    <a:bodyPr/>
                    <a:lstStyle/>
                    <a:p>
                      <a:r>
                        <a:rPr lang="en-US" sz="2800" dirty="0"/>
                        <a:t>105</a:t>
                      </a:r>
                    </a:p>
                  </a:txBody>
                  <a:tcPr/>
                </a:tc>
                <a:extLst>
                  <a:ext uri="{0D108BD9-81ED-4DB2-BD59-A6C34878D82A}">
                    <a16:rowId xmlns:a16="http://schemas.microsoft.com/office/drawing/2014/main" val="10003"/>
                  </a:ext>
                </a:extLst>
              </a:tr>
              <a:tr h="538546">
                <a:tc>
                  <a:txBody>
                    <a:bodyPr/>
                    <a:lstStyle/>
                    <a:p>
                      <a:endParaRPr lang="en-US" sz="2800" dirty="0"/>
                    </a:p>
                  </a:txBody>
                  <a:tcPr/>
                </a:tc>
                <a:tc>
                  <a:txBody>
                    <a:bodyPr/>
                    <a:lstStyle/>
                    <a:p>
                      <a:r>
                        <a:rPr lang="en-US" sz="2800" dirty="0"/>
                        <a:t>Insular Asia</a:t>
                      </a:r>
                    </a:p>
                  </a:txBody>
                  <a:tcPr/>
                </a:tc>
                <a:tc>
                  <a:txBody>
                    <a:bodyPr/>
                    <a:lstStyle/>
                    <a:p>
                      <a:r>
                        <a:rPr lang="en-US" sz="2800" dirty="0"/>
                        <a:t>290</a:t>
                      </a:r>
                    </a:p>
                  </a:txBody>
                  <a:tcPr/>
                </a:tc>
                <a:tc>
                  <a:txBody>
                    <a:bodyPr/>
                    <a:lstStyle/>
                    <a:p>
                      <a:r>
                        <a:rPr lang="en-US" sz="2800" dirty="0"/>
                        <a:t>169</a:t>
                      </a:r>
                    </a:p>
                  </a:txBody>
                  <a:tcPr/>
                </a:tc>
                <a:extLst>
                  <a:ext uri="{0D108BD9-81ED-4DB2-BD59-A6C34878D82A}">
                    <a16:rowId xmlns:a16="http://schemas.microsoft.com/office/drawing/2014/main" val="10004"/>
                  </a:ext>
                </a:extLst>
              </a:tr>
              <a:tr h="5385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Montane Forest</a:t>
                      </a:r>
                    </a:p>
                  </a:txBody>
                  <a:tcPr/>
                </a:tc>
                <a:tc>
                  <a:txBody>
                    <a:bodyPr/>
                    <a:lstStyle/>
                    <a:p>
                      <a:r>
                        <a:rPr lang="en-US" sz="2800" dirty="0"/>
                        <a:t>Continental Asia</a:t>
                      </a:r>
                    </a:p>
                  </a:txBody>
                  <a:tcPr/>
                </a:tc>
                <a:tc>
                  <a:txBody>
                    <a:bodyPr/>
                    <a:lstStyle/>
                    <a:p>
                      <a:r>
                        <a:rPr lang="en-US" sz="2800" dirty="0"/>
                        <a:t>135</a:t>
                      </a:r>
                    </a:p>
                  </a:txBody>
                  <a:tcPr/>
                </a:tc>
                <a:tc>
                  <a:txBody>
                    <a:bodyPr/>
                    <a:lstStyle/>
                    <a:p>
                      <a:r>
                        <a:rPr lang="en-US" sz="2800" dirty="0"/>
                        <a:t>81</a:t>
                      </a:r>
                    </a:p>
                  </a:txBody>
                  <a:tcPr/>
                </a:tc>
                <a:extLst>
                  <a:ext uri="{0D108BD9-81ED-4DB2-BD59-A6C34878D82A}">
                    <a16:rowId xmlns:a16="http://schemas.microsoft.com/office/drawing/2014/main" val="10005"/>
                  </a:ext>
                </a:extLst>
              </a:tr>
              <a:tr h="538546">
                <a:tc>
                  <a:txBody>
                    <a:bodyPr/>
                    <a:lstStyle/>
                    <a:p>
                      <a:endParaRPr lang="en-US" sz="2800" dirty="0"/>
                    </a:p>
                  </a:txBody>
                  <a:tcPr/>
                </a:tc>
                <a:tc>
                  <a:txBody>
                    <a:bodyPr/>
                    <a:lstStyle/>
                    <a:p>
                      <a:r>
                        <a:rPr lang="en-US" sz="2800" dirty="0"/>
                        <a:t>Insular Asia</a:t>
                      </a:r>
                    </a:p>
                  </a:txBody>
                  <a:tcPr/>
                </a:tc>
                <a:tc>
                  <a:txBody>
                    <a:bodyPr/>
                    <a:lstStyle/>
                    <a:p>
                      <a:r>
                        <a:rPr lang="en-US" sz="2800" dirty="0"/>
                        <a:t>205</a:t>
                      </a:r>
                    </a:p>
                  </a:txBody>
                  <a:tcPr/>
                </a:tc>
                <a:tc>
                  <a:txBody>
                    <a:bodyPr/>
                    <a:lstStyle/>
                    <a:p>
                      <a:r>
                        <a:rPr lang="en-US" sz="2800" dirty="0"/>
                        <a:t>122</a:t>
                      </a:r>
                    </a:p>
                  </a:txBody>
                  <a:tcPr/>
                </a:tc>
                <a:extLst>
                  <a:ext uri="{0D108BD9-81ED-4DB2-BD59-A6C34878D82A}">
                    <a16:rowId xmlns:a16="http://schemas.microsoft.com/office/drawing/2014/main" val="10006"/>
                  </a:ext>
                </a:extLst>
              </a:tr>
              <a:tr h="538546">
                <a:tc>
                  <a:txBody>
                    <a:bodyPr/>
                    <a:lstStyle/>
                    <a:p>
                      <a:r>
                        <a:rPr lang="en-US" sz="2800" dirty="0"/>
                        <a:t>Dry</a:t>
                      </a:r>
                      <a:r>
                        <a:rPr lang="en-US" sz="2800" baseline="0" dirty="0"/>
                        <a:t> Forest</a:t>
                      </a:r>
                      <a:endParaRPr lang="en-US" sz="2800" dirty="0"/>
                    </a:p>
                  </a:txBody>
                  <a:tcPr/>
                </a:tc>
                <a:tc>
                  <a:txBody>
                    <a:bodyPr/>
                    <a:lstStyle/>
                    <a:p>
                      <a:r>
                        <a:rPr lang="en-US" sz="2800" dirty="0"/>
                        <a:t>Continental Asia</a:t>
                      </a:r>
                    </a:p>
                  </a:txBody>
                  <a:tcPr/>
                </a:tc>
                <a:tc>
                  <a:txBody>
                    <a:bodyPr/>
                    <a:lstStyle/>
                    <a:p>
                      <a:r>
                        <a:rPr lang="en-US" sz="2800" dirty="0"/>
                        <a:t>130</a:t>
                      </a:r>
                    </a:p>
                  </a:txBody>
                  <a:tcPr/>
                </a:tc>
                <a:tc>
                  <a:txBody>
                    <a:bodyPr/>
                    <a:lstStyle/>
                    <a:p>
                      <a:r>
                        <a:rPr lang="en-US" sz="2800" dirty="0"/>
                        <a:t>78</a:t>
                      </a:r>
                    </a:p>
                  </a:txBody>
                  <a:tcPr/>
                </a:tc>
                <a:extLst>
                  <a:ext uri="{0D108BD9-81ED-4DB2-BD59-A6C34878D82A}">
                    <a16:rowId xmlns:a16="http://schemas.microsoft.com/office/drawing/2014/main" val="10007"/>
                  </a:ext>
                </a:extLst>
              </a:tr>
              <a:tr h="538546">
                <a:tc>
                  <a:txBody>
                    <a:bodyPr/>
                    <a:lstStyle/>
                    <a:p>
                      <a:endParaRPr lang="en-US" sz="2800" dirty="0"/>
                    </a:p>
                  </a:txBody>
                  <a:tcPr/>
                </a:tc>
                <a:tc>
                  <a:txBody>
                    <a:bodyPr/>
                    <a:lstStyle/>
                    <a:p>
                      <a:r>
                        <a:rPr lang="en-US" sz="2800" dirty="0"/>
                        <a:t>Insular Asia</a:t>
                      </a:r>
                    </a:p>
                  </a:txBody>
                  <a:tcPr/>
                </a:tc>
                <a:tc>
                  <a:txBody>
                    <a:bodyPr/>
                    <a:lstStyle/>
                    <a:p>
                      <a:r>
                        <a:rPr lang="en-US" sz="2800" dirty="0"/>
                        <a:t>160</a:t>
                      </a:r>
                    </a:p>
                  </a:txBody>
                  <a:tcPr/>
                </a:tc>
                <a:tc>
                  <a:txBody>
                    <a:bodyPr/>
                    <a:lstStyle/>
                    <a:p>
                      <a:r>
                        <a:rPr lang="en-US" sz="2800" dirty="0"/>
                        <a:t>96</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27760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Tier 2: National Level Forest Definitions</a:t>
            </a:r>
          </a:p>
        </p:txBody>
      </p:sp>
      <p:pic>
        <p:nvPicPr>
          <p:cNvPr id="4" name="Picture 2" descr="http://www.jica.go.jp/png/english/office/topics/c8h0vm00008ps13t-att/1403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978" y="1169347"/>
            <a:ext cx="7958353" cy="56165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21402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Tier 2: National Level Forest Definitions</a:t>
            </a:r>
          </a:p>
        </p:txBody>
      </p:sp>
      <p:sp>
        <p:nvSpPr>
          <p:cNvPr id="3" name="Content Placeholder 2"/>
          <p:cNvSpPr>
            <a:spLocks noGrp="1"/>
          </p:cNvSpPr>
          <p:nvPr>
            <p:ph idx="4294967295"/>
          </p:nvPr>
        </p:nvSpPr>
        <p:spPr>
          <a:xfrm>
            <a:off x="1321833" y="1450360"/>
            <a:ext cx="3681413" cy="4903788"/>
          </a:xfrm>
        </p:spPr>
        <p:txBody>
          <a:bodyPr>
            <a:normAutofit fontScale="85000" lnSpcReduction="20000"/>
          </a:bodyPr>
          <a:lstStyle/>
          <a:p>
            <a:r>
              <a:rPr lang="en-US" b="1" dirty="0"/>
              <a:t>Tropical Evergreen Forest</a:t>
            </a:r>
          </a:p>
          <a:p>
            <a:r>
              <a:rPr lang="en-US" b="1" dirty="0"/>
              <a:t>Dry Evergreen Forest</a:t>
            </a:r>
          </a:p>
          <a:p>
            <a:r>
              <a:rPr lang="en-US" b="1" dirty="0"/>
              <a:t>Hill Evergreen Forest</a:t>
            </a:r>
          </a:p>
          <a:p>
            <a:r>
              <a:rPr lang="en-US" b="1" dirty="0"/>
              <a:t>Pine Forest</a:t>
            </a:r>
          </a:p>
          <a:p>
            <a:r>
              <a:rPr lang="en-US" b="1" dirty="0"/>
              <a:t>Freshwater Swamp Forest</a:t>
            </a:r>
          </a:p>
          <a:p>
            <a:r>
              <a:rPr lang="en-US" b="1" dirty="0"/>
              <a:t>Mangrove Forest</a:t>
            </a:r>
          </a:p>
          <a:p>
            <a:r>
              <a:rPr lang="en-US" b="1" dirty="0"/>
              <a:t>Swamp Forest</a:t>
            </a:r>
          </a:p>
          <a:p>
            <a:r>
              <a:rPr lang="en-US" b="1" dirty="0"/>
              <a:t>Beach Forest</a:t>
            </a:r>
          </a:p>
          <a:p>
            <a:r>
              <a:rPr lang="en-US" b="1" dirty="0"/>
              <a:t>Mixed Deciduous Forest</a:t>
            </a:r>
          </a:p>
          <a:p>
            <a:r>
              <a:rPr lang="en-US" b="1" dirty="0"/>
              <a:t>Dry </a:t>
            </a:r>
            <a:r>
              <a:rPr lang="en-US" b="1" dirty="0" err="1"/>
              <a:t>Dipterocarp</a:t>
            </a:r>
            <a:r>
              <a:rPr lang="en-US" b="1" dirty="0"/>
              <a:t> Forest</a:t>
            </a:r>
          </a:p>
          <a:p>
            <a:r>
              <a:rPr lang="en-US" b="1" dirty="0"/>
              <a:t>Forest Plantation</a:t>
            </a:r>
          </a:p>
          <a:p>
            <a:r>
              <a:rPr lang="en-US" b="1" dirty="0"/>
              <a:t>Disturbed Forest</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899" y="1339145"/>
            <a:ext cx="3311029" cy="24883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7837" y="1340768"/>
            <a:ext cx="3315584" cy="24883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642" y="3733998"/>
            <a:ext cx="2341542" cy="31240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45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7837" y="4067536"/>
            <a:ext cx="3315584" cy="24883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2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UUExQWFhQXFxsYGBcXFxoZFxsYHRgYGRgbIBoZHSohGholGxsaITEiJSkrLi4uGCAzODMsNygtLisBCgoKDg0OGxAQGiwkHyQsLDQsLCwuLCwsLCwsLCwsLCwsLCwsLCwsLCwsLCwsLCwsLCwsLCwsLCwsLCwsLCwsLP/AABEIAMIBAwMBIgACEQEDEQH/xAAcAAABBQEBAQAAAAAAAAAAAAAAAgMEBQYBBwj/xABBEAACAQMCAwYDBQYEBgIDAAABAhEAAyESMQRBUQUGEyJhcTKBkRRCobHwFiNTwdHhBxVS8TNDYnKCs5KiF3Oj/8QAGgEBAQEBAQEBAAAAAAAAAAAAAAECAwQFBv/EACURAQEAAgEDBQEBAAMAAAAAAAABAhEhAxITFDFBUWEEIjKx8P/aAAwDAQACEQMRAD8A8OoqwXs7y6pBAMHzLMzAx+tq63Z6xMsF2JgHPyrXbU3FdRWuPdJAFfxGa395lAwOo9Ad/wC1I4XutbuXbiJdYqkQ2IJI6jcV0vQz3pnyYspRV7c7AK3rlvzsEG6Cc6dQknA51K7M7rrdR2LuCqyFUB3YztoU6gP+qPWsXCxrcZiirTjOzlTEmT8JkFSNtx6g/wBN6ijhfXHpH0rC7RaKm/Ywdic7TApVvgJ5wR1/COtTcECitl3G7qWON4jwb1x7cqWDLpgQJM6uVbtv8HOBCrc+3ObbGFZfDIPWI3jM9IM7VqTY8Sor1Tjf8L+HtsQvFPcywAUKJwuiGPl5sSZyAIGcUHeTuba4YIA9wu66gGAELBgk8pYafcH0BaGKoqe3BCfvATBk7deX09qLPDWywDMwAnVABbHQdfnTQgUVOPBA5WdPrH8udTezO7z3l1LqK5yAJMconfB51ZjbdRLZFJRWr4TucbhPmKgD72CDExEVY2+4duPNdefQCPxrrP5+pfaM3qYxg6K337CWv4r/AEWuHuJa/i3PotX0vV+k8uLBUVvf2Ftfxbn0Wj9hbX8V/otPS9X6PLiwVFbz9hbX8V/otH7C2v4r/Rael6n0eXFg6K3n7DWv4r/Ra5+w1r+K/wBFp6XqfR5cWEord/sNa/iv9Fo/Ye1/Ff6Cnpep9HlxYSit1+w9r+K/0WufsRa/iP8ARael6n0eXFhqK3P7EW/4r/QUU9L1Po8uKWvZqW7yMtnWjghjuBO3kIx7+p2qNx/AW7Vw61i2+zIMqfQfmM1Ms8eNC5YAT8JnykY5nO+TPw43q27P4gv6oAPMRBPQnkDt054r0Y59PPiXlw/1OXey0Xwl0MXWMMRBPyAH5VC7v8OFN0LsHYD0AJx8jNXNxgqljsBJ9qidgm2PFM41k74y7Z/XSu3UymOeMv7/ANJjzKb7E4XxLnFqwOhrgGCQfgEjHTB+dXnb3FcHwHBatIHEm2bVplVRdJ0ldUgQAASC0bGNzU7uLwqvw73cfvb1xx1AnSB/9aO/vdI8ZYt+GAGtszMQpZ9OmSAgy8sB5epHrXlzylx4dsZZXgt5zcMncARHMD0HP2HKl3+HNvDalYgMARgggMD7R9K0jd33sur8Qt6xbJVTdKOjaXfSzENpBHh6vIs4HvFp3i7jXEv2ODtXEu3ytxmZWCjwQFZCxZoXzG6smCYHUV5LHZhbPEThvfH6x8qm8PcJY6c6VJMjEDc5xEfOtX3S7m8MeK8HjL6qpUrKOMXdSgLqZSjjJB0k749LXv1/h/Y0faeCdfAEW2GsvDqW1Mx+JTpAJECD1mpoYLiryg4DAHcwJkDPtzMeo3rVdye9rWLT8MwJRyDZcjUbN2R5wGIGkwJAjrnaszx3Yt7hiVu2oGow8MUOloOlhiDpIkZ9q0P+FXHm12jatsguWbrBGRjKgn4HAJguCOhwWHrSGnoXaXB8R4HCXH8O4bxCo1tDMEeIJEgk/FBEYJB3qZwPdrh+O4IXb2oOVZFYn4QIVekgFViIECOs67vPw9hVN7iHuLbtqcLOlTIOsBFLBhBE9CfSs3233gtNwKjh8m+PDtJ8LnEEwvQZ9SfWtzkrz7v/AN3eH4M2wrk2XxoADP4qzLMTupwNPVvQA+f8fxCsNPhlc4ZpkDoMTG/WrntHtO+82XCsmoqLZ0oUOFmY1AQsHMDntVNx3Em8fhRBGRaBCnO5EkD5VbZ8Mo/BvmGMCCfUkCQJjmeXrWp7K0eKhR/KcFWkQCInUBvyGPnWfsdnltRWDgFRtIDAEgHeP5cqve7F8WyFYBgWhViZUwDpJEDI2ME53rXS4ym0z9m6K0krT+nnSStfXeMzFcIp0rXNNA1FEU7prmmimooindNc00DUURTkVzTQNxXCKd01zTQNRQRTsVzTQMxXaciigxDX0RG1JqI1KGRmEbn728TEH12Eyjhrt2VuQAWC+ROcAnZTj/t9sU4/EgAa1aVZS/hmGtFlwZ0yVMkwTmAs71C4PhHI8QtCapIfUofqR1Jicxk9a/Pfr2Ly/wBrMyBQPLpgQ/xR8eYyRgRHrnEwLHGsBn4T5GUHRI1AwcSpMHzR+dISwNWq3dW3A1LLQ06l8qnn1I3EnFc4ZtJVnjz/AH1YqNWkQJgj0AGJncZFuVt3Ukk9m57k9ttbKoxHh8wpSFIVizEkjEwSQTke9ant/vovCWhcW21zUGjIUArBIOogzBn5H2ryjs/tXTGtNhqBD50g6smQBAH8+QjvbXGG7ZQOzDU/iOibkFQVzkTpLMcAcsmus6mppPlpu2P8XrPE2GtXOEOlgJBcMJ3P3YI5V5JxDguxXCkkicYmQN65ctkbjnHzHKk6egrNu3RZ8HcbGdsHE/o1f8B2sEVrgLeOGMNC6CGGQyHfnyg6jI2rO2LBUCMgiTggAZGZ9vx571M4eQZww2wOfuPmKzeEb/s4J2iyJ9q03B/yuIuMBd+H4TJOokNIAIHlgb053M7Kt2O0bRvvb02w5GpD4YZdRgPcCeYNqM6TBEcyRgb5YDWjFWUyCPiBwREcwQCDgjFav/8AKV254BuWrZayM4y7Rp16j8PsOpznFllI9x468l+3eQNq0iGCzqB0619ciCOteH9s2L4dfBt3LN1Q2oalSJl1UkvLNpUmZB2xzpvgv8RuItcV9oc+JqILor6UIxgDOkAACPTO9e1/aLPHcH9qshdTWnVWaCQDhlOfTqN9xNa2r5o7dt3rlxrjKAxQXG0iCVIB1HqCIYn/AKs70zwLjPnj32g4mJGJzjoK0PFdtPeFuxYuCDwlmy3wg+XNy0dbABS7+Y4B0jPKqjtfu3e4Z2W8kOGVYJXSSwUrBUmcEExtImDgv0N8TxBUgIxKaB5TkKCFMAnqZbHStJ2BwB4gDLyjSzBtJUEAiBG8g1nOO4O5ZbSystwIA4zIIwBA3kQeYgir7uLx+i4AxhHMNJwpOxOMAH1rfSynfO72YznHDdpaIUAmYG/X1rhWrO7w0A1DKV9eV5KjFa4Vp8rSStXaGdNc008VrmmqpnTRpp4rXNNAzprmmnitc00DJWuaaf01zTUDOmuEUu+4VWY7KCT7ATRIieUTTcNG4op3TRVHmPC9oJcBERfLKQFCJaIBBIfUYjffmY2JlfF2delw3hJqKa28rBsEiFkFR/rwDq9Krezr1sCHAJgrGkkxvM8uYJmY6VZTwy6v+bCR4pSFM5AKFvI4AI8p9cmvz/t7PaW/FaH8RYbAnKnTBEGOQwMyD7TU25xIKnXLag2lVVfMhIPlVOeRy2AE7xXjtIXLQQXJuZG2kIghba6t2HmJjOwPsnsvi0sG2zMzIzgsoCiYOIMyMz6YGDtU7UNW+NTUfCts5nGosx077A9JEfjirNeB8wDMWWA4A8p1R5iAgIAJlcepzFO3raElmCloA88jBPl8uzjScsST+VQWc27hJUgtJAPMnZlOPKSNtvMY9G+BB7S4Z3hirLpGlsKFU4AUBdgDKk+21Vi2yASp+XP8P5dPatG3AC5qYASRCGABp0DMBtOwP4+9U9zgdOdWSxBzgD16kn8B6itS8LsxduMSCZAgEAkkfnMGnbTagCG0gGPin2xO29R7/DEHGec/jiaL1xWJOk+ktLTGZ5ET+Va1Ba2sGcaGw25yTGQf96hXrBtiSff+W+a7wZOBrA28pJ6yZ6Z+tTC0Qp+KYyN8GM8xn8RWRJ7nfZn4q2vF6/CYwSu4nbbMZ3Gfeth/iL3te1aTheAB4bhJYSjEPcMCZG6r7YM77qPO7FjUTELpUsZbG4XbJ1SdsbUdr3Fa62kiPQQPYTv7mM/WtShPZlq2Wi6zKJHmUBgJMSRvieWcGn71xg63fK5LalBYtgN5dWQQIAGYMdKe4gcOq2vDZ21ybikgaX0iIxiCTBMzn2MS1w10guqs1lI1NEJA3Bn1nG9FTZe9c8R4UmB5BA5gAKo6fl71a8LwygCWODLOqkkT1gwfhnkTJ6ZgcJxqooAC3c6iAIGnT5lggc2bMD0POvYe5HcCzfs+MzaluAFWVdKnJ1KEbZZAHLYRjdjZbyl2c4PFtM6vKM+kYySZx600yVrrvdNLNuLbQqqBLsMAep5VT9qcfw/DKQ/hvcKeS2oLlmyBlepHI8j0NfRn9GExee9O2qYrSStVP7TWwYZGDaohfNgbn2FWPBccl34TncgiCMxXXDr9PO6lc7hYXprhWn9Nc012ZMaa5pp8rXCtFM6a4Vp7TRpqBjTXNNPla4VoI120GBVgCCIIOxFUnZFvTceySWFojSTqGCJgnYxqwM7TWj01X9mcMRrZjLNcePRQ7AD0rlnN2N43UqRFFPaaK6sPGeJ7LjKnSxbSLdwjUcwYYDSc+o3+s+5wdpiq+HcXdYVgx1TmQYJ5nHp6xMtdpeCRduEvMBFLZ0qRDNbO/l1DJE+8God+3w1+4SEfXcUkLa+EPzMGSBuTyjb0+DuvYrrlpbN5lZRdxEC5CmQM6h89/TcbyPsqOhuh2YIVDIMPGwhtOfu5086TxKWtBULceAwViYNvmEO6kDLY/wBXLNMJfuW9LE6CsCR5X06uQ2mREnOOdVU/iOIY2iyMCinUlsglkWcnWoUHOMj0pdniS4EHU7Swh9Kg6hqU+JA1AAHBMnmaZXtZPKxLYJGmBtA0sDpEEnkZiJilcNxiXGuDSYaCF1IGOQWliJIkHEgkRmoh3ircxcR4IuFSoVQQg2IAkfOdz8zXi0BqklhPPGPXlVlbsQraVtRqKnBnUDkam8pEhRjqOs01rKkST5oyAOfPeI+v8qmxXPwAnytkciOW9NXOAaYUFjpkgDpg8+v51fcPxgnB1wIOImZxIOxFc4hSVhWIgmB0O+PnWplPk3VH/ljgHVAggESJE/6v9Pz/AK04OHZ10gTpBYkSYhQWMjEaVI26ZOK2/Y/Zv2jhbttQblwaQGZZCLIYqpMkMZYAxHl96z/aN1Ags4JS5qEEs2FUN4hJjVgCFBjTAxlu1w1Nky3dIFjjchecDUxJOoADGTtOI22xypni4ZtQgAATMb5mkPYCqxx8I65ODI9fwgn0pl0/djM+ZifX4QPz/GuTSx7L7TSy+p+Ht3GEaAzuNBhgDOqCJIMH/TiN6f7Z7a8e5bi0LaqE8ssUOZc5Y6wzGfXptWfRasOBCYN26NiujzlgNMDYARJgZPOYiqJnCgBkOnTLawroxEydlj4cdGjSc16J3B7W8Li1L3byWmuhRoZij48tvzTqVZUbyAdumE4ZTxnEorPduatIGfEcqq4EyJ0rn5H1r0H/AAb4i2vFm3dtly2LXl1LbdNTEliZVgMbY65MyzlHs3eDhr12wycPcFq4YAYiYHP2Pr/vXg/eOLN790QCs650kS3la4QQVLbHJ3KQAQa9o7z94U4a2S123ac4Q3GjMgSBBLQSMRHUgZrwfvFdbxbhN604vDU1yzpuDzSuhWWI0g6TpxyyKZRUS4+l5Ys9v6GOUyAJmOo361M4LimsXCUMzhWgatOGiM+n15VCeyD5IKgCMLpJj4XKuxg7TBg+lR04VQsMSW5wTnYwM539Oe+IzvU492Ho/YfHm/b1FQD6H+XIfX3qwKVhOB46WtqP3QUQziSOoLcjOR9a9CC4H6/DlX1f5urc8eXnzx1UfTXNNSCtMcUxVSwUsQJgbn29a9FrGidNcK1m++XaNy1pUHSlxYmThgwLDAnVlRyxO/LJntO6uoG4T4hOo4gjmIjpJn85rz5/0zG606Tp2zb01CGEggj0M10rWe7mcdb0eGzKLpY+WdxAiOXy/rWoK12wzmWO2LNXSPpqPwaeU+r3P/Yw/lU7TUfg1/dr6yfmWYml/wCUWTijTXaciitMvCeIveHcGFcqd2BIM8ipOkxvgQasm7TZ1dEtCWWNKgaVGoxp57RmfoMGrv8ADtDMJKBioBMmdtuuRtzIrnAyp1LpJ6Y9NweXL6+4+HqV7V3euvZNtWZApjCgMV83wsWGW0kZiB600/B2TcUup8N4zq0opyWk8jsBsDk+lQBfS46gW1tSfMxYkZxOdhmefpUybXmVbi6UOx/5hIAMCPlPQexqeyI9u0hcpZeBmReIgmYgQDLbch+dO8DwYUq40s0qNJEjnJI3jbIxk7VJ4rhbpY3PBJBj94iiRkKZRfeJInPrXLa3SD40LpZiNevU2iVfygg45kkbH1NNqctXw5loOTkTAJ5QvmiZPQU9w7aXVWdipyZUqCCJO8coHPJqueXkWlEEQG0M0RE+aWM5O0kY9K7w3k3tkhYGsltGIEZMdIHSpYh/iWVtWIgwwwvtJG4nn/Woz3CNgc7QdQmPxNO2bZ/7wcaVzvHI89sD+dNXuGUgqQRmRg46iRMUkEyz2s6LKlxyOkkH1mM70xxpD2wyouskGT8RxtJOeuczS7dghZCknpAysc9UekYpNmWUhl0uOQ5xHI4O4zV3oU/E8a7LoY4kGPUCATPPJ+prr2z4SEYkuN/+2ldop5icA9Myc8/XP0FWnZtkXLSIoYvqbTAJ8pgESPvE6QPY+lbnKq21xUACBPX1x6+31o4izpK4MM0xEahOYPPbYn86n3OFcf8AFSPMVUkGdSgFxnM7fOekUcAFOVAMA4b7oIIJiCCfvTyPrQ2vvtoFpeIshbD6wieHgqfCiSQDLSjTIkyB61p/8MLjNxd26Vb92mWIA/evi5tyMHaZgEnNZTgwbXBvpIhuJWZE4NogjP8A1aSfbblWw7tdrpwrpY8MeHcACvaYXPEuSF1BgciIBAmNPvXTpyW8s5XS4768Fbv63dLmtkUeIoLKiAmYG0wSIiWmNprAfZw1wXbd1pUky7KG1S069dwHWQYOiQPcwfYrtlWBBAI6ESMGdvevJe8nbtnxTYs/urWvzvGpmmBgAFgoXYalnVBHXt1MJOWJbVPxHF3QNKzMnUkEE7bhgBttG3pEVG4e/IUhQMQ4gyDg4HqJxyijs9YZmBkDUuon/wCoGn4tOefLbEtsqXXAVlVgdLH4QSJzIERj4vrXksdFyt98HU2nVCk7xEiA2QIIiN+W2PUezgDaTSzsIwzghj6mQK86DXraoX4csgVV1T5HU/CC9o6TtM775GqvQOwrIKBxb8MGdKh2IjYnSQAMj15HnXq/m4ycc/ZMK1H4y4ERi20H3qcVqv7W4NGRmZSYUnygljGRhQSfYV7bbrhzjybvH26b5CNkpcgsMIwJIMr1nIPIAjnmsV/MUImD8Q5ase8DG3882HbYtLcL2iAHVCy7BTo867ZIYMefSqi/xoDAKIPwliTkYExyyJ+Q+fy8t/L1LTsriNF1SzaNBXK5yANW3Tpj5V7Bw95biB0MqRI/p7javGbhJuGdRCbjMxJA5HVHXl61pOx+3L9iyptjVaVoI068nYF1wJx05V16PW7OLGM8dvRdNROz1/dr7sPo7L/Kovd3td+JBLWtC8mG0ztnnU3stItn/wDZd/8Adcr2TOZWWfrlrUpzTRT2miuu2Xz/AGOEu3SSTDjbUTqMZnJmnrPC2ngkMgBIZV87E5gRy25+tNWeLNtQrWRGTqEpcJIkSwO22PT3pHFcbquFkdlwAJwdobI5TPyjnXxuXrSeM4a0oAgzzOFaATJgjPwnp+Oe2bVlWi23iEHDEGD/AOLLnG0rv8jUOzf0a9GoyPvAEbCSRtucH261xOIKsBEmPuwGk8sgwQcYFNCyTjWBFxB5yZJLbbkFticbExtzFd4rjA6m4+XExrGpTq0iANUwpBInaRjFVpRnLsYDAyQAJnf0xg+vpUzsvtEDxNeSwmd8wZ36zJ3zFSz5DPD+JqLWwwbV8OmE1HlG3sI2irC/wkyzsFYxqUqpb0gTERIgRTX2i4dCq6MkbgHPQspAJIgRyEe9RL1lpAMgGSIUScEHbb+9TQmWuORHARwV6GVAz+eTmedKHFHn5TiDGDif61ScRwjJuDHX51KbhLgsreKkJq0hjOTnad4jltIrWtmlmWZ4lhkDDZ22gjP4UzZ4xW1SADMTt7egNVrcSCdjkAfMEZgR0rj3jLEMDO+AJn0qdpo92oyyNPxGM9QeeOfL5VJ46yUThgmrUyF9PobjacD2Oaaslbg5C5DHYgRBGkESWJABBMAGferrtCw5JVF1FbNtgNBZ40l2AjZFWWM8hVX4VvAl1bXeGvSGIS5qhwVZHMmMDmR/pqVY4z7NdbwX0MyhTrUFIIUxD6sxEN6YOaveI4IWOB4XiS2t2u3D5YPhA2o5ZDDTMEmMYqn4i0bz+IRrkGCoBJKLtGsAmBIEZ9a3usrTiL63uFfxCMX1Mqeq3BuOckCfSpnYXaYsoyhdIDag0IzAzJjUCwTlgb/eBqo7JKNw96Mee0wnzAZZBIPxbbepp7tWytp1A4i1ddS6kAt4WnVtpErJ3hSIBjOamNu9mU29Ov8AbKvw7hWDXWUhRbDnU2mYXT5gQCJPIkZwaxVzgfDdV4i2GYIbiW7gXVqglm8uBaBJZtemdOQSMs90e0rKXgrXDbM7wzZkwVCEBcR8Qf2Ow9N+x8PxKGVS6rQGJAltMEBoAn2OPSvTje+frjrteMX+yrr3Rat6LlxbYyD5UthCwGnTCk7gGN5IzIc7vdk3OJBRLSMy+U/vNBWDlipYHbHr+XpnZ/dZkZy9xSlwMCqJojVuVKwASPKQQcbHNY3sAjheJcq8sj3rZ/dyrKLjCRpYZPlO4AiMRnnlhMbLW5d+zW91OxL1kl7/AISmAAlsA8oLM0fFuMTMnOc6MrTfC8daulhbuK5X4gpBI/t60+Vr14SScON3TRFJZJrJ9ud/bNm54VoeI+plY7KpGP8AyzO3T1FXPZHblu/a8TUFOdSEyRBiepG2QOdJ1cbdbXtrCd8+6rfuntZt6vCZVHmBLsDspLSYAkkgnaKzXa/di5YRb3humpWJRslCGZMnnIKEf943gmvbOznDK2khgHfIM7sW/JhUDvbw4fhbimcxEGDOoRE4+uK43p49u3WZXenkHZRKI6KFYsjG4rAHyhhlfval3ifugwYrSdi9z3+zi8Hts48wCln1rIgGAYPOCCJ3iKr7S2CVL3EVMknAwxtkqFmSBPWcNnpJ4PvBxNlQ63U0ORgC0cKFUCCcQoAyVn8axjqXlbv4XnY1nird6TbxJlNQUDUdyEx1+gzWq7KM2z6Xbw//ALXKhdmdu27wDTEQHkFRqII5+WPZjUHuD2q1+04cjUrasCCdZJY4x8XTrXTC4zKav2xfatJFFLiivTtz0+dOIZiiqUVQs7EydsmSR8/+o1GsadXmBjouDPICdquO01tIdDOzR91WlZIwZJO3Pn7VH4fj0tHyEtIgmADuSPikbRyr5L1GOJtXmJLqSxI5SdjG3pTAJBMyGHuCM5qQ9wuzRKhgOuw5fz6U/Z4RnJlhMAAHONgOox+VA12WoJOqQg3I5TiZ5dflUwdkEH926lTEE7nVGDE4yPx9aUnZz2rgKmVJ8wwPLAwZOknJ3xipPZPE2H4jSZRCw04BGrnMdTz5T9M5X5Wc0WuGNtmt3ADpYjWBEwYOCdo2iMVHuoZAVfKDMiAVE9Z/GvXewuwjcUi5b4e5Ya6WVLoOpfKASvIEyCQdsZxFee9r9z+I4TiSoS2LV7WyRdBUID947iJUZx5xk1mZbaywsZ7ir8eVlMzuTIUkD64nGKZ46+2lbRuTbUEoASRsY9snl1PWrTtnuvxSEM1hgCJJXzJElQdQxvPr9RNZa7IvSf3ZAg9ADjAk7ycVuWM6VwBP5V0ISPbrUm9wLoV1jTJgzykxJ5R86kcHwdw/8skHZhnnpxG/y69Kuw32ahVw2uNhzAMnY8uXttWy7K7ca015BB8Szo1AqWCkQMwcRKkRJHMc6Juyblu5puIbQJAXUfKeuSdJ2mDMc6se3EReJuMDCHSAkDykKqnnBMjMczWd8liHxJVvDtjy6WYidhAMAAgiM/lTeh+HfX4hDHzrow2dSwG+6N8YkTSblrzTIIAgfM+/rtU24oe2AwmCV/8AGTBx7nOfwptDnCWg/DcQQPD/AHdpgEljIeBj57fjWdBk5+7gAjbaMe/Ietafu1ZZRxKsFINjyhcnylY5DPr71TPwWq4VDdSpxvPv0HP/AHSqOyuzyw1H4Sdw0aRIkxBJ9hkgGt8vetrSFLWrICavMY0iCVWIE9fQ1i+Hm3C5GBIPlyc/OOXKnLdswJYspxA/39I+tXus9ma2lrvU6cHcQ3W8ef3Lbn7raTP3cEEzMNA2xmrjhVDatJdC6pMgnxSCshfKY1NnoBVd2jdeYVSWHIITgxGw3qb4LXLdrytqtggSsR5iR7RJ+tPJdTayJ/dzjntOXDaWI0aoBgnSRgzkgbx/StH3072abIt2mi6yy+kgwpRtmHPY/MZrErbu28hTg7iMHqJzypPEWHuwXDkzk5mIEZ6bfStY9XU1KzrnaHwfDW3+J9Iz54wWHL552iofFb6PMTgAmFB9gRNTLlvw10lW0gkmVOd/586cfspT1wcEgbc9hmsbb053e7Wu2HlWKBdUwFESFBkNg5j+1XfB8R4lxGuXGeWUIGYkiWXXlmgTJwB7VllsNbuMBOANMHOZ2jnVnwMB0aSAGBicEgyZxWt8Jrki4utIckKoldXmgco9PaoT9pu5hivh4BVSonTnzcy3ttV7xg0FlBhVZhv0O34fjVLc4S2ATB949ttsbn51mZLpP4a+kgpvpPlBb4hEMDqEiJgcuWcVM7p9ujhAdJJmAdSxzyN5EGfwrO3LrzgLAGVnMAYJjJH4052M0OzCIkeXkZzME4xjM1ruu9s6bvi++d8ufDRNHKWnlvMdaKo1urzM++ifnNFa9Rn9nbGCNlhPlON8HHv0pEVreL4DxIAuQOekcummcGoD92mzDgx155A/mK5zOfLSiVyNqVbvsuxjM/Orcd3H0yWXfYZ/Ln/WuL3eYn4wBzJUj6A71e6CsucQ7bsx+ZipHZqnUHBgrkczPKKvbXZugeUBgAMkZmM/Wo9qzbMm7b0yQYEjmJ9jnryNTug9T7r8dZt+HZZy11ylxFj4taSCGidvX7pHoYvfDh7vE3R4dptKiJEBJJ1QNoIO/qPSsr2XxC+LadWnwlABmSiopgjO4Gx9BWl7Q7zCwiKk3GZmz5ogBDLgLMnV6bfKvPnbvh2x1Z/ou3x3FWVuDiyPCYFBpIYywuSkA4IBWJxE0/wfY3BX7IeXtHbBDKPjInVsSq5MgSNs0ji+zeI4rhLdxwDN/wAtu3Pi4VgRob7wOd9jsIza9l8eOEtuGsrbu6FBQr4bkHyglT8SGTDgnmNxSW65SyWsr3k7LtWChs3Ge24UhmAzIJxB6Qcj7w35UNu0BIBJWZg5nLSNs7n+9SH4lmt2rbERbECFjdUBnkfgprR0Me1XblbzwurXeK+qG2Lk2iukoyKwiIghlOI/Os5eVFwHgc1YGCPbE+4NSUkf3/qP50tAD5WAzy5mfakul7vtDv6CjAeGZIGkGIWSYz6x9KY4fhrizqUacnBO0YAita3ccPbRrQ8RimpkAAK+YgKCTBOCYx85pjif8OeJS013SyKo1FdaltIyTAbIA+fpW5kuvxV9zuFe9de2cvdsOigH75DaRJIAggEydsZmo3aXd7i7EPcS2QC1ttBOlCIEEgACREQT6waOHsXrZL2rxBGzY1Af19RRPEXEINzGrVpzBeIJ94UfMZq73eDizRjg+NYeU2pAOSJJkj8cCrexxiwB4ZAjAgf1/kag2eIbZlOrYZB5cv0ancL4JUtcuGydxqtMVJjHmWYM42rGU2zqpNm+pAKEQRjO3yrqMCJGTqaZJ9CPwqDZIuK2gBmVS0FlnEbBjLHMwMwD0pHZS3GXIZzuYBaCzNExt5QtY7eKHfsEsSQpBiRGMFs/Qjnyrt7sW0w+GPUE/kaBxPoR9etdYsRAY5+oqby+0RbvYFvScEmOR/LemX4QW58l4eqMY/A1MuX3GPxA/X6NQrTuHBZgd5gR0gATiD+ddJ3fNCE4hACXt3IIzrUEY25kz7HrSH43hWBAbS0ECQwA9MirVb87Sf170m5ZV90WesLnnz507v8A2wniVF5nZXBDMTgzBOYyetVnaPBkLBODuxHlUfM+wqRf7O/0hlHRSvWq/juB4htSi4Cm0TE+4M/hWpf1dqq7aKKdA8jSA+7exjkYOKd7KVlflEE5E42MT9KBY4m2jWwDpO4EH6etSuyjc1DxBj5atvX/AHrrvgTWuDlgdAn9qKlao+9Hy/tRXPuQ14rADUACectED9e9LN4jOgH1Af5c4qcCpH9f1iksR0/H+VY3+G0J+MufwhA6E/3/ACpxOObbQQSesRvmf1vTgdSeR9OcR7/n1pq/hgAYU9B784/Qq8fRCrnEEMAyj6hpMYnNdbiJ2APvyzTVu8FYABz1KxBmPvH+VAD6o8JfDiDkzO0ZJqcHCRZtINwMeaBGPTA65+c+gf4Xi9LaoDjoZiRMSek9DUW3wo9efoc75pVx1T4mA/P+tQ39N13L4j7Rbbh7qhbcs9vRqUhwUJYGcQ2mIiCGzkU3/iT2oLjWIaSodSwgA/BM/MH2mqTsrtHw7LBLy+azcKBfiBuOLRBkctBbpmdziL2jwoVLdudRQ3ZMEEzdYAkddKilvLpcv8olm4p5/Qz/AGpAcE4j54rn2PEAx9aR9hgHYzHM8tpNThyP6R0j2FcYemI/W9NKqRpMdN8R7zn+9DItsnmpH3cTAPICBy6VdK13c7t8WIt8y7c4XSVJxIwdfTfWelO2u+d3iEvq+hQlliQCSSRAKZ+8ZwANxWNUjMZJz0+n1GPenbMLqOJYeYLgn3jFSzTczscULy+lcVc4OOhppgrGFILDlzj2FP8AnXBGR1o5kQeax6zP6Ndt2guF+HPODSTdYzkdIpDudt99yN/arzV2vO7HZ9u/xPh35For8Q31GAuSCIydx/Opfb/B8NwvhfYOIuFtRtuPEUsoDKZlYkCTgkzAHKqHswFTcYHSwUEDeYJbnj7o/Gq/jHuFp0mD95Tkc9q3G9yR6fwPZipYW1FnidJJU3JUqNbErPmKnUx2OM1ju/XDNZvWwqKq3Bpi3kEyTMGDqjy4AmetV3D8fxFty1tmhskFQRlfNg85mrHju0zcThmk+LbJBOnfQVZDvvDEH2NN8tbxqt4Ps65e1eGRr5hg07MYAAMEQ2DUp+7fFhZOgxvDyG6QTH4wPwq77S7Rta7d60XF1Wc+UCGhjGpsHzAyN8SDMY0NjvFZ+yi9plTcKMHA1LOonfeIG3UUv4uOOPy82S6WwVYHeI/KDB+VO22j/UPQj+tenW+9PDKEFt7ZLjToGk9Y8vSfxivM+2L6LxF0NMLcYKAMQTO/LJ2rGt3SZYTWyzeHXFIIB2j8qTevcMWgkwMxrIER71G4hiJ0fDOJ6cs9flS4ac7Dl2yZ2BHTI+dUvalpQcLB5wfltNWvZyNevLYQoGIJBdZEgE7rnYHYHatAncvinUN+4YECDMwekha3jLCYvOzeflP1NFX3F9jX0dkPDAlSVJDACQYOCwNFdNHbTpLTsfl/vmnAsxAjrRbv8tz6fhUhR8vT9bVxtZQl4MTOpvwEx/uR86kJbxjPvv6VKAA9fb9TTb3hvG20mpu005btnnEegilBBTfjHH9D6+n6iuyd/wATz/of6VNGiwAZEH+1RrnZdtzJHIjeNv1+FLN8QI3HMbzH9M0jU05Pl5ief6+dWSmil4W3AB1EBdH/AIglgJjkZp5bwyZP1neT+ZpkoCQFz7cp5z6n9YynyjrG+8SQTHriBT3VJB2wTn5/lXGSY3pjUdyB054j+dKeYHIRIn+2amkOeF7/ACpDcODvvnf/AGqPcutyn8eX51xOK69MevtV1Q/4PMkj9dRQlqfXG+K7b4mAMb5g/OgXlJ9fTP16e9OR04OBEeuBSb/EsfiP8x9JpW4bSd/z/rio/gHmxI6jf8utJoFtl5EDM7QSCfx/vQ17pmdvX60z40GDAO+8zB9eYneuu43EAHAkRzPpjpvWtB9L3UAdfbpvtv8AWk3C2CPMPbpvt0FMLEkEnE7+30YV03F67kdQOhGOX96uhJS8Z6Hn9c70JePpkfLeP5gVDu8RGS2PXbO35+lKXiAdgBy9pEHPTn/Op2icSRAjb1M55+1OXTqUKRK6if8AyIAkzzjFQRdMGT7Dl9fb8qOZiRHIzjqQOkfl86mlPeGoIYfEDI2weufWaVxTB2dzMuzMfcnaOnIe1RFIHX55H6/pSRcnBMTsRBHrn5VrRunjbU7TG0e/vSXx94+8YppsHfYevLff86Urtt8J9cg/P9bUQrh79y1cF1CBcEQ3LBPQ9CQQTmtdwnezw0ZUQgypWYEnOrUQcmIJMZNYo8QeY9DnM/T+VKN44j+gMVasysbGx3uuMsuo1EmdO25jf0iisJe4hgYg/wDxB5e9FNNeSpi9rWuTqPlg/wBK5c7WtmPOJnn0/Wao+D7H1qjeIo1hzAyw0q5iJ+I6Nv8ArXrT9/u06GDctN5WKm2+rVC6hG2G5Gt+OM6Wp7UtmJdd/wDUcDFLsdp2d2dR7fhVNwXd43FQi7bXV8YaQU8zqJ6zoYx6ZiRK37r3ACTcswBJPidMnlkxTxxVt/mdn+IuBj++K7/mlqf+IoG3qP1gfKqu73WcF4uIVQOZmCxUNhV5kkQIzkHYieP3WeJF2yRo1mXgjALCM7T84IGQQJ44LL/NLI++v059Z570h+1UwfEG0QKrU7rXiSAbZIJEB5JgEmABsAD9PUTH7F7H+0Bj4i29JUebY6tXOeUfiKvjgtrfaVuJ8TSRGJ+tOv2pbG11T8jPXl7VVW+wZOL1uJUBvNB1eDByBAi7OYPkOOlLTsg1DdoIf+YAN/X9QP8AelW+1reBqH9J/HnWVop2QbD/ADKz/EH5++en0rh4+zv4g98nPP5E1kKKnjg1jcZZI/4i+0wPx2oPH2uTrEdTjlt+udZOir2RNNcnaNoxNxQZ5bQZ/XKh+0bY2uge0/TI22mKyNFPHDTWvx1oiDcXHqc9R89qbu8fZaBqA+e3z9jFZainZF0079oWiZ1gzg8v11pL9ooAP3gJG/MmNs/rl0rNUVe1NL5eKtGQTI5STMnH5Uv7akzrG2IJgTvis9RTtitF/mFuMMoxExkHOQOftTi9pJGnWII3HXfmcVmaKdsGm/zFJguMc+fPbl/vXTxdrlcUe/125ZrMUU7YNMe0be4KzHpOPlQnHWztc0iduR+U1maKdsGlbikj/iL8j6/P9GkvxVrJ1DmRk7/39PSs5RTtTTSfbLX8Q/8AyI/IV2s1RTtNCiiitKKKKKAoFFFB3Ud5z/XeuUUUBRRRQFFFFAUUUUBRRRQFFFFAUUUUBRRRQFFFFAUUUUBRRRQFFFFAUUUUBRRRQf/Z"/>
          <p:cNvSpPr>
            <a:spLocks noChangeAspect="1" noChangeArrowheads="1"/>
          </p:cNvSpPr>
          <p:nvPr/>
        </p:nvSpPr>
        <p:spPr bwMode="auto">
          <a:xfrm>
            <a:off x="1679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SEhUUExQWFhQXFxsYGBcXFxoZFxsYHRgYGRgbIBoZHSohGholGxsaITEiJSkrLi4uGCAzODMsNygtLisBCgoKDg0OGxAQGiwkHyQsLDQsLCwuLCwsLCwsLCwsLCwsLCwsLCwsLCwsLCwsLCwsLCwsLCwsLCwsLCwsLCwsLP/AABEIAMIBAwMBIgACEQEDEQH/xAAcAAABBQEBAQAAAAAAAAAAAAAAAgMEBQYBBwj/xABBEAACAQMCAwYDBQYEBgIDAAABAhEAAyESMQRBUQUGEyJhcTKBkRRCobHwFiNTwdHhBxVS8TNDYnKCs5KiF3Oj/8QAGgEBAQEBAQEBAAAAAAAAAAAAAAECAwQFBv/EACURAQEAAgEDBQEBAAMAAAAAAAABAhEhAxITFDFBUWEEIjKx8P/aAAwDAQACEQMRAD8A8OoqwXs7y6pBAMHzLMzAx+tq63Z6xMsF2JgHPyrXbU3FdRWuPdJAFfxGa395lAwOo9Ad/wC1I4XutbuXbiJdYqkQ2IJI6jcV0vQz3pnyYspRV7c7AK3rlvzsEG6Cc6dQknA51K7M7rrdR2LuCqyFUB3YztoU6gP+qPWsXCxrcZiirTjOzlTEmT8JkFSNtx6g/wBN6ijhfXHpH0rC7RaKm/Ywdic7TApVvgJ5wR1/COtTcECitl3G7qWON4jwb1x7cqWDLpgQJM6uVbtv8HOBCrc+3ObbGFZfDIPWI3jM9IM7VqTY8Sor1Tjf8L+HtsQvFPcywAUKJwuiGPl5sSZyAIGcUHeTuba4YIA9wu66gGAELBgk8pYafcH0BaGKoqe3BCfvATBk7deX09qLPDWywDMwAnVABbHQdfnTQgUVOPBA5WdPrH8udTezO7z3l1LqK5yAJMconfB51ZjbdRLZFJRWr4TucbhPmKgD72CDExEVY2+4duPNdefQCPxrrP5+pfaM3qYxg6K337CWv4r/AEWuHuJa/i3PotX0vV+k8uLBUVvf2Ftfxbn0Wj9hbX8V/otPS9X6PLiwVFbz9hbX8V/otH7C2v4r/Rael6n0eXFg6K3n7DWv4r/Ra5+w1r+K/wBFp6XqfR5cWEord/sNa/iv9Fo/Ye1/Ff6Cnpep9HlxYSit1+w9r+K/0WufsRa/iP8ARael6n0eXFhqK3P7EW/4r/QUU9L1Po8uKWvZqW7yMtnWjghjuBO3kIx7+p2qNx/AW7Vw61i2+zIMqfQfmM1Ms8eNC5YAT8JnykY5nO+TPw43q27P4gv6oAPMRBPQnkDt054r0Y59PPiXlw/1OXey0Xwl0MXWMMRBPyAH5VC7v8OFN0LsHYD0AJx8jNXNxgqljsBJ9qidgm2PFM41k74y7Z/XSu3UymOeMv7/ANJjzKb7E4XxLnFqwOhrgGCQfgEjHTB+dXnb3FcHwHBatIHEm2bVplVRdJ0ldUgQAASC0bGNzU7uLwqvw73cfvb1xx1AnSB/9aO/vdI8ZYt+GAGtszMQpZ9OmSAgy8sB5epHrXlzylx4dsZZXgt5zcMncARHMD0HP2HKl3+HNvDalYgMARgggMD7R9K0jd33sur8Qt6xbJVTdKOjaXfSzENpBHh6vIs4HvFp3i7jXEv2ODtXEu3ytxmZWCjwQFZCxZoXzG6smCYHUV5LHZhbPEThvfH6x8qm8PcJY6c6VJMjEDc5xEfOtX3S7m8MeK8HjL6qpUrKOMXdSgLqZSjjJB0k749LXv1/h/Y0faeCdfAEW2GsvDqW1Mx+JTpAJECD1mpoYLiryg4DAHcwJkDPtzMeo3rVdye9rWLT8MwJRyDZcjUbN2R5wGIGkwJAjrnaszx3Yt7hiVu2oGow8MUOloOlhiDpIkZ9q0P+FXHm12jatsguWbrBGRjKgn4HAJguCOhwWHrSGnoXaXB8R4HCXH8O4bxCo1tDMEeIJEgk/FBEYJB3qZwPdrh+O4IXb2oOVZFYn4QIVekgFViIECOs67vPw9hVN7iHuLbtqcLOlTIOsBFLBhBE9CfSs3233gtNwKjh8m+PDtJ8LnEEwvQZ9SfWtzkrz7v/AN3eH4M2wrk2XxoADP4qzLMTupwNPVvQA+f8fxCsNPhlc4ZpkDoMTG/WrntHtO+82XCsmoqLZ0oUOFmY1AQsHMDntVNx3Em8fhRBGRaBCnO5EkD5VbZ8Mo/BvmGMCCfUkCQJjmeXrWp7K0eKhR/KcFWkQCInUBvyGPnWfsdnltRWDgFRtIDAEgHeP5cqve7F8WyFYBgWhViZUwDpJEDI2ME53rXS4ym0z9m6K0krT+nnSStfXeMzFcIp0rXNNA1FEU7prmmimooindNc00DUURTkVzTQNxXCKd01zTQNRQRTsVzTQMxXaciigxDX0RG1JqI1KGRmEbn728TEH12Eyjhrt2VuQAWC+ROcAnZTj/t9sU4/EgAa1aVZS/hmGtFlwZ0yVMkwTmAs71C4PhHI8QtCapIfUofqR1Jicxk9a/Pfr2Ly/wBrMyBQPLpgQ/xR8eYyRgRHrnEwLHGsBn4T5GUHRI1AwcSpMHzR+dISwNWq3dW3A1LLQ06l8qnn1I3EnFc4ZtJVnjz/AH1YqNWkQJgj0AGJncZFuVt3Ukk9m57k9ttbKoxHh8wpSFIVizEkjEwSQTke9ant/vovCWhcW21zUGjIUArBIOogzBn5H2ryjs/tXTGtNhqBD50g6smQBAH8+QjvbXGG7ZQOzDU/iOibkFQVzkTpLMcAcsmus6mppPlpu2P8XrPE2GtXOEOlgJBcMJ3P3YI5V5JxDguxXCkkicYmQN65ctkbjnHzHKk6egrNu3RZ8HcbGdsHE/o1f8B2sEVrgLeOGMNC6CGGQyHfnyg6jI2rO2LBUCMgiTggAZGZ9vx571M4eQZww2wOfuPmKzeEb/s4J2iyJ9q03B/yuIuMBd+H4TJOokNIAIHlgb053M7Kt2O0bRvvb02w5GpD4YZdRgPcCeYNqM6TBEcyRgb5YDWjFWUyCPiBwREcwQCDgjFav/8AKV254BuWrZayM4y7Rp16j8PsOpznFllI9x468l+3eQNq0iGCzqB0619ciCOteH9s2L4dfBt3LN1Q2oalSJl1UkvLNpUmZB2xzpvgv8RuItcV9oc+JqILor6UIxgDOkAACPTO9e1/aLPHcH9qshdTWnVWaCQDhlOfTqN9xNa2r5o7dt3rlxrjKAxQXG0iCVIB1HqCIYn/AKs70zwLjPnj32g4mJGJzjoK0PFdtPeFuxYuCDwlmy3wg+XNy0dbABS7+Y4B0jPKqjtfu3e4Z2W8kOGVYJXSSwUrBUmcEExtImDgv0N8TxBUgIxKaB5TkKCFMAnqZbHStJ2BwB4gDLyjSzBtJUEAiBG8g1nOO4O5ZbSystwIA4zIIwBA3kQeYgir7uLx+i4AxhHMNJwpOxOMAH1rfSynfO72YznHDdpaIUAmYG/X1rhWrO7w0A1DKV9eV5KjFa4Vp8rSStXaGdNc008VrmmqpnTRpp4rXNNAzprmmnitc00DJWuaaf01zTUDOmuEUu+4VWY7KCT7ATRIieUTTcNG4op3TRVHmPC9oJcBERfLKQFCJaIBBIfUYjffmY2JlfF2delw3hJqKa28rBsEiFkFR/rwDq9Krezr1sCHAJgrGkkxvM8uYJmY6VZTwy6v+bCR4pSFM5AKFvI4AI8p9cmvz/t7PaW/FaH8RYbAnKnTBEGOQwMyD7TU25xIKnXLag2lVVfMhIPlVOeRy2AE7xXjtIXLQQXJuZG2kIghba6t2HmJjOwPsnsvi0sG2zMzIzgsoCiYOIMyMz6YGDtU7UNW+NTUfCts5nGosx077A9JEfjirNeB8wDMWWA4A8p1R5iAgIAJlcepzFO3raElmCloA88jBPl8uzjScsST+VQWc27hJUgtJAPMnZlOPKSNtvMY9G+BB7S4Z3hirLpGlsKFU4AUBdgDKk+21Vi2yASp+XP8P5dPatG3AC5qYASRCGABp0DMBtOwP4+9U9zgdOdWSxBzgD16kn8B6itS8LsxduMSCZAgEAkkfnMGnbTagCG0gGPin2xO29R7/DEHGec/jiaL1xWJOk+ktLTGZ5ET+Va1Ba2sGcaGw25yTGQf96hXrBtiSff+W+a7wZOBrA28pJ6yZ6Z+tTC0Qp+KYyN8GM8xn8RWRJ7nfZn4q2vF6/CYwSu4nbbMZ3Gfeth/iL3te1aTheAB4bhJYSjEPcMCZG6r7YM77qPO7FjUTELpUsZbG4XbJ1SdsbUdr3Fa62kiPQQPYTv7mM/WtShPZlq2Wi6zKJHmUBgJMSRvieWcGn71xg63fK5LalBYtgN5dWQQIAGYMdKe4gcOq2vDZ21ybikgaX0iIxiCTBMzn2MS1w10guqs1lI1NEJA3Bn1nG9FTZe9c8R4UmB5BA5gAKo6fl71a8LwygCWODLOqkkT1gwfhnkTJ6ZgcJxqooAC3c6iAIGnT5lggc2bMD0POvYe5HcCzfs+MzaluAFWVdKnJ1KEbZZAHLYRjdjZbyl2c4PFtM6vKM+kYySZx600yVrrvdNLNuLbQqqBLsMAep5VT9qcfw/DKQ/hvcKeS2oLlmyBlepHI8j0NfRn9GExee9O2qYrSStVP7TWwYZGDaohfNgbn2FWPBccl34TncgiCMxXXDr9PO6lc7hYXprhWn9Nc012ZMaa5pp8rXCtFM6a4Vp7TRpqBjTXNNPla4VoI120GBVgCCIIOxFUnZFvTceySWFojSTqGCJgnYxqwM7TWj01X9mcMRrZjLNcePRQ7AD0rlnN2N43UqRFFPaaK6sPGeJ7LjKnSxbSLdwjUcwYYDSc+o3+s+5wdpiq+HcXdYVgx1TmQYJ5nHp6xMtdpeCRduEvMBFLZ0qRDNbO/l1DJE+8God+3w1+4SEfXcUkLa+EPzMGSBuTyjb0+DuvYrrlpbN5lZRdxEC5CmQM6h89/TcbyPsqOhuh2YIVDIMPGwhtOfu5086TxKWtBULceAwViYNvmEO6kDLY/wBXLNMJfuW9LE6CsCR5X06uQ2mREnOOdVU/iOIY2iyMCinUlsglkWcnWoUHOMj0pdniS4EHU7Swh9Kg6hqU+JA1AAHBMnmaZXtZPKxLYJGmBtA0sDpEEnkZiJilcNxiXGuDSYaCF1IGOQWliJIkHEgkRmoh3ircxcR4IuFSoVQQg2IAkfOdz8zXi0BqklhPPGPXlVlbsQraVtRqKnBnUDkam8pEhRjqOs01rKkST5oyAOfPeI+v8qmxXPwAnytkciOW9NXOAaYUFjpkgDpg8+v51fcPxgnB1wIOImZxIOxFc4hSVhWIgmB0O+PnWplPk3VH/ljgHVAggESJE/6v9Pz/AK04OHZ10gTpBYkSYhQWMjEaVI26ZOK2/Y/Zv2jhbttQblwaQGZZCLIYqpMkMZYAxHl96z/aN1Ags4JS5qEEs2FUN4hJjVgCFBjTAxlu1w1Nky3dIFjjchecDUxJOoADGTtOI22xypni4ZtQgAATMb5mkPYCqxx8I65ODI9fwgn0pl0/djM+ZifX4QPz/GuTSx7L7TSy+p+Ht3GEaAzuNBhgDOqCJIMH/TiN6f7Z7a8e5bi0LaqE8ssUOZc5Y6wzGfXptWfRasOBCYN26NiujzlgNMDYARJgZPOYiqJnCgBkOnTLawroxEydlj4cdGjSc16J3B7W8Li1L3byWmuhRoZij48tvzTqVZUbyAdumE4ZTxnEorPduatIGfEcqq4EyJ0rn5H1r0H/AAb4i2vFm3dtly2LXl1LbdNTEliZVgMbY65MyzlHs3eDhr12wycPcFq4YAYiYHP2Pr/vXg/eOLN790QCs650kS3la4QQVLbHJ3KQAQa9o7z94U4a2S123ac4Q3GjMgSBBLQSMRHUgZrwfvFdbxbhN604vDU1yzpuDzSuhWWI0g6TpxyyKZRUS4+l5Ys9v6GOUyAJmOo361M4LimsXCUMzhWgatOGiM+n15VCeyD5IKgCMLpJj4XKuxg7TBg+lR04VQsMSW5wTnYwM539Oe+IzvU492Ho/YfHm/b1FQD6H+XIfX3qwKVhOB46WtqP3QUQziSOoLcjOR9a9CC4H6/DlX1f5urc8eXnzx1UfTXNNSCtMcUxVSwUsQJgbn29a9FrGidNcK1m++XaNy1pUHSlxYmThgwLDAnVlRyxO/LJntO6uoG4T4hOo4gjmIjpJn85rz5/0zG606Tp2zb01CGEggj0M10rWe7mcdb0eGzKLpY+WdxAiOXy/rWoK12wzmWO2LNXSPpqPwaeU+r3P/Yw/lU7TUfg1/dr6yfmWYml/wCUWTijTXaciitMvCeIveHcGFcqd2BIM8ipOkxvgQasm7TZ1dEtCWWNKgaVGoxp57RmfoMGrv8ADtDMJKBioBMmdtuuRtzIrnAyp1LpJ6Y9NweXL6+4+HqV7V3euvZNtWZApjCgMV83wsWGW0kZiB600/B2TcUup8N4zq0opyWk8jsBsDk+lQBfS46gW1tSfMxYkZxOdhmefpUybXmVbi6UOx/5hIAMCPlPQexqeyI9u0hcpZeBmReIgmYgQDLbch+dO8DwYUq40s0qNJEjnJI3jbIxk7VJ4rhbpY3PBJBj94iiRkKZRfeJInPrXLa3SD40LpZiNevU2iVfygg45kkbH1NNqctXw5loOTkTAJ5QvmiZPQU9w7aXVWdipyZUqCCJO8coHPJqueXkWlEEQG0M0RE+aWM5O0kY9K7w3k3tkhYGsltGIEZMdIHSpYh/iWVtWIgwwwvtJG4nn/Woz3CNgc7QdQmPxNO2bZ/7wcaVzvHI89sD+dNXuGUgqQRmRg46iRMUkEyz2s6LKlxyOkkH1mM70xxpD2wyouskGT8RxtJOeuczS7dghZCknpAysc9UekYpNmWUhl0uOQ5xHI4O4zV3oU/E8a7LoY4kGPUCATPPJ+prr2z4SEYkuN/+2ldop5icA9Myc8/XP0FWnZtkXLSIoYvqbTAJ8pgESPvE6QPY+lbnKq21xUACBPX1x6+31o4izpK4MM0xEahOYPPbYn86n3OFcf8AFSPMVUkGdSgFxnM7fOekUcAFOVAMA4b7oIIJiCCfvTyPrQ2vvtoFpeIshbD6wieHgqfCiSQDLSjTIkyB61p/8MLjNxd26Vb92mWIA/evi5tyMHaZgEnNZTgwbXBvpIhuJWZE4NogjP8A1aSfbblWw7tdrpwrpY8MeHcACvaYXPEuSF1BgciIBAmNPvXTpyW8s5XS4768Fbv63dLmtkUeIoLKiAmYG0wSIiWmNprAfZw1wXbd1pUky7KG1S069dwHWQYOiQPcwfYrtlWBBAI6ESMGdvevJe8nbtnxTYs/urWvzvGpmmBgAFgoXYalnVBHXt1MJOWJbVPxHF3QNKzMnUkEE7bhgBttG3pEVG4e/IUhQMQ4gyDg4HqJxyijs9YZmBkDUuon/wCoGn4tOefLbEtsqXXAVlVgdLH4QSJzIERj4vrXksdFyt98HU2nVCk7xEiA2QIIiN+W2PUezgDaTSzsIwzghj6mQK86DXraoX4csgVV1T5HU/CC9o6TtM775GqvQOwrIKBxb8MGdKh2IjYnSQAMj15HnXq/m4ycc/ZMK1H4y4ERi20H3qcVqv7W4NGRmZSYUnygljGRhQSfYV7bbrhzjybvH26b5CNkpcgsMIwJIMr1nIPIAjnmsV/MUImD8Q5ase8DG3882HbYtLcL2iAHVCy7BTo867ZIYMefSqi/xoDAKIPwliTkYExyyJ+Q+fy8t/L1LTsriNF1SzaNBXK5yANW3Tpj5V7Bw95biB0MqRI/p7javGbhJuGdRCbjMxJA5HVHXl61pOx+3L9iyptjVaVoI068nYF1wJx05V16PW7OLGM8dvRdNROz1/dr7sPo7L/Kovd3td+JBLWtC8mG0ztnnU3stItn/wDZd/8Adcr2TOZWWfrlrUpzTRT2miuu2Xz/AGOEu3SSTDjbUTqMZnJmnrPC2ngkMgBIZV87E5gRy25+tNWeLNtQrWRGTqEpcJIkSwO22PT3pHFcbquFkdlwAJwdobI5TPyjnXxuXrSeM4a0oAgzzOFaATJgjPwnp+Oe2bVlWi23iEHDEGD/AOLLnG0rv8jUOzf0a9GoyPvAEbCSRtucH261xOIKsBEmPuwGk8sgwQcYFNCyTjWBFxB5yZJLbbkFticbExtzFd4rjA6m4+XExrGpTq0iANUwpBInaRjFVpRnLsYDAyQAJnf0xg+vpUzsvtEDxNeSwmd8wZ36zJ3zFSz5DPD+JqLWwwbV8OmE1HlG3sI2irC/wkyzsFYxqUqpb0gTERIgRTX2i4dCq6MkbgHPQspAJIgRyEe9RL1lpAMgGSIUScEHbb+9TQmWuORHARwV6GVAz+eTmedKHFHn5TiDGDif61ScRwjJuDHX51KbhLgsreKkJq0hjOTnad4jltIrWtmlmWZ4lhkDDZ22gjP4UzZ4xW1SADMTt7egNVrcSCdjkAfMEZgR0rj3jLEMDO+AJn0qdpo92oyyNPxGM9QeeOfL5VJ46yUThgmrUyF9PobjacD2Oaaslbg5C5DHYgRBGkESWJABBMAGferrtCw5JVF1FbNtgNBZ40l2AjZFWWM8hVX4VvAl1bXeGvSGIS5qhwVZHMmMDmR/pqVY4z7NdbwX0MyhTrUFIIUxD6sxEN6YOaveI4IWOB4XiS2t2u3D5YPhA2o5ZDDTMEmMYqn4i0bz+IRrkGCoBJKLtGsAmBIEZ9a3usrTiL63uFfxCMX1Mqeq3BuOckCfSpnYXaYsoyhdIDag0IzAzJjUCwTlgb/eBqo7JKNw96Mee0wnzAZZBIPxbbepp7tWytp1A4i1ddS6kAt4WnVtpErJ3hSIBjOamNu9mU29Ov8AbKvw7hWDXWUhRbDnU2mYXT5gQCJPIkZwaxVzgfDdV4i2GYIbiW7gXVqglm8uBaBJZtemdOQSMs90e0rKXgrXDbM7wzZkwVCEBcR8Qf2Ow9N+x8PxKGVS6rQGJAltMEBoAn2OPSvTje+frjrteMX+yrr3Rat6LlxbYyD5UthCwGnTCk7gGN5IzIc7vdk3OJBRLSMy+U/vNBWDlipYHbHr+XpnZ/dZkZy9xSlwMCqJojVuVKwASPKQQcbHNY3sAjheJcq8sj3rZ/dyrKLjCRpYZPlO4AiMRnnlhMbLW5d+zW91OxL1kl7/AISmAAlsA8oLM0fFuMTMnOc6MrTfC8daulhbuK5X4gpBI/t60+Vr14SScON3TRFJZJrJ9ud/bNm54VoeI+plY7KpGP8AyzO3T1FXPZHblu/a8TUFOdSEyRBiepG2QOdJ1cbdbXtrCd8+6rfuntZt6vCZVHmBLsDspLSYAkkgnaKzXa/di5YRb3humpWJRslCGZMnnIKEf943gmvbOznDK2khgHfIM7sW/JhUDvbw4fhbimcxEGDOoRE4+uK43p49u3WZXenkHZRKI6KFYsjG4rAHyhhlfval3ifugwYrSdi9z3+zi8Hts48wCln1rIgGAYPOCCJ3iKr7S2CVL3EVMknAwxtkqFmSBPWcNnpJ4PvBxNlQ63U0ORgC0cKFUCCcQoAyVn8axjqXlbv4XnY1nird6TbxJlNQUDUdyEx1+gzWq7KM2z6Xbw//ALXKhdmdu27wDTEQHkFRqII5+WPZjUHuD2q1+04cjUrasCCdZJY4x8XTrXTC4zKav2xfatJFFLiivTtz0+dOIZiiqUVQs7EydsmSR8/+o1GsadXmBjouDPICdquO01tIdDOzR91WlZIwZJO3Pn7VH4fj0tHyEtIgmADuSPikbRyr5L1GOJtXmJLqSxI5SdjG3pTAJBMyGHuCM5qQ9wuzRKhgOuw5fz6U/Z4RnJlhMAAHONgOox+VA12WoJOqQg3I5TiZ5dflUwdkEH926lTEE7nVGDE4yPx9aUnZz2rgKmVJ8wwPLAwZOknJ3xipPZPE2H4jSZRCw04BGrnMdTz5T9M5X5Wc0WuGNtmt3ADpYjWBEwYOCdo2iMVHuoZAVfKDMiAVE9Z/GvXewuwjcUi5b4e5Ya6WVLoOpfKASvIEyCQdsZxFee9r9z+I4TiSoS2LV7WyRdBUID947iJUZx5xk1mZbaywsZ7ir8eVlMzuTIUkD64nGKZ46+2lbRuTbUEoASRsY9snl1PWrTtnuvxSEM1hgCJJXzJElQdQxvPr9RNZa7IvSf3ZAg9ADjAk7ycVuWM6VwBP5V0ISPbrUm9wLoV1jTJgzykxJ5R86kcHwdw/8skHZhnnpxG/y69Kuw32ahVw2uNhzAMnY8uXttWy7K7ca015BB8Szo1AqWCkQMwcRKkRJHMc6Juyblu5puIbQJAXUfKeuSdJ2mDMc6se3EReJuMDCHSAkDykKqnnBMjMczWd8liHxJVvDtjy6WYidhAMAAgiM/lTeh+HfX4hDHzrow2dSwG+6N8YkTSblrzTIIAgfM+/rtU24oe2AwmCV/8AGTBx7nOfwptDnCWg/DcQQPD/AHdpgEljIeBj57fjWdBk5+7gAjbaMe/Ietafu1ZZRxKsFINjyhcnylY5DPr71TPwWq4VDdSpxvPv0HP/AHSqOyuzyw1H4Sdw0aRIkxBJ9hkgGt8vetrSFLWrICavMY0iCVWIE9fQ1i+Hm3C5GBIPlyc/OOXKnLdswJYspxA/39I+tXus9ma2lrvU6cHcQ3W8ef3Lbn7raTP3cEEzMNA2xmrjhVDatJdC6pMgnxSCshfKY1NnoBVd2jdeYVSWHIITgxGw3qb4LXLdrytqtggSsR5iR7RJ+tPJdTayJ/dzjntOXDaWI0aoBgnSRgzkgbx/StH3072abIt2mi6yy+kgwpRtmHPY/MZrErbu28hTg7iMHqJzypPEWHuwXDkzk5mIEZ6bfStY9XU1KzrnaHwfDW3+J9Iz54wWHL552iofFb6PMTgAmFB9gRNTLlvw10lW0gkmVOd/586cfspT1wcEgbc9hmsbb053e7Wu2HlWKBdUwFESFBkNg5j+1XfB8R4lxGuXGeWUIGYkiWXXlmgTJwB7VllsNbuMBOANMHOZ2jnVnwMB0aSAGBicEgyZxWt8Jrki4utIckKoldXmgco9PaoT9pu5hivh4BVSonTnzcy3ttV7xg0FlBhVZhv0O34fjVLc4S2ATB949ttsbn51mZLpP4a+kgpvpPlBb4hEMDqEiJgcuWcVM7p9ujhAdJJmAdSxzyN5EGfwrO3LrzgLAGVnMAYJjJH4052M0OzCIkeXkZzME4xjM1ruu9s6bvi++d8ufDRNHKWnlvMdaKo1urzM++ifnNFa9Rn9nbGCNlhPlON8HHv0pEVreL4DxIAuQOekcummcGoD92mzDgx155A/mK5zOfLSiVyNqVbvsuxjM/Orcd3H0yWXfYZ/Ln/WuL3eYn4wBzJUj6A71e6CsucQ7bsx+ZipHZqnUHBgrkczPKKvbXZugeUBgAMkZmM/Wo9qzbMm7b0yQYEjmJ9jnryNTug9T7r8dZt+HZZy11ylxFj4taSCGidvX7pHoYvfDh7vE3R4dptKiJEBJJ1QNoIO/qPSsr2XxC+LadWnwlABmSiopgjO4Gx9BWl7Q7zCwiKk3GZmz5ogBDLgLMnV6bfKvPnbvh2x1Z/ou3x3FWVuDiyPCYFBpIYywuSkA4IBWJxE0/wfY3BX7IeXtHbBDKPjInVsSq5MgSNs0ji+zeI4rhLdxwDN/wAtu3Pi4VgRob7wOd9jsIza9l8eOEtuGsrbu6FBQr4bkHyglT8SGTDgnmNxSW65SyWsr3k7LtWChs3Ge24UhmAzIJxB6Qcj7w35UNu0BIBJWZg5nLSNs7n+9SH4lmt2rbERbECFjdUBnkfgprR0Me1XblbzwurXeK+qG2Lk2iukoyKwiIghlOI/Os5eVFwHgc1YGCPbE+4NSUkf3/qP50tAD5WAzy5mfakul7vtDv6CjAeGZIGkGIWSYz6x9KY4fhrizqUacnBO0YAita3ccPbRrQ8RimpkAAK+YgKCTBOCYx85pjif8OeJS013SyKo1FdaltIyTAbIA+fpW5kuvxV9zuFe9de2cvdsOigH75DaRJIAggEydsZmo3aXd7i7EPcS2QC1ttBOlCIEEgACREQT6waOHsXrZL2rxBGzY1Af19RRPEXEINzGrVpzBeIJ94UfMZq73eDizRjg+NYeU2pAOSJJkj8cCrexxiwB4ZAjAgf1/kag2eIbZlOrYZB5cv0ancL4JUtcuGydxqtMVJjHmWYM42rGU2zqpNm+pAKEQRjO3yrqMCJGTqaZJ9CPwqDZIuK2gBmVS0FlnEbBjLHMwMwD0pHZS3GXIZzuYBaCzNExt5QtY7eKHfsEsSQpBiRGMFs/Qjnyrt7sW0w+GPUE/kaBxPoR9etdYsRAY5+oqby+0RbvYFvScEmOR/LemX4QW58l4eqMY/A1MuX3GPxA/X6NQrTuHBZgd5gR0gATiD+ddJ3fNCE4hACXt3IIzrUEY25kz7HrSH43hWBAbS0ECQwA9MirVb87Sf170m5ZV90WesLnnz507v8A2wniVF5nZXBDMTgzBOYyetVnaPBkLBODuxHlUfM+wqRf7O/0hlHRSvWq/juB4htSi4Cm0TE+4M/hWpf1dqq7aKKdA8jSA+7exjkYOKd7KVlflEE5E42MT9KBY4m2jWwDpO4EH6etSuyjc1DxBj5atvX/AHrrvgTWuDlgdAn9qKlao+9Hy/tRXPuQ14rADUACectED9e9LN4jOgH1Af5c4qcCpH9f1iksR0/H+VY3+G0J+MufwhA6E/3/ACpxOObbQQSesRvmf1vTgdSeR9OcR7/n1pq/hgAYU9B784/Qq8fRCrnEEMAyj6hpMYnNdbiJ2APvyzTVu8FYABz1KxBmPvH+VAD6o8JfDiDkzO0ZJqcHCRZtINwMeaBGPTA65+c+gf4Xi9LaoDjoZiRMSek9DUW3wo9efoc75pVx1T4mA/P+tQ39N13L4j7Rbbh7qhbcs9vRqUhwUJYGcQ2mIiCGzkU3/iT2oLjWIaSodSwgA/BM/MH2mqTsrtHw7LBLy+azcKBfiBuOLRBkctBbpmdziL2jwoVLdudRQ3ZMEEzdYAkddKilvLpcv8olm4p5/Qz/AGpAcE4j54rn2PEAx9aR9hgHYzHM8tpNThyP6R0j2FcYemI/W9NKqRpMdN8R7zn+9DItsnmpH3cTAPICBy6VdK13c7t8WIt8y7c4XSVJxIwdfTfWelO2u+d3iEvq+hQlliQCSSRAKZ+8ZwANxWNUjMZJz0+n1GPenbMLqOJYeYLgn3jFSzTczscULy+lcVc4OOhppgrGFILDlzj2FP8AnXBGR1o5kQeax6zP6Ndt2guF+HPODSTdYzkdIpDudt99yN/arzV2vO7HZ9u/xPh35For8Q31GAuSCIydx/Opfb/B8NwvhfYOIuFtRtuPEUsoDKZlYkCTgkzAHKqHswFTcYHSwUEDeYJbnj7o/Gq/jHuFp0mD95Tkc9q3G9yR6fwPZipYW1FnidJJU3JUqNbErPmKnUx2OM1ju/XDNZvWwqKq3Bpi3kEyTMGDqjy4AmetV3D8fxFty1tmhskFQRlfNg85mrHju0zcThmk+LbJBOnfQVZDvvDEH2NN8tbxqt4Ps65e1eGRr5hg07MYAAMEQ2DUp+7fFhZOgxvDyG6QTH4wPwq77S7Rta7d60XF1Wc+UCGhjGpsHzAyN8SDMY0NjvFZ+yi9plTcKMHA1LOonfeIG3UUv4uOOPy82S6WwVYHeI/KDB+VO22j/UPQj+tenW+9PDKEFt7ZLjToGk9Y8vSfxivM+2L6LxF0NMLcYKAMQTO/LJ2rGt3SZYTWyzeHXFIIB2j8qTevcMWgkwMxrIER71G4hiJ0fDOJ6cs9flS4ac7Dl2yZ2BHTI+dUvalpQcLB5wfltNWvZyNevLYQoGIJBdZEgE7rnYHYHatAncvinUN+4YECDMwekha3jLCYvOzeflP1NFX3F9jX0dkPDAlSVJDACQYOCwNFdNHbTpLTsfl/vmnAsxAjrRbv8tz6fhUhR8vT9bVxtZQl4MTOpvwEx/uR86kJbxjPvv6VKAA9fb9TTb3hvG20mpu005btnnEegilBBTfjHH9D6+n6iuyd/wATz/of6VNGiwAZEH+1RrnZdtzJHIjeNv1+FLN8QI3HMbzH9M0jU05Pl5ief6+dWSmil4W3AB1EBdH/AIglgJjkZp5bwyZP1neT+ZpkoCQFz7cp5z6n9YynyjrG+8SQTHriBT3VJB2wTn5/lXGSY3pjUdyB054j+dKeYHIRIn+2amkOeF7/ACpDcODvvnf/AGqPcutyn8eX51xOK69MevtV1Q/4PMkj9dRQlqfXG+K7b4mAMb5g/OgXlJ9fTP16e9OR04OBEeuBSb/EsfiP8x9JpW4bSd/z/rio/gHmxI6jf8utJoFtl5EDM7QSCfx/vQ17pmdvX60z40GDAO+8zB9eYneuu43EAHAkRzPpjpvWtB9L3UAdfbpvtv8AWk3C2CPMPbpvt0FMLEkEnE7+30YV03F67kdQOhGOX96uhJS8Z6Hn9c70JePpkfLeP5gVDu8RGS2PXbO35+lKXiAdgBy9pEHPTn/Op2icSRAjb1M55+1OXTqUKRK6if8AyIAkzzjFQRdMGT7Dl9fb8qOZiRHIzjqQOkfl86mlPeGoIYfEDI2weufWaVxTB2dzMuzMfcnaOnIe1RFIHX55H6/pSRcnBMTsRBHrn5VrRunjbU7TG0e/vSXx94+8YppsHfYevLff86Urtt8J9cg/P9bUQrh79y1cF1CBcEQ3LBPQ9CQQTmtdwnezw0ZUQgypWYEnOrUQcmIJMZNYo8QeY9DnM/T+VKN44j+gMVasysbGx3uuMsuo1EmdO25jf0iisJe4hgYg/wDxB5e9FNNeSpi9rWuTqPlg/wBK5c7WtmPOJnn0/Wao+D7H1qjeIo1hzAyw0q5iJ+I6Nv8ArXrT9/u06GDctN5WKm2+rVC6hG2G5Gt+OM6Wp7UtmJdd/wDUcDFLsdp2d2dR7fhVNwXd43FQi7bXV8YaQU8zqJ6zoYx6ZiRK37r3ACTcswBJPidMnlkxTxxVt/mdn+IuBj++K7/mlqf+IoG3qP1gfKqu73WcF4uIVQOZmCxUNhV5kkQIzkHYieP3WeJF2yRo1mXgjALCM7T84IGQQJ44LL/NLI++v059Z570h+1UwfEG0QKrU7rXiSAbZIJEB5JgEmABsAD9PUTH7F7H+0Bj4i29JUebY6tXOeUfiKvjgtrfaVuJ8TSRGJ+tOv2pbG11T8jPXl7VVW+wZOL1uJUBvNB1eDByBAi7OYPkOOlLTsg1DdoIf+YAN/X9QP8AelW+1reBqH9J/HnWVop2QbD/ADKz/EH5++en0rh4+zv4g98nPP5E1kKKnjg1jcZZI/4i+0wPx2oPH2uTrEdTjlt+udZOir2RNNcnaNoxNxQZ5bQZ/XKh+0bY2uge0/TI22mKyNFPHDTWvx1oiDcXHqc9R89qbu8fZaBqA+e3z9jFZainZF0079oWiZ1gzg8v11pL9ooAP3gJG/MmNs/rl0rNUVe1NL5eKtGQTI5STMnH5Uv7akzrG2IJgTvis9RTtitF/mFuMMoxExkHOQOftTi9pJGnWII3HXfmcVmaKdsGm/zFJguMc+fPbl/vXTxdrlcUe/125ZrMUU7YNMe0be4KzHpOPlQnHWztc0iduR+U1maKdsGlbikj/iL8j6/P9GkvxVrJ1DmRk7/39PSs5RTtTTSfbLX8Q/8AyI/IV2s1RTtNCiiitKKKKKAoFFFB3Ud5z/XeuUUUBRRRQFFFFAUUUUBRRRQFFFFAUUUUBRRRQFFFFAUUUUBRRRQFFFFAUUUUBRRRQf/Z"/>
          <p:cNvSpPr>
            <a:spLocks noChangeAspect="1" noChangeArrowheads="1"/>
          </p:cNvSpPr>
          <p:nvPr/>
        </p:nvSpPr>
        <p:spPr bwMode="auto">
          <a:xfrm>
            <a:off x="1831975" y="793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itle 3"/>
          <p:cNvSpPr>
            <a:spLocks noGrp="1"/>
          </p:cNvSpPr>
          <p:nvPr>
            <p:ph type="title"/>
          </p:nvPr>
        </p:nvSpPr>
        <p:spPr/>
        <p:txBody>
          <a:bodyPr/>
          <a:lstStyle/>
          <a:p>
            <a:r>
              <a:rPr lang="en-US" dirty="0"/>
              <a:t>Other Land Covers</a:t>
            </a:r>
          </a:p>
        </p:txBody>
      </p:sp>
      <p:sp>
        <p:nvSpPr>
          <p:cNvPr id="5" name="AutoShape 6" descr="data:image/jpeg;base64,/9j/4AAQSkZJRgABAQAAAQABAAD/2wCEAAkGBxQSEhUUExQWFhQXFxsYGBcXFxoZFxsYHRgYGRgbIBoZHSohGholGxsaITEiJSkrLi4uGCAzODMsNygtLisBCgoKDg0OGxAQGiwkHyQsLDQsLCwuLCwsLCwsLCwsLCwsLCwsLCwsLCwsLCwsLCwsLCwsLCwsLCwsLCwsLCwsLP/AABEIAMIBAwMBIgACEQEDEQH/xAAcAAABBQEBAQAAAAAAAAAAAAAAAgMEBQYBBwj/xABBEAACAQMCAwYDBQYEBgIDAAABAhEAAyESMQRBUQUGEyJhcTKBkRRCobHwFiNTwdHhBxVS8TNDYnKCs5KiF3Oj/8QAGgEBAQEBAQEBAAAAAAAAAAAAAAECAwQFBv/EACURAQEAAgEDBQEBAAMAAAAAAAABAhEhAxITFDFBUWEEIjKx8P/aAAwDAQACEQMRAD8A8OoqwXs7y6pBAMHzLMzAx+tq63Z6xMsF2JgHPyrXbU3FdRWuPdJAFfxGa395lAwOo9Ad/wC1I4XutbuXbiJdYqkQ2IJI6jcV0vQz3pnyYspRV7c7AK3rlvzsEG6Cc6dQknA51K7M7rrdR2LuCqyFUB3YztoU6gP+qPWsXCxrcZiirTjOzlTEmT8JkFSNtx6g/wBN6ijhfXHpH0rC7RaKm/Ywdic7TApVvgJ5wR1/COtTcECitl3G7qWON4jwb1x7cqWDLpgQJM6uVbtv8HOBCrc+3ObbGFZfDIPWI3jM9IM7VqTY8Sor1Tjf8L+HtsQvFPcywAUKJwuiGPl5sSZyAIGcUHeTuba4YIA9wu66gGAELBgk8pYafcH0BaGKoqe3BCfvATBk7deX09qLPDWywDMwAnVABbHQdfnTQgUVOPBA5WdPrH8udTezO7z3l1LqK5yAJMconfB51ZjbdRLZFJRWr4TucbhPmKgD72CDExEVY2+4duPNdefQCPxrrP5+pfaM3qYxg6K337CWv4r/AEWuHuJa/i3PotX0vV+k8uLBUVvf2Ftfxbn0Wj9hbX8V/otPS9X6PLiwVFbz9hbX8V/otH7C2v4r/Rael6n0eXFg6K3n7DWv4r/Ra5+w1r+K/wBFp6XqfR5cWEord/sNa/iv9Fo/Ye1/Ff6Cnpep9HlxYSit1+w9r+K/0WufsRa/iP8ARael6n0eXFhqK3P7EW/4r/QUU9L1Po8uKWvZqW7yMtnWjghjuBO3kIx7+p2qNx/AW7Vw61i2+zIMqfQfmM1Ms8eNC5YAT8JnykY5nO+TPw43q27P4gv6oAPMRBPQnkDt054r0Y59PPiXlw/1OXey0Xwl0MXWMMRBPyAH5VC7v8OFN0LsHYD0AJx8jNXNxgqljsBJ9qidgm2PFM41k74y7Z/XSu3UymOeMv7/ANJjzKb7E4XxLnFqwOhrgGCQfgEjHTB+dXnb3FcHwHBatIHEm2bVplVRdJ0ldUgQAASC0bGNzU7uLwqvw73cfvb1xx1AnSB/9aO/vdI8ZYt+GAGtszMQpZ9OmSAgy8sB5epHrXlzylx4dsZZXgt5zcMncARHMD0HP2HKl3+HNvDalYgMARgggMD7R9K0jd33sur8Qt6xbJVTdKOjaXfSzENpBHh6vIs4HvFp3i7jXEv2ODtXEu3ytxmZWCjwQFZCxZoXzG6smCYHUV5LHZhbPEThvfH6x8qm8PcJY6c6VJMjEDc5xEfOtX3S7m8MeK8HjL6qpUrKOMXdSgLqZSjjJB0k749LXv1/h/Y0faeCdfAEW2GsvDqW1Mx+JTpAJECD1mpoYLiryg4DAHcwJkDPtzMeo3rVdye9rWLT8MwJRyDZcjUbN2R5wGIGkwJAjrnaszx3Yt7hiVu2oGow8MUOloOlhiDpIkZ9q0P+FXHm12jatsguWbrBGRjKgn4HAJguCOhwWHrSGnoXaXB8R4HCXH8O4bxCo1tDMEeIJEgk/FBEYJB3qZwPdrh+O4IXb2oOVZFYn4QIVekgFViIECOs67vPw9hVN7iHuLbtqcLOlTIOsBFLBhBE9CfSs3233gtNwKjh8m+PDtJ8LnEEwvQZ9SfWtzkrz7v/AN3eH4M2wrk2XxoADP4qzLMTupwNPVvQA+f8fxCsNPhlc4ZpkDoMTG/WrntHtO+82XCsmoqLZ0oUOFmY1AQsHMDntVNx3Em8fhRBGRaBCnO5EkD5VbZ8Mo/BvmGMCCfUkCQJjmeXrWp7K0eKhR/KcFWkQCInUBvyGPnWfsdnltRWDgFRtIDAEgHeP5cqve7F8WyFYBgWhViZUwDpJEDI2ME53rXS4ym0z9m6K0krT+nnSStfXeMzFcIp0rXNNA1FEU7prmmimooindNc00DUURTkVzTQNxXCKd01zTQNRQRTsVzTQMxXaciigxDX0RG1JqI1KGRmEbn728TEH12Eyjhrt2VuQAWC+ROcAnZTj/t9sU4/EgAa1aVZS/hmGtFlwZ0yVMkwTmAs71C4PhHI8QtCapIfUofqR1Jicxk9a/Pfr2Ly/wBrMyBQPLpgQ/xR8eYyRgRHrnEwLHGsBn4T5GUHRI1AwcSpMHzR+dISwNWq3dW3A1LLQ06l8qnn1I3EnFc4ZtJVnjz/AH1YqNWkQJgj0AGJncZFuVt3Ukk9m57k9ttbKoxHh8wpSFIVizEkjEwSQTke9ant/vovCWhcW21zUGjIUArBIOogzBn5H2ryjs/tXTGtNhqBD50g6smQBAH8+QjvbXGG7ZQOzDU/iOibkFQVzkTpLMcAcsmus6mppPlpu2P8XrPE2GtXOEOlgJBcMJ3P3YI5V5JxDguxXCkkicYmQN65ctkbjnHzHKk6egrNu3RZ8HcbGdsHE/o1f8B2sEVrgLeOGMNC6CGGQyHfnyg6jI2rO2LBUCMgiTggAZGZ9vx571M4eQZww2wOfuPmKzeEb/s4J2iyJ9q03B/yuIuMBd+H4TJOokNIAIHlgb053M7Kt2O0bRvvb02w5GpD4YZdRgPcCeYNqM6TBEcyRgb5YDWjFWUyCPiBwREcwQCDgjFav/8AKV254BuWrZayM4y7Rp16j8PsOpznFllI9x468l+3eQNq0iGCzqB0619ciCOteH9s2L4dfBt3LN1Q2oalSJl1UkvLNpUmZB2xzpvgv8RuItcV9oc+JqILor6UIxgDOkAACPTO9e1/aLPHcH9qshdTWnVWaCQDhlOfTqN9xNa2r5o7dt3rlxrjKAxQXG0iCVIB1HqCIYn/AKs70zwLjPnj32g4mJGJzjoK0PFdtPeFuxYuCDwlmy3wg+XNy0dbABS7+Y4B0jPKqjtfu3e4Z2W8kOGVYJXSSwUrBUmcEExtImDgv0N8TxBUgIxKaB5TkKCFMAnqZbHStJ2BwB4gDLyjSzBtJUEAiBG8g1nOO4O5ZbSystwIA4zIIwBA3kQeYgir7uLx+i4AxhHMNJwpOxOMAH1rfSynfO72YznHDdpaIUAmYG/X1rhWrO7w0A1DKV9eV5KjFa4Vp8rSStXaGdNc008VrmmqpnTRpp4rXNNAzprmmnitc00DJWuaaf01zTUDOmuEUu+4VWY7KCT7ATRIieUTTcNG4op3TRVHmPC9oJcBERfLKQFCJaIBBIfUYjffmY2JlfF2delw3hJqKa28rBsEiFkFR/rwDq9Krezr1sCHAJgrGkkxvM8uYJmY6VZTwy6v+bCR4pSFM5AKFvI4AI8p9cmvz/t7PaW/FaH8RYbAnKnTBEGOQwMyD7TU25xIKnXLag2lVVfMhIPlVOeRy2AE7xXjtIXLQQXJuZG2kIghba6t2HmJjOwPsnsvi0sG2zMzIzgsoCiYOIMyMz6YGDtU7UNW+NTUfCts5nGosx077A9JEfjirNeB8wDMWWA4A8p1R5iAgIAJlcepzFO3raElmCloA88jBPl8uzjScsST+VQWc27hJUgtJAPMnZlOPKSNtvMY9G+BB7S4Z3hirLpGlsKFU4AUBdgDKk+21Vi2yASp+XP8P5dPatG3AC5qYASRCGABp0DMBtOwP4+9U9zgdOdWSxBzgD16kn8B6itS8LsxduMSCZAgEAkkfnMGnbTagCG0gGPin2xO29R7/DEHGec/jiaL1xWJOk+ktLTGZ5ET+Va1Ba2sGcaGw25yTGQf96hXrBtiSff+W+a7wZOBrA28pJ6yZ6Z+tTC0Qp+KYyN8GM8xn8RWRJ7nfZn4q2vF6/CYwSu4nbbMZ3Gfeth/iL3te1aTheAB4bhJYSjEPcMCZG6r7YM77qPO7FjUTELpUsZbG4XbJ1SdsbUdr3Fa62kiPQQPYTv7mM/WtShPZlq2Wi6zKJHmUBgJMSRvieWcGn71xg63fK5LalBYtgN5dWQQIAGYMdKe4gcOq2vDZ21ybikgaX0iIxiCTBMzn2MS1w10guqs1lI1NEJA3Bn1nG9FTZe9c8R4UmB5BA5gAKo6fl71a8LwygCWODLOqkkT1gwfhnkTJ6ZgcJxqooAC3c6iAIGnT5lggc2bMD0POvYe5HcCzfs+MzaluAFWVdKnJ1KEbZZAHLYRjdjZbyl2c4PFtM6vKM+kYySZx600yVrrvdNLNuLbQqqBLsMAep5VT9qcfw/DKQ/hvcKeS2oLlmyBlepHI8j0NfRn9GExee9O2qYrSStVP7TWwYZGDaohfNgbn2FWPBccl34TncgiCMxXXDr9PO6lc7hYXprhWn9Nc012ZMaa5pp8rXCtFM6a4Vp7TRpqBjTXNNPla4VoI120GBVgCCIIOxFUnZFvTceySWFojSTqGCJgnYxqwM7TWj01X9mcMRrZjLNcePRQ7AD0rlnN2N43UqRFFPaaK6sPGeJ7LjKnSxbSLdwjUcwYYDSc+o3+s+5wdpiq+HcXdYVgx1TmQYJ5nHp6xMtdpeCRduEvMBFLZ0qRDNbO/l1DJE+8God+3w1+4SEfXcUkLa+EPzMGSBuTyjb0+DuvYrrlpbN5lZRdxEC5CmQM6h89/TcbyPsqOhuh2YIVDIMPGwhtOfu5086TxKWtBULceAwViYNvmEO6kDLY/wBXLNMJfuW9LE6CsCR5X06uQ2mREnOOdVU/iOIY2iyMCinUlsglkWcnWoUHOMj0pdniS4EHU7Swh9Kg6hqU+JA1AAHBMnmaZXtZPKxLYJGmBtA0sDpEEnkZiJilcNxiXGuDSYaCF1IGOQWliJIkHEgkRmoh3ircxcR4IuFSoVQQg2IAkfOdz8zXi0BqklhPPGPXlVlbsQraVtRqKnBnUDkam8pEhRjqOs01rKkST5oyAOfPeI+v8qmxXPwAnytkciOW9NXOAaYUFjpkgDpg8+v51fcPxgnB1wIOImZxIOxFc4hSVhWIgmB0O+PnWplPk3VH/ljgHVAggESJE/6v9Pz/AK04OHZ10gTpBYkSYhQWMjEaVI26ZOK2/Y/Zv2jhbttQblwaQGZZCLIYqpMkMZYAxHl96z/aN1Ags4JS5qEEs2FUN4hJjVgCFBjTAxlu1w1Nky3dIFjjchecDUxJOoADGTtOI22xypni4ZtQgAATMb5mkPYCqxx8I65ODI9fwgn0pl0/djM+ZifX4QPz/GuTSx7L7TSy+p+Ht3GEaAzuNBhgDOqCJIMH/TiN6f7Z7a8e5bi0LaqE8ssUOZc5Y6wzGfXptWfRasOBCYN26NiujzlgNMDYARJgZPOYiqJnCgBkOnTLawroxEydlj4cdGjSc16J3B7W8Li1L3byWmuhRoZij48tvzTqVZUbyAdumE4ZTxnEorPduatIGfEcqq4EyJ0rn5H1r0H/AAb4i2vFm3dtly2LXl1LbdNTEliZVgMbY65MyzlHs3eDhr12wycPcFq4YAYiYHP2Pr/vXg/eOLN790QCs650kS3la4QQVLbHJ3KQAQa9o7z94U4a2S123ac4Q3GjMgSBBLQSMRHUgZrwfvFdbxbhN604vDU1yzpuDzSuhWWI0g6TpxyyKZRUS4+l5Ys9v6GOUyAJmOo361M4LimsXCUMzhWgatOGiM+n15VCeyD5IKgCMLpJj4XKuxg7TBg+lR04VQsMSW5wTnYwM539Oe+IzvU492Ho/YfHm/b1FQD6H+XIfX3qwKVhOB46WtqP3QUQziSOoLcjOR9a9CC4H6/DlX1f5urc8eXnzx1UfTXNNSCtMcUxVSwUsQJgbn29a9FrGidNcK1m++XaNy1pUHSlxYmThgwLDAnVlRyxO/LJntO6uoG4T4hOo4gjmIjpJn85rz5/0zG606Tp2zb01CGEggj0M10rWe7mcdb0eGzKLpY+WdxAiOXy/rWoK12wzmWO2LNXSPpqPwaeU+r3P/Yw/lU7TUfg1/dr6yfmWYml/wCUWTijTXaciitMvCeIveHcGFcqd2BIM8ipOkxvgQasm7TZ1dEtCWWNKgaVGoxp57RmfoMGrv8ADtDMJKBioBMmdtuuRtzIrnAyp1LpJ6Y9NweXL6+4+HqV7V3euvZNtWZApjCgMV83wsWGW0kZiB600/B2TcUup8N4zq0opyWk8jsBsDk+lQBfS46gW1tSfMxYkZxOdhmefpUybXmVbi6UOx/5hIAMCPlPQexqeyI9u0hcpZeBmReIgmYgQDLbch+dO8DwYUq40s0qNJEjnJI3jbIxk7VJ4rhbpY3PBJBj94iiRkKZRfeJInPrXLa3SD40LpZiNevU2iVfygg45kkbH1NNqctXw5loOTkTAJ5QvmiZPQU9w7aXVWdipyZUqCCJO8coHPJqueXkWlEEQG0M0RE+aWM5O0kY9K7w3k3tkhYGsltGIEZMdIHSpYh/iWVtWIgwwwvtJG4nn/Woz3CNgc7QdQmPxNO2bZ/7wcaVzvHI89sD+dNXuGUgqQRmRg46iRMUkEyz2s6LKlxyOkkH1mM70xxpD2wyouskGT8RxtJOeuczS7dghZCknpAysc9UekYpNmWUhl0uOQ5xHI4O4zV3oU/E8a7LoY4kGPUCATPPJ+prr2z4SEYkuN/+2ldop5icA9Myc8/XP0FWnZtkXLSIoYvqbTAJ8pgESPvE6QPY+lbnKq21xUACBPX1x6+31o4izpK4MM0xEahOYPPbYn86n3OFcf8AFSPMVUkGdSgFxnM7fOekUcAFOVAMA4b7oIIJiCCfvTyPrQ2vvtoFpeIshbD6wieHgqfCiSQDLSjTIkyB61p/8MLjNxd26Vb92mWIA/evi5tyMHaZgEnNZTgwbXBvpIhuJWZE4NogjP8A1aSfbblWw7tdrpwrpY8MeHcACvaYXPEuSF1BgciIBAmNPvXTpyW8s5XS4768Fbv63dLmtkUeIoLKiAmYG0wSIiWmNprAfZw1wXbd1pUky7KG1S069dwHWQYOiQPcwfYrtlWBBAI6ESMGdvevJe8nbtnxTYs/urWvzvGpmmBgAFgoXYalnVBHXt1MJOWJbVPxHF3QNKzMnUkEE7bhgBttG3pEVG4e/IUhQMQ4gyDg4HqJxyijs9YZmBkDUuon/wCoGn4tOefLbEtsqXXAVlVgdLH4QSJzIERj4vrXksdFyt98HU2nVCk7xEiA2QIIiN+W2PUezgDaTSzsIwzghj6mQK86DXraoX4csgVV1T5HU/CC9o6TtM775GqvQOwrIKBxb8MGdKh2IjYnSQAMj15HnXq/m4ycc/ZMK1H4y4ERi20H3qcVqv7W4NGRmZSYUnygljGRhQSfYV7bbrhzjybvH26b5CNkpcgsMIwJIMr1nIPIAjnmsV/MUImD8Q5ase8DG3882HbYtLcL2iAHVCy7BTo867ZIYMefSqi/xoDAKIPwliTkYExyyJ+Q+fy8t/L1LTsriNF1SzaNBXK5yANW3Tpj5V7Bw95biB0MqRI/p7javGbhJuGdRCbjMxJA5HVHXl61pOx+3L9iyptjVaVoI068nYF1wJx05V16PW7OLGM8dvRdNROz1/dr7sPo7L/Kovd3td+JBLWtC8mG0ztnnU3stItn/wDZd/8Adcr2TOZWWfrlrUpzTRT2miuu2Xz/AGOEu3SSTDjbUTqMZnJmnrPC2ngkMgBIZV87E5gRy25+tNWeLNtQrWRGTqEpcJIkSwO22PT3pHFcbquFkdlwAJwdobI5TPyjnXxuXrSeM4a0oAgzzOFaATJgjPwnp+Oe2bVlWi23iEHDEGD/AOLLnG0rv8jUOzf0a9GoyPvAEbCSRtucH261xOIKsBEmPuwGk8sgwQcYFNCyTjWBFxB5yZJLbbkFticbExtzFd4rjA6m4+XExrGpTq0iANUwpBInaRjFVpRnLsYDAyQAJnf0xg+vpUzsvtEDxNeSwmd8wZ36zJ3zFSz5DPD+JqLWwwbV8OmE1HlG3sI2irC/wkyzsFYxqUqpb0gTERIgRTX2i4dCq6MkbgHPQspAJIgRyEe9RL1lpAMgGSIUScEHbb+9TQmWuORHARwV6GVAz+eTmedKHFHn5TiDGDif61ScRwjJuDHX51KbhLgsreKkJq0hjOTnad4jltIrWtmlmWZ4lhkDDZ22gjP4UzZ4xW1SADMTt7egNVrcSCdjkAfMEZgR0rj3jLEMDO+AJn0qdpo92oyyNPxGM9QeeOfL5VJ46yUThgmrUyF9PobjacD2Oaaslbg5C5DHYgRBGkESWJABBMAGferrtCw5JVF1FbNtgNBZ40l2AjZFWWM8hVX4VvAl1bXeGvSGIS5qhwVZHMmMDmR/pqVY4z7NdbwX0MyhTrUFIIUxD6sxEN6YOaveI4IWOB4XiS2t2u3D5YPhA2o5ZDDTMEmMYqn4i0bz+IRrkGCoBJKLtGsAmBIEZ9a3usrTiL63uFfxCMX1Mqeq3BuOckCfSpnYXaYsoyhdIDag0IzAzJjUCwTlgb/eBqo7JKNw96Mee0wnzAZZBIPxbbepp7tWytp1A4i1ddS6kAt4WnVtpErJ3hSIBjOamNu9mU29Ov8AbKvw7hWDXWUhRbDnU2mYXT5gQCJPIkZwaxVzgfDdV4i2GYIbiW7gXVqglm8uBaBJZtemdOQSMs90e0rKXgrXDbM7wzZkwVCEBcR8Qf2Ow9N+x8PxKGVS6rQGJAltMEBoAn2OPSvTje+frjrteMX+yrr3Rat6LlxbYyD5UthCwGnTCk7gGN5IzIc7vdk3OJBRLSMy+U/vNBWDlipYHbHr+XpnZ/dZkZy9xSlwMCqJojVuVKwASPKQQcbHNY3sAjheJcq8sj3rZ/dyrKLjCRpYZPlO4AiMRnnlhMbLW5d+zW91OxL1kl7/AISmAAlsA8oLM0fFuMTMnOc6MrTfC8daulhbuK5X4gpBI/t60+Vr14SScON3TRFJZJrJ9ud/bNm54VoeI+plY7KpGP8AyzO3T1FXPZHblu/a8TUFOdSEyRBiepG2QOdJ1cbdbXtrCd8+6rfuntZt6vCZVHmBLsDspLSYAkkgnaKzXa/di5YRb3humpWJRslCGZMnnIKEf943gmvbOznDK2khgHfIM7sW/JhUDvbw4fhbimcxEGDOoRE4+uK43p49u3WZXenkHZRKI6KFYsjG4rAHyhhlfval3ifugwYrSdi9z3+zi8Hts48wCln1rIgGAYPOCCJ3iKr7S2CVL3EVMknAwxtkqFmSBPWcNnpJ4PvBxNlQ63U0ORgC0cKFUCCcQoAyVn8axjqXlbv4XnY1nird6TbxJlNQUDUdyEx1+gzWq7KM2z6Xbw//ALXKhdmdu27wDTEQHkFRqII5+WPZjUHuD2q1+04cjUrasCCdZJY4x8XTrXTC4zKav2xfatJFFLiivTtz0+dOIZiiqUVQs7EydsmSR8/+o1GsadXmBjouDPICdquO01tIdDOzR91WlZIwZJO3Pn7VH4fj0tHyEtIgmADuSPikbRyr5L1GOJtXmJLqSxI5SdjG3pTAJBMyGHuCM5qQ9wuzRKhgOuw5fz6U/Z4RnJlhMAAHONgOox+VA12WoJOqQg3I5TiZ5dflUwdkEH926lTEE7nVGDE4yPx9aUnZz2rgKmVJ8wwPLAwZOknJ3xipPZPE2H4jSZRCw04BGrnMdTz5T9M5X5Wc0WuGNtmt3ADpYjWBEwYOCdo2iMVHuoZAVfKDMiAVE9Z/GvXewuwjcUi5b4e5Ya6WVLoOpfKASvIEyCQdsZxFee9r9z+I4TiSoS2LV7WyRdBUID947iJUZx5xk1mZbaywsZ7ir8eVlMzuTIUkD64nGKZ46+2lbRuTbUEoASRsY9snl1PWrTtnuvxSEM1hgCJJXzJElQdQxvPr9RNZa7IvSf3ZAg9ADjAk7ycVuWM6VwBP5V0ISPbrUm9wLoV1jTJgzykxJ5R86kcHwdw/8skHZhnnpxG/y69Kuw32ahVw2uNhzAMnY8uXttWy7K7ca015BB8Szo1AqWCkQMwcRKkRJHMc6Juyblu5puIbQJAXUfKeuSdJ2mDMc6se3EReJuMDCHSAkDykKqnnBMjMczWd8liHxJVvDtjy6WYidhAMAAgiM/lTeh+HfX4hDHzrow2dSwG+6N8YkTSblrzTIIAgfM+/rtU24oe2AwmCV/8AGTBx7nOfwptDnCWg/DcQQPD/AHdpgEljIeBj57fjWdBk5+7gAjbaMe/Ietafu1ZZRxKsFINjyhcnylY5DPr71TPwWq4VDdSpxvPv0HP/AHSqOyuzyw1H4Sdw0aRIkxBJ9hkgGt8vetrSFLWrICavMY0iCVWIE9fQ1i+Hm3C5GBIPlyc/OOXKnLdswJYspxA/39I+tXus9ma2lrvU6cHcQ3W8ef3Lbn7raTP3cEEzMNA2xmrjhVDatJdC6pMgnxSCshfKY1NnoBVd2jdeYVSWHIITgxGw3qb4LXLdrytqtggSsR5iR7RJ+tPJdTayJ/dzjntOXDaWI0aoBgnSRgzkgbx/StH3072abIt2mi6yy+kgwpRtmHPY/MZrErbu28hTg7iMHqJzypPEWHuwXDkzk5mIEZ6bfStY9XU1KzrnaHwfDW3+J9Iz54wWHL552iofFb6PMTgAmFB9gRNTLlvw10lW0gkmVOd/586cfspT1wcEgbc9hmsbb053e7Wu2HlWKBdUwFESFBkNg5j+1XfB8R4lxGuXGeWUIGYkiWXXlmgTJwB7VllsNbuMBOANMHOZ2jnVnwMB0aSAGBicEgyZxWt8Jrki4utIckKoldXmgco9PaoT9pu5hivh4BVSonTnzcy3ttV7xg0FlBhVZhv0O34fjVLc4S2ATB949ttsbn51mZLpP4a+kgpvpPlBb4hEMDqEiJgcuWcVM7p9ujhAdJJmAdSxzyN5EGfwrO3LrzgLAGVnMAYJjJH4052M0OzCIkeXkZzME4xjM1ruu9s6bvi++d8ufDRNHKWnlvMdaKo1urzM++ifnNFa9Rn9nbGCNlhPlON8HHv0pEVreL4DxIAuQOekcummcGoD92mzDgx155A/mK5zOfLSiVyNqVbvsuxjM/Orcd3H0yWXfYZ/Ln/WuL3eYn4wBzJUj6A71e6CsucQ7bsx+ZipHZqnUHBgrkczPKKvbXZugeUBgAMkZmM/Wo9qzbMm7b0yQYEjmJ9jnryNTug9T7r8dZt+HZZy11ylxFj4taSCGidvX7pHoYvfDh7vE3R4dptKiJEBJJ1QNoIO/qPSsr2XxC+LadWnwlABmSiopgjO4Gx9BWl7Q7zCwiKk3GZmz5ogBDLgLMnV6bfKvPnbvh2x1Z/ou3x3FWVuDiyPCYFBpIYywuSkA4IBWJxE0/wfY3BX7IeXtHbBDKPjInVsSq5MgSNs0ji+zeI4rhLdxwDN/wAtu3Pi4VgRob7wOd9jsIza9l8eOEtuGsrbu6FBQr4bkHyglT8SGTDgnmNxSW65SyWsr3k7LtWChs3Ge24UhmAzIJxB6Qcj7w35UNu0BIBJWZg5nLSNs7n+9SH4lmt2rbERbECFjdUBnkfgprR0Me1XblbzwurXeK+qG2Lk2iukoyKwiIghlOI/Os5eVFwHgc1YGCPbE+4NSUkf3/qP50tAD5WAzy5mfakul7vtDv6CjAeGZIGkGIWSYz6x9KY4fhrizqUacnBO0YAita3ccPbRrQ8RimpkAAK+YgKCTBOCYx85pjif8OeJS013SyKo1FdaltIyTAbIA+fpW5kuvxV9zuFe9de2cvdsOigH75DaRJIAggEydsZmo3aXd7i7EPcS2QC1ttBOlCIEEgACREQT6waOHsXrZL2rxBGzY1Af19RRPEXEINzGrVpzBeIJ94UfMZq73eDizRjg+NYeU2pAOSJJkj8cCrexxiwB4ZAjAgf1/kag2eIbZlOrYZB5cv0ancL4JUtcuGydxqtMVJjHmWYM42rGU2zqpNm+pAKEQRjO3yrqMCJGTqaZJ9CPwqDZIuK2gBmVS0FlnEbBjLHMwMwD0pHZS3GXIZzuYBaCzNExt5QtY7eKHfsEsSQpBiRGMFs/Qjnyrt7sW0w+GPUE/kaBxPoR9etdYsRAY5+oqby+0RbvYFvScEmOR/LemX4QW58l4eqMY/A1MuX3GPxA/X6NQrTuHBZgd5gR0gATiD+ddJ3fNCE4hACXt3IIzrUEY25kz7HrSH43hWBAbS0ECQwA9MirVb87Sf170m5ZV90WesLnnz507v8A2wniVF5nZXBDMTgzBOYyetVnaPBkLBODuxHlUfM+wqRf7O/0hlHRSvWq/juB4htSi4Cm0TE+4M/hWpf1dqq7aKKdA8jSA+7exjkYOKd7KVlflEE5E42MT9KBY4m2jWwDpO4EH6etSuyjc1DxBj5atvX/AHrrvgTWuDlgdAn9qKlao+9Hy/tRXPuQ14rADUACectED9e9LN4jOgH1Af5c4qcCpH9f1iksR0/H+VY3+G0J+MufwhA6E/3/ACpxOObbQQSesRvmf1vTgdSeR9OcR7/n1pq/hgAYU9B784/Qq8fRCrnEEMAyj6hpMYnNdbiJ2APvyzTVu8FYABz1KxBmPvH+VAD6o8JfDiDkzO0ZJqcHCRZtINwMeaBGPTA65+c+gf4Xi9LaoDjoZiRMSek9DUW3wo9efoc75pVx1T4mA/P+tQ39N13L4j7Rbbh7qhbcs9vRqUhwUJYGcQ2mIiCGzkU3/iT2oLjWIaSodSwgA/BM/MH2mqTsrtHw7LBLy+azcKBfiBuOLRBkctBbpmdziL2jwoVLdudRQ3ZMEEzdYAkddKilvLpcv8olm4p5/Qz/AGpAcE4j54rn2PEAx9aR9hgHYzHM8tpNThyP6R0j2FcYemI/W9NKqRpMdN8R7zn+9DItsnmpH3cTAPICBy6VdK13c7t8WIt8y7c4XSVJxIwdfTfWelO2u+d3iEvq+hQlliQCSSRAKZ+8ZwANxWNUjMZJz0+n1GPenbMLqOJYeYLgn3jFSzTczscULy+lcVc4OOhppgrGFILDlzj2FP8AnXBGR1o5kQeax6zP6Ndt2guF+HPODSTdYzkdIpDudt99yN/arzV2vO7HZ9u/xPh35For8Q31GAuSCIydx/Opfb/B8NwvhfYOIuFtRtuPEUsoDKZlYkCTgkzAHKqHswFTcYHSwUEDeYJbnj7o/Gq/jHuFp0mD95Tkc9q3G9yR6fwPZipYW1FnidJJU3JUqNbErPmKnUx2OM1ju/XDNZvWwqKq3Bpi3kEyTMGDqjy4AmetV3D8fxFty1tmhskFQRlfNg85mrHju0zcThmk+LbJBOnfQVZDvvDEH2NN8tbxqt4Ps65e1eGRr5hg07MYAAMEQ2DUp+7fFhZOgxvDyG6QTH4wPwq77S7Rta7d60XF1Wc+UCGhjGpsHzAyN8SDMY0NjvFZ+yi9plTcKMHA1LOonfeIG3UUv4uOOPy82S6WwVYHeI/KDB+VO22j/UPQj+tenW+9PDKEFt7ZLjToGk9Y8vSfxivM+2L6LxF0NMLcYKAMQTO/LJ2rGt3SZYTWyzeHXFIIB2j8qTevcMWgkwMxrIER71G4hiJ0fDOJ6cs9flS4ac7Dl2yZ2BHTI+dUvalpQcLB5wfltNWvZyNevLYQoGIJBdZEgE7rnYHYHatAncvinUN+4YECDMwekha3jLCYvOzeflP1NFX3F9jX0dkPDAlSVJDACQYOCwNFdNHbTpLTsfl/vmnAsxAjrRbv8tz6fhUhR8vT9bVxtZQl4MTOpvwEx/uR86kJbxjPvv6VKAA9fb9TTb3hvG20mpu005btnnEegilBBTfjHH9D6+n6iuyd/wATz/of6VNGiwAZEH+1RrnZdtzJHIjeNv1+FLN8QI3HMbzH9M0jU05Pl5ief6+dWSmil4W3AB1EBdH/AIglgJjkZp5bwyZP1neT+ZpkoCQFz7cp5z6n9YynyjrG+8SQTHriBT3VJB2wTn5/lXGSY3pjUdyB054j+dKeYHIRIn+2amkOeF7/ACpDcODvvnf/AGqPcutyn8eX51xOK69MevtV1Q/4PMkj9dRQlqfXG+K7b4mAMb5g/OgXlJ9fTP16e9OR04OBEeuBSb/EsfiP8x9JpW4bSd/z/rio/gHmxI6jf8utJoFtl5EDM7QSCfx/vQ17pmdvX60z40GDAO+8zB9eYneuu43EAHAkRzPpjpvWtB9L3UAdfbpvtv8AWk3C2CPMPbpvt0FMLEkEnE7+30YV03F67kdQOhGOX96uhJS8Z6Hn9c70JePpkfLeP5gVDu8RGS2PXbO35+lKXiAdgBy9pEHPTn/Op2icSRAjb1M55+1OXTqUKRK6if8AyIAkzzjFQRdMGT7Dl9fb8qOZiRHIzjqQOkfl86mlPeGoIYfEDI2weufWaVxTB2dzMuzMfcnaOnIe1RFIHX55H6/pSRcnBMTsRBHrn5VrRunjbU7TG0e/vSXx94+8YppsHfYevLff86Urtt8J9cg/P9bUQrh79y1cF1CBcEQ3LBPQ9CQQTmtdwnezw0ZUQgypWYEnOrUQcmIJMZNYo8QeY9DnM/T+VKN44j+gMVasysbGx3uuMsuo1EmdO25jf0iisJe4hgYg/wDxB5e9FNNeSpi9rWuTqPlg/wBK5c7WtmPOJnn0/Wao+D7H1qjeIo1hzAyw0q5iJ+I6Nv8ArXrT9/u06GDctN5WKm2+rVC6hG2G5Gt+OM6Wp7UtmJdd/wDUcDFLsdp2d2dR7fhVNwXd43FQi7bXV8YaQU8zqJ6zoYx6ZiRK37r3ACTcswBJPidMnlkxTxxVt/mdn+IuBj++K7/mlqf+IoG3qP1gfKqu73WcF4uIVQOZmCxUNhV5kkQIzkHYieP3WeJF2yRo1mXgjALCM7T84IGQQJ44LL/NLI++v059Z570h+1UwfEG0QKrU7rXiSAbZIJEB5JgEmABsAD9PUTH7F7H+0Bj4i29JUebY6tXOeUfiKvjgtrfaVuJ8TSRGJ+tOv2pbG11T8jPXl7VVW+wZOL1uJUBvNB1eDByBAi7OYPkOOlLTsg1DdoIf+YAN/X9QP8AelW+1reBqH9J/HnWVop2QbD/ADKz/EH5++en0rh4+zv4g98nPP5E1kKKnjg1jcZZI/4i+0wPx2oPH2uTrEdTjlt+udZOir2RNNcnaNoxNxQZ5bQZ/XKh+0bY2uge0/TI22mKyNFPHDTWvx1oiDcXHqc9R89qbu8fZaBqA+e3z9jFZainZF0079oWiZ1gzg8v11pL9ooAP3gJG/MmNs/rl0rNUVe1NL5eKtGQTI5STMnH5Uv7akzrG2IJgTvis9RTtitF/mFuMMoxExkHOQOftTi9pJGnWII3HXfmcVmaKdsGm/zFJguMc+fPbl/vXTxdrlcUe/125ZrMUU7YNMe0be4KzHpOPlQnHWztc0iduR+U1maKdsGlbikj/iL8j6/P9GkvxVrJ1DmRk7/39PSs5RTtTTSfbLX8Q/8AyI/IV2s1RTtNCiiitKKKKKAoFFFB3Ud5z/XeuUUUBRRRQFFFFAUUUUBRRRQFFFFAUUUUBRRRQFFFFAUUUUBRRRQFFFFAUUUUBRRRQf/Z"/>
          <p:cNvSpPr>
            <a:spLocks noChangeAspect="1" noChangeArrowheads="1"/>
          </p:cNvSpPr>
          <p:nvPr/>
        </p:nvSpPr>
        <p:spPr bwMode="auto">
          <a:xfrm>
            <a:off x="1984375" y="16033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SEhUUExQWFhQXFxsYGBcXFxoZFxsYHRgYGRgbIBoZHSohGholGxsaITEiJSkrLi4uGCAzODMsNygtLisBCgoKDg0OGxAQGiwkHyQsLDQsLCwuLCwsLCwsLCwsLCwsLCwsLCwsLCwsLCwsLCwsLCwsLCwsLCwsLCwsLCwsLP/AABEIAMIBAwMBIgACEQEDEQH/xAAcAAABBQEBAQAAAAAAAAAAAAAAAgMEBQYBBwj/xABBEAACAQMCAwYDBQYEBgIDAAABAhEAAyESMQRBUQUGEyJhcTKBkRRCobHwFiNTwdHhBxVS8TNDYnKCs5KiF3Oj/8QAGgEBAQEBAQEBAAAAAAAAAAAAAAECAwQFBv/EACURAQEAAgEDBQEBAAMAAAAAAAABAhEhAxITFDFBUWEEIjKx8P/aAAwDAQACEQMRAD8A8OoqwXs7y6pBAMHzLMzAx+tq63Z6xMsF2JgHPyrXbU3FdRWuPdJAFfxGa395lAwOo9Ad/wC1I4XutbuXbiJdYqkQ2IJI6jcV0vQz3pnyYspRV7c7AK3rlvzsEG6Cc6dQknA51K7M7rrdR2LuCqyFUB3YztoU6gP+qPWsXCxrcZiirTjOzlTEmT8JkFSNtx6g/wBN6ijhfXHpH0rC7RaKm/Ywdic7TApVvgJ5wR1/COtTcECitl3G7qWON4jwb1x7cqWDLpgQJM6uVbtv8HOBCrc+3ObbGFZfDIPWI3jM9IM7VqTY8Sor1Tjf8L+HtsQvFPcywAUKJwuiGPl5sSZyAIGcUHeTuba4YIA9wu66gGAELBgk8pYafcH0BaGKoqe3BCfvATBk7deX09qLPDWywDMwAnVABbHQdfnTQgUVOPBA5WdPrH8udTezO7z3l1LqK5yAJMconfB51ZjbdRLZFJRWr4TucbhPmKgD72CDExEVY2+4duPNdefQCPxrrP5+pfaM3qYxg6K337CWv4r/AEWuHuJa/i3PotX0vV+k8uLBUVvf2Ftfxbn0Wj9hbX8V/otPS9X6PLiwVFbz9hbX8V/otH7C2v4r/Rael6n0eXFg6K3n7DWv4r/Ra5+w1r+K/wBFp6XqfR5cWEord/sNa/iv9Fo/Ye1/Ff6Cnpep9HlxYSit1+w9r+K/0WufsRa/iP8ARael6n0eXFhqK3P7EW/4r/QUU9L1Po8uKWvZqW7yMtnWjghjuBO3kIx7+p2qNx/AW7Vw61i2+zIMqfQfmM1Ms8eNC5YAT8JnykY5nO+TPw43q27P4gv6oAPMRBPQnkDt054r0Y59PPiXlw/1OXey0Xwl0MXWMMRBPyAH5VC7v8OFN0LsHYD0AJx8jNXNxgqljsBJ9qidgm2PFM41k74y7Z/XSu3UymOeMv7/ANJjzKb7E4XxLnFqwOhrgGCQfgEjHTB+dXnb3FcHwHBatIHEm2bVplVRdJ0ldUgQAASC0bGNzU7uLwqvw73cfvb1xx1AnSB/9aO/vdI8ZYt+GAGtszMQpZ9OmSAgy8sB5epHrXlzylx4dsZZXgt5zcMncARHMD0HP2HKl3+HNvDalYgMARgggMD7R9K0jd33sur8Qt6xbJVTdKOjaXfSzENpBHh6vIs4HvFp3i7jXEv2ODtXEu3ytxmZWCjwQFZCxZoXzG6smCYHUV5LHZhbPEThvfH6x8qm8PcJY6c6VJMjEDc5xEfOtX3S7m8MeK8HjL6qpUrKOMXdSgLqZSjjJB0k749LXv1/h/Y0faeCdfAEW2GsvDqW1Mx+JTpAJECD1mpoYLiryg4DAHcwJkDPtzMeo3rVdye9rWLT8MwJRyDZcjUbN2R5wGIGkwJAjrnaszx3Yt7hiVu2oGow8MUOloOlhiDpIkZ9q0P+FXHm12jatsguWbrBGRjKgn4HAJguCOhwWHrSGnoXaXB8R4HCXH8O4bxCo1tDMEeIJEgk/FBEYJB3qZwPdrh+O4IXb2oOVZFYn4QIVekgFViIECOs67vPw9hVN7iHuLbtqcLOlTIOsBFLBhBE9CfSs3233gtNwKjh8m+PDtJ8LnEEwvQZ9SfWtzkrz7v/AN3eH4M2wrk2XxoADP4qzLMTupwNPVvQA+f8fxCsNPhlc4ZpkDoMTG/WrntHtO+82XCsmoqLZ0oUOFmY1AQsHMDntVNx3Em8fhRBGRaBCnO5EkD5VbZ8Mo/BvmGMCCfUkCQJjmeXrWp7K0eKhR/KcFWkQCInUBvyGPnWfsdnltRWDgFRtIDAEgHeP5cqve7F8WyFYBgWhViZUwDpJEDI2ME53rXS4ym0z9m6K0krT+nnSStfXeMzFcIp0rXNNA1FEU7prmmimooindNc00DUURTkVzTQNxXCKd01zTQNRQRTsVzTQMxXaciigxDX0RG1JqI1KGRmEbn728TEH12Eyjhrt2VuQAWC+ROcAnZTj/t9sU4/EgAa1aVZS/hmGtFlwZ0yVMkwTmAs71C4PhHI8QtCapIfUofqR1Jicxk9a/Pfr2Ly/wBrMyBQPLpgQ/xR8eYyRgRHrnEwLHGsBn4T5GUHRI1AwcSpMHzR+dISwNWq3dW3A1LLQ06l8qnn1I3EnFc4ZtJVnjz/AH1YqNWkQJgj0AGJncZFuVt3Ukk9m57k9ttbKoxHh8wpSFIVizEkjEwSQTke9ant/vovCWhcW21zUGjIUArBIOogzBn5H2ryjs/tXTGtNhqBD50g6smQBAH8+QjvbXGG7ZQOzDU/iOibkFQVzkTpLMcAcsmus6mppPlpu2P8XrPE2GtXOEOlgJBcMJ3P3YI5V5JxDguxXCkkicYmQN65ctkbjnHzHKk6egrNu3RZ8HcbGdsHE/o1f8B2sEVrgLeOGMNC6CGGQyHfnyg6jI2rO2LBUCMgiTggAZGZ9vx571M4eQZww2wOfuPmKzeEb/s4J2iyJ9q03B/yuIuMBd+H4TJOokNIAIHlgb053M7Kt2O0bRvvb02w5GpD4YZdRgPcCeYNqM6TBEcyRgb5YDWjFWUyCPiBwREcwQCDgjFav/8AKV254BuWrZayM4y7Rp16j8PsOpznFllI9x468l+3eQNq0iGCzqB0619ciCOteH9s2L4dfBt3LN1Q2oalSJl1UkvLNpUmZB2xzpvgv8RuItcV9oc+JqILor6UIxgDOkAACPTO9e1/aLPHcH9qshdTWnVWaCQDhlOfTqN9xNa2r5o7dt3rlxrjKAxQXG0iCVIB1HqCIYn/AKs70zwLjPnj32g4mJGJzjoK0PFdtPeFuxYuCDwlmy3wg+XNy0dbABS7+Y4B0jPKqjtfu3e4Z2W8kOGVYJXSSwUrBUmcEExtImDgv0N8TxBUgIxKaB5TkKCFMAnqZbHStJ2BwB4gDLyjSzBtJUEAiBG8g1nOO4O5ZbSystwIA4zIIwBA3kQeYgir7uLx+i4AxhHMNJwpOxOMAH1rfSynfO72YznHDdpaIUAmYG/X1rhWrO7w0A1DKV9eV5KjFa4Vp8rSStXaGdNc008VrmmqpnTRpp4rXNNAzprmmnitc00DJWuaaf01zTUDOmuEUu+4VWY7KCT7ATRIieUTTcNG4op3TRVHmPC9oJcBERfLKQFCJaIBBIfUYjffmY2JlfF2delw3hJqKa28rBsEiFkFR/rwDq9Krezr1sCHAJgrGkkxvM8uYJmY6VZTwy6v+bCR4pSFM5AKFvI4AI8p9cmvz/t7PaW/FaH8RYbAnKnTBEGOQwMyD7TU25xIKnXLag2lVVfMhIPlVOeRy2AE7xXjtIXLQQXJuZG2kIghba6t2HmJjOwPsnsvi0sG2zMzIzgsoCiYOIMyMz6YGDtU7UNW+NTUfCts5nGosx077A9JEfjirNeB8wDMWWA4A8p1R5iAgIAJlcepzFO3raElmCloA88jBPl8uzjScsST+VQWc27hJUgtJAPMnZlOPKSNtvMY9G+BB7S4Z3hirLpGlsKFU4AUBdgDKk+21Vi2yASp+XP8P5dPatG3AC5qYASRCGABp0DMBtOwP4+9U9zgdOdWSxBzgD16kn8B6itS8LsxduMSCZAgEAkkfnMGnbTagCG0gGPin2xO29R7/DEHGec/jiaL1xWJOk+ktLTGZ5ET+Va1Ba2sGcaGw25yTGQf96hXrBtiSff+W+a7wZOBrA28pJ6yZ6Z+tTC0Qp+KYyN8GM8xn8RWRJ7nfZn4q2vF6/CYwSu4nbbMZ3Gfeth/iL3te1aTheAB4bhJYSjEPcMCZG6r7YM77qPO7FjUTELpUsZbG4XbJ1SdsbUdr3Fa62kiPQQPYTv7mM/WtShPZlq2Wi6zKJHmUBgJMSRvieWcGn71xg63fK5LalBYtgN5dWQQIAGYMdKe4gcOq2vDZ21ybikgaX0iIxiCTBMzn2MS1w10guqs1lI1NEJA3Bn1nG9FTZe9c8R4UmB5BA5gAKo6fl71a8LwygCWODLOqkkT1gwfhnkTJ6ZgcJxqooAC3c6iAIGnT5lggc2bMD0POvYe5HcCzfs+MzaluAFWVdKnJ1KEbZZAHLYRjdjZbyl2c4PFtM6vKM+kYySZx600yVrrvdNLNuLbQqqBLsMAep5VT9qcfw/DKQ/hvcKeS2oLlmyBlepHI8j0NfRn9GExee9O2qYrSStVP7TWwYZGDaohfNgbn2FWPBccl34TncgiCMxXXDr9PO6lc7hYXprhWn9Nc012ZMaa5pp8rXCtFM6a4Vp7TRpqBjTXNNPla4VoI120GBVgCCIIOxFUnZFvTceySWFojSTqGCJgnYxqwM7TWj01X9mcMRrZjLNcePRQ7AD0rlnN2N43UqRFFPaaK6sPGeJ7LjKnSxbSLdwjUcwYYDSc+o3+s+5wdpiq+HcXdYVgx1TmQYJ5nHp6xMtdpeCRduEvMBFLZ0qRDNbO/l1DJE+8God+3w1+4SEfXcUkLa+EPzMGSBuTyjb0+DuvYrrlpbN5lZRdxEC5CmQM6h89/TcbyPsqOhuh2YIVDIMPGwhtOfu5086TxKWtBULceAwViYNvmEO6kDLY/wBXLNMJfuW9LE6CsCR5X06uQ2mREnOOdVU/iOIY2iyMCinUlsglkWcnWoUHOMj0pdniS4EHU7Swh9Kg6hqU+JA1AAHBMnmaZXtZPKxLYJGmBtA0sDpEEnkZiJilcNxiXGuDSYaCF1IGOQWliJIkHEgkRmoh3ircxcR4IuFSoVQQg2IAkfOdz8zXi0BqklhPPGPXlVlbsQraVtRqKnBnUDkam8pEhRjqOs01rKkST5oyAOfPeI+v8qmxXPwAnytkciOW9NXOAaYUFjpkgDpg8+v51fcPxgnB1wIOImZxIOxFc4hSVhWIgmB0O+PnWplPk3VH/ljgHVAggESJE/6v9Pz/AK04OHZ10gTpBYkSYhQWMjEaVI26ZOK2/Y/Zv2jhbttQblwaQGZZCLIYqpMkMZYAxHl96z/aN1Ags4JS5qEEs2FUN4hJjVgCFBjTAxlu1w1Nky3dIFjjchecDUxJOoADGTtOI22xypni4ZtQgAATMb5mkPYCqxx8I65ODI9fwgn0pl0/djM+ZifX4QPz/GuTSx7L7TSy+p+Ht3GEaAzuNBhgDOqCJIMH/TiN6f7Z7a8e5bi0LaqE8ssUOZc5Y6wzGfXptWfRasOBCYN26NiujzlgNMDYARJgZPOYiqJnCgBkOnTLawroxEydlj4cdGjSc16J3B7W8Li1L3byWmuhRoZij48tvzTqVZUbyAdumE4ZTxnEorPduatIGfEcqq4EyJ0rn5H1r0H/AAb4i2vFm3dtly2LXl1LbdNTEliZVgMbY65MyzlHs3eDhr12wycPcFq4YAYiYHP2Pr/vXg/eOLN790QCs650kS3la4QQVLbHJ3KQAQa9o7z94U4a2S123ac4Q3GjMgSBBLQSMRHUgZrwfvFdbxbhN604vDU1yzpuDzSuhWWI0g6TpxyyKZRUS4+l5Ys9v6GOUyAJmOo361M4LimsXCUMzhWgatOGiM+n15VCeyD5IKgCMLpJj4XKuxg7TBg+lR04VQsMSW5wTnYwM539Oe+IzvU492Ho/YfHm/b1FQD6H+XIfX3qwKVhOB46WtqP3QUQziSOoLcjOR9a9CC4H6/DlX1f5urc8eXnzx1UfTXNNSCtMcUxVSwUsQJgbn29a9FrGidNcK1m++XaNy1pUHSlxYmThgwLDAnVlRyxO/LJntO6uoG4T4hOo4gjmIjpJn85rz5/0zG606Tp2zb01CGEggj0M10rWe7mcdb0eGzKLpY+WdxAiOXy/rWoK12wzmWO2LNXSPpqPwaeU+r3P/Yw/lU7TUfg1/dr6yfmWYml/wCUWTijTXaciitMvCeIveHcGFcqd2BIM8ipOkxvgQasm7TZ1dEtCWWNKgaVGoxp57RmfoMGrv8ADtDMJKBioBMmdtuuRtzIrnAyp1LpJ6Y9NweXL6+4+HqV7V3euvZNtWZApjCgMV83wsWGW0kZiB600/B2TcUup8N4zq0opyWk8jsBsDk+lQBfS46gW1tSfMxYkZxOdhmefpUybXmVbi6UOx/5hIAMCPlPQexqeyI9u0hcpZeBmReIgmYgQDLbch+dO8DwYUq40s0qNJEjnJI3jbIxk7VJ4rhbpY3PBJBj94iiRkKZRfeJInPrXLa3SD40LpZiNevU2iVfygg45kkbH1NNqctXw5loOTkTAJ5QvmiZPQU9w7aXVWdipyZUqCCJO8coHPJqueXkWlEEQG0M0RE+aWM5O0kY9K7w3k3tkhYGsltGIEZMdIHSpYh/iWVtWIgwwwvtJG4nn/Woz3CNgc7QdQmPxNO2bZ/7wcaVzvHI89sD+dNXuGUgqQRmRg46iRMUkEyz2s6LKlxyOkkH1mM70xxpD2wyouskGT8RxtJOeuczS7dghZCknpAysc9UekYpNmWUhl0uOQ5xHI4O4zV3oU/E8a7LoY4kGPUCATPPJ+prr2z4SEYkuN/+2ldop5icA9Myc8/XP0FWnZtkXLSIoYvqbTAJ8pgESPvE6QPY+lbnKq21xUACBPX1x6+31o4izpK4MM0xEahOYPPbYn86n3OFcf8AFSPMVUkGdSgFxnM7fOekUcAFOVAMA4b7oIIJiCCfvTyPrQ2vvtoFpeIshbD6wieHgqfCiSQDLSjTIkyB61p/8MLjNxd26Vb92mWIA/evi5tyMHaZgEnNZTgwbXBvpIhuJWZE4NogjP8A1aSfbblWw7tdrpwrpY8MeHcACvaYXPEuSF1BgciIBAmNPvXTpyW8s5XS4768Fbv63dLmtkUeIoLKiAmYG0wSIiWmNprAfZw1wXbd1pUky7KG1S069dwHWQYOiQPcwfYrtlWBBAI6ESMGdvevJe8nbtnxTYs/urWvzvGpmmBgAFgoXYalnVBHXt1MJOWJbVPxHF3QNKzMnUkEE7bhgBttG3pEVG4e/IUhQMQ4gyDg4HqJxyijs9YZmBkDUuon/wCoGn4tOefLbEtsqXXAVlVgdLH4QSJzIERj4vrXksdFyt98HU2nVCk7xEiA2QIIiN+W2PUezgDaTSzsIwzghj6mQK86DXraoX4csgVV1T5HU/CC9o6TtM775GqvQOwrIKBxb8MGdKh2IjYnSQAMj15HnXq/m4ycc/ZMK1H4y4ERi20H3qcVqv7W4NGRmZSYUnygljGRhQSfYV7bbrhzjybvH26b5CNkpcgsMIwJIMr1nIPIAjnmsV/MUImD8Q5ase8DG3882HbYtLcL2iAHVCy7BTo867ZIYMefSqi/xoDAKIPwliTkYExyyJ+Q+fy8t/L1LTsriNF1SzaNBXK5yANW3Tpj5V7Bw95biB0MqRI/p7javGbhJuGdRCbjMxJA5HVHXl61pOx+3L9iyptjVaVoI068nYF1wJx05V16PW7OLGM8dvRdNROz1/dr7sPo7L/Kovd3td+JBLWtC8mG0ztnnU3stItn/wDZd/8Adcr2TOZWWfrlrUpzTRT2miuu2Xz/AGOEu3SSTDjbUTqMZnJmnrPC2ngkMgBIZV87E5gRy25+tNWeLNtQrWRGTqEpcJIkSwO22PT3pHFcbquFkdlwAJwdobI5TPyjnXxuXrSeM4a0oAgzzOFaATJgjPwnp+Oe2bVlWi23iEHDEGD/AOLLnG0rv8jUOzf0a9GoyPvAEbCSRtucH261xOIKsBEmPuwGk8sgwQcYFNCyTjWBFxB5yZJLbbkFticbExtzFd4rjA6m4+XExrGpTq0iANUwpBInaRjFVpRnLsYDAyQAJnf0xg+vpUzsvtEDxNeSwmd8wZ36zJ3zFSz5DPD+JqLWwwbV8OmE1HlG3sI2irC/wkyzsFYxqUqpb0gTERIgRTX2i4dCq6MkbgHPQspAJIgRyEe9RL1lpAMgGSIUScEHbb+9TQmWuORHARwV6GVAz+eTmedKHFHn5TiDGDif61ScRwjJuDHX51KbhLgsreKkJq0hjOTnad4jltIrWtmlmWZ4lhkDDZ22gjP4UzZ4xW1SADMTt7egNVrcSCdjkAfMEZgR0rj3jLEMDO+AJn0qdpo92oyyNPxGM9QeeOfL5VJ46yUThgmrUyF9PobjacD2Oaaslbg5C5DHYgRBGkESWJABBMAGferrtCw5JVF1FbNtgNBZ40l2AjZFWWM8hVX4VvAl1bXeGvSGIS5qhwVZHMmMDmR/pqVY4z7NdbwX0MyhTrUFIIUxD6sxEN6YOaveI4IWOB4XiS2t2u3D5YPhA2o5ZDDTMEmMYqn4i0bz+IRrkGCoBJKLtGsAmBIEZ9a3usrTiL63uFfxCMX1Mqeq3BuOckCfSpnYXaYsoyhdIDag0IzAzJjUCwTlgb/eBqo7JKNw96Mee0wnzAZZBIPxbbepp7tWytp1A4i1ddS6kAt4WnVtpErJ3hSIBjOamNu9mU29Ov8AbKvw7hWDXWUhRbDnU2mYXT5gQCJPIkZwaxVzgfDdV4i2GYIbiW7gXVqglm8uBaBJZtemdOQSMs90e0rKXgrXDbM7wzZkwVCEBcR8Qf2Ow9N+x8PxKGVS6rQGJAltMEBoAn2OPSvTje+frjrteMX+yrr3Rat6LlxbYyD5UthCwGnTCk7gGN5IzIc7vdk3OJBRLSMy+U/vNBWDlipYHbHr+XpnZ/dZkZy9xSlwMCqJojVuVKwASPKQQcbHNY3sAjheJcq8sj3rZ/dyrKLjCRpYZPlO4AiMRnnlhMbLW5d+zW91OxL1kl7/AISmAAlsA8oLM0fFuMTMnOc6MrTfC8daulhbuK5X4gpBI/t60+Vr14SScON3TRFJZJrJ9ud/bNm54VoeI+plY7KpGP8AyzO3T1FXPZHblu/a8TUFOdSEyRBiepG2QOdJ1cbdbXtrCd8+6rfuntZt6vCZVHmBLsDspLSYAkkgnaKzXa/di5YRb3humpWJRslCGZMnnIKEf943gmvbOznDK2khgHfIM7sW/JhUDvbw4fhbimcxEGDOoRE4+uK43p49u3WZXenkHZRKI6KFYsjG4rAHyhhlfval3ifugwYrSdi9z3+zi8Hts48wCln1rIgGAYPOCCJ3iKr7S2CVL3EVMknAwxtkqFmSBPWcNnpJ4PvBxNlQ63U0ORgC0cKFUCCcQoAyVn8axjqXlbv4XnY1nird6TbxJlNQUDUdyEx1+gzWq7KM2z6Xbw//ALXKhdmdu27wDTEQHkFRqII5+WPZjUHuD2q1+04cjUrasCCdZJY4x8XTrXTC4zKav2xfatJFFLiivTtz0+dOIZiiqUVQs7EydsmSR8/+o1GsadXmBjouDPICdquO01tIdDOzR91WlZIwZJO3Pn7VH4fj0tHyEtIgmADuSPikbRyr5L1GOJtXmJLqSxI5SdjG3pTAJBMyGHuCM5qQ9wuzRKhgOuw5fz6U/Z4RnJlhMAAHONgOox+VA12WoJOqQg3I5TiZ5dflUwdkEH926lTEE7nVGDE4yPx9aUnZz2rgKmVJ8wwPLAwZOknJ3xipPZPE2H4jSZRCw04BGrnMdTz5T9M5X5Wc0WuGNtmt3ADpYjWBEwYOCdo2iMVHuoZAVfKDMiAVE9Z/GvXewuwjcUi5b4e5Ya6WVLoOpfKASvIEyCQdsZxFee9r9z+I4TiSoS2LV7WyRdBUID947iJUZx5xk1mZbaywsZ7ir8eVlMzuTIUkD64nGKZ46+2lbRuTbUEoASRsY9snl1PWrTtnuvxSEM1hgCJJXzJElQdQxvPr9RNZa7IvSf3ZAg9ADjAk7ycVuWM6VwBP5V0ISPbrUm9wLoV1jTJgzykxJ5R86kcHwdw/8skHZhnnpxG/y69Kuw32ahVw2uNhzAMnY8uXttWy7K7ca015BB8Szo1AqWCkQMwcRKkRJHMc6Juyblu5puIbQJAXUfKeuSdJ2mDMc6se3EReJuMDCHSAkDykKqnnBMjMczWd8liHxJVvDtjy6WYidhAMAAgiM/lTeh+HfX4hDHzrow2dSwG+6N8YkTSblrzTIIAgfM+/rtU24oe2AwmCV/8AGTBx7nOfwptDnCWg/DcQQPD/AHdpgEljIeBj57fjWdBk5+7gAjbaMe/Ietafu1ZZRxKsFINjyhcnylY5DPr71TPwWq4VDdSpxvPv0HP/AHSqOyuzyw1H4Sdw0aRIkxBJ9hkgGt8vetrSFLWrICavMY0iCVWIE9fQ1i+Hm3C5GBIPlyc/OOXKnLdswJYspxA/39I+tXus9ma2lrvU6cHcQ3W8ef3Lbn7raTP3cEEzMNA2xmrjhVDatJdC6pMgnxSCshfKY1NnoBVd2jdeYVSWHIITgxGw3qb4LXLdrytqtggSsR5iR7RJ+tPJdTayJ/dzjntOXDaWI0aoBgnSRgzkgbx/StH3072abIt2mi6yy+kgwpRtmHPY/MZrErbu28hTg7iMHqJzypPEWHuwXDkzk5mIEZ6bfStY9XU1KzrnaHwfDW3+J9Iz54wWHL552iofFb6PMTgAmFB9gRNTLlvw10lW0gkmVOd/586cfspT1wcEgbc9hmsbb053e7Wu2HlWKBdUwFESFBkNg5j+1XfB8R4lxGuXGeWUIGYkiWXXlmgTJwB7VllsNbuMBOANMHOZ2jnVnwMB0aSAGBicEgyZxWt8Jrki4utIckKoldXmgco9PaoT9pu5hivh4BVSonTnzcy3ttV7xg0FlBhVZhv0O34fjVLc4S2ATB949ttsbn51mZLpP4a+kgpvpPlBb4hEMDqEiJgcuWcVM7p9ujhAdJJmAdSxzyN5EGfwrO3LrzgLAGVnMAYJjJH4052M0OzCIkeXkZzME4xjM1ruu9s6bvi++d8ufDRNHKWnlvMdaKo1urzM++ifnNFa9Rn9nbGCNlhPlON8HHv0pEVreL4DxIAuQOekcummcGoD92mzDgx155A/mK5zOfLSiVyNqVbvsuxjM/Orcd3H0yWXfYZ/Ln/WuL3eYn4wBzJUj6A71e6CsucQ7bsx+ZipHZqnUHBgrkczPKKvbXZugeUBgAMkZmM/Wo9qzbMm7b0yQYEjmJ9jnryNTug9T7r8dZt+HZZy11ylxFj4taSCGidvX7pHoYvfDh7vE3R4dptKiJEBJJ1QNoIO/qPSsr2XxC+LadWnwlABmSiopgjO4Gx9BWl7Q7zCwiKk3GZmz5ogBDLgLMnV6bfKvPnbvh2x1Z/ou3x3FWVuDiyPCYFBpIYywuSkA4IBWJxE0/wfY3BX7IeXtHbBDKPjInVsSq5MgSNs0ji+zeI4rhLdxwDN/wAtu3Pi4VgRob7wOd9jsIza9l8eOEtuGsrbu6FBQr4bkHyglT8SGTDgnmNxSW65SyWsr3k7LtWChs3Ge24UhmAzIJxB6Qcj7w35UNu0BIBJWZg5nLSNs7n+9SH4lmt2rbERbECFjdUBnkfgprR0Me1XblbzwurXeK+qG2Lk2iukoyKwiIghlOI/Os5eVFwHgc1YGCPbE+4NSUkf3/qP50tAD5WAzy5mfakul7vtDv6CjAeGZIGkGIWSYz6x9KY4fhrizqUacnBO0YAita3ccPbRrQ8RimpkAAK+YgKCTBOCYx85pjif8OeJS013SyKo1FdaltIyTAbIA+fpW5kuvxV9zuFe9de2cvdsOigH75DaRJIAggEydsZmo3aXd7i7EPcS2QC1ttBOlCIEEgACREQT6waOHsXrZL2rxBGzY1Af19RRPEXEINzGrVpzBeIJ94UfMZq73eDizRjg+NYeU2pAOSJJkj8cCrexxiwB4ZAjAgf1/kag2eIbZlOrYZB5cv0ancL4JUtcuGydxqtMVJjHmWYM42rGU2zqpNm+pAKEQRjO3yrqMCJGTqaZJ9CPwqDZIuK2gBmVS0FlnEbBjLHMwMwD0pHZS3GXIZzuYBaCzNExt5QtY7eKHfsEsSQpBiRGMFs/Qjnyrt7sW0w+GPUE/kaBxPoR9etdYsRAY5+oqby+0RbvYFvScEmOR/LemX4QW58l4eqMY/A1MuX3GPxA/X6NQrTuHBZgd5gR0gATiD+ddJ3fNCE4hACXt3IIzrUEY25kz7HrSH43hWBAbS0ECQwA9MirVb87Sf170m5ZV90WesLnnz507v8A2wniVF5nZXBDMTgzBOYyetVnaPBkLBODuxHlUfM+wqRf7O/0hlHRSvWq/juB4htSi4Cm0TE+4M/hWpf1dqq7aKKdA8jSA+7exjkYOKd7KVlflEE5E42MT9KBY4m2jWwDpO4EH6etSuyjc1DxBj5atvX/AHrrvgTWuDlgdAn9qKlao+9Hy/tRXPuQ14rADUACectED9e9LN4jOgH1Af5c4qcCpH9f1iksR0/H+VY3+G0J+MufwhA6E/3/ACpxOObbQQSesRvmf1vTgdSeR9OcR7/n1pq/hgAYU9B784/Qq8fRCrnEEMAyj6hpMYnNdbiJ2APvyzTVu8FYABz1KxBmPvH+VAD6o8JfDiDkzO0ZJqcHCRZtINwMeaBGPTA65+c+gf4Xi9LaoDjoZiRMSek9DUW3wo9efoc75pVx1T4mA/P+tQ39N13L4j7Rbbh7qhbcs9vRqUhwUJYGcQ2mIiCGzkU3/iT2oLjWIaSodSwgA/BM/MH2mqTsrtHw7LBLy+azcKBfiBuOLRBkctBbpmdziL2jwoVLdudRQ3ZMEEzdYAkddKilvLpcv8olm4p5/Qz/AGpAcE4j54rn2PEAx9aR9hgHYzHM8tpNThyP6R0j2FcYemI/W9NKqRpMdN8R7zn+9DItsnmpH3cTAPICBy6VdK13c7t8WIt8y7c4XSVJxIwdfTfWelO2u+d3iEvq+hQlliQCSSRAKZ+8ZwANxWNUjMZJz0+n1GPenbMLqOJYeYLgn3jFSzTczscULy+lcVc4OOhppgrGFILDlzj2FP8AnXBGR1o5kQeax6zP6Ndt2guF+HPODSTdYzkdIpDudt99yN/arzV2vO7HZ9u/xPh35For8Q31GAuSCIydx/Opfb/B8NwvhfYOIuFtRtuPEUsoDKZlYkCTgkzAHKqHswFTcYHSwUEDeYJbnj7o/Gq/jHuFp0mD95Tkc9q3G9yR6fwPZipYW1FnidJJU3JUqNbErPmKnUx2OM1ju/XDNZvWwqKq3Bpi3kEyTMGDqjy4AmetV3D8fxFty1tmhskFQRlfNg85mrHju0zcThmk+LbJBOnfQVZDvvDEH2NN8tbxqt4Ps65e1eGRr5hg07MYAAMEQ2DUp+7fFhZOgxvDyG6QTH4wPwq77S7Rta7d60XF1Wc+UCGhjGpsHzAyN8SDMY0NjvFZ+yi9plTcKMHA1LOonfeIG3UUv4uOOPy82S6WwVYHeI/KDB+VO22j/UPQj+tenW+9PDKEFt7ZLjToGk9Y8vSfxivM+2L6LxF0NMLcYKAMQTO/LJ2rGt3SZYTWyzeHXFIIB2j8qTevcMWgkwMxrIER71G4hiJ0fDOJ6cs9flS4ac7Dl2yZ2BHTI+dUvalpQcLB5wfltNWvZyNevLYQoGIJBdZEgE7rnYHYHatAncvinUN+4YECDMwekha3jLCYvOzeflP1NFX3F9jX0dkPDAlSVJDACQYOCwNFdNHbTpLTsfl/vmnAsxAjrRbv8tz6fhUhR8vT9bVxtZQl4MTOpvwEx/uR86kJbxjPvv6VKAA9fb9TTb3hvG20mpu005btnnEegilBBTfjHH9D6+n6iuyd/wATz/of6VNGiwAZEH+1RrnZdtzJHIjeNv1+FLN8QI3HMbzH9M0jU05Pl5ief6+dWSmil4W3AB1EBdH/AIglgJjkZp5bwyZP1neT+ZpkoCQFz7cp5z6n9YynyjrG+8SQTHriBT3VJB2wTn5/lXGSY3pjUdyB054j+dKeYHIRIn+2amkOeF7/ACpDcODvvnf/AGqPcutyn8eX51xOK69MevtV1Q/4PMkj9dRQlqfXG+K7b4mAMb5g/OgXlJ9fTP16e9OR04OBEeuBSb/EsfiP8x9JpW4bSd/z/rio/gHmxI6jf8utJoFtl5EDM7QSCfx/vQ17pmdvX60z40GDAO+8zB9eYneuu43EAHAkRzPpjpvWtB9L3UAdfbpvtv8AWk3C2CPMPbpvt0FMLEkEnE7+30YV03F67kdQOhGOX96uhJS8Z6Hn9c70JePpkfLeP5gVDu8RGS2PXbO35+lKXiAdgBy9pEHPTn/Op2icSRAjb1M55+1OXTqUKRK6if8AyIAkzzjFQRdMGT7Dl9fb8qOZiRHIzjqQOkfl86mlPeGoIYfEDI2weufWaVxTB2dzMuzMfcnaOnIe1RFIHX55H6/pSRcnBMTsRBHrn5VrRunjbU7TG0e/vSXx94+8YppsHfYevLff86Urtt8J9cg/P9bUQrh79y1cF1CBcEQ3LBPQ9CQQTmtdwnezw0ZUQgypWYEnOrUQcmIJMZNYo8QeY9DnM/T+VKN44j+gMVasysbGx3uuMsuo1EmdO25jf0iisJe4hgYg/wDxB5e9FNNeSpi9rWuTqPlg/wBK5c7WtmPOJnn0/Wao+D7H1qjeIo1hzAyw0q5iJ+I6Nv8ArXrT9/u06GDctN5WKm2+rVC6hG2G5Gt+OM6Wp7UtmJdd/wDUcDFLsdp2d2dR7fhVNwXd43FQi7bXV8YaQU8zqJ6zoYx6ZiRK37r3ACTcswBJPidMnlkxTxxVt/mdn+IuBj++K7/mlqf+IoG3qP1gfKqu73WcF4uIVQOZmCxUNhV5kkQIzkHYieP3WeJF2yRo1mXgjALCM7T84IGQQJ44LL/NLI++v059Z570h+1UwfEG0QKrU7rXiSAbZIJEB5JgEmABsAD9PUTH7F7H+0Bj4i29JUebY6tXOeUfiKvjgtrfaVuJ8TSRGJ+tOv2pbG11T8jPXl7VVW+wZOL1uJUBvNB1eDByBAi7OYPkOOlLTsg1DdoIf+YAN/X9QP8AelW+1reBqH9J/HnWVop2QbD/ADKz/EH5++en0rh4+zv4g98nPP5E1kKKnjg1jcZZI/4i+0wPx2oPH2uTrEdTjlt+udZOir2RNNcnaNoxNxQZ5bQZ/XKh+0bY2uge0/TI22mKyNFPHDTWvx1oiDcXHqc9R89qbu8fZaBqA+e3z9jFZainZF0079oWiZ1gzg8v11pL9ooAP3gJG/MmNs/rl0rNUVe1NL5eKtGQTI5STMnH5Uv7akzrG2IJgTvis9RTtitF/mFuMMoxExkHOQOftTi9pJGnWII3HXfmcVmaKdsGm/zFJguMc+fPbl/vXTxdrlcUe/125ZrMUU7YNMe0be4KzHpOPlQnHWztc0iduR+U1maKdsGlbikj/iL8j6/P9GkvxVrJ1DmRk7/39PSs5RTtTTSfbLX8Q/8AyI/IV2s1RTtNCiiitKKKKKAoFFFB3Ud5z/XeuUUUBRRRQFFFFAUUUUBRRRQFFFFAUUUUBRRRQFFFFAUUUUBRRRQFFFFAUUUUBRRRQf/Z"/>
          <p:cNvSpPr>
            <a:spLocks noChangeAspect="1" noChangeArrowheads="1"/>
          </p:cNvSpPr>
          <p:nvPr/>
        </p:nvSpPr>
        <p:spPr bwMode="auto">
          <a:xfrm>
            <a:off x="2136775" y="31273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SEhUUExQWFhQXFxsYGBcXFxoZFxsYHRgYGRgbIBoZHSohGholGxsaITEiJSkrLi4uGCAzODMsNygtLisBCgoKDg0OGxAQGiwkHyQsLDQsLCwuLCwsLCwsLCwsLCwsLCwsLCwsLCwsLCwsLCwsLCwsLCwsLCwsLCwsLCwsLP/AABEIAMIBAwMBIgACEQEDEQH/xAAcAAABBQEBAQAAAAAAAAAAAAAAAgMEBQYBBwj/xABBEAACAQMCAwYDBQYEBgIDAAABAhEAAyESMQRBUQUGEyJhcTKBkRRCobHwFiNTwdHhBxVS8TNDYnKCs5KiF3Oj/8QAGgEBAQEBAQEBAAAAAAAAAAAAAAECAwQFBv/EACURAQEAAgEDBQEBAAMAAAAAAAABAhEhAxITFDFBUWEEIjKx8P/aAAwDAQACEQMRAD8A8OoqwXs7y6pBAMHzLMzAx+tq63Z6xMsF2JgHPyrXbU3FdRWuPdJAFfxGa395lAwOo9Ad/wC1I4XutbuXbiJdYqkQ2IJI6jcV0vQz3pnyYspRV7c7AK3rlvzsEG6Cc6dQknA51K7M7rrdR2LuCqyFUB3YztoU6gP+qPWsXCxrcZiirTjOzlTEmT8JkFSNtx6g/wBN6ijhfXHpH0rC7RaKm/Ywdic7TApVvgJ5wR1/COtTcECitl3G7qWON4jwb1x7cqWDLpgQJM6uVbtv8HOBCrc+3ObbGFZfDIPWI3jM9IM7VqTY8Sor1Tjf8L+HtsQvFPcywAUKJwuiGPl5sSZyAIGcUHeTuba4YIA9wu66gGAELBgk8pYafcH0BaGKoqe3BCfvATBk7deX09qLPDWywDMwAnVABbHQdfnTQgUVOPBA5WdPrH8udTezO7z3l1LqK5yAJMconfB51ZjbdRLZFJRWr4TucbhPmKgD72CDExEVY2+4duPNdefQCPxrrP5+pfaM3qYxg6K337CWv4r/AEWuHuJa/i3PotX0vV+k8uLBUVvf2Ftfxbn0Wj9hbX8V/otPS9X6PLiwVFbz9hbX8V/otH7C2v4r/Rael6n0eXFg6K3n7DWv4r/Ra5+w1r+K/wBFp6XqfR5cWEord/sNa/iv9Fo/Ye1/Ff6Cnpep9HlxYSit1+w9r+K/0WufsRa/iP8ARael6n0eXFhqK3P7EW/4r/QUU9L1Po8uKWvZqW7yMtnWjghjuBO3kIx7+p2qNx/AW7Vw61i2+zIMqfQfmM1Ms8eNC5YAT8JnykY5nO+TPw43q27P4gv6oAPMRBPQnkDt054r0Y59PPiXlw/1OXey0Xwl0MXWMMRBPyAH5VC7v8OFN0LsHYD0AJx8jNXNxgqljsBJ9qidgm2PFM41k74y7Z/XSu3UymOeMv7/ANJjzKb7E4XxLnFqwOhrgGCQfgEjHTB+dXnb3FcHwHBatIHEm2bVplVRdJ0ldUgQAASC0bGNzU7uLwqvw73cfvb1xx1AnSB/9aO/vdI8ZYt+GAGtszMQpZ9OmSAgy8sB5epHrXlzylx4dsZZXgt5zcMncARHMD0HP2HKl3+HNvDalYgMARgggMD7R9K0jd33sur8Qt6xbJVTdKOjaXfSzENpBHh6vIs4HvFp3i7jXEv2ODtXEu3ytxmZWCjwQFZCxZoXzG6smCYHUV5LHZhbPEThvfH6x8qm8PcJY6c6VJMjEDc5xEfOtX3S7m8MeK8HjL6qpUrKOMXdSgLqZSjjJB0k749LXv1/h/Y0faeCdfAEW2GsvDqW1Mx+JTpAJECD1mpoYLiryg4DAHcwJkDPtzMeo3rVdye9rWLT8MwJRyDZcjUbN2R5wGIGkwJAjrnaszx3Yt7hiVu2oGow8MUOloOlhiDpIkZ9q0P+FXHm12jatsguWbrBGRjKgn4HAJguCOhwWHrSGnoXaXB8R4HCXH8O4bxCo1tDMEeIJEgk/FBEYJB3qZwPdrh+O4IXb2oOVZFYn4QIVekgFViIECOs67vPw9hVN7iHuLbtqcLOlTIOsBFLBhBE9CfSs3233gtNwKjh8m+PDtJ8LnEEwvQZ9SfWtzkrz7v/AN3eH4M2wrk2XxoADP4qzLMTupwNPVvQA+f8fxCsNPhlc4ZpkDoMTG/WrntHtO+82XCsmoqLZ0oUOFmY1AQsHMDntVNx3Em8fhRBGRaBCnO5EkD5VbZ8Mo/BvmGMCCfUkCQJjmeXrWp7K0eKhR/KcFWkQCInUBvyGPnWfsdnltRWDgFRtIDAEgHeP5cqve7F8WyFYBgWhViZUwDpJEDI2ME53rXS4ym0z9m6K0krT+nnSStfXeMzFcIp0rXNNA1FEU7prmmimooindNc00DUURTkVzTQNxXCKd01zTQNRQRTsVzTQMxXaciigxDX0RG1JqI1KGRmEbn728TEH12Eyjhrt2VuQAWC+ROcAnZTj/t9sU4/EgAa1aVZS/hmGtFlwZ0yVMkwTmAs71C4PhHI8QtCapIfUofqR1Jicxk9a/Pfr2Ly/wBrMyBQPLpgQ/xR8eYyRgRHrnEwLHGsBn4T5GUHRI1AwcSpMHzR+dISwNWq3dW3A1LLQ06l8qnn1I3EnFc4ZtJVnjz/AH1YqNWkQJgj0AGJncZFuVt3Ukk9m57k9ttbKoxHh8wpSFIVizEkjEwSQTke9ant/vovCWhcW21zUGjIUArBIOogzBn5H2ryjs/tXTGtNhqBD50g6smQBAH8+QjvbXGG7ZQOzDU/iOibkFQVzkTpLMcAcsmus6mppPlpu2P8XrPE2GtXOEOlgJBcMJ3P3YI5V5JxDguxXCkkicYmQN65ctkbjnHzHKk6egrNu3RZ8HcbGdsHE/o1f8B2sEVrgLeOGMNC6CGGQyHfnyg6jI2rO2LBUCMgiTggAZGZ9vx571M4eQZww2wOfuPmKzeEb/s4J2iyJ9q03B/yuIuMBd+H4TJOokNIAIHlgb053M7Kt2O0bRvvb02w5GpD4YZdRgPcCeYNqM6TBEcyRgb5YDWjFWUyCPiBwREcwQCDgjFav/8AKV254BuWrZayM4y7Rp16j8PsOpznFllI9x468l+3eQNq0iGCzqB0619ciCOteH9s2L4dfBt3LN1Q2oalSJl1UkvLNpUmZB2xzpvgv8RuItcV9oc+JqILor6UIxgDOkAACPTO9e1/aLPHcH9qshdTWnVWaCQDhlOfTqN9xNa2r5o7dt3rlxrjKAxQXG0iCVIB1HqCIYn/AKs70zwLjPnj32g4mJGJzjoK0PFdtPeFuxYuCDwlmy3wg+XNy0dbABS7+Y4B0jPKqjtfu3e4Z2W8kOGVYJXSSwUrBUmcEExtImDgv0N8TxBUgIxKaB5TkKCFMAnqZbHStJ2BwB4gDLyjSzBtJUEAiBG8g1nOO4O5ZbSystwIA4zIIwBA3kQeYgir7uLx+i4AxhHMNJwpOxOMAH1rfSynfO72YznHDdpaIUAmYG/X1rhWrO7w0A1DKV9eV5KjFa4Vp8rSStXaGdNc008VrmmqpnTRpp4rXNNAzprmmnitc00DJWuaaf01zTUDOmuEUu+4VWY7KCT7ATRIieUTTcNG4op3TRVHmPC9oJcBERfLKQFCJaIBBIfUYjffmY2JlfF2delw3hJqKa28rBsEiFkFR/rwDq9Krezr1sCHAJgrGkkxvM8uYJmY6VZTwy6v+bCR4pSFM5AKFvI4AI8p9cmvz/t7PaW/FaH8RYbAnKnTBEGOQwMyD7TU25xIKnXLag2lVVfMhIPlVOeRy2AE7xXjtIXLQQXJuZG2kIghba6t2HmJjOwPsnsvi0sG2zMzIzgsoCiYOIMyMz6YGDtU7UNW+NTUfCts5nGosx077A9JEfjirNeB8wDMWWA4A8p1R5iAgIAJlcepzFO3raElmCloA88jBPl8uzjScsST+VQWc27hJUgtJAPMnZlOPKSNtvMY9G+BB7S4Z3hirLpGlsKFU4AUBdgDKk+21Vi2yASp+XP8P5dPatG3AC5qYASRCGABp0DMBtOwP4+9U9zgdOdWSxBzgD16kn8B6itS8LsxduMSCZAgEAkkfnMGnbTagCG0gGPin2xO29R7/DEHGec/jiaL1xWJOk+ktLTGZ5ET+Va1Ba2sGcaGw25yTGQf96hXrBtiSff+W+a7wZOBrA28pJ6yZ6Z+tTC0Qp+KYyN8GM8xn8RWRJ7nfZn4q2vF6/CYwSu4nbbMZ3Gfeth/iL3te1aTheAB4bhJYSjEPcMCZG6r7YM77qPO7FjUTELpUsZbG4XbJ1SdsbUdr3Fa62kiPQQPYTv7mM/WtShPZlq2Wi6zKJHmUBgJMSRvieWcGn71xg63fK5LalBYtgN5dWQQIAGYMdKe4gcOq2vDZ21ybikgaX0iIxiCTBMzn2MS1w10guqs1lI1NEJA3Bn1nG9FTZe9c8R4UmB5BA5gAKo6fl71a8LwygCWODLOqkkT1gwfhnkTJ6ZgcJxqooAC3c6iAIGnT5lggc2bMD0POvYe5HcCzfs+MzaluAFWVdKnJ1KEbZZAHLYRjdjZbyl2c4PFtM6vKM+kYySZx600yVrrvdNLNuLbQqqBLsMAep5VT9qcfw/DKQ/hvcKeS2oLlmyBlepHI8j0NfRn9GExee9O2qYrSStVP7TWwYZGDaohfNgbn2FWPBccl34TncgiCMxXXDr9PO6lc7hYXprhWn9Nc012ZMaa5pp8rXCtFM6a4Vp7TRpqBjTXNNPla4VoI120GBVgCCIIOxFUnZFvTceySWFojSTqGCJgnYxqwM7TWj01X9mcMRrZjLNcePRQ7AD0rlnN2N43UqRFFPaaK6sPGeJ7LjKnSxbSLdwjUcwYYDSc+o3+s+5wdpiq+HcXdYVgx1TmQYJ5nHp6xMtdpeCRduEvMBFLZ0qRDNbO/l1DJE+8God+3w1+4SEfXcUkLa+EPzMGSBuTyjb0+DuvYrrlpbN5lZRdxEC5CmQM6h89/TcbyPsqOhuh2YIVDIMPGwhtOfu5086TxKWtBULceAwViYNvmEO6kDLY/wBXLNMJfuW9LE6CsCR5X06uQ2mREnOOdVU/iOIY2iyMCinUlsglkWcnWoUHOMj0pdniS4EHU7Swh9Kg6hqU+JA1AAHBMnmaZXtZPKxLYJGmBtA0sDpEEnkZiJilcNxiXGuDSYaCF1IGOQWliJIkHEgkRmoh3ircxcR4IuFSoVQQg2IAkfOdz8zXi0BqklhPPGPXlVlbsQraVtRqKnBnUDkam8pEhRjqOs01rKkST5oyAOfPeI+v8qmxXPwAnytkciOW9NXOAaYUFjpkgDpg8+v51fcPxgnB1wIOImZxIOxFc4hSVhWIgmB0O+PnWplPk3VH/ljgHVAggESJE/6v9Pz/AK04OHZ10gTpBYkSYhQWMjEaVI26ZOK2/Y/Zv2jhbttQblwaQGZZCLIYqpMkMZYAxHl96z/aN1Ags4JS5qEEs2FUN4hJjVgCFBjTAxlu1w1Nky3dIFjjchecDUxJOoADGTtOI22xypni4ZtQgAATMb5mkPYCqxx8I65ODI9fwgn0pl0/djM+ZifX4QPz/GuTSx7L7TSy+p+Ht3GEaAzuNBhgDOqCJIMH/TiN6f7Z7a8e5bi0LaqE8ssUOZc5Y6wzGfXptWfRasOBCYN26NiujzlgNMDYARJgZPOYiqJnCgBkOnTLawroxEydlj4cdGjSc16J3B7W8Li1L3byWmuhRoZij48tvzTqVZUbyAdumE4ZTxnEorPduatIGfEcqq4EyJ0rn5H1r0H/AAb4i2vFm3dtly2LXl1LbdNTEliZVgMbY65MyzlHs3eDhr12wycPcFq4YAYiYHP2Pr/vXg/eOLN790QCs650kS3la4QQVLbHJ3KQAQa9o7z94U4a2S123ac4Q3GjMgSBBLQSMRHUgZrwfvFdbxbhN604vDU1yzpuDzSuhWWI0g6TpxyyKZRUS4+l5Ys9v6GOUyAJmOo361M4LimsXCUMzhWgatOGiM+n15VCeyD5IKgCMLpJj4XKuxg7TBg+lR04VQsMSW5wTnYwM539Oe+IzvU492Ho/YfHm/b1FQD6H+XIfX3qwKVhOB46WtqP3QUQziSOoLcjOR9a9CC4H6/DlX1f5urc8eXnzx1UfTXNNSCtMcUxVSwUsQJgbn29a9FrGidNcK1m++XaNy1pUHSlxYmThgwLDAnVlRyxO/LJntO6uoG4T4hOo4gjmIjpJn85rz5/0zG606Tp2zb01CGEggj0M10rWe7mcdb0eGzKLpY+WdxAiOXy/rWoK12wzmWO2LNXSPpqPwaeU+r3P/Yw/lU7TUfg1/dr6yfmWYml/wCUWTijTXaciitMvCeIveHcGFcqd2BIM8ipOkxvgQasm7TZ1dEtCWWNKgaVGoxp57RmfoMGrv8ADtDMJKBioBMmdtuuRtzIrnAyp1LpJ6Y9NweXL6+4+HqV7V3euvZNtWZApjCgMV83wsWGW0kZiB600/B2TcUup8N4zq0opyWk8jsBsDk+lQBfS46gW1tSfMxYkZxOdhmefpUybXmVbi6UOx/5hIAMCPlPQexqeyI9u0hcpZeBmReIgmYgQDLbch+dO8DwYUq40s0qNJEjnJI3jbIxk7VJ4rhbpY3PBJBj94iiRkKZRfeJInPrXLa3SD40LpZiNevU2iVfygg45kkbH1NNqctXw5loOTkTAJ5QvmiZPQU9w7aXVWdipyZUqCCJO8coHPJqueXkWlEEQG0M0RE+aWM5O0kY9K7w3k3tkhYGsltGIEZMdIHSpYh/iWVtWIgwwwvtJG4nn/Woz3CNgc7QdQmPxNO2bZ/7wcaVzvHI89sD+dNXuGUgqQRmRg46iRMUkEyz2s6LKlxyOkkH1mM70xxpD2wyouskGT8RxtJOeuczS7dghZCknpAysc9UekYpNmWUhl0uOQ5xHI4O4zV3oU/E8a7LoY4kGPUCATPPJ+prr2z4SEYkuN/+2ldop5icA9Myc8/XP0FWnZtkXLSIoYvqbTAJ8pgESPvE6QPY+lbnKq21xUACBPX1x6+31o4izpK4MM0xEahOYPPbYn86n3OFcf8AFSPMVUkGdSgFxnM7fOekUcAFOVAMA4b7oIIJiCCfvTyPrQ2vvtoFpeIshbD6wieHgqfCiSQDLSjTIkyB61p/8MLjNxd26Vb92mWIA/evi5tyMHaZgEnNZTgwbXBvpIhuJWZE4NogjP8A1aSfbblWw7tdrpwrpY8MeHcACvaYXPEuSF1BgciIBAmNPvXTpyW8s5XS4768Fbv63dLmtkUeIoLKiAmYG0wSIiWmNprAfZw1wXbd1pUky7KG1S069dwHWQYOiQPcwfYrtlWBBAI6ESMGdvevJe8nbtnxTYs/urWvzvGpmmBgAFgoXYalnVBHXt1MJOWJbVPxHF3QNKzMnUkEE7bhgBttG3pEVG4e/IUhQMQ4gyDg4HqJxyijs9YZmBkDUuon/wCoGn4tOefLbEtsqXXAVlVgdLH4QSJzIERj4vrXksdFyt98HU2nVCk7xEiA2QIIiN+W2PUezgDaTSzsIwzghj6mQK86DXraoX4csgVV1T5HU/CC9o6TtM775GqvQOwrIKBxb8MGdKh2IjYnSQAMj15HnXq/m4ycc/ZMK1H4y4ERi20H3qcVqv7W4NGRmZSYUnygljGRhQSfYV7bbrhzjybvH26b5CNkpcgsMIwJIMr1nIPIAjnmsV/MUImD8Q5ase8DG3882HbYtLcL2iAHVCy7BTo867ZIYMefSqi/xoDAKIPwliTkYExyyJ+Q+fy8t/L1LTsriNF1SzaNBXK5yANW3Tpj5V7Bw95biB0MqRI/p7javGbhJuGdRCbjMxJA5HVHXl61pOx+3L9iyptjVaVoI068nYF1wJx05V16PW7OLGM8dvRdNROz1/dr7sPo7L/Kovd3td+JBLWtC8mG0ztnnU3stItn/wDZd/8Adcr2TOZWWfrlrUpzTRT2miuu2Xz/AGOEu3SSTDjbUTqMZnJmnrPC2ngkMgBIZV87E5gRy25+tNWeLNtQrWRGTqEpcJIkSwO22PT3pHFcbquFkdlwAJwdobI5TPyjnXxuXrSeM4a0oAgzzOFaATJgjPwnp+Oe2bVlWi23iEHDEGD/AOLLnG0rv8jUOzf0a9GoyPvAEbCSRtucH261xOIKsBEmPuwGk8sgwQcYFNCyTjWBFxB5yZJLbbkFticbExtzFd4rjA6m4+XExrGpTq0iANUwpBInaRjFVpRnLsYDAyQAJnf0xg+vpUzsvtEDxNeSwmd8wZ36zJ3zFSz5DPD+JqLWwwbV8OmE1HlG3sI2irC/wkyzsFYxqUqpb0gTERIgRTX2i4dCq6MkbgHPQspAJIgRyEe9RL1lpAMgGSIUScEHbb+9TQmWuORHARwV6GVAz+eTmedKHFHn5TiDGDif61ScRwjJuDHX51KbhLgsreKkJq0hjOTnad4jltIrWtmlmWZ4lhkDDZ22gjP4UzZ4xW1SADMTt7egNVrcSCdjkAfMEZgR0rj3jLEMDO+AJn0qdpo92oyyNPxGM9QeeOfL5VJ46yUThgmrUyF9PobjacD2Oaaslbg5C5DHYgRBGkESWJABBMAGferrtCw5JVF1FbNtgNBZ40l2AjZFWWM8hVX4VvAl1bXeGvSGIS5qhwVZHMmMDmR/pqVY4z7NdbwX0MyhTrUFIIUxD6sxEN6YOaveI4IWOB4XiS2t2u3D5YPhA2o5ZDDTMEmMYqn4i0bz+IRrkGCoBJKLtGsAmBIEZ9a3usrTiL63uFfxCMX1Mqeq3BuOckCfSpnYXaYsoyhdIDag0IzAzJjUCwTlgb/eBqo7JKNw96Mee0wnzAZZBIPxbbepp7tWytp1A4i1ddS6kAt4WnVtpErJ3hSIBjOamNu9mU29Ov8AbKvw7hWDXWUhRbDnU2mYXT5gQCJPIkZwaxVzgfDdV4i2GYIbiW7gXVqglm8uBaBJZtemdOQSMs90e0rKXgrXDbM7wzZkwVCEBcR8Qf2Ow9N+x8PxKGVS6rQGJAltMEBoAn2OPSvTje+frjrteMX+yrr3Rat6LlxbYyD5UthCwGnTCk7gGN5IzIc7vdk3OJBRLSMy+U/vNBWDlipYHbHr+XpnZ/dZkZy9xSlwMCqJojVuVKwASPKQQcbHNY3sAjheJcq8sj3rZ/dyrKLjCRpYZPlO4AiMRnnlhMbLW5d+zW91OxL1kl7/AISmAAlsA8oLM0fFuMTMnOc6MrTfC8daulhbuK5X4gpBI/t60+Vr14SScON3TRFJZJrJ9ud/bNm54VoeI+plY7KpGP8AyzO3T1FXPZHblu/a8TUFOdSEyRBiepG2QOdJ1cbdbXtrCd8+6rfuntZt6vCZVHmBLsDspLSYAkkgnaKzXa/di5YRb3humpWJRslCGZMnnIKEf943gmvbOznDK2khgHfIM7sW/JhUDvbw4fhbimcxEGDOoRE4+uK43p49u3WZXenkHZRKI6KFYsjG4rAHyhhlfval3ifugwYrSdi9z3+zi8Hts48wCln1rIgGAYPOCCJ3iKr7S2CVL3EVMknAwxtkqFmSBPWcNnpJ4PvBxNlQ63U0ORgC0cKFUCCcQoAyVn8axjqXlbv4XnY1nird6TbxJlNQUDUdyEx1+gzWq7KM2z6Xbw//ALXKhdmdu27wDTEQHkFRqII5+WPZjUHuD2q1+04cjUrasCCdZJY4x8XTrXTC4zKav2xfatJFFLiivTtz0+dOIZiiqUVQs7EydsmSR8/+o1GsadXmBjouDPICdquO01tIdDOzR91WlZIwZJO3Pn7VH4fj0tHyEtIgmADuSPikbRyr5L1GOJtXmJLqSxI5SdjG3pTAJBMyGHuCM5qQ9wuzRKhgOuw5fz6U/Z4RnJlhMAAHONgOox+VA12WoJOqQg3I5TiZ5dflUwdkEH926lTEE7nVGDE4yPx9aUnZz2rgKmVJ8wwPLAwZOknJ3xipPZPE2H4jSZRCw04BGrnMdTz5T9M5X5Wc0WuGNtmt3ADpYjWBEwYOCdo2iMVHuoZAVfKDMiAVE9Z/GvXewuwjcUi5b4e5Ya6WVLoOpfKASvIEyCQdsZxFee9r9z+I4TiSoS2LV7WyRdBUID947iJUZx5xk1mZbaywsZ7ir8eVlMzuTIUkD64nGKZ46+2lbRuTbUEoASRsY9snl1PWrTtnuvxSEM1hgCJJXzJElQdQxvPr9RNZa7IvSf3ZAg9ADjAk7ycVuWM6VwBP5V0ISPbrUm9wLoV1jTJgzykxJ5R86kcHwdw/8skHZhnnpxG/y69Kuw32ahVw2uNhzAMnY8uXttWy7K7ca015BB8Szo1AqWCkQMwcRKkRJHMc6Juyblu5puIbQJAXUfKeuSdJ2mDMc6se3EReJuMDCHSAkDykKqnnBMjMczWd8liHxJVvDtjy6WYidhAMAAgiM/lTeh+HfX4hDHzrow2dSwG+6N8YkTSblrzTIIAgfM+/rtU24oe2AwmCV/8AGTBx7nOfwptDnCWg/DcQQPD/AHdpgEljIeBj57fjWdBk5+7gAjbaMe/Ietafu1ZZRxKsFINjyhcnylY5DPr71TPwWq4VDdSpxvPv0HP/AHSqOyuzyw1H4Sdw0aRIkxBJ9hkgGt8vetrSFLWrICavMY0iCVWIE9fQ1i+Hm3C5GBIPlyc/OOXKnLdswJYspxA/39I+tXus9ma2lrvU6cHcQ3W8ef3Lbn7raTP3cEEzMNA2xmrjhVDatJdC6pMgnxSCshfKY1NnoBVd2jdeYVSWHIITgxGw3qb4LXLdrytqtggSsR5iR7RJ+tPJdTayJ/dzjntOXDaWI0aoBgnSRgzkgbx/StH3072abIt2mi6yy+kgwpRtmHPY/MZrErbu28hTg7iMHqJzypPEWHuwXDkzk5mIEZ6bfStY9XU1KzrnaHwfDW3+J9Iz54wWHL552iofFb6PMTgAmFB9gRNTLlvw10lW0gkmVOd/586cfspT1wcEgbc9hmsbb053e7Wu2HlWKBdUwFESFBkNg5j+1XfB8R4lxGuXGeWUIGYkiWXXlmgTJwB7VllsNbuMBOANMHOZ2jnVnwMB0aSAGBicEgyZxWt8Jrki4utIckKoldXmgco9PaoT9pu5hivh4BVSonTnzcy3ttV7xg0FlBhVZhv0O34fjVLc4S2ATB949ttsbn51mZLpP4a+kgpvpPlBb4hEMDqEiJgcuWcVM7p9ujhAdJJmAdSxzyN5EGfwrO3LrzgLAGVnMAYJjJH4052M0OzCIkeXkZzME4xjM1ruu9s6bvi++d8ufDRNHKWnlvMdaKo1urzM++ifnNFa9Rn9nbGCNlhPlON8HHv0pEVreL4DxIAuQOekcummcGoD92mzDgx155A/mK5zOfLSiVyNqVbvsuxjM/Orcd3H0yWXfYZ/Ln/WuL3eYn4wBzJUj6A71e6CsucQ7bsx+ZipHZqnUHBgrkczPKKvbXZugeUBgAMkZmM/Wo9qzbMm7b0yQYEjmJ9jnryNTug9T7r8dZt+HZZy11ylxFj4taSCGidvX7pHoYvfDh7vE3R4dptKiJEBJJ1QNoIO/qPSsr2XxC+LadWnwlABmSiopgjO4Gx9BWl7Q7zCwiKk3GZmz5ogBDLgLMnV6bfKvPnbvh2x1Z/ou3x3FWVuDiyPCYFBpIYywuSkA4IBWJxE0/wfY3BX7IeXtHbBDKPjInVsSq5MgSNs0ji+zeI4rhLdxwDN/wAtu3Pi4VgRob7wOd9jsIza9l8eOEtuGsrbu6FBQr4bkHyglT8SGTDgnmNxSW65SyWsr3k7LtWChs3Ge24UhmAzIJxB6Qcj7w35UNu0BIBJWZg5nLSNs7n+9SH4lmt2rbERbECFjdUBnkfgprR0Me1XblbzwurXeK+qG2Lk2iukoyKwiIghlOI/Os5eVFwHgc1YGCPbE+4NSUkf3/qP50tAD5WAzy5mfakul7vtDv6CjAeGZIGkGIWSYz6x9KY4fhrizqUacnBO0YAita3ccPbRrQ8RimpkAAK+YgKCTBOCYx85pjif8OeJS013SyKo1FdaltIyTAbIA+fpW5kuvxV9zuFe9de2cvdsOigH75DaRJIAggEydsZmo3aXd7i7EPcS2QC1ttBOlCIEEgACREQT6waOHsXrZL2rxBGzY1Af19RRPEXEINzGrVpzBeIJ94UfMZq73eDizRjg+NYeU2pAOSJJkj8cCrexxiwB4ZAjAgf1/kag2eIbZlOrYZB5cv0ancL4JUtcuGydxqtMVJjHmWYM42rGU2zqpNm+pAKEQRjO3yrqMCJGTqaZJ9CPwqDZIuK2gBmVS0FlnEbBjLHMwMwD0pHZS3GXIZzuYBaCzNExt5QtY7eKHfsEsSQpBiRGMFs/Qjnyrt7sW0w+GPUE/kaBxPoR9etdYsRAY5+oqby+0RbvYFvScEmOR/LemX4QW58l4eqMY/A1MuX3GPxA/X6NQrTuHBZgd5gR0gATiD+ddJ3fNCE4hACXt3IIzrUEY25kz7HrSH43hWBAbS0ECQwA9MirVb87Sf170m5ZV90WesLnnz507v8A2wniVF5nZXBDMTgzBOYyetVnaPBkLBODuxHlUfM+wqRf7O/0hlHRSvWq/juB4htSi4Cm0TE+4M/hWpf1dqq7aKKdA8jSA+7exjkYOKd7KVlflEE5E42MT9KBY4m2jWwDpO4EH6etSuyjc1DxBj5atvX/AHrrvgTWuDlgdAn9qKlao+9Hy/tRXPuQ14rADUACectED9e9LN4jOgH1Af5c4qcCpH9f1iksR0/H+VY3+G0J+MufwhA6E/3/ACpxOObbQQSesRvmf1vTgdSeR9OcR7/n1pq/hgAYU9B784/Qq8fRCrnEEMAyj6hpMYnNdbiJ2APvyzTVu8FYABz1KxBmPvH+VAD6o8JfDiDkzO0ZJqcHCRZtINwMeaBGPTA65+c+gf4Xi9LaoDjoZiRMSek9DUW3wo9efoc75pVx1T4mA/P+tQ39N13L4j7Rbbh7qhbcs9vRqUhwUJYGcQ2mIiCGzkU3/iT2oLjWIaSodSwgA/BM/MH2mqTsrtHw7LBLy+azcKBfiBuOLRBkctBbpmdziL2jwoVLdudRQ3ZMEEzdYAkddKilvLpcv8olm4p5/Qz/AGpAcE4j54rn2PEAx9aR9hgHYzHM8tpNThyP6R0j2FcYemI/W9NKqRpMdN8R7zn+9DItsnmpH3cTAPICBy6VdK13c7t8WIt8y7c4XSVJxIwdfTfWelO2u+d3iEvq+hQlliQCSSRAKZ+8ZwANxWNUjMZJz0+n1GPenbMLqOJYeYLgn3jFSzTczscULy+lcVc4OOhppgrGFILDlzj2FP8AnXBGR1o5kQeax6zP6Ndt2guF+HPODSTdYzkdIpDudt99yN/arzV2vO7HZ9u/xPh35For8Q31GAuSCIydx/Opfb/B8NwvhfYOIuFtRtuPEUsoDKZlYkCTgkzAHKqHswFTcYHSwUEDeYJbnj7o/Gq/jHuFp0mD95Tkc9q3G9yR6fwPZipYW1FnidJJU3JUqNbErPmKnUx2OM1ju/XDNZvWwqKq3Bpi3kEyTMGDqjy4AmetV3D8fxFty1tmhskFQRlfNg85mrHju0zcThmk+LbJBOnfQVZDvvDEH2NN8tbxqt4Ps65e1eGRr5hg07MYAAMEQ2DUp+7fFhZOgxvDyG6QTH4wPwq77S7Rta7d60XF1Wc+UCGhjGpsHzAyN8SDMY0NjvFZ+yi9plTcKMHA1LOonfeIG3UUv4uOOPy82S6WwVYHeI/KDB+VO22j/UPQj+tenW+9PDKEFt7ZLjToGk9Y8vSfxivM+2L6LxF0NMLcYKAMQTO/LJ2rGt3SZYTWyzeHXFIIB2j8qTevcMWgkwMxrIER71G4hiJ0fDOJ6cs9flS4ac7Dl2yZ2BHTI+dUvalpQcLB5wfltNWvZyNevLYQoGIJBdZEgE7rnYHYHatAncvinUN+4YECDMwekha3jLCYvOzeflP1NFX3F9jX0dkPDAlSVJDACQYOCwNFdNHbTpLTsfl/vmnAsxAjrRbv8tz6fhUhR8vT9bVxtZQl4MTOpvwEx/uR86kJbxjPvv6VKAA9fb9TTb3hvG20mpu005btnnEegilBBTfjHH9D6+n6iuyd/wATz/of6VNGiwAZEH+1RrnZdtzJHIjeNv1+FLN8QI3HMbzH9M0jU05Pl5ief6+dWSmil4W3AB1EBdH/AIglgJjkZp5bwyZP1neT+ZpkoCQFz7cp5z6n9YynyjrG+8SQTHriBT3VJB2wTn5/lXGSY3pjUdyB054j+dKeYHIRIn+2amkOeF7/ACpDcODvvnf/AGqPcutyn8eX51xOK69MevtV1Q/4PMkj9dRQlqfXG+K7b4mAMb5g/OgXlJ9fTP16e9OR04OBEeuBSb/EsfiP8x9JpW4bSd/z/rio/gHmxI6jf8utJoFtl5EDM7QSCfx/vQ17pmdvX60z40GDAO+8zB9eYneuu43EAHAkRzPpjpvWtB9L3UAdfbpvtv8AWk3C2CPMPbpvt0FMLEkEnE7+30YV03F67kdQOhGOX96uhJS8Z6Hn9c70JePpkfLeP5gVDu8RGS2PXbO35+lKXiAdgBy9pEHPTn/Op2icSRAjb1M55+1OXTqUKRK6if8AyIAkzzjFQRdMGT7Dl9fb8qOZiRHIzjqQOkfl86mlPeGoIYfEDI2weufWaVxTB2dzMuzMfcnaOnIe1RFIHX55H6/pSRcnBMTsRBHrn5VrRunjbU7TG0e/vSXx94+8YppsHfYevLff86Urtt8J9cg/P9bUQrh79y1cF1CBcEQ3LBPQ9CQQTmtdwnezw0ZUQgypWYEnOrUQcmIJMZNYo8QeY9DnM/T+VKN44j+gMVasysbGx3uuMsuo1EmdO25jf0iisJe4hgYg/wDxB5e9FNNeSpi9rWuTqPlg/wBK5c7WtmPOJnn0/Wao+D7H1qjeIo1hzAyw0q5iJ+I6Nv8ArXrT9/u06GDctN5WKm2+rVC6hG2G5Gt+OM6Wp7UtmJdd/wDUcDFLsdp2d2dR7fhVNwXd43FQi7bXV8YaQU8zqJ6zoYx6ZiRK37r3ACTcswBJPidMnlkxTxxVt/mdn+IuBj++K7/mlqf+IoG3qP1gfKqu73WcF4uIVQOZmCxUNhV5kkQIzkHYieP3WeJF2yRo1mXgjALCM7T84IGQQJ44LL/NLI++v059Z570h+1UwfEG0QKrU7rXiSAbZIJEB5JgEmABsAD9PUTH7F7H+0Bj4i29JUebY6tXOeUfiKvjgtrfaVuJ8TSRGJ+tOv2pbG11T8jPXl7VVW+wZOL1uJUBvNB1eDByBAi7OYPkOOlLTsg1DdoIf+YAN/X9QP8AelW+1reBqH9J/HnWVop2QbD/ADKz/EH5++en0rh4+zv4g98nPP5E1kKKnjg1jcZZI/4i+0wPx2oPH2uTrEdTjlt+udZOir2RNNcnaNoxNxQZ5bQZ/XKh+0bY2uge0/TI22mKyNFPHDTWvx1oiDcXHqc9R89qbu8fZaBqA+e3z9jFZainZF0079oWiZ1gzg8v11pL9ooAP3gJG/MmNs/rl0rNUVe1NL5eKtGQTI5STMnH5Uv7akzrG2IJgTvis9RTtitF/mFuMMoxExkHOQOftTi9pJGnWII3HXfmcVmaKdsGm/zFJguMc+fPbl/vXTxdrlcUe/125ZrMUU7YNMe0be4KzHpOPlQnHWztc0iduR+U1maKdsGlbikj/iL8j6/P9GkvxVrJ1DmRk7/39PSs5RTtTTSfbLX8Q/8AyI/IV2s1RTtNCiiitKKKKKAoFFFB3Ud5z/XeuUUUBRRRQFFFFAUUUUBRRRQFFFFAUUUUBRRRQFFFFAUUUUBRRRQFFFFAUUUUBRRRQf/Z"/>
          <p:cNvSpPr>
            <a:spLocks noChangeAspect="1" noChangeArrowheads="1"/>
          </p:cNvSpPr>
          <p:nvPr/>
        </p:nvSpPr>
        <p:spPr bwMode="auto">
          <a:xfrm>
            <a:off x="2289175" y="46513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QSEhUUExQWFhQXFxsYGBcXFxoZFxsYHRgYGRgbIBoZHSohGholGxsaITEiJSkrLi4uGCAzODMsNygtLisBCgoKDg0OGxAQGiwkHyQsLDQsLCwuLCwsLCwsLCwsLCwsLCwsLCwsLCwsLCwsLCwsLCwsLCwsLCwsLCwsLCwsLP/AABEIAMIBAwMBIgACEQEDEQH/xAAcAAABBQEBAQAAAAAAAAAAAAAAAgMEBQYBBwj/xABBEAACAQMCAwYDBQYEBgIDAAABAhEAAyESMQRBUQUGEyJhcTKBkRRCobHwFiNTwdHhBxVS8TNDYnKCs5KiF3Oj/8QAGgEBAQEBAQEBAAAAAAAAAAAAAAECAwQFBv/EACURAQEAAgEDBQEBAAMAAAAAAAABAhEhAxITFDFBUWEEIjKx8P/aAAwDAQACEQMRAD8A8OoqwXs7y6pBAMHzLMzAx+tq63Z6xMsF2JgHPyrXbU3FdRWuPdJAFfxGa395lAwOo9Ad/wC1I4XutbuXbiJdYqkQ2IJI6jcV0vQz3pnyYspRV7c7AK3rlvzsEG6Cc6dQknA51K7M7rrdR2LuCqyFUB3YztoU6gP+qPWsXCxrcZiirTjOzlTEmT8JkFSNtx6g/wBN6ijhfXHpH0rC7RaKm/Ywdic7TApVvgJ5wR1/COtTcECitl3G7qWON4jwb1x7cqWDLpgQJM6uVbtv8HOBCrc+3ObbGFZfDIPWI3jM9IM7VqTY8Sor1Tjf8L+HtsQvFPcywAUKJwuiGPl5sSZyAIGcUHeTuba4YIA9wu66gGAELBgk8pYafcH0BaGKoqe3BCfvATBk7deX09qLPDWywDMwAnVABbHQdfnTQgUVOPBA5WdPrH8udTezO7z3l1LqK5yAJMconfB51ZjbdRLZFJRWr4TucbhPmKgD72CDExEVY2+4duPNdefQCPxrrP5+pfaM3qYxg6K337CWv4r/AEWuHuJa/i3PotX0vV+k8uLBUVvf2Ftfxbn0Wj9hbX8V/otPS9X6PLiwVFbz9hbX8V/otH7C2v4r/Rael6n0eXFg6K3n7DWv4r/Ra5+w1r+K/wBFp6XqfR5cWEord/sNa/iv9Fo/Ye1/Ff6Cnpep9HlxYSit1+w9r+K/0WufsRa/iP8ARael6n0eXFhqK3P7EW/4r/QUU9L1Po8uKWvZqW7yMtnWjghjuBO3kIx7+p2qNx/AW7Vw61i2+zIMqfQfmM1Ms8eNC5YAT8JnykY5nO+TPw43q27P4gv6oAPMRBPQnkDt054r0Y59PPiXlw/1OXey0Xwl0MXWMMRBPyAH5VC7v8OFN0LsHYD0AJx8jNXNxgqljsBJ9qidgm2PFM41k74y7Z/XSu3UymOeMv7/ANJjzKb7E4XxLnFqwOhrgGCQfgEjHTB+dXnb3FcHwHBatIHEm2bVplVRdJ0ldUgQAASC0bGNzU7uLwqvw73cfvb1xx1AnSB/9aO/vdI8ZYt+GAGtszMQpZ9OmSAgy8sB5epHrXlzylx4dsZZXgt5zcMncARHMD0HP2HKl3+HNvDalYgMARgggMD7R9K0jd33sur8Qt6xbJVTdKOjaXfSzENpBHh6vIs4HvFp3i7jXEv2ODtXEu3ytxmZWCjwQFZCxZoXzG6smCYHUV5LHZhbPEThvfH6x8qm8PcJY6c6VJMjEDc5xEfOtX3S7m8MeK8HjL6qpUrKOMXdSgLqZSjjJB0k749LXv1/h/Y0faeCdfAEW2GsvDqW1Mx+JTpAJECD1mpoYLiryg4DAHcwJkDPtzMeo3rVdye9rWLT8MwJRyDZcjUbN2R5wGIGkwJAjrnaszx3Yt7hiVu2oGow8MUOloOlhiDpIkZ9q0P+FXHm12jatsguWbrBGRjKgn4HAJguCOhwWHrSGnoXaXB8R4HCXH8O4bxCo1tDMEeIJEgk/FBEYJB3qZwPdrh+O4IXb2oOVZFYn4QIVekgFViIECOs67vPw9hVN7iHuLbtqcLOlTIOsBFLBhBE9CfSs3233gtNwKjh8m+PDtJ8LnEEwvQZ9SfWtzkrz7v/AN3eH4M2wrk2XxoADP4qzLMTupwNPVvQA+f8fxCsNPhlc4ZpkDoMTG/WrntHtO+82XCsmoqLZ0oUOFmY1AQsHMDntVNx3Em8fhRBGRaBCnO5EkD5VbZ8Mo/BvmGMCCfUkCQJjmeXrWp7K0eKhR/KcFWkQCInUBvyGPnWfsdnltRWDgFRtIDAEgHeP5cqve7F8WyFYBgWhViZUwDpJEDI2ME53rXS4ym0z9m6K0krT+nnSStfXeMzFcIp0rXNNA1FEU7prmmimooindNc00DUURTkVzTQNxXCKd01zTQNRQRTsVzTQMxXaciigxDX0RG1JqI1KGRmEbn728TEH12Eyjhrt2VuQAWC+ROcAnZTj/t9sU4/EgAa1aVZS/hmGtFlwZ0yVMkwTmAs71C4PhHI8QtCapIfUofqR1Jicxk9a/Pfr2Ly/wBrMyBQPLpgQ/xR8eYyRgRHrnEwLHGsBn4T5GUHRI1AwcSpMHzR+dISwNWq3dW3A1LLQ06l8qnn1I3EnFc4ZtJVnjz/AH1YqNWkQJgj0AGJncZFuVt3Ukk9m57k9ttbKoxHh8wpSFIVizEkjEwSQTke9ant/vovCWhcW21zUGjIUArBIOogzBn5H2ryjs/tXTGtNhqBD50g6smQBAH8+QjvbXGG7ZQOzDU/iOibkFQVzkTpLMcAcsmus6mppPlpu2P8XrPE2GtXOEOlgJBcMJ3P3YI5V5JxDguxXCkkicYmQN65ctkbjnHzHKk6egrNu3RZ8HcbGdsHE/o1f8B2sEVrgLeOGMNC6CGGQyHfnyg6jI2rO2LBUCMgiTggAZGZ9vx571M4eQZww2wOfuPmKzeEb/s4J2iyJ9q03B/yuIuMBd+H4TJOokNIAIHlgb053M7Kt2O0bRvvb02w5GpD4YZdRgPcCeYNqM6TBEcyRgb5YDWjFWUyCPiBwREcwQCDgjFav/8AKV254BuWrZayM4y7Rp16j8PsOpznFllI9x468l+3eQNq0iGCzqB0619ciCOteH9s2L4dfBt3LN1Q2oalSJl1UkvLNpUmZB2xzpvgv8RuItcV9oc+JqILor6UIxgDOkAACPTO9e1/aLPHcH9qshdTWnVWaCQDhlOfTqN9xNa2r5o7dt3rlxrjKAxQXG0iCVIB1HqCIYn/AKs70zwLjPnj32g4mJGJzjoK0PFdtPeFuxYuCDwlmy3wg+XNy0dbABS7+Y4B0jPKqjtfu3e4Z2W8kOGVYJXSSwUrBUmcEExtImDgv0N8TxBUgIxKaB5TkKCFMAnqZbHStJ2BwB4gDLyjSzBtJUEAiBG8g1nOO4O5ZbSystwIA4zIIwBA3kQeYgir7uLx+i4AxhHMNJwpOxOMAH1rfSynfO72YznHDdpaIUAmYG/X1rhWrO7w0A1DKV9eV5KjFa4Vp8rSStXaGdNc008VrmmqpnTRpp4rXNNAzprmmnitc00DJWuaaf01zTUDOmuEUu+4VWY7KCT7ATRIieUTTcNG4op3TRVHmPC9oJcBERfLKQFCJaIBBIfUYjffmY2JlfF2delw3hJqKa28rBsEiFkFR/rwDq9Krezr1sCHAJgrGkkxvM8uYJmY6VZTwy6v+bCR4pSFM5AKFvI4AI8p9cmvz/t7PaW/FaH8RYbAnKnTBEGOQwMyD7TU25xIKnXLag2lVVfMhIPlVOeRy2AE7xXjtIXLQQXJuZG2kIghba6t2HmJjOwPsnsvi0sG2zMzIzgsoCiYOIMyMz6YGDtU7UNW+NTUfCts5nGosx077A9JEfjirNeB8wDMWWA4A8p1R5iAgIAJlcepzFO3raElmCloA88jBPl8uzjScsST+VQWc27hJUgtJAPMnZlOPKSNtvMY9G+BB7S4Z3hirLpGlsKFU4AUBdgDKk+21Vi2yASp+XP8P5dPatG3AC5qYASRCGABp0DMBtOwP4+9U9zgdOdWSxBzgD16kn8B6itS8LsxduMSCZAgEAkkfnMGnbTagCG0gGPin2xO29R7/DEHGec/jiaL1xWJOk+ktLTGZ5ET+Va1Ba2sGcaGw25yTGQf96hXrBtiSff+W+a7wZOBrA28pJ6yZ6Z+tTC0Qp+KYyN8GM8xn8RWRJ7nfZn4q2vF6/CYwSu4nbbMZ3Gfeth/iL3te1aTheAB4bhJYSjEPcMCZG6r7YM77qPO7FjUTELpUsZbG4XbJ1SdsbUdr3Fa62kiPQQPYTv7mM/WtShPZlq2Wi6zKJHmUBgJMSRvieWcGn71xg63fK5LalBYtgN5dWQQIAGYMdKe4gcOq2vDZ21ybikgaX0iIxiCTBMzn2MS1w10guqs1lI1NEJA3Bn1nG9FTZe9c8R4UmB5BA5gAKo6fl71a8LwygCWODLOqkkT1gwfhnkTJ6ZgcJxqooAC3c6iAIGnT5lggc2bMD0POvYe5HcCzfs+MzaluAFWVdKnJ1KEbZZAHLYRjdjZbyl2c4PFtM6vKM+kYySZx600yVrrvdNLNuLbQqqBLsMAep5VT9qcfw/DKQ/hvcKeS2oLlmyBlepHI8j0NfRn9GExee9O2qYrSStVP7TWwYZGDaohfNgbn2FWPBccl34TncgiCMxXXDr9PO6lc7hYXprhWn9Nc012ZMaa5pp8rXCtFM6a4Vp7TRpqBjTXNNPla4VoI120GBVgCCIIOxFUnZFvTceySWFojSTqGCJgnYxqwM7TWj01X9mcMRrZjLNcePRQ7AD0rlnN2N43UqRFFPaaK6sPGeJ7LjKnSxbSLdwjUcwYYDSc+o3+s+5wdpiq+HcXdYVgx1TmQYJ5nHp6xMtdpeCRduEvMBFLZ0qRDNbO/l1DJE+8God+3w1+4SEfXcUkLa+EPzMGSBuTyjb0+DuvYrrlpbN5lZRdxEC5CmQM6h89/TcbyPsqOhuh2YIVDIMPGwhtOfu5086TxKWtBULceAwViYNvmEO6kDLY/wBXLNMJfuW9LE6CsCR5X06uQ2mREnOOdVU/iOIY2iyMCinUlsglkWcnWoUHOMj0pdniS4EHU7Swh9Kg6hqU+JA1AAHBMnmaZXtZPKxLYJGmBtA0sDpEEnkZiJilcNxiXGuDSYaCF1IGOQWliJIkHEgkRmoh3ircxcR4IuFSoVQQg2IAkfOdz8zXi0BqklhPPGPXlVlbsQraVtRqKnBnUDkam8pEhRjqOs01rKkST5oyAOfPeI+v8qmxXPwAnytkciOW9NXOAaYUFjpkgDpg8+v51fcPxgnB1wIOImZxIOxFc4hSVhWIgmB0O+PnWplPk3VH/ljgHVAggESJE/6v9Pz/AK04OHZ10gTpBYkSYhQWMjEaVI26ZOK2/Y/Zv2jhbttQblwaQGZZCLIYqpMkMZYAxHl96z/aN1Ags4JS5qEEs2FUN4hJjVgCFBjTAxlu1w1Nky3dIFjjchecDUxJOoADGTtOI22xypni4ZtQgAATMb5mkPYCqxx8I65ODI9fwgn0pl0/djM+ZifX4QPz/GuTSx7L7TSy+p+Ht3GEaAzuNBhgDOqCJIMH/TiN6f7Z7a8e5bi0LaqE8ssUOZc5Y6wzGfXptWfRasOBCYN26NiujzlgNMDYARJgZPOYiqJnCgBkOnTLawroxEydlj4cdGjSc16J3B7W8Li1L3byWmuhRoZij48tvzTqVZUbyAdumE4ZTxnEorPduatIGfEcqq4EyJ0rn5H1r0H/AAb4i2vFm3dtly2LXl1LbdNTEliZVgMbY65MyzlHs3eDhr12wycPcFq4YAYiYHP2Pr/vXg/eOLN790QCs650kS3la4QQVLbHJ3KQAQa9o7z94U4a2S123ac4Q3GjMgSBBLQSMRHUgZrwfvFdbxbhN604vDU1yzpuDzSuhWWI0g6TpxyyKZRUS4+l5Ys9v6GOUyAJmOo361M4LimsXCUMzhWgatOGiM+n15VCeyD5IKgCMLpJj4XKuxg7TBg+lR04VQsMSW5wTnYwM539Oe+IzvU492Ho/YfHm/b1FQD6H+XIfX3qwKVhOB46WtqP3QUQziSOoLcjOR9a9CC4H6/DlX1f5urc8eXnzx1UfTXNNSCtMcUxVSwUsQJgbn29a9FrGidNcK1m++XaNy1pUHSlxYmThgwLDAnVlRyxO/LJntO6uoG4T4hOo4gjmIjpJn85rz5/0zG606Tp2zb01CGEggj0M10rWe7mcdb0eGzKLpY+WdxAiOXy/rWoK12wzmWO2LNXSPpqPwaeU+r3P/Yw/lU7TUfg1/dr6yfmWYml/wCUWTijTXaciitMvCeIveHcGFcqd2BIM8ipOkxvgQasm7TZ1dEtCWWNKgaVGoxp57RmfoMGrv8ADtDMJKBioBMmdtuuRtzIrnAyp1LpJ6Y9NweXL6+4+HqV7V3euvZNtWZApjCgMV83wsWGW0kZiB600/B2TcUup8N4zq0opyWk8jsBsDk+lQBfS46gW1tSfMxYkZxOdhmefpUybXmVbi6UOx/5hIAMCPlPQexqeyI9u0hcpZeBmReIgmYgQDLbch+dO8DwYUq40s0qNJEjnJI3jbIxk7VJ4rhbpY3PBJBj94iiRkKZRfeJInPrXLa3SD40LpZiNevU2iVfygg45kkbH1NNqctXw5loOTkTAJ5QvmiZPQU9w7aXVWdipyZUqCCJO8coHPJqueXkWlEEQG0M0RE+aWM5O0kY9K7w3k3tkhYGsltGIEZMdIHSpYh/iWVtWIgwwwvtJG4nn/Woz3CNgc7QdQmPxNO2bZ/7wcaVzvHI89sD+dNXuGUgqQRmRg46iRMUkEyz2s6LKlxyOkkH1mM70xxpD2wyouskGT8RxtJOeuczS7dghZCknpAysc9UekYpNmWUhl0uOQ5xHI4O4zV3oU/E8a7LoY4kGPUCATPPJ+prr2z4SEYkuN/+2ldop5icA9Myc8/XP0FWnZtkXLSIoYvqbTAJ8pgESPvE6QPY+lbnKq21xUACBPX1x6+31o4izpK4MM0xEahOYPPbYn86n3OFcf8AFSPMVUkGdSgFxnM7fOekUcAFOVAMA4b7oIIJiCCfvTyPrQ2vvtoFpeIshbD6wieHgqfCiSQDLSjTIkyB61p/8MLjNxd26Vb92mWIA/evi5tyMHaZgEnNZTgwbXBvpIhuJWZE4NogjP8A1aSfbblWw7tdrpwrpY8MeHcACvaYXPEuSF1BgciIBAmNPvXTpyW8s5XS4768Fbv63dLmtkUeIoLKiAmYG0wSIiWmNprAfZw1wXbd1pUky7KG1S069dwHWQYOiQPcwfYrtlWBBAI6ESMGdvevJe8nbtnxTYs/urWvzvGpmmBgAFgoXYalnVBHXt1MJOWJbVPxHF3QNKzMnUkEE7bhgBttG3pEVG4e/IUhQMQ4gyDg4HqJxyijs9YZmBkDUuon/wCoGn4tOefLbEtsqXXAVlVgdLH4QSJzIERj4vrXksdFyt98HU2nVCk7xEiA2QIIiN+W2PUezgDaTSzsIwzghj6mQK86DXraoX4csgVV1T5HU/CC9o6TtM775GqvQOwrIKBxb8MGdKh2IjYnSQAMj15HnXq/m4ycc/ZMK1H4y4ERi20H3qcVqv7W4NGRmZSYUnygljGRhQSfYV7bbrhzjybvH26b5CNkpcgsMIwJIMr1nIPIAjnmsV/MUImD8Q5ase8DG3882HbYtLcL2iAHVCy7BTo867ZIYMefSqi/xoDAKIPwliTkYExyyJ+Q+fy8t/L1LTsriNF1SzaNBXK5yANW3Tpj5V7Bw95biB0MqRI/p7javGbhJuGdRCbjMxJA5HVHXl61pOx+3L9iyptjVaVoI068nYF1wJx05V16PW7OLGM8dvRdNROz1/dr7sPo7L/Kovd3td+JBLWtC8mG0ztnnU3stItn/wDZd/8Adcr2TOZWWfrlrUpzTRT2miuu2Xz/AGOEu3SSTDjbUTqMZnJmnrPC2ngkMgBIZV87E5gRy25+tNWeLNtQrWRGTqEpcJIkSwO22PT3pHFcbquFkdlwAJwdobI5TPyjnXxuXrSeM4a0oAgzzOFaATJgjPwnp+Oe2bVlWi23iEHDEGD/AOLLnG0rv8jUOzf0a9GoyPvAEbCSRtucH261xOIKsBEmPuwGk8sgwQcYFNCyTjWBFxB5yZJLbbkFticbExtzFd4rjA6m4+XExrGpTq0iANUwpBInaRjFVpRnLsYDAyQAJnf0xg+vpUzsvtEDxNeSwmd8wZ36zJ3zFSz5DPD+JqLWwwbV8OmE1HlG3sI2irC/wkyzsFYxqUqpb0gTERIgRTX2i4dCq6MkbgHPQspAJIgRyEe9RL1lpAMgGSIUScEHbb+9TQmWuORHARwV6GVAz+eTmedKHFHn5TiDGDif61ScRwjJuDHX51KbhLgsreKkJq0hjOTnad4jltIrWtmlmWZ4lhkDDZ22gjP4UzZ4xW1SADMTt7egNVrcSCdjkAfMEZgR0rj3jLEMDO+AJn0qdpo92oyyNPxGM9QeeOfL5VJ46yUThgmrUyF9PobjacD2Oaaslbg5C5DHYgRBGkESWJABBMAGferrtCw5JVF1FbNtgNBZ40l2AjZFWWM8hVX4VvAl1bXeGvSGIS5qhwVZHMmMDmR/pqVY4z7NdbwX0MyhTrUFIIUxD6sxEN6YOaveI4IWOB4XiS2t2u3D5YPhA2o5ZDDTMEmMYqn4i0bz+IRrkGCoBJKLtGsAmBIEZ9a3usrTiL63uFfxCMX1Mqeq3BuOckCfSpnYXaYsoyhdIDag0IzAzJjUCwTlgb/eBqo7JKNw96Mee0wnzAZZBIPxbbepp7tWytp1A4i1ddS6kAt4WnVtpErJ3hSIBjOamNu9mU29Ov8AbKvw7hWDXWUhRbDnU2mYXT5gQCJPIkZwaxVzgfDdV4i2GYIbiW7gXVqglm8uBaBJZtemdOQSMs90e0rKXgrXDbM7wzZkwVCEBcR8Qf2Ow9N+x8PxKGVS6rQGJAltMEBoAn2OPSvTje+frjrteMX+yrr3Rat6LlxbYyD5UthCwGnTCk7gGN5IzIc7vdk3OJBRLSMy+U/vNBWDlipYHbHr+XpnZ/dZkZy9xSlwMCqJojVuVKwASPKQQcbHNY3sAjheJcq8sj3rZ/dyrKLjCRpYZPlO4AiMRnnlhMbLW5d+zW91OxL1kl7/AISmAAlsA8oLM0fFuMTMnOc6MrTfC8daulhbuK5X4gpBI/t60+Vr14SScON3TRFJZJrJ9ud/bNm54VoeI+plY7KpGP8AyzO3T1FXPZHblu/a8TUFOdSEyRBiepG2QOdJ1cbdbXtrCd8+6rfuntZt6vCZVHmBLsDspLSYAkkgnaKzXa/di5YRb3humpWJRslCGZMnnIKEf943gmvbOznDK2khgHfIM7sW/JhUDvbw4fhbimcxEGDOoRE4+uK43p49u3WZXenkHZRKI6KFYsjG4rAHyhhlfval3ifugwYrSdi9z3+zi8Hts48wCln1rIgGAYPOCCJ3iKr7S2CVL3EVMknAwxtkqFmSBPWcNnpJ4PvBxNlQ63U0ORgC0cKFUCCcQoAyVn8axjqXlbv4XnY1nird6TbxJlNQUDUdyEx1+gzWq7KM2z6Xbw//ALXKhdmdu27wDTEQHkFRqII5+WPZjUHuD2q1+04cjUrasCCdZJY4x8XTrXTC4zKav2xfatJFFLiivTtz0+dOIZiiqUVQs7EydsmSR8/+o1GsadXmBjouDPICdquO01tIdDOzR91WlZIwZJO3Pn7VH4fj0tHyEtIgmADuSPikbRyr5L1GOJtXmJLqSxI5SdjG3pTAJBMyGHuCM5qQ9wuzRKhgOuw5fz6U/Z4RnJlhMAAHONgOox+VA12WoJOqQg3I5TiZ5dflUwdkEH926lTEE7nVGDE4yPx9aUnZz2rgKmVJ8wwPLAwZOknJ3xipPZPE2H4jSZRCw04BGrnMdTz5T9M5X5Wc0WuGNtmt3ADpYjWBEwYOCdo2iMVHuoZAVfKDMiAVE9Z/GvXewuwjcUi5b4e5Ya6WVLoOpfKASvIEyCQdsZxFee9r9z+I4TiSoS2LV7WyRdBUID947iJUZx5xk1mZbaywsZ7ir8eVlMzuTIUkD64nGKZ46+2lbRuTbUEoASRsY9snl1PWrTtnuvxSEM1hgCJJXzJElQdQxvPr9RNZa7IvSf3ZAg9ADjAk7ycVuWM6VwBP5V0ISPbrUm9wLoV1jTJgzykxJ5R86kcHwdw/8skHZhnnpxG/y69Kuw32ahVw2uNhzAMnY8uXttWy7K7ca015BB8Szo1AqWCkQMwcRKkRJHMc6Juyblu5puIbQJAXUfKeuSdJ2mDMc6se3EReJuMDCHSAkDykKqnnBMjMczWd8liHxJVvDtjy6WYidhAMAAgiM/lTeh+HfX4hDHzrow2dSwG+6N8YkTSblrzTIIAgfM+/rtU24oe2AwmCV/8AGTBx7nOfwptDnCWg/DcQQPD/AHdpgEljIeBj57fjWdBk5+7gAjbaMe/Ietafu1ZZRxKsFINjyhcnylY5DPr71TPwWq4VDdSpxvPv0HP/AHSqOyuzyw1H4Sdw0aRIkxBJ9hkgGt8vetrSFLWrICavMY0iCVWIE9fQ1i+Hm3C5GBIPlyc/OOXKnLdswJYspxA/39I+tXus9ma2lrvU6cHcQ3W8ef3Lbn7raTP3cEEzMNA2xmrjhVDatJdC6pMgnxSCshfKY1NnoBVd2jdeYVSWHIITgxGw3qb4LXLdrytqtggSsR5iR7RJ+tPJdTayJ/dzjntOXDaWI0aoBgnSRgzkgbx/StH3072abIt2mi6yy+kgwpRtmHPY/MZrErbu28hTg7iMHqJzypPEWHuwXDkzk5mIEZ6bfStY9XU1KzrnaHwfDW3+J9Iz54wWHL552iofFb6PMTgAmFB9gRNTLlvw10lW0gkmVOd/586cfspT1wcEgbc9hmsbb053e7Wu2HlWKBdUwFESFBkNg5j+1XfB8R4lxGuXGeWUIGYkiWXXlmgTJwB7VllsNbuMBOANMHOZ2jnVnwMB0aSAGBicEgyZxWt8Jrki4utIckKoldXmgco9PaoT9pu5hivh4BVSonTnzcy3ttV7xg0FlBhVZhv0O34fjVLc4S2ATB949ttsbn51mZLpP4a+kgpvpPlBb4hEMDqEiJgcuWcVM7p9ujhAdJJmAdSxzyN5EGfwrO3LrzgLAGVnMAYJjJH4052M0OzCIkeXkZzME4xjM1ruu9s6bvi++d8ufDRNHKWnlvMdaKo1urzM++ifnNFa9Rn9nbGCNlhPlON8HHv0pEVreL4DxIAuQOekcummcGoD92mzDgx155A/mK5zOfLSiVyNqVbvsuxjM/Orcd3H0yWXfYZ/Ln/WuL3eYn4wBzJUj6A71e6CsucQ7bsx+ZipHZqnUHBgrkczPKKvbXZugeUBgAMkZmM/Wo9qzbMm7b0yQYEjmJ9jnryNTug9T7r8dZt+HZZy11ylxFj4taSCGidvX7pHoYvfDh7vE3R4dptKiJEBJJ1QNoIO/qPSsr2XxC+LadWnwlABmSiopgjO4Gx9BWl7Q7zCwiKk3GZmz5ogBDLgLMnV6bfKvPnbvh2x1Z/ou3x3FWVuDiyPCYFBpIYywuSkA4IBWJxE0/wfY3BX7IeXtHbBDKPjInVsSq5MgSNs0ji+zeI4rhLdxwDN/wAtu3Pi4VgRob7wOd9jsIza9l8eOEtuGsrbu6FBQr4bkHyglT8SGTDgnmNxSW65SyWsr3k7LtWChs3Ge24UhmAzIJxB6Qcj7w35UNu0BIBJWZg5nLSNs7n+9SH4lmt2rbERbECFjdUBnkfgprR0Me1XblbzwurXeK+qG2Lk2iukoyKwiIghlOI/Os5eVFwHgc1YGCPbE+4NSUkf3/qP50tAD5WAzy5mfakul7vtDv6CjAeGZIGkGIWSYz6x9KY4fhrizqUacnBO0YAita3ccPbRrQ8RimpkAAK+YgKCTBOCYx85pjif8OeJS013SyKo1FdaltIyTAbIA+fpW5kuvxV9zuFe9de2cvdsOigH75DaRJIAggEydsZmo3aXd7i7EPcS2QC1ttBOlCIEEgACREQT6waOHsXrZL2rxBGzY1Af19RRPEXEINzGrVpzBeIJ94UfMZq73eDizRjg+NYeU2pAOSJJkj8cCrexxiwB4ZAjAgf1/kag2eIbZlOrYZB5cv0ancL4JUtcuGydxqtMVJjHmWYM42rGU2zqpNm+pAKEQRjO3yrqMCJGTqaZJ9CPwqDZIuK2gBmVS0FlnEbBjLHMwMwD0pHZS3GXIZzuYBaCzNExt5QtY7eKHfsEsSQpBiRGMFs/Qjnyrt7sW0w+GPUE/kaBxPoR9etdYsRAY5+oqby+0RbvYFvScEmOR/LemX4QW58l4eqMY/A1MuX3GPxA/X6NQrTuHBZgd5gR0gATiD+ddJ3fNCE4hACXt3IIzrUEY25kz7HrSH43hWBAbS0ECQwA9MirVb87Sf170m5ZV90WesLnnz507v8A2wniVF5nZXBDMTgzBOYyetVnaPBkLBODuxHlUfM+wqRf7O/0hlHRSvWq/juB4htSi4Cm0TE+4M/hWpf1dqq7aKKdA8jSA+7exjkYOKd7KVlflEE5E42MT9KBY4m2jWwDpO4EH6etSuyjc1DxBj5atvX/AHrrvgTWuDlgdAn9qKlao+9Hy/tRXPuQ14rADUACectED9e9LN4jOgH1Af5c4qcCpH9f1iksR0/H+VY3+G0J+MufwhA6E/3/ACpxOObbQQSesRvmf1vTgdSeR9OcR7/n1pq/hgAYU9B784/Qq8fRCrnEEMAyj6hpMYnNdbiJ2APvyzTVu8FYABz1KxBmPvH+VAD6o8JfDiDkzO0ZJqcHCRZtINwMeaBGPTA65+c+gf4Xi9LaoDjoZiRMSek9DUW3wo9efoc75pVx1T4mA/P+tQ39N13L4j7Rbbh7qhbcs9vRqUhwUJYGcQ2mIiCGzkU3/iT2oLjWIaSodSwgA/BM/MH2mqTsrtHw7LBLy+azcKBfiBuOLRBkctBbpmdziL2jwoVLdudRQ3ZMEEzdYAkddKilvLpcv8olm4p5/Qz/AGpAcE4j54rn2PEAx9aR9hgHYzHM8tpNThyP6R0j2FcYemI/W9NKqRpMdN8R7zn+9DItsnmpH3cTAPICBy6VdK13c7t8WIt8y7c4XSVJxIwdfTfWelO2u+d3iEvq+hQlliQCSSRAKZ+8ZwANxWNUjMZJz0+n1GPenbMLqOJYeYLgn3jFSzTczscULy+lcVc4OOhppgrGFILDlzj2FP8AnXBGR1o5kQeax6zP6Ndt2guF+HPODSTdYzkdIpDudt99yN/arzV2vO7HZ9u/xPh35For8Q31GAuSCIydx/Opfb/B8NwvhfYOIuFtRtuPEUsoDKZlYkCTgkzAHKqHswFTcYHSwUEDeYJbnj7o/Gq/jHuFp0mD95Tkc9q3G9yR6fwPZipYW1FnidJJU3JUqNbErPmKnUx2OM1ju/XDNZvWwqKq3Bpi3kEyTMGDqjy4AmetV3D8fxFty1tmhskFQRlfNg85mrHju0zcThmk+LbJBOnfQVZDvvDEH2NN8tbxqt4Ps65e1eGRr5hg07MYAAMEQ2DUp+7fFhZOgxvDyG6QTH4wPwq77S7Rta7d60XF1Wc+UCGhjGpsHzAyN8SDMY0NjvFZ+yi9plTcKMHA1LOonfeIG3UUv4uOOPy82S6WwVYHeI/KDB+VO22j/UPQj+tenW+9PDKEFt7ZLjToGk9Y8vSfxivM+2L6LxF0NMLcYKAMQTO/LJ2rGt3SZYTWyzeHXFIIB2j8qTevcMWgkwMxrIER71G4hiJ0fDOJ6cs9flS4ac7Dl2yZ2BHTI+dUvalpQcLB5wfltNWvZyNevLYQoGIJBdZEgE7rnYHYHatAncvinUN+4YECDMwekha3jLCYvOzeflP1NFX3F9jX0dkPDAlSVJDACQYOCwNFdNHbTpLTsfl/vmnAsxAjrRbv8tz6fhUhR8vT9bVxtZQl4MTOpvwEx/uR86kJbxjPvv6VKAA9fb9TTb3hvG20mpu005btnnEegilBBTfjHH9D6+n6iuyd/wATz/of6VNGiwAZEH+1RrnZdtzJHIjeNv1+FLN8QI3HMbzH9M0jU05Pl5ief6+dWSmil4W3AB1EBdH/AIglgJjkZp5bwyZP1neT+ZpkoCQFz7cp5z6n9YynyjrG+8SQTHriBT3VJB2wTn5/lXGSY3pjUdyB054j+dKeYHIRIn+2amkOeF7/ACpDcODvvnf/AGqPcutyn8eX51xOK69MevtV1Q/4PMkj9dRQlqfXG+K7b4mAMb5g/OgXlJ9fTP16e9OR04OBEeuBSb/EsfiP8x9JpW4bSd/z/rio/gHmxI6jf8utJoFtl5EDM7QSCfx/vQ17pmdvX60z40GDAO+8zB9eYneuu43EAHAkRzPpjpvWtB9L3UAdfbpvtv8AWk3C2CPMPbpvt0FMLEkEnE7+30YV03F67kdQOhGOX96uhJS8Z6Hn9c70JePpkfLeP5gVDu8RGS2PXbO35+lKXiAdgBy9pEHPTn/Op2icSRAjb1M55+1OXTqUKRK6if8AyIAkzzjFQRdMGT7Dl9fb8qOZiRHIzjqQOkfl86mlPeGoIYfEDI2weufWaVxTB2dzMuzMfcnaOnIe1RFIHX55H6/pSRcnBMTsRBHrn5VrRunjbU7TG0e/vSXx94+8YppsHfYevLff86Urtt8J9cg/P9bUQrh79y1cF1CBcEQ3LBPQ9CQQTmtdwnezw0ZUQgypWYEnOrUQcmIJMZNYo8QeY9DnM/T+VKN44j+gMVasysbGx3uuMsuo1EmdO25jf0iisJe4hgYg/wDxB5e9FNNeSpi9rWuTqPlg/wBK5c7WtmPOJnn0/Wao+D7H1qjeIo1hzAyw0q5iJ+I6Nv8ArXrT9/u06GDctN5WKm2+rVC6hG2G5Gt+OM6Wp7UtmJdd/wDUcDFLsdp2d2dR7fhVNwXd43FQi7bXV8YaQU8zqJ6zoYx6ZiRK37r3ACTcswBJPidMnlkxTxxVt/mdn+IuBj++K7/mlqf+IoG3qP1gfKqu73WcF4uIVQOZmCxUNhV5kkQIzkHYieP3WeJF2yRo1mXgjALCM7T84IGQQJ44LL/NLI++v059Z570h+1UwfEG0QKrU7rXiSAbZIJEB5JgEmABsAD9PUTH7F7H+0Bj4i29JUebY6tXOeUfiKvjgtrfaVuJ8TSRGJ+tOv2pbG11T8jPXl7VVW+wZOL1uJUBvNB1eDByBAi7OYPkOOlLTsg1DdoIf+YAN/X9QP8AelW+1reBqH9J/HnWVop2QbD/ADKz/EH5++en0rh4+zv4g98nPP5E1kKKnjg1jcZZI/4i+0wPx2oPH2uTrEdTjlt+udZOir2RNNcnaNoxNxQZ5bQZ/XKh+0bY2uge0/TI22mKyNFPHDTWvx1oiDcXHqc9R89qbu8fZaBqA+e3z9jFZainZF0079oWiZ1gzg8v11pL9ooAP3gJG/MmNs/rl0rNUVe1NL5eKtGQTI5STMnH5Uv7akzrG2IJgTvis9RTtitF/mFuMMoxExkHOQOftTi9pJGnWII3HXfmcVmaKdsGm/zFJguMc+fPbl/vXTxdrlcUe/125ZrMUU7YNMe0be4KzHpOPlQnHWztc0iduR+U1maKdsGlbikj/iL8j6/P9GkvxVrJ1DmRk7/39PSs5RTtTTSfbLX8Q/8AyI/IV2s1RTtNCiiitKKKKKAoFFFB3Ud5z/XeuUUUBRRRQFFFFAUUUUBRRRQFFFFAUUUUBRRRQFFFFAUUUUBRRRQFFFFAUUUUBRRRQf/Z"/>
          <p:cNvSpPr>
            <a:spLocks noChangeAspect="1" noChangeArrowheads="1"/>
          </p:cNvSpPr>
          <p:nvPr/>
        </p:nvSpPr>
        <p:spPr bwMode="auto">
          <a:xfrm>
            <a:off x="2441575" y="61753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data:image/jpeg;base64,/9j/4AAQSkZJRgABAQAAAQABAAD/2wCEAAkGBxQSEhUUExQWFhQXFxsYGBcXFxoZFxsYHRgYGRgbIBoZHSohGholGxsaITEiJSkrLi4uGCAzODMsNygtLisBCgoKDg0OGxAQGiwkHyQsLDQsLCwuLCwsLCwsLCwsLCwsLCwsLCwsLCwsLCwsLCwsLCwsLCwsLCwsLCwsLCwsLP/AABEIAMIBAwMBIgACEQEDEQH/xAAcAAABBQEBAQAAAAAAAAAAAAAAAgMEBQYBBwj/xABBEAACAQMCAwYDBQYEBgIDAAABAhEAAyESMQRBUQUGEyJhcTKBkRRCobHwFiNTwdHhBxVS8TNDYnKCs5KiF3Oj/8QAGgEBAQEBAQEBAAAAAAAAAAAAAAECAwQFBv/EACURAQEAAgEDBQEBAAMAAAAAAAABAhEhAxITFDFBUWEEIjKx8P/aAAwDAQACEQMRAD8A8OoqwXs7y6pBAMHzLMzAx+tq63Z6xMsF2JgHPyrXbU3FdRWuPdJAFfxGa395lAwOo9Ad/wC1I4XutbuXbiJdYqkQ2IJI6jcV0vQz3pnyYspRV7c7AK3rlvzsEG6Cc6dQknA51K7M7rrdR2LuCqyFUB3YztoU6gP+qPWsXCxrcZiirTjOzlTEmT8JkFSNtx6g/wBN6ijhfXHpH0rC7RaKm/Ywdic7TApVvgJ5wR1/COtTcECitl3G7qWON4jwb1x7cqWDLpgQJM6uVbtv8HOBCrc+3ObbGFZfDIPWI3jM9IM7VqTY8Sor1Tjf8L+HtsQvFPcywAUKJwuiGPl5sSZyAIGcUHeTuba4YIA9wu66gGAELBgk8pYafcH0BaGKoqe3BCfvATBk7deX09qLPDWywDMwAnVABbHQdfnTQgUVOPBA5WdPrH8udTezO7z3l1LqK5yAJMconfB51ZjbdRLZFJRWr4TucbhPmKgD72CDExEVY2+4duPNdefQCPxrrP5+pfaM3qYxg6K337CWv4r/AEWuHuJa/i3PotX0vV+k8uLBUVvf2Ftfxbn0Wj9hbX8V/otPS9X6PLiwVFbz9hbX8V/otH7C2v4r/Rael6n0eXFg6K3n7DWv4r/Ra5+w1r+K/wBFp6XqfR5cWEord/sNa/iv9Fo/Ye1/Ff6Cnpep9HlxYSit1+w9r+K/0WufsRa/iP8ARael6n0eXFhqK3P7EW/4r/QUU9L1Po8uKWvZqW7yMtnWjghjuBO3kIx7+p2qNx/AW7Vw61i2+zIMqfQfmM1Ms8eNC5YAT8JnykY5nO+TPw43q27P4gv6oAPMRBPQnkDt054r0Y59PPiXlw/1OXey0Xwl0MXWMMRBPyAH5VC7v8OFN0LsHYD0AJx8jNXNxgqljsBJ9qidgm2PFM41k74y7Z/XSu3UymOeMv7/ANJjzKb7E4XxLnFqwOhrgGCQfgEjHTB+dXnb3FcHwHBatIHEm2bVplVRdJ0ldUgQAASC0bGNzU7uLwqvw73cfvb1xx1AnSB/9aO/vdI8ZYt+GAGtszMQpZ9OmSAgy8sB5epHrXlzylx4dsZZXgt5zcMncARHMD0HP2HKl3+HNvDalYgMARgggMD7R9K0jd33sur8Qt6xbJVTdKOjaXfSzENpBHh6vIs4HvFp3i7jXEv2ODtXEu3ytxmZWCjwQFZCxZoXzG6smCYHUV5LHZhbPEThvfH6x8qm8PcJY6c6VJMjEDc5xEfOtX3S7m8MeK8HjL6qpUrKOMXdSgLqZSjjJB0k749LXv1/h/Y0faeCdfAEW2GsvDqW1Mx+JTpAJECD1mpoYLiryg4DAHcwJkDPtzMeo3rVdye9rWLT8MwJRyDZcjUbN2R5wGIGkwJAjrnaszx3Yt7hiVu2oGow8MUOloOlhiDpIkZ9q0P+FXHm12jatsguWbrBGRjKgn4HAJguCOhwWHrSGnoXaXB8R4HCXH8O4bxCo1tDMEeIJEgk/FBEYJB3qZwPdrh+O4IXb2oOVZFYn4QIVekgFViIECOs67vPw9hVN7iHuLbtqcLOlTIOsBFLBhBE9CfSs3233gtNwKjh8m+PDtJ8LnEEwvQZ9SfWtzkrz7v/AN3eH4M2wrk2XxoADP4qzLMTupwNPVvQA+f8fxCsNPhlc4ZpkDoMTG/WrntHtO+82XCsmoqLZ0oUOFmY1AQsHMDntVNx3Em8fhRBGRaBCnO5EkD5VbZ8Mo/BvmGMCCfUkCQJjmeXrWp7K0eKhR/KcFWkQCInUBvyGPnWfsdnltRWDgFRtIDAEgHeP5cqve7F8WyFYBgWhViZUwDpJEDI2ME53rXS4ym0z9m6K0krT+nnSStfXeMzFcIp0rXNNA1FEU7prmmimooindNc00DUURTkVzTQNxXCKd01zTQNRQRTsVzTQMxXaciigxDX0RG1JqI1KGRmEbn728TEH12Eyjhrt2VuQAWC+ROcAnZTj/t9sU4/EgAa1aVZS/hmGtFlwZ0yVMkwTmAs71C4PhHI8QtCapIfUofqR1Jicxk9a/Pfr2Ly/wBrMyBQPLpgQ/xR8eYyRgRHrnEwLHGsBn4T5GUHRI1AwcSpMHzR+dISwNWq3dW3A1LLQ06l8qnn1I3EnFc4ZtJVnjz/AH1YqNWkQJgj0AGJncZFuVt3Ukk9m57k9ttbKoxHh8wpSFIVizEkjEwSQTke9ant/vovCWhcW21zUGjIUArBIOogzBn5H2ryjs/tXTGtNhqBD50g6smQBAH8+QjvbXGG7ZQOzDU/iOibkFQVzkTpLMcAcsmus6mppPlpu2P8XrPE2GtXOEOlgJBcMJ3P3YI5V5JxDguxXCkkicYmQN65ctkbjnHzHKk6egrNu3RZ8HcbGdsHE/o1f8B2sEVrgLeOGMNC6CGGQyHfnyg6jI2rO2LBUCMgiTggAZGZ9vx571M4eQZww2wOfuPmKzeEb/s4J2iyJ9q03B/yuIuMBd+H4TJOokNIAIHlgb053M7Kt2O0bRvvb02w5GpD4YZdRgPcCeYNqM6TBEcyRgb5YDWjFWUyCPiBwREcwQCDgjFav/8AKV254BuWrZayM4y7Rp16j8PsOpznFllI9x468l+3eQNq0iGCzqB0619ciCOteH9s2L4dfBt3LN1Q2oalSJl1UkvLNpUmZB2xzpvgv8RuItcV9oc+JqILor6UIxgDOkAACPTO9e1/aLPHcH9qshdTWnVWaCQDhlOfTqN9xNa2r5o7dt3rlxrjKAxQXG0iCVIB1HqCIYn/AKs70zwLjPnj32g4mJGJzjoK0PFdtPeFuxYuCDwlmy3wg+XNy0dbABS7+Y4B0jPKqjtfu3e4Z2W8kOGVYJXSSwUrBUmcEExtImDgv0N8TxBUgIxKaB5TkKCFMAnqZbHStJ2BwB4gDLyjSzBtJUEAiBG8g1nOO4O5ZbSystwIA4zIIwBA3kQeYgir7uLx+i4AxhHMNJwpOxOMAH1rfSynfO72YznHDdpaIUAmYG/X1rhWrO7w0A1DKV9eV5KjFa4Vp8rSStXaGdNc008VrmmqpnTRpp4rXNNAzprmmnitc00DJWuaaf01zTUDOmuEUu+4VWY7KCT7ATRIieUTTcNG4op3TRVHmPC9oJcBERfLKQFCJaIBBIfUYjffmY2JlfF2delw3hJqKa28rBsEiFkFR/rwDq9Krezr1sCHAJgrGkkxvM8uYJmY6VZTwy6v+bCR4pSFM5AKFvI4AI8p9cmvz/t7PaW/FaH8RYbAnKnTBEGOQwMyD7TU25xIKnXLag2lVVfMhIPlVOeRy2AE7xXjtIXLQQXJuZG2kIghba6t2HmJjOwPsnsvi0sG2zMzIzgsoCiYOIMyMz6YGDtU7UNW+NTUfCts5nGosx077A9JEfjirNeB8wDMWWA4A8p1R5iAgIAJlcepzFO3raElmCloA88jBPl8uzjScsST+VQWc27hJUgtJAPMnZlOPKSNtvMY9G+BB7S4Z3hirLpGlsKFU4AUBdgDKk+21Vi2yASp+XP8P5dPatG3AC5qYASRCGABp0DMBtOwP4+9U9zgdOdWSxBzgD16kn8B6itS8LsxduMSCZAgEAkkfnMGnbTagCG0gGPin2xO29R7/DEHGec/jiaL1xWJOk+ktLTGZ5ET+Va1Ba2sGcaGw25yTGQf96hXrBtiSff+W+a7wZOBrA28pJ6yZ6Z+tTC0Qp+KYyN8GM8xn8RWRJ7nfZn4q2vF6/CYwSu4nbbMZ3Gfeth/iL3te1aTheAB4bhJYSjEPcMCZG6r7YM77qPO7FjUTELpUsZbG4XbJ1SdsbUdr3Fa62kiPQQPYTv7mM/WtShPZlq2Wi6zKJHmUBgJMSRvieWcGn71xg63fK5LalBYtgN5dWQQIAGYMdKe4gcOq2vDZ21ybikgaX0iIxiCTBMzn2MS1w10guqs1lI1NEJA3Bn1nG9FTZe9c8R4UmB5BA5gAKo6fl71a8LwygCWODLOqkkT1gwfhnkTJ6ZgcJxqooAC3c6iAIGnT5lggc2bMD0POvYe5HcCzfs+MzaluAFWVdKnJ1KEbZZAHLYRjdjZbyl2c4PFtM6vKM+kYySZx600yVrrvdNLNuLbQqqBLsMAep5VT9qcfw/DKQ/hvcKeS2oLlmyBlepHI8j0NfRn9GExee9O2qYrSStVP7TWwYZGDaohfNgbn2FWPBccl34TncgiCMxXXDr9PO6lc7hYXprhWn9Nc012ZMaa5pp8rXCtFM6a4Vp7TRpqBjTXNNPla4VoI120GBVgCCIIOxFUnZFvTceySWFojSTqGCJgnYxqwM7TWj01X9mcMRrZjLNcePRQ7AD0rlnN2N43UqRFFPaaK6sPGeJ7LjKnSxbSLdwjUcwYYDSc+o3+s+5wdpiq+HcXdYVgx1TmQYJ5nHp6xMtdpeCRduEvMBFLZ0qRDNbO/l1DJE+8God+3w1+4SEfXcUkLa+EPzMGSBuTyjb0+DuvYrrlpbN5lZRdxEC5CmQM6h89/TcbyPsqOhuh2YIVDIMPGwhtOfu5086TxKWtBULceAwViYNvmEO6kDLY/wBXLNMJfuW9LE6CsCR5X06uQ2mREnOOdVU/iOIY2iyMCinUlsglkWcnWoUHOMj0pdniS4EHU7Swh9Kg6hqU+JA1AAHBMnmaZXtZPKxLYJGmBtA0sDpEEnkZiJilcNxiXGuDSYaCF1IGOQWliJIkHEgkRmoh3ircxcR4IuFSoVQQg2IAkfOdz8zXi0BqklhPPGPXlVlbsQraVtRqKnBnUDkam8pEhRjqOs01rKkST5oyAOfPeI+v8qmxXPwAnytkciOW9NXOAaYUFjpkgDpg8+v51fcPxgnB1wIOImZxIOxFc4hSVhWIgmB0O+PnWplPk3VH/ljgHVAggESJE/6v9Pz/AK04OHZ10gTpBYkSYhQWMjEaVI26ZOK2/Y/Zv2jhbttQblwaQGZZCLIYqpMkMZYAxHl96z/aN1Ags4JS5qEEs2FUN4hJjVgCFBjTAxlu1w1Nky3dIFjjchecDUxJOoADGTtOI22xypni4ZtQgAATMb5mkPYCqxx8I65ODI9fwgn0pl0/djM+ZifX4QPz/GuTSx7L7TSy+p+Ht3GEaAzuNBhgDOqCJIMH/TiN6f7Z7a8e5bi0LaqE8ssUOZc5Y6wzGfXptWfRasOBCYN26NiujzlgNMDYARJgZPOYiqJnCgBkOnTLawroxEydlj4cdGjSc16J3B7W8Li1L3byWmuhRoZij48tvzTqVZUbyAdumE4ZTxnEorPduatIGfEcqq4EyJ0rn5H1r0H/AAb4i2vFm3dtly2LXl1LbdNTEliZVgMbY65MyzlHs3eDhr12wycPcFq4YAYiYHP2Pr/vXg/eOLN790QCs650kS3la4QQVLbHJ3KQAQa9o7z94U4a2S123ac4Q3GjMgSBBLQSMRHUgZrwfvFdbxbhN604vDU1yzpuDzSuhWWI0g6TpxyyKZRUS4+l5Ys9v6GOUyAJmOo361M4LimsXCUMzhWgatOGiM+n15VCeyD5IKgCMLpJj4XKuxg7TBg+lR04VQsMSW5wTnYwM539Oe+IzvU492Ho/YfHm/b1FQD6H+XIfX3qwKVhOB46WtqP3QUQziSOoLcjOR9a9CC4H6/DlX1f5urc8eXnzx1UfTXNNSCtMcUxVSwUsQJgbn29a9FrGidNcK1m++XaNy1pUHSlxYmThgwLDAnVlRyxO/LJntO6uoG4T4hOo4gjmIjpJn85rz5/0zG606Tp2zb01CGEggj0M10rWe7mcdb0eGzKLpY+WdxAiOXy/rWoK12wzmWO2LNXSPpqPwaeU+r3P/Yw/lU7TUfg1/dr6yfmWYml/wCUWTijTXaciitMvCeIveHcGFcqd2BIM8ipOkxvgQasm7TZ1dEtCWWNKgaVGoxp57RmfoMGrv8ADtDMJKBioBMmdtuuRtzIrnAyp1LpJ6Y9NweXL6+4+HqV7V3euvZNtWZApjCgMV83wsWGW0kZiB600/B2TcUup8N4zq0opyWk8jsBsDk+lQBfS46gW1tSfMxYkZxOdhmefpUybXmVbi6UOx/5hIAMCPlPQexqeyI9u0hcpZeBmReIgmYgQDLbch+dO8DwYUq40s0qNJEjnJI3jbIxk7VJ4rhbpY3PBJBj94iiRkKZRfeJInPrXLa3SD40LpZiNevU2iVfygg45kkbH1NNqctXw5loOTkTAJ5QvmiZPQU9w7aXVWdipyZUqCCJO8coHPJqueXkWlEEQG0M0RE+aWM5O0kY9K7w3k3tkhYGsltGIEZMdIHSpYh/iWVtWIgwwwvtJG4nn/Woz3CNgc7QdQmPxNO2bZ/7wcaVzvHI89sD+dNXuGUgqQRmRg46iRMUkEyz2s6LKlxyOkkH1mM70xxpD2wyouskGT8RxtJOeuczS7dghZCknpAysc9UekYpNmWUhl0uOQ5xHI4O4zV3oU/E8a7LoY4kGPUCATPPJ+prr2z4SEYkuN/+2ldop5icA9Myc8/XP0FWnZtkXLSIoYvqbTAJ8pgESPvE6QPY+lbnKq21xUACBPX1x6+31o4izpK4MM0xEahOYPPbYn86n3OFcf8AFSPMVUkGdSgFxnM7fOekUcAFOVAMA4b7oIIJiCCfvTyPrQ2vvtoFpeIshbD6wieHgqfCiSQDLSjTIkyB61p/8MLjNxd26Vb92mWIA/evi5tyMHaZgEnNZTgwbXBvpIhuJWZE4NogjP8A1aSfbblWw7tdrpwrpY8MeHcACvaYXPEuSF1BgciIBAmNPvXTpyW8s5XS4768Fbv63dLmtkUeIoLKiAmYG0wSIiWmNprAfZw1wXbd1pUky7KG1S069dwHWQYOiQPcwfYrtlWBBAI6ESMGdvevJe8nbtnxTYs/urWvzvGpmmBgAFgoXYalnVBHXt1MJOWJbVPxHF3QNKzMnUkEE7bhgBttG3pEVG4e/IUhQMQ4gyDg4HqJxyijs9YZmBkDUuon/wCoGn4tOefLbEtsqXXAVlVgdLH4QSJzIERj4vrXksdFyt98HU2nVCk7xEiA2QIIiN+W2PUezgDaTSzsIwzghj6mQK86DXraoX4csgVV1T5HU/CC9o6TtM775GqvQOwrIKBxb8MGdKh2IjYnSQAMj15HnXq/m4ycc/ZMK1H4y4ERi20H3qcVqv7W4NGRmZSYUnygljGRhQSfYV7bbrhzjybvH26b5CNkpcgsMIwJIMr1nIPIAjnmsV/MUImD8Q5ase8DG3882HbYtLcL2iAHVCy7BTo867ZIYMefSqi/xoDAKIPwliTkYExyyJ+Q+fy8t/L1LTsriNF1SzaNBXK5yANW3Tpj5V7Bw95biB0MqRI/p7javGbhJuGdRCbjMxJA5HVHXl61pOx+3L9iyptjVaVoI068nYF1wJx05V16PW7OLGM8dvRdNROz1/dr7sPo7L/Kovd3td+JBLWtC8mG0ztnnU3stItn/wDZd/8Adcr2TOZWWfrlrUpzTRT2miuu2Xz/AGOEu3SSTDjbUTqMZnJmnrPC2ngkMgBIZV87E5gRy25+tNWeLNtQrWRGTqEpcJIkSwO22PT3pHFcbquFkdlwAJwdobI5TPyjnXxuXrSeM4a0oAgzzOFaATJgjPwnp+Oe2bVlWi23iEHDEGD/AOLLnG0rv8jUOzf0a9GoyPvAEbCSRtucH261xOIKsBEmPuwGk8sgwQcYFNCyTjWBFxB5yZJLbbkFticbExtzFd4rjA6m4+XExrGpTq0iANUwpBInaRjFVpRnLsYDAyQAJnf0xg+vpUzsvtEDxNeSwmd8wZ36zJ3zFSz5DPD+JqLWwwbV8OmE1HlG3sI2irC/wkyzsFYxqUqpb0gTERIgRTX2i4dCq6MkbgHPQspAJIgRyEe9RL1lpAMgGSIUScEHbb+9TQmWuORHARwV6GVAz+eTmedKHFHn5TiDGDif61ScRwjJuDHX51KbhLgsreKkJq0hjOTnad4jltIrWtmlmWZ4lhkDDZ22gjP4UzZ4xW1SADMTt7egNVrcSCdjkAfMEZgR0rj3jLEMDO+AJn0qdpo92oyyNPxGM9QeeOfL5VJ46yUThgmrUyF9PobjacD2Oaaslbg5C5DHYgRBGkESWJABBMAGferrtCw5JVF1FbNtgNBZ40l2AjZFWWM8hVX4VvAl1bXeGvSGIS5qhwVZHMmMDmR/pqVY4z7NdbwX0MyhTrUFIIUxD6sxEN6YOaveI4IWOB4XiS2t2u3D5YPhA2o5ZDDTMEmMYqn4i0bz+IRrkGCoBJKLtGsAmBIEZ9a3usrTiL63uFfxCMX1Mqeq3BuOckCfSpnYXaYsoyhdIDag0IzAzJjUCwTlgb/eBqo7JKNw96Mee0wnzAZZBIPxbbepp7tWytp1A4i1ddS6kAt4WnVtpErJ3hSIBjOamNu9mU29Ov8AbKvw7hWDXWUhRbDnU2mYXT5gQCJPIkZwaxVzgfDdV4i2GYIbiW7gXVqglm8uBaBJZtemdOQSMs90e0rKXgrXDbM7wzZkwVCEBcR8Qf2Ow9N+x8PxKGVS6rQGJAltMEBoAn2OPSvTje+frjrteMX+yrr3Rat6LlxbYyD5UthCwGnTCk7gGN5IzIc7vdk3OJBRLSMy+U/vNBWDlipYHbHr+XpnZ/dZkZy9xSlwMCqJojVuVKwASPKQQcbHNY3sAjheJcq8sj3rZ/dyrKLjCRpYZPlO4AiMRnnlhMbLW5d+zW91OxL1kl7/AISmAAlsA8oLM0fFuMTMnOc6MrTfC8daulhbuK5X4gpBI/t60+Vr14SScON3TRFJZJrJ9ud/bNm54VoeI+plY7KpGP8AyzO3T1FXPZHblu/a8TUFOdSEyRBiepG2QOdJ1cbdbXtrCd8+6rfuntZt6vCZVHmBLsDspLSYAkkgnaKzXa/di5YRb3humpWJRslCGZMnnIKEf943gmvbOznDK2khgHfIM7sW/JhUDvbw4fhbimcxEGDOoRE4+uK43p49u3WZXenkHZRKI6KFYsjG4rAHyhhlfval3ifugwYrSdi9z3+zi8Hts48wCln1rIgGAYPOCCJ3iKr7S2CVL3EVMknAwxtkqFmSBPWcNnpJ4PvBxNlQ63U0ORgC0cKFUCCcQoAyVn8axjqXlbv4XnY1nird6TbxJlNQUDUdyEx1+gzWq7KM2z6Xbw//ALXKhdmdu27wDTEQHkFRqII5+WPZjUHuD2q1+04cjUrasCCdZJY4x8XTrXTC4zKav2xfatJFFLiivTtz0+dOIZiiqUVQs7EydsmSR8/+o1GsadXmBjouDPICdquO01tIdDOzR91WlZIwZJO3Pn7VH4fj0tHyEtIgmADuSPikbRyr5L1GOJtXmJLqSxI5SdjG3pTAJBMyGHuCM5qQ9wuzRKhgOuw5fz6U/Z4RnJlhMAAHONgOox+VA12WoJOqQg3I5TiZ5dflUwdkEH926lTEE7nVGDE4yPx9aUnZz2rgKmVJ8wwPLAwZOknJ3xipPZPE2H4jSZRCw04BGrnMdTz5T9M5X5Wc0WuGNtmt3ADpYjWBEwYOCdo2iMVHuoZAVfKDMiAVE9Z/GvXewuwjcUi5b4e5Ya6WVLoOpfKASvIEyCQdsZxFee9r9z+I4TiSoS2LV7WyRdBUID947iJUZx5xk1mZbaywsZ7ir8eVlMzuTIUkD64nGKZ46+2lbRuTbUEoASRsY9snl1PWrTtnuvxSEM1hgCJJXzJElQdQxvPr9RNZa7IvSf3ZAg9ADjAk7ycVuWM6VwBP5V0ISPbrUm9wLoV1jTJgzykxJ5R86kcHwdw/8skHZhnnpxG/y69Kuw32ahVw2uNhzAMnY8uXttWy7K7ca015BB8Szo1AqWCkQMwcRKkRJHMc6Juyblu5puIbQJAXUfKeuSdJ2mDMc6se3EReJuMDCHSAkDykKqnnBMjMczWd8liHxJVvDtjy6WYidhAMAAgiM/lTeh+HfX4hDHzrow2dSwG+6N8YkTSblrzTIIAgfM+/rtU24oe2AwmCV/8AGTBx7nOfwptDnCWg/DcQQPD/AHdpgEljIeBj57fjWdBk5+7gAjbaMe/Ietafu1ZZRxKsFINjyhcnylY5DPr71TPwWq4VDdSpxvPv0HP/AHSqOyuzyw1H4Sdw0aRIkxBJ9hkgGt8vetrSFLWrICavMY0iCVWIE9fQ1i+Hm3C5GBIPlyc/OOXKnLdswJYspxA/39I+tXus9ma2lrvU6cHcQ3W8ef3Lbn7raTP3cEEzMNA2xmrjhVDatJdC6pMgnxSCshfKY1NnoBVd2jdeYVSWHIITgxGw3qb4LXLdrytqtggSsR5iR7RJ+tPJdTayJ/dzjntOXDaWI0aoBgnSRgzkgbx/StH3072abIt2mi6yy+kgwpRtmHPY/MZrErbu28hTg7iMHqJzypPEWHuwXDkzk5mIEZ6bfStY9XU1KzrnaHwfDW3+J9Iz54wWHL552iofFb6PMTgAmFB9gRNTLlvw10lW0gkmVOd/586cfspT1wcEgbc9hmsbb053e7Wu2HlWKBdUwFESFBkNg5j+1XfB8R4lxGuXGeWUIGYkiWXXlmgTJwB7VllsNbuMBOANMHOZ2jnVnwMB0aSAGBicEgyZxWt8Jrki4utIckKoldXmgco9PaoT9pu5hivh4BVSonTnzcy3ttV7xg0FlBhVZhv0O34fjVLc4S2ATB949ttsbn51mZLpP4a+kgpvpPlBb4hEMDqEiJgcuWcVM7p9ujhAdJJmAdSxzyN5EGfwrO3LrzgLAGVnMAYJjJH4052M0OzCIkeXkZzME4xjM1ruu9s6bvi++d8ufDRNHKWnlvMdaKo1urzM++ifnNFa9Rn9nbGCNlhPlON8HHv0pEVreL4DxIAuQOekcummcGoD92mzDgx155A/mK5zOfLSiVyNqVbvsuxjM/Orcd3H0yWXfYZ/Ln/WuL3eYn4wBzJUj6A71e6CsucQ7bsx+ZipHZqnUHBgrkczPKKvbXZugeUBgAMkZmM/Wo9qzbMm7b0yQYEjmJ9jnryNTug9T7r8dZt+HZZy11ylxFj4taSCGidvX7pHoYvfDh7vE3R4dptKiJEBJJ1QNoIO/qPSsr2XxC+LadWnwlABmSiopgjO4Gx9BWl7Q7zCwiKk3GZmz5ogBDLgLMnV6bfKvPnbvh2x1Z/ou3x3FWVuDiyPCYFBpIYywuSkA4IBWJxE0/wfY3BX7IeXtHbBDKPjInVsSq5MgSNs0ji+zeI4rhLdxwDN/wAtu3Pi4VgRob7wOd9jsIza9l8eOEtuGsrbu6FBQr4bkHyglT8SGTDgnmNxSW65SyWsr3k7LtWChs3Ge24UhmAzIJxB6Qcj7w35UNu0BIBJWZg5nLSNs7n+9SH4lmt2rbERbECFjdUBnkfgprR0Me1XblbzwurXeK+qG2Lk2iukoyKwiIghlOI/Os5eVFwHgc1YGCPbE+4NSUkf3/qP50tAD5WAzy5mfakul7vtDv6CjAeGZIGkGIWSYz6x9KY4fhrizqUacnBO0YAita3ccPbRrQ8RimpkAAK+YgKCTBOCYx85pjif8OeJS013SyKo1FdaltIyTAbIA+fpW5kuvxV9zuFe9de2cvdsOigH75DaRJIAggEydsZmo3aXd7i7EPcS2QC1ttBOlCIEEgACREQT6waOHsXrZL2rxBGzY1Af19RRPEXEINzGrVpzBeIJ94UfMZq73eDizRjg+NYeU2pAOSJJkj8cCrexxiwB4ZAjAgf1/kag2eIbZlOrYZB5cv0ancL4JUtcuGydxqtMVJjHmWYM42rGU2zqpNm+pAKEQRjO3yrqMCJGTqaZJ9CPwqDZIuK2gBmVS0FlnEbBjLHMwMwD0pHZS3GXIZzuYBaCzNExt5QtY7eKHfsEsSQpBiRGMFs/Qjnyrt7sW0w+GPUE/kaBxPoR9etdYsRAY5+oqby+0RbvYFvScEmOR/LemX4QW58l4eqMY/A1MuX3GPxA/X6NQrTuHBZgd5gR0gATiD+ddJ3fNCE4hACXt3IIzrUEY25kz7HrSH43hWBAbS0ECQwA9MirVb87Sf170m5ZV90WesLnnz507v8A2wniVF5nZXBDMTgzBOYyetVnaPBkLBODuxHlUfM+wqRf7O/0hlHRSvWq/juB4htSi4Cm0TE+4M/hWpf1dqq7aKKdA8jSA+7exjkYOKd7KVlflEE5E42MT9KBY4m2jWwDpO4EH6etSuyjc1DxBj5atvX/AHrrvgTWuDlgdAn9qKlao+9Hy/tRXPuQ14rADUACectED9e9LN4jOgH1Af5c4qcCpH9f1iksR0/H+VY3+G0J+MufwhA6E/3/ACpxOObbQQSesRvmf1vTgdSeR9OcR7/n1pq/hgAYU9B784/Qq8fRCrnEEMAyj6hpMYnNdbiJ2APvyzTVu8FYABz1KxBmPvH+VAD6o8JfDiDkzO0ZJqcHCRZtINwMeaBGPTA65+c+gf4Xi9LaoDjoZiRMSek9DUW3wo9efoc75pVx1T4mA/P+tQ39N13L4j7Rbbh7qhbcs9vRqUhwUJYGcQ2mIiCGzkU3/iT2oLjWIaSodSwgA/BM/MH2mqTsrtHw7LBLy+azcKBfiBuOLRBkctBbpmdziL2jwoVLdudRQ3ZMEEzdYAkddKilvLpcv8olm4p5/Qz/AGpAcE4j54rn2PEAx9aR9hgHYzHM8tpNThyP6R0j2FcYemI/W9NKqRpMdN8R7zn+9DItsnmpH3cTAPICBy6VdK13c7t8WIt8y7c4XSVJxIwdfTfWelO2u+d3iEvq+hQlliQCSSRAKZ+8ZwANxWNUjMZJz0+n1GPenbMLqOJYeYLgn3jFSzTczscULy+lcVc4OOhppgrGFILDlzj2FP8AnXBGR1o5kQeax6zP6Ndt2guF+HPODSTdYzkdIpDudt99yN/arzV2vO7HZ9u/xPh35For8Q31GAuSCIydx/Opfb/B8NwvhfYOIuFtRtuPEUsoDKZlYkCTgkzAHKqHswFTcYHSwUEDeYJbnj7o/Gq/jHuFp0mD95Tkc9q3G9yR6fwPZipYW1FnidJJU3JUqNbErPmKnUx2OM1ju/XDNZvWwqKq3Bpi3kEyTMGDqjy4AmetV3D8fxFty1tmhskFQRlfNg85mrHju0zcThmk+LbJBOnfQVZDvvDEH2NN8tbxqt4Ps65e1eGRr5hg07MYAAMEQ2DUp+7fFhZOgxvDyG6QTH4wPwq77S7Rta7d60XF1Wc+UCGhjGpsHzAyN8SDMY0NjvFZ+yi9plTcKMHA1LOonfeIG3UUv4uOOPy82S6WwVYHeI/KDB+VO22j/UPQj+tenW+9PDKEFt7ZLjToGk9Y8vSfxivM+2L6LxF0NMLcYKAMQTO/LJ2rGt3SZYTWyzeHXFIIB2j8qTevcMWgkwMxrIER71G4hiJ0fDOJ6cs9flS4ac7Dl2yZ2BHTI+dUvalpQcLB5wfltNWvZyNevLYQoGIJBdZEgE7rnYHYHatAncvinUN+4YECDMwekha3jLCYvOzeflP1NFX3F9jX0dkPDAlSVJDACQYOCwNFdNHbTpLTsfl/vmnAsxAjrRbv8tz6fhUhR8vT9bVxtZQl4MTOpvwEx/uR86kJbxjPvv6VKAA9fb9TTb3hvG20mpu005btnnEegilBBTfjHH9D6+n6iuyd/wATz/of6VNGiwAZEH+1RrnZdtzJHIjeNv1+FLN8QI3HMbzH9M0jU05Pl5ief6+dWSmil4W3AB1EBdH/AIglgJjkZp5bwyZP1neT+ZpkoCQFz7cp5z6n9YynyjrG+8SQTHriBT3VJB2wTn5/lXGSY3pjUdyB054j+dKeYHIRIn+2amkOeF7/ACpDcODvvnf/AGqPcutyn8eX51xOK69MevtV1Q/4PMkj9dRQlqfXG+K7b4mAMb5g/OgXlJ9fTP16e9OR04OBEeuBSb/EsfiP8x9JpW4bSd/z/rio/gHmxI6jf8utJoFtl5EDM7QSCfx/vQ17pmdvX60z40GDAO+8zB9eYneuu43EAHAkRzPpjpvWtB9L3UAdfbpvtv8AWk3C2CPMPbpvt0FMLEkEnE7+30YV03F67kdQOhGOX96uhJS8Z6Hn9c70JePpkfLeP5gVDu8RGS2PXbO35+lKXiAdgBy9pEHPTn/Op2icSRAjb1M55+1OXTqUKRK6if8AyIAkzzjFQRdMGT7Dl9fb8qOZiRHIzjqQOkfl86mlPeGoIYfEDI2weufWaVxTB2dzMuzMfcnaOnIe1RFIHX55H6/pSRcnBMTsRBHrn5VrRunjbU7TG0e/vSXx94+8YppsHfYevLff86Urtt8J9cg/P9bUQrh79y1cF1CBcEQ3LBPQ9CQQTmtdwnezw0ZUQgypWYEnOrUQcmIJMZNYo8QeY9DnM/T+VKN44j+gMVasysbGx3uuMsuo1EmdO25jf0iisJe4hgYg/wDxB5e9FNNeSpi9rWuTqPlg/wBK5c7WtmPOJnn0/Wao+D7H1qjeIo1hzAyw0q5iJ+I6Nv8ArXrT9/u06GDctN5WKm2+rVC6hG2G5Gt+OM6Wp7UtmJdd/wDUcDFLsdp2d2dR7fhVNwXd43FQi7bXV8YaQU8zqJ6zoYx6ZiRK37r3ACTcswBJPidMnlkxTxxVt/mdn+IuBj++K7/mlqf+IoG3qP1gfKqu73WcF4uIVQOZmCxUNhV5kkQIzkHYieP3WeJF2yRo1mXgjALCM7T84IGQQJ44LL/NLI++v059Z570h+1UwfEG0QKrU7rXiSAbZIJEB5JgEmABsAD9PUTH7F7H+0Bj4i29JUebY6tXOeUfiKvjgtrfaVuJ8TSRGJ+tOv2pbG11T8jPXl7VVW+wZOL1uJUBvNB1eDByBAi7OYPkOOlLTsg1DdoIf+YAN/X9QP8AelW+1reBqH9J/HnWVop2QbD/ADKz/EH5++en0rh4+zv4g98nPP5E1kKKnjg1jcZZI/4i+0wPx2oPH2uTrEdTjlt+udZOir2RNNcnaNoxNxQZ5bQZ/XKh+0bY2uge0/TI22mKyNFPHDTWvx1oiDcXHqc9R89qbu8fZaBqA+e3z9jFZainZF0079oWiZ1gzg8v11pL9ooAP3gJG/MmNs/rl0rNUVe1NL5eKtGQTI5STMnH5Uv7akzrG2IJgTvis9RTtitF/mFuMMoxExkHOQOftTi9pJGnWII3HXfmcVmaKdsGm/zFJguMc+fPbl/vXTxdrlcUe/125ZrMUU7YNMe0be4KzHpOPlQnHWztc0iduR+U1maKdsGlbikj/iL8j6/P9GkvxVrJ1DmRk7/39PSs5RTtTTSfbLX8Q/8AyI/IV2s1RTtNCiiitKKKKKAoFFFB3Ud5z/XeuUUUBRRRQFFFFAUUUUBRRRQFFFFAUUUUBRRRQFFFFAUUUUBRRRQFFFFAUUUUBRRRQf/Z"/>
          <p:cNvSpPr>
            <a:spLocks noChangeAspect="1" noChangeArrowheads="1"/>
          </p:cNvSpPr>
          <p:nvPr/>
        </p:nvSpPr>
        <p:spPr bwMode="auto">
          <a:xfrm>
            <a:off x="2593975" y="76993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6" descr="data:image/jpeg;base64,/9j/4AAQSkZJRgABAQAAAQABAAD/2wCEAAkGBxQSEhUUExQWFhQXFxsYGBcXFxoZFxsYHRgYGRgbIBoZHSohGholGxsaITEiJSkrLi4uGCAzODMsNygtLisBCgoKDg0OGxAQGiwkHyQsLDQsLCwuLCwsLCwsLCwsLCwsLCwsLCwsLCwsLCwsLCwsLCwsLCwsLCwsLCwsLCwsLP/AABEIAMIBAwMBIgACEQEDEQH/xAAcAAABBQEBAQAAAAAAAAAAAAAAAgMEBQYBBwj/xABBEAACAQMCAwYDBQYEBgIDAAABAhEAAyESMQRBUQUGEyJhcTKBkRRCobHwFiNTwdHhBxVS8TNDYnKCs5KiF3Oj/8QAGgEBAQEBAQEBAAAAAAAAAAAAAAECAwQFBv/EACURAQEAAgEDBQEBAAMAAAAAAAABAhEhAxITFDFBUWEEIjKx8P/aAAwDAQACEQMRAD8A8OoqwXs7y6pBAMHzLMzAx+tq63Z6xMsF2JgHPyrXbU3FdRWuPdJAFfxGa395lAwOo9Ad/wC1I4XutbuXbiJdYqkQ2IJI6jcV0vQz3pnyYspRV7c7AK3rlvzsEG6Cc6dQknA51K7M7rrdR2LuCqyFUB3YztoU6gP+qPWsXCxrcZiirTjOzlTEmT8JkFSNtx6g/wBN6ijhfXHpH0rC7RaKm/Ywdic7TApVvgJ5wR1/COtTcECitl3G7qWON4jwb1x7cqWDLpgQJM6uVbtv8HOBCrc+3ObbGFZfDIPWI3jM9IM7VqTY8Sor1Tjf8L+HtsQvFPcywAUKJwuiGPl5sSZyAIGcUHeTuba4YIA9wu66gGAELBgk8pYafcH0BaGKoqe3BCfvATBk7deX09qLPDWywDMwAnVABbHQdfnTQgUVOPBA5WdPrH8udTezO7z3l1LqK5yAJMconfB51ZjbdRLZFJRWr4TucbhPmKgD72CDExEVY2+4duPNdefQCPxrrP5+pfaM3qYxg6K337CWv4r/AEWuHuJa/i3PotX0vV+k8uLBUVvf2Ftfxbn0Wj9hbX8V/otPS9X6PLiwVFbz9hbX8V/otH7C2v4r/Rael6n0eXFg6K3n7DWv4r/Ra5+w1r+K/wBFp6XqfR5cWEord/sNa/iv9Fo/Ye1/Ff6Cnpep9HlxYSit1+w9r+K/0WufsRa/iP8ARael6n0eXFhqK3P7EW/4r/QUU9L1Po8uKWvZqW7yMtnWjghjuBO3kIx7+p2qNx/AW7Vw61i2+zIMqfQfmM1Ms8eNC5YAT8JnykY5nO+TPw43q27P4gv6oAPMRBPQnkDt054r0Y59PPiXlw/1OXey0Xwl0MXWMMRBPyAH5VC7v8OFN0LsHYD0AJx8jNXNxgqljsBJ9qidgm2PFM41k74y7Z/XSu3UymOeMv7/ANJjzKb7E4XxLnFqwOhrgGCQfgEjHTB+dXnb3FcHwHBatIHEm2bVplVRdJ0ldUgQAASC0bGNzU7uLwqvw73cfvb1xx1AnSB/9aO/vdI8ZYt+GAGtszMQpZ9OmSAgy8sB5epHrXlzylx4dsZZXgt5zcMncARHMD0HP2HKl3+HNvDalYgMARgggMD7R9K0jd33sur8Qt6xbJVTdKOjaXfSzENpBHh6vIs4HvFp3i7jXEv2ODtXEu3ytxmZWCjwQFZCxZoXzG6smCYHUV5LHZhbPEThvfH6x8qm8PcJY6c6VJMjEDc5xEfOtX3S7m8MeK8HjL6qpUrKOMXdSgLqZSjjJB0k749LXv1/h/Y0faeCdfAEW2GsvDqW1Mx+JTpAJECD1mpoYLiryg4DAHcwJkDPtzMeo3rVdye9rWLT8MwJRyDZcjUbN2R5wGIGkwJAjrnaszx3Yt7hiVu2oGow8MUOloOlhiDpIkZ9q0P+FXHm12jatsguWbrBGRjKgn4HAJguCOhwWHrSGnoXaXB8R4HCXH8O4bxCo1tDMEeIJEgk/FBEYJB3qZwPdrh+O4IXb2oOVZFYn4QIVekgFViIECOs67vPw9hVN7iHuLbtqcLOlTIOsBFLBhBE9CfSs3233gtNwKjh8m+PDtJ8LnEEwvQZ9SfWtzkrz7v/AN3eH4M2wrk2XxoADP4qzLMTupwNPVvQA+f8fxCsNPhlc4ZpkDoMTG/WrntHtO+82XCsmoqLZ0oUOFmY1AQsHMDntVNx3Em8fhRBGRaBCnO5EkD5VbZ8Mo/BvmGMCCfUkCQJjmeXrWp7K0eKhR/KcFWkQCInUBvyGPnWfsdnltRWDgFRtIDAEgHeP5cqve7F8WyFYBgWhViZUwDpJEDI2ME53rXS4ym0z9m6K0krT+nnSStfXeMzFcIp0rXNNA1FEU7prmmimooindNc00DUURTkVzTQNxXCKd01zTQNRQRTsVzTQMxXaciigxDX0RG1JqI1KGRmEbn728TEH12Eyjhrt2VuQAWC+ROcAnZTj/t9sU4/EgAa1aVZS/hmGtFlwZ0yVMkwTmAs71C4PhHI8QtCapIfUofqR1Jicxk9a/Pfr2Ly/wBrMyBQPLpgQ/xR8eYyRgRHrnEwLHGsBn4T5GUHRI1AwcSpMHzR+dISwNWq3dW3A1LLQ06l8qnn1I3EnFc4ZtJVnjz/AH1YqNWkQJgj0AGJncZFuVt3Ukk9m57k9ttbKoxHh8wpSFIVizEkjEwSQTke9ant/vovCWhcW21zUGjIUArBIOogzBn5H2ryjs/tXTGtNhqBD50g6smQBAH8+QjvbXGG7ZQOzDU/iOibkFQVzkTpLMcAcsmus6mppPlpu2P8XrPE2GtXOEOlgJBcMJ3P3YI5V5JxDguxXCkkicYmQN65ctkbjnHzHKk6egrNu3RZ8HcbGdsHE/o1f8B2sEVrgLeOGMNC6CGGQyHfnyg6jI2rO2LBUCMgiTggAZGZ9vx571M4eQZww2wOfuPmKzeEb/s4J2iyJ9q03B/yuIuMBd+H4TJOokNIAIHlgb053M7Kt2O0bRvvb02w5GpD4YZdRgPcCeYNqM6TBEcyRgb5YDWjFWUyCPiBwREcwQCDgjFav/8AKV254BuWrZayM4y7Rp16j8PsOpznFllI9x468l+3eQNq0iGCzqB0619ciCOteH9s2L4dfBt3LN1Q2oalSJl1UkvLNpUmZB2xzpvgv8RuItcV9oc+JqILor6UIxgDOkAACPTO9e1/aLPHcH9qshdTWnVWaCQDhlOfTqN9xNa2r5o7dt3rlxrjKAxQXG0iCVIB1HqCIYn/AKs70zwLjPnj32g4mJGJzjoK0PFdtPeFuxYuCDwlmy3wg+XNy0dbABS7+Y4B0jPKqjtfu3e4Z2W8kOGVYJXSSwUrBUmcEExtImDgv0N8TxBUgIxKaB5TkKCFMAnqZbHStJ2BwB4gDLyjSzBtJUEAiBG8g1nOO4O5ZbSystwIA4zIIwBA3kQeYgir7uLx+i4AxhHMNJwpOxOMAH1rfSynfO72YznHDdpaIUAmYG/X1rhWrO7w0A1DKV9eV5KjFa4Vp8rSStXaGdNc008VrmmqpnTRpp4rXNNAzprmmnitc00DJWuaaf01zTUDOmuEUu+4VWY7KCT7ATRIieUTTcNG4op3TRVHmPC9oJcBERfLKQFCJaIBBIfUYjffmY2JlfF2delw3hJqKa28rBsEiFkFR/rwDq9Krezr1sCHAJgrGkkxvM8uYJmY6VZTwy6v+bCR4pSFM5AKFvI4AI8p9cmvz/t7PaW/FaH8RYbAnKnTBEGOQwMyD7TU25xIKnXLag2lVVfMhIPlVOeRy2AE7xXjtIXLQQXJuZG2kIghba6t2HmJjOwPsnsvi0sG2zMzIzgsoCiYOIMyMz6YGDtU7UNW+NTUfCts5nGosx077A9JEfjirNeB8wDMWWA4A8p1R5iAgIAJlcepzFO3raElmCloA88jBPl8uzjScsST+VQWc27hJUgtJAPMnZlOPKSNtvMY9G+BB7S4Z3hirLpGlsKFU4AUBdgDKk+21Vi2yASp+XP8P5dPatG3AC5qYASRCGABp0DMBtOwP4+9U9zgdOdWSxBzgD16kn8B6itS8LsxduMSCZAgEAkkfnMGnbTagCG0gGPin2xO29R7/DEHGec/jiaL1xWJOk+ktLTGZ5ET+Va1Ba2sGcaGw25yTGQf96hXrBtiSff+W+a7wZOBrA28pJ6yZ6Z+tTC0Qp+KYyN8GM8xn8RWRJ7nfZn4q2vF6/CYwSu4nbbMZ3Gfeth/iL3te1aTheAB4bhJYSjEPcMCZG6r7YM77qPO7FjUTELpUsZbG4XbJ1SdsbUdr3Fa62kiPQQPYTv7mM/WtShPZlq2Wi6zKJHmUBgJMSRvieWcGn71xg63fK5LalBYtgN5dWQQIAGYMdKe4gcOq2vDZ21ybikgaX0iIxiCTBMzn2MS1w10guqs1lI1NEJA3Bn1nG9FTZe9c8R4UmB5BA5gAKo6fl71a8LwygCWODLOqkkT1gwfhnkTJ6ZgcJxqooAC3c6iAIGnT5lggc2bMD0POvYe5HcCzfs+MzaluAFWVdKnJ1KEbZZAHLYRjdjZbyl2c4PFtM6vKM+kYySZx600yVrrvdNLNuLbQqqBLsMAep5VT9qcfw/DKQ/hvcKeS2oLlmyBlepHI8j0NfRn9GExee9O2qYrSStVP7TWwYZGDaohfNgbn2FWPBccl34TncgiCMxXXDr9PO6lc7hYXprhWn9Nc012ZMaa5pp8rXCtFM6a4Vp7TRpqBjTXNNPla4VoI120GBVgCCIIOxFUnZFvTceySWFojSTqGCJgnYxqwM7TWj01X9mcMRrZjLNcePRQ7AD0rlnN2N43UqRFFPaaK6sPGeJ7LjKnSxbSLdwjUcwYYDSc+o3+s+5wdpiq+HcXdYVgx1TmQYJ5nHp6xMtdpeCRduEvMBFLZ0qRDNbO/l1DJE+8God+3w1+4SEfXcUkLa+EPzMGSBuTyjb0+DuvYrrlpbN5lZRdxEC5CmQM6h89/TcbyPsqOhuh2YIVDIMPGwhtOfu5086TxKWtBULceAwViYNvmEO6kDLY/wBXLNMJfuW9LE6CsCR5X06uQ2mREnOOdVU/iOIY2iyMCinUlsglkWcnWoUHOMj0pdniS4EHU7Swh9Kg6hqU+JA1AAHBMnmaZXtZPKxLYJGmBtA0sDpEEnkZiJilcNxiXGuDSYaCF1IGOQWliJIkHEgkRmoh3ircxcR4IuFSoVQQg2IAkfOdz8zXi0BqklhPPGPXlVlbsQraVtRqKnBnUDkam8pEhRjqOs01rKkST5oyAOfPeI+v8qmxXPwAnytkciOW9NXOAaYUFjpkgDpg8+v51fcPxgnB1wIOImZxIOxFc4hSVhWIgmB0O+PnWplPk3VH/ljgHVAggESJE/6v9Pz/AK04OHZ10gTpBYkSYhQWMjEaVI26ZOK2/Y/Zv2jhbttQblwaQGZZCLIYqpMkMZYAxHl96z/aN1Ags4JS5qEEs2FUN4hJjVgCFBjTAxlu1w1Nky3dIFjjchecDUxJOoADGTtOI22xypni4ZtQgAATMb5mkPYCqxx8I65ODI9fwgn0pl0/djM+ZifX4QPz/GuTSx7L7TSy+p+Ht3GEaAzuNBhgDOqCJIMH/TiN6f7Z7a8e5bi0LaqE8ssUOZc5Y6wzGfXptWfRasOBCYN26NiujzlgNMDYARJgZPOYiqJnCgBkOnTLawroxEydlj4cdGjSc16J3B7W8Li1L3byWmuhRoZij48tvzTqVZUbyAdumE4ZTxnEorPduatIGfEcqq4EyJ0rn5H1r0H/AAb4i2vFm3dtly2LXl1LbdNTEliZVgMbY65MyzlHs3eDhr12wycPcFq4YAYiYHP2Pr/vXg/eOLN790QCs650kS3la4QQVLbHJ3KQAQa9o7z94U4a2S123ac4Q3GjMgSBBLQSMRHUgZrwfvFdbxbhN604vDU1yzpuDzSuhWWI0g6TpxyyKZRUS4+l5Ys9v6GOUyAJmOo361M4LimsXCUMzhWgatOGiM+n15VCeyD5IKgCMLpJj4XKuxg7TBg+lR04VQsMSW5wTnYwM539Oe+IzvU492Ho/YfHm/b1FQD6H+XIfX3qwKVhOB46WtqP3QUQziSOoLcjOR9a9CC4H6/DlX1f5urc8eXnzx1UfTXNNSCtMcUxVSwUsQJgbn29a9FrGidNcK1m++XaNy1pUHSlxYmThgwLDAnVlRyxO/LJntO6uoG4T4hOo4gjmIjpJn85rz5/0zG606Tp2zb01CGEggj0M10rWe7mcdb0eGzKLpY+WdxAiOXy/rWoK12wzmWO2LNXSPpqPwaeU+r3P/Yw/lU7TUfg1/dr6yfmWYml/wCUWTijTXaciitMvCeIveHcGFcqd2BIM8ipOkxvgQasm7TZ1dEtCWWNKgaVGoxp57RmfoMGrv8ADtDMJKBioBMmdtuuRtzIrnAyp1LpJ6Y9NweXL6+4+HqV7V3euvZNtWZApjCgMV83wsWGW0kZiB600/B2TcUup8N4zq0opyWk8jsBsDk+lQBfS46gW1tSfMxYkZxOdhmefpUybXmVbi6UOx/5hIAMCPlPQexqeyI9u0hcpZeBmReIgmYgQDLbch+dO8DwYUq40s0qNJEjnJI3jbIxk7VJ4rhbpY3PBJBj94iiRkKZRfeJInPrXLa3SD40LpZiNevU2iVfygg45kkbH1NNqctXw5loOTkTAJ5QvmiZPQU9w7aXVWdipyZUqCCJO8coHPJqueXkWlEEQG0M0RE+aWM5O0kY9K7w3k3tkhYGsltGIEZMdIHSpYh/iWVtWIgwwwvtJG4nn/Woz3CNgc7QdQmPxNO2bZ/7wcaVzvHI89sD+dNXuGUgqQRmRg46iRMUkEyz2s6LKlxyOkkH1mM70xxpD2wyouskGT8RxtJOeuczS7dghZCknpAysc9UekYpNmWUhl0uOQ5xHI4O4zV3oU/E8a7LoY4kGPUCATPPJ+prr2z4SEYkuN/+2ldop5icA9Myc8/XP0FWnZtkXLSIoYvqbTAJ8pgESPvE6QPY+lbnKq21xUACBPX1x6+31o4izpK4MM0xEahOYPPbYn86n3OFcf8AFSPMVUkGdSgFxnM7fOekUcAFOVAMA4b7oIIJiCCfvTyPrQ2vvtoFpeIshbD6wieHgqfCiSQDLSjTIkyB61p/8MLjNxd26Vb92mWIA/evi5tyMHaZgEnNZTgwbXBvpIhuJWZE4NogjP8A1aSfbblWw7tdrpwrpY8MeHcACvaYXPEuSF1BgciIBAmNPvXTpyW8s5XS4768Fbv63dLmtkUeIoLKiAmYG0wSIiWmNprAfZw1wXbd1pUky7KG1S069dwHWQYOiQPcwfYrtlWBBAI6ESMGdvevJe8nbtnxTYs/urWvzvGpmmBgAFgoXYalnVBHXt1MJOWJbVPxHF3QNKzMnUkEE7bhgBttG3pEVG4e/IUhQMQ4gyDg4HqJxyijs9YZmBkDUuon/wCoGn4tOefLbEtsqXXAVlVgdLH4QSJzIERj4vrXksdFyt98HU2nVCk7xEiA2QIIiN+W2PUezgDaTSzsIwzghj6mQK86DXraoX4csgVV1T5HU/CC9o6TtM775GqvQOwrIKBxb8MGdKh2IjYnSQAMj15HnXq/m4ycc/ZMK1H4y4ERi20H3qcVqv7W4NGRmZSYUnygljGRhQSfYV7bbrhzjybvH26b5CNkpcgsMIwJIMr1nIPIAjnmsV/MUImD8Q5ase8DG3882HbYtLcL2iAHVCy7BTo867ZIYMefSqi/xoDAKIPwliTkYExyyJ+Q+fy8t/L1LTsriNF1SzaNBXK5yANW3Tpj5V7Bw95biB0MqRI/p7javGbhJuGdRCbjMxJA5HVHXl61pOx+3L9iyptjVaVoI068nYF1wJx05V16PW7OLGM8dvRdNROz1/dr7sPo7L/Kovd3td+JBLWtC8mG0ztnnU3stItn/wDZd/8Adcr2TOZWWfrlrUpzTRT2miuu2Xz/AGOEu3SSTDjbUTqMZnJmnrPC2ngkMgBIZV87E5gRy25+tNWeLNtQrWRGTqEpcJIkSwO22PT3pHFcbquFkdlwAJwdobI5TPyjnXxuXrSeM4a0oAgzzOFaATJgjPwnp+Oe2bVlWi23iEHDEGD/AOLLnG0rv8jUOzf0a9GoyPvAEbCSRtucH261xOIKsBEmPuwGk8sgwQcYFNCyTjWBFxB5yZJLbbkFticbExtzFd4rjA6m4+XExrGpTq0iANUwpBInaRjFVpRnLsYDAyQAJnf0xg+vpUzsvtEDxNeSwmd8wZ36zJ3zFSz5DPD+JqLWwwbV8OmE1HlG3sI2irC/wkyzsFYxqUqpb0gTERIgRTX2i4dCq6MkbgHPQspAJIgRyEe9RL1lpAMgGSIUScEHbb+9TQmWuORHARwV6GVAz+eTmedKHFHn5TiDGDif61ScRwjJuDHX51KbhLgsreKkJq0hjOTnad4jltIrWtmlmWZ4lhkDDZ22gjP4UzZ4xW1SADMTt7egNVrcSCdjkAfMEZgR0rj3jLEMDO+AJn0qdpo92oyyNPxGM9QeeOfL5VJ46yUThgmrUyF9PobjacD2Oaaslbg5C5DHYgRBGkESWJABBMAGferrtCw5JVF1FbNtgNBZ40l2AjZFWWM8hVX4VvAl1bXeGvSGIS5qhwVZHMmMDmR/pqVY4z7NdbwX0MyhTrUFIIUxD6sxEN6YOaveI4IWOB4XiS2t2u3D5YPhA2o5ZDDTMEmMYqn4i0bz+IRrkGCoBJKLtGsAmBIEZ9a3usrTiL63uFfxCMX1Mqeq3BuOckCfSpnYXaYsoyhdIDag0IzAzJjUCwTlgb/eBqo7JKNw96Mee0wnzAZZBIPxbbepp7tWytp1A4i1ddS6kAt4WnVtpErJ3hSIBjOamNu9mU29Ov8AbKvw7hWDXWUhRbDnU2mYXT5gQCJPIkZwaxVzgfDdV4i2GYIbiW7gXVqglm8uBaBJZtemdOQSMs90e0rKXgrXDbM7wzZkwVCEBcR8Qf2Ow9N+x8PxKGVS6rQGJAltMEBoAn2OPSvTje+frjrteMX+yrr3Rat6LlxbYyD5UthCwGnTCk7gGN5IzIc7vdk3OJBRLSMy+U/vNBWDlipYHbHr+XpnZ/dZkZy9xSlwMCqJojVuVKwASPKQQcbHNY3sAjheJcq8sj3rZ/dyrKLjCRpYZPlO4AiMRnnlhMbLW5d+zW91OxL1kl7/AISmAAlsA8oLM0fFuMTMnOc6MrTfC8daulhbuK5X4gpBI/t60+Vr14SScON3TRFJZJrJ9ud/bNm54VoeI+plY7KpGP8AyzO3T1FXPZHblu/a8TUFOdSEyRBiepG2QOdJ1cbdbXtrCd8+6rfuntZt6vCZVHmBLsDspLSYAkkgnaKzXa/di5YRb3humpWJRslCGZMnnIKEf943gmvbOznDK2khgHfIM7sW/JhUDvbw4fhbimcxEGDOoRE4+uK43p49u3WZXenkHZRKI6KFYsjG4rAHyhhlfval3ifugwYrSdi9z3+zi8Hts48wCln1rIgGAYPOCCJ3iKr7S2CVL3EVMknAwxtkqFmSBPWcNnpJ4PvBxNlQ63U0ORgC0cKFUCCcQoAyVn8axjqXlbv4XnY1nird6TbxJlNQUDUdyEx1+gzWq7KM2z6Xbw//ALXKhdmdu27wDTEQHkFRqII5+WPZjUHuD2q1+04cjUrasCCdZJY4x8XTrXTC4zKav2xfatJFFLiivTtz0+dOIZiiqUVQs7EydsmSR8/+o1GsadXmBjouDPICdquO01tIdDOzR91WlZIwZJO3Pn7VH4fj0tHyEtIgmADuSPikbRyr5L1GOJtXmJLqSxI5SdjG3pTAJBMyGHuCM5qQ9wuzRKhgOuw5fz6U/Z4RnJlhMAAHONgOox+VA12WoJOqQg3I5TiZ5dflUwdkEH926lTEE7nVGDE4yPx9aUnZz2rgKmVJ8wwPLAwZOknJ3xipPZPE2H4jSZRCw04BGrnMdTz5T9M5X5Wc0WuGNtmt3ADpYjWBEwYOCdo2iMVHuoZAVfKDMiAVE9Z/GvXewuwjcUi5b4e5Ya6WVLoOpfKASvIEyCQdsZxFee9r9z+I4TiSoS2LV7WyRdBUID947iJUZx5xk1mZbaywsZ7ir8eVlMzuTIUkD64nGKZ46+2lbRuTbUEoASRsY9snl1PWrTtnuvxSEM1hgCJJXzJElQdQxvPr9RNZa7IvSf3ZAg9ADjAk7ycVuWM6VwBP5V0ISPbrUm9wLoV1jTJgzykxJ5R86kcHwdw/8skHZhnnpxG/y69Kuw32ahVw2uNhzAMnY8uXttWy7K7ca015BB8Szo1AqWCkQMwcRKkRJHMc6Juyblu5puIbQJAXUfKeuSdJ2mDMc6se3EReJuMDCHSAkDykKqnnBMjMczWd8liHxJVvDtjy6WYidhAMAAgiM/lTeh+HfX4hDHzrow2dSwG+6N8YkTSblrzTIIAgfM+/rtU24oe2AwmCV/8AGTBx7nOfwptDnCWg/DcQQPD/AHdpgEljIeBj57fjWdBk5+7gAjbaMe/Ietafu1ZZRxKsFINjyhcnylY5DPr71TPwWq4VDdSpxvPv0HP/AHSqOyuzyw1H4Sdw0aRIkxBJ9hkgGt8vetrSFLWrICavMY0iCVWIE9fQ1i+Hm3C5GBIPlyc/OOXKnLdswJYspxA/39I+tXus9ma2lrvU6cHcQ3W8ef3Lbn7raTP3cEEzMNA2xmrjhVDatJdC6pMgnxSCshfKY1NnoBVd2jdeYVSWHIITgxGw3qb4LXLdrytqtggSsR5iR7RJ+tPJdTayJ/dzjntOXDaWI0aoBgnSRgzkgbx/StH3072abIt2mi6yy+kgwpRtmHPY/MZrErbu28hTg7iMHqJzypPEWHuwXDkzk5mIEZ6bfStY9XU1KzrnaHwfDW3+J9Iz54wWHL552iofFb6PMTgAmFB9gRNTLlvw10lW0gkmVOd/586cfspT1wcEgbc9hmsbb053e7Wu2HlWKBdUwFESFBkNg5j+1XfB8R4lxGuXGeWUIGYkiWXXlmgTJwB7VllsNbuMBOANMHOZ2jnVnwMB0aSAGBicEgyZxWt8Jrki4utIckKoldXmgco9PaoT9pu5hivh4BVSonTnzcy3ttV7xg0FlBhVZhv0O34fjVLc4S2ATB949ttsbn51mZLpP4a+kgpvpPlBb4hEMDqEiJgcuWcVM7p9ujhAdJJmAdSxzyN5EGfwrO3LrzgLAGVnMAYJjJH4052M0OzCIkeXkZzME4xjM1ruu9s6bvi++d8ufDRNHKWnlvMdaKo1urzM++ifnNFa9Rn9nbGCNlhPlON8HHv0pEVreL4DxIAuQOekcummcGoD92mzDgx155A/mK5zOfLSiVyNqVbvsuxjM/Orcd3H0yWXfYZ/Ln/WuL3eYn4wBzJUj6A71e6CsucQ7bsx+ZipHZqnUHBgrkczPKKvbXZugeUBgAMkZmM/Wo9qzbMm7b0yQYEjmJ9jnryNTug9T7r8dZt+HZZy11ylxFj4taSCGidvX7pHoYvfDh7vE3R4dptKiJEBJJ1QNoIO/qPSsr2XxC+LadWnwlABmSiopgjO4Gx9BWl7Q7zCwiKk3GZmz5ogBDLgLMnV6bfKvPnbvh2x1Z/ou3x3FWVuDiyPCYFBpIYywuSkA4IBWJxE0/wfY3BX7IeXtHbBDKPjInVsSq5MgSNs0ji+zeI4rhLdxwDN/wAtu3Pi4VgRob7wOd9jsIza9l8eOEtuGsrbu6FBQr4bkHyglT8SGTDgnmNxSW65SyWsr3k7LtWChs3Ge24UhmAzIJxB6Qcj7w35UNu0BIBJWZg5nLSNs7n+9SH4lmt2rbERbECFjdUBnkfgprR0Me1XblbzwurXeK+qG2Lk2iukoyKwiIghlOI/Os5eVFwHgc1YGCPbE+4NSUkf3/qP50tAD5WAzy5mfakul7vtDv6CjAeGZIGkGIWSYz6x9KY4fhrizqUacnBO0YAita3ccPbRrQ8RimpkAAK+YgKCTBOCYx85pjif8OeJS013SyKo1FdaltIyTAbIA+fpW5kuvxV9zuFe9de2cvdsOigH75DaRJIAggEydsZmo3aXd7i7EPcS2QC1ttBOlCIEEgACREQT6waOHsXrZL2rxBGzY1Af19RRPEXEINzGrVpzBeIJ94UfMZq73eDizRjg+NYeU2pAOSJJkj8cCrexxiwB4ZAjAgf1/kag2eIbZlOrYZB5cv0ancL4JUtcuGydxqtMVJjHmWYM42rGU2zqpNm+pAKEQRjO3yrqMCJGTqaZJ9CPwqDZIuK2gBmVS0FlnEbBjLHMwMwD0pHZS3GXIZzuYBaCzNExt5QtY7eKHfsEsSQpBiRGMFs/Qjnyrt7sW0w+GPUE/kaBxPoR9etdYsRAY5+oqby+0RbvYFvScEmOR/LemX4QW58l4eqMY/A1MuX3GPxA/X6NQrTuHBZgd5gR0gATiD+ddJ3fNCE4hACXt3IIzrUEY25kz7HrSH43hWBAbS0ECQwA9MirVb87Sf170m5ZV90WesLnnz507v8A2wniVF5nZXBDMTgzBOYyetVnaPBkLBODuxHlUfM+wqRf7O/0hlHRSvWq/juB4htSi4Cm0TE+4M/hWpf1dqq7aKKdA8jSA+7exjkYOKd7KVlflEE5E42MT9KBY4m2jWwDpO4EH6etSuyjc1DxBj5atvX/AHrrvgTWuDlgdAn9qKlao+9Hy/tRXPuQ14rADUACectED9e9LN4jOgH1Af5c4qcCpH9f1iksR0/H+VY3+G0J+MufwhA6E/3/ACpxOObbQQSesRvmf1vTgdSeR9OcR7/n1pq/hgAYU9B784/Qq8fRCrnEEMAyj6hpMYnNdbiJ2APvyzTVu8FYABz1KxBmPvH+VAD6o8JfDiDkzO0ZJqcHCRZtINwMeaBGPTA65+c+gf4Xi9LaoDjoZiRMSek9DUW3wo9efoc75pVx1T4mA/P+tQ39N13L4j7Rbbh7qhbcs9vRqUhwUJYGcQ2mIiCGzkU3/iT2oLjWIaSodSwgA/BM/MH2mqTsrtHw7LBLy+azcKBfiBuOLRBkctBbpmdziL2jwoVLdudRQ3ZMEEzdYAkddKilvLpcv8olm4p5/Qz/AGpAcE4j54rn2PEAx9aR9hgHYzHM8tpNThyP6R0j2FcYemI/W9NKqRpMdN8R7zn+9DItsnmpH3cTAPICBy6VdK13c7t8WIt8y7c4XSVJxIwdfTfWelO2u+d3iEvq+hQlliQCSSRAKZ+8ZwANxWNUjMZJz0+n1GPenbMLqOJYeYLgn3jFSzTczscULy+lcVc4OOhppgrGFILDlzj2FP8AnXBGR1o5kQeax6zP6Ndt2guF+HPODSTdYzkdIpDudt99yN/arzV2vO7HZ9u/xPh35For8Q31GAuSCIydx/Opfb/B8NwvhfYOIuFtRtuPEUsoDKZlYkCTgkzAHKqHswFTcYHSwUEDeYJbnj7o/Gq/jHuFp0mD95Tkc9q3G9yR6fwPZipYW1FnidJJU3JUqNbErPmKnUx2OM1ju/XDNZvWwqKq3Bpi3kEyTMGDqjy4AmetV3D8fxFty1tmhskFQRlfNg85mrHju0zcThmk+LbJBOnfQVZDvvDEH2NN8tbxqt4Ps65e1eGRr5hg07MYAAMEQ2DUp+7fFhZOgxvDyG6QTH4wPwq77S7Rta7d60XF1Wc+UCGhjGpsHzAyN8SDMY0NjvFZ+yi9plTcKMHA1LOonfeIG3UUv4uOOPy82S6WwVYHeI/KDB+VO22j/UPQj+tenW+9PDKEFt7ZLjToGk9Y8vSfxivM+2L6LxF0NMLcYKAMQTO/LJ2rGt3SZYTWyzeHXFIIB2j8qTevcMWgkwMxrIER71G4hiJ0fDOJ6cs9flS4ac7Dl2yZ2BHTI+dUvalpQcLB5wfltNWvZyNevLYQoGIJBdZEgE7rnYHYHatAncvinUN+4YECDMwekha3jLCYvOzeflP1NFX3F9jX0dkPDAlSVJDACQYOCwNFdNHbTpLTsfl/vmnAsxAjrRbv8tz6fhUhR8vT9bVxtZQl4MTOpvwEx/uR86kJbxjPvv6VKAA9fb9TTb3hvG20mpu005btnnEegilBBTfjHH9D6+n6iuyd/wATz/of6VNGiwAZEH+1RrnZdtzJHIjeNv1+FLN8QI3HMbzH9M0jU05Pl5ief6+dWSmil4W3AB1EBdH/AIglgJjkZp5bwyZP1neT+ZpkoCQFz7cp5z6n9YynyjrG+8SQTHriBT3VJB2wTn5/lXGSY3pjUdyB054j+dKeYHIRIn+2amkOeF7/ACpDcODvvnf/AGqPcutyn8eX51xOK69MevtV1Q/4PMkj9dRQlqfXG+K7b4mAMb5g/OgXlJ9fTP16e9OR04OBEeuBSb/EsfiP8x9JpW4bSd/z/rio/gHmxI6jf8utJoFtl5EDM7QSCfx/vQ17pmdvX60z40GDAO+8zB9eYneuu43EAHAkRzPpjpvWtB9L3UAdfbpvtv8AWk3C2CPMPbpvt0FMLEkEnE7+30YV03F67kdQOhGOX96uhJS8Z6Hn9c70JePpkfLeP5gVDu8RGS2PXbO35+lKXiAdgBy9pEHPTn/Op2icSRAjb1M55+1OXTqUKRK6if8AyIAkzzjFQRdMGT7Dl9fb8qOZiRHIzjqQOkfl86mlPeGoIYfEDI2weufWaVxTB2dzMuzMfcnaOnIe1RFIHX55H6/pSRcnBMTsRBHrn5VrRunjbU7TG0e/vSXx94+8YppsHfYevLff86Urtt8J9cg/P9bUQrh79y1cF1CBcEQ3LBPQ9CQQTmtdwnezw0ZUQgypWYEnOrUQcmIJMZNYo8QeY9DnM/T+VKN44j+gMVasysbGx3uuMsuo1EmdO25jf0iisJe4hgYg/wDxB5e9FNNeSpi9rWuTqPlg/wBK5c7WtmPOJnn0/Wao+D7H1qjeIo1hzAyw0q5iJ+I6Nv8ArXrT9/u06GDctN5WKm2+rVC6hG2G5Gt+OM6Wp7UtmJdd/wDUcDFLsdp2d2dR7fhVNwXd43FQi7bXV8YaQU8zqJ6zoYx6ZiRK37r3ACTcswBJPidMnlkxTxxVt/mdn+IuBj++K7/mlqf+IoG3qP1gfKqu73WcF4uIVQOZmCxUNhV5kkQIzkHYieP3WeJF2yRo1mXgjALCM7T84IGQQJ44LL/NLI++v059Z570h+1UwfEG0QKrU7rXiSAbZIJEB5JgEmABsAD9PUTH7F7H+0Bj4i29JUebY6tXOeUfiKvjgtrfaVuJ8TSRGJ+tOv2pbG11T8jPXl7VVW+wZOL1uJUBvNB1eDByBAi7OYPkOOlLTsg1DdoIf+YAN/X9QP8AelW+1reBqH9J/HnWVop2QbD/ADKz/EH5++en0rh4+zv4g98nPP5E1kKKnjg1jcZZI/4i+0wPx2oPH2uTrEdTjlt+udZOir2RNNcnaNoxNxQZ5bQZ/XKh+0bY2uge0/TI22mKyNFPHDTWvx1oiDcXHqc9R89qbu8fZaBqA+e3z9jFZainZF0079oWiZ1gzg8v11pL9ooAP3gJG/MmNs/rl0rNUVe1NL5eKtGQTI5STMnH5Uv7akzrG2IJgTvis9RTtitF/mFuMMoxExkHOQOftTi9pJGnWII3HXfmcVmaKdsGm/zFJguMc+fPbl/vXTxdrlcUe/125ZrMUU7YNMe0be4KzHpOPlQnHWztc0iduR+U1maKdsGlbikj/iL8j6/P9GkvxVrJ1DmRk7/39PSs5RTtTTSfbLX8Q/8AyI/IV2s1RTtNCiiitKKKKKAoFFFB3Ud5z/XeuUUUBRRRQFFFFAUUUUBRRRQFFFFAUUUUBRRRQFFFFAUUUUBRRRQFFFFAUUUUBRRRQf/Z"/>
          <p:cNvSpPr>
            <a:spLocks noChangeAspect="1" noChangeArrowheads="1"/>
          </p:cNvSpPr>
          <p:nvPr/>
        </p:nvSpPr>
        <p:spPr bwMode="auto">
          <a:xfrm>
            <a:off x="2746375" y="92233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8" descr="data:image/jpeg;base64,/9j/4AAQSkZJRgABAQAAAQABAAD/2wCEAAkGBxQSEhUUExQWFhQXFxsYGBcXFxoZFxsYHRgYGRgbIBoZHSohGholGxsaITEiJSkrLi4uGCAzODMsNygtLisBCgoKDg0OGxAQGiwkHyQsLDQsLCwuLCwsLCwsLCwsLCwsLCwsLCwsLCwsLCwsLCwsLCwsLCwsLCwsLCwsLCwsLP/AABEIAMIBAwMBIgACEQEDEQH/xAAcAAABBQEBAQAAAAAAAAAAAAAAAgMEBQYBBwj/xABBEAACAQMCAwYDBQYEBgIDAAABAhEAAyESMQRBUQUGEyJhcTKBkRRCobHwFiNTwdHhBxVS8TNDYnKCs5KiF3Oj/8QAGgEBAQEBAQEBAAAAAAAAAAAAAAECAwQFBv/EACURAQEAAgEDBQEBAAMAAAAAAAABAhEhAxITFDFBUWEEIjKx8P/aAAwDAQACEQMRAD8A8OoqwXs7y6pBAMHzLMzAx+tq63Z6xMsF2JgHPyrXbU3FdRWuPdJAFfxGa395lAwOo9Ad/wC1I4XutbuXbiJdYqkQ2IJI6jcV0vQz3pnyYspRV7c7AK3rlvzsEG6Cc6dQknA51K7M7rrdR2LuCqyFUB3YztoU6gP+qPWsXCxrcZiirTjOzlTEmT8JkFSNtx6g/wBN6ijhfXHpH0rC7RaKm/Ywdic7TApVvgJ5wR1/COtTcECitl3G7qWON4jwb1x7cqWDLpgQJM6uVbtv8HOBCrc+3ObbGFZfDIPWI3jM9IM7VqTY8Sor1Tjf8L+HtsQvFPcywAUKJwuiGPl5sSZyAIGcUHeTuba4YIA9wu66gGAELBgk8pYafcH0BaGKoqe3BCfvATBk7deX09qLPDWywDMwAnVABbHQdfnTQgUVOPBA5WdPrH8udTezO7z3l1LqK5yAJMconfB51ZjbdRLZFJRWr4TucbhPmKgD72CDExEVY2+4duPNdefQCPxrrP5+pfaM3qYxg6K337CWv4r/AEWuHuJa/i3PotX0vV+k8uLBUVvf2Ftfxbn0Wj9hbX8V/otPS9X6PLiwVFbz9hbX8V/otH7C2v4r/Rael6n0eXFg6K3n7DWv4r/Ra5+w1r+K/wBFp6XqfR5cWEord/sNa/iv9Fo/Ye1/Ff6Cnpep9HlxYSit1+w9r+K/0WufsRa/iP8ARael6n0eXFhqK3P7EW/4r/QUU9L1Po8uKWvZqW7yMtnWjghjuBO3kIx7+p2qNx/AW7Vw61i2+zIMqfQfmM1Ms8eNC5YAT8JnykY5nO+TPw43q27P4gv6oAPMRBPQnkDt054r0Y59PPiXlw/1OXey0Xwl0MXWMMRBPyAH5VC7v8OFN0LsHYD0AJx8jNXNxgqljsBJ9qidgm2PFM41k74y7Z/XSu3UymOeMv7/ANJjzKb7E4XxLnFqwOhrgGCQfgEjHTB+dXnb3FcHwHBatIHEm2bVplVRdJ0ldUgQAASC0bGNzU7uLwqvw73cfvb1xx1AnSB/9aO/vdI8ZYt+GAGtszMQpZ9OmSAgy8sB5epHrXlzylx4dsZZXgt5zcMncARHMD0HP2HKl3+HNvDalYgMARgggMD7R9K0jd33sur8Qt6xbJVTdKOjaXfSzENpBHh6vIs4HvFp3i7jXEv2ODtXEu3ytxmZWCjwQFZCxZoXzG6smCYHUV5LHZhbPEThvfH6x8qm8PcJY6c6VJMjEDc5xEfOtX3S7m8MeK8HjL6qpUrKOMXdSgLqZSjjJB0k749LXv1/h/Y0faeCdfAEW2GsvDqW1Mx+JTpAJECD1mpoYLiryg4DAHcwJkDPtzMeo3rVdye9rWLT8MwJRyDZcjUbN2R5wGIGkwJAjrnaszx3Yt7hiVu2oGow8MUOloOlhiDpIkZ9q0P+FXHm12jatsguWbrBGRjKgn4HAJguCOhwWHrSGnoXaXB8R4HCXH8O4bxCo1tDMEeIJEgk/FBEYJB3qZwPdrh+O4IXb2oOVZFYn4QIVekgFViIECOs67vPw9hVN7iHuLbtqcLOlTIOsBFLBhBE9CfSs3233gtNwKjh8m+PDtJ8LnEEwvQZ9SfWtzkrz7v/AN3eH4M2wrk2XxoADP4qzLMTupwNPVvQA+f8fxCsNPhlc4ZpkDoMTG/WrntHtO+82XCsmoqLZ0oUOFmY1AQsHMDntVNx3Em8fhRBGRaBCnO5EkD5VbZ8Mo/BvmGMCCfUkCQJjmeXrWp7K0eKhR/KcFWkQCInUBvyGPnWfsdnltRWDgFRtIDAEgHeP5cqve7F8WyFYBgWhViZUwDpJEDI2ME53rXS4ym0z9m6K0krT+nnSStfXeMzFcIp0rXNNA1FEU7prmmimooindNc00DUURTkVzTQNxXCKd01zTQNRQRTsVzTQMxXaciigxDX0RG1JqI1KGRmEbn728TEH12Eyjhrt2VuQAWC+ROcAnZTj/t9sU4/EgAa1aVZS/hmGtFlwZ0yVMkwTmAs71C4PhHI8QtCapIfUofqR1Jicxk9a/Pfr2Ly/wBrMyBQPLpgQ/xR8eYyRgRHrnEwLHGsBn4T5GUHRI1AwcSpMHzR+dISwNWq3dW3A1LLQ06l8qnn1I3EnFc4ZtJVnjz/AH1YqNWkQJgj0AGJncZFuVt3Ukk9m57k9ttbKoxHh8wpSFIVizEkjEwSQTke9ant/vovCWhcW21zUGjIUArBIOogzBn5H2ryjs/tXTGtNhqBD50g6smQBAH8+QjvbXGG7ZQOzDU/iOibkFQVzkTpLMcAcsmus6mppPlpu2P8XrPE2GtXOEOlgJBcMJ3P3YI5V5JxDguxXCkkicYmQN65ctkbjnHzHKk6egrNu3RZ8HcbGdsHE/o1f8B2sEVrgLeOGMNC6CGGQyHfnyg6jI2rO2LBUCMgiTggAZGZ9vx571M4eQZww2wOfuPmKzeEb/s4J2iyJ9q03B/yuIuMBd+H4TJOokNIAIHlgb053M7Kt2O0bRvvb02w5GpD4YZdRgPcCeYNqM6TBEcyRgb5YDWjFWUyCPiBwREcwQCDgjFav/8AKV254BuWrZayM4y7Rp16j8PsOpznFllI9x468l+3eQNq0iGCzqB0619ciCOteH9s2L4dfBt3LN1Q2oalSJl1UkvLNpUmZB2xzpvgv8RuItcV9oc+JqILor6UIxgDOkAACPTO9e1/aLPHcH9qshdTWnVWaCQDhlOfTqN9xNa2r5o7dt3rlxrjKAxQXG0iCVIB1HqCIYn/AKs70zwLjPnj32g4mJGJzjoK0PFdtPeFuxYuCDwlmy3wg+XNy0dbABS7+Y4B0jPKqjtfu3e4Z2W8kOGVYJXSSwUrBUmcEExtImDgv0N8TxBUgIxKaB5TkKCFMAnqZbHStJ2BwB4gDLyjSzBtJUEAiBG8g1nOO4O5ZbSystwIA4zIIwBA3kQeYgir7uLx+i4AxhHMNJwpOxOMAH1rfSynfO72YznHDdpaIUAmYG/X1rhWrO7w0A1DKV9eV5KjFa4Vp8rSStXaGdNc008VrmmqpnTRpp4rXNNAzprmmnitc00DJWuaaf01zTUDOmuEUu+4VWY7KCT7ATRIieUTTcNG4op3TRVHmPC9oJcBERfLKQFCJaIBBIfUYjffmY2JlfF2delw3hJqKa28rBsEiFkFR/rwDq9Krezr1sCHAJgrGkkxvM8uYJmY6VZTwy6v+bCR4pSFM5AKFvI4AI8p9cmvz/t7PaW/FaH8RYbAnKnTBEGOQwMyD7TU25xIKnXLag2lVVfMhIPlVOeRy2AE7xXjtIXLQQXJuZG2kIghba6t2HmJjOwPsnsvi0sG2zMzIzgsoCiYOIMyMz6YGDtU7UNW+NTUfCts5nGosx077A9JEfjirNeB8wDMWWA4A8p1R5iAgIAJlcepzFO3raElmCloA88jBPl8uzjScsST+VQWc27hJUgtJAPMnZlOPKSNtvMY9G+BB7S4Z3hirLpGlsKFU4AUBdgDKk+21Vi2yASp+XP8P5dPatG3AC5qYASRCGABp0DMBtOwP4+9U9zgdOdWSxBzgD16kn8B6itS8LsxduMSCZAgEAkkfnMGnbTagCG0gGPin2xO29R7/DEHGec/jiaL1xWJOk+ktLTGZ5ET+Va1Ba2sGcaGw25yTGQf96hXrBtiSff+W+a7wZOBrA28pJ6yZ6Z+tTC0Qp+KYyN8GM8xn8RWRJ7nfZn4q2vF6/CYwSu4nbbMZ3Gfeth/iL3te1aTheAB4bhJYSjEPcMCZG6r7YM77qPO7FjUTELpUsZbG4XbJ1SdsbUdr3Fa62kiPQQPYTv7mM/WtShPZlq2Wi6zKJHmUBgJMSRvieWcGn71xg63fK5LalBYtgN5dWQQIAGYMdKe4gcOq2vDZ21ybikgaX0iIxiCTBMzn2MS1w10guqs1lI1NEJA3Bn1nG9FTZe9c8R4UmB5BA5gAKo6fl71a8LwygCWODLOqkkT1gwfhnkTJ6ZgcJxqooAC3c6iAIGnT5lggc2bMD0POvYe5HcCzfs+MzaluAFWVdKnJ1KEbZZAHLYRjdjZbyl2c4PFtM6vKM+kYySZx600yVrrvdNLNuLbQqqBLsMAep5VT9qcfw/DKQ/hvcKeS2oLlmyBlepHI8j0NfRn9GExee9O2qYrSStVP7TWwYZGDaohfNgbn2FWPBccl34TncgiCMxXXDr9PO6lc7hYXprhWn9Nc012ZMaa5pp8rXCtFM6a4Vp7TRpqBjTXNNPla4VoI120GBVgCCIIOxFUnZFvTceySWFojSTqGCJgnYxqwM7TWj01X9mcMRrZjLNcePRQ7AD0rlnN2N43UqRFFPaaK6sPGeJ7LjKnSxbSLdwjUcwYYDSc+o3+s+5wdpiq+HcXdYVgx1TmQYJ5nHp6xMtdpeCRduEvMBFLZ0qRDNbO/l1DJE+8God+3w1+4SEfXcUkLa+EPzMGSBuTyjb0+DuvYrrlpbN5lZRdxEC5CmQM6h89/TcbyPsqOhuh2YIVDIMPGwhtOfu5086TxKWtBULceAwViYNvmEO6kDLY/wBXLNMJfuW9LE6CsCR5X06uQ2mREnOOdVU/iOIY2iyMCinUlsglkWcnWoUHOMj0pdniS4EHU7Swh9Kg6hqU+JA1AAHBMnmaZXtZPKxLYJGmBtA0sDpEEnkZiJilcNxiXGuDSYaCF1IGOQWliJIkHEgkRmoh3ircxcR4IuFSoVQQg2IAkfOdz8zXi0BqklhPPGPXlVlbsQraVtRqKnBnUDkam8pEhRjqOs01rKkST5oyAOfPeI+v8qmxXPwAnytkciOW9NXOAaYUFjpkgDpg8+v51fcPxgnB1wIOImZxIOxFc4hSVhWIgmB0O+PnWplPk3VH/ljgHVAggESJE/6v9Pz/AK04OHZ10gTpBYkSYhQWMjEaVI26ZOK2/Y/Zv2jhbttQblwaQGZZCLIYqpMkMZYAxHl96z/aN1Ags4JS5qEEs2FUN4hJjVgCFBjTAxlu1w1Nky3dIFjjchecDUxJOoADGTtOI22xypni4ZtQgAATMb5mkPYCqxx8I65ODI9fwgn0pl0/djM+ZifX4QPz/GuTSx7L7TSy+p+Ht3GEaAzuNBhgDOqCJIMH/TiN6f7Z7a8e5bi0LaqE8ssUOZc5Y6wzGfXptWfRasOBCYN26NiujzlgNMDYARJgZPOYiqJnCgBkOnTLawroxEydlj4cdGjSc16J3B7W8Li1L3byWmuhRoZij48tvzTqVZUbyAdumE4ZTxnEorPduatIGfEcqq4EyJ0rn5H1r0H/AAb4i2vFm3dtly2LXl1LbdNTEliZVgMbY65MyzlHs3eDhr12wycPcFq4YAYiYHP2Pr/vXg/eOLN790QCs650kS3la4QQVLbHJ3KQAQa9o7z94U4a2S123ac4Q3GjMgSBBLQSMRHUgZrwfvFdbxbhN604vDU1yzpuDzSuhWWI0g6TpxyyKZRUS4+l5Ys9v6GOUyAJmOo361M4LimsXCUMzhWgatOGiM+n15VCeyD5IKgCMLpJj4XKuxg7TBg+lR04VQsMSW5wTnYwM539Oe+IzvU492Ho/YfHm/b1FQD6H+XIfX3qwKVhOB46WtqP3QUQziSOoLcjOR9a9CC4H6/DlX1f5urc8eXnzx1UfTXNNSCtMcUxVSwUsQJgbn29a9FrGidNcK1m++XaNy1pUHSlxYmThgwLDAnVlRyxO/LJntO6uoG4T4hOo4gjmIjpJn85rz5/0zG606Tp2zb01CGEggj0M10rWe7mcdb0eGzKLpY+WdxAiOXy/rWoK12wzmWO2LNXSPpqPwaeU+r3P/Yw/lU7TUfg1/dr6yfmWYml/wCUWTijTXaciitMvCeIveHcGFcqd2BIM8ipOkxvgQasm7TZ1dEtCWWNKgaVGoxp57RmfoMGrv8ADtDMJKBioBMmdtuuRtzIrnAyp1LpJ6Y9NweXL6+4+HqV7V3euvZNtWZApjCgMV83wsWGW0kZiB600/B2TcUup8N4zq0opyWk8jsBsDk+lQBfS46gW1tSfMxYkZxOdhmefpUybXmVbi6UOx/5hIAMCPlPQexqeyI9u0hcpZeBmReIgmYgQDLbch+dO8DwYUq40s0qNJEjnJI3jbIxk7VJ4rhbpY3PBJBj94iiRkKZRfeJInPrXLa3SD40LpZiNevU2iVfygg45kkbH1NNqctXw5loOTkTAJ5QvmiZPQU9w7aXVWdipyZUqCCJO8coHPJqueXkWlEEQG0M0RE+aWM5O0kY9K7w3k3tkhYGsltGIEZMdIHSpYh/iWVtWIgwwwvtJG4nn/Woz3CNgc7QdQmPxNO2bZ/7wcaVzvHI89sD+dNXuGUgqQRmRg46iRMUkEyz2s6LKlxyOkkH1mM70xxpD2wyouskGT8RxtJOeuczS7dghZCknpAysc9UekYpNmWUhl0uOQ5xHI4O4zV3oU/E8a7LoY4kGPUCATPPJ+prr2z4SEYkuN/+2ldop5icA9Myc8/XP0FWnZtkXLSIoYvqbTAJ8pgESPvE6QPY+lbnKq21xUACBPX1x6+31o4izpK4MM0xEahOYPPbYn86n3OFcf8AFSPMVUkGdSgFxnM7fOekUcAFOVAMA4b7oIIJiCCfvTyPrQ2vvtoFpeIshbD6wieHgqfCiSQDLSjTIkyB61p/8MLjNxd26Vb92mWIA/evi5tyMHaZgEnNZTgwbXBvpIhuJWZE4NogjP8A1aSfbblWw7tdrpwrpY8MeHcACvaYXPEuSF1BgciIBAmNPvXTpyW8s5XS4768Fbv63dLmtkUeIoLKiAmYG0wSIiWmNprAfZw1wXbd1pUky7KG1S069dwHWQYOiQPcwfYrtlWBBAI6ESMGdvevJe8nbtnxTYs/urWvzvGpmmBgAFgoXYalnVBHXt1MJOWJbVPxHF3QNKzMnUkEE7bhgBttG3pEVG4e/IUhQMQ4gyDg4HqJxyijs9YZmBkDUuon/wCoGn4tOefLbEtsqXXAVlVgdLH4QSJzIERj4vrXksdFyt98HU2nVCk7xEiA2QIIiN+W2PUezgDaTSzsIwzghj6mQK86DXraoX4csgVV1T5HU/CC9o6TtM775GqvQOwrIKBxb8MGdKh2IjYnSQAMj15HnXq/m4ycc/ZMK1H4y4ERi20H3qcVqv7W4NGRmZSYUnygljGRhQSfYV7bbrhzjybvH26b5CNkpcgsMIwJIMr1nIPIAjnmsV/MUImD8Q5ase8DG3882HbYtLcL2iAHVCy7BTo867ZIYMefSqi/xoDAKIPwliTkYExyyJ+Q+fy8t/L1LTsriNF1SzaNBXK5yANW3Tpj5V7Bw95biB0MqRI/p7javGbhJuGdRCbjMxJA5HVHXl61pOx+3L9iyptjVaVoI068nYF1wJx05V16PW7OLGM8dvRdNROz1/dr7sPo7L/Kovd3td+JBLWtC8mG0ztnnU3stItn/wDZd/8Adcr2TOZWWfrlrUpzTRT2miuu2Xz/AGOEu3SSTDjbUTqMZnJmnrPC2ngkMgBIZV87E5gRy25+tNWeLNtQrWRGTqEpcJIkSwO22PT3pHFcbquFkdlwAJwdobI5TPyjnXxuXrSeM4a0oAgzzOFaATJgjPwnp+Oe2bVlWi23iEHDEGD/AOLLnG0rv8jUOzf0a9GoyPvAEbCSRtucH261xOIKsBEmPuwGk8sgwQcYFNCyTjWBFxB5yZJLbbkFticbExtzFd4rjA6m4+XExrGpTq0iANUwpBInaRjFVpRnLsYDAyQAJnf0xg+vpUzsvtEDxNeSwmd8wZ36zJ3zFSz5DPD+JqLWwwbV8OmE1HlG3sI2irC/wkyzsFYxqUqpb0gTERIgRTX2i4dCq6MkbgHPQspAJIgRyEe9RL1lpAMgGSIUScEHbb+9TQmWuORHARwV6GVAz+eTmedKHFHn5TiDGDif61ScRwjJuDHX51KbhLgsreKkJq0hjOTnad4jltIrWtmlmWZ4lhkDDZ22gjP4UzZ4xW1SADMTt7egNVrcSCdjkAfMEZgR0rj3jLEMDO+AJn0qdpo92oyyNPxGM9QeeOfL5VJ46yUThgmrUyF9PobjacD2Oaaslbg5C5DHYgRBGkESWJABBMAGferrtCw5JVF1FbNtgNBZ40l2AjZFWWM8hVX4VvAl1bXeGvSGIS5qhwVZHMmMDmR/pqVY4z7NdbwX0MyhTrUFIIUxD6sxEN6YOaveI4IWOB4XiS2t2u3D5YPhA2o5ZDDTMEmMYqn4i0bz+IRrkGCoBJKLtGsAmBIEZ9a3usrTiL63uFfxCMX1Mqeq3BuOckCfSpnYXaYsoyhdIDag0IzAzJjUCwTlgb/eBqo7JKNw96Mee0wnzAZZBIPxbbepp7tWytp1A4i1ddS6kAt4WnVtpErJ3hSIBjOamNu9mU29Ov8AbKvw7hWDXWUhRbDnU2mYXT5gQCJPIkZwaxVzgfDdV4i2GYIbiW7gXVqglm8uBaBJZtemdOQSMs90e0rKXgrXDbM7wzZkwVCEBcR8Qf2Ow9N+x8PxKGVS6rQGJAltMEBoAn2OPSvTje+frjrteMX+yrr3Rat6LlxbYyD5UthCwGnTCk7gGN5IzIc7vdk3OJBRLSMy+U/vNBWDlipYHbHr+XpnZ/dZkZy9xSlwMCqJojVuVKwASPKQQcbHNY3sAjheJcq8sj3rZ/dyrKLjCRpYZPlO4AiMRnnlhMbLW5d+zW91OxL1kl7/AISmAAlsA8oLM0fFuMTMnOc6MrTfC8daulhbuK5X4gpBI/t60+Vr14SScON3TRFJZJrJ9ud/bNm54VoeI+plY7KpGP8AyzO3T1FXPZHblu/a8TUFOdSEyRBiepG2QOdJ1cbdbXtrCd8+6rfuntZt6vCZVHmBLsDspLSYAkkgnaKzXa/di5YRb3humpWJRslCGZMnnIKEf943gmvbOznDK2khgHfIM7sW/JhUDvbw4fhbimcxEGDOoRE4+uK43p49u3WZXenkHZRKI6KFYsjG4rAHyhhlfval3ifugwYrSdi9z3+zi8Hts48wCln1rIgGAYPOCCJ3iKr7S2CVL3EVMknAwxtkqFmSBPWcNnpJ4PvBxNlQ63U0ORgC0cKFUCCcQoAyVn8axjqXlbv4XnY1nird6TbxJlNQUDUdyEx1+gzWq7KM2z6Xbw//ALXKhdmdu27wDTEQHkFRqII5+WPZjUHuD2q1+04cjUrasCCdZJY4x8XTrXTC4zKav2xfatJFFLiivTtz0+dOIZiiqUVQs7EydsmSR8/+o1GsadXmBjouDPICdquO01tIdDOzR91WlZIwZJO3Pn7VH4fj0tHyEtIgmADuSPikbRyr5L1GOJtXmJLqSxI5SdjG3pTAJBMyGHuCM5qQ9wuzRKhgOuw5fz6U/Z4RnJlhMAAHONgOox+VA12WoJOqQg3I5TiZ5dflUwdkEH926lTEE7nVGDE4yPx9aUnZz2rgKmVJ8wwPLAwZOknJ3xipPZPE2H4jSZRCw04BGrnMdTz5T9M5X5Wc0WuGNtmt3ADpYjWBEwYOCdo2iMVHuoZAVfKDMiAVE9Z/GvXewuwjcUi5b4e5Ya6WVLoOpfKASvIEyCQdsZxFee9r9z+I4TiSoS2LV7WyRdBUID947iJUZx5xk1mZbaywsZ7ir8eVlMzuTIUkD64nGKZ46+2lbRuTbUEoASRsY9snl1PWrTtnuvxSEM1hgCJJXzJElQdQxvPr9RNZa7IvSf3ZAg9ADjAk7ycVuWM6VwBP5V0ISPbrUm9wLoV1jTJgzykxJ5R86kcHwdw/8skHZhnnpxG/y69Kuw32ahVw2uNhzAMnY8uXttWy7K7ca015BB8Szo1AqWCkQMwcRKkRJHMc6Juyblu5puIbQJAXUfKeuSdJ2mDMc6se3EReJuMDCHSAkDykKqnnBMjMczWd8liHxJVvDtjy6WYidhAMAAgiM/lTeh+HfX4hDHzrow2dSwG+6N8YkTSblrzTIIAgfM+/rtU24oe2AwmCV/8AGTBx7nOfwptDnCWg/DcQQPD/AHdpgEljIeBj57fjWdBk5+7gAjbaMe/Ietafu1ZZRxKsFINjyhcnylY5DPr71TPwWq4VDdSpxvPv0HP/AHSqOyuzyw1H4Sdw0aRIkxBJ9hkgGt8vetrSFLWrICavMY0iCVWIE9fQ1i+Hm3C5GBIPlyc/OOXKnLdswJYspxA/39I+tXus9ma2lrvU6cHcQ3W8ef3Lbn7raTP3cEEzMNA2xmrjhVDatJdC6pMgnxSCshfKY1NnoBVd2jdeYVSWHIITgxGw3qb4LXLdrytqtggSsR5iR7RJ+tPJdTayJ/dzjntOXDaWI0aoBgnSRgzkgbx/StH3072abIt2mi6yy+kgwpRtmHPY/MZrErbu28hTg7iMHqJzypPEWHuwXDkzk5mIEZ6bfStY9XU1KzrnaHwfDW3+J9Iz54wWHL552iofFb6PMTgAmFB9gRNTLlvw10lW0gkmVOd/586cfspT1wcEgbc9hmsbb053e7Wu2HlWKBdUwFESFBkNg5j+1XfB8R4lxGuXGeWUIGYkiWXXlmgTJwB7VllsNbuMBOANMHOZ2jnVnwMB0aSAGBicEgyZxWt8Jrki4utIckKoldXmgco9PaoT9pu5hivh4BVSonTnzcy3ttV7xg0FlBhVZhv0O34fjVLc4S2ATB949ttsbn51mZLpP4a+kgpvpPlBb4hEMDqEiJgcuWcVM7p9ujhAdJJmAdSxzyN5EGfwrO3LrzgLAGVnMAYJjJH4052M0OzCIkeXkZzME4xjM1ruu9s6bvi++d8ufDRNHKWnlvMdaKo1urzM++ifnNFa9Rn9nbGCNlhPlON8HHv0pEVreL4DxIAuQOekcummcGoD92mzDgx155A/mK5zOfLSiVyNqVbvsuxjM/Orcd3H0yWXfYZ/Ln/WuL3eYn4wBzJUj6A71e6CsucQ7bsx+ZipHZqnUHBgrkczPKKvbXZugeUBgAMkZmM/Wo9qzbMm7b0yQYEjmJ9jnryNTug9T7r8dZt+HZZy11ylxFj4taSCGidvX7pHoYvfDh7vE3R4dptKiJEBJJ1QNoIO/qPSsr2XxC+LadWnwlABmSiopgjO4Gx9BWl7Q7zCwiKk3GZmz5ogBDLgLMnV6bfKvPnbvh2x1Z/ou3x3FWVuDiyPCYFBpIYywuSkA4IBWJxE0/wfY3BX7IeXtHbBDKPjInVsSq5MgSNs0ji+zeI4rhLdxwDN/wAtu3Pi4VgRob7wOd9jsIza9l8eOEtuGsrbu6FBQr4bkHyglT8SGTDgnmNxSW65SyWsr3k7LtWChs3Ge24UhmAzIJxB6Qcj7w35UNu0BIBJWZg5nLSNs7n+9SH4lmt2rbERbECFjdUBnkfgprR0Me1XblbzwurXeK+qG2Lk2iukoyKwiIghlOI/Os5eVFwHgc1YGCPbE+4NSUkf3/qP50tAD5WAzy5mfakul7vtDv6CjAeGZIGkGIWSYz6x9KY4fhrizqUacnBO0YAita3ccPbRrQ8RimpkAAK+YgKCTBOCYx85pjif8OeJS013SyKo1FdaltIyTAbIA+fpW5kuvxV9zuFe9de2cvdsOigH75DaRJIAggEydsZmo3aXd7i7EPcS2QC1ttBOlCIEEgACREQT6waOHsXrZL2rxBGzY1Af19RRPEXEINzGrVpzBeIJ94UfMZq73eDizRjg+NYeU2pAOSJJkj8cCrexxiwB4ZAjAgf1/kag2eIbZlOrYZB5cv0ancL4JUtcuGydxqtMVJjHmWYM42rGU2zqpNm+pAKEQRjO3yrqMCJGTqaZJ9CPwqDZIuK2gBmVS0FlnEbBjLHMwMwD0pHZS3GXIZzuYBaCzNExt5QtY7eKHfsEsSQpBiRGMFs/Qjnyrt7sW0w+GPUE/kaBxPoR9etdYsRAY5+oqby+0RbvYFvScEmOR/LemX4QW58l4eqMY/A1MuX3GPxA/X6NQrTuHBZgd5gR0gATiD+ddJ3fNCE4hACXt3IIzrUEY25kz7HrSH43hWBAbS0ECQwA9MirVb87Sf170m5ZV90WesLnnz507v8A2wniVF5nZXBDMTgzBOYyetVnaPBkLBODuxHlUfM+wqRf7O/0hlHRSvWq/juB4htSi4Cm0TE+4M/hWpf1dqq7aKKdA8jSA+7exjkYOKd7KVlflEE5E42MT9KBY4m2jWwDpO4EH6etSuyjc1DxBj5atvX/AHrrvgTWuDlgdAn9qKlao+9Hy/tRXPuQ14rADUACectED9e9LN4jOgH1Af5c4qcCpH9f1iksR0/H+VY3+G0J+MufwhA6E/3/ACpxOObbQQSesRvmf1vTgdSeR9OcR7/n1pq/hgAYU9B784/Qq8fRCrnEEMAyj6hpMYnNdbiJ2APvyzTVu8FYABz1KxBmPvH+VAD6o8JfDiDkzO0ZJqcHCRZtINwMeaBGPTA65+c+gf4Xi9LaoDjoZiRMSek9DUW3wo9efoc75pVx1T4mA/P+tQ39N13L4j7Rbbh7qhbcs9vRqUhwUJYGcQ2mIiCGzkU3/iT2oLjWIaSodSwgA/BM/MH2mqTsrtHw7LBLy+azcKBfiBuOLRBkctBbpmdziL2jwoVLdudRQ3ZMEEzdYAkddKilvLpcv8olm4p5/Qz/AGpAcE4j54rn2PEAx9aR9hgHYzHM8tpNThyP6R0j2FcYemI/W9NKqRpMdN8R7zn+9DItsnmpH3cTAPICBy6VdK13c7t8WIt8y7c4XSVJxIwdfTfWelO2u+d3iEvq+hQlliQCSSRAKZ+8ZwANxWNUjMZJz0+n1GPenbMLqOJYeYLgn3jFSzTczscULy+lcVc4OOhppgrGFILDlzj2FP8AnXBGR1o5kQeax6zP6Ndt2guF+HPODSTdYzkdIpDudt99yN/arzV2vO7HZ9u/xPh35For8Q31GAuSCIydx/Opfb/B8NwvhfYOIuFtRtuPEUsoDKZlYkCTgkzAHKqHswFTcYHSwUEDeYJbnj7o/Gq/jHuFp0mD95Tkc9q3G9yR6fwPZipYW1FnidJJU3JUqNbErPmKnUx2OM1ju/XDNZvWwqKq3Bpi3kEyTMGDqjy4AmetV3D8fxFty1tmhskFQRlfNg85mrHju0zcThmk+LbJBOnfQVZDvvDEH2NN8tbxqt4Ps65e1eGRr5hg07MYAAMEQ2DUp+7fFhZOgxvDyG6QTH4wPwq77S7Rta7d60XF1Wc+UCGhjGpsHzAyN8SDMY0NjvFZ+yi9plTcKMHA1LOonfeIG3UUv4uOOPy82S6WwVYHeI/KDB+VO22j/UPQj+tenW+9PDKEFt7ZLjToGk9Y8vSfxivM+2L6LxF0NMLcYKAMQTO/LJ2rGt3SZYTWyzeHXFIIB2j8qTevcMWgkwMxrIER71G4hiJ0fDOJ6cs9flS4ac7Dl2yZ2BHTI+dUvalpQcLB5wfltNWvZyNevLYQoGIJBdZEgE7rnYHYHatAncvinUN+4YECDMwekha3jLCYvOzeflP1NFX3F9jX0dkPDAlSVJDACQYOCwNFdNHbTpLTsfl/vmnAsxAjrRbv8tz6fhUhR8vT9bVxtZQl4MTOpvwEx/uR86kJbxjPvv6VKAA9fb9TTb3hvG20mpu005btnnEegilBBTfjHH9D6+n6iuyd/wATz/of6VNGiwAZEH+1RrnZdtzJHIjeNv1+FLN8QI3HMbzH9M0jU05Pl5ief6+dWSmil4W3AB1EBdH/AIglgJjkZp5bwyZP1neT+ZpkoCQFz7cp5z6n9YynyjrG+8SQTHriBT3VJB2wTn5/lXGSY3pjUdyB054j+dKeYHIRIn+2amkOeF7/ACpDcODvvnf/AGqPcutyn8eX51xOK69MevtV1Q/4PMkj9dRQlqfXG+K7b4mAMb5g/OgXlJ9fTP16e9OR04OBEeuBSb/EsfiP8x9JpW4bSd/z/rio/gHmxI6jf8utJoFtl5EDM7QSCfx/vQ17pmdvX60z40GDAO+8zB9eYneuu43EAHAkRzPpjpvWtB9L3UAdfbpvtv8AWk3C2CPMPbpvt0FMLEkEnE7+30YV03F67kdQOhGOX96uhJS8Z6Hn9c70JePpkfLeP5gVDu8RGS2PXbO35+lKXiAdgBy9pEHPTn/Op2icSRAjb1M55+1OXTqUKRK6if8AyIAkzzjFQRdMGT7Dl9fb8qOZiRHIzjqQOkfl86mlPeGoIYfEDI2weufWaVxTB2dzMuzMfcnaOnIe1RFIHX55H6/pSRcnBMTsRBHrn5VrRunjbU7TG0e/vSXx94+8YppsHfYevLff86Urtt8J9cg/P9bUQrh79y1cF1CBcEQ3LBPQ9CQQTmtdwnezw0ZUQgypWYEnOrUQcmIJMZNYo8QeY9DnM/T+VKN44j+gMVasysbGx3uuMsuo1EmdO25jf0iisJe4hgYg/wDxB5e9FNNeSpi9rWuTqPlg/wBK5c7WtmPOJnn0/Wao+D7H1qjeIo1hzAyw0q5iJ+I6Nv8ArXrT9/u06GDctN5WKm2+rVC6hG2G5Gt+OM6Wp7UtmJdd/wDUcDFLsdp2d2dR7fhVNwXd43FQi7bXV8YaQU8zqJ6zoYx6ZiRK37r3ACTcswBJPidMnlkxTxxVt/mdn+IuBj++K7/mlqf+IoG3qP1gfKqu73WcF4uIVQOZmCxUNhV5kkQIzkHYieP3WeJF2yRo1mXgjALCM7T84IGQQJ44LL/NLI++v059Z570h+1UwfEG0QKrU7rXiSAbZIJEB5JgEmABsAD9PUTH7F7H+0Bj4i29JUebY6tXOeUfiKvjgtrfaVuJ8TSRGJ+tOv2pbG11T8jPXl7VVW+wZOL1uJUBvNB1eDByBAi7OYPkOOlLTsg1DdoIf+YAN/X9QP8AelW+1reBqH9J/HnWVop2QbD/ADKz/EH5++en0rh4+zv4g98nPP5E1kKKnjg1jcZZI/4i+0wPx2oPH2uTrEdTjlt+udZOir2RNNcnaNoxNxQZ5bQZ/XKh+0bY2uge0/TI22mKyNFPHDTWvx1oiDcXHqc9R89qbu8fZaBqA+e3z9jFZainZF0079oWiZ1gzg8v11pL9ooAP3gJG/MmNs/rl0rNUVe1NL5eKtGQTI5STMnH5Uv7akzrG2IJgTvis9RTtitF/mFuMMoxExkHOQOftTi9pJGnWII3HXfmcVmaKdsGm/zFJguMc+fPbl/vXTxdrlcUe/125ZrMUU7YNMe0be4KzHpOPlQnHWztc0iduR+U1maKdsGlbikj/iL8j6/P9GkvxVrJ1DmRk7/39PSs5RTtTTSfbLX8Q/8AyI/IV2s1RTtNCiiitKKKKKAoFFFB3Ud5z/XeuUUUBRRRQFFFFAUUUUBRRRQFFFFAUUUUBRRRQFFFFAUUUUBRRRQFFFFAUUUUBRRRQf/Z"/>
          <p:cNvSpPr>
            <a:spLocks noChangeAspect="1" noChangeArrowheads="1"/>
          </p:cNvSpPr>
          <p:nvPr/>
        </p:nvSpPr>
        <p:spPr bwMode="auto">
          <a:xfrm>
            <a:off x="2898775" y="107473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20" descr="data:image/jpeg;base64,/9j/4AAQSkZJRgABAQAAAQABAAD/2wCEAAkGBxQSEhUUExQWFhQXFxsYGBcXFxoZFxsYHRgYGRgbIBoZHSohGholGxsaITEiJSkrLi4uGCAzODMsNygtLisBCgoKDg0OGxAQGiwkHyQsLDQsLCwuLCwsLCwsLCwsLCwsLCwsLCwsLCwsLCwsLCwsLCwsLCwsLCwsLCwsLCwsLP/AABEIAMIBAwMBIgACEQEDEQH/xAAcAAABBQEBAQAAAAAAAAAAAAAAAgMEBQYBBwj/xABBEAACAQMCAwYDBQYEBgIDAAABAhEAAyESMQRBUQUGEyJhcTKBkRRCobHwFiNTwdHhBxVS8TNDYnKCs5KiF3Oj/8QAGgEBAQEBAQEBAAAAAAAAAAAAAAECAwQFBv/EACURAQEAAgEDBQEBAAMAAAAAAAABAhEhAxITFDFBUWEEIjKx8P/aAAwDAQACEQMRAD8A8OoqwXs7y6pBAMHzLMzAx+tq63Z6xMsF2JgHPyrXbU3FdRWuPdJAFfxGa395lAwOo9Ad/wC1I4XutbuXbiJdYqkQ2IJI6jcV0vQz3pnyYspRV7c7AK3rlvzsEG6Cc6dQknA51K7M7rrdR2LuCqyFUB3YztoU6gP+qPWsXCxrcZiirTjOzlTEmT8JkFSNtx6g/wBN6ijhfXHpH0rC7RaKm/Ywdic7TApVvgJ5wR1/COtTcECitl3G7qWON4jwb1x7cqWDLpgQJM6uVbtv8HOBCrc+3ObbGFZfDIPWI3jM9IM7VqTY8Sor1Tjf8L+HtsQvFPcywAUKJwuiGPl5sSZyAIGcUHeTuba4YIA9wu66gGAELBgk8pYafcH0BaGKoqe3BCfvATBk7deX09qLPDWywDMwAnVABbHQdfnTQgUVOPBA5WdPrH8udTezO7z3l1LqK5yAJMconfB51ZjbdRLZFJRWr4TucbhPmKgD72CDExEVY2+4duPNdefQCPxrrP5+pfaM3qYxg6K337CWv4r/AEWuHuJa/i3PotX0vV+k8uLBUVvf2Ftfxbn0Wj9hbX8V/otPS9X6PLiwVFbz9hbX8V/otH7C2v4r/Rael6n0eXFg6K3n7DWv4r/Ra5+w1r+K/wBFp6XqfR5cWEord/sNa/iv9Fo/Ye1/Ff6Cnpep9HlxYSit1+w9r+K/0WufsRa/iP8ARael6n0eXFhqK3P7EW/4r/QUU9L1Po8uKWvZqW7yMtnWjghjuBO3kIx7+p2qNx/AW7Vw61i2+zIMqfQfmM1Ms8eNC5YAT8JnykY5nO+TPw43q27P4gv6oAPMRBPQnkDt054r0Y59PPiXlw/1OXey0Xwl0MXWMMRBPyAH5VC7v8OFN0LsHYD0AJx8jNXNxgqljsBJ9qidgm2PFM41k74y7Z/XSu3UymOeMv7/ANJjzKb7E4XxLnFqwOhrgGCQfgEjHTB+dXnb3FcHwHBatIHEm2bVplVRdJ0ldUgQAASC0bGNzU7uLwqvw73cfvb1xx1AnSB/9aO/vdI8ZYt+GAGtszMQpZ9OmSAgy8sB5epHrXlzylx4dsZZXgt5zcMncARHMD0HP2HKl3+HNvDalYgMARgggMD7R9K0jd33sur8Qt6xbJVTdKOjaXfSzENpBHh6vIs4HvFp3i7jXEv2ODtXEu3ytxmZWCjwQFZCxZoXzG6smCYHUV5LHZhbPEThvfH6x8qm8PcJY6c6VJMjEDc5xEfOtX3S7m8MeK8HjL6qpUrKOMXdSgLqZSjjJB0k749LXv1/h/Y0faeCdfAEW2GsvDqW1Mx+JTpAJECD1mpoYLiryg4DAHcwJkDPtzMeo3rVdye9rWLT8MwJRyDZcjUbN2R5wGIGkwJAjrnaszx3Yt7hiVu2oGow8MUOloOlhiDpIkZ9q0P+FXHm12jatsguWbrBGRjKgn4HAJguCOhwWHrSGnoXaXB8R4HCXH8O4bxCo1tDMEeIJEgk/FBEYJB3qZwPdrh+O4IXb2oOVZFYn4QIVekgFViIECOs67vPw9hVN7iHuLbtqcLOlTIOsBFLBhBE9CfSs3233gtNwKjh8m+PDtJ8LnEEwvQZ9SfWtzkrz7v/AN3eH4M2wrk2XxoADP4qzLMTupwNPVvQA+f8fxCsNPhlc4ZpkDoMTG/WrntHtO+82XCsmoqLZ0oUOFmY1AQsHMDntVNx3Em8fhRBGRaBCnO5EkD5VbZ8Mo/BvmGMCCfUkCQJjmeXrWp7K0eKhR/KcFWkQCInUBvyGPnWfsdnltRWDgFRtIDAEgHeP5cqve7F8WyFYBgWhViZUwDpJEDI2ME53rXS4ym0z9m6K0krT+nnSStfXeMzFcIp0rXNNA1FEU7prmmimooindNc00DUURTkVzTQNxXCKd01zTQNRQRTsVzTQMxXaciigxDX0RG1JqI1KGRmEbn728TEH12Eyjhrt2VuQAWC+ROcAnZTj/t9sU4/EgAa1aVZS/hmGtFlwZ0yVMkwTmAs71C4PhHI8QtCapIfUofqR1Jicxk9a/Pfr2Ly/wBrMyBQPLpgQ/xR8eYyRgRHrnEwLHGsBn4T5GUHRI1AwcSpMHzR+dISwNWq3dW3A1LLQ06l8qnn1I3EnFc4ZtJVnjz/AH1YqNWkQJgj0AGJncZFuVt3Ukk9m57k9ttbKoxHh8wpSFIVizEkjEwSQTke9ant/vovCWhcW21zUGjIUArBIOogzBn5H2ryjs/tXTGtNhqBD50g6smQBAH8+QjvbXGG7ZQOzDU/iOibkFQVzkTpLMcAcsmus6mppPlpu2P8XrPE2GtXOEOlgJBcMJ3P3YI5V5JxDguxXCkkicYmQN65ctkbjnHzHKk6egrNu3RZ8HcbGdsHE/o1f8B2sEVrgLeOGMNC6CGGQyHfnyg6jI2rO2LBUCMgiTggAZGZ9vx571M4eQZww2wOfuPmKzeEb/s4J2iyJ9q03B/yuIuMBd+H4TJOokNIAIHlgb053M7Kt2O0bRvvb02w5GpD4YZdRgPcCeYNqM6TBEcyRgb5YDWjFWUyCPiBwREcwQCDgjFav/8AKV254BuWrZayM4y7Rp16j8PsOpznFllI9x468l+3eQNq0iGCzqB0619ciCOteH9s2L4dfBt3LN1Q2oalSJl1UkvLNpUmZB2xzpvgv8RuItcV9oc+JqILor6UIxgDOkAACPTO9e1/aLPHcH9qshdTWnVWaCQDhlOfTqN9xNa2r5o7dt3rlxrjKAxQXG0iCVIB1HqCIYn/AKs70zwLjPnj32g4mJGJzjoK0PFdtPeFuxYuCDwlmy3wg+XNy0dbABS7+Y4B0jPKqjtfu3e4Z2W8kOGVYJXSSwUrBUmcEExtImDgv0N8TxBUgIxKaB5TkKCFMAnqZbHStJ2BwB4gDLyjSzBtJUEAiBG8g1nOO4O5ZbSystwIA4zIIwBA3kQeYgir7uLx+i4AxhHMNJwpOxOMAH1rfSynfO72YznHDdpaIUAmYG/X1rhWrO7w0A1DKV9eV5KjFa4Vp8rSStXaGdNc008VrmmqpnTRpp4rXNNAzprmmnitc00DJWuaaf01zTUDOmuEUu+4VWY7KCT7ATRIieUTTcNG4op3TRVHmPC9oJcBERfLKQFCJaIBBIfUYjffmY2JlfF2delw3hJqKa28rBsEiFkFR/rwDq9Krezr1sCHAJgrGkkxvM8uYJmY6VZTwy6v+bCR4pSFM5AKFvI4AI8p9cmvz/t7PaW/FaH8RYbAnKnTBEGOQwMyD7TU25xIKnXLag2lVVfMhIPlVOeRy2AE7xXjtIXLQQXJuZG2kIghba6t2HmJjOwPsnsvi0sG2zMzIzgsoCiYOIMyMz6YGDtU7UNW+NTUfCts5nGosx077A9JEfjirNeB8wDMWWA4A8p1R5iAgIAJlcepzFO3raElmCloA88jBPl8uzjScsST+VQWc27hJUgtJAPMnZlOPKSNtvMY9G+BB7S4Z3hirLpGlsKFU4AUBdgDKk+21Vi2yASp+XP8P5dPatG3AC5qYASRCGABp0DMBtOwP4+9U9zgdOdWSxBzgD16kn8B6itS8LsxduMSCZAgEAkkfnMGnbTagCG0gGPin2xO29R7/DEHGec/jiaL1xWJOk+ktLTGZ5ET+Va1Ba2sGcaGw25yTGQf96hXrBtiSff+W+a7wZOBrA28pJ6yZ6Z+tTC0Qp+KYyN8GM8xn8RWRJ7nfZn4q2vF6/CYwSu4nbbMZ3Gfeth/iL3te1aTheAB4bhJYSjEPcMCZG6r7YM77qPO7FjUTELpUsZbG4XbJ1SdsbUdr3Fa62kiPQQPYTv7mM/WtShPZlq2Wi6zKJHmUBgJMSRvieWcGn71xg63fK5LalBYtgN5dWQQIAGYMdKe4gcOq2vDZ21ybikgaX0iIxiCTBMzn2MS1w10guqs1lI1NEJA3Bn1nG9FTZe9c8R4UmB5BA5gAKo6fl71a8LwygCWODLOqkkT1gwfhnkTJ6ZgcJxqooAC3c6iAIGnT5lggc2bMD0POvYe5HcCzfs+MzaluAFWVdKnJ1KEbZZAHLYRjdjZbyl2c4PFtM6vKM+kYySZx600yVrrvdNLNuLbQqqBLsMAep5VT9qcfw/DKQ/hvcKeS2oLlmyBlepHI8j0NfRn9GExee9O2qYrSStVP7TWwYZGDaohfNgbn2FWPBccl34TncgiCMxXXDr9PO6lc7hYXprhWn9Nc012ZMaa5pp8rXCtFM6a4Vp7TRpqBjTXNNPla4VoI120GBVgCCIIOxFUnZFvTceySWFojSTqGCJgnYxqwM7TWj01X9mcMRrZjLNcePRQ7AD0rlnN2N43UqRFFPaaK6sPGeJ7LjKnSxbSLdwjUcwYYDSc+o3+s+5wdpiq+HcXdYVgx1TmQYJ5nHp6xMtdpeCRduEvMBFLZ0qRDNbO/l1DJE+8God+3w1+4SEfXcUkLa+EPzMGSBuTyjb0+DuvYrrlpbN5lZRdxEC5CmQM6h89/TcbyPsqOhuh2YIVDIMPGwhtOfu5086TxKWtBULceAwViYNvmEO6kDLY/wBXLNMJfuW9LE6CsCR5X06uQ2mREnOOdVU/iOIY2iyMCinUlsglkWcnWoUHOMj0pdniS4EHU7Swh9Kg6hqU+JA1AAHBMnmaZXtZPKxLYJGmBtA0sDpEEnkZiJilcNxiXGuDSYaCF1IGOQWliJIkHEgkRmoh3ircxcR4IuFSoVQQg2IAkfOdz8zXi0BqklhPPGPXlVlbsQraVtRqKnBnUDkam8pEhRjqOs01rKkST5oyAOfPeI+v8qmxXPwAnytkciOW9NXOAaYUFjpkgDpg8+v51fcPxgnB1wIOImZxIOxFc4hSVhWIgmB0O+PnWplPk3VH/ljgHVAggESJE/6v9Pz/AK04OHZ10gTpBYkSYhQWMjEaVI26ZOK2/Y/Zv2jhbttQblwaQGZZCLIYqpMkMZYAxHl96z/aN1Ags4JS5qEEs2FUN4hJjVgCFBjTAxlu1w1Nky3dIFjjchecDUxJOoADGTtOI22xypni4ZtQgAATMb5mkPYCqxx8I65ODI9fwgn0pl0/djM+ZifX4QPz/GuTSx7L7TSy+p+Ht3GEaAzuNBhgDOqCJIMH/TiN6f7Z7a8e5bi0LaqE8ssUOZc5Y6wzGfXptWfRasOBCYN26NiujzlgNMDYARJgZPOYiqJnCgBkOnTLawroxEydlj4cdGjSc16J3B7W8Li1L3byWmuhRoZij48tvzTqVZUbyAdumE4ZTxnEorPduatIGfEcqq4EyJ0rn5H1r0H/AAb4i2vFm3dtly2LXl1LbdNTEliZVgMbY65MyzlHs3eDhr12wycPcFq4YAYiYHP2Pr/vXg/eOLN790QCs650kS3la4QQVLbHJ3KQAQa9o7z94U4a2S123ac4Q3GjMgSBBLQSMRHUgZrwfvFdbxbhN604vDU1yzpuDzSuhWWI0g6TpxyyKZRUS4+l5Ys9v6GOUyAJmOo361M4LimsXCUMzhWgatOGiM+n15VCeyD5IKgCMLpJj4XKuxg7TBg+lR04VQsMSW5wTnYwM539Oe+IzvU492Ho/YfHm/b1FQD6H+XIfX3qwKVhOB46WtqP3QUQziSOoLcjOR9a9CC4H6/DlX1f5urc8eXnzx1UfTXNNSCtMcUxVSwUsQJgbn29a9FrGidNcK1m++XaNy1pUHSlxYmThgwLDAnVlRyxO/LJntO6uoG4T4hOo4gjmIjpJn85rz5/0zG606Tp2zb01CGEggj0M10rWe7mcdb0eGzKLpY+WdxAiOXy/rWoK12wzmWO2LNXSPpqPwaeU+r3P/Yw/lU7TUfg1/dr6yfmWYml/wCUWTijTXaciitMvCeIveHcGFcqd2BIM8ipOkxvgQasm7TZ1dEtCWWNKgaVGoxp57RmfoMGrv8ADtDMJKBioBMmdtuuRtzIrnAyp1LpJ6Y9NweXL6+4+HqV7V3euvZNtWZApjCgMV83wsWGW0kZiB600/B2TcUup8N4zq0opyWk8jsBsDk+lQBfS46gW1tSfMxYkZxOdhmefpUybXmVbi6UOx/5hIAMCPlPQexqeyI9u0hcpZeBmReIgmYgQDLbch+dO8DwYUq40s0qNJEjnJI3jbIxk7VJ4rhbpY3PBJBj94iiRkKZRfeJInPrXLa3SD40LpZiNevU2iVfygg45kkbH1NNqctXw5loOTkTAJ5QvmiZPQU9w7aXVWdipyZUqCCJO8coHPJqueXkWlEEQG0M0RE+aWM5O0kY9K7w3k3tkhYGsltGIEZMdIHSpYh/iWVtWIgwwwvtJG4nn/Woz3CNgc7QdQmPxNO2bZ/7wcaVzvHI89sD+dNXuGUgqQRmRg46iRMUkEyz2s6LKlxyOkkH1mM70xxpD2wyouskGT8RxtJOeuczS7dghZCknpAysc9UekYpNmWUhl0uOQ5xHI4O4zV3oU/E8a7LoY4kGPUCATPPJ+prr2z4SEYkuN/+2ldop5icA9Myc8/XP0FWnZtkXLSIoYvqbTAJ8pgESPvE6QPY+lbnKq21xUACBPX1x6+31o4izpK4MM0xEahOYPPbYn86n3OFcf8AFSPMVUkGdSgFxnM7fOekUcAFOVAMA4b7oIIJiCCfvTyPrQ2vvtoFpeIshbD6wieHgqfCiSQDLSjTIkyB61p/8MLjNxd26Vb92mWIA/evi5tyMHaZgEnNZTgwbXBvpIhuJWZE4NogjP8A1aSfbblWw7tdrpwrpY8MeHcACvaYXPEuSF1BgciIBAmNPvXTpyW8s5XS4768Fbv63dLmtkUeIoLKiAmYG0wSIiWmNprAfZw1wXbd1pUky7KG1S069dwHWQYOiQPcwfYrtlWBBAI6ESMGdvevJe8nbtnxTYs/urWvzvGpmmBgAFgoXYalnVBHXt1MJOWJbVPxHF3QNKzMnUkEE7bhgBttG3pEVG4e/IUhQMQ4gyDg4HqJxyijs9YZmBkDUuon/wCoGn4tOefLbEtsqXXAVlVgdLH4QSJzIERj4vrXksdFyt98HU2nVCk7xEiA2QIIiN+W2PUezgDaTSzsIwzghj6mQK86DXraoX4csgVV1T5HU/CC9o6TtM775GqvQOwrIKBxb8MGdKh2IjYnSQAMj15HnXq/m4ycc/ZMK1H4y4ERi20H3qcVqv7W4NGRmZSYUnygljGRhQSfYV7bbrhzjybvH26b5CNkpcgsMIwJIMr1nIPIAjnmsV/MUImD8Q5ase8DG3882HbYtLcL2iAHVCy7BTo867ZIYMefSqi/xoDAKIPwliTkYExyyJ+Q+fy8t/L1LTsriNF1SzaNBXK5yANW3Tpj5V7Bw95biB0MqRI/p7javGbhJuGdRCbjMxJA5HVHXl61pOx+3L9iyptjVaVoI068nYF1wJx05V16PW7OLGM8dvRdNROz1/dr7sPo7L/Kovd3td+JBLWtC8mG0ztnnU3stItn/wDZd/8Adcr2TOZWWfrlrUpzTRT2miuu2Xz/AGOEu3SSTDjbUTqMZnJmnrPC2ngkMgBIZV87E5gRy25+tNWeLNtQrWRGTqEpcJIkSwO22PT3pHFcbquFkdlwAJwdobI5TPyjnXxuXrSeM4a0oAgzzOFaATJgjPwnp+Oe2bVlWi23iEHDEGD/AOLLnG0rv8jUOzf0a9GoyPvAEbCSRtucH261xOIKsBEmPuwGk8sgwQcYFNCyTjWBFxB5yZJLbbkFticbExtzFd4rjA6m4+XExrGpTq0iANUwpBInaRjFVpRnLsYDAyQAJnf0xg+vpUzsvtEDxNeSwmd8wZ36zJ3zFSz5DPD+JqLWwwbV8OmE1HlG3sI2irC/wkyzsFYxqUqpb0gTERIgRTX2i4dCq6MkbgHPQspAJIgRyEe9RL1lpAMgGSIUScEHbb+9TQmWuORHARwV6GVAz+eTmedKHFHn5TiDGDif61ScRwjJuDHX51KbhLgsreKkJq0hjOTnad4jltIrWtmlmWZ4lhkDDZ22gjP4UzZ4xW1SADMTt7egNVrcSCdjkAfMEZgR0rj3jLEMDO+AJn0qdpo92oyyNPxGM9QeeOfL5VJ46yUThgmrUyF9PobjacD2Oaaslbg5C5DHYgRBGkESWJABBMAGferrtCw5JVF1FbNtgNBZ40l2AjZFWWM8hVX4VvAl1bXeGvSGIS5qhwVZHMmMDmR/pqVY4z7NdbwX0MyhTrUFIIUxD6sxEN6YOaveI4IWOB4XiS2t2u3D5YPhA2o5ZDDTMEmMYqn4i0bz+IRrkGCoBJKLtGsAmBIEZ9a3usrTiL63uFfxCMX1Mqeq3BuOckCfSpnYXaYsoyhdIDag0IzAzJjUCwTlgb/eBqo7JKNw96Mee0wnzAZZBIPxbbepp7tWytp1A4i1ddS6kAt4WnVtpErJ3hSIBjOamNu9mU29Ov8AbKvw7hWDXWUhRbDnU2mYXT5gQCJPIkZwaxVzgfDdV4i2GYIbiW7gXVqglm8uBaBJZtemdOQSMs90e0rKXgrXDbM7wzZkwVCEBcR8Qf2Ow9N+x8PxKGVS6rQGJAltMEBoAn2OPSvTje+frjrteMX+yrr3Rat6LlxbYyD5UthCwGnTCk7gGN5IzIc7vdk3OJBRLSMy+U/vNBWDlipYHbHr+XpnZ/dZkZy9xSlwMCqJojVuVKwASPKQQcbHNY3sAjheJcq8sj3rZ/dyrKLjCRpYZPlO4AiMRnnlhMbLW5d+zW91OxL1kl7/AISmAAlsA8oLM0fFuMTMnOc6MrTfC8daulhbuK5X4gpBI/t60+Vr14SScON3TRFJZJrJ9ud/bNm54VoeI+plY7KpGP8AyzO3T1FXPZHblu/a8TUFOdSEyRBiepG2QOdJ1cbdbXtrCd8+6rfuntZt6vCZVHmBLsDspLSYAkkgnaKzXa/di5YRb3humpWJRslCGZMnnIKEf943gmvbOznDK2khgHfIM7sW/JhUDvbw4fhbimcxEGDOoRE4+uK43p49u3WZXenkHZRKI6KFYsjG4rAHyhhlfval3ifugwYrSdi9z3+zi8Hts48wCln1rIgGAYPOCCJ3iKr7S2CVL3EVMknAwxtkqFmSBPWcNnpJ4PvBxNlQ63U0ORgC0cKFUCCcQoAyVn8axjqXlbv4XnY1nird6TbxJlNQUDUdyEx1+gzWq7KM2z6Xbw//ALXKhdmdu27wDTEQHkFRqII5+WPZjUHuD2q1+04cjUrasCCdZJY4x8XTrXTC4zKav2xfatJFFLiivTtz0+dOIZiiqUVQs7EydsmSR8/+o1GsadXmBjouDPICdquO01tIdDOzR91WlZIwZJO3Pn7VH4fj0tHyEtIgmADuSPikbRyr5L1GOJtXmJLqSxI5SdjG3pTAJBMyGHuCM5qQ9wuzRKhgOuw5fz6U/Z4RnJlhMAAHONgOox+VA12WoJOqQg3I5TiZ5dflUwdkEH926lTEE7nVGDE4yPx9aUnZz2rgKmVJ8wwPLAwZOknJ3xipPZPE2H4jSZRCw04BGrnMdTz5T9M5X5Wc0WuGNtmt3ADpYjWBEwYOCdo2iMVHuoZAVfKDMiAVE9Z/GvXewuwjcUi5b4e5Ya6WVLoOpfKASvIEyCQdsZxFee9r9z+I4TiSoS2LV7WyRdBUID947iJUZx5xk1mZbaywsZ7ir8eVlMzuTIUkD64nGKZ46+2lbRuTbUEoASRsY9snl1PWrTtnuvxSEM1hgCJJXzJElQdQxvPr9RNZa7IvSf3ZAg9ADjAk7ycVuWM6VwBP5V0ISPbrUm9wLoV1jTJgzykxJ5R86kcHwdw/8skHZhnnpxG/y69Kuw32ahVw2uNhzAMnY8uXttWy7K7ca015BB8Szo1AqWCkQMwcRKkRJHMc6Juyblu5puIbQJAXUfKeuSdJ2mDMc6se3EReJuMDCHSAkDykKqnnBMjMczWd8liHxJVvDtjy6WYidhAMAAgiM/lTeh+HfX4hDHzrow2dSwG+6N8YkTSblrzTIIAgfM+/rtU24oe2AwmCV/8AGTBx7nOfwptDnCWg/DcQQPD/AHdpgEljIeBj57fjWdBk5+7gAjbaMe/Ietafu1ZZRxKsFINjyhcnylY5DPr71TPwWq4VDdSpxvPv0HP/AHSqOyuzyw1H4Sdw0aRIkxBJ9hkgGt8vetrSFLWrICavMY0iCVWIE9fQ1i+Hm3C5GBIPlyc/OOXKnLdswJYspxA/39I+tXus9ma2lrvU6cHcQ3W8ef3Lbn7raTP3cEEzMNA2xmrjhVDatJdC6pMgnxSCshfKY1NnoBVd2jdeYVSWHIITgxGw3qb4LXLdrytqtggSsR5iR7RJ+tPJdTayJ/dzjntOXDaWI0aoBgnSRgzkgbx/StH3072abIt2mi6yy+kgwpRtmHPY/MZrErbu28hTg7iMHqJzypPEWHuwXDkzk5mIEZ6bfStY9XU1KzrnaHwfDW3+J9Iz54wWHL552iofFb6PMTgAmFB9gRNTLlvw10lW0gkmVOd/586cfspT1wcEgbc9hmsbb053e7Wu2HlWKBdUwFESFBkNg5j+1XfB8R4lxGuXGeWUIGYkiWXXlmgTJwB7VllsNbuMBOANMHOZ2jnVnwMB0aSAGBicEgyZxWt8Jrki4utIckKoldXmgco9PaoT9pu5hivh4BVSonTnzcy3ttV7xg0FlBhVZhv0O34fjVLc4S2ATB949ttsbn51mZLpP4a+kgpvpPlBb4hEMDqEiJgcuWcVM7p9ujhAdJJmAdSxzyN5EGfwrO3LrzgLAGVnMAYJjJH4052M0OzCIkeXkZzME4xjM1ruu9s6bvi++d8ufDRNHKWnlvMdaKo1urzM++ifnNFa9Rn9nbGCNlhPlON8HHv0pEVreL4DxIAuQOekcummcGoD92mzDgx155A/mK5zOfLSiVyNqVbvsuxjM/Orcd3H0yWXfYZ/Ln/WuL3eYn4wBzJUj6A71e6CsucQ7bsx+ZipHZqnUHBgrkczPKKvbXZugeUBgAMkZmM/Wo9qzbMm7b0yQYEjmJ9jnryNTug9T7r8dZt+HZZy11ylxFj4taSCGidvX7pHoYvfDh7vE3R4dptKiJEBJJ1QNoIO/qPSsr2XxC+LadWnwlABmSiopgjO4Gx9BWl7Q7zCwiKk3GZmz5ogBDLgLMnV6bfKvPnbvh2x1Z/ou3x3FWVuDiyPCYFBpIYywuSkA4IBWJxE0/wfY3BX7IeXtHbBDKPjInVsSq5MgSNs0ji+zeI4rhLdxwDN/wAtu3Pi4VgRob7wOd9jsIza9l8eOEtuGsrbu6FBQr4bkHyglT8SGTDgnmNxSW65SyWsr3k7LtWChs3Ge24UhmAzIJxB6Qcj7w35UNu0BIBJWZg5nLSNs7n+9SH4lmt2rbERbECFjdUBnkfgprR0Me1XblbzwurXeK+qG2Lk2iukoyKwiIghlOI/Os5eVFwHgc1YGCPbE+4NSUkf3/qP50tAD5WAzy5mfakul7vtDv6CjAeGZIGkGIWSYz6x9KY4fhrizqUacnBO0YAita3ccPbRrQ8RimpkAAK+YgKCTBOCYx85pjif8OeJS013SyKo1FdaltIyTAbIA+fpW5kuvxV9zuFe9de2cvdsOigH75DaRJIAggEydsZmo3aXd7i7EPcS2QC1ttBOlCIEEgACREQT6waOHsXrZL2rxBGzY1Af19RRPEXEINzGrVpzBeIJ94UfMZq73eDizRjg+NYeU2pAOSJJkj8cCrexxiwB4ZAjAgf1/kag2eIbZlOrYZB5cv0ancL4JUtcuGydxqtMVJjHmWYM42rGU2zqpNm+pAKEQRjO3yrqMCJGTqaZJ9CPwqDZIuK2gBmVS0FlnEbBjLHMwMwD0pHZS3GXIZzuYBaCzNExt5QtY7eKHfsEsSQpBiRGMFs/Qjnyrt7sW0w+GPUE/kaBxPoR9etdYsRAY5+oqby+0RbvYFvScEmOR/LemX4QW58l4eqMY/A1MuX3GPxA/X6NQrTuHBZgd5gR0gATiD+ddJ3fNCE4hACXt3IIzrUEY25kz7HrSH43hWBAbS0ECQwA9MirVb87Sf170m5ZV90WesLnnz507v8A2wniVF5nZXBDMTgzBOYyetVnaPBkLBODuxHlUfM+wqRf7O/0hlHRSvWq/juB4htSi4Cm0TE+4M/hWpf1dqq7aKKdA8jSA+7exjkYOKd7KVlflEE5E42MT9KBY4m2jWwDpO4EH6etSuyjc1DxBj5atvX/AHrrvgTWuDlgdAn9qKlao+9Hy/tRXPuQ14rADUACectED9e9LN4jOgH1Af5c4qcCpH9f1iksR0/H+VY3+G0J+MufwhA6E/3/ACpxOObbQQSesRvmf1vTgdSeR9OcR7/n1pq/hgAYU9B784/Qq8fRCrnEEMAyj6hpMYnNdbiJ2APvyzTVu8FYABz1KxBmPvH+VAD6o8JfDiDkzO0ZJqcHCRZtINwMeaBGPTA65+c+gf4Xi9LaoDjoZiRMSek9DUW3wo9efoc75pVx1T4mA/P+tQ39N13L4j7Rbbh7qhbcs9vRqUhwUJYGcQ2mIiCGzkU3/iT2oLjWIaSodSwgA/BM/MH2mqTsrtHw7LBLy+azcKBfiBuOLRBkctBbpmdziL2jwoVLdudRQ3ZMEEzdYAkddKilvLpcv8olm4p5/Qz/AGpAcE4j54rn2PEAx9aR9hgHYzHM8tpNThyP6R0j2FcYemI/W9NKqRpMdN8R7zn+9DItsnmpH3cTAPICBy6VdK13c7t8WIt8y7c4XSVJxIwdfTfWelO2u+d3iEvq+hQlliQCSSRAKZ+8ZwANxWNUjMZJz0+n1GPenbMLqOJYeYLgn3jFSzTczscULy+lcVc4OOhppgrGFILDlzj2FP8AnXBGR1o5kQeax6zP6Ndt2guF+HPODSTdYzkdIpDudt99yN/arzV2vO7HZ9u/xPh35For8Q31GAuSCIydx/Opfb/B8NwvhfYOIuFtRtuPEUsoDKZlYkCTgkzAHKqHswFTcYHSwUEDeYJbnj7o/Gq/jHuFp0mD95Tkc9q3G9yR6fwPZipYW1FnidJJU3JUqNbErPmKnUx2OM1ju/XDNZvWwqKq3Bpi3kEyTMGDqjy4AmetV3D8fxFty1tmhskFQRlfNg85mrHju0zcThmk+LbJBOnfQVZDvvDEH2NN8tbxqt4Ps65e1eGRr5hg07MYAAMEQ2DUp+7fFhZOgxvDyG6QTH4wPwq77S7Rta7d60XF1Wc+UCGhjGpsHzAyN8SDMY0NjvFZ+yi9plTcKMHA1LOonfeIG3UUv4uOOPy82S6WwVYHeI/KDB+VO22j/UPQj+tenW+9PDKEFt7ZLjToGk9Y8vSfxivM+2L6LxF0NMLcYKAMQTO/LJ2rGt3SZYTWyzeHXFIIB2j8qTevcMWgkwMxrIER71G4hiJ0fDOJ6cs9flS4ac7Dl2yZ2BHTI+dUvalpQcLB5wfltNWvZyNevLYQoGIJBdZEgE7rnYHYHatAncvinUN+4YECDMwekha3jLCYvOzeflP1NFX3F9jX0dkPDAlSVJDACQYOCwNFdNHbTpLTsfl/vmnAsxAjrRbv8tz6fhUhR8vT9bVxtZQl4MTOpvwEx/uR86kJbxjPvv6VKAA9fb9TTb3hvG20mpu005btnnEegilBBTfjHH9D6+n6iuyd/wATz/of6VNGiwAZEH+1RrnZdtzJHIjeNv1+FLN8QI3HMbzH9M0jU05Pl5ief6+dWSmil4W3AB1EBdH/AIglgJjkZp5bwyZP1neT+ZpkoCQFz7cp5z6n9YynyjrG+8SQTHriBT3VJB2wTn5/lXGSY3pjUdyB054j+dKeYHIRIn+2amkOeF7/ACpDcODvvnf/AGqPcutyn8eX51xOK69MevtV1Q/4PMkj9dRQlqfXG+K7b4mAMb5g/OgXlJ9fTP16e9OR04OBEeuBSb/EsfiP8x9JpW4bSd/z/rio/gHmxI6jf8utJoFtl5EDM7QSCfx/vQ17pmdvX60z40GDAO+8zB9eYneuu43EAHAkRzPpjpvWtB9L3UAdfbpvtv8AWk3C2CPMPbpvt0FMLEkEnE7+30YV03F67kdQOhGOX96uhJS8Z6Hn9c70JePpkfLeP5gVDu8RGS2PXbO35+lKXiAdgBy9pEHPTn/Op2icSRAjb1M55+1OXTqUKRK6if8AyIAkzzjFQRdMGT7Dl9fb8qOZiRHIzjqQOkfl86mlPeGoIYfEDI2weufWaVxTB2dzMuzMfcnaOnIe1RFIHX55H6/pSRcnBMTsRBHrn5VrRunjbU7TG0e/vSXx94+8YppsHfYevLff86Urtt8J9cg/P9bUQrh79y1cF1CBcEQ3LBPQ9CQQTmtdwnezw0ZUQgypWYEnOrUQcmIJMZNYo8QeY9DnM/T+VKN44j+gMVasysbGx3uuMsuo1EmdO25jf0iisJe4hgYg/wDxB5e9FNNeSpi9rWuTqPlg/wBK5c7WtmPOJnn0/Wao+D7H1qjeIo1hzAyw0q5iJ+I6Nv8ArXrT9/u06GDctN5WKm2+rVC6hG2G5Gt+OM6Wp7UtmJdd/wDUcDFLsdp2d2dR7fhVNwXd43FQi7bXV8YaQU8zqJ6zoYx6ZiRK37r3ACTcswBJPidMnlkxTxxVt/mdn+IuBj++K7/mlqf+IoG3qP1gfKqu73WcF4uIVQOZmCxUNhV5kkQIzkHYieP3WeJF2yRo1mXgjALCM7T84IGQQJ44LL/NLI++v059Z570h+1UwfEG0QKrU7rXiSAbZIJEB5JgEmABsAD9PUTH7F7H+0Bj4i29JUebY6tXOeUfiKvjgtrfaVuJ8TSRGJ+tOv2pbG11T8jPXl7VVW+wZOL1uJUBvNB1eDByBAi7OYPkOOlLTsg1DdoIf+YAN/X9QP8AelW+1reBqH9J/HnWVop2QbD/ADKz/EH5++en0rh4+zv4g98nPP5E1kKKnjg1jcZZI/4i+0wPx2oPH2uTrEdTjlt+udZOir2RNNcnaNoxNxQZ5bQZ/XKh+0bY2uge0/TI22mKyNFPHDTWvx1oiDcXHqc9R89qbu8fZaBqA+e3z9jFZainZF0079oWiZ1gzg8v11pL9ooAP3gJG/MmNs/rl0rNUVe1NL5eKtGQTI5STMnH5Uv7akzrG2IJgTvis9RTtitF/mFuMMoxExkHOQOftTi9pJGnWII3HXfmcVmaKdsGm/zFJguMc+fPbl/vXTxdrlcUe/125ZrMUU7YNMe0be4KzHpOPlQnHWztc0iduR+U1maKdsGlbikj/iL8j6/P9GkvxVrJ1DmRk7/39PSs5RTtTTSfbLX8Q/8AyI/IV2s1RTtNCiiitKKKKKAoFFFB3Ud5z/XeuUUUBRRRQFFFFAUUUUBRRRQFFFFAUUUUBRRRQFFFFAUUUUBRRRQFFFFAUUUUBRRRQf/Z"/>
          <p:cNvSpPr>
            <a:spLocks noChangeAspect="1" noChangeArrowheads="1"/>
          </p:cNvSpPr>
          <p:nvPr/>
        </p:nvSpPr>
        <p:spPr bwMode="auto">
          <a:xfrm>
            <a:off x="3051175" y="122713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22" descr="data:image/jpeg;base64,/9j/4AAQSkZJRgABAQAAAQABAAD/2wCEAAkGBxQSEhUUExQWFhQXFxsYGBcXFxoZFxsYHRgYGRgbIBoZHSohGholGxsaITEiJSkrLi4uGCAzODMsNygtLisBCgoKDg0OGxAQGiwkHyQsLDQsLCwuLCwsLCwsLCwsLCwsLCwsLCwsLCwsLCwsLCwsLCwsLCwsLCwsLCwsLCwsLP/AABEIAMIBAwMBIgACEQEDEQH/xAAcAAABBQEBAQAAAAAAAAAAAAAAAgMEBQYBBwj/xABBEAACAQMCAwYDBQYEBgIDAAABAhEAAyESMQRBUQUGEyJhcTKBkRRCobHwFiNTwdHhBxVS8TNDYnKCs5KiF3Oj/8QAGgEBAQEBAQEBAAAAAAAAAAAAAAECAwQFBv/EACURAQEAAgEDBQEBAAMAAAAAAAABAhEhAxITFDFBUWEEIjKx8P/aAAwDAQACEQMRAD8A8OoqwXs7y6pBAMHzLMzAx+tq63Z6xMsF2JgHPyrXbU3FdRWuPdJAFfxGa395lAwOo9Ad/wC1I4XutbuXbiJdYqkQ2IJI6jcV0vQz3pnyYspRV7c7AK3rlvzsEG6Cc6dQknA51K7M7rrdR2LuCqyFUB3YztoU6gP+qPWsXCxrcZiirTjOzlTEmT8JkFSNtx6g/wBN6ijhfXHpH0rC7RaKm/Ywdic7TApVvgJ5wR1/COtTcECitl3G7qWON4jwb1x7cqWDLpgQJM6uVbtv8HOBCrc+3ObbGFZfDIPWI3jM9IM7VqTY8Sor1Tjf8L+HtsQvFPcywAUKJwuiGPl5sSZyAIGcUHeTuba4YIA9wu66gGAELBgk8pYafcH0BaGKoqe3BCfvATBk7deX09qLPDWywDMwAnVABbHQdfnTQgUVOPBA5WdPrH8udTezO7z3l1LqK5yAJMconfB51ZjbdRLZFJRWr4TucbhPmKgD72CDExEVY2+4duPNdefQCPxrrP5+pfaM3qYxg6K337CWv4r/AEWuHuJa/i3PotX0vV+k8uLBUVvf2Ftfxbn0Wj9hbX8V/otPS9X6PLiwVFbz9hbX8V/otH7C2v4r/Rael6n0eXFg6K3n7DWv4r/Ra5+w1r+K/wBFp6XqfR5cWEord/sNa/iv9Fo/Ye1/Ff6Cnpep9HlxYSit1+w9r+K/0WufsRa/iP8ARael6n0eXFhqK3P7EW/4r/QUU9L1Po8uKWvZqW7yMtnWjghjuBO3kIx7+p2qNx/AW7Vw61i2+zIMqfQfmM1Ms8eNC5YAT8JnykY5nO+TPw43q27P4gv6oAPMRBPQnkDt054r0Y59PPiXlw/1OXey0Xwl0MXWMMRBPyAH5VC7v8OFN0LsHYD0AJx8jNXNxgqljsBJ9qidgm2PFM41k74y7Z/XSu3UymOeMv7/ANJjzKb7E4XxLnFqwOhrgGCQfgEjHTB+dXnb3FcHwHBatIHEm2bVplVRdJ0ldUgQAASC0bGNzU7uLwqvw73cfvb1xx1AnSB/9aO/vdI8ZYt+GAGtszMQpZ9OmSAgy8sB5epHrXlzylx4dsZZXgt5zcMncARHMD0HP2HKl3+HNvDalYgMARgggMD7R9K0jd33sur8Qt6xbJVTdKOjaXfSzENpBHh6vIs4HvFp3i7jXEv2ODtXEu3ytxmZWCjwQFZCxZoXzG6smCYHUV5LHZhbPEThvfH6x8qm8PcJY6c6VJMjEDc5xEfOtX3S7m8MeK8HjL6qpUrKOMXdSgLqZSjjJB0k749LXv1/h/Y0faeCdfAEW2GsvDqW1Mx+JTpAJECD1mpoYLiryg4DAHcwJkDPtzMeo3rVdye9rWLT8MwJRyDZcjUbN2R5wGIGkwJAjrnaszx3Yt7hiVu2oGow8MUOloOlhiDpIkZ9q0P+FXHm12jatsguWbrBGRjKgn4HAJguCOhwWHrSGnoXaXB8R4HCXH8O4bxCo1tDMEeIJEgk/FBEYJB3qZwPdrh+O4IXb2oOVZFYn4QIVekgFViIECOs67vPw9hVN7iHuLbtqcLOlTIOsBFLBhBE9CfSs3233gtNwKjh8m+PDtJ8LnEEwvQZ9SfWtzkrz7v/AN3eH4M2wrk2XxoADP4qzLMTupwNPVvQA+f8fxCsNPhlc4ZpkDoMTG/WrntHtO+82XCsmoqLZ0oUOFmY1AQsHMDntVNx3Em8fhRBGRaBCnO5EkD5VbZ8Mo/BvmGMCCfUkCQJjmeXrWp7K0eKhR/KcFWkQCInUBvyGPnWfsdnltRWDgFRtIDAEgHeP5cqve7F8WyFYBgWhViZUwDpJEDI2ME53rXS4ym0z9m6K0krT+nnSStfXeMzFcIp0rXNNA1FEU7prmmimooindNc00DUURTkVzTQNxXCKd01zTQNRQRTsVzTQMxXaciigxDX0RG1JqI1KGRmEbn728TEH12Eyjhrt2VuQAWC+ROcAnZTj/t9sU4/EgAa1aVZS/hmGtFlwZ0yVMkwTmAs71C4PhHI8QtCapIfUofqR1Jicxk9a/Pfr2Ly/wBrMyBQPLpgQ/xR8eYyRgRHrnEwLHGsBn4T5GUHRI1AwcSpMHzR+dISwNWq3dW3A1LLQ06l8qnn1I3EnFc4ZtJVnjz/AH1YqNWkQJgj0AGJncZFuVt3Ukk9m57k9ttbKoxHh8wpSFIVizEkjEwSQTke9ant/vovCWhcW21zUGjIUArBIOogzBn5H2ryjs/tXTGtNhqBD50g6smQBAH8+QjvbXGG7ZQOzDU/iOibkFQVzkTpLMcAcsmus6mppPlpu2P8XrPE2GtXOEOlgJBcMJ3P3YI5V5JxDguxXCkkicYmQN65ctkbjnHzHKk6egrNu3RZ8HcbGdsHE/o1f8B2sEVrgLeOGMNC6CGGQyHfnyg6jI2rO2LBUCMgiTggAZGZ9vx571M4eQZww2wOfuPmKzeEb/s4J2iyJ9q03B/yuIuMBd+H4TJOokNIAIHlgb053M7Kt2O0bRvvb02w5GpD4YZdRgPcCeYNqM6TBEcyRgb5YDWjFWUyCPiBwREcwQCDgjFav/8AKV254BuWrZayM4y7Rp16j8PsOpznFllI9x468l+3eQNq0iGCzqB0619ciCOteH9s2L4dfBt3LN1Q2oalSJl1UkvLNpUmZB2xzpvgv8RuItcV9oc+JqILor6UIxgDOkAACPTO9e1/aLPHcH9qshdTWnVWaCQDhlOfTqN9xNa2r5o7dt3rlxrjKAxQXG0iCVIB1HqCIYn/AKs70zwLjPnj32g4mJGJzjoK0PFdtPeFuxYuCDwlmy3wg+XNy0dbABS7+Y4B0jPKqjtfu3e4Z2W8kOGVYJXSSwUrBUmcEExtImDgv0N8TxBUgIxKaB5TkKCFMAnqZbHStJ2BwB4gDLyjSzBtJUEAiBG8g1nOO4O5ZbSystwIA4zIIwBA3kQeYgir7uLx+i4AxhHMNJwpOxOMAH1rfSynfO72YznHDdpaIUAmYG/X1rhWrO7w0A1DKV9eV5KjFa4Vp8rSStXaGdNc008VrmmqpnTRpp4rXNNAzprmmnitc00DJWuaaf01zTUDOmuEUu+4VWY7KCT7ATRIieUTTcNG4op3TRVHmPC9oJcBERfLKQFCJaIBBIfUYjffmY2JlfF2delw3hJqKa28rBsEiFkFR/rwDq9Krezr1sCHAJgrGkkxvM8uYJmY6VZTwy6v+bCR4pSFM5AKFvI4AI8p9cmvz/t7PaW/FaH8RYbAnKnTBEGOQwMyD7TU25xIKnXLag2lVVfMhIPlVOeRy2AE7xXjtIXLQQXJuZG2kIghba6t2HmJjOwPsnsvi0sG2zMzIzgsoCiYOIMyMz6YGDtU7UNW+NTUfCts5nGosx077A9JEfjirNeB8wDMWWA4A8p1R5iAgIAJlcepzFO3raElmCloA88jBPl8uzjScsST+VQWc27hJUgtJAPMnZlOPKSNtvMY9G+BB7S4Z3hirLpGlsKFU4AUBdgDKk+21Vi2yASp+XP8P5dPatG3AC5qYASRCGABp0DMBtOwP4+9U9zgdOdWSxBzgD16kn8B6itS8LsxduMSCZAgEAkkfnMGnbTagCG0gGPin2xO29R7/DEHGec/jiaL1xWJOk+ktLTGZ5ET+Va1Ba2sGcaGw25yTGQf96hXrBtiSff+W+a7wZOBrA28pJ6yZ6Z+tTC0Qp+KYyN8GM8xn8RWRJ7nfZn4q2vF6/CYwSu4nbbMZ3Gfeth/iL3te1aTheAB4bhJYSjEPcMCZG6r7YM77qPO7FjUTELpUsZbG4XbJ1SdsbUdr3Fa62kiPQQPYTv7mM/WtShPZlq2Wi6zKJHmUBgJMSRvieWcGn71xg63fK5LalBYtgN5dWQQIAGYMdKe4gcOq2vDZ21ybikgaX0iIxiCTBMzn2MS1w10guqs1lI1NEJA3Bn1nG9FTZe9c8R4UmB5BA5gAKo6fl71a8LwygCWODLOqkkT1gwfhnkTJ6ZgcJxqooAC3c6iAIGnT5lggc2bMD0POvYe5HcCzfs+MzaluAFWVdKnJ1KEbZZAHLYRjdjZbyl2c4PFtM6vKM+kYySZx600yVrrvdNLNuLbQqqBLsMAep5VT9qcfw/DKQ/hvcKeS2oLlmyBlepHI8j0NfRn9GExee9O2qYrSStVP7TWwYZGDaohfNgbn2FWPBccl34TncgiCMxXXDr9PO6lc7hYXprhWn9Nc012ZMaa5pp8rXCtFM6a4Vp7TRpqBjTXNNPla4VoI120GBVgCCIIOxFUnZFvTceySWFojSTqGCJgnYxqwM7TWj01X9mcMRrZjLNcePRQ7AD0rlnN2N43UqRFFPaaK6sPGeJ7LjKnSxbSLdwjUcwYYDSc+o3+s+5wdpiq+HcXdYVgx1TmQYJ5nHp6xMtdpeCRduEvMBFLZ0qRDNbO/l1DJE+8God+3w1+4SEfXcUkLa+EPzMGSBuTyjb0+DuvYrrlpbN5lZRdxEC5CmQM6h89/TcbyPsqOhuh2YIVDIMPGwhtOfu5086TxKWtBULceAwViYNvmEO6kDLY/wBXLNMJfuW9LE6CsCR5X06uQ2mREnOOdVU/iOIY2iyMCinUlsglkWcnWoUHOMj0pdniS4EHU7Swh9Kg6hqU+JA1AAHBMnmaZXtZPKxLYJGmBtA0sDpEEnkZiJilcNxiXGuDSYaCF1IGOQWliJIkHEgkRmoh3ircxcR4IuFSoVQQg2IAkfOdz8zXi0BqklhPPGPXlVlbsQraVtRqKnBnUDkam8pEhRjqOs01rKkST5oyAOfPeI+v8qmxXPwAnytkciOW9NXOAaYUFjpkgDpg8+v51fcPxgnB1wIOImZxIOxFc4hSVhWIgmB0O+PnWplPk3VH/ljgHVAggESJE/6v9Pz/AK04OHZ10gTpBYkSYhQWMjEaVI26ZOK2/Y/Zv2jhbttQblwaQGZZCLIYqpMkMZYAxHl96z/aN1Ags4JS5qEEs2FUN4hJjVgCFBjTAxlu1w1Nky3dIFjjchecDUxJOoADGTtOI22xypni4ZtQgAATMb5mkPYCqxx8I65ODI9fwgn0pl0/djM+ZifX4QPz/GuTSx7L7TSy+p+Ht3GEaAzuNBhgDOqCJIMH/TiN6f7Z7a8e5bi0LaqE8ssUOZc5Y6wzGfXptWfRasOBCYN26NiujzlgNMDYARJgZPOYiqJnCgBkOnTLawroxEydlj4cdGjSc16J3B7W8Li1L3byWmuhRoZij48tvzTqVZUbyAdumE4ZTxnEorPduatIGfEcqq4EyJ0rn5H1r0H/AAb4i2vFm3dtly2LXl1LbdNTEliZVgMbY65MyzlHs3eDhr12wycPcFq4YAYiYHP2Pr/vXg/eOLN790QCs650kS3la4QQVLbHJ3KQAQa9o7z94U4a2S123ac4Q3GjMgSBBLQSMRHUgZrwfvFdbxbhN604vDU1yzpuDzSuhWWI0g6TpxyyKZRUS4+l5Ys9v6GOUyAJmOo361M4LimsXCUMzhWgatOGiM+n15VCeyD5IKgCMLpJj4XKuxg7TBg+lR04VQsMSW5wTnYwM539Oe+IzvU492Ho/YfHm/b1FQD6H+XIfX3qwKVhOB46WtqP3QUQziSOoLcjOR9a9CC4H6/DlX1f5urc8eXnzx1UfTXNNSCtMcUxVSwUsQJgbn29a9FrGidNcK1m++XaNy1pUHSlxYmThgwLDAnVlRyxO/LJntO6uoG4T4hOo4gjmIjpJn85rz5/0zG606Tp2zb01CGEggj0M10rWe7mcdb0eGzKLpY+WdxAiOXy/rWoK12wzmWO2LNXSPpqPwaeU+r3P/Yw/lU7TUfg1/dr6yfmWYml/wCUWTijTXaciitMvCeIveHcGFcqd2BIM8ipOkxvgQasm7TZ1dEtCWWNKgaVGoxp57RmfoMGrv8ADtDMJKBioBMmdtuuRtzIrnAyp1LpJ6Y9NweXL6+4+HqV7V3euvZNtWZApjCgMV83wsWGW0kZiB600/B2TcUup8N4zq0opyWk8jsBsDk+lQBfS46gW1tSfMxYkZxOdhmefpUybXmVbi6UOx/5hIAMCPlPQexqeyI9u0hcpZeBmReIgmYgQDLbch+dO8DwYUq40s0qNJEjnJI3jbIxk7VJ4rhbpY3PBJBj94iiRkKZRfeJInPrXLa3SD40LpZiNevU2iVfygg45kkbH1NNqctXw5loOTkTAJ5QvmiZPQU9w7aXVWdipyZUqCCJO8coHPJqueXkWlEEQG0M0RE+aWM5O0kY9K7w3k3tkhYGsltGIEZMdIHSpYh/iWVtWIgwwwvtJG4nn/Woz3CNgc7QdQmPxNO2bZ/7wcaVzvHI89sD+dNXuGUgqQRmRg46iRMUkEyz2s6LKlxyOkkH1mM70xxpD2wyouskGT8RxtJOeuczS7dghZCknpAysc9UekYpNmWUhl0uOQ5xHI4O4zV3oU/E8a7LoY4kGPUCATPPJ+prr2z4SEYkuN/+2ldop5icA9Myc8/XP0FWnZtkXLSIoYvqbTAJ8pgESPvE6QPY+lbnKq21xUACBPX1x6+31o4izpK4MM0xEahOYPPbYn86n3OFcf8AFSPMVUkGdSgFxnM7fOekUcAFOVAMA4b7oIIJiCCfvTyPrQ2vvtoFpeIshbD6wieHgqfCiSQDLSjTIkyB61p/8MLjNxd26Vb92mWIA/evi5tyMHaZgEnNZTgwbXBvpIhuJWZE4NogjP8A1aSfbblWw7tdrpwrpY8MeHcACvaYXPEuSF1BgciIBAmNPvXTpyW8s5XS4768Fbv63dLmtkUeIoLKiAmYG0wSIiWmNprAfZw1wXbd1pUky7KG1S069dwHWQYOiQPcwfYrtlWBBAI6ESMGdvevJe8nbtnxTYs/urWvzvGpmmBgAFgoXYalnVBHXt1MJOWJbVPxHF3QNKzMnUkEE7bhgBttG3pEVG4e/IUhQMQ4gyDg4HqJxyijs9YZmBkDUuon/wCoGn4tOefLbEtsqXXAVlVgdLH4QSJzIERj4vrXksdFyt98HU2nVCk7xEiA2QIIiN+W2PUezgDaTSzsIwzghj6mQK86DXraoX4csgVV1T5HU/CC9o6TtM775GqvQOwrIKBxb8MGdKh2IjYnSQAMj15HnXq/m4ycc/ZMK1H4y4ERi20H3qcVqv7W4NGRmZSYUnygljGRhQSfYV7bbrhzjybvH26b5CNkpcgsMIwJIMr1nIPIAjnmsV/MUImD8Q5ase8DG3882HbYtLcL2iAHVCy7BTo867ZIYMefSqi/xoDAKIPwliTkYExyyJ+Q+fy8t/L1LTsriNF1SzaNBXK5yANW3Tpj5V7Bw95biB0MqRI/p7javGbhJuGdRCbjMxJA5HVHXl61pOx+3L9iyptjVaVoI068nYF1wJx05V16PW7OLGM8dvRdNROz1/dr7sPo7L/Kovd3td+JBLWtC8mG0ztnnU3stItn/wDZd/8Adcr2TOZWWfrlrUpzTRT2miuu2Xz/AGOEu3SSTDjbUTqMZnJmnrPC2ngkMgBIZV87E5gRy25+tNWeLNtQrWRGTqEpcJIkSwO22PT3pHFcbquFkdlwAJwdobI5TPyjnXxuXrSeM4a0oAgzzOFaATJgjPwnp+Oe2bVlWi23iEHDEGD/AOLLnG0rv8jUOzf0a9GoyPvAEbCSRtucH261xOIKsBEmPuwGk8sgwQcYFNCyTjWBFxB5yZJLbbkFticbExtzFd4rjA6m4+XExrGpTq0iANUwpBInaRjFVpRnLsYDAyQAJnf0xg+vpUzsvtEDxNeSwmd8wZ36zJ3zFSz5DPD+JqLWwwbV8OmE1HlG3sI2irC/wkyzsFYxqUqpb0gTERIgRTX2i4dCq6MkbgHPQspAJIgRyEe9RL1lpAMgGSIUScEHbb+9TQmWuORHARwV6GVAz+eTmedKHFHn5TiDGDif61ScRwjJuDHX51KbhLgsreKkJq0hjOTnad4jltIrWtmlmWZ4lhkDDZ22gjP4UzZ4xW1SADMTt7egNVrcSCdjkAfMEZgR0rj3jLEMDO+AJn0qdpo92oyyNPxGM9QeeOfL5VJ46yUThgmrUyF9PobjacD2Oaaslbg5C5DHYgRBGkESWJABBMAGferrtCw5JVF1FbNtgNBZ40l2AjZFWWM8hVX4VvAl1bXeGvSGIS5qhwVZHMmMDmR/pqVY4z7NdbwX0MyhTrUFIIUxD6sxEN6YOaveI4IWOB4XiS2t2u3D5YPhA2o5ZDDTMEmMYqn4i0bz+IRrkGCoBJKLtGsAmBIEZ9a3usrTiL63uFfxCMX1Mqeq3BuOckCfSpnYXaYsoyhdIDag0IzAzJjUCwTlgb/eBqo7JKNw96Mee0wnzAZZBIPxbbepp7tWytp1A4i1ddS6kAt4WnVtpErJ3hSIBjOamNu9mU29Ov8AbKvw7hWDXWUhRbDnU2mYXT5gQCJPIkZwaxVzgfDdV4i2GYIbiW7gXVqglm8uBaBJZtemdOQSMs90e0rKXgrXDbM7wzZkwVCEBcR8Qf2Ow9N+x8PxKGVS6rQGJAltMEBoAn2OPSvTje+frjrteMX+yrr3Rat6LlxbYyD5UthCwGnTCk7gGN5IzIc7vdk3OJBRLSMy+U/vNBWDlipYHbHr+XpnZ/dZkZy9xSlwMCqJojVuVKwASPKQQcbHNY3sAjheJcq8sj3rZ/dyrKLjCRpYZPlO4AiMRnnlhMbLW5d+zW91OxL1kl7/AISmAAlsA8oLM0fFuMTMnOc6MrTfC8daulhbuK5X4gpBI/t60+Vr14SScON3TRFJZJrJ9ud/bNm54VoeI+plY7KpGP8AyzO3T1FXPZHblu/a8TUFOdSEyRBiepG2QOdJ1cbdbXtrCd8+6rfuntZt6vCZVHmBLsDspLSYAkkgnaKzXa/di5YRb3humpWJRslCGZMnnIKEf943gmvbOznDK2khgHfIM7sW/JhUDvbw4fhbimcxEGDOoRE4+uK43p49u3WZXenkHZRKI6KFYsjG4rAHyhhlfval3ifugwYrSdi9z3+zi8Hts48wCln1rIgGAYPOCCJ3iKr7S2CVL3EVMknAwxtkqFmSBPWcNnpJ4PvBxNlQ63U0ORgC0cKFUCCcQoAyVn8axjqXlbv4XnY1nird6TbxJlNQUDUdyEx1+gzWq7KM2z6Xbw//ALXKhdmdu27wDTEQHkFRqII5+WPZjUHuD2q1+04cjUrasCCdZJY4x8XTrXTC4zKav2xfatJFFLiivTtz0+dOIZiiqUVQs7EydsmSR8/+o1GsadXmBjouDPICdquO01tIdDOzR91WlZIwZJO3Pn7VH4fj0tHyEtIgmADuSPikbRyr5L1GOJtXmJLqSxI5SdjG3pTAJBMyGHuCM5qQ9wuzRKhgOuw5fz6U/Z4RnJlhMAAHONgOox+VA12WoJOqQg3I5TiZ5dflUwdkEH926lTEE7nVGDE4yPx9aUnZz2rgKmVJ8wwPLAwZOknJ3xipPZPE2H4jSZRCw04BGrnMdTz5T9M5X5Wc0WuGNtmt3ADpYjWBEwYOCdo2iMVHuoZAVfKDMiAVE9Z/GvXewuwjcUi5b4e5Ya6WVLoOpfKASvIEyCQdsZxFee9r9z+I4TiSoS2LV7WyRdBUID947iJUZx5xk1mZbaywsZ7ir8eVlMzuTIUkD64nGKZ46+2lbRuTbUEoASRsY9snl1PWrTtnuvxSEM1hgCJJXzJElQdQxvPr9RNZa7IvSf3ZAg9ADjAk7ycVuWM6VwBP5V0ISPbrUm9wLoV1jTJgzykxJ5R86kcHwdw/8skHZhnnpxG/y69Kuw32ahVw2uNhzAMnY8uXttWy7K7ca015BB8Szo1AqWCkQMwcRKkRJHMc6Juyblu5puIbQJAXUfKeuSdJ2mDMc6se3EReJuMDCHSAkDykKqnnBMjMczWd8liHxJVvDtjy6WYidhAMAAgiM/lTeh+HfX4hDHzrow2dSwG+6N8YkTSblrzTIIAgfM+/rtU24oe2AwmCV/8AGTBx7nOfwptDnCWg/DcQQPD/AHdpgEljIeBj57fjWdBk5+7gAjbaMe/Ietafu1ZZRxKsFINjyhcnylY5DPr71TPwWq4VDdSpxvPv0HP/AHSqOyuzyw1H4Sdw0aRIkxBJ9hkgGt8vetrSFLWrICavMY0iCVWIE9fQ1i+Hm3C5GBIPlyc/OOXKnLdswJYspxA/39I+tXus9ma2lrvU6cHcQ3W8ef3Lbn7raTP3cEEzMNA2xmrjhVDatJdC6pMgnxSCshfKY1NnoBVd2jdeYVSWHIITgxGw3qb4LXLdrytqtggSsR5iR7RJ+tPJdTayJ/dzjntOXDaWI0aoBgnSRgzkgbx/StH3072abIt2mi6yy+kgwpRtmHPY/MZrErbu28hTg7iMHqJzypPEWHuwXDkzk5mIEZ6bfStY9XU1KzrnaHwfDW3+J9Iz54wWHL552iofFb6PMTgAmFB9gRNTLlvw10lW0gkmVOd/586cfspT1wcEgbc9hmsbb053e7Wu2HlWKBdUwFESFBkNg5j+1XfB8R4lxGuXGeWUIGYkiWXXlmgTJwB7VllsNbuMBOANMHOZ2jnVnwMB0aSAGBicEgyZxWt8Jrki4utIckKoldXmgco9PaoT9pu5hivh4BVSonTnzcy3ttV7xg0FlBhVZhv0O34fjVLc4S2ATB949ttsbn51mZLpP4a+kgpvpPlBb4hEMDqEiJgcuWcVM7p9ujhAdJJmAdSxzyN5EGfwrO3LrzgLAGVnMAYJjJH4052M0OzCIkeXkZzME4xjM1ruu9s6bvi++d8ufDRNHKWnlvMdaKo1urzM++ifnNFa9Rn9nbGCNlhPlON8HHv0pEVreL4DxIAuQOekcummcGoD92mzDgx155A/mK5zOfLSiVyNqVbvsuxjM/Orcd3H0yWXfYZ/Ln/WuL3eYn4wBzJUj6A71e6CsucQ7bsx+ZipHZqnUHBgrkczPKKvbXZugeUBgAMkZmM/Wo9qzbMm7b0yQYEjmJ9jnryNTug9T7r8dZt+HZZy11ylxFj4taSCGidvX7pHoYvfDh7vE3R4dptKiJEBJJ1QNoIO/qPSsr2XxC+LadWnwlABmSiopgjO4Gx9BWl7Q7zCwiKk3GZmz5ogBDLgLMnV6bfKvPnbvh2x1Z/ou3x3FWVuDiyPCYFBpIYywuSkA4IBWJxE0/wfY3BX7IeXtHbBDKPjInVsSq5MgSNs0ji+zeI4rhLdxwDN/wAtu3Pi4VgRob7wOd9jsIza9l8eOEtuGsrbu6FBQr4bkHyglT8SGTDgnmNxSW65SyWsr3k7LtWChs3Ge24UhmAzIJxB6Qcj7w35UNu0BIBJWZg5nLSNs7n+9SH4lmt2rbERbECFjdUBnkfgprR0Me1XblbzwurXeK+qG2Lk2iukoyKwiIghlOI/Os5eVFwHgc1YGCPbE+4NSUkf3/qP50tAD5WAzy5mfakul7vtDv6CjAeGZIGkGIWSYz6x9KY4fhrizqUacnBO0YAita3ccPbRrQ8RimpkAAK+YgKCTBOCYx85pjif8OeJS013SyKo1FdaltIyTAbIA+fpW5kuvxV9zuFe9de2cvdsOigH75DaRJIAggEydsZmo3aXd7i7EPcS2QC1ttBOlCIEEgACREQT6waOHsXrZL2rxBGzY1Af19RRPEXEINzGrVpzBeIJ94UfMZq73eDizRjg+NYeU2pAOSJJkj8cCrexxiwB4ZAjAgf1/kag2eIbZlOrYZB5cv0ancL4JUtcuGydxqtMVJjHmWYM42rGU2zqpNm+pAKEQRjO3yrqMCJGTqaZJ9CPwqDZIuK2gBmVS0FlnEbBjLHMwMwD0pHZS3GXIZzuYBaCzNExt5QtY7eKHfsEsSQpBiRGMFs/Qjnyrt7sW0w+GPUE/kaBxPoR9etdYsRAY5+oqby+0RbvYFvScEmOR/LemX4QW58l4eqMY/A1MuX3GPxA/X6NQrTuHBZgd5gR0gATiD+ddJ3fNCE4hACXt3IIzrUEY25kz7HrSH43hWBAbS0ECQwA9MirVb87Sf170m5ZV90WesLnnz507v8A2wniVF5nZXBDMTgzBOYyetVnaPBkLBODuxHlUfM+wqRf7O/0hlHRSvWq/juB4htSi4Cm0TE+4M/hWpf1dqq7aKKdA8jSA+7exjkYOKd7KVlflEE5E42MT9KBY4m2jWwDpO4EH6etSuyjc1DxBj5atvX/AHrrvgTWuDlgdAn9qKlao+9Hy/tRXPuQ14rADUACectED9e9LN4jOgH1Af5c4qcCpH9f1iksR0/H+VY3+G0J+MufwhA6E/3/ACpxOObbQQSesRvmf1vTgdSeR9OcR7/n1pq/hgAYU9B784/Qq8fRCrnEEMAyj6hpMYnNdbiJ2APvyzTVu8FYABz1KxBmPvH+VAD6o8JfDiDkzO0ZJqcHCRZtINwMeaBGPTA65+c+gf4Xi9LaoDjoZiRMSek9DUW3wo9efoc75pVx1T4mA/P+tQ39N13L4j7Rbbh7qhbcs9vRqUhwUJYGcQ2mIiCGzkU3/iT2oLjWIaSodSwgA/BM/MH2mqTsrtHw7LBLy+azcKBfiBuOLRBkctBbpmdziL2jwoVLdudRQ3ZMEEzdYAkddKilvLpcv8olm4p5/Qz/AGpAcE4j54rn2PEAx9aR9hgHYzHM8tpNThyP6R0j2FcYemI/W9NKqRpMdN8R7zn+9DItsnmpH3cTAPICBy6VdK13c7t8WIt8y7c4XSVJxIwdfTfWelO2u+d3iEvq+hQlliQCSSRAKZ+8ZwANxWNUjMZJz0+n1GPenbMLqOJYeYLgn3jFSzTczscULy+lcVc4OOhppgrGFILDlzj2FP8AnXBGR1o5kQeax6zP6Ndt2guF+HPODSTdYzkdIpDudt99yN/arzV2vO7HZ9u/xPh35For8Q31GAuSCIydx/Opfb/B8NwvhfYOIuFtRtuPEUsoDKZlYkCTgkzAHKqHswFTcYHSwUEDeYJbnj7o/Gq/jHuFp0mD95Tkc9q3G9yR6fwPZipYW1FnidJJU3JUqNbErPmKnUx2OM1ju/XDNZvWwqKq3Bpi3kEyTMGDqjy4AmetV3D8fxFty1tmhskFQRlfNg85mrHju0zcThmk+LbJBOnfQVZDvvDEH2NN8tbxqt4Ps65e1eGRr5hg07MYAAMEQ2DUp+7fFhZOgxvDyG6QTH4wPwq77S7Rta7d60XF1Wc+UCGhjGpsHzAyN8SDMY0NjvFZ+yi9plTcKMHA1LOonfeIG3UUv4uOOPy82S6WwVYHeI/KDB+VO22j/UPQj+tenW+9PDKEFt7ZLjToGk9Y8vSfxivM+2L6LxF0NMLcYKAMQTO/LJ2rGt3SZYTWyzeHXFIIB2j8qTevcMWgkwMxrIER71G4hiJ0fDOJ6cs9flS4ac7Dl2yZ2BHTI+dUvalpQcLB5wfltNWvZyNevLYQoGIJBdZEgE7rnYHYHatAncvinUN+4YECDMwekha3jLCYvOzeflP1NFX3F9jX0dkPDAlSVJDACQYOCwNFdNHbTpLTsfl/vmnAsxAjrRbv8tz6fhUhR8vT9bVxtZQl4MTOpvwEx/uR86kJbxjPvv6VKAA9fb9TTb3hvG20mpu005btnnEegilBBTfjHH9D6+n6iuyd/wATz/of6VNGiwAZEH+1RrnZdtzJHIjeNv1+FLN8QI3HMbzH9M0jU05Pl5ief6+dWSmil4W3AB1EBdH/AIglgJjkZp5bwyZP1neT+ZpkoCQFz7cp5z6n9YynyjrG+8SQTHriBT3VJB2wTn5/lXGSY3pjUdyB054j+dKeYHIRIn+2amkOeF7/ACpDcODvvnf/AGqPcutyn8eX51xOK69MevtV1Q/4PMkj9dRQlqfXG+K7b4mAMb5g/OgXlJ9fTP16e9OR04OBEeuBSb/EsfiP8x9JpW4bSd/z/rio/gHmxI6jf8utJoFtl5EDM7QSCfx/vQ17pmdvX60z40GDAO+8zB9eYneuu43EAHAkRzPpjpvWtB9L3UAdfbpvtv8AWk3C2CPMPbpvt0FMLEkEnE7+30YV03F67kdQOhGOX96uhJS8Z6Hn9c70JePpkfLeP5gVDu8RGS2PXbO35+lKXiAdgBy9pEHPTn/Op2icSRAjb1M55+1OXTqUKRK6if8AyIAkzzjFQRdMGT7Dl9fb8qOZiRHIzjqQOkfl86mlPeGoIYfEDI2weufWaVxTB2dzMuzMfcnaOnIe1RFIHX55H6/pSRcnBMTsRBHrn5VrRunjbU7TG0e/vSXx94+8YppsHfYevLff86Urtt8J9cg/P9bUQrh79y1cF1CBcEQ3LBPQ9CQQTmtdwnezw0ZUQgypWYEnOrUQcmIJMZNYo8QeY9DnM/T+VKN44j+gMVasysbGx3uuMsuo1EmdO25jf0iisJe4hgYg/wDxB5e9FNNeSpi9rWuTqPlg/wBK5c7WtmPOJnn0/Wao+D7H1qjeIo1hzAyw0q5iJ+I6Nv8ArXrT9/u06GDctN5WKm2+rVC6hG2G5Gt+OM6Wp7UtmJdd/wDUcDFLsdp2d2dR7fhVNwXd43FQi7bXV8YaQU8zqJ6zoYx6ZiRK37r3ACTcswBJPidMnlkxTxxVt/mdn+IuBj++K7/mlqf+IoG3qP1gfKqu73WcF4uIVQOZmCxUNhV5kkQIzkHYieP3WeJF2yRo1mXgjALCM7T84IGQQJ44LL/NLI++v059Z570h+1UwfEG0QKrU7rXiSAbZIJEB5JgEmABsAD9PUTH7F7H+0Bj4i29JUebY6tXOeUfiKvjgtrfaVuJ8TSRGJ+tOv2pbG11T8jPXl7VVW+wZOL1uJUBvNB1eDByBAi7OYPkOOlLTsg1DdoIf+YAN/X9QP8AelW+1reBqH9J/HnWVop2QbD/ADKz/EH5++en0rh4+zv4g98nPP5E1kKKnjg1jcZZI/4i+0wPx2oPH2uTrEdTjlt+udZOir2RNNcnaNoxNxQZ5bQZ/XKh+0bY2uge0/TI22mKyNFPHDTWvx1oiDcXHqc9R89qbu8fZaBqA+e3z9jFZainZF0079oWiZ1gzg8v11pL9ooAP3gJG/MmNs/rl0rNUVe1NL5eKtGQTI5STMnH5Uv7akzrG2IJgTvis9RTtitF/mFuMMoxExkHOQOftTi9pJGnWII3HXfmcVmaKdsGm/zFJguMc+fPbl/vXTxdrlcUe/125ZrMUU7YNMe0be4KzHpOPlQnHWztc0iduR+U1maKdsGlbikj/iL8j6/P9GkvxVrJ1DmRk7/39PSs5RTtTTSfbLX8Q/8AyI/IV2s1RTtNCiiitKKKKKAoFFFB3Ud5z/XeuUUUBRRRQFFFFAUUUUBRRRQFFFFAUUUUBRRRQFFFFAUUUUBRRRQFFFFAUUUUBRRRQf/Z"/>
          <p:cNvSpPr>
            <a:spLocks noChangeAspect="1" noChangeArrowheads="1"/>
          </p:cNvSpPr>
          <p:nvPr/>
        </p:nvSpPr>
        <p:spPr bwMode="auto">
          <a:xfrm>
            <a:off x="3203575" y="137953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24" descr="data:image/jpeg;base64,/9j/4AAQSkZJRgABAQAAAQABAAD/2wCEAAkGBxQSEhUUExQWFhQXFxsYGBcXFxoZFxsYHRgYGRgbIBoZHSohGholGxsaITEiJSkrLi4uGCAzODMsNygtLisBCgoKDg0OGxAQGiwkHyQsLDQsLCwuLCwsLCwsLCwsLCwsLCwsLCwsLCwsLCwsLCwsLCwsLCwsLCwsLCwsLCwsLP/AABEIAMIBAwMBIgACEQEDEQH/xAAcAAABBQEBAQAAAAAAAAAAAAAAAgMEBQYBBwj/xABBEAACAQMCAwYDBQYEBgIDAAABAhEAAyESMQRBUQUGEyJhcTKBkRRCobHwFiNTwdHhBxVS8TNDYnKCs5KiF3Oj/8QAGgEBAQEBAQEBAAAAAAAAAAAAAAECAwQFBv/EACURAQEAAgEDBQEBAAMAAAAAAAABAhEhAxITFDFBUWEEIjKx8P/aAAwDAQACEQMRAD8A8OoqwXs7y6pBAMHzLMzAx+tq63Z6xMsF2JgHPyrXbU3FdRWuPdJAFfxGa395lAwOo9Ad/wC1I4XutbuXbiJdYqkQ2IJI6jcV0vQz3pnyYspRV7c7AK3rlvzsEG6Cc6dQknA51K7M7rrdR2LuCqyFUB3YztoU6gP+qPWsXCxrcZiirTjOzlTEmT8JkFSNtx6g/wBN6ijhfXHpH0rC7RaKm/Ywdic7TApVvgJ5wR1/COtTcECitl3G7qWON4jwb1x7cqWDLpgQJM6uVbtv8HOBCrc+3ObbGFZfDIPWI3jM9IM7VqTY8Sor1Tjf8L+HtsQvFPcywAUKJwuiGPl5sSZyAIGcUHeTuba4YIA9wu66gGAELBgk8pYafcH0BaGKoqe3BCfvATBk7deX09qLPDWywDMwAnVABbHQdfnTQgUVOPBA5WdPrH8udTezO7z3l1LqK5yAJMconfB51ZjbdRLZFJRWr4TucbhPmKgD72CDExEVY2+4duPNdefQCPxrrP5+pfaM3qYxg6K337CWv4r/AEWuHuJa/i3PotX0vV+k8uLBUVvf2Ftfxbn0Wj9hbX8V/otPS9X6PLiwVFbz9hbX8V/otH7C2v4r/Rael6n0eXFg6K3n7DWv4r/Ra5+w1r+K/wBFp6XqfR5cWEord/sNa/iv9Fo/Ye1/Ff6Cnpep9HlxYSit1+w9r+K/0WufsRa/iP8ARael6n0eXFhqK3P7EW/4r/QUU9L1Po8uKWvZqW7yMtnWjghjuBO3kIx7+p2qNx/AW7Vw61i2+zIMqfQfmM1Ms8eNC5YAT8JnykY5nO+TPw43q27P4gv6oAPMRBPQnkDt054r0Y59PPiXlw/1OXey0Xwl0MXWMMRBPyAH5VC7v8OFN0LsHYD0AJx8jNXNxgqljsBJ9qidgm2PFM41k74y7Z/XSu3UymOeMv7/ANJjzKb7E4XxLnFqwOhrgGCQfgEjHTB+dXnb3FcHwHBatIHEm2bVplVRdJ0ldUgQAASC0bGNzU7uLwqvw73cfvb1xx1AnSB/9aO/vdI8ZYt+GAGtszMQpZ9OmSAgy8sB5epHrXlzylx4dsZZXgt5zcMncARHMD0HP2HKl3+HNvDalYgMARgggMD7R9K0jd33sur8Qt6xbJVTdKOjaXfSzENpBHh6vIs4HvFp3i7jXEv2ODtXEu3ytxmZWCjwQFZCxZoXzG6smCYHUV5LHZhbPEThvfH6x8qm8PcJY6c6VJMjEDc5xEfOtX3S7m8MeK8HjL6qpUrKOMXdSgLqZSjjJB0k749LXv1/h/Y0faeCdfAEW2GsvDqW1Mx+JTpAJECD1mpoYLiryg4DAHcwJkDPtzMeo3rVdye9rWLT8MwJRyDZcjUbN2R5wGIGkwJAjrnaszx3Yt7hiVu2oGow8MUOloOlhiDpIkZ9q0P+FXHm12jatsguWbrBGRjKgn4HAJguCOhwWHrSGnoXaXB8R4HCXH8O4bxCo1tDMEeIJEgk/FBEYJB3qZwPdrh+O4IXb2oOVZFYn4QIVekgFViIECOs67vPw9hVN7iHuLbtqcLOlTIOsBFLBhBE9CfSs3233gtNwKjh8m+PDtJ8LnEEwvQZ9SfWtzkrz7v/AN3eH4M2wrk2XxoADP4qzLMTupwNPVvQA+f8fxCsNPhlc4ZpkDoMTG/WrntHtO+82XCsmoqLZ0oUOFmY1AQsHMDntVNx3Em8fhRBGRaBCnO5EkD5VbZ8Mo/BvmGMCCfUkCQJjmeXrWp7K0eKhR/KcFWkQCInUBvyGPnWfsdnltRWDgFRtIDAEgHeP5cqve7F8WyFYBgWhViZUwDpJEDI2ME53rXS4ym0z9m6K0krT+nnSStfXeMzFcIp0rXNNA1FEU7prmmimooindNc00DUURTkVzTQNxXCKd01zTQNRQRTsVzTQMxXaciigxDX0RG1JqI1KGRmEbn728TEH12Eyjhrt2VuQAWC+ROcAnZTj/t9sU4/EgAa1aVZS/hmGtFlwZ0yVMkwTmAs71C4PhHI8QtCapIfUofqR1Jicxk9a/Pfr2Ly/wBrMyBQPLpgQ/xR8eYyRgRHrnEwLHGsBn4T5GUHRI1AwcSpMHzR+dISwNWq3dW3A1LLQ06l8qnn1I3EnFc4ZtJVnjz/AH1YqNWkQJgj0AGJncZFuVt3Ukk9m57k9ttbKoxHh8wpSFIVizEkjEwSQTke9ant/vovCWhcW21zUGjIUArBIOogzBn5H2ryjs/tXTGtNhqBD50g6smQBAH8+QjvbXGG7ZQOzDU/iOibkFQVzkTpLMcAcsmus6mppPlpu2P8XrPE2GtXOEOlgJBcMJ3P3YI5V5JxDguxXCkkicYmQN65ctkbjnHzHKk6egrNu3RZ8HcbGdsHE/o1f8B2sEVrgLeOGMNC6CGGQyHfnyg6jI2rO2LBUCMgiTggAZGZ9vx571M4eQZww2wOfuPmKzeEb/s4J2iyJ9q03B/yuIuMBd+H4TJOokNIAIHlgb053M7Kt2O0bRvvb02w5GpD4YZdRgPcCeYNqM6TBEcyRgb5YDWjFWUyCPiBwREcwQCDgjFav/8AKV254BuWrZayM4y7Rp16j8PsOpznFllI9x468l+3eQNq0iGCzqB0619ciCOteH9s2L4dfBt3LN1Q2oalSJl1UkvLNpUmZB2xzpvgv8RuItcV9oc+JqILor6UIxgDOkAACPTO9e1/aLPHcH9qshdTWnVWaCQDhlOfTqN9xNa2r5o7dt3rlxrjKAxQXG0iCVIB1HqCIYn/AKs70zwLjPnj32g4mJGJzjoK0PFdtPeFuxYuCDwlmy3wg+XNy0dbABS7+Y4B0jPKqjtfu3e4Z2W8kOGVYJXSSwUrBUmcEExtImDgv0N8TxBUgIxKaB5TkKCFMAnqZbHStJ2BwB4gDLyjSzBtJUEAiBG8g1nOO4O5ZbSystwIA4zIIwBA3kQeYgir7uLx+i4AxhHMNJwpOxOMAH1rfSynfO72YznHDdpaIUAmYG/X1rhWrO7w0A1DKV9eV5KjFa4Vp8rSStXaGdNc008VrmmqpnTRpp4rXNNAzprmmnitc00DJWuaaf01zTUDOmuEUu+4VWY7KCT7ATRIieUTTcNG4op3TRVHmPC9oJcBERfLKQFCJaIBBIfUYjffmY2JlfF2delw3hJqKa28rBsEiFkFR/rwDq9Krezr1sCHAJgrGkkxvM8uYJmY6VZTwy6v+bCR4pSFM5AKFvI4AI8p9cmvz/t7PaW/FaH8RYbAnKnTBEGOQwMyD7TU25xIKnXLag2lVVfMhIPlVOeRy2AE7xXjtIXLQQXJuZG2kIghba6t2HmJjOwPsnsvi0sG2zMzIzgsoCiYOIMyMz6YGDtU7UNW+NTUfCts5nGosx077A9JEfjirNeB8wDMWWA4A8p1R5iAgIAJlcepzFO3raElmCloA88jBPl8uzjScsST+VQWc27hJUgtJAPMnZlOPKSNtvMY9G+BB7S4Z3hirLpGlsKFU4AUBdgDKk+21Vi2yASp+XP8P5dPatG3AC5qYASRCGABp0DMBtOwP4+9U9zgdOdWSxBzgD16kn8B6itS8LsxduMSCZAgEAkkfnMGnbTagCG0gGPin2xO29R7/DEHGec/jiaL1xWJOk+ktLTGZ5ET+Va1Ba2sGcaGw25yTGQf96hXrBtiSff+W+a7wZOBrA28pJ6yZ6Z+tTC0Qp+KYyN8GM8xn8RWRJ7nfZn4q2vF6/CYwSu4nbbMZ3Gfeth/iL3te1aTheAB4bhJYSjEPcMCZG6r7YM77qPO7FjUTELpUsZbG4XbJ1SdsbUdr3Fa62kiPQQPYTv7mM/WtShPZlq2Wi6zKJHmUBgJMSRvieWcGn71xg63fK5LalBYtgN5dWQQIAGYMdKe4gcOq2vDZ21ybikgaX0iIxiCTBMzn2MS1w10guqs1lI1NEJA3Bn1nG9FTZe9c8R4UmB5BA5gAKo6fl71a8LwygCWODLOqkkT1gwfhnkTJ6ZgcJxqooAC3c6iAIGnT5lggc2bMD0POvYe5HcCzfs+MzaluAFWVdKnJ1KEbZZAHLYRjdjZbyl2c4PFtM6vKM+kYySZx600yVrrvdNLNuLbQqqBLsMAep5VT9qcfw/DKQ/hvcKeS2oLlmyBlepHI8j0NfRn9GExee9O2qYrSStVP7TWwYZGDaohfNgbn2FWPBccl34TncgiCMxXXDr9PO6lc7hYXprhWn9Nc012ZMaa5pp8rXCtFM6a4Vp7TRpqBjTXNNPla4VoI120GBVgCCIIOxFUnZFvTceySWFojSTqGCJgnYxqwM7TWj01X9mcMRrZjLNcePRQ7AD0rlnN2N43UqRFFPaaK6sPGeJ7LjKnSxbSLdwjUcwYYDSc+o3+s+5wdpiq+HcXdYVgx1TmQYJ5nHp6xMtdpeCRduEvMBFLZ0qRDNbO/l1DJE+8God+3w1+4SEfXcUkLa+EPzMGSBuTyjb0+DuvYrrlpbN5lZRdxEC5CmQM6h89/TcbyPsqOhuh2YIVDIMPGwhtOfu5086TxKWtBULceAwViYNvmEO6kDLY/wBXLNMJfuW9LE6CsCR5X06uQ2mREnOOdVU/iOIY2iyMCinUlsglkWcnWoUHOMj0pdniS4EHU7Swh9Kg6hqU+JA1AAHBMnmaZXtZPKxLYJGmBtA0sDpEEnkZiJilcNxiXGuDSYaCF1IGOQWliJIkHEgkRmoh3ircxcR4IuFSoVQQg2IAkfOdz8zXi0BqklhPPGPXlVlbsQraVtRqKnBnUDkam8pEhRjqOs01rKkST5oyAOfPeI+v8qmxXPwAnytkciOW9NXOAaYUFjpkgDpg8+v51fcPxgnB1wIOImZxIOxFc4hSVhWIgmB0O+PnWplPk3VH/ljgHVAggESJE/6v9Pz/AK04OHZ10gTpBYkSYhQWMjEaVI26ZOK2/Y/Zv2jhbttQblwaQGZZCLIYqpMkMZYAxHl96z/aN1Ags4JS5qEEs2FUN4hJjVgCFBjTAxlu1w1Nky3dIFjjchecDUxJOoADGTtOI22xypni4ZtQgAATMb5mkPYCqxx8I65ODI9fwgn0pl0/djM+ZifX4QPz/GuTSx7L7TSy+p+Ht3GEaAzuNBhgDOqCJIMH/TiN6f7Z7a8e5bi0LaqE8ssUOZc5Y6wzGfXptWfRasOBCYN26NiujzlgNMDYARJgZPOYiqJnCgBkOnTLawroxEydlj4cdGjSc16J3B7W8Li1L3byWmuhRoZij48tvzTqVZUbyAdumE4ZTxnEorPduatIGfEcqq4EyJ0rn5H1r0H/AAb4i2vFm3dtly2LXl1LbdNTEliZVgMbY65MyzlHs3eDhr12wycPcFq4YAYiYHP2Pr/vXg/eOLN790QCs650kS3la4QQVLbHJ3KQAQa9o7z94U4a2S123ac4Q3GjMgSBBLQSMRHUgZrwfvFdbxbhN604vDU1yzpuDzSuhWWI0g6TpxyyKZRUS4+l5Ys9v6GOUyAJmOo361M4LimsXCUMzhWgatOGiM+n15VCeyD5IKgCMLpJj4XKuxg7TBg+lR04VQsMSW5wTnYwM539Oe+IzvU492Ho/YfHm/b1FQD6H+XIfX3qwKVhOB46WtqP3QUQziSOoLcjOR9a9CC4H6/DlX1f5urc8eXnzx1UfTXNNSCtMcUxVSwUsQJgbn29a9FrGidNcK1m++XaNy1pUHSlxYmThgwLDAnVlRyxO/LJntO6uoG4T4hOo4gjmIjpJn85rz5/0zG606Tp2zb01CGEggj0M10rWe7mcdb0eGzKLpY+WdxAiOXy/rWoK12wzmWO2LNXSPpqPwaeU+r3P/Yw/lU7TUfg1/dr6yfmWYml/wCUWTijTXaciitMvCeIveHcGFcqd2BIM8ipOkxvgQasm7TZ1dEtCWWNKgaVGoxp57RmfoMGrv8ADtDMJKBioBMmdtuuRtzIrnAyp1LpJ6Y9NweXL6+4+HqV7V3euvZNtWZApjCgMV83wsWGW0kZiB600/B2TcUup8N4zq0opyWk8jsBsDk+lQBfS46gW1tSfMxYkZxOdhmefpUybXmVbi6UOx/5hIAMCPlPQexqeyI9u0hcpZeBmReIgmYgQDLbch+dO8DwYUq40s0qNJEjnJI3jbIxk7VJ4rhbpY3PBJBj94iiRkKZRfeJInPrXLa3SD40LpZiNevU2iVfygg45kkbH1NNqctXw5loOTkTAJ5QvmiZPQU9w7aXVWdipyZUqCCJO8coHPJqueXkWlEEQG0M0RE+aWM5O0kY9K7w3k3tkhYGsltGIEZMdIHSpYh/iWVtWIgwwwvtJG4nn/Woz3CNgc7QdQmPxNO2bZ/7wcaVzvHI89sD+dNXuGUgqQRmRg46iRMUkEyz2s6LKlxyOkkH1mM70xxpD2wyouskGT8RxtJOeuczS7dghZCknpAysc9UekYpNmWUhl0uOQ5xHI4O4zV3oU/E8a7LoY4kGPUCATPPJ+prr2z4SEYkuN/+2ldop5icA9Myc8/XP0FWnZtkXLSIoYvqbTAJ8pgESPvE6QPY+lbnKq21xUACBPX1x6+31o4izpK4MM0xEahOYPPbYn86n3OFcf8AFSPMVUkGdSgFxnM7fOekUcAFOVAMA4b7oIIJiCCfvTyPrQ2vvtoFpeIshbD6wieHgqfCiSQDLSjTIkyB61p/8MLjNxd26Vb92mWIA/evi5tyMHaZgEnNZTgwbXBvpIhuJWZE4NogjP8A1aSfbblWw7tdrpwrpY8MeHcACvaYXPEuSF1BgciIBAmNPvXTpyW8s5XS4768Fbv63dLmtkUeIoLKiAmYG0wSIiWmNprAfZw1wXbd1pUky7KG1S069dwHWQYOiQPcwfYrtlWBBAI6ESMGdvevJe8nbtnxTYs/urWvzvGpmmBgAFgoXYalnVBHXt1MJOWJbVPxHF3QNKzMnUkEE7bhgBttG3pEVG4e/IUhQMQ4gyDg4HqJxyijs9YZmBkDUuon/wCoGn4tOefLbEtsqXXAVlVgdLH4QSJzIERj4vrXksdFyt98HU2nVCk7xEiA2QIIiN+W2PUezgDaTSzsIwzghj6mQK86DXraoX4csgVV1T5HU/CC9o6TtM775GqvQOwrIKBxb8MGdKh2IjYnSQAMj15HnXq/m4ycc/ZMK1H4y4ERi20H3qcVqv7W4NGRmZSYUnygljGRhQSfYV7bbrhzjybvH26b5CNkpcgsMIwJIMr1nIPIAjnmsV/MUImD8Q5ase8DG3882HbYtLcL2iAHVCy7BTo867ZIYMefSqi/xoDAKIPwliTkYExyyJ+Q+fy8t/L1LTsriNF1SzaNBXK5yANW3Tpj5V7Bw95biB0MqRI/p7javGbhJuGdRCbjMxJA5HVHXl61pOx+3L9iyptjVaVoI068nYF1wJx05V16PW7OLGM8dvRdNROz1/dr7sPo7L/Kovd3td+JBLWtC8mG0ztnnU3stItn/wDZd/8Adcr2TOZWWfrlrUpzTRT2miuu2Xz/AGOEu3SSTDjbUTqMZnJmnrPC2ngkMgBIZV87E5gRy25+tNWeLNtQrWRGTqEpcJIkSwO22PT3pHFcbquFkdlwAJwdobI5TPyjnXxuXrSeM4a0oAgzzOFaATJgjPwnp+Oe2bVlWi23iEHDEGD/AOLLnG0rv8jUOzf0a9GoyPvAEbCSRtucH261xOIKsBEmPuwGk8sgwQcYFNCyTjWBFxB5yZJLbbkFticbExtzFd4rjA6m4+XExrGpTq0iANUwpBInaRjFVpRnLsYDAyQAJnf0xg+vpUzsvtEDxNeSwmd8wZ36zJ3zFSz5DPD+JqLWwwbV8OmE1HlG3sI2irC/wkyzsFYxqUqpb0gTERIgRTX2i4dCq6MkbgHPQspAJIgRyEe9RL1lpAMgGSIUScEHbb+9TQmWuORHARwV6GVAz+eTmedKHFHn5TiDGDif61ScRwjJuDHX51KbhLgsreKkJq0hjOTnad4jltIrWtmlmWZ4lhkDDZ22gjP4UzZ4xW1SADMTt7egNVrcSCdjkAfMEZgR0rj3jLEMDO+AJn0qdpo92oyyNPxGM9QeeOfL5VJ46yUThgmrUyF9PobjacD2Oaaslbg5C5DHYgRBGkESWJABBMAGferrtCw5JVF1FbNtgNBZ40l2AjZFWWM8hVX4VvAl1bXeGvSGIS5qhwVZHMmMDmR/pqVY4z7NdbwX0MyhTrUFIIUxD6sxEN6YOaveI4IWOB4XiS2t2u3D5YPhA2o5ZDDTMEmMYqn4i0bz+IRrkGCoBJKLtGsAmBIEZ9a3usrTiL63uFfxCMX1Mqeq3BuOckCfSpnYXaYsoyhdIDag0IzAzJjUCwTlgb/eBqo7JKNw96Mee0wnzAZZBIPxbbepp7tWytp1A4i1ddS6kAt4WnVtpErJ3hSIBjOamNu9mU29Ov8AbKvw7hWDXWUhRbDnU2mYXT5gQCJPIkZwaxVzgfDdV4i2GYIbiW7gXVqglm8uBaBJZtemdOQSMs90e0rKXgrXDbM7wzZkwVCEBcR8Qf2Ow9N+x8PxKGVS6rQGJAltMEBoAn2OPSvTje+frjrteMX+yrr3Rat6LlxbYyD5UthCwGnTCk7gGN5IzIc7vdk3OJBRLSMy+U/vNBWDlipYHbHr+XpnZ/dZkZy9xSlwMCqJojVuVKwASPKQQcbHNY3sAjheJcq8sj3rZ/dyrKLjCRpYZPlO4AiMRnnlhMbLW5d+zW91OxL1kl7/AISmAAlsA8oLM0fFuMTMnOc6MrTfC8daulhbuK5X4gpBI/t60+Vr14SScON3TRFJZJrJ9ud/bNm54VoeI+plY7KpGP8AyzO3T1FXPZHblu/a8TUFOdSEyRBiepG2QOdJ1cbdbXtrCd8+6rfuntZt6vCZVHmBLsDspLSYAkkgnaKzXa/di5YRb3humpWJRslCGZMnnIKEf943gmvbOznDK2khgHfIM7sW/JhUDvbw4fhbimcxEGDOoRE4+uK43p49u3WZXenkHZRKI6KFYsjG4rAHyhhlfval3ifugwYrSdi9z3+zi8Hts48wCln1rIgGAYPOCCJ3iKr7S2CVL3EVMknAwxtkqFmSBPWcNnpJ4PvBxNlQ63U0ORgC0cKFUCCcQoAyVn8axjqXlbv4XnY1nird6TbxJlNQUDUdyEx1+gzWq7KM2z6Xbw//ALXKhdmdu27wDTEQHkFRqII5+WPZjUHuD2q1+04cjUrasCCdZJY4x8XTrXTC4zKav2xfatJFFLiivTtz0+dOIZiiqUVQs7EydsmSR8/+o1GsadXmBjouDPICdquO01tIdDOzR91WlZIwZJO3Pn7VH4fj0tHyEtIgmADuSPikbRyr5L1GOJtXmJLqSxI5SdjG3pTAJBMyGHuCM5qQ9wuzRKhgOuw5fz6U/Z4RnJlhMAAHONgOox+VA12WoJOqQg3I5TiZ5dflUwdkEH926lTEE7nVGDE4yPx9aUnZz2rgKmVJ8wwPLAwZOknJ3xipPZPE2H4jSZRCw04BGrnMdTz5T9M5X5Wc0WuGNtmt3ADpYjWBEwYOCdo2iMVHuoZAVfKDMiAVE9Z/GvXewuwjcUi5b4e5Ya6WVLoOpfKASvIEyCQdsZxFee9r9z+I4TiSoS2LV7WyRdBUID947iJUZx5xk1mZbaywsZ7ir8eVlMzuTIUkD64nGKZ46+2lbRuTbUEoASRsY9snl1PWrTtnuvxSEM1hgCJJXzJElQdQxvPr9RNZa7IvSf3ZAg9ADjAk7ycVuWM6VwBP5V0ISPbrUm9wLoV1jTJgzykxJ5R86kcHwdw/8skHZhnnpxG/y69Kuw32ahVw2uNhzAMnY8uXttWy7K7ca015BB8Szo1AqWCkQMwcRKkRJHMc6Juyblu5puIbQJAXUfKeuSdJ2mDMc6se3EReJuMDCHSAkDykKqnnBMjMczWd8liHxJVvDtjy6WYidhAMAAgiM/lTeh+HfX4hDHzrow2dSwG+6N8YkTSblrzTIIAgfM+/rtU24oe2AwmCV/8AGTBx7nOfwptDnCWg/DcQQPD/AHdpgEljIeBj57fjWdBk5+7gAjbaMe/Ietafu1ZZRxKsFINjyhcnylY5DPr71TPwWq4VDdSpxvPv0HP/AHSqOyuzyw1H4Sdw0aRIkxBJ9hkgGt8vetrSFLWrICavMY0iCVWIE9fQ1i+Hm3C5GBIPlyc/OOXKnLdswJYspxA/39I+tXus9ma2lrvU6cHcQ3W8ef3Lbn7raTP3cEEzMNA2xmrjhVDatJdC6pMgnxSCshfKY1NnoBVd2jdeYVSWHIITgxGw3qb4LXLdrytqtggSsR5iR7RJ+tPJdTayJ/dzjntOXDaWI0aoBgnSRgzkgbx/StH3072abIt2mi6yy+kgwpRtmHPY/MZrErbu28hTg7iMHqJzypPEWHuwXDkzk5mIEZ6bfStY9XU1KzrnaHwfDW3+J9Iz54wWHL552iofFb6PMTgAmFB9gRNTLlvw10lW0gkmVOd/586cfspT1wcEgbc9hmsbb053e7Wu2HlWKBdUwFESFBkNg5j+1XfB8R4lxGuXGeWUIGYkiWXXlmgTJwB7VllsNbuMBOANMHOZ2jnVnwMB0aSAGBicEgyZxWt8Jrki4utIckKoldXmgco9PaoT9pu5hivh4BVSonTnzcy3ttV7xg0FlBhVZhv0O34fjVLc4S2ATB949ttsbn51mZLpP4a+kgpvpPlBb4hEMDqEiJgcuWcVM7p9ujhAdJJmAdSxzyN5EGfwrO3LrzgLAGVnMAYJjJH4052M0OzCIkeXkZzME4xjM1ruu9s6bvi++d8ufDRNHKWnlvMdaKo1urzM++ifnNFa9Rn9nbGCNlhPlON8HHv0pEVreL4DxIAuQOekcummcGoD92mzDgx155A/mK5zOfLSiVyNqVbvsuxjM/Orcd3H0yWXfYZ/Ln/WuL3eYn4wBzJUj6A71e6CsucQ7bsx+ZipHZqnUHBgrkczPKKvbXZugeUBgAMkZmM/Wo9qzbMm7b0yQYEjmJ9jnryNTug9T7r8dZt+HZZy11ylxFj4taSCGidvX7pHoYvfDh7vE3R4dptKiJEBJJ1QNoIO/qPSsr2XxC+LadWnwlABmSiopgjO4Gx9BWl7Q7zCwiKk3GZmz5ogBDLgLMnV6bfKvPnbvh2x1Z/ou3x3FWVuDiyPCYFBpIYywuSkA4IBWJxE0/wfY3BX7IeXtHbBDKPjInVsSq5MgSNs0ji+zeI4rhLdxwDN/wAtu3Pi4VgRob7wOd9jsIza9l8eOEtuGsrbu6FBQr4bkHyglT8SGTDgnmNxSW65SyWsr3k7LtWChs3Ge24UhmAzIJxB6Qcj7w35UNu0BIBJWZg5nLSNs7n+9SH4lmt2rbERbECFjdUBnkfgprR0Me1XblbzwurXeK+qG2Lk2iukoyKwiIghlOI/Os5eVFwHgc1YGCPbE+4NSUkf3/qP50tAD5WAzy5mfakul7vtDv6CjAeGZIGkGIWSYz6x9KY4fhrizqUacnBO0YAita3ccPbRrQ8RimpkAAK+YgKCTBOCYx85pjif8OeJS013SyKo1FdaltIyTAbIA+fpW5kuvxV9zuFe9de2cvdsOigH75DaRJIAggEydsZmo3aXd7i7EPcS2QC1ttBOlCIEEgACREQT6waOHsXrZL2rxBGzY1Af19RRPEXEINzGrVpzBeIJ94UfMZq73eDizRjg+NYeU2pAOSJJkj8cCrexxiwB4ZAjAgf1/kag2eIbZlOrYZB5cv0ancL4JUtcuGydxqtMVJjHmWYM42rGU2zqpNm+pAKEQRjO3yrqMCJGTqaZJ9CPwqDZIuK2gBmVS0FlnEbBjLHMwMwD0pHZS3GXIZzuYBaCzNExt5QtY7eKHfsEsSQpBiRGMFs/Qjnyrt7sW0w+GPUE/kaBxPoR9etdYsRAY5+oqby+0RbvYFvScEmOR/LemX4QW58l4eqMY/A1MuX3GPxA/X6NQrTuHBZgd5gR0gATiD+ddJ3fNCE4hACXt3IIzrUEY25kz7HrSH43hWBAbS0ECQwA9MirVb87Sf170m5ZV90WesLnnz507v8A2wniVF5nZXBDMTgzBOYyetVnaPBkLBODuxHlUfM+wqRf7O/0hlHRSvWq/juB4htSi4Cm0TE+4M/hWpf1dqq7aKKdA8jSA+7exjkYOKd7KVlflEE5E42MT9KBY4m2jWwDpO4EH6etSuyjc1DxBj5atvX/AHrrvgTWuDlgdAn9qKlao+9Hy/tRXPuQ14rADUACectED9e9LN4jOgH1Af5c4qcCpH9f1iksR0/H+VY3+G0J+MufwhA6E/3/ACpxOObbQQSesRvmf1vTgdSeR9OcR7/n1pq/hgAYU9B784/Qq8fRCrnEEMAyj6hpMYnNdbiJ2APvyzTVu8FYABz1KxBmPvH+VAD6o8JfDiDkzO0ZJqcHCRZtINwMeaBGPTA65+c+gf4Xi9LaoDjoZiRMSek9DUW3wo9efoc75pVx1T4mA/P+tQ39N13L4j7Rbbh7qhbcs9vRqUhwUJYGcQ2mIiCGzkU3/iT2oLjWIaSodSwgA/BM/MH2mqTsrtHw7LBLy+azcKBfiBuOLRBkctBbpmdziL2jwoVLdudRQ3ZMEEzdYAkddKilvLpcv8olm4p5/Qz/AGpAcE4j54rn2PEAx9aR9hgHYzHM8tpNThyP6R0j2FcYemI/W9NKqRpMdN8R7zn+9DItsnmpH3cTAPICBy6VdK13c7t8WIt8y7c4XSVJxIwdfTfWelO2u+d3iEvq+hQlliQCSSRAKZ+8ZwANxWNUjMZJz0+n1GPenbMLqOJYeYLgn3jFSzTczscULy+lcVc4OOhppgrGFILDlzj2FP8AnXBGR1o5kQeax6zP6Ndt2guF+HPODSTdYzkdIpDudt99yN/arzV2vO7HZ9u/xPh35For8Q31GAuSCIydx/Opfb/B8NwvhfYOIuFtRtuPEUsoDKZlYkCTgkzAHKqHswFTcYHSwUEDeYJbnj7o/Gq/jHuFp0mD95Tkc9q3G9yR6fwPZipYW1FnidJJU3JUqNbErPmKnUx2OM1ju/XDNZvWwqKq3Bpi3kEyTMGDqjy4AmetV3D8fxFty1tmhskFQRlfNg85mrHju0zcThmk+LbJBOnfQVZDvvDEH2NN8tbxqt4Ps65e1eGRr5hg07MYAAMEQ2DUp+7fFhZOgxvDyG6QTH4wPwq77S7Rta7d60XF1Wc+UCGhjGpsHzAyN8SDMY0NjvFZ+yi9plTcKMHA1LOonfeIG3UUv4uOOPy82S6WwVYHeI/KDB+VO22j/UPQj+tenW+9PDKEFt7ZLjToGk9Y8vSfxivM+2L6LxF0NMLcYKAMQTO/LJ2rGt3SZYTWyzeHXFIIB2j8qTevcMWgkwMxrIER71G4hiJ0fDOJ6cs9flS4ac7Dl2yZ2BHTI+dUvalpQcLB5wfltNWvZyNevLYQoGIJBdZEgE7rnYHYHatAncvinUN+4YECDMwekha3jLCYvOzeflP1NFX3F9jX0dkPDAlSVJDACQYOCwNFdNHbTpLTsfl/vmnAsxAjrRbv8tz6fhUhR8vT9bVxtZQl4MTOpvwEx/uR86kJbxjPvv6VKAA9fb9TTb3hvG20mpu005btnnEegilBBTfjHH9D6+n6iuyd/wATz/of6VNGiwAZEH+1RrnZdtzJHIjeNv1+FLN8QI3HMbzH9M0jU05Pl5ief6+dWSmil4W3AB1EBdH/AIglgJjkZp5bwyZP1neT+ZpkoCQFz7cp5z6n9YynyjrG+8SQTHriBT3VJB2wTn5/lXGSY3pjUdyB054j+dKeYHIRIn+2amkOeF7/ACpDcODvvnf/AGqPcutyn8eX51xOK69MevtV1Q/4PMkj9dRQlqfXG+K7b4mAMb5g/OgXlJ9fTP16e9OR04OBEeuBSb/EsfiP8x9JpW4bSd/z/rio/gHmxI6jf8utJoFtl5EDM7QSCfx/vQ17pmdvX60z40GDAO+8zB9eYneuu43EAHAkRzPpjpvWtB9L3UAdfbpvtv8AWk3C2CPMPbpvt0FMLEkEnE7+30YV03F67kdQOhGOX96uhJS8Z6Hn9c70JePpkfLeP5gVDu8RGS2PXbO35+lKXiAdgBy9pEHPTn/Op2icSRAjb1M55+1OXTqUKRK6if8AyIAkzzjFQRdMGT7Dl9fb8qOZiRHIzjqQOkfl86mlPeGoIYfEDI2weufWaVxTB2dzMuzMfcnaOnIe1RFIHX55H6/pSRcnBMTsRBHrn5VrRunjbU7TG0e/vSXx94+8YppsHfYevLff86Urtt8J9cg/P9bUQrh79y1cF1CBcEQ3LBPQ9CQQTmtdwnezw0ZUQgypWYEnOrUQcmIJMZNYo8QeY9DnM/T+VKN44j+gMVasysbGx3uuMsuo1EmdO25jf0iisJe4hgYg/wDxB5e9FNNeSpi9rWuTqPlg/wBK5c7WtmPOJnn0/Wao+D7H1qjeIo1hzAyw0q5iJ+I6Nv8ArXrT9/u06GDctN5WKm2+rVC6hG2G5Gt+OM6Wp7UtmJdd/wDUcDFLsdp2d2dR7fhVNwXd43FQi7bXV8YaQU8zqJ6zoYx6ZiRK37r3ACTcswBJPidMnlkxTxxVt/mdn+IuBj++K7/mlqf+IoG3qP1gfKqu73WcF4uIVQOZmCxUNhV5kkQIzkHYieP3WeJF2yRo1mXgjALCM7T84IGQQJ44LL/NLI++v059Z570h+1UwfEG0QKrU7rXiSAbZIJEB5JgEmABsAD9PUTH7F7H+0Bj4i29JUebY6tXOeUfiKvjgtrfaVuJ8TSRGJ+tOv2pbG11T8jPXl7VVW+wZOL1uJUBvNB1eDByBAi7OYPkOOlLTsg1DdoIf+YAN/X9QP8AelW+1reBqH9J/HnWVop2QbD/ADKz/EH5++en0rh4+zv4g98nPP5E1kKKnjg1jcZZI/4i+0wPx2oPH2uTrEdTjlt+udZOir2RNNcnaNoxNxQZ5bQZ/XKh+0bY2uge0/TI22mKyNFPHDTWvx1oiDcXHqc9R89qbu8fZaBqA+e3z9jFZainZF0079oWiZ1gzg8v11pL9ooAP3gJG/MmNs/rl0rNUVe1NL5eKtGQTI5STMnH5Uv7akzrG2IJgTvis9RTtitF/mFuMMoxExkHOQOftTi9pJGnWII3HXfmcVmaKdsGm/zFJguMc+fPbl/vXTxdrlcUe/125ZrMUU7YNMe0be4KzHpOPlQnHWztc0iduR+U1maKdsGlbikj/iL8j6/P9GkvxVrJ1DmRk7/39PSs5RTtTTSfbLX8Q/8AyI/IV2s1RTtNCiiitKKKKKAoFFFB3Ud5z/XeuUUUBRRRQFFFFAUUUUBRRRQFFFFAUUUUBRRRQFFFFAUUUUBRRRQFFFFAUUUUBRRRQf/Z"/>
          <p:cNvSpPr>
            <a:spLocks noChangeAspect="1" noChangeArrowheads="1"/>
          </p:cNvSpPr>
          <p:nvPr/>
        </p:nvSpPr>
        <p:spPr bwMode="auto">
          <a:xfrm>
            <a:off x="3355975" y="153193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6" descr="data:image/jpeg;base64,/9j/4AAQSkZJRgABAQAAAQABAAD/2wCEAAkGBxQSEhUUExQWFhQXFxsYGBcXFxoZFxsYHRgYGRgbIBoZHSohGholGxsaITEiJSkrLi4uGCAzODMsNygtLisBCgoKDg0OGxAQGiwkHyQsLDQsLCwuLCwsLCwsLCwsLCwsLCwsLCwsLCwsLCwsLCwsLCwsLCwsLCwsLCwsLCwsLP/AABEIAMIBAwMBIgACEQEDEQH/xAAcAAABBQEBAQAAAAAAAAAAAAAAAgMEBQYBBwj/xABBEAACAQMCAwYDBQYEBgIDAAABAhEAAyESMQRBUQUGEyJhcTKBkRRCobHwFiNTwdHhBxVS8TNDYnKCs5KiF3Oj/8QAGgEBAQEBAQEBAAAAAAAAAAAAAAECAwQFBv/EACURAQEAAgEDBQEBAAMAAAAAAAABAhEhAxITFDFBUWEEIjKx8P/aAAwDAQACEQMRAD8A8OoqwXs7y6pBAMHzLMzAx+tq63Z6xMsF2JgHPyrXbU3FdRWuPdJAFfxGa395lAwOo9Ad/wC1I4XutbuXbiJdYqkQ2IJI6jcV0vQz3pnyYspRV7c7AK3rlvzsEG6Cc6dQknA51K7M7rrdR2LuCqyFUB3YztoU6gP+qPWsXCxrcZiirTjOzlTEmT8JkFSNtx6g/wBN6ijhfXHpH0rC7RaKm/Ywdic7TApVvgJ5wR1/COtTcECitl3G7qWON4jwb1x7cqWDLpgQJM6uVbtv8HOBCrc+3ObbGFZfDIPWI3jM9IM7VqTY8Sor1Tjf8L+HtsQvFPcywAUKJwuiGPl5sSZyAIGcUHeTuba4YIA9wu66gGAELBgk8pYafcH0BaGKoqe3BCfvATBk7deX09qLPDWywDMwAnVABbHQdfnTQgUVOPBA5WdPrH8udTezO7z3l1LqK5yAJMconfB51ZjbdRLZFJRWr4TucbhPmKgD72CDExEVY2+4duPNdefQCPxrrP5+pfaM3qYxg6K337CWv4r/AEWuHuJa/i3PotX0vV+k8uLBUVvf2Ftfxbn0Wj9hbX8V/otPS9X6PLiwVFbz9hbX8V/otH7C2v4r/Rael6n0eXFg6K3n7DWv4r/Ra5+w1r+K/wBFp6XqfR5cWEord/sNa/iv9Fo/Ye1/Ff6Cnpep9HlxYSit1+w9r+K/0WufsRa/iP8ARael6n0eXFhqK3P7EW/4r/QUU9L1Po8uKWvZqW7yMtnWjghjuBO3kIx7+p2qNx/AW7Vw61i2+zIMqfQfmM1Ms8eNC5YAT8JnykY5nO+TPw43q27P4gv6oAPMRBPQnkDt054r0Y59PPiXlw/1OXey0Xwl0MXWMMRBPyAH5VC7v8OFN0LsHYD0AJx8jNXNxgqljsBJ9qidgm2PFM41k74y7Z/XSu3UymOeMv7/ANJjzKb7E4XxLnFqwOhrgGCQfgEjHTB+dXnb3FcHwHBatIHEm2bVplVRdJ0ldUgQAASC0bGNzU7uLwqvw73cfvb1xx1AnSB/9aO/vdI8ZYt+GAGtszMQpZ9OmSAgy8sB5epHrXlzylx4dsZZXgt5zcMncARHMD0HP2HKl3+HNvDalYgMARgggMD7R9K0jd33sur8Qt6xbJVTdKOjaXfSzENpBHh6vIs4HvFp3i7jXEv2ODtXEu3ytxmZWCjwQFZCxZoXzG6smCYHUV5LHZhbPEThvfH6x8qm8PcJY6c6VJMjEDc5xEfOtX3S7m8MeK8HjL6qpUrKOMXdSgLqZSjjJB0k749LXv1/h/Y0faeCdfAEW2GsvDqW1Mx+JTpAJECD1mpoYLiryg4DAHcwJkDPtzMeo3rVdye9rWLT8MwJRyDZcjUbN2R5wGIGkwJAjrnaszx3Yt7hiVu2oGow8MUOloOlhiDpIkZ9q0P+FXHm12jatsguWbrBGRjKgn4HAJguCOhwWHrSGnoXaXB8R4HCXH8O4bxCo1tDMEeIJEgk/FBEYJB3qZwPdrh+O4IXb2oOVZFYn4QIVekgFViIECOs67vPw9hVN7iHuLbtqcLOlTIOsBFLBhBE9CfSs3233gtNwKjh8m+PDtJ8LnEEwvQZ9SfWtzkrz7v/AN3eH4M2wrk2XxoADP4qzLMTupwNPVvQA+f8fxCsNPhlc4ZpkDoMTG/WrntHtO+82XCsmoqLZ0oUOFmY1AQsHMDntVNx3Em8fhRBGRaBCnO5EkD5VbZ8Mo/BvmGMCCfUkCQJjmeXrWp7K0eKhR/KcFWkQCInUBvyGPnWfsdnltRWDgFRtIDAEgHeP5cqve7F8WyFYBgWhViZUwDpJEDI2ME53rXS4ym0z9m6K0krT+nnSStfXeMzFcIp0rXNNA1FEU7prmmimooindNc00DUURTkVzTQNxXCKd01zTQNRQRTsVzTQMxXaciigxDX0RG1JqI1KGRmEbn728TEH12Eyjhrt2VuQAWC+ROcAnZTj/t9sU4/EgAa1aVZS/hmGtFlwZ0yVMkwTmAs71C4PhHI8QtCapIfUofqR1Jicxk9a/Pfr2Ly/wBrMyBQPLpgQ/xR8eYyRgRHrnEwLHGsBn4T5GUHRI1AwcSpMHzR+dISwNWq3dW3A1LLQ06l8qnn1I3EnFc4ZtJVnjz/AH1YqNWkQJgj0AGJncZFuVt3Ukk9m57k9ttbKoxHh8wpSFIVizEkjEwSQTke9ant/vovCWhcW21zUGjIUArBIOogzBn5H2ryjs/tXTGtNhqBD50g6smQBAH8+QjvbXGG7ZQOzDU/iOibkFQVzkTpLMcAcsmus6mppPlpu2P8XrPE2GtXOEOlgJBcMJ3P3YI5V5JxDguxXCkkicYmQN65ctkbjnHzHKk6egrNu3RZ8HcbGdsHE/o1f8B2sEVrgLeOGMNC6CGGQyHfnyg6jI2rO2LBUCMgiTggAZGZ9vx571M4eQZww2wOfuPmKzeEb/s4J2iyJ9q03B/yuIuMBd+H4TJOokNIAIHlgb053M7Kt2O0bRvvb02w5GpD4YZdRgPcCeYNqM6TBEcyRgb5YDWjFWUyCPiBwREcwQCDgjFav/8AKV254BuWrZayM4y7Rp16j8PsOpznFllI9x468l+3eQNq0iGCzqB0619ciCOteH9s2L4dfBt3LN1Q2oalSJl1UkvLNpUmZB2xzpvgv8RuItcV9oc+JqILor6UIxgDOkAACPTO9e1/aLPHcH9qshdTWnVWaCQDhlOfTqN9xNa2r5o7dt3rlxrjKAxQXG0iCVIB1HqCIYn/AKs70zwLjPnj32g4mJGJzjoK0PFdtPeFuxYuCDwlmy3wg+XNy0dbABS7+Y4B0jPKqjtfu3e4Z2W8kOGVYJXSSwUrBUmcEExtImDgv0N8TxBUgIxKaB5TkKCFMAnqZbHStJ2BwB4gDLyjSzBtJUEAiBG8g1nOO4O5ZbSystwIA4zIIwBA3kQeYgir7uLx+i4AxhHMNJwpOxOMAH1rfSynfO72YznHDdpaIUAmYG/X1rhWrO7w0A1DKV9eV5KjFa4Vp8rSStXaGdNc008VrmmqpnTRpp4rXNNAzprmmnitc00DJWuaaf01zTUDOmuEUu+4VWY7KCT7ATRIieUTTcNG4op3TRVHmPC9oJcBERfLKQFCJaIBBIfUYjffmY2JlfF2delw3hJqKa28rBsEiFkFR/rwDq9Krezr1sCHAJgrGkkxvM8uYJmY6VZTwy6v+bCR4pSFM5AKFvI4AI8p9cmvz/t7PaW/FaH8RYbAnKnTBEGOQwMyD7TU25xIKnXLag2lVVfMhIPlVOeRy2AE7xXjtIXLQQXJuZG2kIghba6t2HmJjOwPsnsvi0sG2zMzIzgsoCiYOIMyMz6YGDtU7UNW+NTUfCts5nGosx077A9JEfjirNeB8wDMWWA4A8p1R5iAgIAJlcepzFO3raElmCloA88jBPl8uzjScsST+VQWc27hJUgtJAPMnZlOPKSNtvMY9G+BB7S4Z3hirLpGlsKFU4AUBdgDKk+21Vi2yASp+XP8P5dPatG3AC5qYASRCGABp0DMBtOwP4+9U9zgdOdWSxBzgD16kn8B6itS8LsxduMSCZAgEAkkfnMGnbTagCG0gGPin2xO29R7/DEHGec/jiaL1xWJOk+ktLTGZ5ET+Va1Ba2sGcaGw25yTGQf96hXrBtiSff+W+a7wZOBrA28pJ6yZ6Z+tTC0Qp+KYyN8GM8xn8RWRJ7nfZn4q2vF6/CYwSu4nbbMZ3Gfeth/iL3te1aTheAB4bhJYSjEPcMCZG6r7YM77qPO7FjUTELpUsZbG4XbJ1SdsbUdr3Fa62kiPQQPYTv7mM/WtShPZlq2Wi6zKJHmUBgJMSRvieWcGn71xg63fK5LalBYtgN5dWQQIAGYMdKe4gcOq2vDZ21ybikgaX0iIxiCTBMzn2MS1w10guqs1lI1NEJA3Bn1nG9FTZe9c8R4UmB5BA5gAKo6fl71a8LwygCWODLOqkkT1gwfhnkTJ6ZgcJxqooAC3c6iAIGnT5lggc2bMD0POvYe5HcCzfs+MzaluAFWVdKnJ1KEbZZAHLYRjdjZbyl2c4PFtM6vKM+kYySZx600yVrrvdNLNuLbQqqBLsMAep5VT9qcfw/DKQ/hvcKeS2oLlmyBlepHI8j0NfRn9GExee9O2qYrSStVP7TWwYZGDaohfNgbn2FWPBccl34TncgiCMxXXDr9PO6lc7hYXprhWn9Nc012ZMaa5pp8rXCtFM6a4Vp7TRpqBjTXNNPla4VoI120GBVgCCIIOxFUnZFvTceySWFojSTqGCJgnYxqwM7TWj01X9mcMRrZjLNcePRQ7AD0rlnN2N43UqRFFPaaK6sPGeJ7LjKnSxbSLdwjUcwYYDSc+o3+s+5wdpiq+HcXdYVgx1TmQYJ5nHp6xMtdpeCRduEvMBFLZ0qRDNbO/l1DJE+8God+3w1+4SEfXcUkLa+EPzMGSBuTyjb0+DuvYrrlpbN5lZRdxEC5CmQM6h89/TcbyPsqOhuh2YIVDIMPGwhtOfu5086TxKWtBULceAwViYNvmEO6kDLY/wBXLNMJfuW9LE6CsCR5X06uQ2mREnOOdVU/iOIY2iyMCinUlsglkWcnWoUHOMj0pdniS4EHU7Swh9Kg6hqU+JA1AAHBMnmaZXtZPKxLYJGmBtA0sDpEEnkZiJilcNxiXGuDSYaCF1IGOQWliJIkHEgkRmoh3ircxcR4IuFSoVQQg2IAkfOdz8zXi0BqklhPPGPXlVlbsQraVtRqKnBnUDkam8pEhRjqOs01rKkST5oyAOfPeI+v8qmxXPwAnytkciOW9NXOAaYUFjpkgDpg8+v51fcPxgnB1wIOImZxIOxFc4hSVhWIgmB0O+PnWplPk3VH/ljgHVAggESJE/6v9Pz/AK04OHZ10gTpBYkSYhQWMjEaVI26ZOK2/Y/Zv2jhbttQblwaQGZZCLIYqpMkMZYAxHl96z/aN1Ags4JS5qEEs2FUN4hJjVgCFBjTAxlu1w1Nky3dIFjjchecDUxJOoADGTtOI22xypni4ZtQgAATMb5mkPYCqxx8I65ODI9fwgn0pl0/djM+ZifX4QPz/GuTSx7L7TSy+p+Ht3GEaAzuNBhgDOqCJIMH/TiN6f7Z7a8e5bi0LaqE8ssUOZc5Y6wzGfXptWfRasOBCYN26NiujzlgNMDYARJgZPOYiqJnCgBkOnTLawroxEydlj4cdGjSc16J3B7W8Li1L3byWmuhRoZij48tvzTqVZUbyAdumE4ZTxnEorPduatIGfEcqq4EyJ0rn5H1r0H/AAb4i2vFm3dtly2LXl1LbdNTEliZVgMbY65MyzlHs3eDhr12wycPcFq4YAYiYHP2Pr/vXg/eOLN790QCs650kS3la4QQVLbHJ3KQAQa9o7z94U4a2S123ac4Q3GjMgSBBLQSMRHUgZrwfvFdbxbhN604vDU1yzpuDzSuhWWI0g6TpxyyKZRUS4+l5Ys9v6GOUyAJmOo361M4LimsXCUMzhWgatOGiM+n15VCeyD5IKgCMLpJj4XKuxg7TBg+lR04VQsMSW5wTnYwM539Oe+IzvU492Ho/YfHm/b1FQD6H+XIfX3qwKVhOB46WtqP3QUQziSOoLcjOR9a9CC4H6/DlX1f5urc8eXnzx1UfTXNNSCtMcUxVSwUsQJgbn29a9FrGidNcK1m++XaNy1pUHSlxYmThgwLDAnVlRyxO/LJntO6uoG4T4hOo4gjmIjpJn85rz5/0zG606Tp2zb01CGEggj0M10rWe7mcdb0eGzKLpY+WdxAiOXy/rWoK12wzmWO2LNXSPpqPwaeU+r3P/Yw/lU7TUfg1/dr6yfmWYml/wCUWTijTXaciitMvCeIveHcGFcqd2BIM8ipOkxvgQasm7TZ1dEtCWWNKgaVGoxp57RmfoMGrv8ADtDMJKBioBMmdtuuRtzIrnAyp1LpJ6Y9NweXL6+4+HqV7V3euvZNtWZApjCgMV83wsWGW0kZiB600/B2TcUup8N4zq0opyWk8jsBsDk+lQBfS46gW1tSfMxYkZxOdhmefpUybXmVbi6UOx/5hIAMCPlPQexqeyI9u0hcpZeBmReIgmYgQDLbch+dO8DwYUq40s0qNJEjnJI3jbIxk7VJ4rhbpY3PBJBj94iiRkKZRfeJInPrXLa3SD40LpZiNevU2iVfygg45kkbH1NNqctXw5loOTkTAJ5QvmiZPQU9w7aXVWdipyZUqCCJO8coHPJqueXkWlEEQG0M0RE+aWM5O0kY9K7w3k3tkhYGsltGIEZMdIHSpYh/iWVtWIgwwwvtJG4nn/Woz3CNgc7QdQmPxNO2bZ/7wcaVzvHI89sD+dNXuGUgqQRmRg46iRMUkEyz2s6LKlxyOkkH1mM70xxpD2wyouskGT8RxtJOeuczS7dghZCknpAysc9UekYpNmWUhl0uOQ5xHI4O4zV3oU/E8a7LoY4kGPUCATPPJ+prr2z4SEYkuN/+2ldop5icA9Myc8/XP0FWnZtkXLSIoYvqbTAJ8pgESPvE6QPY+lbnKq21xUACBPX1x6+31o4izpK4MM0xEahOYPPbYn86n3OFcf8AFSPMVUkGdSgFxnM7fOekUcAFOVAMA4b7oIIJiCCfvTyPrQ2vvtoFpeIshbD6wieHgqfCiSQDLSjTIkyB61p/8MLjNxd26Vb92mWIA/evi5tyMHaZgEnNZTgwbXBvpIhuJWZE4NogjP8A1aSfbblWw7tdrpwrpY8MeHcACvaYXPEuSF1BgciIBAmNPvXTpyW8s5XS4768Fbv63dLmtkUeIoLKiAmYG0wSIiWmNprAfZw1wXbd1pUky7KG1S069dwHWQYOiQPcwfYrtlWBBAI6ESMGdvevJe8nbtnxTYs/urWvzvGpmmBgAFgoXYalnVBHXt1MJOWJbVPxHF3QNKzMnUkEE7bhgBttG3pEVG4e/IUhQMQ4gyDg4HqJxyijs9YZmBkDUuon/wCoGn4tOefLbEtsqXXAVlVgdLH4QSJzIERj4vrXksdFyt98HU2nVCk7xEiA2QIIiN+W2PUezgDaTSzsIwzghj6mQK86DXraoX4csgVV1T5HU/CC9o6TtM775GqvQOwrIKBxb8MGdKh2IjYnSQAMj15HnXq/m4ycc/ZMK1H4y4ERi20H3qcVqv7W4NGRmZSYUnygljGRhQSfYV7bbrhzjybvH26b5CNkpcgsMIwJIMr1nIPIAjnmsV/MUImD8Q5ase8DG3882HbYtLcL2iAHVCy7BTo867ZIYMefSqi/xoDAKIPwliTkYExyyJ+Q+fy8t/L1LTsriNF1SzaNBXK5yANW3Tpj5V7Bw95biB0MqRI/p7javGbhJuGdRCbjMxJA5HVHXl61pOx+3L9iyptjVaVoI068nYF1wJx05V16PW7OLGM8dvRdNROz1/dr7sPo7L/Kovd3td+JBLWtC8mG0ztnnU3stItn/wDZd/8Adcr2TOZWWfrlrUpzTRT2miuu2Xz/AGOEu3SSTDjbUTqMZnJmnrPC2ngkMgBIZV87E5gRy25+tNWeLNtQrWRGTqEpcJIkSwO22PT3pHFcbquFkdlwAJwdobI5TPyjnXxuXrSeM4a0oAgzzOFaATJgjPwnp+Oe2bVlWi23iEHDEGD/AOLLnG0rv8jUOzf0a9GoyPvAEbCSRtucH261xOIKsBEmPuwGk8sgwQcYFNCyTjWBFxB5yZJLbbkFticbExtzFd4rjA6m4+XExrGpTq0iANUwpBInaRjFVpRnLsYDAyQAJnf0xg+vpUzsvtEDxNeSwmd8wZ36zJ3zFSz5DPD+JqLWwwbV8OmE1HlG3sI2irC/wkyzsFYxqUqpb0gTERIgRTX2i4dCq6MkbgHPQspAJIgRyEe9RL1lpAMgGSIUScEHbb+9TQmWuORHARwV6GVAz+eTmedKHFHn5TiDGDif61ScRwjJuDHX51KbhLgsreKkJq0hjOTnad4jltIrWtmlmWZ4lhkDDZ22gjP4UzZ4xW1SADMTt7egNVrcSCdjkAfMEZgR0rj3jLEMDO+AJn0qdpo92oyyNPxGM9QeeOfL5VJ46yUThgmrUyF9PobjacD2Oaaslbg5C5DHYgRBGkESWJABBMAGferrtCw5JVF1FbNtgNBZ40l2AjZFWWM8hVX4VvAl1bXeGvSGIS5qhwVZHMmMDmR/pqVY4z7NdbwX0MyhTrUFIIUxD6sxEN6YOaveI4IWOB4XiS2t2u3D5YPhA2o5ZDDTMEmMYqn4i0bz+IRrkGCoBJKLtGsAmBIEZ9a3usrTiL63uFfxCMX1Mqeq3BuOckCfSpnYXaYsoyhdIDag0IzAzJjUCwTlgb/eBqo7JKNw96Mee0wnzAZZBIPxbbepp7tWytp1A4i1ddS6kAt4WnVtpErJ3hSIBjOamNu9mU29Ov8AbKvw7hWDXWUhRbDnU2mYXT5gQCJPIkZwaxVzgfDdV4i2GYIbiW7gXVqglm8uBaBJZtemdOQSMs90e0rKXgrXDbM7wzZkwVCEBcR8Qf2Ow9N+x8PxKGVS6rQGJAltMEBoAn2OPSvTje+frjrteMX+yrr3Rat6LlxbYyD5UthCwGnTCk7gGN5IzIc7vdk3OJBRLSMy+U/vNBWDlipYHbHr+XpnZ/dZkZy9xSlwMCqJojVuVKwASPKQQcbHNY3sAjheJcq8sj3rZ/dyrKLjCRpYZPlO4AiMRnnlhMbLW5d+zW91OxL1kl7/AISmAAlsA8oLM0fFuMTMnOc6MrTfC8daulhbuK5X4gpBI/t60+Vr14SScON3TRFJZJrJ9ud/bNm54VoeI+plY7KpGP8AyzO3T1FXPZHblu/a8TUFOdSEyRBiepG2QOdJ1cbdbXtrCd8+6rfuntZt6vCZVHmBLsDspLSYAkkgnaKzXa/di5YRb3humpWJRslCGZMnnIKEf943gmvbOznDK2khgHfIM7sW/JhUDvbw4fhbimcxEGDOoRE4+uK43p49u3WZXenkHZRKI6KFYsjG4rAHyhhlfval3ifugwYrSdi9z3+zi8Hts48wCln1rIgGAYPOCCJ3iKr7S2CVL3EVMknAwxtkqFmSBPWcNnpJ4PvBxNlQ63U0ORgC0cKFUCCcQoAyVn8axjqXlbv4XnY1nird6TbxJlNQUDUdyEx1+gzWq7KM2z6Xbw//ALXKhdmdu27wDTEQHkFRqII5+WPZjUHuD2q1+04cjUrasCCdZJY4x8XTrXTC4zKav2xfatJFFLiivTtz0+dOIZiiqUVQs7EydsmSR8/+o1GsadXmBjouDPICdquO01tIdDOzR91WlZIwZJO3Pn7VH4fj0tHyEtIgmADuSPikbRyr5L1GOJtXmJLqSxI5SdjG3pTAJBMyGHuCM5qQ9wuzRKhgOuw5fz6U/Z4RnJlhMAAHONgOox+VA12WoJOqQg3I5TiZ5dflUwdkEH926lTEE7nVGDE4yPx9aUnZz2rgKmVJ8wwPLAwZOknJ3xipPZPE2H4jSZRCw04BGrnMdTz5T9M5X5Wc0WuGNtmt3ADpYjWBEwYOCdo2iMVHuoZAVfKDMiAVE9Z/GvXewuwjcUi5b4e5Ya6WVLoOpfKASvIEyCQdsZxFee9r9z+I4TiSoS2LV7WyRdBUID947iJUZx5xk1mZbaywsZ7ir8eVlMzuTIUkD64nGKZ46+2lbRuTbUEoASRsY9snl1PWrTtnuvxSEM1hgCJJXzJElQdQxvPr9RNZa7IvSf3ZAg9ADjAk7ycVuWM6VwBP5V0ISPbrUm9wLoV1jTJgzykxJ5R86kcHwdw/8skHZhnnpxG/y69Kuw32ahVw2uNhzAMnY8uXttWy7K7ca015BB8Szo1AqWCkQMwcRKkRJHMc6Juyblu5puIbQJAXUfKeuSdJ2mDMc6se3EReJuMDCHSAkDykKqnnBMjMczWd8liHxJVvDtjy6WYidhAMAAgiM/lTeh+HfX4hDHzrow2dSwG+6N8YkTSblrzTIIAgfM+/rtU24oe2AwmCV/8AGTBx7nOfwptDnCWg/DcQQPD/AHdpgEljIeBj57fjWdBk5+7gAjbaMe/Ietafu1ZZRxKsFINjyhcnylY5DPr71TPwWq4VDdSpxvPv0HP/AHSqOyuzyw1H4Sdw0aRIkxBJ9hkgGt8vetrSFLWrICavMY0iCVWIE9fQ1i+Hm3C5GBIPlyc/OOXKnLdswJYspxA/39I+tXus9ma2lrvU6cHcQ3W8ef3Lbn7raTP3cEEzMNA2xmrjhVDatJdC6pMgnxSCshfKY1NnoBVd2jdeYVSWHIITgxGw3qb4LXLdrytqtggSsR5iR7RJ+tPJdTayJ/dzjntOXDaWI0aoBgnSRgzkgbx/StH3072abIt2mi6yy+kgwpRtmHPY/MZrErbu28hTg7iMHqJzypPEWHuwXDkzk5mIEZ6bfStY9XU1KzrnaHwfDW3+J9Iz54wWHL552iofFb6PMTgAmFB9gRNTLlvw10lW0gkmVOd/586cfspT1wcEgbc9hmsbb053e7Wu2HlWKBdUwFESFBkNg5j+1XfB8R4lxGuXGeWUIGYkiWXXlmgTJwB7VllsNbuMBOANMHOZ2jnVnwMB0aSAGBicEgyZxWt8Jrki4utIckKoldXmgco9PaoT9pu5hivh4BVSonTnzcy3ttV7xg0FlBhVZhv0O34fjVLc4S2ATB949ttsbn51mZLpP4a+kgpvpPlBb4hEMDqEiJgcuWcVM7p9ujhAdJJmAdSxzyN5EGfwrO3LrzgLAGVnMAYJjJH4052M0OzCIkeXkZzME4xjM1ruu9s6bvi++d8ufDRNHKWnlvMdaKo1urzM++ifnNFa9Rn9nbGCNlhPlON8HHv0pEVreL4DxIAuQOekcummcGoD92mzDgx155A/mK5zOfLSiVyNqVbvsuxjM/Orcd3H0yWXfYZ/Ln/WuL3eYn4wBzJUj6A71e6CsucQ7bsx+ZipHZqnUHBgrkczPKKvbXZugeUBgAMkZmM/Wo9qzbMm7b0yQYEjmJ9jnryNTug9T7r8dZt+HZZy11ylxFj4taSCGidvX7pHoYvfDh7vE3R4dptKiJEBJJ1QNoIO/qPSsr2XxC+LadWnwlABmSiopgjO4Gx9BWl7Q7zCwiKk3GZmz5ogBDLgLMnV6bfKvPnbvh2x1Z/ou3x3FWVuDiyPCYFBpIYywuSkA4IBWJxE0/wfY3BX7IeXtHbBDKPjInVsSq5MgSNs0ji+zeI4rhLdxwDN/wAtu3Pi4VgRob7wOd9jsIza9l8eOEtuGsrbu6FBQr4bkHyglT8SGTDgnmNxSW65SyWsr3k7LtWChs3Ge24UhmAzIJxB6Qcj7w35UNu0BIBJWZg5nLSNs7n+9SH4lmt2rbERbECFjdUBnkfgprR0Me1XblbzwurXeK+qG2Lk2iukoyKwiIghlOI/Os5eVFwHgc1YGCPbE+4NSUkf3/qP50tAD5WAzy5mfakul7vtDv6CjAeGZIGkGIWSYz6x9KY4fhrizqUacnBO0YAita3ccPbRrQ8RimpkAAK+YgKCTBOCYx85pjif8OeJS013SyKo1FdaltIyTAbIA+fpW5kuvxV9zuFe9de2cvdsOigH75DaRJIAggEydsZmo3aXd7i7EPcS2QC1ttBOlCIEEgACREQT6waOHsXrZL2rxBGzY1Af19RRPEXEINzGrVpzBeIJ94UfMZq73eDizRjg+NYeU2pAOSJJkj8cCrexxiwB4ZAjAgf1/kag2eIbZlOrYZB5cv0ancL4JUtcuGydxqtMVJjHmWYM42rGU2zqpNm+pAKEQRjO3yrqMCJGTqaZJ9CPwqDZIuK2gBmVS0FlnEbBjLHMwMwD0pHZS3GXIZzuYBaCzNExt5QtY7eKHfsEsSQpBiRGMFs/Qjnyrt7sW0w+GPUE/kaBxPoR9etdYsRAY5+oqby+0RbvYFvScEmOR/LemX4QW58l4eqMY/A1MuX3GPxA/X6NQrTuHBZgd5gR0gATiD+ddJ3fNCE4hACXt3IIzrUEY25kz7HrSH43hWBAbS0ECQwA9MirVb87Sf170m5ZV90WesLnnz507v8A2wniVF5nZXBDMTgzBOYyetVnaPBkLBODuxHlUfM+wqRf7O/0hlHRSvWq/juB4htSi4Cm0TE+4M/hWpf1dqq7aKKdA8jSA+7exjkYOKd7KVlflEE5E42MT9KBY4m2jWwDpO4EH6etSuyjc1DxBj5atvX/AHrrvgTWuDlgdAn9qKlao+9Hy/tRXPuQ14rADUACectED9e9LN4jOgH1Af5c4qcCpH9f1iksR0/H+VY3+G0J+MufwhA6E/3/ACpxOObbQQSesRvmf1vTgdSeR9OcR7/n1pq/hgAYU9B784/Qq8fRCrnEEMAyj6hpMYnNdbiJ2APvyzTVu8FYABz1KxBmPvH+VAD6o8JfDiDkzO0ZJqcHCRZtINwMeaBGPTA65+c+gf4Xi9LaoDjoZiRMSek9DUW3wo9efoc75pVx1T4mA/P+tQ39N13L4j7Rbbh7qhbcs9vRqUhwUJYGcQ2mIiCGzkU3/iT2oLjWIaSodSwgA/BM/MH2mqTsrtHw7LBLy+azcKBfiBuOLRBkctBbpmdziL2jwoVLdudRQ3ZMEEzdYAkddKilvLpcv8olm4p5/Qz/AGpAcE4j54rn2PEAx9aR9hgHYzHM8tpNThyP6R0j2FcYemI/W9NKqRpMdN8R7zn+9DItsnmpH3cTAPICBy6VdK13c7t8WIt8y7c4XSVJxIwdfTfWelO2u+d3iEvq+hQlliQCSSRAKZ+8ZwANxWNUjMZJz0+n1GPenbMLqOJYeYLgn3jFSzTczscULy+lcVc4OOhppgrGFILDlzj2FP8AnXBGR1o5kQeax6zP6Ndt2guF+HPODSTdYzkdIpDudt99yN/arzV2vO7HZ9u/xPh35For8Q31GAuSCIydx/Opfb/B8NwvhfYOIuFtRtuPEUsoDKZlYkCTgkzAHKqHswFTcYHSwUEDeYJbnj7o/Gq/jHuFp0mD95Tkc9q3G9yR6fwPZipYW1FnidJJU3JUqNbErPmKnUx2OM1ju/XDNZvWwqKq3Bpi3kEyTMGDqjy4AmetV3D8fxFty1tmhskFQRlfNg85mrHju0zcThmk+LbJBOnfQVZDvvDEH2NN8tbxqt4Ps65e1eGRr5hg07MYAAMEQ2DUp+7fFhZOgxvDyG6QTH4wPwq77S7Rta7d60XF1Wc+UCGhjGpsHzAyN8SDMY0NjvFZ+yi9plTcKMHA1LOonfeIG3UUv4uOOPy82S6WwVYHeI/KDB+VO22j/UPQj+tenW+9PDKEFt7ZLjToGk9Y8vSfxivM+2L6LxF0NMLcYKAMQTO/LJ2rGt3SZYTWyzeHXFIIB2j8qTevcMWgkwMxrIER71G4hiJ0fDOJ6cs9flS4ac7Dl2yZ2BHTI+dUvalpQcLB5wfltNWvZyNevLYQoGIJBdZEgE7rnYHYHatAncvinUN+4YECDMwekha3jLCYvOzeflP1NFX3F9jX0dkPDAlSVJDACQYOCwNFdNHbTpLTsfl/vmnAsxAjrRbv8tz6fhUhR8vT9bVxtZQl4MTOpvwEx/uR86kJbxjPvv6VKAA9fb9TTb3hvG20mpu005btnnEegilBBTfjHH9D6+n6iuyd/wATz/of6VNGiwAZEH+1RrnZdtzJHIjeNv1+FLN8QI3HMbzH9M0jU05Pl5ief6+dWSmil4W3AB1EBdH/AIglgJjkZp5bwyZP1neT+ZpkoCQFz7cp5z6n9YynyjrG+8SQTHriBT3VJB2wTn5/lXGSY3pjUdyB054j+dKeYHIRIn+2amkOeF7/ACpDcODvvnf/AGqPcutyn8eX51xOK69MevtV1Q/4PMkj9dRQlqfXG+K7b4mAMb5g/OgXlJ9fTP16e9OR04OBEeuBSb/EsfiP8x9JpW4bSd/z/rio/gHmxI6jf8utJoFtl5EDM7QSCfx/vQ17pmdvX60z40GDAO+8zB9eYneuu43EAHAkRzPpjpvWtB9L3UAdfbpvtv8AWk3C2CPMPbpvt0FMLEkEnE7+30YV03F67kdQOhGOX96uhJS8Z6Hn9c70JePpkfLeP5gVDu8RGS2PXbO35+lKXiAdgBy9pEHPTn/Op2icSRAjb1M55+1OXTqUKRK6if8AyIAkzzjFQRdMGT7Dl9fb8qOZiRHIzjqQOkfl86mlPeGoIYfEDI2weufWaVxTB2dzMuzMfcnaOnIe1RFIHX55H6/pSRcnBMTsRBHrn5VrRunjbU7TG0e/vSXx94+8YppsHfYevLff86Urtt8J9cg/P9bUQrh79y1cF1CBcEQ3LBPQ9CQQTmtdwnezw0ZUQgypWYEnOrUQcmIJMZNYo8QeY9DnM/T+VKN44j+gMVasysbGx3uuMsuo1EmdO25jf0iisJe4hgYg/wDxB5e9FNNeSpi9rWuTqPlg/wBK5c7WtmPOJnn0/Wao+D7H1qjeIo1hzAyw0q5iJ+I6Nv8ArXrT9/u06GDctN5WKm2+rVC6hG2G5Gt+OM6Wp7UtmJdd/wDUcDFLsdp2d2dR7fhVNwXd43FQi7bXV8YaQU8zqJ6zoYx6ZiRK37r3ACTcswBJPidMnlkxTxxVt/mdn+IuBj++K7/mlqf+IoG3qP1gfKqu73WcF4uIVQOZmCxUNhV5kkQIzkHYieP3WeJF2yRo1mXgjALCM7T84IGQQJ44LL/NLI++v059Z570h+1UwfEG0QKrU7rXiSAbZIJEB5JgEmABsAD9PUTH7F7H+0Bj4i29JUebY6tXOeUfiKvjgtrfaVuJ8TSRGJ+tOv2pbG11T8jPXl7VVW+wZOL1uJUBvNB1eDByBAi7OYPkOOlLTsg1DdoIf+YAN/X9QP8AelW+1reBqH9J/HnWVop2QbD/ADKz/EH5++en0rh4+zv4g98nPP5E1kKKnjg1jcZZI/4i+0wPx2oPH2uTrEdTjlt+udZOir2RNNcnaNoxNxQZ5bQZ/XKh+0bY2uge0/TI22mKyNFPHDTWvx1oiDcXHqc9R89qbu8fZaBqA+e3z9jFZainZF0079oWiZ1gzg8v11pL9ooAP3gJG/MmNs/rl0rNUVe1NL5eKtGQTI5STMnH5Uv7akzrG2IJgTvis9RTtitF/mFuMMoxExkHOQOftTi9pJGnWII3HXfmcVmaKdsGm/zFJguMc+fPbl/vXTxdrlcUe/125ZrMUU7YNMe0be4KzHpOPlQnHWztc0iduR+U1maKdsGlbikj/iL8j6/P9GkvxVrJ1DmRk7/39PSs5RTtTTSfbLX8Q/8AyI/IV2s1RTtNCiiitKKKKKAoFFFB3Ud5z/XeuUUUBRRRQFFFFAUUUUBRRRQFFFFAUUUUBRRRQFFFFAUUUUBRRRQFFFFAUUUUBRRRQf/Z"/>
          <p:cNvSpPr>
            <a:spLocks noChangeAspect="1" noChangeArrowheads="1"/>
          </p:cNvSpPr>
          <p:nvPr/>
        </p:nvSpPr>
        <p:spPr bwMode="auto">
          <a:xfrm>
            <a:off x="3508375" y="168433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627"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3" y="1556793"/>
            <a:ext cx="4775379" cy="35769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AutoShape 29" descr="data:image/jpeg;base64,/9j/4AAQSkZJRgABAQAAAQABAAD/2wCEAAkGBxQTEhUUExQWFhUXGBgaGBgYGRoeGBgaFxwYGBsaGhoYHCggGxwlHR0YJTEhJSkrLi4uHB8zODMsNygtLiwBCgoKDg0OGhAQGzAkHyQsLCwsLCw0LCwsLCwsLCwvLCwsLCwsLCwsLCwsLCwsLCwsLCwsLCwsLCwsLCwsLCwsLP/AABEIAKwBJAMBIgACEQEDEQH/xAAcAAACAwEBAQEAAAAAAAAAAAADBAECBQAGBwj/xABFEAABAgQDBAgDBgMHAgcAAAABAhEAAyExEkFRBGFxgQUGEyKRobHwMsHRFEJSkuHxI2KCBxUWM1NyokPSFyRjg7LC4v/EABoBAAMBAQEBAAAAAAAAAAAAAAABAgMEBQb/xAAvEQACAgAEBAUDBAMBAAAAAAAAAQIRAxIhURMxQfAEYZGh0RRxsSKBwfEyYuFS/9oADAMBAAIRAxEAPwD7c8dHyTYf7XJiSO3koUl2JlkhXIKJBO6nKPf9C9bdk2lIMqejEfuKISv8pNeTiAVm7HRV4l4BnGIMc8cTABUmIeJMA2ielAxLUlKRcqIA8TSGAbFHPHkuluv2yySySZxz7NmH9RIB5PFdi/tD2NaXUpcs/hUgnwKAR6QhWj1zxUmPn/TH9qMlCSJEtS1ZFbJQN7O54Ujy6/7QNrUrF2mHcAG/KoMecFkuSPsxMRij4xsnXPaUKK0zip6qCwCKag2G8Nyj1R/tGTgB7Gp/noDvGF4LDOj3wVHPHz3/AMRCk96UltxPrX0j03Q3WeRtFELZX4VUPJ78qwApJm48dGbt3TsiVSZNSCLpBdQ4gVHOCdH9LyZ3+WsKIuKg+BYtvhlWh+IiFTAA5oIzZ3WHZkkgzkOLsXb8oMAWaUXaFNm2+XM+CYhWbJUCeYuIPjgAK8RigRVHYoACFURiijxEAFniCI5IiDPQ+ErTi0xB/B3gA5otFsMUJgAmJijmFJnSUlJZU6Uk6GYkHzMADzxGKBSJ6F/CpKv9pB9ILABzxMdHNABzR0dHQAflVcy7xeTtRFAaQAodmubUeIUk28q+URoZ2eu6E637TswHYzSEfgPeRwwqtyaN3aP7UdtUO6ZSX/ChyOGIl/CPnKVtZ/HiLwdEx2c86PSlxCCz1c3rptc6itpmDgQgcO40Jo6x7QiqZ80WtMXxa9YxBLcXf+YfMEViVyyM33v5MTrDtAb20dZtoWGXtE4vcFama9gWjM+1uXLE63PMmEU8S9nej7o5QLaeFYVgMTdsORtAhOKrn1+kAlyzc38ucFLDcfd4YBaJ3x2Mk0fe9oEJClFshwr6weYrCGTRr8vHL9oQi6L0yyza2cMStqDNZ/eUIomaa+H04QVQq4oXr+je/kCNKYpSThUK+bfP5RCZjGhMZ0yeoqJJL5/pB0TzS535+EOxNbGmdoMSduIIY1yIyO7N98Z0wk5mIAI5QCNDaekpkyq1lRzKiT6wvKmFRoXJNN72aEpkyvO2vGJd6CADQl7cUGlCD8X3hqxyMamz9b9pQR/GWQNVE+Rp4x5kgxImQ0hpn03or+0YlkzpYP8AMmj/AEO5o3Udd9lIfEocU/Qx8WSrMFhnEq2gvWGVmZ9i27rvLSCZUtUwD7xOFJfShJ8BGPtnX2YU/wANCUakd4+dB4R83l7WRag3H2IZlbbWrh9ODe7QnY8zNvb+sm0TXBmrY5AtTglhGLP2k2BOXs73ihVmCCTaBqJIreGmQ2xpfS07DhM1eHTEWbg8AlbSUuyingTWFZhMUWqkUIcn7atdFTFqGTqJ9SYClUK42vHdqfrAA0ZxBBSSCDQi48LGNnZet+2ISG2mZTIkKP8AyBePNKmE2/SOE0jPwtANH0TZP7TNpSBjRKW1yykk8wph+WPd9F9btlnJSROQhRFULISoHMF6HlePghmuA+XsxUz2YZa+7QilJo/S6Z6TYg8xHR+bZc1xQvwMdDoOJ5GMEe8m3gZxdGI1cctIYmbDocRqcL1oz0LPSFTShSQRq49bRzqSYVRJXWtRq1d1xDEhuFHcitKGw0gOMFy9/eprescEnIP73crtDAalpLkOQOB4ZfSBlxTE9KULm/ukchy92yzf3pD+ydGKWQwc5B2FN5oPpEudcw1EEOSz539mnhDCUGuZLUNvPWkbierq0/EpIF2Bt8vPKLHq9Qd7ezN4F2jN48NxuLMApD0LHcB7aK9heuVtDe5t6xsr6uTGcqyfJ68P1jFnSi/dqAb2B4hW/wB5RccRS5MQVE0JG/z844AEA153gPYqP7/vASGqz+vvfFcwY0jz+f15QRCmajNn+8K9u9w7WcOw4vURdW54LEHcaj3y1icdjzLcIAl8rQRMzI14/vaCxB5E6tQGtQUi61klgPUAbuPEwoUaW83OjCCSFm4vpu0POHYHVeoPO0WCkmymOhtyMXKgRoaE7sxQ1bh+kDmSzV8jVvWzxWYRd3qab9eGRihB48bxOzkgWY5g09bWjpk1L2+nzh2M4JOF779IqATv3i0WmnGSQwJAcVFWub7ogS1tamtPAMaxVoGTRLVyycAboe2bZ8cmZQFSGWDiD4TRQZ+B3MdYzVoZqmuVPmY6SVAsks9HdhWlcoOYJl5ajqDuoT4QVE9tR70MCAILEP7u/CKvQt5eVoBIbROBoa8bxSZK8ue/5wvLTS3u7091iftF3yzb53gGSqWDXxB90iiUCh8d+u+GSt93zEQAHGenvWDMITmJqQmg9BzrEIk7qZW9mGVgBwC6uECnLY1gsEAnBvY+eUQmvGCqU9gN7xVJANf1hhZdQAoQX4R0cqYNfUegjodgJmWXcnCRp8TaFu7zflB0T7uMXEqccDRr73bOCEhZAegajVYUYgFrw7sHR5qEgNUuBRw7g0pbU6R57lodNGaJIIxBOebs2Rc08fOOVIUk/Dz+hsbj6RtqISKjCzO9jfWhy41s0Z07asCqAs9Smqa2ffVucNTZLgW2NaMTTEkB/unCf+QMehlGUnCqWuaOKkBm/prvHCMmTtVCWSoWyANnFHejVgO1zSgk9mGJBF254hTjGc7k6Cj0qdnWpyZhCTXvMaccIA8dbvCQ6QRLSUKnKJTYIAB3d425CPNKmY2CHcZB2Tzu96Ws25VUqYMioEjWxbWJjg7v8Etm/wD4kUB8RN6Lwl3vUAPll8oDsqZc1QxEo/2pdstR6xkIklBqTWgpT5B+XjFhtAB0bRywtTSN8iX+IrPYyOqcuYHROxAaAX5qpFh1Oo4VX8JDitnuBHk9lnTEHuLUl60JFaGz8PCNnozp2aheJcw4Rdy77sLVPnGE1ipaSKtMcndWFp/6f/Is/wDSaQEdFqR8WyoI1ZQfStRds9Ye2rrRiT3Dh1XhZh83OfKDdHdNSQFErmLU4pcE2oCQ3u8ZcTFq2vyKkLo6vBbkSJqN+JxW9FF77ozto6ECT3+0GjpId95ls7mNDb+salsEfwiKNd6Gj5AboyZXT89Cj/EU5vU0uQ9TFQeL32xNBNn6HSp2mB9XSRTOn1yiu0dDTE1ooapqeYHpGhI6woWlp2HE3dV2YVWwJzcUp5wfbem9kQ38FKiR3lBIRUEM7Gz5Q+NiKVV37CpHnWUPif56ZxITmHcVAqATwu8ak3pqSQMKJiHzRMenBRMLTJ8osTMWBlhAfgXF7xtHG3QGUVKILj6hqW46xaRMKktdIL5VIpW1eFucM7RtcugShzrMKa6UCae7QtMnhrjlTSheka8W+gkGTJw94sBx+fusFw913DcaUhEKq6rHMuT4VFs4ptFaG3IZ+RtAptlaDk2U50Ipny3wurZ1cfVuBv8AKCIWCKuQwzD14UaDdshJFVtewtxf6fI2sRk5UxeXOYNYjfXyiJq8x709vGtNTsymONdq9wUP4XSW57rVhIqQzBhvIJ0zeBYqBxF0gXZvH5xKp4s78PdYZ2dIJLBKrUANHze54xKdmLkJwjPf4Uh8RAoiCVAGnqfWCjaDpybhDa2BrfcK3zOkBmzUAWBuXLvSusJ4yHlAGY9jTTP0hZSzVgSPPyh9O1BOST/K9aMzUpnAhtwN0Ad41JyyfhBHGWwZGKKroNIjCQ16fLhGqZ8ssRhIvkbPSvK4hSYUqIEsWD1t6v5NDWOhPDAmWdPL6x0GlbUlqsOafnHQcYMgwjYiVYsSiKADDW9jbWgMFmTJpFAklwUjERifKmdqA1j046n7TcTZL0NUzOdGp7eGUdVZzMucgkvbEx/pKaDcDHnOcdzTMtzyI2SYtAdOEh6ghQdrkAPStANYhHRagKFILEhipgAwpRjd8s490jqyUl0rlDUYSC9M2N+HhFp3QCjdcsEDMqbIgCgo7Z84bxl1ZdxfNngv7kWzJsGo9KkVAI9ILs+wzUg4klWTOnM6Wfw5vHq9p6tTHARN2cpSAwUVPnR2JItvvzLs/VqYGedKUak97eWApvu0Q8VPTMhNo8t/ciVVSlga0Jpq1S8XldGoBrMLi/efdwr849KvqvOJ/wAyXxx15d3drHDqhOLgzk1zCiWrkFA14mFnXVk6GCnoRLfEDrQb7wEdFIIYLDbjd9zm/gY9LK6iZlaXBp94jcDRvD0gqupZJftEg1IYmh1GJyPHnD4qXX2FoeUT1fB+BQL5gg0G8Uz/AGjv8MUZyRoUu/h89I9ds/VBQd55rklmy1rDX+G127V9KDddlDyAqxiXjrd+j+A0PCzurxLAKIqGobeUcOhSD3Sl31rzwvcx7X/DKqAzmawSAMtCo1b5aRRXVByl5imGXGpL4nfyhLxC3fo/gdo8eOh1qLHCTm2tb0pwrAUdBLJ1uQNN9ntT1j3h6rgWWpndioNmDl78ogdWw4ImMaPVJOtzS+6E/Epb+gWj58voGeH7qfAu3xUBFuBiu19DzFkMwpWrVAAxUB3Xj6JM6uKP/XmXLupPHIe+QhY9VSL7QA5ejA52ckDmDnFLxce0xOjwKOriwzLT4HnTh6wwnq8RbCov8RLtcGtBHuEdVgGacRRgcaXb8nt45XVdhScbWKkM5/8AbpnS0L6xPf0BUeA2rosiodP9Io9bh6c4lPRSjmaE0yNqUt5R7pHVpTjFODPksP4hAgsjq+kKPfSQ2akl7lszvtnfRvxce0NUeGR0UHootV+8Gd7DMnLlFk9CBQUrGEs7ua2dwwA1+eke4V0AA6ipCiNMIIsSATSpAvrfOBTugUKTiNCx7owhVaEAgsCaB353MJeMj1devwGh4fZ+iQ/dIUBk7fLf5wVfRWFwcItZWrNXP4shHtFdBJId6Xw4XvqKuRu33hRfVhJW7a0wzCKDKuF6M3rD+si+oaHlpPQveGIlmuBRzS5rbNorO2EodMuWAQQxJxPW7Jc1r+0etT0Osnug0FQZcxII4rN2yrnQxMjo8jCWW6j/AKKvuswIKhgvc0vch4f1S3KpHkvtU8EEBFLlKE13KcOLnS+sLTZSiDjx4S7gBw4b8T1prppHvZPQmIKw4wCGZUvDzZSwrRj6xEzq6VMFKcCtXuwAfvlwwFC8T9Thg0fNThthJ0BBAyNWYezFUzV4gFJIdsLBhlcZWZyI+gL6Gxggyh3DcoUl2cDD3XIvZ7gwf+6SrACwIFGSSLuS5SO8fYEavxOGhUfMVkKLpQcIys/MUc1+cV+zqS5wqAIFHccy26PoczqmlanWCNClJJILUNWuNTFf8IpAZLMQzlLKFy9lA5XfhAvF4e4UeElznDd1wWwkMMmL5tWscdpws5oWrdxrV/lHuR1ZWCwAApVk5D/cH8BziD1OxfFMQBphqDxBD513xX1OF1YHhmUuqWUNTf1MdHqJvUoYi4WtrKBQAR/VMeOivqMPoxHv0bUuz13Ae3iqtpP45leHzBhPtNPflEibxjwHi+b9WZ35DaJgN1TCDkSn/tiVlB+JJPEA+opnComjWJE32+kSpIMzDIEoUCW/pA/+sWGDJuaAfkICFP8ApWLJW2tPY+XsiKdPUedhEpSDcfk+hiQhH4nv90eHCBhe9/m/7p9tFZs1jufyZOX5vAaxTSqxqUg5lp/EPyCJCEjSmia+sK9rXK/gffodwNVqIyZsveWXjpE6BmY32aDmn8t+bxHYp1H5SX8VXhTtd/68Yj7Qc6enKnHwiG1sGeQ+illAcEhokzDkofl+ioR7cZ+/bHwMd2nv3aItE5mOYjmrwdPoYq+5/wCtX0hPtfYiTN3iFxFsPOx0zQboen4j5t6xwmoIrLP5y3rCBm+/Yju1hcXb+AzyHhNRnLPj+sW7aV/p24fWM4TYnthC4rDOzQG0SspY98o7tpf+mNfdIzzN3+McZuvlBxWGZj3by/8ATT4f/mJTPRlLR4fpCHabzHdrviXiMWZmgZqf9JHh+kU7RP4EvuoYR7Ue2jhMHv8AeFne4WPduPwtwKh6KiRtOj+K/wDuhEzt/vjFFTN/vnCzy3HZoHa1anxP1iv2pX4j4/UwkJmpJ5J+UcZg9v8AWDNPcLHvty/xRH29f4vKEBM1Zuf14e7QZvCFmnuwHvt6/wAXkPpFTtq/xeQ+kI9t79iIM2HmxN2A2ral6+Q+QgfbHU+cAMzfFTN9+xC/Uw1GUTiLH0+cdCuPePOIi1LEXJv3EMps7PyP0jlBsqe8oQ7QghnJ4fW1CKRcD7qlO9AMuG86xta2ChoLADsw90p6D0iUmnwnK9DXV/frCiTWpxGuTjJxawi4O4gah95fgcszEhQ2+8Zb9z/tc7neTNOjgeZsW1LnCNXUYSM0l3B83D6/zEPTKCoNaDNmBarUF/up8YpMdBVrI1fvW/kD/wDzIHJortCiCWNEhR/IJZ+R93FJmF3ozCueGWXUTxNIHNmkrQgj45c0kUtMcseVI0UU+ZSQ5NUEkvZiW3CpbilZ8IpNW1Sah3pdg7iv4e83+8ZwuZ9ll/hlzDax7ivJn5RZbAsVEMoIJexNZSqfl3vEMTRd9/tgpt5Zi+YqK4gbmlvB9zi360Yh27qyZgszO7AO/cLqQHzSe8niQKRVS2LKYVDmrOpiOCFmoP3VeELmKhgHQPozG9rBsvTKOC3qB4emv7eIpcx7AmlgK3OIYRdQuUi9CmrwwA4oHvmHIuCGoQzV31GcS8PSxFBzp5cfWOL+77+cSkZN3qcPWh91tEqIGfJxxanrk+URlEDB38vfug3xJJ0/S++JC82/Y6nI+6wMt5jjq12/esKgLBXP1jiv37/SILUPtn8+MQpNbhn3aWtCoCe0H7V9H9+Edj4N78YHjG9tcuL6bzFcWh8bcmrzh5QCImUf6GLYhpFUn2LRDZ356+fCCgL9oH95847tH9j5RUoBGnOIKBkRz4QqQFirjHFbajzigB3V3++UVx1y+eeXvlDodBBM3++UVxn94qVjQ7j53itPfq8OgLFcVUvKBrLa7tYjtOGXnFKIFlLPv3ugSprZtxipmiz7rEmkUKt/Kxy98I0UQLzFm9PfKKY+HjFVDdwr4+/rHYN9rsPr8oqkBxmnf4COixRo3iR6R0GghwzC3dAoWIfzp7NOVgs2DE51oOO6ooITRMeoYNQUPdtvrkPJ8oMF0YAVsDm5qTUkQqKLy5hAclya135lzZrCCImuQzMQ4BGhPfVR2zbhFMLjV7ipKiwrWw3RUJUASsn+ZQ4uEJOYZ3bfAleoDKFYWwpU5UpnzJvMOoZm5bopKnUSAWqpCHPEqVvNLU84hiosXBIqa91N6ZOaU4aREoA4TibESlDDKxVTKlmaj8KTtjRcnugB2UTKBYAgVxEPnS43QETAraJqks0uWU1BoQCGez3tDCEhDFKjhQCAxIxqIDuxrUg53jPEkJEzunEtYCqKqHH3natfGN4p5XWv/e/cuK7+4zPThSoAt/5QE0aqTThV6Raesqxszqly5ge+KWRkToORgXSCjinoTfsw3CrpLW8axeSp1JokJXK7OwBSoO6c6fQc8r5d7MXSw85YxnAGUUielsikALTY0I4wSYEqShYYowElP4pdThFPiQpiOUKHayME1vgBlTQHoCzLSLEfXdFZUwJSkOMUqqWbvoLEhIzo/PjDdLvvtipjCGFjjJSFKYMZiA2GYnVaWY6jk8Yy7gufjGEO4oMSNd6f3ikyWXaWRlMkqZhk8vnplSKiakpBBwImKuD/AJM4MSKlmNd14jLYUHbECzJVQhQDgh3ZNbX7pbc0UK1fy+JIoPuvnkReBq+/iB7pBmgP3SQD2qPBzn5iCpwqZJuRiBH3wKBSSbKrX28OGoqB4jlnp4fVxQ8YgKGT6ODlqOGmWkMNom5DHV/xZpIf0i69kL0oS5YtUFnFKFqVHnBkYZRVKmJuKu7CpFKtnS4iSt8+dPbecSJXeYllM7ZMdDmxpUCBqlsb0A4aX0aIca5hR3b0rbUaEelw1bRJXkzcMrW5ezFVyymlQHexsOF+UUlpLso1clt30ZqQ6QUWC9Q441rfSKiboA7Z0bS2/wDeORLeoO/fnT94mXJf79A1xem4uD+sUo2UkV7bUs7X5fOO7XXyy9/OJRIuQXS2eodvSA4Dkl6jVi/xG9dw+sPKgyhUrqa+e60cpfEi/BvWArlmmFgM2F6NfjvfWKrlqP3SQDZsqPfiYeVBlCLUxqWiq1H7xDHOvCKksCGI4kcdIHhNqF6u1LNr+8NRCmETMLktTV9eGTRIWKgZNkc21vAlFQY4jwHr71iiZqVD4VXDkOCeJzH1ilCxVYcTRlUZ8X0vr4GKmYBVm3eT3YR0uvwqDh3FLMcm9tFU7Mp6pIrbLLe4iuH1DKCUoOa1ZxUt+0EcgWJ4XzaG5ewJdNAKaE00qS/OJl7P3T3a5NQEDVoTlBdbBoSXJU/wH3zjo1ZexjSufeN46FxsPzFQnMSkAKIIBAZxUqPN/EQRSRLSSojExJO64toIrs6FJAmrABciWHrQ3wkMBRuTmD7LsiZ8zGv/ACwpa5lGSpVSJafxWfkHjZYWd5eunoFFJL0ILrmkBKdE5Fzurw82JezoxEV7LZ0jFliWcsWrurgRzhO2pCV7WUtMnJwSkpaiA3eAa5IAGgFI0JmyjDJ2FI76lmZPIu5AUutKBBSAdyReN4+HXTt9PkdCEqQcKL9rtJRa4lk4QRpQlWkac2QjFPUkMiQgS5WiSruvlUN5w70ZNEza58//AKchAwjeQRTTug+I5prQfsgb4tqnYxwKgzeDtvjXhKMG151+36V6t2OtA8mQEnZZamdTrI3kYvIH6QTbtmB2gIApgJOmVfKGdtkn7XICWPZyiX3UT74xKyvtphUkD+FQ8DcuKX8jHUsBU1tJeyQzzSNlCh2rkhylOd20GsNf3cCopZsICnsxDaC3nwiuzyCrYiSolphv952G43t6xrz9iw7Uk4ie0ChewSk0tUfWOKHh1S0/8+9oFZhTtjTU0aZQtqH4Zb4TCUoAWf8ApjAaXHPi9Y3U9Fjs5ksK/wAtQUNQGBYNax8oCtAARMFQaKGuT+9YxngVz2/Gj+RoyTLNZb4QDilLFwfwnxPjWCGV3iWJSoET0ZEs4WlrG2kMytmGNUpVCC6S/MDhw0bjOzqJBcOoFi+YBrxoIhQadPdr9+9V5jaFpeykMAtlD/KWq5BHwKdnFIakSSySAw+8gXQr8SW33A36tAgXAKmKCQEt907nNPKkFmbMQsFJZSUYioUCw7M77yfLOFGFpOu+0KgqMaSAT3wKKrhUHNC9iwjlbKpPfUTgBdOqXFRwtFdoWVoQWupIUBkT96lb+hh/Z5wK1uolISkAb/4jxtHDjLTfl6BSEMJUSmagJVRlavRweOUA2iSUuCXS1FVcGoq93+UMmeSEF3xVIe9Ui3GuXyhQzAlK1B3F037pGJ6HeWrpGGJFPkSyOzFwe6WIGeVRpw4wOalIfGMgH3m71zrUboshyFXLB07wCQUnc3rHSdnUuiksVYQxOTEG3LyjFQb5BTKy5YK2Cgd1xcD5iOXLZhhAdhSneFTxNRF5Gzssli6CU7mBYFn/AJB4b4JPkqDq+7jPIhgM7ljXdGnCbTDUWdIBCjUNlc5k8n8IEqaLJzD+IGmYDQxgTiTixYi5NfiBKU8D8XtoYlSpeNI0aj3omo8NYawG6QUILWSzXz32bJ3fzhlEosknuukuM6Eam1chBZ7CX2jKLJQSzBqObHWKbBtkuaQynGAhjYu4J8MPhBHDyupdeo9EX+yqILpHdYOcvhJuKgsYWXsxKsJD90FyP2yjTX0tix4El1EYno1Gz4esDRMUs95ICmajvxfWNeJgN1r3f8D+xlDZU1ZQoKAAWzLX5PDEgCmAa+Nya1uYYRsSE1CbhqZuUu7axZSdBS297eJIHsxyuU2tBU2Z/bt8QS9aM/M+cHE4aHPnWDL2UYcTO9eAPyvEqSXd6P74ZecZSxHVBQKSXFrU8IKONL++cL7XNAufdfl6QulVPiofr7ERlvUBr7RuMdC8hyKkPHQOKJtipnGapCZZBVMUUyg1AVliWuE0dtADGwOjR2snYAVYAlSpqnYqBrMN6Au1NaWLW21H2WadoKSScCZaP9NAoM/jV8yKgQfYStE7tAE9tPxDCasEAlKA7sKKyqX5fSYeAovK916dEConYNnE7bFkpwy9mDJS1MaAUADcGfWo3wfoLaEqTtO3KYqJWhL2CQxPiQHp92EulOj1ypUqSlWKbNmF1MHUWWVKUwyqp7+caJ6PCFbPsksfwwFYwS4KEhKn/qLD80axw2n+/q38DSJ2VPYbCE4f4k8kHXEvuprmwwhoL0vsz7RsUlLYU94ilBLwuCN+UF2pfbbZKlswkErUzNUDAd1X84LsCTM2pa1OeyxITxVf/hg8TFKC/wAVytJfZav3KHpexjt1Tc8ASKZOT8hA9sn/AMOapqgEDew10reHNnUkhSt5Dnd8oDPkgS178RLe9BeN5RuOnmUebkEjYEqdPxFRJF2UdKPaugManSfdnSFk93ERb8SSA/jGV0fPfY1y0itgHqcdaPUGopwgX94GbLJd0pWCl6fdQoO+jkWy3xwReWCX+sfWJHIel9zaZySostLhRZnGg0vujKnS8EpcgKcAY0rB0U7FuWkDm7aV9lOPxETcRHxAJ7qXPN+LxmdGpWZalhyTIZhfFMLiwd2B5tGOI23S5a+jVhb6GrN2lJlJmg98AJ3m3nWBDb09sFgOlYCVtYEhsvdoVmbOoySGwlS0Cu5IUo7wK8wYWkSQpCBeq1Yqk/w0gpcl/wACr5ne8c8lLR/b1Qaj6SlJMqyCkqTuIdvSBy9rPYKD1AUgHMMApt9Xgcp1SzNCT/DQEi9XKqMKZ6RqL6JCJkkoB7yyVgjIpRiubg+6QQwpS9vd6hRnfa1JMtruguWDd1VcuH7xfHhK14mKlNu7rh/BXnDO1SQFhFCVJDVzQUp04V3G8V2kDGoAukrSWNKKBd9wf20J4Uk676hQGQtWDCT97cKd0tWoqD+kV2NRCVECqg9K1Siz8QTBZJUEoSpILFYpXCRV9HgXYqWlCxQB0lNyUkAnR7DziFCTa7+/5BUN7ZsxQQpn7i1NVRJCSRRtQIJUTApnGFWZFe6kUFbBfjxgonpI7xLpzen7RnK6RA7r0fWtPZipYmGnp+4Wg3SDgY6u5YPqgqHEuU23waatISAoXfFo/wC0JztqSLVcuDc/CBTk1BCM/a8WILdgRQb6DkXPKMcTEbdQ5bh10NecZagKYgEkGtWJSabqeQhWXMlJTSmID4jYc/d4yytAmAuWIIKnJSAxaoTpfP1DJSp6oTgAxIObFy73Pd/SGliyu29S0tNRyYtyau6ap8i1d7toIFJkpUXQnvNZLiuYdms4rqLCsBTtQJS4cFraCz+mlTaNfYTQ4UsbOb0cPxpEKKhrIaAiWHDWzaoH0u/BzlFJEw40pOrcWr4elI1MBq+ZfJolJSalwH+WbRGaN5Uh0XWpNQWq3Fwa+vnCiprq7rEMBQg6UbIt4RY7MhRcEqKKb2IerliaPYQDaACwLEDWiwb2al8iYqWHLLmbNMrqwk7aWoQw31pw8eDQntBxOkFiR8zaL7SHqS+VBuvz9YQmTSFltOXLifWOdpt6GU9jp8gYSJi67vAN4xTElJwJq9W+ghjZyFggpKszvHPh6weTLRxoLlstY0Sdak5NBNOxqP3TyJ03GhjoMrbEgsH5Ex0UpKuTH+g0Nq2abNQnaZhQJUpJWhJBfGhSmUXawtxzzL1TkdrMM5a3WhJCUnLtGZW9wlQobcI0emJQOziVZDJDDR0BvPyEA2NI7daQAElEtJGTMVN5nlH0OixV30fwTlRqdHSUTBL2lQGMjEk3Zxhpyz3nWI6UmJCJjKwTVIJC7NZuXwjwuY0JOjUFPCPLdbFEzkocgKQxYsWK5YNY2xnw8O+Y3yKdG9IKGynalEGZNKSu47qXCQC7gc6E84pK6YUiUQF4ZhHavc4VE0UGYmgTuJahhDrEhMvHKlpCUBUoMKXxP4xXaUuEeFzbGlLDQACnExyzck8t9P7IZ6vZukUfZcSvhViCn/mCjR76QXo1zs0kTEkzFyklSSbqwjECcq3jM6LlANLbuYQtsgSFHwqaGNczCdoQCaAK8wfoI6Iyqr8kWZSejlSUEv3yQQQLqALBqUDOz+QhRHReDZzLSVYglVzdVMSnYfhNd++PVbQkYMTVALekKTZAxEWZrXY3EE8NLkOjyux4ld0JAIWoAmrpwAsOb3yG8xpJ2d1IAQoD4izswDJG85NeCbGXCVMAe0w00Yn19I0JfwncWHAARhCEWuQIyJexJTgxEulK1Fn+JZOujGkAm7IhBWlIHdQEpLlh2qlXS/toe2macJyc1bi3pCkovNW+eB6D7tR5kxbwllrf4/oVl5K+yExCahK5SW4tw13Q3O2jvS2q864D0w7uMZG1OrtHUf8AOypZEsjwJNYZ6d2gy0gJYd5SuabN7yEYTaw4y8vkVhdlkAJExahjKCxINHcmvy4XjI6P2wKQXqQlO4sj/dwFRqbvANn2tcxQKjmRTcEteLnZhLZaXcrUmpemFR9UjxOsceJ4xWllqvw0Ci2Lf3gpUwM7FRAzFWD7vCLS9pm4JgbDhxNoQm1cqm8NGSlNQKtA9onFWKwoqoobCvGOFY1PRC0sy0dILJLirp5hVKb7eIhTaErG0FDE5vkcdQAaZ0fWJ2qaUqkEM61BJ4KOEsLWpaNfZNmDJWSVKYhybhFA+W/jZo6ajhrVcx1SFej5dfvEAZgW0pejVFOMM/ZwtVSe8SOAp+lYan7OkOBR1gHlhAbS5iNiQGf/ANMK50HzjnxXU20KwuxdGJlpJUorcA1sGYnxIfTkYdCUhGQChbJiMhlnaArUbPp5qi6zQChdgXAiZ+JnK1HRFRQWTskmWnu4WNG5AN5D0jk7ZLRYAfiqGBJ1s75QsuWCD+mZJ5Wyjjs6QopAoLUGXseA0ilDNFykzoUEK7RthJOBbPUKI1rTyygCp5Jw4qluFLGuYe8VmzCyhw5WFIT2vurpofSJhqzBzd6GwNpwkMXFjoa58vCBbVO+8fbP+8ZoVilgm+MeijDqpAU6S7UHi0JxqrY9Wih2zEwTYlv30FD5RdcualXwkvnhJTTWhFvdYYkSEjCAkOzvn9MhDYqfekOUsODqi6jHQogKQ9E3ySAfpCG2SFiYVDFhIDMl0uMndgTlGiTbi0Wlz1JJY3vvpGax23+rkS3fMzpmwpUXwDfx8Y6NaRNLZeEdE/UVoPMf/9k="/>
          <p:cNvSpPr>
            <a:spLocks noChangeAspect="1" noChangeArrowheads="1"/>
          </p:cNvSpPr>
          <p:nvPr/>
        </p:nvSpPr>
        <p:spPr bwMode="auto">
          <a:xfrm>
            <a:off x="3660775" y="183673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482604" y="1423470"/>
            <a:ext cx="5441942" cy="1514261"/>
          </a:xfrm>
          <a:prstGeom prst="rect">
            <a:avLst/>
          </a:prstGeom>
          <a:noFill/>
        </p:spPr>
        <p:txBody>
          <a:bodyPr wrap="square" rtlCol="0">
            <a:spAutoFit/>
          </a:bodyPr>
          <a:lstStyle/>
          <a:p>
            <a:pPr>
              <a:lnSpc>
                <a:spcPct val="110000"/>
              </a:lnSpc>
              <a:spcBef>
                <a:spcPts val="300"/>
              </a:spcBef>
              <a:spcAft>
                <a:spcPts val="300"/>
              </a:spcAft>
            </a:pPr>
            <a:r>
              <a:rPr lang="en-US" sz="2800" b="1" dirty="0"/>
              <a:t>Calculate carbon stocks in the other land cover classes just as was done for forests </a:t>
            </a:r>
          </a:p>
        </p:txBody>
      </p:sp>
      <p:sp>
        <p:nvSpPr>
          <p:cNvPr id="20" name="TextBox 19"/>
          <p:cNvSpPr txBox="1"/>
          <p:nvPr/>
        </p:nvSpPr>
        <p:spPr>
          <a:xfrm>
            <a:off x="6384033" y="5126073"/>
            <a:ext cx="5641742" cy="1514261"/>
          </a:xfrm>
          <a:prstGeom prst="rect">
            <a:avLst/>
          </a:prstGeom>
          <a:noFill/>
        </p:spPr>
        <p:txBody>
          <a:bodyPr wrap="square" rtlCol="0">
            <a:spAutoFit/>
          </a:bodyPr>
          <a:lstStyle/>
          <a:p>
            <a:pPr>
              <a:lnSpc>
                <a:spcPct val="110000"/>
              </a:lnSpc>
              <a:spcBef>
                <a:spcPts val="300"/>
              </a:spcBef>
              <a:spcAft>
                <a:spcPts val="300"/>
              </a:spcAft>
            </a:pPr>
            <a:r>
              <a:rPr lang="en-US" sz="2800" dirty="0"/>
              <a:t>The IPCC has global default values for Tier 1 calculations but where possible using local values is preferred</a:t>
            </a:r>
          </a:p>
        </p:txBody>
      </p:sp>
      <p:pic>
        <p:nvPicPr>
          <p:cNvPr id="3074" name="Picture 2" descr="http://upload.wikimedia.org/wikipedia/commons/e/e9/Rice_Paddies_In_Aizu,_Jap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82" y="2979543"/>
            <a:ext cx="5143691" cy="38577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05061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24950"/>
            <a:ext cx="10515600" cy="5417389"/>
          </a:xfrm>
        </p:spPr>
        <p:txBody>
          <a:bodyPr>
            <a:normAutofit fontScale="55000" lnSpcReduction="20000"/>
          </a:bodyPr>
          <a:lstStyle/>
          <a:p>
            <a:pPr marL="0" indent="0">
              <a:lnSpc>
                <a:spcPct val="130000"/>
              </a:lnSpc>
              <a:spcAft>
                <a:spcPts val="600"/>
              </a:spcAft>
              <a:buNone/>
            </a:pPr>
            <a:r>
              <a:rPr lang="en-US" sz="4400" b="1" dirty="0"/>
              <a:t>Rank the following land cover types  highest carbon stocks to lowest and justify your rankings</a:t>
            </a:r>
          </a:p>
          <a:p>
            <a:pPr marL="285750" indent="-285750">
              <a:lnSpc>
                <a:spcPct val="130000"/>
              </a:lnSpc>
              <a:spcAft>
                <a:spcPts val="600"/>
              </a:spcAft>
            </a:pPr>
            <a:r>
              <a:rPr lang="en-US" sz="4400" dirty="0"/>
              <a:t>Tropical rain forest</a:t>
            </a:r>
          </a:p>
          <a:p>
            <a:pPr marL="285750" indent="-285750">
              <a:lnSpc>
                <a:spcPct val="130000"/>
              </a:lnSpc>
              <a:spcAft>
                <a:spcPts val="600"/>
              </a:spcAft>
            </a:pPr>
            <a:r>
              <a:rPr lang="en-US" sz="4400" dirty="0"/>
              <a:t>Dry forest</a:t>
            </a:r>
          </a:p>
          <a:p>
            <a:pPr marL="285750" indent="-285750">
              <a:lnSpc>
                <a:spcPct val="130000"/>
              </a:lnSpc>
              <a:spcAft>
                <a:spcPts val="600"/>
              </a:spcAft>
            </a:pPr>
            <a:r>
              <a:rPr lang="en-US" sz="4400" dirty="0"/>
              <a:t>Flooded rice paddy</a:t>
            </a:r>
          </a:p>
          <a:p>
            <a:pPr marL="285750" indent="-285750">
              <a:lnSpc>
                <a:spcPct val="130000"/>
              </a:lnSpc>
              <a:spcAft>
                <a:spcPts val="600"/>
              </a:spcAft>
            </a:pPr>
            <a:r>
              <a:rPr lang="en-US" sz="4400" dirty="0"/>
              <a:t>Mangrove forest</a:t>
            </a:r>
          </a:p>
          <a:p>
            <a:pPr marL="285750" indent="-285750">
              <a:lnSpc>
                <a:spcPct val="130000"/>
              </a:lnSpc>
              <a:spcAft>
                <a:spcPts val="600"/>
              </a:spcAft>
            </a:pPr>
            <a:r>
              <a:rPr lang="en-US" sz="4400" dirty="0"/>
              <a:t>Natural savanna</a:t>
            </a:r>
          </a:p>
          <a:p>
            <a:pPr marL="285750" indent="-285750">
              <a:lnSpc>
                <a:spcPct val="130000"/>
              </a:lnSpc>
              <a:spcAft>
                <a:spcPts val="600"/>
              </a:spcAft>
            </a:pPr>
            <a:r>
              <a:rPr lang="en-US" sz="4400" dirty="0"/>
              <a:t>Corn field</a:t>
            </a:r>
          </a:p>
          <a:p>
            <a:pPr marL="285750" indent="-285750">
              <a:lnSpc>
                <a:spcPct val="130000"/>
              </a:lnSpc>
              <a:spcAft>
                <a:spcPts val="600"/>
              </a:spcAft>
            </a:pPr>
            <a:r>
              <a:rPr lang="en-US" sz="4400" dirty="0"/>
              <a:t>Orchard</a:t>
            </a:r>
          </a:p>
          <a:p>
            <a:pPr marL="0" indent="0">
              <a:lnSpc>
                <a:spcPct val="130000"/>
              </a:lnSpc>
              <a:spcAft>
                <a:spcPts val="600"/>
              </a:spcAft>
              <a:buNone/>
            </a:pPr>
            <a:r>
              <a:rPr lang="en-US" sz="4400" b="1" dirty="0"/>
              <a:t>10 minutes</a:t>
            </a:r>
          </a:p>
        </p:txBody>
      </p:sp>
      <p:sp>
        <p:nvSpPr>
          <p:cNvPr id="2" name="Title 1"/>
          <p:cNvSpPr>
            <a:spLocks noGrp="1"/>
          </p:cNvSpPr>
          <p:nvPr>
            <p:ph type="title"/>
          </p:nvPr>
        </p:nvSpPr>
        <p:spPr>
          <a:noFill/>
        </p:spPr>
        <p:txBody>
          <a:bodyPr/>
          <a:lstStyle/>
          <a:p>
            <a:r>
              <a:rPr lang="en-US" b="1" dirty="0"/>
              <a:t>Class Exercise</a:t>
            </a:r>
          </a:p>
        </p:txBody>
      </p:sp>
    </p:spTree>
    <p:extLst>
      <p:ext uri="{BB962C8B-B14F-4D97-AF65-F5344CB8AC3E}">
        <p14:creationId xmlns:p14="http://schemas.microsoft.com/office/powerpoint/2010/main" val="500313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600"/>
              </a:spcAft>
            </a:pPr>
            <a:r>
              <a:rPr lang="en-US" dirty="0"/>
              <a:t>There are two different but equally valid methods to estimate emission factors</a:t>
            </a:r>
          </a:p>
          <a:p>
            <a:pPr lvl="1">
              <a:spcAft>
                <a:spcPts val="600"/>
              </a:spcAft>
            </a:pPr>
            <a:r>
              <a:rPr lang="en-US" sz="3200" b="1" dirty="0"/>
              <a:t>Stock Change method: </a:t>
            </a:r>
            <a:r>
              <a:rPr lang="en-US" sz="3200" dirty="0"/>
              <a:t>Estimate difference in carbon stocks before and after land use/land cover change</a:t>
            </a:r>
          </a:p>
          <a:p>
            <a:pPr lvl="1">
              <a:spcAft>
                <a:spcPts val="600"/>
              </a:spcAft>
            </a:pPr>
            <a:r>
              <a:rPr lang="en-US" sz="3200" b="1" dirty="0"/>
              <a:t>Gain-Loss method: </a:t>
            </a:r>
            <a:r>
              <a:rPr lang="en-US" sz="3200" dirty="0"/>
              <a:t>Estimate net balance of additions to and removals from all carbon pools</a:t>
            </a:r>
          </a:p>
        </p:txBody>
      </p:sp>
      <p:sp>
        <p:nvSpPr>
          <p:cNvPr id="2" name="Title 1"/>
          <p:cNvSpPr>
            <a:spLocks noGrp="1"/>
          </p:cNvSpPr>
          <p:nvPr>
            <p:ph type="title"/>
          </p:nvPr>
        </p:nvSpPr>
        <p:spPr/>
        <p:txBody>
          <a:bodyPr>
            <a:normAutofit/>
          </a:bodyPr>
          <a:lstStyle/>
          <a:p>
            <a:r>
              <a:rPr lang="en-US" dirty="0"/>
              <a:t>Methods to Estimate Emission Factors</a:t>
            </a:r>
          </a:p>
        </p:txBody>
      </p:sp>
    </p:spTree>
    <p:extLst>
      <p:ext uri="{BB962C8B-B14F-4D97-AF65-F5344CB8AC3E}">
        <p14:creationId xmlns:p14="http://schemas.microsoft.com/office/powerpoint/2010/main" val="3419674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30879202"/>
              </p:ext>
            </p:extLst>
          </p:nvPr>
        </p:nvGraphicFramePr>
        <p:xfrm>
          <a:off x="345536" y="1080001"/>
          <a:ext cx="11615227" cy="5575151"/>
        </p:xfrm>
        <a:graphic>
          <a:graphicData uri="http://schemas.openxmlformats.org/drawingml/2006/table">
            <a:tbl>
              <a:tblPr firstRow="1" firstCol="1" bandRow="1">
                <a:tableStyleId>{BDBED569-4797-4DF1-A0F4-6AAB3CD982D8}</a:tableStyleId>
              </a:tblPr>
              <a:tblGrid>
                <a:gridCol w="2269642">
                  <a:extLst>
                    <a:ext uri="{9D8B030D-6E8A-4147-A177-3AD203B41FA5}">
                      <a16:colId xmlns:a16="http://schemas.microsoft.com/office/drawing/2014/main" val="20000"/>
                    </a:ext>
                  </a:extLst>
                </a:gridCol>
                <a:gridCol w="4081541">
                  <a:extLst>
                    <a:ext uri="{9D8B030D-6E8A-4147-A177-3AD203B41FA5}">
                      <a16:colId xmlns:a16="http://schemas.microsoft.com/office/drawing/2014/main" val="20001"/>
                    </a:ext>
                  </a:extLst>
                </a:gridCol>
                <a:gridCol w="5264044">
                  <a:extLst>
                    <a:ext uri="{9D8B030D-6E8A-4147-A177-3AD203B41FA5}">
                      <a16:colId xmlns:a16="http://schemas.microsoft.com/office/drawing/2014/main" val="20002"/>
                    </a:ext>
                  </a:extLst>
                </a:gridCol>
              </a:tblGrid>
              <a:tr h="667871">
                <a:tc>
                  <a:txBody>
                    <a:bodyPr/>
                    <a:lstStyle/>
                    <a:p>
                      <a:pPr marL="0" marR="0" algn="just">
                        <a:lnSpc>
                          <a:spcPct val="115000"/>
                        </a:lnSpc>
                        <a:spcBef>
                          <a:spcPts val="1200"/>
                        </a:spcBef>
                        <a:spcAft>
                          <a:spcPts val="1000"/>
                        </a:spcAft>
                      </a:pPr>
                      <a:r>
                        <a:rPr lang="en-US" sz="2000" dirty="0">
                          <a:effectLst/>
                        </a:rPr>
                        <a:t> </a:t>
                      </a:r>
                      <a:endParaRPr lang="en-US" sz="2000" dirty="0">
                        <a:effectLst/>
                        <a:latin typeface="Calibri"/>
                        <a:ea typeface="Times New Roman"/>
                        <a:cs typeface="Arial"/>
                      </a:endParaRPr>
                    </a:p>
                  </a:txBody>
                  <a:tcPr marL="77603" marR="77603" marT="0" marB="0"/>
                </a:tc>
                <a:tc>
                  <a:txBody>
                    <a:bodyPr/>
                    <a:lstStyle/>
                    <a:p>
                      <a:pPr marL="0" marR="0" algn="just">
                        <a:lnSpc>
                          <a:spcPct val="115000"/>
                        </a:lnSpc>
                        <a:spcBef>
                          <a:spcPts val="0"/>
                        </a:spcBef>
                        <a:spcAft>
                          <a:spcPts val="1000"/>
                        </a:spcAft>
                      </a:pPr>
                      <a:r>
                        <a:rPr lang="en-US" sz="2800" dirty="0">
                          <a:effectLst/>
                        </a:rPr>
                        <a:t>Stock</a:t>
                      </a:r>
                      <a:r>
                        <a:rPr lang="en-US" sz="2800" baseline="0" dirty="0">
                          <a:effectLst/>
                        </a:rPr>
                        <a:t> </a:t>
                      </a:r>
                      <a:r>
                        <a:rPr lang="en-US" sz="2800" dirty="0">
                          <a:effectLst/>
                        </a:rPr>
                        <a:t>Change </a:t>
                      </a:r>
                      <a:endParaRPr lang="en-US" sz="2800" dirty="0">
                        <a:effectLst/>
                        <a:latin typeface="Calibri"/>
                        <a:ea typeface="Times New Roman"/>
                        <a:cs typeface="Arial"/>
                      </a:endParaRPr>
                    </a:p>
                  </a:txBody>
                  <a:tcPr marL="77603" marR="77603" marT="0" marB="0"/>
                </a:tc>
                <a:tc>
                  <a:txBody>
                    <a:bodyPr/>
                    <a:lstStyle/>
                    <a:p>
                      <a:pPr marL="0" marR="0" algn="just">
                        <a:lnSpc>
                          <a:spcPct val="115000"/>
                        </a:lnSpc>
                        <a:spcBef>
                          <a:spcPts val="0"/>
                        </a:spcBef>
                        <a:spcAft>
                          <a:spcPts val="1000"/>
                        </a:spcAft>
                      </a:pPr>
                      <a:r>
                        <a:rPr lang="en-US" sz="2800" dirty="0">
                          <a:effectLst/>
                        </a:rPr>
                        <a:t>Gain-Loss </a:t>
                      </a:r>
                      <a:endParaRPr lang="en-US" sz="2800" dirty="0">
                        <a:effectLst/>
                        <a:latin typeface="Calibri"/>
                        <a:ea typeface="Times New Roman"/>
                        <a:cs typeface="Arial"/>
                      </a:endParaRPr>
                    </a:p>
                  </a:txBody>
                  <a:tcPr marL="77603" marR="77603" marT="0" marB="0"/>
                </a:tc>
                <a:extLst>
                  <a:ext uri="{0D108BD9-81ED-4DB2-BD59-A6C34878D82A}">
                    <a16:rowId xmlns:a16="http://schemas.microsoft.com/office/drawing/2014/main" val="10000"/>
                  </a:ext>
                </a:extLst>
              </a:tr>
              <a:tr h="1202778">
                <a:tc>
                  <a:txBody>
                    <a:bodyPr/>
                    <a:lstStyle/>
                    <a:p>
                      <a:pPr marL="0" marR="0" algn="l">
                        <a:lnSpc>
                          <a:spcPct val="115000"/>
                        </a:lnSpc>
                        <a:spcBef>
                          <a:spcPts val="0"/>
                        </a:spcBef>
                        <a:spcAft>
                          <a:spcPts val="1000"/>
                        </a:spcAft>
                      </a:pPr>
                      <a:r>
                        <a:rPr lang="en-US" sz="2800" dirty="0">
                          <a:effectLst/>
                        </a:rPr>
                        <a:t>Definition</a:t>
                      </a:r>
                      <a:endParaRPr lang="en-US" sz="2800" dirty="0">
                        <a:effectLst/>
                        <a:latin typeface="Calibri"/>
                        <a:ea typeface="Times New Roman"/>
                        <a:cs typeface="Arial"/>
                      </a:endParaRPr>
                    </a:p>
                  </a:txBody>
                  <a:tcPr marL="77603" marR="77603" marT="0" marB="0"/>
                </a:tc>
                <a:tc>
                  <a:txBody>
                    <a:bodyPr/>
                    <a:lstStyle/>
                    <a:p>
                      <a:pPr marL="0" marR="0" algn="l">
                        <a:lnSpc>
                          <a:spcPct val="115000"/>
                        </a:lnSpc>
                        <a:spcBef>
                          <a:spcPts val="0"/>
                        </a:spcBef>
                        <a:spcAft>
                          <a:spcPts val="1000"/>
                        </a:spcAft>
                      </a:pPr>
                      <a:r>
                        <a:rPr lang="en-US" sz="2800" dirty="0">
                          <a:effectLst/>
                        </a:rPr>
                        <a:t>Difference in C stocks in a particular pool in pre- and post-forest cover change</a:t>
                      </a:r>
                      <a:endParaRPr lang="en-US" sz="2800" dirty="0">
                        <a:solidFill>
                          <a:schemeClr val="bg1"/>
                        </a:solidFill>
                        <a:effectLst/>
                        <a:latin typeface="Calibri"/>
                        <a:cs typeface="Calibri"/>
                      </a:endParaRPr>
                    </a:p>
                  </a:txBody>
                  <a:tcPr marL="77603" marR="77603" marT="0" marB="0"/>
                </a:tc>
                <a:tc>
                  <a:txBody>
                    <a:bodyPr/>
                    <a:lstStyle/>
                    <a:p>
                      <a:pPr marL="0" marR="0" algn="l">
                        <a:lnSpc>
                          <a:spcPct val="115000"/>
                        </a:lnSpc>
                        <a:spcBef>
                          <a:spcPts val="0"/>
                        </a:spcBef>
                        <a:spcAft>
                          <a:spcPts val="1000"/>
                        </a:spcAft>
                      </a:pPr>
                      <a:r>
                        <a:rPr lang="en-US" sz="2800" dirty="0">
                          <a:effectLst/>
                        </a:rPr>
                        <a:t>Net balance of additions to and removals from a carbon pool</a:t>
                      </a:r>
                      <a:endParaRPr lang="en-US" sz="2800" dirty="0">
                        <a:solidFill>
                          <a:schemeClr val="bg1"/>
                        </a:solidFill>
                        <a:effectLst/>
                        <a:latin typeface="Calibri"/>
                        <a:ea typeface="Times New Roman"/>
                        <a:cs typeface="Calibri"/>
                      </a:endParaRPr>
                    </a:p>
                  </a:txBody>
                  <a:tcPr marL="77603" marR="77603" marT="0" marB="0"/>
                </a:tc>
                <a:extLst>
                  <a:ext uri="{0D108BD9-81ED-4DB2-BD59-A6C34878D82A}">
                    <a16:rowId xmlns:a16="http://schemas.microsoft.com/office/drawing/2014/main" val="10001"/>
                  </a:ext>
                </a:extLst>
              </a:tr>
              <a:tr h="1774835">
                <a:tc>
                  <a:txBody>
                    <a:bodyPr/>
                    <a:lstStyle/>
                    <a:p>
                      <a:pPr marL="0" marR="0" algn="l">
                        <a:lnSpc>
                          <a:spcPct val="115000"/>
                        </a:lnSpc>
                        <a:spcBef>
                          <a:spcPts val="0"/>
                        </a:spcBef>
                        <a:spcAft>
                          <a:spcPts val="1000"/>
                        </a:spcAft>
                      </a:pPr>
                      <a:r>
                        <a:rPr lang="en-US" sz="2800" dirty="0">
                          <a:effectLst/>
                        </a:rPr>
                        <a:t>Data requirements</a:t>
                      </a:r>
                      <a:endParaRPr lang="en-US" sz="2800" dirty="0">
                        <a:effectLst/>
                        <a:latin typeface="Calibri"/>
                        <a:ea typeface="Times New Roman"/>
                        <a:cs typeface="Arial"/>
                      </a:endParaRPr>
                    </a:p>
                  </a:txBody>
                  <a:tcPr marL="77603" marR="77603" marT="0" marB="0"/>
                </a:tc>
                <a:tc>
                  <a:txBody>
                    <a:bodyPr/>
                    <a:lstStyle/>
                    <a:p>
                      <a:pPr marL="0" marR="0" algn="l">
                        <a:lnSpc>
                          <a:spcPct val="115000"/>
                        </a:lnSpc>
                        <a:spcBef>
                          <a:spcPts val="0"/>
                        </a:spcBef>
                        <a:spcAft>
                          <a:spcPts val="1000"/>
                        </a:spcAft>
                      </a:pPr>
                      <a:r>
                        <a:rPr lang="en-US" sz="2800" dirty="0">
                          <a:effectLst/>
                        </a:rPr>
                        <a:t>Data needed on forest carbon stocks in key pools before and after conversion</a:t>
                      </a:r>
                      <a:endParaRPr lang="en-US" sz="2800" strike="sngStrike" baseline="0" dirty="0">
                        <a:solidFill>
                          <a:schemeClr val="bg1"/>
                        </a:solidFill>
                        <a:effectLst/>
                        <a:latin typeface="Calibri"/>
                        <a:ea typeface="Times New Roman"/>
                        <a:cs typeface="Calibri"/>
                      </a:endParaRPr>
                    </a:p>
                  </a:txBody>
                  <a:tcPr marL="77603" marR="77603" marT="0" marB="0"/>
                </a:tc>
                <a:tc>
                  <a:txBody>
                    <a:bodyPr/>
                    <a:lstStyle/>
                    <a:p>
                      <a:pPr marL="0" marR="0" algn="l">
                        <a:lnSpc>
                          <a:spcPct val="115000"/>
                        </a:lnSpc>
                        <a:spcBef>
                          <a:spcPts val="0"/>
                        </a:spcBef>
                        <a:spcAft>
                          <a:spcPts val="1000"/>
                        </a:spcAft>
                      </a:pPr>
                      <a:r>
                        <a:rPr lang="en-US" sz="2800" dirty="0">
                          <a:effectLst/>
                        </a:rPr>
                        <a:t>Annual data needed on C losses and gains.  For example,</a:t>
                      </a:r>
                      <a:r>
                        <a:rPr lang="en-US" sz="2800" baseline="0" dirty="0">
                          <a:effectLst/>
                        </a:rPr>
                        <a:t> </a:t>
                      </a:r>
                      <a:r>
                        <a:rPr lang="en-US" sz="2800" dirty="0">
                          <a:effectLst/>
                        </a:rPr>
                        <a:t>annual tree harvest volume and annual rates of forest growth post-harvest</a:t>
                      </a:r>
                      <a:endParaRPr lang="en-US" sz="2800" dirty="0">
                        <a:solidFill>
                          <a:schemeClr val="bg1"/>
                        </a:solidFill>
                        <a:effectLst/>
                        <a:latin typeface="Calibri"/>
                        <a:ea typeface="Times New Roman"/>
                        <a:cs typeface="Calibri"/>
                      </a:endParaRPr>
                    </a:p>
                  </a:txBody>
                  <a:tcPr marL="77603" marR="77603" marT="0" marB="0"/>
                </a:tc>
                <a:extLst>
                  <a:ext uri="{0D108BD9-81ED-4DB2-BD59-A6C34878D82A}">
                    <a16:rowId xmlns:a16="http://schemas.microsoft.com/office/drawing/2014/main" val="10002"/>
                  </a:ext>
                </a:extLst>
              </a:tr>
              <a:tr h="1461311">
                <a:tc>
                  <a:txBody>
                    <a:bodyPr/>
                    <a:lstStyle/>
                    <a:p>
                      <a:pPr marL="0" marR="0" algn="l">
                        <a:lnSpc>
                          <a:spcPct val="115000"/>
                        </a:lnSpc>
                        <a:spcBef>
                          <a:spcPts val="0"/>
                        </a:spcBef>
                        <a:spcAft>
                          <a:spcPts val="1000"/>
                        </a:spcAft>
                      </a:pPr>
                      <a:r>
                        <a:rPr lang="en-US" sz="2800" dirty="0">
                          <a:effectLst/>
                        </a:rPr>
                        <a:t>Applications</a:t>
                      </a:r>
                      <a:endParaRPr lang="en-US" sz="2800" dirty="0">
                        <a:effectLst/>
                        <a:latin typeface="Calibri"/>
                        <a:ea typeface="Times New Roman"/>
                        <a:cs typeface="Arial"/>
                      </a:endParaRPr>
                    </a:p>
                  </a:txBody>
                  <a:tcPr marL="77603" marR="77603" marT="0" marB="0"/>
                </a:tc>
                <a:tc>
                  <a:txBody>
                    <a:bodyPr/>
                    <a:lstStyle/>
                    <a:p>
                      <a:pPr marL="0" marR="0" algn="l">
                        <a:lnSpc>
                          <a:spcPct val="115000"/>
                        </a:lnSpc>
                        <a:spcBef>
                          <a:spcPts val="0"/>
                        </a:spcBef>
                        <a:spcAft>
                          <a:spcPts val="1000"/>
                        </a:spcAft>
                      </a:pPr>
                      <a:r>
                        <a:rPr lang="en-US" sz="2800" dirty="0">
                          <a:effectLst/>
                        </a:rPr>
                        <a:t>Avoided deforestation and afforestation/reforestation </a:t>
                      </a:r>
                      <a:endParaRPr lang="en-US" sz="2800" dirty="0">
                        <a:solidFill>
                          <a:schemeClr val="bg1"/>
                        </a:solidFill>
                        <a:effectLst/>
                        <a:latin typeface="Calibri"/>
                        <a:ea typeface="Times New Roman"/>
                        <a:cs typeface="Calibri"/>
                      </a:endParaRPr>
                    </a:p>
                  </a:txBody>
                  <a:tcPr marL="77603" marR="77603" marT="0" marB="0"/>
                </a:tc>
                <a:tc>
                  <a:txBody>
                    <a:bodyPr/>
                    <a:lstStyle/>
                    <a:p>
                      <a:pPr marL="0" marR="0" algn="l">
                        <a:lnSpc>
                          <a:spcPct val="115000"/>
                        </a:lnSpc>
                        <a:spcBef>
                          <a:spcPts val="0"/>
                        </a:spcBef>
                        <a:spcAft>
                          <a:spcPts val="1000"/>
                        </a:spcAft>
                      </a:pPr>
                      <a:r>
                        <a:rPr lang="en-US" sz="2800" dirty="0">
                          <a:effectLst/>
                        </a:rPr>
                        <a:t>Forest degradation caused by tree harvest and the enhancement of carbon stocks in existing forests</a:t>
                      </a:r>
                      <a:endParaRPr lang="en-US" sz="2800" dirty="0">
                        <a:solidFill>
                          <a:schemeClr val="bg1"/>
                        </a:solidFill>
                        <a:effectLst/>
                        <a:latin typeface="Calibri"/>
                        <a:ea typeface="Times New Roman"/>
                        <a:cs typeface="Calibri"/>
                      </a:endParaRPr>
                    </a:p>
                  </a:txBody>
                  <a:tcPr marL="77603" marR="77603" marT="0" marB="0"/>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normAutofit/>
          </a:bodyPr>
          <a:lstStyle/>
          <a:p>
            <a:r>
              <a:rPr lang="en-US" dirty="0"/>
              <a:t>Methods to Estimate Emission Factors</a:t>
            </a:r>
          </a:p>
        </p:txBody>
      </p:sp>
      <p:graphicFrame>
        <p:nvGraphicFramePr>
          <p:cNvPr id="5" name="Object 4"/>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1056" name="Equation" r:id="rId4" imgW="114120" imgH="215640" progId="Equation.3">
                  <p:embed/>
                </p:oleObj>
              </mc:Choice>
              <mc:Fallback>
                <p:oleObj name="Equation" r:id="rId4"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32555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C:\Users\lmurray.WINROCK\AppData\Local\Microsoft\Windows\Temporary Internet Files\Content.IE5\PSG0E28Q\MP90043931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328" y="3987670"/>
            <a:ext cx="2905698" cy="195593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827975" y="1271670"/>
            <a:ext cx="10984580" cy="4727725"/>
          </a:xfrm>
        </p:spPr>
        <p:txBody>
          <a:bodyPr>
            <a:normAutofit/>
          </a:bodyPr>
          <a:lstStyle/>
          <a:p>
            <a:pPr marL="0" indent="0">
              <a:buNone/>
            </a:pPr>
            <a:r>
              <a:rPr lang="en-US" dirty="0"/>
              <a:t>Emissions factors for transitions that include long-term storage of carbon in wood products and non CO</a:t>
            </a:r>
            <a:r>
              <a:rPr lang="en-US" baseline="-25000" dirty="0"/>
              <a:t>2</a:t>
            </a:r>
            <a:r>
              <a:rPr lang="en-US" dirty="0"/>
              <a:t> GHG emissions those components need to be included in a complete assessment. </a:t>
            </a:r>
          </a:p>
        </p:txBody>
      </p:sp>
      <p:sp>
        <p:nvSpPr>
          <p:cNvPr id="2" name="Title 1"/>
          <p:cNvSpPr>
            <a:spLocks noGrp="1"/>
          </p:cNvSpPr>
          <p:nvPr>
            <p:ph type="title"/>
          </p:nvPr>
        </p:nvSpPr>
        <p:spPr/>
        <p:txBody>
          <a:bodyPr/>
          <a:lstStyle/>
          <a:p>
            <a:r>
              <a:rPr lang="en-US" dirty="0"/>
              <a:t>Emissions</a:t>
            </a:r>
          </a:p>
        </p:txBody>
      </p:sp>
      <p:sp>
        <p:nvSpPr>
          <p:cNvPr id="63" name="Text Box 94"/>
          <p:cNvSpPr txBox="1">
            <a:spLocks noChangeArrowheads="1"/>
          </p:cNvSpPr>
          <p:nvPr/>
        </p:nvSpPr>
        <p:spPr bwMode="auto">
          <a:xfrm>
            <a:off x="2490173" y="5630063"/>
            <a:ext cx="1223321" cy="369332"/>
          </a:xfrm>
          <a:prstGeom prst="rect">
            <a:avLst/>
          </a:prstGeom>
          <a:noFill/>
          <a:ln w="9525">
            <a:noFill/>
            <a:miter lim="800000"/>
            <a:headEnd/>
            <a:tailEnd/>
          </a:ln>
        </p:spPr>
        <p:txBody>
          <a:bodyPr wrap="square">
            <a:spAutoFit/>
          </a:bodyPr>
          <a:lstStyle/>
          <a:p>
            <a:pPr>
              <a:spcBef>
                <a:spcPct val="50000"/>
              </a:spcBef>
            </a:pPr>
            <a:r>
              <a:rPr lang="en-US" dirty="0"/>
              <a:t>120 t C/ha</a:t>
            </a:r>
          </a:p>
        </p:txBody>
      </p:sp>
      <p:sp>
        <p:nvSpPr>
          <p:cNvPr id="64" name="Text Box 95"/>
          <p:cNvSpPr txBox="1">
            <a:spLocks noChangeArrowheads="1"/>
          </p:cNvSpPr>
          <p:nvPr/>
        </p:nvSpPr>
        <p:spPr bwMode="auto">
          <a:xfrm>
            <a:off x="8500883" y="5630063"/>
            <a:ext cx="1025236" cy="369332"/>
          </a:xfrm>
          <a:prstGeom prst="rect">
            <a:avLst/>
          </a:prstGeom>
          <a:noFill/>
          <a:ln w="9525">
            <a:noFill/>
            <a:miter lim="800000"/>
            <a:headEnd/>
            <a:tailEnd/>
          </a:ln>
        </p:spPr>
        <p:txBody>
          <a:bodyPr wrap="square">
            <a:spAutoFit/>
          </a:bodyPr>
          <a:lstStyle/>
          <a:p>
            <a:pPr>
              <a:spcBef>
                <a:spcPct val="50000"/>
              </a:spcBef>
            </a:pPr>
            <a:r>
              <a:rPr lang="en-US" dirty="0"/>
              <a:t>5 t C/ha</a:t>
            </a:r>
          </a:p>
        </p:txBody>
      </p:sp>
      <p:sp>
        <p:nvSpPr>
          <p:cNvPr id="65" name="Text Box 155"/>
          <p:cNvSpPr txBox="1">
            <a:spLocks noChangeArrowheads="1"/>
          </p:cNvSpPr>
          <p:nvPr/>
        </p:nvSpPr>
        <p:spPr bwMode="auto">
          <a:xfrm>
            <a:off x="2052810" y="3301094"/>
            <a:ext cx="2133600" cy="646113"/>
          </a:xfrm>
          <a:prstGeom prst="rect">
            <a:avLst/>
          </a:prstGeom>
          <a:noFill/>
          <a:ln w="9525">
            <a:noFill/>
            <a:miter lim="800000"/>
            <a:headEnd/>
            <a:tailEnd/>
          </a:ln>
        </p:spPr>
        <p:txBody>
          <a:bodyPr>
            <a:spAutoFit/>
          </a:bodyPr>
          <a:lstStyle/>
          <a:p>
            <a:pPr>
              <a:spcBef>
                <a:spcPct val="50000"/>
              </a:spcBef>
            </a:pPr>
            <a:r>
              <a:rPr lang="en-US" dirty="0"/>
              <a:t>Pre-deforestation carbon stocks</a:t>
            </a:r>
          </a:p>
        </p:txBody>
      </p:sp>
      <p:sp>
        <p:nvSpPr>
          <p:cNvPr id="66" name="Text Box 154"/>
          <p:cNvSpPr txBox="1">
            <a:spLocks noChangeArrowheads="1"/>
          </p:cNvSpPr>
          <p:nvPr/>
        </p:nvSpPr>
        <p:spPr bwMode="auto">
          <a:xfrm>
            <a:off x="4458451" y="3301094"/>
            <a:ext cx="1828800" cy="646113"/>
          </a:xfrm>
          <a:prstGeom prst="rect">
            <a:avLst/>
          </a:prstGeom>
          <a:noFill/>
          <a:ln w="9525">
            <a:noFill/>
            <a:miter lim="800000"/>
            <a:headEnd/>
            <a:tailEnd/>
          </a:ln>
        </p:spPr>
        <p:txBody>
          <a:bodyPr>
            <a:spAutoFit/>
          </a:bodyPr>
          <a:lstStyle/>
          <a:p>
            <a:pPr>
              <a:spcBef>
                <a:spcPct val="50000"/>
              </a:spcBef>
            </a:pPr>
            <a:r>
              <a:rPr lang="en-US" dirty="0"/>
              <a:t>C storage in wood products</a:t>
            </a:r>
          </a:p>
        </p:txBody>
      </p:sp>
      <p:sp>
        <p:nvSpPr>
          <p:cNvPr id="67" name="Text Box 151"/>
          <p:cNvSpPr txBox="1">
            <a:spLocks noChangeArrowheads="1"/>
          </p:cNvSpPr>
          <p:nvPr/>
        </p:nvSpPr>
        <p:spPr bwMode="auto">
          <a:xfrm>
            <a:off x="6170296" y="3303474"/>
            <a:ext cx="1295400" cy="641350"/>
          </a:xfrm>
          <a:prstGeom prst="rect">
            <a:avLst/>
          </a:prstGeom>
          <a:noFill/>
          <a:ln w="9525">
            <a:noFill/>
            <a:miter lim="800000"/>
            <a:headEnd/>
            <a:tailEnd/>
          </a:ln>
        </p:spPr>
        <p:txBody>
          <a:bodyPr>
            <a:spAutoFit/>
          </a:bodyPr>
          <a:lstStyle/>
          <a:p>
            <a:pPr>
              <a:spcBef>
                <a:spcPct val="50000"/>
              </a:spcBef>
            </a:pPr>
            <a:r>
              <a:rPr lang="en-US" dirty="0"/>
              <a:t>Non-CO</a:t>
            </a:r>
            <a:r>
              <a:rPr lang="en-US" baseline="-25000" dirty="0"/>
              <a:t>2</a:t>
            </a:r>
            <a:r>
              <a:rPr lang="en-US" dirty="0"/>
              <a:t> emissions</a:t>
            </a:r>
          </a:p>
        </p:txBody>
      </p:sp>
      <p:sp>
        <p:nvSpPr>
          <p:cNvPr id="68" name="Text Box 156"/>
          <p:cNvSpPr txBox="1">
            <a:spLocks noChangeArrowheads="1"/>
          </p:cNvSpPr>
          <p:nvPr/>
        </p:nvSpPr>
        <p:spPr bwMode="auto">
          <a:xfrm>
            <a:off x="8180679" y="3301094"/>
            <a:ext cx="1752600" cy="646113"/>
          </a:xfrm>
          <a:prstGeom prst="rect">
            <a:avLst/>
          </a:prstGeom>
          <a:noFill/>
          <a:ln w="9525">
            <a:noFill/>
            <a:miter lim="800000"/>
            <a:headEnd/>
            <a:tailEnd/>
          </a:ln>
        </p:spPr>
        <p:txBody>
          <a:bodyPr>
            <a:spAutoFit/>
          </a:bodyPr>
          <a:lstStyle/>
          <a:p>
            <a:pPr>
              <a:spcBef>
                <a:spcPct val="50000"/>
              </a:spcBef>
            </a:pPr>
            <a:r>
              <a:rPr lang="en-US" dirty="0"/>
              <a:t>C stocks on future land use</a:t>
            </a:r>
          </a:p>
        </p:txBody>
      </p:sp>
      <p:pic>
        <p:nvPicPr>
          <p:cNvPr id="1032" name="Picture 8" descr="C:\Users\lmurray.WINROCK\AppData\Local\Microsoft\Windows\Temporary Internet Files\Content.IE5\XY75WNET\MP90039962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0727" y="4013451"/>
            <a:ext cx="1785050" cy="1616612"/>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C:\Users\lmurray.WINROCK\AppData\Local\Microsoft\Windows\Temporary Internet Files\Content.IE5\VDMAKNF5\MP90042261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2031" y="3996628"/>
            <a:ext cx="1639058" cy="1946972"/>
          </a:xfrm>
          <a:prstGeom prst="rect">
            <a:avLst/>
          </a:prstGeom>
          <a:noFill/>
          <a:extLst>
            <a:ext uri="{909E8E84-426E-40dd-AFC4-6F175D3DCCD1}">
              <a14:hiddenFill xmlns="" xmlns:a14="http://schemas.microsoft.com/office/drawing/2010/main">
                <a:solidFill>
                  <a:srgbClr val="FFFFFF"/>
                </a:solidFill>
              </a14:hiddenFill>
            </a:ext>
          </a:extLst>
        </p:spPr>
      </p:pic>
      <p:pic>
        <p:nvPicPr>
          <p:cNvPr id="1039" name="Picture 15" descr="C:\Users\lmurray.WINROCK\AppData\Local\Microsoft\Windows\Temporary Internet Files\Content.IE5\VDMAKNF5\MP900400763[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2033"/>
          <a:stretch/>
        </p:blipFill>
        <p:spPr bwMode="auto">
          <a:xfrm>
            <a:off x="8077201" y="3987669"/>
            <a:ext cx="1856079" cy="1642394"/>
          </a:xfrm>
          <a:prstGeom prst="rect">
            <a:avLst/>
          </a:prstGeom>
          <a:noFill/>
          <a:extLst>
            <a:ext uri="{909E8E84-426E-40dd-AFC4-6F175D3DCCD1}">
              <a14:hiddenFill xmlns="" xmlns:a14="http://schemas.microsoft.com/office/drawing/2010/main">
                <a:solidFill>
                  <a:srgbClr val="FFFFFF"/>
                </a:solidFill>
              </a14:hiddenFill>
            </a:ext>
          </a:extLst>
        </p:spPr>
      </p:pic>
      <p:sp>
        <p:nvSpPr>
          <p:cNvPr id="43" name="Right Arrow 42"/>
          <p:cNvSpPr/>
          <p:nvPr/>
        </p:nvSpPr>
        <p:spPr>
          <a:xfrm>
            <a:off x="3713494" y="4724400"/>
            <a:ext cx="858507" cy="533400"/>
          </a:xfrm>
          <a:prstGeom prst="rightArrow">
            <a:avLst/>
          </a:prstGeom>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1" name="Right Arrow 80"/>
          <p:cNvSpPr/>
          <p:nvPr/>
        </p:nvSpPr>
        <p:spPr>
          <a:xfrm>
            <a:off x="7291871" y="4698934"/>
            <a:ext cx="858507" cy="533400"/>
          </a:xfrm>
          <a:prstGeom prst="rightArrow">
            <a:avLst/>
          </a:prstGeom>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090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44286"/>
            <a:ext cx="10515600" cy="4351338"/>
          </a:xfrm>
        </p:spPr>
        <p:txBody>
          <a:bodyPr/>
          <a:lstStyle/>
          <a:p>
            <a:pPr marL="514350" indent="-514350">
              <a:spcAft>
                <a:spcPts val="600"/>
              </a:spcAft>
              <a:buAutoNum type="arabicPeriod"/>
            </a:pPr>
            <a:r>
              <a:rPr lang="en-US" sz="3600" dirty="0"/>
              <a:t>Assess existing data as well as data gaps</a:t>
            </a:r>
          </a:p>
          <a:p>
            <a:pPr lvl="1">
              <a:spcAft>
                <a:spcPts val="600"/>
              </a:spcAft>
            </a:pPr>
            <a:r>
              <a:rPr lang="en-US" dirty="0"/>
              <a:t>Compile and examine spatial data and stratify land cover classes</a:t>
            </a:r>
          </a:p>
          <a:p>
            <a:pPr lvl="1">
              <a:spcAft>
                <a:spcPts val="600"/>
              </a:spcAft>
            </a:pPr>
            <a:r>
              <a:rPr lang="en-US" dirty="0"/>
              <a:t>Assess suitability of existing data for activity specific emission factors</a:t>
            </a:r>
          </a:p>
          <a:p>
            <a:pPr lvl="1">
              <a:spcAft>
                <a:spcPts val="600"/>
              </a:spcAft>
            </a:pPr>
            <a:r>
              <a:rPr lang="en-US" dirty="0"/>
              <a:t>Develop sampling design and collect field measurements</a:t>
            </a:r>
          </a:p>
          <a:p>
            <a:pPr>
              <a:spcAft>
                <a:spcPts val="600"/>
              </a:spcAft>
            </a:pPr>
            <a:endParaRPr lang="en-US" dirty="0"/>
          </a:p>
        </p:txBody>
      </p:sp>
      <p:sp>
        <p:nvSpPr>
          <p:cNvPr id="4" name="Title 3"/>
          <p:cNvSpPr>
            <a:spLocks noGrp="1"/>
          </p:cNvSpPr>
          <p:nvPr>
            <p:ph type="title"/>
          </p:nvPr>
        </p:nvSpPr>
        <p:spPr/>
        <p:txBody>
          <a:bodyPr/>
          <a:lstStyle/>
          <a:p>
            <a:r>
              <a:rPr lang="en-US" dirty="0"/>
              <a:t>Developing Emissions Factors</a:t>
            </a:r>
          </a:p>
        </p:txBody>
      </p:sp>
    </p:spTree>
    <p:extLst>
      <p:ext uri="{BB962C8B-B14F-4D97-AF65-F5344CB8AC3E}">
        <p14:creationId xmlns:p14="http://schemas.microsoft.com/office/powerpoint/2010/main" val="232383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41073"/>
            <a:ext cx="12191999" cy="1909903"/>
          </a:xfrm>
        </p:spPr>
        <p:txBody>
          <a:bodyPr>
            <a:normAutofit/>
          </a:bodyPr>
          <a:lstStyle/>
          <a:p>
            <a:r>
              <a:rPr lang="de-DE" sz="4000" dirty="0"/>
              <a:t>Module </a:t>
            </a:r>
            <a:r>
              <a:rPr lang="en-US" sz="4000" dirty="0"/>
              <a:t>3: Forest Carbon Measurement and Monitoring </a:t>
            </a:r>
          </a:p>
        </p:txBody>
      </p:sp>
      <p:sp>
        <p:nvSpPr>
          <p:cNvPr id="3" name="Subtitle 2"/>
          <p:cNvSpPr>
            <a:spLocks noGrp="1"/>
          </p:cNvSpPr>
          <p:nvPr>
            <p:ph type="subTitle" idx="1"/>
          </p:nvPr>
        </p:nvSpPr>
        <p:spPr>
          <a:xfrm>
            <a:off x="-1" y="3951671"/>
            <a:ext cx="12191999" cy="2334829"/>
          </a:xfrm>
        </p:spPr>
        <p:txBody>
          <a:bodyPr>
            <a:noAutofit/>
          </a:bodyPr>
          <a:lstStyle/>
          <a:p>
            <a:r>
              <a:rPr lang="de-DE" sz="2800" dirty="0"/>
              <a:t>SECTION III: </a:t>
            </a:r>
            <a:r>
              <a:rPr lang="en-US" sz="2800" dirty="0"/>
              <a:t>FOREST CARBON MEASUREMENT AND MONITORING METHODS</a:t>
            </a:r>
          </a:p>
          <a:p>
            <a:pPr>
              <a:lnSpc>
                <a:spcPct val="150000"/>
              </a:lnSpc>
            </a:pPr>
            <a:r>
              <a:rPr lang="en-US" sz="3200" dirty="0">
                <a:solidFill>
                  <a:srgbClr val="FFC000"/>
                </a:solidFill>
              </a:rPr>
              <a:t>3.6. Creating Activity Data and Emissions Factors</a:t>
            </a:r>
          </a:p>
        </p:txBody>
      </p:sp>
    </p:spTree>
    <p:extLst>
      <p:ext uri="{BB962C8B-B14F-4D97-AF65-F5344CB8AC3E}">
        <p14:creationId xmlns:p14="http://schemas.microsoft.com/office/powerpoint/2010/main" val="2405504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514350" indent="-514350">
              <a:buFont typeface="+mj-lt"/>
              <a:buAutoNum type="arabicPeriod" startAt="2"/>
            </a:pPr>
            <a:r>
              <a:rPr lang="en-US" dirty="0"/>
              <a:t>Estimate pre-transition carbon stocks</a:t>
            </a:r>
          </a:p>
          <a:p>
            <a:pPr marL="514350" indent="-514350">
              <a:buFont typeface="+mj-lt"/>
              <a:buAutoNum type="arabicPeriod" startAt="2"/>
            </a:pPr>
            <a:r>
              <a:rPr lang="en-US" dirty="0"/>
              <a:t>Estimate carbon stocks in post-transition land cover</a:t>
            </a:r>
          </a:p>
          <a:p>
            <a:pPr marL="514350" indent="-514350">
              <a:buFont typeface="+mj-lt"/>
              <a:buAutoNum type="arabicPeriod" startAt="2"/>
            </a:pPr>
            <a:r>
              <a:rPr lang="en-US" dirty="0"/>
              <a:t>Estimate carbon stocks stored as wood products if relevant </a:t>
            </a:r>
          </a:p>
          <a:p>
            <a:pPr marL="514350" indent="-514350">
              <a:buFont typeface="+mj-lt"/>
              <a:buAutoNum type="arabicPeriod" startAt="2"/>
            </a:pPr>
            <a:r>
              <a:rPr lang="en-US" dirty="0"/>
              <a:t>Determine soil carbon emitted as a result of transition</a:t>
            </a:r>
          </a:p>
          <a:p>
            <a:pPr marL="514350" indent="-514350">
              <a:buFont typeface="+mj-lt"/>
              <a:buAutoNum type="arabicPeriod" startAt="2"/>
            </a:pPr>
            <a:r>
              <a:rPr lang="en-US" dirty="0"/>
              <a:t>Determine which method is most appropriate for determining the emissions factor given the data collected and the type of project.</a:t>
            </a:r>
          </a:p>
        </p:txBody>
      </p:sp>
      <p:sp>
        <p:nvSpPr>
          <p:cNvPr id="2" name="Title 1"/>
          <p:cNvSpPr>
            <a:spLocks noGrp="1"/>
          </p:cNvSpPr>
          <p:nvPr>
            <p:ph type="title"/>
          </p:nvPr>
        </p:nvSpPr>
        <p:spPr/>
        <p:txBody>
          <a:bodyPr>
            <a:normAutofit/>
          </a:bodyPr>
          <a:lstStyle/>
          <a:p>
            <a:r>
              <a:rPr lang="en-US" dirty="0"/>
              <a:t>Developing Emission Factors</a:t>
            </a:r>
            <a:endParaRPr lang="en-US" sz="3100" dirty="0"/>
          </a:p>
        </p:txBody>
      </p:sp>
    </p:spTree>
    <p:extLst>
      <p:ext uri="{BB962C8B-B14F-4D97-AF65-F5344CB8AC3E}">
        <p14:creationId xmlns:p14="http://schemas.microsoft.com/office/powerpoint/2010/main" val="713529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342900" indent="-342900">
              <a:lnSpc>
                <a:spcPct val="110000"/>
              </a:lnSpc>
              <a:spcBef>
                <a:spcPts val="300"/>
              </a:spcBef>
              <a:spcAft>
                <a:spcPts val="600"/>
              </a:spcAft>
              <a:buFont typeface="Wingdings" charset="2"/>
              <a:buChar char="§"/>
            </a:pPr>
            <a:r>
              <a:rPr lang="en-US" dirty="0"/>
              <a:t>Have the students divide into small groups and research emissions factors in the IPCC Emissions Factors Database. </a:t>
            </a:r>
            <a:r>
              <a:rPr lang="en-US" sz="2400" dirty="0"/>
              <a:t>(</a:t>
            </a:r>
            <a:r>
              <a:rPr lang="en-US" sz="2400" dirty="0">
                <a:hlinkClick r:id="rId3"/>
              </a:rPr>
              <a:t>http://www.ipcc-nggip.iges.or.jp/EFDB/main.php</a:t>
            </a:r>
            <a:r>
              <a:rPr lang="en-US" sz="2400" dirty="0"/>
              <a:t>)</a:t>
            </a:r>
          </a:p>
          <a:p>
            <a:pPr marL="342900" indent="-342900">
              <a:lnSpc>
                <a:spcPct val="110000"/>
              </a:lnSpc>
              <a:spcBef>
                <a:spcPts val="300"/>
              </a:spcBef>
              <a:spcAft>
                <a:spcPts val="600"/>
              </a:spcAft>
              <a:buFont typeface="Wingdings" charset="2"/>
              <a:buChar char="§"/>
            </a:pPr>
            <a:r>
              <a:rPr lang="en-US" dirty="0"/>
              <a:t>Students can choose which transitions and which location to research</a:t>
            </a:r>
          </a:p>
          <a:p>
            <a:pPr>
              <a:lnSpc>
                <a:spcPct val="110000"/>
              </a:lnSpc>
              <a:spcBef>
                <a:spcPts val="300"/>
              </a:spcBef>
              <a:spcAft>
                <a:spcPts val="600"/>
              </a:spcAft>
            </a:pPr>
            <a:r>
              <a:rPr lang="en-US" dirty="0"/>
              <a:t>15 minutes</a:t>
            </a:r>
          </a:p>
          <a:p>
            <a:pPr marL="0" indent="0">
              <a:buNone/>
            </a:pPr>
            <a:endParaRPr lang="en-US" dirty="0"/>
          </a:p>
        </p:txBody>
      </p:sp>
      <p:sp>
        <p:nvSpPr>
          <p:cNvPr id="2" name="Title 1"/>
          <p:cNvSpPr>
            <a:spLocks noGrp="1"/>
          </p:cNvSpPr>
          <p:nvPr>
            <p:ph type="title"/>
          </p:nvPr>
        </p:nvSpPr>
        <p:spPr>
          <a:noFill/>
        </p:spPr>
        <p:txBody>
          <a:bodyPr/>
          <a:lstStyle/>
          <a:p>
            <a:r>
              <a:rPr lang="en-US" b="1" dirty="0"/>
              <a:t>Class Activity</a:t>
            </a:r>
          </a:p>
        </p:txBody>
      </p:sp>
    </p:spTree>
    <p:extLst>
      <p:ext uri="{BB962C8B-B14F-4D97-AF65-F5344CB8AC3E}">
        <p14:creationId xmlns:p14="http://schemas.microsoft.com/office/powerpoint/2010/main" val="477798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11353" y="2854022"/>
            <a:ext cx="1819695" cy="1221466"/>
          </a:xfrm>
          <a:prstGeom prst="roundRect">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Activity Data</a:t>
            </a:r>
          </a:p>
        </p:txBody>
      </p:sp>
      <p:grpSp>
        <p:nvGrpSpPr>
          <p:cNvPr id="17" name="Group 16"/>
          <p:cNvGrpSpPr/>
          <p:nvPr/>
        </p:nvGrpSpPr>
        <p:grpSpPr>
          <a:xfrm>
            <a:off x="914400" y="1994590"/>
            <a:ext cx="3588772" cy="2952328"/>
            <a:chOff x="1547664" y="2564904"/>
            <a:chExt cx="2664296" cy="2952328"/>
          </a:xfrm>
        </p:grpSpPr>
        <p:sp>
          <p:nvSpPr>
            <p:cNvPr id="18" name="Rounded Rectangle 17"/>
            <p:cNvSpPr/>
            <p:nvPr/>
          </p:nvSpPr>
          <p:spPr>
            <a:xfrm>
              <a:off x="1547664" y="2564904"/>
              <a:ext cx="2664296" cy="29523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TextBox 18"/>
            <p:cNvSpPr txBox="1"/>
            <p:nvPr/>
          </p:nvSpPr>
          <p:spPr>
            <a:xfrm>
              <a:off x="1691680" y="2780928"/>
              <a:ext cx="2330489" cy="2308324"/>
            </a:xfrm>
            <a:prstGeom prst="rect">
              <a:avLst/>
            </a:prstGeom>
            <a:noFill/>
          </p:spPr>
          <p:txBody>
            <a:bodyPr wrap="square" rtlCol="0">
              <a:spAutoFit/>
            </a:bodyPr>
            <a:lstStyle/>
            <a:p>
              <a:r>
                <a:rPr lang="en-US" sz="2800" dirty="0"/>
                <a:t>The amount of carbon released when an area is converted from one land use to another</a:t>
              </a:r>
            </a:p>
          </p:txBody>
        </p:sp>
      </p:grpSp>
      <p:grpSp>
        <p:nvGrpSpPr>
          <p:cNvPr id="20" name="Group 19"/>
          <p:cNvGrpSpPr/>
          <p:nvPr/>
        </p:nvGrpSpPr>
        <p:grpSpPr>
          <a:xfrm>
            <a:off x="5327069" y="2060848"/>
            <a:ext cx="3387128" cy="2952328"/>
            <a:chOff x="3851920" y="2060848"/>
            <a:chExt cx="2664296" cy="2952328"/>
          </a:xfrm>
          <a:solidFill>
            <a:schemeClr val="accent3">
              <a:lumMod val="40000"/>
              <a:lumOff val="60000"/>
            </a:schemeClr>
          </a:solidFill>
        </p:grpSpPr>
        <p:sp>
          <p:nvSpPr>
            <p:cNvPr id="21" name="Rounded Rectangle 20"/>
            <p:cNvSpPr/>
            <p:nvPr/>
          </p:nvSpPr>
          <p:spPr>
            <a:xfrm>
              <a:off x="3851920" y="2060848"/>
              <a:ext cx="2664296" cy="2952328"/>
            </a:xfrm>
            <a:prstGeom prst="roundRect">
              <a:avLst/>
            </a:prstGeom>
            <a:grp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TextBox 21"/>
            <p:cNvSpPr txBox="1"/>
            <p:nvPr/>
          </p:nvSpPr>
          <p:spPr>
            <a:xfrm>
              <a:off x="4085064" y="2356138"/>
              <a:ext cx="2194132" cy="1815882"/>
            </a:xfrm>
            <a:prstGeom prst="rect">
              <a:avLst/>
            </a:prstGeom>
            <a:grpFill/>
            <a:ln>
              <a:noFill/>
            </a:ln>
          </p:spPr>
          <p:txBody>
            <a:bodyPr wrap="square" rtlCol="0">
              <a:spAutoFit/>
            </a:bodyPr>
            <a:lstStyle/>
            <a:p>
              <a:r>
                <a:rPr lang="en-US" sz="2800" dirty="0"/>
                <a:t>The area of land undergoing the transition in question</a:t>
              </a:r>
            </a:p>
          </p:txBody>
        </p:sp>
      </p:grpSp>
      <p:sp>
        <p:nvSpPr>
          <p:cNvPr id="23" name="TextBox 22"/>
          <p:cNvSpPr txBox="1"/>
          <p:nvPr/>
        </p:nvSpPr>
        <p:spPr>
          <a:xfrm>
            <a:off x="8844992" y="3157011"/>
            <a:ext cx="466360" cy="646331"/>
          </a:xfrm>
          <a:prstGeom prst="rect">
            <a:avLst/>
          </a:prstGeom>
          <a:noFill/>
        </p:spPr>
        <p:txBody>
          <a:bodyPr wrap="square" rtlCol="0">
            <a:spAutoFit/>
          </a:bodyPr>
          <a:lstStyle/>
          <a:p>
            <a:r>
              <a:rPr lang="en-US" sz="3600" dirty="0"/>
              <a:t>=</a:t>
            </a:r>
          </a:p>
        </p:txBody>
      </p:sp>
      <p:sp>
        <p:nvSpPr>
          <p:cNvPr id="24" name="TextBox 23"/>
          <p:cNvSpPr txBox="1"/>
          <p:nvPr/>
        </p:nvSpPr>
        <p:spPr>
          <a:xfrm>
            <a:off x="4739864" y="3140969"/>
            <a:ext cx="504056" cy="584775"/>
          </a:xfrm>
          <a:prstGeom prst="rect">
            <a:avLst/>
          </a:prstGeom>
          <a:noFill/>
        </p:spPr>
        <p:txBody>
          <a:bodyPr wrap="square" rtlCol="0">
            <a:spAutoFit/>
          </a:bodyPr>
          <a:lstStyle/>
          <a:p>
            <a:r>
              <a:rPr lang="en-US" sz="3200" dirty="0"/>
              <a:t>X</a:t>
            </a:r>
          </a:p>
        </p:txBody>
      </p:sp>
      <p:sp>
        <p:nvSpPr>
          <p:cNvPr id="25" name="TextBox 24"/>
          <p:cNvSpPr txBox="1"/>
          <p:nvPr/>
        </p:nvSpPr>
        <p:spPr>
          <a:xfrm>
            <a:off x="1838876" y="5121591"/>
            <a:ext cx="2664296" cy="492443"/>
          </a:xfrm>
          <a:prstGeom prst="rect">
            <a:avLst/>
          </a:prstGeom>
          <a:noFill/>
        </p:spPr>
        <p:txBody>
          <a:bodyPr wrap="square" rtlCol="0">
            <a:spAutoFit/>
          </a:bodyPr>
          <a:lstStyle/>
          <a:p>
            <a:pPr algn="ctr"/>
            <a:r>
              <a:rPr lang="en-US" sz="2600" dirty="0">
                <a:solidFill>
                  <a:schemeClr val="tx2">
                    <a:lumMod val="75000"/>
                  </a:schemeClr>
                </a:solidFill>
              </a:rPr>
              <a:t>Emissions  Factor</a:t>
            </a:r>
          </a:p>
        </p:txBody>
      </p:sp>
      <p:sp>
        <p:nvSpPr>
          <p:cNvPr id="26" name="TextBox 25"/>
          <p:cNvSpPr txBox="1"/>
          <p:nvPr/>
        </p:nvSpPr>
        <p:spPr>
          <a:xfrm>
            <a:off x="5560213" y="5121591"/>
            <a:ext cx="2160240" cy="492443"/>
          </a:xfrm>
          <a:prstGeom prst="rect">
            <a:avLst/>
          </a:prstGeom>
          <a:noFill/>
        </p:spPr>
        <p:txBody>
          <a:bodyPr wrap="square" rtlCol="0">
            <a:spAutoFit/>
          </a:bodyPr>
          <a:lstStyle/>
          <a:p>
            <a:pPr algn="ctr"/>
            <a:r>
              <a:rPr lang="en-US" sz="2600" dirty="0">
                <a:solidFill>
                  <a:srgbClr val="285F30"/>
                </a:solidFill>
              </a:rPr>
              <a:t>Activity Data</a:t>
            </a:r>
          </a:p>
        </p:txBody>
      </p:sp>
      <p:sp>
        <p:nvSpPr>
          <p:cNvPr id="27" name="TextBox 26"/>
          <p:cNvSpPr txBox="1"/>
          <p:nvPr/>
        </p:nvSpPr>
        <p:spPr>
          <a:xfrm>
            <a:off x="9493065" y="3233923"/>
            <a:ext cx="1806133" cy="492443"/>
          </a:xfrm>
          <a:prstGeom prst="rect">
            <a:avLst/>
          </a:prstGeom>
          <a:noFill/>
          <a:ln>
            <a:noFill/>
          </a:ln>
        </p:spPr>
        <p:txBody>
          <a:bodyPr wrap="square" rtlCol="0">
            <a:spAutoFit/>
          </a:bodyPr>
          <a:lstStyle/>
          <a:p>
            <a:r>
              <a:rPr lang="en-US" sz="2600" dirty="0"/>
              <a:t>Emissions</a:t>
            </a:r>
          </a:p>
        </p:txBody>
      </p:sp>
    </p:spTree>
    <p:extLst>
      <p:ext uri="{BB962C8B-B14F-4D97-AF65-F5344CB8AC3E}">
        <p14:creationId xmlns:p14="http://schemas.microsoft.com/office/powerpoint/2010/main" val="3994278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69298532"/>
              </p:ext>
            </p:extLst>
          </p:nvPr>
        </p:nvGraphicFramePr>
        <p:xfrm>
          <a:off x="276046" y="1080001"/>
          <a:ext cx="11749729" cy="5467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r>
              <a:rPr lang="en-US" dirty="0"/>
              <a:t>Steps to Develop </a:t>
            </a:r>
            <a:r>
              <a:rPr lang="en-US" b="1" dirty="0"/>
              <a:t>Activity Data </a:t>
            </a:r>
            <a:r>
              <a:rPr lang="en-US" dirty="0"/>
              <a:t>for Deforestation: </a:t>
            </a:r>
            <a:br>
              <a:rPr lang="en-US" dirty="0"/>
            </a:br>
            <a:r>
              <a:rPr lang="en-US" dirty="0"/>
              <a:t>Initial Considerations</a:t>
            </a:r>
            <a:endParaRPr lang="en-US" sz="3100" dirty="0"/>
          </a:p>
        </p:txBody>
      </p:sp>
    </p:spTree>
    <p:extLst>
      <p:ext uri="{BB962C8B-B14F-4D97-AF65-F5344CB8AC3E}">
        <p14:creationId xmlns:p14="http://schemas.microsoft.com/office/powerpoint/2010/main" val="2773465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dirty="0"/>
              <a:t> Post classification comparison change detection</a:t>
            </a:r>
          </a:p>
          <a:p>
            <a:pPr marL="971550" lvl="1" indent="-514350">
              <a:spcAft>
                <a:spcPts val="600"/>
              </a:spcAft>
              <a:buFont typeface="+mj-lt"/>
              <a:buAutoNum type="arabicPeriod"/>
            </a:pPr>
            <a:r>
              <a:rPr lang="en-US" sz="3200" dirty="0"/>
              <a:t>Create a forest map for Y1 and again for Y2</a:t>
            </a:r>
          </a:p>
          <a:p>
            <a:pPr marL="971550" lvl="1" indent="-514350">
              <a:spcAft>
                <a:spcPts val="600"/>
              </a:spcAft>
              <a:buFont typeface="+mj-lt"/>
              <a:buAutoNum type="arabicPeriod"/>
            </a:pPr>
            <a:r>
              <a:rPr lang="en-US" sz="3200" dirty="0"/>
              <a:t>Estimate area deforested (deforestation AD) for the first time period Y1-Y2</a:t>
            </a:r>
          </a:p>
          <a:p>
            <a:pPr marL="971550" lvl="1" indent="-514350">
              <a:spcAft>
                <a:spcPts val="600"/>
              </a:spcAft>
              <a:buFont typeface="+mj-lt"/>
              <a:buAutoNum type="arabicPeriod"/>
            </a:pPr>
            <a:r>
              <a:rPr lang="en-US" sz="3200" dirty="0"/>
              <a:t>Estimate deforestation AD for the second time period Y2-Y3</a:t>
            </a:r>
          </a:p>
          <a:p>
            <a:pPr marL="457200" lvl="1" indent="0">
              <a:buNone/>
            </a:pPr>
            <a:endParaRPr lang="en-US" sz="3200" dirty="0"/>
          </a:p>
        </p:txBody>
      </p:sp>
      <p:sp>
        <p:nvSpPr>
          <p:cNvPr id="2" name="Title 1"/>
          <p:cNvSpPr>
            <a:spLocks noGrp="1"/>
          </p:cNvSpPr>
          <p:nvPr>
            <p:ph type="title"/>
          </p:nvPr>
        </p:nvSpPr>
        <p:spPr/>
        <p:txBody>
          <a:bodyPr>
            <a:normAutofit/>
          </a:bodyPr>
          <a:lstStyle/>
          <a:p>
            <a:r>
              <a:rPr lang="en-US" dirty="0"/>
              <a:t>Developing Activity Data</a:t>
            </a:r>
            <a:endParaRPr lang="en-US" sz="3100" dirty="0"/>
          </a:p>
        </p:txBody>
      </p:sp>
    </p:spTree>
    <p:extLst>
      <p:ext uri="{BB962C8B-B14F-4D97-AF65-F5344CB8AC3E}">
        <p14:creationId xmlns:p14="http://schemas.microsoft.com/office/powerpoint/2010/main" val="1851120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Forest Cover Mapping Example from Thailand</a:t>
            </a: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5" y="1335955"/>
            <a:ext cx="6613193" cy="51021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0950" y="1485245"/>
            <a:ext cx="6241285" cy="45983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554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dirty="0"/>
              <a:t>Forest Cover Mapping Example from Thailand</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725" y="1504950"/>
            <a:ext cx="6291396" cy="46352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240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dirty="0"/>
              <a:t>Forest Cover Mapping Example from Thailand</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74" y="1647431"/>
            <a:ext cx="5894505" cy="43428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0279" y="1647431"/>
            <a:ext cx="5894503" cy="43428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4831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Forest Cover Mapping Example from Thailand</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964" y="1577306"/>
            <a:ext cx="6294177" cy="46372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818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spcAft>
                <a:spcPts val="600"/>
              </a:spcAft>
            </a:pPr>
            <a:r>
              <a:rPr lang="en-US" dirty="0"/>
              <a:t>Carbon emissions are calculated as Emissions Factor times Activity Data.</a:t>
            </a:r>
          </a:p>
          <a:p>
            <a:pPr>
              <a:spcAft>
                <a:spcPts val="600"/>
              </a:spcAft>
            </a:pPr>
            <a:r>
              <a:rPr lang="en-US" dirty="0"/>
              <a:t>There is a database of global emissions factors available </a:t>
            </a:r>
          </a:p>
          <a:p>
            <a:pPr>
              <a:spcAft>
                <a:spcPts val="600"/>
              </a:spcAft>
            </a:pPr>
            <a:r>
              <a:rPr lang="en-US" dirty="0"/>
              <a:t>To increase the accuracy of the calculation national to local scale information on land cover classifications, carbon stocks and activity data are necessary</a:t>
            </a:r>
          </a:p>
        </p:txBody>
      </p:sp>
      <p:sp>
        <p:nvSpPr>
          <p:cNvPr id="2" name="Title 1"/>
          <p:cNvSpPr>
            <a:spLocks noGrp="1"/>
          </p:cNvSpPr>
          <p:nvPr>
            <p:ph type="title"/>
          </p:nvPr>
        </p:nvSpPr>
        <p:spPr/>
        <p:txBody>
          <a:bodyPr>
            <a:normAutofit/>
          </a:bodyPr>
          <a:lstStyle/>
          <a:p>
            <a:r>
              <a:rPr lang="en-US" b="1" dirty="0"/>
              <a:t>Take Home Message</a:t>
            </a:r>
            <a:endParaRPr lang="en-US" sz="3100" dirty="0"/>
          </a:p>
        </p:txBody>
      </p:sp>
    </p:spTree>
    <p:extLst>
      <p:ext uri="{BB962C8B-B14F-4D97-AF65-F5344CB8AC3E}">
        <p14:creationId xmlns:p14="http://schemas.microsoft.com/office/powerpoint/2010/main" val="32099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2807871" y="2754690"/>
            <a:ext cx="6834947" cy="1325563"/>
          </a:xfrm>
        </p:spPr>
        <p:txBody>
          <a:bodyPr>
            <a:normAutofit/>
          </a:bodyPr>
          <a:lstStyle/>
          <a:p>
            <a:pPr algn="ctr"/>
            <a:r>
              <a:rPr lang="en-US" sz="2800" dirty="0"/>
              <a:t>Forest Carbon Measurement and Monitoring </a:t>
            </a:r>
            <a:r>
              <a:rPr lang="en-US" dirty="0"/>
              <a:t>(</a:t>
            </a:r>
            <a:r>
              <a:rPr lang="en-US" dirty="0" err="1"/>
              <a:t>FCMM</a:t>
            </a:r>
            <a:r>
              <a:rPr lang="en-US" dirty="0"/>
              <a:t>) </a:t>
            </a:r>
          </a:p>
        </p:txBody>
      </p:sp>
      <p:sp>
        <p:nvSpPr>
          <p:cNvPr id="4" name="Rectangle 3"/>
          <p:cNvSpPr/>
          <p:nvPr/>
        </p:nvSpPr>
        <p:spPr>
          <a:xfrm>
            <a:off x="1761564" y="350331"/>
            <a:ext cx="10082093" cy="6241709"/>
          </a:xfrm>
          <a:prstGeom prst="rect">
            <a:avLst/>
          </a:prstGeom>
        </p:spPr>
        <p:txBody>
          <a:bodyPr wrap="square">
            <a:spAutoFit/>
          </a:bodyPr>
          <a:lstStyle/>
          <a:p>
            <a:pPr marL="400050" lvl="0" indent="-400050">
              <a:lnSpc>
                <a:spcPct val="105000"/>
              </a:lnSpc>
              <a:spcBef>
                <a:spcPts val="1800"/>
              </a:spcBef>
              <a:buFont typeface="+mj-lt"/>
              <a:buAutoNum type="romanUcPeriod"/>
            </a:pPr>
            <a:r>
              <a:rPr lang="en-US" sz="2400" b="1" dirty="0">
                <a:solidFill>
                  <a:schemeClr val="bg2">
                    <a:lumMod val="10000"/>
                  </a:schemeClr>
                </a:solidFill>
              </a:rPr>
              <a:t>FUNDAMENTALS OF FOREST CARBON IN REDD+ CONTEXT</a:t>
            </a:r>
            <a:endParaRPr lang="en-US" sz="2400" dirty="0">
              <a:solidFill>
                <a:schemeClr val="bg2">
                  <a:lumMod val="10000"/>
                </a:schemeClr>
              </a:solidFill>
            </a:endParaRPr>
          </a:p>
          <a:p>
            <a:pPr lvl="1">
              <a:lnSpc>
                <a:spcPct val="105000"/>
              </a:lnSpc>
            </a:pPr>
            <a:r>
              <a:rPr lang="en-US" sz="2000" dirty="0"/>
              <a:t>1.1.	Forests, the Global Carbon Cycle and Climate Change</a:t>
            </a:r>
          </a:p>
          <a:p>
            <a:pPr lvl="1">
              <a:lnSpc>
                <a:spcPct val="105000"/>
              </a:lnSpc>
            </a:pPr>
            <a:r>
              <a:rPr lang="en-US" sz="2000" dirty="0"/>
              <a:t>1.2.	The Roles of Forests and Forest Carbon in Global Climate Negotiations</a:t>
            </a:r>
          </a:p>
          <a:p>
            <a:pPr lvl="1">
              <a:lnSpc>
                <a:spcPct val="105000"/>
              </a:lnSpc>
            </a:pPr>
            <a:r>
              <a:rPr lang="en-US" sz="2000" dirty="0"/>
              <a:t>1.3.	Challenges for Forest-based Climate Change Mitigation</a:t>
            </a:r>
          </a:p>
          <a:p>
            <a:pPr marL="400050" lvl="0" indent="-400050">
              <a:lnSpc>
                <a:spcPct val="105000"/>
              </a:lnSpc>
              <a:spcBef>
                <a:spcPts val="1800"/>
              </a:spcBef>
              <a:buFont typeface="+mj-lt"/>
              <a:buAutoNum type="romanUcPeriod"/>
            </a:pPr>
            <a:r>
              <a:rPr lang="en-US" sz="2400" b="1" dirty="0">
                <a:solidFill>
                  <a:schemeClr val="bg2">
                    <a:lumMod val="10000"/>
                  </a:schemeClr>
                </a:solidFill>
              </a:rPr>
              <a:t>FOREST CARBON STOCKS AND IPCC GUIDELINES</a:t>
            </a:r>
            <a:endParaRPr lang="en-US" sz="2400" dirty="0">
              <a:solidFill>
                <a:schemeClr val="bg2">
                  <a:lumMod val="10000"/>
                </a:schemeClr>
              </a:solidFill>
            </a:endParaRPr>
          </a:p>
          <a:p>
            <a:pPr lvl="1">
              <a:lnSpc>
                <a:spcPct val="105000"/>
              </a:lnSpc>
            </a:pPr>
            <a:r>
              <a:rPr lang="en-US" sz="2000" dirty="0"/>
              <a:t>2.1.	Overview of Forest Carbon Pools (Stocks)</a:t>
            </a:r>
          </a:p>
          <a:p>
            <a:pPr lvl="1">
              <a:lnSpc>
                <a:spcPct val="105000"/>
              </a:lnSpc>
            </a:pPr>
            <a:r>
              <a:rPr lang="en-US" sz="2000" dirty="0"/>
              <a:t>2.2.	Land Use, Land Use Change, and Forestry (</a:t>
            </a:r>
            <a:r>
              <a:rPr lang="en-US" sz="2000" dirty="0" err="1"/>
              <a:t>LULUCF</a:t>
            </a:r>
            <a:r>
              <a:rPr lang="en-US" sz="2000" dirty="0"/>
              <a:t>)</a:t>
            </a:r>
          </a:p>
          <a:p>
            <a:pPr lvl="1">
              <a:lnSpc>
                <a:spcPct val="105000"/>
              </a:lnSpc>
            </a:pPr>
            <a:r>
              <a:rPr lang="en-US" sz="2000" dirty="0"/>
              <a:t>2.3.	IPCC Guidelines for Forest Carbon Measurement and Monitoring</a:t>
            </a:r>
          </a:p>
          <a:p>
            <a:pPr lvl="1">
              <a:lnSpc>
                <a:spcPct val="105000"/>
              </a:lnSpc>
            </a:pPr>
            <a:r>
              <a:rPr lang="en-US" sz="2000" dirty="0"/>
              <a:t>2.4.	Reference Levels – Monitoring against a Baseline</a:t>
            </a:r>
          </a:p>
          <a:p>
            <a:pPr marL="400050" lvl="0" indent="-400050">
              <a:lnSpc>
                <a:spcPct val="105000"/>
              </a:lnSpc>
              <a:spcBef>
                <a:spcPts val="1800"/>
              </a:spcBef>
              <a:buFont typeface="+mj-lt"/>
              <a:buAutoNum type="romanUcPeriod"/>
            </a:pPr>
            <a:r>
              <a:rPr lang="en-US" sz="2400" b="1" dirty="0">
                <a:solidFill>
                  <a:schemeClr val="bg2">
                    <a:lumMod val="10000"/>
                  </a:schemeClr>
                </a:solidFill>
              </a:rPr>
              <a:t>FOREST CARBON MEASUREMENT AND MONITORING METHODS</a:t>
            </a:r>
            <a:endParaRPr lang="en-US" sz="2400" dirty="0">
              <a:solidFill>
                <a:schemeClr val="bg2">
                  <a:lumMod val="10000"/>
                </a:schemeClr>
              </a:solidFill>
            </a:endParaRPr>
          </a:p>
          <a:p>
            <a:pPr lvl="1">
              <a:lnSpc>
                <a:spcPct val="105000"/>
              </a:lnSpc>
            </a:pPr>
            <a:r>
              <a:rPr lang="en-US" sz="2000" dirty="0"/>
              <a:t>3.1.	Overview of Forest Carbon Measurement and Monitoring</a:t>
            </a:r>
          </a:p>
          <a:p>
            <a:pPr lvl="1">
              <a:lnSpc>
                <a:spcPct val="105000"/>
              </a:lnSpc>
            </a:pPr>
            <a:r>
              <a:rPr lang="en-US" sz="2000" dirty="0"/>
              <a:t>3.2.	Quality Assurance and Quality Control (QA/QC)</a:t>
            </a:r>
          </a:p>
          <a:p>
            <a:pPr lvl="1">
              <a:lnSpc>
                <a:spcPct val="105000"/>
              </a:lnSpc>
            </a:pPr>
            <a:r>
              <a:rPr lang="en-US" sz="2000" dirty="0"/>
              <a:t>3.3.	Field Sampling Design Methods</a:t>
            </a:r>
          </a:p>
          <a:p>
            <a:pPr lvl="1">
              <a:lnSpc>
                <a:spcPct val="105000"/>
              </a:lnSpc>
            </a:pPr>
            <a:r>
              <a:rPr lang="en-US" sz="2000" dirty="0"/>
              <a:t>3.4.	Forest Carbon Field Measurement Methods</a:t>
            </a:r>
          </a:p>
          <a:p>
            <a:pPr lvl="1">
              <a:lnSpc>
                <a:spcPct val="105000"/>
              </a:lnSpc>
            </a:pPr>
            <a:r>
              <a:rPr lang="en-US" sz="2000" dirty="0"/>
              <a:t>3.5.	Carbon Stock Calculation and Available Tools</a:t>
            </a:r>
          </a:p>
          <a:p>
            <a:pPr lvl="1">
              <a:lnSpc>
                <a:spcPct val="105000"/>
              </a:lnSpc>
            </a:pPr>
            <a:r>
              <a:rPr lang="en-US" sz="2000" b="1" dirty="0">
                <a:solidFill>
                  <a:srgbClr val="FF0000"/>
                </a:solidFill>
              </a:rPr>
              <a:t>3.6.	Creating Activity Data and Emissions Factors</a:t>
            </a:r>
          </a:p>
          <a:p>
            <a:pPr lvl="1">
              <a:lnSpc>
                <a:spcPct val="105000"/>
              </a:lnSpc>
            </a:pPr>
            <a:r>
              <a:rPr lang="en-US" sz="2000" dirty="0">
                <a:solidFill>
                  <a:schemeClr val="bg2">
                    <a:lumMod val="10000"/>
                  </a:schemeClr>
                </a:solidFill>
              </a:rPr>
              <a:t>3.7. Considerations in Developing a Monitoring System</a:t>
            </a:r>
            <a:endParaRPr lang="en-US" sz="2000" dirty="0"/>
          </a:p>
        </p:txBody>
      </p:sp>
      <p:sp>
        <p:nvSpPr>
          <p:cNvPr id="5" name="Right Arrow 4"/>
          <p:cNvSpPr>
            <a:spLocks noChangeArrowheads="1"/>
          </p:cNvSpPr>
          <p:nvPr/>
        </p:nvSpPr>
        <p:spPr bwMode="auto">
          <a:xfrm>
            <a:off x="1761564" y="5882934"/>
            <a:ext cx="385763" cy="242888"/>
          </a:xfrm>
          <a:prstGeom prst="rightArrow">
            <a:avLst>
              <a:gd name="adj1" fmla="val 50000"/>
              <a:gd name="adj2" fmla="val 49993"/>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2830334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spcAft>
                <a:spcPts val="600"/>
              </a:spcAft>
              <a:buNone/>
            </a:pPr>
            <a:r>
              <a:rPr lang="en-US" dirty="0"/>
              <a:t>Have students calculate emissions factors based on real world estimates of land cover transition area.  The students should look up emissions factors in the IPCC database and calculate emissions factors based on national scale data provided.  Have the students compare the effect of Tier 1 </a:t>
            </a:r>
            <a:r>
              <a:rPr lang="en-US" dirty="0" err="1"/>
              <a:t>vs</a:t>
            </a:r>
            <a:r>
              <a:rPr lang="en-US" dirty="0"/>
              <a:t> Tier 2 data in their report</a:t>
            </a:r>
          </a:p>
        </p:txBody>
      </p:sp>
      <p:sp>
        <p:nvSpPr>
          <p:cNvPr id="4" name="Title 3"/>
          <p:cNvSpPr>
            <a:spLocks noGrp="1"/>
          </p:cNvSpPr>
          <p:nvPr>
            <p:ph type="title"/>
          </p:nvPr>
        </p:nvSpPr>
        <p:spPr>
          <a:noFill/>
        </p:spPr>
        <p:txBody>
          <a:bodyPr/>
          <a:lstStyle/>
          <a:p>
            <a:r>
              <a:rPr lang="en-US" b="1" dirty="0"/>
              <a:t>Homework</a:t>
            </a:r>
          </a:p>
        </p:txBody>
      </p:sp>
    </p:spTree>
    <p:extLst>
      <p:ext uri="{BB962C8B-B14F-4D97-AF65-F5344CB8AC3E}">
        <p14:creationId xmlns:p14="http://schemas.microsoft.com/office/powerpoint/2010/main" val="764923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779" y="1027334"/>
            <a:ext cx="11741996" cy="5459229"/>
          </a:xfrm>
        </p:spPr>
        <p:txBody>
          <a:bodyPr>
            <a:noAutofit/>
          </a:bodyPr>
          <a:lstStyle/>
          <a:p>
            <a:pPr>
              <a:spcBef>
                <a:spcPts val="0"/>
              </a:spcBef>
              <a:spcAft>
                <a:spcPts val="0"/>
              </a:spcAft>
            </a:pPr>
            <a:r>
              <a:rPr lang="de-DE" sz="2400" dirty="0"/>
              <a:t>USAID. 2015. USAID LEAF‘s </a:t>
            </a:r>
            <a:r>
              <a:rPr lang="en-US" sz="2400" i="1" dirty="0"/>
              <a:t>Climate Change Curriculum</a:t>
            </a:r>
            <a:r>
              <a:rPr lang="en-US" sz="2400" dirty="0"/>
              <a:t>. USAID Lowering Emissions in Asia Forests Program (USAID LEAF). </a:t>
            </a:r>
            <a:r>
              <a:rPr lang="en-US" sz="2400" dirty="0" err="1"/>
              <a:t>Winrock</a:t>
            </a:r>
            <a:r>
              <a:rPr lang="en-US" sz="2400" dirty="0"/>
              <a:t> International and US Forest Service. Bangkok, Thailand.</a:t>
            </a:r>
          </a:p>
          <a:p>
            <a:pPr>
              <a:spcBef>
                <a:spcPts val="0"/>
              </a:spcBef>
              <a:spcAft>
                <a:spcPts val="0"/>
              </a:spcAft>
            </a:pPr>
            <a:r>
              <a:rPr lang="en-US" sz="2400" dirty="0"/>
              <a:t>Ashton, M.S., Tyrrell, M.L., Spalding, D., and Gentry, B. (Eds.). 2012. </a:t>
            </a:r>
            <a:r>
              <a:rPr lang="en-US" sz="2400" i="1" dirty="0"/>
              <a:t>Managing Forest Carbon in a Changing Climate</a:t>
            </a:r>
            <a:r>
              <a:rPr lang="en-US" sz="2400" dirty="0"/>
              <a:t>. Springer.  ISBN 978-94-007-2232-3</a:t>
            </a:r>
          </a:p>
          <a:p>
            <a:pPr>
              <a:spcBef>
                <a:spcPts val="0"/>
              </a:spcBef>
              <a:spcAft>
                <a:spcPts val="0"/>
              </a:spcAft>
            </a:pPr>
            <a:r>
              <a:rPr lang="en-US" sz="2400" dirty="0" err="1"/>
              <a:t>Chave</a:t>
            </a:r>
            <a:r>
              <a:rPr lang="en-US" sz="2400" dirty="0"/>
              <a:t> </a:t>
            </a:r>
            <a:r>
              <a:rPr lang="en-US" sz="2400" i="1" dirty="0"/>
              <a:t>et al</a:t>
            </a:r>
            <a:r>
              <a:rPr lang="en-US" sz="2400" dirty="0"/>
              <a:t>. 2005. </a:t>
            </a:r>
            <a:r>
              <a:rPr lang="en-US" sz="2400" i="1" dirty="0"/>
              <a:t>Tree </a:t>
            </a:r>
            <a:r>
              <a:rPr lang="en-US" sz="2400" i="1" dirty="0" err="1"/>
              <a:t>allometry</a:t>
            </a:r>
            <a:r>
              <a:rPr lang="en-US" sz="2400" i="1" dirty="0"/>
              <a:t> and improved estimation of carbon stocks and balance in tropical forests</a:t>
            </a:r>
            <a:r>
              <a:rPr lang="en-US" sz="2400" dirty="0"/>
              <a:t>. </a:t>
            </a:r>
            <a:r>
              <a:rPr lang="en-US" sz="2400" i="1" dirty="0" err="1"/>
              <a:t>Oecologia</a:t>
            </a:r>
            <a:r>
              <a:rPr lang="en-US" sz="2400" dirty="0"/>
              <a:t>, 145: 87–99</a:t>
            </a:r>
          </a:p>
          <a:p>
            <a:pPr>
              <a:spcBef>
                <a:spcPts val="0"/>
              </a:spcBef>
              <a:spcAft>
                <a:spcPts val="0"/>
              </a:spcAft>
            </a:pPr>
            <a:r>
              <a:rPr lang="en-US" sz="2400" dirty="0">
                <a:latin typeface="Calibri" pitchFamily="34" charset="0"/>
              </a:rPr>
              <a:t>Pearson, Timothy R H,  Sandra Brown and Felipe M </a:t>
            </a:r>
            <a:r>
              <a:rPr lang="en-US" sz="2400" dirty="0" err="1">
                <a:latin typeface="Calibri" pitchFamily="34" charset="0"/>
              </a:rPr>
              <a:t>Casarim</a:t>
            </a:r>
            <a:r>
              <a:rPr lang="en-US" sz="2400" dirty="0">
                <a:latin typeface="Calibri" pitchFamily="34" charset="0"/>
              </a:rPr>
              <a:t>, 2014. </a:t>
            </a:r>
            <a:r>
              <a:rPr lang="en-US" sz="2400" i="1" dirty="0">
                <a:latin typeface="Calibri" pitchFamily="34" charset="0"/>
              </a:rPr>
              <a:t>Carbon emissions from tropical forest degradation caused by logging</a:t>
            </a:r>
            <a:r>
              <a:rPr lang="en-US" sz="2400" dirty="0">
                <a:latin typeface="Calibri" pitchFamily="34" charset="0"/>
              </a:rPr>
              <a:t>. </a:t>
            </a:r>
            <a:r>
              <a:rPr lang="en-US" sz="2400" dirty="0" err="1">
                <a:latin typeface="Calibri" pitchFamily="34" charset="0"/>
              </a:rPr>
              <a:t>Winrock</a:t>
            </a:r>
            <a:r>
              <a:rPr lang="en-US" sz="2400" dirty="0">
                <a:latin typeface="Calibri" pitchFamily="34" charset="0"/>
              </a:rPr>
              <a:t> International</a:t>
            </a:r>
          </a:p>
          <a:p>
            <a:pPr>
              <a:spcBef>
                <a:spcPts val="0"/>
              </a:spcBef>
              <a:spcAft>
                <a:spcPts val="0"/>
              </a:spcAft>
            </a:pPr>
            <a:r>
              <a:rPr lang="en-US" sz="2400" dirty="0">
                <a:latin typeface="Calibri" pitchFamily="34" charset="0"/>
              </a:rPr>
              <a:t>Walker, SM et al., 2012. </a:t>
            </a:r>
            <a:r>
              <a:rPr lang="en-US" sz="2400" i="1" dirty="0">
                <a:latin typeface="Calibri" pitchFamily="34" charset="0"/>
              </a:rPr>
              <a:t>Standard Operating Procedures for terrestrial carbon measurement</a:t>
            </a:r>
            <a:r>
              <a:rPr lang="en-US" sz="2400" dirty="0">
                <a:latin typeface="Calibri" pitchFamily="34" charset="0"/>
              </a:rPr>
              <a:t>. </a:t>
            </a:r>
            <a:r>
              <a:rPr lang="en-US" sz="2400" dirty="0" err="1">
                <a:latin typeface="Calibri" pitchFamily="34" charset="0"/>
              </a:rPr>
              <a:t>Winrock</a:t>
            </a:r>
            <a:r>
              <a:rPr lang="en-US" sz="2400" dirty="0">
                <a:latin typeface="Calibri" pitchFamily="34" charset="0"/>
              </a:rPr>
              <a:t> International</a:t>
            </a:r>
          </a:p>
          <a:p>
            <a:pPr>
              <a:spcBef>
                <a:spcPts val="0"/>
              </a:spcBef>
              <a:spcAft>
                <a:spcPts val="0"/>
              </a:spcAft>
            </a:pPr>
            <a:r>
              <a:rPr lang="en-AU" sz="2400" dirty="0"/>
              <a:t>IPCC (1996a).  Revised 1996 IPCC Guidelines for  National Greenhouse Gas Inventories, Greenhouse Gas Inventory Reporting Instructions. http://www.ipcc-nggip.iges.or.jp/public/gl/invs1.html</a:t>
            </a:r>
          </a:p>
          <a:p>
            <a:pPr>
              <a:spcBef>
                <a:spcPts val="0"/>
              </a:spcBef>
              <a:spcAft>
                <a:spcPts val="0"/>
              </a:spcAft>
            </a:pPr>
            <a:r>
              <a:rPr lang="en-AU" sz="2400" dirty="0"/>
              <a:t>IPCC (1996b). Revised 1996 IPCC Guidelines for National Greenhouse Gas Inventories, Greenhouse Gas Inventory Workbook. http://www.ipcc-nggip.iges.or.jp/public/gl/invs1.html</a:t>
            </a:r>
          </a:p>
          <a:p>
            <a:pPr>
              <a:spcBef>
                <a:spcPts val="0"/>
              </a:spcBef>
              <a:spcAft>
                <a:spcPts val="0"/>
              </a:spcAft>
            </a:pPr>
            <a:r>
              <a:rPr lang="en-AU" sz="2400" dirty="0"/>
              <a:t>IPCC (1996c). Revised 1996 IPCC Guidelines for National Greenhouse Gas Inventories, Greenhouse Gas Inventory Reference Manual. http://www.ipcc-nggip.iges.or.jp/public/gl/invs1.html</a:t>
            </a:r>
            <a:endParaRPr lang="en-US" sz="2400" dirty="0">
              <a:latin typeface="Calibri" pitchFamily="34" charset="0"/>
            </a:endParaRPr>
          </a:p>
          <a:p>
            <a:pPr marL="0" indent="0">
              <a:spcBef>
                <a:spcPts val="0"/>
              </a:spcBef>
              <a:spcAft>
                <a:spcPts val="0"/>
              </a:spcAft>
              <a:buNone/>
            </a:pPr>
            <a:endParaRPr lang="en-US" sz="2400" dirty="0">
              <a:latin typeface="Calibri" pitchFamily="34" charset="0"/>
            </a:endParaRPr>
          </a:p>
          <a:p>
            <a:pPr>
              <a:spcBef>
                <a:spcPts val="0"/>
              </a:spcBef>
              <a:spcAft>
                <a:spcPts val="0"/>
              </a:spcAft>
            </a:pPr>
            <a:endParaRPr lang="en-AU" sz="2400" dirty="0"/>
          </a:p>
        </p:txBody>
      </p:sp>
      <p:sp>
        <p:nvSpPr>
          <p:cNvPr id="4" name="Title 3"/>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514619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737" y="1567542"/>
            <a:ext cx="10846319" cy="4949371"/>
          </a:xfrm>
        </p:spPr>
        <p:txBody>
          <a:bodyPr>
            <a:noAutofit/>
          </a:bodyPr>
          <a:lstStyle/>
          <a:p>
            <a:pPr marL="0" indent="0">
              <a:buNone/>
            </a:pPr>
            <a:r>
              <a:rPr lang="en-US" sz="2000" dirty="0"/>
              <a:t>The curriculum of USAID’s Climate-Resilient Ecosystems and Livelihoods (CREL) in Bangladesh is a free resource of teaching materials for university professors, teachers and climate change training experts.</a:t>
            </a:r>
          </a:p>
          <a:p>
            <a:pPr marL="0" indent="0">
              <a:buNone/>
            </a:pPr>
            <a:r>
              <a:rPr lang="en-US" sz="2000" dirty="0"/>
              <a:t>Reproduction of CREL’s curriculum </a:t>
            </a:r>
            <a:r>
              <a:rPr lang="de-DE" sz="2000" dirty="0"/>
              <a:t>materials </a:t>
            </a:r>
            <a:r>
              <a:rPr lang="en-US" sz="2000" dirty="0"/>
              <a:t>for educational or other non-commercial purposes is authorized without prior written permission from the copyright holder, provided the source is fully acknowledged.</a:t>
            </a:r>
          </a:p>
          <a:p>
            <a:pPr marL="0" indent="0">
              <a:buNone/>
            </a:pPr>
            <a:r>
              <a:rPr lang="de-DE" sz="2000" b="1" dirty="0"/>
              <a:t>Suggested citation</a:t>
            </a:r>
            <a:r>
              <a:rPr lang="de-DE" sz="2000" dirty="0"/>
              <a:t>: Winrock International. 2016. </a:t>
            </a:r>
            <a:r>
              <a:rPr lang="de-DE" sz="2000" i="1" dirty="0"/>
              <a:t>USAID‘s Climate-Resilient </a:t>
            </a:r>
            <a:r>
              <a:rPr lang="en-US" sz="2000" i="1" dirty="0"/>
              <a:t>Ecosystems and Livelihoods (CREL)</a:t>
            </a:r>
            <a:r>
              <a:rPr lang="en-US" sz="2000" dirty="0"/>
              <a:t>. </a:t>
            </a:r>
            <a:r>
              <a:rPr lang="en-US" sz="2000" dirty="0" err="1"/>
              <a:t>Winrock</a:t>
            </a:r>
            <a:r>
              <a:rPr lang="en-US" sz="2000" dirty="0"/>
              <a:t> International. Dhaka, Bangladesh. </a:t>
            </a:r>
          </a:p>
          <a:p>
            <a:pPr marL="0" indent="0">
              <a:buNone/>
            </a:pPr>
            <a:r>
              <a:rPr lang="en-US" sz="2000" b="1" dirty="0"/>
              <a:t>Disclaimer:</a:t>
            </a:r>
            <a:r>
              <a:rPr lang="en-US" sz="2000" dirty="0"/>
              <a:t> The CREL’s curriculum is made possible by the support of the American People through the United States Agency for International Development (USAID). The contents of the curriculum do not necessarily reflect the views of USAID or the US Government.</a:t>
            </a:r>
            <a:endParaRPr lang="en-US" sz="2000" b="1" dirty="0"/>
          </a:p>
        </p:txBody>
      </p:sp>
      <p:sp>
        <p:nvSpPr>
          <p:cNvPr id="3" name="Title 2"/>
          <p:cNvSpPr>
            <a:spLocks noGrp="1"/>
          </p:cNvSpPr>
          <p:nvPr>
            <p:ph type="title"/>
          </p:nvPr>
        </p:nvSpPr>
        <p:spPr/>
        <p:txBody>
          <a:bodyPr/>
          <a:lstStyle/>
          <a:p>
            <a:r>
              <a:rPr lang="en-US"/>
              <a:t>References and Resources</a:t>
            </a:r>
            <a:endParaRPr lang="en-US" dirty="0"/>
          </a:p>
        </p:txBody>
      </p:sp>
    </p:spTree>
    <p:extLst>
      <p:ext uri="{BB962C8B-B14F-4D97-AF65-F5344CB8AC3E}">
        <p14:creationId xmlns:p14="http://schemas.microsoft.com/office/powerpoint/2010/main" val="3056485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481711"/>
            <a:ext cx="9013371" cy="3641832"/>
          </a:xfrm>
        </p:spPr>
        <p:txBody>
          <a:bodyPr>
            <a:noAutofit/>
          </a:bodyPr>
          <a:lstStyle/>
          <a:p>
            <a:pPr algn="l"/>
            <a:r>
              <a:rPr lang="de-DE" sz="2400" dirty="0">
                <a:effectLst/>
              </a:rPr>
              <a:t>USAID</a:t>
            </a:r>
            <a:r>
              <a:rPr lang="de-DE" sz="2400" dirty="0">
                <a:effectLst/>
                <a:latin typeface="Calibri" panose="020F0502020204030204" pitchFamily="34" charset="0"/>
              </a:rPr>
              <a:t>'s Climate-Resilient Ecosystems and Livelihoods (CREL) Project</a:t>
            </a:r>
            <a:br>
              <a:rPr lang="de-DE" sz="2400" dirty="0">
                <a:effectLst/>
                <a:latin typeface="Calibri" panose="020F0502020204030204" pitchFamily="34" charset="0"/>
              </a:rPr>
            </a:br>
            <a:br>
              <a:rPr lang="de-DE" sz="2400" dirty="0">
                <a:effectLst/>
                <a:latin typeface="Calibri" panose="020F0502020204030204" pitchFamily="34" charset="0"/>
              </a:rPr>
            </a:br>
            <a:br>
              <a:rPr lang="de-DE" sz="2400" dirty="0">
                <a:effectLst/>
                <a:latin typeface="Calibri" panose="020F0502020204030204" pitchFamily="34" charset="0"/>
              </a:rPr>
            </a:br>
            <a:r>
              <a:rPr lang="de-DE" sz="2400" dirty="0">
                <a:effectLst/>
                <a:latin typeface="Calibri" panose="020F0502020204030204" pitchFamily="34" charset="0"/>
              </a:rPr>
              <a:t>Winrock International Headquarters</a:t>
            </a:r>
            <a:br>
              <a:rPr lang="de-DE" sz="2400" dirty="0">
                <a:effectLst/>
                <a:latin typeface="Calibri" panose="020F0502020204030204" pitchFamily="34" charset="0"/>
              </a:rPr>
            </a:br>
            <a:r>
              <a:rPr lang="de-DE" sz="2400" b="0" dirty="0">
                <a:effectLst/>
                <a:latin typeface="Calibri" panose="020F0502020204030204" pitchFamily="34" charset="0"/>
              </a:rPr>
              <a:t>2101 Riverfront Drive, Little Rock</a:t>
            </a:r>
            <a:br>
              <a:rPr lang="de-DE" sz="2400" b="0" dirty="0">
                <a:effectLst/>
                <a:latin typeface="Calibri" panose="020F0502020204030204" pitchFamily="34" charset="0"/>
              </a:rPr>
            </a:br>
            <a:r>
              <a:rPr lang="de-DE" sz="2400" b="0" dirty="0">
                <a:effectLst/>
                <a:latin typeface="Calibri" panose="020F0502020204030204" pitchFamily="34" charset="0"/>
              </a:rPr>
              <a:t>Arkansas 72202-1748 USA</a:t>
            </a:r>
            <a:br>
              <a:rPr lang="de-DE" sz="2400" b="0" dirty="0">
                <a:effectLst/>
                <a:latin typeface="Calibri" panose="020F0502020204030204" pitchFamily="34" charset="0"/>
              </a:rPr>
            </a:br>
            <a:r>
              <a:rPr lang="de-DE" sz="2400" b="0" dirty="0">
                <a:effectLst/>
                <a:latin typeface="Calibri" panose="020F0502020204030204" pitchFamily="34" charset="0"/>
              </a:rPr>
              <a:t>Tel: </a:t>
            </a:r>
            <a:r>
              <a:rPr lang="en-US" sz="2400" b="0" dirty="0">
                <a:effectLst/>
              </a:rPr>
              <a:t>1-501-280-3000</a:t>
            </a:r>
            <a:br>
              <a:rPr lang="en-US" sz="2400" b="0" dirty="0">
                <a:effectLst/>
              </a:rPr>
            </a:br>
            <a:r>
              <a:rPr lang="en-US" sz="2400" b="0" dirty="0">
                <a:effectLst/>
              </a:rPr>
              <a:t>Web: </a:t>
            </a:r>
            <a:r>
              <a:rPr lang="en-US" sz="2400" b="0" dirty="0">
                <a:effectLst/>
                <a:hlinkClick r:id="rId2"/>
              </a:rPr>
              <a:t>www.winrock.org</a:t>
            </a:r>
            <a:endParaRPr lang="en-US" sz="2400" dirty="0"/>
          </a:p>
        </p:txBody>
      </p:sp>
    </p:spTree>
    <p:extLst>
      <p:ext uri="{BB962C8B-B14F-4D97-AF65-F5344CB8AC3E}">
        <p14:creationId xmlns:p14="http://schemas.microsoft.com/office/powerpoint/2010/main" val="3618628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050" y="0"/>
            <a:ext cx="11879263" cy="1079500"/>
          </a:xfrm>
        </p:spPr>
        <p:txBody>
          <a:bodyPr rtlCol="0">
            <a:normAutofit/>
          </a:bodyPr>
          <a:lstStyle/>
          <a:p>
            <a:pPr eaLnBrk="1" fontAlgn="auto" hangingPunct="1">
              <a:spcAft>
                <a:spcPts val="0"/>
              </a:spcAft>
              <a:defRPr/>
            </a:pPr>
            <a:r>
              <a:rPr lang="en-US" dirty="0"/>
              <a:t>Acknowledgements</a:t>
            </a:r>
          </a:p>
        </p:txBody>
      </p:sp>
      <p:graphicFrame>
        <p:nvGraphicFramePr>
          <p:cNvPr id="4" name="Table 3"/>
          <p:cNvGraphicFramePr>
            <a:graphicFrameLocks noGrp="1"/>
          </p:cNvGraphicFramePr>
          <p:nvPr>
            <p:extLst/>
          </p:nvPr>
        </p:nvGraphicFramePr>
        <p:xfrm>
          <a:off x="238540" y="1855322"/>
          <a:ext cx="4861494" cy="3657600"/>
        </p:xfrm>
        <a:graphic>
          <a:graphicData uri="http://schemas.openxmlformats.org/drawingml/2006/table">
            <a:tbl>
              <a:tblPr firstRow="1" bandRow="1">
                <a:tableStyleId>{5C22544A-7EE6-4342-B048-85BDC9FD1C3A}</a:tableStyleId>
              </a:tblPr>
              <a:tblGrid>
                <a:gridCol w="4861494">
                  <a:extLst>
                    <a:ext uri="{9D8B030D-6E8A-4147-A177-3AD203B41FA5}">
                      <a16:colId xmlns:a16="http://schemas.microsoft.com/office/drawing/2014/main" val="2152013341"/>
                    </a:ext>
                  </a:extLst>
                </a:gridCol>
              </a:tblGrid>
              <a:tr h="339242">
                <a:tc>
                  <a:txBody>
                    <a:bodyPr/>
                    <a:lstStyle/>
                    <a:p>
                      <a:r>
                        <a:rPr lang="en-US" dirty="0"/>
                        <a:t>UNIVERSITIES</a:t>
                      </a:r>
                      <a:endParaRPr lang="en-SG" dirty="0"/>
                    </a:p>
                  </a:txBody>
                  <a:tcPr>
                    <a:solidFill>
                      <a:schemeClr val="accent2">
                        <a:lumMod val="75000"/>
                      </a:schemeClr>
                    </a:solidFill>
                  </a:tcPr>
                </a:tc>
                <a:extLst>
                  <a:ext uri="{0D108BD9-81ED-4DB2-BD59-A6C34878D82A}">
                    <a16:rowId xmlns:a16="http://schemas.microsoft.com/office/drawing/2014/main" val="3951541938"/>
                  </a:ext>
                </a:extLst>
              </a:tr>
              <a:tr h="339242">
                <a:tc>
                  <a:txBody>
                    <a:bodyPr/>
                    <a:lstStyle/>
                    <a:p>
                      <a:r>
                        <a:rPr lang="en-US" sz="1800" b="1" kern="1200" dirty="0">
                          <a:solidFill>
                            <a:schemeClr val="dk1"/>
                          </a:solidFill>
                          <a:effectLst/>
                          <a:latin typeface="+mn-lt"/>
                          <a:ea typeface="+mn-ea"/>
                          <a:cs typeface="+mn-cs"/>
                        </a:rPr>
                        <a:t>Bangladesh Agricultural University </a:t>
                      </a:r>
                      <a:endParaRPr lang="en-SG" dirty="0"/>
                    </a:p>
                  </a:txBody>
                  <a:tcPr/>
                </a:tc>
                <a:extLst>
                  <a:ext uri="{0D108BD9-81ED-4DB2-BD59-A6C34878D82A}">
                    <a16:rowId xmlns:a16="http://schemas.microsoft.com/office/drawing/2014/main" val="361843141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University of </a:t>
                      </a:r>
                      <a:r>
                        <a:rPr lang="en-US" b="1" dirty="0"/>
                        <a:t>Chittagong</a:t>
                      </a:r>
                      <a:endParaRPr lang="en-SG" b="1" dirty="0"/>
                    </a:p>
                  </a:txBody>
                  <a:tcPr/>
                </a:tc>
                <a:extLst>
                  <a:ext uri="{0D108BD9-81ED-4DB2-BD59-A6C34878D82A}">
                    <a16:rowId xmlns:a16="http://schemas.microsoft.com/office/drawing/2014/main" val="1565770784"/>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Dhaka University</a:t>
                      </a:r>
                      <a:endParaRPr lang="en-SG" b="1" dirty="0"/>
                    </a:p>
                  </a:txBody>
                  <a:tcPr/>
                </a:tc>
                <a:extLst>
                  <a:ext uri="{0D108BD9-81ED-4DB2-BD59-A6C34878D82A}">
                    <a16:rowId xmlns:a16="http://schemas.microsoft.com/office/drawing/2014/main" val="121734228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Independent University, Bangladesh</a:t>
                      </a:r>
                      <a:endParaRPr lang="en-SG" b="1" dirty="0"/>
                    </a:p>
                  </a:txBody>
                  <a:tcPr/>
                </a:tc>
                <a:extLst>
                  <a:ext uri="{0D108BD9-81ED-4DB2-BD59-A6C34878D82A}">
                    <a16:rowId xmlns:a16="http://schemas.microsoft.com/office/drawing/2014/main" val="232038122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Khulna</a:t>
                      </a:r>
                      <a:r>
                        <a:rPr lang="en-US" b="1" baseline="0" dirty="0"/>
                        <a:t> University</a:t>
                      </a:r>
                      <a:endParaRPr lang="en-SG" b="1" dirty="0"/>
                    </a:p>
                  </a:txBody>
                  <a:tcPr/>
                </a:tc>
                <a:extLst>
                  <a:ext uri="{0D108BD9-81ED-4DB2-BD59-A6C34878D82A}">
                    <a16:rowId xmlns:a16="http://schemas.microsoft.com/office/drawing/2014/main" val="392130644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Noakhali</a:t>
                      </a:r>
                      <a:r>
                        <a:rPr lang="en-US" b="1" dirty="0"/>
                        <a:t> University of Science and Technology</a:t>
                      </a:r>
                      <a:endParaRPr lang="en-SG" b="1" dirty="0"/>
                    </a:p>
                  </a:txBody>
                  <a:tcPr/>
                </a:tc>
                <a:extLst>
                  <a:ext uri="{0D108BD9-81ED-4DB2-BD59-A6C34878D82A}">
                    <a16:rowId xmlns:a16="http://schemas.microsoft.com/office/drawing/2014/main" val="1131339479"/>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Shahjalal</a:t>
                      </a:r>
                      <a:r>
                        <a:rPr lang="en-US" b="1" baseline="0" dirty="0"/>
                        <a:t> University </a:t>
                      </a:r>
                      <a:r>
                        <a:rPr lang="en-US" b="1" dirty="0"/>
                        <a:t>of Science and Technology</a:t>
                      </a:r>
                      <a:endParaRPr lang="en-SG" b="1" dirty="0"/>
                    </a:p>
                  </a:txBody>
                  <a:tcPr/>
                </a:tc>
                <a:extLst>
                  <a:ext uri="{0D108BD9-81ED-4DB2-BD59-A6C34878D82A}">
                    <a16:rowId xmlns:a16="http://schemas.microsoft.com/office/drawing/2014/main" val="495297682"/>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Sher-e-Bangla</a:t>
                      </a:r>
                      <a:r>
                        <a:rPr lang="en-US" b="1" baseline="0" dirty="0"/>
                        <a:t> Agriculture University</a:t>
                      </a:r>
                      <a:endParaRPr lang="en-SG" b="1" dirty="0"/>
                    </a:p>
                  </a:txBody>
                  <a:tcPr/>
                </a:tc>
                <a:extLst>
                  <a:ext uri="{0D108BD9-81ED-4DB2-BD59-A6C34878D82A}">
                    <a16:rowId xmlns:a16="http://schemas.microsoft.com/office/drawing/2014/main" val="354190507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North South University</a:t>
                      </a:r>
                    </a:p>
                  </a:txBody>
                  <a:tcPr/>
                </a:tc>
                <a:extLst>
                  <a:ext uri="{0D108BD9-81ED-4DB2-BD59-A6C34878D82A}">
                    <a16:rowId xmlns:a16="http://schemas.microsoft.com/office/drawing/2014/main" val="10009"/>
                  </a:ext>
                </a:extLst>
              </a:tr>
            </a:tbl>
          </a:graphicData>
        </a:graphic>
      </p:graphicFrame>
      <p:graphicFrame>
        <p:nvGraphicFramePr>
          <p:cNvPr id="7" name="Table 6"/>
          <p:cNvGraphicFramePr>
            <a:graphicFrameLocks noGrp="1"/>
          </p:cNvGraphicFramePr>
          <p:nvPr>
            <p:extLst/>
          </p:nvPr>
        </p:nvGraphicFramePr>
        <p:xfrm>
          <a:off x="5370490" y="1198785"/>
          <a:ext cx="6556467" cy="2348478"/>
        </p:xfrm>
        <a:graphic>
          <a:graphicData uri="http://schemas.openxmlformats.org/drawingml/2006/table">
            <a:tbl>
              <a:tblPr firstRow="1" bandRow="1">
                <a:tableStyleId>{5C22544A-7EE6-4342-B048-85BDC9FD1C3A}</a:tableStyleId>
              </a:tblPr>
              <a:tblGrid>
                <a:gridCol w="2975020">
                  <a:extLst>
                    <a:ext uri="{9D8B030D-6E8A-4147-A177-3AD203B41FA5}">
                      <a16:colId xmlns:a16="http://schemas.microsoft.com/office/drawing/2014/main" val="4155131984"/>
                    </a:ext>
                  </a:extLst>
                </a:gridCol>
                <a:gridCol w="3581447">
                  <a:extLst>
                    <a:ext uri="{9D8B030D-6E8A-4147-A177-3AD203B41FA5}">
                      <a16:colId xmlns:a16="http://schemas.microsoft.com/office/drawing/2014/main" val="2614824422"/>
                    </a:ext>
                  </a:extLst>
                </a:gridCol>
              </a:tblGrid>
              <a:tr h="319634">
                <a:tc>
                  <a:txBody>
                    <a:bodyPr/>
                    <a:lstStyle/>
                    <a:p>
                      <a:r>
                        <a:rPr lang="en-US" dirty="0"/>
                        <a:t>EXPERT</a:t>
                      </a:r>
                      <a:r>
                        <a:rPr lang="en-US" baseline="0" dirty="0"/>
                        <a:t> CONTRIBUTORS</a:t>
                      </a:r>
                      <a:endParaRPr lang="en-SG" dirty="0"/>
                    </a:p>
                  </a:txBody>
                  <a:tcPr>
                    <a:solidFill>
                      <a:schemeClr val="accent6"/>
                    </a:solidFill>
                  </a:tcPr>
                </a:tc>
                <a:tc>
                  <a:txBody>
                    <a:bodyPr/>
                    <a:lstStyle/>
                    <a:p>
                      <a:r>
                        <a:rPr lang="en-US" dirty="0"/>
                        <a:t>SPECIFIC INPUTS</a:t>
                      </a:r>
                      <a:endParaRPr lang="en-SG" dirty="0"/>
                    </a:p>
                  </a:txBody>
                  <a:tcPr>
                    <a:solidFill>
                      <a:schemeClr val="accent6"/>
                    </a:solidFill>
                  </a:tcPr>
                </a:tc>
                <a:extLst>
                  <a:ext uri="{0D108BD9-81ED-4DB2-BD59-A6C34878D82A}">
                    <a16:rowId xmlns:a16="http://schemas.microsoft.com/office/drawing/2014/main" val="588621041"/>
                  </a:ext>
                </a:extLst>
              </a:tr>
              <a:tr h="319634">
                <a:tc>
                  <a:txBody>
                    <a:bodyPr/>
                    <a:lstStyle/>
                    <a:p>
                      <a:r>
                        <a:rPr lang="en-US" sz="1800" b="0" i="0" kern="1200" dirty="0">
                          <a:solidFill>
                            <a:schemeClr val="dk1"/>
                          </a:solidFill>
                          <a:effectLst/>
                          <a:latin typeface="+mn-lt"/>
                          <a:ea typeface="+mn-ea"/>
                          <a:cs typeface="+mn-cs"/>
                        </a:rPr>
                        <a:t>Prof. (Dr.) </a:t>
                      </a:r>
                      <a:r>
                        <a:rPr lang="en-US" sz="1800" b="0" i="0" kern="1200" dirty="0" err="1">
                          <a:solidFill>
                            <a:schemeClr val="dk1"/>
                          </a:solidFill>
                          <a:effectLst/>
                          <a:latin typeface="+mn-lt"/>
                          <a:ea typeface="+mn-ea"/>
                          <a:cs typeface="+mn-cs"/>
                        </a:rPr>
                        <a:t>Manzoor</a:t>
                      </a:r>
                      <a:r>
                        <a:rPr lang="en-US" sz="1800" b="0" i="0" kern="1200" dirty="0">
                          <a:solidFill>
                            <a:schemeClr val="dk1"/>
                          </a:solidFill>
                          <a:effectLst/>
                          <a:latin typeface="+mn-lt"/>
                          <a:ea typeface="+mn-ea"/>
                          <a:cs typeface="+mn-cs"/>
                        </a:rPr>
                        <a:t> Rashid</a:t>
                      </a:r>
                      <a:endParaRPr lang="en-SG" dirty="0"/>
                    </a:p>
                  </a:txBody>
                  <a:tcPr/>
                </a:tc>
                <a:tc>
                  <a:txBody>
                    <a:bodyPr/>
                    <a:lstStyle/>
                    <a:p>
                      <a:r>
                        <a:rPr lang="en-US" sz="1800" b="0" i="0" kern="1200" dirty="0">
                          <a:solidFill>
                            <a:schemeClr val="dk1"/>
                          </a:solidFill>
                          <a:effectLst/>
                          <a:latin typeface="+mn-lt"/>
                          <a:ea typeface="+mn-ea"/>
                          <a:cs typeface="+mn-cs"/>
                        </a:rPr>
                        <a:t>Curriculum</a:t>
                      </a:r>
                      <a:r>
                        <a:rPr lang="en-US" sz="1800" b="0" i="0" kern="1200" baseline="0" dirty="0">
                          <a:solidFill>
                            <a:schemeClr val="dk1"/>
                          </a:solidFill>
                          <a:effectLst/>
                          <a:latin typeface="+mn-lt"/>
                          <a:ea typeface="+mn-ea"/>
                          <a:cs typeface="+mn-cs"/>
                        </a:rPr>
                        <a:t> Development for all topics</a:t>
                      </a:r>
                      <a:endParaRPr lang="en-SG" b="0" dirty="0"/>
                    </a:p>
                  </a:txBody>
                  <a:tcPr/>
                </a:tc>
                <a:extLst>
                  <a:ext uri="{0D108BD9-81ED-4DB2-BD59-A6C34878D82A}">
                    <a16:rowId xmlns:a16="http://schemas.microsoft.com/office/drawing/2014/main" val="126233955"/>
                  </a:ext>
                </a:extLst>
              </a:tr>
              <a:tr h="428238">
                <a:tc>
                  <a:txBody>
                    <a:bodyPr/>
                    <a:lstStyle/>
                    <a:p>
                      <a:r>
                        <a:rPr lang="en-US" dirty="0"/>
                        <a:t>Prof. (Dr.) Md. </a:t>
                      </a:r>
                      <a:r>
                        <a:rPr lang="en-US" dirty="0" err="1"/>
                        <a:t>Danesh</a:t>
                      </a:r>
                      <a:r>
                        <a:rPr lang="en-US" dirty="0"/>
                        <a:t> Miah</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REDD+, Forest</a:t>
                      </a:r>
                      <a:r>
                        <a:rPr lang="en-US" sz="1800" b="0" i="0" kern="1200" baseline="0" dirty="0">
                          <a:solidFill>
                            <a:schemeClr val="dk1"/>
                          </a:solidFill>
                          <a:effectLst/>
                          <a:latin typeface="+mn-lt"/>
                          <a:ea typeface="+mn-ea"/>
                          <a:cs typeface="+mn-cs"/>
                        </a:rPr>
                        <a:t> Carbon</a:t>
                      </a:r>
                      <a:endParaRPr lang="en-SG" b="0" dirty="0"/>
                    </a:p>
                  </a:txBody>
                  <a:tcPr/>
                </a:tc>
                <a:extLst>
                  <a:ext uri="{0D108BD9-81ED-4DB2-BD59-A6C34878D82A}">
                    <a16:rowId xmlns:a16="http://schemas.microsoft.com/office/drawing/2014/main" val="2857115431"/>
                  </a:ext>
                </a:extLst>
              </a:tr>
              <a:tr h="428238">
                <a:tc>
                  <a:txBody>
                    <a:bodyPr/>
                    <a:lstStyle/>
                    <a:p>
                      <a:r>
                        <a:rPr lang="en-US" sz="1800" b="0" i="0" kern="1200" dirty="0">
                          <a:solidFill>
                            <a:schemeClr val="dk1"/>
                          </a:solidFill>
                          <a:effectLst/>
                          <a:latin typeface="+mn-lt"/>
                          <a:ea typeface="+mn-ea"/>
                          <a:cs typeface="+mn-cs"/>
                        </a:rPr>
                        <a:t>Prof. (Dr.) Md. </a:t>
                      </a:r>
                      <a:r>
                        <a:rPr lang="en-US" sz="1800" b="0" i="0" kern="1200" dirty="0" err="1">
                          <a:solidFill>
                            <a:schemeClr val="dk1"/>
                          </a:solidFill>
                          <a:effectLst/>
                          <a:latin typeface="+mn-lt"/>
                          <a:ea typeface="+mn-ea"/>
                          <a:cs typeface="+mn-cs"/>
                        </a:rPr>
                        <a:t>Jakariya</a:t>
                      </a:r>
                      <a:r>
                        <a:rPr lang="en-US" sz="1800" b="0" i="0" kern="1200" dirty="0">
                          <a:solidFill>
                            <a:schemeClr val="dk1"/>
                          </a:solidFill>
                          <a:effectLst/>
                          <a:latin typeface="+mn-lt"/>
                          <a:ea typeface="+mn-ea"/>
                          <a:cs typeface="+mn-cs"/>
                        </a:rPr>
                        <a:t> </a:t>
                      </a:r>
                      <a:endParaRPr lang="en-SG" dirty="0"/>
                    </a:p>
                  </a:txBody>
                  <a:tcPr/>
                </a:tc>
                <a:tc>
                  <a:txBody>
                    <a:bodyPr/>
                    <a:lstStyle/>
                    <a:p>
                      <a:r>
                        <a:rPr lang="en-US" dirty="0"/>
                        <a:t>Community NR</a:t>
                      </a:r>
                      <a:r>
                        <a:rPr lang="en-US" baseline="0" dirty="0"/>
                        <a:t> Management, Climate Change, Natural Resources Management</a:t>
                      </a:r>
                      <a:endParaRPr lang="en-US" dirty="0"/>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238540" y="6288744"/>
            <a:ext cx="11509113" cy="369332"/>
          </a:xfrm>
          <a:prstGeom prst="rect">
            <a:avLst/>
          </a:prstGeom>
          <a:solidFill>
            <a:schemeClr val="bg1">
              <a:lumMod val="65000"/>
            </a:schemeClr>
          </a:solidFill>
        </p:spPr>
        <p:txBody>
          <a:bodyPr wrap="none" rtlCol="0">
            <a:spAutoFit/>
          </a:bodyPr>
          <a:lstStyle/>
          <a:p>
            <a:r>
              <a:rPr lang="en-US" b="1" dirty="0"/>
              <a:t>DESIGN, LAYOUT AND CONTENT DEVELOPMENT:  Ms. Chi Pham, Curriculum Development Expert, Bangkok, Thailand</a:t>
            </a:r>
            <a:endParaRPr lang="en-SG" b="1" dirty="0"/>
          </a:p>
        </p:txBody>
      </p:sp>
      <p:graphicFrame>
        <p:nvGraphicFramePr>
          <p:cNvPr id="2" name="Table 1"/>
          <p:cNvGraphicFramePr>
            <a:graphicFrameLocks noGrp="1"/>
          </p:cNvGraphicFramePr>
          <p:nvPr>
            <p:extLst/>
          </p:nvPr>
        </p:nvGraphicFramePr>
        <p:xfrm>
          <a:off x="5357236" y="3642695"/>
          <a:ext cx="6582973" cy="2590800"/>
        </p:xfrm>
        <a:graphic>
          <a:graphicData uri="http://schemas.openxmlformats.org/drawingml/2006/table">
            <a:tbl>
              <a:tblPr firstRow="1" bandRow="1">
                <a:tableStyleId>{5C22544A-7EE6-4342-B048-85BDC9FD1C3A}</a:tableStyleId>
              </a:tblPr>
              <a:tblGrid>
                <a:gridCol w="2975020">
                  <a:extLst>
                    <a:ext uri="{9D8B030D-6E8A-4147-A177-3AD203B41FA5}">
                      <a16:colId xmlns:a16="http://schemas.microsoft.com/office/drawing/2014/main" val="60904169"/>
                    </a:ext>
                  </a:extLst>
                </a:gridCol>
                <a:gridCol w="3607953">
                  <a:extLst>
                    <a:ext uri="{9D8B030D-6E8A-4147-A177-3AD203B41FA5}">
                      <a16:colId xmlns:a16="http://schemas.microsoft.com/office/drawing/2014/main" val="515064804"/>
                    </a:ext>
                  </a:extLst>
                </a:gridCol>
              </a:tblGrid>
              <a:tr h="370840">
                <a:tc>
                  <a:txBody>
                    <a:bodyPr/>
                    <a:lstStyle/>
                    <a:p>
                      <a:r>
                        <a:rPr lang="en-US" dirty="0"/>
                        <a:t>CREL</a:t>
                      </a:r>
                      <a:r>
                        <a:rPr lang="en-US" baseline="0" dirty="0"/>
                        <a:t> STAFF</a:t>
                      </a:r>
                      <a:endParaRPr lang="en-SG" dirty="0"/>
                    </a:p>
                  </a:txBody>
                  <a:tcPr>
                    <a:solidFill>
                      <a:srgbClr val="7030A0"/>
                    </a:solidFill>
                  </a:tcPr>
                </a:tc>
                <a:tc>
                  <a:txBody>
                    <a:bodyPr/>
                    <a:lstStyle/>
                    <a:p>
                      <a:r>
                        <a:rPr lang="en-US" dirty="0"/>
                        <a:t>CREL STAFF</a:t>
                      </a:r>
                      <a:endParaRPr lang="en-SG" dirty="0"/>
                    </a:p>
                  </a:txBody>
                  <a:tcPr>
                    <a:solidFill>
                      <a:srgbClr val="7030A0"/>
                    </a:solidFill>
                  </a:tcPr>
                </a:tc>
                <a:extLst>
                  <a:ext uri="{0D108BD9-81ED-4DB2-BD59-A6C34878D82A}">
                    <a16:rowId xmlns:a16="http://schemas.microsoft.com/office/drawing/2014/main" val="2733548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John A Dorr</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Utpal Dutta</a:t>
                      </a:r>
                      <a:endParaRPr lang="en-SG" dirty="0"/>
                    </a:p>
                  </a:txBody>
                  <a:tcPr/>
                </a:tc>
                <a:extLst>
                  <a:ext uri="{0D108BD9-81ED-4DB2-BD59-A6C34878D82A}">
                    <a16:rowId xmlns:a16="http://schemas.microsoft.com/office/drawing/2014/main" val="2373039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Abu Mostafa Kamal Uddin</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Ruhul Mohaiman Chowdhury</a:t>
                      </a:r>
                      <a:endParaRPr lang="en-US" sz="1800" dirty="0">
                        <a:latin typeface="+mn-lt"/>
                      </a:endParaRPr>
                    </a:p>
                  </a:txBody>
                  <a:tcPr/>
                </a:tc>
                <a:extLst>
                  <a:ext uri="{0D108BD9-81ED-4DB2-BD59-A6C34878D82A}">
                    <a16:rowId xmlns:a16="http://schemas.microsoft.com/office/drawing/2014/main" val="2990890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Kevin  T. Kamp</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Rahima Khatun</a:t>
                      </a:r>
                      <a:endParaRPr lang="en-US" sz="1800" dirty="0">
                        <a:latin typeface="+mn-lt"/>
                      </a:endParaRPr>
                    </a:p>
                  </a:txBody>
                  <a:tcPr/>
                </a:tc>
                <a:extLst>
                  <a:ext uri="{0D108BD9-81ED-4DB2-BD59-A6C34878D82A}">
                    <a16:rowId xmlns:a16="http://schemas.microsoft.com/office/drawing/2014/main" val="21120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Paul Thompson</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mn-lt"/>
                          <a:ea typeface="Calibri" panose="020F0502020204030204" pitchFamily="34" charset="0"/>
                          <a:cs typeface="Times New Roman" panose="02020603050405020304" pitchFamily="18" charset="0"/>
                        </a:rPr>
                        <a:t>Sultana Razia Zummi</a:t>
                      </a:r>
                      <a:endParaRPr lang="en-US" sz="18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96663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Abdul</a:t>
                      </a:r>
                      <a:r>
                        <a:rPr lang="de-DE" sz="1800" baseline="0" dirty="0"/>
                        <a:t> Wahab</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Shams Uddin </a:t>
                      </a:r>
                      <a:endParaRPr lang="en-SG" dirty="0"/>
                    </a:p>
                  </a:txBody>
                  <a:tcPr/>
                </a:tc>
                <a:extLst>
                  <a:ext uri="{0D108BD9-81ED-4DB2-BD59-A6C34878D82A}">
                    <a16:rowId xmlns:a16="http://schemas.microsoft.com/office/drawing/2014/main" val="4130319332"/>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Shahzia </a:t>
                      </a:r>
                      <a:r>
                        <a:rPr lang="en-US" sz="1800" kern="1200" dirty="0" err="1">
                          <a:effectLst/>
                        </a:rPr>
                        <a:t>Mohsin</a:t>
                      </a:r>
                      <a:r>
                        <a:rPr lang="en-US" sz="1800" kern="1200" dirty="0">
                          <a:effectLst/>
                        </a:rPr>
                        <a:t> Khan</a:t>
                      </a:r>
                      <a:endParaRPr lang="en-US" sz="1800" dirty="0"/>
                    </a:p>
                  </a:txBody>
                  <a:tcPr/>
                </a:tc>
                <a:tc>
                  <a:txBody>
                    <a:bodyPr/>
                    <a:lstStyle/>
                    <a:p>
                      <a:endParaRPr lang="en-SG" dirty="0"/>
                    </a:p>
                  </a:txBody>
                  <a:tcPr/>
                </a:tc>
                <a:extLst>
                  <a:ext uri="{0D108BD9-81ED-4DB2-BD59-A6C34878D82A}">
                    <a16:rowId xmlns:a16="http://schemas.microsoft.com/office/drawing/2014/main" val="1770384977"/>
                  </a:ext>
                </a:extLst>
              </a:tr>
            </a:tbl>
          </a:graphicData>
        </a:graphic>
      </p:graphicFrame>
    </p:spTree>
    <p:extLst>
      <p:ext uri="{BB962C8B-B14F-4D97-AF65-F5344CB8AC3E}">
        <p14:creationId xmlns:p14="http://schemas.microsoft.com/office/powerpoint/2010/main" val="2972888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spcAft>
                <a:spcPts val="600"/>
              </a:spcAft>
              <a:buNone/>
            </a:pPr>
            <a:r>
              <a:rPr lang="en-US" i="1" dirty="0"/>
              <a:t>At the end of this session, students will  be able to:</a:t>
            </a:r>
          </a:p>
          <a:p>
            <a:pPr lvl="0" fontAlgn="base"/>
            <a:r>
              <a:rPr lang="en-US" dirty="0"/>
              <a:t>Explain how local land cover classification helps in the calculation of emission factors</a:t>
            </a:r>
          </a:p>
          <a:p>
            <a:pPr lvl="0" fontAlgn="base"/>
            <a:r>
              <a:rPr lang="en-US" dirty="0"/>
              <a:t>Calculate emissions factors for land cover transitions</a:t>
            </a:r>
          </a:p>
          <a:p>
            <a:r>
              <a:rPr lang="en-US" dirty="0"/>
              <a:t>Calculate carbon emissions for land cover transitions using emissions factors and activity data</a:t>
            </a:r>
          </a:p>
        </p:txBody>
      </p:sp>
      <p:sp>
        <p:nvSpPr>
          <p:cNvPr id="2" name="Title 1"/>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58274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7" name="Content Placeholder 6"/>
          <p:cNvSpPr>
            <a:spLocks noGrp="1"/>
          </p:cNvSpPr>
          <p:nvPr>
            <p:ph sz="half" idx="4294967295"/>
          </p:nvPr>
        </p:nvSpPr>
        <p:spPr>
          <a:xfrm>
            <a:off x="1387163" y="1176677"/>
            <a:ext cx="5186355" cy="1678512"/>
          </a:xfrm>
        </p:spPr>
        <p:txBody>
          <a:bodyPr>
            <a:normAutofit/>
          </a:bodyPr>
          <a:lstStyle/>
          <a:p>
            <a:pPr marL="0" indent="0">
              <a:buNone/>
            </a:pPr>
            <a:r>
              <a:rPr lang="en-US" sz="3200" dirty="0"/>
              <a:t>How do we get from biomass and carbon pools to calculating CO</a:t>
            </a:r>
            <a:r>
              <a:rPr lang="en-US" sz="3200" baseline="-25000" dirty="0"/>
              <a:t>2</a:t>
            </a:r>
            <a:r>
              <a:rPr lang="en-US" sz="3200" dirty="0"/>
              <a:t> emissions</a:t>
            </a:r>
          </a:p>
          <a:p>
            <a:pPr marL="0" indent="0">
              <a:buNone/>
            </a:pPr>
            <a:endParaRPr lang="en-US" sz="3200" dirty="0"/>
          </a:p>
        </p:txBody>
      </p:sp>
      <p:sp>
        <p:nvSpPr>
          <p:cNvPr id="5" name="Curved Left Arrow 4"/>
          <p:cNvSpPr/>
          <p:nvPr/>
        </p:nvSpPr>
        <p:spPr>
          <a:xfrm flipH="1">
            <a:off x="5867051" y="2015933"/>
            <a:ext cx="2044266" cy="3382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583" y="108681"/>
            <a:ext cx="3239649" cy="38145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3" name="Picture 5" descr="http://oceanacidification.msi.ucsb.edu/resources/image-gallery/data/co2_data_mlo.png/image_preview"/>
          <p:cNvPicPr>
            <a:picLocks noChangeAspect="1" noChangeArrowheads="1"/>
          </p:cNvPicPr>
          <p:nvPr/>
        </p:nvPicPr>
        <p:blipFill rotWithShape="1">
          <a:blip r:embed="rId4">
            <a:extLst>
              <a:ext uri="{28A0092B-C50C-407E-A947-70E740481C1C}">
                <a14:useLocalDpi xmlns:a14="http://schemas.microsoft.com/office/drawing/2010/main" val="0"/>
              </a:ext>
            </a:extLst>
          </a:blip>
          <a:srcRect l="5715" t="4197" r="4923" b="5905"/>
          <a:stretch/>
        </p:blipFill>
        <p:spPr bwMode="auto">
          <a:xfrm>
            <a:off x="7977221" y="4026970"/>
            <a:ext cx="3928640" cy="26459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66856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8714198" y="2854022"/>
            <a:ext cx="1819695" cy="1221466"/>
          </a:xfrm>
          <a:prstGeom prst="roundRect">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Carbon Emissions Calculations</a:t>
            </a:r>
          </a:p>
        </p:txBody>
      </p:sp>
      <p:grpSp>
        <p:nvGrpSpPr>
          <p:cNvPr id="5" name="Group 4"/>
          <p:cNvGrpSpPr/>
          <p:nvPr/>
        </p:nvGrpSpPr>
        <p:grpSpPr>
          <a:xfrm>
            <a:off x="727788" y="1994590"/>
            <a:ext cx="3775384" cy="3324567"/>
            <a:chOff x="1547664" y="2564904"/>
            <a:chExt cx="2664296" cy="3324567"/>
          </a:xfrm>
        </p:grpSpPr>
        <p:sp>
          <p:nvSpPr>
            <p:cNvPr id="4" name="Rounded Rectangle 3"/>
            <p:cNvSpPr/>
            <p:nvPr/>
          </p:nvSpPr>
          <p:spPr>
            <a:xfrm>
              <a:off x="1547664" y="2564904"/>
              <a:ext cx="2664296" cy="29523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p:cNvSpPr txBox="1"/>
            <p:nvPr/>
          </p:nvSpPr>
          <p:spPr>
            <a:xfrm>
              <a:off x="1691680" y="2780928"/>
              <a:ext cx="2330489" cy="3108543"/>
            </a:xfrm>
            <a:prstGeom prst="rect">
              <a:avLst/>
            </a:prstGeom>
            <a:noFill/>
          </p:spPr>
          <p:txBody>
            <a:bodyPr wrap="square" rtlCol="0">
              <a:spAutoFit/>
            </a:bodyPr>
            <a:lstStyle/>
            <a:p>
              <a:r>
                <a:rPr lang="en-US" sz="2800" dirty="0"/>
                <a:t>The amount of carbon released when an area is converted from one land use to another</a:t>
              </a:r>
            </a:p>
          </p:txBody>
        </p:sp>
      </p:grpSp>
      <p:grpSp>
        <p:nvGrpSpPr>
          <p:cNvPr id="9" name="Group 8"/>
          <p:cNvGrpSpPr/>
          <p:nvPr/>
        </p:nvGrpSpPr>
        <p:grpSpPr>
          <a:xfrm>
            <a:off x="5327069" y="2060848"/>
            <a:ext cx="2664296" cy="2952328"/>
            <a:chOff x="3851920" y="2060848"/>
            <a:chExt cx="2664296" cy="2952328"/>
          </a:xfrm>
          <a:solidFill>
            <a:schemeClr val="accent3">
              <a:lumMod val="40000"/>
              <a:lumOff val="60000"/>
            </a:schemeClr>
          </a:solidFill>
        </p:grpSpPr>
        <p:sp>
          <p:nvSpPr>
            <p:cNvPr id="7" name="Rounded Rectangle 6"/>
            <p:cNvSpPr/>
            <p:nvPr/>
          </p:nvSpPr>
          <p:spPr>
            <a:xfrm>
              <a:off x="3851920" y="2060848"/>
              <a:ext cx="2664296" cy="2952328"/>
            </a:xfrm>
            <a:prstGeom prst="roundRect">
              <a:avLst/>
            </a:prstGeom>
            <a:grp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extBox 7"/>
            <p:cNvSpPr txBox="1"/>
            <p:nvPr/>
          </p:nvSpPr>
          <p:spPr>
            <a:xfrm>
              <a:off x="4085064" y="2356138"/>
              <a:ext cx="2194132" cy="2246769"/>
            </a:xfrm>
            <a:prstGeom prst="rect">
              <a:avLst/>
            </a:prstGeom>
            <a:grpFill/>
            <a:ln>
              <a:noFill/>
            </a:ln>
          </p:spPr>
          <p:txBody>
            <a:bodyPr wrap="square" rtlCol="0">
              <a:spAutoFit/>
            </a:bodyPr>
            <a:lstStyle/>
            <a:p>
              <a:r>
                <a:rPr lang="en-US" sz="2800" dirty="0"/>
                <a:t>The area of land undergoing the transition in question</a:t>
              </a:r>
            </a:p>
          </p:txBody>
        </p:sp>
      </p:grpSp>
      <p:sp>
        <p:nvSpPr>
          <p:cNvPr id="11" name="TextBox 10"/>
          <p:cNvSpPr txBox="1"/>
          <p:nvPr/>
        </p:nvSpPr>
        <p:spPr>
          <a:xfrm>
            <a:off x="8247837" y="3157011"/>
            <a:ext cx="648072" cy="646331"/>
          </a:xfrm>
          <a:prstGeom prst="rect">
            <a:avLst/>
          </a:prstGeom>
          <a:noFill/>
        </p:spPr>
        <p:txBody>
          <a:bodyPr wrap="square" rtlCol="0">
            <a:spAutoFit/>
          </a:bodyPr>
          <a:lstStyle/>
          <a:p>
            <a:r>
              <a:rPr lang="en-US" sz="3600" dirty="0"/>
              <a:t>=</a:t>
            </a:r>
          </a:p>
        </p:txBody>
      </p:sp>
      <p:sp>
        <p:nvSpPr>
          <p:cNvPr id="12" name="TextBox 11"/>
          <p:cNvSpPr txBox="1"/>
          <p:nvPr/>
        </p:nvSpPr>
        <p:spPr>
          <a:xfrm>
            <a:off x="4739864" y="3140969"/>
            <a:ext cx="504056" cy="584775"/>
          </a:xfrm>
          <a:prstGeom prst="rect">
            <a:avLst/>
          </a:prstGeom>
          <a:noFill/>
        </p:spPr>
        <p:txBody>
          <a:bodyPr wrap="square" rtlCol="0">
            <a:spAutoFit/>
          </a:bodyPr>
          <a:lstStyle/>
          <a:p>
            <a:r>
              <a:rPr lang="en-US" sz="3200" dirty="0"/>
              <a:t>X</a:t>
            </a:r>
          </a:p>
        </p:txBody>
      </p:sp>
      <p:sp>
        <p:nvSpPr>
          <p:cNvPr id="14" name="TextBox 13"/>
          <p:cNvSpPr txBox="1"/>
          <p:nvPr/>
        </p:nvSpPr>
        <p:spPr>
          <a:xfrm>
            <a:off x="1838876" y="5121591"/>
            <a:ext cx="2664296" cy="492443"/>
          </a:xfrm>
          <a:prstGeom prst="rect">
            <a:avLst/>
          </a:prstGeom>
          <a:noFill/>
        </p:spPr>
        <p:txBody>
          <a:bodyPr wrap="square" rtlCol="0">
            <a:spAutoFit/>
          </a:bodyPr>
          <a:lstStyle/>
          <a:p>
            <a:pPr algn="ctr"/>
            <a:r>
              <a:rPr lang="en-US" sz="2600" dirty="0">
                <a:solidFill>
                  <a:schemeClr val="tx2">
                    <a:lumMod val="75000"/>
                  </a:schemeClr>
                </a:solidFill>
              </a:rPr>
              <a:t>Emissions  Factor</a:t>
            </a:r>
          </a:p>
        </p:txBody>
      </p:sp>
      <p:sp>
        <p:nvSpPr>
          <p:cNvPr id="15" name="TextBox 14"/>
          <p:cNvSpPr txBox="1"/>
          <p:nvPr/>
        </p:nvSpPr>
        <p:spPr>
          <a:xfrm>
            <a:off x="5560213" y="5121591"/>
            <a:ext cx="2160240" cy="492443"/>
          </a:xfrm>
          <a:prstGeom prst="rect">
            <a:avLst/>
          </a:prstGeom>
          <a:noFill/>
        </p:spPr>
        <p:txBody>
          <a:bodyPr wrap="square" rtlCol="0">
            <a:spAutoFit/>
          </a:bodyPr>
          <a:lstStyle/>
          <a:p>
            <a:pPr algn="ctr"/>
            <a:r>
              <a:rPr lang="en-US" sz="2600" dirty="0">
                <a:solidFill>
                  <a:srgbClr val="285F30"/>
                </a:solidFill>
              </a:rPr>
              <a:t>Activity Data</a:t>
            </a:r>
          </a:p>
        </p:txBody>
      </p:sp>
      <p:sp>
        <p:nvSpPr>
          <p:cNvPr id="16" name="TextBox 15"/>
          <p:cNvSpPr txBox="1"/>
          <p:nvPr/>
        </p:nvSpPr>
        <p:spPr>
          <a:xfrm>
            <a:off x="8895910" y="3233923"/>
            <a:ext cx="1806133" cy="492443"/>
          </a:xfrm>
          <a:prstGeom prst="rect">
            <a:avLst/>
          </a:prstGeom>
          <a:noFill/>
          <a:ln>
            <a:noFill/>
          </a:ln>
        </p:spPr>
        <p:txBody>
          <a:bodyPr wrap="square" rtlCol="0">
            <a:spAutoFit/>
          </a:bodyPr>
          <a:lstStyle/>
          <a:p>
            <a:r>
              <a:rPr lang="en-US" sz="2600" dirty="0"/>
              <a:t>Emissions</a:t>
            </a:r>
          </a:p>
        </p:txBody>
      </p:sp>
    </p:spTree>
    <p:extLst>
      <p:ext uri="{BB962C8B-B14F-4D97-AF65-F5344CB8AC3E}">
        <p14:creationId xmlns:p14="http://schemas.microsoft.com/office/powerpoint/2010/main" val="1519734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noFill/>
        </p:spPr>
        <p:txBody>
          <a:bodyPr>
            <a:normAutofit/>
          </a:bodyPr>
          <a:lstStyle/>
          <a:p>
            <a:r>
              <a:rPr lang="en-GB" dirty="0"/>
              <a:t>Emissions from Deforestation</a:t>
            </a:r>
            <a:endParaRPr lang="en-US" sz="4000" dirty="0">
              <a:latin typeface="Corbel" pitchFamily="34" charset="0"/>
            </a:endParaRPr>
          </a:p>
        </p:txBody>
      </p:sp>
      <p:sp>
        <p:nvSpPr>
          <p:cNvPr id="3" name="Content Placeholder 2"/>
          <p:cNvSpPr>
            <a:spLocks noGrp="1"/>
          </p:cNvSpPr>
          <p:nvPr>
            <p:ph idx="4294967295"/>
          </p:nvPr>
        </p:nvSpPr>
        <p:spPr>
          <a:xfrm>
            <a:off x="0" y="1600200"/>
            <a:ext cx="10972800" cy="4525963"/>
          </a:xfrm>
        </p:spPr>
        <p:txBody>
          <a:bodyPr>
            <a:normAutofit/>
          </a:bodyPr>
          <a:lstStyle/>
          <a:p>
            <a:endParaRPr lang="en-US" sz="2400" dirty="0"/>
          </a:p>
          <a:p>
            <a:endParaRPr lang="en-US" sz="2000" dirty="0"/>
          </a:p>
          <a:p>
            <a:endParaRPr lang="en-US" sz="2000" dirty="0"/>
          </a:p>
          <a:p>
            <a:pPr marL="0" indent="0">
              <a:buNone/>
            </a:pPr>
            <a:endParaRPr lang="en-US" sz="2000" dirty="0"/>
          </a:p>
        </p:txBody>
      </p:sp>
      <p:graphicFrame>
        <p:nvGraphicFramePr>
          <p:cNvPr id="8" name="Table 7"/>
          <p:cNvGraphicFramePr>
            <a:graphicFrameLocks noGrp="1"/>
          </p:cNvGraphicFramePr>
          <p:nvPr>
            <p:extLst/>
          </p:nvPr>
        </p:nvGraphicFramePr>
        <p:xfrm>
          <a:off x="1905002" y="1828801"/>
          <a:ext cx="8839199" cy="3291840"/>
        </p:xfrm>
        <a:graphic>
          <a:graphicData uri="http://schemas.openxmlformats.org/drawingml/2006/table">
            <a:tbl>
              <a:tblPr bandRow="1">
                <a:tableStyleId>{5C22544A-7EE6-4342-B048-85BDC9FD1C3A}</a:tableStyleId>
              </a:tblPr>
              <a:tblGrid>
                <a:gridCol w="1949823">
                  <a:extLst>
                    <a:ext uri="{9D8B030D-6E8A-4147-A177-3AD203B41FA5}">
                      <a16:colId xmlns:a16="http://schemas.microsoft.com/office/drawing/2014/main" val="20000"/>
                    </a:ext>
                  </a:extLst>
                </a:gridCol>
                <a:gridCol w="412375">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312823">
                  <a:extLst>
                    <a:ext uri="{9D8B030D-6E8A-4147-A177-3AD203B41FA5}">
                      <a16:colId xmlns:a16="http://schemas.microsoft.com/office/drawing/2014/main" val="20003"/>
                    </a:ext>
                  </a:extLst>
                </a:gridCol>
                <a:gridCol w="3954378">
                  <a:extLst>
                    <a:ext uri="{9D8B030D-6E8A-4147-A177-3AD203B41FA5}">
                      <a16:colId xmlns:a16="http://schemas.microsoft.com/office/drawing/2014/main" val="20004"/>
                    </a:ext>
                  </a:extLst>
                </a:gridCol>
              </a:tblGrid>
              <a:tr h="370840">
                <a:tc>
                  <a:txBody>
                    <a:bodyPr/>
                    <a:lstStyle/>
                    <a:p>
                      <a:pPr algn="ctr"/>
                      <a:r>
                        <a:rPr lang="en-US" sz="3600" dirty="0">
                          <a:solidFill>
                            <a:schemeClr val="tx1"/>
                          </a:solidFill>
                        </a:rPr>
                        <a:t>Activity </a:t>
                      </a:r>
                    </a:p>
                    <a:p>
                      <a:pPr algn="ctr"/>
                      <a:r>
                        <a:rPr lang="en-US" sz="3600" dirty="0">
                          <a:solidFill>
                            <a:schemeClr val="tx1"/>
                          </a:solidFill>
                        </a:rPr>
                        <a:t>data</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u="none" dirty="0">
                          <a:solidFill>
                            <a:schemeClr val="tx1"/>
                          </a:solidFill>
                        </a:rPr>
                        <a:t>Emission factor</a:t>
                      </a:r>
                      <a:endParaRPr lang="en-US" sz="360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600" dirty="0">
                          <a:solidFill>
                            <a:schemeClr val="tx1"/>
                          </a:solidFill>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Emissions </a:t>
                      </a:r>
                    </a:p>
                    <a:p>
                      <a:pPr algn="ctr"/>
                      <a:r>
                        <a:rPr lang="en-US" sz="3600" dirty="0">
                          <a:solidFill>
                            <a:schemeClr val="tx1"/>
                          </a:solidFill>
                        </a:rPr>
                        <a:t>from</a:t>
                      </a:r>
                    </a:p>
                    <a:p>
                      <a:r>
                        <a:rPr lang="en-US" sz="3600" dirty="0">
                          <a:solidFill>
                            <a:schemeClr val="tx1"/>
                          </a:solidFill>
                        </a:rPr>
                        <a:t>        Deforestation</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endParaRPr lang="en-US" sz="360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60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360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360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3600" dirty="0">
                          <a:solidFill>
                            <a:schemeClr val="tx1"/>
                          </a:solidFill>
                        </a:rPr>
                        <a:t>1000 ha</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495 t CO</a:t>
                      </a:r>
                      <a:r>
                        <a:rPr lang="en-US" sz="3600" baseline="-25000" dirty="0">
                          <a:solidFill>
                            <a:schemeClr val="tx1"/>
                          </a:solidFill>
                        </a:rPr>
                        <a:t>2</a:t>
                      </a:r>
                      <a:r>
                        <a:rPr lang="en-US" sz="3600" dirty="0">
                          <a:solidFill>
                            <a:schemeClr val="tx1"/>
                          </a:solidFill>
                        </a:rPr>
                        <a:t>/ha</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600" dirty="0">
                          <a:solidFill>
                            <a:schemeClr val="tx1"/>
                          </a:solidFill>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495,000 t CO</a:t>
                      </a:r>
                      <a:r>
                        <a:rPr lang="en-US" sz="3600" baseline="-25000" dirty="0">
                          <a:solidFill>
                            <a:schemeClr val="tx1"/>
                          </a:solidFill>
                        </a:rPr>
                        <a:t>2</a:t>
                      </a:r>
                      <a:r>
                        <a:rPr lang="en-US" sz="3600" baseline="0" dirty="0">
                          <a:solidFill>
                            <a:schemeClr val="tx1"/>
                          </a:solidFill>
                        </a:rPr>
                        <a:t>e</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9" name="Group 10"/>
          <p:cNvGrpSpPr/>
          <p:nvPr/>
        </p:nvGrpSpPr>
        <p:grpSpPr>
          <a:xfrm>
            <a:off x="4648199" y="5257800"/>
            <a:ext cx="609600" cy="685800"/>
            <a:chOff x="7086600" y="4800600"/>
            <a:chExt cx="1219200" cy="1676400"/>
          </a:xfrm>
        </p:grpSpPr>
        <p:pic>
          <p:nvPicPr>
            <p:cNvPr id="10" name="Picture 2"/>
            <p:cNvPicPr>
              <a:picLocks noChangeAspect="1" noChangeArrowheads="1"/>
            </p:cNvPicPr>
            <p:nvPr/>
          </p:nvPicPr>
          <p:blipFill>
            <a:blip r:embed="rId3" cstate="print"/>
            <a:srcRect/>
            <a:stretch>
              <a:fillRect/>
            </a:stretch>
          </p:blipFill>
          <p:spPr bwMode="auto">
            <a:xfrm>
              <a:off x="7086600" y="5410200"/>
              <a:ext cx="381000" cy="901700"/>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7772400" y="5257800"/>
              <a:ext cx="381000" cy="901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620000" y="5562600"/>
              <a:ext cx="381000" cy="901700"/>
            </a:xfrm>
            <a:prstGeom prst="rect">
              <a:avLst/>
            </a:prstGeom>
            <a:noFill/>
            <a:ln w="9525">
              <a:noFill/>
              <a:miter lim="800000"/>
              <a:headEnd/>
              <a:tailEnd/>
            </a:ln>
          </p:spPr>
        </p:pic>
        <p:grpSp>
          <p:nvGrpSpPr>
            <p:cNvPr id="14" name="Group 87"/>
            <p:cNvGrpSpPr>
              <a:grpSpLocks/>
            </p:cNvGrpSpPr>
            <p:nvPr/>
          </p:nvGrpSpPr>
          <p:grpSpPr bwMode="auto">
            <a:xfrm>
              <a:off x="7086600" y="4800600"/>
              <a:ext cx="1219200" cy="1676400"/>
              <a:chOff x="5943600" y="4800600"/>
              <a:chExt cx="1219200" cy="1676400"/>
            </a:xfrm>
          </p:grpSpPr>
          <p:sp>
            <p:nvSpPr>
              <p:cNvPr id="15" name="Parallelogram 14"/>
              <p:cNvSpPr/>
              <p:nvPr/>
            </p:nvSpPr>
            <p:spPr>
              <a:xfrm>
                <a:off x="5943600" y="5562600"/>
                <a:ext cx="1143000" cy="9144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 name="Picture 2"/>
              <p:cNvPicPr>
                <a:picLocks noChangeAspect="1" noChangeArrowheads="1"/>
              </p:cNvPicPr>
              <p:nvPr/>
            </p:nvPicPr>
            <p:blipFill>
              <a:blip r:embed="rId3" cstate="print"/>
              <a:srcRect/>
              <a:stretch>
                <a:fillRect/>
              </a:stretch>
            </p:blipFill>
            <p:spPr bwMode="auto">
              <a:xfrm>
                <a:off x="6019800" y="5562600"/>
                <a:ext cx="381000" cy="901710"/>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a:stretch>
                <a:fillRect/>
              </a:stretch>
            </p:blipFill>
            <p:spPr bwMode="auto">
              <a:xfrm>
                <a:off x="6096000" y="5181600"/>
                <a:ext cx="381000" cy="901710"/>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a:stretch>
                <a:fillRect/>
              </a:stretch>
            </p:blipFill>
            <p:spPr bwMode="auto">
              <a:xfrm>
                <a:off x="6172200" y="5334000"/>
                <a:ext cx="381000" cy="901710"/>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6400800" y="4953000"/>
                <a:ext cx="381000" cy="901710"/>
              </a:xfrm>
              <a:prstGeom prst="rect">
                <a:avLst/>
              </a:prstGeom>
              <a:noFill/>
              <a:ln w="9525">
                <a:noFill/>
                <a:miter lim="800000"/>
                <a:headEnd/>
                <a:tailEnd/>
              </a:ln>
            </p:spPr>
          </p:pic>
          <p:pic>
            <p:nvPicPr>
              <p:cNvPr id="20" name="Picture 2"/>
              <p:cNvPicPr>
                <a:picLocks noChangeAspect="1" noChangeArrowheads="1"/>
              </p:cNvPicPr>
              <p:nvPr/>
            </p:nvPicPr>
            <p:blipFill>
              <a:blip r:embed="rId3" cstate="print"/>
              <a:srcRect/>
              <a:stretch>
                <a:fillRect/>
              </a:stretch>
            </p:blipFill>
            <p:spPr bwMode="auto">
              <a:xfrm>
                <a:off x="6324600" y="5181600"/>
                <a:ext cx="381000" cy="901710"/>
              </a:xfrm>
              <a:prstGeom prst="rect">
                <a:avLst/>
              </a:prstGeom>
              <a:noFill/>
              <a:ln w="9525">
                <a:noFill/>
                <a:miter lim="800000"/>
                <a:headEnd/>
                <a:tailEnd/>
              </a:ln>
            </p:spPr>
          </p:pic>
          <p:pic>
            <p:nvPicPr>
              <p:cNvPr id="21" name="Picture 2"/>
              <p:cNvPicPr>
                <a:picLocks noChangeAspect="1" noChangeArrowheads="1"/>
              </p:cNvPicPr>
              <p:nvPr/>
            </p:nvPicPr>
            <p:blipFill>
              <a:blip r:embed="rId3" cstate="print"/>
              <a:srcRect/>
              <a:stretch>
                <a:fillRect/>
              </a:stretch>
            </p:blipFill>
            <p:spPr bwMode="auto">
              <a:xfrm>
                <a:off x="6553200" y="4800600"/>
                <a:ext cx="381000" cy="901710"/>
              </a:xfrm>
              <a:prstGeom prst="rect">
                <a:avLst/>
              </a:prstGeom>
              <a:noFill/>
              <a:ln w="9525">
                <a:noFill/>
                <a:miter lim="800000"/>
                <a:headEnd/>
                <a:tailEnd/>
              </a:ln>
            </p:spPr>
          </p:pic>
          <p:pic>
            <p:nvPicPr>
              <p:cNvPr id="22" name="Picture 2"/>
              <p:cNvPicPr>
                <a:picLocks noChangeAspect="1" noChangeArrowheads="1"/>
              </p:cNvPicPr>
              <p:nvPr/>
            </p:nvPicPr>
            <p:blipFill>
              <a:blip r:embed="rId3" cstate="print"/>
              <a:srcRect/>
              <a:stretch>
                <a:fillRect/>
              </a:stretch>
            </p:blipFill>
            <p:spPr bwMode="auto">
              <a:xfrm>
                <a:off x="6248400" y="5486400"/>
                <a:ext cx="381000" cy="901710"/>
              </a:xfrm>
              <a:prstGeom prst="rect">
                <a:avLst/>
              </a:prstGeom>
              <a:noFill/>
              <a:ln w="9525">
                <a:noFill/>
                <a:miter lim="800000"/>
                <a:headEnd/>
                <a:tailEnd/>
              </a:ln>
            </p:spPr>
          </p:pic>
          <p:pic>
            <p:nvPicPr>
              <p:cNvPr id="23" name="Picture 2"/>
              <p:cNvPicPr>
                <a:picLocks noChangeAspect="1" noChangeArrowheads="1"/>
              </p:cNvPicPr>
              <p:nvPr/>
            </p:nvPicPr>
            <p:blipFill>
              <a:blip r:embed="rId3" cstate="print"/>
              <a:srcRect/>
              <a:stretch>
                <a:fillRect/>
              </a:stretch>
            </p:blipFill>
            <p:spPr bwMode="auto">
              <a:xfrm>
                <a:off x="6553200" y="5410200"/>
                <a:ext cx="381000" cy="901710"/>
              </a:xfrm>
              <a:prstGeom prst="rect">
                <a:avLst/>
              </a:prstGeom>
              <a:noFill/>
              <a:ln w="9525">
                <a:noFill/>
                <a:miter lim="800000"/>
                <a:headEnd/>
                <a:tailEnd/>
              </a:ln>
            </p:spPr>
          </p:pic>
          <p:pic>
            <p:nvPicPr>
              <p:cNvPr id="24" name="Picture 2"/>
              <p:cNvPicPr>
                <a:picLocks noChangeAspect="1" noChangeArrowheads="1"/>
              </p:cNvPicPr>
              <p:nvPr/>
            </p:nvPicPr>
            <p:blipFill>
              <a:blip r:embed="rId3" cstate="print"/>
              <a:srcRect/>
              <a:stretch>
                <a:fillRect/>
              </a:stretch>
            </p:blipFill>
            <p:spPr bwMode="auto">
              <a:xfrm>
                <a:off x="6781800" y="5181600"/>
                <a:ext cx="381000" cy="901710"/>
              </a:xfrm>
              <a:prstGeom prst="rect">
                <a:avLst/>
              </a:prstGeom>
              <a:noFill/>
              <a:ln w="9525">
                <a:noFill/>
                <a:miter lim="800000"/>
                <a:headEnd/>
                <a:tailEnd/>
              </a:ln>
            </p:spPr>
          </p:pic>
          <p:pic>
            <p:nvPicPr>
              <p:cNvPr id="25" name="Picture 2"/>
              <p:cNvPicPr>
                <a:picLocks noChangeAspect="1" noChangeArrowheads="1"/>
              </p:cNvPicPr>
              <p:nvPr/>
            </p:nvPicPr>
            <p:blipFill>
              <a:blip r:embed="rId3" cstate="print"/>
              <a:srcRect/>
              <a:stretch>
                <a:fillRect/>
              </a:stretch>
            </p:blipFill>
            <p:spPr bwMode="auto">
              <a:xfrm>
                <a:off x="6781800" y="4800600"/>
                <a:ext cx="381000" cy="901710"/>
              </a:xfrm>
              <a:prstGeom prst="rect">
                <a:avLst/>
              </a:prstGeom>
              <a:noFill/>
              <a:ln w="9525">
                <a:noFill/>
                <a:miter lim="800000"/>
                <a:headEnd/>
                <a:tailEnd/>
              </a:ln>
            </p:spPr>
          </p:pic>
          <p:pic>
            <p:nvPicPr>
              <p:cNvPr id="26" name="Picture 2"/>
              <p:cNvPicPr>
                <a:picLocks noChangeAspect="1" noChangeArrowheads="1"/>
              </p:cNvPicPr>
              <p:nvPr/>
            </p:nvPicPr>
            <p:blipFill>
              <a:blip r:embed="rId3" cstate="print"/>
              <a:srcRect/>
              <a:stretch>
                <a:fillRect/>
              </a:stretch>
            </p:blipFill>
            <p:spPr bwMode="auto">
              <a:xfrm>
                <a:off x="6553200" y="5105400"/>
                <a:ext cx="381000" cy="901710"/>
              </a:xfrm>
              <a:prstGeom prst="rect">
                <a:avLst/>
              </a:prstGeom>
              <a:noFill/>
              <a:ln w="9525">
                <a:noFill/>
                <a:miter lim="800000"/>
                <a:headEnd/>
                <a:tailEnd/>
              </a:ln>
            </p:spPr>
          </p:pic>
          <p:pic>
            <p:nvPicPr>
              <p:cNvPr id="27" name="Picture 2"/>
              <p:cNvPicPr>
                <a:picLocks noChangeAspect="1" noChangeArrowheads="1"/>
              </p:cNvPicPr>
              <p:nvPr/>
            </p:nvPicPr>
            <p:blipFill>
              <a:blip r:embed="rId3" cstate="print"/>
              <a:srcRect/>
              <a:stretch>
                <a:fillRect/>
              </a:stretch>
            </p:blipFill>
            <p:spPr bwMode="auto">
              <a:xfrm>
                <a:off x="6248400" y="5562600"/>
                <a:ext cx="381000" cy="901710"/>
              </a:xfrm>
              <a:prstGeom prst="rect">
                <a:avLst/>
              </a:prstGeom>
              <a:noFill/>
              <a:ln w="9525">
                <a:noFill/>
                <a:miter lim="800000"/>
                <a:headEnd/>
                <a:tailEnd/>
              </a:ln>
            </p:spPr>
          </p:pic>
          <p:pic>
            <p:nvPicPr>
              <p:cNvPr id="28" name="Picture 2"/>
              <p:cNvPicPr>
                <a:picLocks noChangeAspect="1" noChangeArrowheads="1"/>
              </p:cNvPicPr>
              <p:nvPr/>
            </p:nvPicPr>
            <p:blipFill>
              <a:blip r:embed="rId3" cstate="print"/>
              <a:srcRect/>
              <a:stretch>
                <a:fillRect/>
              </a:stretch>
            </p:blipFill>
            <p:spPr bwMode="auto">
              <a:xfrm>
                <a:off x="6096000" y="4876800"/>
                <a:ext cx="381000" cy="901710"/>
              </a:xfrm>
              <a:prstGeom prst="rect">
                <a:avLst/>
              </a:prstGeom>
              <a:noFill/>
              <a:ln w="9525">
                <a:noFill/>
                <a:miter lim="800000"/>
                <a:headEnd/>
                <a:tailEnd/>
              </a:ln>
            </p:spPr>
          </p:pic>
        </p:grpSp>
      </p:grpSp>
      <p:grpSp>
        <p:nvGrpSpPr>
          <p:cNvPr id="29" name="Group 29"/>
          <p:cNvGrpSpPr/>
          <p:nvPr/>
        </p:nvGrpSpPr>
        <p:grpSpPr>
          <a:xfrm>
            <a:off x="5486399" y="5257800"/>
            <a:ext cx="612648" cy="685800"/>
            <a:chOff x="4953000" y="5003360"/>
            <a:chExt cx="1143000" cy="1111259"/>
          </a:xfrm>
        </p:grpSpPr>
        <p:sp>
          <p:nvSpPr>
            <p:cNvPr id="30" name="Parallelogram 29"/>
            <p:cNvSpPr/>
            <p:nvPr/>
          </p:nvSpPr>
          <p:spPr>
            <a:xfrm>
              <a:off x="4953000" y="5181600"/>
              <a:ext cx="1143000" cy="9144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 name="Picture 26"/>
            <p:cNvPicPr>
              <a:picLocks noChangeAspect="1" noChangeArrowheads="1"/>
            </p:cNvPicPr>
            <p:nvPr/>
          </p:nvPicPr>
          <p:blipFill>
            <a:blip r:embed="rId4" cstate="print"/>
            <a:srcRect/>
            <a:stretch>
              <a:fillRect/>
            </a:stretch>
          </p:blipFill>
          <p:spPr bwMode="auto">
            <a:xfrm rot="21187578">
              <a:off x="4979886" y="5612960"/>
              <a:ext cx="871699" cy="501659"/>
            </a:xfrm>
            <a:prstGeom prst="rect">
              <a:avLst/>
            </a:prstGeom>
            <a:noFill/>
            <a:ln w="9525">
              <a:noFill/>
              <a:miter lim="800000"/>
              <a:headEnd/>
              <a:tailEnd/>
            </a:ln>
          </p:spPr>
        </p:pic>
        <p:pic>
          <p:nvPicPr>
            <p:cNvPr id="32" name="Picture 26"/>
            <p:cNvPicPr>
              <a:picLocks noChangeAspect="1" noChangeArrowheads="1"/>
            </p:cNvPicPr>
            <p:nvPr/>
          </p:nvPicPr>
          <p:blipFill>
            <a:blip r:embed="rId4" cstate="print"/>
            <a:srcRect/>
            <a:stretch>
              <a:fillRect/>
            </a:stretch>
          </p:blipFill>
          <p:spPr bwMode="auto">
            <a:xfrm rot="21187578">
              <a:off x="5056087" y="5308160"/>
              <a:ext cx="871699" cy="501659"/>
            </a:xfrm>
            <a:prstGeom prst="rect">
              <a:avLst/>
            </a:prstGeom>
            <a:noFill/>
            <a:ln w="9525">
              <a:noFill/>
              <a:miter lim="800000"/>
              <a:headEnd/>
              <a:tailEnd/>
            </a:ln>
          </p:spPr>
        </p:pic>
        <p:pic>
          <p:nvPicPr>
            <p:cNvPr id="33" name="Picture 26"/>
            <p:cNvPicPr>
              <a:picLocks noChangeAspect="1" noChangeArrowheads="1"/>
            </p:cNvPicPr>
            <p:nvPr/>
          </p:nvPicPr>
          <p:blipFill>
            <a:blip r:embed="rId4" cstate="print"/>
            <a:srcRect/>
            <a:stretch>
              <a:fillRect/>
            </a:stretch>
          </p:blipFill>
          <p:spPr bwMode="auto">
            <a:xfrm rot="21187578">
              <a:off x="5132287" y="5003360"/>
              <a:ext cx="871699" cy="501659"/>
            </a:xfrm>
            <a:prstGeom prst="rect">
              <a:avLst/>
            </a:prstGeom>
            <a:noFill/>
            <a:ln w="9525">
              <a:noFill/>
              <a:miter lim="800000"/>
              <a:headEnd/>
              <a:tailEnd/>
            </a:ln>
          </p:spPr>
        </p:pic>
      </p:grpSp>
      <p:cxnSp>
        <p:nvCxnSpPr>
          <p:cNvPr id="34" name="Straight Arrow Connector 33"/>
          <p:cNvCxnSpPr/>
          <p:nvPr/>
        </p:nvCxnSpPr>
        <p:spPr bwMode="auto">
          <a:xfrm>
            <a:off x="5333999" y="5562600"/>
            <a:ext cx="2286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5" name="Rectangle 34"/>
          <p:cNvSpPr/>
          <p:nvPr/>
        </p:nvSpPr>
        <p:spPr bwMode="auto">
          <a:xfrm>
            <a:off x="1828799" y="1447800"/>
            <a:ext cx="2057400" cy="52578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36" name="Rectangle 35"/>
          <p:cNvSpPr/>
          <p:nvPr/>
        </p:nvSpPr>
        <p:spPr bwMode="auto">
          <a:xfrm>
            <a:off x="4267199" y="1447800"/>
            <a:ext cx="2209800" cy="52578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pic>
        <p:nvPicPr>
          <p:cNvPr id="37" name="Picture 2"/>
          <p:cNvPicPr preferRelativeResize="0">
            <a:picLocks noChangeArrowheads="1"/>
          </p:cNvPicPr>
          <p:nvPr/>
        </p:nvPicPr>
        <p:blipFill>
          <a:blip r:embed="rId5" cstate="print"/>
          <a:srcRect/>
          <a:stretch>
            <a:fillRect/>
          </a:stretch>
        </p:blipFill>
        <p:spPr bwMode="auto">
          <a:xfrm>
            <a:off x="2362200" y="5181600"/>
            <a:ext cx="1066800" cy="914400"/>
          </a:xfrm>
          <a:prstGeom prst="rect">
            <a:avLst/>
          </a:prstGeom>
          <a:noFill/>
          <a:ln w="9525">
            <a:noFill/>
            <a:miter lim="800000"/>
            <a:headEnd/>
            <a:tailEnd/>
          </a:ln>
        </p:spPr>
      </p:pic>
    </p:spTree>
    <p:extLst>
      <p:ext uri="{BB962C8B-B14F-4D97-AF65-F5344CB8AC3E}">
        <p14:creationId xmlns:p14="http://schemas.microsoft.com/office/powerpoint/2010/main" val="2239262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Land-use Land-cover Transitions</a:t>
            </a:r>
          </a:p>
        </p:txBody>
      </p:sp>
      <p:graphicFrame>
        <p:nvGraphicFramePr>
          <p:cNvPr id="3" name="Diagram 2"/>
          <p:cNvGraphicFramePr/>
          <p:nvPr>
            <p:extLst/>
          </p:nvPr>
        </p:nvGraphicFramePr>
        <p:xfrm>
          <a:off x="1524001" y="867728"/>
          <a:ext cx="8816181" cy="5028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rved Left Arrow 4"/>
          <p:cNvSpPr/>
          <p:nvPr/>
        </p:nvSpPr>
        <p:spPr>
          <a:xfrm rot="3704949">
            <a:off x="7996336" y="4006675"/>
            <a:ext cx="872883" cy="25476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flipH="1">
            <a:off x="6600056" y="1268760"/>
            <a:ext cx="1152128"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rot="1104684" flipH="1">
            <a:off x="5149373" y="1245576"/>
            <a:ext cx="1152128"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flipH="1">
            <a:off x="4727848" y="3284984"/>
            <a:ext cx="2880320" cy="7200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39879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2849</TotalTime>
  <Words>3047</Words>
  <Application>Microsoft Office PowerPoint</Application>
  <PresentationFormat>Widescreen</PresentationFormat>
  <Paragraphs>383</Paragraphs>
  <Slides>33</Slides>
  <Notes>29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Arial</vt:lpstr>
      <vt:lpstr>Calibri</vt:lpstr>
      <vt:lpstr>Calibri Light</vt:lpstr>
      <vt:lpstr>Corbel</vt:lpstr>
      <vt:lpstr>Times New Roman</vt:lpstr>
      <vt:lpstr>Wingdings</vt:lpstr>
      <vt:lpstr>Office Theme</vt:lpstr>
      <vt:lpstr>Equation</vt:lpstr>
      <vt:lpstr>Bangladesh Climate-Resilient Ecosystem Curriculum (BACUM)</vt:lpstr>
      <vt:lpstr>Module 3: Forest Carbon Measurement and Monitoring </vt:lpstr>
      <vt:lpstr>Forest Carbon Measurement and Monitoring (FCMM) </vt:lpstr>
      <vt:lpstr>Acknowledgements</vt:lpstr>
      <vt:lpstr>Learning Objectives</vt:lpstr>
      <vt:lpstr>Introduction</vt:lpstr>
      <vt:lpstr>Carbon Emissions Calculations</vt:lpstr>
      <vt:lpstr>Emissions from Deforestation</vt:lpstr>
      <vt:lpstr>Land-use Land-cover Transitions</vt:lpstr>
      <vt:lpstr>Developing Emissions Factors</vt:lpstr>
      <vt:lpstr>IPCC Tier 1 Forest Classes and C stocks</vt:lpstr>
      <vt:lpstr>Tier 2: National Level Forest Definitions</vt:lpstr>
      <vt:lpstr>Tier 2: National Level Forest Definitions</vt:lpstr>
      <vt:lpstr>Other Land Covers</vt:lpstr>
      <vt:lpstr>Class Exercise</vt:lpstr>
      <vt:lpstr>Methods to Estimate Emission Factors</vt:lpstr>
      <vt:lpstr>Methods to Estimate Emission Factors</vt:lpstr>
      <vt:lpstr>Emissions</vt:lpstr>
      <vt:lpstr>Developing Emissions Factors</vt:lpstr>
      <vt:lpstr>Developing Emission Factors</vt:lpstr>
      <vt:lpstr>Class Activity</vt:lpstr>
      <vt:lpstr>Activity Data</vt:lpstr>
      <vt:lpstr>Steps to Develop Activity Data for Deforestation:  Initial Considerations</vt:lpstr>
      <vt:lpstr>Developing Activity Data</vt:lpstr>
      <vt:lpstr>Forest Cover Mapping Example from Thailand</vt:lpstr>
      <vt:lpstr>Forest Cover Mapping Example from Thailand</vt:lpstr>
      <vt:lpstr>Forest Cover Mapping Example from Thailand</vt:lpstr>
      <vt:lpstr>Forest Cover Mapping Example from Thailand</vt:lpstr>
      <vt:lpstr>Take Home Message</vt:lpstr>
      <vt:lpstr>Homework</vt:lpstr>
      <vt:lpstr>References</vt:lpstr>
      <vt:lpstr>References and Resources</vt:lpstr>
      <vt:lpstr>USAID's Climate-Resilient Ecosystems and Livelihoods (CREL) Project   Winrock International Headquarters 2101 Riverfront Drive, Little Rock Arkansas 72202-1748 USA Tel: 1-501-280-3000 Web: www.winrock.org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 Pham</dc:creator>
  <cp:lastModifiedBy>Kevin T. Kamp</cp:lastModifiedBy>
  <cp:revision>564</cp:revision>
  <dcterms:created xsi:type="dcterms:W3CDTF">2016-05-20T10:07:21Z</dcterms:created>
  <dcterms:modified xsi:type="dcterms:W3CDTF">2017-01-23T07:10:08Z</dcterms:modified>
</cp:coreProperties>
</file>