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987" r:id="rId3"/>
    <p:sldId id="988" r:id="rId4"/>
    <p:sldId id="1040" r:id="rId5"/>
    <p:sldId id="989" r:id="rId6"/>
    <p:sldId id="990" r:id="rId7"/>
    <p:sldId id="991" r:id="rId8"/>
    <p:sldId id="992" r:id="rId9"/>
    <p:sldId id="993" r:id="rId10"/>
    <p:sldId id="994" r:id="rId11"/>
    <p:sldId id="995" r:id="rId12"/>
    <p:sldId id="996" r:id="rId13"/>
    <p:sldId id="997" r:id="rId14"/>
    <p:sldId id="998" r:id="rId15"/>
    <p:sldId id="999" r:id="rId16"/>
    <p:sldId id="1000" r:id="rId17"/>
    <p:sldId id="1001" r:id="rId18"/>
    <p:sldId id="1002" r:id="rId19"/>
    <p:sldId id="1003" r:id="rId20"/>
    <p:sldId id="1004" r:id="rId21"/>
    <p:sldId id="1005" r:id="rId22"/>
    <p:sldId id="1006" r:id="rId23"/>
    <p:sldId id="1007" r:id="rId24"/>
    <p:sldId id="1008" r:id="rId25"/>
    <p:sldId id="1009" r:id="rId26"/>
    <p:sldId id="1010" r:id="rId27"/>
    <p:sldId id="1011" r:id="rId28"/>
    <p:sldId id="1012" r:id="rId29"/>
    <p:sldId id="1013" r:id="rId30"/>
    <p:sldId id="1014" r:id="rId31"/>
    <p:sldId id="1015" r:id="rId32"/>
    <p:sldId id="1016" r:id="rId33"/>
    <p:sldId id="1017" r:id="rId34"/>
    <p:sldId id="1018" r:id="rId35"/>
    <p:sldId id="1019" r:id="rId36"/>
    <p:sldId id="1020" r:id="rId37"/>
    <p:sldId id="1021" r:id="rId38"/>
    <p:sldId id="1022" r:id="rId39"/>
    <p:sldId id="1023" r:id="rId40"/>
    <p:sldId id="1024" r:id="rId41"/>
    <p:sldId id="1025" r:id="rId42"/>
    <p:sldId id="1026" r:id="rId43"/>
    <p:sldId id="1027" r:id="rId44"/>
    <p:sldId id="1028" r:id="rId45"/>
    <p:sldId id="1029" r:id="rId46"/>
    <p:sldId id="1030" r:id="rId47"/>
    <p:sldId id="1031" r:id="rId48"/>
    <p:sldId id="1032" r:id="rId49"/>
    <p:sldId id="1033" r:id="rId50"/>
    <p:sldId id="1034" r:id="rId51"/>
    <p:sldId id="1035" r:id="rId52"/>
    <p:sldId id="1036" r:id="rId53"/>
    <p:sldId id="1037" r:id="rId54"/>
    <p:sldId id="1038" r:id="rId55"/>
    <p:sldId id="103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84740" autoAdjust="0"/>
  </p:normalViewPr>
  <p:slideViewPr>
    <p:cSldViewPr snapToGrid="0">
      <p:cViewPr varScale="1">
        <p:scale>
          <a:sx n="61" d="100"/>
          <a:sy n="61" d="100"/>
        </p:scale>
        <p:origin x="864" y="72"/>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4FE0B-A7E5-464A-A974-237364C1F6FF}"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F96B2383-9BE7-44E5-BDCD-AB9FF4732F5E}">
      <dgm:prSet phldrT="[Text]" custT="1"/>
      <dgm:spPr/>
      <dgm:t>
        <a:bodyPr/>
        <a:lstStyle/>
        <a:p>
          <a:r>
            <a:rPr lang="en-US" sz="3200" b="1" dirty="0"/>
            <a:t>Field Work</a:t>
          </a:r>
        </a:p>
      </dgm:t>
    </dgm:pt>
    <dgm:pt modelId="{61990514-6BC7-4AD8-8BDD-AD6502936589}" type="parTrans" cxnId="{615E1561-DF94-4013-8F6F-8FCF076AD625}">
      <dgm:prSet/>
      <dgm:spPr/>
      <dgm:t>
        <a:bodyPr/>
        <a:lstStyle/>
        <a:p>
          <a:endParaRPr lang="en-US" sz="3200" b="1"/>
        </a:p>
      </dgm:t>
    </dgm:pt>
    <dgm:pt modelId="{BF76D9E1-8020-4EBB-9D5C-3BA86C0A42D4}" type="sibTrans" cxnId="{615E1561-DF94-4013-8F6F-8FCF076AD625}">
      <dgm:prSet custT="1"/>
      <dgm:spPr/>
      <dgm:t>
        <a:bodyPr/>
        <a:lstStyle/>
        <a:p>
          <a:endParaRPr lang="en-US" sz="3200" b="1"/>
        </a:p>
      </dgm:t>
    </dgm:pt>
    <dgm:pt modelId="{13394422-136D-425A-A8EE-39F2C4C36928}">
      <dgm:prSet phldrT="[Text]" custT="1"/>
      <dgm:spPr/>
      <dgm:t>
        <a:bodyPr/>
        <a:lstStyle/>
        <a:p>
          <a:r>
            <a:rPr lang="en-US" sz="3200" b="1" dirty="0"/>
            <a:t>Data Recording</a:t>
          </a:r>
        </a:p>
      </dgm:t>
    </dgm:pt>
    <dgm:pt modelId="{36016130-D947-4786-BA53-BFC15D14E638}" type="parTrans" cxnId="{469F88E1-32CE-45DB-A0BA-4DB4DA0B1685}">
      <dgm:prSet/>
      <dgm:spPr/>
      <dgm:t>
        <a:bodyPr/>
        <a:lstStyle/>
        <a:p>
          <a:endParaRPr lang="en-US" sz="3200" b="1"/>
        </a:p>
      </dgm:t>
    </dgm:pt>
    <dgm:pt modelId="{0DB8345D-1270-418A-BBCC-967D32CDF16F}" type="sibTrans" cxnId="{469F88E1-32CE-45DB-A0BA-4DB4DA0B1685}">
      <dgm:prSet custT="1"/>
      <dgm:spPr/>
      <dgm:t>
        <a:bodyPr/>
        <a:lstStyle/>
        <a:p>
          <a:endParaRPr lang="en-US" sz="3200" b="1"/>
        </a:p>
      </dgm:t>
    </dgm:pt>
    <dgm:pt modelId="{80D75BC5-CC6D-4558-8F0E-9E36FDF0C32B}">
      <dgm:prSet phldrT="[Text]" custT="1"/>
      <dgm:spPr/>
      <dgm:t>
        <a:bodyPr/>
        <a:lstStyle/>
        <a:p>
          <a:r>
            <a:rPr lang="en-US" sz="3200" b="1" dirty="0"/>
            <a:t>Data Entry</a:t>
          </a:r>
        </a:p>
      </dgm:t>
    </dgm:pt>
    <dgm:pt modelId="{7B081716-7DE6-4BAD-9FA4-F2E4A6F88CB0}" type="parTrans" cxnId="{1D98AF24-5ED5-4F55-88B4-FFD52A13EEA2}">
      <dgm:prSet/>
      <dgm:spPr/>
      <dgm:t>
        <a:bodyPr/>
        <a:lstStyle/>
        <a:p>
          <a:endParaRPr lang="en-US" sz="3200" b="1"/>
        </a:p>
      </dgm:t>
    </dgm:pt>
    <dgm:pt modelId="{25630472-0E49-437D-AF4F-F3B733C92369}" type="sibTrans" cxnId="{1D98AF24-5ED5-4F55-88B4-FFD52A13EEA2}">
      <dgm:prSet custT="1"/>
      <dgm:spPr/>
      <dgm:t>
        <a:bodyPr/>
        <a:lstStyle/>
        <a:p>
          <a:endParaRPr lang="en-US" sz="3200" b="1"/>
        </a:p>
      </dgm:t>
    </dgm:pt>
    <dgm:pt modelId="{836D126D-48F0-40BA-BB3B-8BBF4AE1CF9F}">
      <dgm:prSet phldrT="[Text]" custT="1"/>
      <dgm:spPr/>
      <dgm:t>
        <a:bodyPr/>
        <a:lstStyle/>
        <a:p>
          <a:r>
            <a:rPr lang="en-US" sz="3200" b="1" dirty="0"/>
            <a:t>Data quality</a:t>
          </a:r>
        </a:p>
      </dgm:t>
    </dgm:pt>
    <dgm:pt modelId="{7EEEF64E-5C69-465D-A405-422F86DB9530}" type="parTrans" cxnId="{5AAD4655-2ED1-4A34-BC80-A3433F96C770}">
      <dgm:prSet/>
      <dgm:spPr/>
      <dgm:t>
        <a:bodyPr/>
        <a:lstStyle/>
        <a:p>
          <a:endParaRPr lang="en-US" sz="3200" b="1"/>
        </a:p>
      </dgm:t>
    </dgm:pt>
    <dgm:pt modelId="{9BE48BCA-C0F8-4BF6-94CA-6202DE6B8B5F}" type="sibTrans" cxnId="{5AAD4655-2ED1-4A34-BC80-A3433F96C770}">
      <dgm:prSet custT="1"/>
      <dgm:spPr/>
      <dgm:t>
        <a:bodyPr/>
        <a:lstStyle/>
        <a:p>
          <a:endParaRPr lang="en-US" sz="3200" b="1"/>
        </a:p>
      </dgm:t>
    </dgm:pt>
    <dgm:pt modelId="{989FC08D-A509-472A-A6F0-554C42C5F044}">
      <dgm:prSet phldrT="[Text]" custT="1"/>
      <dgm:spPr/>
      <dgm:t>
        <a:bodyPr/>
        <a:lstStyle/>
        <a:p>
          <a:r>
            <a:rPr lang="en-US" sz="3200" b="1" dirty="0"/>
            <a:t>Data Analysis</a:t>
          </a:r>
        </a:p>
      </dgm:t>
    </dgm:pt>
    <dgm:pt modelId="{11D947D7-6D9F-4060-8312-045E7CA7B575}" type="parTrans" cxnId="{62875AFF-2228-4CA9-B478-4D0C7414DF3E}">
      <dgm:prSet/>
      <dgm:spPr/>
      <dgm:t>
        <a:bodyPr/>
        <a:lstStyle/>
        <a:p>
          <a:endParaRPr lang="en-US" sz="3200" b="1"/>
        </a:p>
      </dgm:t>
    </dgm:pt>
    <dgm:pt modelId="{34FBEC64-314F-48EE-85B5-147CAB40DE48}" type="sibTrans" cxnId="{62875AFF-2228-4CA9-B478-4D0C7414DF3E}">
      <dgm:prSet custT="1"/>
      <dgm:spPr/>
      <dgm:t>
        <a:bodyPr/>
        <a:lstStyle/>
        <a:p>
          <a:endParaRPr lang="en-US" sz="3200" b="1"/>
        </a:p>
      </dgm:t>
    </dgm:pt>
    <dgm:pt modelId="{68C763BF-18D1-48AA-A4FF-31B624BCF6CA}">
      <dgm:prSet custT="1"/>
      <dgm:spPr/>
      <dgm:t>
        <a:bodyPr/>
        <a:lstStyle/>
        <a:p>
          <a:r>
            <a:rPr lang="en-US" sz="3200" b="1" dirty="0"/>
            <a:t>Report</a:t>
          </a:r>
        </a:p>
      </dgm:t>
    </dgm:pt>
    <dgm:pt modelId="{E505CC08-777E-43C2-8CFC-6667C2465DC3}" type="parTrans" cxnId="{50F4244B-B207-4C1B-8A1F-70F13C2FE7F0}">
      <dgm:prSet/>
      <dgm:spPr/>
      <dgm:t>
        <a:bodyPr/>
        <a:lstStyle/>
        <a:p>
          <a:endParaRPr lang="en-US" sz="3200" b="1"/>
        </a:p>
      </dgm:t>
    </dgm:pt>
    <dgm:pt modelId="{3BA5846B-BD7F-4BF8-A457-41CC25B5854B}" type="sibTrans" cxnId="{50F4244B-B207-4C1B-8A1F-70F13C2FE7F0}">
      <dgm:prSet/>
      <dgm:spPr/>
      <dgm:t>
        <a:bodyPr/>
        <a:lstStyle/>
        <a:p>
          <a:endParaRPr lang="en-US" sz="3200" b="1"/>
        </a:p>
      </dgm:t>
    </dgm:pt>
    <dgm:pt modelId="{52A08A0D-2069-4DFC-A5E9-E5972E2D01AB}" type="pres">
      <dgm:prSet presAssocID="{DA74FE0B-A7E5-464A-A974-237364C1F6FF}" presName="Name0" presStyleCnt="0">
        <dgm:presLayoutVars>
          <dgm:dir/>
          <dgm:resizeHandles val="exact"/>
        </dgm:presLayoutVars>
      </dgm:prSet>
      <dgm:spPr/>
    </dgm:pt>
    <dgm:pt modelId="{AF85BD23-44F6-4C49-A555-FF4085AD9F5C}" type="pres">
      <dgm:prSet presAssocID="{F96B2383-9BE7-44E5-BDCD-AB9FF4732F5E}" presName="node" presStyleLbl="node1" presStyleIdx="0" presStyleCnt="6">
        <dgm:presLayoutVars>
          <dgm:bulletEnabled val="1"/>
        </dgm:presLayoutVars>
      </dgm:prSet>
      <dgm:spPr/>
    </dgm:pt>
    <dgm:pt modelId="{A1B3A716-20C7-41DD-B673-D0E111D647C3}" type="pres">
      <dgm:prSet presAssocID="{BF76D9E1-8020-4EBB-9D5C-3BA86C0A42D4}" presName="sibTrans" presStyleLbl="sibTrans1D1" presStyleIdx="0" presStyleCnt="5"/>
      <dgm:spPr/>
    </dgm:pt>
    <dgm:pt modelId="{1D9CD7E4-8266-4D9D-8EC0-98BC88795301}" type="pres">
      <dgm:prSet presAssocID="{BF76D9E1-8020-4EBB-9D5C-3BA86C0A42D4}" presName="connectorText" presStyleLbl="sibTrans1D1" presStyleIdx="0" presStyleCnt="5"/>
      <dgm:spPr/>
    </dgm:pt>
    <dgm:pt modelId="{4D89848B-9AB6-480F-9745-06DF9A64E3ED}" type="pres">
      <dgm:prSet presAssocID="{13394422-136D-425A-A8EE-39F2C4C36928}" presName="node" presStyleLbl="node1" presStyleIdx="1" presStyleCnt="6">
        <dgm:presLayoutVars>
          <dgm:bulletEnabled val="1"/>
        </dgm:presLayoutVars>
      </dgm:prSet>
      <dgm:spPr/>
    </dgm:pt>
    <dgm:pt modelId="{92058213-E733-4952-AC0C-95C2F8D7F57E}" type="pres">
      <dgm:prSet presAssocID="{0DB8345D-1270-418A-BBCC-967D32CDF16F}" presName="sibTrans" presStyleLbl="sibTrans1D1" presStyleIdx="1" presStyleCnt="5"/>
      <dgm:spPr/>
    </dgm:pt>
    <dgm:pt modelId="{85861EA9-8981-468F-A2FD-0465830F3F6C}" type="pres">
      <dgm:prSet presAssocID="{0DB8345D-1270-418A-BBCC-967D32CDF16F}" presName="connectorText" presStyleLbl="sibTrans1D1" presStyleIdx="1" presStyleCnt="5"/>
      <dgm:spPr/>
    </dgm:pt>
    <dgm:pt modelId="{E8DF1E07-53E3-4830-9E95-307F7B43D3FB}" type="pres">
      <dgm:prSet presAssocID="{80D75BC5-CC6D-4558-8F0E-9E36FDF0C32B}" presName="node" presStyleLbl="node1" presStyleIdx="2" presStyleCnt="6">
        <dgm:presLayoutVars>
          <dgm:bulletEnabled val="1"/>
        </dgm:presLayoutVars>
      </dgm:prSet>
      <dgm:spPr/>
    </dgm:pt>
    <dgm:pt modelId="{01A021D6-4945-4128-9307-00C25C8FE5D9}" type="pres">
      <dgm:prSet presAssocID="{25630472-0E49-437D-AF4F-F3B733C92369}" presName="sibTrans" presStyleLbl="sibTrans1D1" presStyleIdx="2" presStyleCnt="5"/>
      <dgm:spPr/>
    </dgm:pt>
    <dgm:pt modelId="{FCB23D2C-6E77-41CB-9515-001259B71A46}" type="pres">
      <dgm:prSet presAssocID="{25630472-0E49-437D-AF4F-F3B733C92369}" presName="connectorText" presStyleLbl="sibTrans1D1" presStyleIdx="2" presStyleCnt="5"/>
      <dgm:spPr/>
    </dgm:pt>
    <dgm:pt modelId="{C709F0EA-A33B-41A1-922B-AD87332D13D9}" type="pres">
      <dgm:prSet presAssocID="{836D126D-48F0-40BA-BB3B-8BBF4AE1CF9F}" presName="node" presStyleLbl="node1" presStyleIdx="3" presStyleCnt="6">
        <dgm:presLayoutVars>
          <dgm:bulletEnabled val="1"/>
        </dgm:presLayoutVars>
      </dgm:prSet>
      <dgm:spPr/>
    </dgm:pt>
    <dgm:pt modelId="{B61556E5-6B85-4366-B428-1AE782E8BE32}" type="pres">
      <dgm:prSet presAssocID="{9BE48BCA-C0F8-4BF6-94CA-6202DE6B8B5F}" presName="sibTrans" presStyleLbl="sibTrans1D1" presStyleIdx="3" presStyleCnt="5"/>
      <dgm:spPr/>
    </dgm:pt>
    <dgm:pt modelId="{E9E28D30-714B-4E10-BB19-96319FCFF789}" type="pres">
      <dgm:prSet presAssocID="{9BE48BCA-C0F8-4BF6-94CA-6202DE6B8B5F}" presName="connectorText" presStyleLbl="sibTrans1D1" presStyleIdx="3" presStyleCnt="5"/>
      <dgm:spPr/>
    </dgm:pt>
    <dgm:pt modelId="{56287E78-70ED-4E07-AA3D-A51B55EFE7BD}" type="pres">
      <dgm:prSet presAssocID="{989FC08D-A509-472A-A6F0-554C42C5F044}" presName="node" presStyleLbl="node1" presStyleIdx="4" presStyleCnt="6">
        <dgm:presLayoutVars>
          <dgm:bulletEnabled val="1"/>
        </dgm:presLayoutVars>
      </dgm:prSet>
      <dgm:spPr/>
    </dgm:pt>
    <dgm:pt modelId="{8959CF6A-C013-4BF5-BD4A-A98176000926}" type="pres">
      <dgm:prSet presAssocID="{34FBEC64-314F-48EE-85B5-147CAB40DE48}" presName="sibTrans" presStyleLbl="sibTrans1D1" presStyleIdx="4" presStyleCnt="5"/>
      <dgm:spPr/>
    </dgm:pt>
    <dgm:pt modelId="{6B001271-0606-4615-83C1-3D4B4ACAAC93}" type="pres">
      <dgm:prSet presAssocID="{34FBEC64-314F-48EE-85B5-147CAB40DE48}" presName="connectorText" presStyleLbl="sibTrans1D1" presStyleIdx="4" presStyleCnt="5"/>
      <dgm:spPr/>
    </dgm:pt>
    <dgm:pt modelId="{785C58B9-84E1-4794-A96F-FAFF6745B4FE}" type="pres">
      <dgm:prSet presAssocID="{68C763BF-18D1-48AA-A4FF-31B624BCF6CA}" presName="node" presStyleLbl="node1" presStyleIdx="5" presStyleCnt="6">
        <dgm:presLayoutVars>
          <dgm:bulletEnabled val="1"/>
        </dgm:presLayoutVars>
      </dgm:prSet>
      <dgm:spPr/>
    </dgm:pt>
  </dgm:ptLst>
  <dgm:cxnLst>
    <dgm:cxn modelId="{98F1B58D-551F-4537-91BD-7A2CBB7BD9A1}" type="presOf" srcId="{0DB8345D-1270-418A-BBCC-967D32CDF16F}" destId="{92058213-E733-4952-AC0C-95C2F8D7F57E}" srcOrd="0" destOrd="0" presId="urn:microsoft.com/office/officeart/2005/8/layout/bProcess3"/>
    <dgm:cxn modelId="{EA46BB20-D38A-49AF-A96E-EB1C21EA042A}" type="presOf" srcId="{34FBEC64-314F-48EE-85B5-147CAB40DE48}" destId="{6B001271-0606-4615-83C1-3D4B4ACAAC93}" srcOrd="1" destOrd="0" presId="urn:microsoft.com/office/officeart/2005/8/layout/bProcess3"/>
    <dgm:cxn modelId="{640052C0-EB67-48BB-9924-8EEC2ABD25FA}" type="presOf" srcId="{25630472-0E49-437D-AF4F-F3B733C92369}" destId="{01A021D6-4945-4128-9307-00C25C8FE5D9}" srcOrd="0" destOrd="0" presId="urn:microsoft.com/office/officeart/2005/8/layout/bProcess3"/>
    <dgm:cxn modelId="{5AAD4655-2ED1-4A34-BC80-A3433F96C770}" srcId="{DA74FE0B-A7E5-464A-A974-237364C1F6FF}" destId="{836D126D-48F0-40BA-BB3B-8BBF4AE1CF9F}" srcOrd="3" destOrd="0" parTransId="{7EEEF64E-5C69-465D-A405-422F86DB9530}" sibTransId="{9BE48BCA-C0F8-4BF6-94CA-6202DE6B8B5F}"/>
    <dgm:cxn modelId="{62875AFF-2228-4CA9-B478-4D0C7414DF3E}" srcId="{DA74FE0B-A7E5-464A-A974-237364C1F6FF}" destId="{989FC08D-A509-472A-A6F0-554C42C5F044}" srcOrd="4" destOrd="0" parTransId="{11D947D7-6D9F-4060-8312-045E7CA7B575}" sibTransId="{34FBEC64-314F-48EE-85B5-147CAB40DE48}"/>
    <dgm:cxn modelId="{1C1F10DE-747E-4669-B8E9-DB017642A5F2}" type="presOf" srcId="{DA74FE0B-A7E5-464A-A974-237364C1F6FF}" destId="{52A08A0D-2069-4DFC-A5E9-E5972E2D01AB}" srcOrd="0" destOrd="0" presId="urn:microsoft.com/office/officeart/2005/8/layout/bProcess3"/>
    <dgm:cxn modelId="{3DE25BF4-44B0-41C5-A038-8A78F60C4B7A}" type="presOf" srcId="{F96B2383-9BE7-44E5-BDCD-AB9FF4732F5E}" destId="{AF85BD23-44F6-4C49-A555-FF4085AD9F5C}" srcOrd="0" destOrd="0" presId="urn:microsoft.com/office/officeart/2005/8/layout/bProcess3"/>
    <dgm:cxn modelId="{A65B225D-2A6A-4F5F-BAC8-72656FCE06B4}" type="presOf" srcId="{9BE48BCA-C0F8-4BF6-94CA-6202DE6B8B5F}" destId="{B61556E5-6B85-4366-B428-1AE782E8BE32}" srcOrd="0" destOrd="0" presId="urn:microsoft.com/office/officeart/2005/8/layout/bProcess3"/>
    <dgm:cxn modelId="{3BBC97CB-9DEB-40EC-A7E7-BC06787D5EC9}" type="presOf" srcId="{9BE48BCA-C0F8-4BF6-94CA-6202DE6B8B5F}" destId="{E9E28D30-714B-4E10-BB19-96319FCFF789}" srcOrd="1" destOrd="0" presId="urn:microsoft.com/office/officeart/2005/8/layout/bProcess3"/>
    <dgm:cxn modelId="{EF3150FC-60A1-43FC-B850-D6D8B5923E11}" type="presOf" srcId="{836D126D-48F0-40BA-BB3B-8BBF4AE1CF9F}" destId="{C709F0EA-A33B-41A1-922B-AD87332D13D9}" srcOrd="0" destOrd="0" presId="urn:microsoft.com/office/officeart/2005/8/layout/bProcess3"/>
    <dgm:cxn modelId="{D7DB9222-D4B5-4715-93C0-09CA5F8958E7}" type="presOf" srcId="{80D75BC5-CC6D-4558-8F0E-9E36FDF0C32B}" destId="{E8DF1E07-53E3-4830-9E95-307F7B43D3FB}" srcOrd="0" destOrd="0" presId="urn:microsoft.com/office/officeart/2005/8/layout/bProcess3"/>
    <dgm:cxn modelId="{632FDFA4-9A97-4263-996F-5236A2973CBE}" type="presOf" srcId="{989FC08D-A509-472A-A6F0-554C42C5F044}" destId="{56287E78-70ED-4E07-AA3D-A51B55EFE7BD}" srcOrd="0" destOrd="0" presId="urn:microsoft.com/office/officeart/2005/8/layout/bProcess3"/>
    <dgm:cxn modelId="{1D98AF24-5ED5-4F55-88B4-FFD52A13EEA2}" srcId="{DA74FE0B-A7E5-464A-A974-237364C1F6FF}" destId="{80D75BC5-CC6D-4558-8F0E-9E36FDF0C32B}" srcOrd="2" destOrd="0" parTransId="{7B081716-7DE6-4BAD-9FA4-F2E4A6F88CB0}" sibTransId="{25630472-0E49-437D-AF4F-F3B733C92369}"/>
    <dgm:cxn modelId="{C0420389-E798-4816-99BF-69B43A747481}" type="presOf" srcId="{BF76D9E1-8020-4EBB-9D5C-3BA86C0A42D4}" destId="{A1B3A716-20C7-41DD-B673-D0E111D647C3}" srcOrd="0" destOrd="0" presId="urn:microsoft.com/office/officeart/2005/8/layout/bProcess3"/>
    <dgm:cxn modelId="{70D023C6-60AA-4460-B9DF-68F182CD5C15}" type="presOf" srcId="{BF76D9E1-8020-4EBB-9D5C-3BA86C0A42D4}" destId="{1D9CD7E4-8266-4D9D-8EC0-98BC88795301}" srcOrd="1" destOrd="0" presId="urn:microsoft.com/office/officeart/2005/8/layout/bProcess3"/>
    <dgm:cxn modelId="{AC9CDDBA-EC12-4445-952A-E3E064AE8147}" type="presOf" srcId="{13394422-136D-425A-A8EE-39F2C4C36928}" destId="{4D89848B-9AB6-480F-9745-06DF9A64E3ED}" srcOrd="0" destOrd="0" presId="urn:microsoft.com/office/officeart/2005/8/layout/bProcess3"/>
    <dgm:cxn modelId="{D78BD873-9235-4826-B3E0-FF4C91ADE451}" type="presOf" srcId="{25630472-0E49-437D-AF4F-F3B733C92369}" destId="{FCB23D2C-6E77-41CB-9515-001259B71A46}" srcOrd="1" destOrd="0" presId="urn:microsoft.com/office/officeart/2005/8/layout/bProcess3"/>
    <dgm:cxn modelId="{D172B537-B8AC-48AA-8A4F-D119270EE6CD}" type="presOf" srcId="{68C763BF-18D1-48AA-A4FF-31B624BCF6CA}" destId="{785C58B9-84E1-4794-A96F-FAFF6745B4FE}" srcOrd="0" destOrd="0" presId="urn:microsoft.com/office/officeart/2005/8/layout/bProcess3"/>
    <dgm:cxn modelId="{2164953A-9121-40FE-BA5E-6B83EA84EA33}" type="presOf" srcId="{34FBEC64-314F-48EE-85B5-147CAB40DE48}" destId="{8959CF6A-C013-4BF5-BD4A-A98176000926}" srcOrd="0" destOrd="0" presId="urn:microsoft.com/office/officeart/2005/8/layout/bProcess3"/>
    <dgm:cxn modelId="{3DA11279-7FE9-4FBE-BA7A-CF204C5FD2AA}" type="presOf" srcId="{0DB8345D-1270-418A-BBCC-967D32CDF16F}" destId="{85861EA9-8981-468F-A2FD-0465830F3F6C}" srcOrd="1" destOrd="0" presId="urn:microsoft.com/office/officeart/2005/8/layout/bProcess3"/>
    <dgm:cxn modelId="{469F88E1-32CE-45DB-A0BA-4DB4DA0B1685}" srcId="{DA74FE0B-A7E5-464A-A974-237364C1F6FF}" destId="{13394422-136D-425A-A8EE-39F2C4C36928}" srcOrd="1" destOrd="0" parTransId="{36016130-D947-4786-BA53-BFC15D14E638}" sibTransId="{0DB8345D-1270-418A-BBCC-967D32CDF16F}"/>
    <dgm:cxn modelId="{50F4244B-B207-4C1B-8A1F-70F13C2FE7F0}" srcId="{DA74FE0B-A7E5-464A-A974-237364C1F6FF}" destId="{68C763BF-18D1-48AA-A4FF-31B624BCF6CA}" srcOrd="5" destOrd="0" parTransId="{E505CC08-777E-43C2-8CFC-6667C2465DC3}" sibTransId="{3BA5846B-BD7F-4BF8-A457-41CC25B5854B}"/>
    <dgm:cxn modelId="{615E1561-DF94-4013-8F6F-8FCF076AD625}" srcId="{DA74FE0B-A7E5-464A-A974-237364C1F6FF}" destId="{F96B2383-9BE7-44E5-BDCD-AB9FF4732F5E}" srcOrd="0" destOrd="0" parTransId="{61990514-6BC7-4AD8-8BDD-AD6502936589}" sibTransId="{BF76D9E1-8020-4EBB-9D5C-3BA86C0A42D4}"/>
    <dgm:cxn modelId="{6E2B9D11-79B9-460E-85FB-EFC92C4D9460}" type="presParOf" srcId="{52A08A0D-2069-4DFC-A5E9-E5972E2D01AB}" destId="{AF85BD23-44F6-4C49-A555-FF4085AD9F5C}" srcOrd="0" destOrd="0" presId="urn:microsoft.com/office/officeart/2005/8/layout/bProcess3"/>
    <dgm:cxn modelId="{3DFAAAD1-724F-4700-9B38-18AC36745BAA}" type="presParOf" srcId="{52A08A0D-2069-4DFC-A5E9-E5972E2D01AB}" destId="{A1B3A716-20C7-41DD-B673-D0E111D647C3}" srcOrd="1" destOrd="0" presId="urn:microsoft.com/office/officeart/2005/8/layout/bProcess3"/>
    <dgm:cxn modelId="{11723ECC-8AA5-4E31-BFBF-033EEAE805D3}" type="presParOf" srcId="{A1B3A716-20C7-41DD-B673-D0E111D647C3}" destId="{1D9CD7E4-8266-4D9D-8EC0-98BC88795301}" srcOrd="0" destOrd="0" presId="urn:microsoft.com/office/officeart/2005/8/layout/bProcess3"/>
    <dgm:cxn modelId="{97057EB2-0F80-49E7-9793-16747904395C}" type="presParOf" srcId="{52A08A0D-2069-4DFC-A5E9-E5972E2D01AB}" destId="{4D89848B-9AB6-480F-9745-06DF9A64E3ED}" srcOrd="2" destOrd="0" presId="urn:microsoft.com/office/officeart/2005/8/layout/bProcess3"/>
    <dgm:cxn modelId="{53F8A824-23DA-4831-8A43-138D894647B8}" type="presParOf" srcId="{52A08A0D-2069-4DFC-A5E9-E5972E2D01AB}" destId="{92058213-E733-4952-AC0C-95C2F8D7F57E}" srcOrd="3" destOrd="0" presId="urn:microsoft.com/office/officeart/2005/8/layout/bProcess3"/>
    <dgm:cxn modelId="{C40AC934-3596-47E5-8443-1CCB43F58928}" type="presParOf" srcId="{92058213-E733-4952-AC0C-95C2F8D7F57E}" destId="{85861EA9-8981-468F-A2FD-0465830F3F6C}" srcOrd="0" destOrd="0" presId="urn:microsoft.com/office/officeart/2005/8/layout/bProcess3"/>
    <dgm:cxn modelId="{2AA99F46-D5B4-4F87-98B6-B3D92B475C1D}" type="presParOf" srcId="{52A08A0D-2069-4DFC-A5E9-E5972E2D01AB}" destId="{E8DF1E07-53E3-4830-9E95-307F7B43D3FB}" srcOrd="4" destOrd="0" presId="urn:microsoft.com/office/officeart/2005/8/layout/bProcess3"/>
    <dgm:cxn modelId="{FDD7466F-2E8E-412C-8000-8E0D769ED2A2}" type="presParOf" srcId="{52A08A0D-2069-4DFC-A5E9-E5972E2D01AB}" destId="{01A021D6-4945-4128-9307-00C25C8FE5D9}" srcOrd="5" destOrd="0" presId="urn:microsoft.com/office/officeart/2005/8/layout/bProcess3"/>
    <dgm:cxn modelId="{0E88C35A-3CDA-4408-8F20-50F2E57B4669}" type="presParOf" srcId="{01A021D6-4945-4128-9307-00C25C8FE5D9}" destId="{FCB23D2C-6E77-41CB-9515-001259B71A46}" srcOrd="0" destOrd="0" presId="urn:microsoft.com/office/officeart/2005/8/layout/bProcess3"/>
    <dgm:cxn modelId="{18974B98-C82F-4CDE-9EB4-2CA4D928DFB2}" type="presParOf" srcId="{52A08A0D-2069-4DFC-A5E9-E5972E2D01AB}" destId="{C709F0EA-A33B-41A1-922B-AD87332D13D9}" srcOrd="6" destOrd="0" presId="urn:microsoft.com/office/officeart/2005/8/layout/bProcess3"/>
    <dgm:cxn modelId="{3AB3AEBC-D718-4B64-83BA-93EAAECCB329}" type="presParOf" srcId="{52A08A0D-2069-4DFC-A5E9-E5972E2D01AB}" destId="{B61556E5-6B85-4366-B428-1AE782E8BE32}" srcOrd="7" destOrd="0" presId="urn:microsoft.com/office/officeart/2005/8/layout/bProcess3"/>
    <dgm:cxn modelId="{4CE6CCD2-39FE-40CC-8380-C060CE605B36}" type="presParOf" srcId="{B61556E5-6B85-4366-B428-1AE782E8BE32}" destId="{E9E28D30-714B-4E10-BB19-96319FCFF789}" srcOrd="0" destOrd="0" presId="urn:microsoft.com/office/officeart/2005/8/layout/bProcess3"/>
    <dgm:cxn modelId="{C3A2AB34-BDE8-4058-9CE7-C25051A02F7E}" type="presParOf" srcId="{52A08A0D-2069-4DFC-A5E9-E5972E2D01AB}" destId="{56287E78-70ED-4E07-AA3D-A51B55EFE7BD}" srcOrd="8" destOrd="0" presId="urn:microsoft.com/office/officeart/2005/8/layout/bProcess3"/>
    <dgm:cxn modelId="{3B2C7B3E-8120-465E-AF51-E5ECBEEC45B1}" type="presParOf" srcId="{52A08A0D-2069-4DFC-A5E9-E5972E2D01AB}" destId="{8959CF6A-C013-4BF5-BD4A-A98176000926}" srcOrd="9" destOrd="0" presId="urn:microsoft.com/office/officeart/2005/8/layout/bProcess3"/>
    <dgm:cxn modelId="{ABBFC8C5-1BD2-4F5E-A3F4-394344C1B74B}" type="presParOf" srcId="{8959CF6A-C013-4BF5-BD4A-A98176000926}" destId="{6B001271-0606-4615-83C1-3D4B4ACAAC93}" srcOrd="0" destOrd="0" presId="urn:microsoft.com/office/officeart/2005/8/layout/bProcess3"/>
    <dgm:cxn modelId="{1ACA8CDF-6E1A-4352-90C6-CAC0513B4078}" type="presParOf" srcId="{52A08A0D-2069-4DFC-A5E9-E5972E2D01AB}" destId="{785C58B9-84E1-4794-A96F-FAFF6745B4F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3A716-20C7-41DD-B673-D0E111D647C3}">
      <dsp:nvSpPr>
        <dsp:cNvPr id="0" name=""/>
        <dsp:cNvSpPr/>
      </dsp:nvSpPr>
      <dsp:spPr>
        <a:xfrm>
          <a:off x="3219540" y="1388370"/>
          <a:ext cx="708345" cy="91440"/>
        </a:xfrm>
        <a:custGeom>
          <a:avLst/>
          <a:gdLst/>
          <a:ahLst/>
          <a:cxnLst/>
          <a:rect l="0" t="0" r="0" b="0"/>
          <a:pathLst>
            <a:path>
              <a:moveTo>
                <a:pt x="0" y="45720"/>
              </a:moveTo>
              <a:lnTo>
                <a:pt x="70834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3555239" y="1430395"/>
        <a:ext cx="36947" cy="7389"/>
      </dsp:txXfrm>
    </dsp:sp>
    <dsp:sp modelId="{AF85BD23-44F6-4C49-A555-FF4085AD9F5C}">
      <dsp:nvSpPr>
        <dsp:cNvPr id="0" name=""/>
        <dsp:cNvSpPr/>
      </dsp:nvSpPr>
      <dsp:spPr>
        <a:xfrm>
          <a:off x="8534" y="470248"/>
          <a:ext cx="3212805" cy="19276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Field Work</a:t>
          </a:r>
        </a:p>
      </dsp:txBody>
      <dsp:txXfrm>
        <a:off x="8534" y="470248"/>
        <a:ext cx="3212805" cy="1927683"/>
      </dsp:txXfrm>
    </dsp:sp>
    <dsp:sp modelId="{92058213-E733-4952-AC0C-95C2F8D7F57E}">
      <dsp:nvSpPr>
        <dsp:cNvPr id="0" name=""/>
        <dsp:cNvSpPr/>
      </dsp:nvSpPr>
      <dsp:spPr>
        <a:xfrm>
          <a:off x="7171290" y="1388370"/>
          <a:ext cx="708345" cy="91440"/>
        </a:xfrm>
        <a:custGeom>
          <a:avLst/>
          <a:gdLst/>
          <a:ahLst/>
          <a:cxnLst/>
          <a:rect l="0" t="0" r="0" b="0"/>
          <a:pathLst>
            <a:path>
              <a:moveTo>
                <a:pt x="0" y="45720"/>
              </a:moveTo>
              <a:lnTo>
                <a:pt x="70834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7506989" y="1430395"/>
        <a:ext cx="36947" cy="7389"/>
      </dsp:txXfrm>
    </dsp:sp>
    <dsp:sp modelId="{4D89848B-9AB6-480F-9745-06DF9A64E3ED}">
      <dsp:nvSpPr>
        <dsp:cNvPr id="0" name=""/>
        <dsp:cNvSpPr/>
      </dsp:nvSpPr>
      <dsp:spPr>
        <a:xfrm>
          <a:off x="3960285" y="470248"/>
          <a:ext cx="3212805" cy="19276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Data Recording</a:t>
          </a:r>
        </a:p>
      </dsp:txBody>
      <dsp:txXfrm>
        <a:off x="3960285" y="470248"/>
        <a:ext cx="3212805" cy="1927683"/>
      </dsp:txXfrm>
    </dsp:sp>
    <dsp:sp modelId="{01A021D6-4945-4128-9307-00C25C8FE5D9}">
      <dsp:nvSpPr>
        <dsp:cNvPr id="0" name=""/>
        <dsp:cNvSpPr/>
      </dsp:nvSpPr>
      <dsp:spPr>
        <a:xfrm>
          <a:off x="1614937" y="2396131"/>
          <a:ext cx="7903500" cy="708345"/>
        </a:xfrm>
        <a:custGeom>
          <a:avLst/>
          <a:gdLst/>
          <a:ahLst/>
          <a:cxnLst/>
          <a:rect l="0" t="0" r="0" b="0"/>
          <a:pathLst>
            <a:path>
              <a:moveTo>
                <a:pt x="7903500" y="0"/>
              </a:moveTo>
              <a:lnTo>
                <a:pt x="7903500" y="371272"/>
              </a:lnTo>
              <a:lnTo>
                <a:pt x="0" y="371272"/>
              </a:lnTo>
              <a:lnTo>
                <a:pt x="0" y="70834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5368238" y="2746609"/>
        <a:ext cx="396898" cy="7389"/>
      </dsp:txXfrm>
    </dsp:sp>
    <dsp:sp modelId="{E8DF1E07-53E3-4830-9E95-307F7B43D3FB}">
      <dsp:nvSpPr>
        <dsp:cNvPr id="0" name=""/>
        <dsp:cNvSpPr/>
      </dsp:nvSpPr>
      <dsp:spPr>
        <a:xfrm>
          <a:off x="7912035" y="470248"/>
          <a:ext cx="3212805" cy="19276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Data Entry</a:t>
          </a:r>
        </a:p>
      </dsp:txBody>
      <dsp:txXfrm>
        <a:off x="7912035" y="470248"/>
        <a:ext cx="3212805" cy="1927683"/>
      </dsp:txXfrm>
    </dsp:sp>
    <dsp:sp modelId="{B61556E5-6B85-4366-B428-1AE782E8BE32}">
      <dsp:nvSpPr>
        <dsp:cNvPr id="0" name=""/>
        <dsp:cNvSpPr/>
      </dsp:nvSpPr>
      <dsp:spPr>
        <a:xfrm>
          <a:off x="3219540" y="4054998"/>
          <a:ext cx="708345" cy="91440"/>
        </a:xfrm>
        <a:custGeom>
          <a:avLst/>
          <a:gdLst/>
          <a:ahLst/>
          <a:cxnLst/>
          <a:rect l="0" t="0" r="0" b="0"/>
          <a:pathLst>
            <a:path>
              <a:moveTo>
                <a:pt x="0" y="45720"/>
              </a:moveTo>
              <a:lnTo>
                <a:pt x="70834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3555239" y="4097023"/>
        <a:ext cx="36947" cy="7389"/>
      </dsp:txXfrm>
    </dsp:sp>
    <dsp:sp modelId="{C709F0EA-A33B-41A1-922B-AD87332D13D9}">
      <dsp:nvSpPr>
        <dsp:cNvPr id="0" name=""/>
        <dsp:cNvSpPr/>
      </dsp:nvSpPr>
      <dsp:spPr>
        <a:xfrm>
          <a:off x="8534" y="3136877"/>
          <a:ext cx="3212805" cy="19276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Data quality</a:t>
          </a:r>
        </a:p>
      </dsp:txBody>
      <dsp:txXfrm>
        <a:off x="8534" y="3136877"/>
        <a:ext cx="3212805" cy="1927683"/>
      </dsp:txXfrm>
    </dsp:sp>
    <dsp:sp modelId="{8959CF6A-C013-4BF5-BD4A-A98176000926}">
      <dsp:nvSpPr>
        <dsp:cNvPr id="0" name=""/>
        <dsp:cNvSpPr/>
      </dsp:nvSpPr>
      <dsp:spPr>
        <a:xfrm>
          <a:off x="7171290" y="4054998"/>
          <a:ext cx="708345" cy="91440"/>
        </a:xfrm>
        <a:custGeom>
          <a:avLst/>
          <a:gdLst/>
          <a:ahLst/>
          <a:cxnLst/>
          <a:rect l="0" t="0" r="0" b="0"/>
          <a:pathLst>
            <a:path>
              <a:moveTo>
                <a:pt x="0" y="45720"/>
              </a:moveTo>
              <a:lnTo>
                <a:pt x="70834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7506989" y="4097023"/>
        <a:ext cx="36947" cy="7389"/>
      </dsp:txXfrm>
    </dsp:sp>
    <dsp:sp modelId="{56287E78-70ED-4E07-AA3D-A51B55EFE7BD}">
      <dsp:nvSpPr>
        <dsp:cNvPr id="0" name=""/>
        <dsp:cNvSpPr/>
      </dsp:nvSpPr>
      <dsp:spPr>
        <a:xfrm>
          <a:off x="3960285" y="3136877"/>
          <a:ext cx="3212805" cy="19276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Data Analysis</a:t>
          </a:r>
        </a:p>
      </dsp:txBody>
      <dsp:txXfrm>
        <a:off x="3960285" y="3136877"/>
        <a:ext cx="3212805" cy="1927683"/>
      </dsp:txXfrm>
    </dsp:sp>
    <dsp:sp modelId="{785C58B9-84E1-4794-A96F-FAFF6745B4FE}">
      <dsp:nvSpPr>
        <dsp:cNvPr id="0" name=""/>
        <dsp:cNvSpPr/>
      </dsp:nvSpPr>
      <dsp:spPr>
        <a:xfrm>
          <a:off x="7912035" y="3136877"/>
          <a:ext cx="3212805" cy="19276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Report</a:t>
          </a:r>
        </a:p>
      </dsp:txBody>
      <dsp:txXfrm>
        <a:off x="7912035" y="3136877"/>
        <a:ext cx="3212805" cy="19276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gaiaengineering.com/sustainability.role_soil_sequestration.ph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a:t>
            </a:fld>
            <a:endParaRPr lang="en-US"/>
          </a:p>
        </p:txBody>
      </p:sp>
    </p:spTree>
    <p:extLst>
      <p:ext uri="{BB962C8B-B14F-4D97-AF65-F5344CB8AC3E}">
        <p14:creationId xmlns:p14="http://schemas.microsoft.com/office/powerpoint/2010/main" val="79866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KEY MESSAGES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Carbon measurement in mangrove forest- gives students a view of the process in a forest environment that is often overlooked- this is a fun video and does set up the lecture well but if you are concerned about time it could be skipped or assigned as homework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Link to USAID LEAD Program: https://www.youtube.com/watch?v=AsP1ljKFxQ4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Notes:</a:t>
            </a:r>
            <a:endParaRPr lang="en-US" b="1" dirty="0"/>
          </a:p>
          <a:p>
            <a:r>
              <a:rPr lang="en-US" dirty="0"/>
              <a:t>Video showing</a:t>
            </a:r>
            <a:r>
              <a:rPr lang="en-US" baseline="0" dirty="0"/>
              <a:t> participants a training program measuring carbon in a mangrove forest. </a:t>
            </a:r>
          </a:p>
          <a:p>
            <a:r>
              <a:rPr lang="en-US" baseline="0" dirty="0"/>
              <a:t>Discussion with students on forest carbon measurement in mangrove forest</a:t>
            </a:r>
          </a:p>
        </p:txBody>
      </p:sp>
      <p:sp>
        <p:nvSpPr>
          <p:cNvPr id="4" name="Slide Number Placeholder 3"/>
          <p:cNvSpPr>
            <a:spLocks noGrp="1"/>
          </p:cNvSpPr>
          <p:nvPr>
            <p:ph type="sldNum" sz="quarter" idx="10"/>
          </p:nvPr>
        </p:nvSpPr>
        <p:spPr/>
        <p:txBody>
          <a:bodyPr/>
          <a:lstStyle/>
          <a:p>
            <a:fld id="{C21862AB-C33A-47D5-ACB7-AF8148FB688E}" type="slidenum">
              <a:rPr lang="en-US" smtClean="0"/>
              <a:pPr/>
              <a:t>11</a:t>
            </a:fld>
            <a:endParaRPr lang="en-US"/>
          </a:p>
        </p:txBody>
      </p:sp>
    </p:spTree>
    <p:extLst>
      <p:ext uri="{BB962C8B-B14F-4D97-AF65-F5344CB8AC3E}">
        <p14:creationId xmlns:p14="http://schemas.microsoft.com/office/powerpoint/2010/main" val="280453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SOPs ensure that measurements are done in a consistent manner over time and across teams.  Note this fits with the Consistency component of TACCC</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Standard operating procedure is important to ensure work</a:t>
            </a:r>
            <a:r>
              <a:rPr lang="en-US" baseline="0" dirty="0"/>
              <a:t> is being done in the same manner by different personnel. It also serves as a reference for future work. </a:t>
            </a:r>
            <a:r>
              <a:rPr lang="en-US" dirty="0"/>
              <a:t>The techniques described in this presentation are based on </a:t>
            </a:r>
            <a:r>
              <a:rPr lang="en-US" dirty="0" err="1"/>
              <a:t>Winrock</a:t>
            </a:r>
            <a:r>
              <a:rPr lang="en-US" dirty="0"/>
              <a:t> SOPs for Terrestrial Carbon Measurement.  There are multiple SOPs all of which are equally valid.</a:t>
            </a:r>
            <a:r>
              <a:rPr lang="en-US" baseline="0" dirty="0"/>
              <a:t>  The important thing is that once a SOP is decided upon for a project  it is used consistently for the whole project.</a:t>
            </a:r>
            <a:endParaRPr lang="en-US"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12</a:t>
            </a:fld>
            <a:endParaRPr lang="en-US"/>
          </a:p>
        </p:txBody>
      </p:sp>
    </p:spTree>
    <p:extLst>
      <p:ext uri="{BB962C8B-B14F-4D97-AF65-F5344CB8AC3E}">
        <p14:creationId xmlns:p14="http://schemas.microsoft.com/office/powerpoint/2010/main" val="1706762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KEY MESSAGES</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plot establishment plots are located using existing maps and GPS. The locations are transferred into GIS database and can be used for future reference and monitoring activities.</a:t>
            </a:r>
          </a:p>
          <a:p>
            <a:pPr>
              <a:buFont typeface="Arial" panose="020B0604020202020204" pitchFamily="34" charset="0"/>
              <a:buNone/>
            </a:pPr>
            <a:endParaRPr lang="en-US" dirty="0"/>
          </a:p>
          <a:p>
            <a:pPr>
              <a:buFont typeface="Arial" panose="020B0604020202020204" pitchFamily="34" charset="0"/>
              <a:buNone/>
            </a:pPr>
            <a:r>
              <a:rPr lang="en-US" dirty="0"/>
              <a:t>Navigate to predetermined latitude and longitude using a GPS</a:t>
            </a:r>
          </a:p>
          <a:p>
            <a:pPr>
              <a:buFont typeface="Arial" panose="020B0604020202020204" pitchFamily="34" charset="0"/>
              <a:buNone/>
            </a:pPr>
            <a:r>
              <a:rPr lang="en-US" dirty="0"/>
              <a:t>At the plot center/corner, mark a “waypoint’ on GPS and record GPS coordinates, accuracy, elevation, and waypoint number.</a:t>
            </a:r>
            <a:r>
              <a:rPr lang="en-US" baseline="0" dirty="0"/>
              <a:t> </a:t>
            </a:r>
            <a:r>
              <a:rPr lang="en-US" dirty="0"/>
              <a:t>Allow GPS to record for &gt;5 minutes prior to marking ‘waypoint’</a:t>
            </a:r>
          </a:p>
          <a:p>
            <a:pPr>
              <a:buFont typeface="Arial" panose="020B0604020202020204" pitchFamily="34" charset="0"/>
              <a:buNone/>
            </a:pPr>
            <a:endParaRPr lang="en-US" b="1" dirty="0"/>
          </a:p>
          <a:p>
            <a:pPr>
              <a:buFont typeface="Arial" panose="020B0604020202020204" pitchFamily="34" charset="0"/>
              <a:buNone/>
            </a:pPr>
            <a:r>
              <a:rPr lang="en-US" b="1" dirty="0"/>
              <a:t>Image source:</a:t>
            </a:r>
            <a:r>
              <a:rPr lang="en-US" b="1" baseline="0" dirty="0"/>
              <a:t> </a:t>
            </a:r>
          </a:p>
          <a:p>
            <a:pPr>
              <a:buFont typeface="Arial" panose="020B0604020202020204" pitchFamily="34" charset="0"/>
              <a:buNone/>
            </a:pPr>
            <a:r>
              <a:rPr lang="en-US" dirty="0"/>
              <a:t>http://lh3.ggpht.com/-zjogw5WVOik/TMh9hG6SnzI/AAAAAAAACQA/mnsdnjQSu8k/DCP_0539.JPG</a:t>
            </a:r>
          </a:p>
          <a:p>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13</a:t>
            </a:fld>
            <a:endParaRPr lang="en-US"/>
          </a:p>
        </p:txBody>
      </p:sp>
    </p:spTree>
    <p:extLst>
      <p:ext uri="{BB962C8B-B14F-4D97-AF65-F5344CB8AC3E}">
        <p14:creationId xmlns:p14="http://schemas.microsoft.com/office/powerpoint/2010/main" val="1961915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r>
              <a:rPr lang="en-US" dirty="0"/>
              <a:t>Boundaries can be established using a number of different ways – it</a:t>
            </a:r>
            <a:r>
              <a:rPr lang="en-US" baseline="0" dirty="0"/>
              <a:t> is very important that the plot area be clearly marked and accurately measured.  Details on how to set up the plot were discussed in the last lecture and students can review on their own if they feel the need.</a:t>
            </a:r>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Walker et al. 20124. </a:t>
            </a:r>
            <a:r>
              <a:rPr lang="en-US" sz="1200" dirty="0"/>
              <a:t>Standard Operating Procedures for Terrestrial Carbon Measurement: Version 2014. </a:t>
            </a:r>
            <a:r>
              <a:rPr lang="en-US" sz="1200" dirty="0" err="1"/>
              <a:t>Winrock</a:t>
            </a:r>
            <a:r>
              <a:rPr lang="en-US" sz="1200" dirty="0"/>
              <a:t> International</a:t>
            </a:r>
            <a:endParaRPr lang="en-US" baseline="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14</a:t>
            </a:fld>
            <a:endParaRPr lang="en-US"/>
          </a:p>
        </p:txBody>
      </p:sp>
    </p:spTree>
    <p:extLst>
      <p:ext uri="{BB962C8B-B14F-4D97-AF65-F5344CB8AC3E}">
        <p14:creationId xmlns:p14="http://schemas.microsoft.com/office/powerpoint/2010/main" val="282700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KEY MESSAGES: </a:t>
            </a:r>
          </a:p>
          <a:p>
            <a:r>
              <a:rPr lang="en-US" dirty="0" err="1"/>
              <a:t>Allometric</a:t>
            </a:r>
            <a:r>
              <a:rPr lang="en-US" baseline="0" dirty="0"/>
              <a:t> equations have historically been developed by destructively sampling a large number of trees and measuring the above and in some cases belowground dry biomass of the entire tree and building a relationship between measured biomass and tree diameter (</a:t>
            </a:r>
            <a:r>
              <a:rPr lang="en-US" baseline="0" dirty="0" err="1"/>
              <a:t>dbh</a:t>
            </a:r>
            <a:r>
              <a:rPr lang="en-US" baseline="0" dirty="0"/>
              <a:t>) and some cases diameter and height.  </a:t>
            </a:r>
            <a:r>
              <a:rPr lang="en-US" baseline="0" dirty="0" err="1"/>
              <a:t>Allometric</a:t>
            </a:r>
            <a:r>
              <a:rPr lang="en-US" baseline="0" dirty="0"/>
              <a:t> relationships built for a specific species at a specific location are extremely accurate but we also have some that are more general and they are still quite accurate allowing us to measure biomass without cutting the tree down.  There have been fewer equations developed for belowground biomass.</a:t>
            </a:r>
          </a:p>
          <a:p>
            <a:endParaRPr lang="en-US" baseline="0" dirty="0"/>
          </a:p>
          <a:p>
            <a:r>
              <a:rPr lang="en-US" b="1" baseline="0" dirty="0"/>
              <a:t>Notes: </a:t>
            </a:r>
            <a:r>
              <a:rPr lang="en-US" baseline="0" dirty="0"/>
              <a:t>Below-ground biomass accounts for an appreciable portion of total biomass. In many forests, below-ground biomass accounts for 20-26% of total biomass according to the reference below. The equation given in this slide is just an example. Where possible, ecosystem / forest-type specific equations should be used.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For </a:t>
            </a:r>
            <a:r>
              <a:rPr lang="en-US" baseline="0" dirty="0"/>
              <a:t>BG biomass equation: </a:t>
            </a:r>
            <a:r>
              <a:rPr lang="en-US" dirty="0"/>
              <a:t>Advances in Global Change Research Volume 29, 2008, pp 149-156 in Carbon Inventory Methods Handbook for Greenhouse Gas Inventory, Carbon Mitigation and </a:t>
            </a:r>
            <a:r>
              <a:rPr lang="en-US" dirty="0" err="1"/>
              <a:t>Roundwood</a:t>
            </a:r>
            <a:r>
              <a:rPr lang="en-US" dirty="0"/>
              <a:t> Production Projects. See </a:t>
            </a:r>
            <a:r>
              <a:rPr lang="nl-NL" dirty="0"/>
              <a:t>http://</a:t>
            </a:r>
            <a:r>
              <a:rPr lang="nl-NL" dirty="0" err="1"/>
              <a:t>link.springer.com</a:t>
            </a:r>
            <a:r>
              <a:rPr lang="nl-NL" dirty="0"/>
              <a:t>/</a:t>
            </a:r>
            <a:r>
              <a:rPr lang="nl-NL" dirty="0" err="1"/>
              <a:t>chapter</a:t>
            </a:r>
            <a:r>
              <a:rPr lang="nl-NL" dirty="0"/>
              <a:t>/10.1007/978-1-4020-6547-7_11#page-1</a:t>
            </a:r>
            <a:endParaRPr lang="en-US" dirty="0"/>
          </a:p>
          <a:p>
            <a:endParaRPr lang="en-US" baseline="0" dirty="0"/>
          </a:p>
          <a:p>
            <a:r>
              <a:rPr lang="en-US" b="1" baseline="0" dirty="0"/>
              <a:t>Graphic: </a:t>
            </a:r>
          </a:p>
          <a:p>
            <a:r>
              <a:rPr lang="en-US" sz="1200" b="0" i="0" u="none" strike="noStrike" kern="1200" baseline="0" dirty="0">
                <a:solidFill>
                  <a:schemeClr val="tx1"/>
                </a:solidFill>
                <a:latin typeface="+mn-lt"/>
                <a:ea typeface="+mn-ea"/>
                <a:cs typeface="+mn-cs"/>
              </a:rPr>
              <a:t>Alex Grais and Felipe Casarim, Estimation of Carbon Stocks, USAID LEAF’s Technical Training on Carbon Assessment.  </a:t>
            </a:r>
          </a:p>
          <a:p>
            <a:r>
              <a:rPr lang="en-US" sz="1200" b="0" i="0" u="none" strike="noStrike" kern="1200" baseline="0" dirty="0">
                <a:solidFill>
                  <a:schemeClr val="tx1"/>
                </a:solidFill>
                <a:latin typeface="+mn-lt"/>
                <a:ea typeface="+mn-ea"/>
                <a:cs typeface="+mn-cs"/>
              </a:rPr>
              <a:t>See http://www.leafasia.org/sites/default/files/public/resources/4-LEAF_Estimation-of-Carbon-Stocks_Post_field.pdf</a:t>
            </a:r>
          </a:p>
        </p:txBody>
      </p:sp>
      <p:sp>
        <p:nvSpPr>
          <p:cNvPr id="4" name="Slide Number Placeholder 3"/>
          <p:cNvSpPr>
            <a:spLocks noGrp="1"/>
          </p:cNvSpPr>
          <p:nvPr>
            <p:ph type="sldNum" sz="quarter" idx="10"/>
          </p:nvPr>
        </p:nvSpPr>
        <p:spPr/>
        <p:txBody>
          <a:bodyPr/>
          <a:lstStyle/>
          <a:p>
            <a:fld id="{C21862AB-C33A-47D5-ACB7-AF8148FB688E}" type="slidenum">
              <a:rPr lang="en-US" smtClean="0"/>
              <a:pPr/>
              <a:t>15</a:t>
            </a:fld>
            <a:endParaRPr lang="en-US"/>
          </a:p>
        </p:txBody>
      </p:sp>
    </p:spTree>
    <p:extLst>
      <p:ext uri="{BB962C8B-B14F-4D97-AF65-F5344CB8AC3E}">
        <p14:creationId xmlns:p14="http://schemas.microsoft.com/office/powerpoint/2010/main" val="4174365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Diameter of trees is generally measured at what is referred</a:t>
            </a:r>
            <a:r>
              <a:rPr lang="en-US" baseline="0" dirty="0"/>
              <a:t> to as breast height which has been standardized to 1.3 m above the ground. </a:t>
            </a:r>
          </a:p>
          <a:p>
            <a:endParaRPr lang="en-US" baseline="0" dirty="0"/>
          </a:p>
          <a:p>
            <a:r>
              <a:rPr lang="en-US" baseline="0" dirty="0"/>
              <a:t>Might have 1.3 meters marked on a wall or post in the classroom and have each student find </a:t>
            </a:r>
            <a:r>
              <a:rPr lang="en-US" baseline="0" dirty="0" err="1"/>
              <a:t>dbh</a:t>
            </a:r>
            <a:r>
              <a:rPr lang="en-US" baseline="0" dirty="0"/>
              <a:t> on their own body- it helps in the field to know where 1.3 meters is rather than measuring up at each tree.  There are some exceptions- if a tree has significant </a:t>
            </a:r>
            <a:r>
              <a:rPr lang="en-US" baseline="0" dirty="0" err="1"/>
              <a:t>butresses</a:t>
            </a:r>
            <a:r>
              <a:rPr lang="en-US" baseline="0" dirty="0"/>
              <a:t> or aerial roots diameter is measured above the </a:t>
            </a:r>
            <a:r>
              <a:rPr lang="en-US" baseline="0" dirty="0" err="1"/>
              <a:t>butress</a:t>
            </a:r>
            <a:r>
              <a:rPr lang="en-US" baseline="0" dirty="0"/>
              <a:t> or roots and the diameter and height are both recorded</a:t>
            </a:r>
          </a:p>
          <a:p>
            <a:endParaRPr lang="en-US" baseline="0" dirty="0"/>
          </a:p>
          <a:p>
            <a:r>
              <a:rPr lang="en-US" b="1" dirty="0"/>
              <a:t>Image sources:</a:t>
            </a:r>
          </a:p>
          <a:p>
            <a:r>
              <a:rPr lang="en-US" dirty="0"/>
              <a:t>http://daac.ornl.gov/NPP/guides/brr_2.jpg</a:t>
            </a:r>
          </a:p>
          <a:p>
            <a:r>
              <a:rPr lang="en-US" dirty="0"/>
              <a:t>http://apscience.org.au/projects/APSF_07_5/APSF_07_5_image_01_full.jpg</a:t>
            </a:r>
          </a:p>
        </p:txBody>
      </p:sp>
      <p:sp>
        <p:nvSpPr>
          <p:cNvPr id="4" name="Slide Number Placeholder 3"/>
          <p:cNvSpPr>
            <a:spLocks noGrp="1"/>
          </p:cNvSpPr>
          <p:nvPr>
            <p:ph type="sldNum" sz="quarter" idx="10"/>
          </p:nvPr>
        </p:nvSpPr>
        <p:spPr/>
        <p:txBody>
          <a:bodyPr/>
          <a:lstStyle/>
          <a:p>
            <a:fld id="{C21862AB-C33A-47D5-ACB7-AF8148FB688E}" type="slidenum">
              <a:rPr lang="en-US" smtClean="0"/>
              <a:pPr/>
              <a:t>16</a:t>
            </a:fld>
            <a:endParaRPr lang="en-US"/>
          </a:p>
        </p:txBody>
      </p:sp>
    </p:spTree>
    <p:extLst>
      <p:ext uri="{BB962C8B-B14F-4D97-AF65-F5344CB8AC3E}">
        <p14:creationId xmlns:p14="http://schemas.microsoft.com/office/powerpoint/2010/main" val="359992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a:t>
            </a:r>
            <a:r>
              <a:rPr lang="en-US" dirty="0"/>
              <a:t>: </a:t>
            </a:r>
          </a:p>
          <a:p>
            <a:r>
              <a:rPr lang="en-US" dirty="0"/>
              <a:t>Diameter</a:t>
            </a:r>
            <a:r>
              <a:rPr lang="en-US" baseline="0" dirty="0"/>
              <a:t> tape is often used in measuring tree diameter.  This tape is specially calibrated to give diameter value of the tree measured.  Some diameter tapes have standard measuring tapes on one side and diameter conversions on the other and it is important to check and ensure you are using the diameter scale.</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17</a:t>
            </a:fld>
            <a:endParaRPr lang="en-US"/>
          </a:p>
        </p:txBody>
      </p:sp>
    </p:spTree>
    <p:extLst>
      <p:ext uri="{BB962C8B-B14F-4D97-AF65-F5344CB8AC3E}">
        <p14:creationId xmlns:p14="http://schemas.microsoft.com/office/powerpoint/2010/main" val="197189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Here are more examples of measuring </a:t>
            </a:r>
            <a:r>
              <a:rPr lang="en-US" dirty="0" err="1"/>
              <a:t>dbh</a:t>
            </a:r>
            <a:r>
              <a:rPr lang="en-US" dirty="0"/>
              <a:t> under tricky</a:t>
            </a:r>
            <a:r>
              <a:rPr lang="en-US" baseline="0" dirty="0"/>
              <a:t> situations. If you have to measure </a:t>
            </a:r>
            <a:r>
              <a:rPr lang="en-US" baseline="0" dirty="0" err="1"/>
              <a:t>dbh</a:t>
            </a:r>
            <a:r>
              <a:rPr lang="en-US" baseline="0" dirty="0"/>
              <a:t> at a height greater than 1.3 m above the ground due to aerial roots (as in the last picture) or due to buttresses it is important to note the actual height at which is was measured in the field notes so if measurements are redone they can be made at the same height. One possible exercise is to have students practice measuring </a:t>
            </a:r>
            <a:r>
              <a:rPr lang="en-US" baseline="0" dirty="0" err="1"/>
              <a:t>dbh</a:t>
            </a:r>
            <a:r>
              <a:rPr lang="en-US" baseline="0" dirty="0"/>
              <a:t> on either columns in the class room if available or if possible to bring in a log or something similar and set it up at the correct height</a:t>
            </a:r>
          </a:p>
          <a:p>
            <a:endParaRPr lang="en-US" baseline="0" dirty="0"/>
          </a:p>
          <a:p>
            <a:r>
              <a:rPr lang="en-US" b="1" baseline="0" dirty="0"/>
              <a:t>Notes: </a:t>
            </a:r>
            <a:r>
              <a:rPr lang="en-US" baseline="0" dirty="0"/>
              <a:t>As noted early in the lecture, various SOPs exist. The pictures here show </a:t>
            </a:r>
            <a:r>
              <a:rPr lang="en-US" baseline="0" dirty="0" err="1"/>
              <a:t>Winrock’s</a:t>
            </a:r>
            <a:r>
              <a:rPr lang="en-US" baseline="0" dirty="0"/>
              <a:t> SOP for measuring DBH under tricky situations. It’s worth noting that SWAMP’s SOP for DBH in mangroves with prop roots differs from the rule suggested in the bottom right picture. The SWAMP protocol suggests measuring DBH @ 30 cm above the highest prop root which can be accessed safely.  An annotated version of SWAMP’s protocol can be accessed at http://</a:t>
            </a:r>
            <a:r>
              <a:rPr lang="en-US" baseline="0" dirty="0" err="1"/>
              <a:t>www.lowemissionsasia.org</a:t>
            </a:r>
            <a:r>
              <a:rPr lang="en-US" baseline="0" dirty="0"/>
              <a:t>/news/mangrove-annotated-protocol. The full reference can be accessed at: http://</a:t>
            </a:r>
            <a:r>
              <a:rPr lang="en-US" baseline="0" dirty="0" err="1"/>
              <a:t>www.cifor.org</a:t>
            </a:r>
            <a:r>
              <a:rPr lang="en-US" baseline="0" dirty="0"/>
              <a:t>/library/3749/protocols-for-the-measurement-monitoring-and-reporting-of-structure-biomass-and-carbon-stocks-in-mangrove-forests/. This protocol for mangroves is the same as the method indicated by the figure on p. 28 of </a:t>
            </a:r>
            <a:r>
              <a:rPr lang="en-US" baseline="0" dirty="0" err="1"/>
              <a:t>Winrock’s</a:t>
            </a:r>
            <a:r>
              <a:rPr lang="en-US" baseline="0" dirty="0"/>
              <a:t> SOP (version July 2014). </a:t>
            </a:r>
          </a:p>
          <a:p>
            <a:endParaRPr lang="en-US" baseline="0" dirty="0"/>
          </a:p>
          <a:p>
            <a:r>
              <a:rPr lang="en-US" b="1" baseline="0" dirty="0"/>
              <a:t>Image source: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18</a:t>
            </a:fld>
            <a:endParaRPr lang="en-US"/>
          </a:p>
        </p:txBody>
      </p:sp>
    </p:spTree>
    <p:extLst>
      <p:ext uri="{BB962C8B-B14F-4D97-AF65-F5344CB8AC3E}">
        <p14:creationId xmlns:p14="http://schemas.microsoft.com/office/powerpoint/2010/main" val="412732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a:t>
            </a:r>
            <a:r>
              <a:rPr lang="en-US" dirty="0"/>
              <a:t>: </a:t>
            </a:r>
          </a:p>
          <a:p>
            <a:r>
              <a:rPr lang="en-US" dirty="0"/>
              <a:t>There are many methods of measuring tree height.  One of the instruments used is a clinometer and is one of the popular instruments</a:t>
            </a:r>
            <a:r>
              <a:rPr lang="en-US" baseline="0" dirty="0"/>
              <a:t> in measuring tree height</a:t>
            </a:r>
            <a:r>
              <a:rPr lang="en-US" dirty="0"/>
              <a:t>.</a:t>
            </a:r>
            <a:r>
              <a:rPr lang="en-US" baseline="0" dirty="0"/>
              <a:t>  To calculate tree height you need to record angle from the observer’s eye to the top of the tree and distance from the tree and the height of the clinometer above the ground during the measurement. If the observer is on a slope s/he can record angle to the top of the tree and the bottom of the stem as well as the distance. There are other instruments available to measure tree height.</a:t>
            </a:r>
          </a:p>
          <a:p>
            <a:endParaRPr lang="en-US" baseline="0" dirty="0"/>
          </a:p>
          <a:p>
            <a:r>
              <a:rPr lang="en-US" b="1" baseline="0" dirty="0"/>
              <a:t>Image source</a:t>
            </a:r>
            <a:r>
              <a:rPr lang="en-US" baseline="0" dirty="0"/>
              <a:t>: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19</a:t>
            </a:fld>
            <a:endParaRPr lang="en-US"/>
          </a:p>
        </p:txBody>
      </p:sp>
    </p:spTree>
    <p:extLst>
      <p:ext uri="{BB962C8B-B14F-4D97-AF65-F5344CB8AC3E}">
        <p14:creationId xmlns:p14="http://schemas.microsoft.com/office/powerpoint/2010/main" val="304884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a:t>
            </a:r>
            <a:r>
              <a:rPr lang="en-US" dirty="0"/>
              <a:t>: </a:t>
            </a:r>
          </a:p>
          <a:p>
            <a:r>
              <a:rPr lang="en-US" dirty="0"/>
              <a:t>These</a:t>
            </a:r>
            <a:r>
              <a:rPr lang="en-US" baseline="0" dirty="0"/>
              <a:t> are instruments that can be used to measure tree heights. More laser-based instruments have been developed for tree measurements.  However, the high price of some of these instruments may hinder the usage of these instruments.</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20</a:t>
            </a:fld>
            <a:endParaRPr lang="en-US"/>
          </a:p>
        </p:txBody>
      </p:sp>
    </p:spTree>
    <p:extLst>
      <p:ext uri="{BB962C8B-B14F-4D97-AF65-F5344CB8AC3E}">
        <p14:creationId xmlns:p14="http://schemas.microsoft.com/office/powerpoint/2010/main" val="60138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367424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Height</a:t>
            </a:r>
            <a:r>
              <a:rPr lang="en-US" baseline="0" dirty="0"/>
              <a:t> is a better predictor of biomass than DBH for palms.  This is because as palms grow, their height increases but DBH remains fairly constant.</a:t>
            </a:r>
          </a:p>
          <a:p>
            <a:endParaRPr lang="en-US" baseline="0" dirty="0"/>
          </a:p>
          <a:p>
            <a:r>
              <a:rPr lang="en-US" b="1" baseline="0" dirty="0"/>
              <a:t>Image sources:</a:t>
            </a:r>
          </a:p>
          <a:p>
            <a:r>
              <a:rPr lang="en-US" baseline="0" dirty="0"/>
              <a:t>http://d3thflcq1yqzn0.cloudfront.net/008778168_prevstill.jpeg</a:t>
            </a:r>
          </a:p>
          <a:p>
            <a:r>
              <a:rPr lang="en-US" dirty="0"/>
              <a:t>http://static7.depositphotos.com/1008768/732/i/950/depositphotos_7325744-palm-tree-forest-canopy.jpg</a:t>
            </a:r>
          </a:p>
        </p:txBody>
      </p:sp>
      <p:sp>
        <p:nvSpPr>
          <p:cNvPr id="4" name="Slide Number Placeholder 3"/>
          <p:cNvSpPr>
            <a:spLocks noGrp="1"/>
          </p:cNvSpPr>
          <p:nvPr>
            <p:ph type="sldNum" sz="quarter" idx="10"/>
          </p:nvPr>
        </p:nvSpPr>
        <p:spPr/>
        <p:txBody>
          <a:bodyPr/>
          <a:lstStyle/>
          <a:p>
            <a:fld id="{C21862AB-C33A-47D5-ACB7-AF8148FB688E}" type="slidenum">
              <a:rPr lang="en-US" smtClean="0"/>
              <a:pPr/>
              <a:t>21</a:t>
            </a:fld>
            <a:endParaRPr lang="en-US"/>
          </a:p>
        </p:txBody>
      </p:sp>
    </p:spTree>
    <p:extLst>
      <p:ext uri="{BB962C8B-B14F-4D97-AF65-F5344CB8AC3E}">
        <p14:creationId xmlns:p14="http://schemas.microsoft.com/office/powerpoint/2010/main" val="3367247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Lianas</a:t>
            </a:r>
            <a:r>
              <a:rPr lang="en-US" baseline="0" dirty="0"/>
              <a:t> are not usually included in biomass measurements but in some forests they do make up a significant portion of the biomass</a:t>
            </a:r>
          </a:p>
          <a:p>
            <a:endParaRPr lang="en-US" baseline="0" dirty="0"/>
          </a:p>
          <a:p>
            <a:r>
              <a:rPr lang="en-US" b="1" baseline="0" dirty="0"/>
              <a:t>Notes</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Culm (bamboo) = </a:t>
            </a:r>
            <a:r>
              <a:rPr lang="en-US" dirty="0"/>
              <a:t>(as in</a:t>
            </a:r>
            <a:r>
              <a:rPr lang="en-US" baseline="0" dirty="0"/>
              <a:t> other grasses), a culm is </a:t>
            </a:r>
            <a:r>
              <a:rPr lang="en-US" dirty="0"/>
              <a:t>an aerial stem bearing the inflorescence; strictly, from the base of the plant to the lowest </a:t>
            </a:r>
            <a:r>
              <a:rPr lang="en-US" dirty="0" err="1"/>
              <a:t>involucral</a:t>
            </a:r>
            <a:r>
              <a:rPr lang="en-US" dirty="0"/>
              <a:t> bract (or base of the inflorescence).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link has a good diagram</a:t>
            </a:r>
            <a:r>
              <a:rPr lang="en-US" baseline="0" dirty="0"/>
              <a:t> of bamboo anatomy showing the culm: http://</a:t>
            </a:r>
            <a:r>
              <a:rPr lang="en-US" baseline="0" dirty="0" err="1"/>
              <a:t>www.bamboobotanicals.ca</a:t>
            </a:r>
            <a:r>
              <a:rPr lang="en-US" baseline="0" dirty="0"/>
              <a:t>/</a:t>
            </a:r>
            <a:r>
              <a:rPr lang="en-US" baseline="0" dirty="0" err="1"/>
              <a:t>img</a:t>
            </a:r>
            <a:r>
              <a:rPr lang="en-US" baseline="0" dirty="0"/>
              <a:t>/about-bamboo/bamboo-culm-</a:t>
            </a:r>
            <a:r>
              <a:rPr lang="en-US" baseline="0" dirty="0" err="1"/>
              <a:t>anatomy.gif</a:t>
            </a:r>
            <a:endParaRPr lang="en-US" dirty="0"/>
          </a:p>
          <a:p>
            <a:endParaRPr lang="en-US" baseline="0" dirty="0"/>
          </a:p>
          <a:p>
            <a:r>
              <a:rPr lang="en-US" b="1" baseline="0" dirty="0"/>
              <a:t>Image Sources: </a:t>
            </a:r>
          </a:p>
          <a:p>
            <a:r>
              <a:rPr lang="en-US" baseline="0" dirty="0"/>
              <a:t>https://www.cwi.nl/system/files/rainforest1.jpg</a:t>
            </a:r>
          </a:p>
          <a:p>
            <a:r>
              <a:rPr lang="en-US" baseline="0" dirty="0"/>
              <a:t>https://encrypted-tbn1.gstatic.com/images?q=tbn:ANd9GcQbpj9IZrkIr5kzC1aDqaz_yud5OuEtNB1ujs5unzYZkdbRqu1Luw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22</a:t>
            </a:fld>
            <a:endParaRPr lang="en-US"/>
          </a:p>
        </p:txBody>
      </p:sp>
    </p:spTree>
    <p:extLst>
      <p:ext uri="{BB962C8B-B14F-4D97-AF65-F5344CB8AC3E}">
        <p14:creationId xmlns:p14="http://schemas.microsoft.com/office/powerpoint/2010/main" val="253859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 MESSAGES</a:t>
            </a:r>
            <a:r>
              <a:rPr lang="en-US" dirty="0"/>
              <a:t>: </a:t>
            </a:r>
          </a:p>
          <a:p>
            <a:r>
              <a:rPr lang="en-US" dirty="0"/>
              <a:t>Herbaceous plants and non-tree woody vegetation are an important</a:t>
            </a:r>
            <a:r>
              <a:rPr lang="en-US" baseline="0" dirty="0"/>
              <a:t> source of carbon and should be included in the carbon inventory. Composition of the herbaceous plants and non-tree woody vegetation vary and will depend on the phase of the forest. Disturbed forest will have higher h</a:t>
            </a:r>
            <a:r>
              <a:rPr lang="en-US" dirty="0"/>
              <a:t>erbaceous plants and non-tree woody vegetation compared to undisturbed forest.</a:t>
            </a:r>
          </a:p>
        </p:txBody>
      </p:sp>
      <p:sp>
        <p:nvSpPr>
          <p:cNvPr id="4" name="Slide Number Placeholder 3"/>
          <p:cNvSpPr>
            <a:spLocks noGrp="1"/>
          </p:cNvSpPr>
          <p:nvPr>
            <p:ph type="sldNum" sz="quarter" idx="10"/>
          </p:nvPr>
        </p:nvSpPr>
        <p:spPr/>
        <p:txBody>
          <a:bodyPr/>
          <a:lstStyle/>
          <a:p>
            <a:fld id="{C21862AB-C33A-47D5-ACB7-AF8148FB688E}" type="slidenum">
              <a:rPr lang="en-US" smtClean="0"/>
              <a:pPr/>
              <a:t>23</a:t>
            </a:fld>
            <a:endParaRPr lang="en-US"/>
          </a:p>
        </p:txBody>
      </p:sp>
    </p:spTree>
    <p:extLst>
      <p:ext uri="{BB962C8B-B14F-4D97-AF65-F5344CB8AC3E}">
        <p14:creationId xmlns:p14="http://schemas.microsoft.com/office/powerpoint/2010/main" val="323005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Sampling frames</a:t>
            </a:r>
            <a:r>
              <a:rPr lang="en-US" baseline="0" dirty="0"/>
              <a:t> are usually made of PVC and not glued to make transportation to the field easier.  Clip all the vegetation within the frame at ground level with clippers</a:t>
            </a:r>
          </a:p>
          <a:p>
            <a:endParaRPr lang="en-US" baseline="0" dirty="0"/>
          </a:p>
          <a:p>
            <a:r>
              <a:rPr lang="en-US" b="1" baseline="0" dirty="0"/>
              <a:t>Images source: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24</a:t>
            </a:fld>
            <a:endParaRPr lang="en-US"/>
          </a:p>
        </p:txBody>
      </p:sp>
    </p:spTree>
    <p:extLst>
      <p:ext uri="{BB962C8B-B14F-4D97-AF65-F5344CB8AC3E}">
        <p14:creationId xmlns:p14="http://schemas.microsoft.com/office/powerpoint/2010/main" val="278423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You need to have a scale with you in the field to weigh the clipped vegetation</a:t>
            </a:r>
            <a:r>
              <a:rPr lang="en-US" baseline="0" dirty="0"/>
              <a:t> fresh.  It is important to change sampling locations at each time so that the vegetation has a chance to grow back – resampling in the same location would result in much lower values at the second </a:t>
            </a:r>
            <a:r>
              <a:rPr lang="en-US" baseline="0" dirty="0" err="1"/>
              <a:t>timepoint</a:t>
            </a:r>
            <a:r>
              <a:rPr lang="en-US" baseline="0" dirty="0"/>
              <a:t> unless the inventories are so far apart in time the vegetation has had enough time to recover</a:t>
            </a:r>
          </a:p>
          <a:p>
            <a:endParaRPr lang="en-US" baseline="0" dirty="0"/>
          </a:p>
          <a:p>
            <a:r>
              <a:rPr lang="en-US" b="1" baseline="0" dirty="0"/>
              <a:t>Image Source</a:t>
            </a:r>
            <a:r>
              <a:rPr lang="en-US" baseline="0" dirty="0"/>
              <a:t>: </a:t>
            </a:r>
          </a:p>
          <a:p>
            <a:r>
              <a:rPr lang="en-US" baseline="0" dirty="0"/>
              <a:t>Photo taken in Central Kalimantan, Indonesia, by Dr. </a:t>
            </a:r>
            <a:r>
              <a:rPr lang="en-US" sz="1200" kern="1200" dirty="0">
                <a:solidFill>
                  <a:schemeClr val="tx1"/>
                </a:solidFill>
                <a:effectLst/>
                <a:latin typeface="+mn-lt"/>
                <a:ea typeface="+mn-ea"/>
                <a:cs typeface="+mn-cs"/>
              </a:rPr>
              <a:t>Sarah Walker, Winrock International.</a:t>
            </a:r>
          </a:p>
        </p:txBody>
      </p:sp>
      <p:sp>
        <p:nvSpPr>
          <p:cNvPr id="4" name="Slide Number Placeholder 3"/>
          <p:cNvSpPr>
            <a:spLocks noGrp="1"/>
          </p:cNvSpPr>
          <p:nvPr>
            <p:ph type="sldNum" sz="quarter" idx="10"/>
          </p:nvPr>
        </p:nvSpPr>
        <p:spPr/>
        <p:txBody>
          <a:bodyPr/>
          <a:lstStyle/>
          <a:p>
            <a:fld id="{C21862AB-C33A-47D5-ACB7-AF8148FB688E}" type="slidenum">
              <a:rPr lang="en-US" smtClean="0"/>
              <a:pPr/>
              <a:t>25</a:t>
            </a:fld>
            <a:endParaRPr lang="en-US"/>
          </a:p>
        </p:txBody>
      </p:sp>
    </p:spTree>
    <p:extLst>
      <p:ext uri="{BB962C8B-B14F-4D97-AF65-F5344CB8AC3E}">
        <p14:creationId xmlns:p14="http://schemas.microsoft.com/office/powerpoint/2010/main" val="399472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Vegetation mass is</a:t>
            </a:r>
            <a:r>
              <a:rPr lang="en-US" baseline="0" dirty="0"/>
              <a:t> always reported on a dry mass (constant dry weight) basis to avoid the effect of moisture.  This way whether or not it has rained recently has no effect on the mass values and allows you to compare collections made at different times.</a:t>
            </a:r>
          </a:p>
          <a:p>
            <a:endParaRPr lang="en-US" baseline="0" dirty="0"/>
          </a:p>
          <a:p>
            <a:r>
              <a:rPr lang="en-US" b="1" baseline="0" dirty="0"/>
              <a:t>Image source: </a:t>
            </a:r>
          </a:p>
          <a:p>
            <a:r>
              <a:rPr lang="en-US" baseline="0" dirty="0"/>
              <a:t>Walker et al. 2014. </a:t>
            </a:r>
            <a:r>
              <a:rPr lang="en-US" sz="1200" dirty="0"/>
              <a:t>Standard Operating Procedures for Terrestrial Carbon Measurement: Version 2014. Winrock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26</a:t>
            </a:fld>
            <a:endParaRPr lang="en-US"/>
          </a:p>
        </p:txBody>
      </p:sp>
    </p:spTree>
    <p:extLst>
      <p:ext uri="{BB962C8B-B14F-4D97-AF65-F5344CB8AC3E}">
        <p14:creationId xmlns:p14="http://schemas.microsoft.com/office/powerpoint/2010/main" val="1517241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In forests</a:t>
            </a:r>
            <a:r>
              <a:rPr lang="en-US" baseline="0" dirty="0"/>
              <a:t> shrubs are often a minor component and can be included in non-tree vegetation plots.  However in some forests shrubs are a significant pool and should be measured separately.</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27</a:t>
            </a:fld>
            <a:endParaRPr lang="en-US"/>
          </a:p>
        </p:txBody>
      </p:sp>
    </p:spTree>
    <p:extLst>
      <p:ext uri="{BB962C8B-B14F-4D97-AF65-F5344CB8AC3E}">
        <p14:creationId xmlns:p14="http://schemas.microsoft.com/office/powerpoint/2010/main" val="425859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MY" dirty="0"/>
              <a:t>Litter is defined</a:t>
            </a:r>
            <a:r>
              <a:rPr lang="en-MY" baseline="0" dirty="0"/>
              <a:t> as  all dead leaves, twigs, small branches, fruits and flower parts as well as dead wood less than 10 cm in diameter</a:t>
            </a:r>
            <a:endParaRPr lang="en-MY"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28</a:t>
            </a:fld>
            <a:endParaRPr lang="en-US"/>
          </a:p>
        </p:txBody>
      </p:sp>
    </p:spTree>
    <p:extLst>
      <p:ext uri="{BB962C8B-B14F-4D97-AF65-F5344CB8AC3E}">
        <p14:creationId xmlns:p14="http://schemas.microsoft.com/office/powerpoint/2010/main" val="4025465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MY" dirty="0"/>
              <a:t>Location and number</a:t>
            </a:r>
            <a:r>
              <a:rPr lang="en-MY" baseline="0" dirty="0"/>
              <a:t> of plots- collection of litter from the soil surface is done with the same methods as were used for the non-tree vegetation including collection of a sub-sample in a cloth or paper bag to be dried in the laboratory to determine a conversion factor to convert field fresh weights into dry weights.</a:t>
            </a:r>
          </a:p>
          <a:p>
            <a:endParaRPr lang="en-MY" baseline="0" dirty="0"/>
          </a:p>
          <a:p>
            <a:r>
              <a:rPr lang="en-MY" b="1" baseline="0" dirty="0"/>
              <a:t>Image source: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29</a:t>
            </a:fld>
            <a:endParaRPr lang="en-US"/>
          </a:p>
        </p:txBody>
      </p:sp>
    </p:spTree>
    <p:extLst>
      <p:ext uri="{BB962C8B-B14F-4D97-AF65-F5344CB8AC3E}">
        <p14:creationId xmlns:p14="http://schemas.microsoft.com/office/powerpoint/2010/main" val="1406650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MY" dirty="0"/>
              <a:t>Litter like the herbaceous</a:t>
            </a:r>
            <a:r>
              <a:rPr lang="en-MY" baseline="0" dirty="0"/>
              <a:t> samples requires a total fresh weight and both a fresh and dry weight for a subsample.  Having fresh and dry weight for a subsample allows the calculation of a dry weight for the entire original sample.</a:t>
            </a:r>
            <a:endParaRPr lang="en-MY" dirty="0"/>
          </a:p>
          <a:p>
            <a:endParaRPr lang="en-MY" dirty="0"/>
          </a:p>
          <a:p>
            <a:endParaRPr lang="en-MY"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30</a:t>
            </a:fld>
            <a:endParaRPr lang="en-US"/>
          </a:p>
        </p:txBody>
      </p:sp>
    </p:spTree>
    <p:extLst>
      <p:ext uri="{BB962C8B-B14F-4D97-AF65-F5344CB8AC3E}">
        <p14:creationId xmlns:p14="http://schemas.microsoft.com/office/powerpoint/2010/main" val="107994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240959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Dead</a:t>
            </a:r>
            <a:r>
              <a:rPr lang="en-US" baseline="0" dirty="0"/>
              <a:t> wood includes all wood with a diameter equal to or greater than 10 cm on the soil surface as well as all standing dead trees.  Because decomposition may have significantly change wood density, inventory requires both measurements of diameter to calculate volume or biomass as well as of wood density.</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31</a:t>
            </a:fld>
            <a:endParaRPr lang="en-US"/>
          </a:p>
        </p:txBody>
      </p:sp>
    </p:spTree>
    <p:extLst>
      <p:ext uri="{BB962C8B-B14F-4D97-AF65-F5344CB8AC3E}">
        <p14:creationId xmlns:p14="http://schemas.microsoft.com/office/powerpoint/2010/main" val="1448468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Wood density</a:t>
            </a:r>
            <a:r>
              <a:rPr lang="en-US" baseline="0" dirty="0"/>
              <a:t> is estimated with a very simple test.  Dead wood is classified into one of three groups: sound- similar to live trees, intermediate- some effects of decomposition and finally rotten- disintegrates when struck with a machete- in the final stages of decomposition.</a:t>
            </a:r>
          </a:p>
          <a:p>
            <a:endParaRPr lang="en-US" b="1" baseline="0" dirty="0"/>
          </a:p>
          <a:p>
            <a:r>
              <a:rPr lang="en-US" b="1" baseline="0" dirty="0"/>
              <a:t>Image Source: </a:t>
            </a:r>
          </a:p>
          <a:p>
            <a:r>
              <a:rPr lang="en-US" baseline="0" dirty="0"/>
              <a:t>Winrock International. Slide 19 in 2012 presentation: http://</a:t>
            </a:r>
            <a:r>
              <a:rPr lang="en-US" baseline="0" dirty="0" err="1"/>
              <a:t>www.ffpri.affrc.go.jp</a:t>
            </a:r>
            <a:r>
              <a:rPr lang="en-US" baseline="0" dirty="0"/>
              <a:t>/</a:t>
            </a:r>
            <a:r>
              <a:rPr lang="en-US" baseline="0" dirty="0" err="1"/>
              <a:t>redd-rdc</a:t>
            </a:r>
            <a:r>
              <a:rPr lang="en-US" baseline="0" dirty="0"/>
              <a:t>/</a:t>
            </a:r>
            <a:r>
              <a:rPr lang="en-US" baseline="0" dirty="0" err="1"/>
              <a:t>ja</a:t>
            </a:r>
            <a:r>
              <a:rPr lang="en-US" baseline="0" dirty="0"/>
              <a:t>/seminars/reports/2012/02/07/01/feb_8_wed/16_Sarah_Walker_session2_0208.pdf</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32</a:t>
            </a:fld>
            <a:endParaRPr lang="en-US"/>
          </a:p>
        </p:txBody>
      </p:sp>
    </p:spTree>
    <p:extLst>
      <p:ext uri="{BB962C8B-B14F-4D97-AF65-F5344CB8AC3E}">
        <p14:creationId xmlns:p14="http://schemas.microsoft.com/office/powerpoint/2010/main" val="1216851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Collect samples of known</a:t>
            </a:r>
            <a:r>
              <a:rPr lang="en-US" baseline="0" dirty="0"/>
              <a:t> volume (or samples where volume can be determined) and bring them to the lab to be oven-dried so that dry mass can be determined.  Once you have volume and dry mass you can calculate wood density.  With multiple samples for each class you can calculate a mean density for each of the three classes.</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33</a:t>
            </a:fld>
            <a:endParaRPr lang="en-US"/>
          </a:p>
        </p:txBody>
      </p:sp>
    </p:spTree>
    <p:extLst>
      <p:ext uri="{BB962C8B-B14F-4D97-AF65-F5344CB8AC3E}">
        <p14:creationId xmlns:p14="http://schemas.microsoft.com/office/powerpoint/2010/main" val="3003898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As mentioned before fallen dead wood</a:t>
            </a:r>
            <a:r>
              <a:rPr lang="en-US" baseline="0" dirty="0"/>
              <a:t> is usually measured on transects.  Each fallen log that intersects the transect line is counted</a:t>
            </a:r>
          </a:p>
          <a:p>
            <a:endParaRPr lang="en-US" baseline="0" dirty="0"/>
          </a:p>
          <a:p>
            <a:r>
              <a:rPr lang="en-US" baseline="0" dirty="0"/>
              <a:t>Image source: http://www.intechopen.com/source/html/31970/media/image2.jpeg</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34</a:t>
            </a:fld>
            <a:endParaRPr lang="en-US"/>
          </a:p>
        </p:txBody>
      </p:sp>
    </p:spTree>
    <p:extLst>
      <p:ext uri="{BB962C8B-B14F-4D97-AF65-F5344CB8AC3E}">
        <p14:creationId xmlns:p14="http://schemas.microsoft.com/office/powerpoint/2010/main" val="3917482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For each fallen</a:t>
            </a:r>
            <a:r>
              <a:rPr lang="en-US" baseline="0" dirty="0"/>
              <a:t> log that intersects the transect measure the diameter at the point where the log meets the transect and record the wood density class.</a:t>
            </a:r>
          </a:p>
          <a:p>
            <a:endParaRPr lang="en-US" baseline="0" dirty="0"/>
          </a:p>
          <a:p>
            <a:r>
              <a:rPr lang="en-US" b="1" baseline="0" dirty="0"/>
              <a:t>Image Source: </a:t>
            </a:r>
          </a:p>
          <a:p>
            <a:r>
              <a:rPr lang="en-US" b="0" baseline="0" dirty="0"/>
              <a:t>Photo taken in northern Brazil by Dr. Sarah Walker, Winrock International.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35</a:t>
            </a:fld>
            <a:endParaRPr lang="en-US"/>
          </a:p>
        </p:txBody>
      </p:sp>
    </p:spTree>
    <p:extLst>
      <p:ext uri="{BB962C8B-B14F-4D97-AF65-F5344CB8AC3E}">
        <p14:creationId xmlns:p14="http://schemas.microsoft.com/office/powerpoint/2010/main" val="1856010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Logs</a:t>
            </a:r>
            <a:r>
              <a:rPr lang="en-US" baseline="0" dirty="0"/>
              <a:t> that are buried or only touch the transect are not included in the survey.</a:t>
            </a:r>
          </a:p>
          <a:p>
            <a:endParaRPr lang="en-US" b="1" baseline="0" dirty="0"/>
          </a:p>
          <a:p>
            <a:r>
              <a:rPr lang="en-US" b="1" baseline="0" dirty="0"/>
              <a:t>Image source: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36</a:t>
            </a:fld>
            <a:endParaRPr lang="en-US"/>
          </a:p>
        </p:txBody>
      </p:sp>
    </p:spTree>
    <p:extLst>
      <p:ext uri="{BB962C8B-B14F-4D97-AF65-F5344CB8AC3E}">
        <p14:creationId xmlns:p14="http://schemas.microsoft.com/office/powerpoint/2010/main" val="4209307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Standing dead wood is divided</a:t>
            </a:r>
            <a:r>
              <a:rPr lang="en-US" baseline="0" dirty="0"/>
              <a:t> into two classes that are measured differently.</a:t>
            </a:r>
          </a:p>
          <a:p>
            <a:endParaRPr lang="en-US" baseline="0" dirty="0"/>
          </a:p>
          <a:p>
            <a:r>
              <a:rPr lang="en-US" b="1" baseline="0" dirty="0"/>
              <a:t>Image Source:</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37</a:t>
            </a:fld>
            <a:endParaRPr lang="en-US"/>
          </a:p>
        </p:txBody>
      </p:sp>
    </p:spTree>
    <p:extLst>
      <p:ext uri="{BB962C8B-B14F-4D97-AF65-F5344CB8AC3E}">
        <p14:creationId xmlns:p14="http://schemas.microsoft.com/office/powerpoint/2010/main" val="3505076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Class 1 trees are treated</a:t>
            </a:r>
            <a:r>
              <a:rPr lang="en-US" baseline="0" dirty="0"/>
              <a:t> the same as live trees in the field but it is important to make sure they are marked as DEAD on the field data sheet</a:t>
            </a:r>
          </a:p>
          <a:p>
            <a:r>
              <a:rPr lang="en-US" baseline="0" dirty="0"/>
              <a:t>Class 2 trees require more data- diameter at the trunk and top (if possible) as well as height.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38</a:t>
            </a:fld>
            <a:endParaRPr lang="en-US"/>
          </a:p>
        </p:txBody>
      </p:sp>
    </p:spTree>
    <p:extLst>
      <p:ext uri="{BB962C8B-B14F-4D97-AF65-F5344CB8AC3E}">
        <p14:creationId xmlns:p14="http://schemas.microsoft.com/office/powerpoint/2010/main" val="782152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r>
              <a:rPr lang="en-US" baseline="0" dirty="0"/>
              <a:t> </a:t>
            </a:r>
          </a:p>
          <a:p>
            <a:r>
              <a:rPr lang="en-US" baseline="0" dirty="0"/>
              <a:t>Soil carbon can be found as organic as well as inorganic carbon. Inorganic carbon in soils is usually bicarbonates and only found in soils with relatively high pH, organic carbon is decaying organic matter as well as material transformed by microbial processing.  </a:t>
            </a:r>
          </a:p>
          <a:p>
            <a:endParaRPr lang="en-US" baseline="0" dirty="0"/>
          </a:p>
          <a:p>
            <a:r>
              <a:rPr lang="en-US" baseline="0" dirty="0"/>
              <a:t>Soil carbon is often divided into 3 or more pools: fast, intermediate, and slow cycling pools.  Fast cycling carbon is usually oxidized to CO2 in a year or less while slow cycling pools can remain in the soil for centuries.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http://www.gaiaengineering.com/sustainability.role_soil_sequestration.php</a:t>
            </a:r>
            <a:r>
              <a:rPr lang="en-US" dirty="0"/>
              <a:t> </a:t>
            </a:r>
          </a:p>
          <a:p>
            <a:endParaRPr lang="en-MY"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39</a:t>
            </a:fld>
            <a:endParaRPr lang="en-US"/>
          </a:p>
        </p:txBody>
      </p:sp>
    </p:spTree>
    <p:extLst>
      <p:ext uri="{BB962C8B-B14F-4D97-AF65-F5344CB8AC3E}">
        <p14:creationId xmlns:p14="http://schemas.microsoft.com/office/powerpoint/2010/main" val="1051404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r>
              <a:rPr lang="en-US" dirty="0"/>
              <a:t>Soil carbon pools</a:t>
            </a:r>
            <a:r>
              <a:rPr lang="en-US" baseline="0" dirty="0"/>
              <a:t> require a measurement of soil bulk density (grams of soil per cm3) as well as soil carbon concentration.  Bulk density requires a fresh weight of a sample of known volume (can be done in the field) as well as a fresh and dry weight of a subsample so that density can be reported on a dry weight basis.  Carbon concentration is commonly measured using combustion of the sample and measurement of the CO2 produced though there are also wet </a:t>
            </a:r>
            <a:r>
              <a:rPr lang="en-US" baseline="0" dirty="0" err="1"/>
              <a:t>chemisty</a:t>
            </a:r>
            <a:r>
              <a:rPr lang="en-US" baseline="0" dirty="0"/>
              <a:t> methods.</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40</a:t>
            </a:fld>
            <a:endParaRPr lang="en-US"/>
          </a:p>
        </p:txBody>
      </p:sp>
    </p:spTree>
    <p:extLst>
      <p:ext uri="{BB962C8B-B14F-4D97-AF65-F5344CB8AC3E}">
        <p14:creationId xmlns:p14="http://schemas.microsoft.com/office/powerpoint/2010/main" val="43194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to the students</a:t>
            </a:r>
            <a:r>
              <a:rPr lang="en-US" baseline="0" dirty="0"/>
              <a:t> the methodology in achieving the learning outcomes. Lectures are presented in the early part of this course before the field work.</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5</a:t>
            </a:fld>
            <a:endParaRPr lang="en-US" dirty="0"/>
          </a:p>
        </p:txBody>
      </p:sp>
    </p:spTree>
    <p:extLst>
      <p:ext uri="{BB962C8B-B14F-4D97-AF65-F5344CB8AC3E}">
        <p14:creationId xmlns:p14="http://schemas.microsoft.com/office/powerpoint/2010/main" val="2063181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Soil samples are taken in the field using a probe or auger.  The depth to be collected should be determined before going into the field.  Sub-samples for dry weight analysis and for carbon analysis can be collected from the bulk density core after it has been weighed or the carbon sample could be collected separately. </a:t>
            </a:r>
            <a:r>
              <a:rPr lang="en-US" dirty="0"/>
              <a:t>To</a:t>
            </a:r>
            <a:r>
              <a:rPr lang="en-US" baseline="0" dirty="0"/>
              <a:t> better represent the sample plot you can pool or aggregate the soil carbon samples into one larger sample in the field</a:t>
            </a:r>
            <a:endParaRPr lang="en-US" dirty="0"/>
          </a:p>
          <a:p>
            <a:endParaRPr lang="en-US" baseline="0" dirty="0"/>
          </a:p>
          <a:p>
            <a:r>
              <a:rPr lang="en-US" b="1" baseline="0" dirty="0"/>
              <a:t>Image sources</a:t>
            </a:r>
          </a:p>
          <a:p>
            <a:pPr marL="171450" indent="-171450">
              <a:buFont typeface="Arial" panose="020B0604020202020204" pitchFamily="34" charset="0"/>
              <a:buChar char="•"/>
            </a:pPr>
            <a:r>
              <a:rPr lang="en-US" baseline="0" dirty="0"/>
              <a:t>https://encrypted-tbn1.gstatic.com/images?q=tbn:ANd9GcQotmFB4Dj8iaJZQuNqvXYE6O7Vx2SIl5jAk2_eDVVfxIt-doUm</a:t>
            </a:r>
          </a:p>
          <a:p>
            <a:pPr marL="171450" indent="-171450">
              <a:buFont typeface="Arial" panose="020B0604020202020204" pitchFamily="34" charset="0"/>
              <a:buChar char="•"/>
            </a:pPr>
            <a:r>
              <a:rPr lang="en-US" dirty="0"/>
              <a:t>http://gsoil.files.wordpress.com/2013/05/img_4051.jpg</a:t>
            </a:r>
          </a:p>
        </p:txBody>
      </p:sp>
      <p:sp>
        <p:nvSpPr>
          <p:cNvPr id="4" name="Slide Number Placeholder 3"/>
          <p:cNvSpPr>
            <a:spLocks noGrp="1"/>
          </p:cNvSpPr>
          <p:nvPr>
            <p:ph type="sldNum" sz="quarter" idx="10"/>
          </p:nvPr>
        </p:nvSpPr>
        <p:spPr/>
        <p:txBody>
          <a:bodyPr/>
          <a:lstStyle/>
          <a:p>
            <a:fld id="{C21862AB-C33A-47D5-ACB7-AF8148FB688E}" type="slidenum">
              <a:rPr lang="en-US" smtClean="0"/>
              <a:pPr/>
              <a:t>41</a:t>
            </a:fld>
            <a:endParaRPr lang="en-US"/>
          </a:p>
        </p:txBody>
      </p:sp>
    </p:spTree>
    <p:extLst>
      <p:ext uri="{BB962C8B-B14F-4D97-AF65-F5344CB8AC3E}">
        <p14:creationId xmlns:p14="http://schemas.microsoft.com/office/powerpoint/2010/main" val="3017172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determine the volume</a:t>
            </a:r>
            <a:r>
              <a:rPr lang="en-US" baseline="0" dirty="0"/>
              <a:t> of soil collected you need the exact depth sampled as well as the diameter of the soil probe.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density measurements corers of diameters at least 2.5 inches in diameter are preferred as the effect of compaction during sampling is minimized.  If large rocks or roots are found in the bulk density samples once in the lab they should be removed from the sample weighed and their volume calculated.  The weight and volume of the non-soil components (</a:t>
            </a:r>
            <a:r>
              <a:rPr lang="en-US" baseline="0" dirty="0" err="1"/>
              <a:t>wood,rocks</a:t>
            </a:r>
            <a:r>
              <a:rPr lang="en-US" baseline="0" dirty="0"/>
              <a:t>) should be removed from the original weight and volume when calculating density.</a:t>
            </a:r>
            <a:endParaRPr lang="en-US"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42</a:t>
            </a:fld>
            <a:endParaRPr lang="en-US"/>
          </a:p>
        </p:txBody>
      </p:sp>
    </p:spTree>
    <p:extLst>
      <p:ext uri="{BB962C8B-B14F-4D97-AF65-F5344CB8AC3E}">
        <p14:creationId xmlns:p14="http://schemas.microsoft.com/office/powerpoint/2010/main" val="3346897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This lesson will be taught in the field using “Field Manual</a:t>
            </a:r>
            <a:r>
              <a:rPr lang="en-US" baseline="0" dirty="0"/>
              <a:t> on Terrestrial Carbon Stock Measurements – Companion to LEAF Carbon Curriculum – Carbon Measurement and Monitoring Module”.   In the field or before the field trip students should receive guidance on the format of the field report and necessary calculations.</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43</a:t>
            </a:fld>
            <a:endParaRPr lang="en-US"/>
          </a:p>
        </p:txBody>
      </p:sp>
    </p:spTree>
    <p:extLst>
      <p:ext uri="{BB962C8B-B14F-4D97-AF65-F5344CB8AC3E}">
        <p14:creationId xmlns:p14="http://schemas.microsoft.com/office/powerpoint/2010/main" val="3865390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aseline="0" dirty="0"/>
              <a:t>What do we mean by data management and why is it important.</a:t>
            </a:r>
          </a:p>
          <a:p>
            <a:r>
              <a:rPr lang="en-US" dirty="0"/>
              <a:t>After the field exercise continue</a:t>
            </a:r>
            <a:r>
              <a:rPr lang="en-US" baseline="0" dirty="0"/>
              <a:t> in the next lecture period with a discussion of data management. </a:t>
            </a:r>
            <a:r>
              <a:rPr lang="en-US" dirty="0"/>
              <a:t>Student</a:t>
            </a:r>
            <a:r>
              <a:rPr lang="en-US" baseline="0" dirty="0"/>
              <a:t> discussion on the importance of data management. Get students to present their ideas on what data management is and why it is important.</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44</a:t>
            </a:fld>
            <a:endParaRPr lang="en-US"/>
          </a:p>
        </p:txBody>
      </p:sp>
    </p:spTree>
    <p:extLst>
      <p:ext uri="{BB962C8B-B14F-4D97-AF65-F5344CB8AC3E}">
        <p14:creationId xmlns:p14="http://schemas.microsoft.com/office/powerpoint/2010/main" val="2496969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Data management is the process of handling and ensuring the quality of the data from the point</a:t>
            </a:r>
            <a:r>
              <a:rPr lang="en-US" baseline="0" dirty="0"/>
              <a:t> of collection in the field (or lab) through the process of calculations and finally report generation.  Management ensures that data quality is checked and protected.</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45</a:t>
            </a:fld>
            <a:endParaRPr lang="en-US"/>
          </a:p>
        </p:txBody>
      </p:sp>
    </p:spTree>
    <p:extLst>
      <p:ext uri="{BB962C8B-B14F-4D97-AF65-F5344CB8AC3E}">
        <p14:creationId xmlns:p14="http://schemas.microsoft.com/office/powerpoint/2010/main" val="2993752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The first step is data collection in the field or lab.</a:t>
            </a:r>
            <a:r>
              <a:rPr lang="en-US" baseline="0" dirty="0"/>
              <a:t>  It is important to have well organized and clear data sheets thought out ahead of time and make clear what units are being used for each measurement.  When possible work in teams and double check values as they are recorded.  It is important to emphasize that data management requires a plan well before going into the field.</a:t>
            </a:r>
          </a:p>
          <a:p>
            <a:endParaRPr lang="en-US" baseline="0" dirty="0"/>
          </a:p>
          <a:p>
            <a:r>
              <a:rPr lang="en-US" b="1" dirty="0"/>
              <a:t>Image sources:</a:t>
            </a:r>
          </a:p>
          <a:p>
            <a:pPr marL="171450" indent="-171450">
              <a:buFont typeface="Arial" panose="020B0604020202020204" pitchFamily="34" charset="0"/>
              <a:buChar char="•"/>
            </a:pPr>
            <a:r>
              <a:rPr lang="en-US" dirty="0"/>
              <a:t>http://www.ifriresearch.net/wp-content/uploads/2013/03/Kratie.jpg</a:t>
            </a:r>
          </a:p>
          <a:p>
            <a:pPr marL="171450" indent="-171450">
              <a:buFont typeface="Arial" panose="020B0604020202020204" pitchFamily="34" charset="0"/>
              <a:buChar char="•"/>
            </a:pPr>
            <a:r>
              <a:rPr lang="en-US" dirty="0"/>
              <a:t>http://forest-carbon.org/wp-content/uploads/2013/10/IMG_2977-150x150.jpg</a:t>
            </a:r>
          </a:p>
        </p:txBody>
      </p:sp>
      <p:sp>
        <p:nvSpPr>
          <p:cNvPr id="4" name="Slide Number Placeholder 3"/>
          <p:cNvSpPr>
            <a:spLocks noGrp="1"/>
          </p:cNvSpPr>
          <p:nvPr>
            <p:ph type="sldNum" sz="quarter" idx="10"/>
          </p:nvPr>
        </p:nvSpPr>
        <p:spPr/>
        <p:txBody>
          <a:bodyPr/>
          <a:lstStyle/>
          <a:p>
            <a:fld id="{C21862AB-C33A-47D5-ACB7-AF8148FB688E}" type="slidenum">
              <a:rPr lang="en-US" smtClean="0"/>
              <a:pPr/>
              <a:t>46</a:t>
            </a:fld>
            <a:endParaRPr lang="en-US"/>
          </a:p>
        </p:txBody>
      </p:sp>
    </p:spTree>
    <p:extLst>
      <p:ext uri="{BB962C8B-B14F-4D97-AF65-F5344CB8AC3E}">
        <p14:creationId xmlns:p14="http://schemas.microsoft.com/office/powerpoint/2010/main" val="791891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Example of a data sheet available in the Winrock manual. </a:t>
            </a:r>
            <a:r>
              <a:rPr lang="en-US" baseline="0" dirty="0"/>
              <a:t>  Students who participated in the field work exercise have some experience with data sheets and have them comment on their experience.</a:t>
            </a:r>
          </a:p>
          <a:p>
            <a:br>
              <a:rPr lang="en-US" baseline="0" dirty="0"/>
            </a:br>
            <a:r>
              <a:rPr lang="en-US" b="1" baseline="0" dirty="0"/>
              <a:t>Data sheet source</a:t>
            </a:r>
            <a:r>
              <a:rPr lang="en-MY" b="1" baseline="0" dirty="0"/>
              <a:t>: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MY"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47</a:t>
            </a:fld>
            <a:endParaRPr lang="en-US"/>
          </a:p>
        </p:txBody>
      </p:sp>
    </p:spTree>
    <p:extLst>
      <p:ext uri="{BB962C8B-B14F-4D97-AF65-F5344CB8AC3E}">
        <p14:creationId xmlns:p14="http://schemas.microsoft.com/office/powerpoint/2010/main" val="2416137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Each pool will have its own</a:t>
            </a:r>
            <a:r>
              <a:rPr lang="en-US" baseline="0" dirty="0"/>
              <a:t> datasheet as data are collected in different ways as was discussed in the previous lecture</a:t>
            </a:r>
          </a:p>
          <a:p>
            <a:endParaRPr lang="en-US" b="1" baseline="0" dirty="0"/>
          </a:p>
          <a:p>
            <a:r>
              <a:rPr lang="en-US" b="1" baseline="0" dirty="0"/>
              <a:t>Data sheet source</a:t>
            </a:r>
            <a:r>
              <a:rPr lang="en-MY" b="1" baseline="0" dirty="0"/>
              <a:t>: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48</a:t>
            </a:fld>
            <a:endParaRPr lang="en-US"/>
          </a:p>
        </p:txBody>
      </p:sp>
    </p:spTree>
    <p:extLst>
      <p:ext uri="{BB962C8B-B14F-4D97-AF65-F5344CB8AC3E}">
        <p14:creationId xmlns:p14="http://schemas.microsoft.com/office/powerpoint/2010/main" val="1775734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Each pool will have its own</a:t>
            </a:r>
            <a:r>
              <a:rPr lang="en-US" baseline="0" dirty="0"/>
              <a:t> datasheet as data are collected in different ways as was discussed in the previous lecture</a:t>
            </a:r>
            <a:endParaRPr lang="en-US" b="1" baseline="0" dirty="0"/>
          </a:p>
          <a:p>
            <a:endParaRPr lang="en-US" baseline="0" dirty="0"/>
          </a:p>
          <a:p>
            <a:r>
              <a:rPr lang="en-US" b="1" baseline="0" dirty="0"/>
              <a:t>Data sheet source</a:t>
            </a:r>
            <a:r>
              <a:rPr lang="en-MY" baseline="0" dirty="0"/>
              <a:t>: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49</a:t>
            </a:fld>
            <a:endParaRPr lang="en-US"/>
          </a:p>
        </p:txBody>
      </p:sp>
    </p:spTree>
    <p:extLst>
      <p:ext uri="{BB962C8B-B14F-4D97-AF65-F5344CB8AC3E}">
        <p14:creationId xmlns:p14="http://schemas.microsoft.com/office/powerpoint/2010/main" val="1297126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Each pool will have its own</a:t>
            </a:r>
            <a:r>
              <a:rPr lang="en-US" baseline="0" dirty="0"/>
              <a:t> datasheet as data are collected in different ways as was discussed in the previous lecture</a:t>
            </a:r>
          </a:p>
          <a:p>
            <a:endParaRPr lang="en-US" baseline="0" dirty="0"/>
          </a:p>
          <a:p>
            <a:r>
              <a:rPr lang="en-US" b="1" baseline="0" dirty="0"/>
              <a:t>Data sheet source</a:t>
            </a:r>
            <a:r>
              <a:rPr lang="en-MY" b="1" baseline="0" dirty="0"/>
              <a:t>: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50</a:t>
            </a:fld>
            <a:endParaRPr lang="en-US"/>
          </a:p>
        </p:txBody>
      </p:sp>
    </p:spTree>
    <p:extLst>
      <p:ext uri="{BB962C8B-B14F-4D97-AF65-F5344CB8AC3E}">
        <p14:creationId xmlns:p14="http://schemas.microsoft.com/office/powerpoint/2010/main" val="149079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to the students the outcomes of this course.  2 learning outcomes</a:t>
            </a:r>
          </a:p>
        </p:txBody>
      </p:sp>
      <p:sp>
        <p:nvSpPr>
          <p:cNvPr id="4" name="Slide Number Placeholder 3"/>
          <p:cNvSpPr>
            <a:spLocks noGrp="1"/>
          </p:cNvSpPr>
          <p:nvPr>
            <p:ph type="sldNum" sz="quarter" idx="10"/>
          </p:nvPr>
        </p:nvSpPr>
        <p:spPr/>
        <p:txBody>
          <a:bodyPr/>
          <a:lstStyle/>
          <a:p>
            <a:fld id="{C21862AB-C33A-47D5-ACB7-AF8148FB688E}" type="slidenum">
              <a:rPr lang="en-US" smtClean="0"/>
              <a:pPr/>
              <a:t>6</a:t>
            </a:fld>
            <a:endParaRPr lang="en-US" dirty="0"/>
          </a:p>
        </p:txBody>
      </p:sp>
    </p:spTree>
    <p:extLst>
      <p:ext uri="{BB962C8B-B14F-4D97-AF65-F5344CB8AC3E}">
        <p14:creationId xmlns:p14="http://schemas.microsoft.com/office/powerpoint/2010/main" val="960975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dirty="0"/>
              <a:t>Management</a:t>
            </a:r>
            <a:r>
              <a:rPr lang="en-US" baseline="0" dirty="0"/>
              <a:t> covers everything that happens after data collection that helps turn data into information.  Data need to be converted from written notes to computer files and those need to be checked to ensure no mistakes were made in data entry.  The computerized and original written copies need to be archived so people can go back and double check measurements and other information.  </a:t>
            </a:r>
          </a:p>
          <a:p>
            <a:endParaRPr lang="en-US" baseline="0" dirty="0"/>
          </a:p>
          <a:p>
            <a:r>
              <a:rPr lang="en-US" b="1" baseline="0" dirty="0"/>
              <a:t>Image source</a:t>
            </a:r>
            <a:r>
              <a:rPr lang="en-US" baseline="0" dirty="0"/>
              <a:t>: </a:t>
            </a:r>
          </a:p>
          <a:p>
            <a:r>
              <a:rPr lang="en-US" baseline="0" dirty="0"/>
              <a:t>Walker et al. 2014. </a:t>
            </a:r>
            <a:r>
              <a:rPr lang="en-US" sz="1200" dirty="0"/>
              <a:t>Standard Operating Procedures for Terrestrial Carbon Measurement: Version 2014. </a:t>
            </a:r>
            <a:r>
              <a:rPr lang="en-US" sz="1200" dirty="0" err="1"/>
              <a:t>Winrock</a:t>
            </a:r>
            <a:r>
              <a:rPr lang="en-US" sz="1200" dirty="0"/>
              <a:t> International</a:t>
            </a:r>
            <a:endParaRPr lang="en-US" baseline="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51</a:t>
            </a:fld>
            <a:endParaRPr lang="en-US"/>
          </a:p>
        </p:txBody>
      </p:sp>
    </p:spTree>
    <p:extLst>
      <p:ext uri="{BB962C8B-B14F-4D97-AF65-F5344CB8AC3E}">
        <p14:creationId xmlns:p14="http://schemas.microsoft.com/office/powerpoint/2010/main" val="419161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through the list of topics and explain the importance of each topic</a:t>
            </a:r>
          </a:p>
        </p:txBody>
      </p:sp>
      <p:sp>
        <p:nvSpPr>
          <p:cNvPr id="4" name="Slide Number Placeholder 3"/>
          <p:cNvSpPr>
            <a:spLocks noGrp="1"/>
          </p:cNvSpPr>
          <p:nvPr>
            <p:ph type="sldNum" sz="quarter" idx="10"/>
          </p:nvPr>
        </p:nvSpPr>
        <p:spPr/>
        <p:txBody>
          <a:bodyPr/>
          <a:lstStyle/>
          <a:p>
            <a:fld id="{C21862AB-C33A-47D5-ACB7-AF8148FB688E}" type="slidenum">
              <a:rPr lang="en-US" smtClean="0"/>
              <a:pPr/>
              <a:t>7</a:t>
            </a:fld>
            <a:endParaRPr lang="en-US" dirty="0"/>
          </a:p>
        </p:txBody>
      </p:sp>
    </p:spTree>
    <p:extLst>
      <p:ext uri="{BB962C8B-B14F-4D97-AF65-F5344CB8AC3E}">
        <p14:creationId xmlns:p14="http://schemas.microsoft.com/office/powerpoint/2010/main" val="194706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67C97C1-1BA0-4F96-B051-E92DE231B901}" type="slidenum">
              <a:rPr lang="en-US" smtClean="0"/>
              <a:pPr/>
              <a:t>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b="1" baseline="0" dirty="0"/>
              <a:t>KEY MESSAGES: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a:t>Storage of carbon in biomass is due to photosynthesis and the balance between photosynthesis and respiration. Review the r</a:t>
            </a:r>
            <a:r>
              <a:rPr lang="en-US" altLang="zh-CN" dirty="0"/>
              <a:t>ole of plants in carbon cycling,</a:t>
            </a:r>
            <a:r>
              <a:rPr lang="en-US" altLang="zh-CN" baseline="0" dirty="0"/>
              <a:t> through photosynthesis, respiration and organic matter decomposition and how this is linked to sequestration projects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1"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1" dirty="0"/>
              <a:t>Notes: </a:t>
            </a:r>
            <a:r>
              <a:rPr lang="en-US" altLang="zh-CN" dirty="0"/>
              <a:t>This slide should be review as the</a:t>
            </a:r>
            <a:r>
              <a:rPr lang="en-US" altLang="zh-CN" baseline="0" dirty="0"/>
              <a:t> key concepts discussed here should have been covered in earlier lectures including 1.2 and 2.1. </a:t>
            </a:r>
            <a:r>
              <a:rPr lang="en-US" altLang="zh-CN" dirty="0"/>
              <a:t>Involve</a:t>
            </a:r>
            <a:r>
              <a:rPr lang="en-US" altLang="zh-CN" baseline="0" dirty="0"/>
              <a:t> students to discuss the concepts presented here- the processes that link vegetation and the carbon cycle</a:t>
            </a:r>
            <a:endParaRPr lang="en-US" altLang="zh-CN" dirty="0"/>
          </a:p>
        </p:txBody>
      </p:sp>
    </p:spTree>
    <p:extLst>
      <p:ext uri="{BB962C8B-B14F-4D97-AF65-F5344CB8AC3E}">
        <p14:creationId xmlns:p14="http://schemas.microsoft.com/office/powerpoint/2010/main" val="255349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KEY</a:t>
            </a:r>
            <a:r>
              <a:rPr lang="en-US" b="1" baseline="0" dirty="0"/>
              <a:t> MESSAGES:</a:t>
            </a:r>
          </a:p>
          <a:p>
            <a:r>
              <a:rPr lang="en-US" dirty="0"/>
              <a:t>Different parts of biomass have different carbon content. Carbon</a:t>
            </a:r>
            <a:r>
              <a:rPr lang="en-US" baseline="0" dirty="0"/>
              <a:t> content in dry mass is different from litter. For default value, IPCC has recommend default values for each different carbon pool.</a:t>
            </a:r>
          </a:p>
        </p:txBody>
      </p:sp>
      <p:sp>
        <p:nvSpPr>
          <p:cNvPr id="4" name="Slide Number Placeholder 3"/>
          <p:cNvSpPr>
            <a:spLocks noGrp="1"/>
          </p:cNvSpPr>
          <p:nvPr>
            <p:ph type="sldNum" sz="quarter" idx="10"/>
          </p:nvPr>
        </p:nvSpPr>
        <p:spPr/>
        <p:txBody>
          <a:bodyPr/>
          <a:lstStyle/>
          <a:p>
            <a:fld id="{C21862AB-C33A-47D5-ACB7-AF8148FB688E}" type="slidenum">
              <a:rPr lang="en-US" smtClean="0"/>
              <a:pPr/>
              <a:t>9</a:t>
            </a:fld>
            <a:endParaRPr lang="en-US" dirty="0"/>
          </a:p>
        </p:txBody>
      </p:sp>
    </p:spTree>
    <p:extLst>
      <p:ext uri="{BB962C8B-B14F-4D97-AF65-F5344CB8AC3E}">
        <p14:creationId xmlns:p14="http://schemas.microsoft.com/office/powerpoint/2010/main" val="30790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KEY MESSAGES: </a:t>
            </a:r>
          </a:p>
          <a:p>
            <a:r>
              <a:rPr lang="en-US" baseline="0" dirty="0"/>
              <a:t>Major carbon pools in forest ecosystem</a:t>
            </a:r>
          </a:p>
          <a:p>
            <a:r>
              <a:rPr lang="en-US" dirty="0"/>
              <a:t>Review with the </a:t>
            </a:r>
            <a:r>
              <a:rPr lang="en-US" baseline="0" dirty="0"/>
              <a:t>students the major forest carbon pools. Discuss the Completeness component of TACCC principles- and prioritizing pools to measure for an inventory</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10</a:t>
            </a:fld>
            <a:endParaRPr lang="en-US"/>
          </a:p>
        </p:txBody>
      </p:sp>
    </p:spTree>
    <p:extLst>
      <p:ext uri="{BB962C8B-B14F-4D97-AF65-F5344CB8AC3E}">
        <p14:creationId xmlns:p14="http://schemas.microsoft.com/office/powerpoint/2010/main" val="362884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599" y="1455331"/>
            <a:ext cx="11184835"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63D8C38-EF64-4945-89F0-631A934F4BC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AsP1ljKFxQ4"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my/url?sa=i&amp;rct=j&amp;q=data%20management&amp;source=images&amp;cd=&amp;cad=rja&amp;docid=LMtHYmxLv965PM&amp;tbnid=7Jvzv6lrOm-NIM:&amp;ved=0CAUQjRw&amp;url=http://library.uoregon.edu/node/3393&amp;ei=T74JUqL6BOf9iAek3YCQCw&amp;bvm=bv.50500085,d.dGI&amp;psig=AFQjCNHcW3hx3U2GYGFgFOvbESnXgMMt8g&amp;ust=1376456646496217"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sz="half" idx="1"/>
          </p:nvPr>
        </p:nvSpPr>
        <p:spPr/>
        <p:txBody>
          <a:bodyPr>
            <a:normAutofit lnSpcReduction="10000"/>
          </a:bodyPr>
          <a:lstStyle/>
          <a:p>
            <a:pPr marL="0" indent="0">
              <a:buNone/>
            </a:pPr>
            <a:r>
              <a:rPr lang="en-US" sz="2400" dirty="0"/>
              <a:t>Forest carbon is stored in five pools within and around vegetation</a:t>
            </a:r>
          </a:p>
          <a:p>
            <a:pPr marL="914400" lvl="1" indent="-457200">
              <a:buFont typeface="+mj-lt"/>
              <a:buAutoNum type="arabicPeriod"/>
            </a:pPr>
            <a:r>
              <a:rPr lang="en-US" sz="2000" b="1" dirty="0"/>
              <a:t>Above-ground biomass</a:t>
            </a:r>
            <a:r>
              <a:rPr lang="en-US" sz="2000" dirty="0"/>
              <a:t>: </a:t>
            </a:r>
            <a:br>
              <a:rPr lang="en-US" sz="2000" dirty="0"/>
            </a:br>
            <a:r>
              <a:rPr lang="en-US" sz="2000" dirty="0"/>
              <a:t>stems, bark, leaves, etc.</a:t>
            </a:r>
          </a:p>
          <a:p>
            <a:pPr marL="914400" lvl="1" indent="-457200">
              <a:buFont typeface="+mj-lt"/>
              <a:buAutoNum type="arabicPeriod"/>
            </a:pPr>
            <a:r>
              <a:rPr lang="en-US" sz="2000" b="1" dirty="0"/>
              <a:t>Below-ground biomass</a:t>
            </a:r>
            <a:r>
              <a:rPr lang="en-US" sz="2000" dirty="0"/>
              <a:t>: </a:t>
            </a:r>
            <a:br>
              <a:rPr lang="en-US" sz="2000" dirty="0"/>
            </a:br>
            <a:r>
              <a:rPr lang="en-US" sz="2000" dirty="0"/>
              <a:t>roots of all sizes</a:t>
            </a:r>
          </a:p>
          <a:p>
            <a:pPr marL="914400" lvl="1" indent="-457200">
              <a:buFont typeface="+mj-lt"/>
              <a:buAutoNum type="arabicPeriod"/>
            </a:pPr>
            <a:r>
              <a:rPr lang="en-US" sz="2000" b="1" dirty="0"/>
              <a:t>Dead wood </a:t>
            </a:r>
            <a:r>
              <a:rPr lang="en-US" sz="2000" dirty="0"/>
              <a:t>or dead </a:t>
            </a:r>
            <a:br>
              <a:rPr lang="en-US" sz="2000" dirty="0"/>
            </a:br>
            <a:r>
              <a:rPr lang="en-US" sz="2000" dirty="0"/>
              <a:t>organic matter in dead wood</a:t>
            </a:r>
          </a:p>
          <a:p>
            <a:pPr marL="914400" lvl="1" indent="-457200">
              <a:buFont typeface="+mj-lt"/>
              <a:buAutoNum type="arabicPeriod"/>
            </a:pPr>
            <a:r>
              <a:rPr lang="en-US" sz="2000" b="1" dirty="0"/>
              <a:t>Litter </a:t>
            </a:r>
            <a:r>
              <a:rPr lang="en-US" sz="2000" dirty="0"/>
              <a:t>or dead organic matter in </a:t>
            </a:r>
            <a:br>
              <a:rPr lang="en-US" sz="2000" dirty="0"/>
            </a:br>
            <a:r>
              <a:rPr lang="en-US" sz="2000" dirty="0"/>
              <a:t>litter</a:t>
            </a:r>
          </a:p>
          <a:p>
            <a:pPr marL="914400" lvl="1" indent="-457200">
              <a:buFont typeface="+mj-lt"/>
              <a:buAutoNum type="arabicPeriod"/>
            </a:pPr>
            <a:r>
              <a:rPr lang="en-US" sz="2000" b="1" dirty="0"/>
              <a:t>Soil organic carbon</a:t>
            </a:r>
            <a:r>
              <a:rPr lang="en-US" sz="2000" dirty="0"/>
              <a:t> (SOC)</a:t>
            </a:r>
          </a:p>
          <a:p>
            <a:endParaRPr lang="th-TH" sz="2400" dirty="0"/>
          </a:p>
        </p:txBody>
      </p:sp>
      <p:sp>
        <p:nvSpPr>
          <p:cNvPr id="3" name="Content Placeholder 2"/>
          <p:cNvSpPr>
            <a:spLocks noGrp="1"/>
          </p:cNvSpPr>
          <p:nvPr>
            <p:ph sz="half" idx="2"/>
          </p:nvPr>
        </p:nvSpPr>
        <p:spPr/>
        <p:txBody>
          <a:bodyPr/>
          <a:lstStyle/>
          <a:p>
            <a:endParaRPr lang="en-US"/>
          </a:p>
        </p:txBody>
      </p:sp>
      <p:sp>
        <p:nvSpPr>
          <p:cNvPr id="2" name="Title 1"/>
          <p:cNvSpPr>
            <a:spLocks noGrp="1"/>
          </p:cNvSpPr>
          <p:nvPr>
            <p:ph type="title"/>
          </p:nvPr>
        </p:nvSpPr>
        <p:spPr/>
        <p:txBody>
          <a:bodyPr>
            <a:noAutofit/>
          </a:bodyPr>
          <a:lstStyle/>
          <a:p>
            <a:r>
              <a:rPr lang="en-US" sz="4000" dirty="0"/>
              <a:t>Review: Major Carbon Pools to Consider</a:t>
            </a:r>
          </a:p>
        </p:txBody>
      </p:sp>
      <p:pic>
        <p:nvPicPr>
          <p:cNvPr id="23" name="Picture 22"/>
          <p:cNvPicPr/>
          <p:nvPr/>
        </p:nvPicPr>
        <p:blipFill>
          <a:blip r:embed="rId3" cstate="print"/>
          <a:srcRect l="8286" r="11307"/>
          <a:stretch>
            <a:fillRect/>
          </a:stretch>
        </p:blipFill>
        <p:spPr bwMode="auto">
          <a:xfrm>
            <a:off x="6423989" y="1589901"/>
            <a:ext cx="4608512" cy="4507908"/>
          </a:xfrm>
          <a:prstGeom prst="rect">
            <a:avLst/>
          </a:prstGeom>
          <a:noFill/>
          <a:ln w="9525">
            <a:noFill/>
            <a:miter lim="800000"/>
            <a:headEnd/>
            <a:tailEnd/>
          </a:ln>
        </p:spPr>
      </p:pic>
    </p:spTree>
    <p:extLst>
      <p:ext uri="{BB962C8B-B14F-4D97-AF65-F5344CB8AC3E}">
        <p14:creationId xmlns:p14="http://schemas.microsoft.com/office/powerpoint/2010/main" val="3525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blinds(horizontal)">
                                      <p:cBhvr>
                                        <p:cTn id="10" dur="500"/>
                                        <p:tgtEl>
                                          <p:spTgt spid="2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animEffect transition="in" filter="blinds(horizontal)">
                                      <p:cBhvr>
                                        <p:cTn id="13" dur="500"/>
                                        <p:tgtEl>
                                          <p:spTgt spid="2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xEl>
                                              <p:pRg st="3" end="3"/>
                                            </p:txEl>
                                          </p:spTgt>
                                        </p:tgtEl>
                                        <p:attrNameLst>
                                          <p:attrName>style.visibility</p:attrName>
                                        </p:attrNameLst>
                                      </p:cBhvr>
                                      <p:to>
                                        <p:strVal val="visible"/>
                                      </p:to>
                                    </p:set>
                                    <p:animEffect transition="in" filter="blinds(horizontal)">
                                      <p:cBhvr>
                                        <p:cTn id="16" dur="500"/>
                                        <p:tgtEl>
                                          <p:spTgt spid="2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animEffect transition="in" filter="blinds(horizontal)">
                                      <p:cBhvr>
                                        <p:cTn id="19" dur="500"/>
                                        <p:tgtEl>
                                          <p:spTgt spid="22">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xEl>
                                              <p:pRg st="5" end="5"/>
                                            </p:txEl>
                                          </p:spTgt>
                                        </p:tgtEl>
                                        <p:attrNameLst>
                                          <p:attrName>style.visibility</p:attrName>
                                        </p:attrNameLst>
                                      </p:cBhvr>
                                      <p:to>
                                        <p:strVal val="visible"/>
                                      </p:to>
                                    </p:set>
                                    <p:animEffect transition="in" filter="blinds(horizontal)">
                                      <p:cBhvr>
                                        <p:cTn id="2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None/>
            </a:pPr>
            <a:r>
              <a:rPr lang="en-US" dirty="0">
                <a:hlinkClick r:id="rId3"/>
              </a:rPr>
              <a:t>Video on Measuring Biomass in Mangrove Forest</a:t>
            </a:r>
            <a:endParaRPr lang="en-US" dirty="0"/>
          </a:p>
        </p:txBody>
      </p:sp>
      <p:sp>
        <p:nvSpPr>
          <p:cNvPr id="2" name="Title 1"/>
          <p:cNvSpPr>
            <a:spLocks noGrp="1"/>
          </p:cNvSpPr>
          <p:nvPr>
            <p:ph type="title"/>
          </p:nvPr>
        </p:nvSpPr>
        <p:spPr>
          <a:noFill/>
        </p:spPr>
        <p:txBody>
          <a:bodyPr>
            <a:noAutofit/>
          </a:bodyPr>
          <a:lstStyle/>
          <a:p>
            <a:r>
              <a:rPr lang="en-US" sz="4000" dirty="0"/>
              <a:t>Class Exercise: Carbon Measurement</a:t>
            </a:r>
          </a:p>
        </p:txBody>
      </p:sp>
      <p:sp>
        <p:nvSpPr>
          <p:cNvPr id="3" name="TextBox 2"/>
          <p:cNvSpPr txBox="1"/>
          <p:nvPr/>
        </p:nvSpPr>
        <p:spPr>
          <a:xfrm>
            <a:off x="2136822" y="3048464"/>
            <a:ext cx="7676104" cy="1865126"/>
          </a:xfrm>
          <a:prstGeom prst="rect">
            <a:avLst/>
          </a:prstGeom>
          <a:noFill/>
        </p:spPr>
        <p:txBody>
          <a:bodyPr wrap="square" rtlCol="0">
            <a:spAutoFit/>
          </a:bodyPr>
          <a:lstStyle/>
          <a:p>
            <a:pPr>
              <a:lnSpc>
                <a:spcPct val="110000"/>
              </a:lnSpc>
              <a:spcBef>
                <a:spcPts val="300"/>
              </a:spcBef>
              <a:spcAft>
                <a:spcPts val="300"/>
              </a:spcAft>
            </a:pPr>
            <a:r>
              <a:rPr lang="en-MY" sz="2400" dirty="0"/>
              <a:t>Objectives:  </a:t>
            </a:r>
          </a:p>
          <a:p>
            <a:pPr>
              <a:lnSpc>
                <a:spcPct val="110000"/>
              </a:lnSpc>
              <a:spcBef>
                <a:spcPts val="300"/>
              </a:spcBef>
              <a:spcAft>
                <a:spcPts val="300"/>
              </a:spcAft>
            </a:pPr>
            <a:r>
              <a:rPr lang="en-MY" sz="2400" dirty="0"/>
              <a:t>Activity: Students watch the video and comment on the measuring biomass in mangrove forest.</a:t>
            </a:r>
          </a:p>
          <a:p>
            <a:pPr>
              <a:lnSpc>
                <a:spcPct val="110000"/>
              </a:lnSpc>
              <a:spcBef>
                <a:spcPts val="300"/>
              </a:spcBef>
              <a:spcAft>
                <a:spcPts val="300"/>
              </a:spcAft>
            </a:pPr>
            <a:r>
              <a:rPr lang="en-MY" sz="2400" dirty="0"/>
              <a:t>Time: 10 minutes</a:t>
            </a:r>
          </a:p>
        </p:txBody>
      </p:sp>
    </p:spTree>
    <p:extLst>
      <p:ext uri="{BB962C8B-B14F-4D97-AF65-F5344CB8AC3E}">
        <p14:creationId xmlns:p14="http://schemas.microsoft.com/office/powerpoint/2010/main" val="421690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0000" lnSpcReduction="20000"/>
          </a:bodyPr>
          <a:lstStyle/>
          <a:p>
            <a:pPr>
              <a:lnSpc>
                <a:spcPct val="130000"/>
              </a:lnSpc>
            </a:pPr>
            <a:r>
              <a:rPr lang="en-US" dirty="0"/>
              <a:t>What are Standard Operating Procedures for field measurements?</a:t>
            </a:r>
          </a:p>
          <a:p>
            <a:pPr lvl="1">
              <a:lnSpc>
                <a:spcPct val="130000"/>
              </a:lnSpc>
            </a:pPr>
            <a:r>
              <a:rPr lang="en-US" dirty="0"/>
              <a:t>Methods for conducting field measurements are developed and documented prior to inventory</a:t>
            </a:r>
          </a:p>
          <a:p>
            <a:pPr lvl="1">
              <a:lnSpc>
                <a:spcPct val="130000"/>
              </a:lnSpc>
            </a:pPr>
            <a:r>
              <a:rPr lang="en-US" dirty="0"/>
              <a:t>Those implementing inventory are trained in methods</a:t>
            </a:r>
          </a:p>
          <a:p>
            <a:pPr lvl="1">
              <a:lnSpc>
                <a:spcPct val="130000"/>
              </a:lnSpc>
            </a:pPr>
            <a:r>
              <a:rPr lang="en-US" dirty="0"/>
              <a:t>Ensures that measurements implemented consistently between field crews and between inventories</a:t>
            </a:r>
          </a:p>
          <a:p>
            <a:pPr>
              <a:lnSpc>
                <a:spcPct val="130000"/>
              </a:lnSpc>
            </a:pPr>
            <a:r>
              <a:rPr lang="en-US" dirty="0"/>
              <a:t>Can be used to measure carbon stocks of forests as well as other land cover types</a:t>
            </a:r>
          </a:p>
          <a:p>
            <a:pPr>
              <a:lnSpc>
                <a:spcPct val="130000"/>
              </a:lnSpc>
            </a:pPr>
            <a:endParaRPr lang="en-US" dirty="0"/>
          </a:p>
        </p:txBody>
      </p:sp>
      <p:sp>
        <p:nvSpPr>
          <p:cNvPr id="5" name="Content Placeholder 4"/>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a:t>Standard Operating Procedures</a:t>
            </a:r>
          </a:p>
        </p:txBody>
      </p:sp>
      <p:sp>
        <p:nvSpPr>
          <p:cNvPr id="45058" name="AutoShape 2" descr="https://email.upm.edu.my/desknow/download/QWN0aW9uPVZpZXdJbkF0dGFjaG1lbnQmR3JvdXBOYW1lPU1haWwmRG93bmxvYWRUeXBlPUF0dGFjaG1lbnQmSURBdHRhY2htZW50PTkwMTA5NjI5JkF0dGFjaG1lbnRUeXBlPWZpbGUmUm5kPTE0MDc1ZDAyODhmJlZzPTE5Rjk4MEYmVmlydHVhbFBhcmFtcz1UUlVF/photo.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https://email.upm.edu.my/desknow/download/QWN0aW9uPVZpZXdJbkF0dGFjaG1lbnQmR3JvdXBOYW1lPU1haWwmRG93bmxvYWRUeXBlPUF0dGFjaG1lbnQmSURBdHRhY2htZW50PTkwMTA5NjI5JkF0dGFjaG1lbnRUeXBlPWZpbGUmUm5kPTE0MDc1ZDAyODhmJlZzPTE5Rjk4MEYmVmlydHVhbFBhcmFtcz1UUlVF/photo.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srcRect l="1619" r="3546" b="2170"/>
          <a:stretch/>
        </p:blipFill>
        <p:spPr>
          <a:xfrm>
            <a:off x="6798071" y="1128103"/>
            <a:ext cx="4688540" cy="5729897"/>
          </a:xfrm>
          <a:prstGeom prst="rect">
            <a:avLst/>
          </a:prstGeom>
        </p:spPr>
      </p:pic>
    </p:spTree>
    <p:extLst>
      <p:ext uri="{BB962C8B-B14F-4D97-AF65-F5344CB8AC3E}">
        <p14:creationId xmlns:p14="http://schemas.microsoft.com/office/powerpoint/2010/main" val="321005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US" dirty="0"/>
              <a:t>Locating plots in the field with GPS</a:t>
            </a:r>
          </a:p>
        </p:txBody>
      </p:sp>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lstStyle/>
          <a:p>
            <a:r>
              <a:rPr lang="en-US" dirty="0"/>
              <a:t>Plot Establishment</a:t>
            </a:r>
          </a:p>
        </p:txBody>
      </p:sp>
      <p:pic>
        <p:nvPicPr>
          <p:cNvPr id="51204" name="Picture 4" descr="http://www.hastesell.com/product/2007429049033124.jpg"/>
          <p:cNvPicPr>
            <a:picLocks noChangeAspect="1" noChangeArrowheads="1"/>
          </p:cNvPicPr>
          <p:nvPr/>
        </p:nvPicPr>
        <p:blipFill>
          <a:blip r:embed="rId3" cstate="print"/>
          <a:srcRect/>
          <a:stretch>
            <a:fillRect/>
          </a:stretch>
        </p:blipFill>
        <p:spPr bwMode="auto">
          <a:xfrm>
            <a:off x="4011874" y="2417417"/>
            <a:ext cx="2023166" cy="2023166"/>
          </a:xfrm>
          <a:prstGeom prst="rect">
            <a:avLst/>
          </a:prstGeom>
          <a:noFill/>
        </p:spPr>
      </p:pic>
      <p:pic>
        <p:nvPicPr>
          <p:cNvPr id="1026" name="Picture 2" descr="http://lh3.ggpht.com/-zjogw5WVOik/TMh9hG6SnzI/AAAAAAAACQA/mnsdnjQSu8k/DCP_05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670" y="1746504"/>
            <a:ext cx="3081563" cy="4626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661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400" dirty="0"/>
              <a:t>Boundaries of temporary rectangular plots established using stakes and rope or flagging tape</a:t>
            </a:r>
          </a:p>
          <a:p>
            <a:pPr>
              <a:spcAft>
                <a:spcPts val="600"/>
              </a:spcAft>
            </a:pPr>
            <a:r>
              <a:rPr lang="en-US" sz="2400" dirty="0"/>
              <a:t>Boundaries of temporary circular plots may be established using </a:t>
            </a:r>
            <a:r>
              <a:rPr lang="en-US" sz="2400" dirty="0" err="1"/>
              <a:t>Haglöf</a:t>
            </a:r>
            <a:r>
              <a:rPr lang="en-US" sz="2400" dirty="0"/>
              <a:t> Distance Measuring Equipment (DME) 201 Cruiser or measuring tape</a:t>
            </a:r>
          </a:p>
        </p:txBody>
      </p:sp>
      <p:sp>
        <p:nvSpPr>
          <p:cNvPr id="2" name="Title 1"/>
          <p:cNvSpPr>
            <a:spLocks noGrp="1"/>
          </p:cNvSpPr>
          <p:nvPr>
            <p:ph type="title"/>
          </p:nvPr>
        </p:nvSpPr>
        <p:spPr/>
        <p:txBody>
          <a:bodyPr/>
          <a:lstStyle/>
          <a:p>
            <a:r>
              <a:rPr lang="en-US" dirty="0"/>
              <a:t>Plot Establishment</a:t>
            </a:r>
          </a:p>
        </p:txBody>
      </p:sp>
      <p:pic>
        <p:nvPicPr>
          <p:cNvPr id="4" name="Picture 3"/>
          <p:cNvPicPr/>
          <p:nvPr/>
        </p:nvPicPr>
        <p:blipFill>
          <a:blip r:embed="rId3" cstate="print"/>
          <a:stretch>
            <a:fillRect/>
          </a:stretch>
        </p:blipFill>
        <p:spPr>
          <a:xfrm>
            <a:off x="2558702" y="4140354"/>
            <a:ext cx="3050594" cy="2317646"/>
          </a:xfrm>
          <a:prstGeom prst="rect">
            <a:avLst/>
          </a:prstGeom>
        </p:spPr>
      </p:pic>
      <p:sp>
        <p:nvSpPr>
          <p:cNvPr id="5" name="Text Box 326"/>
          <p:cNvSpPr txBox="1">
            <a:spLocks/>
          </p:cNvSpPr>
          <p:nvPr/>
        </p:nvSpPr>
        <p:spPr>
          <a:xfrm>
            <a:off x="4191000" y="3806161"/>
            <a:ext cx="1905000" cy="4267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300"/>
              </a:spcAft>
            </a:pPr>
            <a:r>
              <a:rPr lang="en-AU" sz="2400" dirty="0">
                <a:latin typeface="Arial"/>
                <a:ea typeface="Times New Roman"/>
                <a:cs typeface="Times New Roman"/>
              </a:rPr>
              <a:t>Transponder</a:t>
            </a:r>
            <a:endParaRPr lang="en-US" sz="2400" dirty="0">
              <a:latin typeface="Arial"/>
              <a:ea typeface="Times New Roman"/>
              <a:cs typeface="Times New Roman"/>
            </a:endParaRPr>
          </a:p>
        </p:txBody>
      </p:sp>
      <p:cxnSp>
        <p:nvCxnSpPr>
          <p:cNvPr id="6" name="Straight Arrow Connector 5"/>
          <p:cNvCxnSpPr>
            <a:cxnSpLocks/>
          </p:cNvCxnSpPr>
          <p:nvPr/>
        </p:nvCxnSpPr>
        <p:spPr>
          <a:xfrm flipH="1">
            <a:off x="3745864" y="4140355"/>
            <a:ext cx="445137" cy="2062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 Box 327"/>
          <p:cNvSpPr txBox="1">
            <a:spLocks/>
          </p:cNvSpPr>
          <p:nvPr/>
        </p:nvSpPr>
        <p:spPr>
          <a:xfrm>
            <a:off x="6553200" y="4800600"/>
            <a:ext cx="3124200" cy="4432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300"/>
              </a:spcAft>
            </a:pPr>
            <a:r>
              <a:rPr lang="en-AU" sz="2400" dirty="0">
                <a:latin typeface="Arial"/>
                <a:ea typeface="Times New Roman"/>
                <a:cs typeface="Times New Roman"/>
              </a:rPr>
              <a:t>Distance measuring instrument</a:t>
            </a:r>
            <a:endParaRPr lang="en-US" sz="2400" dirty="0">
              <a:latin typeface="Arial"/>
              <a:ea typeface="Times New Roman"/>
              <a:cs typeface="Times New Roman"/>
            </a:endParaRPr>
          </a:p>
        </p:txBody>
      </p:sp>
      <p:cxnSp>
        <p:nvCxnSpPr>
          <p:cNvPr id="9" name="Straight Arrow Connector 8"/>
          <p:cNvCxnSpPr>
            <a:cxnSpLocks/>
          </p:cNvCxnSpPr>
          <p:nvPr/>
        </p:nvCxnSpPr>
        <p:spPr>
          <a:xfrm flipH="1">
            <a:off x="5553076" y="5257800"/>
            <a:ext cx="771524"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17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err="1"/>
              <a:t>Allometric</a:t>
            </a:r>
            <a:r>
              <a:rPr lang="en-US" dirty="0"/>
              <a:t> equations, built on destructive sampling, allow measurements of diameter (DBH) to substitute for measuring the actual biomass</a:t>
            </a:r>
          </a:p>
          <a:p>
            <a:r>
              <a:rPr lang="en-US" b="1" dirty="0"/>
              <a:t>Example:</a:t>
            </a:r>
          </a:p>
        </p:txBody>
      </p:sp>
      <p:sp>
        <p:nvSpPr>
          <p:cNvPr id="4" name="Title 3"/>
          <p:cNvSpPr>
            <a:spLocks noGrp="1"/>
          </p:cNvSpPr>
          <p:nvPr>
            <p:ph type="title"/>
          </p:nvPr>
        </p:nvSpPr>
        <p:spPr/>
        <p:txBody>
          <a:bodyPr/>
          <a:lstStyle/>
          <a:p>
            <a:r>
              <a:rPr lang="en-US" dirty="0"/>
              <a:t>SOP Measurement of Trees</a:t>
            </a:r>
          </a:p>
        </p:txBody>
      </p:sp>
      <p:pic>
        <p:nvPicPr>
          <p:cNvPr id="6" name="Picture 5"/>
          <p:cNvPicPr>
            <a:picLocks noChangeAspect="1" noChangeArrowheads="1"/>
          </p:cNvPicPr>
          <p:nvPr/>
        </p:nvPicPr>
        <p:blipFill>
          <a:blip r:embed="rId3" cstate="print"/>
          <a:srcRect/>
          <a:stretch>
            <a:fillRect/>
          </a:stretch>
        </p:blipFill>
        <p:spPr bwMode="auto">
          <a:xfrm>
            <a:off x="6708130" y="2815052"/>
            <a:ext cx="3959870" cy="3901636"/>
          </a:xfrm>
          <a:prstGeom prst="rect">
            <a:avLst/>
          </a:prstGeom>
          <a:noFill/>
          <a:ln w="9525" algn="ctr">
            <a:noFill/>
            <a:miter lim="800000"/>
            <a:headEnd/>
            <a:tailEnd/>
          </a:ln>
        </p:spPr>
      </p:pic>
      <p:sp>
        <p:nvSpPr>
          <p:cNvPr id="2" name="TextBox 1"/>
          <p:cNvSpPr txBox="1"/>
          <p:nvPr/>
        </p:nvSpPr>
        <p:spPr>
          <a:xfrm>
            <a:off x="2438400" y="4186536"/>
            <a:ext cx="4572000" cy="430887"/>
          </a:xfrm>
          <a:prstGeom prst="rect">
            <a:avLst/>
          </a:prstGeom>
          <a:noFill/>
        </p:spPr>
        <p:txBody>
          <a:bodyPr wrap="square" rtlCol="0">
            <a:spAutoFit/>
          </a:bodyPr>
          <a:lstStyle/>
          <a:p>
            <a:r>
              <a:rPr lang="en-US" sz="2200" dirty="0">
                <a:latin typeface="Arial" pitchFamily="34" charset="0"/>
                <a:cs typeface="Arial" pitchFamily="34" charset="0"/>
              </a:rPr>
              <a:t>AG biomass = 0.0288*DBH</a:t>
            </a:r>
            <a:r>
              <a:rPr lang="en-US" sz="2200" baseline="30000" dirty="0">
                <a:latin typeface="Arial" pitchFamily="34" charset="0"/>
                <a:cs typeface="Arial" pitchFamily="34" charset="0"/>
              </a:rPr>
              <a:t>2.6948</a:t>
            </a:r>
          </a:p>
        </p:txBody>
      </p:sp>
      <p:sp>
        <p:nvSpPr>
          <p:cNvPr id="8" name="TextBox 7"/>
          <p:cNvSpPr txBox="1"/>
          <p:nvPr/>
        </p:nvSpPr>
        <p:spPr>
          <a:xfrm>
            <a:off x="2438400" y="4765871"/>
            <a:ext cx="4572000" cy="430887"/>
          </a:xfrm>
          <a:prstGeom prst="rect">
            <a:avLst/>
          </a:prstGeom>
          <a:noFill/>
        </p:spPr>
        <p:txBody>
          <a:bodyPr wrap="square" rtlCol="0">
            <a:spAutoFit/>
          </a:bodyPr>
          <a:lstStyle/>
          <a:p>
            <a:r>
              <a:rPr lang="en-US" sz="2200" dirty="0">
                <a:latin typeface="Arial" pitchFamily="34" charset="0"/>
                <a:cs typeface="Arial" pitchFamily="34" charset="0"/>
              </a:rPr>
              <a:t>BG biomass = 0.23*AG biomass</a:t>
            </a:r>
            <a:endParaRPr lang="en-US" sz="2200" baseline="30000" dirty="0">
              <a:latin typeface="Arial" pitchFamily="34" charset="0"/>
              <a:cs typeface="Arial" pitchFamily="34" charset="0"/>
            </a:endParaRPr>
          </a:p>
        </p:txBody>
      </p:sp>
    </p:spTree>
    <p:extLst>
      <p:ext uri="{BB962C8B-B14F-4D97-AF65-F5344CB8AC3E}">
        <p14:creationId xmlns:p14="http://schemas.microsoft.com/office/powerpoint/2010/main" val="96466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2060"/>
                </a:solidFill>
              </a:rPr>
              <a:t>SOP Measurement of Trees</a:t>
            </a:r>
          </a:p>
        </p:txBody>
      </p:sp>
      <p:sp>
        <p:nvSpPr>
          <p:cNvPr id="5" name="Content Placeholder 4"/>
          <p:cNvSpPr>
            <a:spLocks noGrp="1"/>
          </p:cNvSpPr>
          <p:nvPr>
            <p:ph idx="4294967295"/>
          </p:nvPr>
        </p:nvSpPr>
        <p:spPr>
          <a:xfrm>
            <a:off x="7564438" y="1360488"/>
            <a:ext cx="4627562" cy="1196975"/>
          </a:xfrm>
        </p:spPr>
        <p:txBody>
          <a:bodyPr/>
          <a:lstStyle/>
          <a:p>
            <a:r>
              <a:rPr lang="en-US" dirty="0"/>
              <a:t>Measure DBH at 1.3 m using DBH tape </a:t>
            </a:r>
          </a:p>
        </p:txBody>
      </p:sp>
      <p:pic>
        <p:nvPicPr>
          <p:cNvPr id="2050" name="Picture 2" descr="http://daac.ornl.gov/NPP/guides/brr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182" y="1289304"/>
            <a:ext cx="3614738" cy="5257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apscience.org.au/projects/APSF_07_5/APSF_07_5_image_01_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033" y="2355416"/>
            <a:ext cx="3260725" cy="43379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498337" y="5678638"/>
            <a:ext cx="2858389" cy="923330"/>
          </a:xfrm>
          <a:prstGeom prst="rect">
            <a:avLst/>
          </a:prstGeom>
          <a:noFill/>
        </p:spPr>
        <p:txBody>
          <a:bodyPr wrap="square" rtlCol="0">
            <a:spAutoFit/>
          </a:bodyPr>
          <a:lstStyle/>
          <a:p>
            <a:r>
              <a:rPr lang="en-US" dirty="0">
                <a:solidFill>
                  <a:schemeClr val="bg1"/>
                </a:solidFill>
              </a:rPr>
              <a:t>Sometimes you have to go higher due to buttresses or aerial roots</a:t>
            </a:r>
          </a:p>
        </p:txBody>
      </p:sp>
    </p:spTree>
    <p:extLst>
      <p:ext uri="{BB962C8B-B14F-4D97-AF65-F5344CB8AC3E}">
        <p14:creationId xmlns:p14="http://schemas.microsoft.com/office/powerpoint/2010/main" val="400276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a:lnSpc>
                <a:spcPct val="130000"/>
              </a:lnSpc>
            </a:pPr>
            <a:r>
              <a:rPr lang="en-US" dirty="0"/>
              <a:t>Proper use of DBH tape:</a:t>
            </a:r>
          </a:p>
          <a:p>
            <a:pPr lvl="1">
              <a:lnSpc>
                <a:spcPct val="130000"/>
              </a:lnSpc>
            </a:pPr>
            <a:r>
              <a:rPr lang="en-US" dirty="0"/>
              <a:t>Push hook of DBH tape into bark and pull tape to RIGHT</a:t>
            </a:r>
          </a:p>
          <a:p>
            <a:pPr lvl="1">
              <a:lnSpc>
                <a:spcPct val="130000"/>
              </a:lnSpc>
            </a:pPr>
            <a:r>
              <a:rPr lang="en-US" dirty="0"/>
              <a:t>Pull tape around tree and ABOVE hook; numbers on tape should be right side up</a:t>
            </a:r>
          </a:p>
          <a:p>
            <a:pPr lvl="1">
              <a:lnSpc>
                <a:spcPct val="130000"/>
              </a:lnSpc>
            </a:pPr>
            <a:r>
              <a:rPr lang="en-US" dirty="0"/>
              <a:t>If the tree is leaning, wrap DBH along tree angle, NOT parallel to ground</a:t>
            </a:r>
          </a:p>
          <a:p>
            <a:pPr lvl="1">
              <a:lnSpc>
                <a:spcPct val="130000"/>
              </a:lnSpc>
            </a:pPr>
            <a:r>
              <a:rPr lang="en-US" dirty="0"/>
              <a:t>Boundary trees: If &gt;50% of tree inside plot, then measure tree</a:t>
            </a:r>
          </a:p>
          <a:p>
            <a:pPr lvl="1">
              <a:lnSpc>
                <a:spcPct val="130000"/>
              </a:lnSpc>
            </a:pPr>
            <a:r>
              <a:rPr lang="en-US" dirty="0"/>
              <a:t>Forked tree: measure both boles, record as two trees</a:t>
            </a:r>
          </a:p>
          <a:p>
            <a:pPr lvl="1">
              <a:lnSpc>
                <a:spcPct val="130000"/>
              </a:lnSpc>
            </a:pPr>
            <a:r>
              <a:rPr lang="en-US" dirty="0"/>
              <a:t>Always measure 1.3 m from up slope side of tree</a:t>
            </a:r>
          </a:p>
        </p:txBody>
      </p:sp>
      <p:sp>
        <p:nvSpPr>
          <p:cNvPr id="4" name="Title 3"/>
          <p:cNvSpPr>
            <a:spLocks noGrp="1"/>
          </p:cNvSpPr>
          <p:nvPr>
            <p:ph type="title"/>
          </p:nvPr>
        </p:nvSpPr>
        <p:spPr/>
        <p:txBody>
          <a:bodyPr/>
          <a:lstStyle/>
          <a:p>
            <a:r>
              <a:rPr lang="en-US" dirty="0"/>
              <a:t>SOP Measurement of Trees</a:t>
            </a:r>
          </a:p>
        </p:txBody>
      </p:sp>
    </p:spTree>
    <p:extLst>
      <p:ext uri="{BB962C8B-B14F-4D97-AF65-F5344CB8AC3E}">
        <p14:creationId xmlns:p14="http://schemas.microsoft.com/office/powerpoint/2010/main" val="1853653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Dbh</a:t>
            </a:r>
            <a:r>
              <a:rPr lang="en-US" dirty="0"/>
              <a:t> Measurements</a:t>
            </a:r>
          </a:p>
        </p:txBody>
      </p:sp>
      <p:pic>
        <p:nvPicPr>
          <p:cNvPr id="6" name="Picture 6" descr="trees_ed3"/>
          <p:cNvPicPr>
            <a:picLocks noChangeAspect="1" noChangeArrowheads="1"/>
          </p:cNvPicPr>
          <p:nvPr/>
        </p:nvPicPr>
        <p:blipFill>
          <a:blip r:embed="rId3" cstate="print"/>
          <a:srcRect/>
          <a:stretch>
            <a:fillRect/>
          </a:stretch>
        </p:blipFill>
        <p:spPr bwMode="auto">
          <a:xfrm>
            <a:off x="2439613" y="1676401"/>
            <a:ext cx="7312774" cy="4680000"/>
          </a:xfrm>
          <a:prstGeom prst="rect">
            <a:avLst/>
          </a:prstGeom>
          <a:noFill/>
          <a:ln w="9525">
            <a:noFill/>
            <a:miter lim="800000"/>
            <a:headEnd/>
            <a:tailEnd/>
          </a:ln>
        </p:spPr>
      </p:pic>
    </p:spTree>
    <p:extLst>
      <p:ext uri="{BB962C8B-B14F-4D97-AF65-F5344CB8AC3E}">
        <p14:creationId xmlns:p14="http://schemas.microsoft.com/office/powerpoint/2010/main" val="355826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http://az354422.vo.msecnd.net/c693e23e0d1a40cd98e31e3c7d6f154e/Images/Products4933-800x800-1901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6452" y="2913568"/>
            <a:ext cx="1654170" cy="1810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a:t>Measurement of Tree Height</a:t>
            </a:r>
          </a:p>
        </p:txBody>
      </p:sp>
      <p:sp>
        <p:nvSpPr>
          <p:cNvPr id="5" name="Content Placeholder 4"/>
          <p:cNvSpPr>
            <a:spLocks noGrp="1"/>
          </p:cNvSpPr>
          <p:nvPr>
            <p:ph idx="4294967295"/>
          </p:nvPr>
        </p:nvSpPr>
        <p:spPr>
          <a:xfrm>
            <a:off x="599375" y="1608544"/>
            <a:ext cx="10972800" cy="4525963"/>
          </a:xfrm>
        </p:spPr>
        <p:txBody>
          <a:bodyPr>
            <a:normAutofit/>
          </a:bodyPr>
          <a:lstStyle/>
          <a:p>
            <a:pPr marL="0" indent="0">
              <a:buNone/>
            </a:pPr>
            <a:r>
              <a:rPr lang="en-US" dirty="0"/>
              <a:t>Measurement of tree height</a:t>
            </a:r>
          </a:p>
          <a:p>
            <a:pPr lvl="1" indent="-342900"/>
            <a:r>
              <a:rPr lang="en-US" dirty="0"/>
              <a:t>A clinometer may be used to measure tree height</a:t>
            </a:r>
          </a:p>
          <a:p>
            <a:pPr lvl="1" indent="-342900"/>
            <a:r>
              <a:rPr lang="en-US" dirty="0"/>
              <a:t>For each tree, two separate measurements of height should be taken</a:t>
            </a:r>
          </a:p>
        </p:txBody>
      </p:sp>
      <p:grpSp>
        <p:nvGrpSpPr>
          <p:cNvPr id="6" name="Group 111"/>
          <p:cNvGrpSpPr>
            <a:grpSpLocks/>
          </p:cNvGrpSpPr>
          <p:nvPr/>
        </p:nvGrpSpPr>
        <p:grpSpPr bwMode="auto">
          <a:xfrm>
            <a:off x="2226228" y="3610422"/>
            <a:ext cx="7135812" cy="2898074"/>
            <a:chOff x="445" y="1807"/>
            <a:chExt cx="4870" cy="2343"/>
          </a:xfrm>
        </p:grpSpPr>
        <p:sp>
          <p:nvSpPr>
            <p:cNvPr id="7" name="AutoShape 112"/>
            <p:cNvSpPr>
              <a:spLocks noChangeAspect="1" noChangeArrowheads="1"/>
            </p:cNvSpPr>
            <p:nvPr/>
          </p:nvSpPr>
          <p:spPr bwMode="auto">
            <a:xfrm>
              <a:off x="445" y="1902"/>
              <a:ext cx="4870" cy="2248"/>
            </a:xfrm>
            <a:prstGeom prst="rect">
              <a:avLst/>
            </a:prstGeom>
            <a:noFill/>
            <a:ln w="9525">
              <a:noFill/>
              <a:miter lim="800000"/>
              <a:headEnd/>
              <a:tailEnd/>
            </a:ln>
          </p:spPr>
          <p:txBody>
            <a:bodyPr/>
            <a:lstStyle/>
            <a:p>
              <a:endParaRPr lang="en-US" dirty="0"/>
            </a:p>
          </p:txBody>
        </p:sp>
        <p:sp>
          <p:nvSpPr>
            <p:cNvPr id="8" name="Rectangle 113"/>
            <p:cNvSpPr>
              <a:spLocks noChangeArrowheads="1"/>
            </p:cNvSpPr>
            <p:nvPr/>
          </p:nvSpPr>
          <p:spPr bwMode="auto">
            <a:xfrm>
              <a:off x="730" y="2804"/>
              <a:ext cx="90" cy="937"/>
            </a:xfrm>
            <a:prstGeom prst="rect">
              <a:avLst/>
            </a:prstGeom>
            <a:solidFill>
              <a:srgbClr val="800000"/>
            </a:solidFill>
            <a:ln w="9525">
              <a:solidFill>
                <a:srgbClr val="000000"/>
              </a:solidFill>
              <a:miter lim="800000"/>
              <a:headEnd/>
              <a:tailEnd/>
            </a:ln>
          </p:spPr>
          <p:txBody>
            <a:bodyPr/>
            <a:lstStyle/>
            <a:p>
              <a:endParaRPr lang="en-US" dirty="0"/>
            </a:p>
          </p:txBody>
        </p:sp>
        <p:sp>
          <p:nvSpPr>
            <p:cNvPr id="9" name="AutoShape 114"/>
            <p:cNvSpPr>
              <a:spLocks noChangeArrowheads="1"/>
            </p:cNvSpPr>
            <p:nvPr/>
          </p:nvSpPr>
          <p:spPr bwMode="auto">
            <a:xfrm>
              <a:off x="636" y="1961"/>
              <a:ext cx="281" cy="937"/>
            </a:xfrm>
            <a:prstGeom prst="triangle">
              <a:avLst>
                <a:gd name="adj" fmla="val 50000"/>
              </a:avLst>
            </a:prstGeom>
            <a:solidFill>
              <a:srgbClr val="339966"/>
            </a:solidFill>
            <a:ln w="9525">
              <a:solidFill>
                <a:srgbClr val="000000"/>
              </a:solidFill>
              <a:miter lim="800000"/>
              <a:headEnd/>
              <a:tailEnd/>
            </a:ln>
          </p:spPr>
          <p:txBody>
            <a:bodyPr/>
            <a:lstStyle/>
            <a:p>
              <a:endParaRPr lang="en-US" dirty="0"/>
            </a:p>
          </p:txBody>
        </p:sp>
        <p:sp>
          <p:nvSpPr>
            <p:cNvPr id="10" name="Text Box 115"/>
            <p:cNvSpPr txBox="1">
              <a:spLocks noChangeArrowheads="1"/>
            </p:cNvSpPr>
            <p:nvPr/>
          </p:nvSpPr>
          <p:spPr bwMode="auto">
            <a:xfrm>
              <a:off x="1444" y="2677"/>
              <a:ext cx="499" cy="221"/>
            </a:xfrm>
            <a:prstGeom prst="rect">
              <a:avLst/>
            </a:prstGeom>
            <a:noFill/>
            <a:ln w="9525">
              <a:noFill/>
              <a:miter lim="800000"/>
              <a:headEnd/>
              <a:tailEnd/>
            </a:ln>
          </p:spPr>
          <p:txBody>
            <a:bodyPr/>
            <a:lstStyle/>
            <a:p>
              <a:r>
                <a:rPr lang="en-US" altLang="ja-JP" sz="2400" dirty="0">
                  <a:solidFill>
                    <a:srgbClr val="000000"/>
                  </a:solidFill>
                  <a:latin typeface="Times New Roman" pitchFamily="18" charset="0"/>
                  <a:ea typeface="MS Mincho" pitchFamily="49" charset="-128"/>
                </a:rPr>
                <a:t>a %</a:t>
              </a:r>
              <a:endParaRPr lang="en-US" sz="2400" dirty="0">
                <a:solidFill>
                  <a:srgbClr val="000000"/>
                </a:solidFill>
              </a:endParaRPr>
            </a:p>
          </p:txBody>
        </p:sp>
        <p:pic>
          <p:nvPicPr>
            <p:cNvPr id="12" name="Picture 117"/>
            <p:cNvPicPr>
              <a:picLocks noChangeAspect="1" noChangeArrowheads="1"/>
            </p:cNvPicPr>
            <p:nvPr/>
          </p:nvPicPr>
          <p:blipFill>
            <a:blip r:embed="rId4" cstate="print"/>
            <a:srcRect/>
            <a:stretch>
              <a:fillRect/>
            </a:stretch>
          </p:blipFill>
          <p:spPr bwMode="auto">
            <a:xfrm rot="-256004">
              <a:off x="2166" y="2898"/>
              <a:ext cx="339" cy="936"/>
            </a:xfrm>
            <a:prstGeom prst="rect">
              <a:avLst/>
            </a:prstGeom>
            <a:noFill/>
            <a:ln w="9525">
              <a:noFill/>
              <a:miter lim="800000"/>
              <a:headEnd/>
              <a:tailEnd/>
            </a:ln>
          </p:spPr>
        </p:pic>
        <p:sp>
          <p:nvSpPr>
            <p:cNvPr id="13" name="Line 118"/>
            <p:cNvSpPr>
              <a:spLocks noChangeShapeType="1"/>
            </p:cNvSpPr>
            <p:nvPr/>
          </p:nvSpPr>
          <p:spPr bwMode="auto">
            <a:xfrm>
              <a:off x="445" y="3741"/>
              <a:ext cx="1998" cy="0"/>
            </a:xfrm>
            <a:prstGeom prst="line">
              <a:avLst/>
            </a:prstGeom>
            <a:noFill/>
            <a:ln w="9525">
              <a:solidFill>
                <a:srgbClr val="000000"/>
              </a:solidFill>
              <a:round/>
              <a:headEnd/>
              <a:tailEnd/>
            </a:ln>
          </p:spPr>
          <p:txBody>
            <a:bodyPr/>
            <a:lstStyle/>
            <a:p>
              <a:endParaRPr lang="en-US"/>
            </a:p>
          </p:txBody>
        </p:sp>
        <p:sp>
          <p:nvSpPr>
            <p:cNvPr id="14" name="Line 119"/>
            <p:cNvSpPr>
              <a:spLocks noChangeShapeType="1"/>
            </p:cNvSpPr>
            <p:nvPr/>
          </p:nvSpPr>
          <p:spPr bwMode="auto">
            <a:xfrm flipH="1" flipV="1">
              <a:off x="757" y="1961"/>
              <a:ext cx="1499" cy="1030"/>
            </a:xfrm>
            <a:prstGeom prst="line">
              <a:avLst/>
            </a:prstGeom>
            <a:noFill/>
            <a:ln w="9525">
              <a:solidFill>
                <a:srgbClr val="000000"/>
              </a:solidFill>
              <a:round/>
              <a:headEnd/>
              <a:tailEnd/>
            </a:ln>
          </p:spPr>
          <p:txBody>
            <a:bodyPr/>
            <a:lstStyle/>
            <a:p>
              <a:endParaRPr lang="en-US"/>
            </a:p>
          </p:txBody>
        </p:sp>
        <p:sp>
          <p:nvSpPr>
            <p:cNvPr id="15" name="Line 120"/>
            <p:cNvSpPr>
              <a:spLocks noChangeShapeType="1"/>
            </p:cNvSpPr>
            <p:nvPr/>
          </p:nvSpPr>
          <p:spPr bwMode="auto">
            <a:xfrm flipH="1">
              <a:off x="820" y="2991"/>
              <a:ext cx="1436" cy="1"/>
            </a:xfrm>
            <a:prstGeom prst="line">
              <a:avLst/>
            </a:prstGeom>
            <a:noFill/>
            <a:ln w="9525">
              <a:solidFill>
                <a:srgbClr val="000000"/>
              </a:solidFill>
              <a:round/>
              <a:headEnd/>
              <a:tailEnd/>
            </a:ln>
          </p:spPr>
          <p:txBody>
            <a:bodyPr/>
            <a:lstStyle/>
            <a:p>
              <a:endParaRPr lang="en-US"/>
            </a:p>
          </p:txBody>
        </p:sp>
        <p:sp>
          <p:nvSpPr>
            <p:cNvPr id="16" name="Arc 121"/>
            <p:cNvSpPr>
              <a:spLocks/>
            </p:cNvSpPr>
            <p:nvPr/>
          </p:nvSpPr>
          <p:spPr bwMode="auto">
            <a:xfrm flipH="1">
              <a:off x="1916" y="2804"/>
              <a:ext cx="62" cy="1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17" name="Text Box 122"/>
            <p:cNvSpPr txBox="1">
              <a:spLocks noChangeArrowheads="1"/>
            </p:cNvSpPr>
            <p:nvPr/>
          </p:nvSpPr>
          <p:spPr bwMode="auto">
            <a:xfrm>
              <a:off x="1007" y="2918"/>
              <a:ext cx="909" cy="232"/>
            </a:xfrm>
            <a:prstGeom prst="rect">
              <a:avLst/>
            </a:prstGeom>
            <a:noFill/>
            <a:ln w="9525">
              <a:noFill/>
              <a:miter lim="800000"/>
              <a:headEnd/>
              <a:tailEnd/>
            </a:ln>
          </p:spPr>
          <p:txBody>
            <a:bodyPr/>
            <a:lstStyle/>
            <a:p>
              <a:r>
                <a:rPr lang="en-US" altLang="ja-JP" sz="2400" dirty="0" err="1">
                  <a:solidFill>
                    <a:srgbClr val="000000"/>
                  </a:solidFill>
                  <a:latin typeface="Times New Roman" pitchFamily="18" charset="0"/>
                  <a:ea typeface="MS Mincho" pitchFamily="49" charset="-128"/>
                </a:rPr>
                <a:t>dist</a:t>
              </a:r>
              <a:r>
                <a:rPr lang="en-US" altLang="ja-JP" sz="2400" baseline="-25000" dirty="0" err="1">
                  <a:solidFill>
                    <a:srgbClr val="000000"/>
                  </a:solidFill>
                  <a:latin typeface="Times New Roman" pitchFamily="18" charset="0"/>
                  <a:ea typeface="MS Mincho" pitchFamily="49" charset="-128"/>
                </a:rPr>
                <a:t>tree</a:t>
              </a:r>
              <a:endParaRPr lang="en-US" sz="2400" dirty="0">
                <a:solidFill>
                  <a:srgbClr val="000000"/>
                </a:solidFill>
              </a:endParaRPr>
            </a:p>
          </p:txBody>
        </p:sp>
        <p:sp>
          <p:nvSpPr>
            <p:cNvPr id="18" name="Rectangle 123"/>
            <p:cNvSpPr>
              <a:spLocks noChangeArrowheads="1"/>
            </p:cNvSpPr>
            <p:nvPr/>
          </p:nvSpPr>
          <p:spPr bwMode="auto">
            <a:xfrm>
              <a:off x="3262" y="2592"/>
              <a:ext cx="98" cy="1152"/>
            </a:xfrm>
            <a:prstGeom prst="rect">
              <a:avLst/>
            </a:prstGeom>
            <a:solidFill>
              <a:srgbClr val="800000"/>
            </a:solidFill>
            <a:ln w="9525">
              <a:solidFill>
                <a:srgbClr val="000000"/>
              </a:solidFill>
              <a:miter lim="800000"/>
              <a:headEnd/>
              <a:tailEnd/>
            </a:ln>
          </p:spPr>
          <p:txBody>
            <a:bodyPr/>
            <a:lstStyle/>
            <a:p>
              <a:endParaRPr lang="en-US"/>
            </a:p>
          </p:txBody>
        </p:sp>
        <p:sp>
          <p:nvSpPr>
            <p:cNvPr id="19" name="AutoShape 124"/>
            <p:cNvSpPr>
              <a:spLocks noChangeArrowheads="1"/>
            </p:cNvSpPr>
            <p:nvPr/>
          </p:nvSpPr>
          <p:spPr bwMode="auto">
            <a:xfrm>
              <a:off x="3168" y="1807"/>
              <a:ext cx="281" cy="785"/>
            </a:xfrm>
            <a:prstGeom prst="triangle">
              <a:avLst>
                <a:gd name="adj" fmla="val 50000"/>
              </a:avLst>
            </a:prstGeom>
            <a:solidFill>
              <a:srgbClr val="339966"/>
            </a:solidFill>
            <a:ln w="9525">
              <a:solidFill>
                <a:srgbClr val="000000"/>
              </a:solidFill>
              <a:miter lim="800000"/>
              <a:headEnd/>
              <a:tailEnd/>
            </a:ln>
          </p:spPr>
          <p:txBody>
            <a:bodyPr/>
            <a:lstStyle/>
            <a:p>
              <a:endParaRPr lang="en-US"/>
            </a:p>
          </p:txBody>
        </p:sp>
        <p:sp>
          <p:nvSpPr>
            <p:cNvPr id="20" name="Text Box 125"/>
            <p:cNvSpPr txBox="1">
              <a:spLocks noChangeArrowheads="1"/>
            </p:cNvSpPr>
            <p:nvPr/>
          </p:nvSpPr>
          <p:spPr bwMode="auto">
            <a:xfrm>
              <a:off x="4099" y="2349"/>
              <a:ext cx="589" cy="187"/>
            </a:xfrm>
            <a:prstGeom prst="rect">
              <a:avLst/>
            </a:prstGeom>
            <a:noFill/>
            <a:ln w="9525">
              <a:noFill/>
              <a:miter lim="800000"/>
              <a:headEnd/>
              <a:tailEnd/>
            </a:ln>
          </p:spPr>
          <p:txBody>
            <a:bodyPr/>
            <a:lstStyle/>
            <a:p>
              <a:r>
                <a:rPr lang="en-US" altLang="ja-JP" sz="2400" dirty="0">
                  <a:solidFill>
                    <a:srgbClr val="000000"/>
                  </a:solidFill>
                  <a:latin typeface="Times New Roman" pitchFamily="18" charset="0"/>
                  <a:ea typeface="MS Mincho" pitchFamily="49" charset="-128"/>
                </a:rPr>
                <a:t>a %</a:t>
              </a:r>
              <a:endParaRPr lang="en-US" sz="2400" dirty="0">
                <a:solidFill>
                  <a:srgbClr val="000000"/>
                </a:solidFill>
              </a:endParaRPr>
            </a:p>
          </p:txBody>
        </p:sp>
        <p:sp>
          <p:nvSpPr>
            <p:cNvPr id="21" name="Text Box 126"/>
            <p:cNvSpPr txBox="1">
              <a:spLocks noChangeArrowheads="1"/>
            </p:cNvSpPr>
            <p:nvPr/>
          </p:nvSpPr>
          <p:spPr bwMode="auto">
            <a:xfrm>
              <a:off x="3995" y="2781"/>
              <a:ext cx="676" cy="331"/>
            </a:xfrm>
            <a:prstGeom prst="rect">
              <a:avLst/>
            </a:prstGeom>
            <a:noFill/>
            <a:ln w="9525">
              <a:noFill/>
              <a:miter lim="800000"/>
              <a:headEnd/>
              <a:tailEnd/>
            </a:ln>
          </p:spPr>
          <p:txBody>
            <a:bodyPr/>
            <a:lstStyle/>
            <a:p>
              <a:r>
                <a:rPr lang="en-US" altLang="ja-JP" sz="2400" dirty="0">
                  <a:solidFill>
                    <a:srgbClr val="000000"/>
                  </a:solidFill>
                  <a:latin typeface="Times New Roman" pitchFamily="18" charset="0"/>
                  <a:ea typeface="MS Mincho" pitchFamily="49" charset="-128"/>
                </a:rPr>
                <a:t>- b %</a:t>
              </a:r>
              <a:endParaRPr lang="en-US" sz="2400" dirty="0">
                <a:solidFill>
                  <a:srgbClr val="000000"/>
                </a:solidFill>
              </a:endParaRPr>
            </a:p>
          </p:txBody>
        </p:sp>
        <p:pic>
          <p:nvPicPr>
            <p:cNvPr id="22" name="Picture 127"/>
            <p:cNvPicPr>
              <a:picLocks noChangeAspect="1" noChangeArrowheads="1"/>
            </p:cNvPicPr>
            <p:nvPr/>
          </p:nvPicPr>
          <p:blipFill>
            <a:blip r:embed="rId5" cstate="print"/>
            <a:srcRect/>
            <a:stretch>
              <a:fillRect/>
            </a:stretch>
          </p:blipFill>
          <p:spPr bwMode="auto">
            <a:xfrm>
              <a:off x="4878" y="2640"/>
              <a:ext cx="340" cy="793"/>
            </a:xfrm>
            <a:prstGeom prst="rect">
              <a:avLst/>
            </a:prstGeom>
            <a:noFill/>
            <a:ln w="9525">
              <a:noFill/>
              <a:miter lim="800000"/>
              <a:headEnd/>
              <a:tailEnd/>
            </a:ln>
          </p:spPr>
        </p:pic>
        <p:sp>
          <p:nvSpPr>
            <p:cNvPr id="23" name="Line 128"/>
            <p:cNvSpPr>
              <a:spLocks noChangeShapeType="1"/>
            </p:cNvSpPr>
            <p:nvPr/>
          </p:nvSpPr>
          <p:spPr bwMode="auto">
            <a:xfrm flipV="1">
              <a:off x="3216" y="3312"/>
              <a:ext cx="1968" cy="480"/>
            </a:xfrm>
            <a:prstGeom prst="line">
              <a:avLst/>
            </a:prstGeom>
            <a:noFill/>
            <a:ln w="9525">
              <a:solidFill>
                <a:srgbClr val="000000"/>
              </a:solidFill>
              <a:round/>
              <a:headEnd/>
              <a:tailEnd/>
            </a:ln>
          </p:spPr>
          <p:txBody>
            <a:bodyPr/>
            <a:lstStyle/>
            <a:p>
              <a:endParaRPr lang="en-US"/>
            </a:p>
          </p:txBody>
        </p:sp>
        <p:sp>
          <p:nvSpPr>
            <p:cNvPr id="24" name="Line 129"/>
            <p:cNvSpPr>
              <a:spLocks noChangeShapeType="1"/>
            </p:cNvSpPr>
            <p:nvPr/>
          </p:nvSpPr>
          <p:spPr bwMode="auto">
            <a:xfrm flipH="1" flipV="1">
              <a:off x="3312" y="1824"/>
              <a:ext cx="1680" cy="864"/>
            </a:xfrm>
            <a:prstGeom prst="line">
              <a:avLst/>
            </a:prstGeom>
            <a:noFill/>
            <a:ln w="9525">
              <a:solidFill>
                <a:srgbClr val="000000"/>
              </a:solidFill>
              <a:round/>
              <a:headEnd/>
              <a:tailEnd/>
            </a:ln>
          </p:spPr>
          <p:txBody>
            <a:bodyPr/>
            <a:lstStyle/>
            <a:p>
              <a:endParaRPr lang="en-US"/>
            </a:p>
          </p:txBody>
        </p:sp>
        <p:sp>
          <p:nvSpPr>
            <p:cNvPr id="25" name="Line 130"/>
            <p:cNvSpPr>
              <a:spLocks noChangeShapeType="1"/>
            </p:cNvSpPr>
            <p:nvPr/>
          </p:nvSpPr>
          <p:spPr bwMode="auto">
            <a:xfrm flipV="1">
              <a:off x="3360" y="2736"/>
              <a:ext cx="1632" cy="1008"/>
            </a:xfrm>
            <a:prstGeom prst="line">
              <a:avLst/>
            </a:prstGeom>
            <a:noFill/>
            <a:ln w="9525">
              <a:solidFill>
                <a:srgbClr val="000000"/>
              </a:solidFill>
              <a:round/>
              <a:headEnd/>
              <a:tailEnd/>
            </a:ln>
          </p:spPr>
          <p:txBody>
            <a:bodyPr/>
            <a:lstStyle/>
            <a:p>
              <a:endParaRPr lang="en-US"/>
            </a:p>
          </p:txBody>
        </p:sp>
        <p:sp>
          <p:nvSpPr>
            <p:cNvPr id="26" name="Line 131"/>
            <p:cNvSpPr>
              <a:spLocks noChangeShapeType="1"/>
            </p:cNvSpPr>
            <p:nvPr/>
          </p:nvSpPr>
          <p:spPr bwMode="auto">
            <a:xfrm flipH="1">
              <a:off x="3360" y="2680"/>
              <a:ext cx="1628" cy="8"/>
            </a:xfrm>
            <a:prstGeom prst="line">
              <a:avLst/>
            </a:prstGeom>
            <a:noFill/>
            <a:ln w="9525">
              <a:solidFill>
                <a:srgbClr val="000000"/>
              </a:solidFill>
              <a:round/>
              <a:headEnd/>
              <a:tailEnd/>
            </a:ln>
          </p:spPr>
          <p:txBody>
            <a:bodyPr/>
            <a:lstStyle/>
            <a:p>
              <a:endParaRPr lang="en-US"/>
            </a:p>
          </p:txBody>
        </p:sp>
        <p:sp>
          <p:nvSpPr>
            <p:cNvPr id="27" name="Arc 132"/>
            <p:cNvSpPr>
              <a:spLocks/>
            </p:cNvSpPr>
            <p:nvPr/>
          </p:nvSpPr>
          <p:spPr bwMode="auto">
            <a:xfrm rot="17174074" flipH="1">
              <a:off x="4393" y="2658"/>
              <a:ext cx="198" cy="341"/>
            </a:xfrm>
            <a:custGeom>
              <a:avLst/>
              <a:gdLst>
                <a:gd name="T0" fmla="*/ 0 w 21600"/>
                <a:gd name="T1" fmla="*/ 0 h 32884"/>
                <a:gd name="T2" fmla="*/ 0 w 21600"/>
                <a:gd name="T3" fmla="*/ 0 h 32884"/>
                <a:gd name="T4" fmla="*/ 0 w 21600"/>
                <a:gd name="T5" fmla="*/ 0 h 32884"/>
                <a:gd name="T6" fmla="*/ 0 60000 65536"/>
                <a:gd name="T7" fmla="*/ 0 60000 65536"/>
                <a:gd name="T8" fmla="*/ 0 60000 65536"/>
                <a:gd name="T9" fmla="*/ 0 w 21600"/>
                <a:gd name="T10" fmla="*/ 0 h 32884"/>
                <a:gd name="T11" fmla="*/ 21600 w 21600"/>
                <a:gd name="T12" fmla="*/ 32884 h 32884"/>
              </a:gdLst>
              <a:ahLst/>
              <a:cxnLst>
                <a:cxn ang="T6">
                  <a:pos x="T0" y="T1"/>
                </a:cxn>
                <a:cxn ang="T7">
                  <a:pos x="T2" y="T3"/>
                </a:cxn>
                <a:cxn ang="T8">
                  <a:pos x="T4" y="T5"/>
                </a:cxn>
              </a:cxnLst>
              <a:rect l="T9" t="T10" r="T11" b="T12"/>
              <a:pathLst>
                <a:path w="21600" h="32884" fill="none" extrusionOk="0">
                  <a:moveTo>
                    <a:pt x="-1" y="0"/>
                  </a:moveTo>
                  <a:cubicBezTo>
                    <a:pt x="11929" y="0"/>
                    <a:pt x="21600" y="9670"/>
                    <a:pt x="21600" y="21600"/>
                  </a:cubicBezTo>
                  <a:cubicBezTo>
                    <a:pt x="21600" y="25582"/>
                    <a:pt x="20498" y="29488"/>
                    <a:pt x="18418" y="32884"/>
                  </a:cubicBezTo>
                </a:path>
                <a:path w="21600" h="32884" stroke="0" extrusionOk="0">
                  <a:moveTo>
                    <a:pt x="-1" y="0"/>
                  </a:moveTo>
                  <a:cubicBezTo>
                    <a:pt x="11929" y="0"/>
                    <a:pt x="21600" y="9670"/>
                    <a:pt x="21600" y="21600"/>
                  </a:cubicBezTo>
                  <a:cubicBezTo>
                    <a:pt x="21600" y="25582"/>
                    <a:pt x="20498" y="29488"/>
                    <a:pt x="18418" y="32884"/>
                  </a:cubicBezTo>
                  <a:lnTo>
                    <a:pt x="0" y="21600"/>
                  </a:lnTo>
                  <a:close/>
                </a:path>
              </a:pathLst>
            </a:custGeom>
            <a:noFill/>
            <a:ln w="9525">
              <a:solidFill>
                <a:srgbClr val="000000"/>
              </a:solidFill>
              <a:round/>
              <a:headEnd/>
              <a:tailEnd/>
            </a:ln>
          </p:spPr>
          <p:txBody>
            <a:bodyPr/>
            <a:lstStyle/>
            <a:p>
              <a:endParaRPr lang="en-US"/>
            </a:p>
          </p:txBody>
        </p:sp>
        <p:sp>
          <p:nvSpPr>
            <p:cNvPr id="28" name="Arc 133"/>
            <p:cNvSpPr>
              <a:spLocks/>
            </p:cNvSpPr>
            <p:nvPr/>
          </p:nvSpPr>
          <p:spPr bwMode="auto">
            <a:xfrm rot="19822197" flipH="1">
              <a:off x="4455" y="2496"/>
              <a:ext cx="201" cy="144"/>
            </a:xfrm>
            <a:custGeom>
              <a:avLst/>
              <a:gdLst>
                <a:gd name="T0" fmla="*/ 0 w 21600"/>
                <a:gd name="T1" fmla="*/ 0 h 21267"/>
                <a:gd name="T2" fmla="*/ 0 w 21600"/>
                <a:gd name="T3" fmla="*/ 0 h 21267"/>
                <a:gd name="T4" fmla="*/ 0 w 21600"/>
                <a:gd name="T5" fmla="*/ 0 h 21267"/>
                <a:gd name="T6" fmla="*/ 0 60000 65536"/>
                <a:gd name="T7" fmla="*/ 0 60000 65536"/>
                <a:gd name="T8" fmla="*/ 0 60000 65536"/>
                <a:gd name="T9" fmla="*/ 0 w 21600"/>
                <a:gd name="T10" fmla="*/ 0 h 21267"/>
                <a:gd name="T11" fmla="*/ 21600 w 21600"/>
                <a:gd name="T12" fmla="*/ 21267 h 21267"/>
              </a:gdLst>
              <a:ahLst/>
              <a:cxnLst>
                <a:cxn ang="T6">
                  <a:pos x="T0" y="T1"/>
                </a:cxn>
                <a:cxn ang="T7">
                  <a:pos x="T2" y="T3"/>
                </a:cxn>
                <a:cxn ang="T8">
                  <a:pos x="T4" y="T5"/>
                </a:cxn>
              </a:cxnLst>
              <a:rect l="T9" t="T10" r="T11" b="T12"/>
              <a:pathLst>
                <a:path w="21600" h="21267" fill="none" extrusionOk="0">
                  <a:moveTo>
                    <a:pt x="3777" y="-1"/>
                  </a:moveTo>
                  <a:cubicBezTo>
                    <a:pt x="14087" y="1831"/>
                    <a:pt x="21600" y="10794"/>
                    <a:pt x="21600" y="21267"/>
                  </a:cubicBezTo>
                </a:path>
                <a:path w="21600" h="21267" stroke="0" extrusionOk="0">
                  <a:moveTo>
                    <a:pt x="3777" y="-1"/>
                  </a:moveTo>
                  <a:cubicBezTo>
                    <a:pt x="14087" y="1831"/>
                    <a:pt x="21600" y="10794"/>
                    <a:pt x="21600" y="21267"/>
                  </a:cubicBezTo>
                  <a:lnTo>
                    <a:pt x="0" y="21267"/>
                  </a:lnTo>
                  <a:close/>
                </a:path>
              </a:pathLst>
            </a:custGeom>
            <a:noFill/>
            <a:ln w="9525">
              <a:solidFill>
                <a:srgbClr val="000000"/>
              </a:solidFill>
              <a:round/>
              <a:headEnd/>
              <a:tailEnd/>
            </a:ln>
          </p:spPr>
          <p:txBody>
            <a:bodyPr/>
            <a:lstStyle/>
            <a:p>
              <a:endParaRPr lang="en-US"/>
            </a:p>
          </p:txBody>
        </p:sp>
        <p:sp>
          <p:nvSpPr>
            <p:cNvPr id="29" name="Text Box 134"/>
            <p:cNvSpPr txBox="1">
              <a:spLocks noChangeArrowheads="1"/>
            </p:cNvSpPr>
            <p:nvPr/>
          </p:nvSpPr>
          <p:spPr bwMode="auto">
            <a:xfrm>
              <a:off x="3423" y="2657"/>
              <a:ext cx="660" cy="187"/>
            </a:xfrm>
            <a:prstGeom prst="rect">
              <a:avLst/>
            </a:prstGeom>
            <a:noFill/>
            <a:ln w="9525">
              <a:noFill/>
              <a:miter lim="800000"/>
              <a:headEnd/>
              <a:tailEnd/>
            </a:ln>
          </p:spPr>
          <p:txBody>
            <a:bodyPr/>
            <a:lstStyle/>
            <a:p>
              <a:r>
                <a:rPr lang="en-US" altLang="ja-JP" sz="2400" dirty="0" err="1">
                  <a:solidFill>
                    <a:srgbClr val="000000"/>
                  </a:solidFill>
                  <a:latin typeface="Times New Roman" pitchFamily="18" charset="0"/>
                  <a:ea typeface="MS Mincho" pitchFamily="49" charset="-128"/>
                </a:rPr>
                <a:t>dist</a:t>
              </a:r>
              <a:r>
                <a:rPr lang="en-US" altLang="ja-JP" sz="2400" baseline="-25000" dirty="0" err="1">
                  <a:solidFill>
                    <a:srgbClr val="000000"/>
                  </a:solidFill>
                  <a:latin typeface="Times New Roman" pitchFamily="18" charset="0"/>
                  <a:ea typeface="MS Mincho" pitchFamily="49" charset="-128"/>
                </a:rPr>
                <a:t>tree</a:t>
              </a:r>
              <a:endParaRPr lang="en-US" sz="2400" dirty="0">
                <a:solidFill>
                  <a:srgbClr val="000000"/>
                </a:solidFill>
              </a:endParaRPr>
            </a:p>
          </p:txBody>
        </p:sp>
        <p:sp>
          <p:nvSpPr>
            <p:cNvPr id="30" name="Line 135"/>
            <p:cNvSpPr>
              <a:spLocks noChangeShapeType="1"/>
            </p:cNvSpPr>
            <p:nvPr/>
          </p:nvSpPr>
          <p:spPr bwMode="auto">
            <a:xfrm>
              <a:off x="2568" y="2991"/>
              <a:ext cx="0" cy="750"/>
            </a:xfrm>
            <a:prstGeom prst="line">
              <a:avLst/>
            </a:prstGeom>
            <a:noFill/>
            <a:ln w="9525">
              <a:solidFill>
                <a:srgbClr val="000000"/>
              </a:solidFill>
              <a:round/>
              <a:headEnd/>
              <a:tailEnd/>
            </a:ln>
          </p:spPr>
          <p:txBody>
            <a:bodyPr/>
            <a:lstStyle/>
            <a:p>
              <a:endParaRPr lang="en-US"/>
            </a:p>
          </p:txBody>
        </p:sp>
        <p:sp>
          <p:nvSpPr>
            <p:cNvPr id="31" name="Line 136"/>
            <p:cNvSpPr>
              <a:spLocks noChangeShapeType="1"/>
            </p:cNvSpPr>
            <p:nvPr/>
          </p:nvSpPr>
          <p:spPr bwMode="auto">
            <a:xfrm>
              <a:off x="2505" y="2991"/>
              <a:ext cx="125" cy="0"/>
            </a:xfrm>
            <a:prstGeom prst="line">
              <a:avLst/>
            </a:prstGeom>
            <a:noFill/>
            <a:ln w="9525">
              <a:solidFill>
                <a:srgbClr val="000000"/>
              </a:solidFill>
              <a:round/>
              <a:headEnd/>
              <a:tailEnd/>
            </a:ln>
          </p:spPr>
          <p:txBody>
            <a:bodyPr/>
            <a:lstStyle/>
            <a:p>
              <a:endParaRPr lang="en-US"/>
            </a:p>
          </p:txBody>
        </p:sp>
        <p:sp>
          <p:nvSpPr>
            <p:cNvPr id="32" name="Line 137"/>
            <p:cNvSpPr>
              <a:spLocks noChangeShapeType="1"/>
            </p:cNvSpPr>
            <p:nvPr/>
          </p:nvSpPr>
          <p:spPr bwMode="auto">
            <a:xfrm>
              <a:off x="2505" y="3741"/>
              <a:ext cx="125" cy="0"/>
            </a:xfrm>
            <a:prstGeom prst="line">
              <a:avLst/>
            </a:prstGeom>
            <a:noFill/>
            <a:ln w="9525">
              <a:solidFill>
                <a:srgbClr val="000000"/>
              </a:solidFill>
              <a:round/>
              <a:headEnd/>
              <a:tailEnd/>
            </a:ln>
          </p:spPr>
          <p:txBody>
            <a:bodyPr/>
            <a:lstStyle/>
            <a:p>
              <a:endParaRPr lang="en-US"/>
            </a:p>
          </p:txBody>
        </p:sp>
        <p:sp>
          <p:nvSpPr>
            <p:cNvPr id="33" name="Text Box 138"/>
            <p:cNvSpPr txBox="1">
              <a:spLocks noChangeArrowheads="1"/>
            </p:cNvSpPr>
            <p:nvPr/>
          </p:nvSpPr>
          <p:spPr bwMode="auto">
            <a:xfrm>
              <a:off x="2568" y="3272"/>
              <a:ext cx="491" cy="281"/>
            </a:xfrm>
            <a:prstGeom prst="rect">
              <a:avLst/>
            </a:prstGeom>
            <a:noFill/>
            <a:ln w="9525">
              <a:noFill/>
              <a:miter lim="800000"/>
              <a:headEnd/>
              <a:tailEnd/>
            </a:ln>
          </p:spPr>
          <p:txBody>
            <a:bodyPr/>
            <a:lstStyle/>
            <a:p>
              <a:r>
                <a:rPr lang="en-US" altLang="ja-JP" sz="2400" dirty="0" err="1">
                  <a:solidFill>
                    <a:srgbClr val="000000"/>
                  </a:solidFill>
                  <a:latin typeface="Times New Roman" pitchFamily="18" charset="0"/>
                  <a:ea typeface="MS Mincho" pitchFamily="49" charset="-128"/>
                </a:rPr>
                <a:t>H</a:t>
              </a:r>
              <a:r>
                <a:rPr lang="en-US" altLang="ja-JP" sz="2400" baseline="-25000" dirty="0" err="1">
                  <a:solidFill>
                    <a:srgbClr val="000000"/>
                  </a:solidFill>
                  <a:latin typeface="Times New Roman" pitchFamily="18" charset="0"/>
                  <a:ea typeface="MS Mincho" pitchFamily="49" charset="-128"/>
                </a:rPr>
                <a:t>eye</a:t>
              </a:r>
              <a:endParaRPr lang="en-US" sz="2400" dirty="0">
                <a:solidFill>
                  <a:srgbClr val="000000"/>
                </a:solidFill>
              </a:endParaRPr>
            </a:p>
          </p:txBody>
        </p:sp>
      </p:grpSp>
    </p:spTree>
    <p:extLst>
      <p:ext uri="{BB962C8B-B14F-4D97-AF65-F5344CB8AC3E}">
        <p14:creationId xmlns:p14="http://schemas.microsoft.com/office/powerpoint/2010/main" val="39876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1073"/>
            <a:ext cx="12191999" cy="1909903"/>
          </a:xfrm>
        </p:spPr>
        <p:txBody>
          <a:bodyPr>
            <a:normAutofit/>
          </a:bodyPr>
          <a:lstStyle/>
          <a:p>
            <a:r>
              <a:rPr lang="de-DE" sz="4000" dirty="0"/>
              <a:t>Module </a:t>
            </a:r>
            <a:r>
              <a:rPr lang="en-US" sz="4000" dirty="0"/>
              <a:t>3: Forest Carbon Measurement and Monitoring </a:t>
            </a:r>
          </a:p>
        </p:txBody>
      </p:sp>
      <p:sp>
        <p:nvSpPr>
          <p:cNvPr id="3" name="Subtitle 2"/>
          <p:cNvSpPr>
            <a:spLocks noGrp="1"/>
          </p:cNvSpPr>
          <p:nvPr>
            <p:ph type="subTitle" idx="1"/>
          </p:nvPr>
        </p:nvSpPr>
        <p:spPr>
          <a:xfrm>
            <a:off x="1" y="3951671"/>
            <a:ext cx="12191998" cy="2334829"/>
          </a:xfrm>
        </p:spPr>
        <p:txBody>
          <a:bodyPr>
            <a:noAutofit/>
          </a:bodyPr>
          <a:lstStyle/>
          <a:p>
            <a:r>
              <a:rPr lang="de-DE" sz="2800" dirty="0"/>
              <a:t>SECTION III: 	</a:t>
            </a:r>
            <a:r>
              <a:rPr lang="en-US" sz="2800" dirty="0"/>
              <a:t>FOREST CARBON MEASUREMENT AND MONITORING METHODS</a:t>
            </a:r>
          </a:p>
          <a:p>
            <a:pPr>
              <a:lnSpc>
                <a:spcPct val="150000"/>
              </a:lnSpc>
            </a:pPr>
            <a:r>
              <a:rPr lang="en-US" sz="3200" dirty="0">
                <a:solidFill>
                  <a:srgbClr val="FFC000"/>
                </a:solidFill>
              </a:rPr>
              <a:t>3.4.	Forest Carbon Field Measurement Methods</a:t>
            </a:r>
          </a:p>
        </p:txBody>
      </p:sp>
    </p:spTree>
    <p:extLst>
      <p:ext uri="{BB962C8B-B14F-4D97-AF65-F5344CB8AC3E}">
        <p14:creationId xmlns:p14="http://schemas.microsoft.com/office/powerpoint/2010/main" val="1856673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for Tree Heights</a:t>
            </a:r>
          </a:p>
        </p:txBody>
      </p:sp>
      <p:sp>
        <p:nvSpPr>
          <p:cNvPr id="3" name="Content Placeholder 2"/>
          <p:cNvSpPr>
            <a:spLocks noGrp="1"/>
          </p:cNvSpPr>
          <p:nvPr>
            <p:ph idx="4294967295"/>
          </p:nvPr>
        </p:nvSpPr>
        <p:spPr>
          <a:xfrm>
            <a:off x="6165850" y="1600200"/>
            <a:ext cx="6026150" cy="4525963"/>
          </a:xfrm>
        </p:spPr>
        <p:txBody>
          <a:bodyPr>
            <a:normAutofit/>
          </a:bodyPr>
          <a:lstStyle/>
          <a:p>
            <a:r>
              <a:rPr lang="en-US" sz="2500" dirty="0" err="1"/>
              <a:t>Blume-leiss</a:t>
            </a:r>
            <a:r>
              <a:rPr lang="en-US" sz="2500" dirty="0"/>
              <a:t> hypsometer</a:t>
            </a:r>
          </a:p>
          <a:p>
            <a:endParaRPr lang="en-US" sz="2500" dirty="0"/>
          </a:p>
          <a:p>
            <a:endParaRPr lang="en-US" sz="2500" dirty="0"/>
          </a:p>
          <a:p>
            <a:r>
              <a:rPr lang="en-US" sz="2500" dirty="0"/>
              <a:t>Laser range finder</a:t>
            </a:r>
          </a:p>
          <a:p>
            <a:endParaRPr lang="en-US" sz="2500" dirty="0"/>
          </a:p>
          <a:p>
            <a:pPr marL="0" indent="0">
              <a:buNone/>
            </a:pPr>
            <a:endParaRPr lang="en-US" sz="2500" dirty="0"/>
          </a:p>
          <a:p>
            <a:r>
              <a:rPr lang="en-US" sz="2500" dirty="0"/>
              <a:t>Digital hypsometer</a:t>
            </a:r>
          </a:p>
          <a:p>
            <a:endParaRPr lang="en-US" sz="2500" dirty="0"/>
          </a:p>
        </p:txBody>
      </p:sp>
      <p:pic>
        <p:nvPicPr>
          <p:cNvPr id="1026" name="Picture 2" descr="https://www.baytekin.com.tr/yuklenen_dosyalar/Products/020712113812_Blume%20Leiss%20BL%206%20-%20B.jpg"/>
          <p:cNvPicPr>
            <a:picLocks noChangeAspect="1" noChangeArrowheads="1"/>
          </p:cNvPicPr>
          <p:nvPr/>
        </p:nvPicPr>
        <p:blipFill>
          <a:blip r:embed="rId3" cstate="print"/>
          <a:srcRect t="9143" b="10857"/>
          <a:stretch>
            <a:fillRect/>
          </a:stretch>
        </p:blipFill>
        <p:spPr bwMode="auto">
          <a:xfrm>
            <a:off x="1828800" y="1447800"/>
            <a:ext cx="2133600" cy="1706880"/>
          </a:xfrm>
          <a:prstGeom prst="rect">
            <a:avLst/>
          </a:prstGeom>
          <a:noFill/>
        </p:spPr>
      </p:pic>
      <p:pic>
        <p:nvPicPr>
          <p:cNvPr id="1028" name="Picture 4" descr="http://www.lasersales.com/images/Nikon/Rangefinders/8358.jpg"/>
          <p:cNvPicPr>
            <a:picLocks noChangeAspect="1" noChangeArrowheads="1"/>
          </p:cNvPicPr>
          <p:nvPr/>
        </p:nvPicPr>
        <p:blipFill>
          <a:blip r:embed="rId4" cstate="print"/>
          <a:srcRect/>
          <a:stretch>
            <a:fillRect/>
          </a:stretch>
        </p:blipFill>
        <p:spPr bwMode="auto">
          <a:xfrm>
            <a:off x="2209800" y="3124200"/>
            <a:ext cx="1524000" cy="1524000"/>
          </a:xfrm>
          <a:prstGeom prst="rect">
            <a:avLst/>
          </a:prstGeom>
          <a:noFill/>
        </p:spPr>
      </p:pic>
      <p:pic>
        <p:nvPicPr>
          <p:cNvPr id="1030" name="Picture 6" descr="http://www.bapequipmentstore.com/images/products/large_971_laseracehyspometer-500x500.jpg"/>
          <p:cNvPicPr>
            <a:picLocks noChangeAspect="1" noChangeArrowheads="1"/>
          </p:cNvPicPr>
          <p:nvPr/>
        </p:nvPicPr>
        <p:blipFill>
          <a:blip r:embed="rId5" cstate="print"/>
          <a:srcRect/>
          <a:stretch>
            <a:fillRect/>
          </a:stretch>
        </p:blipFill>
        <p:spPr bwMode="auto">
          <a:xfrm>
            <a:off x="2133600" y="4724400"/>
            <a:ext cx="1450976" cy="1450976"/>
          </a:xfrm>
          <a:prstGeom prst="rect">
            <a:avLst/>
          </a:prstGeom>
          <a:noFill/>
        </p:spPr>
      </p:pic>
    </p:spTree>
    <p:extLst>
      <p:ext uri="{BB962C8B-B14F-4D97-AF65-F5344CB8AC3E}">
        <p14:creationId xmlns:p14="http://schemas.microsoft.com/office/powerpoint/2010/main" val="163687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pPr marL="0" indent="0">
              <a:spcAft>
                <a:spcPts val="600"/>
              </a:spcAft>
              <a:buNone/>
            </a:pPr>
            <a:r>
              <a:rPr lang="en-US" b="1" dirty="0"/>
              <a:t>Saplings </a:t>
            </a:r>
          </a:p>
          <a:p>
            <a:pPr lvl="1">
              <a:spcAft>
                <a:spcPts val="600"/>
              </a:spcAft>
            </a:pPr>
            <a:r>
              <a:rPr lang="en-US" dirty="0"/>
              <a:t>Count number of saplings (trees less than 10 cm DBH and greater than 1.3 m height) in smallest nested tree plot</a:t>
            </a:r>
          </a:p>
          <a:p>
            <a:pPr marL="0" indent="0">
              <a:spcAft>
                <a:spcPts val="600"/>
              </a:spcAft>
              <a:buNone/>
            </a:pPr>
            <a:r>
              <a:rPr lang="en-US" b="1" dirty="0"/>
              <a:t>Palms</a:t>
            </a:r>
          </a:p>
          <a:p>
            <a:pPr lvl="1">
              <a:spcAft>
                <a:spcPts val="600"/>
              </a:spcAft>
            </a:pPr>
            <a:r>
              <a:rPr lang="en-US" dirty="0"/>
              <a:t>Measure height</a:t>
            </a:r>
          </a:p>
        </p:txBody>
      </p:sp>
      <p:sp>
        <p:nvSpPr>
          <p:cNvPr id="6" name="Content Placeholder 5"/>
          <p:cNvSpPr>
            <a:spLocks noGrp="1"/>
          </p:cNvSpPr>
          <p:nvPr>
            <p:ph sz="half" idx="2"/>
          </p:nvPr>
        </p:nvSpPr>
        <p:spPr/>
        <p:txBody>
          <a:bodyPr/>
          <a:lstStyle/>
          <a:p>
            <a:endParaRPr lang="en-US"/>
          </a:p>
        </p:txBody>
      </p:sp>
      <p:sp>
        <p:nvSpPr>
          <p:cNvPr id="4" name="Title 3"/>
          <p:cNvSpPr>
            <a:spLocks noGrp="1"/>
          </p:cNvSpPr>
          <p:nvPr>
            <p:ph type="title"/>
          </p:nvPr>
        </p:nvSpPr>
        <p:spPr/>
        <p:txBody>
          <a:bodyPr>
            <a:noAutofit/>
          </a:bodyPr>
          <a:lstStyle/>
          <a:p>
            <a:r>
              <a:rPr lang="en-US" sz="4000" dirty="0"/>
              <a:t>SOP Measurement of Trees: Special Cases</a:t>
            </a:r>
          </a:p>
        </p:txBody>
      </p:sp>
      <p:pic>
        <p:nvPicPr>
          <p:cNvPr id="43011" name="Picture 3" descr="C:\Users\Ainuddin\Desktop\palm-tree-tropical-rain-forest-canopy-australia-21630498.jpg"/>
          <p:cNvPicPr>
            <a:picLocks noChangeAspect="1" noChangeArrowheads="1"/>
          </p:cNvPicPr>
          <p:nvPr/>
        </p:nvPicPr>
        <p:blipFill>
          <a:blip r:embed="rId3" cstate="print"/>
          <a:srcRect/>
          <a:stretch>
            <a:fillRect/>
          </a:stretch>
        </p:blipFill>
        <p:spPr bwMode="auto">
          <a:xfrm>
            <a:off x="7108764" y="3889097"/>
            <a:ext cx="3102036" cy="2070044"/>
          </a:xfrm>
          <a:prstGeom prst="rect">
            <a:avLst/>
          </a:prstGeom>
          <a:noFill/>
        </p:spPr>
      </p:pic>
      <p:pic>
        <p:nvPicPr>
          <p:cNvPr id="4098" name="Picture 2" descr="http://d3thflcq1yqzn0.cloudfront.net/008778168_prevstill.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528" y="1371602"/>
            <a:ext cx="3152272" cy="2057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87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pPr marL="0" indent="0">
              <a:buNone/>
            </a:pPr>
            <a:r>
              <a:rPr lang="en-US" b="1" dirty="0"/>
              <a:t>Lianas</a:t>
            </a:r>
          </a:p>
          <a:p>
            <a:pPr lvl="1"/>
            <a:r>
              <a:rPr lang="en-US" dirty="0"/>
              <a:t>Only measure if significant portion of biomass</a:t>
            </a:r>
          </a:p>
          <a:p>
            <a:pPr lvl="1"/>
            <a:r>
              <a:rPr lang="en-US" dirty="0"/>
              <a:t>Measure DBH</a:t>
            </a:r>
          </a:p>
          <a:p>
            <a:pPr marL="0" indent="0">
              <a:buNone/>
            </a:pPr>
            <a:r>
              <a:rPr lang="en-US" b="1" dirty="0"/>
              <a:t>Bamboo</a:t>
            </a:r>
          </a:p>
          <a:p>
            <a:pPr lvl="1"/>
            <a:r>
              <a:rPr lang="en-US" dirty="0"/>
              <a:t>Measure height</a:t>
            </a:r>
          </a:p>
          <a:p>
            <a:pPr lvl="1"/>
            <a:r>
              <a:rPr lang="en-US" dirty="0"/>
              <a:t>Diameter N-S and E-W</a:t>
            </a:r>
          </a:p>
          <a:p>
            <a:pPr lvl="1"/>
            <a:r>
              <a:rPr lang="en-US" dirty="0"/>
              <a:t>Number of culms in patch</a:t>
            </a:r>
          </a:p>
        </p:txBody>
      </p:sp>
      <p:sp>
        <p:nvSpPr>
          <p:cNvPr id="2" name="Content Placeholder 1"/>
          <p:cNvSpPr>
            <a:spLocks noGrp="1"/>
          </p:cNvSpPr>
          <p:nvPr>
            <p:ph sz="half" idx="2"/>
          </p:nvPr>
        </p:nvSpPr>
        <p:spPr/>
        <p:txBody>
          <a:bodyPr/>
          <a:lstStyle/>
          <a:p>
            <a:endParaRPr lang="en-US"/>
          </a:p>
        </p:txBody>
      </p:sp>
      <p:sp>
        <p:nvSpPr>
          <p:cNvPr id="3" name="Title 2"/>
          <p:cNvSpPr>
            <a:spLocks noGrp="1"/>
          </p:cNvSpPr>
          <p:nvPr>
            <p:ph type="title"/>
          </p:nvPr>
        </p:nvSpPr>
        <p:spPr/>
        <p:txBody>
          <a:bodyPr>
            <a:normAutofit/>
          </a:bodyPr>
          <a:lstStyle/>
          <a:p>
            <a:r>
              <a:rPr lang="en-US" sz="4000" dirty="0"/>
              <a:t>SOP Measurement of Trees: Special Cases</a:t>
            </a:r>
          </a:p>
        </p:txBody>
      </p:sp>
      <p:pic>
        <p:nvPicPr>
          <p:cNvPr id="3074" name="Picture 2" descr="https://www.cwi.nl/system/files/rainfore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31363"/>
            <a:ext cx="2870218" cy="215266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images.harc.edu/Sites/GalvBayInvasives/Species/Photos/PHAU8_12370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290" y="3877057"/>
            <a:ext cx="2929128" cy="2034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209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spcAft>
                <a:spcPts val="600"/>
              </a:spcAft>
              <a:buNone/>
            </a:pPr>
            <a:r>
              <a:rPr lang="en-US" dirty="0"/>
              <a:t>Includes all above-ground vegetation not measured in tree plots or as saplings</a:t>
            </a:r>
          </a:p>
          <a:p>
            <a:pPr lvl="1">
              <a:spcAft>
                <a:spcPts val="600"/>
              </a:spcAft>
            </a:pPr>
            <a:r>
              <a:rPr lang="en-US" dirty="0"/>
              <a:t>Trees &lt; 1.3 m in height</a:t>
            </a:r>
          </a:p>
          <a:p>
            <a:pPr lvl="1">
              <a:spcAft>
                <a:spcPts val="600"/>
              </a:spcAft>
            </a:pPr>
            <a:r>
              <a:rPr lang="en-US" dirty="0"/>
              <a:t>Shrubs (if shrubs are large, may be measured separately)</a:t>
            </a:r>
          </a:p>
          <a:p>
            <a:pPr lvl="1">
              <a:spcAft>
                <a:spcPts val="600"/>
              </a:spcAft>
            </a:pPr>
            <a:r>
              <a:rPr lang="en-US" dirty="0"/>
              <a:t>Grasses</a:t>
            </a:r>
          </a:p>
          <a:p>
            <a:pPr lvl="1">
              <a:spcAft>
                <a:spcPts val="600"/>
              </a:spcAft>
            </a:pPr>
            <a:r>
              <a:rPr lang="en-US" dirty="0"/>
              <a:t>Herbaceous plants</a:t>
            </a:r>
          </a:p>
          <a:p>
            <a:pPr marL="0" indent="0">
              <a:spcAft>
                <a:spcPts val="600"/>
              </a:spcAft>
              <a:buNone/>
            </a:pPr>
            <a:r>
              <a:rPr lang="en-US" dirty="0"/>
              <a:t>Measured by cutting and weighing vegetation within a “clip plot” </a:t>
            </a:r>
          </a:p>
          <a:p>
            <a:pPr marL="0" indent="0">
              <a:spcAft>
                <a:spcPts val="600"/>
              </a:spcAft>
              <a:buNone/>
            </a:pPr>
            <a:endParaRPr lang="en-US" dirty="0"/>
          </a:p>
        </p:txBody>
      </p:sp>
      <p:sp>
        <p:nvSpPr>
          <p:cNvPr id="4" name="Title 3"/>
          <p:cNvSpPr>
            <a:spLocks noGrp="1"/>
          </p:cNvSpPr>
          <p:nvPr>
            <p:ph type="title"/>
          </p:nvPr>
        </p:nvSpPr>
        <p:spPr>
          <a:noFill/>
        </p:spPr>
        <p:txBody>
          <a:bodyPr>
            <a:normAutofit/>
          </a:bodyPr>
          <a:lstStyle/>
          <a:p>
            <a:r>
              <a:rPr lang="en-US" sz="3400" dirty="0"/>
              <a:t>SOP Measurement of Herbaceous and </a:t>
            </a:r>
            <a:br>
              <a:rPr lang="en-US" sz="3400" dirty="0"/>
            </a:br>
            <a:r>
              <a:rPr lang="en-US" sz="3400" dirty="0"/>
              <a:t>Non-tree Woody Vegetation</a:t>
            </a:r>
          </a:p>
        </p:txBody>
      </p:sp>
    </p:spTree>
    <p:extLst>
      <p:ext uri="{BB962C8B-B14F-4D97-AF65-F5344CB8AC3E}">
        <p14:creationId xmlns:p14="http://schemas.microsoft.com/office/powerpoint/2010/main" val="193390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en-US" sz="2500" dirty="0"/>
              <a:t>Create sampling frame using stiff, long lasting material (e.g. PVC pipe)</a:t>
            </a:r>
          </a:p>
          <a:p>
            <a:pPr>
              <a:spcAft>
                <a:spcPts val="600"/>
              </a:spcAft>
            </a:pPr>
            <a:r>
              <a:rPr lang="en-US" sz="2500" dirty="0"/>
              <a:t>Frame needs to be able to open up to place around vegetation – DO NOT GLUE TOGETHER</a:t>
            </a:r>
          </a:p>
          <a:p>
            <a:pPr>
              <a:spcAft>
                <a:spcPts val="600"/>
              </a:spcAft>
            </a:pPr>
            <a:r>
              <a:rPr lang="en-US" sz="2500" dirty="0"/>
              <a:t>Clip plot can be square or circular</a:t>
            </a:r>
          </a:p>
          <a:p>
            <a:pPr marL="0" indent="0">
              <a:spcAft>
                <a:spcPts val="600"/>
              </a:spcAft>
              <a:buNone/>
            </a:pPr>
            <a:endParaRPr lang="en-US" sz="2500" dirty="0"/>
          </a:p>
        </p:txBody>
      </p:sp>
      <p:sp>
        <p:nvSpPr>
          <p:cNvPr id="4" name="Title 3"/>
          <p:cNvSpPr>
            <a:spLocks noGrp="1"/>
          </p:cNvSpPr>
          <p:nvPr>
            <p:ph type="title"/>
          </p:nvPr>
        </p:nvSpPr>
        <p:spPr/>
        <p:txBody>
          <a:bodyPr>
            <a:normAutofit/>
          </a:bodyPr>
          <a:lstStyle/>
          <a:p>
            <a:r>
              <a:rPr lang="en-US" dirty="0"/>
              <a:t>Measurement of Non-tree Pools</a:t>
            </a:r>
          </a:p>
        </p:txBody>
      </p:sp>
      <p:pic>
        <p:nvPicPr>
          <p:cNvPr id="6" name="Picture 5" descr="clipplot"/>
          <p:cNvPicPr>
            <a:picLocks noChangeAspect="1" noChangeArrowheads="1"/>
          </p:cNvPicPr>
          <p:nvPr/>
        </p:nvPicPr>
        <p:blipFill rotWithShape="1">
          <a:blip r:embed="rId3" cstate="print"/>
          <a:srcRect r="22604"/>
          <a:stretch/>
        </p:blipFill>
        <p:spPr bwMode="auto">
          <a:xfrm>
            <a:off x="2971801" y="4244775"/>
            <a:ext cx="2649187" cy="2222500"/>
          </a:xfrm>
          <a:prstGeom prst="rect">
            <a:avLst/>
          </a:prstGeom>
          <a:noFill/>
          <a:ln w="9525">
            <a:noFill/>
            <a:miter lim="800000"/>
            <a:headEnd/>
            <a:tailEnd/>
          </a:ln>
        </p:spPr>
      </p:pic>
      <p:pic>
        <p:nvPicPr>
          <p:cNvPr id="7" name="Picture 10"/>
          <p:cNvPicPr>
            <a:picLocks noChangeAspect="1" noChangeArrowheads="1"/>
          </p:cNvPicPr>
          <p:nvPr/>
        </p:nvPicPr>
        <p:blipFill>
          <a:blip r:embed="rId4" cstate="print"/>
          <a:srcRect/>
          <a:stretch>
            <a:fillRect/>
          </a:stretch>
        </p:blipFill>
        <p:spPr bwMode="auto">
          <a:xfrm>
            <a:off x="6781800" y="4211213"/>
            <a:ext cx="2286000" cy="2273211"/>
          </a:xfrm>
          <a:prstGeom prst="rect">
            <a:avLst/>
          </a:prstGeom>
          <a:noFill/>
          <a:ln w="9525" algn="ctr">
            <a:noFill/>
            <a:miter lim="800000"/>
            <a:headEnd/>
            <a:tailEnd/>
          </a:ln>
        </p:spPr>
      </p:pic>
    </p:spTree>
    <p:extLst>
      <p:ext uri="{BB962C8B-B14F-4D97-AF65-F5344CB8AC3E}">
        <p14:creationId xmlns:p14="http://schemas.microsoft.com/office/powerpoint/2010/main" val="313705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a:spcAft>
                <a:spcPts val="600"/>
              </a:spcAft>
            </a:pPr>
            <a:r>
              <a:rPr lang="en-US" sz="2400" dirty="0"/>
              <a:t>Clip all live vegetation originating in the plot at ground level</a:t>
            </a:r>
          </a:p>
          <a:p>
            <a:pPr>
              <a:spcAft>
                <a:spcPts val="600"/>
              </a:spcAft>
            </a:pPr>
            <a:r>
              <a:rPr lang="en-US" sz="2400" dirty="0"/>
              <a:t>Place vegetation on plastic sheet</a:t>
            </a:r>
          </a:p>
          <a:p>
            <a:pPr>
              <a:spcAft>
                <a:spcPts val="600"/>
              </a:spcAft>
            </a:pPr>
            <a:r>
              <a:rPr lang="en-US" sz="2400" dirty="0"/>
              <a:t>Weigh clipped vegetation</a:t>
            </a:r>
          </a:p>
          <a:p>
            <a:pPr>
              <a:spcAft>
                <a:spcPts val="600"/>
              </a:spcAft>
            </a:pPr>
            <a:r>
              <a:rPr lang="en-US" sz="2400" dirty="0"/>
              <a:t>At next sampling period, measure in different location</a:t>
            </a:r>
          </a:p>
          <a:p>
            <a:pPr marL="0" indent="0">
              <a:buNone/>
            </a:pPr>
            <a:endParaRPr lang="en-US" dirty="0"/>
          </a:p>
        </p:txBody>
      </p:sp>
      <p:sp>
        <p:nvSpPr>
          <p:cNvPr id="2" name="Content Placeholder 1"/>
          <p:cNvSpPr>
            <a:spLocks noGrp="1"/>
          </p:cNvSpPr>
          <p:nvPr>
            <p:ph sz="half" idx="2"/>
          </p:nvPr>
        </p:nvSpPr>
        <p:spPr/>
        <p:txBody>
          <a:bodyPr/>
          <a:lstStyle/>
          <a:p>
            <a:endParaRPr lang="en-US"/>
          </a:p>
        </p:txBody>
      </p:sp>
      <p:sp>
        <p:nvSpPr>
          <p:cNvPr id="4" name="Title 3"/>
          <p:cNvSpPr>
            <a:spLocks noGrp="1"/>
          </p:cNvSpPr>
          <p:nvPr>
            <p:ph type="title"/>
          </p:nvPr>
        </p:nvSpPr>
        <p:spPr/>
        <p:txBody>
          <a:bodyPr>
            <a:normAutofit/>
          </a:bodyPr>
          <a:lstStyle/>
          <a:p>
            <a:r>
              <a:rPr lang="en-US" dirty="0"/>
              <a:t>Measurement of Non-tree Pools</a:t>
            </a:r>
          </a:p>
        </p:txBody>
      </p:sp>
      <p:pic>
        <p:nvPicPr>
          <p:cNvPr id="6" name="Picture 5"/>
          <p:cNvPicPr>
            <a:picLocks noChangeAspect="1" noChangeArrowheads="1"/>
          </p:cNvPicPr>
          <p:nvPr/>
        </p:nvPicPr>
        <p:blipFill>
          <a:blip r:embed="rId3" cstate="print"/>
          <a:srcRect/>
          <a:stretch>
            <a:fillRect/>
          </a:stretch>
        </p:blipFill>
        <p:spPr bwMode="auto">
          <a:xfrm>
            <a:off x="6324601" y="1847089"/>
            <a:ext cx="3959539" cy="3700463"/>
          </a:xfrm>
          <a:prstGeom prst="rect">
            <a:avLst/>
          </a:prstGeom>
          <a:noFill/>
          <a:ln w="9525" algn="ctr">
            <a:noFill/>
            <a:miter lim="800000"/>
            <a:headEnd/>
            <a:tailEnd/>
          </a:ln>
        </p:spPr>
      </p:pic>
    </p:spTree>
    <p:extLst>
      <p:ext uri="{BB962C8B-B14F-4D97-AF65-F5344CB8AC3E}">
        <p14:creationId xmlns:p14="http://schemas.microsoft.com/office/powerpoint/2010/main" val="387890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Autofit/>
          </a:bodyPr>
          <a:lstStyle/>
          <a:p>
            <a:pPr>
              <a:spcAft>
                <a:spcPts val="600"/>
              </a:spcAft>
            </a:pPr>
            <a:r>
              <a:rPr lang="en-US" sz="2400" dirty="0"/>
              <a:t>Collect subsample and place in paper/cloth bag</a:t>
            </a:r>
          </a:p>
          <a:p>
            <a:pPr>
              <a:spcAft>
                <a:spcPts val="600"/>
              </a:spcAft>
            </a:pPr>
            <a:r>
              <a:rPr lang="en-US" sz="2400" dirty="0"/>
              <a:t>Repeat for remaining sampling frames in plot</a:t>
            </a:r>
          </a:p>
          <a:p>
            <a:pPr>
              <a:spcAft>
                <a:spcPts val="600"/>
              </a:spcAft>
            </a:pPr>
            <a:r>
              <a:rPr lang="en-US" sz="2400" dirty="0"/>
              <a:t>Combine all the subsamples in ONE bag</a:t>
            </a:r>
          </a:p>
          <a:p>
            <a:pPr>
              <a:spcAft>
                <a:spcPts val="600"/>
              </a:spcAft>
            </a:pPr>
            <a:r>
              <a:rPr lang="en-US" sz="2400" dirty="0"/>
              <a:t>Dry subsample to constant mass in laboratory </a:t>
            </a:r>
          </a:p>
          <a:p>
            <a:pPr>
              <a:spcAft>
                <a:spcPts val="600"/>
              </a:spcAft>
            </a:pPr>
            <a:r>
              <a:rPr lang="en-US" sz="2400" dirty="0"/>
              <a:t>Use constant mass to estimate dry weight of all non-tree vegetation in sampling frame</a:t>
            </a:r>
          </a:p>
          <a:p>
            <a:pPr>
              <a:spcAft>
                <a:spcPts val="600"/>
              </a:spcAft>
            </a:pPr>
            <a:endParaRPr lang="en-US" sz="2400" dirty="0"/>
          </a:p>
        </p:txBody>
      </p:sp>
      <p:sp>
        <p:nvSpPr>
          <p:cNvPr id="2" name="Content Placeholder 1"/>
          <p:cNvSpPr>
            <a:spLocks noGrp="1"/>
          </p:cNvSpPr>
          <p:nvPr>
            <p:ph sz="half" idx="2"/>
          </p:nvPr>
        </p:nvSpPr>
        <p:spPr/>
        <p:txBody>
          <a:bodyPr/>
          <a:lstStyle/>
          <a:p>
            <a:endParaRPr lang="en-US"/>
          </a:p>
        </p:txBody>
      </p:sp>
      <p:sp>
        <p:nvSpPr>
          <p:cNvPr id="4" name="Title 3"/>
          <p:cNvSpPr>
            <a:spLocks noGrp="1"/>
          </p:cNvSpPr>
          <p:nvPr>
            <p:ph type="title"/>
          </p:nvPr>
        </p:nvSpPr>
        <p:spPr/>
        <p:txBody>
          <a:bodyPr>
            <a:normAutofit/>
          </a:bodyPr>
          <a:lstStyle/>
          <a:p>
            <a:r>
              <a:rPr lang="en-US" dirty="0"/>
              <a:t>Measurement of Non-tree Pools</a:t>
            </a:r>
          </a:p>
        </p:txBody>
      </p:sp>
      <p:pic>
        <p:nvPicPr>
          <p:cNvPr id="7" name="Picture 4"/>
          <p:cNvPicPr>
            <a:picLocks noChangeAspect="1" noChangeArrowheads="1"/>
          </p:cNvPicPr>
          <p:nvPr/>
        </p:nvPicPr>
        <p:blipFill>
          <a:blip r:embed="rId3" cstate="print"/>
          <a:srcRect/>
          <a:stretch>
            <a:fillRect/>
          </a:stretch>
        </p:blipFill>
        <p:spPr bwMode="auto">
          <a:xfrm>
            <a:off x="6858001" y="1808667"/>
            <a:ext cx="3251193" cy="4602163"/>
          </a:xfrm>
          <a:prstGeom prst="rect">
            <a:avLst/>
          </a:prstGeom>
          <a:noFill/>
          <a:ln w="9525" algn="ctr">
            <a:noFill/>
            <a:miter lim="800000"/>
            <a:headEnd/>
            <a:tailEnd/>
          </a:ln>
        </p:spPr>
      </p:pic>
    </p:spTree>
    <p:extLst>
      <p:ext uri="{BB962C8B-B14F-4D97-AF65-F5344CB8AC3E}">
        <p14:creationId xmlns:p14="http://schemas.microsoft.com/office/powerpoint/2010/main" val="65532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nSpc>
                <a:spcPct val="130000"/>
              </a:lnSpc>
              <a:spcAft>
                <a:spcPts val="600"/>
              </a:spcAft>
              <a:buNone/>
            </a:pPr>
            <a:r>
              <a:rPr lang="en-US" b="1" dirty="0"/>
              <a:t>Shrubs</a:t>
            </a:r>
          </a:p>
          <a:p>
            <a:pPr lvl="1">
              <a:lnSpc>
                <a:spcPct val="130000"/>
              </a:lnSpc>
              <a:spcAft>
                <a:spcPts val="600"/>
              </a:spcAft>
            </a:pPr>
            <a:r>
              <a:rPr lang="en-US" dirty="0"/>
              <a:t>Where shrubs are small and not a dominant component of biomass, shrub vegetation can be included in non-tree vegetation plots</a:t>
            </a:r>
          </a:p>
          <a:p>
            <a:pPr lvl="1">
              <a:lnSpc>
                <a:spcPct val="130000"/>
              </a:lnSpc>
              <a:spcAft>
                <a:spcPts val="600"/>
              </a:spcAft>
            </a:pPr>
            <a:r>
              <a:rPr lang="en-US" dirty="0"/>
              <a:t>Where shrubs are larger or make up a dominant component of biomass </a:t>
            </a:r>
          </a:p>
          <a:p>
            <a:pPr lvl="2">
              <a:lnSpc>
                <a:spcPct val="130000"/>
              </a:lnSpc>
              <a:spcAft>
                <a:spcPts val="600"/>
              </a:spcAft>
            </a:pPr>
            <a:r>
              <a:rPr lang="en-US" dirty="0" err="1"/>
              <a:t>Allometric</a:t>
            </a:r>
            <a:r>
              <a:rPr lang="en-US" dirty="0"/>
              <a:t> equations can be used to estimate biomass of individual shrubs in plot</a:t>
            </a:r>
          </a:p>
          <a:p>
            <a:pPr lvl="2">
              <a:lnSpc>
                <a:spcPct val="130000"/>
              </a:lnSpc>
              <a:spcAft>
                <a:spcPts val="600"/>
              </a:spcAft>
            </a:pPr>
            <a:r>
              <a:rPr lang="en-US" dirty="0"/>
              <a:t>Shrub parameters measured (e.g. diameter, height) depend on required inputs to </a:t>
            </a:r>
            <a:r>
              <a:rPr lang="en-US" dirty="0" err="1"/>
              <a:t>allometric</a:t>
            </a:r>
            <a:r>
              <a:rPr lang="en-US" dirty="0"/>
              <a:t> equation selected</a:t>
            </a:r>
          </a:p>
        </p:txBody>
      </p:sp>
      <p:sp>
        <p:nvSpPr>
          <p:cNvPr id="4" name="Title 3"/>
          <p:cNvSpPr>
            <a:spLocks noGrp="1"/>
          </p:cNvSpPr>
          <p:nvPr>
            <p:ph type="title"/>
          </p:nvPr>
        </p:nvSpPr>
        <p:spPr>
          <a:noFill/>
        </p:spPr>
        <p:txBody>
          <a:bodyPr>
            <a:normAutofit/>
          </a:bodyPr>
          <a:lstStyle/>
          <a:p>
            <a:r>
              <a:rPr lang="en-US" dirty="0"/>
              <a:t>SOP Measurement of Non-tree Pools</a:t>
            </a:r>
          </a:p>
        </p:txBody>
      </p:sp>
    </p:spTree>
    <p:extLst>
      <p:ext uri="{BB962C8B-B14F-4D97-AF65-F5344CB8AC3E}">
        <p14:creationId xmlns:p14="http://schemas.microsoft.com/office/powerpoint/2010/main" val="232411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Litter is all the dead organic material on top of the mineral soil </a:t>
            </a:r>
          </a:p>
          <a:p>
            <a:pPr lvl="1"/>
            <a:r>
              <a:rPr lang="en-US"/>
              <a:t>Some of this material will still be recognizable (dead leaves, twigs, dead grasses, and small branches) and some will be unidentifiable decomposed fragments of organic material</a:t>
            </a:r>
          </a:p>
          <a:p>
            <a:pPr lvl="1"/>
            <a:r>
              <a:rPr lang="en-US"/>
              <a:t>Note that dead wood with a diameter &lt; 10 cm is included in the litter layer (not fallen dead wood pool)</a:t>
            </a:r>
            <a:endParaRPr lang="en-US" dirty="0"/>
          </a:p>
        </p:txBody>
      </p:sp>
      <p:sp>
        <p:nvSpPr>
          <p:cNvPr id="4" name="Title 3"/>
          <p:cNvSpPr>
            <a:spLocks noGrp="1"/>
          </p:cNvSpPr>
          <p:nvPr>
            <p:ph type="title"/>
          </p:nvPr>
        </p:nvSpPr>
        <p:spPr/>
        <p:txBody>
          <a:bodyPr/>
          <a:lstStyle/>
          <a:p>
            <a:r>
              <a:rPr lang="en-US" dirty="0"/>
              <a:t>Measurement of Litter</a:t>
            </a:r>
          </a:p>
        </p:txBody>
      </p:sp>
    </p:spTree>
    <p:extLst>
      <p:ext uri="{BB962C8B-B14F-4D97-AF65-F5344CB8AC3E}">
        <p14:creationId xmlns:p14="http://schemas.microsoft.com/office/powerpoint/2010/main" val="3587521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spcAft>
                <a:spcPts val="600"/>
              </a:spcAft>
            </a:pPr>
            <a:r>
              <a:rPr lang="en-US" sz="2400" dirty="0"/>
              <a:t>Location of plots can be same location as non-tree biomass</a:t>
            </a:r>
          </a:p>
          <a:p>
            <a:pPr>
              <a:spcAft>
                <a:spcPts val="600"/>
              </a:spcAft>
            </a:pPr>
            <a:r>
              <a:rPr lang="en-US" sz="2400" dirty="0"/>
              <a:t>Number of plots can be same as non-tree biomass or in proportion to number of tree plots</a:t>
            </a:r>
          </a:p>
          <a:p>
            <a:pPr>
              <a:spcAft>
                <a:spcPts val="600"/>
              </a:spcAft>
            </a:pPr>
            <a:r>
              <a:rPr lang="en-US" sz="2400" dirty="0"/>
              <a:t>Use non-tree biomass sampling frame to delineate area</a:t>
            </a:r>
          </a:p>
          <a:p>
            <a:pPr>
              <a:spcAft>
                <a:spcPts val="600"/>
              </a:spcAft>
            </a:pPr>
            <a:r>
              <a:rPr lang="en-US" sz="2400" dirty="0"/>
              <a:t>At next sampling period, measure in different location</a:t>
            </a:r>
          </a:p>
        </p:txBody>
      </p:sp>
      <p:sp>
        <p:nvSpPr>
          <p:cNvPr id="4" name="Title 3"/>
          <p:cNvSpPr>
            <a:spLocks noGrp="1"/>
          </p:cNvSpPr>
          <p:nvPr>
            <p:ph type="title"/>
          </p:nvPr>
        </p:nvSpPr>
        <p:spPr/>
        <p:txBody>
          <a:bodyPr/>
          <a:lstStyle/>
          <a:p>
            <a:r>
              <a:rPr lang="en-US" dirty="0"/>
              <a:t>Measurement of Litter</a:t>
            </a:r>
          </a:p>
        </p:txBody>
      </p:sp>
      <p:pic>
        <p:nvPicPr>
          <p:cNvPr id="6" name="Picture 5" descr="Clipplot"/>
          <p:cNvPicPr>
            <a:picLocks noChangeAspect="1" noChangeArrowheads="1"/>
          </p:cNvPicPr>
          <p:nvPr/>
        </p:nvPicPr>
        <p:blipFill>
          <a:blip r:embed="rId3" cstate="print"/>
          <a:srcRect/>
          <a:stretch>
            <a:fillRect/>
          </a:stretch>
        </p:blipFill>
        <p:spPr bwMode="auto">
          <a:xfrm>
            <a:off x="2403764" y="4307629"/>
            <a:ext cx="3124200" cy="2343150"/>
          </a:xfrm>
          <a:prstGeom prst="rect">
            <a:avLst/>
          </a:prstGeom>
          <a:noFill/>
          <a:ln w="9525">
            <a:noFill/>
            <a:miter lim="800000"/>
            <a:headEnd/>
            <a:tailEnd/>
          </a:ln>
        </p:spPr>
      </p:pic>
      <p:pic>
        <p:nvPicPr>
          <p:cNvPr id="7" name="Picture 4" descr="clipplot"/>
          <p:cNvPicPr>
            <a:picLocks noChangeAspect="1" noChangeArrowheads="1"/>
          </p:cNvPicPr>
          <p:nvPr/>
        </p:nvPicPr>
        <p:blipFill rotWithShape="1">
          <a:blip r:embed="rId4" cstate="print"/>
          <a:srcRect r="14225"/>
          <a:stretch/>
        </p:blipFill>
        <p:spPr bwMode="auto">
          <a:xfrm>
            <a:off x="6301840" y="4275639"/>
            <a:ext cx="3137291" cy="2375140"/>
          </a:xfrm>
          <a:prstGeom prst="rect">
            <a:avLst/>
          </a:prstGeom>
          <a:noFill/>
          <a:ln w="9525">
            <a:noFill/>
            <a:miter lim="800000"/>
            <a:headEnd/>
            <a:tailEnd/>
          </a:ln>
        </p:spPr>
      </p:pic>
    </p:spTree>
    <p:extLst>
      <p:ext uri="{BB962C8B-B14F-4D97-AF65-F5344CB8AC3E}">
        <p14:creationId xmlns:p14="http://schemas.microsoft.com/office/powerpoint/2010/main" val="412700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50331"/>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t>2.1.	Overview of Forest Carbon Pools (Stocks)</a:t>
            </a:r>
          </a:p>
          <a:p>
            <a:pPr lvl="1">
              <a:lnSpc>
                <a:spcPct val="105000"/>
              </a:lnSpc>
            </a:pPr>
            <a:r>
              <a:rPr lang="en-US" sz="2000" dirty="0"/>
              <a:t>2.2.	Land Use, Land Use Change, and Forestry (</a:t>
            </a:r>
            <a:r>
              <a:rPr lang="en-US" sz="2000" dirty="0" err="1"/>
              <a:t>LULUCF</a:t>
            </a:r>
            <a:r>
              <a:rPr lang="en-US" sz="2000" dirty="0"/>
              <a:t>)</a:t>
            </a:r>
          </a:p>
          <a:p>
            <a:pPr lvl="1">
              <a:lnSpc>
                <a:spcPct val="105000"/>
              </a:lnSpc>
            </a:pPr>
            <a:r>
              <a:rPr lang="en-US" sz="2000" dirty="0"/>
              <a:t>2.3.	IPCC Guidelines for Forest Carbon Measurement and Monitoring</a:t>
            </a:r>
          </a:p>
          <a:p>
            <a:pPr lvl="1">
              <a:lnSpc>
                <a:spcPct val="105000"/>
              </a:lnSpc>
            </a:pPr>
            <a:r>
              <a:rPr lang="en-US" sz="2000" dirty="0"/>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t>3.1.	Overview of Forest Carbon Measurement and Monitoring</a:t>
            </a:r>
          </a:p>
          <a:p>
            <a:pPr lvl="1">
              <a:lnSpc>
                <a:spcPct val="105000"/>
              </a:lnSpc>
            </a:pPr>
            <a:r>
              <a:rPr lang="en-US" sz="2000" dirty="0"/>
              <a:t>3.2.	Quality Assurance and Quality Control (QA/QC)</a:t>
            </a:r>
          </a:p>
          <a:p>
            <a:pPr lvl="1">
              <a:lnSpc>
                <a:spcPct val="105000"/>
              </a:lnSpc>
            </a:pPr>
            <a:r>
              <a:rPr lang="en-US" sz="2000" dirty="0"/>
              <a:t>3.3.	Field Sampling Design Methods</a:t>
            </a:r>
          </a:p>
          <a:p>
            <a:pPr lvl="1">
              <a:lnSpc>
                <a:spcPct val="105000"/>
              </a:lnSpc>
            </a:pPr>
            <a:r>
              <a:rPr lang="en-US" sz="2000" b="1" dirty="0">
                <a:solidFill>
                  <a:srgbClr val="FF0000"/>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5242425"/>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4058488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en-US" sz="2400" dirty="0"/>
              <a:t>After cutting away the non-tree vegetation, collect all litter inside the frame</a:t>
            </a:r>
          </a:p>
          <a:p>
            <a:pPr>
              <a:spcAft>
                <a:spcPts val="600"/>
              </a:spcAft>
            </a:pPr>
            <a:r>
              <a:rPr lang="en-US" sz="2400" dirty="0"/>
              <a:t>Weigh litter in the field (fresh weight)</a:t>
            </a:r>
          </a:p>
          <a:p>
            <a:pPr>
              <a:spcAft>
                <a:spcPts val="600"/>
              </a:spcAft>
            </a:pPr>
            <a:r>
              <a:rPr lang="en-US" sz="2400" dirty="0"/>
              <a:t>Collect a subsample and place in paper/cloth bag</a:t>
            </a:r>
          </a:p>
          <a:p>
            <a:pPr>
              <a:spcAft>
                <a:spcPts val="600"/>
              </a:spcAft>
            </a:pPr>
            <a:r>
              <a:rPr lang="en-US" sz="2400" dirty="0"/>
              <a:t>Repeat for all the remaining sampling frames in plot</a:t>
            </a:r>
          </a:p>
          <a:p>
            <a:pPr>
              <a:spcAft>
                <a:spcPts val="600"/>
              </a:spcAft>
            </a:pPr>
            <a:r>
              <a:rPr lang="en-US" sz="2400" dirty="0"/>
              <a:t>Put all subsamples in ONE bag</a:t>
            </a:r>
          </a:p>
          <a:p>
            <a:pPr>
              <a:spcAft>
                <a:spcPts val="600"/>
              </a:spcAft>
            </a:pPr>
            <a:r>
              <a:rPr lang="en-US" sz="2400" dirty="0"/>
              <a:t>Dry subsample to constant mass and use dry weight to fresh weight ratio to estimate dry weight of all litter in sampling frame</a:t>
            </a:r>
          </a:p>
          <a:p>
            <a:pPr marL="0" indent="0">
              <a:spcAft>
                <a:spcPts val="600"/>
              </a:spcAft>
              <a:buNone/>
            </a:pPr>
            <a:endParaRPr lang="en-US" sz="2400" dirty="0"/>
          </a:p>
        </p:txBody>
      </p:sp>
      <p:sp>
        <p:nvSpPr>
          <p:cNvPr id="4" name="Title 3"/>
          <p:cNvSpPr>
            <a:spLocks noGrp="1"/>
          </p:cNvSpPr>
          <p:nvPr>
            <p:ph type="title"/>
          </p:nvPr>
        </p:nvSpPr>
        <p:spPr/>
        <p:txBody>
          <a:bodyPr/>
          <a:lstStyle/>
          <a:p>
            <a:r>
              <a:rPr lang="en-US" dirty="0"/>
              <a:t>Measurement of Litter</a:t>
            </a:r>
          </a:p>
        </p:txBody>
      </p:sp>
    </p:spTree>
    <p:extLst>
      <p:ext uri="{BB962C8B-B14F-4D97-AF65-F5344CB8AC3E}">
        <p14:creationId xmlns:p14="http://schemas.microsoft.com/office/powerpoint/2010/main" val="247188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spcAft>
                <a:spcPts val="600"/>
              </a:spcAft>
              <a:buNone/>
            </a:pPr>
            <a:r>
              <a:rPr lang="en-US" dirty="0"/>
              <a:t>Two measurement approaches for two types of dead wood:</a:t>
            </a:r>
          </a:p>
          <a:p>
            <a:pPr lvl="1">
              <a:spcAft>
                <a:spcPts val="600"/>
              </a:spcAft>
            </a:pPr>
            <a:r>
              <a:rPr lang="en-US" dirty="0"/>
              <a:t>Standing dead trees</a:t>
            </a:r>
          </a:p>
          <a:p>
            <a:pPr lvl="1">
              <a:spcAft>
                <a:spcPts val="600"/>
              </a:spcAft>
            </a:pPr>
            <a:r>
              <a:rPr lang="en-US" dirty="0"/>
              <a:t>Fallen dead wood</a:t>
            </a:r>
          </a:p>
          <a:p>
            <a:pPr>
              <a:spcAft>
                <a:spcPts val="600"/>
              </a:spcAft>
            </a:pPr>
            <a:r>
              <a:rPr lang="en-US" dirty="0"/>
              <a:t>Estimation of dead wood density is needed for both methods</a:t>
            </a:r>
          </a:p>
          <a:p>
            <a:pPr>
              <a:spcAft>
                <a:spcPts val="600"/>
              </a:spcAft>
            </a:pPr>
            <a:r>
              <a:rPr lang="en-US" dirty="0"/>
              <a:t>Use dead wood density to calculate biomass</a:t>
            </a:r>
          </a:p>
        </p:txBody>
      </p:sp>
      <p:sp>
        <p:nvSpPr>
          <p:cNvPr id="4" name="Title 3"/>
          <p:cNvSpPr>
            <a:spLocks noGrp="1"/>
          </p:cNvSpPr>
          <p:nvPr>
            <p:ph type="title"/>
          </p:nvPr>
        </p:nvSpPr>
        <p:spPr/>
        <p:txBody>
          <a:bodyPr/>
          <a:lstStyle/>
          <a:p>
            <a:r>
              <a:rPr lang="en-US" dirty="0"/>
              <a:t>Measurement of Dead Wood</a:t>
            </a:r>
          </a:p>
        </p:txBody>
      </p:sp>
    </p:spTree>
    <p:extLst>
      <p:ext uri="{BB962C8B-B14F-4D97-AF65-F5344CB8AC3E}">
        <p14:creationId xmlns:p14="http://schemas.microsoft.com/office/powerpoint/2010/main" val="1821912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0" indent="0">
              <a:buNone/>
            </a:pPr>
            <a:r>
              <a:rPr lang="en-US" dirty="0"/>
              <a:t>All dead wood is classified into one of three density classes</a:t>
            </a:r>
          </a:p>
          <a:p>
            <a:pPr lvl="1"/>
            <a:r>
              <a:rPr lang="en-US" b="1" dirty="0"/>
              <a:t>Rotten</a:t>
            </a:r>
            <a:r>
              <a:rPr lang="en-US" dirty="0"/>
              <a:t> – Disintegrates when struck with machete</a:t>
            </a:r>
          </a:p>
          <a:p>
            <a:pPr lvl="1"/>
            <a:r>
              <a:rPr lang="en-US" b="1" dirty="0"/>
              <a:t>Intermediate</a:t>
            </a:r>
            <a:r>
              <a:rPr lang="en-US" dirty="0"/>
              <a:t> – Machete sinks into wood</a:t>
            </a:r>
          </a:p>
          <a:p>
            <a:pPr lvl="1"/>
            <a:r>
              <a:rPr lang="en-US" b="1" dirty="0"/>
              <a:t>Sound</a:t>
            </a:r>
            <a:r>
              <a:rPr lang="en-US" dirty="0"/>
              <a:t> – Machete bounces off wood</a:t>
            </a:r>
          </a:p>
          <a:p>
            <a:pPr marL="457200" lvl="1" indent="0">
              <a:buNone/>
            </a:pPr>
            <a:endParaRPr lang="en-US" dirty="0"/>
          </a:p>
          <a:p>
            <a:pPr lvl="1">
              <a:buFont typeface="Courier New" pitchFamily="49" charset="0"/>
              <a:buChar char="o"/>
            </a:pPr>
            <a:endParaRPr lang="en-US" sz="2800" dirty="0"/>
          </a:p>
        </p:txBody>
      </p:sp>
      <p:sp>
        <p:nvSpPr>
          <p:cNvPr id="2" name="Content Placeholder 1"/>
          <p:cNvSpPr>
            <a:spLocks noGrp="1"/>
          </p:cNvSpPr>
          <p:nvPr>
            <p:ph sz="half" idx="2"/>
          </p:nvPr>
        </p:nvSpPr>
        <p:spPr/>
        <p:txBody>
          <a:bodyPr/>
          <a:lstStyle/>
          <a:p>
            <a:endParaRPr lang="en-US"/>
          </a:p>
        </p:txBody>
      </p:sp>
      <p:sp>
        <p:nvSpPr>
          <p:cNvPr id="4" name="Title 3"/>
          <p:cNvSpPr>
            <a:spLocks noGrp="1"/>
          </p:cNvSpPr>
          <p:nvPr>
            <p:ph type="title"/>
          </p:nvPr>
        </p:nvSpPr>
        <p:spPr/>
        <p:txBody>
          <a:bodyPr>
            <a:normAutofit/>
          </a:bodyPr>
          <a:lstStyle/>
          <a:p>
            <a:r>
              <a:rPr lang="en-US" dirty="0"/>
              <a:t>Estimation of Dead Wood Density</a:t>
            </a:r>
          </a:p>
        </p:txBody>
      </p:sp>
      <p:pic>
        <p:nvPicPr>
          <p:cNvPr id="1026" name="Picture 2" descr="O:\Ecosystem_Svcs\Pictures-Photos\00 Select Pictures and Maps\Brazil August 2005\Brazil Aug05 Manual 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676400"/>
            <a:ext cx="3314700"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968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dirty="0"/>
              <a:t>Collect samples of each density class</a:t>
            </a:r>
          </a:p>
          <a:p>
            <a:pPr lvl="1">
              <a:spcAft>
                <a:spcPts val="600"/>
              </a:spcAft>
            </a:pPr>
            <a:r>
              <a:rPr lang="en-US" dirty="0"/>
              <a:t>Remove a “slice” from dead log</a:t>
            </a:r>
          </a:p>
          <a:p>
            <a:pPr lvl="1">
              <a:spcAft>
                <a:spcPts val="600"/>
              </a:spcAft>
            </a:pPr>
            <a:r>
              <a:rPr lang="en-US" dirty="0"/>
              <a:t>Determine volume of slice – may need to measure space where slice was taken from in rotten logs</a:t>
            </a:r>
          </a:p>
          <a:p>
            <a:pPr lvl="1">
              <a:spcAft>
                <a:spcPts val="600"/>
              </a:spcAft>
            </a:pPr>
            <a:r>
              <a:rPr lang="en-US" dirty="0"/>
              <a:t>Place sample in paper/cloth bag and remove to laboratory</a:t>
            </a:r>
          </a:p>
          <a:p>
            <a:pPr>
              <a:spcAft>
                <a:spcPts val="600"/>
              </a:spcAft>
            </a:pPr>
            <a:r>
              <a:rPr lang="en-US" dirty="0"/>
              <a:t>In laboratory</a:t>
            </a:r>
          </a:p>
          <a:p>
            <a:pPr lvl="1">
              <a:spcAft>
                <a:spcPts val="600"/>
              </a:spcAft>
            </a:pPr>
            <a:r>
              <a:rPr lang="en-US" dirty="0"/>
              <a:t>Dry sample to constant mass </a:t>
            </a:r>
          </a:p>
          <a:p>
            <a:pPr lvl="1">
              <a:spcAft>
                <a:spcPts val="600"/>
              </a:spcAft>
            </a:pPr>
            <a:r>
              <a:rPr lang="en-US" dirty="0"/>
              <a:t>Use constant mass to estimate dry weight in volume of dead wood</a:t>
            </a:r>
          </a:p>
          <a:p>
            <a:pPr lvl="1">
              <a:spcAft>
                <a:spcPts val="600"/>
              </a:spcAft>
            </a:pPr>
            <a:endParaRPr lang="en-US" dirty="0"/>
          </a:p>
        </p:txBody>
      </p:sp>
      <p:sp>
        <p:nvSpPr>
          <p:cNvPr id="2" name="Title 1"/>
          <p:cNvSpPr>
            <a:spLocks noGrp="1"/>
          </p:cNvSpPr>
          <p:nvPr>
            <p:ph type="title"/>
          </p:nvPr>
        </p:nvSpPr>
        <p:spPr/>
        <p:txBody>
          <a:bodyPr>
            <a:normAutofit/>
          </a:bodyPr>
          <a:lstStyle/>
          <a:p>
            <a:r>
              <a:rPr lang="en-US" dirty="0"/>
              <a:t>Estimation of Dead Wood Density</a:t>
            </a:r>
          </a:p>
        </p:txBody>
      </p:sp>
    </p:spTree>
    <p:extLst>
      <p:ext uri="{BB962C8B-B14F-4D97-AF65-F5344CB8AC3E}">
        <p14:creationId xmlns:p14="http://schemas.microsoft.com/office/powerpoint/2010/main" val="260148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spcAft>
                <a:spcPts val="600"/>
              </a:spcAft>
            </a:pPr>
            <a:r>
              <a:rPr lang="en-US" dirty="0"/>
              <a:t>Fallen dead wood is measured using line-intersect method (Harmon and Sexton 1996)</a:t>
            </a:r>
          </a:p>
        </p:txBody>
      </p:sp>
      <p:sp>
        <p:nvSpPr>
          <p:cNvPr id="4" name="Content Placeholder 3"/>
          <p:cNvSpPr>
            <a:spLocks noGrp="1"/>
          </p:cNvSpPr>
          <p:nvPr>
            <p:ph sz="half" idx="2"/>
          </p:nvPr>
        </p:nvSpPr>
        <p:spPr/>
        <p:txBody>
          <a:bodyPr/>
          <a:lstStyle/>
          <a:p>
            <a:endParaRPr lang="en-US"/>
          </a:p>
        </p:txBody>
      </p:sp>
      <p:sp>
        <p:nvSpPr>
          <p:cNvPr id="2" name="Title 1"/>
          <p:cNvSpPr>
            <a:spLocks noGrp="1"/>
          </p:cNvSpPr>
          <p:nvPr>
            <p:ph type="title"/>
          </p:nvPr>
        </p:nvSpPr>
        <p:spPr/>
        <p:txBody>
          <a:bodyPr>
            <a:noAutofit/>
          </a:bodyPr>
          <a:lstStyle/>
          <a:p>
            <a:r>
              <a:rPr lang="en-US" sz="4000" dirty="0"/>
              <a:t>Measurement of Fallen Dead Wood</a:t>
            </a:r>
          </a:p>
        </p:txBody>
      </p:sp>
      <p:grpSp>
        <p:nvGrpSpPr>
          <p:cNvPr id="5" name="Group 4"/>
          <p:cNvGrpSpPr/>
          <p:nvPr/>
        </p:nvGrpSpPr>
        <p:grpSpPr>
          <a:xfrm>
            <a:off x="2459109" y="3074247"/>
            <a:ext cx="3123262" cy="2959589"/>
            <a:chOff x="6651256" y="1905001"/>
            <a:chExt cx="1922720" cy="1849316"/>
          </a:xfrm>
        </p:grpSpPr>
        <p:grpSp>
          <p:nvGrpSpPr>
            <p:cNvPr id="19" name="Group 18"/>
            <p:cNvGrpSpPr/>
            <p:nvPr/>
          </p:nvGrpSpPr>
          <p:grpSpPr>
            <a:xfrm>
              <a:off x="6651256" y="1905001"/>
              <a:ext cx="1922720" cy="1849316"/>
              <a:chOff x="4685582" y="3048000"/>
              <a:chExt cx="1777288" cy="1791498"/>
            </a:xfrm>
          </p:grpSpPr>
          <p:cxnSp>
            <p:nvCxnSpPr>
              <p:cNvPr id="6" name="Straight Connector 5"/>
              <p:cNvCxnSpPr/>
              <p:nvPr/>
            </p:nvCxnSpPr>
            <p:spPr>
              <a:xfrm flipH="1">
                <a:off x="4919716" y="3048000"/>
                <a:ext cx="267822" cy="14108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919716" y="4458822"/>
                <a:ext cx="1404884" cy="2655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85582" y="3384079"/>
                <a:ext cx="908462" cy="223564"/>
              </a:xfrm>
              <a:prstGeom prst="rect">
                <a:avLst/>
              </a:prstGeom>
              <a:noFill/>
            </p:spPr>
            <p:txBody>
              <a:bodyPr wrap="square" rtlCol="0">
                <a:spAutoFit/>
              </a:bodyPr>
              <a:lstStyle/>
              <a:p>
                <a:r>
                  <a:rPr lang="en-US" dirty="0"/>
                  <a:t>50 m</a:t>
                </a:r>
              </a:p>
            </p:txBody>
          </p:sp>
          <p:sp>
            <p:nvSpPr>
              <p:cNvPr id="21" name="TextBox 20"/>
              <p:cNvSpPr txBox="1"/>
              <p:nvPr/>
            </p:nvSpPr>
            <p:spPr>
              <a:xfrm>
                <a:off x="5554408" y="4615934"/>
                <a:ext cx="908462" cy="223564"/>
              </a:xfrm>
              <a:prstGeom prst="rect">
                <a:avLst/>
              </a:prstGeom>
              <a:noFill/>
            </p:spPr>
            <p:txBody>
              <a:bodyPr wrap="square" rtlCol="0">
                <a:spAutoFit/>
              </a:bodyPr>
              <a:lstStyle/>
              <a:p>
                <a:r>
                  <a:rPr lang="en-US" dirty="0"/>
                  <a:t>50 m</a:t>
                </a:r>
              </a:p>
            </p:txBody>
          </p:sp>
        </p:grpSp>
        <p:cxnSp>
          <p:nvCxnSpPr>
            <p:cNvPr id="22" name="Straight Connector 21"/>
            <p:cNvCxnSpPr/>
            <p:nvPr/>
          </p:nvCxnSpPr>
          <p:spPr>
            <a:xfrm>
              <a:off x="7022992" y="2063844"/>
              <a:ext cx="329742" cy="188081"/>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739679" y="2814847"/>
              <a:ext cx="613054" cy="3694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471570" y="3240876"/>
              <a:ext cx="311738" cy="424245"/>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142657" y="3232598"/>
              <a:ext cx="420153" cy="266612"/>
            </a:xfrm>
            <a:prstGeom prst="line">
              <a:avLst/>
            </a:prstGeom>
            <a:ln w="1016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7170" name="Picture 2" descr="http://www.intechopen.com/source/html/31970/media/image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455" y="1869075"/>
            <a:ext cx="3729484" cy="47410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257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Measurement of Fallen Dead Wood</a:t>
            </a:r>
          </a:p>
        </p:txBody>
      </p:sp>
      <p:sp>
        <p:nvSpPr>
          <p:cNvPr id="5" name="Content Placeholder 4"/>
          <p:cNvSpPr>
            <a:spLocks noGrp="1"/>
          </p:cNvSpPr>
          <p:nvPr>
            <p:ph idx="4294967295"/>
          </p:nvPr>
        </p:nvSpPr>
        <p:spPr>
          <a:xfrm>
            <a:off x="6630308" y="1570037"/>
            <a:ext cx="4679950" cy="4525963"/>
          </a:xfrm>
        </p:spPr>
        <p:txBody>
          <a:bodyPr>
            <a:normAutofit/>
          </a:bodyPr>
          <a:lstStyle/>
          <a:p>
            <a:pPr marL="0" indent="0">
              <a:spcAft>
                <a:spcPts val="600"/>
              </a:spcAft>
              <a:buNone/>
            </a:pPr>
            <a:r>
              <a:rPr lang="en-US" dirty="0"/>
              <a:t>For each piece of wood measure:</a:t>
            </a:r>
          </a:p>
          <a:p>
            <a:pPr lvl="1">
              <a:spcAft>
                <a:spcPts val="600"/>
              </a:spcAft>
            </a:pPr>
            <a:r>
              <a:rPr lang="en-US" dirty="0"/>
              <a:t>Diameter</a:t>
            </a:r>
          </a:p>
          <a:p>
            <a:pPr lvl="2">
              <a:spcAft>
                <a:spcPts val="600"/>
              </a:spcAft>
            </a:pPr>
            <a:r>
              <a:rPr lang="en-US" sz="2200" dirty="0"/>
              <a:t>Use calipers (or DBH tape)</a:t>
            </a:r>
          </a:p>
          <a:p>
            <a:pPr lvl="1">
              <a:spcAft>
                <a:spcPts val="600"/>
              </a:spcAft>
            </a:pPr>
            <a:r>
              <a:rPr lang="en-US" dirty="0"/>
              <a:t>Wood density class: sound, intermediate, rotten</a:t>
            </a:r>
          </a:p>
          <a:p>
            <a:pPr marL="0" indent="0">
              <a:spcAft>
                <a:spcPts val="600"/>
              </a:spcAft>
              <a:buNone/>
            </a:pPr>
            <a:r>
              <a:rPr lang="en-US" dirty="0"/>
              <a:t>At next sampling period, use a new transect</a:t>
            </a:r>
          </a:p>
          <a:p>
            <a:pPr marL="914400" lvl="2" indent="0">
              <a:spcAft>
                <a:spcPts val="600"/>
              </a:spcAft>
              <a:buNone/>
            </a:pPr>
            <a:endParaRPr lang="en-US" dirty="0"/>
          </a:p>
        </p:txBody>
      </p:sp>
      <p:pic>
        <p:nvPicPr>
          <p:cNvPr id="6" name="Picture 23" descr="Brazil Aug05 Manual 017"/>
          <p:cNvPicPr>
            <a:picLocks noChangeAspect="1" noChangeArrowheads="1"/>
          </p:cNvPicPr>
          <p:nvPr/>
        </p:nvPicPr>
        <p:blipFill>
          <a:blip r:embed="rId3" cstate="print"/>
          <a:srcRect/>
          <a:stretch>
            <a:fillRect/>
          </a:stretch>
        </p:blipFill>
        <p:spPr bwMode="auto">
          <a:xfrm>
            <a:off x="1981200" y="1524000"/>
            <a:ext cx="3429000" cy="4572000"/>
          </a:xfrm>
          <a:prstGeom prst="rect">
            <a:avLst/>
          </a:prstGeom>
          <a:noFill/>
          <a:ln w="9525">
            <a:noFill/>
            <a:miter lim="800000"/>
            <a:headEnd/>
            <a:tailEnd/>
          </a:ln>
        </p:spPr>
      </p:pic>
    </p:spTree>
    <p:extLst>
      <p:ext uri="{BB962C8B-B14F-4D97-AF65-F5344CB8AC3E}">
        <p14:creationId xmlns:p14="http://schemas.microsoft.com/office/powerpoint/2010/main" val="320213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SOP Measurement of Fallen Dead Wood</a:t>
            </a:r>
          </a:p>
        </p:txBody>
      </p:sp>
      <p:sp>
        <p:nvSpPr>
          <p:cNvPr id="5" name="Content Placeholder 4"/>
          <p:cNvSpPr>
            <a:spLocks noGrp="1"/>
          </p:cNvSpPr>
          <p:nvPr>
            <p:ph idx="4294967295"/>
          </p:nvPr>
        </p:nvSpPr>
        <p:spPr>
          <a:xfrm>
            <a:off x="827975" y="1657985"/>
            <a:ext cx="10515600" cy="4351338"/>
          </a:xfrm>
        </p:spPr>
        <p:txBody>
          <a:bodyPr>
            <a:normAutofit/>
          </a:bodyPr>
          <a:lstStyle/>
          <a:p>
            <a:pPr marL="0" indent="0">
              <a:buNone/>
            </a:pPr>
            <a:r>
              <a:rPr lang="en-US" dirty="0"/>
              <a:t>Fallen dead wood = all woody material on the ground with a minimum diameter ≥ 10 cm</a:t>
            </a:r>
          </a:p>
          <a:p>
            <a:pPr lvl="1"/>
            <a:r>
              <a:rPr lang="en-US" dirty="0"/>
              <a:t>Smaller diameter pieces sampled with litter pool </a:t>
            </a:r>
            <a:endParaRPr lang="en-US" sz="2800" dirty="0"/>
          </a:p>
          <a:p>
            <a:pPr marL="0" indent="0">
              <a:buNone/>
            </a:pPr>
            <a:r>
              <a:rPr lang="en-US" dirty="0"/>
              <a:t>Fallen dead wood intersecting transect is measured if:</a:t>
            </a:r>
          </a:p>
          <a:p>
            <a:pPr lvl="1"/>
            <a:r>
              <a:rPr lang="en-US" dirty="0"/>
              <a:t>≥ 50% of the log is aboveground</a:t>
            </a:r>
          </a:p>
          <a:p>
            <a:pPr lvl="1"/>
            <a:r>
              <a:rPr lang="en-US" dirty="0"/>
              <a:t>Line crosses ≥ 50% of diameter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716" y="5028860"/>
            <a:ext cx="5476875"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591" y="4849345"/>
            <a:ext cx="3816528" cy="1627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29968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dirty="0"/>
              <a:t>Within live tree plots, standing dead trees should also be measured and classified into two classes</a:t>
            </a:r>
          </a:p>
        </p:txBody>
      </p:sp>
      <p:sp>
        <p:nvSpPr>
          <p:cNvPr id="4" name="Title 3"/>
          <p:cNvSpPr>
            <a:spLocks noGrp="1"/>
          </p:cNvSpPr>
          <p:nvPr>
            <p:ph type="title"/>
          </p:nvPr>
        </p:nvSpPr>
        <p:spPr/>
        <p:txBody>
          <a:bodyPr>
            <a:noAutofit/>
          </a:bodyPr>
          <a:lstStyle/>
          <a:p>
            <a:r>
              <a:rPr lang="en-US" sz="4000" dirty="0"/>
              <a:t>Measurement of Standing Dead Wood</a:t>
            </a:r>
          </a:p>
        </p:txBody>
      </p:sp>
      <p:pic>
        <p:nvPicPr>
          <p:cNvPr id="6" name="Picture 6"/>
          <p:cNvPicPr>
            <a:picLocks noChangeAspect="1" noChangeArrowheads="1"/>
          </p:cNvPicPr>
          <p:nvPr/>
        </p:nvPicPr>
        <p:blipFill>
          <a:blip r:embed="rId3" cstate="print"/>
          <a:srcRect/>
          <a:stretch>
            <a:fillRect/>
          </a:stretch>
        </p:blipFill>
        <p:spPr bwMode="auto">
          <a:xfrm>
            <a:off x="2060064" y="2887329"/>
            <a:ext cx="1752600" cy="2841449"/>
          </a:xfrm>
          <a:prstGeom prst="rect">
            <a:avLst/>
          </a:prstGeom>
          <a:noFill/>
          <a:ln w="9525">
            <a:noFill/>
            <a:miter lim="800000"/>
            <a:headEnd/>
            <a:tailEnd/>
          </a:ln>
        </p:spPr>
      </p:pic>
      <p:sp>
        <p:nvSpPr>
          <p:cNvPr id="2" name="TextBox 1"/>
          <p:cNvSpPr txBox="1"/>
          <p:nvPr/>
        </p:nvSpPr>
        <p:spPr>
          <a:xfrm>
            <a:off x="5924944" y="2887328"/>
            <a:ext cx="4373437" cy="2888740"/>
          </a:xfrm>
          <a:prstGeom prst="rect">
            <a:avLst/>
          </a:prstGeom>
          <a:noFill/>
        </p:spPr>
        <p:txBody>
          <a:bodyPr wrap="square" rtlCol="0">
            <a:spAutoFit/>
          </a:bodyPr>
          <a:lstStyle/>
          <a:p>
            <a:pPr lvl="2">
              <a:lnSpc>
                <a:spcPct val="110000"/>
              </a:lnSpc>
              <a:spcBef>
                <a:spcPts val="300"/>
              </a:spcBef>
              <a:spcAft>
                <a:spcPts val="300"/>
              </a:spcAft>
            </a:pPr>
            <a:r>
              <a:rPr lang="en-US" sz="2300" b="1" dirty="0"/>
              <a:t>Class 1: </a:t>
            </a:r>
            <a:r>
              <a:rPr lang="en-US" sz="2300" dirty="0"/>
              <a:t>Tree with branches and twigs and resembles a live tree (except for leaves)</a:t>
            </a:r>
          </a:p>
          <a:p>
            <a:pPr lvl="2">
              <a:lnSpc>
                <a:spcPct val="110000"/>
              </a:lnSpc>
              <a:spcBef>
                <a:spcPts val="300"/>
              </a:spcBef>
              <a:spcAft>
                <a:spcPts val="300"/>
              </a:spcAft>
            </a:pPr>
            <a:r>
              <a:rPr lang="en-US" sz="2300" b="1" dirty="0"/>
              <a:t>Class 2: </a:t>
            </a:r>
            <a:r>
              <a:rPr lang="en-US" sz="2300" dirty="0"/>
              <a:t>Trees ranging from those containing small and large branches to those with bole only</a:t>
            </a:r>
          </a:p>
        </p:txBody>
      </p:sp>
      <p:pic>
        <p:nvPicPr>
          <p:cNvPr id="7" name="Picture 7"/>
          <p:cNvPicPr>
            <a:picLocks noChangeAspect="1" noChangeArrowheads="1"/>
          </p:cNvPicPr>
          <p:nvPr/>
        </p:nvPicPr>
        <p:blipFill>
          <a:blip r:embed="rId4" cstate="print"/>
          <a:srcRect/>
          <a:stretch>
            <a:fillRect/>
          </a:stretch>
        </p:blipFill>
        <p:spPr bwMode="auto">
          <a:xfrm>
            <a:off x="3842899" y="2790402"/>
            <a:ext cx="1563688" cy="3035300"/>
          </a:xfrm>
          <a:prstGeom prst="rect">
            <a:avLst/>
          </a:prstGeom>
          <a:noFill/>
          <a:ln w="9525">
            <a:noFill/>
            <a:miter lim="800000"/>
            <a:headEnd/>
            <a:tailEnd/>
          </a:ln>
        </p:spPr>
      </p:pic>
      <p:pic>
        <p:nvPicPr>
          <p:cNvPr id="8" name="Picture 10"/>
          <p:cNvPicPr>
            <a:picLocks noChangeAspect="1" noChangeArrowheads="1"/>
          </p:cNvPicPr>
          <p:nvPr/>
        </p:nvPicPr>
        <p:blipFill>
          <a:blip r:embed="rId5" cstate="print"/>
          <a:srcRect/>
          <a:stretch>
            <a:fillRect/>
          </a:stretch>
        </p:blipFill>
        <p:spPr bwMode="auto">
          <a:xfrm>
            <a:off x="5759228" y="3525968"/>
            <a:ext cx="736600" cy="2185987"/>
          </a:xfrm>
          <a:prstGeom prst="rect">
            <a:avLst/>
          </a:prstGeom>
          <a:noFill/>
          <a:ln w="9525">
            <a:noFill/>
            <a:miter lim="800000"/>
            <a:headEnd/>
            <a:tailEnd/>
          </a:ln>
        </p:spPr>
      </p:pic>
      <p:sp>
        <p:nvSpPr>
          <p:cNvPr id="3" name="TextBox 2"/>
          <p:cNvSpPr txBox="1"/>
          <p:nvPr/>
        </p:nvSpPr>
        <p:spPr>
          <a:xfrm>
            <a:off x="2402964" y="5862779"/>
            <a:ext cx="1066800" cy="369332"/>
          </a:xfrm>
          <a:prstGeom prst="rect">
            <a:avLst/>
          </a:prstGeom>
          <a:noFill/>
        </p:spPr>
        <p:txBody>
          <a:bodyPr wrap="square" rtlCol="0">
            <a:spAutoFit/>
          </a:bodyPr>
          <a:lstStyle/>
          <a:p>
            <a:r>
              <a:rPr lang="en-US" dirty="0"/>
              <a:t>Class 1</a:t>
            </a:r>
          </a:p>
        </p:txBody>
      </p:sp>
      <p:sp>
        <p:nvSpPr>
          <p:cNvPr id="9" name="TextBox 8"/>
          <p:cNvSpPr txBox="1"/>
          <p:nvPr/>
        </p:nvSpPr>
        <p:spPr>
          <a:xfrm>
            <a:off x="4091343" y="5862779"/>
            <a:ext cx="1066800" cy="369332"/>
          </a:xfrm>
          <a:prstGeom prst="rect">
            <a:avLst/>
          </a:prstGeom>
          <a:noFill/>
        </p:spPr>
        <p:txBody>
          <a:bodyPr wrap="square" rtlCol="0">
            <a:spAutoFit/>
          </a:bodyPr>
          <a:lstStyle/>
          <a:p>
            <a:r>
              <a:rPr lang="en-US" dirty="0"/>
              <a:t>Class 2</a:t>
            </a:r>
          </a:p>
        </p:txBody>
      </p:sp>
      <p:sp>
        <p:nvSpPr>
          <p:cNvPr id="10" name="TextBox 9"/>
          <p:cNvSpPr txBox="1"/>
          <p:nvPr/>
        </p:nvSpPr>
        <p:spPr>
          <a:xfrm>
            <a:off x="5756259" y="5862779"/>
            <a:ext cx="1066800" cy="369332"/>
          </a:xfrm>
          <a:prstGeom prst="rect">
            <a:avLst/>
          </a:prstGeom>
          <a:noFill/>
        </p:spPr>
        <p:txBody>
          <a:bodyPr wrap="square" rtlCol="0">
            <a:spAutoFit/>
          </a:bodyPr>
          <a:lstStyle/>
          <a:p>
            <a:r>
              <a:rPr lang="en-US" dirty="0"/>
              <a:t>Class 2</a:t>
            </a:r>
          </a:p>
        </p:txBody>
      </p:sp>
    </p:spTree>
    <p:extLst>
      <p:ext uri="{BB962C8B-B14F-4D97-AF65-F5344CB8AC3E}">
        <p14:creationId xmlns:p14="http://schemas.microsoft.com/office/powerpoint/2010/main" val="1642816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print"/>
          <a:srcRect/>
          <a:stretch>
            <a:fillRect/>
          </a:stretch>
        </p:blipFill>
        <p:spPr bwMode="auto">
          <a:xfrm>
            <a:off x="8058226" y="1612812"/>
            <a:ext cx="1314374" cy="1892388"/>
          </a:xfrm>
          <a:prstGeom prst="rect">
            <a:avLst/>
          </a:prstGeom>
          <a:noFill/>
        </p:spPr>
      </p:pic>
      <p:sp>
        <p:nvSpPr>
          <p:cNvPr id="5" name="Content Placeholder 4"/>
          <p:cNvSpPr>
            <a:spLocks noGrp="1"/>
          </p:cNvSpPr>
          <p:nvPr>
            <p:ph idx="1"/>
          </p:nvPr>
        </p:nvSpPr>
        <p:spPr/>
        <p:txBody>
          <a:bodyPr>
            <a:noAutofit/>
          </a:bodyPr>
          <a:lstStyle/>
          <a:p>
            <a:pPr marL="0" indent="0">
              <a:spcAft>
                <a:spcPts val="600"/>
              </a:spcAft>
              <a:buNone/>
            </a:pPr>
            <a:r>
              <a:rPr lang="en-US" b="1" dirty="0"/>
              <a:t>Class 1 trees:</a:t>
            </a:r>
          </a:p>
          <a:p>
            <a:pPr lvl="1">
              <a:spcAft>
                <a:spcPts val="600"/>
              </a:spcAft>
            </a:pPr>
            <a:r>
              <a:rPr lang="en-US" dirty="0"/>
              <a:t>Measured DBH using methods for live trees</a:t>
            </a:r>
          </a:p>
          <a:p>
            <a:pPr lvl="1">
              <a:spcAft>
                <a:spcPts val="600"/>
              </a:spcAft>
            </a:pPr>
            <a:r>
              <a:rPr lang="en-US" dirty="0"/>
              <a:t>Note tree as DEAD on datasheet</a:t>
            </a:r>
          </a:p>
          <a:p>
            <a:pPr marL="0" indent="0">
              <a:spcAft>
                <a:spcPts val="600"/>
              </a:spcAft>
              <a:buNone/>
            </a:pPr>
            <a:r>
              <a:rPr lang="en-US" b="1" dirty="0"/>
              <a:t>Class 2 trees:</a:t>
            </a:r>
          </a:p>
          <a:p>
            <a:pPr lvl="1">
              <a:spcAft>
                <a:spcPts val="600"/>
              </a:spcAft>
            </a:pPr>
            <a:r>
              <a:rPr lang="en-US" dirty="0"/>
              <a:t>Measure DBH using methods for live trees</a:t>
            </a:r>
          </a:p>
          <a:p>
            <a:pPr lvl="1">
              <a:spcAft>
                <a:spcPts val="600"/>
              </a:spcAft>
            </a:pPr>
            <a:r>
              <a:rPr lang="en-US" dirty="0"/>
              <a:t>Measure diameter at base of tree</a:t>
            </a:r>
          </a:p>
          <a:p>
            <a:pPr lvl="1">
              <a:spcAft>
                <a:spcPts val="600"/>
              </a:spcAft>
            </a:pPr>
            <a:r>
              <a:rPr lang="en-US" dirty="0"/>
              <a:t>Measure height of bole using a clinometer</a:t>
            </a:r>
          </a:p>
          <a:p>
            <a:pPr lvl="1">
              <a:spcAft>
                <a:spcPts val="600"/>
              </a:spcAft>
            </a:pPr>
            <a:r>
              <a:rPr lang="en-US" dirty="0"/>
              <a:t>Measure diameter at top directly if possible</a:t>
            </a:r>
          </a:p>
        </p:txBody>
      </p:sp>
      <p:sp>
        <p:nvSpPr>
          <p:cNvPr id="4" name="Title 3"/>
          <p:cNvSpPr>
            <a:spLocks noGrp="1"/>
          </p:cNvSpPr>
          <p:nvPr>
            <p:ph type="title"/>
          </p:nvPr>
        </p:nvSpPr>
        <p:spPr/>
        <p:txBody>
          <a:bodyPr>
            <a:noAutofit/>
          </a:bodyPr>
          <a:lstStyle/>
          <a:p>
            <a:r>
              <a:rPr lang="en-US" sz="4000" dirty="0"/>
              <a:t>Measurement of Standing Dead Wood</a:t>
            </a:r>
          </a:p>
        </p:txBody>
      </p:sp>
      <p:sp>
        <p:nvSpPr>
          <p:cNvPr id="7" name="AutoShape 17"/>
          <p:cNvSpPr>
            <a:spLocks noChangeAspect="1" noChangeArrowheads="1" noTextEdit="1"/>
          </p:cNvSpPr>
          <p:nvPr/>
        </p:nvSpPr>
        <p:spPr bwMode="auto">
          <a:xfrm>
            <a:off x="3543451" y="4422022"/>
            <a:ext cx="6172200" cy="1892388"/>
          </a:xfrm>
          <a:prstGeom prst="rect">
            <a:avLst/>
          </a:prstGeom>
          <a:noFill/>
        </p:spPr>
        <p:txBody>
          <a:bodyPr/>
          <a:lstStyle/>
          <a:p>
            <a:pPr>
              <a:defRPr/>
            </a:pPr>
            <a:endParaRPr lang="en-US"/>
          </a:p>
        </p:txBody>
      </p:sp>
      <p:pic>
        <p:nvPicPr>
          <p:cNvPr id="8" name="Picture 16"/>
          <p:cNvPicPr>
            <a:picLocks noChangeAspect="1" noChangeArrowheads="1"/>
          </p:cNvPicPr>
          <p:nvPr/>
        </p:nvPicPr>
        <p:blipFill>
          <a:blip r:embed="rId4" cstate="print"/>
          <a:srcRect/>
          <a:stretch>
            <a:fillRect/>
          </a:stretch>
        </p:blipFill>
        <p:spPr bwMode="auto">
          <a:xfrm>
            <a:off x="8672042" y="4602911"/>
            <a:ext cx="894790" cy="1135433"/>
          </a:xfrm>
          <a:prstGeom prst="rect">
            <a:avLst/>
          </a:prstGeom>
          <a:noFill/>
        </p:spPr>
      </p:pic>
      <p:sp>
        <p:nvSpPr>
          <p:cNvPr id="10" name="Line 14"/>
          <p:cNvSpPr>
            <a:spLocks noChangeShapeType="1"/>
          </p:cNvSpPr>
          <p:nvPr/>
        </p:nvSpPr>
        <p:spPr bwMode="auto">
          <a:xfrm flipH="1">
            <a:off x="8797312" y="4710457"/>
            <a:ext cx="1373" cy="877858"/>
          </a:xfrm>
          <a:prstGeom prst="line">
            <a:avLst/>
          </a:prstGeom>
          <a:noFill/>
          <a:ln w="9525">
            <a:solidFill>
              <a:srgbClr val="000000"/>
            </a:solidFill>
            <a:round/>
            <a:headEnd type="triangle" w="med" len="med"/>
            <a:tailEnd type="triangle" w="med" len="med"/>
          </a:ln>
        </p:spPr>
        <p:txBody>
          <a:bodyPr/>
          <a:lstStyle/>
          <a:p>
            <a:pPr>
              <a:defRPr/>
            </a:pPr>
            <a:endParaRPr lang="en-US"/>
          </a:p>
        </p:txBody>
      </p:sp>
      <p:sp>
        <p:nvSpPr>
          <p:cNvPr id="11" name="Text Box 13"/>
          <p:cNvSpPr txBox="1">
            <a:spLocks noChangeArrowheads="1"/>
          </p:cNvSpPr>
          <p:nvPr/>
        </p:nvSpPr>
        <p:spPr bwMode="auto">
          <a:xfrm>
            <a:off x="8113826" y="4876801"/>
            <a:ext cx="1334975" cy="280179"/>
          </a:xfrm>
          <a:prstGeom prst="rect">
            <a:avLst/>
          </a:prstGeom>
          <a:noFill/>
          <a:ln w="9525">
            <a:noFill/>
            <a:miter lim="800000"/>
            <a:headEnd/>
            <a:tailEnd/>
          </a:ln>
        </p:spPr>
        <p:txBody>
          <a:bodyPr/>
          <a:lstStyle/>
          <a:p>
            <a:pPr algn="just">
              <a:defRPr/>
            </a:pPr>
            <a:r>
              <a:rPr lang="en-AU" dirty="0">
                <a:solidFill>
                  <a:srgbClr val="000000"/>
                </a:solidFill>
                <a:latin typeface="Arial" pitchFamily="34" charset="0"/>
                <a:ea typeface="Times New Roman" pitchFamily="18" charset="0"/>
                <a:cs typeface="Arial Narrow" pitchFamily="34" charset="0"/>
              </a:rPr>
              <a:t>H (m)</a:t>
            </a:r>
            <a:endParaRPr lang="en-AU" dirty="0">
              <a:latin typeface="Arial" pitchFamily="34" charset="0"/>
            </a:endParaRPr>
          </a:p>
        </p:txBody>
      </p:sp>
      <p:sp>
        <p:nvSpPr>
          <p:cNvPr id="18" name="Line 6"/>
          <p:cNvSpPr>
            <a:spLocks noChangeShapeType="1"/>
          </p:cNvSpPr>
          <p:nvPr/>
        </p:nvSpPr>
        <p:spPr bwMode="auto">
          <a:xfrm>
            <a:off x="8518428" y="2895074"/>
            <a:ext cx="549372" cy="526"/>
          </a:xfrm>
          <a:prstGeom prst="line">
            <a:avLst/>
          </a:prstGeom>
          <a:noFill/>
          <a:ln w="19050">
            <a:solidFill>
              <a:srgbClr val="000000"/>
            </a:solidFill>
            <a:round/>
            <a:headEnd/>
            <a:tailEnd/>
          </a:ln>
        </p:spPr>
        <p:txBody>
          <a:bodyPr/>
          <a:lstStyle/>
          <a:p>
            <a:pPr>
              <a:defRPr/>
            </a:pPr>
            <a:endParaRPr lang="en-US"/>
          </a:p>
        </p:txBody>
      </p:sp>
      <p:sp>
        <p:nvSpPr>
          <p:cNvPr id="21" name="Text Box 3"/>
          <p:cNvSpPr txBox="1">
            <a:spLocks noChangeArrowheads="1"/>
          </p:cNvSpPr>
          <p:nvPr/>
        </p:nvSpPr>
        <p:spPr bwMode="auto">
          <a:xfrm>
            <a:off x="9026387" y="2693801"/>
            <a:ext cx="1260613" cy="280179"/>
          </a:xfrm>
          <a:prstGeom prst="rect">
            <a:avLst/>
          </a:prstGeom>
          <a:noFill/>
          <a:ln w="9525">
            <a:noFill/>
            <a:miter lim="800000"/>
            <a:headEnd/>
            <a:tailEnd/>
          </a:ln>
        </p:spPr>
        <p:txBody>
          <a:bodyPr/>
          <a:lstStyle/>
          <a:p>
            <a:pPr algn="just">
              <a:defRPr/>
            </a:pPr>
            <a:r>
              <a:rPr lang="en-AU" dirty="0">
                <a:solidFill>
                  <a:srgbClr val="000000"/>
                </a:solidFill>
                <a:latin typeface="Arial" pitchFamily="34" charset="0"/>
                <a:ea typeface="Times New Roman" pitchFamily="18" charset="0"/>
                <a:cs typeface="Arial Narrow" pitchFamily="34" charset="0"/>
              </a:rPr>
              <a:t>DBH (cm)</a:t>
            </a:r>
            <a:endParaRPr lang="en-AU" dirty="0">
              <a:latin typeface="Arial" pitchFamily="34" charset="0"/>
            </a:endParaRPr>
          </a:p>
        </p:txBody>
      </p:sp>
      <p:grpSp>
        <p:nvGrpSpPr>
          <p:cNvPr id="2" name="Group 1"/>
          <p:cNvGrpSpPr/>
          <p:nvPr/>
        </p:nvGrpSpPr>
        <p:grpSpPr>
          <a:xfrm>
            <a:off x="8798684" y="4573260"/>
            <a:ext cx="2097916" cy="1141741"/>
            <a:chOff x="6588884" y="3277859"/>
            <a:chExt cx="2097916" cy="1141741"/>
          </a:xfrm>
        </p:grpSpPr>
        <p:sp>
          <p:nvSpPr>
            <p:cNvPr id="12" name="Line 12"/>
            <p:cNvSpPr>
              <a:spLocks noChangeShapeType="1"/>
            </p:cNvSpPr>
            <p:nvPr/>
          </p:nvSpPr>
          <p:spPr bwMode="auto">
            <a:xfrm>
              <a:off x="6588884" y="3435032"/>
              <a:ext cx="547999" cy="526"/>
            </a:xfrm>
            <a:prstGeom prst="line">
              <a:avLst/>
            </a:prstGeom>
            <a:noFill/>
            <a:ln w="19050">
              <a:solidFill>
                <a:srgbClr val="000000"/>
              </a:solidFill>
              <a:round/>
              <a:headEnd/>
              <a:tailEnd/>
            </a:ln>
          </p:spPr>
          <p:txBody>
            <a:bodyPr/>
            <a:lstStyle/>
            <a:p>
              <a:pPr>
                <a:defRPr/>
              </a:pPr>
              <a:endParaRPr lang="en-US"/>
            </a:p>
          </p:txBody>
        </p:sp>
        <p:sp>
          <p:nvSpPr>
            <p:cNvPr id="13" name="Line 11"/>
            <p:cNvSpPr>
              <a:spLocks noChangeShapeType="1"/>
            </p:cNvSpPr>
            <p:nvPr/>
          </p:nvSpPr>
          <p:spPr bwMode="auto">
            <a:xfrm>
              <a:off x="6643135" y="3894290"/>
              <a:ext cx="549372" cy="0"/>
            </a:xfrm>
            <a:prstGeom prst="line">
              <a:avLst/>
            </a:prstGeom>
            <a:noFill/>
            <a:ln w="19050">
              <a:solidFill>
                <a:srgbClr val="000000"/>
              </a:solidFill>
              <a:round/>
              <a:headEnd/>
              <a:tailEnd/>
            </a:ln>
          </p:spPr>
          <p:txBody>
            <a:bodyPr/>
            <a:lstStyle/>
            <a:p>
              <a:pPr>
                <a:defRPr/>
              </a:pPr>
              <a:endParaRPr lang="en-US"/>
            </a:p>
          </p:txBody>
        </p:sp>
        <p:sp>
          <p:nvSpPr>
            <p:cNvPr id="14" name="Text Box 10"/>
            <p:cNvSpPr txBox="1">
              <a:spLocks noChangeArrowheads="1"/>
            </p:cNvSpPr>
            <p:nvPr/>
          </p:nvSpPr>
          <p:spPr bwMode="auto">
            <a:xfrm>
              <a:off x="7219976" y="3277859"/>
              <a:ext cx="1392659" cy="274396"/>
            </a:xfrm>
            <a:prstGeom prst="rect">
              <a:avLst/>
            </a:prstGeom>
            <a:noFill/>
            <a:ln w="9525">
              <a:noFill/>
              <a:miter lim="800000"/>
              <a:headEnd/>
              <a:tailEnd/>
            </a:ln>
          </p:spPr>
          <p:txBody>
            <a:bodyPr/>
            <a:lstStyle/>
            <a:p>
              <a:pPr algn="just">
                <a:defRPr/>
              </a:pPr>
              <a:r>
                <a:rPr lang="en-AU" dirty="0" err="1">
                  <a:solidFill>
                    <a:srgbClr val="000000"/>
                  </a:solidFill>
                  <a:latin typeface="Arial" pitchFamily="34" charset="0"/>
                  <a:ea typeface="Times New Roman" pitchFamily="18" charset="0"/>
                  <a:cs typeface="Arial Narrow" pitchFamily="34" charset="0"/>
                </a:rPr>
                <a:t>D</a:t>
              </a:r>
              <a:r>
                <a:rPr lang="en-AU" baseline="-30000" dirty="0" err="1">
                  <a:solidFill>
                    <a:srgbClr val="000000"/>
                  </a:solidFill>
                  <a:latin typeface="Arial" pitchFamily="34" charset="0"/>
                  <a:ea typeface="Times New Roman" pitchFamily="18" charset="0"/>
                  <a:cs typeface="Arial Narrow" pitchFamily="34" charset="0"/>
                </a:rPr>
                <a:t>top</a:t>
              </a:r>
              <a:r>
                <a:rPr lang="en-AU" dirty="0">
                  <a:solidFill>
                    <a:srgbClr val="000000"/>
                  </a:solidFill>
                  <a:latin typeface="Arial" pitchFamily="34" charset="0"/>
                  <a:ea typeface="Times New Roman" pitchFamily="18" charset="0"/>
                  <a:cs typeface="Arial Narrow" pitchFamily="34" charset="0"/>
                </a:rPr>
                <a:t> (cm)</a:t>
              </a:r>
              <a:endParaRPr lang="en-AU" dirty="0">
                <a:latin typeface="Arial" pitchFamily="34" charset="0"/>
              </a:endParaRPr>
            </a:p>
          </p:txBody>
        </p:sp>
        <p:sp>
          <p:nvSpPr>
            <p:cNvPr id="15" name="Text Box 9"/>
            <p:cNvSpPr txBox="1">
              <a:spLocks noChangeArrowheads="1"/>
            </p:cNvSpPr>
            <p:nvPr/>
          </p:nvSpPr>
          <p:spPr bwMode="auto">
            <a:xfrm>
              <a:off x="7219976" y="3785124"/>
              <a:ext cx="1326735" cy="250216"/>
            </a:xfrm>
            <a:prstGeom prst="rect">
              <a:avLst/>
            </a:prstGeom>
            <a:noFill/>
            <a:ln w="9525">
              <a:noFill/>
              <a:miter lim="800000"/>
              <a:headEnd/>
              <a:tailEnd/>
            </a:ln>
          </p:spPr>
          <p:txBody>
            <a:bodyPr/>
            <a:lstStyle/>
            <a:p>
              <a:pPr algn="just">
                <a:defRPr/>
              </a:pPr>
              <a:r>
                <a:rPr lang="en-AU" dirty="0">
                  <a:solidFill>
                    <a:srgbClr val="000000"/>
                  </a:solidFill>
                  <a:latin typeface="Arial" pitchFamily="34" charset="0"/>
                  <a:ea typeface="Times New Roman" pitchFamily="18" charset="0"/>
                  <a:cs typeface="Arial Narrow" pitchFamily="34" charset="0"/>
                </a:rPr>
                <a:t>DBH (cm)</a:t>
              </a:r>
              <a:endParaRPr lang="en-AU" dirty="0">
                <a:latin typeface="Arial" pitchFamily="34" charset="0"/>
              </a:endParaRPr>
            </a:p>
          </p:txBody>
        </p:sp>
        <p:sp>
          <p:nvSpPr>
            <p:cNvPr id="20" name="Line 4"/>
            <p:cNvSpPr>
              <a:spLocks noChangeShapeType="1"/>
            </p:cNvSpPr>
            <p:nvPr/>
          </p:nvSpPr>
          <p:spPr bwMode="auto">
            <a:xfrm>
              <a:off x="6637641" y="4269785"/>
              <a:ext cx="549372" cy="526"/>
            </a:xfrm>
            <a:prstGeom prst="line">
              <a:avLst/>
            </a:prstGeom>
            <a:noFill/>
            <a:ln w="19050">
              <a:solidFill>
                <a:srgbClr val="000000"/>
              </a:solidFill>
              <a:round/>
              <a:headEnd/>
              <a:tailEnd/>
            </a:ln>
          </p:spPr>
          <p:txBody>
            <a:bodyPr/>
            <a:lstStyle/>
            <a:p>
              <a:pPr>
                <a:defRPr/>
              </a:pPr>
              <a:endParaRPr lang="en-US"/>
            </a:p>
          </p:txBody>
        </p:sp>
        <p:sp>
          <p:nvSpPr>
            <p:cNvPr id="22" name="Text Box 2"/>
            <p:cNvSpPr txBox="1">
              <a:spLocks noChangeArrowheads="1"/>
            </p:cNvSpPr>
            <p:nvPr/>
          </p:nvSpPr>
          <p:spPr bwMode="auto">
            <a:xfrm>
              <a:off x="7211735" y="4106830"/>
              <a:ext cx="1475065" cy="312770"/>
            </a:xfrm>
            <a:prstGeom prst="rect">
              <a:avLst/>
            </a:prstGeom>
            <a:noFill/>
            <a:ln w="9525">
              <a:noFill/>
              <a:miter lim="800000"/>
              <a:headEnd/>
              <a:tailEnd/>
            </a:ln>
          </p:spPr>
          <p:txBody>
            <a:bodyPr/>
            <a:lstStyle/>
            <a:p>
              <a:pPr>
                <a:defRPr/>
              </a:pPr>
              <a:r>
                <a:rPr lang="en-AU" dirty="0">
                  <a:solidFill>
                    <a:srgbClr val="000000"/>
                  </a:solidFill>
                  <a:latin typeface="Arial" pitchFamily="34" charset="0"/>
                  <a:ea typeface="Times New Roman" pitchFamily="18" charset="0"/>
                  <a:cs typeface="Arial Narrow" pitchFamily="34" charset="0"/>
                </a:rPr>
                <a:t>D</a:t>
              </a:r>
              <a:r>
                <a:rPr lang="en-AU" baseline="-30000" dirty="0">
                  <a:solidFill>
                    <a:srgbClr val="000000"/>
                  </a:solidFill>
                  <a:latin typeface="Arial" pitchFamily="34" charset="0"/>
                  <a:ea typeface="Times New Roman" pitchFamily="18" charset="0"/>
                  <a:cs typeface="Arial Narrow" pitchFamily="34" charset="0"/>
                </a:rPr>
                <a:t>base</a:t>
              </a:r>
              <a:r>
                <a:rPr lang="en-AU" dirty="0">
                  <a:solidFill>
                    <a:srgbClr val="000000"/>
                  </a:solidFill>
                  <a:latin typeface="Arial" pitchFamily="34" charset="0"/>
                  <a:ea typeface="Times New Roman" pitchFamily="18" charset="0"/>
                  <a:cs typeface="Arial Narrow" pitchFamily="34" charset="0"/>
                </a:rPr>
                <a:t> (cm)</a:t>
              </a:r>
              <a:endParaRPr lang="en-AU" dirty="0">
                <a:latin typeface="Arial" pitchFamily="34" charset="0"/>
              </a:endParaRPr>
            </a:p>
          </p:txBody>
        </p:sp>
      </p:grpSp>
    </p:spTree>
    <p:extLst>
      <p:ext uri="{BB962C8B-B14F-4D97-AF65-F5344CB8AC3E}">
        <p14:creationId xmlns:p14="http://schemas.microsoft.com/office/powerpoint/2010/main" val="199208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Carbon</a:t>
            </a:r>
          </a:p>
        </p:txBody>
      </p:sp>
      <p:pic>
        <p:nvPicPr>
          <p:cNvPr id="65538" name="Picture 2" descr="http://www.gaiaengineering.com/images/graphics/carbon%20cycle/SoilCarbon.jpg"/>
          <p:cNvPicPr>
            <a:picLocks noChangeAspect="1" noChangeArrowheads="1"/>
          </p:cNvPicPr>
          <p:nvPr/>
        </p:nvPicPr>
        <p:blipFill>
          <a:blip r:embed="rId3" cstate="print"/>
          <a:srcRect/>
          <a:stretch>
            <a:fillRect/>
          </a:stretch>
        </p:blipFill>
        <p:spPr bwMode="auto">
          <a:xfrm>
            <a:off x="2847647" y="1150417"/>
            <a:ext cx="6769710" cy="5508851"/>
          </a:xfrm>
          <a:prstGeom prst="rect">
            <a:avLst/>
          </a:prstGeom>
          <a:noFill/>
        </p:spPr>
      </p:pic>
    </p:spTree>
    <p:extLst>
      <p:ext uri="{BB962C8B-B14F-4D97-AF65-F5344CB8AC3E}">
        <p14:creationId xmlns:p14="http://schemas.microsoft.com/office/powerpoint/2010/main" val="349516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4155131984"/>
                    </a:ext>
                  </a:extLst>
                </a:gridCol>
                <a:gridCol w="3581447">
                  <a:extLst>
                    <a:ext uri="{9D8B030D-6E8A-4147-A177-3AD203B41FA5}">
                      <a16:colId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60904169"/>
                    </a:ext>
                  </a:extLst>
                </a:gridCol>
                <a:gridCol w="3607953">
                  <a:extLst>
                    <a:ext uri="{9D8B030D-6E8A-4147-A177-3AD203B41FA5}">
                      <a16:colId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a16="http://schemas.microsoft.com/office/drawing/2014/main" val="1770384977"/>
                  </a:ext>
                </a:extLst>
              </a:tr>
            </a:tbl>
          </a:graphicData>
        </a:graphic>
      </p:graphicFrame>
    </p:spTree>
    <p:extLst>
      <p:ext uri="{BB962C8B-B14F-4D97-AF65-F5344CB8AC3E}">
        <p14:creationId xmlns:p14="http://schemas.microsoft.com/office/powerpoint/2010/main" val="2897091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spcAft>
                <a:spcPts val="600"/>
              </a:spcAft>
            </a:pPr>
            <a:r>
              <a:rPr lang="en-US" dirty="0"/>
              <a:t>Sampling will take place outside of tree plots</a:t>
            </a:r>
          </a:p>
          <a:p>
            <a:pPr>
              <a:spcAft>
                <a:spcPts val="600"/>
              </a:spcAft>
            </a:pPr>
            <a:r>
              <a:rPr lang="en-US" dirty="0"/>
              <a:t>Can use same locations as non-tree vegetation and litter sampling</a:t>
            </a:r>
          </a:p>
          <a:p>
            <a:pPr>
              <a:spcAft>
                <a:spcPts val="600"/>
              </a:spcAft>
            </a:pPr>
            <a:r>
              <a:rPr lang="en-US" dirty="0"/>
              <a:t>At next sampling period, measure in different location</a:t>
            </a:r>
          </a:p>
          <a:p>
            <a:pPr>
              <a:spcAft>
                <a:spcPts val="600"/>
              </a:spcAft>
            </a:pPr>
            <a:r>
              <a:rPr lang="en-US" dirty="0"/>
              <a:t>To calculate need two measurements:</a:t>
            </a:r>
          </a:p>
          <a:p>
            <a:pPr lvl="1">
              <a:spcAft>
                <a:spcPts val="600"/>
              </a:spcAft>
            </a:pPr>
            <a:r>
              <a:rPr lang="en-US" dirty="0"/>
              <a:t>Concentration of carbon in soil</a:t>
            </a:r>
          </a:p>
          <a:p>
            <a:pPr lvl="1">
              <a:spcAft>
                <a:spcPts val="600"/>
              </a:spcAft>
            </a:pPr>
            <a:r>
              <a:rPr lang="en-US" dirty="0"/>
              <a:t>Bulk density</a:t>
            </a:r>
          </a:p>
        </p:txBody>
      </p:sp>
      <p:sp>
        <p:nvSpPr>
          <p:cNvPr id="4" name="Title 3"/>
          <p:cNvSpPr>
            <a:spLocks noGrp="1"/>
          </p:cNvSpPr>
          <p:nvPr>
            <p:ph type="title"/>
          </p:nvPr>
        </p:nvSpPr>
        <p:spPr/>
        <p:txBody>
          <a:bodyPr/>
          <a:lstStyle/>
          <a:p>
            <a:r>
              <a:rPr lang="en-US" dirty="0"/>
              <a:t>Measurement of Soil Carbon</a:t>
            </a:r>
          </a:p>
        </p:txBody>
      </p:sp>
    </p:spTree>
    <p:extLst>
      <p:ext uri="{BB962C8B-B14F-4D97-AF65-F5344CB8AC3E}">
        <p14:creationId xmlns:p14="http://schemas.microsoft.com/office/powerpoint/2010/main" val="3342028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gsoil.files.wordpress.com/2013/05/img_4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625" y="3718560"/>
            <a:ext cx="3822002" cy="297111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r>
              <a:rPr lang="en-US" dirty="0"/>
              <a:t>Measurement of Soil Carbon</a:t>
            </a:r>
          </a:p>
        </p:txBody>
      </p:sp>
      <p:sp>
        <p:nvSpPr>
          <p:cNvPr id="5" name="Content Placeholder 4"/>
          <p:cNvSpPr>
            <a:spLocks noGrp="1"/>
          </p:cNvSpPr>
          <p:nvPr>
            <p:ph idx="4294967295"/>
          </p:nvPr>
        </p:nvSpPr>
        <p:spPr>
          <a:xfrm>
            <a:off x="7807325" y="1137334"/>
            <a:ext cx="4384675" cy="3203575"/>
          </a:xfrm>
        </p:spPr>
        <p:txBody>
          <a:bodyPr>
            <a:normAutofit/>
          </a:bodyPr>
          <a:lstStyle/>
          <a:p>
            <a:r>
              <a:rPr lang="en-US" dirty="0"/>
              <a:t>Remove all vegetation and litter from the soil surface</a:t>
            </a:r>
          </a:p>
          <a:p>
            <a:r>
              <a:rPr lang="en-US" dirty="0"/>
              <a:t>Insert soil probe to standard depth (30 cm)</a:t>
            </a:r>
          </a:p>
          <a:p>
            <a:r>
              <a:rPr lang="en-US" dirty="0"/>
              <a:t>If depth of soil &lt; standard depth, record depth of soil</a:t>
            </a:r>
          </a:p>
        </p:txBody>
      </p:sp>
      <p:pic>
        <p:nvPicPr>
          <p:cNvPr id="5122" name="Picture 2" descr="http://nsrcforest.org/sites/default/files/styles/large/public/findlay0572.jpg?itok=R1JBn_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 y="1264919"/>
            <a:ext cx="3810000" cy="33375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50305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spcAft>
                <a:spcPts val="600"/>
              </a:spcAft>
              <a:buNone/>
            </a:pPr>
            <a:r>
              <a:rPr lang="en-US" dirty="0"/>
              <a:t>For bulk density analysis:</a:t>
            </a:r>
          </a:p>
          <a:p>
            <a:pPr>
              <a:spcAft>
                <a:spcPts val="600"/>
              </a:spcAft>
            </a:pPr>
            <a:r>
              <a:rPr lang="en-US" sz="2400" dirty="0"/>
              <a:t>Insert soil probe to 30 cm depth as for the carbon sampling</a:t>
            </a:r>
          </a:p>
          <a:p>
            <a:pPr>
              <a:spcAft>
                <a:spcPts val="600"/>
              </a:spcAft>
            </a:pPr>
            <a:r>
              <a:rPr lang="en-US" sz="2400" dirty="0"/>
              <a:t>Place ALL the soil from FULL soil probe into cloth bag – if probe is not full, sample must be discarded and taken again</a:t>
            </a:r>
          </a:p>
          <a:p>
            <a:pPr>
              <a:spcAft>
                <a:spcPts val="600"/>
              </a:spcAft>
            </a:pPr>
            <a:r>
              <a:rPr lang="en-US" sz="2400" dirty="0"/>
              <a:t>Collect two bulk density samples per plot and aggregate</a:t>
            </a:r>
          </a:p>
          <a:p>
            <a:pPr>
              <a:spcAft>
                <a:spcPts val="600"/>
              </a:spcAft>
            </a:pPr>
            <a:r>
              <a:rPr lang="en-US" sz="2400" dirty="0"/>
              <a:t>Place in cloth bag</a:t>
            </a:r>
          </a:p>
        </p:txBody>
      </p:sp>
      <p:sp>
        <p:nvSpPr>
          <p:cNvPr id="4" name="Title 3"/>
          <p:cNvSpPr>
            <a:spLocks noGrp="1"/>
          </p:cNvSpPr>
          <p:nvPr>
            <p:ph type="title"/>
          </p:nvPr>
        </p:nvSpPr>
        <p:spPr/>
        <p:txBody>
          <a:bodyPr>
            <a:normAutofit/>
          </a:bodyPr>
          <a:lstStyle/>
          <a:p>
            <a:r>
              <a:rPr lang="en-US" dirty="0"/>
              <a:t>SOP Measurement of Soil Bulk Density</a:t>
            </a:r>
          </a:p>
        </p:txBody>
      </p:sp>
    </p:spTree>
    <p:extLst>
      <p:ext uri="{BB962C8B-B14F-4D97-AF65-F5344CB8AC3E}">
        <p14:creationId xmlns:p14="http://schemas.microsoft.com/office/powerpoint/2010/main" val="272178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500" dirty="0"/>
              <a:t>Divide class into groups</a:t>
            </a:r>
          </a:p>
          <a:p>
            <a:pPr>
              <a:spcAft>
                <a:spcPts val="600"/>
              </a:spcAft>
            </a:pPr>
            <a:r>
              <a:rPr lang="en-US" sz="2500" dirty="0"/>
              <a:t>Group organization</a:t>
            </a:r>
          </a:p>
          <a:p>
            <a:pPr>
              <a:spcAft>
                <a:spcPts val="600"/>
              </a:spcAft>
            </a:pPr>
            <a:r>
              <a:rPr lang="en-US" sz="2500" dirty="0"/>
              <a:t>Collect plot data from nearby forest – each group should complete one carbon plot</a:t>
            </a:r>
          </a:p>
          <a:p>
            <a:pPr>
              <a:spcAft>
                <a:spcPts val="600"/>
              </a:spcAft>
            </a:pPr>
            <a:r>
              <a:rPr lang="en-US" sz="2500" dirty="0"/>
              <a:t>Prepare and present field report</a:t>
            </a:r>
          </a:p>
          <a:p>
            <a:pPr>
              <a:spcAft>
                <a:spcPts val="600"/>
              </a:spcAft>
            </a:pPr>
            <a:r>
              <a:rPr lang="en-US" sz="2500" dirty="0"/>
              <a:t>Field measurements will be used later in course for carbon stock calculation exercise</a:t>
            </a:r>
          </a:p>
        </p:txBody>
      </p:sp>
      <p:sp>
        <p:nvSpPr>
          <p:cNvPr id="2" name="Title 1"/>
          <p:cNvSpPr>
            <a:spLocks noGrp="1"/>
          </p:cNvSpPr>
          <p:nvPr>
            <p:ph type="title"/>
          </p:nvPr>
        </p:nvSpPr>
        <p:spPr>
          <a:noFill/>
        </p:spPr>
        <p:txBody>
          <a:bodyPr/>
          <a:lstStyle/>
          <a:p>
            <a:r>
              <a:rPr lang="en-US" b="1" dirty="0"/>
              <a:t>Field Exercise</a:t>
            </a:r>
          </a:p>
        </p:txBody>
      </p:sp>
    </p:spTree>
    <p:extLst>
      <p:ext uri="{BB962C8B-B14F-4D97-AF65-F5344CB8AC3E}">
        <p14:creationId xmlns:p14="http://schemas.microsoft.com/office/powerpoint/2010/main" val="239458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a:t>Why is data management important?</a:t>
            </a:r>
          </a:p>
        </p:txBody>
      </p:sp>
      <p:sp>
        <p:nvSpPr>
          <p:cNvPr id="2" name="Title 1"/>
          <p:cNvSpPr>
            <a:spLocks noGrp="1"/>
          </p:cNvSpPr>
          <p:nvPr>
            <p:ph type="title"/>
          </p:nvPr>
        </p:nvSpPr>
        <p:spPr/>
        <p:txBody>
          <a:bodyPr/>
          <a:lstStyle/>
          <a:p>
            <a:r>
              <a:rPr lang="en-US" dirty="0"/>
              <a:t>Data Management</a:t>
            </a:r>
          </a:p>
        </p:txBody>
      </p:sp>
      <p:pic>
        <p:nvPicPr>
          <p:cNvPr id="62468" name="Picture 4" descr="http://library.uoregon.edu/sites/default/files/node3393/data_management.jpg">
            <a:hlinkClick r:id="rId3"/>
          </p:cNvPr>
          <p:cNvPicPr>
            <a:picLocks noChangeAspect="1" noChangeArrowheads="1"/>
          </p:cNvPicPr>
          <p:nvPr/>
        </p:nvPicPr>
        <p:blipFill>
          <a:blip r:embed="rId4" cstate="print"/>
          <a:srcRect l="11765" t="13002" r="7843" b="10307"/>
          <a:stretch>
            <a:fillRect/>
          </a:stretch>
        </p:blipFill>
        <p:spPr bwMode="auto">
          <a:xfrm>
            <a:off x="3276601" y="2393286"/>
            <a:ext cx="4163072" cy="3959997"/>
          </a:xfrm>
          <a:prstGeom prst="rect">
            <a:avLst/>
          </a:prstGeom>
          <a:noFill/>
        </p:spPr>
      </p:pic>
    </p:spTree>
    <p:extLst>
      <p:ext uri="{BB962C8B-B14F-4D97-AF65-F5344CB8AC3E}">
        <p14:creationId xmlns:p14="http://schemas.microsoft.com/office/powerpoint/2010/main" val="4210677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Flow</a:t>
            </a:r>
          </a:p>
        </p:txBody>
      </p:sp>
      <p:graphicFrame>
        <p:nvGraphicFramePr>
          <p:cNvPr id="4" name="Diagram 3"/>
          <p:cNvGraphicFramePr/>
          <p:nvPr>
            <p:extLst>
              <p:ext uri="{D42A27DB-BD31-4B8C-83A1-F6EECF244321}">
                <p14:modId xmlns:p14="http://schemas.microsoft.com/office/powerpoint/2010/main" val="2649252899"/>
              </p:ext>
            </p:extLst>
          </p:nvPr>
        </p:nvGraphicFramePr>
        <p:xfrm>
          <a:off x="519087" y="1080001"/>
          <a:ext cx="11133376" cy="5534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14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Data Management</a:t>
            </a:r>
          </a:p>
        </p:txBody>
      </p:sp>
      <p:sp>
        <p:nvSpPr>
          <p:cNvPr id="3" name="Content Placeholder 2"/>
          <p:cNvSpPr>
            <a:spLocks noGrp="1"/>
          </p:cNvSpPr>
          <p:nvPr>
            <p:ph idx="4294967295"/>
          </p:nvPr>
        </p:nvSpPr>
        <p:spPr>
          <a:xfrm>
            <a:off x="2222273" y="1437901"/>
            <a:ext cx="7727004" cy="650861"/>
          </a:xfrm>
        </p:spPr>
        <p:txBody>
          <a:bodyPr>
            <a:normAutofit/>
          </a:bodyPr>
          <a:lstStyle/>
          <a:p>
            <a:pPr marL="0" indent="0" algn="ctr">
              <a:buNone/>
            </a:pPr>
            <a:r>
              <a:rPr lang="en-US" sz="3200" dirty="0"/>
              <a:t>Data collection in the field</a:t>
            </a:r>
          </a:p>
        </p:txBody>
      </p:sp>
      <p:sp>
        <p:nvSpPr>
          <p:cNvPr id="9" name="TextBox 8"/>
          <p:cNvSpPr txBox="1"/>
          <p:nvPr/>
        </p:nvSpPr>
        <p:spPr>
          <a:xfrm>
            <a:off x="2184920" y="5562601"/>
            <a:ext cx="3742932" cy="461665"/>
          </a:xfrm>
          <a:prstGeom prst="rect">
            <a:avLst/>
          </a:prstGeom>
          <a:noFill/>
        </p:spPr>
        <p:txBody>
          <a:bodyPr wrap="square" rtlCol="0">
            <a:spAutoFit/>
          </a:bodyPr>
          <a:lstStyle/>
          <a:p>
            <a:r>
              <a:rPr lang="en-US" sz="2400" dirty="0">
                <a:solidFill>
                  <a:schemeClr val="tx2">
                    <a:lumMod val="50000"/>
                  </a:schemeClr>
                </a:solidFill>
              </a:rPr>
              <a:t>Handwritten in data sheets</a:t>
            </a:r>
          </a:p>
        </p:txBody>
      </p:sp>
      <p:sp>
        <p:nvSpPr>
          <p:cNvPr id="10" name="TextBox 9"/>
          <p:cNvSpPr txBox="1"/>
          <p:nvPr/>
        </p:nvSpPr>
        <p:spPr>
          <a:xfrm>
            <a:off x="6625574" y="5562601"/>
            <a:ext cx="4101112" cy="461665"/>
          </a:xfrm>
          <a:prstGeom prst="rect">
            <a:avLst/>
          </a:prstGeom>
          <a:noFill/>
        </p:spPr>
        <p:txBody>
          <a:bodyPr wrap="square" rtlCol="0">
            <a:spAutoFit/>
          </a:bodyPr>
          <a:lstStyle/>
          <a:p>
            <a:r>
              <a:rPr lang="en-US" sz="2400" dirty="0">
                <a:solidFill>
                  <a:schemeClr val="tx2">
                    <a:lumMod val="50000"/>
                  </a:schemeClr>
                </a:solidFill>
              </a:rPr>
              <a:t>Surveys in handheld computers</a:t>
            </a:r>
          </a:p>
        </p:txBody>
      </p:sp>
      <p:sp>
        <p:nvSpPr>
          <p:cNvPr id="11" name="AutoShape 4" descr="data:image/jpeg;base64,/9j/4AAQSkZJRgABAQAAAQABAAD/2wCEAAkGBhQSERUUExQVFRUTFRgaGBcYGBcYGBgUFBcVFRcXFRcYHCYeFxkjGRQVHy8gIycpLCwsFR4xNTAqNSYrLCkBCQoKDgwOGg8PGiwfHyQqLCwtLCwsKSwsLCwsLCwsKSwsLCwsLCwsLCwsLCwsKSwsLCwsKSwsLCksLCwsKSwsKf/AABEIAKgBLAMBIgACEQEDEQH/xAAcAAACAgMBAQAAAAAAAAAAAAAEBQMGAAIHAQj/xABAEAABAwIEAwYDBgUDAgcAAAABAAIRAyEEEjFBBVFhBhMicYGRMqGxBxRCUsHRI2KC4fAzcvEV0hckQ0RTg6L/xAAaAQACAwEBAAAAAAAAAAAAAAADBAECBQAG/8QAKREAAgICAgICAQQCAwAAAAAAAAECEQMhEjEEQSJRExQyYXGB0QVCkf/aAAwDAQACEQMRAD8AUHh5JhsubrmsIgScwBMBQsxU9PS55LWhiHODhJbOmk5REr1tYfE7UCxs2/nsVgqK9mWoponoAO8QBmI9VJWwziBe+8C5B6nZZSxJqBrWtJcycziQeskgaAeanw+NEENBd/MWwCN8gO3XVS7j0VcWiDE0nOOW7QIiLydLRpaVBxDhozNJuW3iLREXJ0M7BNqbje4B/wAhD16RcCTPMxoTa1vNXx5eLv2WhNx2hRi+KVRbMYmzC24gaNG6AfiadQlhDml4Mnxtd4dLmLeu26Z1uGGC5+UDlrPsJGySN4HVfAcQ0R+ZxHSJ1NlowzRat6HoZU1b0G8CPduyZi5ojWJmdSeUxcp9isT3WbNoNcsHwmJMNJ9UHwXBsos8cuqOBALR4WgT+EgyRE3Oy1zTNRtcE2IBYxjiDFhHhFryRsboT/HKVg+WOU9nlKvUrnvQctEQIJvbQ6WBTvBvYSCXfELm5tvpqI5JHhsVVOdxc1rR+UNdGomAcpdAF0TgWtLQ+mc0GHC7dTrvBAMwdUPLgTVxJyYFLcB3WxbQQW2kgC5AnQRm52Tzg3DDUkvvPPklnCMCKpzOAjqJuCY10MRorCcWKY8Niq+PiSfKRfxfFtc5f4I8Rw1rPwt5SBFjYhFcF4PQfWaKrGuGUhgOk7iPKUnxeNkwX9Y3hHYHGU2gOJNriDBTlwu2kaL8dNdF8o8NpM+GnTb5NaP0SPtNwOnWqUrAPZmJLQM2XT1g3CU4z7SaFMS6pEc4XJe1P2v16ldzsO4saRlmSJA5ARb1U8lP4pAp4OCuZ26hUw+HblZAIGp1PUk3KS8Z7SUy0jvG+jhPyXz5je1eJqGXVT7fq6Sl1XG1H/E9x83GPbRW/CvshZ+KqKR2jF9vmtYA6oxrurh9JSHEdvsK2SXPqOO4t7WIXMnMIABsVjqUNurfhh7QLLklkXGT1/BdsV9pbJGShJboXn+8fJL/APxIr5pytgm/ONwNFVDTm+2i8DY1U/jh1SA/ih9HW6JdUAcw5wRIMHe/mfNE4VjswBbpIvfoSQNDdT/ZzwKtjMFSdTDQ1ktlzoktJGgBKccb7L1sOM1RjS2Rdjs0RuZAIWbPG/roWlhl9CKpw/MID3NaDoLAgbEHWUSKuRsAG2l7jkY3KHbiS2djJ6z5++q1qMmJcQTygyNULvsE4dWEDEjTXff5rbvo+L08o2ULqMbyd3H9vJS9/AOkD1j05K5Dj7RqKYdEuPvz3Kjc0bOJPXX+6kcQdBmJFyTlElQmmPwyCOZB2toqkqH0yIlwb8M+cKOANQQejtusrZ+LA1F/P9FtiKjdY1HqrRW6L8N7K3xipmqQEK8TPkpsS0F5KhaPBPMrYjpJDUY6Aqfx+SJebqCjIcTspXPHNCy9jWHobYDEmzg1sSR+KSCIixiPRSte6SIYZvJJAta41nyCm4e0NBY0yTqRadjDT9FsyhJaduZ32iAYWU97MdMMo4mwaYgGQQIMwLeVp5rapUtOpOm2mtl41zQLEE+kT0Q9Mu1jTQ/UesqrSfZD+Rv35hpIsXW8hz9VHU7Qt+FhHUW09YXuJe2IzBgA1mAOZP8Ayq9iMDSLz3dQmYALSSOciW38w70V8WJNhcWJSZZPvpfHhMTaYgjzGyONEOaCWgkCfDEH2E9Ur4VhG0xrJO5J16DQJ1h4IR/09dMcXjL7BaWCeTls5zpjY2BNxMRA1K8q8KfBGSxiSAIkf7Z56wmmBPjjNHhdf+l0IKlgnmIJMn5n5zCpkxyX7SMuB9xBqPCIdLnEgCOuYGd9QLWKmwXB3VH+FpaHOuZiwOrhlM84kapkC9ogvzcwYOUAm/iki0Kx8Gw4DAbX5KMM5OTTO8RSnJpm1LBCmwNbYAJLxEOJsU94hiQBE3VcxGNDQZ1TEnRtxWit8axbqZzgw4CDOhHVUviHbrEOlrXBo5i/1TDtrxn8IJk9duaplR8mYV8eO1bFc+Zp1Ekr4upUPjcT56KKSpW0nTYH2WwwzuUJlL6EpTvtkLXLabqccPO59lN/08RN4+SvTKckBurT5LMxNtUd91aBYInD0290XXBn1kcukKVEhyFDKLiYhe1KBbqm7KubLlYJBm2pG8zqo+LVjUJdFtBsYCjidy2db+wDjOXDV6bj8NSR5OaP1lXLtH2jY5uUmZsR0XCfs8xdRlao1hAzMEybQD8zdXahUa1wLnZnGbk2jSFl+Tk4Sob/AD44Q3uVBv8A05p0FvPQc/ZD1cg8OYbgdNOQR1BrosbHkAl+Owkklt+kASg4nFupMy4pN03o2fWBADST1kX/ALLMrZMja5529wl1DDPzSWkW1mInaBuY0TvD1AWguIzTeyvkiovTCOEY9Owb7qQ3wG20XWgL5JO4Noi4Rz3uN7G8wCsrPBGojnPv5oVEcUugABrrkOB3BjXziw9EHxMgNJi8cre/9k0q1m28O2o1O2iVcYeMlvZGwbmiqexBjHgUwdyVqWw1gG60xtOwHREsg5egWlexzGviBU2eMryphROimE5jZb5UOcmmMQVoa4V2Y5jO0HQz/cKTPmcQTFr7XA+iDp1A0ANNxe/LdbVcUWTpB2v763WZBejDjFsIZQHlY/4YUlWGABpJLtfLyQ4xLQBJMnXl/ZTU+KUgLCT5X9CVZovxfskOFztMPDdCXETa4sBzQbsFTY4NJ8RvG/OOSmgy58Q0ixA5bHrdE4rAS1ry1pJAnnAFgTt6IkJuOg8J8fZrWpNa7KDsDpt0O6m4diO8JaCQW280EylUm+aXWY0gxAklxMWG3VO+HUMrcxBznV2QAAbSmuaoe5oIo0ItB6n90ayjABIkAg6+qhqY8hkyBBuTy6cyQoqGLcwkPIcN9AfO1gI/5S08q6Ay8qDVHlTA+JvIzOp6wnOFx5azLySpuMa4gNzZSbOMwegPRMcOy+3+eapiSTsP/wAevjJ/yauz1HaAjylJ+1WBY2kSWNL9vNXHD4Z4+FoE72PylBY/s4C7NUdnI2iAEdo0bs+esfTPfPziJi3SLLOHtAdznpMeSuP2ncKbTq06gEZwWuHVtx8pVOwMZ2730Gqcg7SMvNGmxnV0Otjra/ohnGOsp1Q4Q8n/AEXEH85y+tro5nZ2oTJLGW2GYx5lGSEk0ittpOgkadLrylWJYWzbe23TkrIzgrAS1xrVL3vlb7NRuH4eGHwUabREZnXNldInminYei95im1xPMA39dEbR7N4h2rAzfxEDp1lXDf4/Ro/Zb0AM4MONokyBHkupeyrn9Fdw3YxwmasX/C2/uSjHdiqIY673OymCXReNYbAKsZb+/8AnNSBgd/nuu4lebOddgG58fSpEx3hLSY3if0K7rjvsupBhcK9bNG5YW+waDHquAYOs7C8Ra+D/CxAOn4S6/yK7xxft4HANp+IkbaXG6y/JUVK5I1cOKM1br+WUfiNI0XZc2YAkOBaQJ2IduB6JjiuJ0qhp06bTnDR3jmyGCNNbnnP1UNWoXyTlBnVwBEqShVAIDWG+pvlI/p5xzSNx9CrjB3xN6tQiDtMRGvXRQV2F182ug6Da6Oxr8+UxB/N4rnyki2mg0UB4Y5wBDpItHN229/7LkCUU9kdOs1sSYzfCCYI5zzUdZgNhc/L+69OBEQ6C7nBzC95tIXlLDMGj4Hl+6l9lNe2RV2uaAbuJ2ER7SlPFCZa2I3gR9U/OKDWlvxNmDpp1jQJLiaQdXAERFoER0TGBrlZHJCs0XOeRGjVphtR5I8Mio/y5oeg3xJtPv8Aoawyt0QvbD/NStYvMQLrdpVcnofxLs8OHBJhwO2pF+QMaInDUTVyz4ch11noiaHDjIkzaIkfrc+nup21GU2kyDpyPnpYJCMkpaMOC+WlZDiYklha4i0TJJ5QdkEKbMoL5BGrWjxX1gAStu7dWfM1GsbcS2xy63sD8153Bz5RJknxHabmdtE9yTWx5uNbJsE9pzNkgFzXB0XhpBJnqLJrRomqXE/CYPoLwI6QoeH0Q2mMwkNHhN9Ng4SdFKeIbAOE6kTbflp1SE5pypIz8kk+kRvpgh5u1oA3kl2gbBIjzuvGU8hGomCJJNtDAkQvQ8TmgOE7HSDq4fi1Nke2oXl2WSCbxoBFyYXW6olOVbBcThiRJeS0G1yNRME7r11E1GNaZnKLyZgjS/LryRmJo5iGjLla4OOvKAdeqNxDXMAADQ3npBFgAAJ56qpdKMXvYJw7ABpZ4gcrbNAIAudRPxHWU2wwlyE4dQgOeYMmxvcHz/RMMK0zumIdG74ySx6HuC0kA+xUONr87LXD4ggR+o/dA4t5vKu2FXZz/wC1ehmosf8AkePY2/VczZUyuBGrSDbeDK6321w3e4d7RrEjzF1yI8x5prA7iJeQqkdXoVszQeYB9wpJSbs3jc+Gpkm4EH+myaiuE6jHenRsac7kdQozgLi/mTJP7Lx2MEoSvxIgxBlWSZFhjqA0Lj6W+ildXa0ApM/FvJvEDqZhQsxLnANEugnQT7wrcTixVcVN2oatVIFrLyhQeRoG85O/kLrBgQ4+KoYvYR9Sr1EqUvtdSLMS4g/EGu9xH1C6NwjDd5QY5jQBlGtjcCSOh5yqL27o3olt2lpBJ1lul/dXLsRxM/caRInKCwG2rDELH85asat8ESYjhLsx8UNBiLTpJ3uisLgBTkt+J0Xm0xrGmimrvzOBbmIcd4AGxkk33RTGgAQ6zbkLOs6U2kKsRXgxDiAfiFmzyj8y8NYxuDFxprvzClq1HF5eDmB5OtbaInVeYnDl7CXNd6gklvQAgH9N1VtsG8jJcPVDvhIJHUEn+yhzZSZADrflIA9DfyXlGmGDMBLRqOu3l7rWjxDNsNbAyTfyNvNTQKafYQac2IzEcoJgcwNEixlE98IEETtGqdvxL3WzCLeFgyg+UG5nmkmIqltYB1tQZ2I5wUXE6uvorBsXvpnO7Kb7qPD0i2pB5JhUp5akgzz1A9OaHq1P4nonccm0/wCh/wAe20wTFthy8FZZjzKBGIjVclyiafUmNKtXKJmA3W8wPTVB0uKh7iA10bGNUc7COqU/ARfdxa0RPmUbRphoaLAjlBIPSbKONFY5IwWgB+IqNytaSGEkGxIG9o0lNm4hrAC0QC3Qg28+q8q8QyQCTmPtE2JIOo6LZrszM4IcH6XNidQekpXNH2Zvl1KXLolw9drosY5GYLp0BnX03U3EMGH/ABVCMlsuYFkxJ3kHSx91qMAaYBdZ0g2Mhpi8c7KKowNa7LBDyZ8PkJPMxzQG69idbJMG5jYl4G+gA8/In1W9TFsGbug8mTMfCTzvcjyQPdU+6yhhEaay4EyYy3Bkqbh3DXVHt7ql3jnEucNoFhmmPdTDbYSJYuD8MfXLWtsCA6o6AIaNGmAL6q2VuCU8uUCDHxb6RfmieGURTphosRr5qWo5aePBGK2MQxpLZTRhsjnMcbg+VogR7IjDj1TriPDm1WwbOHwuGoVbxbH0HRU0Ojhof2PRUnj49dGp4848VEaU5ixb7mfogcTU6qFuM6z0iJUVfHfy+6AMVsFxjGy09RPlK452jwBoYmtS2ZUcB/tJzN//AC4LreOxoc084NuqpP2sYDLi2VQLYihTqW3cBld9Gprx3poT8pbTA+yNf+C9p/A6fRyeNrT8Mk9FWexVUCsW/nYbf7b/AKq6/eBaFowejHzKpAzcLUdqAB1I/Reu4aDq8+Qt8ytqlc80vq1yT8R9NVbYNDWjg6YgBszOpn3my1xmJyaRbl/Za4Gm6CQ0iRq631UL8C6Zc4Dyv8zCq2MRgqtk2HxWYTp0KmxPCqwZ3oo1cn5spj/hS8KbRZUa5/iEiZM2nlou34XiLKlPww4RoI08iqTy8XQTFgU1Z819rqROFa+CCypoRBIcI/VM/ssxP8GoxxNnWE2hwBmNzKunbrsoK4qd0wUgdviGYGZgaeSpXZXCHDV3sqsIBbZwkhxB/vuk/KfPG6C/glGNMvIMWIJMGPCLDp1W72jLN2kfDpPUkAJ92V4EypTFeo8wZygGLDmdVrxjDUgfA1rWt6y5x5unQdFmQ8aUvk3RWHjOZWG0mzmNzEgmTP7LSjWdMB2YzYGJaNCLG6a/fGZoA1E7bKU8Jp1Gy0QeSP8ApVXey8vAtfuK/i8KCCBNvPUqBuCLOkxLoB94iE0xeCcwEDnrqfLyQRcSDMDUkjkPl7KrjOKqS0CcMyXGStfZoxrYmLgdCTzF9Et4thGg06gFgeke+hRjCGtgEi4JJ3naxXmJqipSc0z4RYEbjkgY3xlSEFGpUhdi2yM3NKsVW8TTyTTvA4WtaISjiDYWhi0+Js48XDFZle4S1zUZSdIUFWkZUw1obkr2ScRq02wyXObOriGtHk6JHS22qKGH7t9MtD2DW/jaWnWXAaxzI9VuModmjM0XkNiARPigajaVP3oqVA8G+UWtEAz4o1KC8tqn2YjzWbswTM4fOV0uggF1pk2zA3AA1ESmmFqNzEZi6DmObX+UcrR6wk2LqsYS4OzAC401uY6AIXF8aeJyRETLQMxuLAwduiXXJ6BK5Kiw1sSGw55GWSb6OnYeyFrY9lSTBDXaCRBi/wAIHzlKMNjDWqgViACbtMF+URLT5+XruieJjvXzTJhkwBa7dRlgQDzBVPwV2zljp0xrwWl31QUqbCHOMkmAA3XMd403XSuF4Cnh2ZWEOcfidAuf2SLsNwzJTNSo2H1ffKNIMmx1TbGcMc05qbo6bLSwYVFcn2M44VsYlxNxr9VtSrzY2I2SzB4/Z1ijalxI1H+XTQYIfol2OwrKrS14sf8AJC1PEhOV1jy59R0WVK1lBKKRxHh9XDugnPTJ8JBMj/cNj5KTA0e8P+nU9C797KzVyDIMGbQlL6P3Yl1OS3cbt5xzCVyYq2h7FnvUhphOBN/+INtq65P1VP8Ati4YPueDqjWjUfRdGwcMzZ5fCFfuDcaZUZIdMqtducP32AxrR/6YbWH/ANRBd8gVTBL50W8lXC/o4rwbEZMRTd/MAfJ1lfBgXF13gAG1pXN5i41Bkel10JuMDmtM/E0GPMLTxsx866YY7D0xcyfW3sFqMQxgJAAA5BBmuXfC0nyCkZg3u1ytHufYI1IXSJXcRcWmB+iWVsU4/E4DyunFLAtiHOLumg+V/mh6uKp09Ggel/fVQGT0QYHCveCAHebrBWHs5x+vhDFRwczkJkJLhOJku5ITG4y+soU4qWmHxTlDcTrzeNNxDJBF0rx/BmuGZogjXr581z7s/iqrKrXZXZJvJj1g6rpeHxQIDgbHVJyTg+Mto1Mco5Y2v/BO7iGIptyUy2Bs4x7GPqkbuPYkuI7u/U/5KtfEKANxokXEcOYN40M2NvVCeP6JeScFURTguMVBiR3w8MQYnwkxqrvTxAa3OwyOSqIwgLQZlwNwBOZomwmIPqmGFoubBaS3MJyRI9Rf5Id8d2DXlR/7ll++MqixulmMwRglsdRsUlrCsx5zMyDa+vUDUDzWYjjT2sglHjNPsLKHtGxrgyA2YMkWsdtdkM0QCeeiB7P8QzYl5cYDm26mUyxLrmEF44p8kJfpY/k5IT/A8jYqHiFOWlF42nIncITvZC5S2pDriuLiK6DkSCh6jgHKbMESaqRTE7iTPfmBaSGtkXgQANbbKAYsMyspZmhzt2nxkbkgkhvQ2WMoB4jNla27nEGIG06I/Dvml4HgwT4pIEG0HcbJKHx2zz0VvYIKQhxI8RMayB+gi/uvMNgwWFrRJI8JcTBPIwAWzGt4RFCmGnM8tzGwhxIvuQ74vXmi2gNnwlhn8J0B1IInVWcqDpqOwTDAsilGWoRaZLQBd3igSY0lOeD8FNXFU6RcTJBNpJYLySLAbXUTqw7wgNGSLOkkkCxBM2BjaFafs6Izkuu/IIMAEMJJiATAnrKJjl+SSTLKfN7LnisGC0NFsotHRB0MSQclQeR5pqXqKpRDhBWkGEuPw9/oVphsZFimdShYtKr+Nolh6fRcSMqtMO1/46hKsXVdSF5LfzC5/qROGxkiCpKkFcSLKVfMM22yifVK9xzWtPgIBH4dvTkgXYiR1UEnlWnTaS5hNN5Ox8J826eoRHCOIipUfQqi9ek9vRwIgxz1SnEVZXtDGZHMdEljgR9PohqC5KRd5JODizkNXDFrnMdZzCWnzaS0/MK6dmMQHYemSASyW6TobfJJu3eC7rH4hoEBz846iqA8x6l3spexry5lSmDcOa4eRsfomI9i2RXGy2tqiJMidOXkhn1r62/REVsFJADjlAiP1RGF4bSAk3I5k3H0TFpCtCpgBf4C9w5DT3Xp4U88mjrcp0w8gtagQ3LYaPVC3C8Ka1wLiXH2HsEX92aD4QB6LYtXkobZZG7KKDHaz7pijSrH+E8Atd+UmxB6TujKb1UftBpXpP5hzfoR+qHOKkqYfDNwlaOjffw5ocw5mnQ7EIDFVXFsQQPl77plwLEtrYKi8fkb6ECCFDi6I5JaMtUazjy2CcO4h3YiPI5QTBTngzw6rJc10AnTQ7bJBWdl0t+3JNuECHw12YEak/VJ5MdZORnT8fjni/TC+KPDqhOqrHGYKe8Tq63VQ4nitUWGzVlpA3D2/wAcRtKeuqJBwUzUceibmoryFo7Z7WMpXX8Jkbo2q9B13qi0GAMTrK9a9ZWNihg9MyXJJimN8ZOJZcPwtuXvHZWtDvxOzztDTp7QtaVEZ6jTIAE2OYcgG5QhsET+MtLZMTrPS9z+60o4imR3cOY4EiCQZGsEjQ9OuyzkrMavsLxORsNp1DAAm0HrzMD0UTKxL3F15bDZiJ+sJe7Eh1QFzgATBEEADQaaQmfC+EvrVu5Pxk3IsMmuZpGrdLq8Y2E4/Ee9luHPxM+EMymHHLsCeYmdel1cuG8PpYYnI2HOjM8xLo8rBHYLAso0wxoiBcjUncnmsqjnpzWhjxKH9hMceKCaWIBWz6oF5ASwtIuCg+I+NsboxcbvxIO6ExIDgqyRUpGQSRyRmG4yHa2K4tR49pY6NtlJ94W1VweEM4H1HzC44C4jh84OWzvqq5iMaR4XWIVmqum4Sri2BbWadnDQ/uoJFDcedHehG4W7sVDSlIqZZY+8H2IRWEwZqAySWiIA1MmDMbCdUOc1FWyHpEf2r4LNUwmIp3GJww92Ef8Af8lXOyVZ1PFZXWLmkHTzGivfbLh5PBMM8iHYWuWHScr5aIjaS1c2wbzTrUnEEEOEzuCYn2KNF3Uii3E6U3zRWEoFx29f8+aFYJI6pnhcrHEk5nNFo0ko6FSSgxrZtpudfUIGvVkqV+JEEbygR4jZDl2HWomz3KShg6lT/TpvfGuVrne8BYzDy5odoSB6ExK7hwnBMpUmspgBoG31Q5MJGN7ZwypQcww5paeRBB9iq924oThw78jwfe36rvfa7g7KzCCBmiWncHouM9psCe4rUyLhp+V1VSvTLyxcakugb7L+Lfwn0XGzXy0dHCTHrKtuKcua/Z7iGjEOa4kZmWgSZB263XQ6/mk5ayMf8fLdwfoX4pym4bXIMbLKtFQx8tFarDy/gY8UqDLZUzGtkqxYjFZm9Qq/VdLlyjQOUrR5waznJkXoPhw1U1QrmgUGZUchaj1u9yhe5UoNYPWQdR0FG1Ah3BHxypUxbNC3aGGHaS+Gm1w/MCII3JG08h6KXC4Swc11Go6TZuYGOd2ifOZWmKwzHMADS6ebsoM8y0TtzRvB2AfC3K6Jy5pAiBDpGt0lWtCPxUQDuxVHeZOeZu86C0gep5LpPYTCuNDvHRJGVlhIYPInfqqG/hr3uAA8IMAhzXNMi0geJh9CumcOxbaYbTFg0AeyZ8eG7KxS9B1fBP1DkGcXUZZ7ZHMJuyrKxzE6XFbMWCJb6t39F4KjXD99VJi+GtftHUaoCvhnj+cDfRw/dQSTvYDYpRxLhf4mWIRraxmA6TydYrWrjALGQVxwjp8TLCGvty6pjSxgchuLYJtQaXGirZxL6TsrtNioJLdiqMjM3XdIauKgoY8RcRAcYKhGIgqCQbifDBVJdTOVx1B/RT8ExgoMyvqAGSIPXcTYnZTOxTSNFDTaDq29yCZ38tUv5C+J10PDmxPDcfScASKLarIj46XiMQBeQFxx782p8l2fsRUy4htMmWV+8pkAWAcyw9wSuOY7B91UqUjc0nvYf6HFv6ImCV40Di9s6XwbENdSY/Ulot6JrVDe5Js08tJVS7IVpw4H5CR+yePfIg6J2MtC8o7IHVFoK0XmEJxus6nSe5moFiVSKlapVMEvqHlt7BDboLGLey/P7Q0Bo7O7+W/z0C612c7bUfutN73XcwQ3V06FsdCvn/hnAKx1y028t1buz1L7vDC4ubmJk7Tr6ShSvsbxcL4v2dSxvFTUdnNhEAch+6pvaikKkmNQQfVN/vzYubEWSjEVgSTsbIcm7TQ4oJxcTkPZolmMptkjxlkjXcfouuGrnzZR4RvpLvxWOl/dcm43hTQxk7F4e09Mwn2v7rp3BMaHTlD3iJLjM30AFvol837lIVxrhlTf9GmIqWQxfCk4hVylLKuMsrI0ZLRlereyXVBBW4rS5aVHq4sybBixUjytMMfCVj3KGUiQPKicVJUKgcVQMjVyHcFOSonLkSPcCA14a6IadBGmwuEYzwlzyC0O1EdNY1k6egSstAcQST4bRM5up2TDhXDauJa0UQ0X8QIByjczEkfNL026Rgy30NeBYJ9aq0022AhzyI8Ji0+iv/3RrRAGuqh4NwwYei2mCCQLmAJO5gIuVo4sfBBYqgWjULDB0OiOa9B4hlrLSjWsilwqviGt1KH+9sdoUBxUEpO2rB5LiSxPYx2sHrv7qCrhmAGHe9/mlLsQYQlbH81BNEuJZBsfRL8XRa/4hda/fLytauOa7XXmuJEeOomk6W/CdV5nDgjMTV2Nwd/3Seq7I7+UqpJv3hBTNr4a0Pztd+WNALDexty3CXcN8dVsgOE6EkD3BBHurK3HMqPDW5nCNc4cG7CM9PNYEmzxokvInugGVrqyDh+K/wDMUiyWCnVDyfwkDY89/NVP7U8B3XFcRHw1ctVvlUaJ+YKvVPhTDkNOo0NADYeCC4AH4XSRBtqfMpH9tWC8WCxGWO8omm4gg3pkFtxrYlX8WV2imJ7or/YivBqM5w79P0VneFRuy+Jy4hvJwLfXUfRXhaEei2RbIcQA4QbjdRUqDW/CAPIKDH8aoUpzPBP5W+I/LRVnHds3yRTYGDm659tB81DdHRi2XQODRJIA5myS8S7VUGSA4vP8t/noqRiuI1Kp8b3O8zb0GiHKo3YeMaOsYDGF7WkGxGszbWyal4i2g5qgdjOL2NI/hu3y39j9VaRjDoEtLTNTHLkrNsTwijXe3vgS0Omxi/In8p3V5w9VndMyNa0QQQAIEQNlTWMkIzhfEMjnU3aOEtHUaj1Cq9k0kecXZLjySCvTVhxhBSTFthcWYDYIeo5S1nJx2a4KXkVqg8Dfhn8R5xyCulYvkaSBRw91Ok1zrF945DZC1CrJ2kdLAeqrTyomqYLG7VkTnKIhbuUbnKjDo0JUZcFu5RwoRw9q4aMoLTVJIAdBjyJ3dPVX/gWEGEpREvddx3k7eixYiYIrsxMXQxZxVp3RLcVKxYmwxuKqGfSgyN1ixcSDYgpRi6G4WLF1EibiHFXNsGnTVAPxRcFixQ0WAq1OqfhcY5IKpXrDVsrFirR1kf8A1cfCZBOx/RE4Dh5rG7i2nzgk/wBMC6xYh5G4xtHFhpcJotYWCo7wlrXEM0L9CCDMdf5lvT4W2lT7sHM4SXc7xBbHIAbxqsWJCcdicpNP/P8AoZYXCM7sF9RveC4vtvrr/l0v+0KiK3Bg8f8AtcS0zIMtqgtPpLvksWInir5sjGqmcmoVyxzXN1aZCIxvGatX4nmPyiw9gsWLRHWgJreWyjc0FYsUHEJaQVtRwz3mGtc4k7Am5XqxVelZzdIsvBeyeIYRVIDcpgs1d5ECw91ZaDwsWJRSc3sY8LI5WmGMrEeSks+D+JpkHqsWIyiOy6Mr4j0KU4qusWKHHZF6DOA9m3Yh2apLaQ8wX9G9OquOIe1rQ1ogAQB0CxYjRikZuSblLZX+LPzMPRVqoVixUmthML7IitCsWIfEaRE4qNz1ixQ1RKP/2Q=="/>
          <p:cNvSpPr>
            <a:spLocks noChangeAspect="1" noChangeArrowheads="1"/>
          </p:cNvSpPr>
          <p:nvPr/>
        </p:nvSpPr>
        <p:spPr bwMode="auto">
          <a:xfrm>
            <a:off x="1587500" y="-15398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jpeg;base64,/9j/4AAQSkZJRgABAQAAAQABAAD/2wCEAAkGBhQSERUUExQVFRUTFRgaGBcYGBcYGBgUFBcVFRcXFRcYHCYeFxkjGRQVHy8gIycpLCwsFR4xNTAqNSYrLCkBCQoKDgwOGg8PGiwfHyQqLCwtLCwsKSwsLCwsLCwsKSwsLCwsLCwsLCwsLCwsKSwsLCwsKSwsLCksLCwsKSwsKf/AABEIAKgBLAMBIgACEQEDEQH/xAAcAAACAgMBAQAAAAAAAAAAAAAEBQMGAAIHAQj/xABAEAABAwIEAwYDBgUDAgcAAAABAAIRAyEEEjFBBVFhBhMicYGRMqGxBxRCUsHRI2KC4fAzcvEV0hckQ0RTg6L/xAAaAQACAwEBAAAAAAAAAAAAAAADBAECBQAG/8QAKREAAgICAgICAQQCAwAAAAAAAAECEQMhEjEEQSJRExQyYXGB0QVCkf/aAAwDAQACEQMRAD8AUHh5JhsubrmsIgScwBMBQsxU9PS55LWhiHODhJbOmk5REr1tYfE7UCxs2/nsVgqK9mWoponoAO8QBmI9VJWwziBe+8C5B6nZZSxJqBrWtJcycziQeskgaAeanw+NEENBd/MWwCN8gO3XVS7j0VcWiDE0nOOW7QIiLydLRpaVBxDhozNJuW3iLREXJ0M7BNqbje4B/wAhD16RcCTPMxoTa1vNXx5eLv2WhNx2hRi+KVRbMYmzC24gaNG6AfiadQlhDml4Mnxtd4dLmLeu26Z1uGGC5+UDlrPsJGySN4HVfAcQ0R+ZxHSJ1NlowzRat6HoZU1b0G8CPduyZi5ojWJmdSeUxcp9isT3WbNoNcsHwmJMNJ9UHwXBsos8cuqOBALR4WgT+EgyRE3Oy1zTNRtcE2IBYxjiDFhHhFryRsboT/HKVg+WOU9nlKvUrnvQctEQIJvbQ6WBTvBvYSCXfELm5tvpqI5JHhsVVOdxc1rR+UNdGomAcpdAF0TgWtLQ+mc0GHC7dTrvBAMwdUPLgTVxJyYFLcB3WxbQQW2kgC5AnQRm52Tzg3DDUkvvPPklnCMCKpzOAjqJuCY10MRorCcWKY8Niq+PiSfKRfxfFtc5f4I8Rw1rPwt5SBFjYhFcF4PQfWaKrGuGUhgOk7iPKUnxeNkwX9Y3hHYHGU2gOJNriDBTlwu2kaL8dNdF8o8NpM+GnTb5NaP0SPtNwOnWqUrAPZmJLQM2XT1g3CU4z7SaFMS6pEc4XJe1P2v16ldzsO4saRlmSJA5ARb1U8lP4pAp4OCuZ26hUw+HblZAIGp1PUk3KS8Z7SUy0jvG+jhPyXz5je1eJqGXVT7fq6Sl1XG1H/E9x83GPbRW/CvshZ+KqKR2jF9vmtYA6oxrurh9JSHEdvsK2SXPqOO4t7WIXMnMIABsVjqUNurfhh7QLLklkXGT1/BdsV9pbJGShJboXn+8fJL/APxIr5pytgm/ONwNFVDTm+2i8DY1U/jh1SA/ih9HW6JdUAcw5wRIMHe/mfNE4VjswBbpIvfoSQNDdT/ZzwKtjMFSdTDQ1ktlzoktJGgBKccb7L1sOM1RjS2Rdjs0RuZAIWbPG/roWlhl9CKpw/MID3NaDoLAgbEHWUSKuRsAG2l7jkY3KHbiS2djJ6z5++q1qMmJcQTygyNULvsE4dWEDEjTXff5rbvo+L08o2ULqMbyd3H9vJS9/AOkD1j05K5Dj7RqKYdEuPvz3Kjc0bOJPXX+6kcQdBmJFyTlElQmmPwyCOZB2toqkqH0yIlwb8M+cKOANQQejtusrZ+LA1F/P9FtiKjdY1HqrRW6L8N7K3xipmqQEK8TPkpsS0F5KhaPBPMrYjpJDUY6Aqfx+SJebqCjIcTspXPHNCy9jWHobYDEmzg1sSR+KSCIixiPRSte6SIYZvJJAta41nyCm4e0NBY0yTqRadjDT9FsyhJaduZ32iAYWU97MdMMo4mwaYgGQQIMwLeVp5rapUtOpOm2mtl41zQLEE+kT0Q9Mu1jTQ/UesqrSfZD+Rv35hpIsXW8hz9VHU7Qt+FhHUW09YXuJe2IzBgA1mAOZP8Ayq9iMDSLz3dQmYALSSOciW38w70V8WJNhcWJSZZPvpfHhMTaYgjzGyONEOaCWgkCfDEH2E9Ur4VhG0xrJO5J16DQJ1h4IR/09dMcXjL7BaWCeTls5zpjY2BNxMRA1K8q8KfBGSxiSAIkf7Z56wmmBPjjNHhdf+l0IKlgnmIJMn5n5zCpkxyX7SMuB9xBqPCIdLnEgCOuYGd9QLWKmwXB3VH+FpaHOuZiwOrhlM84kapkC9ogvzcwYOUAm/iki0Kx8Gw4DAbX5KMM5OTTO8RSnJpm1LBCmwNbYAJLxEOJsU94hiQBE3VcxGNDQZ1TEnRtxWit8axbqZzgw4CDOhHVUviHbrEOlrXBo5i/1TDtrxn8IJk9duaplR8mYV8eO1bFc+Zp1Ekr4upUPjcT56KKSpW0nTYH2WwwzuUJlL6EpTvtkLXLabqccPO59lN/08RN4+SvTKckBurT5LMxNtUd91aBYInD0290XXBn1kcukKVEhyFDKLiYhe1KBbqm7KubLlYJBm2pG8zqo+LVjUJdFtBsYCjidy2db+wDjOXDV6bj8NSR5OaP1lXLtH2jY5uUmZsR0XCfs8xdRlao1hAzMEybQD8zdXahUa1wLnZnGbk2jSFl+Tk4Sob/AD44Q3uVBv8A05p0FvPQc/ZD1cg8OYbgdNOQR1BrosbHkAl+Owkklt+kASg4nFupMy4pN03o2fWBADST1kX/ALLMrZMja5529wl1DDPzSWkW1mInaBuY0TvD1AWguIzTeyvkiovTCOEY9Owb7qQ3wG20XWgL5JO4Noi4Rz3uN7G8wCsrPBGojnPv5oVEcUugABrrkOB3BjXziw9EHxMgNJi8cre/9k0q1m28O2o1O2iVcYeMlvZGwbmiqexBjHgUwdyVqWw1gG60xtOwHREsg5egWlexzGviBU2eMryphROimE5jZb5UOcmmMQVoa4V2Y5jO0HQz/cKTPmcQTFr7XA+iDp1A0ANNxe/LdbVcUWTpB2v763WZBejDjFsIZQHlY/4YUlWGABpJLtfLyQ4xLQBJMnXl/ZTU+KUgLCT5X9CVZovxfskOFztMPDdCXETa4sBzQbsFTY4NJ8RvG/OOSmgy58Q0ixA5bHrdE4rAS1ry1pJAnnAFgTt6IkJuOg8J8fZrWpNa7KDsDpt0O6m4diO8JaCQW280EylUm+aXWY0gxAklxMWG3VO+HUMrcxBznV2QAAbSmuaoe5oIo0ItB6n90ayjABIkAg6+qhqY8hkyBBuTy6cyQoqGLcwkPIcN9AfO1gI/5S08q6Ay8qDVHlTA+JvIzOp6wnOFx5azLySpuMa4gNzZSbOMwegPRMcOy+3+eapiSTsP/wAevjJ/yauz1HaAjylJ+1WBY2kSWNL9vNXHD4Z4+FoE72PylBY/s4C7NUdnI2iAEdo0bs+esfTPfPziJi3SLLOHtAdznpMeSuP2ncKbTq06gEZwWuHVtx8pVOwMZ2730Gqcg7SMvNGmxnV0Otjra/ohnGOsp1Q4Q8n/AEXEH85y+tro5nZ2oTJLGW2GYx5lGSEk0ittpOgkadLrylWJYWzbe23TkrIzgrAS1xrVL3vlb7NRuH4eGHwUabREZnXNldInminYei95im1xPMA39dEbR7N4h2rAzfxEDp1lXDf4/Ro/Zb0AM4MONokyBHkupeyrn9Fdw3YxwmasX/C2/uSjHdiqIY673OymCXReNYbAKsZb+/8AnNSBgd/nuu4lebOddgG58fSpEx3hLSY3if0K7rjvsupBhcK9bNG5YW+waDHquAYOs7C8Ra+D/CxAOn4S6/yK7xxft4HANp+IkbaXG6y/JUVK5I1cOKM1br+WUfiNI0XZc2YAkOBaQJ2IduB6JjiuJ0qhp06bTnDR3jmyGCNNbnnP1UNWoXyTlBnVwBEqShVAIDWG+pvlI/p5xzSNx9CrjB3xN6tQiDtMRGvXRQV2F182ug6Da6Oxr8+UxB/N4rnyki2mg0UB4Y5wBDpItHN229/7LkCUU9kdOs1sSYzfCCYI5zzUdZgNhc/L+69OBEQ6C7nBzC95tIXlLDMGj4Hl+6l9lNe2RV2uaAbuJ2ER7SlPFCZa2I3gR9U/OKDWlvxNmDpp1jQJLiaQdXAERFoER0TGBrlZHJCs0XOeRGjVphtR5I8Mio/y5oeg3xJtPv8Aoawyt0QvbD/NStYvMQLrdpVcnofxLs8OHBJhwO2pF+QMaInDUTVyz4ch11noiaHDjIkzaIkfrc+nup21GU2kyDpyPnpYJCMkpaMOC+WlZDiYklha4i0TJJ5QdkEKbMoL5BGrWjxX1gAStu7dWfM1GsbcS2xy63sD8153Bz5RJknxHabmdtE9yTWx5uNbJsE9pzNkgFzXB0XhpBJnqLJrRomqXE/CYPoLwI6QoeH0Q2mMwkNHhN9Ng4SdFKeIbAOE6kTbflp1SE5pypIz8kk+kRvpgh5u1oA3kl2gbBIjzuvGU8hGomCJJNtDAkQvQ8TmgOE7HSDq4fi1Nke2oXl2WSCbxoBFyYXW6olOVbBcThiRJeS0G1yNRME7r11E1GNaZnKLyZgjS/LryRmJo5iGjLla4OOvKAdeqNxDXMAADQ3npBFgAAJ56qpdKMXvYJw7ABpZ4gcrbNAIAudRPxHWU2wwlyE4dQgOeYMmxvcHz/RMMK0zumIdG74ySx6HuC0kA+xUONr87LXD4ggR+o/dA4t5vKu2FXZz/wC1ehmosf8AkePY2/VczZUyuBGrSDbeDK6321w3e4d7RrEjzF1yI8x5prA7iJeQqkdXoVszQeYB9wpJSbs3jc+Gpkm4EH+myaiuE6jHenRsac7kdQozgLi/mTJP7Lx2MEoSvxIgxBlWSZFhjqA0Lj6W+ildXa0ApM/FvJvEDqZhQsxLnANEugnQT7wrcTixVcVN2oatVIFrLyhQeRoG85O/kLrBgQ4+KoYvYR9Sr1EqUvtdSLMS4g/EGu9xH1C6NwjDd5QY5jQBlGtjcCSOh5yqL27o3olt2lpBJ1lul/dXLsRxM/caRInKCwG2rDELH85asat8ESYjhLsx8UNBiLTpJ3uisLgBTkt+J0Xm0xrGmimrvzOBbmIcd4AGxkk33RTGgAQ6zbkLOs6U2kKsRXgxDiAfiFmzyj8y8NYxuDFxprvzClq1HF5eDmB5OtbaInVeYnDl7CXNd6gklvQAgH9N1VtsG8jJcPVDvhIJHUEn+yhzZSZADrflIA9DfyXlGmGDMBLRqOu3l7rWjxDNsNbAyTfyNvNTQKafYQac2IzEcoJgcwNEixlE98IEETtGqdvxL3WzCLeFgyg+UG5nmkmIqltYB1tQZ2I5wUXE6uvorBsXvpnO7Kb7qPD0i2pB5JhUp5akgzz1A9OaHq1P4nonccm0/wCh/wAe20wTFthy8FZZjzKBGIjVclyiafUmNKtXKJmA3W8wPTVB0uKh7iA10bGNUc7COqU/ARfdxa0RPmUbRphoaLAjlBIPSbKONFY5IwWgB+IqNytaSGEkGxIG9o0lNm4hrAC0QC3Qg28+q8q8QyQCTmPtE2JIOo6LZrszM4IcH6XNidQekpXNH2Zvl1KXLolw9drosY5GYLp0BnX03U3EMGH/ABVCMlsuYFkxJ3kHSx91qMAaYBdZ0g2Mhpi8c7KKowNa7LBDyZ8PkJPMxzQG69idbJMG5jYl4G+gA8/In1W9TFsGbug8mTMfCTzvcjyQPdU+6yhhEaay4EyYy3Bkqbh3DXVHt7ql3jnEucNoFhmmPdTDbYSJYuD8MfXLWtsCA6o6AIaNGmAL6q2VuCU8uUCDHxb6RfmieGURTphosRr5qWo5aePBGK2MQxpLZTRhsjnMcbg+VogR7IjDj1TriPDm1WwbOHwuGoVbxbH0HRU0Ojhof2PRUnj49dGp4848VEaU5ixb7mfogcTU6qFuM6z0iJUVfHfy+6AMVsFxjGy09RPlK452jwBoYmtS2ZUcB/tJzN//AC4LreOxoc084NuqpP2sYDLi2VQLYihTqW3cBld9Gprx3poT8pbTA+yNf+C9p/A6fRyeNrT8Mk9FWexVUCsW/nYbf7b/AKq6/eBaFowejHzKpAzcLUdqAB1I/Reu4aDq8+Qt8ytqlc80vq1yT8R9NVbYNDWjg6YgBszOpn3my1xmJyaRbl/Za4Gm6CQ0iRq631UL8C6Zc4Dyv8zCq2MRgqtk2HxWYTp0KmxPCqwZ3oo1cn5spj/hS8KbRZUa5/iEiZM2nlou34XiLKlPww4RoI08iqTy8XQTFgU1Z819rqROFa+CCypoRBIcI/VM/ssxP8GoxxNnWE2hwBmNzKunbrsoK4qd0wUgdviGYGZgaeSpXZXCHDV3sqsIBbZwkhxB/vuk/KfPG6C/glGNMvIMWIJMGPCLDp1W72jLN2kfDpPUkAJ92V4EypTFeo8wZygGLDmdVrxjDUgfA1rWt6y5x5unQdFmQ8aUvk3RWHjOZWG0mzmNzEgmTP7LSjWdMB2YzYGJaNCLG6a/fGZoA1E7bKU8Jp1Gy0QeSP8ApVXey8vAtfuK/i8KCCBNvPUqBuCLOkxLoB94iE0xeCcwEDnrqfLyQRcSDMDUkjkPl7KrjOKqS0CcMyXGStfZoxrYmLgdCTzF9Et4thGg06gFgeke+hRjCGtgEi4JJ3naxXmJqipSc0z4RYEbjkgY3xlSEFGpUhdi2yM3NKsVW8TTyTTvA4WtaISjiDYWhi0+Js48XDFZle4S1zUZSdIUFWkZUw1obkr2ScRq02wyXObOriGtHk6JHS22qKGH7t9MtD2DW/jaWnWXAaxzI9VuModmjM0XkNiARPigajaVP3oqVA8G+UWtEAz4o1KC8tqn2YjzWbswTM4fOV0uggF1pk2zA3AA1ESmmFqNzEZi6DmObX+UcrR6wk2LqsYS4OzAC401uY6AIXF8aeJyRETLQMxuLAwduiXXJ6BK5Kiw1sSGw55GWSb6OnYeyFrY9lSTBDXaCRBi/wAIHzlKMNjDWqgViACbtMF+URLT5+XruieJjvXzTJhkwBa7dRlgQDzBVPwV2zljp0xrwWl31QUqbCHOMkmAA3XMd403XSuF4Cnh2ZWEOcfidAuf2SLsNwzJTNSo2H1ffKNIMmx1TbGcMc05qbo6bLSwYVFcn2M44VsYlxNxr9VtSrzY2I2SzB4/Z1ijalxI1H+XTQYIfol2OwrKrS14sf8AJC1PEhOV1jy59R0WVK1lBKKRxHh9XDugnPTJ8JBMj/cNj5KTA0e8P+nU9C797KzVyDIMGbQlL6P3Yl1OS3cbt5xzCVyYq2h7FnvUhphOBN/+INtq65P1VP8Ati4YPueDqjWjUfRdGwcMzZ5fCFfuDcaZUZIdMqtducP32AxrR/6YbWH/ANRBd8gVTBL50W8lXC/o4rwbEZMRTd/MAfJ1lfBgXF13gAG1pXN5i41Bkel10JuMDmtM/E0GPMLTxsx866YY7D0xcyfW3sFqMQxgJAAA5BBmuXfC0nyCkZg3u1ytHufYI1IXSJXcRcWmB+iWVsU4/E4DyunFLAtiHOLumg+V/mh6uKp09Ggel/fVQGT0QYHCveCAHebrBWHs5x+vhDFRwczkJkJLhOJku5ITG4y+soU4qWmHxTlDcTrzeNNxDJBF0rx/BmuGZogjXr581z7s/iqrKrXZXZJvJj1g6rpeHxQIDgbHVJyTg+Mto1Mco5Y2v/BO7iGIptyUy2Bs4x7GPqkbuPYkuI7u/U/5KtfEKANxokXEcOYN40M2NvVCeP6JeScFURTguMVBiR3w8MQYnwkxqrvTxAa3OwyOSqIwgLQZlwNwBOZomwmIPqmGFoubBaS3MJyRI9Rf5Id8d2DXlR/7ll++MqixulmMwRglsdRsUlrCsx5zMyDa+vUDUDzWYjjT2sglHjNPsLKHtGxrgyA2YMkWsdtdkM0QCeeiB7P8QzYl5cYDm26mUyxLrmEF44p8kJfpY/k5IT/A8jYqHiFOWlF42nIncITvZC5S2pDriuLiK6DkSCh6jgHKbMESaqRTE7iTPfmBaSGtkXgQANbbKAYsMyspZmhzt2nxkbkgkhvQ2WMoB4jNla27nEGIG06I/Dvml4HgwT4pIEG0HcbJKHx2zz0VvYIKQhxI8RMayB+gi/uvMNgwWFrRJI8JcTBPIwAWzGt4RFCmGnM8tzGwhxIvuQ74vXmi2gNnwlhn8J0B1IInVWcqDpqOwTDAsilGWoRaZLQBd3igSY0lOeD8FNXFU6RcTJBNpJYLySLAbXUTqw7wgNGSLOkkkCxBM2BjaFafs6Izkuu/IIMAEMJJiATAnrKJjl+SSTLKfN7LnisGC0NFsotHRB0MSQclQeR5pqXqKpRDhBWkGEuPw9/oVphsZFimdShYtKr+Nolh6fRcSMqtMO1/46hKsXVdSF5LfzC5/qROGxkiCpKkFcSLKVfMM22yifVK9xzWtPgIBH4dvTkgXYiR1UEnlWnTaS5hNN5Ox8J826eoRHCOIipUfQqi9ek9vRwIgxz1SnEVZXtDGZHMdEljgR9PohqC5KRd5JODizkNXDFrnMdZzCWnzaS0/MK6dmMQHYemSASyW6TobfJJu3eC7rH4hoEBz846iqA8x6l3spexry5lSmDcOa4eRsfomI9i2RXGy2tqiJMidOXkhn1r62/REVsFJADjlAiP1RGF4bSAk3I5k3H0TFpCtCpgBf4C9w5DT3Xp4U88mjrcp0w8gtagQ3LYaPVC3C8Ka1wLiXH2HsEX92aD4QB6LYtXkobZZG7KKDHaz7pijSrH+E8Atd+UmxB6TujKb1UftBpXpP5hzfoR+qHOKkqYfDNwlaOjffw5ocw5mnQ7EIDFVXFsQQPl77plwLEtrYKi8fkb6ECCFDi6I5JaMtUazjy2CcO4h3YiPI5QTBTngzw6rJc10AnTQ7bJBWdl0t+3JNuECHw12YEak/VJ5MdZORnT8fjni/TC+KPDqhOqrHGYKe8Tq63VQ4nitUWGzVlpA3D2/wAcRtKeuqJBwUzUceibmoryFo7Z7WMpXX8Jkbo2q9B13qi0GAMTrK9a9ZWNihg9MyXJJimN8ZOJZcPwtuXvHZWtDvxOzztDTp7QtaVEZ6jTIAE2OYcgG5QhsET+MtLZMTrPS9z+60o4imR3cOY4EiCQZGsEjQ9OuyzkrMavsLxORsNp1DAAm0HrzMD0UTKxL3F15bDZiJ+sJe7Eh1QFzgATBEEADQaaQmfC+EvrVu5Pxk3IsMmuZpGrdLq8Y2E4/Ee9luHPxM+EMymHHLsCeYmdel1cuG8PpYYnI2HOjM8xLo8rBHYLAso0wxoiBcjUncnmsqjnpzWhjxKH9hMceKCaWIBWz6oF5ASwtIuCg+I+NsboxcbvxIO6ExIDgqyRUpGQSRyRmG4yHa2K4tR49pY6NtlJ94W1VweEM4H1HzC44C4jh84OWzvqq5iMaR4XWIVmqum4Sri2BbWadnDQ/uoJFDcedHehG4W7sVDSlIqZZY+8H2IRWEwZqAySWiIA1MmDMbCdUOc1FWyHpEf2r4LNUwmIp3GJww92Ef8Af8lXOyVZ1PFZXWLmkHTzGivfbLh5PBMM8iHYWuWHScr5aIjaS1c2wbzTrUnEEEOEzuCYn2KNF3Uii3E6U3zRWEoFx29f8+aFYJI6pnhcrHEk5nNFo0ko6FSSgxrZtpudfUIGvVkqV+JEEbygR4jZDl2HWomz3KShg6lT/TpvfGuVrne8BYzDy5odoSB6ExK7hwnBMpUmspgBoG31Q5MJGN7ZwypQcww5paeRBB9iq924oThw78jwfe36rvfa7g7KzCCBmiWncHouM9psCe4rUyLhp+V1VSvTLyxcakugb7L+Lfwn0XGzXy0dHCTHrKtuKcua/Z7iGjEOa4kZmWgSZB263XQ6/mk5ayMf8fLdwfoX4pym4bXIMbLKtFQx8tFarDy/gY8UqDLZUzGtkqxYjFZm9Qq/VdLlyjQOUrR5waznJkXoPhw1U1QrmgUGZUchaj1u9yhe5UoNYPWQdR0FG1Ah3BHxypUxbNC3aGGHaS+Gm1w/MCII3JG08h6KXC4Swc11Go6TZuYGOd2ifOZWmKwzHMADS6ebsoM8y0TtzRvB2AfC3K6Jy5pAiBDpGt0lWtCPxUQDuxVHeZOeZu86C0gep5LpPYTCuNDvHRJGVlhIYPInfqqG/hr3uAA8IMAhzXNMi0geJh9CumcOxbaYbTFg0AeyZ8eG7KxS9B1fBP1DkGcXUZZ7ZHMJuyrKxzE6XFbMWCJb6t39F4KjXD99VJi+GtftHUaoCvhnj+cDfRw/dQSTvYDYpRxLhf4mWIRraxmA6TydYrWrjALGQVxwjp8TLCGvty6pjSxgchuLYJtQaXGirZxL6TsrtNioJLdiqMjM3XdIauKgoY8RcRAcYKhGIgqCQbifDBVJdTOVx1B/RT8ExgoMyvqAGSIPXcTYnZTOxTSNFDTaDq29yCZ38tUv5C+J10PDmxPDcfScASKLarIj46XiMQBeQFxx782p8l2fsRUy4htMmWV+8pkAWAcyw9wSuOY7B91UqUjc0nvYf6HFv6ImCV40Di9s6XwbENdSY/Ulot6JrVDe5Js08tJVS7IVpw4H5CR+yePfIg6J2MtC8o7IHVFoK0XmEJxus6nSe5moFiVSKlapVMEvqHlt7BDboLGLey/P7Q0Bo7O7+W/z0C612c7bUfutN73XcwQ3V06FsdCvn/hnAKx1y028t1buz1L7vDC4ubmJk7Tr6ShSvsbxcL4v2dSxvFTUdnNhEAch+6pvaikKkmNQQfVN/vzYubEWSjEVgSTsbIcm7TQ4oJxcTkPZolmMptkjxlkjXcfouuGrnzZR4RvpLvxWOl/dcm43hTQxk7F4e09Mwn2v7rp3BMaHTlD3iJLjM30AFvol837lIVxrhlTf9GmIqWQxfCk4hVylLKuMsrI0ZLRlereyXVBBW4rS5aVHq4sybBixUjytMMfCVj3KGUiQPKicVJUKgcVQMjVyHcFOSonLkSPcCA14a6IadBGmwuEYzwlzyC0O1EdNY1k6egSstAcQST4bRM5up2TDhXDauJa0UQ0X8QIByjczEkfNL026Rgy30NeBYJ9aq0022AhzyI8Ji0+iv/3RrRAGuqh4NwwYei2mCCQLmAJO5gIuVo4sfBBYqgWjULDB0OiOa9B4hlrLSjWsilwqviGt1KH+9sdoUBxUEpO2rB5LiSxPYx2sHrv7qCrhmAGHe9/mlLsQYQlbH81BNEuJZBsfRL8XRa/4hda/fLytauOa7XXmuJEeOomk6W/CdV5nDgjMTV2Nwd/3Seq7I7+UqpJv3hBTNr4a0Pztd+WNALDexty3CXcN8dVsgOE6EkD3BBHurK3HMqPDW5nCNc4cG7CM9PNYEmzxokvInugGVrqyDh+K/wDMUiyWCnVDyfwkDY89/NVP7U8B3XFcRHw1ctVvlUaJ+YKvVPhTDkNOo0NADYeCC4AH4XSRBtqfMpH9tWC8WCxGWO8omm4gg3pkFtxrYlX8WV2imJ7or/YivBqM5w79P0VneFRuy+Jy4hvJwLfXUfRXhaEei2RbIcQA4QbjdRUqDW/CAPIKDH8aoUpzPBP5W+I/LRVnHds3yRTYGDm659tB81DdHRi2XQODRJIA5myS8S7VUGSA4vP8t/noqRiuI1Kp8b3O8zb0GiHKo3YeMaOsYDGF7WkGxGszbWyal4i2g5qgdjOL2NI/hu3y39j9VaRjDoEtLTNTHLkrNsTwijXe3vgS0Omxi/In8p3V5w9VndMyNa0QQQAIEQNlTWMkIzhfEMjnU3aOEtHUaj1Cq9k0kecXZLjySCvTVhxhBSTFthcWYDYIeo5S1nJx2a4KXkVqg8Dfhn8R5xyCulYvkaSBRw91Ok1zrF945DZC1CrJ2kdLAeqrTyomqYLG7VkTnKIhbuUbnKjDo0JUZcFu5RwoRw9q4aMoLTVJIAdBjyJ3dPVX/gWEGEpREvddx3k7eixYiYIrsxMXQxZxVp3RLcVKxYmwxuKqGfSgyN1ixcSDYgpRi6G4WLF1EibiHFXNsGnTVAPxRcFixQ0WAq1OqfhcY5IKpXrDVsrFirR1kf8A1cfCZBOx/RE4Dh5rG7i2nzgk/wBMC6xYh5G4xtHFhpcJotYWCo7wlrXEM0L9CCDMdf5lvT4W2lT7sHM4SXc7xBbHIAbxqsWJCcdicpNP/P8AoZYXCM7sF9RveC4vtvrr/l0v+0KiK3Bg8f8AtcS0zIMtqgtPpLvksWInir5sjGqmcmoVyxzXN1aZCIxvGatX4nmPyiw9gsWLRHWgJreWyjc0FYsUHEJaQVtRwz3mGtc4k7Am5XqxVelZzdIsvBeyeIYRVIDcpgs1d5ECw91ZaDwsWJRSc3sY8LI5WmGMrEeSks+D+JpkHqsWIyiOy6Mr4j0KU4qusWKHHZF6DOA9m3Yh2apLaQ8wX9G9OquOIe1rQ1ogAQB0CxYjRikZuSblLZX+LPzMPRVqoVixUmthML7IitCsWIfEaRE4qNz1ixQ1RKP/2Q=="/>
          <p:cNvSpPr>
            <a:spLocks noChangeAspect="1" noChangeArrowheads="1"/>
          </p:cNvSpPr>
          <p:nvPr/>
        </p:nvSpPr>
        <p:spPr bwMode="auto">
          <a:xfrm>
            <a:off x="1739900" y="-158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forest-carbon.org/wp-content/uploads/2013/10/IMG_29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574" y="2233448"/>
            <a:ext cx="4091968" cy="306897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ifriresearch.net/wp-content/uploads/2013/03/Krat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300" y="2233448"/>
            <a:ext cx="4035552" cy="302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6666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Biomass Datasheet</a:t>
            </a:r>
          </a:p>
        </p:txBody>
      </p:sp>
      <p:pic>
        <p:nvPicPr>
          <p:cNvPr id="1026" name="Picture 2"/>
          <p:cNvPicPr>
            <a:picLocks noGrp="1" noChangeAspect="1" noChangeArrowheads="1"/>
          </p:cNvPicPr>
          <p:nvPr>
            <p:ph idx="4294967295"/>
          </p:nvPr>
        </p:nvPicPr>
        <p:blipFill rotWithShape="1">
          <a:blip r:embed="rId3" cstate="print"/>
          <a:srcRect l="3551" t="12344" r="10482" b="14089"/>
          <a:stretch/>
        </p:blipFill>
        <p:spPr bwMode="auto">
          <a:xfrm>
            <a:off x="937510" y="1264595"/>
            <a:ext cx="10750516" cy="5389123"/>
          </a:xfrm>
          <a:prstGeom prst="rect">
            <a:avLst/>
          </a:prstGeom>
          <a:noFill/>
          <a:ln w="9525">
            <a:noFill/>
            <a:miter lim="800000"/>
            <a:headEnd/>
            <a:tailEnd/>
          </a:ln>
        </p:spPr>
      </p:pic>
    </p:spTree>
    <p:extLst>
      <p:ext uri="{BB962C8B-B14F-4D97-AF65-F5344CB8AC3E}">
        <p14:creationId xmlns:p14="http://schemas.microsoft.com/office/powerpoint/2010/main" val="2123587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Dead Wood Measurements Datasheet</a:t>
            </a:r>
          </a:p>
        </p:txBody>
      </p:sp>
      <p:pic>
        <p:nvPicPr>
          <p:cNvPr id="3074" name="Picture 2"/>
          <p:cNvPicPr>
            <a:picLocks noGrp="1" noChangeAspect="1" noChangeArrowheads="1"/>
          </p:cNvPicPr>
          <p:nvPr>
            <p:ph idx="4294967295"/>
          </p:nvPr>
        </p:nvPicPr>
        <p:blipFill rotWithShape="1">
          <a:blip r:embed="rId3" cstate="print"/>
          <a:srcRect l="13999" t="10982" r="19620" b="14543"/>
          <a:stretch/>
        </p:blipFill>
        <p:spPr bwMode="auto">
          <a:xfrm>
            <a:off x="2126550" y="1254935"/>
            <a:ext cx="7918450" cy="5205413"/>
          </a:xfrm>
          <a:prstGeom prst="rect">
            <a:avLst/>
          </a:prstGeom>
          <a:noFill/>
          <a:ln w="9525">
            <a:noFill/>
            <a:miter lim="800000"/>
            <a:headEnd/>
            <a:tailEnd/>
          </a:ln>
        </p:spPr>
      </p:pic>
    </p:spTree>
    <p:extLst>
      <p:ext uri="{BB962C8B-B14F-4D97-AF65-F5344CB8AC3E}">
        <p14:creationId xmlns:p14="http://schemas.microsoft.com/office/powerpoint/2010/main" val="822458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Dead Wood Density Datasheet</a:t>
            </a:r>
          </a:p>
        </p:txBody>
      </p:sp>
      <p:pic>
        <p:nvPicPr>
          <p:cNvPr id="4098" name="Picture 2"/>
          <p:cNvPicPr>
            <a:picLocks noGrp="1" noChangeAspect="1" noChangeArrowheads="1"/>
          </p:cNvPicPr>
          <p:nvPr>
            <p:ph idx="4294967295"/>
          </p:nvPr>
        </p:nvPicPr>
        <p:blipFill rotWithShape="1">
          <a:blip r:embed="rId3" cstate="print"/>
          <a:srcRect l="30229" t="11210" r="32391" b="16360"/>
          <a:stretch/>
        </p:blipFill>
        <p:spPr bwMode="auto">
          <a:xfrm>
            <a:off x="3621181" y="1260475"/>
            <a:ext cx="4929188" cy="5597525"/>
          </a:xfrm>
          <a:prstGeom prst="rect">
            <a:avLst/>
          </a:prstGeom>
          <a:noFill/>
          <a:ln w="9525">
            <a:noFill/>
            <a:miter lim="800000"/>
            <a:headEnd/>
            <a:tailEnd/>
          </a:ln>
        </p:spPr>
      </p:pic>
    </p:spTree>
    <p:extLst>
      <p:ext uri="{BB962C8B-B14F-4D97-AF65-F5344CB8AC3E}">
        <p14:creationId xmlns:p14="http://schemas.microsoft.com/office/powerpoint/2010/main" val="382753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27975" y="1287624"/>
            <a:ext cx="10515600" cy="5570376"/>
          </a:xfrm>
        </p:spPr>
        <p:txBody>
          <a:bodyPr>
            <a:noAutofit/>
          </a:bodyPr>
          <a:lstStyle/>
          <a:p>
            <a:pPr>
              <a:spcBef>
                <a:spcPts val="0"/>
              </a:spcBef>
              <a:spcAft>
                <a:spcPts val="0"/>
              </a:spcAft>
            </a:pPr>
            <a:r>
              <a:rPr lang="en-US" sz="2000" dirty="0"/>
              <a:t>In class </a:t>
            </a:r>
          </a:p>
          <a:p>
            <a:pPr lvl="1">
              <a:spcBef>
                <a:spcPts val="0"/>
              </a:spcBef>
              <a:spcAft>
                <a:spcPts val="0"/>
              </a:spcAft>
            </a:pPr>
            <a:r>
              <a:rPr lang="en-US" sz="2000" dirty="0"/>
              <a:t>Lectures ( 2 lectures: first  50 min, second  25 min)</a:t>
            </a:r>
          </a:p>
          <a:p>
            <a:pPr lvl="2">
              <a:spcBef>
                <a:spcPts val="0"/>
              </a:spcBef>
              <a:spcAft>
                <a:spcPts val="0"/>
              </a:spcAft>
            </a:pPr>
            <a:r>
              <a:rPr lang="en-US" sz="2000" dirty="0"/>
              <a:t>Refresh on concepts</a:t>
            </a:r>
          </a:p>
          <a:p>
            <a:pPr lvl="2">
              <a:spcBef>
                <a:spcPts val="0"/>
              </a:spcBef>
              <a:spcAft>
                <a:spcPts val="0"/>
              </a:spcAft>
            </a:pPr>
            <a:r>
              <a:rPr lang="en-US" sz="2000" dirty="0"/>
              <a:t>Locating plots</a:t>
            </a:r>
          </a:p>
          <a:p>
            <a:pPr lvl="2">
              <a:spcBef>
                <a:spcPts val="0"/>
              </a:spcBef>
              <a:spcAft>
                <a:spcPts val="0"/>
              </a:spcAft>
            </a:pPr>
            <a:r>
              <a:rPr lang="en-US" sz="2000" dirty="0"/>
              <a:t>SOP for Forest Carbon Measurements</a:t>
            </a:r>
          </a:p>
          <a:p>
            <a:pPr lvl="2">
              <a:spcBef>
                <a:spcPts val="0"/>
              </a:spcBef>
              <a:spcAft>
                <a:spcPts val="0"/>
              </a:spcAft>
            </a:pPr>
            <a:r>
              <a:rPr lang="en-US" sz="2000" dirty="0"/>
              <a:t>Field work group assignments</a:t>
            </a:r>
          </a:p>
          <a:p>
            <a:pPr lvl="2">
              <a:spcBef>
                <a:spcPts val="0"/>
              </a:spcBef>
              <a:spcAft>
                <a:spcPts val="0"/>
              </a:spcAft>
            </a:pPr>
            <a:r>
              <a:rPr lang="en-US" sz="2000" dirty="0"/>
              <a:t>Data Management and Reporting </a:t>
            </a:r>
          </a:p>
          <a:p>
            <a:pPr lvl="2">
              <a:spcBef>
                <a:spcPts val="0"/>
              </a:spcBef>
              <a:spcAft>
                <a:spcPts val="0"/>
              </a:spcAft>
            </a:pPr>
            <a:r>
              <a:rPr lang="en-US" sz="2000" dirty="0"/>
              <a:t>Field report presentations ( second half of second lecture period)</a:t>
            </a:r>
          </a:p>
          <a:p>
            <a:pPr lvl="1">
              <a:spcBef>
                <a:spcPts val="0"/>
              </a:spcBef>
              <a:spcAft>
                <a:spcPts val="0"/>
              </a:spcAft>
            </a:pPr>
            <a:r>
              <a:rPr lang="en-US" sz="2000" dirty="0"/>
              <a:t>Video</a:t>
            </a:r>
          </a:p>
          <a:p>
            <a:pPr lvl="1">
              <a:spcBef>
                <a:spcPts val="0"/>
              </a:spcBef>
              <a:spcAft>
                <a:spcPts val="0"/>
              </a:spcAft>
            </a:pPr>
            <a:r>
              <a:rPr lang="en-US" sz="2000" dirty="0"/>
              <a:t>Activities</a:t>
            </a:r>
          </a:p>
          <a:p>
            <a:pPr lvl="2">
              <a:spcBef>
                <a:spcPts val="0"/>
              </a:spcBef>
              <a:spcAft>
                <a:spcPts val="0"/>
              </a:spcAft>
            </a:pPr>
            <a:r>
              <a:rPr lang="en-US" sz="2000" dirty="0"/>
              <a:t>Student discussions on a given topic</a:t>
            </a:r>
          </a:p>
          <a:p>
            <a:pPr>
              <a:spcBef>
                <a:spcPts val="0"/>
              </a:spcBef>
              <a:spcAft>
                <a:spcPts val="0"/>
              </a:spcAft>
            </a:pPr>
            <a:r>
              <a:rPr lang="en-US" sz="2000" dirty="0"/>
              <a:t>Field work</a:t>
            </a:r>
          </a:p>
          <a:p>
            <a:pPr lvl="1">
              <a:spcBef>
                <a:spcPts val="0"/>
              </a:spcBef>
              <a:spcAft>
                <a:spcPts val="0"/>
              </a:spcAft>
            </a:pPr>
            <a:r>
              <a:rPr lang="en-US" sz="2000" dirty="0"/>
              <a:t>Safety briefing</a:t>
            </a:r>
          </a:p>
          <a:p>
            <a:pPr lvl="1">
              <a:spcBef>
                <a:spcPts val="0"/>
              </a:spcBef>
              <a:spcAft>
                <a:spcPts val="0"/>
              </a:spcAft>
            </a:pPr>
            <a:r>
              <a:rPr lang="en-US" sz="2000" dirty="0"/>
              <a:t>Carbon pool measurement using the SOP’s</a:t>
            </a:r>
          </a:p>
          <a:p>
            <a:pPr>
              <a:spcBef>
                <a:spcPts val="0"/>
              </a:spcBef>
              <a:spcAft>
                <a:spcPts val="0"/>
              </a:spcAft>
            </a:pPr>
            <a:r>
              <a:rPr lang="en-US" sz="2000" dirty="0"/>
              <a:t>Homework </a:t>
            </a:r>
          </a:p>
          <a:p>
            <a:pPr lvl="1">
              <a:spcBef>
                <a:spcPts val="0"/>
              </a:spcBef>
              <a:spcAft>
                <a:spcPts val="0"/>
              </a:spcAft>
            </a:pPr>
            <a:r>
              <a:rPr lang="en-US" sz="2000" dirty="0"/>
              <a:t>Data quality assessment and report writing</a:t>
            </a:r>
          </a:p>
        </p:txBody>
      </p:sp>
      <p:sp>
        <p:nvSpPr>
          <p:cNvPr id="5" name="Title 4"/>
          <p:cNvSpPr>
            <a:spLocks noGrp="1"/>
          </p:cNvSpPr>
          <p:nvPr>
            <p:ph type="title"/>
          </p:nvPr>
        </p:nvSpPr>
        <p:spPr>
          <a:noFill/>
        </p:spPr>
        <p:txBody>
          <a:bodyPr>
            <a:normAutofit/>
          </a:bodyPr>
          <a:lstStyle/>
          <a:p>
            <a:r>
              <a:rPr lang="en-US" dirty="0"/>
              <a:t>Session Outline</a:t>
            </a:r>
          </a:p>
        </p:txBody>
      </p:sp>
    </p:spTree>
    <p:extLst>
      <p:ext uri="{BB962C8B-B14F-4D97-AF65-F5344CB8AC3E}">
        <p14:creationId xmlns:p14="http://schemas.microsoft.com/office/powerpoint/2010/main" val="4155969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Saplings Datasheet</a:t>
            </a:r>
          </a:p>
        </p:txBody>
      </p:sp>
      <p:pic>
        <p:nvPicPr>
          <p:cNvPr id="5122" name="Picture 2"/>
          <p:cNvPicPr>
            <a:picLocks noGrp="1" noChangeAspect="1" noChangeArrowheads="1"/>
          </p:cNvPicPr>
          <p:nvPr>
            <p:ph idx="4294967295"/>
          </p:nvPr>
        </p:nvPicPr>
        <p:blipFill rotWithShape="1">
          <a:blip r:embed="rId3" cstate="print"/>
          <a:srcRect l="25041" t="11663" r="37710" b="14089"/>
          <a:stretch/>
        </p:blipFill>
        <p:spPr bwMode="auto">
          <a:xfrm>
            <a:off x="3696587" y="1080001"/>
            <a:ext cx="4778375" cy="5580063"/>
          </a:xfrm>
          <a:prstGeom prst="rect">
            <a:avLst/>
          </a:prstGeom>
          <a:noFill/>
          <a:ln w="9525">
            <a:noFill/>
            <a:miter lim="800000"/>
            <a:headEnd/>
            <a:tailEnd/>
          </a:ln>
        </p:spPr>
      </p:pic>
    </p:spTree>
    <p:extLst>
      <p:ext uri="{BB962C8B-B14F-4D97-AF65-F5344CB8AC3E}">
        <p14:creationId xmlns:p14="http://schemas.microsoft.com/office/powerpoint/2010/main" val="4191312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Data Management</a:t>
            </a:r>
          </a:p>
        </p:txBody>
      </p:sp>
      <p:pic>
        <p:nvPicPr>
          <p:cNvPr id="4" name="Content Placeholder 3"/>
          <p:cNvPicPr>
            <a:picLocks noGrp="1"/>
          </p:cNvPicPr>
          <p:nvPr>
            <p:ph idx="4294967295"/>
          </p:nvPr>
        </p:nvPicPr>
        <p:blipFill>
          <a:blip r:embed="rId3" cstate="print"/>
          <a:srcRect t="-180" b="-180"/>
          <a:stretch>
            <a:fillRect/>
          </a:stretch>
        </p:blipFill>
        <p:spPr bwMode="auto">
          <a:xfrm>
            <a:off x="1701893" y="1525993"/>
            <a:ext cx="8767763" cy="5037137"/>
          </a:xfrm>
          <a:prstGeom prst="rect">
            <a:avLst/>
          </a:prstGeom>
          <a:noFill/>
          <a:ln w="9525">
            <a:noFill/>
            <a:miter lim="800000"/>
            <a:headEnd/>
            <a:tailEnd/>
          </a:ln>
        </p:spPr>
      </p:pic>
    </p:spTree>
    <p:extLst>
      <p:ext uri="{BB962C8B-B14F-4D97-AF65-F5344CB8AC3E}">
        <p14:creationId xmlns:p14="http://schemas.microsoft.com/office/powerpoint/2010/main" val="3602980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828799"/>
            <a:ext cx="10484796" cy="4348163"/>
          </a:xfrm>
        </p:spPr>
        <p:txBody>
          <a:bodyPr>
            <a:normAutofit/>
          </a:bodyPr>
          <a:lstStyle/>
          <a:p>
            <a:pPr>
              <a:spcAft>
                <a:spcPts val="600"/>
              </a:spcAft>
            </a:pPr>
            <a:r>
              <a:rPr lang="en-US" sz="2800" dirty="0"/>
              <a:t>Standard Operating Procedures for forest carbon pools measurements allow for consistency across time and among teams</a:t>
            </a:r>
          </a:p>
          <a:p>
            <a:pPr>
              <a:spcAft>
                <a:spcPts val="600"/>
              </a:spcAft>
            </a:pPr>
            <a:r>
              <a:rPr lang="en-US" sz="2800" dirty="0"/>
              <a:t>Each carbon pool in the forest has a separate sampling procedure and requires a unique datasheet for recording measurements</a:t>
            </a:r>
          </a:p>
          <a:p>
            <a:pPr>
              <a:spcAft>
                <a:spcPts val="600"/>
              </a:spcAft>
            </a:pPr>
            <a:r>
              <a:rPr lang="en-US" sz="2800" dirty="0"/>
              <a:t>Data management is a process from the point of data collection through report writing that ensures the integrity and quality of the data</a:t>
            </a:r>
          </a:p>
        </p:txBody>
      </p:sp>
      <p:sp>
        <p:nvSpPr>
          <p:cNvPr id="2" name="Title 1"/>
          <p:cNvSpPr>
            <a:spLocks noGrp="1"/>
          </p:cNvSpPr>
          <p:nvPr>
            <p:ph type="title"/>
          </p:nvPr>
        </p:nvSpPr>
        <p:spPr/>
        <p:txBody>
          <a:bodyPr/>
          <a:lstStyle/>
          <a:p>
            <a:r>
              <a:rPr lang="en-US" b="1" dirty="0"/>
              <a:t>Take Home Message</a:t>
            </a:r>
          </a:p>
        </p:txBody>
      </p:sp>
    </p:spTree>
    <p:extLst>
      <p:ext uri="{BB962C8B-B14F-4D97-AF65-F5344CB8AC3E}">
        <p14:creationId xmlns:p14="http://schemas.microsoft.com/office/powerpoint/2010/main" val="224072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9471" y="1825625"/>
            <a:ext cx="11136086" cy="4351338"/>
          </a:xfrm>
        </p:spPr>
        <p:txBody>
          <a:bodyPr>
            <a:normAutofit/>
          </a:bodyPr>
          <a:lstStyle/>
          <a:p>
            <a:pPr>
              <a:spcAft>
                <a:spcPts val="600"/>
              </a:spcAft>
            </a:pPr>
            <a:r>
              <a:rPr lang="de-DE" sz="2000" dirty="0"/>
              <a:t>USAID. 2015. USAID LEAF‘s </a:t>
            </a:r>
            <a:r>
              <a:rPr lang="en-US" sz="2000" i="1" dirty="0"/>
              <a:t>Climate Change Curriculum</a:t>
            </a:r>
            <a:r>
              <a:rPr lang="en-US" sz="2000" dirty="0"/>
              <a:t>. USAID Lowering Emissions in Asia Forests Program (USAID LEAF). </a:t>
            </a:r>
            <a:r>
              <a:rPr lang="en-US" sz="2000" dirty="0" err="1"/>
              <a:t>Winrock</a:t>
            </a:r>
            <a:r>
              <a:rPr lang="en-US" sz="2000" dirty="0"/>
              <a:t> International and US Forest Service. Bangkok, Thailand.</a:t>
            </a:r>
          </a:p>
          <a:p>
            <a:pPr>
              <a:spcAft>
                <a:spcPts val="600"/>
              </a:spcAft>
            </a:pPr>
            <a:r>
              <a:rPr lang="en-US" sz="2000" dirty="0"/>
              <a:t>Ashton, M.S., Tyrrell, M.L., Spalding, D., and Gentry, B. (Eds.). 2012. Managing Forest Carbon in a Changing Climate. Springer.  ISBN 978-94-007-2232-3</a:t>
            </a:r>
          </a:p>
          <a:p>
            <a:pPr>
              <a:spcAft>
                <a:spcPts val="600"/>
              </a:spcAft>
            </a:pPr>
            <a:r>
              <a:rPr lang="en-US" sz="2000" dirty="0"/>
              <a:t>CIFOR, 2011. Standards and Methods Available for Estimating Project-Level REDD+  Carbon Benefits. Reference Guide for Projects Developer. Working Paper 52 </a:t>
            </a:r>
          </a:p>
          <a:p>
            <a:pPr>
              <a:spcAft>
                <a:spcPts val="600"/>
              </a:spcAft>
            </a:pPr>
            <a:r>
              <a:rPr lang="en-US" sz="2000" dirty="0"/>
              <a:t>Walker, S.M., Pearson, TRH, Casarim, N, Harris, N, </a:t>
            </a:r>
            <a:r>
              <a:rPr lang="en-US" sz="2000" dirty="0" err="1"/>
              <a:t>Petrova,S</a:t>
            </a:r>
            <a:r>
              <a:rPr lang="en-US" sz="2000" dirty="0"/>
              <a:t>, Grais, A, Swails, E, </a:t>
            </a:r>
            <a:r>
              <a:rPr lang="en-US" sz="2000" dirty="0" err="1"/>
              <a:t>Netzer</a:t>
            </a:r>
            <a:r>
              <a:rPr lang="en-US" sz="2000" dirty="0"/>
              <a:t>, M, Goslee, KM and Brown, S. 2014. Standard Operating Procedures for Terrestrial Carbon Measurement: Version 2014. </a:t>
            </a:r>
            <a:r>
              <a:rPr lang="en-US" sz="2000" dirty="0" err="1"/>
              <a:t>Winrock</a:t>
            </a:r>
            <a:r>
              <a:rPr lang="en-US" sz="2000" dirty="0"/>
              <a:t> International.</a:t>
            </a:r>
            <a:r>
              <a:rPr lang="en-US" sz="2000"/>
              <a:t>	</a:t>
            </a:r>
            <a:endParaRPr lang="en-US" sz="2000" dirty="0"/>
          </a:p>
        </p:txBody>
      </p:sp>
      <p:sp>
        <p:nvSpPr>
          <p:cNvPr id="2" name="Title 1"/>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823084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2986965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br>
              <a:rPr lang="de-DE" sz="2400" dirty="0">
                <a:effectLst/>
                <a:latin typeface="Calibri" panose="020F0502020204030204" pitchFamily="34" charset="0"/>
              </a:rPr>
            </a:b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204149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1420239"/>
            <a:ext cx="11121958" cy="5118674"/>
          </a:xfrm>
        </p:spPr>
        <p:txBody>
          <a:bodyPr>
            <a:noAutofit/>
          </a:bodyPr>
          <a:lstStyle/>
          <a:p>
            <a:pPr marL="0" indent="0">
              <a:spcAft>
                <a:spcPts val="600"/>
              </a:spcAft>
              <a:buNone/>
            </a:pPr>
            <a:r>
              <a:rPr lang="en-US" i="1" dirty="0"/>
              <a:t>At the end of this session, students will be able to:</a:t>
            </a:r>
          </a:p>
          <a:p>
            <a:pPr lvl="0" fontAlgn="base"/>
            <a:r>
              <a:rPr lang="en-US" dirty="0"/>
              <a:t>Apply carbon measurement methods by Standard Operating Procedure (SOP) in field work</a:t>
            </a:r>
          </a:p>
          <a:p>
            <a:pPr lvl="0" fontAlgn="base"/>
            <a:r>
              <a:rPr lang="en-US" dirty="0"/>
              <a:t>Determine minimum plots to be established for different types of forests and pool</a:t>
            </a:r>
          </a:p>
          <a:p>
            <a:pPr lvl="0" fontAlgn="base"/>
            <a:r>
              <a:rPr lang="en-US" dirty="0"/>
              <a:t>Design plot shape and size for each forest type and pool</a:t>
            </a:r>
          </a:p>
          <a:p>
            <a:pPr lvl="0" fontAlgn="base"/>
            <a:r>
              <a:rPr lang="en-US" dirty="0"/>
              <a:t>Identify appropriate methods to locate sample plots</a:t>
            </a:r>
          </a:p>
          <a:p>
            <a:r>
              <a:rPr lang="en-US" dirty="0"/>
              <a:t>Present a report on terrestrial field carbon measurement</a:t>
            </a:r>
          </a:p>
        </p:txBody>
      </p:sp>
      <p:sp>
        <p:nvSpPr>
          <p:cNvPr id="5" name="Title 4"/>
          <p:cNvSpPr>
            <a:spLocks noGrp="1"/>
          </p:cNvSpPr>
          <p:nvPr>
            <p:ph type="title"/>
          </p:nvPr>
        </p:nvSpPr>
        <p:spPr>
          <a:noFill/>
        </p:spPr>
        <p:txBody>
          <a:bodyPr>
            <a:normAutofit/>
          </a:bodyPr>
          <a:lstStyle/>
          <a:p>
            <a:r>
              <a:rPr lang="en-US" dirty="0"/>
              <a:t>Learning Objectives</a:t>
            </a:r>
          </a:p>
        </p:txBody>
      </p:sp>
    </p:spTree>
    <p:extLst>
      <p:ext uri="{BB962C8B-B14F-4D97-AF65-F5344CB8AC3E}">
        <p14:creationId xmlns:p14="http://schemas.microsoft.com/office/powerpoint/2010/main" val="151181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a:spcAft>
                <a:spcPts val="600"/>
              </a:spcAft>
            </a:pPr>
            <a:r>
              <a:rPr lang="en-US" sz="2400" dirty="0"/>
              <a:t>Review of Carbon cycle and major forest carbon pools</a:t>
            </a:r>
          </a:p>
          <a:p>
            <a:pPr>
              <a:spcAft>
                <a:spcPts val="600"/>
              </a:spcAft>
            </a:pPr>
            <a:r>
              <a:rPr lang="en-US" sz="2400" dirty="0"/>
              <a:t>Guidelines for plot establishment</a:t>
            </a:r>
          </a:p>
          <a:p>
            <a:pPr>
              <a:spcAft>
                <a:spcPts val="600"/>
              </a:spcAft>
            </a:pPr>
            <a:r>
              <a:rPr lang="en-US" sz="2400" dirty="0"/>
              <a:t>SOP’s for the measurement of forest carbon pools</a:t>
            </a:r>
          </a:p>
          <a:p>
            <a:pPr>
              <a:spcAft>
                <a:spcPts val="600"/>
              </a:spcAft>
            </a:pPr>
            <a:r>
              <a:rPr lang="en-US" sz="2400" dirty="0"/>
              <a:t>Plot slope corrections</a:t>
            </a:r>
          </a:p>
          <a:p>
            <a:pPr>
              <a:spcAft>
                <a:spcPts val="600"/>
              </a:spcAft>
            </a:pPr>
            <a:r>
              <a:rPr lang="en-US" sz="2400" dirty="0"/>
              <a:t>Field data management</a:t>
            </a:r>
          </a:p>
          <a:p>
            <a:pPr marL="0" indent="0">
              <a:spcAft>
                <a:spcPts val="600"/>
              </a:spcAft>
              <a:buNone/>
            </a:pPr>
            <a:endParaRPr lang="en-US" sz="2400" dirty="0"/>
          </a:p>
          <a:p>
            <a:pPr>
              <a:spcAft>
                <a:spcPts val="600"/>
              </a:spcAft>
              <a:buNone/>
            </a:pPr>
            <a:endParaRPr lang="en-US" sz="2400" dirty="0"/>
          </a:p>
        </p:txBody>
      </p:sp>
      <p:sp>
        <p:nvSpPr>
          <p:cNvPr id="5" name="Title 4"/>
          <p:cNvSpPr>
            <a:spLocks noGrp="1"/>
          </p:cNvSpPr>
          <p:nvPr>
            <p:ph type="title"/>
          </p:nvPr>
        </p:nvSpPr>
        <p:spPr>
          <a:noFill/>
        </p:spPr>
        <p:txBody>
          <a:bodyPr>
            <a:normAutofit/>
          </a:bodyPr>
          <a:lstStyle/>
          <a:p>
            <a:r>
              <a:rPr lang="en-US" dirty="0"/>
              <a:t>Lecture Outline</a:t>
            </a:r>
          </a:p>
        </p:txBody>
      </p:sp>
    </p:spTree>
    <p:extLst>
      <p:ext uri="{BB962C8B-B14F-4D97-AF65-F5344CB8AC3E}">
        <p14:creationId xmlns:p14="http://schemas.microsoft.com/office/powerpoint/2010/main" val="64011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p:txBody>
          <a:bodyPr>
            <a:normAutofit/>
          </a:bodyPr>
          <a:lstStyle/>
          <a:p>
            <a:pPr eaLnBrk="1" hangingPunct="1">
              <a:lnSpc>
                <a:spcPct val="85000"/>
              </a:lnSpc>
              <a:defRPr/>
            </a:pPr>
            <a:r>
              <a:rPr lang="en-US" altLang="zh-CN" dirty="0">
                <a:ea typeface="SimSun" pitchFamily="2" charset="-122"/>
              </a:rPr>
              <a:t>Concept - Terrestrial Carbon</a:t>
            </a:r>
            <a:endParaRPr lang="zh-CN" altLang="en-US" dirty="0">
              <a:ea typeface="SimSun" pitchFamily="2" charset="-122"/>
            </a:endParaRPr>
          </a:p>
        </p:txBody>
      </p:sp>
      <p:pic>
        <p:nvPicPr>
          <p:cNvPr id="12292" name="Picture 3" descr="NA01441_"/>
          <p:cNvPicPr>
            <a:picLocks noChangeAspect="1" noChangeArrowheads="1"/>
          </p:cNvPicPr>
          <p:nvPr/>
        </p:nvPicPr>
        <p:blipFill>
          <a:blip r:embed="rId3" cstate="print"/>
          <a:srcRect/>
          <a:stretch>
            <a:fillRect/>
          </a:stretch>
        </p:blipFill>
        <p:spPr bwMode="auto">
          <a:xfrm>
            <a:off x="4840289" y="3629924"/>
            <a:ext cx="1493837" cy="1685925"/>
          </a:xfrm>
          <a:prstGeom prst="rect">
            <a:avLst/>
          </a:prstGeom>
          <a:noFill/>
          <a:ln w="9525">
            <a:noFill/>
            <a:miter lim="800000"/>
            <a:headEnd/>
            <a:tailEnd/>
          </a:ln>
        </p:spPr>
      </p:pic>
      <p:pic>
        <p:nvPicPr>
          <p:cNvPr id="12293" name="Picture 4" descr="NA01441_"/>
          <p:cNvPicPr>
            <a:picLocks noChangeAspect="1" noChangeArrowheads="1"/>
          </p:cNvPicPr>
          <p:nvPr/>
        </p:nvPicPr>
        <p:blipFill>
          <a:blip r:embed="rId3" cstate="print"/>
          <a:srcRect/>
          <a:stretch>
            <a:fillRect/>
          </a:stretch>
        </p:blipFill>
        <p:spPr bwMode="auto">
          <a:xfrm>
            <a:off x="2286001" y="4249048"/>
            <a:ext cx="944563" cy="1066800"/>
          </a:xfrm>
          <a:prstGeom prst="rect">
            <a:avLst/>
          </a:prstGeom>
          <a:noFill/>
          <a:ln w="9525">
            <a:noFill/>
            <a:miter lim="800000"/>
            <a:headEnd/>
            <a:tailEnd/>
          </a:ln>
        </p:spPr>
      </p:pic>
      <p:pic>
        <p:nvPicPr>
          <p:cNvPr id="12294" name="Picture 5" descr="NA01441_"/>
          <p:cNvPicPr>
            <a:picLocks noChangeAspect="1" noChangeArrowheads="1"/>
          </p:cNvPicPr>
          <p:nvPr/>
        </p:nvPicPr>
        <p:blipFill>
          <a:blip r:embed="rId3" cstate="print"/>
          <a:srcRect/>
          <a:stretch>
            <a:fillRect/>
          </a:stretch>
        </p:blipFill>
        <p:spPr bwMode="auto">
          <a:xfrm>
            <a:off x="7620001" y="2725049"/>
            <a:ext cx="2303463" cy="2600325"/>
          </a:xfrm>
          <a:prstGeom prst="rect">
            <a:avLst/>
          </a:prstGeom>
          <a:noFill/>
          <a:ln w="9525">
            <a:noFill/>
            <a:miter lim="800000"/>
            <a:headEnd/>
            <a:tailEnd/>
          </a:ln>
        </p:spPr>
      </p:pic>
      <p:sp>
        <p:nvSpPr>
          <p:cNvPr id="12295" name="Rectangle 6"/>
          <p:cNvSpPr>
            <a:spLocks noChangeArrowheads="1"/>
          </p:cNvSpPr>
          <p:nvPr/>
        </p:nvSpPr>
        <p:spPr bwMode="auto">
          <a:xfrm>
            <a:off x="2286000" y="5315848"/>
            <a:ext cx="990600" cy="381000"/>
          </a:xfrm>
          <a:prstGeom prst="rect">
            <a:avLst/>
          </a:prstGeom>
          <a:gradFill rotWithShape="0">
            <a:gsLst>
              <a:gs pos="0">
                <a:srgbClr val="993300"/>
              </a:gs>
              <a:gs pos="100000">
                <a:srgbClr val="471800"/>
              </a:gs>
            </a:gsLst>
            <a:lin ang="5400000" scaled="1"/>
          </a:gradFill>
          <a:ln w="9525">
            <a:solidFill>
              <a:srgbClr val="993300"/>
            </a:solidFill>
            <a:miter lim="800000"/>
            <a:headEnd/>
            <a:tailEnd/>
          </a:ln>
        </p:spPr>
        <p:txBody>
          <a:bodyPr wrap="none" anchor="ctr"/>
          <a:lstStyle/>
          <a:p>
            <a:endParaRPr lang="en-US" dirty="0"/>
          </a:p>
        </p:txBody>
      </p:sp>
      <p:sp>
        <p:nvSpPr>
          <p:cNvPr id="12296" name="Rectangle 7"/>
          <p:cNvSpPr>
            <a:spLocks noChangeArrowheads="1"/>
          </p:cNvSpPr>
          <p:nvPr/>
        </p:nvSpPr>
        <p:spPr bwMode="auto">
          <a:xfrm>
            <a:off x="4916488" y="5315848"/>
            <a:ext cx="1295400" cy="457200"/>
          </a:xfrm>
          <a:prstGeom prst="rect">
            <a:avLst/>
          </a:prstGeom>
          <a:gradFill rotWithShape="0">
            <a:gsLst>
              <a:gs pos="0">
                <a:srgbClr val="993300"/>
              </a:gs>
              <a:gs pos="100000">
                <a:srgbClr val="471800"/>
              </a:gs>
            </a:gsLst>
            <a:lin ang="5400000" scaled="1"/>
          </a:gradFill>
          <a:ln w="9525">
            <a:solidFill>
              <a:srgbClr val="993300"/>
            </a:solidFill>
            <a:miter lim="800000"/>
            <a:headEnd/>
            <a:tailEnd/>
          </a:ln>
        </p:spPr>
        <p:txBody>
          <a:bodyPr wrap="none" anchor="ctr"/>
          <a:lstStyle/>
          <a:p>
            <a:endParaRPr lang="en-US" dirty="0"/>
          </a:p>
        </p:txBody>
      </p:sp>
      <p:sp>
        <p:nvSpPr>
          <p:cNvPr id="12297" name="Rectangle 8"/>
          <p:cNvSpPr>
            <a:spLocks noChangeArrowheads="1"/>
          </p:cNvSpPr>
          <p:nvPr/>
        </p:nvSpPr>
        <p:spPr bwMode="auto">
          <a:xfrm>
            <a:off x="7848600" y="5325373"/>
            <a:ext cx="1905000" cy="609600"/>
          </a:xfrm>
          <a:prstGeom prst="rect">
            <a:avLst/>
          </a:prstGeom>
          <a:gradFill rotWithShape="0">
            <a:gsLst>
              <a:gs pos="0">
                <a:srgbClr val="993300"/>
              </a:gs>
              <a:gs pos="100000">
                <a:srgbClr val="471800"/>
              </a:gs>
            </a:gsLst>
            <a:lin ang="5400000" scaled="1"/>
          </a:gradFill>
          <a:ln w="9525">
            <a:solidFill>
              <a:srgbClr val="993300"/>
            </a:solidFill>
            <a:miter lim="800000"/>
            <a:headEnd/>
            <a:tailEnd/>
          </a:ln>
        </p:spPr>
        <p:txBody>
          <a:bodyPr wrap="none" anchor="ctr"/>
          <a:lstStyle/>
          <a:p>
            <a:pPr algn="ctr" eaLnBrk="1" hangingPunct="1"/>
            <a:r>
              <a:rPr kumimoji="1" lang="en-US" altLang="zh-CN" sz="2000" dirty="0">
                <a:latin typeface="Arial Narrow" pitchFamily="34" charset="0"/>
                <a:ea typeface="SimSun" pitchFamily="2" charset="-122"/>
              </a:rPr>
              <a:t>Soil and roots</a:t>
            </a:r>
          </a:p>
        </p:txBody>
      </p:sp>
      <p:sp>
        <p:nvSpPr>
          <p:cNvPr id="12298" name="Line 9"/>
          <p:cNvSpPr>
            <a:spLocks noChangeShapeType="1"/>
          </p:cNvSpPr>
          <p:nvPr/>
        </p:nvSpPr>
        <p:spPr bwMode="auto">
          <a:xfrm>
            <a:off x="1981200" y="3106048"/>
            <a:ext cx="533400" cy="914400"/>
          </a:xfrm>
          <a:prstGeom prst="line">
            <a:avLst/>
          </a:prstGeom>
          <a:noFill/>
          <a:ln w="38100">
            <a:solidFill>
              <a:schemeClr val="tx1"/>
            </a:solidFill>
            <a:round/>
            <a:headEnd/>
            <a:tailEnd type="triangle" w="med" len="med"/>
          </a:ln>
        </p:spPr>
        <p:txBody>
          <a:bodyPr/>
          <a:lstStyle/>
          <a:p>
            <a:endParaRPr lang="en-US" dirty="0"/>
          </a:p>
        </p:txBody>
      </p:sp>
      <p:sp>
        <p:nvSpPr>
          <p:cNvPr id="12299" name="Line 10"/>
          <p:cNvSpPr>
            <a:spLocks noChangeShapeType="1"/>
          </p:cNvSpPr>
          <p:nvPr/>
        </p:nvSpPr>
        <p:spPr bwMode="auto">
          <a:xfrm flipV="1">
            <a:off x="3124200" y="4172848"/>
            <a:ext cx="228600" cy="304800"/>
          </a:xfrm>
          <a:prstGeom prst="line">
            <a:avLst/>
          </a:prstGeom>
          <a:noFill/>
          <a:ln w="9525">
            <a:solidFill>
              <a:schemeClr val="tx1"/>
            </a:solidFill>
            <a:round/>
            <a:headEnd/>
            <a:tailEnd type="triangle" w="med" len="med"/>
          </a:ln>
        </p:spPr>
        <p:txBody>
          <a:bodyPr/>
          <a:lstStyle/>
          <a:p>
            <a:endParaRPr lang="en-US" dirty="0"/>
          </a:p>
        </p:txBody>
      </p:sp>
      <p:sp>
        <p:nvSpPr>
          <p:cNvPr id="12300" name="Line 11"/>
          <p:cNvSpPr>
            <a:spLocks noChangeShapeType="1"/>
          </p:cNvSpPr>
          <p:nvPr/>
        </p:nvSpPr>
        <p:spPr bwMode="auto">
          <a:xfrm flipV="1">
            <a:off x="6135688" y="3106048"/>
            <a:ext cx="381000" cy="838200"/>
          </a:xfrm>
          <a:prstGeom prst="line">
            <a:avLst/>
          </a:prstGeom>
          <a:noFill/>
          <a:ln w="9525">
            <a:solidFill>
              <a:schemeClr val="tx1"/>
            </a:solidFill>
            <a:round/>
            <a:headEnd/>
            <a:tailEnd type="triangle" w="med" len="med"/>
          </a:ln>
        </p:spPr>
        <p:txBody>
          <a:bodyPr/>
          <a:lstStyle/>
          <a:p>
            <a:endParaRPr lang="en-US" dirty="0"/>
          </a:p>
        </p:txBody>
      </p:sp>
      <p:sp>
        <p:nvSpPr>
          <p:cNvPr id="12301" name="Line 12"/>
          <p:cNvSpPr>
            <a:spLocks noChangeShapeType="1"/>
          </p:cNvSpPr>
          <p:nvPr/>
        </p:nvSpPr>
        <p:spPr bwMode="auto">
          <a:xfrm>
            <a:off x="7391400" y="2648848"/>
            <a:ext cx="457200" cy="533400"/>
          </a:xfrm>
          <a:prstGeom prst="line">
            <a:avLst/>
          </a:prstGeom>
          <a:noFill/>
          <a:ln w="38100">
            <a:solidFill>
              <a:schemeClr val="tx1"/>
            </a:solidFill>
            <a:round/>
            <a:headEnd/>
            <a:tailEnd type="triangle" w="med" len="med"/>
          </a:ln>
        </p:spPr>
        <p:txBody>
          <a:bodyPr/>
          <a:lstStyle/>
          <a:p>
            <a:endParaRPr lang="en-US" dirty="0"/>
          </a:p>
        </p:txBody>
      </p:sp>
      <p:sp>
        <p:nvSpPr>
          <p:cNvPr id="12302" name="Line 13"/>
          <p:cNvSpPr>
            <a:spLocks noChangeShapeType="1"/>
          </p:cNvSpPr>
          <p:nvPr/>
        </p:nvSpPr>
        <p:spPr bwMode="auto">
          <a:xfrm flipH="1">
            <a:off x="9448800" y="2420248"/>
            <a:ext cx="457200" cy="914400"/>
          </a:xfrm>
          <a:prstGeom prst="line">
            <a:avLst/>
          </a:prstGeom>
          <a:noFill/>
          <a:ln w="9525">
            <a:solidFill>
              <a:schemeClr val="tx1"/>
            </a:solidFill>
            <a:round/>
            <a:headEnd type="triangle" w="med" len="med"/>
            <a:tailEnd/>
          </a:ln>
        </p:spPr>
        <p:txBody>
          <a:bodyPr/>
          <a:lstStyle/>
          <a:p>
            <a:endParaRPr lang="en-US" dirty="0"/>
          </a:p>
        </p:txBody>
      </p:sp>
      <p:sp>
        <p:nvSpPr>
          <p:cNvPr id="12303" name="Text Box 14"/>
          <p:cNvSpPr txBox="1">
            <a:spLocks noChangeArrowheads="1"/>
          </p:cNvSpPr>
          <p:nvPr/>
        </p:nvSpPr>
        <p:spPr bwMode="auto">
          <a:xfrm>
            <a:off x="1904206" y="2474362"/>
            <a:ext cx="2287588" cy="707886"/>
          </a:xfrm>
          <a:prstGeom prst="rect">
            <a:avLst/>
          </a:prstGeom>
          <a:noFill/>
          <a:ln w="9525">
            <a:noFill/>
            <a:miter lim="800000"/>
            <a:headEnd/>
            <a:tailEnd/>
          </a:ln>
        </p:spPr>
        <p:txBody>
          <a:bodyPr>
            <a:spAutoFit/>
          </a:bodyPr>
          <a:lstStyle/>
          <a:p>
            <a:pPr eaLnBrk="1" hangingPunct="1"/>
            <a:r>
              <a:rPr kumimoji="1" lang="en-US" altLang="zh-CN" sz="2000" dirty="0">
                <a:latin typeface="Arial Narrow" pitchFamily="34" charset="0"/>
                <a:ea typeface="SimSun" pitchFamily="2" charset="-122"/>
              </a:rPr>
              <a:t>Photosynthesis (P)</a:t>
            </a:r>
          </a:p>
          <a:p>
            <a:pPr eaLnBrk="1" hangingPunct="1"/>
            <a:r>
              <a:rPr kumimoji="1" lang="en-US" altLang="zh-CN" sz="2000" dirty="0">
                <a:latin typeface="Arial Narrow" pitchFamily="34" charset="0"/>
                <a:ea typeface="SimSun" pitchFamily="2" charset="-122"/>
              </a:rPr>
              <a:t>fixes CO</a:t>
            </a:r>
            <a:r>
              <a:rPr kumimoji="1" lang="en-US" altLang="zh-CN" sz="2000" baseline="-25000" dirty="0">
                <a:latin typeface="Arial Narrow" pitchFamily="34" charset="0"/>
                <a:ea typeface="SimSun" pitchFamily="2" charset="-122"/>
              </a:rPr>
              <a:t>2</a:t>
            </a:r>
          </a:p>
        </p:txBody>
      </p:sp>
      <p:sp>
        <p:nvSpPr>
          <p:cNvPr id="12304" name="Text Box 15"/>
          <p:cNvSpPr txBox="1">
            <a:spLocks noChangeArrowheads="1"/>
          </p:cNvSpPr>
          <p:nvPr/>
        </p:nvSpPr>
        <p:spPr bwMode="auto">
          <a:xfrm>
            <a:off x="3048000" y="3274323"/>
            <a:ext cx="1600118" cy="707886"/>
          </a:xfrm>
          <a:prstGeom prst="rect">
            <a:avLst/>
          </a:prstGeom>
          <a:noFill/>
          <a:ln w="9525">
            <a:noFill/>
            <a:miter lim="800000"/>
            <a:headEnd/>
            <a:tailEnd/>
          </a:ln>
        </p:spPr>
        <p:txBody>
          <a:bodyPr wrap="none">
            <a:spAutoFit/>
          </a:bodyPr>
          <a:lstStyle/>
          <a:p>
            <a:pPr eaLnBrk="1" hangingPunct="1"/>
            <a:r>
              <a:rPr kumimoji="1" lang="en-US" altLang="zh-CN" sz="2000" dirty="0">
                <a:latin typeface="Arial Narrow" pitchFamily="34" charset="0"/>
                <a:ea typeface="SimSun" pitchFamily="2" charset="-122"/>
              </a:rPr>
              <a:t>Respiration (R)</a:t>
            </a:r>
          </a:p>
          <a:p>
            <a:pPr eaLnBrk="1" hangingPunct="1"/>
            <a:r>
              <a:rPr kumimoji="1" lang="en-US" altLang="zh-CN" sz="2000" dirty="0">
                <a:latin typeface="Arial Narrow" pitchFamily="34" charset="0"/>
                <a:ea typeface="SimSun" pitchFamily="2" charset="-122"/>
              </a:rPr>
              <a:t>releases CO</a:t>
            </a:r>
            <a:r>
              <a:rPr kumimoji="1" lang="en-US" altLang="zh-CN" sz="2000" baseline="-25000" dirty="0">
                <a:latin typeface="Arial Narrow" pitchFamily="34" charset="0"/>
                <a:ea typeface="SimSun" pitchFamily="2" charset="-122"/>
              </a:rPr>
              <a:t>2</a:t>
            </a:r>
          </a:p>
        </p:txBody>
      </p:sp>
      <p:sp>
        <p:nvSpPr>
          <p:cNvPr id="12305" name="Line 16"/>
          <p:cNvSpPr>
            <a:spLocks noChangeShapeType="1"/>
          </p:cNvSpPr>
          <p:nvPr/>
        </p:nvSpPr>
        <p:spPr bwMode="auto">
          <a:xfrm>
            <a:off x="3429000" y="5544448"/>
            <a:ext cx="1219200" cy="0"/>
          </a:xfrm>
          <a:prstGeom prst="line">
            <a:avLst/>
          </a:prstGeom>
          <a:noFill/>
          <a:ln w="25400">
            <a:solidFill>
              <a:schemeClr val="tx1"/>
            </a:solidFill>
            <a:round/>
            <a:headEnd/>
            <a:tailEnd type="triangle" w="med" len="med"/>
          </a:ln>
        </p:spPr>
        <p:txBody>
          <a:bodyPr/>
          <a:lstStyle/>
          <a:p>
            <a:endParaRPr lang="en-US" dirty="0"/>
          </a:p>
        </p:txBody>
      </p:sp>
      <p:sp>
        <p:nvSpPr>
          <p:cNvPr id="12306" name="Text Box 17"/>
          <p:cNvSpPr txBox="1">
            <a:spLocks noChangeArrowheads="1"/>
          </p:cNvSpPr>
          <p:nvPr/>
        </p:nvSpPr>
        <p:spPr bwMode="auto">
          <a:xfrm>
            <a:off x="7162800" y="2267848"/>
            <a:ext cx="350838" cy="457200"/>
          </a:xfrm>
          <a:prstGeom prst="rect">
            <a:avLst/>
          </a:prstGeom>
          <a:noFill/>
          <a:ln w="9525">
            <a:noFill/>
            <a:miter lim="800000"/>
            <a:headEnd/>
            <a:tailEnd/>
          </a:ln>
        </p:spPr>
        <p:txBody>
          <a:bodyPr wrap="none">
            <a:spAutoFit/>
          </a:bodyPr>
          <a:lstStyle/>
          <a:p>
            <a:pPr eaLnBrk="1" hangingPunct="1"/>
            <a:r>
              <a:rPr kumimoji="1" lang="en-US" altLang="zh-CN" sz="2400" dirty="0">
                <a:latin typeface="Arial Narrow" pitchFamily="34" charset="0"/>
                <a:ea typeface="SimSun" pitchFamily="2" charset="-122"/>
              </a:rPr>
              <a:t>P</a:t>
            </a:r>
          </a:p>
        </p:txBody>
      </p:sp>
      <p:sp>
        <p:nvSpPr>
          <p:cNvPr id="12307" name="Text Box 18"/>
          <p:cNvSpPr txBox="1">
            <a:spLocks noChangeArrowheads="1"/>
          </p:cNvSpPr>
          <p:nvPr/>
        </p:nvSpPr>
        <p:spPr bwMode="auto">
          <a:xfrm>
            <a:off x="6477001" y="2725048"/>
            <a:ext cx="365125" cy="457200"/>
          </a:xfrm>
          <a:prstGeom prst="rect">
            <a:avLst/>
          </a:prstGeom>
          <a:noFill/>
          <a:ln w="9525">
            <a:noFill/>
            <a:miter lim="800000"/>
            <a:headEnd/>
            <a:tailEnd/>
          </a:ln>
        </p:spPr>
        <p:txBody>
          <a:bodyPr wrap="none">
            <a:spAutoFit/>
          </a:bodyPr>
          <a:lstStyle/>
          <a:p>
            <a:pPr eaLnBrk="1" hangingPunct="1"/>
            <a:r>
              <a:rPr kumimoji="1" lang="en-US" altLang="zh-CN" sz="2400" dirty="0">
                <a:latin typeface="Arial Narrow" pitchFamily="34" charset="0"/>
                <a:ea typeface="SimSun" pitchFamily="2" charset="-122"/>
              </a:rPr>
              <a:t>R</a:t>
            </a:r>
          </a:p>
        </p:txBody>
      </p:sp>
      <p:sp>
        <p:nvSpPr>
          <p:cNvPr id="12308" name="Text Box 19"/>
          <p:cNvSpPr txBox="1">
            <a:spLocks noChangeArrowheads="1"/>
          </p:cNvSpPr>
          <p:nvPr/>
        </p:nvSpPr>
        <p:spPr bwMode="auto">
          <a:xfrm>
            <a:off x="9921876" y="2039248"/>
            <a:ext cx="365125" cy="457200"/>
          </a:xfrm>
          <a:prstGeom prst="rect">
            <a:avLst/>
          </a:prstGeom>
          <a:noFill/>
          <a:ln w="9525">
            <a:noFill/>
            <a:miter lim="800000"/>
            <a:headEnd/>
            <a:tailEnd/>
          </a:ln>
        </p:spPr>
        <p:txBody>
          <a:bodyPr wrap="none">
            <a:spAutoFit/>
          </a:bodyPr>
          <a:lstStyle/>
          <a:p>
            <a:pPr eaLnBrk="1" hangingPunct="1"/>
            <a:r>
              <a:rPr kumimoji="1" lang="en-US" altLang="zh-CN" sz="2400" dirty="0">
                <a:latin typeface="Arial Narrow" pitchFamily="34" charset="0"/>
                <a:ea typeface="SimSun" pitchFamily="2" charset="-122"/>
              </a:rPr>
              <a:t>R</a:t>
            </a:r>
          </a:p>
        </p:txBody>
      </p:sp>
      <p:sp>
        <p:nvSpPr>
          <p:cNvPr id="12309" name="Line 20"/>
          <p:cNvSpPr>
            <a:spLocks noChangeShapeType="1"/>
          </p:cNvSpPr>
          <p:nvPr/>
        </p:nvSpPr>
        <p:spPr bwMode="auto">
          <a:xfrm>
            <a:off x="6248400" y="5011048"/>
            <a:ext cx="1447800" cy="0"/>
          </a:xfrm>
          <a:prstGeom prst="line">
            <a:avLst/>
          </a:prstGeom>
          <a:noFill/>
          <a:ln w="38100">
            <a:solidFill>
              <a:schemeClr val="tx1"/>
            </a:solidFill>
            <a:round/>
            <a:headEnd/>
            <a:tailEnd type="triangle" w="med" len="med"/>
          </a:ln>
        </p:spPr>
        <p:txBody>
          <a:bodyPr/>
          <a:lstStyle/>
          <a:p>
            <a:endParaRPr lang="en-US" dirty="0"/>
          </a:p>
        </p:txBody>
      </p:sp>
      <p:sp>
        <p:nvSpPr>
          <p:cNvPr id="12310" name="Text Box 21"/>
          <p:cNvSpPr txBox="1">
            <a:spLocks noChangeArrowheads="1"/>
          </p:cNvSpPr>
          <p:nvPr/>
        </p:nvSpPr>
        <p:spPr bwMode="auto">
          <a:xfrm>
            <a:off x="1904207" y="6021147"/>
            <a:ext cx="8428037" cy="430887"/>
          </a:xfrm>
          <a:prstGeom prst="rect">
            <a:avLst/>
          </a:prstGeom>
          <a:noFill/>
          <a:ln w="9525">
            <a:noFill/>
            <a:miter lim="800000"/>
            <a:headEnd/>
            <a:tailEnd/>
          </a:ln>
        </p:spPr>
        <p:txBody>
          <a:bodyPr wrap="square">
            <a:spAutoFit/>
          </a:bodyPr>
          <a:lstStyle/>
          <a:p>
            <a:pPr eaLnBrk="1" hangingPunct="1"/>
            <a:r>
              <a:rPr kumimoji="1" lang="en-US" altLang="zh-CN" sz="2200" dirty="0">
                <a:latin typeface="+mj-lt"/>
                <a:ea typeface="SimSun" pitchFamily="2" charset="-122"/>
                <a:cs typeface="Arial" pitchFamily="34" charset="0"/>
              </a:rPr>
              <a:t>Photosynthesis exceeds respiration, resulting in storage of carbon</a:t>
            </a:r>
            <a:endParaRPr kumimoji="1" lang="zh-CN" altLang="en-US" sz="2200" dirty="0">
              <a:latin typeface="+mj-lt"/>
              <a:ea typeface="SimSun" pitchFamily="2" charset="-122"/>
              <a:cs typeface="Arial" pitchFamily="34" charset="0"/>
            </a:endParaRPr>
          </a:p>
        </p:txBody>
      </p:sp>
      <p:sp>
        <p:nvSpPr>
          <p:cNvPr id="12311" name="Line 22"/>
          <p:cNvSpPr>
            <a:spLocks noChangeShapeType="1"/>
          </p:cNvSpPr>
          <p:nvPr/>
        </p:nvSpPr>
        <p:spPr bwMode="auto">
          <a:xfrm>
            <a:off x="6334125" y="5544448"/>
            <a:ext cx="1371600" cy="0"/>
          </a:xfrm>
          <a:prstGeom prst="line">
            <a:avLst/>
          </a:prstGeom>
          <a:noFill/>
          <a:ln w="22225">
            <a:solidFill>
              <a:schemeClr val="tx1"/>
            </a:solidFill>
            <a:round/>
            <a:headEnd/>
            <a:tailEnd type="triangle" w="med" len="med"/>
          </a:ln>
        </p:spPr>
        <p:txBody>
          <a:bodyPr/>
          <a:lstStyle/>
          <a:p>
            <a:endParaRPr lang="en-US" dirty="0"/>
          </a:p>
        </p:txBody>
      </p:sp>
      <p:sp>
        <p:nvSpPr>
          <p:cNvPr id="12312" name="Line 23"/>
          <p:cNvSpPr>
            <a:spLocks noChangeShapeType="1"/>
          </p:cNvSpPr>
          <p:nvPr/>
        </p:nvSpPr>
        <p:spPr bwMode="auto">
          <a:xfrm flipV="1">
            <a:off x="3200400" y="4096648"/>
            <a:ext cx="381000" cy="1219200"/>
          </a:xfrm>
          <a:prstGeom prst="line">
            <a:avLst/>
          </a:prstGeom>
          <a:noFill/>
          <a:ln w="9525">
            <a:solidFill>
              <a:schemeClr val="tx1"/>
            </a:solidFill>
            <a:round/>
            <a:headEnd/>
            <a:tailEnd type="triangle" w="med" len="med"/>
          </a:ln>
        </p:spPr>
        <p:txBody>
          <a:bodyPr/>
          <a:lstStyle/>
          <a:p>
            <a:endParaRPr lang="en-US" dirty="0"/>
          </a:p>
        </p:txBody>
      </p:sp>
      <p:sp>
        <p:nvSpPr>
          <p:cNvPr id="12313" name="Line 24"/>
          <p:cNvSpPr>
            <a:spLocks noChangeShapeType="1"/>
          </p:cNvSpPr>
          <p:nvPr/>
        </p:nvSpPr>
        <p:spPr bwMode="auto">
          <a:xfrm flipV="1">
            <a:off x="5907088" y="3258448"/>
            <a:ext cx="838200" cy="1981200"/>
          </a:xfrm>
          <a:prstGeom prst="line">
            <a:avLst/>
          </a:prstGeom>
          <a:noFill/>
          <a:ln w="9525">
            <a:solidFill>
              <a:schemeClr val="tx1"/>
            </a:solidFill>
            <a:round/>
            <a:headEnd/>
            <a:tailEnd type="triangle" w="med" len="med"/>
          </a:ln>
        </p:spPr>
        <p:txBody>
          <a:bodyPr/>
          <a:lstStyle/>
          <a:p>
            <a:endParaRPr lang="en-US" dirty="0"/>
          </a:p>
        </p:txBody>
      </p:sp>
      <p:sp>
        <p:nvSpPr>
          <p:cNvPr id="12314" name="Line 25"/>
          <p:cNvSpPr>
            <a:spLocks noChangeShapeType="1"/>
          </p:cNvSpPr>
          <p:nvPr/>
        </p:nvSpPr>
        <p:spPr bwMode="auto">
          <a:xfrm flipV="1">
            <a:off x="8915400" y="2496448"/>
            <a:ext cx="1066800" cy="2819400"/>
          </a:xfrm>
          <a:prstGeom prst="line">
            <a:avLst/>
          </a:prstGeom>
          <a:noFill/>
          <a:ln w="9525">
            <a:solidFill>
              <a:schemeClr val="tx1"/>
            </a:solidFill>
            <a:round/>
            <a:headEnd/>
            <a:tailEnd type="triangle" w="med" len="med"/>
          </a:ln>
        </p:spPr>
        <p:txBody>
          <a:bodyPr/>
          <a:lstStyle/>
          <a:p>
            <a:endParaRPr lang="en-US" dirty="0"/>
          </a:p>
        </p:txBody>
      </p:sp>
      <p:sp>
        <p:nvSpPr>
          <p:cNvPr id="12315" name="Freeform 26"/>
          <p:cNvSpPr>
            <a:spLocks/>
          </p:cNvSpPr>
          <p:nvPr/>
        </p:nvSpPr>
        <p:spPr bwMode="auto">
          <a:xfrm>
            <a:off x="9172576" y="5249174"/>
            <a:ext cx="658813" cy="104775"/>
          </a:xfrm>
          <a:custGeom>
            <a:avLst/>
            <a:gdLst>
              <a:gd name="T0" fmla="*/ 2147483647 w 415"/>
              <a:gd name="T1" fmla="*/ 2147483647 h 66"/>
              <a:gd name="T2" fmla="*/ 2147483647 w 415"/>
              <a:gd name="T3" fmla="*/ 2147483647 h 66"/>
              <a:gd name="T4" fmla="*/ 2147483647 w 415"/>
              <a:gd name="T5" fmla="*/ 2147483647 h 66"/>
              <a:gd name="T6" fmla="*/ 2147483647 w 415"/>
              <a:gd name="T7" fmla="*/ 2147483647 h 66"/>
              <a:gd name="T8" fmla="*/ 2147483647 w 415"/>
              <a:gd name="T9" fmla="*/ 2147483647 h 66"/>
              <a:gd name="T10" fmla="*/ 2147483647 w 415"/>
              <a:gd name="T11" fmla="*/ 2147483647 h 66"/>
              <a:gd name="T12" fmla="*/ 2147483647 w 415"/>
              <a:gd name="T13" fmla="*/ 2147483647 h 66"/>
              <a:gd name="T14" fmla="*/ 2147483647 w 415"/>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415"/>
              <a:gd name="T25" fmla="*/ 0 h 66"/>
              <a:gd name="T26" fmla="*/ 415 w 415"/>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5" h="66">
                <a:moveTo>
                  <a:pt x="46" y="34"/>
                </a:moveTo>
                <a:cubicBezTo>
                  <a:pt x="139" y="46"/>
                  <a:pt x="158" y="29"/>
                  <a:pt x="238" y="2"/>
                </a:cubicBezTo>
                <a:cubicBezTo>
                  <a:pt x="291" y="5"/>
                  <a:pt x="346" y="0"/>
                  <a:pt x="398" y="10"/>
                </a:cubicBezTo>
                <a:cubicBezTo>
                  <a:pt x="415" y="13"/>
                  <a:pt x="402" y="55"/>
                  <a:pt x="398" y="58"/>
                </a:cubicBezTo>
                <a:cubicBezTo>
                  <a:pt x="389" y="65"/>
                  <a:pt x="377" y="63"/>
                  <a:pt x="366" y="66"/>
                </a:cubicBezTo>
                <a:cubicBezTo>
                  <a:pt x="249" y="63"/>
                  <a:pt x="131" y="64"/>
                  <a:pt x="14" y="58"/>
                </a:cubicBezTo>
                <a:cubicBezTo>
                  <a:pt x="0" y="57"/>
                  <a:pt x="43" y="58"/>
                  <a:pt x="54" y="50"/>
                </a:cubicBezTo>
                <a:cubicBezTo>
                  <a:pt x="59" y="46"/>
                  <a:pt x="49" y="39"/>
                  <a:pt x="46" y="34"/>
                </a:cubicBezTo>
                <a:close/>
              </a:path>
            </a:pathLst>
          </a:custGeom>
          <a:solidFill>
            <a:srgbClr val="996600"/>
          </a:solidFill>
          <a:ln w="9525">
            <a:solidFill>
              <a:srgbClr val="996600"/>
            </a:solidFill>
            <a:round/>
            <a:headEnd/>
            <a:tailEnd/>
          </a:ln>
        </p:spPr>
        <p:txBody>
          <a:bodyPr/>
          <a:lstStyle/>
          <a:p>
            <a:endParaRPr lang="en-US" dirty="0"/>
          </a:p>
        </p:txBody>
      </p:sp>
      <p:sp>
        <p:nvSpPr>
          <p:cNvPr id="12316" name="Text Box 27"/>
          <p:cNvSpPr txBox="1">
            <a:spLocks noChangeArrowheads="1"/>
          </p:cNvSpPr>
          <p:nvPr/>
        </p:nvSpPr>
        <p:spPr bwMode="auto">
          <a:xfrm>
            <a:off x="9503540" y="4535698"/>
            <a:ext cx="1249060" cy="707886"/>
          </a:xfrm>
          <a:prstGeom prst="rect">
            <a:avLst/>
          </a:prstGeom>
          <a:noFill/>
          <a:ln w="9525">
            <a:noFill/>
            <a:miter lim="800000"/>
            <a:headEnd/>
            <a:tailEnd/>
          </a:ln>
        </p:spPr>
        <p:txBody>
          <a:bodyPr wrap="none">
            <a:spAutoFit/>
          </a:bodyPr>
          <a:lstStyle/>
          <a:p>
            <a:pPr eaLnBrk="1" hangingPunct="1"/>
            <a:r>
              <a:rPr kumimoji="1" lang="en-US" altLang="zh-CN" sz="2000" dirty="0">
                <a:latin typeface="Arial Narrow" pitchFamily="34" charset="0"/>
                <a:ea typeface="SimSun" pitchFamily="2" charset="-122"/>
              </a:rPr>
              <a:t>Dead wood</a:t>
            </a:r>
          </a:p>
          <a:p>
            <a:pPr eaLnBrk="1" hangingPunct="1"/>
            <a:r>
              <a:rPr kumimoji="1" lang="en-US" altLang="zh-CN" sz="2000" dirty="0">
                <a:latin typeface="Arial Narrow" pitchFamily="34" charset="0"/>
                <a:ea typeface="SimSun" pitchFamily="2" charset="-122"/>
              </a:rPr>
              <a:t>Litter</a:t>
            </a:r>
          </a:p>
        </p:txBody>
      </p:sp>
      <p:sp>
        <p:nvSpPr>
          <p:cNvPr id="12317" name="Text Box 28"/>
          <p:cNvSpPr txBox="1">
            <a:spLocks noChangeArrowheads="1"/>
          </p:cNvSpPr>
          <p:nvPr/>
        </p:nvSpPr>
        <p:spPr bwMode="auto">
          <a:xfrm>
            <a:off x="7924800" y="2251973"/>
            <a:ext cx="1412566" cy="400110"/>
          </a:xfrm>
          <a:prstGeom prst="rect">
            <a:avLst/>
          </a:prstGeom>
          <a:noFill/>
          <a:ln w="9525">
            <a:noFill/>
            <a:miter lim="800000"/>
            <a:headEnd/>
            <a:tailEnd/>
          </a:ln>
        </p:spPr>
        <p:txBody>
          <a:bodyPr wrap="none">
            <a:spAutoFit/>
          </a:bodyPr>
          <a:lstStyle/>
          <a:p>
            <a:pPr eaLnBrk="1" hangingPunct="1"/>
            <a:r>
              <a:rPr kumimoji="1" lang="en-US" altLang="zh-CN" sz="2000" dirty="0">
                <a:latin typeface="Arial Narrow" pitchFamily="34" charset="0"/>
                <a:ea typeface="SimSun" pitchFamily="2" charset="-122"/>
              </a:rPr>
              <a:t>Live biomass</a:t>
            </a:r>
          </a:p>
        </p:txBody>
      </p:sp>
      <p:sp>
        <p:nvSpPr>
          <p:cNvPr id="12318" name="Line 29"/>
          <p:cNvSpPr>
            <a:spLocks noChangeShapeType="1"/>
          </p:cNvSpPr>
          <p:nvPr/>
        </p:nvSpPr>
        <p:spPr bwMode="auto">
          <a:xfrm>
            <a:off x="5257800" y="2801248"/>
            <a:ext cx="152400" cy="762000"/>
          </a:xfrm>
          <a:prstGeom prst="line">
            <a:avLst/>
          </a:prstGeom>
          <a:noFill/>
          <a:ln w="38100">
            <a:solidFill>
              <a:schemeClr val="tx1"/>
            </a:solidFill>
            <a:round/>
            <a:headEnd/>
            <a:tailEnd type="triangle" w="med" len="med"/>
          </a:ln>
        </p:spPr>
        <p:txBody>
          <a:bodyPr/>
          <a:lstStyle/>
          <a:p>
            <a:endParaRPr lang="en-US" dirty="0"/>
          </a:p>
        </p:txBody>
      </p:sp>
      <p:sp>
        <p:nvSpPr>
          <p:cNvPr id="12319" name="Text Box 30"/>
          <p:cNvSpPr txBox="1">
            <a:spLocks noChangeArrowheads="1"/>
          </p:cNvSpPr>
          <p:nvPr/>
        </p:nvSpPr>
        <p:spPr bwMode="auto">
          <a:xfrm>
            <a:off x="5059364" y="2344048"/>
            <a:ext cx="350837" cy="457200"/>
          </a:xfrm>
          <a:prstGeom prst="rect">
            <a:avLst/>
          </a:prstGeom>
          <a:noFill/>
          <a:ln w="9525">
            <a:noFill/>
            <a:miter lim="800000"/>
            <a:headEnd/>
            <a:tailEnd/>
          </a:ln>
        </p:spPr>
        <p:txBody>
          <a:bodyPr wrap="none">
            <a:spAutoFit/>
          </a:bodyPr>
          <a:lstStyle/>
          <a:p>
            <a:pPr eaLnBrk="1" hangingPunct="1"/>
            <a:r>
              <a:rPr kumimoji="1" lang="en-US" altLang="zh-CN" sz="2400" dirty="0">
                <a:latin typeface="Arial Narrow" pitchFamily="34" charset="0"/>
                <a:ea typeface="SimSun" pitchFamily="2" charset="-122"/>
              </a:rPr>
              <a:t>P</a:t>
            </a:r>
          </a:p>
        </p:txBody>
      </p:sp>
      <p:sp>
        <p:nvSpPr>
          <p:cNvPr id="12320" name="Line 31"/>
          <p:cNvSpPr>
            <a:spLocks noChangeShapeType="1"/>
          </p:cNvSpPr>
          <p:nvPr/>
        </p:nvSpPr>
        <p:spPr bwMode="auto">
          <a:xfrm flipV="1">
            <a:off x="9677400" y="2572648"/>
            <a:ext cx="381000" cy="2057400"/>
          </a:xfrm>
          <a:prstGeom prst="line">
            <a:avLst/>
          </a:prstGeom>
          <a:noFill/>
          <a:ln w="9525">
            <a:solidFill>
              <a:schemeClr val="tx1"/>
            </a:solidFill>
            <a:round/>
            <a:headEnd/>
            <a:tailEnd type="triangle" w="med" len="med"/>
          </a:ln>
        </p:spPr>
        <p:txBody>
          <a:bodyPr/>
          <a:lstStyle/>
          <a:p>
            <a:endParaRPr lang="en-US" dirty="0"/>
          </a:p>
        </p:txBody>
      </p:sp>
      <p:sp>
        <p:nvSpPr>
          <p:cNvPr id="33" name="Text Box 21"/>
          <p:cNvSpPr txBox="1">
            <a:spLocks noChangeArrowheads="1"/>
          </p:cNvSpPr>
          <p:nvPr/>
        </p:nvSpPr>
        <p:spPr bwMode="auto">
          <a:xfrm>
            <a:off x="1904207" y="1420977"/>
            <a:ext cx="8746331" cy="830997"/>
          </a:xfrm>
          <a:prstGeom prst="rect">
            <a:avLst/>
          </a:prstGeom>
          <a:noFill/>
          <a:ln w="9525">
            <a:noFill/>
            <a:miter lim="800000"/>
            <a:headEnd/>
            <a:tailEnd/>
          </a:ln>
        </p:spPr>
        <p:txBody>
          <a:bodyPr wrap="square">
            <a:spAutoFit/>
          </a:bodyPr>
          <a:lstStyle/>
          <a:p>
            <a:pPr eaLnBrk="1" hangingPunct="1"/>
            <a:r>
              <a:rPr kumimoji="1" lang="en-US" altLang="zh-CN" sz="2400" dirty="0">
                <a:ea typeface="SimSun" pitchFamily="2" charset="-122"/>
                <a:cs typeface="Arial" pitchFamily="34" charset="0"/>
              </a:rPr>
              <a:t>Terrestrial carbon is stored in vegetation and soil through photosynthesis</a:t>
            </a:r>
            <a:endParaRPr kumimoji="1" lang="zh-CN" altLang="en-US" sz="2400" dirty="0">
              <a:ea typeface="SimSun" pitchFamily="2" charset="-122"/>
              <a:cs typeface="Arial" pitchFamily="34" charset="0"/>
            </a:endParaRPr>
          </a:p>
        </p:txBody>
      </p:sp>
    </p:spTree>
    <p:extLst>
      <p:ext uri="{BB962C8B-B14F-4D97-AF65-F5344CB8AC3E}">
        <p14:creationId xmlns:p14="http://schemas.microsoft.com/office/powerpoint/2010/main" val="188966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living and dead organisms, carbon is always found combined with other elements in molecules </a:t>
            </a:r>
          </a:p>
          <a:p>
            <a:r>
              <a:rPr lang="en-US" dirty="0"/>
              <a:t>If a tree or other vegetation is dried and weighed carbon atoms constitute about 47 % of its dry mass</a:t>
            </a:r>
          </a:p>
          <a:p>
            <a:r>
              <a:rPr lang="en-US" dirty="0"/>
              <a:t>Litter is approximately 37 % carbon</a:t>
            </a:r>
          </a:p>
          <a:p>
            <a:r>
              <a:rPr lang="en-US" dirty="0"/>
              <a:t>Soil carbon concentration must be measured in a laboratory</a:t>
            </a:r>
          </a:p>
        </p:txBody>
      </p:sp>
      <p:sp>
        <p:nvSpPr>
          <p:cNvPr id="3" name="Title 2"/>
          <p:cNvSpPr>
            <a:spLocks noGrp="1"/>
          </p:cNvSpPr>
          <p:nvPr>
            <p:ph type="title"/>
          </p:nvPr>
        </p:nvSpPr>
        <p:spPr/>
        <p:txBody>
          <a:bodyPr>
            <a:noAutofit/>
          </a:bodyPr>
          <a:lstStyle/>
          <a:p>
            <a:r>
              <a:rPr lang="en-US" sz="3300" dirty="0"/>
              <a:t>Review: Fundamental Concepts for Carbon Measurement</a:t>
            </a:r>
          </a:p>
        </p:txBody>
      </p:sp>
    </p:spTree>
    <p:extLst>
      <p:ext uri="{BB962C8B-B14F-4D97-AF65-F5344CB8AC3E}">
        <p14:creationId xmlns:p14="http://schemas.microsoft.com/office/powerpoint/2010/main" val="1976139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2702</TotalTime>
  <Words>5605</Words>
  <Application>Microsoft Office PowerPoint</Application>
  <PresentationFormat>Widescreen</PresentationFormat>
  <Paragraphs>593</Paragraphs>
  <Slides>55</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MS Mincho</vt:lpstr>
      <vt:lpstr>SimSun</vt:lpstr>
      <vt:lpstr>SimSun</vt:lpstr>
      <vt:lpstr>Arial</vt:lpstr>
      <vt:lpstr>Arial Narrow</vt:lpstr>
      <vt:lpstr>Calibri</vt:lpstr>
      <vt:lpstr>Calibri Light</vt:lpstr>
      <vt:lpstr>Cordia New</vt:lpstr>
      <vt:lpstr>Courier New</vt:lpstr>
      <vt:lpstr>Times New Roman</vt:lpstr>
      <vt:lpstr>Wingdings</vt:lpstr>
      <vt:lpstr>Office Theme</vt:lpstr>
      <vt:lpstr>Bangladesh Climate-Resilient Ecosystem Curriculum (BACUM)</vt:lpstr>
      <vt:lpstr>Module 3: Forest Carbon Measurement and Monitoring </vt:lpstr>
      <vt:lpstr>Forest Carbon Measurement and Monitoring (FCMM) </vt:lpstr>
      <vt:lpstr>Acknowledgements</vt:lpstr>
      <vt:lpstr>Session Outline</vt:lpstr>
      <vt:lpstr>Learning Objectives</vt:lpstr>
      <vt:lpstr>Lecture Outline</vt:lpstr>
      <vt:lpstr>Concept - Terrestrial Carbon</vt:lpstr>
      <vt:lpstr>Review: Fundamental Concepts for Carbon Measurement</vt:lpstr>
      <vt:lpstr>Review: Major Carbon Pools to Consider</vt:lpstr>
      <vt:lpstr>Class Exercise: Carbon Measurement</vt:lpstr>
      <vt:lpstr>Standard Operating Procedures</vt:lpstr>
      <vt:lpstr>Plot Establishment</vt:lpstr>
      <vt:lpstr>Plot Establishment</vt:lpstr>
      <vt:lpstr>SOP Measurement of Trees</vt:lpstr>
      <vt:lpstr>SOP Measurement of Trees</vt:lpstr>
      <vt:lpstr>SOP Measurement of Trees</vt:lpstr>
      <vt:lpstr>Dbh Measurements</vt:lpstr>
      <vt:lpstr>Measurement of Tree Height</vt:lpstr>
      <vt:lpstr>Instruments for Tree Heights</vt:lpstr>
      <vt:lpstr>SOP Measurement of Trees: Special Cases</vt:lpstr>
      <vt:lpstr>SOP Measurement of Trees: Special Cases</vt:lpstr>
      <vt:lpstr>SOP Measurement of Herbaceous and  Non-tree Woody Vegetation</vt:lpstr>
      <vt:lpstr>Measurement of Non-tree Pools</vt:lpstr>
      <vt:lpstr>Measurement of Non-tree Pools</vt:lpstr>
      <vt:lpstr>Measurement of Non-tree Pools</vt:lpstr>
      <vt:lpstr>SOP Measurement of Non-tree Pools</vt:lpstr>
      <vt:lpstr>Measurement of Litter</vt:lpstr>
      <vt:lpstr>Measurement of Litter</vt:lpstr>
      <vt:lpstr>Measurement of Litter</vt:lpstr>
      <vt:lpstr>Measurement of Dead Wood</vt:lpstr>
      <vt:lpstr>Estimation of Dead Wood Density</vt:lpstr>
      <vt:lpstr>Estimation of Dead Wood Density</vt:lpstr>
      <vt:lpstr>Measurement of Fallen Dead Wood</vt:lpstr>
      <vt:lpstr>Measurement of Fallen Dead Wood</vt:lpstr>
      <vt:lpstr>SOP Measurement of Fallen Dead Wood</vt:lpstr>
      <vt:lpstr>Measurement of Standing Dead Wood</vt:lpstr>
      <vt:lpstr>Measurement of Standing Dead Wood</vt:lpstr>
      <vt:lpstr>Soil  Carbon</vt:lpstr>
      <vt:lpstr>Measurement of Soil Carbon</vt:lpstr>
      <vt:lpstr>Measurement of Soil Carbon</vt:lpstr>
      <vt:lpstr>SOP Measurement of Soil Bulk Density</vt:lpstr>
      <vt:lpstr>Field Exercise</vt:lpstr>
      <vt:lpstr>Data Management</vt:lpstr>
      <vt:lpstr>Data Management Flow</vt:lpstr>
      <vt:lpstr>Field Data Management</vt:lpstr>
      <vt:lpstr>Live Biomass Datasheet</vt:lpstr>
      <vt:lpstr>Dead Wood Measurements Datasheet</vt:lpstr>
      <vt:lpstr>Dead Wood Density Datasheet</vt:lpstr>
      <vt:lpstr>Saplings Datasheet</vt:lpstr>
      <vt:lpstr>Field Data Management</vt:lpstr>
      <vt:lpstr>Take Home Message</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Kevin T. Kamp</cp:lastModifiedBy>
  <cp:revision>535</cp:revision>
  <dcterms:created xsi:type="dcterms:W3CDTF">2016-05-20T10:07:21Z</dcterms:created>
  <dcterms:modified xsi:type="dcterms:W3CDTF">2017-01-23T07:07:29Z</dcterms:modified>
</cp:coreProperties>
</file>