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934" r:id="rId3"/>
    <p:sldId id="935" r:id="rId4"/>
    <p:sldId id="974" r:id="rId5"/>
    <p:sldId id="936" r:id="rId6"/>
    <p:sldId id="938" r:id="rId7"/>
    <p:sldId id="939" r:id="rId8"/>
    <p:sldId id="940" r:id="rId9"/>
    <p:sldId id="941" r:id="rId10"/>
    <p:sldId id="942" r:id="rId11"/>
    <p:sldId id="943" r:id="rId12"/>
    <p:sldId id="944" r:id="rId13"/>
    <p:sldId id="945" r:id="rId14"/>
    <p:sldId id="946" r:id="rId15"/>
    <p:sldId id="947" r:id="rId16"/>
    <p:sldId id="948" r:id="rId17"/>
    <p:sldId id="949" r:id="rId18"/>
    <p:sldId id="950" r:id="rId19"/>
    <p:sldId id="951" r:id="rId20"/>
    <p:sldId id="952" r:id="rId21"/>
    <p:sldId id="953" r:id="rId22"/>
    <p:sldId id="954" r:id="rId23"/>
    <p:sldId id="955" r:id="rId24"/>
    <p:sldId id="956" r:id="rId25"/>
    <p:sldId id="957" r:id="rId26"/>
    <p:sldId id="958" r:id="rId27"/>
    <p:sldId id="959" r:id="rId28"/>
    <p:sldId id="960" r:id="rId29"/>
    <p:sldId id="961" r:id="rId30"/>
    <p:sldId id="962" r:id="rId31"/>
    <p:sldId id="963" r:id="rId32"/>
    <p:sldId id="964" r:id="rId33"/>
    <p:sldId id="965" r:id="rId34"/>
    <p:sldId id="966" r:id="rId35"/>
    <p:sldId id="967" r:id="rId36"/>
    <p:sldId id="968" r:id="rId37"/>
    <p:sldId id="969" r:id="rId38"/>
    <p:sldId id="970" r:id="rId39"/>
    <p:sldId id="972" r:id="rId40"/>
    <p:sldId id="9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70736" autoAdjust="0"/>
  </p:normalViewPr>
  <p:slideViewPr>
    <p:cSldViewPr snapToGrid="0">
      <p:cViewPr varScale="1">
        <p:scale>
          <a:sx n="52" d="100"/>
          <a:sy n="52" d="100"/>
        </p:scale>
        <p:origin x="1224" y="78"/>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profiles.spiedigitallibrary.org/summary.aspx?DOI=10.1117/1.JRS.6.063543&amp;Name=Nguyen-Thanh+Son" TargetMode="External"/><Relationship Id="rId7" Type="http://schemas.openxmlformats.org/officeDocument/2006/relationships/hyperlink" Target="http://profiles.spiedigitallibrary.org/summary.aspx?DOI=10.1117/1.JRS.6.063543&amp;Name=Bui-Xuan+Thanh"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profiles.spiedigitallibrary.org/summary.aspx?DOI=10.1117/1.JRS.6.063543&amp;Name=Li-Yu+Chang" TargetMode="External"/><Relationship Id="rId5" Type="http://schemas.openxmlformats.org/officeDocument/2006/relationships/hyperlink" Target="http://profiles.spiedigitallibrary.org/summary.aspx?DOI=10.1117/1.JRS.6.063543&amp;Name=Cheng-Ru+Chen" TargetMode="External"/><Relationship Id="rId4" Type="http://schemas.openxmlformats.org/officeDocument/2006/relationships/hyperlink" Target="http://profiles.spiedigitallibrary.org/summary.aspx?DOI=10.1117/1.JRS.6.063543&amp;Name=Chi-Farn+Ch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arthobservatory.nasa.gov/Features/Deforestation/deforestation_update4.ph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Quantit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Global_warming_potenti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a:t>
            </a:fld>
            <a:endParaRPr lang="en-US"/>
          </a:p>
        </p:txBody>
      </p:sp>
    </p:spTree>
    <p:extLst>
      <p:ext uri="{BB962C8B-B14F-4D97-AF65-F5344CB8AC3E}">
        <p14:creationId xmlns:p14="http://schemas.microsoft.com/office/powerpoint/2010/main" val="79866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The first step</a:t>
            </a:r>
            <a:r>
              <a:rPr lang="en-US" baseline="0" dirty="0"/>
              <a:t> in setting up a field sampling framework is determination of the sampling approach including plot size shape and number as well as how they will be distributed across the study area.  These decisions are based on information about the study area as well as considerations of cost and access. </a:t>
            </a:r>
            <a:endParaRPr lang="en-US" dirty="0"/>
          </a:p>
          <a:p>
            <a:r>
              <a:rPr lang="en-US" dirty="0"/>
              <a:t>Detailed information on field sampling frameworks and developments are given in slide decks 4.2 and 4.3</a:t>
            </a:r>
          </a:p>
          <a:p>
            <a:endParaRPr lang="en-US" dirty="0"/>
          </a:p>
          <a:p>
            <a:r>
              <a:rPr lang="en-US" sz="1200" b="1" i="0" u="none" strike="noStrike" kern="1200" baseline="0" dirty="0">
                <a:solidFill>
                  <a:schemeClr val="tx1"/>
                </a:solidFill>
                <a:latin typeface="+mn-lt"/>
                <a:ea typeface="+mn-ea"/>
                <a:cs typeface="+mn-cs"/>
              </a:rPr>
              <a:t>Inventory plot map from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http://</a:t>
            </a:r>
            <a:r>
              <a:rPr lang="en-US" sz="1200" b="0" i="0" u="none" strike="noStrike" kern="1200" baseline="0" dirty="0" err="1">
                <a:solidFill>
                  <a:schemeClr val="tx1"/>
                </a:solidFill>
                <a:latin typeface="+mn-lt"/>
                <a:ea typeface="+mn-ea"/>
                <a:cs typeface="+mn-cs"/>
              </a:rPr>
              <a:t>www.fs.fed.us</a:t>
            </a:r>
            <a:r>
              <a:rPr lang="en-US" sz="1200" b="0" i="0" u="none" strike="noStrike" kern="1200" baseline="0" dirty="0">
                <a:solidFill>
                  <a:schemeClr val="tx1"/>
                </a:solidFill>
                <a:latin typeface="+mn-lt"/>
                <a:ea typeface="+mn-ea"/>
                <a:cs typeface="+mn-cs"/>
              </a:rPr>
              <a:t>/ne/</a:t>
            </a:r>
            <a:r>
              <a:rPr lang="en-US" sz="1200" b="0" i="0" u="none" strike="noStrike" kern="1200" baseline="0" dirty="0" err="1">
                <a:solidFill>
                  <a:schemeClr val="tx1"/>
                </a:solidFill>
                <a:latin typeface="+mn-lt"/>
                <a:ea typeface="+mn-ea"/>
                <a:cs typeface="+mn-cs"/>
              </a:rPr>
              <a:t>fia</a:t>
            </a:r>
            <a:r>
              <a:rPr lang="en-US" sz="1200" b="0" i="0" u="none" strike="noStrike" kern="1200" baseline="0" dirty="0">
                <a:solidFill>
                  <a:schemeClr val="tx1"/>
                </a:solidFill>
                <a:latin typeface="+mn-lt"/>
                <a:ea typeface="+mn-ea"/>
                <a:cs typeface="+mn-cs"/>
              </a:rPr>
              <a:t>/spatial/</a:t>
            </a:r>
            <a:r>
              <a:rPr lang="en-US" sz="1200" b="0" i="0" u="none" strike="noStrike" kern="1200" baseline="0" dirty="0" err="1">
                <a:solidFill>
                  <a:schemeClr val="tx1"/>
                </a:solidFill>
                <a:latin typeface="+mn-lt"/>
                <a:ea typeface="+mn-ea"/>
                <a:cs typeface="+mn-cs"/>
              </a:rPr>
              <a:t>examples.html</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Sample plot graphic from: </a:t>
            </a:r>
          </a:p>
          <a:p>
            <a:r>
              <a:rPr lang="en-US" sz="1200" b="0" i="0" u="none" strike="noStrike" kern="1200" baseline="0" dirty="0">
                <a:solidFill>
                  <a:schemeClr val="tx1"/>
                </a:solidFill>
                <a:latin typeface="+mn-lt"/>
                <a:ea typeface="+mn-ea"/>
                <a:cs typeface="+mn-cs"/>
              </a:rPr>
              <a:t>Walker et al.  2012, Standard Operating Procedures for Terrestrial Carbon Measurement </a:t>
            </a:r>
            <a:r>
              <a:rPr lang="en-US" sz="1200" b="0" i="0" u="none" strike="noStrike" kern="1200" baseline="0" dirty="0" err="1">
                <a:solidFill>
                  <a:schemeClr val="tx1"/>
                </a:solidFill>
                <a:latin typeface="+mn-lt"/>
                <a:ea typeface="+mn-ea"/>
                <a:cs typeface="+mn-cs"/>
              </a:rPr>
              <a:t>Winrock</a:t>
            </a:r>
            <a:r>
              <a:rPr lang="en-US" sz="1200" b="0" i="0" u="none" strike="noStrike" kern="1200" baseline="0" dirty="0">
                <a:solidFill>
                  <a:schemeClr val="tx1"/>
                </a:solidFill>
                <a:latin typeface="+mn-lt"/>
                <a:ea typeface="+mn-ea"/>
                <a:cs typeface="+mn-cs"/>
              </a:rPr>
              <a:t> International</a:t>
            </a:r>
          </a:p>
        </p:txBody>
      </p:sp>
      <p:sp>
        <p:nvSpPr>
          <p:cNvPr id="4" name="Slide Number Placeholder 3"/>
          <p:cNvSpPr>
            <a:spLocks noGrp="1"/>
          </p:cNvSpPr>
          <p:nvPr>
            <p:ph type="sldNum" sz="quarter" idx="10"/>
          </p:nvPr>
        </p:nvSpPr>
        <p:spPr/>
        <p:txBody>
          <a:bodyPr/>
          <a:lstStyle/>
          <a:p>
            <a:fld id="{AB855FD3-F77A-4994-B94E-5B9E43D636C5}" type="slidenum">
              <a:rPr lang="th-TH" smtClean="0"/>
              <a:pPr/>
              <a:t>12</a:t>
            </a:fld>
            <a:endParaRPr lang="th-TH"/>
          </a:p>
        </p:txBody>
      </p:sp>
    </p:spTree>
    <p:extLst>
      <p:ext uri="{BB962C8B-B14F-4D97-AF65-F5344CB8AC3E}">
        <p14:creationId xmlns:p14="http://schemas.microsoft.com/office/powerpoint/2010/main" val="241429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In</a:t>
            </a:r>
            <a:r>
              <a:rPr lang="en-US" b="0" i="0" baseline="0" dirty="0"/>
              <a:t> addition to deciding on the plot size, number of plots, </a:t>
            </a:r>
            <a:r>
              <a:rPr lang="en-US" b="0" i="0" baseline="0" dirty="0" err="1"/>
              <a:t>etc</a:t>
            </a:r>
            <a:r>
              <a:rPr lang="en-US" b="0" i="0" baseline="0" dirty="0"/>
              <a:t> discussed in the previous slide, before starting a field measurement campaign a decision needs to be made as to which carbon pools will be measured.  The decision is usually based on which pools are largest and which pools are most subject to change (especially if setting up a repeated measurement monitoring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forests</a:t>
            </a:r>
            <a:r>
              <a:rPr lang="en-US" baseline="0" dirty="0"/>
              <a:t> woody aboveground biomass mass is almost universally measured as it is often the largest pool and one of the most easily measured.  This image is from an earlier lecture where we discussed the major carbon pools in forests ( lecture 2.1).  Review with students which pools are usually the largest and which ones are most likely to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Image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Vickers,</a:t>
            </a:r>
            <a:r>
              <a:rPr lang="en-US" baseline="0" dirty="0"/>
              <a:t> B. et al. 2012. </a:t>
            </a:r>
            <a:r>
              <a:rPr lang="en-US" dirty="0"/>
              <a:t>Community guidelines for accessing forestry voluntary carbon markets Chapter 1 Forests and Climate</a:t>
            </a:r>
            <a:r>
              <a:rPr lang="en-US" baseline="0" dirty="0"/>
              <a:t> Change FAO Regional Office for Asia and the Pacific. </a:t>
            </a:r>
            <a:r>
              <a:rPr lang="en-US" dirty="0"/>
              <a:t>http://www.fao.org/docrep/016/i3033e/i3033e01.pdf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13</a:t>
            </a:fld>
            <a:endParaRPr lang="th-TH"/>
          </a:p>
        </p:txBody>
      </p:sp>
    </p:spTree>
    <p:extLst>
      <p:ext uri="{BB962C8B-B14F-4D97-AF65-F5344CB8AC3E}">
        <p14:creationId xmlns:p14="http://schemas.microsoft.com/office/powerpoint/2010/main" val="386273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Aboveground</a:t>
            </a:r>
            <a:r>
              <a:rPr lang="en-US" b="0" baseline="0" dirty="0"/>
              <a:t> biomass as the largest and often most rapidly changing pools is measured in all forest inventories.  There are two classes of methods: destructive methods and non-destructive methods commonly based on relationships between diameter and height and biomass.</a:t>
            </a:r>
          </a:p>
          <a:p>
            <a:endParaRPr lang="en-US" b="0" baseline="0" dirty="0"/>
          </a:p>
          <a:p>
            <a:r>
              <a:rPr lang="en-US" b="1" baseline="0" dirty="0"/>
              <a:t>Notes:</a:t>
            </a:r>
          </a:p>
          <a:p>
            <a:r>
              <a:rPr lang="en-US" b="0" baseline="0" dirty="0"/>
              <a:t>This photo and the one on the next slide show the destructive method</a:t>
            </a:r>
            <a:endParaRPr lang="en-US" b="1" dirty="0"/>
          </a:p>
          <a:p>
            <a:endParaRPr lang="en-US" dirty="0"/>
          </a:p>
          <a:p>
            <a:r>
              <a:rPr lang="en-US" b="1" dirty="0"/>
              <a:t>Image source:</a:t>
            </a:r>
            <a:r>
              <a:rPr lang="en-US" b="1" baseline="0" dirty="0"/>
              <a:t> </a:t>
            </a:r>
          </a:p>
          <a:p>
            <a:r>
              <a:rPr lang="en-US" baseline="0" dirty="0"/>
              <a:t>Peter </a:t>
            </a:r>
            <a:r>
              <a:rPr lang="en-US" baseline="0" dirty="0" err="1"/>
              <a:t>Umunay</a:t>
            </a:r>
            <a:r>
              <a:rPr lang="en-US" baseline="0" dirty="0"/>
              <a:t> </a:t>
            </a:r>
            <a:r>
              <a:rPr lang="en-US" dirty="0"/>
              <a:t>http://environment.yale.edu/tri/fellow/1908/</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14</a:t>
            </a:fld>
            <a:endParaRPr lang="th-TH"/>
          </a:p>
        </p:txBody>
      </p:sp>
    </p:spTree>
    <p:extLst>
      <p:ext uri="{BB962C8B-B14F-4D97-AF65-F5344CB8AC3E}">
        <p14:creationId xmlns:p14="http://schemas.microsoft.com/office/powerpoint/2010/main" val="295071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Destructive methods as suggested by their name require that the biomass be cut down or harvested and then weighed to determine mass.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Advantage</a:t>
            </a:r>
            <a:r>
              <a:rPr lang="en-US" b="0" baseline="0" dirty="0"/>
              <a:t>: </a:t>
            </a:r>
            <a:r>
              <a:rPr lang="en-US" dirty="0"/>
              <a:t>The most accurate method within a small unit area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Disadvantages</a:t>
            </a:r>
            <a:r>
              <a:rPr lang="en-US" dirty="0"/>
              <a:t>: Expensive, time consuming, damaging to the environment and infeasible at large scale or for projects where accumulation of carbon or biomass is the goal</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Commonly used: </a:t>
            </a:r>
            <a:r>
              <a:rPr lang="en-US" dirty="0"/>
              <a:t>to calibrate </a:t>
            </a:r>
            <a:r>
              <a:rPr lang="en-US" dirty="0" err="1"/>
              <a:t>allometric</a:t>
            </a:r>
            <a:r>
              <a:rPr lang="en-US" dirty="0"/>
              <a:t> methods- by</a:t>
            </a:r>
            <a:r>
              <a:rPr lang="en-US" baseline="0" dirty="0"/>
              <a:t> building accurate relationships between easily measured non destructive indices such as diameter and biomass (</a:t>
            </a:r>
            <a:r>
              <a:rPr lang="en-US" baseline="0" dirty="0" err="1"/>
              <a:t>allometric</a:t>
            </a:r>
            <a:r>
              <a:rPr lang="en-US" baseline="0" dirty="0"/>
              <a:t> equations) the information obtained by destructive methods can be used at large scales to relatively easily and cheaply estimate biomass without harvesting the biomass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http://blog.worldagroforestry.org/index.php/2014/03/10/kill-the-tree-to-save-it/ </a:t>
            </a:r>
            <a:endParaRPr lang="en-US" b="1"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15</a:t>
            </a:fld>
            <a:endParaRPr lang="th-TH"/>
          </a:p>
        </p:txBody>
      </p:sp>
    </p:spTree>
    <p:extLst>
      <p:ext uri="{BB962C8B-B14F-4D97-AF65-F5344CB8AC3E}">
        <p14:creationId xmlns:p14="http://schemas.microsoft.com/office/powerpoint/2010/main" val="342328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Non-destructive</a:t>
            </a:r>
            <a:r>
              <a:rPr lang="en-US" b="0" baseline="0" dirty="0"/>
              <a:t> approaches use relationships developed from destructive sampling to allow measurements of indices ( usually diameter at breast height with height sometimes included) to calculate biomass.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Typically, the more site-specific variables that are measured at site, the more accurate the biomass estimate will be.</a:t>
            </a:r>
            <a:r>
              <a:rPr lang="en-US" baseline="0" dirty="0"/>
              <a:t>  Relationships developed for individual species and specific site conditions (climate soils </a:t>
            </a:r>
            <a:r>
              <a:rPr lang="en-US" baseline="0" dirty="0" err="1"/>
              <a:t>etc</a:t>
            </a:r>
            <a:r>
              <a:rPr lang="en-US" baseline="0" dirty="0"/>
              <a:t>) are more accurate than general equations.</a:t>
            </a:r>
            <a:endParaRPr lang="en-US" dirty="0"/>
          </a:p>
          <a:p>
            <a:endParaRPr lang="th-TH" b="0" dirty="0"/>
          </a:p>
          <a:p>
            <a:endParaRPr lang="en-US" dirty="0"/>
          </a:p>
          <a:p>
            <a:r>
              <a:rPr lang="en-US" sz="1200" b="1" i="0" u="none" strike="noStrike" kern="1200" baseline="0" dirty="0">
                <a:solidFill>
                  <a:schemeClr val="tx1"/>
                </a:solidFill>
                <a:latin typeface="+mn-lt"/>
                <a:ea typeface="+mn-ea"/>
                <a:cs typeface="+mn-cs"/>
              </a:rPr>
              <a:t>Image source: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Walker et al. 2012. Standard Operating Procedures for Terrestrial Carbon Measurement. </a:t>
            </a:r>
            <a:r>
              <a:rPr lang="en-US" sz="1200" b="0" i="0" u="none" strike="noStrike" kern="1200" baseline="0" dirty="0" err="1">
                <a:solidFill>
                  <a:schemeClr val="tx1"/>
                </a:solidFill>
                <a:latin typeface="+mn-lt"/>
                <a:ea typeface="+mn-ea"/>
                <a:cs typeface="+mn-cs"/>
              </a:rPr>
              <a:t>Winrock</a:t>
            </a:r>
            <a:r>
              <a:rPr lang="en-US" sz="1200" b="0" i="0" u="none" strike="noStrike" kern="1200" baseline="0" dirty="0">
                <a:solidFill>
                  <a:schemeClr val="tx1"/>
                </a:solidFill>
                <a:latin typeface="+mn-lt"/>
                <a:ea typeface="+mn-ea"/>
                <a:cs typeface="+mn-cs"/>
              </a:rPr>
              <a:t>. Accessible at http://</a:t>
            </a:r>
            <a:r>
              <a:rPr lang="en-US" sz="1200" b="0" i="0" u="none" strike="noStrike" kern="1200" baseline="0" dirty="0" err="1">
                <a:solidFill>
                  <a:schemeClr val="tx1"/>
                </a:solidFill>
                <a:latin typeface="+mn-lt"/>
                <a:ea typeface="+mn-ea"/>
                <a:cs typeface="+mn-cs"/>
              </a:rPr>
              <a:t>www.leafasia.org</a:t>
            </a:r>
            <a:r>
              <a:rPr lang="en-US" sz="1200" b="0" i="0" u="none" strike="noStrike" kern="1200" baseline="0" dirty="0">
                <a:solidFill>
                  <a:schemeClr val="tx1"/>
                </a:solidFill>
                <a:latin typeface="+mn-lt"/>
                <a:ea typeface="+mn-ea"/>
                <a:cs typeface="+mn-cs"/>
              </a:rPr>
              <a:t>/tools/winrock-standard-operating-procedures-terrestrial-carbon-measurementfield-sop-manual or at http://</a:t>
            </a:r>
            <a:r>
              <a:rPr lang="en-US" sz="1200" b="0" i="0" u="none" strike="noStrike" kern="1200" baseline="0" dirty="0" err="1">
                <a:solidFill>
                  <a:schemeClr val="tx1"/>
                </a:solidFill>
                <a:latin typeface="+mn-lt"/>
                <a:ea typeface="+mn-ea"/>
                <a:cs typeface="+mn-cs"/>
              </a:rPr>
              <a:t>www.winrock.org</a:t>
            </a:r>
            <a:r>
              <a:rPr lang="en-US" sz="1200" b="0" i="0" u="none" strike="noStrike" kern="1200" baseline="0" dirty="0">
                <a:solidFill>
                  <a:schemeClr val="tx1"/>
                </a:solidFill>
                <a:latin typeface="+mn-lt"/>
                <a:ea typeface="+mn-ea"/>
                <a:cs typeface="+mn-cs"/>
              </a:rPr>
              <a:t>/sites/default/files/publications/attachments/Winrock_Terrestrial_Carbon_Field_SOP_Manual_2012_Version.pdf</a:t>
            </a:r>
            <a:endParaRPr lang="th-TH" b="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16</a:t>
            </a:fld>
            <a:endParaRPr lang="th-TH"/>
          </a:p>
        </p:txBody>
      </p:sp>
    </p:spTree>
    <p:extLst>
      <p:ext uri="{BB962C8B-B14F-4D97-AF65-F5344CB8AC3E}">
        <p14:creationId xmlns:p14="http://schemas.microsoft.com/office/powerpoint/2010/main" val="220112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This is the general form</a:t>
            </a:r>
            <a:r>
              <a:rPr lang="en-US" b="0" baseline="0" dirty="0"/>
              <a:t> of the equations used to relate diameter or height (or both) to biomass for individual trees.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endParaRPr lang="en-US" b="1" dirty="0"/>
          </a:p>
          <a:p>
            <a:r>
              <a:rPr lang="en-US" sz="1800" kern="1200" baseline="0" dirty="0">
                <a:solidFill>
                  <a:schemeClr val="tx1"/>
                </a:solidFill>
                <a:latin typeface="+mn-lt"/>
                <a:ea typeface="+mn-ea"/>
                <a:cs typeface="+mn-cs"/>
              </a:rPr>
              <a:t>An allometric equation for the relationship between tree diameter and total tree mass is developed by destructively harvesting a sample of trees across a representative range of diameter classes. Then the diameter of the trees can be measured, and the formula applied to estimate total mass of the trees in the area.</a:t>
            </a:r>
            <a:endParaRPr lang="th-TH" dirty="0"/>
          </a:p>
          <a:p>
            <a:endParaRPr lang="th-TH" b="0"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17</a:t>
            </a:fld>
            <a:endParaRPr lang="th-TH"/>
          </a:p>
        </p:txBody>
      </p:sp>
    </p:spTree>
    <p:extLst>
      <p:ext uri="{BB962C8B-B14F-4D97-AF65-F5344CB8AC3E}">
        <p14:creationId xmlns:p14="http://schemas.microsoft.com/office/powerpoint/2010/main" val="407853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Here is an</a:t>
            </a:r>
            <a:r>
              <a:rPr lang="en-US" b="0" baseline="0" dirty="0"/>
              <a:t> e</a:t>
            </a:r>
            <a:r>
              <a:rPr lang="en-US" b="0" dirty="0"/>
              <a:t>xample of the data from 454 trees destructively sampled used to develop </a:t>
            </a:r>
            <a:r>
              <a:rPr lang="en-US" b="0" dirty="0" err="1"/>
              <a:t>allometric</a:t>
            </a:r>
            <a:r>
              <a:rPr lang="en-US" b="0" dirty="0"/>
              <a:t> equations-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b="1" baseline="0" dirty="0"/>
              <a:t> </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Discuss</a:t>
            </a:r>
            <a:r>
              <a:rPr lang="en-US" b="0" baseline="0" dirty="0"/>
              <a:t> the implications of the r2 value and look at where the variation mostly occurs ( high diameter individuals)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This example is from hardwood stands in the eastern US and developed by </a:t>
            </a:r>
            <a:r>
              <a:rPr lang="en-US" b="0" baseline="0" dirty="0" err="1"/>
              <a:t>Winrock</a:t>
            </a:r>
            <a:r>
              <a:rPr lang="en-US" b="0" baseline="0" dirty="0"/>
              <a:t> International</a:t>
            </a:r>
          </a:p>
          <a:p>
            <a:pPr marL="0" marR="0" indent="0" algn="l" defTabSz="914400" rtl="0" eaLnBrk="1" fontAlgn="auto" latinLnBrk="0" hangingPunct="1">
              <a:lnSpc>
                <a:spcPct val="100000"/>
              </a:lnSpc>
              <a:spcBef>
                <a:spcPts val="0"/>
              </a:spcBef>
              <a:spcAft>
                <a:spcPts val="0"/>
              </a:spcAft>
              <a:buClrTx/>
              <a:buSzTx/>
              <a:buFontTx/>
              <a:buNone/>
              <a:tabLst/>
              <a:defRPr/>
            </a:pPr>
            <a:endParaRPr lang="th-TH"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a:t>
            </a:r>
            <a:r>
              <a:rPr lang="en-US" b="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Schroeder et al. 1997 Forest Science 43: 424-434</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solidFill>
                  <a:prstClr val="black"/>
                </a:solidFill>
              </a:rPr>
              <a:pPr/>
              <a:t>18</a:t>
            </a:fld>
            <a:endParaRPr lang="th-TH">
              <a:solidFill>
                <a:prstClr val="black"/>
              </a:solidFill>
            </a:endParaRPr>
          </a:p>
        </p:txBody>
      </p:sp>
    </p:spTree>
    <p:extLst>
      <p:ext uri="{BB962C8B-B14F-4D97-AF65-F5344CB8AC3E}">
        <p14:creationId xmlns:p14="http://schemas.microsoft.com/office/powerpoint/2010/main" val="52406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The table gives examples of default </a:t>
            </a:r>
            <a:r>
              <a:rPr lang="en-US" b="0" dirty="0" err="1"/>
              <a:t>allometric</a:t>
            </a:r>
            <a:r>
              <a:rPr lang="en-US" b="0" dirty="0"/>
              <a:t> equations</a:t>
            </a:r>
          </a:p>
          <a:p>
            <a:endParaRPr lang="en-US" b="0" dirty="0"/>
          </a:p>
          <a:p>
            <a:r>
              <a:rPr lang="en-US" b="1" dirty="0"/>
              <a:t>Notes: </a:t>
            </a:r>
          </a:p>
          <a:p>
            <a:r>
              <a:rPr lang="en-US" sz="1800" kern="1200" baseline="0" dirty="0">
                <a:solidFill>
                  <a:schemeClr val="tx1"/>
                </a:solidFill>
                <a:latin typeface="+mn-lt"/>
                <a:ea typeface="+mn-ea"/>
                <a:cs typeface="+mn-cs"/>
              </a:rPr>
              <a:t>In the cases where site-specific equations do not exist, it is possible to use an average equation- site and species specific equations are missing for many species and sites</a:t>
            </a:r>
          </a:p>
          <a:p>
            <a:endParaRPr lang="en-US" sz="1800" b="1" kern="1200" baseline="0" dirty="0">
              <a:solidFill>
                <a:schemeClr val="tx1"/>
              </a:solidFill>
              <a:latin typeface="+mn-lt"/>
              <a:ea typeface="+mn-ea"/>
              <a:cs typeface="+mn-cs"/>
            </a:endParaRPr>
          </a:p>
          <a:p>
            <a:r>
              <a:rPr lang="en-US" sz="1800" b="1" kern="1200" baseline="0" dirty="0">
                <a:solidFill>
                  <a:schemeClr val="tx1"/>
                </a:solidFill>
                <a:latin typeface="+mn-lt"/>
                <a:ea typeface="+mn-ea"/>
                <a:cs typeface="+mn-cs"/>
              </a:rPr>
              <a:t>Table source:</a:t>
            </a:r>
          </a:p>
          <a:p>
            <a:r>
              <a:rPr lang="en-US" sz="1200" b="1" i="0" u="none" strike="noStrike" kern="1200" baseline="0" dirty="0">
                <a:solidFill>
                  <a:schemeClr val="tx1"/>
                </a:solidFill>
                <a:latin typeface="+mn-lt"/>
                <a:ea typeface="+mn-ea"/>
                <a:cs typeface="+mn-cs"/>
              </a:rPr>
              <a:t>Brown, S. 1997. </a:t>
            </a:r>
            <a:r>
              <a:rPr lang="en-US" sz="1200" b="0" i="0" u="none" strike="noStrike" kern="1200" baseline="0" dirty="0">
                <a:solidFill>
                  <a:schemeClr val="tx1"/>
                </a:solidFill>
                <a:latin typeface="+mn-lt"/>
                <a:ea typeface="+mn-ea"/>
                <a:cs typeface="+mn-cs"/>
              </a:rPr>
              <a:t>Estimating biomass and biomass change of tropical forests: a primer. FAO Forestry Paper 134, Rome, Italy.</a:t>
            </a:r>
            <a:endParaRPr lang="th-TH" b="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19</a:t>
            </a:fld>
            <a:endParaRPr lang="th-TH"/>
          </a:p>
        </p:txBody>
      </p:sp>
    </p:spTree>
    <p:extLst>
      <p:ext uri="{BB962C8B-B14F-4D97-AF65-F5344CB8AC3E}">
        <p14:creationId xmlns:p14="http://schemas.microsoft.com/office/powerpoint/2010/main" val="416609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sz="1800" kern="1200" baseline="0" dirty="0">
                <a:solidFill>
                  <a:schemeClr val="tx1"/>
                </a:solidFill>
                <a:latin typeface="+mn-lt"/>
                <a:ea typeface="+mn-ea"/>
                <a:cs typeface="+mn-cs"/>
              </a:rPr>
              <a:t>The table summarizes some common types of conversion equations that can be applied Individually, or in combination to calculate biomass and carbon pools.</a:t>
            </a:r>
          </a:p>
          <a:p>
            <a:endParaRPr lang="en-US" sz="18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t>Havemann</a:t>
            </a:r>
            <a:r>
              <a:rPr lang="en-US" sz="1200" dirty="0"/>
              <a:t>, T. 2009. Measuring and Monitoring Terrestrial Carbon: The State of the Science and Implications for Policy Makers </a:t>
            </a:r>
            <a:r>
              <a:rPr lang="en-US" sz="1200" kern="1200" baseline="0" dirty="0">
                <a:solidFill>
                  <a:schemeClr val="tx1"/>
                </a:solidFill>
                <a:latin typeface="+mn-lt"/>
                <a:ea typeface="+mn-ea"/>
                <a:cs typeface="+mn-cs"/>
              </a:rPr>
              <a:t>ion to calculate biomass and carbon pools. Report for the Terrestrial Carbon Group and the UNREDD </a:t>
            </a:r>
            <a:r>
              <a:rPr lang="en-US" sz="1200" kern="1200" baseline="0" dirty="0" err="1">
                <a:solidFill>
                  <a:schemeClr val="tx1"/>
                </a:solidFill>
                <a:latin typeface="+mn-lt"/>
                <a:ea typeface="+mn-ea"/>
                <a:cs typeface="+mn-cs"/>
              </a:rPr>
              <a:t>Programme</a:t>
            </a:r>
            <a:endParaRPr lang="th-TH"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20</a:t>
            </a:fld>
            <a:endParaRPr lang="th-TH"/>
          </a:p>
        </p:txBody>
      </p:sp>
    </p:spTree>
    <p:extLst>
      <p:ext uri="{BB962C8B-B14F-4D97-AF65-F5344CB8AC3E}">
        <p14:creationId xmlns:p14="http://schemas.microsoft.com/office/powerpoint/2010/main" val="222016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Pre-readings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dirty="0"/>
              <a:t> 30 </a:t>
            </a:r>
            <a:r>
              <a:rPr lang="en-US" dirty="0" err="1"/>
              <a:t>mins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If you have the opportunity have the students read the text before the lecture an alternate activity is suggested on the next slide if this is not feasible.</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21</a:t>
            </a:fld>
            <a:endParaRPr lang="th-TH"/>
          </a:p>
        </p:txBody>
      </p:sp>
    </p:spTree>
    <p:extLst>
      <p:ext uri="{BB962C8B-B14F-4D97-AF65-F5344CB8AC3E}">
        <p14:creationId xmlns:p14="http://schemas.microsoft.com/office/powerpoint/2010/main" val="152767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1417067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Alternate suggestion:</a:t>
            </a:r>
            <a:r>
              <a:rPr lang="en-US" b="0" baseline="0" dirty="0"/>
              <a:t>  If you cannot have the students do the pre-reading an alternative is to watch the video on the following slide that gives a brief summary of remote sensing and how it works.</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dirty="0"/>
              <a:t> 30 mins</a:t>
            </a:r>
          </a:p>
        </p:txBody>
      </p:sp>
      <p:sp>
        <p:nvSpPr>
          <p:cNvPr id="4" name="Slide Number Placeholder 3"/>
          <p:cNvSpPr>
            <a:spLocks noGrp="1"/>
          </p:cNvSpPr>
          <p:nvPr>
            <p:ph type="sldNum" sz="quarter" idx="10"/>
          </p:nvPr>
        </p:nvSpPr>
        <p:spPr/>
        <p:txBody>
          <a:bodyPr/>
          <a:lstStyle/>
          <a:p>
            <a:fld id="{AB855FD3-F77A-4994-B94E-5B9E43D636C5}" type="slidenum">
              <a:rPr lang="th-TH" smtClean="0"/>
              <a:pPr/>
              <a:t>22</a:t>
            </a:fld>
            <a:endParaRPr lang="th-TH"/>
          </a:p>
        </p:txBody>
      </p:sp>
    </p:spTree>
    <p:extLst>
      <p:ext uri="{BB962C8B-B14F-4D97-AF65-F5344CB8AC3E}">
        <p14:creationId xmlns:p14="http://schemas.microsoft.com/office/powerpoint/2010/main" val="61771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Remote</a:t>
            </a:r>
            <a:r>
              <a:rPr lang="en-US" baseline="0" dirty="0"/>
              <a:t> sensing is a broad category which includes data from a variety of airborne and space borne sensors</a:t>
            </a:r>
            <a:endParaRPr lang="en-US" dirty="0"/>
          </a:p>
          <a:p>
            <a:r>
              <a:rPr lang="en-US" dirty="0"/>
              <a:t>After the students discuss their</a:t>
            </a:r>
            <a:r>
              <a:rPr lang="en-US" baseline="0" dirty="0"/>
              <a:t> answers to the class exercise discuss this definition and see if students can name some common remote sensing applications  Lectures in section 4 will go into more detail about remote sensing and the actual sensors here we are primarily giving students a sense of applications</a:t>
            </a:r>
          </a:p>
          <a:p>
            <a:endParaRPr lang="en-US" b="1" baseline="0" dirty="0"/>
          </a:p>
          <a:p>
            <a:r>
              <a:rPr lang="en-US" b="1" baseline="0" dirty="0"/>
              <a:t>Images source: </a:t>
            </a:r>
          </a:p>
          <a:p>
            <a:r>
              <a:rPr lang="en-US" dirty="0"/>
              <a:t>http://www.crisp.nus.edu.sg/~research/tutorial/opt_int.htm</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23</a:t>
            </a:fld>
            <a:endParaRPr lang="th-TH"/>
          </a:p>
        </p:txBody>
      </p:sp>
    </p:spTree>
    <p:extLst>
      <p:ext uri="{BB962C8B-B14F-4D97-AF65-F5344CB8AC3E}">
        <p14:creationId xmlns:p14="http://schemas.microsoft.com/office/powerpoint/2010/main" val="137832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Remote sensing data</a:t>
            </a:r>
            <a:r>
              <a:rPr lang="en-US" baseline="0" dirty="0"/>
              <a:t> are usually represented as images and often confused with photographs. Sensors detect various wavelengths of radiation either simply emitted or reflected back from the surface of the object being detected.  </a:t>
            </a:r>
          </a:p>
          <a:p>
            <a:endParaRPr lang="en-US" baseline="0" dirty="0"/>
          </a:p>
          <a:p>
            <a:r>
              <a:rPr lang="en-US" b="1" baseline="0" dirty="0"/>
              <a:t>Notes: </a:t>
            </a:r>
            <a:r>
              <a:rPr lang="en-US" baseline="0" dirty="0"/>
              <a:t>Remote sensing does require specialized technical skills and can be expensive in terms of both data acquisition and interpretation.</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24</a:t>
            </a:fld>
            <a:endParaRPr lang="th-TH"/>
          </a:p>
        </p:txBody>
      </p:sp>
    </p:spTree>
    <p:extLst>
      <p:ext uri="{BB962C8B-B14F-4D97-AF65-F5344CB8AC3E}">
        <p14:creationId xmlns:p14="http://schemas.microsoft.com/office/powerpoint/2010/main" val="1720759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Remote</a:t>
            </a:r>
            <a:r>
              <a:rPr lang="en-US" baseline="0" dirty="0"/>
              <a:t> sensing is frequently used to monitor land cover at large spatial scales.  Repeated measures on a daily monthly or annual </a:t>
            </a:r>
            <a:r>
              <a:rPr lang="en-US" baseline="0" dirty="0" err="1"/>
              <a:t>timestep</a:t>
            </a:r>
            <a:r>
              <a:rPr lang="en-US" baseline="0" dirty="0"/>
              <a:t> allows for estimation of the areal extent of land cover change.  You may have heard of or read about Landsat or MODIS images which are commonly used to estimate land cover.</a:t>
            </a:r>
          </a:p>
          <a:p>
            <a:endParaRPr lang="en-US" baseline="0" dirty="0"/>
          </a:p>
          <a:p>
            <a:r>
              <a:rPr lang="en-US" baseline="0" dirty="0"/>
              <a:t>The image here shows the change in albedo classes near Ho Chi Minh city Vietnam</a:t>
            </a:r>
          </a:p>
          <a:p>
            <a:endParaRPr lang="en-US" baseline="0" dirty="0"/>
          </a:p>
          <a:p>
            <a:r>
              <a:rPr lang="en-US" b="1" baseline="0" dirty="0"/>
              <a:t>Reference:</a:t>
            </a:r>
          </a:p>
          <a:p>
            <a:pPr fontAlgn="base"/>
            <a:r>
              <a:rPr lang="en-US" sz="1200" b="0" i="0" kern="1200" dirty="0">
                <a:solidFill>
                  <a:schemeClr val="tx1"/>
                </a:solidFill>
                <a:effectLst/>
                <a:latin typeface="+mn-lt"/>
                <a:ea typeface="+mn-ea"/>
                <a:cs typeface="+mn-cs"/>
              </a:rPr>
              <a:t>Citation</a:t>
            </a:r>
          </a:p>
          <a:p>
            <a:pPr fontAlgn="base"/>
            <a:r>
              <a:rPr lang="en-US" sz="1200" b="0" i="0" u="none" strike="noStrike" kern="1200" dirty="0">
                <a:solidFill>
                  <a:schemeClr val="tx1"/>
                </a:solidFill>
                <a:effectLst/>
                <a:latin typeface="+mn-lt"/>
                <a:ea typeface="+mn-ea"/>
                <a:cs typeface="+mn-cs"/>
                <a:hlinkClick r:id="rId3"/>
              </a:rPr>
              <a:t>Nguyen-</a:t>
            </a:r>
            <a:r>
              <a:rPr lang="en-US" sz="1200" b="0" i="0" u="none" strike="noStrike" kern="1200" dirty="0" err="1">
                <a:solidFill>
                  <a:schemeClr val="tx1"/>
                </a:solidFill>
                <a:effectLst/>
                <a:latin typeface="+mn-lt"/>
                <a:ea typeface="+mn-ea"/>
                <a:cs typeface="+mn-cs"/>
                <a:hlinkClick r:id="rId3"/>
              </a:rPr>
              <a:t>Thanh</a:t>
            </a:r>
            <a:r>
              <a:rPr lang="en-US" sz="1200" b="0" i="0" u="none" strike="noStrike" kern="1200" dirty="0">
                <a:solidFill>
                  <a:schemeClr val="tx1"/>
                </a:solidFill>
                <a:effectLst/>
                <a:latin typeface="+mn-lt"/>
                <a:ea typeface="+mn-ea"/>
                <a:cs typeface="+mn-cs"/>
                <a:hlinkClick r:id="rId3"/>
              </a:rPr>
              <a:t> Son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 Chi-</a:t>
            </a:r>
            <a:r>
              <a:rPr lang="en-US" sz="1200" b="0" i="0" u="none" strike="noStrike" kern="1200" dirty="0" err="1">
                <a:solidFill>
                  <a:schemeClr val="tx1"/>
                </a:solidFill>
                <a:effectLst/>
                <a:latin typeface="+mn-lt"/>
                <a:ea typeface="+mn-ea"/>
                <a:cs typeface="+mn-cs"/>
                <a:hlinkClick r:id="rId4"/>
              </a:rPr>
              <a:t>Farn</a:t>
            </a:r>
            <a:r>
              <a:rPr lang="en-US" sz="1200" b="0" i="0" u="none" strike="noStrike" kern="1200" dirty="0">
                <a:solidFill>
                  <a:schemeClr val="tx1"/>
                </a:solidFill>
                <a:effectLst/>
                <a:latin typeface="+mn-lt"/>
                <a:ea typeface="+mn-ea"/>
                <a:cs typeface="+mn-cs"/>
                <a:hlinkClick r:id="rId4"/>
              </a:rPr>
              <a:t> Chen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 Cheng-Ru Chen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 Li-Yu Chang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a:rPr>
              <a:t>and Bui-Xuan </a:t>
            </a:r>
            <a:r>
              <a:rPr lang="en-US" sz="1200" b="0" i="0" u="none" strike="noStrike" kern="1200" dirty="0" err="1">
                <a:solidFill>
                  <a:schemeClr val="tx1"/>
                </a:solidFill>
                <a:effectLst/>
                <a:latin typeface="+mn-lt"/>
                <a:ea typeface="+mn-ea"/>
                <a:cs typeface="+mn-cs"/>
                <a:hlinkClick r:id="rId7"/>
              </a:rPr>
              <a:t>Thanh</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"Urban growth mapping from Landsat data using linear mixture model in Ho Chi Minh City, Vietnam", </a:t>
            </a:r>
            <a:r>
              <a:rPr lang="en-US" sz="1200" b="0" i="1" kern="1200" dirty="0">
                <a:solidFill>
                  <a:schemeClr val="tx1"/>
                </a:solidFill>
                <a:effectLst/>
                <a:latin typeface="+mn-lt"/>
                <a:ea typeface="+mn-ea"/>
                <a:cs typeface="+mn-cs"/>
              </a:rPr>
              <a:t>J. Appl. Remote Sens</a:t>
            </a:r>
            <a:r>
              <a:rPr lang="en-US" sz="1200" b="0" i="0" kern="1200" dirty="0">
                <a:solidFill>
                  <a:schemeClr val="tx1"/>
                </a:solidFill>
                <a:effectLst/>
                <a:latin typeface="+mn-lt"/>
                <a:ea typeface="+mn-ea"/>
                <a:cs typeface="+mn-cs"/>
              </a:rPr>
              <a:t>. 6(1), 063543 (Jun 21, 2012). ;</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25</a:t>
            </a:fld>
            <a:endParaRPr lang="th-TH"/>
          </a:p>
        </p:txBody>
      </p:sp>
    </p:spTree>
    <p:extLst>
      <p:ext uri="{BB962C8B-B14F-4D97-AF65-F5344CB8AC3E}">
        <p14:creationId xmlns:p14="http://schemas.microsoft.com/office/powerpoint/2010/main" val="319961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Remote sensing has traditionally</a:t>
            </a:r>
            <a:r>
              <a:rPr lang="en-US" baseline="0" dirty="0"/>
              <a:t> been used to complement intensive field surveys working at larger spatial scales than can be feasibly done with field surveys (regional to national and larger scales).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Initially work was done on events that caused clear signals such as forest clearing and conversion to pasture.  Recently improved signal detection and data interpretation has allowed work to be done at smaller spatial scales and on more subtle changes in forest structure ( </a:t>
            </a:r>
            <a:r>
              <a:rPr lang="en-US" baseline="0" dirty="0" err="1"/>
              <a:t>ie</a:t>
            </a:r>
            <a:r>
              <a:rPr lang="en-US" baseline="0" dirty="0"/>
              <a:t> forest degradation)</a:t>
            </a:r>
            <a:endParaRPr lang="th-TH"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26</a:t>
            </a:fld>
            <a:endParaRPr lang="th-TH"/>
          </a:p>
        </p:txBody>
      </p:sp>
    </p:spTree>
    <p:extLst>
      <p:ext uri="{BB962C8B-B14F-4D97-AF65-F5344CB8AC3E}">
        <p14:creationId xmlns:p14="http://schemas.microsoft.com/office/powerpoint/2010/main" val="3593023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from Congo.</a:t>
            </a:r>
            <a:r>
              <a:rPr lang="en-US" baseline="0" dirty="0"/>
              <a:t> Overlaying images of forest cover from 1990 and 2000 allows the mapping of forest cover change</a:t>
            </a:r>
            <a:endParaRPr lang="th-TH" dirty="0"/>
          </a:p>
          <a:p>
            <a:r>
              <a:rPr lang="en-US" dirty="0"/>
              <a:t>The areas in red in the image above are the areas where forests were cut.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Image retrieved from </a:t>
            </a:r>
            <a:r>
              <a:rPr lang="en-US" sz="1200" dirty="0">
                <a:hlinkClick r:id="rId3"/>
              </a:rPr>
              <a:t>http://earthobservatory.nasa.gov/Features/Deforestation/deforestation_update4.php</a:t>
            </a:r>
            <a:r>
              <a:rPr lang="en-US" sz="1200" dirty="0"/>
              <a:t> </a:t>
            </a:r>
            <a:endParaRPr lang="th-TH" sz="120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27</a:t>
            </a:fld>
            <a:endParaRPr lang="th-TH"/>
          </a:p>
        </p:txBody>
      </p:sp>
    </p:spTree>
    <p:extLst>
      <p:ext uri="{BB962C8B-B14F-4D97-AF65-F5344CB8AC3E}">
        <p14:creationId xmlns:p14="http://schemas.microsoft.com/office/powerpoint/2010/main" val="418368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baseline="0" dirty="0"/>
              <a:t>Data from remote sensing can be used to calculate variables other than vegetation cover. Using direct and indirect techniques information about carbon stocks can be inferred.</a:t>
            </a:r>
          </a:p>
          <a:p>
            <a:endParaRPr lang="en-US" b="0" baseline="0" dirty="0"/>
          </a:p>
          <a:p>
            <a:r>
              <a:rPr lang="en-US" b="0" dirty="0"/>
              <a:t>In addition to changes in forest cover RS can be used to determine carbon</a:t>
            </a:r>
            <a:r>
              <a:rPr lang="en-US" b="0" baseline="0" dirty="0"/>
              <a:t> density and changes in carbon density. </a:t>
            </a:r>
            <a:r>
              <a:rPr lang="en-US" b="0" dirty="0"/>
              <a:t>There are several ways that remote sensing imagery can be used to estimate carbon density and changes in carbon density. Methods for estimation</a:t>
            </a:r>
            <a:r>
              <a:rPr lang="en-US" b="0" baseline="0" dirty="0"/>
              <a:t> of C density and changes can be divided into two major groups direct and indirect approaches</a:t>
            </a:r>
            <a:endParaRPr lang="en-US" b="0" dirty="0"/>
          </a:p>
          <a:p>
            <a:endParaRPr lang="th-TH"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28</a:t>
            </a:fld>
            <a:endParaRPr lang="th-TH"/>
          </a:p>
        </p:txBody>
      </p:sp>
    </p:spTree>
    <p:extLst>
      <p:ext uri="{BB962C8B-B14F-4D97-AF65-F5344CB8AC3E}">
        <p14:creationId xmlns:p14="http://schemas.microsoft.com/office/powerpoint/2010/main" val="45405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carbon density change map from Borneo- The research team used NDVI</a:t>
            </a:r>
            <a:r>
              <a:rPr lang="en-US" baseline="0" dirty="0"/>
              <a:t> </a:t>
            </a:r>
            <a:r>
              <a:rPr lang="en-US" dirty="0"/>
              <a:t>(normalized difference vegetation index)</a:t>
            </a:r>
            <a:r>
              <a:rPr lang="en-US" baseline="0" dirty="0"/>
              <a:t> </a:t>
            </a:r>
            <a:r>
              <a:rPr lang="en-US" dirty="0"/>
              <a:t>data from a number of different</a:t>
            </a:r>
            <a:r>
              <a:rPr lang="en-US" baseline="0" dirty="0"/>
              <a:t> sensors to determine forest cover and then estimated carbon pool changes based on the relationship between forest cover and carbon pools</a:t>
            </a:r>
            <a:endParaRPr lang="th-TH" dirty="0"/>
          </a:p>
          <a:p>
            <a:endParaRPr lang="en-US" dirty="0"/>
          </a:p>
          <a:p>
            <a:r>
              <a:rPr lang="en-US" sz="1800" b="0" i="0" kern="1200" dirty="0">
                <a:solidFill>
                  <a:schemeClr val="tx1"/>
                </a:solidFill>
                <a:effectLst/>
                <a:latin typeface="+mn-lt"/>
                <a:ea typeface="+mn-ea"/>
                <a:cs typeface="+mn-cs"/>
              </a:rPr>
              <a:t>Historical deforestation (forest degradation and regeneration) on Borneo Island was estimated using the time-series remote-sensing data (MODIS, SPOT, PALSAR). Figure 4 shows the time series of forest cover change during the last three decades (1982 – 2008). In each area where a forest cover decrease was detected, the ecosystem model estimated immediate carbon emissions due to the forest decrease (deforestation or forest degradation), followed by gradual carbon absorption due to the forest re-growth.</a:t>
            </a:r>
          </a:p>
          <a:p>
            <a:endParaRPr lang="en-US" sz="1800" b="0" i="0" kern="1200" dirty="0">
              <a:solidFill>
                <a:schemeClr val="tx1"/>
              </a:solidFill>
              <a:effectLst/>
              <a:latin typeface="+mn-lt"/>
              <a:ea typeface="+mn-ea"/>
              <a:cs typeface="+mn-cs"/>
            </a:endParaRPr>
          </a:p>
          <a:p>
            <a:r>
              <a:rPr lang="en-US" b="1" dirty="0"/>
              <a:t>Image source: </a:t>
            </a:r>
          </a:p>
          <a:p>
            <a:r>
              <a:rPr lang="en-US" dirty="0"/>
              <a:t>http://www.earthzine.org/2010/09/21/forest-carbon-mapping-using-remote-sensed-disturbance-history-in-borneo/</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29</a:t>
            </a:fld>
            <a:endParaRPr lang="th-TH"/>
          </a:p>
        </p:txBody>
      </p:sp>
    </p:spTree>
    <p:extLst>
      <p:ext uri="{BB962C8B-B14F-4D97-AF65-F5344CB8AC3E}">
        <p14:creationId xmlns:p14="http://schemas.microsoft.com/office/powerpoint/2010/main" val="2012216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t>KEY MESSAGES</a:t>
            </a:r>
            <a:r>
              <a:rPr lang="en-US" sz="18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Additionally</a:t>
            </a:r>
            <a:r>
              <a:rPr lang="en-US" sz="1800" baseline="0" dirty="0"/>
              <a:t> remote sensing can be used to estimate non-biomass forest carbon pools both indirectly using known relationships with measured above-ground biomass and directly as in the case for soil carbon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dirty="0"/>
              <a:t>Notes: </a:t>
            </a:r>
            <a:endParaRPr lang="th-TH" sz="1800" b="1" dirty="0"/>
          </a:p>
          <a:p>
            <a:r>
              <a:rPr lang="en-US" sz="1800" b="0" i="0" u="none" strike="noStrike" kern="1200" baseline="0" dirty="0">
                <a:solidFill>
                  <a:schemeClr val="tx1"/>
                </a:solidFill>
                <a:latin typeface="+mn-lt"/>
                <a:ea typeface="+mn-ea"/>
                <a:cs typeface="+mn-cs"/>
              </a:rPr>
              <a:t>This is an example of soil carbon mapping from remote sensing. This work required three major datasets on soil carbon from field surveys as well as remote sensing information on reflectance.</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Estimation of SOM using remote sensing has relied on the strong relationship between the quantity of SOM and soil </a:t>
            </a:r>
            <a:r>
              <a:rPr lang="en-US" sz="1800" b="0" i="0" u="none" strike="noStrike" kern="1200" baseline="0" dirty="0" err="1">
                <a:solidFill>
                  <a:schemeClr val="tx1"/>
                </a:solidFill>
                <a:latin typeface="+mn-lt"/>
                <a:ea typeface="+mn-ea"/>
                <a:cs typeface="+mn-cs"/>
              </a:rPr>
              <a:t>colour</a:t>
            </a:r>
            <a:r>
              <a:rPr lang="en-US" sz="1800" b="0" i="0" u="none" strike="noStrike" kern="1200" baseline="0" dirty="0">
                <a:solidFill>
                  <a:schemeClr val="tx1"/>
                </a:solidFill>
                <a:latin typeface="+mn-lt"/>
                <a:ea typeface="+mn-ea"/>
                <a:cs typeface="+mn-cs"/>
              </a:rPr>
              <a:t> (visible reflectance). The more direct visible reflectance method of estimating SOM requires visibility of bare ground. As with remote sensing of ABG biomass, good calibration and ground </a:t>
            </a:r>
            <a:r>
              <a:rPr lang="en-US" sz="1800" b="0" i="0" u="none" strike="noStrike" kern="1200" baseline="0" dirty="0" err="1">
                <a:solidFill>
                  <a:schemeClr val="tx1"/>
                </a:solidFill>
                <a:latin typeface="+mn-lt"/>
                <a:ea typeface="+mn-ea"/>
                <a:cs typeface="+mn-cs"/>
              </a:rPr>
              <a:t>truthing</a:t>
            </a:r>
            <a:r>
              <a:rPr lang="en-US" sz="1800" b="0" i="0" u="none" strike="noStrike" kern="1200" baseline="0" dirty="0">
                <a:solidFill>
                  <a:schemeClr val="tx1"/>
                </a:solidFill>
                <a:latin typeface="+mn-lt"/>
                <a:ea typeface="+mn-ea"/>
                <a:cs typeface="+mn-cs"/>
              </a:rPr>
              <a:t> are essential. There are limitations for estimating SOM based on soil reflectance which is a function of many factors in addition to organic matter, including soil moisture, texture, chemical composition, parent material and surface conditions. Complications are magnified when it is necessary to map a large geographical area</a:t>
            </a:r>
            <a:endParaRPr lang="en-US"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Image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http://www.csiro.au/Organisation-Structure/Flagships/Sustainable-Agriculture-Flagship/Australian-Soil-Carbon-Map.aspx</a:t>
            </a:r>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30</a:t>
            </a:fld>
            <a:endParaRPr lang="th-TH"/>
          </a:p>
        </p:txBody>
      </p:sp>
    </p:spTree>
    <p:extLst>
      <p:ext uri="{BB962C8B-B14F-4D97-AF65-F5344CB8AC3E}">
        <p14:creationId xmlns:p14="http://schemas.microsoft.com/office/powerpoint/2010/main" val="1618758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KEY MESSAGES</a:t>
            </a:r>
            <a:r>
              <a:rPr lang="en-US" sz="1000" dirty="0"/>
              <a:t>: </a:t>
            </a:r>
          </a:p>
          <a:p>
            <a:r>
              <a:rPr lang="en-US" sz="1000" dirty="0"/>
              <a:t>The third</a:t>
            </a:r>
            <a:r>
              <a:rPr lang="en-US" sz="1000" baseline="0" dirty="0"/>
              <a:t> method of forest measurement presented was models.  There are a wide variety of modeling approaches but all depend on data from remote sensing and/ or field inventories as inputs. </a:t>
            </a:r>
          </a:p>
          <a:p>
            <a:endParaRPr lang="en-US" sz="1000" baseline="0" dirty="0"/>
          </a:p>
          <a:p>
            <a:r>
              <a:rPr lang="en-US" sz="1000" b="1" baseline="0" dirty="0"/>
              <a:t>Notes: </a:t>
            </a:r>
          </a:p>
          <a:p>
            <a:r>
              <a:rPr lang="en-US" sz="1800" b="0" i="0" u="none" strike="noStrike" kern="1200" baseline="0" dirty="0">
                <a:solidFill>
                  <a:schemeClr val="tx1"/>
                </a:solidFill>
                <a:latin typeface="+mn-lt"/>
                <a:ea typeface="+mn-ea"/>
                <a:cs typeface="+mn-cs"/>
              </a:rPr>
              <a:t>Models that focus on different carbon pools can be combined in order to provide an estimate of carbon transfer between pools. However, some models may themselves incorporate other models that focus on specific carbon pools better than others. It is also possible to combine global models (e.g. NASA models on global NPP or BIOME BGC) with local models so that global models feed results into more localized models. Improvements to existing models and new models are continuously being developed and combined to better meet information requirements.</a:t>
            </a:r>
            <a:endParaRPr lang="th-TH" sz="100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31</a:t>
            </a:fld>
            <a:endParaRPr lang="th-TH"/>
          </a:p>
        </p:txBody>
      </p:sp>
    </p:spTree>
    <p:extLst>
      <p:ext uri="{BB962C8B-B14F-4D97-AF65-F5344CB8AC3E}">
        <p14:creationId xmlns:p14="http://schemas.microsoft.com/office/powerpoint/2010/main" val="216724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3821720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KEY MESSAGES</a:t>
            </a:r>
            <a:r>
              <a:rPr lang="en-US" sz="10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Models refer</a:t>
            </a:r>
            <a:r>
              <a:rPr lang="en-US" sz="1000" kern="1200" baseline="0" dirty="0">
                <a:solidFill>
                  <a:schemeClr val="tx1"/>
                </a:solidFill>
                <a:latin typeface="+mn-lt"/>
                <a:ea typeface="+mn-ea"/>
                <a:cs typeface="+mn-cs"/>
              </a:rPr>
              <a:t> to </a:t>
            </a:r>
            <a:r>
              <a:rPr lang="en-US" sz="1000" dirty="0"/>
              <a:t>a wide range of approaches, empirical or mathematical in nature</a:t>
            </a:r>
            <a:r>
              <a:rPr lang="en-US" sz="1000" baseline="0" dirty="0"/>
              <a:t>.  Models use a variety of data inputs to estimate changes in carbon pools at a variety of spatial and temporal scales. </a:t>
            </a:r>
            <a:r>
              <a:rPr lang="en-US" sz="1000" kern="1200" dirty="0">
                <a:solidFill>
                  <a:schemeClr val="tx1"/>
                </a:solidFill>
                <a:latin typeface="+mn-lt"/>
                <a:ea typeface="+mn-ea"/>
                <a:cs typeface="+mn-cs"/>
              </a:rPr>
              <a:t>Some example models are provided as shown in the 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err="1"/>
              <a:t>Havemann</a:t>
            </a:r>
            <a:r>
              <a:rPr lang="en-US" sz="1000" dirty="0"/>
              <a:t>, T. 2009. Measuring and Monitoring Terrestrial Carbon: The State of the Science and Implications for Policy Makers </a:t>
            </a:r>
            <a:r>
              <a:rPr lang="en-US" sz="1000" kern="1200" baseline="0" dirty="0">
                <a:solidFill>
                  <a:schemeClr val="tx1"/>
                </a:solidFill>
                <a:latin typeface="+mn-lt"/>
                <a:ea typeface="+mn-ea"/>
                <a:cs typeface="+mn-cs"/>
              </a:rPr>
              <a:t>ion to calculate biomass and carbon pools. Report for the Terrestrial Carbon Group and the UNREDD </a:t>
            </a:r>
            <a:r>
              <a:rPr lang="en-US" sz="1000" kern="1200" baseline="0" dirty="0" err="1">
                <a:solidFill>
                  <a:schemeClr val="tx1"/>
                </a:solidFill>
                <a:latin typeface="+mn-lt"/>
                <a:ea typeface="+mn-ea"/>
                <a:cs typeface="+mn-cs"/>
              </a:rPr>
              <a:t>Programme</a:t>
            </a:r>
            <a:endParaRPr lang="th-TH" sz="1000" dirty="0"/>
          </a:p>
          <a:p>
            <a:endParaRPr lang="th-TH" sz="100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32</a:t>
            </a:fld>
            <a:endParaRPr lang="th-TH"/>
          </a:p>
        </p:txBody>
      </p:sp>
    </p:spTree>
    <p:extLst>
      <p:ext uri="{BB962C8B-B14F-4D97-AF65-F5344CB8AC3E}">
        <p14:creationId xmlns:p14="http://schemas.microsoft.com/office/powerpoint/2010/main" val="3455672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In the next three</a:t>
            </a:r>
            <a:r>
              <a:rPr lang="en-US" baseline="0" dirty="0"/>
              <a:t> slides there will be a  review c</a:t>
            </a:r>
            <a:r>
              <a:rPr lang="en-US" dirty="0"/>
              <a:t>omparison of the three methods</a:t>
            </a:r>
            <a:r>
              <a:rPr lang="en-US" baseline="0" dirty="0"/>
              <a:t> presented for C measurement- a good chance to review the three basic approaches their pros and cons.</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33</a:t>
            </a:fld>
            <a:endParaRPr lang="th-TH"/>
          </a:p>
        </p:txBody>
      </p:sp>
    </p:spTree>
    <p:extLst>
      <p:ext uri="{BB962C8B-B14F-4D97-AF65-F5344CB8AC3E}">
        <p14:creationId xmlns:p14="http://schemas.microsoft.com/office/powerpoint/2010/main" val="151487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Comparison of three methods</a:t>
            </a:r>
            <a:r>
              <a:rPr lang="en-US" baseline="0" dirty="0"/>
              <a:t> for C measurement</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34</a:t>
            </a:fld>
            <a:endParaRPr lang="th-TH"/>
          </a:p>
        </p:txBody>
      </p:sp>
    </p:spTree>
    <p:extLst>
      <p:ext uri="{BB962C8B-B14F-4D97-AF65-F5344CB8AC3E}">
        <p14:creationId xmlns:p14="http://schemas.microsoft.com/office/powerpoint/2010/main" val="2752117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baseline="0" dirty="0"/>
              <a:t>We have talked about three major classes of measurement and monitoring methods but it is important to think of the different approaches as complementary not exclusive.  A good system will include multiple approaches.</a:t>
            </a:r>
            <a:r>
              <a:rPr lang="en-US" baseline="0" dirty="0"/>
              <a:t/>
            </a:r>
            <a:br>
              <a:rPr lang="en-US" baseline="0" dirty="0"/>
            </a:br>
            <a:r>
              <a:rPr lang="en-US" baseline="0" dirty="0"/>
              <a:t>Highlight </a:t>
            </a:r>
            <a:r>
              <a:rPr lang="en-US" dirty="0"/>
              <a:t>an integration of different methods </a:t>
            </a:r>
            <a:r>
              <a:rPr lang="en-US" dirty="0" err="1"/>
              <a:t>eg</a:t>
            </a:r>
            <a:r>
              <a:rPr lang="en-US" dirty="0"/>
              <a:t>. RS</a:t>
            </a:r>
            <a:r>
              <a:rPr lang="en-US" baseline="0" dirty="0"/>
              <a:t> and field method</a:t>
            </a:r>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35</a:t>
            </a:fld>
            <a:endParaRPr lang="th-TH"/>
          </a:p>
        </p:txBody>
      </p:sp>
    </p:spTree>
    <p:extLst>
      <p:ext uri="{BB962C8B-B14F-4D97-AF65-F5344CB8AC3E}">
        <p14:creationId xmlns:p14="http://schemas.microsoft.com/office/powerpoint/2010/main" val="2134330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Multiple methods should be integrated into a complete system for terrestrial carbon measurement and monitoring</a:t>
            </a:r>
            <a:endParaRPr lang="th-TH" dirty="0"/>
          </a:p>
          <a:p>
            <a:endParaRPr lang="en-US" b="0" baseline="0" dirty="0"/>
          </a:p>
          <a:p>
            <a:r>
              <a:rPr lang="en-US" b="0" baseline="0" dirty="0"/>
              <a:t>We have talked about three major classes of measurement and monitoring methods but it is important to think of the different approaches as complementary not exclusive.  A good system will include multiple approaches.</a:t>
            </a:r>
            <a:r>
              <a:rPr lang="en-US" baseline="0" dirty="0"/>
              <a:t/>
            </a:r>
            <a:br>
              <a:rPr lang="en-US" baseline="0" dirty="0"/>
            </a:b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endParaRPr lang="en-US" sz="1200"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t>Havemann</a:t>
            </a:r>
            <a:r>
              <a:rPr lang="en-US" sz="1200" dirty="0"/>
              <a:t>, T. 2009. Measuring and Monitoring Terrestrial Carbon: The State of the Science and Implications for Policy Makers </a:t>
            </a:r>
            <a:r>
              <a:rPr lang="en-US" sz="1200" kern="1200" baseline="0" dirty="0">
                <a:solidFill>
                  <a:schemeClr val="tx1"/>
                </a:solidFill>
                <a:latin typeface="+mn-lt"/>
                <a:ea typeface="+mn-ea"/>
                <a:cs typeface="+mn-cs"/>
              </a:rPr>
              <a:t>Report for the Terrestrial Carbon Group and the UNREDD </a:t>
            </a:r>
            <a:r>
              <a:rPr lang="en-US" sz="1200" kern="1200" baseline="0" dirty="0" err="1">
                <a:solidFill>
                  <a:schemeClr val="tx1"/>
                </a:solidFill>
                <a:latin typeface="+mn-lt"/>
                <a:ea typeface="+mn-ea"/>
                <a:cs typeface="+mn-cs"/>
              </a:rPr>
              <a:t>Programme</a:t>
            </a:r>
            <a:endParaRPr lang="th-TH" dirty="0"/>
          </a:p>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36</a:t>
            </a:fld>
            <a:endParaRPr lang="th-TH"/>
          </a:p>
        </p:txBody>
      </p:sp>
    </p:spTree>
    <p:extLst>
      <p:ext uri="{BB962C8B-B14F-4D97-AF65-F5344CB8AC3E}">
        <p14:creationId xmlns:p14="http://schemas.microsoft.com/office/powerpoint/2010/main" val="198779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38</a:t>
            </a:fld>
            <a:endParaRPr lang="th-TH"/>
          </a:p>
        </p:txBody>
      </p:sp>
    </p:spTree>
    <p:extLst>
      <p:ext uri="{BB962C8B-B14F-4D97-AF65-F5344CB8AC3E}">
        <p14:creationId xmlns:p14="http://schemas.microsoft.com/office/powerpoint/2010/main" val="320214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Measurement and monitoring of </a:t>
            </a:r>
            <a:r>
              <a:rPr lang="en-US" b="0" i="0" u="none" dirty="0"/>
              <a:t>terrestrial</a:t>
            </a:r>
            <a:r>
              <a:rPr lang="en-US" b="0" i="0" u="none" baseline="0" dirty="0"/>
              <a:t> carbon pools particularly forest carbon pools are important for three major reasons: size of these pools, rate of flux from these pools and role of terrestrial carbon management in climate change mitigation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The image here shows that the combined vegetation and soil pools are much larger than the surface ocean or atmospheric pools and the fluxes from the terrestrial carbon pools to and from the atmosphere are as large as those to the surface oceans.  While fluxes from land use change are smaller than from fossil fuel burning they still represent approximately 10% of the unbalanced flux and management of fluxes to and from the terrestrial pools especially the vegetation pools must be part of any climate change mitigation plan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i="0"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baseline="0" dirty="0"/>
              <a:t>Image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baseline="0" dirty="0"/>
              <a:t>https://www.carboncyclescience.us/what-is-carbon-cycle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u="none" dirty="0"/>
          </a:p>
          <a:p>
            <a:endParaRPr lang="th-TH" b="0" i="0" dirty="0"/>
          </a:p>
          <a:p>
            <a:endParaRPr lang="th-TH" b="0" i="0"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6</a:t>
            </a:fld>
            <a:endParaRPr lang="th-TH"/>
          </a:p>
        </p:txBody>
      </p:sp>
    </p:spTree>
    <p:extLst>
      <p:ext uri="{BB962C8B-B14F-4D97-AF65-F5344CB8AC3E}">
        <p14:creationId xmlns:p14="http://schemas.microsoft.com/office/powerpoint/2010/main" val="165751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u="non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To include management of forest  carbon pools as a major component of climate change mitigation credible estimates of current pools and fluxes in and out of these pools are essential.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IPCC has specific good practice guidelines for measurement and monitoring of emissions from LULUCF. </a:t>
            </a:r>
            <a:endParaRPr lang="th-TH" b="0" i="0" dirty="0"/>
          </a:p>
          <a:p>
            <a:endParaRPr lang="de-DE" b="0" i="0" dirty="0"/>
          </a:p>
          <a:p>
            <a:endParaRPr lang="en-US" b="0" i="0" dirty="0"/>
          </a:p>
          <a:p>
            <a:r>
              <a:rPr lang="en-US" b="1" i="0" dirty="0"/>
              <a:t>Acronyms:</a:t>
            </a:r>
            <a:r>
              <a:rPr lang="en-US" b="1" i="0" baseline="0" dirty="0"/>
              <a:t> </a:t>
            </a:r>
          </a:p>
          <a:p>
            <a:r>
              <a:rPr lang="en-US" b="0" i="0" baseline="0" dirty="0"/>
              <a:t>LULUCF = land use land use change and forestry.</a:t>
            </a:r>
          </a:p>
          <a:p>
            <a:endParaRPr lang="de-DE" b="0" i="0" baseline="0" dirty="0"/>
          </a:p>
          <a:p>
            <a:endParaRPr lang="de-DE" b="0" i="0" baseline="0" dirty="0"/>
          </a:p>
          <a:p>
            <a:r>
              <a:rPr lang="de-DE" b="1" i="0" baseline="0" dirty="0"/>
              <a:t>References:</a:t>
            </a:r>
            <a:endParaRPr lang="en-US" b="1" i="0" baseline="0" dirty="0"/>
          </a:p>
          <a:p>
            <a:pPr marL="171450" indent="-171450">
              <a:buFont typeface="Arial" panose="020B0604020202020204" pitchFamily="34" charset="0"/>
              <a:buChar char="•"/>
            </a:pPr>
            <a:r>
              <a:rPr lang="en-US" b="0" i="0" baseline="0" dirty="0"/>
              <a:t>See this link for LULUCF definitions: </a:t>
            </a:r>
            <a:br>
              <a:rPr lang="en-US" b="0" i="0" baseline="0" dirty="0"/>
            </a:br>
            <a:r>
              <a:rPr lang="en-US" b="0" i="0" baseline="0" dirty="0"/>
              <a:t>www.ipcc-nggip.iges.or.jp/public/gpglulucf/gpglulucf_files/Chp1/Chp1_Overview.pdf </a:t>
            </a:r>
          </a:p>
          <a:p>
            <a:endParaRPr lang="en-US" b="0" i="0" baseline="0" dirty="0"/>
          </a:p>
          <a:p>
            <a:pPr marL="171450" indent="-171450">
              <a:buFont typeface="Arial" panose="020B0604020202020204" pitchFamily="34" charset="0"/>
              <a:buChar char="•"/>
            </a:pPr>
            <a:r>
              <a:rPr lang="en-US" b="0" i="0" baseline="0" dirty="0"/>
              <a:t>See this link for the LULUCF good practice guidance Summary for Policy Makers from 2000: </a:t>
            </a:r>
            <a:br>
              <a:rPr lang="en-US" b="0" i="0" baseline="0" dirty="0"/>
            </a:br>
            <a:r>
              <a:rPr lang="en-US" b="0" i="0" baseline="0" dirty="0"/>
              <a:t>https://www.ipcc.ch/pdf/special-reports/spm/srl-en.pdf</a:t>
            </a:r>
          </a:p>
        </p:txBody>
      </p:sp>
      <p:sp>
        <p:nvSpPr>
          <p:cNvPr id="4" name="Slide Number Placeholder 3"/>
          <p:cNvSpPr>
            <a:spLocks noGrp="1"/>
          </p:cNvSpPr>
          <p:nvPr>
            <p:ph type="sldNum" sz="quarter" idx="10"/>
          </p:nvPr>
        </p:nvSpPr>
        <p:spPr/>
        <p:txBody>
          <a:bodyPr/>
          <a:lstStyle/>
          <a:p>
            <a:fld id="{AB855FD3-F77A-4994-B94E-5B9E43D636C5}" type="slidenum">
              <a:rPr lang="th-TH" smtClean="0"/>
              <a:pPr/>
              <a:t>7</a:t>
            </a:fld>
            <a:endParaRPr lang="th-TH"/>
          </a:p>
        </p:txBody>
      </p:sp>
    </p:spTree>
    <p:extLst>
      <p:ext uri="{BB962C8B-B14F-4D97-AF65-F5344CB8AC3E}">
        <p14:creationId xmlns:p14="http://schemas.microsoft.com/office/powerpoint/2010/main" val="358979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aseline="0" dirty="0"/>
              <a:t>In carbon accounting two terms are fundamental to the discussion: Activity Data and Emissions Factors.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Estimates of carbon emissions depend on two factors:</a:t>
            </a:r>
            <a:br>
              <a:rPr lang="en-US" sz="1200" dirty="0"/>
            </a:br>
            <a:r>
              <a:rPr lang="en-US" sz="1200" dirty="0"/>
              <a:t>1.</a:t>
            </a:r>
            <a:r>
              <a:rPr lang="en-US" sz="1200" baseline="0" dirty="0"/>
              <a:t> </a:t>
            </a:r>
            <a:r>
              <a:rPr lang="en-US" sz="1200" dirty="0"/>
              <a:t>The amount of area undergoing a specific transition- this is called the </a:t>
            </a:r>
            <a:r>
              <a:rPr lang="en-US" sz="1200" b="1" dirty="0"/>
              <a:t>Activity Data</a:t>
            </a:r>
            <a:br>
              <a:rPr lang="en-US" sz="1200" b="1" dirty="0"/>
            </a:br>
            <a:r>
              <a:rPr lang="en-US" sz="1200" dirty="0"/>
              <a:t>2. The change in carbon pools association with that transition- this is called the </a:t>
            </a:r>
            <a:r>
              <a:rPr lang="en-US" sz="1200" b="1" dirty="0"/>
              <a:t>Emissions Factor</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Here are simple definitions to introduce the concepts. </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endParaRPr lang="en-US" baseline="0" dirty="0"/>
          </a:p>
          <a:p>
            <a:endParaRPr lang="de-DE" dirty="0"/>
          </a:p>
          <a:p>
            <a:endParaRPr lang="en-US" dirty="0"/>
          </a:p>
          <a:p>
            <a:r>
              <a:rPr lang="en-US" b="1" dirty="0"/>
              <a:t>Deforestation</a:t>
            </a:r>
            <a:r>
              <a:rPr lang="en-US" b="1" baseline="0" dirty="0"/>
              <a:t> map source: </a:t>
            </a:r>
          </a:p>
          <a:p>
            <a:r>
              <a:rPr lang="en-US" baseline="0" dirty="0"/>
              <a:t>WWF Greater Mekong </a:t>
            </a:r>
            <a:r>
              <a:rPr lang="en-US" baseline="0" dirty="0" err="1"/>
              <a:t>Programme</a:t>
            </a:r>
            <a:r>
              <a:rPr lang="en-US" baseline="0" dirty="0"/>
              <a:t>, Ecosystems in the Greater Mekong Report -- http://awsassets.panda.org/downloads/greater_mekong_ecosystems_report_020513.pdf</a:t>
            </a:r>
          </a:p>
          <a:p>
            <a:endParaRPr lang="en-US" b="1" baseline="0" dirty="0"/>
          </a:p>
          <a:p>
            <a:r>
              <a:rPr lang="en-US" b="1" baseline="0" dirty="0"/>
              <a:t>Deforestation image source:  </a:t>
            </a:r>
            <a:r>
              <a:rPr lang="en-US" baseline="0" dirty="0"/>
              <a:t>http://www.umt.edu/ethics/debating%20science%20program/odc/climatechange/climatealternatives/reduceddeforestation.php</a:t>
            </a:r>
          </a:p>
          <a:p>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8</a:t>
            </a:fld>
            <a:endParaRPr lang="th-TH"/>
          </a:p>
        </p:txBody>
      </p:sp>
    </p:spTree>
    <p:extLst>
      <p:ext uri="{BB962C8B-B14F-4D97-AF65-F5344CB8AC3E}">
        <p14:creationId xmlns:p14="http://schemas.microsoft.com/office/powerpoint/2010/main" val="258181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This is how we use both</a:t>
            </a:r>
            <a:r>
              <a:rPr lang="en-US" baseline="0" dirty="0"/>
              <a:t> Activity data and Emission factors to calculate emissions from land use change</a:t>
            </a:r>
            <a:r>
              <a:rPr lang="en-US" dirty="0"/>
              <a:t>  </a:t>
            </a:r>
            <a:br>
              <a:rPr lang="en-US" dirty="0"/>
            </a:br>
            <a:endParaRPr lang="en-US" dirty="0"/>
          </a:p>
          <a:p>
            <a:r>
              <a:rPr lang="en-US" b="1" dirty="0"/>
              <a:t>Notes:</a:t>
            </a:r>
            <a:r>
              <a:rPr lang="en-US" b="1" baseline="0" dirty="0"/>
              <a:t> </a:t>
            </a:r>
          </a:p>
          <a:p>
            <a:r>
              <a:rPr lang="en-US" dirty="0"/>
              <a:t>We are going to examine how biomass measurements</a:t>
            </a:r>
            <a:r>
              <a:rPr lang="en-US" baseline="0" dirty="0"/>
              <a:t> and carbon calculations are used to build emissions factors for different land use transitions and also how to determine activity data. </a:t>
            </a:r>
            <a:r>
              <a:rPr lang="en-US" b="0" dirty="0"/>
              <a:t>This slide illustrate</a:t>
            </a:r>
            <a:r>
              <a:rPr lang="en-US" b="0" baseline="0" dirty="0"/>
              <a:t> the example of emissions; activity data and emission factor. Important to again highlight that the  units are tons of CO2 equivalent.</a:t>
            </a:r>
          </a:p>
          <a:p>
            <a:endParaRPr lang="en-US" b="0" baseline="0" dirty="0"/>
          </a:p>
          <a:p>
            <a:r>
              <a:rPr lang="en-US" b="0" baseline="0" dirty="0"/>
              <a:t>The concept of CO2 equivalency is explained at this link: http://</a:t>
            </a:r>
            <a:r>
              <a:rPr lang="en-US" b="0" baseline="0" dirty="0" err="1"/>
              <a:t>en.wikipedia.org</a:t>
            </a:r>
            <a:r>
              <a:rPr lang="en-US" b="0" baseline="0" dirty="0"/>
              <a:t>/wiki/</a:t>
            </a:r>
            <a:r>
              <a:rPr lang="en-US" b="0" baseline="0" dirty="0" err="1"/>
              <a:t>Carbon_dioxide_equivalent</a:t>
            </a:r>
            <a:r>
              <a:rPr lang="en-US" b="0"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Carbon dioxide equivalency (CO2e) is a </a:t>
            </a:r>
            <a:r>
              <a:rPr lang="en-US" sz="1200" i="1" u="none" strike="noStrike" kern="1200" dirty="0">
                <a:solidFill>
                  <a:schemeClr val="tx1"/>
                </a:solidFill>
                <a:effectLst/>
                <a:latin typeface="+mn-lt"/>
                <a:ea typeface="+mn-ea"/>
                <a:cs typeface="+mn-cs"/>
                <a:hlinkClick r:id="rId3" tooltip="Quantity"/>
              </a:rPr>
              <a:t>quantity</a:t>
            </a:r>
            <a:r>
              <a:rPr lang="en-US" sz="1200" i="1" kern="1200" dirty="0">
                <a:solidFill>
                  <a:schemeClr val="tx1"/>
                </a:solidFill>
                <a:effectLst/>
                <a:latin typeface="+mn-lt"/>
                <a:ea typeface="+mn-ea"/>
                <a:cs typeface="+mn-cs"/>
              </a:rPr>
              <a:t> that describes, for a given mixture and amount of greenhouse gas, the amount of CO</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that would have the same </a:t>
            </a:r>
            <a:r>
              <a:rPr lang="en-US" sz="1200" i="1" u="none" strike="noStrike" kern="1200" dirty="0">
                <a:solidFill>
                  <a:schemeClr val="tx1"/>
                </a:solidFill>
                <a:effectLst/>
                <a:latin typeface="+mn-lt"/>
                <a:ea typeface="+mn-ea"/>
                <a:cs typeface="+mn-cs"/>
                <a:hlinkClick r:id="rId4" tooltip="Global warming potential"/>
              </a:rPr>
              <a:t>global warming potential</a:t>
            </a:r>
            <a:r>
              <a:rPr lang="en-US" sz="1200" i="1" kern="1200" dirty="0">
                <a:solidFill>
                  <a:schemeClr val="tx1"/>
                </a:solidFill>
                <a:effectLst/>
                <a:latin typeface="+mn-lt"/>
                <a:ea typeface="+mn-ea"/>
                <a:cs typeface="+mn-cs"/>
              </a:rPr>
              <a:t> (GWP), when measured over a specified timescale (generally, 100 years). Carbon dioxide equivalency thus reflects the time-integrated </a:t>
            </a:r>
            <a:r>
              <a:rPr lang="en-US" sz="1200" i="1" kern="1200" dirty="0" err="1">
                <a:solidFill>
                  <a:schemeClr val="tx1"/>
                </a:solidFill>
                <a:effectLst/>
                <a:latin typeface="+mn-lt"/>
                <a:ea typeface="+mn-ea"/>
                <a:cs typeface="+mn-cs"/>
              </a:rPr>
              <a:t>radiative</a:t>
            </a:r>
            <a:r>
              <a:rPr lang="en-US" sz="1200" i="1" kern="1200" dirty="0">
                <a:solidFill>
                  <a:schemeClr val="tx1"/>
                </a:solidFill>
                <a:effectLst/>
                <a:latin typeface="+mn-lt"/>
                <a:ea typeface="+mn-ea"/>
                <a:cs typeface="+mn-cs"/>
              </a:rPr>
              <a:t> forcing of a quantity of emissions or rate of greenhouse gas emission—a flow into the atmosphere—rather than the instantaneous value of the </a:t>
            </a:r>
            <a:r>
              <a:rPr lang="en-US" sz="1200" i="1" kern="1200" dirty="0" err="1">
                <a:solidFill>
                  <a:schemeClr val="tx1"/>
                </a:solidFill>
                <a:effectLst/>
                <a:latin typeface="+mn-lt"/>
                <a:ea typeface="+mn-ea"/>
                <a:cs typeface="+mn-cs"/>
              </a:rPr>
              <a:t>radiative</a:t>
            </a:r>
            <a:r>
              <a:rPr lang="en-US" sz="1200" i="1" kern="1200" dirty="0">
                <a:solidFill>
                  <a:schemeClr val="tx1"/>
                </a:solidFill>
                <a:effectLst/>
                <a:latin typeface="+mn-lt"/>
                <a:ea typeface="+mn-ea"/>
                <a:cs typeface="+mn-cs"/>
              </a:rPr>
              <a:t> forcing of the stock (concentration) of greenhouse gases in the atmosphere described by CO</a:t>
            </a:r>
            <a:r>
              <a:rPr lang="en-US" sz="1200" i="1" kern="1200" baseline="-25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e. </a:t>
            </a:r>
            <a:endParaRPr lang="en-US" b="0" baseline="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rPr>
              <a:t>Activity Data</a:t>
            </a:r>
            <a:r>
              <a:rPr lang="en-US" b="1" baseline="0" dirty="0">
                <a:solidFill>
                  <a:prstClr val="black"/>
                </a:solidFill>
              </a:rPr>
              <a:t> </a:t>
            </a:r>
            <a:r>
              <a:rPr lang="en-US" baseline="0" dirty="0">
                <a:solidFill>
                  <a:prstClr val="black"/>
                </a:solidFill>
              </a:rPr>
              <a:t>(AD): </a:t>
            </a:r>
            <a:r>
              <a:rPr lang="en-US" dirty="0">
                <a:solidFill>
                  <a:prstClr val="black"/>
                </a:solidFill>
              </a:rPr>
              <a:t>The area of land undergoing the transition in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solidFill>
                  <a:prstClr val="black"/>
                </a:solidFill>
              </a:rPr>
              <a:t>Emission Factor</a:t>
            </a:r>
            <a:r>
              <a:rPr lang="en-US" baseline="0" dirty="0">
                <a:solidFill>
                  <a:prstClr val="black"/>
                </a:solidFill>
              </a:rPr>
              <a:t> (AF): </a:t>
            </a:r>
            <a:r>
              <a:rPr lang="en-US" dirty="0">
                <a:solidFill>
                  <a:prstClr val="black"/>
                </a:solidFill>
              </a:rPr>
              <a:t>The amount of carbon released when an area is converted from one land use to another</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solidFill>
                <a:prstClr val="black"/>
              </a:solidFill>
            </a:endParaRPr>
          </a:p>
          <a:p>
            <a:r>
              <a:rPr lang="de-DE" b="1" baseline="0" dirty="0"/>
              <a:t>Reference:</a:t>
            </a:r>
          </a:p>
          <a:p>
            <a:r>
              <a:rPr lang="de-DE" b="0" baseline="0" dirty="0"/>
              <a:t>USAID LEAF's Training. 2013</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9</a:t>
            </a:fld>
            <a:endParaRPr lang="en-US"/>
          </a:p>
        </p:txBody>
      </p:sp>
    </p:spTree>
    <p:extLst>
      <p:ext uri="{BB962C8B-B14F-4D97-AF65-F5344CB8AC3E}">
        <p14:creationId xmlns:p14="http://schemas.microsoft.com/office/powerpoint/2010/main" val="165089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baseline="0" dirty="0"/>
              <a:t>There are a number of different methods and frameworks commonly used for the m</a:t>
            </a:r>
            <a:r>
              <a:rPr lang="en-US" b="0" dirty="0"/>
              <a:t>easurement</a:t>
            </a:r>
            <a:r>
              <a:rPr lang="en-US" b="0" baseline="0" dirty="0"/>
              <a:t> and monitoring of carbon pools.</a:t>
            </a:r>
          </a:p>
          <a:p>
            <a:endParaRPr lang="en-US" b="0" baseline="0" dirty="0"/>
          </a:p>
          <a:p>
            <a:r>
              <a:rPr lang="en-US" b="1" baseline="0" dirty="0"/>
              <a:t>Notes:</a:t>
            </a:r>
          </a:p>
          <a:p>
            <a:r>
              <a:rPr lang="en-US" b="0" baseline="0" dirty="0"/>
              <a:t>In the next set of slides we will present the various methods briefly.  The approaches to monitoring shifts in carbon pools is covered in the lectures of deck 4 and are not covered in this lecture.</a:t>
            </a:r>
            <a:endParaRPr lang="en-US"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10</a:t>
            </a:fld>
            <a:endParaRPr lang="th-TH"/>
          </a:p>
        </p:txBody>
      </p:sp>
    </p:spTree>
    <p:extLst>
      <p:ext uri="{BB962C8B-B14F-4D97-AF65-F5344CB8AC3E}">
        <p14:creationId xmlns:p14="http://schemas.microsoft.com/office/powerpoint/2010/main" val="400810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Field</a:t>
            </a:r>
            <a:r>
              <a:rPr lang="en-US" b="0" baseline="0" dirty="0"/>
              <a:t> measurements are the most direct.  Biomass can be measured directly or indirectly through measures of proxies such as tree diameter and in some cases heights.  Samples from other pools (soils, herbaceous biomass </a:t>
            </a:r>
            <a:r>
              <a:rPr lang="en-US" b="0" baseline="0" dirty="0" err="1"/>
              <a:t>etc</a:t>
            </a:r>
            <a:r>
              <a:rPr lang="en-US" b="0" baseline="0" dirty="0"/>
              <a:t>) may also be collected for measurement.    Biomass is then converted into carbon pools based on carbon density. </a:t>
            </a:r>
          </a:p>
          <a:p>
            <a:endParaRPr lang="en-US" b="0" baseline="0" dirty="0"/>
          </a:p>
          <a:p>
            <a:r>
              <a:rPr lang="en-US" b="1" baseline="0" dirty="0"/>
              <a:t>Notes: </a:t>
            </a:r>
            <a:r>
              <a:rPr lang="en-US" b="0" baseline="0" dirty="0"/>
              <a:t>In Deck 4 there are much more detailed explanations of field measurement approaches.</a:t>
            </a:r>
          </a:p>
          <a:p>
            <a:endParaRPr lang="en-US" b="0" baseline="0" dirty="0"/>
          </a:p>
          <a:p>
            <a:r>
              <a:rPr lang="en-US" b="1" dirty="0"/>
              <a:t>Image source: </a:t>
            </a:r>
          </a:p>
          <a:p>
            <a:r>
              <a:rPr lang="en-US" b="0" dirty="0"/>
              <a:t>http://www.metla.fi/bulletin/2010/capacity.html</a:t>
            </a:r>
          </a:p>
        </p:txBody>
      </p:sp>
      <p:sp>
        <p:nvSpPr>
          <p:cNvPr id="4" name="Slide Number Placeholder 3"/>
          <p:cNvSpPr>
            <a:spLocks noGrp="1"/>
          </p:cNvSpPr>
          <p:nvPr>
            <p:ph type="sldNum" sz="quarter" idx="10"/>
          </p:nvPr>
        </p:nvSpPr>
        <p:spPr/>
        <p:txBody>
          <a:bodyPr/>
          <a:lstStyle/>
          <a:p>
            <a:fld id="{AB855FD3-F77A-4994-B94E-5B9E43D636C5}" type="slidenum">
              <a:rPr lang="th-TH" smtClean="0"/>
              <a:pPr/>
              <a:t>11</a:t>
            </a:fld>
            <a:endParaRPr lang="th-TH"/>
          </a:p>
        </p:txBody>
      </p:sp>
    </p:spTree>
    <p:extLst>
      <p:ext uri="{BB962C8B-B14F-4D97-AF65-F5344CB8AC3E}">
        <p14:creationId xmlns:p14="http://schemas.microsoft.com/office/powerpoint/2010/main" val="2277194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63D8C38-EF64-4945-89F0-631A934F4BC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crisp.nus.edu.sg/~research/tutorial/intro.ht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http://earthobservatory.nasa.gov/Features/Deforestation/deforestation_update4.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earthzine.org/2010/09/21/forest-carbon-mapping-using-remote-sensed-disturbance-history-in-borneo/"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spatialsource.com.au/2014/03/18/australias-soil-carbon-baseline-mapped/"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www.fao.org/docrep/w4095e/w4095e00.HTM"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hyperlink" Target="http://www.ipcc-nggip.iges.or.jp/public/2006gl/" TargetMode="External"/><Relationship Id="rId4" Type="http://schemas.openxmlformats.org/officeDocument/2006/relationships/hyperlink" Target="http://www.undp.org/climatechange/carbon-finance/Docs/Forest%20Carbon%20Accounting%20-%20Overview%20&amp;%20Principle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buNone/>
            </a:pPr>
            <a:r>
              <a:rPr lang="en-US" dirty="0"/>
              <a:t>Methods for terrestrial carbon measurement</a:t>
            </a:r>
          </a:p>
          <a:p>
            <a:pPr lvl="1"/>
            <a:r>
              <a:rPr lang="en-US" dirty="0"/>
              <a:t>Field measurements or inventories</a:t>
            </a:r>
          </a:p>
          <a:p>
            <a:pPr lvl="1"/>
            <a:r>
              <a:rPr lang="en-US" dirty="0"/>
              <a:t>Remote sensing</a:t>
            </a:r>
          </a:p>
          <a:p>
            <a:pPr lvl="1"/>
            <a:r>
              <a:rPr lang="en-US" dirty="0"/>
              <a:t>Models</a:t>
            </a:r>
          </a:p>
          <a:p>
            <a:pPr marL="0" indent="0">
              <a:buNone/>
            </a:pPr>
            <a:r>
              <a:rPr lang="en-US" dirty="0"/>
              <a:t>Approaches for monitoring periodic changes in carbon pools</a:t>
            </a:r>
          </a:p>
          <a:p>
            <a:pPr lvl="1"/>
            <a:r>
              <a:rPr lang="en-US" dirty="0"/>
              <a:t>Gain-loss</a:t>
            </a:r>
          </a:p>
          <a:p>
            <a:pPr lvl="1"/>
            <a:r>
              <a:rPr lang="en-US" dirty="0"/>
              <a:t>Stock change</a:t>
            </a:r>
          </a:p>
          <a:p>
            <a:endParaRPr lang="en-US" dirty="0"/>
          </a:p>
        </p:txBody>
      </p:sp>
      <p:sp>
        <p:nvSpPr>
          <p:cNvPr id="2" name="Title 1"/>
          <p:cNvSpPr>
            <a:spLocks noGrp="1"/>
          </p:cNvSpPr>
          <p:nvPr>
            <p:ph type="title"/>
          </p:nvPr>
        </p:nvSpPr>
        <p:spPr/>
        <p:txBody>
          <a:bodyPr>
            <a:noAutofit/>
          </a:bodyPr>
          <a:lstStyle/>
          <a:p>
            <a:r>
              <a:rPr lang="en-US" sz="4000" dirty="0"/>
              <a:t>Methods and Framework for </a:t>
            </a:r>
            <a:br>
              <a:rPr lang="en-US" sz="4000" dirty="0"/>
            </a:br>
            <a:r>
              <a:rPr lang="en-US" sz="4000" dirty="0"/>
              <a:t>Terrestrial Carbon Measurement and Monitoring</a:t>
            </a:r>
            <a:endParaRPr lang="th-TH" sz="4000" dirty="0"/>
          </a:p>
        </p:txBody>
      </p:sp>
    </p:spTree>
    <p:extLst>
      <p:ext uri="{BB962C8B-B14F-4D97-AF65-F5344CB8AC3E}">
        <p14:creationId xmlns:p14="http://schemas.microsoft.com/office/powerpoint/2010/main" val="110001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tla.fi/bulletin/2010/capacity_files/capac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89" y="1563756"/>
            <a:ext cx="4976975" cy="363319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4"/>
          <p:cNvSpPr>
            <a:spLocks noGrp="1"/>
          </p:cNvSpPr>
          <p:nvPr>
            <p:ph sz="half" idx="1"/>
          </p:nvPr>
        </p:nvSpPr>
        <p:spPr/>
        <p:txBody>
          <a:bodyPr>
            <a:normAutofit/>
          </a:bodyPr>
          <a:lstStyle/>
          <a:p>
            <a:pPr marL="284163" indent="-284163">
              <a:lnSpc>
                <a:spcPts val="2980"/>
              </a:lnSpc>
              <a:spcAft>
                <a:spcPts val="1500"/>
              </a:spcAft>
            </a:pPr>
            <a:r>
              <a:rPr lang="en-US" dirty="0"/>
              <a:t>Measurements done in-situ and converted into biomass and carbon estimates using conversion (allometric) equations</a:t>
            </a:r>
          </a:p>
          <a:p>
            <a:pPr marL="284163" indent="-284163">
              <a:lnSpc>
                <a:spcPts val="2980"/>
              </a:lnSpc>
              <a:spcBef>
                <a:spcPts val="1500"/>
              </a:spcBef>
              <a:spcAft>
                <a:spcPts val="1500"/>
              </a:spcAft>
            </a:pPr>
            <a:r>
              <a:rPr lang="en-US" dirty="0"/>
              <a:t>Measurements of carbon density, areal extent and change over time (if measured more than once)</a:t>
            </a:r>
          </a:p>
          <a:p>
            <a:pPr>
              <a:lnSpc>
                <a:spcPct val="130000"/>
              </a:lnSpc>
            </a:pPr>
            <a:endParaRPr lang="en-US" dirty="0"/>
          </a:p>
        </p:txBody>
      </p:sp>
      <p:sp>
        <p:nvSpPr>
          <p:cNvPr id="2" name="Content Placeholder 1"/>
          <p:cNvSpPr>
            <a:spLocks noGrp="1"/>
          </p:cNvSpPr>
          <p:nvPr>
            <p:ph sz="half" idx="2"/>
          </p:nvPr>
        </p:nvSpPr>
        <p:spPr/>
        <p:txBody>
          <a:bodyPr/>
          <a:lstStyle/>
          <a:p>
            <a:endParaRPr lang="en-US" dirty="0"/>
          </a:p>
        </p:txBody>
      </p:sp>
      <p:sp>
        <p:nvSpPr>
          <p:cNvPr id="4" name="Title 3"/>
          <p:cNvSpPr>
            <a:spLocks noGrp="1"/>
          </p:cNvSpPr>
          <p:nvPr>
            <p:ph type="title"/>
          </p:nvPr>
        </p:nvSpPr>
        <p:spPr/>
        <p:txBody>
          <a:bodyPr>
            <a:normAutofit/>
          </a:bodyPr>
          <a:lstStyle/>
          <a:p>
            <a:r>
              <a:rPr lang="en-US" dirty="0"/>
              <a:t>Field Measurements or Inventories</a:t>
            </a:r>
          </a:p>
        </p:txBody>
      </p:sp>
    </p:spTree>
    <p:extLst>
      <p:ext uri="{BB962C8B-B14F-4D97-AF65-F5344CB8AC3E}">
        <p14:creationId xmlns:p14="http://schemas.microsoft.com/office/powerpoint/2010/main" val="164772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a:bodyPr>
          <a:lstStyle/>
          <a:p>
            <a:pPr>
              <a:spcAft>
                <a:spcPts val="600"/>
              </a:spcAft>
            </a:pPr>
            <a:r>
              <a:rPr lang="en-US" dirty="0"/>
              <a:t>Sampling system </a:t>
            </a:r>
          </a:p>
          <a:p>
            <a:pPr lvl="1">
              <a:spcAft>
                <a:spcPts val="600"/>
              </a:spcAft>
            </a:pPr>
            <a:r>
              <a:rPr lang="en-US" dirty="0"/>
              <a:t>simple random sampling</a:t>
            </a:r>
          </a:p>
          <a:p>
            <a:pPr lvl="1">
              <a:spcAft>
                <a:spcPts val="600"/>
              </a:spcAft>
            </a:pPr>
            <a:r>
              <a:rPr lang="en-US" dirty="0"/>
              <a:t>Systematic sampling</a:t>
            </a:r>
          </a:p>
          <a:p>
            <a:pPr lvl="1">
              <a:spcAft>
                <a:spcPts val="600"/>
              </a:spcAft>
            </a:pPr>
            <a:r>
              <a:rPr lang="en-US" dirty="0"/>
              <a:t>stratified random sampling </a:t>
            </a:r>
          </a:p>
          <a:p>
            <a:pPr lvl="1">
              <a:spcAft>
                <a:spcPts val="600"/>
              </a:spcAft>
            </a:pPr>
            <a:r>
              <a:rPr lang="en-US" dirty="0"/>
              <a:t>cluster sampling</a:t>
            </a:r>
          </a:p>
          <a:p>
            <a:pPr>
              <a:spcAft>
                <a:spcPts val="600"/>
              </a:spcAft>
            </a:pPr>
            <a:r>
              <a:rPr lang="en-US" dirty="0"/>
              <a:t>Plot shape and size</a:t>
            </a:r>
          </a:p>
          <a:p>
            <a:pPr>
              <a:spcAft>
                <a:spcPts val="600"/>
              </a:spcAft>
            </a:pPr>
            <a:r>
              <a:rPr lang="en-US" dirty="0"/>
              <a:t>Number and distribution of sampling units</a:t>
            </a:r>
          </a:p>
          <a:p>
            <a:pPr>
              <a:spcAft>
                <a:spcPts val="600"/>
              </a:spcAft>
            </a:pPr>
            <a:endParaRPr lang="en-US" dirty="0"/>
          </a:p>
          <a:p>
            <a:pPr>
              <a:spcAft>
                <a:spcPts val="600"/>
              </a:spcAft>
            </a:pPr>
            <a:endParaRPr lang="en-US" dirty="0"/>
          </a:p>
        </p:txBody>
      </p:sp>
      <p:sp>
        <p:nvSpPr>
          <p:cNvPr id="2" name="Content Placeholder 1"/>
          <p:cNvSpPr>
            <a:spLocks noGrp="1"/>
          </p:cNvSpPr>
          <p:nvPr>
            <p:ph sz="half" idx="2"/>
          </p:nvPr>
        </p:nvSpPr>
        <p:spPr/>
        <p:txBody>
          <a:bodyPr/>
          <a:lstStyle/>
          <a:p>
            <a:endParaRPr lang="en-US"/>
          </a:p>
        </p:txBody>
      </p:sp>
      <p:sp>
        <p:nvSpPr>
          <p:cNvPr id="13" name="Title 12"/>
          <p:cNvSpPr>
            <a:spLocks noGrp="1"/>
          </p:cNvSpPr>
          <p:nvPr>
            <p:ph type="title"/>
          </p:nvPr>
        </p:nvSpPr>
        <p:spPr/>
        <p:txBody>
          <a:bodyPr/>
          <a:lstStyle/>
          <a:p>
            <a:r>
              <a:rPr lang="en-US" dirty="0"/>
              <a:t>Field Sampling Framework</a:t>
            </a:r>
          </a:p>
        </p:txBody>
      </p:sp>
      <p:pic>
        <p:nvPicPr>
          <p:cNvPr id="2052" name="Picture 4" descr="http://www.fs.fed.us/ne/fia/spatial/images/hepexampl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012" y="1080001"/>
            <a:ext cx="3323930" cy="324007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92" b="2435"/>
          <a:stretch/>
        </p:blipFill>
        <p:spPr bwMode="auto">
          <a:xfrm>
            <a:off x="8509942" y="3284256"/>
            <a:ext cx="3515833" cy="35737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62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cstate="print"/>
          <a:srcRect l="11901" t="2369" r="14242"/>
          <a:stretch/>
        </p:blipFill>
        <p:spPr bwMode="auto">
          <a:xfrm>
            <a:off x="5692588" y="1240118"/>
            <a:ext cx="4885765" cy="5543177"/>
          </a:xfrm>
          <a:prstGeom prst="rect">
            <a:avLst/>
          </a:prstGeom>
          <a:noFill/>
          <a:ln w="9525">
            <a:noFill/>
            <a:miter lim="800000"/>
            <a:headEnd/>
            <a:tailEnd/>
          </a:ln>
        </p:spPr>
      </p:pic>
      <p:sp>
        <p:nvSpPr>
          <p:cNvPr id="3" name="Content Placeholder 2"/>
          <p:cNvSpPr>
            <a:spLocks noGrp="1"/>
          </p:cNvSpPr>
          <p:nvPr>
            <p:ph sz="half" idx="1"/>
          </p:nvPr>
        </p:nvSpPr>
        <p:spPr>
          <a:xfrm>
            <a:off x="649071" y="1559969"/>
            <a:ext cx="5436704" cy="4560198"/>
          </a:xfrm>
        </p:spPr>
        <p:txBody>
          <a:bodyPr>
            <a:normAutofit/>
          </a:bodyPr>
          <a:lstStyle/>
          <a:p>
            <a:r>
              <a:rPr lang="en-US" dirty="0"/>
              <a:t>Above-ground biomass</a:t>
            </a:r>
          </a:p>
          <a:p>
            <a:r>
              <a:rPr lang="en-US" dirty="0"/>
              <a:t>Below-ground biomass</a:t>
            </a:r>
          </a:p>
          <a:p>
            <a:r>
              <a:rPr lang="en-US" dirty="0"/>
              <a:t>Dead wood</a:t>
            </a:r>
          </a:p>
          <a:p>
            <a:r>
              <a:rPr lang="en-US" dirty="0"/>
              <a:t>Litter</a:t>
            </a:r>
          </a:p>
          <a:p>
            <a:r>
              <a:rPr lang="en-US" dirty="0"/>
              <a:t>Soil organic carbon</a:t>
            </a:r>
          </a:p>
          <a:p>
            <a:r>
              <a:rPr lang="en-US" dirty="0"/>
              <a:t>Harvested forest products </a:t>
            </a:r>
          </a:p>
          <a:p>
            <a:endParaRPr lang="th-TH"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noAutofit/>
          </a:bodyPr>
          <a:lstStyle/>
          <a:p>
            <a:r>
              <a:rPr lang="en-US" dirty="0"/>
              <a:t>Which Pools to Measure? </a:t>
            </a:r>
            <a:endParaRPr lang="th-TH" dirty="0">
              <a:solidFill>
                <a:schemeClr val="tx1"/>
              </a:solidFill>
            </a:endParaRPr>
          </a:p>
        </p:txBody>
      </p:sp>
    </p:spTree>
    <p:extLst>
      <p:ext uri="{BB962C8B-B14F-4D97-AF65-F5344CB8AC3E}">
        <p14:creationId xmlns:p14="http://schemas.microsoft.com/office/powerpoint/2010/main" val="49461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Destructive method</a:t>
            </a:r>
          </a:p>
          <a:p>
            <a:pPr lvl="1"/>
            <a:r>
              <a:rPr lang="en-US" dirty="0"/>
              <a:t>Harvest method</a:t>
            </a:r>
          </a:p>
          <a:p>
            <a:endParaRPr lang="en-US" dirty="0"/>
          </a:p>
          <a:p>
            <a:endParaRPr lang="en-US" dirty="0"/>
          </a:p>
          <a:p>
            <a:r>
              <a:rPr lang="en-US" dirty="0"/>
              <a:t>Non-destructive method </a:t>
            </a:r>
          </a:p>
          <a:p>
            <a:pPr lvl="1"/>
            <a:r>
              <a:rPr lang="en-US" dirty="0"/>
              <a:t>Allometric method</a:t>
            </a:r>
          </a:p>
          <a:p>
            <a:endParaRPr lang="en-US" dirty="0"/>
          </a:p>
        </p:txBody>
      </p:sp>
      <p:sp>
        <p:nvSpPr>
          <p:cNvPr id="2" name="Title 1"/>
          <p:cNvSpPr>
            <a:spLocks noGrp="1"/>
          </p:cNvSpPr>
          <p:nvPr>
            <p:ph type="title"/>
          </p:nvPr>
        </p:nvSpPr>
        <p:spPr/>
        <p:txBody>
          <a:bodyPr>
            <a:noAutofit/>
          </a:bodyPr>
          <a:lstStyle/>
          <a:p>
            <a:r>
              <a:rPr lang="en-US" sz="4000" dirty="0"/>
              <a:t>Measurement Methods for Above-ground Biomass</a:t>
            </a:r>
            <a:endParaRPr lang="th-TH" sz="4000" dirty="0"/>
          </a:p>
        </p:txBody>
      </p:sp>
      <p:pic>
        <p:nvPicPr>
          <p:cNvPr id="3074" name="Picture 2" descr="http://environment.yale.edu/tri/uploads/Umun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410" y="1600201"/>
            <a:ext cx="4355530" cy="46750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980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a:spcAft>
                <a:spcPts val="600"/>
              </a:spcAft>
            </a:pPr>
            <a:r>
              <a:rPr lang="en-US" dirty="0"/>
              <a:t>Harvest the tree </a:t>
            </a:r>
            <a:r>
              <a:rPr lang="en-US" b="0" dirty="0"/>
              <a:t>(and/or other living above-ground material) and </a:t>
            </a:r>
            <a:r>
              <a:rPr lang="en-US" dirty="0"/>
              <a:t>determine biomass by weighing </a:t>
            </a:r>
            <a:r>
              <a:rPr lang="en-US" b="0" dirty="0"/>
              <a:t> all components (stem, branches, and foliage). </a:t>
            </a:r>
          </a:p>
        </p:txBody>
      </p:sp>
      <p:sp>
        <p:nvSpPr>
          <p:cNvPr id="2" name="Content Placeholder 1"/>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r>
              <a:rPr lang="en-US" dirty="0"/>
              <a:t> Destructive Harvest Methods</a:t>
            </a:r>
          </a:p>
        </p:txBody>
      </p:sp>
      <p:pic>
        <p:nvPicPr>
          <p:cNvPr id="4098" name="Picture 2" descr="http://blog.worldagroforestry.org/wp-content/uploads/2014/03/Destructive-samp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886" y="1600200"/>
            <a:ext cx="3601751" cy="48023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8775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a:spcAft>
                <a:spcPts val="600"/>
              </a:spcAft>
            </a:pPr>
            <a:r>
              <a:rPr lang="en-US" dirty="0"/>
              <a:t>Conduct a field inventory</a:t>
            </a:r>
            <a:r>
              <a:rPr lang="en-US" b="0" i="1" dirty="0"/>
              <a:t>, </a:t>
            </a:r>
            <a:r>
              <a:rPr lang="en-US" b="0" dirty="0"/>
              <a:t>where data are collected at plot level on species or site-specific factors (species, stem density, DBH, height etc.) </a:t>
            </a:r>
          </a:p>
          <a:p>
            <a:pPr>
              <a:spcAft>
                <a:spcPts val="600"/>
              </a:spcAft>
            </a:pPr>
            <a:r>
              <a:rPr lang="en-US" dirty="0"/>
              <a:t>Apply appropriate equations or models</a:t>
            </a:r>
            <a:r>
              <a:rPr lang="en-US" b="0" dirty="0"/>
              <a:t> to convert these measurements into biomass estimates</a:t>
            </a:r>
            <a:endParaRPr lang="th-TH" b="0" dirty="0"/>
          </a:p>
        </p:txBody>
      </p:sp>
      <p:sp>
        <p:nvSpPr>
          <p:cNvPr id="2" name="Content Placeholder 1"/>
          <p:cNvSpPr>
            <a:spLocks noGrp="1"/>
          </p:cNvSpPr>
          <p:nvPr>
            <p:ph sz="half" idx="2"/>
          </p:nvPr>
        </p:nvSpPr>
        <p:spPr/>
        <p:txBody>
          <a:bodyPr/>
          <a:lstStyle/>
          <a:p>
            <a:endParaRPr lang="en-US"/>
          </a:p>
        </p:txBody>
      </p:sp>
      <p:sp>
        <p:nvSpPr>
          <p:cNvPr id="3" name="Title 2"/>
          <p:cNvSpPr>
            <a:spLocks noGrp="1"/>
          </p:cNvSpPr>
          <p:nvPr>
            <p:ph type="title"/>
          </p:nvPr>
        </p:nvSpPr>
        <p:spPr/>
        <p:txBody>
          <a:bodyPr>
            <a:normAutofit/>
          </a:bodyPr>
          <a:lstStyle/>
          <a:p>
            <a:r>
              <a:rPr lang="en-US" dirty="0"/>
              <a:t> Non-destructive or </a:t>
            </a:r>
            <a:r>
              <a:rPr lang="en-US" dirty="0" err="1"/>
              <a:t>Allometric</a:t>
            </a:r>
            <a:r>
              <a:rPr lang="en-US" dirty="0"/>
              <a:t> Methods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10" y="2013449"/>
            <a:ext cx="4600062" cy="36608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94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spcAft>
                <a:spcPts val="600"/>
              </a:spcAft>
            </a:pPr>
            <a:r>
              <a:rPr lang="en-US" b="0" dirty="0"/>
              <a:t>Equations used to estimate biomass stocks from field measurements (DBH and H), or to estimate below ground (root) biomass</a:t>
            </a:r>
            <a:endParaRPr lang="th-TH" b="0" dirty="0"/>
          </a:p>
        </p:txBody>
      </p:sp>
      <p:sp>
        <p:nvSpPr>
          <p:cNvPr id="2" name="Title 1"/>
          <p:cNvSpPr>
            <a:spLocks noGrp="1"/>
          </p:cNvSpPr>
          <p:nvPr>
            <p:ph type="title"/>
          </p:nvPr>
        </p:nvSpPr>
        <p:spPr/>
        <p:txBody>
          <a:bodyPr>
            <a:noAutofit/>
          </a:bodyPr>
          <a:lstStyle/>
          <a:p>
            <a:r>
              <a:rPr lang="en-US" sz="4000" dirty="0" err="1"/>
              <a:t>Allometric</a:t>
            </a:r>
            <a:r>
              <a:rPr lang="en-US" sz="4000" dirty="0"/>
              <a:t> Equations Used to Estimate Stock</a:t>
            </a:r>
            <a:endParaRPr lang="th-TH" sz="4000" dirty="0">
              <a:solidFill>
                <a:schemeClr val="tx1"/>
              </a:solidFill>
            </a:endParaRPr>
          </a:p>
        </p:txBody>
      </p:sp>
      <p:graphicFrame>
        <p:nvGraphicFramePr>
          <p:cNvPr id="4" name="Object 3"/>
          <p:cNvGraphicFramePr>
            <a:graphicFrameLocks noChangeAspect="1"/>
          </p:cNvGraphicFramePr>
          <p:nvPr/>
        </p:nvGraphicFramePr>
        <p:xfrm>
          <a:off x="4871864" y="3191292"/>
          <a:ext cx="1800000" cy="669756"/>
        </p:xfrm>
        <a:graphic>
          <a:graphicData uri="http://schemas.openxmlformats.org/presentationml/2006/ole">
            <mc:AlternateContent xmlns:mc="http://schemas.openxmlformats.org/markup-compatibility/2006">
              <mc:Choice xmlns:v="urn:schemas-microsoft-com:vml" Requires="v">
                <p:oleObj spid="_x0000_s1055" name="Equation" r:id="rId4" imgW="545760" imgH="203040" progId="Equation.3">
                  <p:embed/>
                </p:oleObj>
              </mc:Choice>
              <mc:Fallback>
                <p:oleObj name="Equation"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64" y="3191292"/>
                        <a:ext cx="1800000" cy="66975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Content Placeholder 4"/>
          <p:cNvSpPr txBox="1">
            <a:spLocks/>
          </p:cNvSpPr>
          <p:nvPr/>
        </p:nvSpPr>
        <p:spPr>
          <a:xfrm>
            <a:off x="2165243" y="3933056"/>
            <a:ext cx="8045557" cy="2223904"/>
          </a:xfrm>
          <a:prstGeom prst="rect">
            <a:avLst/>
          </a:prstGeom>
        </p:spPr>
        <p:txBody>
          <a:bodyPr vert="horz">
            <a:normAutofit/>
          </a:bodyPr>
          <a:lstStyle/>
          <a:p>
            <a:pPr marL="274320" indent="-274320">
              <a:spcBef>
                <a:spcPts val="600"/>
              </a:spcBef>
              <a:buClr>
                <a:schemeClr val="accent1"/>
              </a:buClr>
              <a:buSzPct val="76000"/>
              <a:defRPr/>
            </a:pPr>
            <a:r>
              <a:rPr lang="en-US" sz="2800" dirty="0">
                <a:latin typeface="Calibri" pitchFamily="34" charset="0"/>
              </a:rPr>
              <a:t>where:</a:t>
            </a:r>
          </a:p>
          <a:p>
            <a:pPr lvl="1">
              <a:tabLst>
                <a:tab pos="4229100" algn="l"/>
              </a:tabLst>
            </a:pPr>
            <a:r>
              <a:rPr lang="en-US" sz="2400" dirty="0"/>
              <a:t>Y = biomass (kg/tree)</a:t>
            </a:r>
          </a:p>
          <a:p>
            <a:pPr lvl="1">
              <a:tabLst>
                <a:tab pos="4229100" algn="l"/>
              </a:tabLst>
            </a:pPr>
            <a:r>
              <a:rPr lang="en-US" sz="2400" dirty="0"/>
              <a:t>X = D (diameter, cm), D</a:t>
            </a:r>
            <a:r>
              <a:rPr lang="en-US" sz="2400" baseline="30000" dirty="0"/>
              <a:t>2</a:t>
            </a:r>
            <a:r>
              <a:rPr lang="en-US" sz="2400" dirty="0"/>
              <a:t>, or D</a:t>
            </a:r>
            <a:r>
              <a:rPr lang="en-US" sz="2400" baseline="30000" dirty="0"/>
              <a:t>2</a:t>
            </a:r>
            <a:r>
              <a:rPr lang="en-US" sz="2400" dirty="0"/>
              <a:t>H where H is height in m </a:t>
            </a:r>
          </a:p>
          <a:p>
            <a:pPr lvl="1">
              <a:tabLst>
                <a:tab pos="4229100" algn="l"/>
              </a:tabLst>
            </a:pPr>
            <a:r>
              <a:rPr lang="en-US" sz="2400" dirty="0"/>
              <a:t>a, b = constants </a:t>
            </a:r>
            <a:endParaRPr lang="th-TH" sz="2400" dirty="0"/>
          </a:p>
          <a:p>
            <a:pPr marL="274320" indent="-274320">
              <a:spcBef>
                <a:spcPts val="600"/>
              </a:spcBef>
              <a:buClr>
                <a:schemeClr val="accent1"/>
              </a:buClr>
              <a:buSzPct val="76000"/>
              <a:defRPr/>
            </a:pPr>
            <a:endParaRPr lang="th-TH" sz="3200" dirty="0">
              <a:latin typeface="Calibri" pitchFamily="34" charset="0"/>
            </a:endParaRPr>
          </a:p>
        </p:txBody>
      </p:sp>
    </p:spTree>
    <p:extLst>
      <p:ext uri="{BB962C8B-B14F-4D97-AF65-F5344CB8AC3E}">
        <p14:creationId xmlns:p14="http://schemas.microsoft.com/office/powerpoint/2010/main" val="118894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3"/>
          <a:srcRect/>
          <a:stretch>
            <a:fillRect/>
          </a:stretch>
        </p:blipFill>
        <p:spPr bwMode="auto">
          <a:xfrm>
            <a:off x="6081714" y="3432175"/>
            <a:ext cx="28575" cy="1588"/>
          </a:xfrm>
          <a:prstGeom prst="rect">
            <a:avLst/>
          </a:prstGeom>
          <a:noFill/>
          <a:ln w="19050">
            <a:noFill/>
            <a:miter lim="800000"/>
            <a:headEnd/>
            <a:tailEnd/>
          </a:ln>
          <a:effectLst/>
        </p:spPr>
      </p:pic>
      <p:sp>
        <p:nvSpPr>
          <p:cNvPr id="5" name="Title 4"/>
          <p:cNvSpPr>
            <a:spLocks noGrp="1"/>
          </p:cNvSpPr>
          <p:nvPr>
            <p:ph type="title"/>
          </p:nvPr>
        </p:nvSpPr>
        <p:spPr/>
        <p:txBody>
          <a:bodyPr>
            <a:noAutofit/>
          </a:bodyPr>
          <a:lstStyle/>
          <a:p>
            <a:r>
              <a:rPr lang="en-US" sz="3200" dirty="0"/>
              <a:t>Examples of an </a:t>
            </a:r>
            <a:r>
              <a:rPr lang="en-US" sz="3200" dirty="0" err="1"/>
              <a:t>Allometric</a:t>
            </a:r>
            <a:r>
              <a:rPr lang="en-US" sz="3200" dirty="0"/>
              <a:t> Relationship for Above- Ground Biomass</a:t>
            </a:r>
          </a:p>
        </p:txBody>
      </p:sp>
      <p:pic>
        <p:nvPicPr>
          <p:cNvPr id="3075" name="Picture 3"/>
          <p:cNvPicPr>
            <a:picLocks noChangeAspect="1" noChangeArrowheads="1"/>
          </p:cNvPicPr>
          <p:nvPr/>
        </p:nvPicPr>
        <p:blipFill>
          <a:blip r:embed="rId4" cstate="print"/>
          <a:srcRect/>
          <a:stretch>
            <a:fillRect/>
          </a:stretch>
        </p:blipFill>
        <p:spPr bwMode="auto">
          <a:xfrm>
            <a:off x="2948962" y="1464236"/>
            <a:ext cx="5786240" cy="5393765"/>
          </a:xfrm>
          <a:prstGeom prst="rect">
            <a:avLst/>
          </a:prstGeom>
          <a:noFill/>
          <a:ln w="9525">
            <a:noFill/>
            <a:miter lim="800000"/>
            <a:headEnd/>
            <a:tailEnd/>
          </a:ln>
        </p:spPr>
      </p:pic>
      <p:sp>
        <p:nvSpPr>
          <p:cNvPr id="12" name="Rectangle 11"/>
          <p:cNvSpPr/>
          <p:nvPr/>
        </p:nvSpPr>
        <p:spPr>
          <a:xfrm>
            <a:off x="4267708" y="1142445"/>
            <a:ext cx="3510136" cy="461665"/>
          </a:xfrm>
          <a:prstGeom prst="rect">
            <a:avLst/>
          </a:prstGeom>
        </p:spPr>
        <p:txBody>
          <a:bodyPr wrap="square">
            <a:spAutoFit/>
          </a:bodyPr>
          <a:lstStyle/>
          <a:p>
            <a:pPr algn="ctr"/>
            <a:r>
              <a:rPr lang="en-US" sz="2400" b="1" dirty="0">
                <a:solidFill>
                  <a:srgbClr val="4F81BD">
                    <a:lumMod val="75000"/>
                  </a:srgbClr>
                </a:solidFill>
              </a:rPr>
              <a:t>Above-ground biomass </a:t>
            </a:r>
            <a:endParaRPr lang="th-TH" sz="2400" b="1" dirty="0">
              <a:solidFill>
                <a:srgbClr val="4F81BD">
                  <a:lumMod val="75000"/>
                </a:srgbClr>
              </a:solidFill>
            </a:endParaRPr>
          </a:p>
        </p:txBody>
      </p:sp>
    </p:spTree>
    <p:extLst>
      <p:ext uri="{BB962C8B-B14F-4D97-AF65-F5344CB8AC3E}">
        <p14:creationId xmlns:p14="http://schemas.microsoft.com/office/powerpoint/2010/main" val="276235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Examples of Default Equations for Above-ground Biomass </a:t>
            </a:r>
            <a:endParaRPr lang="th-TH" sz="3600" dirty="0"/>
          </a:p>
        </p:txBody>
      </p:sp>
      <p:pic>
        <p:nvPicPr>
          <p:cNvPr id="4098" name="Picture 2"/>
          <p:cNvPicPr>
            <a:picLocks noChangeAspect="1" noChangeArrowheads="1"/>
          </p:cNvPicPr>
          <p:nvPr/>
        </p:nvPicPr>
        <p:blipFill rotWithShape="1">
          <a:blip r:embed="rId3" cstate="print"/>
          <a:srcRect r="6084"/>
          <a:stretch/>
        </p:blipFill>
        <p:spPr bwMode="auto">
          <a:xfrm>
            <a:off x="407769" y="1765004"/>
            <a:ext cx="11217687" cy="3744433"/>
          </a:xfrm>
          <a:prstGeom prst="rect">
            <a:avLst/>
          </a:prstGeom>
          <a:noFill/>
          <a:ln w="9525">
            <a:noFill/>
            <a:miter lim="800000"/>
            <a:headEnd/>
            <a:tailEnd/>
          </a:ln>
        </p:spPr>
      </p:pic>
      <p:sp>
        <p:nvSpPr>
          <p:cNvPr id="5" name="Rectangle 4"/>
          <p:cNvSpPr/>
          <p:nvPr/>
        </p:nvSpPr>
        <p:spPr>
          <a:xfrm>
            <a:off x="8429206" y="6219095"/>
            <a:ext cx="1987275" cy="338554"/>
          </a:xfrm>
          <a:prstGeom prst="rect">
            <a:avLst/>
          </a:prstGeom>
        </p:spPr>
        <p:txBody>
          <a:bodyPr wrap="none">
            <a:spAutoFit/>
          </a:bodyPr>
          <a:lstStyle/>
          <a:p>
            <a:r>
              <a:rPr lang="en-US" sz="1600" b="1" dirty="0">
                <a:latin typeface="Calibri" pitchFamily="34" charset="0"/>
                <a:cs typeface="Arial" pitchFamily="34" charset="0"/>
              </a:rPr>
              <a:t>Source</a:t>
            </a:r>
            <a:r>
              <a:rPr lang="en-US" sz="1600" dirty="0">
                <a:latin typeface="Calibri" pitchFamily="34" charset="0"/>
                <a:cs typeface="Arial" pitchFamily="34" charset="0"/>
              </a:rPr>
              <a:t>: </a:t>
            </a:r>
            <a:r>
              <a:rPr lang="en-US" sz="1600" dirty="0">
                <a:latin typeface="Calibri" pitchFamily="34" charset="0"/>
              </a:rPr>
              <a:t>Brown</a:t>
            </a:r>
            <a:r>
              <a:rPr lang="en-US" sz="1600" dirty="0">
                <a:latin typeface="Calibri" pitchFamily="34" charset="0"/>
                <a:cs typeface="Arial" pitchFamily="34" charset="0"/>
              </a:rPr>
              <a:t> (1997)</a:t>
            </a:r>
            <a:endParaRPr lang="th-TH" sz="1600" dirty="0">
              <a:latin typeface="Calibri" pitchFamily="34" charset="0"/>
            </a:endParaRPr>
          </a:p>
        </p:txBody>
      </p:sp>
    </p:spTree>
    <p:extLst>
      <p:ext uri="{BB962C8B-B14F-4D97-AF65-F5344CB8AC3E}">
        <p14:creationId xmlns:p14="http://schemas.microsoft.com/office/powerpoint/2010/main" val="132838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1073"/>
            <a:ext cx="12191999" cy="1909903"/>
          </a:xfrm>
        </p:spPr>
        <p:txBody>
          <a:bodyPr>
            <a:normAutofit/>
          </a:bodyPr>
          <a:lstStyle/>
          <a:p>
            <a:r>
              <a:rPr lang="de-DE" sz="4000" dirty="0"/>
              <a:t>Module </a:t>
            </a:r>
            <a:r>
              <a:rPr lang="en-US" sz="4000" dirty="0"/>
              <a:t>3: Forest Carbon Measurement and Monitoring </a:t>
            </a:r>
          </a:p>
        </p:txBody>
      </p:sp>
      <p:sp>
        <p:nvSpPr>
          <p:cNvPr id="3" name="Subtitle 2"/>
          <p:cNvSpPr>
            <a:spLocks noGrp="1"/>
          </p:cNvSpPr>
          <p:nvPr>
            <p:ph type="subTitle" idx="1"/>
          </p:nvPr>
        </p:nvSpPr>
        <p:spPr>
          <a:xfrm>
            <a:off x="0" y="3951671"/>
            <a:ext cx="12192000" cy="2334829"/>
          </a:xfrm>
        </p:spPr>
        <p:txBody>
          <a:bodyPr>
            <a:noAutofit/>
          </a:bodyPr>
          <a:lstStyle/>
          <a:p>
            <a:r>
              <a:rPr lang="de-DE" sz="3000" dirty="0"/>
              <a:t>SECTION III: </a:t>
            </a:r>
            <a:r>
              <a:rPr lang="en-US" sz="3000" dirty="0"/>
              <a:t>FOREST CARBON MEASUREMENT AND MONITORING METHODS</a:t>
            </a:r>
          </a:p>
          <a:p>
            <a:pPr>
              <a:lnSpc>
                <a:spcPct val="150000"/>
              </a:lnSpc>
            </a:pPr>
            <a:r>
              <a:rPr lang="en-US" sz="3400" dirty="0">
                <a:solidFill>
                  <a:srgbClr val="FFC000"/>
                </a:solidFill>
              </a:rPr>
              <a:t>3.1. Overview of Forest Carbon Measurement and Monitoring</a:t>
            </a:r>
          </a:p>
        </p:txBody>
      </p:sp>
    </p:spTree>
    <p:extLst>
      <p:ext uri="{BB962C8B-B14F-4D97-AF65-F5344CB8AC3E}">
        <p14:creationId xmlns:p14="http://schemas.microsoft.com/office/powerpoint/2010/main" val="267081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885195" y="1080001"/>
            <a:ext cx="10401160" cy="5873565"/>
          </a:xfrm>
          <a:prstGeom prst="rect">
            <a:avLst/>
          </a:prstGeom>
          <a:noFill/>
          <a:ln w="9525">
            <a:noFill/>
            <a:miter lim="800000"/>
            <a:headEnd/>
            <a:tailEnd/>
          </a:ln>
        </p:spPr>
      </p:pic>
      <p:sp>
        <p:nvSpPr>
          <p:cNvPr id="7" name="Title 6"/>
          <p:cNvSpPr>
            <a:spLocks noGrp="1"/>
          </p:cNvSpPr>
          <p:nvPr>
            <p:ph type="title"/>
          </p:nvPr>
        </p:nvSpPr>
        <p:spPr/>
        <p:txBody>
          <a:bodyPr>
            <a:noAutofit/>
          </a:bodyPr>
          <a:lstStyle/>
          <a:p>
            <a:pPr lvl="0"/>
            <a:r>
              <a:rPr lang="en-US" sz="4000" dirty="0">
                <a:cs typeface="Arial" pitchFamily="34" charset="0"/>
              </a:rPr>
              <a:t>Common Types of Conversion Equations Applied </a:t>
            </a:r>
            <a:br>
              <a:rPr lang="en-US" sz="4000" dirty="0">
                <a:cs typeface="Arial" pitchFamily="34" charset="0"/>
              </a:rPr>
            </a:br>
            <a:r>
              <a:rPr lang="en-US" sz="4000" dirty="0">
                <a:cs typeface="Arial" pitchFamily="34" charset="0"/>
              </a:rPr>
              <a:t>for Forest Carbon Measurement</a:t>
            </a:r>
            <a:endParaRPr lang="th-TH" sz="4000" dirty="0"/>
          </a:p>
        </p:txBody>
      </p:sp>
    </p:spTree>
    <p:extLst>
      <p:ext uri="{BB962C8B-B14F-4D97-AF65-F5344CB8AC3E}">
        <p14:creationId xmlns:p14="http://schemas.microsoft.com/office/powerpoint/2010/main" val="176366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en-US" sz="4000" dirty="0"/>
              <a:t>Class Exercise 1. </a:t>
            </a:r>
            <a:br>
              <a:rPr lang="en-US" sz="4000" dirty="0"/>
            </a:br>
            <a:r>
              <a:rPr lang="en-US" sz="4000" dirty="0"/>
              <a:t>Pre-class Assigned Reading</a:t>
            </a:r>
            <a:endParaRPr lang="th-TH" sz="4000" dirty="0"/>
          </a:p>
        </p:txBody>
      </p:sp>
      <p:sp>
        <p:nvSpPr>
          <p:cNvPr id="3" name="Content Placeholder 2"/>
          <p:cNvSpPr>
            <a:spLocks noGrp="1"/>
          </p:cNvSpPr>
          <p:nvPr>
            <p:ph idx="4294967295"/>
          </p:nvPr>
        </p:nvSpPr>
        <p:spPr>
          <a:xfrm>
            <a:off x="0" y="1600200"/>
            <a:ext cx="4584700" cy="4525963"/>
          </a:xfrm>
        </p:spPr>
        <p:txBody>
          <a:bodyPr>
            <a:noAutofit/>
          </a:bodyPr>
          <a:lstStyle/>
          <a:p>
            <a:pPr>
              <a:buNone/>
            </a:pPr>
            <a:r>
              <a:rPr lang="en-US" sz="2400" b="1" dirty="0"/>
              <a:t>Objective: </a:t>
            </a:r>
            <a:br>
              <a:rPr lang="en-US" sz="2400" b="1" dirty="0"/>
            </a:br>
            <a:r>
              <a:rPr lang="en-US" sz="2400" dirty="0"/>
              <a:t>To characterize  role of remote sensing in terrestrial carbon measurement</a:t>
            </a:r>
            <a:endParaRPr lang="en-US" sz="2400" b="1" dirty="0"/>
          </a:p>
          <a:p>
            <a:pPr>
              <a:buNone/>
            </a:pPr>
            <a:r>
              <a:rPr lang="en-US" sz="2400" b="1" dirty="0"/>
              <a:t>Pre-class assigned reading:</a:t>
            </a:r>
            <a:r>
              <a:rPr lang="en-US" sz="2400" dirty="0"/>
              <a:t>  Measuring and Monitoring Terrestrial Carbon: The State of the Science and Implications for Policy Makers (Topic 2.2 Remote sensing)</a:t>
            </a:r>
          </a:p>
          <a:p>
            <a:endParaRPr lang="en-US" sz="2400" dirty="0"/>
          </a:p>
          <a:p>
            <a:pPr lvl="1"/>
            <a:endParaRPr lang="th-TH" dirty="0"/>
          </a:p>
        </p:txBody>
      </p:sp>
      <p:pic>
        <p:nvPicPr>
          <p:cNvPr id="49154" name="Picture 2"/>
          <p:cNvPicPr>
            <a:picLocks noChangeAspect="1" noChangeArrowheads="1"/>
          </p:cNvPicPr>
          <p:nvPr/>
        </p:nvPicPr>
        <p:blipFill>
          <a:blip r:embed="rId3" cstate="print"/>
          <a:srcRect/>
          <a:stretch>
            <a:fillRect/>
          </a:stretch>
        </p:blipFill>
        <p:spPr bwMode="auto">
          <a:xfrm>
            <a:off x="6341817" y="1261604"/>
            <a:ext cx="4223395" cy="5463046"/>
          </a:xfrm>
          <a:prstGeom prst="rect">
            <a:avLst/>
          </a:prstGeom>
          <a:noFill/>
          <a:ln w="9525">
            <a:noFill/>
            <a:miter lim="800000"/>
            <a:headEnd/>
            <a:tailEnd/>
          </a:ln>
        </p:spPr>
      </p:pic>
    </p:spTree>
    <p:extLst>
      <p:ext uri="{BB962C8B-B14F-4D97-AF65-F5344CB8AC3E}">
        <p14:creationId xmlns:p14="http://schemas.microsoft.com/office/powerpoint/2010/main" val="1866235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dirty="0"/>
              <a:t>Separate students into three groups and present  to answer the following questions</a:t>
            </a:r>
          </a:p>
          <a:p>
            <a:pPr lvl="1"/>
            <a:r>
              <a:rPr lang="en-US" dirty="0"/>
              <a:t>Q: What is remote sensing?</a:t>
            </a:r>
          </a:p>
          <a:p>
            <a:pPr lvl="1"/>
            <a:r>
              <a:rPr lang="en-US" dirty="0"/>
              <a:t>Q: How does remote sensing work?</a:t>
            </a:r>
          </a:p>
          <a:p>
            <a:pPr lvl="1"/>
            <a:r>
              <a:rPr lang="en-US" dirty="0"/>
              <a:t>Q: How remote sensing can be applied for terrestrial carbon measurement?</a:t>
            </a:r>
          </a:p>
          <a:p>
            <a:r>
              <a:rPr lang="en-US" dirty="0"/>
              <a:t>Learners to present the questions and share their answer in class</a:t>
            </a:r>
          </a:p>
          <a:p>
            <a:pPr marL="0" indent="0">
              <a:buNone/>
            </a:pPr>
            <a:r>
              <a:rPr lang="en-US" b="1" dirty="0"/>
              <a:t>Time: </a:t>
            </a:r>
            <a:r>
              <a:rPr lang="en-US" dirty="0"/>
              <a:t>30 minutes</a:t>
            </a:r>
          </a:p>
          <a:p>
            <a:endParaRPr lang="en-US" dirty="0"/>
          </a:p>
        </p:txBody>
      </p:sp>
      <p:sp>
        <p:nvSpPr>
          <p:cNvPr id="2" name="Title 1"/>
          <p:cNvSpPr>
            <a:spLocks noGrp="1"/>
          </p:cNvSpPr>
          <p:nvPr>
            <p:ph type="title"/>
          </p:nvPr>
        </p:nvSpPr>
        <p:spPr>
          <a:noFill/>
        </p:spPr>
        <p:txBody>
          <a:bodyPr>
            <a:noAutofit/>
          </a:bodyPr>
          <a:lstStyle/>
          <a:p>
            <a:r>
              <a:rPr lang="en-US" sz="4000" dirty="0"/>
              <a:t>Class Exercise </a:t>
            </a:r>
            <a:br>
              <a:rPr lang="en-US" sz="4000" dirty="0"/>
            </a:br>
            <a:r>
              <a:rPr lang="en-US" sz="4000" dirty="0"/>
              <a:t>Pre-class assigned reading</a:t>
            </a:r>
            <a:endParaRPr lang="th-TH" sz="4000" dirty="0"/>
          </a:p>
        </p:txBody>
      </p:sp>
    </p:spTree>
    <p:extLst>
      <p:ext uri="{BB962C8B-B14F-4D97-AF65-F5344CB8AC3E}">
        <p14:creationId xmlns:p14="http://schemas.microsoft.com/office/powerpoint/2010/main" val="119513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975" y="1434601"/>
            <a:ext cx="10515600" cy="4351338"/>
          </a:xfrm>
        </p:spPr>
        <p:txBody>
          <a:bodyPr>
            <a:normAutofit/>
          </a:bodyPr>
          <a:lstStyle/>
          <a:p>
            <a:pPr marL="0" indent="0">
              <a:buNone/>
            </a:pPr>
            <a:r>
              <a:rPr lang="en-US" b="0" dirty="0"/>
              <a:t>The technology of acquiring information about the earth's surface (land and ocean) and atmosphere </a:t>
            </a:r>
            <a:r>
              <a:rPr lang="en-US" dirty="0"/>
              <a:t>, </a:t>
            </a:r>
            <a:r>
              <a:rPr lang="en-US" b="0" dirty="0"/>
              <a:t>using sensors onboard airborne (aircraft, balloons) or space borne (satellites, space shuttles) platforms.</a:t>
            </a:r>
            <a:endParaRPr lang="th-TH" b="0" dirty="0"/>
          </a:p>
        </p:txBody>
      </p:sp>
      <p:sp>
        <p:nvSpPr>
          <p:cNvPr id="4" name="Title 3"/>
          <p:cNvSpPr>
            <a:spLocks noGrp="1"/>
          </p:cNvSpPr>
          <p:nvPr>
            <p:ph type="title"/>
          </p:nvPr>
        </p:nvSpPr>
        <p:spPr/>
        <p:txBody>
          <a:bodyPr/>
          <a:lstStyle/>
          <a:p>
            <a:r>
              <a:rPr lang="en-US" dirty="0"/>
              <a:t>What is Remote Sensing (RS)</a:t>
            </a:r>
          </a:p>
        </p:txBody>
      </p:sp>
      <p:sp>
        <p:nvSpPr>
          <p:cNvPr id="6" name="Rectangle 5"/>
          <p:cNvSpPr/>
          <p:nvPr/>
        </p:nvSpPr>
        <p:spPr>
          <a:xfrm>
            <a:off x="4848225" y="6457950"/>
            <a:ext cx="5256584" cy="338554"/>
          </a:xfrm>
          <a:prstGeom prst="rect">
            <a:avLst/>
          </a:prstGeom>
        </p:spPr>
        <p:txBody>
          <a:bodyPr wrap="square" anchor="t">
            <a:spAutoFit/>
          </a:bodyPr>
          <a:lstStyle/>
          <a:p>
            <a:r>
              <a:rPr lang="en-US" sz="1600" dirty="0">
                <a:hlinkClick r:id="rId3"/>
              </a:rPr>
              <a:t>http://www.crisp.nus.edu.sg/~research/tutorial/intro.htm</a:t>
            </a:r>
            <a:r>
              <a:rPr lang="en-US" sz="1600" dirty="0"/>
              <a:t> </a:t>
            </a:r>
          </a:p>
        </p:txBody>
      </p:sp>
      <p:pic>
        <p:nvPicPr>
          <p:cNvPr id="4106" name="Picture 10" descr="http://www.crisp.nus.edu.sg/~research/tutorial/texture1.gif"/>
          <p:cNvPicPr>
            <a:picLocks noChangeAspect="1" noChangeArrowheads="1"/>
          </p:cNvPicPr>
          <p:nvPr/>
        </p:nvPicPr>
        <p:blipFill>
          <a:blip r:embed="rId4" cstate="print"/>
          <a:srcRect r="6761" b="32501"/>
          <a:stretch>
            <a:fillRect/>
          </a:stretch>
        </p:blipFill>
        <p:spPr bwMode="auto">
          <a:xfrm>
            <a:off x="1914525" y="3981450"/>
            <a:ext cx="2664000" cy="2160000"/>
          </a:xfrm>
          <a:prstGeom prst="rect">
            <a:avLst/>
          </a:prstGeom>
          <a:noFill/>
        </p:spPr>
      </p:pic>
      <p:pic>
        <p:nvPicPr>
          <p:cNvPr id="4108" name="Picture 12" descr="http://www.crisp.nus.edu.sg/~research/tutorial/xsncol.gif"/>
          <p:cNvPicPr>
            <a:picLocks noChangeAspect="1" noChangeArrowheads="1"/>
          </p:cNvPicPr>
          <p:nvPr/>
        </p:nvPicPr>
        <p:blipFill>
          <a:blip r:embed="rId5" cstate="print"/>
          <a:srcRect/>
          <a:stretch>
            <a:fillRect/>
          </a:stretch>
        </p:blipFill>
        <p:spPr bwMode="auto">
          <a:xfrm>
            <a:off x="4772025" y="3943350"/>
            <a:ext cx="2556259" cy="2160000"/>
          </a:xfrm>
          <a:prstGeom prst="rect">
            <a:avLst/>
          </a:prstGeom>
          <a:noFill/>
        </p:spPr>
      </p:pic>
      <p:pic>
        <p:nvPicPr>
          <p:cNvPr id="4110" name="Picture 14" descr="http://www.crisp.nus.edu.sg/~research/tutorial/fire321.gif"/>
          <p:cNvPicPr>
            <a:picLocks noChangeAspect="1" noChangeArrowheads="1"/>
          </p:cNvPicPr>
          <p:nvPr/>
        </p:nvPicPr>
        <p:blipFill>
          <a:blip r:embed="rId6" cstate="print"/>
          <a:srcRect/>
          <a:stretch>
            <a:fillRect/>
          </a:stretch>
        </p:blipFill>
        <p:spPr bwMode="auto">
          <a:xfrm>
            <a:off x="7477125" y="3943350"/>
            <a:ext cx="2670048" cy="2160000"/>
          </a:xfrm>
          <a:prstGeom prst="rect">
            <a:avLst/>
          </a:prstGeom>
          <a:noFill/>
        </p:spPr>
      </p:pic>
    </p:spTree>
    <p:extLst>
      <p:ext uri="{BB962C8B-B14F-4D97-AF65-F5344CB8AC3E}">
        <p14:creationId xmlns:p14="http://schemas.microsoft.com/office/powerpoint/2010/main" val="374745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Aft>
                <a:spcPts val="600"/>
              </a:spcAft>
            </a:pPr>
            <a:r>
              <a:rPr lang="en-US" dirty="0"/>
              <a:t>The raw “data” from remote sensing are in the form of microwave, optical or infrared radiation reflected or scattered back by the imaged area in the direction of the sensor.</a:t>
            </a:r>
          </a:p>
          <a:p>
            <a:pPr>
              <a:spcAft>
                <a:spcPts val="600"/>
              </a:spcAft>
            </a:pPr>
            <a:r>
              <a:rPr lang="en-US" dirty="0"/>
              <a:t>Sensors differ in terms of measured wavelengths; energy source, resolution (spectral, spatial, radiometric and temporal resolution), costs and data interpretation requirements.</a:t>
            </a:r>
          </a:p>
        </p:txBody>
      </p:sp>
      <p:sp>
        <p:nvSpPr>
          <p:cNvPr id="2" name="Title 1"/>
          <p:cNvSpPr>
            <a:spLocks noGrp="1"/>
          </p:cNvSpPr>
          <p:nvPr>
            <p:ph type="title"/>
          </p:nvPr>
        </p:nvSpPr>
        <p:spPr/>
        <p:txBody>
          <a:bodyPr>
            <a:normAutofit/>
          </a:bodyPr>
          <a:lstStyle/>
          <a:p>
            <a:r>
              <a:rPr lang="en-US" dirty="0"/>
              <a:t>How does Remote Sensing Work?</a:t>
            </a:r>
            <a:endParaRPr lang="th-TH" dirty="0">
              <a:solidFill>
                <a:schemeClr val="tx1"/>
              </a:solidFill>
            </a:endParaRPr>
          </a:p>
        </p:txBody>
      </p:sp>
    </p:spTree>
    <p:extLst>
      <p:ext uri="{BB962C8B-B14F-4D97-AF65-F5344CB8AC3E}">
        <p14:creationId xmlns:p14="http://schemas.microsoft.com/office/powerpoint/2010/main" val="2867515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Remote Sensing: What Can </a:t>
            </a:r>
            <a:r>
              <a:rPr lang="en-US" b="1" dirty="0"/>
              <a:t>RS</a:t>
            </a:r>
            <a:r>
              <a:rPr lang="en-US" dirty="0"/>
              <a:t> Do?</a:t>
            </a:r>
          </a:p>
        </p:txBody>
      </p:sp>
      <p:sp>
        <p:nvSpPr>
          <p:cNvPr id="3" name="Content Placeholder 2"/>
          <p:cNvSpPr>
            <a:spLocks noGrp="1"/>
          </p:cNvSpPr>
          <p:nvPr>
            <p:ph idx="4294967295"/>
          </p:nvPr>
        </p:nvSpPr>
        <p:spPr>
          <a:xfrm>
            <a:off x="9267825" y="1573213"/>
            <a:ext cx="2924175" cy="2149475"/>
          </a:xfrm>
        </p:spPr>
        <p:txBody>
          <a:bodyPr>
            <a:normAutofit lnSpcReduction="10000"/>
          </a:bodyPr>
          <a:lstStyle/>
          <a:p>
            <a:r>
              <a:rPr lang="en-US" dirty="0"/>
              <a:t>Measure areal extent, volume and change over time (if measured more than once)</a:t>
            </a:r>
          </a:p>
        </p:txBody>
      </p:sp>
      <p:pic>
        <p:nvPicPr>
          <p:cNvPr id="2050" name="Picture 2" descr="JARS_6_1_063543_f0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573213"/>
            <a:ext cx="8098074" cy="80547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00050" y="4857750"/>
            <a:ext cx="9505950" cy="3295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76460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Aft>
                <a:spcPts val="600"/>
              </a:spcAft>
            </a:pPr>
            <a:r>
              <a:rPr lang="en-US" dirty="0"/>
              <a:t>Well-suited to capturing large scale events (e.g. Deforestation)</a:t>
            </a:r>
          </a:p>
          <a:p>
            <a:pPr>
              <a:spcAft>
                <a:spcPts val="600"/>
              </a:spcAft>
            </a:pPr>
            <a:r>
              <a:rPr lang="en-US" dirty="0"/>
              <a:t>Also can be applied to capturing smaller scale events (e.g. degradation and intensification or agricultural changes)  but that requires more detailed data and data interpretation, including more intensive non-destructive field measurements.</a:t>
            </a:r>
            <a:br>
              <a:rPr lang="en-US" dirty="0"/>
            </a:br>
            <a:endParaRPr lang="en-US" dirty="0"/>
          </a:p>
        </p:txBody>
      </p:sp>
      <p:sp>
        <p:nvSpPr>
          <p:cNvPr id="2" name="Title 1"/>
          <p:cNvSpPr>
            <a:spLocks noGrp="1"/>
          </p:cNvSpPr>
          <p:nvPr>
            <p:ph type="title"/>
          </p:nvPr>
        </p:nvSpPr>
        <p:spPr/>
        <p:txBody>
          <a:bodyPr>
            <a:noAutofit/>
          </a:bodyPr>
          <a:lstStyle/>
          <a:p>
            <a:r>
              <a:rPr lang="en-US" sz="3600" dirty="0"/>
              <a:t>Applications of RS in Estimating Land Use/Land Cover Change</a:t>
            </a:r>
            <a:endParaRPr lang="th-TH" sz="3600" dirty="0"/>
          </a:p>
        </p:txBody>
      </p:sp>
      <p:sp>
        <p:nvSpPr>
          <p:cNvPr id="8" name="TextBox 7"/>
          <p:cNvSpPr txBox="1"/>
          <p:nvPr/>
        </p:nvSpPr>
        <p:spPr>
          <a:xfrm>
            <a:off x="8103254" y="4115710"/>
            <a:ext cx="1506438" cy="307777"/>
          </a:xfrm>
          <a:prstGeom prst="rect">
            <a:avLst/>
          </a:prstGeom>
          <a:noFill/>
        </p:spPr>
        <p:txBody>
          <a:bodyPr wrap="none" rtlCol="0">
            <a:spAutoFit/>
          </a:bodyPr>
          <a:lstStyle/>
          <a:p>
            <a:r>
              <a:rPr lang="en-US" sz="1400" dirty="0">
                <a:solidFill>
                  <a:schemeClr val="bg1"/>
                </a:solidFill>
              </a:rPr>
              <a:t>www.geology.com</a:t>
            </a:r>
          </a:p>
        </p:txBody>
      </p:sp>
    </p:spTree>
    <p:extLst>
      <p:ext uri="{BB962C8B-B14F-4D97-AF65-F5344CB8AC3E}">
        <p14:creationId xmlns:p14="http://schemas.microsoft.com/office/powerpoint/2010/main" val="248644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Applications of RS in Estimating Land Use/Land Cover Change</a:t>
            </a:r>
            <a:endParaRPr lang="th-TH" sz="3600" dirty="0"/>
          </a:p>
        </p:txBody>
      </p:sp>
      <p:sp>
        <p:nvSpPr>
          <p:cNvPr id="8" name="TextBox 7"/>
          <p:cNvSpPr txBox="1"/>
          <p:nvPr/>
        </p:nvSpPr>
        <p:spPr>
          <a:xfrm>
            <a:off x="8103254" y="4115710"/>
            <a:ext cx="1506438" cy="307777"/>
          </a:xfrm>
          <a:prstGeom prst="rect">
            <a:avLst/>
          </a:prstGeom>
          <a:noFill/>
        </p:spPr>
        <p:txBody>
          <a:bodyPr wrap="none" rtlCol="0">
            <a:spAutoFit/>
          </a:bodyPr>
          <a:lstStyle/>
          <a:p>
            <a:r>
              <a:rPr lang="en-US" sz="1400" dirty="0">
                <a:solidFill>
                  <a:schemeClr val="bg1"/>
                </a:solidFill>
              </a:rPr>
              <a:t>www.geology.com</a:t>
            </a:r>
          </a:p>
        </p:txBody>
      </p:sp>
      <p:pic>
        <p:nvPicPr>
          <p:cNvPr id="91138" name="Picture 2" descr="CARPE map of deforestation in the Congo."/>
          <p:cNvPicPr>
            <a:picLocks noChangeAspect="1" noChangeArrowheads="1"/>
          </p:cNvPicPr>
          <p:nvPr/>
        </p:nvPicPr>
        <p:blipFill>
          <a:blip r:embed="rId3" cstate="print"/>
          <a:srcRect/>
          <a:stretch>
            <a:fillRect/>
          </a:stretch>
        </p:blipFill>
        <p:spPr bwMode="auto">
          <a:xfrm>
            <a:off x="3815476" y="1628799"/>
            <a:ext cx="6378131" cy="4488314"/>
          </a:xfrm>
          <a:prstGeom prst="rect">
            <a:avLst/>
          </a:prstGeom>
          <a:noFill/>
        </p:spPr>
      </p:pic>
      <p:sp>
        <p:nvSpPr>
          <p:cNvPr id="7" name="Rectangle 6"/>
          <p:cNvSpPr/>
          <p:nvPr/>
        </p:nvSpPr>
        <p:spPr>
          <a:xfrm>
            <a:off x="2764116" y="6117113"/>
            <a:ext cx="7429491" cy="338554"/>
          </a:xfrm>
          <a:prstGeom prst="rect">
            <a:avLst/>
          </a:prstGeom>
        </p:spPr>
        <p:txBody>
          <a:bodyPr wrap="square">
            <a:spAutoFit/>
          </a:bodyPr>
          <a:lstStyle/>
          <a:p>
            <a:r>
              <a:rPr lang="en-US" sz="1600" dirty="0">
                <a:hlinkClick r:id="rId4"/>
              </a:rPr>
              <a:t>http://earthobservatory.nasa.gov/Features/Deforestation/deforestation_update4.php</a:t>
            </a:r>
            <a:r>
              <a:rPr lang="en-US" sz="1600" dirty="0"/>
              <a:t> </a:t>
            </a:r>
            <a:endParaRPr lang="th-TH" sz="1600" dirty="0"/>
          </a:p>
        </p:txBody>
      </p:sp>
      <p:sp>
        <p:nvSpPr>
          <p:cNvPr id="3" name="Rectangle 2"/>
          <p:cNvSpPr/>
          <p:nvPr/>
        </p:nvSpPr>
        <p:spPr>
          <a:xfrm>
            <a:off x="403404" y="1841631"/>
            <a:ext cx="3299638" cy="2031325"/>
          </a:xfrm>
          <a:prstGeom prst="rect">
            <a:avLst/>
          </a:prstGeom>
        </p:spPr>
        <p:txBody>
          <a:bodyPr wrap="square">
            <a:spAutoFit/>
          </a:bodyPr>
          <a:lstStyle/>
          <a:p>
            <a:r>
              <a:rPr lang="en-SG" dirty="0">
                <a:solidFill>
                  <a:srgbClr val="383838"/>
                </a:solidFill>
                <a:latin typeface="ITC Avant Garde Gothic"/>
              </a:rPr>
              <a:t>This map shows percent forest cover in eastern Democratic Republic of the Congo. </a:t>
            </a:r>
            <a:r>
              <a:rPr lang="en-SG" dirty="0">
                <a:solidFill>
                  <a:srgbClr val="FF0000"/>
                </a:solidFill>
                <a:latin typeface="ITC Avant Garde Gothic"/>
              </a:rPr>
              <a:t>Red areas</a:t>
            </a:r>
            <a:r>
              <a:rPr lang="en-SG" dirty="0">
                <a:solidFill>
                  <a:srgbClr val="383838"/>
                </a:solidFill>
                <a:latin typeface="ITC Avant Garde Gothic"/>
              </a:rPr>
              <a:t>, expanding outward from the town of </a:t>
            </a:r>
            <a:r>
              <a:rPr lang="en-SG" dirty="0" err="1">
                <a:solidFill>
                  <a:srgbClr val="383838"/>
                </a:solidFill>
                <a:latin typeface="ITC Avant Garde Gothic"/>
              </a:rPr>
              <a:t>Mambasa</a:t>
            </a:r>
            <a:r>
              <a:rPr lang="en-SG" dirty="0">
                <a:solidFill>
                  <a:srgbClr val="383838"/>
                </a:solidFill>
                <a:latin typeface="ITC Avant Garde Gothic"/>
              </a:rPr>
              <a:t>, show deforestation between 1990 and 2000.</a:t>
            </a:r>
            <a:endParaRPr lang="en-SG" dirty="0"/>
          </a:p>
        </p:txBody>
      </p:sp>
    </p:spTree>
    <p:extLst>
      <p:ext uri="{BB962C8B-B14F-4D97-AF65-F5344CB8AC3E}">
        <p14:creationId xmlns:p14="http://schemas.microsoft.com/office/powerpoint/2010/main" val="296247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Aft>
                <a:spcPts val="600"/>
              </a:spcAft>
            </a:pPr>
            <a:r>
              <a:rPr lang="en-US" dirty="0"/>
              <a:t>Directly - based on quantifiable relationships between biomass and spectral responses</a:t>
            </a:r>
          </a:p>
          <a:p>
            <a:pPr>
              <a:spcAft>
                <a:spcPts val="600"/>
              </a:spcAft>
            </a:pPr>
            <a:r>
              <a:rPr lang="en-US" dirty="0"/>
              <a:t>Indirectly - based on classification techniques, indices and regression equations or models developed through research pairing field measurements with remote sensing reflectance measurements.</a:t>
            </a:r>
          </a:p>
          <a:p>
            <a:pPr>
              <a:spcAft>
                <a:spcPts val="600"/>
              </a:spcAft>
            </a:pPr>
            <a:endParaRPr lang="th-TH" b="0" dirty="0"/>
          </a:p>
        </p:txBody>
      </p:sp>
      <p:sp>
        <p:nvSpPr>
          <p:cNvPr id="2" name="Title 1"/>
          <p:cNvSpPr>
            <a:spLocks noGrp="1"/>
          </p:cNvSpPr>
          <p:nvPr>
            <p:ph type="title"/>
          </p:nvPr>
        </p:nvSpPr>
        <p:spPr/>
        <p:txBody>
          <a:bodyPr>
            <a:noAutofit/>
          </a:bodyPr>
          <a:lstStyle/>
          <a:p>
            <a:r>
              <a:rPr lang="en-US" sz="3000" dirty="0"/>
              <a:t>Applications of RS in Estimating Carbon Density and Changes in Density</a:t>
            </a:r>
            <a:endParaRPr lang="th-TH" sz="3000" dirty="0">
              <a:solidFill>
                <a:srgbClr val="0070C0"/>
              </a:solidFill>
            </a:endParaRPr>
          </a:p>
        </p:txBody>
      </p:sp>
      <p:sp>
        <p:nvSpPr>
          <p:cNvPr id="7" name="TextBox 6"/>
          <p:cNvSpPr txBox="1"/>
          <p:nvPr/>
        </p:nvSpPr>
        <p:spPr>
          <a:xfrm>
            <a:off x="8505602" y="6126139"/>
            <a:ext cx="1921675" cy="338554"/>
          </a:xfrm>
          <a:prstGeom prst="rect">
            <a:avLst/>
          </a:prstGeom>
          <a:noFill/>
        </p:spPr>
        <p:txBody>
          <a:bodyPr wrap="square" rtlCol="0">
            <a:spAutoFit/>
          </a:bodyPr>
          <a:lstStyle/>
          <a:p>
            <a:r>
              <a:rPr lang="en-US" sz="1600" dirty="0">
                <a:solidFill>
                  <a:srgbClr val="0000FF"/>
                </a:solidFill>
              </a:rPr>
              <a:t>www.geology.com</a:t>
            </a:r>
          </a:p>
        </p:txBody>
      </p:sp>
    </p:spTree>
    <p:extLst>
      <p:ext uri="{BB962C8B-B14F-4D97-AF65-F5344CB8AC3E}">
        <p14:creationId xmlns:p14="http://schemas.microsoft.com/office/powerpoint/2010/main" val="391694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Applications of RS in Estimating Carbon Density and Changes in Density</a:t>
            </a:r>
            <a:endParaRPr lang="th-TH" sz="3000" dirty="0"/>
          </a:p>
        </p:txBody>
      </p:sp>
      <p:sp>
        <p:nvSpPr>
          <p:cNvPr id="7" name="TextBox 6"/>
          <p:cNvSpPr txBox="1"/>
          <p:nvPr/>
        </p:nvSpPr>
        <p:spPr>
          <a:xfrm>
            <a:off x="8103254" y="4115710"/>
            <a:ext cx="1506438" cy="307777"/>
          </a:xfrm>
          <a:prstGeom prst="rect">
            <a:avLst/>
          </a:prstGeom>
          <a:noFill/>
        </p:spPr>
        <p:txBody>
          <a:bodyPr wrap="none" rtlCol="0">
            <a:spAutoFit/>
          </a:bodyPr>
          <a:lstStyle/>
          <a:p>
            <a:r>
              <a:rPr lang="en-US" sz="1400" dirty="0">
                <a:solidFill>
                  <a:schemeClr val="bg1"/>
                </a:solidFill>
              </a:rPr>
              <a:t>www.geology.com</a:t>
            </a:r>
          </a:p>
        </p:txBody>
      </p:sp>
      <p:pic>
        <p:nvPicPr>
          <p:cNvPr id="95234" name="Picture 2" descr="http://www.earthzine.org/wp-content/uploads/2010/09/Figure-5.jpg">
            <a:hlinkClick r:id="rId3"/>
          </p:cNvPr>
          <p:cNvPicPr>
            <a:picLocks noChangeAspect="1" noChangeArrowheads="1"/>
          </p:cNvPicPr>
          <p:nvPr/>
        </p:nvPicPr>
        <p:blipFill>
          <a:blip r:embed="rId4" cstate="print"/>
          <a:srcRect/>
          <a:stretch>
            <a:fillRect/>
          </a:stretch>
        </p:blipFill>
        <p:spPr bwMode="auto">
          <a:xfrm>
            <a:off x="4590356" y="1556792"/>
            <a:ext cx="5826877" cy="4972502"/>
          </a:xfrm>
          <a:prstGeom prst="rect">
            <a:avLst/>
          </a:prstGeom>
          <a:noFill/>
        </p:spPr>
      </p:pic>
      <p:sp>
        <p:nvSpPr>
          <p:cNvPr id="9" name="Rectangle 8"/>
          <p:cNvSpPr/>
          <p:nvPr/>
        </p:nvSpPr>
        <p:spPr>
          <a:xfrm>
            <a:off x="1718236" y="1556793"/>
            <a:ext cx="2928472" cy="769441"/>
          </a:xfrm>
          <a:prstGeom prst="rect">
            <a:avLst/>
          </a:prstGeom>
        </p:spPr>
        <p:txBody>
          <a:bodyPr wrap="square">
            <a:spAutoFit/>
          </a:bodyPr>
          <a:lstStyle/>
          <a:p>
            <a:r>
              <a:rPr lang="en-US" sz="2200" dirty="0">
                <a:latin typeface="Calibri" pitchFamily="34" charset="0"/>
              </a:rPr>
              <a:t>Forest carbon mapping </a:t>
            </a:r>
            <a:br>
              <a:rPr lang="en-US" sz="2200" dirty="0">
                <a:latin typeface="Calibri" pitchFamily="34" charset="0"/>
              </a:rPr>
            </a:br>
            <a:r>
              <a:rPr lang="en-US" sz="2200" dirty="0">
                <a:latin typeface="Calibri" pitchFamily="34" charset="0"/>
              </a:rPr>
              <a:t>in Borneo 1982- 2008</a:t>
            </a:r>
            <a:endParaRPr lang="th-TH" sz="2200" dirty="0">
              <a:latin typeface="Calibri" pitchFamily="34" charset="0"/>
            </a:endParaRPr>
          </a:p>
        </p:txBody>
      </p:sp>
    </p:spTree>
    <p:extLst>
      <p:ext uri="{BB962C8B-B14F-4D97-AF65-F5344CB8AC3E}">
        <p14:creationId xmlns:p14="http://schemas.microsoft.com/office/powerpoint/2010/main" val="153795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dirty="0"/>
              <a:t>2.2.	Land Use, Land Use Change, and Forestry (</a:t>
            </a:r>
            <a:r>
              <a:rPr lang="en-US" sz="2000" dirty="0" err="1"/>
              <a:t>LULUCF</a:t>
            </a:r>
            <a:r>
              <a:rPr lang="en-US" sz="2000" dirty="0"/>
              <a:t>)</a:t>
            </a:r>
          </a:p>
          <a:p>
            <a:pPr lvl="1">
              <a:lnSpc>
                <a:spcPct val="105000"/>
              </a:lnSpc>
            </a:pPr>
            <a:r>
              <a:rPr lang="en-US" sz="2000" dirty="0"/>
              <a:t>2.3.	IPCC Guidelines for Forest Carbon Measurement and Monitoring</a:t>
            </a:r>
          </a:p>
          <a:p>
            <a:pPr lvl="1">
              <a:lnSpc>
                <a:spcPct val="105000"/>
              </a:lnSpc>
            </a:pPr>
            <a:r>
              <a:rPr lang="en-US" sz="2000" dirty="0"/>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b="1" dirty="0">
                <a:solidFill>
                  <a:srgbClr val="FF0000"/>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4293820"/>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250491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Applications of RS in Estimating Non-biomass Pools</a:t>
            </a:r>
            <a:endParaRPr lang="th-TH" sz="4000" dirty="0">
              <a:solidFill>
                <a:srgbClr val="0070C0"/>
              </a:solidFill>
            </a:endParaRPr>
          </a:p>
        </p:txBody>
      </p:sp>
      <p:sp>
        <p:nvSpPr>
          <p:cNvPr id="3" name="Content Placeholder 2"/>
          <p:cNvSpPr>
            <a:spLocks noGrp="1"/>
          </p:cNvSpPr>
          <p:nvPr>
            <p:ph idx="4294967295"/>
          </p:nvPr>
        </p:nvSpPr>
        <p:spPr>
          <a:xfrm>
            <a:off x="1119674" y="1726312"/>
            <a:ext cx="8229600" cy="4525963"/>
          </a:xfrm>
        </p:spPr>
        <p:txBody>
          <a:bodyPr>
            <a:noAutofit/>
          </a:bodyPr>
          <a:lstStyle/>
          <a:p>
            <a:pPr marL="0" indent="0">
              <a:buNone/>
            </a:pPr>
            <a:r>
              <a:rPr lang="en-US" dirty="0"/>
              <a:t>Australia’s </a:t>
            </a:r>
            <a:br>
              <a:rPr lang="en-US" dirty="0"/>
            </a:br>
            <a:r>
              <a:rPr lang="en-US" dirty="0"/>
              <a:t>soil carbon </a:t>
            </a:r>
            <a:br>
              <a:rPr lang="en-US" dirty="0"/>
            </a:br>
            <a:r>
              <a:rPr lang="en-US" dirty="0"/>
              <a:t>baseline </a:t>
            </a:r>
            <a:br>
              <a:rPr lang="en-US" dirty="0"/>
            </a:br>
            <a:r>
              <a:rPr lang="en-US" dirty="0"/>
              <a:t>mapped</a:t>
            </a:r>
          </a:p>
        </p:txBody>
      </p:sp>
      <p:sp>
        <p:nvSpPr>
          <p:cNvPr id="7" name="TextBox 6"/>
          <p:cNvSpPr txBox="1"/>
          <p:nvPr/>
        </p:nvSpPr>
        <p:spPr>
          <a:xfrm>
            <a:off x="8103254" y="4115710"/>
            <a:ext cx="1506438" cy="307777"/>
          </a:xfrm>
          <a:prstGeom prst="rect">
            <a:avLst/>
          </a:prstGeom>
          <a:noFill/>
        </p:spPr>
        <p:txBody>
          <a:bodyPr wrap="none" rtlCol="0">
            <a:spAutoFit/>
          </a:bodyPr>
          <a:lstStyle/>
          <a:p>
            <a:r>
              <a:rPr lang="en-US" sz="1400" dirty="0">
                <a:solidFill>
                  <a:schemeClr val="bg1"/>
                </a:solidFill>
              </a:rPr>
              <a:t>www.geology.com</a:t>
            </a:r>
          </a:p>
        </p:txBody>
      </p:sp>
      <p:pic>
        <p:nvPicPr>
          <p:cNvPr id="99330" name="Picture 2" descr="soil organic carbon map for Australia">
            <a:hlinkClick r:id="rId3"/>
          </p:cNvPr>
          <p:cNvPicPr>
            <a:picLocks noChangeAspect="1" noChangeArrowheads="1"/>
          </p:cNvPicPr>
          <p:nvPr/>
        </p:nvPicPr>
        <p:blipFill>
          <a:blip r:embed="rId4" cstate="print"/>
          <a:srcRect l="10237" r="10626"/>
          <a:stretch>
            <a:fillRect/>
          </a:stretch>
        </p:blipFill>
        <p:spPr bwMode="auto">
          <a:xfrm>
            <a:off x="3488487" y="1479176"/>
            <a:ext cx="7050460" cy="5020236"/>
          </a:xfrm>
          <a:prstGeom prst="rect">
            <a:avLst/>
          </a:prstGeom>
          <a:noFill/>
        </p:spPr>
      </p:pic>
    </p:spTree>
    <p:extLst>
      <p:ext uri="{BB962C8B-B14F-4D97-AF65-F5344CB8AC3E}">
        <p14:creationId xmlns:p14="http://schemas.microsoft.com/office/powerpoint/2010/main" val="64127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Aft>
                <a:spcPts val="600"/>
              </a:spcAft>
            </a:pPr>
            <a:r>
              <a:rPr lang="en-US" dirty="0"/>
              <a:t>Models combine information related to carbon stock estimates and activity data</a:t>
            </a:r>
          </a:p>
          <a:p>
            <a:pPr>
              <a:spcAft>
                <a:spcPts val="600"/>
              </a:spcAft>
            </a:pPr>
            <a:r>
              <a:rPr lang="en-US" dirty="0"/>
              <a:t>Models can be empirical, for example based on existing inventory data or yield curves, or mathematical representations of processes that drive carbon losses and gains</a:t>
            </a:r>
          </a:p>
          <a:p>
            <a:pPr marL="0" indent="0">
              <a:spcAft>
                <a:spcPts val="600"/>
              </a:spcAft>
              <a:buNone/>
            </a:pPr>
            <a:endParaRPr lang="en-US" dirty="0"/>
          </a:p>
        </p:txBody>
      </p:sp>
      <p:sp>
        <p:nvSpPr>
          <p:cNvPr id="2" name="Title 1"/>
          <p:cNvSpPr>
            <a:spLocks noGrp="1"/>
          </p:cNvSpPr>
          <p:nvPr>
            <p:ph type="title"/>
          </p:nvPr>
        </p:nvSpPr>
        <p:spPr/>
        <p:txBody>
          <a:bodyPr>
            <a:normAutofit/>
          </a:bodyPr>
          <a:lstStyle/>
          <a:p>
            <a:r>
              <a:rPr lang="en-US" dirty="0"/>
              <a:t>Models</a:t>
            </a:r>
            <a:endParaRPr lang="th-TH" dirty="0"/>
          </a:p>
        </p:txBody>
      </p:sp>
    </p:spTree>
    <p:extLst>
      <p:ext uri="{BB962C8B-B14F-4D97-AF65-F5344CB8AC3E}">
        <p14:creationId xmlns:p14="http://schemas.microsoft.com/office/powerpoint/2010/main" val="382010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9702"/>
            <a:ext cx="10515600" cy="4837261"/>
          </a:xfrm>
        </p:spPr>
        <p:txBody>
          <a:bodyPr>
            <a:noAutofit/>
          </a:bodyPr>
          <a:lstStyle/>
          <a:p>
            <a:pPr marL="0" indent="0">
              <a:spcBef>
                <a:spcPts val="0"/>
              </a:spcBef>
              <a:buNone/>
            </a:pPr>
            <a:r>
              <a:rPr lang="en-US" b="0" dirty="0"/>
              <a:t>Examples of a wide range of models that are used to estimate carbon losses and gains</a:t>
            </a:r>
          </a:p>
        </p:txBody>
      </p:sp>
      <p:sp>
        <p:nvSpPr>
          <p:cNvPr id="2" name="Title 1"/>
          <p:cNvSpPr>
            <a:spLocks noGrp="1"/>
          </p:cNvSpPr>
          <p:nvPr>
            <p:ph type="title"/>
          </p:nvPr>
        </p:nvSpPr>
        <p:spPr/>
        <p:txBody>
          <a:bodyPr>
            <a:normAutofit/>
          </a:bodyPr>
          <a:lstStyle/>
          <a:p>
            <a:r>
              <a:rPr lang="en-US" dirty="0"/>
              <a:t>Models</a:t>
            </a:r>
            <a:endParaRPr lang="th-TH" dirty="0">
              <a:solidFill>
                <a:srgbClr val="0070C0"/>
              </a:solidFill>
            </a:endParaRPr>
          </a:p>
        </p:txBody>
      </p:sp>
      <p:pic>
        <p:nvPicPr>
          <p:cNvPr id="125954" name="Picture 2"/>
          <p:cNvPicPr>
            <a:picLocks noChangeAspect="1" noChangeArrowheads="1"/>
          </p:cNvPicPr>
          <p:nvPr/>
        </p:nvPicPr>
        <p:blipFill>
          <a:blip r:embed="rId3" cstate="print"/>
          <a:srcRect/>
          <a:stretch>
            <a:fillRect/>
          </a:stretch>
        </p:blipFill>
        <p:spPr bwMode="auto">
          <a:xfrm>
            <a:off x="1104356" y="2466754"/>
            <a:ext cx="9962838" cy="4210492"/>
          </a:xfrm>
          <a:prstGeom prst="rect">
            <a:avLst/>
          </a:prstGeom>
          <a:noFill/>
          <a:ln w="9525">
            <a:noFill/>
            <a:miter lim="800000"/>
            <a:headEnd/>
            <a:tailEnd/>
          </a:ln>
          <a:effectLst/>
        </p:spPr>
      </p:pic>
    </p:spTree>
    <p:extLst>
      <p:ext uri="{BB962C8B-B14F-4D97-AF65-F5344CB8AC3E}">
        <p14:creationId xmlns:p14="http://schemas.microsoft.com/office/powerpoint/2010/main" val="189443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Comparison of Methods for Terrestrial Carbon Measurement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92765593"/>
              </p:ext>
            </p:extLst>
          </p:nvPr>
        </p:nvGraphicFramePr>
        <p:xfrm>
          <a:off x="246960" y="1233376"/>
          <a:ext cx="11677630" cy="5465135"/>
        </p:xfrm>
        <a:graphic>
          <a:graphicData uri="http://schemas.openxmlformats.org/drawingml/2006/table">
            <a:tbl>
              <a:tblPr firstRow="1" bandRow="1">
                <a:tableStyleId>{5FD0F851-EC5A-4D38-B0AD-8093EC10F338}</a:tableStyleId>
              </a:tblPr>
              <a:tblGrid>
                <a:gridCol w="2364767">
                  <a:extLst>
                    <a:ext uri="{9D8B030D-6E8A-4147-A177-3AD203B41FA5}">
                      <a16:colId xmlns:a16="http://schemas.microsoft.com/office/drawing/2014/main" xmlns="" val="20000"/>
                    </a:ext>
                  </a:extLst>
                </a:gridCol>
                <a:gridCol w="2758802">
                  <a:extLst>
                    <a:ext uri="{9D8B030D-6E8A-4147-A177-3AD203B41FA5}">
                      <a16:colId xmlns:a16="http://schemas.microsoft.com/office/drawing/2014/main" xmlns="" val="20001"/>
                    </a:ext>
                  </a:extLst>
                </a:gridCol>
                <a:gridCol w="3167514">
                  <a:extLst>
                    <a:ext uri="{9D8B030D-6E8A-4147-A177-3AD203B41FA5}">
                      <a16:colId xmlns:a16="http://schemas.microsoft.com/office/drawing/2014/main" xmlns="" val="20002"/>
                    </a:ext>
                  </a:extLst>
                </a:gridCol>
                <a:gridCol w="3386547">
                  <a:extLst>
                    <a:ext uri="{9D8B030D-6E8A-4147-A177-3AD203B41FA5}">
                      <a16:colId xmlns:a16="http://schemas.microsoft.com/office/drawing/2014/main" xmlns="" val="20003"/>
                    </a:ext>
                  </a:extLst>
                </a:gridCol>
              </a:tblGrid>
              <a:tr h="611191">
                <a:tc>
                  <a:txBody>
                    <a:bodyPr/>
                    <a:lstStyle/>
                    <a:p>
                      <a:pPr algn="ctr"/>
                      <a:r>
                        <a:rPr lang="en-US" sz="2400" dirty="0"/>
                        <a:t>Method</a:t>
                      </a:r>
                      <a:endParaRPr lang="th-TH" sz="2400" dirty="0">
                        <a:latin typeface="Calibri" pitchFamily="34" charset="0"/>
                      </a:endParaRPr>
                    </a:p>
                  </a:txBody>
                  <a:tcPr/>
                </a:tc>
                <a:tc>
                  <a:txBody>
                    <a:bodyPr/>
                    <a:lstStyle/>
                    <a:p>
                      <a:pPr algn="ctr"/>
                      <a:r>
                        <a:rPr lang="en-US" sz="2400" dirty="0"/>
                        <a:t>What can it do?</a:t>
                      </a:r>
                      <a:endParaRPr lang="th-TH" sz="2400" dirty="0">
                        <a:latin typeface="Calibri" pitchFamily="34" charset="0"/>
                      </a:endParaRPr>
                    </a:p>
                  </a:txBody>
                  <a:tcPr/>
                </a:tc>
                <a:tc>
                  <a:txBody>
                    <a:bodyPr/>
                    <a:lstStyle/>
                    <a:p>
                      <a:pPr algn="ctr"/>
                      <a:r>
                        <a:rPr lang="en-US" sz="2400" dirty="0"/>
                        <a:t>Pros</a:t>
                      </a:r>
                      <a:endParaRPr lang="th-TH" sz="2400" dirty="0">
                        <a:latin typeface="Calibri" pitchFamily="34" charset="0"/>
                      </a:endParaRPr>
                    </a:p>
                  </a:txBody>
                  <a:tcPr/>
                </a:tc>
                <a:tc>
                  <a:txBody>
                    <a:bodyPr/>
                    <a:lstStyle/>
                    <a:p>
                      <a:pPr algn="ctr"/>
                      <a:r>
                        <a:rPr lang="en-US" sz="2400" dirty="0"/>
                        <a:t>Cons</a:t>
                      </a:r>
                      <a:endParaRPr lang="th-TH" sz="2400" dirty="0">
                        <a:latin typeface="Calibri" pitchFamily="34" charset="0"/>
                      </a:endParaRPr>
                    </a:p>
                  </a:txBody>
                  <a:tcPr/>
                </a:tc>
                <a:extLst>
                  <a:ext uri="{0D108BD9-81ED-4DB2-BD59-A6C34878D82A}">
                    <a16:rowId xmlns:a16="http://schemas.microsoft.com/office/drawing/2014/main" xmlns="" val="10000"/>
                  </a:ext>
                </a:extLst>
              </a:tr>
              <a:tr h="4853944">
                <a:tc>
                  <a:txBody>
                    <a:bodyPr/>
                    <a:lstStyle/>
                    <a:p>
                      <a:r>
                        <a:rPr lang="en-US" sz="2400" dirty="0"/>
                        <a:t>Field measurements </a:t>
                      </a:r>
                      <a:endParaRPr lang="th-TH" sz="2400" dirty="0">
                        <a:latin typeface="Calibri" pitchFamily="34" charset="0"/>
                      </a:endParaRPr>
                    </a:p>
                  </a:txBody>
                  <a:tcPr/>
                </a:tc>
                <a:tc>
                  <a:txBody>
                    <a:bodyPr/>
                    <a:lstStyle/>
                    <a:p>
                      <a:r>
                        <a:rPr kumimoji="0" lang="en-US" sz="2400" kern="1200" baseline="0" dirty="0"/>
                        <a:t>Carbon density,</a:t>
                      </a:r>
                    </a:p>
                    <a:p>
                      <a:r>
                        <a:rPr kumimoji="0" lang="en-US" sz="2400" kern="1200" baseline="0" dirty="0"/>
                        <a:t>areal extent,</a:t>
                      </a:r>
                    </a:p>
                    <a:p>
                      <a:r>
                        <a:rPr kumimoji="0" lang="en-US" sz="2400" kern="1200" baseline="0" dirty="0"/>
                        <a:t>change over time</a:t>
                      </a:r>
                    </a:p>
                    <a:p>
                      <a:r>
                        <a:rPr kumimoji="0" lang="en-US" sz="2400" kern="1200" baseline="0" dirty="0"/>
                        <a:t>if measured</a:t>
                      </a:r>
                    </a:p>
                    <a:p>
                      <a:r>
                        <a:rPr kumimoji="0" lang="en-US" sz="2400" kern="1200" baseline="0" dirty="0"/>
                        <a:t>more than once</a:t>
                      </a:r>
                      <a:endParaRPr lang="th-TH" sz="2400" dirty="0">
                        <a:latin typeface="Calibri" pitchFamily="34" charset="0"/>
                      </a:endParaRPr>
                    </a:p>
                  </a:txBody>
                  <a:tcPr/>
                </a:tc>
                <a:tc>
                  <a:txBody>
                    <a:bodyPr/>
                    <a:lstStyle/>
                    <a:p>
                      <a:pPr marL="185738" indent="-185738">
                        <a:buFont typeface="Arial" pitchFamily="34" charset="0"/>
                        <a:buChar char="•"/>
                      </a:pPr>
                      <a:r>
                        <a:rPr kumimoji="0" lang="en-US" sz="2400" kern="1200" baseline="0" dirty="0"/>
                        <a:t>Precise for measured variable,</a:t>
                      </a:r>
                    </a:p>
                    <a:p>
                      <a:pPr marL="185738" indent="-185738">
                        <a:buFont typeface="Arial" pitchFamily="34" charset="0"/>
                        <a:buChar char="•"/>
                      </a:pPr>
                      <a:r>
                        <a:rPr kumimoji="0" lang="en-US" sz="2400" kern="1200" baseline="0" dirty="0"/>
                        <a:t>Low technology requirement</a:t>
                      </a:r>
                    </a:p>
                    <a:p>
                      <a:pPr marL="185738" indent="-185738">
                        <a:buFont typeface="Arial" pitchFamily="34" charset="0"/>
                        <a:buChar char="•"/>
                      </a:pPr>
                      <a:r>
                        <a:rPr kumimoji="0" lang="en-US" sz="2400" kern="1200" baseline="0" dirty="0"/>
                        <a:t>Can be inexpensive depending on labor cost</a:t>
                      </a:r>
                      <a:endParaRPr lang="th-TH" sz="2400" dirty="0">
                        <a:latin typeface="Calibri" pitchFamily="34" charset="0"/>
                      </a:endParaRPr>
                    </a:p>
                  </a:txBody>
                  <a:tcPr/>
                </a:tc>
                <a:tc>
                  <a:txBody>
                    <a:bodyPr/>
                    <a:lstStyle/>
                    <a:p>
                      <a:pPr marL="185738" indent="-185738">
                        <a:buFont typeface="Arial" pitchFamily="34" charset="0"/>
                        <a:buChar char="•"/>
                      </a:pPr>
                      <a:r>
                        <a:rPr kumimoji="0" lang="en-US" sz="2400" kern="1200" baseline="0" dirty="0"/>
                        <a:t>Costs related to labor and area,</a:t>
                      </a:r>
                    </a:p>
                    <a:p>
                      <a:pPr marL="185738" indent="-185738">
                        <a:buFont typeface="Arial" pitchFamily="34" charset="0"/>
                        <a:buChar char="•"/>
                      </a:pPr>
                      <a:r>
                        <a:rPr kumimoji="0" lang="en-US" sz="2400" kern="1200" baseline="0" dirty="0"/>
                        <a:t>Limited to measurable variables,</a:t>
                      </a:r>
                    </a:p>
                    <a:p>
                      <a:pPr marL="185738" indent="-185738">
                        <a:buFont typeface="Arial" pitchFamily="34" charset="0"/>
                        <a:buChar char="•"/>
                      </a:pPr>
                      <a:r>
                        <a:rPr kumimoji="0" lang="en-US" sz="2400" kern="1200" baseline="0" dirty="0"/>
                        <a:t>Can be slow,</a:t>
                      </a:r>
                    </a:p>
                    <a:p>
                      <a:pPr marL="185738" indent="-185738">
                        <a:buFont typeface="Arial" pitchFamily="34" charset="0"/>
                        <a:buChar char="•"/>
                      </a:pPr>
                      <a:r>
                        <a:rPr kumimoji="0" lang="en-US" sz="2400" kern="1200" baseline="0" dirty="0"/>
                        <a:t>May not provide results that are consistent over a large area</a:t>
                      </a:r>
                    </a:p>
                    <a:p>
                      <a:pPr marL="185738" indent="-185738">
                        <a:buFont typeface="Arial" pitchFamily="34" charset="0"/>
                        <a:buChar char="•"/>
                      </a:pPr>
                      <a:r>
                        <a:rPr kumimoji="0" lang="en-US" sz="2400" kern="1200" baseline="0" dirty="0"/>
                        <a:t>Accuracy may depend on conversion values applied</a:t>
                      </a:r>
                      <a:endParaRPr lang="th-TH" sz="2400" dirty="0">
                        <a:latin typeface="Calibri"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42139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Comparison of Methods for Terrestrial Carbon Measurement</a:t>
            </a:r>
            <a:endParaRPr lang="th-TH" sz="3600" dirty="0">
              <a:solidFill>
                <a:schemeClr val="tx1"/>
              </a:solidFill>
            </a:endParaRPr>
          </a:p>
        </p:txBody>
      </p:sp>
      <p:graphicFrame>
        <p:nvGraphicFramePr>
          <p:cNvPr id="7" name="Content Placeholder 4"/>
          <p:cNvGraphicFramePr>
            <a:graphicFrameLocks/>
          </p:cNvGraphicFramePr>
          <p:nvPr>
            <p:extLst/>
          </p:nvPr>
        </p:nvGraphicFramePr>
        <p:xfrm>
          <a:off x="1682263" y="1484314"/>
          <a:ext cx="8809891" cy="5197841"/>
        </p:xfrm>
        <a:graphic>
          <a:graphicData uri="http://schemas.openxmlformats.org/drawingml/2006/table">
            <a:tbl>
              <a:tblPr firstRow="1" bandRow="1">
                <a:tableStyleId>{BDBED569-4797-4DF1-A0F4-6AAB3CD982D8}</a:tableStyleId>
              </a:tblPr>
              <a:tblGrid>
                <a:gridCol w="1784039">
                  <a:extLst>
                    <a:ext uri="{9D8B030D-6E8A-4147-A177-3AD203B41FA5}">
                      <a16:colId xmlns:a16="http://schemas.microsoft.com/office/drawing/2014/main" xmlns="" val="20000"/>
                    </a:ext>
                  </a:extLst>
                </a:gridCol>
                <a:gridCol w="2081308">
                  <a:extLst>
                    <a:ext uri="{9D8B030D-6E8A-4147-A177-3AD203B41FA5}">
                      <a16:colId xmlns:a16="http://schemas.microsoft.com/office/drawing/2014/main" xmlns="" val="20001"/>
                    </a:ext>
                  </a:extLst>
                </a:gridCol>
                <a:gridCol w="2389650">
                  <a:extLst>
                    <a:ext uri="{9D8B030D-6E8A-4147-A177-3AD203B41FA5}">
                      <a16:colId xmlns:a16="http://schemas.microsoft.com/office/drawing/2014/main" xmlns="" val="20002"/>
                    </a:ext>
                  </a:extLst>
                </a:gridCol>
                <a:gridCol w="2554894">
                  <a:extLst>
                    <a:ext uri="{9D8B030D-6E8A-4147-A177-3AD203B41FA5}">
                      <a16:colId xmlns:a16="http://schemas.microsoft.com/office/drawing/2014/main" xmlns="" val="20003"/>
                    </a:ext>
                  </a:extLst>
                </a:gridCol>
              </a:tblGrid>
              <a:tr h="562732">
                <a:tc>
                  <a:txBody>
                    <a:bodyPr/>
                    <a:lstStyle/>
                    <a:p>
                      <a:pPr algn="ctr"/>
                      <a:r>
                        <a:rPr lang="en-US" sz="2000" dirty="0"/>
                        <a:t>Method</a:t>
                      </a:r>
                      <a:endParaRPr lang="th-TH" sz="2000" dirty="0">
                        <a:latin typeface="Calibri" pitchFamily="34" charset="0"/>
                      </a:endParaRPr>
                    </a:p>
                  </a:txBody>
                  <a:tcPr/>
                </a:tc>
                <a:tc>
                  <a:txBody>
                    <a:bodyPr/>
                    <a:lstStyle/>
                    <a:p>
                      <a:pPr algn="ctr"/>
                      <a:r>
                        <a:rPr lang="en-US" sz="2000" dirty="0"/>
                        <a:t>What can it do?</a:t>
                      </a:r>
                      <a:endParaRPr lang="th-TH" sz="2000" dirty="0">
                        <a:latin typeface="Calibri" pitchFamily="34" charset="0"/>
                      </a:endParaRPr>
                    </a:p>
                  </a:txBody>
                  <a:tcPr/>
                </a:tc>
                <a:tc>
                  <a:txBody>
                    <a:bodyPr/>
                    <a:lstStyle/>
                    <a:p>
                      <a:pPr algn="ctr"/>
                      <a:r>
                        <a:rPr lang="en-US" sz="2000" dirty="0"/>
                        <a:t>Pros</a:t>
                      </a:r>
                      <a:endParaRPr lang="th-TH" sz="2000" dirty="0">
                        <a:latin typeface="Calibri" pitchFamily="34" charset="0"/>
                      </a:endParaRPr>
                    </a:p>
                  </a:txBody>
                  <a:tcPr/>
                </a:tc>
                <a:tc>
                  <a:txBody>
                    <a:bodyPr/>
                    <a:lstStyle/>
                    <a:p>
                      <a:pPr algn="ctr"/>
                      <a:r>
                        <a:rPr lang="en-US" sz="2000" dirty="0"/>
                        <a:t>Cons</a:t>
                      </a:r>
                      <a:endParaRPr lang="th-TH" sz="2000" dirty="0">
                        <a:latin typeface="Calibri" pitchFamily="34" charset="0"/>
                      </a:endParaRPr>
                    </a:p>
                  </a:txBody>
                  <a:tcPr/>
                </a:tc>
                <a:extLst>
                  <a:ext uri="{0D108BD9-81ED-4DB2-BD59-A6C34878D82A}">
                    <a16:rowId xmlns:a16="http://schemas.microsoft.com/office/drawing/2014/main" xmlns="" val="10000"/>
                  </a:ext>
                </a:extLst>
              </a:tr>
              <a:tr h="4635109">
                <a:tc>
                  <a:txBody>
                    <a:bodyPr/>
                    <a:lstStyle/>
                    <a:p>
                      <a:r>
                        <a:rPr lang="en-US" sz="2000" dirty="0"/>
                        <a:t>Remote</a:t>
                      </a:r>
                      <a:r>
                        <a:rPr lang="en-US" sz="2000" baseline="0" dirty="0"/>
                        <a:t> sensing</a:t>
                      </a:r>
                      <a:endParaRPr lang="th-TH" sz="2000" dirty="0">
                        <a:latin typeface="Calibri" pitchFamily="34" charset="0"/>
                      </a:endParaRPr>
                    </a:p>
                  </a:txBody>
                  <a:tcPr/>
                </a:tc>
                <a:tc>
                  <a:txBody>
                    <a:bodyPr/>
                    <a:lstStyle/>
                    <a:p>
                      <a:r>
                        <a:rPr kumimoji="0" lang="en-US" sz="2000" kern="1200" baseline="0" dirty="0"/>
                        <a:t>Areal extent,</a:t>
                      </a:r>
                    </a:p>
                    <a:p>
                      <a:r>
                        <a:rPr kumimoji="0" lang="en-US" sz="2000" kern="1200" baseline="0" dirty="0"/>
                        <a:t>volume and</a:t>
                      </a:r>
                    </a:p>
                    <a:p>
                      <a:r>
                        <a:rPr kumimoji="0" lang="en-US" sz="2000" kern="1200" baseline="0" dirty="0"/>
                        <a:t>change over time</a:t>
                      </a:r>
                    </a:p>
                    <a:p>
                      <a:r>
                        <a:rPr kumimoji="0" lang="en-US" sz="2000" kern="1200" baseline="0" dirty="0"/>
                        <a:t>if measured</a:t>
                      </a:r>
                    </a:p>
                    <a:p>
                      <a:r>
                        <a:rPr kumimoji="0" lang="en-US" sz="2000" kern="1200" baseline="0" dirty="0"/>
                        <a:t>more than once.</a:t>
                      </a:r>
                      <a:endParaRPr lang="th-TH" sz="2000" dirty="0">
                        <a:latin typeface="Calibri" pitchFamily="34" charset="0"/>
                      </a:endParaRPr>
                    </a:p>
                  </a:txBody>
                  <a:tcPr/>
                </a:tc>
                <a:tc>
                  <a:txBody>
                    <a:bodyPr/>
                    <a:lstStyle/>
                    <a:p>
                      <a:pPr marL="185738" indent="-185738">
                        <a:buFont typeface="Arial" pitchFamily="34" charset="0"/>
                        <a:buChar char="•"/>
                      </a:pPr>
                      <a:r>
                        <a:rPr kumimoji="0" lang="en-US" sz="2000" kern="1200" baseline="0" dirty="0"/>
                        <a:t>May be cost-effective,</a:t>
                      </a:r>
                    </a:p>
                    <a:p>
                      <a:pPr marL="185738" indent="-185738">
                        <a:buFont typeface="Arial" pitchFamily="34" charset="0"/>
                        <a:buChar char="•"/>
                      </a:pPr>
                      <a:r>
                        <a:rPr kumimoji="0" lang="en-US" sz="2000" kern="1200" baseline="0" dirty="0"/>
                        <a:t>Supports field work performance,</a:t>
                      </a:r>
                    </a:p>
                    <a:p>
                      <a:pPr marL="185738" indent="-185738">
                        <a:buFont typeface="Arial" pitchFamily="34" charset="0"/>
                        <a:buChar char="•"/>
                      </a:pPr>
                      <a:r>
                        <a:rPr kumimoji="0" lang="en-US" sz="2000" kern="1200" baseline="0" dirty="0"/>
                        <a:t> Transparent interpretation methodologies,</a:t>
                      </a:r>
                    </a:p>
                    <a:p>
                      <a:pPr marL="185738" indent="-185738">
                        <a:buFont typeface="Arial" pitchFamily="34" charset="0"/>
                        <a:buChar char="•"/>
                      </a:pPr>
                      <a:r>
                        <a:rPr kumimoji="0" lang="en-US" sz="2000" kern="1200" baseline="0" dirty="0"/>
                        <a:t>Can be routinely collected,  if available,</a:t>
                      </a:r>
                    </a:p>
                    <a:p>
                      <a:pPr marL="185738" indent="-185738">
                        <a:buFont typeface="Arial" pitchFamily="34" charset="0"/>
                        <a:buChar char="•"/>
                      </a:pPr>
                      <a:r>
                        <a:rPr kumimoji="0" lang="en-US" sz="2000" kern="1200" baseline="0" dirty="0"/>
                        <a:t>Globally consistent,</a:t>
                      </a:r>
                    </a:p>
                    <a:p>
                      <a:pPr marL="185738" indent="-185738">
                        <a:buFont typeface="Arial" pitchFamily="34" charset="0"/>
                        <a:buChar char="•"/>
                      </a:pPr>
                      <a:r>
                        <a:rPr kumimoji="0" lang="en-US" sz="2000" kern="1200" baseline="0" dirty="0"/>
                        <a:t> Accurate for area estimation</a:t>
                      </a:r>
                      <a:endParaRPr lang="th-TH" sz="2000" dirty="0">
                        <a:latin typeface="Calibri" pitchFamily="34" charset="0"/>
                      </a:endParaRPr>
                    </a:p>
                  </a:txBody>
                  <a:tcPr/>
                </a:tc>
                <a:tc>
                  <a:txBody>
                    <a:bodyPr/>
                    <a:lstStyle/>
                    <a:p>
                      <a:pPr marL="185738" indent="-185738">
                        <a:buFont typeface="Arial" pitchFamily="34" charset="0"/>
                        <a:buChar char="•"/>
                      </a:pPr>
                      <a:r>
                        <a:rPr kumimoji="0" lang="en-US" sz="2000" kern="1200" baseline="0" dirty="0"/>
                        <a:t>Some forms of sensor may not be suitable for tropical forests,</a:t>
                      </a:r>
                    </a:p>
                    <a:p>
                      <a:pPr marL="185738" indent="-185738">
                        <a:buFont typeface="Arial" pitchFamily="34" charset="0"/>
                        <a:buChar char="•"/>
                      </a:pPr>
                      <a:r>
                        <a:rPr kumimoji="0" lang="en-US" sz="2000" kern="1200" baseline="0" dirty="0"/>
                        <a:t> Can be technically demanding, can be expensive to interpret results</a:t>
                      </a:r>
                    </a:p>
                    <a:p>
                      <a:pPr marL="185738" indent="-185738">
                        <a:buFont typeface="Arial" pitchFamily="34" charset="0"/>
                        <a:buChar char="•"/>
                      </a:pPr>
                      <a:r>
                        <a:rPr kumimoji="0" lang="en-US" sz="2000" kern="1200" baseline="0" dirty="0"/>
                        <a:t>Not all forms of remote sensing is available for all regions</a:t>
                      </a:r>
                    </a:p>
                    <a:p>
                      <a:pPr marL="185738" indent="-185738">
                        <a:buFont typeface="Arial" pitchFamily="34" charset="0"/>
                        <a:buChar char="•"/>
                      </a:pPr>
                      <a:r>
                        <a:rPr kumimoji="0" lang="en-US" sz="2000" kern="1200" baseline="0" dirty="0"/>
                        <a:t>Not suitable for estimating stocks</a:t>
                      </a:r>
                      <a:endParaRPr lang="th-TH" sz="2000" dirty="0">
                        <a:latin typeface="Calibri"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0151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Comparison of Methods for Terrestrial Carbon Measurement</a:t>
            </a:r>
            <a:endParaRPr lang="th-TH" sz="3600" dirty="0">
              <a:solidFill>
                <a:schemeClr val="tx1"/>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347675231"/>
              </p:ext>
            </p:extLst>
          </p:nvPr>
        </p:nvGraphicFramePr>
        <p:xfrm>
          <a:off x="1735015" y="1683880"/>
          <a:ext cx="8809893" cy="2657348"/>
        </p:xfrm>
        <a:graphic>
          <a:graphicData uri="http://schemas.openxmlformats.org/drawingml/2006/table">
            <a:tbl>
              <a:tblPr firstRow="1" bandRow="1">
                <a:tableStyleId>{BDBED569-4797-4DF1-A0F4-6AAB3CD982D8}</a:tableStyleId>
              </a:tblPr>
              <a:tblGrid>
                <a:gridCol w="1784040">
                  <a:extLst>
                    <a:ext uri="{9D8B030D-6E8A-4147-A177-3AD203B41FA5}">
                      <a16:colId xmlns:a16="http://schemas.microsoft.com/office/drawing/2014/main" xmlns="" val="20000"/>
                    </a:ext>
                  </a:extLst>
                </a:gridCol>
                <a:gridCol w="2081308">
                  <a:extLst>
                    <a:ext uri="{9D8B030D-6E8A-4147-A177-3AD203B41FA5}">
                      <a16:colId xmlns:a16="http://schemas.microsoft.com/office/drawing/2014/main" xmlns="" val="20001"/>
                    </a:ext>
                  </a:extLst>
                </a:gridCol>
                <a:gridCol w="2389651">
                  <a:extLst>
                    <a:ext uri="{9D8B030D-6E8A-4147-A177-3AD203B41FA5}">
                      <a16:colId xmlns:a16="http://schemas.microsoft.com/office/drawing/2014/main" xmlns="" val="20002"/>
                    </a:ext>
                  </a:extLst>
                </a:gridCol>
                <a:gridCol w="2554894">
                  <a:extLst>
                    <a:ext uri="{9D8B030D-6E8A-4147-A177-3AD203B41FA5}">
                      <a16:colId xmlns:a16="http://schemas.microsoft.com/office/drawing/2014/main" xmlns="" val="20003"/>
                    </a:ext>
                  </a:extLst>
                </a:gridCol>
              </a:tblGrid>
              <a:tr h="467579">
                <a:tc>
                  <a:txBody>
                    <a:bodyPr/>
                    <a:lstStyle/>
                    <a:p>
                      <a:pPr algn="ctr"/>
                      <a:r>
                        <a:rPr lang="en-US" sz="2000" dirty="0"/>
                        <a:t>Method</a:t>
                      </a:r>
                      <a:endParaRPr lang="th-TH" sz="2000" dirty="0">
                        <a:latin typeface="Calibri" pitchFamily="34" charset="0"/>
                      </a:endParaRPr>
                    </a:p>
                  </a:txBody>
                  <a:tcPr/>
                </a:tc>
                <a:tc>
                  <a:txBody>
                    <a:bodyPr/>
                    <a:lstStyle/>
                    <a:p>
                      <a:pPr algn="ctr"/>
                      <a:r>
                        <a:rPr lang="en-US" sz="2000" dirty="0"/>
                        <a:t>What can it do?</a:t>
                      </a:r>
                      <a:endParaRPr lang="th-TH" sz="2000" dirty="0">
                        <a:latin typeface="Calibri" pitchFamily="34" charset="0"/>
                      </a:endParaRPr>
                    </a:p>
                  </a:txBody>
                  <a:tcPr/>
                </a:tc>
                <a:tc>
                  <a:txBody>
                    <a:bodyPr/>
                    <a:lstStyle/>
                    <a:p>
                      <a:pPr algn="ctr"/>
                      <a:r>
                        <a:rPr lang="en-US" sz="2000" dirty="0"/>
                        <a:t>Pros</a:t>
                      </a:r>
                      <a:endParaRPr lang="th-TH" sz="2000" dirty="0">
                        <a:latin typeface="Calibri" pitchFamily="34" charset="0"/>
                      </a:endParaRPr>
                    </a:p>
                  </a:txBody>
                  <a:tcPr/>
                </a:tc>
                <a:tc>
                  <a:txBody>
                    <a:bodyPr/>
                    <a:lstStyle/>
                    <a:p>
                      <a:pPr algn="ctr"/>
                      <a:r>
                        <a:rPr lang="en-US" sz="2000" dirty="0"/>
                        <a:t>Cons</a:t>
                      </a:r>
                      <a:endParaRPr lang="th-TH" sz="2000" dirty="0">
                        <a:latin typeface="Calibri" pitchFamily="34" charset="0"/>
                      </a:endParaRPr>
                    </a:p>
                  </a:txBody>
                  <a:tcPr/>
                </a:tc>
                <a:extLst>
                  <a:ext uri="{0D108BD9-81ED-4DB2-BD59-A6C34878D82A}">
                    <a16:rowId xmlns:a16="http://schemas.microsoft.com/office/drawing/2014/main" xmlns="" val="10000"/>
                  </a:ext>
                </a:extLst>
              </a:tr>
              <a:tr h="2189769">
                <a:tc>
                  <a:txBody>
                    <a:bodyPr/>
                    <a:lstStyle/>
                    <a:p>
                      <a:pPr>
                        <a:lnSpc>
                          <a:spcPct val="125000"/>
                        </a:lnSpc>
                      </a:pPr>
                      <a:r>
                        <a:rPr lang="en-US" sz="2000" dirty="0"/>
                        <a:t>Models</a:t>
                      </a:r>
                      <a:endParaRPr lang="th-TH" sz="2000" dirty="0">
                        <a:latin typeface="Calibri" pitchFamily="34" charset="0"/>
                      </a:endParaRPr>
                    </a:p>
                  </a:txBody>
                  <a:tcPr/>
                </a:tc>
                <a:tc>
                  <a:txBody>
                    <a:bodyPr/>
                    <a:lstStyle/>
                    <a:p>
                      <a:pPr>
                        <a:lnSpc>
                          <a:spcPct val="125000"/>
                        </a:lnSpc>
                      </a:pPr>
                      <a:r>
                        <a:rPr kumimoji="0" lang="en-US" sz="2000" kern="1200" baseline="0" dirty="0"/>
                        <a:t>Combine information to</a:t>
                      </a:r>
                    </a:p>
                    <a:p>
                      <a:pPr>
                        <a:lnSpc>
                          <a:spcPct val="125000"/>
                        </a:lnSpc>
                      </a:pPr>
                      <a:r>
                        <a:rPr kumimoji="0" lang="en-US" sz="2000" kern="1200" baseline="0" dirty="0"/>
                        <a:t>derive carbon volumes</a:t>
                      </a:r>
                      <a:endParaRPr lang="th-TH" sz="2000" dirty="0">
                        <a:latin typeface="Calibri" pitchFamily="34" charset="0"/>
                      </a:endParaRPr>
                    </a:p>
                  </a:txBody>
                  <a:tcPr/>
                </a:tc>
                <a:tc>
                  <a:txBody>
                    <a:bodyPr/>
                    <a:lstStyle/>
                    <a:p>
                      <a:pPr>
                        <a:lnSpc>
                          <a:spcPct val="125000"/>
                        </a:lnSpc>
                      </a:pPr>
                      <a:r>
                        <a:rPr kumimoji="0" lang="en-US" sz="2000" kern="1200" baseline="0" dirty="0"/>
                        <a:t>Framework for integrating various types of data</a:t>
                      </a:r>
                      <a:endParaRPr kumimoji="0" lang="en-US" sz="2000" kern="1200" baseline="0" dirty="0">
                        <a:solidFill>
                          <a:schemeClr val="dk1"/>
                        </a:solidFill>
                        <a:latin typeface="+mn-lt"/>
                        <a:ea typeface="+mn-ea"/>
                        <a:cs typeface="+mn-cs"/>
                      </a:endParaRPr>
                    </a:p>
                  </a:txBody>
                  <a:tcPr/>
                </a:tc>
                <a:tc>
                  <a:txBody>
                    <a:bodyPr/>
                    <a:lstStyle/>
                    <a:p>
                      <a:pPr>
                        <a:lnSpc>
                          <a:spcPct val="125000"/>
                        </a:lnSpc>
                      </a:pPr>
                      <a:r>
                        <a:rPr kumimoji="0" lang="en-US" sz="2000" kern="1200" baseline="0" dirty="0"/>
                        <a:t>Accuracy is dependent on quality of input data</a:t>
                      </a:r>
                      <a:endParaRPr lang="en-US" sz="2000">
                        <a:latin typeface="Calibri"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5120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Integration of Methods for Terrestrial Carbon Measurement</a:t>
            </a:r>
            <a:endParaRPr lang="th-TH" sz="3600" dirty="0">
              <a:solidFill>
                <a:schemeClr val="tx1"/>
              </a:solidFill>
            </a:endParaRPr>
          </a:p>
        </p:txBody>
      </p:sp>
      <p:pic>
        <p:nvPicPr>
          <p:cNvPr id="3074"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6950" t="3959" r="19883" b="7814"/>
          <a:stretch/>
        </p:blipFill>
        <p:spPr bwMode="auto">
          <a:xfrm>
            <a:off x="2509284" y="1254642"/>
            <a:ext cx="6443330" cy="54477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14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Terrestrial carbon measurement and monitoring relies on three approaches:</a:t>
            </a:r>
          </a:p>
          <a:p>
            <a:pPr lvl="1"/>
            <a:r>
              <a:rPr lang="en-US" dirty="0"/>
              <a:t>Field measurements</a:t>
            </a:r>
          </a:p>
          <a:p>
            <a:pPr lvl="1"/>
            <a:r>
              <a:rPr lang="en-US" dirty="0"/>
              <a:t>Remote sensing</a:t>
            </a:r>
          </a:p>
          <a:p>
            <a:pPr lvl="1"/>
            <a:r>
              <a:rPr lang="en-US" dirty="0"/>
              <a:t>Models</a:t>
            </a:r>
          </a:p>
          <a:p>
            <a:endParaRPr lang="en-US" dirty="0"/>
          </a:p>
          <a:p>
            <a:r>
              <a:rPr lang="en-US" dirty="0"/>
              <a:t>Each approach has pros and cons and a strong measurement system integrates multiple approaches</a:t>
            </a:r>
          </a:p>
          <a:p>
            <a:pPr marL="0" indent="0">
              <a:buNone/>
            </a:pPr>
            <a:endParaRPr lang="en-US" dirty="0"/>
          </a:p>
        </p:txBody>
      </p:sp>
      <p:sp>
        <p:nvSpPr>
          <p:cNvPr id="2" name="Title 1"/>
          <p:cNvSpPr>
            <a:spLocks noGrp="1"/>
          </p:cNvSpPr>
          <p:nvPr>
            <p:ph type="title"/>
          </p:nvPr>
        </p:nvSpPr>
        <p:spPr/>
        <p:txBody>
          <a:bodyPr>
            <a:normAutofit/>
          </a:bodyPr>
          <a:lstStyle/>
          <a:p>
            <a:r>
              <a:rPr lang="en-US" b="1" dirty="0"/>
              <a:t>Take Home Message</a:t>
            </a:r>
            <a:endParaRPr lang="th-TH" b="1" dirty="0"/>
          </a:p>
        </p:txBody>
      </p:sp>
    </p:spTree>
    <p:extLst>
      <p:ext uri="{BB962C8B-B14F-4D97-AF65-F5344CB8AC3E}">
        <p14:creationId xmlns:p14="http://schemas.microsoft.com/office/powerpoint/2010/main" val="4006972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695" y="1318436"/>
            <a:ext cx="11720160" cy="5539564"/>
          </a:xfrm>
        </p:spPr>
        <p:txBody>
          <a:bodyPr>
            <a:noAutofit/>
          </a:bodyPr>
          <a:lstStyle/>
          <a:p>
            <a:r>
              <a:rPr lang="de-DE" sz="1800" dirty="0"/>
              <a:t>USAID. 2015. USAID LEAF‘s </a:t>
            </a:r>
            <a:r>
              <a:rPr lang="en-US" sz="1800" i="1" dirty="0"/>
              <a:t>Climate Change Curriculum</a:t>
            </a:r>
            <a:r>
              <a:rPr lang="en-US" sz="1800" dirty="0"/>
              <a:t>. USAID Lowering Emissions in Asia Forests Program (USAID LEAF). </a:t>
            </a:r>
            <a:r>
              <a:rPr lang="en-US" sz="1800" dirty="0" err="1"/>
              <a:t>Winrock</a:t>
            </a:r>
            <a:r>
              <a:rPr lang="en-US" sz="1800" dirty="0"/>
              <a:t> International and US Forest Service. Bangkok, Thailand.</a:t>
            </a:r>
          </a:p>
          <a:p>
            <a:r>
              <a:rPr lang="en-US" sz="1800" dirty="0"/>
              <a:t>FAO. 2010. Forest Genetic Resources  Assessment 2010: Main Report. Food and Agriculture Organization of The United Nations, Rome.</a:t>
            </a:r>
          </a:p>
          <a:p>
            <a:r>
              <a:rPr lang="en-US" sz="1800" dirty="0"/>
              <a:t>FAO. 2012. Community Guidelines for Accessing Forestry Voluntary Carbon Markets. RAP Publication 2012/16. Food and Agriculture Organization of The United Nations, Rome.</a:t>
            </a:r>
          </a:p>
          <a:p>
            <a:r>
              <a:rPr lang="en-US" sz="1800" dirty="0"/>
              <a:t>Brown S. et al. 1997. Estimating Biomass and Biomass Change of Tropical Forests: a Primer. (FAO Forestry Paper - 134) FAO Food and </a:t>
            </a:r>
            <a:r>
              <a:rPr lang="en-US" sz="1800" dirty="0" err="1"/>
              <a:t>Agriculature</a:t>
            </a:r>
            <a:r>
              <a:rPr lang="en-US" sz="1800" dirty="0"/>
              <a:t> Organization of  the United Nations Rome. </a:t>
            </a:r>
            <a:r>
              <a:rPr lang="en-US" sz="1800" dirty="0">
                <a:hlinkClick r:id="rId3"/>
              </a:rPr>
              <a:t>http://www.fao.org/docrep/w4095e/w4095e00.HTM</a:t>
            </a:r>
            <a:endParaRPr lang="en-US" sz="1800" dirty="0"/>
          </a:p>
          <a:p>
            <a:r>
              <a:rPr lang="en-US" sz="1800" dirty="0">
                <a:cs typeface="Arial" pitchFamily="34" charset="0"/>
              </a:rPr>
              <a:t>Watson, C. 2009. Forest carbon accounting: overview &amp; principles. UNDP: CDM Capacity Development in Eastern and Southern Africa. Available Source: </a:t>
            </a:r>
            <a:r>
              <a:rPr lang="en-US" sz="1800" dirty="0">
                <a:cs typeface="Arial" pitchFamily="34" charset="0"/>
                <a:hlinkClick r:id="rId4"/>
              </a:rPr>
              <a:t>http://www.undp.org/climatechange/carbon-finance/Docs/Forest%20Carbon%20Accounting%20-%20Overview%20&amp;%20Principles.pdf</a:t>
            </a:r>
            <a:endParaRPr lang="en-US" sz="1800" dirty="0">
              <a:cs typeface="Arial" pitchFamily="34" charset="0"/>
            </a:endParaRPr>
          </a:p>
          <a:p>
            <a:r>
              <a:rPr lang="en-US" sz="1800" dirty="0">
                <a:cs typeface="Arial" pitchFamily="34" charset="0"/>
              </a:rPr>
              <a:t>2006 IPCC Revised Guidelines for National Greenhouse Gas Inventory</a:t>
            </a:r>
            <a:r>
              <a:rPr lang="en-US" sz="1800" b="1" dirty="0">
                <a:cs typeface="Arial" pitchFamily="34" charset="0"/>
              </a:rPr>
              <a:t>: </a:t>
            </a:r>
            <a:r>
              <a:rPr lang="en-US" sz="1800" dirty="0">
                <a:cs typeface="Arial" pitchFamily="34" charset="0"/>
                <a:hlinkClick r:id="rId5"/>
              </a:rPr>
              <a:t>http://www.ipcc-nggip.iges.or.jp/public/2006gl/</a:t>
            </a:r>
            <a:r>
              <a:rPr lang="en-US" sz="1800" dirty="0">
                <a:cs typeface="Arial" pitchFamily="34" charset="0"/>
              </a:rPr>
              <a:t> </a:t>
            </a:r>
          </a:p>
          <a:p>
            <a:r>
              <a:rPr lang="en-US" sz="1800" dirty="0" err="1"/>
              <a:t>Havemann</a:t>
            </a:r>
            <a:r>
              <a:rPr lang="en-US" sz="1800" dirty="0"/>
              <a:t>, T. 2009. Measuring and Monitoring Terrestrial Carbon: The State of the Science and Implications for Policy Makers Report for the Terrestrial Carbon Group and the UNREDD </a:t>
            </a:r>
            <a:r>
              <a:rPr lang="en-US" sz="1800" dirty="0" err="1"/>
              <a:t>Programme</a:t>
            </a:r>
            <a:endParaRPr lang="en-US" sz="1800" dirty="0"/>
          </a:p>
          <a:p>
            <a:endParaRPr lang="en-US" sz="1800" dirty="0"/>
          </a:p>
          <a:p>
            <a:endParaRPr lang="en-US" sz="1800" dirty="0"/>
          </a:p>
          <a:p>
            <a:endParaRPr lang="th-TH" sz="1800" dirty="0"/>
          </a:p>
        </p:txBody>
      </p:sp>
      <p:sp>
        <p:nvSpPr>
          <p:cNvPr id="2" name="Title 1"/>
          <p:cNvSpPr>
            <a:spLocks noGrp="1"/>
          </p:cNvSpPr>
          <p:nvPr>
            <p:ph type="title"/>
          </p:nvPr>
        </p:nvSpPr>
        <p:spPr/>
        <p:txBody>
          <a:bodyPr>
            <a:normAutofit/>
          </a:bodyPr>
          <a:lstStyle/>
          <a:p>
            <a:r>
              <a:rPr lang="en-US" dirty="0">
                <a:latin typeface="Calibri"/>
                <a:cs typeface="Calibri"/>
              </a:rPr>
              <a:t>References and Resources</a:t>
            </a:r>
            <a:endParaRPr lang="th-TH" dirty="0">
              <a:latin typeface="Calibri"/>
              <a:cs typeface="Calibri"/>
            </a:endParaRPr>
          </a:p>
        </p:txBody>
      </p:sp>
    </p:spTree>
    <p:extLst>
      <p:ext uri="{BB962C8B-B14F-4D97-AF65-F5344CB8AC3E}">
        <p14:creationId xmlns:p14="http://schemas.microsoft.com/office/powerpoint/2010/main" val="1250514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170511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3806301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3077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i="1" dirty="0"/>
              <a:t>At the end of this session, students will be able to:</a:t>
            </a:r>
          </a:p>
          <a:p>
            <a:pPr lvl="0" fontAlgn="base"/>
            <a:r>
              <a:rPr lang="en-US" dirty="0"/>
              <a:t>Describe fundamental concepts and technical options for the measurement and monitoring of forest carbon,</a:t>
            </a:r>
          </a:p>
          <a:p>
            <a:pPr lvl="0" fontAlgn="base"/>
            <a:r>
              <a:rPr lang="en-US" dirty="0"/>
              <a:t>Explain the components of carbon stock inventories</a:t>
            </a:r>
          </a:p>
          <a:p>
            <a:pPr lvl="0" fontAlgn="base"/>
            <a:r>
              <a:rPr lang="en-US" dirty="0"/>
              <a:t>Apply the principles of remote sensing for forest carbon monitoring</a:t>
            </a:r>
          </a:p>
          <a:p>
            <a:endParaRPr lang="en-US" dirty="0"/>
          </a:p>
        </p:txBody>
      </p:sp>
      <p:sp>
        <p:nvSpPr>
          <p:cNvPr id="2" name="Title 1"/>
          <p:cNvSpPr>
            <a:spLocks noGrp="1"/>
          </p:cNvSpPr>
          <p:nvPr>
            <p:ph type="title"/>
          </p:nvPr>
        </p:nvSpPr>
        <p:spPr/>
        <p:txBody>
          <a:bodyPr>
            <a:normAutofit/>
          </a:bodyPr>
          <a:lstStyle/>
          <a:p>
            <a:r>
              <a:rPr lang="en-US" dirty="0"/>
              <a:t>Learning Objectives</a:t>
            </a:r>
            <a:endParaRPr lang="th-TH" dirty="0"/>
          </a:p>
        </p:txBody>
      </p:sp>
    </p:spTree>
    <p:extLst>
      <p:ext uri="{BB962C8B-B14F-4D97-AF65-F5344CB8AC3E}">
        <p14:creationId xmlns:p14="http://schemas.microsoft.com/office/powerpoint/2010/main" val="353461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300" dirty="0"/>
              <a:t>Why are Carbon Measurement and Monitoring Important?</a:t>
            </a:r>
            <a:endParaRPr lang="th-TH" sz="3300" dirty="0"/>
          </a:p>
        </p:txBody>
      </p:sp>
      <p:pic>
        <p:nvPicPr>
          <p:cNvPr id="2050" name="Picture 2" descr="https://www.carboncyclescience.us/sites/default/files/carbon_cycle-CDI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755" y="153667"/>
            <a:ext cx="10083683" cy="65700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3103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4279" y="1616149"/>
            <a:ext cx="10781414" cy="4763386"/>
          </a:xfrm>
        </p:spPr>
        <p:txBody>
          <a:bodyPr>
            <a:normAutofit/>
          </a:bodyPr>
          <a:lstStyle/>
          <a:p>
            <a:pPr marL="0" indent="0">
              <a:spcAft>
                <a:spcPts val="600"/>
              </a:spcAft>
              <a:buNone/>
            </a:pPr>
            <a:r>
              <a:rPr lang="en-US" sz="2800" dirty="0"/>
              <a:t>The key challenges for implementing LULUCF mitigation: </a:t>
            </a:r>
          </a:p>
          <a:p>
            <a:pPr lvl="1">
              <a:spcAft>
                <a:spcPts val="600"/>
              </a:spcAft>
            </a:pPr>
            <a:r>
              <a:rPr lang="en-US" dirty="0"/>
              <a:t>To develop credible baselines of carbon emissions</a:t>
            </a:r>
          </a:p>
          <a:p>
            <a:pPr lvl="1">
              <a:spcAft>
                <a:spcPts val="600"/>
              </a:spcAft>
            </a:pPr>
            <a:r>
              <a:rPr lang="en-US" dirty="0"/>
              <a:t>To monitor the changes in carbon stocks over the length of the project</a:t>
            </a:r>
          </a:p>
          <a:p>
            <a:pPr marL="457200" lvl="1" indent="0">
              <a:spcAft>
                <a:spcPts val="600"/>
              </a:spcAft>
              <a:buNone/>
            </a:pPr>
            <a:endParaRPr lang="en-US" dirty="0"/>
          </a:p>
          <a:p>
            <a:pPr marL="73025" lvl="1" indent="0">
              <a:spcAft>
                <a:spcPts val="600"/>
              </a:spcAft>
              <a:buNone/>
            </a:pPr>
            <a:r>
              <a:rPr lang="en-US" dirty="0"/>
              <a:t>In order to meet these challenges we need to:</a:t>
            </a:r>
          </a:p>
          <a:p>
            <a:pPr lvl="1">
              <a:spcAft>
                <a:spcPts val="600"/>
              </a:spcAft>
            </a:pPr>
            <a:r>
              <a:rPr lang="en-US" dirty="0"/>
              <a:t>Identify which carbon stocks need to be measured in the project</a:t>
            </a:r>
          </a:p>
          <a:p>
            <a:pPr lvl="1">
              <a:spcAft>
                <a:spcPts val="600"/>
              </a:spcAft>
            </a:pPr>
            <a:r>
              <a:rPr lang="en-US" dirty="0"/>
              <a:t>To measure carbon stocks accurately to a known level of precision </a:t>
            </a:r>
          </a:p>
        </p:txBody>
      </p:sp>
      <p:sp>
        <p:nvSpPr>
          <p:cNvPr id="2" name="Title 1"/>
          <p:cNvSpPr>
            <a:spLocks noGrp="1"/>
          </p:cNvSpPr>
          <p:nvPr>
            <p:ph type="title"/>
          </p:nvPr>
        </p:nvSpPr>
        <p:spPr>
          <a:noFill/>
        </p:spPr>
        <p:txBody>
          <a:bodyPr>
            <a:noAutofit/>
          </a:bodyPr>
          <a:lstStyle/>
          <a:p>
            <a:r>
              <a:rPr lang="en-US" sz="3300" dirty="0"/>
              <a:t>Importance of Terrestrial Carbon Measurement and Monitoring</a:t>
            </a:r>
            <a:endParaRPr lang="th-TH" sz="3300" dirty="0"/>
          </a:p>
        </p:txBody>
      </p:sp>
    </p:spTree>
    <p:extLst>
      <p:ext uri="{BB962C8B-B14F-4D97-AF65-F5344CB8AC3E}">
        <p14:creationId xmlns:p14="http://schemas.microsoft.com/office/powerpoint/2010/main" val="367910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775" y="1156083"/>
            <a:ext cx="8136904" cy="507831"/>
          </a:xfrm>
          <a:prstGeom prst="rect">
            <a:avLst/>
          </a:prstGeom>
          <a:noFill/>
        </p:spPr>
        <p:txBody>
          <a:bodyPr wrap="square" rtlCol="0">
            <a:spAutoFit/>
          </a:bodyPr>
          <a:lstStyle/>
          <a:p>
            <a:r>
              <a:rPr lang="en-US" sz="2700" dirty="0"/>
              <a:t>Estimates of carbon emissions depend on two factors:</a:t>
            </a:r>
          </a:p>
        </p:txBody>
      </p:sp>
      <p:sp>
        <p:nvSpPr>
          <p:cNvPr id="7" name="TextBox 6"/>
          <p:cNvSpPr txBox="1"/>
          <p:nvPr/>
        </p:nvSpPr>
        <p:spPr>
          <a:xfrm>
            <a:off x="145775" y="1739996"/>
            <a:ext cx="5400000" cy="1440000"/>
          </a:xfrm>
          <a:prstGeom prst="rect">
            <a:avLst/>
          </a:prstGeom>
          <a:noFill/>
        </p:spPr>
        <p:txBody>
          <a:bodyPr wrap="square" rtlCol="0">
            <a:spAutoFit/>
          </a:bodyPr>
          <a:lstStyle/>
          <a:p>
            <a:pPr>
              <a:lnSpc>
                <a:spcPct val="110000"/>
              </a:lnSpc>
              <a:spcBef>
                <a:spcPts val="300"/>
              </a:spcBef>
              <a:spcAft>
                <a:spcPts val="600"/>
              </a:spcAft>
            </a:pPr>
            <a:r>
              <a:rPr lang="en-US" sz="2400" dirty="0"/>
              <a:t>1. The amount of area undergoing a specific transition- this is called the </a:t>
            </a:r>
            <a:r>
              <a:rPr lang="en-US" sz="2400" b="1" dirty="0"/>
              <a:t>Activity Data</a:t>
            </a:r>
          </a:p>
        </p:txBody>
      </p:sp>
      <p:sp>
        <p:nvSpPr>
          <p:cNvPr id="8" name="TextBox 7"/>
          <p:cNvSpPr txBox="1"/>
          <p:nvPr/>
        </p:nvSpPr>
        <p:spPr>
          <a:xfrm>
            <a:off x="6426359" y="1808348"/>
            <a:ext cx="5400000" cy="1440000"/>
          </a:xfrm>
          <a:prstGeom prst="rect">
            <a:avLst/>
          </a:prstGeom>
          <a:noFill/>
        </p:spPr>
        <p:txBody>
          <a:bodyPr wrap="square" rtlCol="0">
            <a:spAutoFit/>
          </a:bodyPr>
          <a:lstStyle/>
          <a:p>
            <a:pPr>
              <a:lnSpc>
                <a:spcPct val="110000"/>
              </a:lnSpc>
              <a:spcBef>
                <a:spcPts val="300"/>
              </a:spcBef>
              <a:spcAft>
                <a:spcPts val="600"/>
              </a:spcAft>
            </a:pPr>
            <a:r>
              <a:rPr lang="en-US" sz="2400" dirty="0"/>
              <a:t>2.  The change in carbon pools association with that transition- this is called the </a:t>
            </a:r>
            <a:r>
              <a:rPr lang="en-US" sz="2400" b="1" dirty="0"/>
              <a:t>Emissions Factor</a:t>
            </a:r>
          </a:p>
        </p:txBody>
      </p:sp>
      <p:sp>
        <p:nvSpPr>
          <p:cNvPr id="2" name="Title 1"/>
          <p:cNvSpPr>
            <a:spLocks noGrp="1"/>
          </p:cNvSpPr>
          <p:nvPr>
            <p:ph type="title"/>
          </p:nvPr>
        </p:nvSpPr>
        <p:spPr/>
        <p:txBody>
          <a:bodyPr>
            <a:normAutofit/>
          </a:bodyPr>
          <a:lstStyle/>
          <a:p>
            <a:r>
              <a:rPr lang="en-US" dirty="0"/>
              <a:t>Carbon Accounting for Land Use Change</a:t>
            </a:r>
          </a:p>
        </p:txBody>
      </p:sp>
      <p:pic>
        <p:nvPicPr>
          <p:cNvPr id="2050" name="Picture 2" descr="Mekong forest 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196" y="2822976"/>
            <a:ext cx="3247037" cy="3811740"/>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de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075" y="3392782"/>
            <a:ext cx="4928568" cy="32419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973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noFill/>
        </p:spPr>
        <p:txBody>
          <a:bodyPr>
            <a:normAutofit/>
          </a:bodyPr>
          <a:lstStyle/>
          <a:p>
            <a:r>
              <a:rPr lang="en-GB" dirty="0"/>
              <a:t>Carbon Emission Calculation</a:t>
            </a:r>
            <a:endParaRPr lang="en-US" sz="4000" dirty="0">
              <a:latin typeface="Corbel" pitchFamily="34" charset="0"/>
            </a:endParaRPr>
          </a:p>
        </p:txBody>
      </p:sp>
      <p:sp>
        <p:nvSpPr>
          <p:cNvPr id="3" name="Content Placeholder 2"/>
          <p:cNvSpPr>
            <a:spLocks noGrp="1"/>
          </p:cNvSpPr>
          <p:nvPr>
            <p:ph idx="4294967295"/>
          </p:nvPr>
        </p:nvSpPr>
        <p:spPr>
          <a:xfrm>
            <a:off x="0" y="1600200"/>
            <a:ext cx="10972800" cy="4525963"/>
          </a:xfrm>
        </p:spPr>
        <p:txBody>
          <a:bodyPr>
            <a:normAutofit/>
          </a:bodyPr>
          <a:lstStyle/>
          <a:p>
            <a:endParaRPr lang="en-US" sz="2400" dirty="0"/>
          </a:p>
          <a:p>
            <a:endParaRPr lang="en-US" sz="2000" dirty="0"/>
          </a:p>
          <a:p>
            <a:endParaRPr lang="en-US" sz="2000" dirty="0"/>
          </a:p>
          <a:p>
            <a:pPr marL="0" indent="0">
              <a:buNone/>
            </a:pPr>
            <a:endParaRPr lang="en-US" sz="2000" dirty="0"/>
          </a:p>
        </p:txBody>
      </p:sp>
      <p:graphicFrame>
        <p:nvGraphicFramePr>
          <p:cNvPr id="8" name="Table 7"/>
          <p:cNvGraphicFramePr>
            <a:graphicFrameLocks noGrp="1"/>
          </p:cNvGraphicFramePr>
          <p:nvPr>
            <p:extLst/>
          </p:nvPr>
        </p:nvGraphicFramePr>
        <p:xfrm>
          <a:off x="1905002" y="1828801"/>
          <a:ext cx="8839199" cy="3291840"/>
        </p:xfrm>
        <a:graphic>
          <a:graphicData uri="http://schemas.openxmlformats.org/drawingml/2006/table">
            <a:tbl>
              <a:tblPr bandRow="1">
                <a:tableStyleId>{5C22544A-7EE6-4342-B048-85BDC9FD1C3A}</a:tableStyleId>
              </a:tblPr>
              <a:tblGrid>
                <a:gridCol w="1949823">
                  <a:extLst>
                    <a:ext uri="{9D8B030D-6E8A-4147-A177-3AD203B41FA5}">
                      <a16:colId xmlns:a16="http://schemas.microsoft.com/office/drawing/2014/main" xmlns="" val="20000"/>
                    </a:ext>
                  </a:extLst>
                </a:gridCol>
                <a:gridCol w="41237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312823">
                  <a:extLst>
                    <a:ext uri="{9D8B030D-6E8A-4147-A177-3AD203B41FA5}">
                      <a16:colId xmlns:a16="http://schemas.microsoft.com/office/drawing/2014/main" xmlns="" val="20003"/>
                    </a:ext>
                  </a:extLst>
                </a:gridCol>
                <a:gridCol w="3954378">
                  <a:extLst>
                    <a:ext uri="{9D8B030D-6E8A-4147-A177-3AD203B41FA5}">
                      <a16:colId xmlns:a16="http://schemas.microsoft.com/office/drawing/2014/main" xmlns="" val="20004"/>
                    </a:ext>
                  </a:extLst>
                </a:gridCol>
              </a:tblGrid>
              <a:tr h="370840">
                <a:tc>
                  <a:txBody>
                    <a:bodyPr/>
                    <a:lstStyle/>
                    <a:p>
                      <a:pPr algn="ctr"/>
                      <a:r>
                        <a:rPr lang="en-US" sz="3600" dirty="0">
                          <a:solidFill>
                            <a:schemeClr val="tx1"/>
                          </a:solidFill>
                        </a:rPr>
                        <a:t>Activity </a:t>
                      </a:r>
                    </a:p>
                    <a:p>
                      <a:pPr algn="ctr"/>
                      <a:r>
                        <a:rPr lang="en-US" sz="3600" dirty="0">
                          <a:solidFill>
                            <a:schemeClr val="tx1"/>
                          </a:solidFill>
                        </a:rPr>
                        <a:t>data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u="none" dirty="0">
                          <a:solidFill>
                            <a:schemeClr val="tx1"/>
                          </a:solidFill>
                        </a:rPr>
                        <a:t>Emission factor</a:t>
                      </a: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Emissions </a:t>
                      </a:r>
                    </a:p>
                    <a:p>
                      <a:pPr algn="ctr"/>
                      <a:r>
                        <a:rPr lang="en-US" sz="3600" dirty="0">
                          <a:solidFill>
                            <a:schemeClr val="tx1"/>
                          </a:solidFill>
                        </a:rPr>
                        <a:t>from</a:t>
                      </a:r>
                    </a:p>
                    <a:p>
                      <a:r>
                        <a:rPr lang="en-US" sz="3600" dirty="0">
                          <a:solidFill>
                            <a:schemeClr val="tx1"/>
                          </a:solidFill>
                        </a:rPr>
                        <a:t>        Deforestation</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US" sz="3600" dirty="0">
                          <a:solidFill>
                            <a:schemeClr val="tx1"/>
                          </a:solidFill>
                        </a:rPr>
                        <a:t>1000 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 t CO</a:t>
                      </a:r>
                      <a:r>
                        <a:rPr lang="en-US" sz="3600" baseline="-25000" dirty="0">
                          <a:solidFill>
                            <a:schemeClr val="tx1"/>
                          </a:solidFill>
                        </a:rPr>
                        <a:t>2</a:t>
                      </a:r>
                      <a:r>
                        <a:rPr lang="en-US" sz="3600" dirty="0">
                          <a:solidFill>
                            <a:schemeClr val="tx1"/>
                          </a:solidFill>
                        </a:rPr>
                        <a:t>/ha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495,000 t CO</a:t>
                      </a:r>
                      <a:r>
                        <a:rPr lang="en-US" sz="3600" baseline="-25000" dirty="0">
                          <a:solidFill>
                            <a:schemeClr val="tx1"/>
                          </a:solidFill>
                        </a:rPr>
                        <a:t>2</a:t>
                      </a:r>
                      <a:r>
                        <a:rPr lang="en-US" sz="3600" baseline="0" dirty="0">
                          <a:solidFill>
                            <a:schemeClr val="tx1"/>
                          </a:solidFill>
                        </a:rPr>
                        <a:t>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9" name="Group 10"/>
          <p:cNvGrpSpPr/>
          <p:nvPr/>
        </p:nvGrpSpPr>
        <p:grpSpPr>
          <a:xfrm>
            <a:off x="4648199" y="5257800"/>
            <a:ext cx="609600" cy="685800"/>
            <a:chOff x="7086600" y="4800600"/>
            <a:chExt cx="1219200" cy="1676400"/>
          </a:xfrm>
        </p:grpSpPr>
        <p:pic>
          <p:nvPicPr>
            <p:cNvPr id="10" name="Picture 2"/>
            <p:cNvPicPr>
              <a:picLocks noChangeAspect="1" noChangeArrowheads="1"/>
            </p:cNvPicPr>
            <p:nvPr/>
          </p:nvPicPr>
          <p:blipFill>
            <a:blip r:embed="rId3" cstate="print"/>
            <a:srcRect/>
            <a:stretch>
              <a:fillRect/>
            </a:stretch>
          </p:blipFill>
          <p:spPr bwMode="auto">
            <a:xfrm>
              <a:off x="7086600" y="5410200"/>
              <a:ext cx="381000" cy="9017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7772400" y="5257800"/>
              <a:ext cx="381000" cy="901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620000" y="5562600"/>
              <a:ext cx="381000" cy="901700"/>
            </a:xfrm>
            <a:prstGeom prst="rect">
              <a:avLst/>
            </a:prstGeom>
            <a:noFill/>
            <a:ln w="9525">
              <a:noFill/>
              <a:miter lim="800000"/>
              <a:headEnd/>
              <a:tailEnd/>
            </a:ln>
          </p:spPr>
        </p:pic>
        <p:grpSp>
          <p:nvGrpSpPr>
            <p:cNvPr id="14" name="Group 87"/>
            <p:cNvGrpSpPr>
              <a:grpSpLocks/>
            </p:cNvGrpSpPr>
            <p:nvPr/>
          </p:nvGrpSpPr>
          <p:grpSpPr bwMode="auto">
            <a:xfrm>
              <a:off x="7086600" y="4800600"/>
              <a:ext cx="1219200" cy="1676400"/>
              <a:chOff x="5943600" y="4800600"/>
              <a:chExt cx="1219200" cy="1676400"/>
            </a:xfrm>
          </p:grpSpPr>
          <p:sp>
            <p:nvSpPr>
              <p:cNvPr id="15" name="Parallelogram 14"/>
              <p:cNvSpPr/>
              <p:nvPr/>
            </p:nvSpPr>
            <p:spPr>
              <a:xfrm>
                <a:off x="5943600" y="5562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2"/>
              <p:cNvPicPr>
                <a:picLocks noChangeAspect="1" noChangeArrowheads="1"/>
              </p:cNvPicPr>
              <p:nvPr/>
            </p:nvPicPr>
            <p:blipFill>
              <a:blip r:embed="rId3" cstate="print"/>
              <a:srcRect/>
              <a:stretch>
                <a:fillRect/>
              </a:stretch>
            </p:blipFill>
            <p:spPr bwMode="auto">
              <a:xfrm>
                <a:off x="6019800" y="5562600"/>
                <a:ext cx="381000" cy="90171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6096000" y="5181600"/>
                <a:ext cx="381000" cy="90171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6172200" y="5334000"/>
                <a:ext cx="381000" cy="90171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6400800" y="4953000"/>
                <a:ext cx="381000" cy="901710"/>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6324600" y="5181600"/>
                <a:ext cx="381000" cy="901710"/>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6553200" y="4800600"/>
                <a:ext cx="381000" cy="90171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6248400" y="5486400"/>
                <a:ext cx="381000" cy="901710"/>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6553200" y="5410200"/>
                <a:ext cx="381000" cy="901710"/>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6781800" y="5181600"/>
                <a:ext cx="381000" cy="901710"/>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6781800" y="4800600"/>
                <a:ext cx="381000" cy="901710"/>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6553200" y="5105400"/>
                <a:ext cx="381000" cy="901710"/>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6248400" y="5562600"/>
                <a:ext cx="381000" cy="901710"/>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6096000" y="4876800"/>
                <a:ext cx="381000" cy="901710"/>
              </a:xfrm>
              <a:prstGeom prst="rect">
                <a:avLst/>
              </a:prstGeom>
              <a:noFill/>
              <a:ln w="9525">
                <a:noFill/>
                <a:miter lim="800000"/>
                <a:headEnd/>
                <a:tailEnd/>
              </a:ln>
            </p:spPr>
          </p:pic>
        </p:grpSp>
      </p:grpSp>
      <p:grpSp>
        <p:nvGrpSpPr>
          <p:cNvPr id="29" name="Group 29"/>
          <p:cNvGrpSpPr/>
          <p:nvPr/>
        </p:nvGrpSpPr>
        <p:grpSpPr>
          <a:xfrm>
            <a:off x="5486399" y="5257800"/>
            <a:ext cx="612648" cy="685800"/>
            <a:chOff x="4953000" y="5003360"/>
            <a:chExt cx="1143000" cy="1111259"/>
          </a:xfrm>
        </p:grpSpPr>
        <p:sp>
          <p:nvSpPr>
            <p:cNvPr id="30" name="Parallelogram 29"/>
            <p:cNvSpPr/>
            <p:nvPr/>
          </p:nvSpPr>
          <p:spPr>
            <a:xfrm>
              <a:off x="4953000" y="5181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26"/>
            <p:cNvPicPr>
              <a:picLocks noChangeAspect="1" noChangeArrowheads="1"/>
            </p:cNvPicPr>
            <p:nvPr/>
          </p:nvPicPr>
          <p:blipFill>
            <a:blip r:embed="rId4" cstate="print"/>
            <a:srcRect/>
            <a:stretch>
              <a:fillRect/>
            </a:stretch>
          </p:blipFill>
          <p:spPr bwMode="auto">
            <a:xfrm rot="21187578">
              <a:off x="4979886" y="5612960"/>
              <a:ext cx="871699" cy="501659"/>
            </a:xfrm>
            <a:prstGeom prst="rect">
              <a:avLst/>
            </a:prstGeom>
            <a:noFill/>
            <a:ln w="9525">
              <a:noFill/>
              <a:miter lim="800000"/>
              <a:headEnd/>
              <a:tailEnd/>
            </a:ln>
          </p:spPr>
        </p:pic>
        <p:pic>
          <p:nvPicPr>
            <p:cNvPr id="32" name="Picture 26"/>
            <p:cNvPicPr>
              <a:picLocks noChangeAspect="1" noChangeArrowheads="1"/>
            </p:cNvPicPr>
            <p:nvPr/>
          </p:nvPicPr>
          <p:blipFill>
            <a:blip r:embed="rId4" cstate="print"/>
            <a:srcRect/>
            <a:stretch>
              <a:fillRect/>
            </a:stretch>
          </p:blipFill>
          <p:spPr bwMode="auto">
            <a:xfrm rot="21187578">
              <a:off x="5056087" y="5308160"/>
              <a:ext cx="871699" cy="501659"/>
            </a:xfrm>
            <a:prstGeom prst="rect">
              <a:avLst/>
            </a:prstGeom>
            <a:noFill/>
            <a:ln w="9525">
              <a:noFill/>
              <a:miter lim="800000"/>
              <a:headEnd/>
              <a:tailEnd/>
            </a:ln>
          </p:spPr>
        </p:pic>
        <p:pic>
          <p:nvPicPr>
            <p:cNvPr id="33" name="Picture 26"/>
            <p:cNvPicPr>
              <a:picLocks noChangeAspect="1" noChangeArrowheads="1"/>
            </p:cNvPicPr>
            <p:nvPr/>
          </p:nvPicPr>
          <p:blipFill>
            <a:blip r:embed="rId4" cstate="print"/>
            <a:srcRect/>
            <a:stretch>
              <a:fillRect/>
            </a:stretch>
          </p:blipFill>
          <p:spPr bwMode="auto">
            <a:xfrm rot="21187578">
              <a:off x="5132287" y="5003360"/>
              <a:ext cx="871699" cy="501659"/>
            </a:xfrm>
            <a:prstGeom prst="rect">
              <a:avLst/>
            </a:prstGeom>
            <a:noFill/>
            <a:ln w="9525">
              <a:noFill/>
              <a:miter lim="800000"/>
              <a:headEnd/>
              <a:tailEnd/>
            </a:ln>
          </p:spPr>
        </p:pic>
      </p:grpSp>
      <p:cxnSp>
        <p:nvCxnSpPr>
          <p:cNvPr id="34" name="Straight Arrow Connector 33"/>
          <p:cNvCxnSpPr/>
          <p:nvPr/>
        </p:nvCxnSpPr>
        <p:spPr bwMode="auto">
          <a:xfrm>
            <a:off x="5333999" y="5562600"/>
            <a:ext cx="228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5" name="Rectangle 34"/>
          <p:cNvSpPr/>
          <p:nvPr/>
        </p:nvSpPr>
        <p:spPr bwMode="auto">
          <a:xfrm>
            <a:off x="1828799" y="1447800"/>
            <a:ext cx="20574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6" name="Rectangle 35"/>
          <p:cNvSpPr/>
          <p:nvPr/>
        </p:nvSpPr>
        <p:spPr bwMode="auto">
          <a:xfrm>
            <a:off x="4267199" y="1447800"/>
            <a:ext cx="22098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pic>
        <p:nvPicPr>
          <p:cNvPr id="37" name="Picture 2"/>
          <p:cNvPicPr preferRelativeResize="0">
            <a:picLocks noChangeArrowheads="1"/>
          </p:cNvPicPr>
          <p:nvPr/>
        </p:nvPicPr>
        <p:blipFill>
          <a:blip r:embed="rId5" cstate="print"/>
          <a:srcRect/>
          <a:stretch>
            <a:fillRect/>
          </a:stretch>
        </p:blipFill>
        <p:spPr bwMode="auto">
          <a:xfrm>
            <a:off x="2362200" y="5181600"/>
            <a:ext cx="1066800" cy="914400"/>
          </a:xfrm>
          <a:prstGeom prst="rect">
            <a:avLst/>
          </a:prstGeom>
          <a:noFill/>
          <a:ln w="9525">
            <a:noFill/>
            <a:miter lim="800000"/>
            <a:headEnd/>
            <a:tailEnd/>
          </a:ln>
        </p:spPr>
      </p:pic>
    </p:spTree>
    <p:extLst>
      <p:ext uri="{BB962C8B-B14F-4D97-AF65-F5344CB8AC3E}">
        <p14:creationId xmlns:p14="http://schemas.microsoft.com/office/powerpoint/2010/main" val="1494883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3581</TotalTime>
  <Words>4152</Words>
  <Application>Microsoft Office PowerPoint</Application>
  <PresentationFormat>Widescreen</PresentationFormat>
  <Paragraphs>504</Paragraphs>
  <Slides>40</Slides>
  <Notes>35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Angsana New</vt:lpstr>
      <vt:lpstr>Arial</vt:lpstr>
      <vt:lpstr>Calibri</vt:lpstr>
      <vt:lpstr>Calibri Light</vt:lpstr>
      <vt:lpstr>Corbel</vt:lpstr>
      <vt:lpstr>Cordia New</vt:lpstr>
      <vt:lpstr>ITC Avant Garde Gothic</vt:lpstr>
      <vt:lpstr>Times New Roman</vt:lpstr>
      <vt:lpstr>Wingdings</vt:lpstr>
      <vt:lpstr>Office Theme</vt:lpstr>
      <vt:lpstr>Equation</vt:lpstr>
      <vt:lpstr>Bangladesh Climate-Resilient Ecosystem Curriculum (BACUM)</vt:lpstr>
      <vt:lpstr>Module 3: Forest Carbon Measurement and Monitoring </vt:lpstr>
      <vt:lpstr>Forest Carbon Measurement and Monitoring (FCMM) </vt:lpstr>
      <vt:lpstr>Acknowledgements</vt:lpstr>
      <vt:lpstr>Learning Objectives</vt:lpstr>
      <vt:lpstr>Why are Carbon Measurement and Monitoring Important?</vt:lpstr>
      <vt:lpstr>Importance of Terrestrial Carbon Measurement and Monitoring</vt:lpstr>
      <vt:lpstr>Carbon Accounting for Land Use Change</vt:lpstr>
      <vt:lpstr>Carbon Emission Calculation</vt:lpstr>
      <vt:lpstr>Methods and Framework for  Terrestrial Carbon Measurement and Monitoring</vt:lpstr>
      <vt:lpstr>Field Measurements or Inventories</vt:lpstr>
      <vt:lpstr>Field Sampling Framework</vt:lpstr>
      <vt:lpstr>Which Pools to Measure? </vt:lpstr>
      <vt:lpstr>Measurement Methods for Above-ground Biomass</vt:lpstr>
      <vt:lpstr> Destructive Harvest Methods</vt:lpstr>
      <vt:lpstr> Non-destructive or Allometric Methods</vt:lpstr>
      <vt:lpstr>Allometric Equations Used to Estimate Stock</vt:lpstr>
      <vt:lpstr>Examples of an Allometric Relationship for Above- Ground Biomass</vt:lpstr>
      <vt:lpstr>Examples of Default Equations for Above-ground Biomass </vt:lpstr>
      <vt:lpstr>Common Types of Conversion Equations Applied  for Forest Carbon Measurement</vt:lpstr>
      <vt:lpstr>Class Exercise 1.  Pre-class Assigned Reading</vt:lpstr>
      <vt:lpstr>Class Exercise  Pre-class assigned reading</vt:lpstr>
      <vt:lpstr>What is Remote Sensing (RS)</vt:lpstr>
      <vt:lpstr>How does Remote Sensing Work?</vt:lpstr>
      <vt:lpstr>Remote Sensing: What Can RS Do?</vt:lpstr>
      <vt:lpstr>Applications of RS in Estimating Land Use/Land Cover Change</vt:lpstr>
      <vt:lpstr>Applications of RS in Estimating Land Use/Land Cover Change</vt:lpstr>
      <vt:lpstr>Applications of RS in Estimating Carbon Density and Changes in Density</vt:lpstr>
      <vt:lpstr>Applications of RS in Estimating Carbon Density and Changes in Density</vt:lpstr>
      <vt:lpstr>Applications of RS in Estimating Non-biomass Pools</vt:lpstr>
      <vt:lpstr>Models</vt:lpstr>
      <vt:lpstr>Models</vt:lpstr>
      <vt:lpstr>Comparison of Methods for Terrestrial Carbon Measurement</vt:lpstr>
      <vt:lpstr>Comparison of Methods for Terrestrial Carbon Measurement</vt:lpstr>
      <vt:lpstr>Comparison of Methods for Terrestrial Carbon Measurement</vt:lpstr>
      <vt:lpstr>Integration of Methods for Terrestrial Carbon Measurement</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480</cp:revision>
  <dcterms:created xsi:type="dcterms:W3CDTF">2016-05-20T10:07:21Z</dcterms:created>
  <dcterms:modified xsi:type="dcterms:W3CDTF">2017-01-23T08:02:38Z</dcterms:modified>
</cp:coreProperties>
</file>