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7" r:id="rId2"/>
    <p:sldId id="767" r:id="rId3"/>
    <p:sldId id="866" r:id="rId4"/>
    <p:sldId id="888" r:id="rId5"/>
    <p:sldId id="868" r:id="rId6"/>
    <p:sldId id="869" r:id="rId7"/>
    <p:sldId id="870" r:id="rId8"/>
    <p:sldId id="871" r:id="rId9"/>
    <p:sldId id="872" r:id="rId10"/>
    <p:sldId id="873" r:id="rId11"/>
    <p:sldId id="874" r:id="rId12"/>
    <p:sldId id="875" r:id="rId13"/>
    <p:sldId id="876" r:id="rId14"/>
    <p:sldId id="877" r:id="rId15"/>
    <p:sldId id="878" r:id="rId16"/>
    <p:sldId id="879" r:id="rId17"/>
    <p:sldId id="880" r:id="rId18"/>
    <p:sldId id="881" r:id="rId19"/>
    <p:sldId id="882" r:id="rId20"/>
    <p:sldId id="883" r:id="rId21"/>
    <p:sldId id="884" r:id="rId22"/>
    <p:sldId id="885" r:id="rId23"/>
    <p:sldId id="886" r:id="rId24"/>
    <p:sldId id="8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33" autoAdjust="0"/>
    <p:restoredTop sz="70736" autoAdjust="0"/>
  </p:normalViewPr>
  <p:slideViewPr>
    <p:cSldViewPr snapToGrid="0">
      <p:cViewPr varScale="1">
        <p:scale>
          <a:sx n="52" d="100"/>
          <a:sy n="52" d="100"/>
        </p:scale>
        <p:origin x="1224" y="78"/>
      </p:cViewPr>
      <p:guideLst/>
    </p:cSldViewPr>
  </p:slideViewPr>
  <p:outlineViewPr>
    <p:cViewPr>
      <p:scale>
        <a:sx n="33" d="100"/>
        <a:sy n="33" d="100"/>
      </p:scale>
      <p:origin x="0" y="-48"/>
    </p:cViewPr>
  </p:outlineViewPr>
  <p:notesTextViewPr>
    <p:cViewPr>
      <p:scale>
        <a:sx n="1" d="1"/>
        <a:sy n="1" d="1"/>
      </p:scale>
      <p:origin x="0" y="0"/>
    </p:cViewPr>
  </p:notesTextViewPr>
  <p:notesViewPr>
    <p:cSldViewPr snapToGrid="0">
      <p:cViewPr varScale="1">
        <p:scale>
          <a:sx n="54" d="100"/>
          <a:sy n="54" d="100"/>
        </p:scale>
        <p:origin x="282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n-US"/>
            </a:pPr>
            <a:r>
              <a:rPr lang="en-US" dirty="0"/>
              <a:t>Carbon stock</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Carbon stock (million tonnes)</c:v>
                </c:pt>
              </c:strCache>
            </c:strRef>
          </c:tx>
          <c:dLbls>
            <c:spPr>
              <a:noFill/>
              <a:ln>
                <a:noFill/>
              </a:ln>
              <a:effectLst/>
            </c:sp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Sheet1!$A$2:$A$7</c:f>
              <c:strCache>
                <c:ptCount val="6"/>
                <c:pt idx="0">
                  <c:v>Africa</c:v>
                </c:pt>
                <c:pt idx="1">
                  <c:v>Asia</c:v>
                </c:pt>
                <c:pt idx="2">
                  <c:v>Europe</c:v>
                </c:pt>
                <c:pt idx="3">
                  <c:v>N &amp; C America</c:v>
                </c:pt>
                <c:pt idx="4">
                  <c:v>S America</c:v>
                </c:pt>
                <c:pt idx="5">
                  <c:v>Oceania</c:v>
                </c:pt>
              </c:strCache>
            </c:strRef>
          </c:cat>
          <c:val>
            <c:numRef>
              <c:f>Sheet1!$B$2:$B$7</c:f>
              <c:numCache>
                <c:formatCode>General</c:formatCode>
                <c:ptCount val="6"/>
                <c:pt idx="0">
                  <c:v>98242</c:v>
                </c:pt>
                <c:pt idx="1">
                  <c:v>74453</c:v>
                </c:pt>
                <c:pt idx="2">
                  <c:v>162583</c:v>
                </c:pt>
                <c:pt idx="3">
                  <c:v>107747</c:v>
                </c:pt>
                <c:pt idx="4">
                  <c:v>187654</c:v>
                </c:pt>
                <c:pt idx="5">
                  <c:v>21692</c:v>
                </c:pt>
              </c:numCache>
            </c:numRef>
          </c:val>
          <c:extLst xmlns:c16r2="http://schemas.microsoft.com/office/drawing/2015/06/chart">
            <c:ext xmlns:c16="http://schemas.microsoft.com/office/drawing/2014/chart" uri="{C3380CC4-5D6E-409C-BE32-E72D297353CC}">
              <c16:uniqueId val="{00000000-D300-4ACF-9425-632B397636E7}"/>
            </c:ext>
          </c:extLst>
        </c:ser>
        <c:dLbls>
          <c:showLegendKey val="0"/>
          <c:showVal val="0"/>
          <c:showCatName val="0"/>
          <c:showSerName val="0"/>
          <c:showPercent val="1"/>
          <c:showBubbleSize val="0"/>
          <c:showLeaderLines val="0"/>
        </c:dLbls>
      </c:pie3DChart>
    </c:plotArea>
    <c:legend>
      <c:legendPos val="r"/>
      <c:overlay val="0"/>
      <c:txPr>
        <a:bodyPr/>
        <a:lstStyle/>
        <a:p>
          <a:pPr>
            <a:defRPr lang="en-US"/>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n-US"/>
            </a:pPr>
            <a:r>
              <a:rPr lang="en-US" dirty="0"/>
              <a:t>Carbon stock </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Carbon stock (million tonnes)</c:v>
                </c:pt>
              </c:strCache>
            </c:strRef>
          </c:tx>
          <c:dLbls>
            <c:spPr>
              <a:noFill/>
              <a:ln>
                <a:noFill/>
              </a:ln>
              <a:effectLst/>
            </c:sp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Sheet1!$A$2:$A$7</c:f>
              <c:strCache>
                <c:ptCount val="6"/>
                <c:pt idx="0">
                  <c:v>Africa</c:v>
                </c:pt>
                <c:pt idx="1">
                  <c:v>Asia</c:v>
                </c:pt>
                <c:pt idx="2">
                  <c:v>Europe</c:v>
                </c:pt>
                <c:pt idx="3">
                  <c:v>N &amp; C America</c:v>
                </c:pt>
                <c:pt idx="4">
                  <c:v>S America</c:v>
                </c:pt>
                <c:pt idx="5">
                  <c:v>Oceania</c:v>
                </c:pt>
              </c:strCache>
            </c:strRef>
          </c:cat>
          <c:val>
            <c:numRef>
              <c:f>Sheet1!$B$2:$B$7</c:f>
              <c:numCache>
                <c:formatCode>General</c:formatCode>
                <c:ptCount val="6"/>
                <c:pt idx="0">
                  <c:v>55859</c:v>
                </c:pt>
                <c:pt idx="1">
                  <c:v>35689</c:v>
                </c:pt>
                <c:pt idx="2">
                  <c:v>45010</c:v>
                </c:pt>
                <c:pt idx="3">
                  <c:v>39594</c:v>
                </c:pt>
                <c:pt idx="4">
                  <c:v>102190</c:v>
                </c:pt>
                <c:pt idx="5">
                  <c:v>10480</c:v>
                </c:pt>
              </c:numCache>
            </c:numRef>
          </c:val>
          <c:extLst xmlns:c16r2="http://schemas.microsoft.com/office/drawing/2015/06/chart">
            <c:ext xmlns:c16="http://schemas.microsoft.com/office/drawing/2014/chart" uri="{C3380CC4-5D6E-409C-BE32-E72D297353CC}">
              <c16:uniqueId val="{00000000-8A72-4D33-93AA-1AB1DE3890C7}"/>
            </c:ext>
          </c:extLst>
        </c:ser>
        <c:ser>
          <c:idx val="1"/>
          <c:order val="1"/>
          <c:tx>
            <c:strRef>
              <c:f>Sheet1!$C$1</c:f>
              <c:strCache>
                <c:ptCount val="1"/>
                <c:pt idx="0">
                  <c:v>Column1</c:v>
                </c:pt>
              </c:strCache>
            </c:strRef>
          </c:tx>
          <c:dLbls>
            <c:spPr>
              <a:noFill/>
              <a:ln>
                <a:noFill/>
              </a:ln>
              <a:effectLst/>
            </c:sp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Sheet1!$A$2:$A$7</c:f>
              <c:strCache>
                <c:ptCount val="6"/>
                <c:pt idx="0">
                  <c:v>Africa</c:v>
                </c:pt>
                <c:pt idx="1">
                  <c:v>Asia</c:v>
                </c:pt>
                <c:pt idx="2">
                  <c:v>Europe</c:v>
                </c:pt>
                <c:pt idx="3">
                  <c:v>N &amp; C America</c:v>
                </c:pt>
                <c:pt idx="4">
                  <c:v>S America</c:v>
                </c:pt>
                <c:pt idx="5">
                  <c:v>Oceania</c:v>
                </c:pt>
              </c:strCache>
            </c:strRef>
          </c:cat>
          <c:val>
            <c:numRef>
              <c:f>Sheet1!$C$2:$C$7</c:f>
              <c:numCache>
                <c:formatCode>General</c:formatCode>
                <c:ptCount val="6"/>
              </c:numCache>
            </c:numRef>
          </c:val>
          <c:extLst xmlns:c16r2="http://schemas.microsoft.com/office/drawing/2015/06/chart">
            <c:ext xmlns:c16="http://schemas.microsoft.com/office/drawing/2014/chart" uri="{C3380CC4-5D6E-409C-BE32-E72D297353CC}">
              <c16:uniqueId val="{00000001-8A72-4D33-93AA-1AB1DE3890C7}"/>
            </c:ext>
          </c:extLst>
        </c:ser>
        <c:dLbls>
          <c:showLegendKey val="0"/>
          <c:showVal val="0"/>
          <c:showCatName val="0"/>
          <c:showSerName val="0"/>
          <c:showPercent val="1"/>
          <c:showBubbleSize val="0"/>
          <c:showLeaderLines val="0"/>
        </c:dLbls>
      </c:pie3DChart>
    </c:plotArea>
    <c:legend>
      <c:legendPos val="r"/>
      <c:overlay val="0"/>
      <c:txPr>
        <a:bodyPr/>
        <a:lstStyle/>
        <a:p>
          <a:pPr>
            <a:defRPr lang="en-US"/>
          </a:pPr>
          <a:endParaRPr lang="en-US"/>
        </a:p>
      </c:txPr>
    </c:legend>
    <c:plotVisOnly val="1"/>
    <c:dispBlanksAs val="gap"/>
    <c:showDLblsOverMax val="0"/>
  </c:chart>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B4E34-0737-4005-A282-A301D861A543}"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C63BA-FD1A-4882-8BB0-8C8D1EBA163D}" type="slidenum">
              <a:rPr lang="en-US" smtClean="0"/>
              <a:t>‹#›</a:t>
            </a:fld>
            <a:endParaRPr lang="en-US"/>
          </a:p>
        </p:txBody>
      </p:sp>
    </p:spTree>
    <p:extLst>
      <p:ext uri="{BB962C8B-B14F-4D97-AF65-F5344CB8AC3E}">
        <p14:creationId xmlns:p14="http://schemas.microsoft.com/office/powerpoint/2010/main" val="736075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grida.no/publications/rr/natural-fix/page/3724.asp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C63BA-FD1A-4882-8BB0-8C8D1EBA163D}" type="slidenum">
              <a:rPr lang="en-US" smtClean="0"/>
              <a:t>2</a:t>
            </a:fld>
            <a:endParaRPr lang="en-US" dirty="0"/>
          </a:p>
        </p:txBody>
      </p:sp>
    </p:spTree>
    <p:extLst>
      <p:ext uri="{BB962C8B-B14F-4D97-AF65-F5344CB8AC3E}">
        <p14:creationId xmlns:p14="http://schemas.microsoft.com/office/powerpoint/2010/main" val="3356676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a:t>
            </a:r>
            <a:r>
              <a:rPr lang="en-US" b="1" baseline="0" dirty="0"/>
              <a:t> MESSAGES</a:t>
            </a:r>
            <a:r>
              <a:rPr lang="en-US" baseline="0" dirty="0"/>
              <a:t>: </a:t>
            </a:r>
          </a:p>
          <a:p>
            <a:endParaRPr lang="en-US" b="1" dirty="0"/>
          </a:p>
          <a:p>
            <a:r>
              <a:rPr lang="en-US" b="1" dirty="0"/>
              <a:t>Steps:</a:t>
            </a:r>
          </a:p>
          <a:p>
            <a:r>
              <a:rPr lang="en-US" dirty="0"/>
              <a:t>1. Let students explore the given website for about 25 </a:t>
            </a:r>
            <a:r>
              <a:rPr lang="en-US" dirty="0" err="1"/>
              <a:t>mins</a:t>
            </a:r>
            <a:r>
              <a:rPr lang="en-US" dirty="0"/>
              <a:t> ( if no web access in</a:t>
            </a:r>
            <a:r>
              <a:rPr lang="en-US" baseline="0" dirty="0"/>
              <a:t> the classroom print out the biome carbon stock tables as handouts for the students instead)</a:t>
            </a:r>
            <a:endParaRPr lang="en-US" dirty="0"/>
          </a:p>
          <a:p>
            <a:r>
              <a:rPr lang="en-US" dirty="0"/>
              <a:t>2. Let students answer the questions</a:t>
            </a:r>
            <a:r>
              <a:rPr lang="en-US" baseline="0" dirty="0"/>
              <a:t> and</a:t>
            </a:r>
            <a:r>
              <a:rPr lang="en-US" dirty="0"/>
              <a:t>  share their answers to the class and discuss for about 10 </a:t>
            </a:r>
            <a:r>
              <a:rPr lang="en-US" dirty="0" err="1"/>
              <a:t>mins</a:t>
            </a:r>
            <a:endParaRPr lang="en-US" dirty="0"/>
          </a:p>
          <a:p>
            <a:r>
              <a:rPr lang="en-US" baseline="0" dirty="0"/>
              <a:t>     - </a:t>
            </a:r>
            <a:r>
              <a:rPr lang="en-US" dirty="0"/>
              <a:t>Tropical and sub-tropical</a:t>
            </a:r>
            <a:r>
              <a:rPr lang="en-US" baseline="0" dirty="0"/>
              <a:t> forest </a:t>
            </a:r>
            <a:r>
              <a:rPr lang="en-US" dirty="0"/>
              <a:t>stores</a:t>
            </a:r>
            <a:r>
              <a:rPr lang="en-US" baseline="0" dirty="0"/>
              <a:t> greatest carbon and its carbon is stored mainly in aboveground vegetation.</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     - </a:t>
            </a:r>
            <a:r>
              <a:rPr lang="en-US" baseline="0" dirty="0"/>
              <a:t>Boreal</a:t>
            </a:r>
            <a:r>
              <a:rPr lang="en-US" dirty="0"/>
              <a:t> forest stores</a:t>
            </a:r>
            <a:r>
              <a:rPr lang="en-US" baseline="0" dirty="0"/>
              <a:t> second greatest carbon and its carbon is stored mainly in soil and litter.</a:t>
            </a:r>
            <a:endParaRPr lang="en-US" dirty="0"/>
          </a:p>
          <a:p>
            <a:endParaRPr lang="en-US" dirty="0"/>
          </a:p>
          <a:p>
            <a:r>
              <a:rPr lang="en-US" b="1" dirty="0"/>
              <a:t>Reference:</a:t>
            </a:r>
          </a:p>
          <a:p>
            <a:r>
              <a:rPr lang="en-US" dirty="0"/>
              <a:t>Website</a:t>
            </a:r>
            <a:r>
              <a:rPr lang="en-US" baseline="0" dirty="0"/>
              <a:t> for biome map </a:t>
            </a:r>
            <a:r>
              <a:rPr lang="en-US" dirty="0"/>
              <a:t>is </a:t>
            </a:r>
            <a:r>
              <a:rPr lang="en-US" sz="1200" b="0" i="0" kern="1200" dirty="0">
                <a:solidFill>
                  <a:schemeClr val="tx1"/>
                </a:solidFill>
                <a:effectLst/>
                <a:latin typeface="+mn-lt"/>
                <a:ea typeface="+mn-ea"/>
                <a:cs typeface="+mn-cs"/>
              </a:rPr>
              <a:t>www.grida.no/graphicslib/detail/</a:t>
            </a:r>
            <a:r>
              <a:rPr lang="en-US" sz="1200" b="1" i="0" kern="1200" dirty="0">
                <a:solidFill>
                  <a:schemeClr val="tx1"/>
                </a:solidFill>
                <a:effectLst/>
                <a:latin typeface="+mn-lt"/>
                <a:ea typeface="+mn-ea"/>
                <a:cs typeface="+mn-cs"/>
              </a:rPr>
              <a:t>carbon</a:t>
            </a: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stored-by-biome</a:t>
            </a:r>
            <a:r>
              <a:rPr lang="en-US" sz="1200" b="0" i="0" kern="1200" dirty="0">
                <a:solidFill>
                  <a:schemeClr val="tx1"/>
                </a:solidFill>
                <a:effectLst/>
                <a:latin typeface="+mn-lt"/>
                <a:ea typeface="+mn-ea"/>
                <a:cs typeface="+mn-cs"/>
              </a:rPr>
              <a:t>_9082</a:t>
            </a:r>
          </a:p>
          <a:p>
            <a:endParaRPr lang="en-US" sz="1200" b="0" i="0" kern="1200" dirty="0">
              <a:solidFill>
                <a:schemeClr val="tx1"/>
              </a:solidFill>
              <a:effectLst/>
              <a:latin typeface="+mn-lt"/>
              <a:ea typeface="+mn-ea"/>
              <a:cs typeface="+mn-cs"/>
            </a:endParaRPr>
          </a:p>
          <a:p>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12</a:t>
            </a:fld>
            <a:endParaRPr lang="th-TH"/>
          </a:p>
        </p:txBody>
      </p:sp>
    </p:spTree>
    <p:extLst>
      <p:ext uri="{BB962C8B-B14F-4D97-AF65-F5344CB8AC3E}">
        <p14:creationId xmlns:p14="http://schemas.microsoft.com/office/powerpoint/2010/main" val="652716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tx1"/>
                </a:solidFill>
                <a:latin typeface="+mn-lt"/>
                <a:ea typeface="+mn-ea"/>
                <a:cs typeface="+mn-cs"/>
              </a:rPr>
              <a:t>KEY MESSAGES</a:t>
            </a:r>
            <a:r>
              <a:rPr lang="en-US" sz="1800" b="0" i="0" kern="1200" dirty="0">
                <a:solidFill>
                  <a:schemeClr val="tx1"/>
                </a:solidFill>
                <a:latin typeface="+mn-lt"/>
                <a:ea typeface="+mn-ea"/>
                <a:cs typeface="+mn-cs"/>
              </a:rPr>
              <a:t>:</a:t>
            </a:r>
            <a:r>
              <a:rPr lang="en-US" sz="1800" b="0" i="0" kern="1200" baseline="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latin typeface="+mn-lt"/>
                <a:ea typeface="+mn-ea"/>
                <a:cs typeface="+mn-cs"/>
              </a:rPr>
              <a:t>Terrestrial ecosystems store almost three times as much carbon as is stored</a:t>
            </a:r>
            <a:r>
              <a:rPr lang="en-US" sz="1800" b="0" i="0" kern="1200" baseline="0" dirty="0">
                <a:solidFill>
                  <a:schemeClr val="tx1"/>
                </a:solidFill>
                <a:latin typeface="+mn-lt"/>
                <a:ea typeface="+mn-ea"/>
                <a:cs typeface="+mn-cs"/>
              </a:rPr>
              <a:t> </a:t>
            </a:r>
            <a:r>
              <a:rPr lang="en-US" sz="1800" b="0" i="0" kern="1200" dirty="0">
                <a:solidFill>
                  <a:schemeClr val="tx1"/>
                </a:solidFill>
                <a:latin typeface="+mn-lt"/>
                <a:ea typeface="+mn-ea"/>
                <a:cs typeface="+mn-cs"/>
              </a:rPr>
              <a:t>in the atmosphere.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tx1"/>
                </a:solidFill>
                <a:latin typeface="+mn-lt"/>
                <a:ea typeface="+mn-ea"/>
                <a:cs typeface="+mn-cs"/>
              </a:rPr>
              <a:t>Notes: </a:t>
            </a:r>
            <a:r>
              <a:rPr lang="en-US" sz="1800" b="0" i="0" kern="1200" dirty="0">
                <a:solidFill>
                  <a:schemeClr val="tx1"/>
                </a:solidFill>
                <a:latin typeface="+mn-lt"/>
                <a:ea typeface="+mn-ea"/>
                <a:cs typeface="+mn-cs"/>
              </a:rPr>
              <a:t>Tropical and boreal forests represent the largest stores,</a:t>
            </a:r>
            <a:r>
              <a:rPr lang="en-US" sz="1800" b="0" dirty="0"/>
              <a:t> almost 550 and 384 Gt respectively. Deserts and </a:t>
            </a:r>
            <a:r>
              <a:rPr lang="en-US" sz="1800" dirty="0"/>
              <a:t>dry </a:t>
            </a:r>
            <a:r>
              <a:rPr lang="en-US" sz="1800" dirty="0" err="1"/>
              <a:t>shrublands</a:t>
            </a:r>
            <a:r>
              <a:rPr lang="en-US" sz="1800" dirty="0"/>
              <a:t> have very little aboveground biomass but are significant soil carbon reservoirs and cover very large areas. The tundra biome covers the smallest area, but has the highest density of carbon storage.</a:t>
            </a:r>
          </a:p>
          <a:p>
            <a:endParaRPr lang="en-US" sz="1800" dirty="0"/>
          </a:p>
          <a:p>
            <a:r>
              <a:rPr lang="en-US" sz="1800" dirty="0"/>
              <a:t>You</a:t>
            </a:r>
            <a:r>
              <a:rPr lang="en-US" sz="1800" baseline="0" dirty="0"/>
              <a:t> can discuss with or ask your students where you expect the highest biomass carbon storage and where the highest soil pool storage and why for each- see what they think are the important drivers of storage and where the largest pools are found  answers are on the next slide</a:t>
            </a:r>
          </a:p>
          <a:p>
            <a:endParaRPr lang="en-US" sz="18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latin typeface="Arial" pitchFamily="34" charset="0"/>
                <a:cs typeface="Arial" pitchFamily="34" charset="0"/>
              </a:rPr>
              <a:t>Map</a:t>
            </a:r>
            <a:r>
              <a:rPr lang="en-US" sz="1800" b="1" baseline="0" dirty="0">
                <a:latin typeface="Arial" pitchFamily="34" charset="0"/>
                <a:cs typeface="Arial" pitchFamily="34" charset="0"/>
              </a:rPr>
              <a:t> </a:t>
            </a:r>
            <a:r>
              <a:rPr lang="en-US" sz="1800" b="1" dirty="0">
                <a:latin typeface="Arial" pitchFamily="34" charset="0"/>
                <a:cs typeface="Arial" pitchFamily="34" charset="0"/>
              </a:rPr>
              <a:t>Source: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pitchFamily="34" charset="0"/>
                <a:cs typeface="Arial" pitchFamily="34" charset="0"/>
                <a:hlinkClick r:id="rId3"/>
              </a:rPr>
              <a:t>http://www.grida.no/publications/rr/natural-fix/page/3724.aspx</a:t>
            </a:r>
            <a:endParaRPr lang="en-US" sz="1800" dirty="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dirty="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th-TH" sz="1800" dirty="0">
              <a:latin typeface="Arial" pitchFamily="34" charset="0"/>
            </a:endParaRPr>
          </a:p>
        </p:txBody>
      </p:sp>
      <p:sp>
        <p:nvSpPr>
          <p:cNvPr id="4" name="Slide Number Placeholder 3"/>
          <p:cNvSpPr>
            <a:spLocks noGrp="1"/>
          </p:cNvSpPr>
          <p:nvPr>
            <p:ph type="sldNum" sz="quarter" idx="10"/>
          </p:nvPr>
        </p:nvSpPr>
        <p:spPr/>
        <p:txBody>
          <a:bodyPr/>
          <a:lstStyle/>
          <a:p>
            <a:fld id="{AB855FD3-F77A-4994-B94E-5B9E43D636C5}" type="slidenum">
              <a:rPr lang="th-TH" smtClean="0"/>
              <a:pPr/>
              <a:t>13</a:t>
            </a:fld>
            <a:endParaRPr lang="th-TH"/>
          </a:p>
        </p:txBody>
      </p:sp>
    </p:spTree>
    <p:extLst>
      <p:ext uri="{BB962C8B-B14F-4D97-AF65-F5344CB8AC3E}">
        <p14:creationId xmlns:p14="http://schemas.microsoft.com/office/powerpoint/2010/main" val="1179036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KEY MESSAGES: </a:t>
            </a:r>
          </a:p>
          <a:p>
            <a:r>
              <a:rPr lang="en-US" baseline="0" dirty="0"/>
              <a:t>Different forest types / biomes store different amounts of carbon and whether carbon is in the vegetation or soil depends on the type / biome.</a:t>
            </a:r>
          </a:p>
          <a:p>
            <a:endParaRPr lang="en-US" baseline="0" dirty="0"/>
          </a:p>
          <a:p>
            <a:r>
              <a:rPr lang="en-US" b="1" baseline="0" dirty="0"/>
              <a:t>Notes:</a:t>
            </a:r>
          </a:p>
          <a:p>
            <a:r>
              <a:rPr lang="en-US" baseline="0" dirty="0"/>
              <a:t>- </a:t>
            </a:r>
            <a:r>
              <a:rPr lang="en-US" dirty="0"/>
              <a:t>Tropical forest stores</a:t>
            </a:r>
            <a:r>
              <a:rPr lang="en-US" baseline="0" dirty="0"/>
              <a:t> greatest carbon and its carbon is stored mainly in aboveground vegetation.</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 - </a:t>
            </a:r>
            <a:r>
              <a:rPr lang="en-US" baseline="0" dirty="0"/>
              <a:t>Boreal</a:t>
            </a:r>
            <a:r>
              <a:rPr lang="en-US" dirty="0"/>
              <a:t> forest stores</a:t>
            </a:r>
            <a:r>
              <a:rPr lang="en-US" baseline="0" dirty="0"/>
              <a:t> second greatest carbon and its carbon is stored mainly in soil.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a:t>
            </a:r>
            <a:r>
              <a:rPr lang="en-US" baseline="0" dirty="0" err="1"/>
              <a:t>Peatlands</a:t>
            </a:r>
            <a:r>
              <a:rPr lang="en-US" baseline="0" dirty="0"/>
              <a:t> also store huge amounts of carbon and are not well studied.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l-NL" b="1" dirty="0"/>
              <a:t>Chart</a:t>
            </a:r>
            <a:r>
              <a:rPr lang="nl-NL" b="1" baseline="0" dirty="0"/>
              <a:t> source: </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a:t>Trumper, K., Bertzky, M., Dickson, B., van der Heijden, G.,</a:t>
            </a:r>
            <a:r>
              <a:rPr lang="en-US" dirty="0"/>
              <a:t>Jenkins, M., Manning, P. June 2009. The Natural Fix? The Role of Ecosystems in Climate Mitigation. A UNEP Rapid Response Assessment. </a:t>
            </a:r>
            <a:r>
              <a:rPr lang="fr-FR" dirty="0"/>
              <a:t>United Nations </a:t>
            </a:r>
            <a:r>
              <a:rPr lang="en-US" dirty="0"/>
              <a:t>Environment</a:t>
            </a:r>
            <a:r>
              <a:rPr lang="fr-FR" dirty="0"/>
              <a:t> Programme, UNEPWCMC, </a:t>
            </a:r>
            <a:r>
              <a:rPr lang="en-US" dirty="0"/>
              <a:t>Cambridge.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Image</a:t>
            </a:r>
            <a:r>
              <a:rPr lang="en-US" b="1" baseline="0" dirty="0"/>
              <a:t> Source: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a:t>
            </a:r>
            <a:r>
              <a:rPr lang="en-US" dirty="0" err="1"/>
              <a:t>www.grida.no</a:t>
            </a:r>
            <a:r>
              <a:rPr lang="en-US" dirty="0"/>
              <a:t>/</a:t>
            </a:r>
            <a:r>
              <a:rPr lang="en-US" dirty="0" err="1"/>
              <a:t>graphic.aspx?f</a:t>
            </a:r>
            <a:r>
              <a:rPr lang="en-US" dirty="0"/>
              <a:t>=series/</a:t>
            </a:r>
            <a:r>
              <a:rPr lang="en-US" dirty="0" err="1"/>
              <a:t>rr</a:t>
            </a:r>
            <a:r>
              <a:rPr lang="en-US" dirty="0"/>
              <a:t>-the-natural-fix/figure16.jpg</a:t>
            </a:r>
          </a:p>
          <a:p>
            <a:pPr marL="0" marR="0" indent="0" algn="l" defTabSz="914400" rtl="0" eaLnBrk="1" fontAlgn="auto" latinLnBrk="0" hangingPunct="1">
              <a:lnSpc>
                <a:spcPct val="100000"/>
              </a:lnSpc>
              <a:spcBef>
                <a:spcPts val="0"/>
              </a:spcBef>
              <a:spcAft>
                <a:spcPts val="0"/>
              </a:spcAft>
              <a:buClrTx/>
              <a:buSzTx/>
              <a:buFontTx/>
              <a:buNone/>
              <a:tabLst/>
              <a:defRPr/>
            </a:pPr>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14</a:t>
            </a:fld>
            <a:endParaRPr lang="th-TH"/>
          </a:p>
        </p:txBody>
      </p:sp>
    </p:spTree>
    <p:extLst>
      <p:ext uri="{BB962C8B-B14F-4D97-AF65-F5344CB8AC3E}">
        <p14:creationId xmlns:p14="http://schemas.microsoft.com/office/powerpoint/2010/main" val="2667017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a:t>
            </a:r>
            <a:r>
              <a:rPr lang="en-US" b="1" baseline="0" dirty="0"/>
              <a:t> MESSAGES</a:t>
            </a:r>
            <a:r>
              <a:rPr lang="en-US" baseline="0" dirty="0"/>
              <a:t>: </a:t>
            </a:r>
          </a:p>
          <a:p>
            <a:pPr marL="0" indent="0">
              <a:buNone/>
            </a:pPr>
            <a:endParaRPr lang="en-US" b="1" dirty="0"/>
          </a:p>
          <a:p>
            <a:pPr marL="0" indent="0">
              <a:buNone/>
            </a:pPr>
            <a:r>
              <a:rPr lang="en-US" b="1" dirty="0"/>
              <a:t>Steps:</a:t>
            </a:r>
          </a:p>
          <a:p>
            <a:pPr marL="228600" indent="-228600">
              <a:buAutoNum type="arabicPeriod"/>
            </a:pPr>
            <a:r>
              <a:rPr lang="en-US" dirty="0"/>
              <a:t>Let students have</a:t>
            </a:r>
            <a:r>
              <a:rPr lang="en-US" baseline="0" dirty="0"/>
              <a:t> a look at the </a:t>
            </a:r>
            <a:r>
              <a:rPr lang="en-US" sz="1800" b="0" dirty="0"/>
              <a:t>Table Carbon stock in forest by region and sub-region in 2010</a:t>
            </a:r>
            <a:r>
              <a:rPr lang="en-US" b="0" dirty="0"/>
              <a:t>  from FAO</a:t>
            </a:r>
            <a:r>
              <a:rPr lang="en-US" b="0" baseline="0" dirty="0"/>
              <a:t> report (chart is produced on the next slide and could be printed out as a handout for the class)</a:t>
            </a:r>
            <a:endParaRPr lang="en-US" b="0" dirty="0"/>
          </a:p>
          <a:p>
            <a:pPr marL="228600" indent="-228600">
              <a:buAutoNum type="arabicPeriod"/>
            </a:pPr>
            <a:r>
              <a:rPr lang="en-US" dirty="0"/>
              <a:t>Let students answer the questions</a:t>
            </a:r>
            <a:r>
              <a:rPr lang="en-US" baseline="0" dirty="0"/>
              <a:t> and</a:t>
            </a:r>
            <a:r>
              <a:rPr lang="en-US" dirty="0"/>
              <a:t>  share their answers to the class for about 15 </a:t>
            </a:r>
            <a:r>
              <a:rPr lang="en-US" dirty="0" err="1"/>
              <a:t>mins</a:t>
            </a:r>
            <a:endParaRPr lang="en-US" dirty="0"/>
          </a:p>
          <a:p>
            <a:r>
              <a:rPr lang="en-US" baseline="0" dirty="0"/>
              <a:t>     - </a:t>
            </a:r>
            <a:r>
              <a:rPr lang="en-US" dirty="0"/>
              <a:t>South America has</a:t>
            </a:r>
            <a:r>
              <a:rPr lang="en-US" baseline="0" dirty="0"/>
              <a:t> the greatest carbon stock  accounting for 29% of the global carbon stock</a:t>
            </a:r>
            <a:endParaRPr lang="en-US" dirty="0"/>
          </a:p>
          <a:p>
            <a:endParaRPr lang="en-US" dirty="0"/>
          </a:p>
          <a:p>
            <a:r>
              <a:rPr lang="en-US" dirty="0"/>
              <a:t>If you have internet</a:t>
            </a:r>
            <a:r>
              <a:rPr lang="en-US" baseline="0" dirty="0"/>
              <a:t> in the classroom you could project the table or have students access it on their laptops or alternatively you can make copies of the tables as handouts and pass them out in class.  To avoid confusion note that regions are identified with Total ( Total Africa, Total Asia </a:t>
            </a:r>
            <a:r>
              <a:rPr lang="en-US" baseline="0" dirty="0" err="1"/>
              <a:t>etc</a:t>
            </a:r>
            <a:r>
              <a:rPr lang="en-US" baseline="0" dirty="0"/>
              <a: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15</a:t>
            </a:fld>
            <a:endParaRPr lang="th-TH"/>
          </a:p>
        </p:txBody>
      </p:sp>
    </p:spTree>
    <p:extLst>
      <p:ext uri="{BB962C8B-B14F-4D97-AF65-F5344CB8AC3E}">
        <p14:creationId xmlns:p14="http://schemas.microsoft.com/office/powerpoint/2010/main" val="294235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KEY MESSAGES</a:t>
            </a:r>
            <a:r>
              <a:rPr lang="en-US" dirty="0"/>
              <a:t>: </a:t>
            </a:r>
          </a:p>
          <a:p>
            <a:r>
              <a:rPr lang="en-US" dirty="0"/>
              <a:t>This table has both total carbon stock and carbon stock per</a:t>
            </a:r>
            <a:r>
              <a:rPr lang="en-US" baseline="0" dirty="0"/>
              <a:t> hectare for various regions and sub regions.  Carbon stocks depend on both carbon density (t/ha) and total area.  Were the students surprised that South America has the highest stocks and density?  What factors are driving that and why do they think Asia is so much lower than South America in terms of both total stocks and density.</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Table source</a:t>
            </a:r>
            <a:r>
              <a:rPr lang="en-US" b="1" baseline="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FAO. 2010. Forest Genetic Resources Assessment 2010: Main Report. Food and Agriculture Organization of The United Nations, Rome. Table 2-21</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Image Source: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http://www.fao.org/docrep/013/i1757e/i1757e.pdf</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uFillTx/>
              </a:rPr>
              <a:t>Version date Oct 01 2015</a:t>
            </a:r>
          </a:p>
          <a:p>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16</a:t>
            </a:fld>
            <a:endParaRPr lang="th-TH"/>
          </a:p>
        </p:txBody>
      </p:sp>
    </p:spTree>
    <p:extLst>
      <p:ext uri="{BB962C8B-B14F-4D97-AF65-F5344CB8AC3E}">
        <p14:creationId xmlns:p14="http://schemas.microsoft.com/office/powerpoint/2010/main" val="357521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b="1" dirty="0"/>
              <a:t>KEY MESSAGES:</a:t>
            </a:r>
            <a:r>
              <a:rPr lang="en-US" b="1" baseline="0" dirty="0"/>
              <a:t> </a:t>
            </a:r>
            <a:endParaRPr lang="en-US" b="1" dirty="0"/>
          </a:p>
          <a:p>
            <a:pPr>
              <a:buFontTx/>
              <a:buNone/>
            </a:pPr>
            <a:r>
              <a:rPr lang="en-US" dirty="0"/>
              <a:t>South America has</a:t>
            </a:r>
            <a:r>
              <a:rPr lang="en-US" baseline="0" dirty="0"/>
              <a:t> the greatest carbon accounting for 29% of the global carbon stock  Asia ,Africa and Oceania the other tropical regions represent much less forest carbon- Africa and Asia in part because so much of the area is dry and in part due to heavy deforestation.  Oceania has low forest values mainly due to the limited land mass.</a:t>
            </a:r>
          </a:p>
          <a:p>
            <a:pPr>
              <a:buFontTx/>
              <a:buNone/>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Chart source</a:t>
            </a:r>
            <a:r>
              <a:rPr lang="en-US" b="1" baseline="0" dirty="0"/>
              <a:t>: </a:t>
            </a:r>
            <a:r>
              <a:rPr lang="en-US" b="0" baseline="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Chart created by RECCD team members from data in </a:t>
            </a:r>
            <a:r>
              <a:rPr lang="en-US" dirty="0"/>
              <a:t>FAO. 2010. Forest Genetic Resources Assessment 2010: Main Report. Food and Agriculture Organization of The United Nations, Rome.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http://www.fao.org/docrep/013/i1757e/i1757e.pdf</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Image Source: Created by CMM team as note above from FAO data</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17</a:t>
            </a:fld>
            <a:endParaRPr lang="th-TH"/>
          </a:p>
        </p:txBody>
      </p:sp>
    </p:spTree>
    <p:extLst>
      <p:ext uri="{BB962C8B-B14F-4D97-AF65-F5344CB8AC3E}">
        <p14:creationId xmlns:p14="http://schemas.microsoft.com/office/powerpoint/2010/main" val="3989587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Exercise Objective</a:t>
            </a:r>
            <a:r>
              <a:rPr lang="en-US" baseline="0" dirty="0"/>
              <a:t>: </a:t>
            </a:r>
            <a:br>
              <a:rPr lang="en-US" baseline="0" dirty="0"/>
            </a:br>
            <a:r>
              <a:rPr lang="en-US" baseline="0" dirty="0"/>
              <a:t>This exercise will provide some ideas  to the deforestation and forest degradation and their drivers.</a:t>
            </a:r>
            <a:endParaRPr lang="en-US" dirty="0"/>
          </a:p>
          <a:p>
            <a:endParaRPr lang="en-US" b="1" dirty="0"/>
          </a:p>
          <a:p>
            <a:r>
              <a:rPr lang="en-US" b="1" dirty="0"/>
              <a:t>Steps:</a:t>
            </a:r>
          </a:p>
          <a:p>
            <a:r>
              <a:rPr lang="en-US" dirty="0"/>
              <a:t>1. Let students have</a:t>
            </a:r>
            <a:r>
              <a:rPr lang="en-US" baseline="0" dirty="0"/>
              <a:t> a look at </a:t>
            </a:r>
            <a:r>
              <a:rPr lang="en-US" sz="1800" b="1" dirty="0"/>
              <a:t>Table Trends in carbon stocks in forest biomass by region and </a:t>
            </a:r>
            <a:r>
              <a:rPr lang="en-US" sz="1800" b="1" dirty="0" err="1"/>
              <a:t>subregion</a:t>
            </a:r>
            <a:r>
              <a:rPr lang="en-US" sz="1800" b="1" dirty="0"/>
              <a:t>, 1990–2010 </a:t>
            </a:r>
            <a:r>
              <a:rPr lang="en-US" sz="1800" b="0" dirty="0"/>
              <a:t> from</a:t>
            </a:r>
            <a:r>
              <a:rPr lang="en-US" sz="1800" b="0" baseline="0" dirty="0"/>
              <a:t> the FAO 2010 report reproduced on the following slide</a:t>
            </a:r>
            <a:endParaRPr lang="en-US" dirty="0"/>
          </a:p>
          <a:p>
            <a:r>
              <a:rPr lang="en-US" dirty="0"/>
              <a:t>2. Let students answer the questions</a:t>
            </a:r>
            <a:r>
              <a:rPr lang="en-US" baseline="0" dirty="0"/>
              <a:t> and</a:t>
            </a:r>
            <a:r>
              <a:rPr lang="en-US" dirty="0"/>
              <a:t> share their answers to the class and discuss the answer for about 15 </a:t>
            </a:r>
            <a:r>
              <a:rPr lang="en-US" dirty="0" err="1"/>
              <a:t>mins</a:t>
            </a:r>
            <a:endParaRPr lang="en-US" dirty="0"/>
          </a:p>
          <a:p>
            <a:r>
              <a:rPr lang="en-US" baseline="0" dirty="0"/>
              <a:t>     - </a:t>
            </a:r>
            <a:r>
              <a:rPr lang="en-US" dirty="0"/>
              <a:t>Europe has</a:t>
            </a:r>
            <a:r>
              <a:rPr lang="en-US" baseline="0" dirty="0"/>
              <a:t> the lowest carbon stocks in forest biomass </a:t>
            </a:r>
            <a:r>
              <a:rPr lang="en-US" u="sng" dirty="0"/>
              <a:t>per unit land area.</a:t>
            </a:r>
            <a:endParaRPr lang="en-US" baseline="0" dirty="0"/>
          </a:p>
          <a:p>
            <a:r>
              <a:rPr lang="en-US" baseline="0" dirty="0"/>
              <a:t>     - </a:t>
            </a:r>
            <a:r>
              <a:rPr lang="en-US" dirty="0"/>
              <a:t>Oceania has</a:t>
            </a:r>
            <a:r>
              <a:rPr lang="en-US" baseline="0" dirty="0"/>
              <a:t> the lowest carbon stocks accounting in forest biomass for only 4% of the global carbon stock in forest biomass</a:t>
            </a:r>
          </a:p>
          <a:p>
            <a:endParaRPr lang="en-US"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18</a:t>
            </a:fld>
            <a:endParaRPr lang="th-TH"/>
          </a:p>
        </p:txBody>
      </p:sp>
    </p:spTree>
    <p:extLst>
      <p:ext uri="{BB962C8B-B14F-4D97-AF65-F5344CB8AC3E}">
        <p14:creationId xmlns:p14="http://schemas.microsoft.com/office/powerpoint/2010/main" val="838533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KEY MESSAGES: </a:t>
            </a:r>
          </a:p>
          <a:p>
            <a:r>
              <a:rPr lang="en-US" dirty="0"/>
              <a:t>Europe has</a:t>
            </a:r>
            <a:r>
              <a:rPr lang="en-US" baseline="0" dirty="0"/>
              <a:t> the lowest carbon stocks in forest biomass </a:t>
            </a:r>
            <a:r>
              <a:rPr lang="en-US" u="sng" dirty="0"/>
              <a:t>per unit land area.</a:t>
            </a:r>
            <a:endParaRPr lang="en-US" baseline="0" dirty="0"/>
          </a:p>
          <a:p>
            <a:r>
              <a:rPr lang="en-US" dirty="0"/>
              <a:t>Oceania has</a:t>
            </a:r>
            <a:r>
              <a:rPr lang="en-US" baseline="0" dirty="0"/>
              <a:t> the lowest carbon stocks  accounting in forest biomass for only 4% of the global carbon stock in forest biomass.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Chart Reference</a:t>
            </a:r>
            <a:r>
              <a:rPr lang="en-US" b="1" baseline="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FAO. 2010. Forest Genetic Resources Assessment 2010: Main Report. Food and Agriculture Organization of The United Nations, Rome.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http://www.fao.org/docrep/013/i1757e/i1757e.pdf</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19</a:t>
            </a:fld>
            <a:endParaRPr lang="th-TH"/>
          </a:p>
        </p:txBody>
      </p:sp>
    </p:spTree>
    <p:extLst>
      <p:ext uri="{BB962C8B-B14F-4D97-AF65-F5344CB8AC3E}">
        <p14:creationId xmlns:p14="http://schemas.microsoft.com/office/powerpoint/2010/main" val="2314632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KEY MESSAGES: </a:t>
            </a:r>
            <a:r>
              <a:rPr lang="en-US" b="0" baseline="0" dirty="0"/>
              <a:t> </a:t>
            </a:r>
          </a:p>
          <a:p>
            <a:r>
              <a:rPr lang="en-US" b="0" baseline="0" dirty="0"/>
              <a:t>When we look only at carbon in biomass (so excluding soils) the proportion stored in tropical regions, particularly South America and Africa increases compared to the pattern for total carbon seen in the last pie chart.</a:t>
            </a:r>
            <a:r>
              <a:rPr lang="en-US" baseline="0" dirty="0"/>
              <a:t/>
            </a:r>
            <a:br>
              <a:rPr lang="en-US" baseline="0" dirty="0"/>
            </a:br>
            <a:endParaRPr lang="en-US" baseline="0" dirty="0"/>
          </a:p>
          <a:p>
            <a:r>
              <a:rPr lang="en-US" baseline="0" dirty="0"/>
              <a:t>Ask the students to explain this pattern. HINT: go back to the table that shows carbon distribution for different biomes and compare soil and biomass importance in temperate and tropical forests.</a:t>
            </a:r>
          </a:p>
          <a:p>
            <a:r>
              <a:rPr lang="en-US" dirty="0"/>
              <a:t>Oceania (island countries in Pacific ocean) still has a very small proportion of</a:t>
            </a:r>
            <a:r>
              <a:rPr lang="en-US" baseline="0" dirty="0"/>
              <a:t> the biomass carbon globally again due largely to low land mass.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Chart Source</a:t>
            </a:r>
            <a:r>
              <a:rPr lang="en-US" b="1" baseline="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Chart</a:t>
            </a:r>
            <a:r>
              <a:rPr lang="en-US" baseline="0" dirty="0"/>
              <a:t> was generated by RECCD team members using d</a:t>
            </a:r>
            <a:r>
              <a:rPr lang="en-US" dirty="0"/>
              <a:t>ata from FAO. 2010. Forest Genetic Resources Assessment 2010: Main Report. Food and Agriculture Organization of The United Nations, Rome.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20</a:t>
            </a:fld>
            <a:endParaRPr lang="th-TH"/>
          </a:p>
        </p:txBody>
      </p:sp>
    </p:spTree>
    <p:extLst>
      <p:ext uri="{BB962C8B-B14F-4D97-AF65-F5344CB8AC3E}">
        <p14:creationId xmlns:p14="http://schemas.microsoft.com/office/powerpoint/2010/main" val="3370678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21</a:t>
            </a:fld>
            <a:endParaRPr lang="en-US"/>
          </a:p>
        </p:txBody>
      </p:sp>
    </p:spTree>
    <p:extLst>
      <p:ext uri="{BB962C8B-B14F-4D97-AF65-F5344CB8AC3E}">
        <p14:creationId xmlns:p14="http://schemas.microsoft.com/office/powerpoint/2010/main" val="1526066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A9EFE7C-57AF-45CC-AF53-591D05E6A11B}" type="slidenum">
              <a:rPr lang="en-US" altLang="en-US" smtClean="0"/>
              <a:pPr fontAlgn="base">
                <a:spcBef>
                  <a:spcPct val="0"/>
                </a:spcBef>
                <a:spcAft>
                  <a:spcPct val="0"/>
                </a:spcAft>
              </a:pPr>
              <a:t>4</a:t>
            </a:fld>
            <a:endParaRPr lang="en-US" altLang="en-US"/>
          </a:p>
        </p:txBody>
      </p:sp>
    </p:spTree>
    <p:extLst>
      <p:ext uri="{BB962C8B-B14F-4D97-AF65-F5344CB8AC3E}">
        <p14:creationId xmlns:p14="http://schemas.microsoft.com/office/powerpoint/2010/main" val="1766515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22</a:t>
            </a:fld>
            <a:endParaRPr lang="th-TH"/>
          </a:p>
        </p:txBody>
      </p:sp>
    </p:spTree>
    <p:extLst>
      <p:ext uri="{BB962C8B-B14F-4D97-AF65-F5344CB8AC3E}">
        <p14:creationId xmlns:p14="http://schemas.microsoft.com/office/powerpoint/2010/main" val="269415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a:t>
            </a:r>
            <a:r>
              <a:rPr lang="en-US" b="1" baseline="0" dirty="0"/>
              <a:t> MESSAGES</a:t>
            </a:r>
            <a:r>
              <a:rPr lang="en-US" baseline="0" dirty="0"/>
              <a:t>:  </a:t>
            </a:r>
          </a:p>
          <a:p>
            <a:r>
              <a:rPr lang="en-US" baseline="0" dirty="0"/>
              <a:t>Learners will be able to define the major pools of carbon in forest ecosystems and how they vary with environmental conditions</a:t>
            </a:r>
            <a:endParaRPr lang="en-US" dirty="0"/>
          </a:p>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5</a:t>
            </a:fld>
            <a:endParaRPr lang="en-US"/>
          </a:p>
        </p:txBody>
      </p:sp>
    </p:spTree>
    <p:extLst>
      <p:ext uri="{BB962C8B-B14F-4D97-AF65-F5344CB8AC3E}">
        <p14:creationId xmlns:p14="http://schemas.microsoft.com/office/powerpoint/2010/main" val="533911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b="1" baseline="0" dirty="0"/>
              <a:t> </a:t>
            </a:r>
          </a:p>
          <a:p>
            <a:pPr marL="171450" indent="-171450">
              <a:buFont typeface="Arial" panose="020B0604020202020204" pitchFamily="34" charset="0"/>
              <a:buChar char="•"/>
            </a:pPr>
            <a:r>
              <a:rPr lang="en-US" dirty="0"/>
              <a:t>Give students a few minutes to think about</a:t>
            </a:r>
            <a:r>
              <a:rPr lang="en-US" baseline="0" dirty="0"/>
              <a:t> the question: </a:t>
            </a:r>
            <a:r>
              <a:rPr lang="en-US" b="1" baseline="0" dirty="0"/>
              <a:t>Where is carbon found in forests?</a:t>
            </a:r>
          </a:p>
          <a:p>
            <a:pPr marL="171450" indent="-171450">
              <a:buFont typeface="Arial" panose="020B0604020202020204" pitchFamily="34" charset="0"/>
              <a:buChar char="•"/>
            </a:pPr>
            <a:r>
              <a:rPr lang="en-US" baseline="0" dirty="0"/>
              <a:t>They can pair up or team up in small group to offer suggestions.</a:t>
            </a:r>
          </a:p>
          <a:p>
            <a:endParaRPr lang="de-DE" baseline="0" dirty="0"/>
          </a:p>
          <a:p>
            <a:r>
              <a:rPr lang="en-US" b="1" baseline="0" dirty="0"/>
              <a:t>Photo Source: </a:t>
            </a:r>
          </a:p>
          <a:p>
            <a:r>
              <a:rPr lang="en-US" baseline="0" dirty="0"/>
              <a:t>Courtesy of Mrs. Chi Pham, USAID LEAF Program</a:t>
            </a:r>
          </a:p>
          <a:p>
            <a:endParaRPr lang="en-US"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6</a:t>
            </a:fld>
            <a:endParaRPr lang="th-TH"/>
          </a:p>
        </p:txBody>
      </p:sp>
    </p:spTree>
    <p:extLst>
      <p:ext uri="{BB962C8B-B14F-4D97-AF65-F5344CB8AC3E}">
        <p14:creationId xmlns:p14="http://schemas.microsoft.com/office/powerpoint/2010/main" val="3420283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a:t>
            </a:r>
          </a:p>
          <a:p>
            <a:pPr marL="171450" indent="-171450">
              <a:buFont typeface="Arial" panose="020B0604020202020204" pitchFamily="34" charset="0"/>
              <a:buChar char="•"/>
            </a:pPr>
            <a:r>
              <a:rPr lang="en-US" dirty="0"/>
              <a:t>There</a:t>
            </a:r>
            <a:r>
              <a:rPr lang="en-US" baseline="0" dirty="0"/>
              <a:t> are 5 major pools of carbon found in natural forests.  Pools may vary in absolute and relative size across landscapes and biomes: in some forests most of the carbon is found in the aboveground biomass, in others most of the carbon is found in the soil.  </a:t>
            </a:r>
          </a:p>
          <a:p>
            <a:pPr marL="171450" indent="-171450">
              <a:buFont typeface="Arial" panose="020B0604020202020204" pitchFamily="34" charset="0"/>
              <a:buChar char="•"/>
            </a:pPr>
            <a:r>
              <a:rPr lang="en-US" baseline="0" dirty="0"/>
              <a:t>The pools also have different rates of turnover and carbon accumulation. In managed forests </a:t>
            </a:r>
            <a:r>
              <a:rPr lang="en-US" sz="1800" b="1" i="1" dirty="0">
                <a:latin typeface="Arial" pitchFamily="34" charset="0"/>
                <a:cs typeface="Arial" pitchFamily="34" charset="0"/>
              </a:rPr>
              <a:t>Harvested Wood Products (HWPs) </a:t>
            </a:r>
            <a:r>
              <a:rPr lang="en-US" sz="1800" b="0" i="0" dirty="0">
                <a:latin typeface="Arial" pitchFamily="34" charset="0"/>
                <a:cs typeface="Arial" pitchFamily="34" charset="0"/>
              </a:rPr>
              <a:t>are</a:t>
            </a:r>
            <a:r>
              <a:rPr lang="en-US" sz="1800" b="0" i="0" baseline="0" dirty="0">
                <a:latin typeface="Arial" pitchFamily="34" charset="0"/>
                <a:cs typeface="Arial" pitchFamily="34" charset="0"/>
              </a:rPr>
              <a:t> </a:t>
            </a:r>
            <a:r>
              <a:rPr lang="en-US" sz="1800" dirty="0">
                <a:latin typeface="Arial" pitchFamily="34" charset="0"/>
                <a:cs typeface="Arial" pitchFamily="34" charset="0"/>
              </a:rPr>
              <a:t>considered the 6</a:t>
            </a:r>
            <a:r>
              <a:rPr lang="en-US" sz="1800" baseline="30000" dirty="0">
                <a:latin typeface="Arial" pitchFamily="34" charset="0"/>
                <a:cs typeface="Arial" pitchFamily="34" charset="0"/>
              </a:rPr>
              <a:t>th</a:t>
            </a:r>
            <a:r>
              <a:rPr lang="en-US" sz="1800" dirty="0">
                <a:latin typeface="Arial" pitchFamily="34" charset="0"/>
                <a:cs typeface="Arial" pitchFamily="34" charset="0"/>
              </a:rPr>
              <a:t> carbon pool, although no longer part of the forest ecosystem, because they store carbon in some cases for the long term.</a:t>
            </a:r>
          </a:p>
          <a:p>
            <a:endParaRPr lang="en-US" sz="1800" dirty="0">
              <a:latin typeface="Arial" pitchFamily="34" charset="0"/>
              <a:cs typeface="Arial" pitchFamily="34" charset="0"/>
            </a:endParaRPr>
          </a:p>
          <a:p>
            <a:r>
              <a:rPr lang="en-US" sz="1800" b="1" dirty="0">
                <a:latin typeface="Arial" pitchFamily="34" charset="0"/>
                <a:cs typeface="Arial" pitchFamily="34" charset="0"/>
              </a:rPr>
              <a:t>Suggestions: </a:t>
            </a:r>
          </a:p>
          <a:p>
            <a:r>
              <a:rPr lang="en-US" sz="1800" dirty="0">
                <a:latin typeface="Arial" pitchFamily="34" charset="0"/>
                <a:cs typeface="Arial" pitchFamily="34" charset="0"/>
              </a:rPr>
              <a:t>Discuss</a:t>
            </a:r>
            <a:r>
              <a:rPr lang="en-US" sz="1800" baseline="0" dirty="0">
                <a:latin typeface="Arial" pitchFamily="34" charset="0"/>
                <a:cs typeface="Arial" pitchFamily="34" charset="0"/>
              </a:rPr>
              <a:t> with students which pools they think are the largest and which ones are long-term and which ones are shorter-term.  Biomass and soils are generally the largest and longest lived pools while litter and dead wood tend to be smaller and shorter lived.</a:t>
            </a:r>
            <a:endParaRPr lang="en-US" sz="1800" dirty="0">
              <a:latin typeface="Arial" pitchFamily="34" charset="0"/>
              <a:cs typeface="Arial" pitchFamily="34" charset="0"/>
            </a:endParaRPr>
          </a:p>
          <a:p>
            <a:endParaRPr lang="de-DE" sz="1800" dirty="0">
              <a:latin typeface="Arial" pitchFamily="34" charset="0"/>
            </a:endParaRPr>
          </a:p>
          <a:p>
            <a:endParaRPr lang="th-TH" sz="1800" dirty="0">
              <a:latin typeface="Arial" pitchFamily="34" charset="0"/>
            </a:endParaRPr>
          </a:p>
          <a:p>
            <a:r>
              <a:rPr lang="en-US" b="1" dirty="0"/>
              <a:t>Image source: </a:t>
            </a:r>
          </a:p>
          <a:p>
            <a:r>
              <a:rPr lang="en-US" dirty="0"/>
              <a:t>Vickers,</a:t>
            </a:r>
            <a:r>
              <a:rPr lang="en-US" baseline="0" dirty="0"/>
              <a:t> B. et al. 2012. </a:t>
            </a:r>
            <a:r>
              <a:rPr lang="en-US" dirty="0"/>
              <a:t>Community guidelines for accessing forestry voluntary carbon markets Chapter 1 Forests and Climate</a:t>
            </a:r>
            <a:r>
              <a:rPr lang="en-US" baseline="0" dirty="0"/>
              <a:t> Change FAO Regional Office for Asia and the Pacific. </a:t>
            </a:r>
            <a:r>
              <a:rPr lang="en-US" dirty="0"/>
              <a:t>http://www.fao.org/docrep/016/i3033e/i3033e01.pdf</a:t>
            </a:r>
          </a:p>
          <a:p>
            <a:endParaRPr lang="en-US" dirty="0"/>
          </a:p>
          <a:p>
            <a:endParaRPr lang="en-US"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7</a:t>
            </a:fld>
            <a:endParaRPr lang="th-TH"/>
          </a:p>
        </p:txBody>
      </p:sp>
    </p:spTree>
    <p:extLst>
      <p:ext uri="{BB962C8B-B14F-4D97-AF65-F5344CB8AC3E}">
        <p14:creationId xmlns:p14="http://schemas.microsoft.com/office/powerpoint/2010/main" val="3883788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The</a:t>
            </a:r>
            <a:r>
              <a:rPr lang="en-US" baseline="0" dirty="0"/>
              <a:t> 5 major forest carbon pools are connected to one another and to the atmospheric carbon pool through a number of important fluxes.</a:t>
            </a:r>
          </a:p>
          <a:p>
            <a:r>
              <a:rPr lang="en-US" baseline="0" dirty="0"/>
              <a:t>  </a:t>
            </a:r>
          </a:p>
          <a:p>
            <a:r>
              <a:rPr lang="en-US" sz="1800" b="1" baseline="0" dirty="0">
                <a:latin typeface="Arial" pitchFamily="34" charset="0"/>
              </a:rPr>
              <a:t>Notes: </a:t>
            </a:r>
            <a:r>
              <a:rPr lang="en-US" sz="1800" baseline="0" dirty="0">
                <a:latin typeface="Arial" pitchFamily="34" charset="0"/>
              </a:rPr>
              <a:t>The first step is photosynthesis where atmospheric CO2 is “fixed” into organic molecules in the plant canopy. These organic molecules then build above and belowground biomass ( blue arrow).  When the leaves, branches and entire trees die the carbon is transferred from the biomass pools to litter (leaves and small branches), dead wood (larger branches and stems) pools ( black arrows).  Through decomposition carbon from the litter and dead wood pools are transferred to the soil organic matter pool ( brown arrows).  In addition some carbon is exuded from the live root biomass into the soil organic matter pool (green arrow).  Finally all living cells respire or breathe out CO2 back to the atmosphere so the above and belowground biomass, the soil microbial community and the microbes living on and decomposing the leaf litter and dead wood all send carbon back to the atmosphere as CO2 (yellow arrows)</a:t>
            </a:r>
          </a:p>
          <a:p>
            <a:endParaRPr lang="th-TH" sz="1800" dirty="0">
              <a:latin typeface="Arial" pitchFamily="34" charset="0"/>
            </a:endParaRPr>
          </a:p>
          <a:p>
            <a:r>
              <a:rPr lang="en-US" b="1" dirty="0"/>
              <a:t>Image</a:t>
            </a:r>
            <a:r>
              <a:rPr lang="en-US" b="1" baseline="0" dirty="0"/>
              <a:t> adapted</a:t>
            </a:r>
            <a:r>
              <a:rPr lang="en-US" b="1" dirty="0"/>
              <a:t> from: </a:t>
            </a:r>
          </a:p>
          <a:p>
            <a:r>
              <a:rPr lang="en-US" dirty="0"/>
              <a:t>Vickers,</a:t>
            </a:r>
            <a:r>
              <a:rPr lang="en-US" baseline="0" dirty="0"/>
              <a:t> B. et al. 2012. </a:t>
            </a:r>
            <a:r>
              <a:rPr lang="en-US" dirty="0"/>
              <a:t>Community guidelines for accessing forestry voluntary carbon markets Chapter 1 Forests and Climate</a:t>
            </a:r>
            <a:r>
              <a:rPr lang="en-US" baseline="0" dirty="0"/>
              <a:t> Change FAO Regional Office for Asia and the Pacific. </a:t>
            </a:r>
            <a:r>
              <a:rPr lang="en-US" dirty="0"/>
              <a:t>http://www.fao.org/docrep/016/i3033e/i3033e01.pdf</a:t>
            </a:r>
          </a:p>
          <a:p>
            <a:endParaRPr lang="en-US" dirty="0"/>
          </a:p>
          <a:p>
            <a:endParaRPr lang="en-US"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8</a:t>
            </a:fld>
            <a:endParaRPr lang="th-TH"/>
          </a:p>
        </p:txBody>
      </p:sp>
    </p:spTree>
    <p:extLst>
      <p:ext uri="{BB962C8B-B14F-4D97-AF65-F5344CB8AC3E}">
        <p14:creationId xmlns:p14="http://schemas.microsoft.com/office/powerpoint/2010/main" val="1506228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KEY MESSAGES: </a:t>
            </a:r>
          </a:p>
          <a:p>
            <a:endParaRPr lang="en-US" b="1" dirty="0"/>
          </a:p>
          <a:p>
            <a:pPr marL="171450" indent="-171450">
              <a:buFont typeface="Arial" panose="020B0604020202020204" pitchFamily="34" charset="0"/>
              <a:buChar char="•"/>
            </a:pPr>
            <a:r>
              <a:rPr lang="en-US" b="0" dirty="0"/>
              <a:t>T</a:t>
            </a:r>
            <a:r>
              <a:rPr lang="en-US" dirty="0"/>
              <a:t>he absolute and</a:t>
            </a:r>
            <a:r>
              <a:rPr lang="en-US" baseline="0" dirty="0"/>
              <a:t> proportional amounts of carbon in each pool vary widely at both landscape and biome scales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Climatic factors like precipitation (moisture) and temperature can affect carbon pool sizes as can soil nutrient status. Patterns can be seen at landscape to biome spatial scales.  Again the most well-studied pools are aboveground biomass and soils and here are some examples of how they vary with climate factors</a:t>
            </a:r>
          </a:p>
          <a:p>
            <a:endParaRPr lang="de-DE" baseline="0" dirty="0"/>
          </a:p>
          <a:p>
            <a:endParaRPr lang="en-US" baseline="0" dirty="0"/>
          </a:p>
          <a:p>
            <a:r>
              <a:rPr lang="en-US" b="1" baseline="0" dirty="0"/>
              <a:t>Photo source: </a:t>
            </a:r>
          </a:p>
          <a:p>
            <a:r>
              <a:rPr lang="en-US" baseline="0" dirty="0"/>
              <a:t>dry tropical forest </a:t>
            </a:r>
            <a:r>
              <a:rPr lang="en-US" baseline="0" dirty="0" err="1"/>
              <a:t>Guanica</a:t>
            </a:r>
            <a:r>
              <a:rPr lang="en-US" baseline="0" dirty="0"/>
              <a:t> Puerto Rico photo from Megan </a:t>
            </a:r>
            <a:r>
              <a:rPr lang="en-US" baseline="0" dirty="0" err="1"/>
              <a:t>McGroddy</a:t>
            </a:r>
            <a:r>
              <a:rPr lang="en-US" baseline="0" dirty="0"/>
              <a:t>: wet tropical forest http://www.gcb.uzh.ch/Research/TestSites/Malaysian.html; boreal forest http://www.thecanadianencyclopedia.ca/en/article/boreal-foest/</a:t>
            </a:r>
          </a:p>
          <a:p>
            <a:r>
              <a:rPr lang="en-US" baseline="0" dirty="0"/>
              <a:t>Soil profiles http://soils.landcareresearch.co.nz/contents/SoilNames_NZSoilClassification_SoilOrders.aspx</a:t>
            </a:r>
          </a:p>
          <a:p>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9</a:t>
            </a:fld>
            <a:endParaRPr lang="th-TH"/>
          </a:p>
        </p:txBody>
      </p:sp>
    </p:spTree>
    <p:extLst>
      <p:ext uri="{BB962C8B-B14F-4D97-AF65-F5344CB8AC3E}">
        <p14:creationId xmlns:p14="http://schemas.microsoft.com/office/powerpoint/2010/main" val="3963375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KEY</a:t>
            </a:r>
            <a:r>
              <a:rPr lang="en-US" b="1" baseline="0" dirty="0"/>
              <a:t> MESSAGES</a:t>
            </a:r>
            <a:r>
              <a:rPr lang="en-US" baseline="0" dirty="0"/>
              <a:t>: </a:t>
            </a:r>
          </a:p>
          <a:p>
            <a:r>
              <a:rPr lang="en-US" dirty="0"/>
              <a:t>Different forest biomes are found in different climates- determined</a:t>
            </a:r>
            <a:r>
              <a:rPr lang="en-US" baseline="0" dirty="0"/>
              <a:t> by both rainfall and temperature.  Forests are not found in the driest and coldest parts of the Earth but are found everywhere else.</a:t>
            </a:r>
          </a:p>
          <a:p>
            <a:r>
              <a:rPr lang="en-US" baseline="0" dirty="0"/>
              <a:t>The graph shows that biomes were formed by climate (rain and temperature) and location on Earth (tropics to polar regions). </a:t>
            </a:r>
          </a:p>
          <a:p>
            <a:endParaRPr lang="en-US" baseline="0" dirty="0"/>
          </a:p>
          <a:p>
            <a:r>
              <a:rPr lang="en-US" b="1" baseline="0" dirty="0"/>
              <a:t>Image source: </a:t>
            </a:r>
          </a:p>
          <a:p>
            <a:r>
              <a:rPr lang="en-US" baseline="0" dirty="0"/>
              <a:t>http://www.exploringnature.org/db/detail.php?dbID=27&amp;detID=1190</a:t>
            </a:r>
          </a:p>
          <a:p>
            <a:endParaRPr lang="en-US" baseline="0" dirty="0"/>
          </a:p>
          <a:p>
            <a:endParaRPr lang="en-US" dirty="0"/>
          </a:p>
          <a:p>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10</a:t>
            </a:fld>
            <a:endParaRPr lang="th-TH"/>
          </a:p>
        </p:txBody>
      </p:sp>
    </p:spTree>
    <p:extLst>
      <p:ext uri="{BB962C8B-B14F-4D97-AF65-F5344CB8AC3E}">
        <p14:creationId xmlns:p14="http://schemas.microsoft.com/office/powerpoint/2010/main" val="1866110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a:t>
            </a:r>
            <a:r>
              <a:rPr lang="en-US" b="1" baseline="0" dirty="0"/>
              <a:t> MESSAGES</a:t>
            </a:r>
            <a:r>
              <a:rPr lang="en-US" baseline="0" dirty="0"/>
              <a:t>: </a:t>
            </a:r>
          </a:p>
          <a:p>
            <a:r>
              <a:rPr lang="en-US" baseline="0" dirty="0"/>
              <a:t>At smaller spatial scales, variation in soil nutrients become important in determining the species composition and biomass of forests occurring across the landscape. Precipitation and temperature continue to be important drivers as well. </a:t>
            </a:r>
          </a:p>
          <a:p>
            <a:endParaRPr lang="de-DE" baseline="0" dirty="0"/>
          </a:p>
          <a:p>
            <a:endParaRPr lang="en-US" baseline="0" dirty="0"/>
          </a:p>
          <a:p>
            <a:r>
              <a:rPr lang="en-US" b="1" baseline="0" dirty="0"/>
              <a:t>Notes: </a:t>
            </a:r>
            <a:r>
              <a:rPr lang="en-US" baseline="0" dirty="0"/>
              <a:t>The image here is a map of naturally occurring forest types in Thailand- you can probably find a similar map for any country in SE Asia if you want to substitute your own country in as an example.  Students can discuss what they think controls the distribution shown in the map. </a:t>
            </a:r>
          </a:p>
          <a:p>
            <a:endParaRPr lang="de-DE" baseline="0" dirty="0"/>
          </a:p>
          <a:p>
            <a:endParaRPr lang="en-US" baseline="0" dirty="0"/>
          </a:p>
          <a:p>
            <a:r>
              <a:rPr lang="en-US" b="1" baseline="0" dirty="0"/>
              <a:t>Map source: </a:t>
            </a:r>
          </a:p>
          <a:p>
            <a:r>
              <a:rPr lang="en-US" baseline="0" dirty="0"/>
              <a:t>http://www.learnnc.org/lp/multimedia/9518</a:t>
            </a:r>
          </a:p>
          <a:p>
            <a:endParaRPr lang="en-US"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11</a:t>
            </a:fld>
            <a:endParaRPr lang="th-TH"/>
          </a:p>
        </p:txBody>
      </p:sp>
    </p:spTree>
    <p:extLst>
      <p:ext uri="{BB962C8B-B14F-4D97-AF65-F5344CB8AC3E}">
        <p14:creationId xmlns:p14="http://schemas.microsoft.com/office/powerpoint/2010/main" val="2484761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5531" y="1263997"/>
            <a:ext cx="11754678"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185531" y="4055170"/>
            <a:ext cx="11754678"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C93E3405-DA97-4B1A-ABA4-DAAD55BE279D}"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16691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amp;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778AD399-7B6C-43CD-BC09-2188D991CC8E}" type="datetime1">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05174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raphic gra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F7168FB3-01B5-4A81-9ED7-E58E0E31EA72}" type="datetime1">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829569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108680"/>
            <a:ext cx="10467041" cy="672626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CEEB532D-36D6-44C7-84B0-82D6B672F27C}"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188138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ertical White_graphic">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AD109C82-50F3-469A-B754-EBED598355C3}"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853196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Gra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108682"/>
            <a:ext cx="10493546" cy="6726262"/>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DD82E17A-A670-47E5-9E27-17E307DD842A}"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37191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ercis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DFAC13DC-4AEB-4C3A-A2B1-423559E0879F}"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454222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Exercise_graphic">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9E4FBAF2-E96E-4E3F-AE02-9E379DF67BE3}"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30182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xercise_2field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9779E47A-C799-4F2D-83E6-23340E759294}"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759112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kehome Mess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3CF509BC-38FE-4456-AB2E-633B7089FBD3}"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515369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kehome Message_2field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3DF27384-0D48-4B7E-8BE1-2DD5D2CFA440}"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70732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odule Title &amp; Top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06017" y="1741073"/>
            <a:ext cx="11953461" cy="1909903"/>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4800" b="1" i="0" baseline="0">
                <a:solidFill>
                  <a:schemeClr val="bg1"/>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106017" y="3922643"/>
            <a:ext cx="11953461" cy="2054087"/>
          </a:xfrm>
        </p:spPr>
        <p:txBody>
          <a:bodyPr anchor="ctr">
            <a:normAutofit/>
          </a:bodyPr>
          <a:lstStyle>
            <a:lvl1pPr marL="0" indent="0" algn="ctr">
              <a:lnSpc>
                <a:spcPct val="150000"/>
              </a:lnSpc>
              <a:buNone/>
              <a:defRPr sz="4400" b="1" i="0" baseline="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p>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92B61794-0936-4D5D-BA63-CF59DFCBD0DE}"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2779442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ferenc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2EB6B89F-A49C-483F-AFB9-F8CAC7D5C1EC}"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136211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Further Reading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108680"/>
            <a:ext cx="10467041" cy="672626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ED74A6AC-9048-49F7-ADB0-12BC67758D9C}"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77780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BBD12841-EF40-4803-9220-D61412D8DE67}"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ctrTitle" hasCustomPrompt="1"/>
          </p:nvPr>
        </p:nvSpPr>
        <p:spPr>
          <a:xfrm>
            <a:off x="397565" y="1263997"/>
            <a:ext cx="11396869"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10" name="Subtitle 2"/>
          <p:cNvSpPr>
            <a:spLocks noGrp="1"/>
          </p:cNvSpPr>
          <p:nvPr>
            <p:ph type="subTitle" idx="1" hasCustomPrompt="1"/>
          </p:nvPr>
        </p:nvSpPr>
        <p:spPr>
          <a:xfrm>
            <a:off x="397565" y="4055170"/>
            <a:ext cx="11396869"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Tree>
    <p:extLst>
      <p:ext uri="{BB962C8B-B14F-4D97-AF65-F5344CB8AC3E}">
        <p14:creationId xmlns:p14="http://schemas.microsoft.com/office/powerpoint/2010/main" val="42204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Out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108682"/>
            <a:ext cx="10493546" cy="6726262"/>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C8BBF02E-EBF9-4126-AC83-F0053A6A4FF8}"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869608" y="2889000"/>
            <a:ext cx="6858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87446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Regul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2557E4B9-8BB9-4795-8B44-9D57D0A33F6D}"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064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13A5AF9F-44D9-4F06-9BB5-9FB60A44658A}"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09496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443948"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423989"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0B8EE310-4EEC-4695-92A9-EB04F16801BA}"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51718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ison_title_box">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3" y="0"/>
            <a:ext cx="12192000" cy="6858000"/>
          </a:xfrm>
          <a:prstGeom prst="rect">
            <a:avLst/>
          </a:prstGeom>
        </p:spPr>
      </p:pic>
      <p:sp>
        <p:nvSpPr>
          <p:cNvPr id="3" name="Text Placeholder 2"/>
          <p:cNvSpPr>
            <a:spLocks noGrp="1"/>
          </p:cNvSpPr>
          <p:nvPr>
            <p:ph type="body" idx="1"/>
          </p:nvPr>
        </p:nvSpPr>
        <p:spPr>
          <a:xfrm>
            <a:off x="463825" y="1535113"/>
            <a:ext cx="5386917" cy="639762"/>
          </a:xfrm>
          <a:solidFill>
            <a:schemeClr val="bg1">
              <a:lumMod val="85000"/>
            </a:schemeClr>
          </a:solidFill>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a:t>
            </a:r>
            <a:r>
              <a:rPr lang="fr-CH" dirty="0" err="1"/>
              <a:t>edit</a:t>
            </a:r>
            <a:r>
              <a:rPr lang="fr-CH" dirty="0"/>
              <a:t> Master </a:t>
            </a:r>
            <a:r>
              <a:rPr lang="fr-CH" dirty="0" err="1"/>
              <a:t>text</a:t>
            </a:r>
            <a:r>
              <a:rPr lang="fr-CH" dirty="0"/>
              <a:t> styles</a:t>
            </a:r>
          </a:p>
        </p:txBody>
      </p:sp>
      <p:sp>
        <p:nvSpPr>
          <p:cNvPr id="4" name="Content Placeholder 3"/>
          <p:cNvSpPr>
            <a:spLocks noGrp="1"/>
          </p:cNvSpPr>
          <p:nvPr>
            <p:ph sz="half" idx="2"/>
          </p:nvPr>
        </p:nvSpPr>
        <p:spPr>
          <a:xfrm>
            <a:off x="463825" y="2174875"/>
            <a:ext cx="5386917" cy="3951288"/>
          </a:xfrm>
        </p:spPr>
        <p:txBody>
          <a:bodyPr/>
          <a:lstStyle>
            <a:lvl1pPr marL="342900" indent="-342900">
              <a:lnSpc>
                <a:spcPct val="110000"/>
              </a:lnSpc>
              <a:spcBef>
                <a:spcPts val="300"/>
              </a:spcBef>
              <a:spcAft>
                <a:spcPts val="300"/>
              </a:spcAft>
              <a:buFont typeface="Wingdings" charset="2"/>
              <a:buChar char="§"/>
              <a:defRPr sz="2400"/>
            </a:lvl1pPr>
            <a:lvl2pPr marL="742950" indent="-285750">
              <a:lnSpc>
                <a:spcPct val="110000"/>
              </a:lnSpc>
              <a:spcBef>
                <a:spcPts val="300"/>
              </a:spcBef>
              <a:spcAft>
                <a:spcPts val="300"/>
              </a:spcAft>
              <a:buFont typeface="Wingdings" charset="2"/>
              <a:buChar char="§"/>
              <a:defRPr sz="2000"/>
            </a:lvl2pPr>
            <a:lvl3pPr marL="914400" indent="0">
              <a:lnSpc>
                <a:spcPct val="110000"/>
              </a:lnSpc>
              <a:spcBef>
                <a:spcPts val="300"/>
              </a:spcBef>
              <a:spcAft>
                <a:spcPts val="300"/>
              </a:spcAft>
              <a:buFont typeface="Wingdings" charset="2"/>
              <a:buNone/>
              <a:defRPr sz="1800"/>
            </a:lvl3pPr>
            <a:lvl4pPr marL="1371600" indent="0">
              <a:lnSpc>
                <a:spcPct val="110000"/>
              </a:lnSpc>
              <a:spcBef>
                <a:spcPts val="300"/>
              </a:spcBef>
              <a:spcAft>
                <a:spcPts val="300"/>
              </a:spcAft>
              <a:buFont typeface="Wingdings" charset="2"/>
              <a:buNone/>
              <a:defRPr sz="1600"/>
            </a:lvl4pPr>
            <a:lvl5pPr marL="2057400" indent="-228600">
              <a:lnSpc>
                <a:spcPct val="110000"/>
              </a:lnSpc>
              <a:spcBef>
                <a:spcPts val="300"/>
              </a:spcBef>
              <a:spcAft>
                <a:spcPts val="300"/>
              </a:spcAft>
              <a:buFont typeface="Wingdings" charset="2"/>
              <a:buChar char="§"/>
              <a:defRPr sz="1600"/>
            </a:lvl5pPr>
            <a:lvl6pPr>
              <a:defRPr sz="1600"/>
            </a:lvl6pPr>
            <a:lvl7pPr>
              <a:defRPr sz="1600"/>
            </a:lvl7pPr>
            <a:lvl8pPr>
              <a:defRPr sz="1600"/>
            </a:lvl8pPr>
            <a:lvl9pPr>
              <a:defRPr sz="16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5" name="Text Placeholder 4"/>
          <p:cNvSpPr>
            <a:spLocks noGrp="1"/>
          </p:cNvSpPr>
          <p:nvPr>
            <p:ph type="body" sz="quarter" idx="3"/>
          </p:nvPr>
        </p:nvSpPr>
        <p:spPr>
          <a:xfrm>
            <a:off x="6445160" y="1535113"/>
            <a:ext cx="5389033" cy="639762"/>
          </a:xfrm>
          <a:solidFill>
            <a:schemeClr val="bg1">
              <a:lumMod val="85000"/>
            </a:schemeClr>
          </a:solidFill>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a:t>
            </a:r>
            <a:r>
              <a:rPr lang="fr-CH" dirty="0" err="1"/>
              <a:t>edit</a:t>
            </a:r>
            <a:r>
              <a:rPr lang="fr-CH" dirty="0"/>
              <a:t> Master </a:t>
            </a:r>
            <a:r>
              <a:rPr lang="fr-CH" dirty="0" err="1"/>
              <a:t>text</a:t>
            </a:r>
            <a:r>
              <a:rPr lang="fr-CH" dirty="0"/>
              <a:t> styles</a:t>
            </a:r>
          </a:p>
        </p:txBody>
      </p:sp>
      <p:sp>
        <p:nvSpPr>
          <p:cNvPr id="6" name="Content Placeholder 5"/>
          <p:cNvSpPr>
            <a:spLocks noGrp="1"/>
          </p:cNvSpPr>
          <p:nvPr>
            <p:ph sz="quarter" idx="4"/>
          </p:nvPr>
        </p:nvSpPr>
        <p:spPr>
          <a:xfrm>
            <a:off x="6445160" y="2174875"/>
            <a:ext cx="5389033" cy="3951288"/>
          </a:xfrm>
        </p:spPr>
        <p:txBody>
          <a:bodyPr/>
          <a:lstStyle>
            <a:lvl1pPr marL="342900" indent="-342900">
              <a:lnSpc>
                <a:spcPct val="110000"/>
              </a:lnSpc>
              <a:spcBef>
                <a:spcPts val="300"/>
              </a:spcBef>
              <a:spcAft>
                <a:spcPts val="300"/>
              </a:spcAft>
              <a:buFont typeface="Wingdings" charset="2"/>
              <a:buChar char="§"/>
              <a:defRPr sz="2400"/>
            </a:lvl1pPr>
            <a:lvl2pPr marL="742950" indent="-285750">
              <a:lnSpc>
                <a:spcPct val="110000"/>
              </a:lnSpc>
              <a:spcBef>
                <a:spcPts val="300"/>
              </a:spcBef>
              <a:spcAft>
                <a:spcPts val="300"/>
              </a:spcAft>
              <a:buFont typeface="Wingdings" charset="2"/>
              <a:buChar char="§"/>
              <a:defRPr sz="2000"/>
            </a:lvl2pPr>
            <a:lvl3pPr marL="1143000" indent="-228600">
              <a:lnSpc>
                <a:spcPct val="110000"/>
              </a:lnSpc>
              <a:spcBef>
                <a:spcPts val="300"/>
              </a:spcBef>
              <a:spcAft>
                <a:spcPts val="300"/>
              </a:spcAft>
              <a:buFont typeface="Wingdings" charset="2"/>
              <a:buChar char="§"/>
              <a:defRPr sz="1800"/>
            </a:lvl3pPr>
            <a:lvl4pPr marL="1600200" indent="-228600">
              <a:lnSpc>
                <a:spcPct val="110000"/>
              </a:lnSpc>
              <a:spcBef>
                <a:spcPts val="300"/>
              </a:spcBef>
              <a:spcAft>
                <a:spcPts val="300"/>
              </a:spcAft>
              <a:buFont typeface="Wingdings" charset="2"/>
              <a:buChar char="§"/>
              <a:defRPr sz="1600"/>
            </a:lvl4pPr>
            <a:lvl5pPr marL="2057400" indent="-228600">
              <a:lnSpc>
                <a:spcPct val="110000"/>
              </a:lnSpc>
              <a:spcBef>
                <a:spcPts val="300"/>
              </a:spcBef>
              <a:spcAft>
                <a:spcPts val="300"/>
              </a:spcAft>
              <a:buFont typeface="Wingdings" charset="2"/>
              <a:buChar char="§"/>
              <a:defRPr sz="1600"/>
            </a:lvl5pPr>
            <a:lvl6pPr>
              <a:defRPr sz="1600"/>
            </a:lvl6pPr>
            <a:lvl7pPr>
              <a:defRPr sz="1600"/>
            </a:lvl7pPr>
            <a:lvl8pPr>
              <a:defRPr sz="1600"/>
            </a:lvl8pPr>
            <a:lvl9pPr>
              <a:defRPr sz="16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7" name="Date Placeholder 6"/>
          <p:cNvSpPr>
            <a:spLocks noGrp="1"/>
          </p:cNvSpPr>
          <p:nvPr>
            <p:ph type="dt" sz="half" idx="10"/>
          </p:nvPr>
        </p:nvSpPr>
        <p:spPr/>
        <p:txBody>
          <a:bodyPr/>
          <a:lstStyle/>
          <a:p>
            <a:fld id="{6DA10FE5-D447-4804-8D0C-E4B6429C54E6}" type="datetime1">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17112-0BBC-CD41-90CF-8B6E80C642C3}" type="slidenum">
              <a:rPr lang="en-US" smtClean="0"/>
              <a:t>‹#›</a:t>
            </a:fld>
            <a:endParaRPr lang="en-US"/>
          </a:p>
        </p:txBody>
      </p:sp>
      <p:sp>
        <p:nvSpPr>
          <p:cNvPr id="12"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9741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D449E3CF-D30F-4D7D-B9BB-D0DFF9FF30EF}"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28306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Gra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443948"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423989"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0B8EE310-4EEC-4695-92A9-EB04F16801BA}"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015676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E68E3-C7C9-47C4-9680-DDBD151E9519}" type="datetime1">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C54D1-FDD9-4227-AB8F-CBC9F09C9B0C}" type="slidenum">
              <a:rPr lang="en-US" smtClean="0"/>
              <a:t>‹#›</a:t>
            </a:fld>
            <a:endParaRPr lang="en-US"/>
          </a:p>
        </p:txBody>
      </p:sp>
    </p:spTree>
    <p:extLst>
      <p:ext uri="{BB962C8B-B14F-4D97-AF65-F5344CB8AC3E}">
        <p14:creationId xmlns:p14="http://schemas.microsoft.com/office/powerpoint/2010/main" val="1220750515"/>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0" r:id="rId3"/>
    <p:sldLayoutId id="2147483685" r:id="rId4"/>
    <p:sldLayoutId id="2147483725" r:id="rId5"/>
    <p:sldLayoutId id="2147483652" r:id="rId6"/>
    <p:sldLayoutId id="2147483721" r:id="rId7"/>
    <p:sldLayoutId id="2147483695" r:id="rId8"/>
    <p:sldLayoutId id="2147483727" r:id="rId9"/>
    <p:sldLayoutId id="2147483654" r:id="rId10"/>
    <p:sldLayoutId id="2147483696" r:id="rId11"/>
    <p:sldLayoutId id="2147483691" r:id="rId12"/>
    <p:sldLayoutId id="2147483722" r:id="rId13"/>
    <p:sldLayoutId id="2147483697" r:id="rId14"/>
    <p:sldLayoutId id="2147483665" r:id="rId15"/>
    <p:sldLayoutId id="2147483724" r:id="rId16"/>
    <p:sldLayoutId id="2147483708" r:id="rId17"/>
    <p:sldLayoutId id="2147483666" r:id="rId18"/>
    <p:sldLayoutId id="2147483709" r:id="rId19"/>
    <p:sldLayoutId id="2147483667" r:id="rId20"/>
    <p:sldLayoutId id="2147483692" r:id="rId21"/>
    <p:sldLayoutId id="2147483663" r:id="rId2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grida.no/publications/rr/natural-fix/page/3724.aspx"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www.globalcarbonproject.org/carbonbudget/index.htm" TargetMode="External"/><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hyperlink" Target="http://www.grida.no/publications/rr/natural-fix/page/3724.aspx"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hyperlink" Target="http://www.winrock.org/" TargetMode="Externa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a:t>Bangladesh Climate-Resilient Ecosystem Curriculum (BACUM)</a:t>
            </a:r>
            <a:endParaRPr lang="en-US" dirty="0"/>
          </a:p>
        </p:txBody>
      </p:sp>
      <p:sp>
        <p:nvSpPr>
          <p:cNvPr id="3" name="Subtitle 2"/>
          <p:cNvSpPr>
            <a:spLocks noGrp="1"/>
          </p:cNvSpPr>
          <p:nvPr>
            <p:ph type="subTitle" idx="1"/>
          </p:nvPr>
        </p:nvSpPr>
        <p:spPr>
          <a:xfrm>
            <a:off x="185530" y="3790122"/>
            <a:ext cx="12006470" cy="1444484"/>
          </a:xfrm>
        </p:spPr>
        <p:txBody>
          <a:bodyPr>
            <a:normAutofit/>
          </a:bodyPr>
          <a:lstStyle/>
          <a:p>
            <a:r>
              <a:rPr lang="de-DE" sz="4000" dirty="0"/>
              <a:t>Module 3: Forest Carbon Measurement and Monitoring</a:t>
            </a:r>
            <a:endParaRPr lang="en-US" sz="4000" dirty="0"/>
          </a:p>
        </p:txBody>
      </p:sp>
    </p:spTree>
    <p:extLst>
      <p:ext uri="{BB962C8B-B14F-4D97-AF65-F5344CB8AC3E}">
        <p14:creationId xmlns:p14="http://schemas.microsoft.com/office/powerpoint/2010/main" val="373111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xploringnature.org/graphics/ecology/biome_pyramid_poster72.jpg"/>
          <p:cNvPicPr>
            <a:picLocks noChangeAspect="1" noChangeArrowheads="1"/>
          </p:cNvPicPr>
          <p:nvPr/>
        </p:nvPicPr>
        <p:blipFill rotWithShape="1">
          <a:blip r:embed="rId3">
            <a:extLst>
              <a:ext uri="{28A0092B-C50C-407E-A947-70E740481C1C}">
                <a14:useLocalDpi xmlns:a14="http://schemas.microsoft.com/office/drawing/2010/main" val="0"/>
              </a:ext>
            </a:extLst>
          </a:blip>
          <a:srcRect l="12719" t="18021" r="13447" b="10316"/>
          <a:stretch/>
        </p:blipFill>
        <p:spPr bwMode="auto">
          <a:xfrm>
            <a:off x="3714393" y="1510516"/>
            <a:ext cx="6908247" cy="518118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Introduction to forest biomes</a:t>
            </a:r>
          </a:p>
        </p:txBody>
      </p:sp>
      <p:sp>
        <p:nvSpPr>
          <p:cNvPr id="5" name="Content Placeholder 4"/>
          <p:cNvSpPr>
            <a:spLocks noGrp="1"/>
          </p:cNvSpPr>
          <p:nvPr>
            <p:ph sz="half" idx="4294967295"/>
          </p:nvPr>
        </p:nvSpPr>
        <p:spPr>
          <a:xfrm>
            <a:off x="0" y="1563688"/>
            <a:ext cx="5435600" cy="4560887"/>
          </a:xfrm>
        </p:spPr>
        <p:txBody>
          <a:bodyPr>
            <a:normAutofit/>
          </a:bodyPr>
          <a:lstStyle/>
          <a:p>
            <a:pPr>
              <a:spcAft>
                <a:spcPts val="600"/>
              </a:spcAft>
            </a:pPr>
            <a:r>
              <a:rPr lang="en-US" sz="2500" dirty="0"/>
              <a:t>Forests are found from the tropics to sub-polar regions</a:t>
            </a:r>
          </a:p>
          <a:p>
            <a:pPr>
              <a:spcAft>
                <a:spcPts val="600"/>
              </a:spcAft>
            </a:pPr>
            <a:r>
              <a:rPr lang="en-US" sz="2500" dirty="0"/>
              <a:t>Where water is limiting forests cede to grasslands and deserts</a:t>
            </a:r>
          </a:p>
          <a:p>
            <a:pPr marL="0" indent="0">
              <a:spcAft>
                <a:spcPts val="600"/>
              </a:spcAft>
              <a:buNone/>
            </a:pPr>
            <a:endParaRPr lang="en-US" sz="2500" dirty="0"/>
          </a:p>
        </p:txBody>
      </p:sp>
      <p:sp>
        <p:nvSpPr>
          <p:cNvPr id="4" name="TextBox 3"/>
          <p:cNvSpPr txBox="1"/>
          <p:nvPr/>
        </p:nvSpPr>
        <p:spPr>
          <a:xfrm>
            <a:off x="5416198" y="1228339"/>
            <a:ext cx="3383424" cy="492443"/>
          </a:xfrm>
          <a:prstGeom prst="rect">
            <a:avLst/>
          </a:prstGeom>
          <a:noFill/>
        </p:spPr>
        <p:txBody>
          <a:bodyPr wrap="square" rtlCol="0">
            <a:spAutoFit/>
          </a:bodyPr>
          <a:lstStyle/>
          <a:p>
            <a:pPr algn="ctr"/>
            <a:r>
              <a:rPr lang="en-US" sz="2600" b="1" dirty="0"/>
              <a:t>Biomes on earth</a:t>
            </a:r>
          </a:p>
        </p:txBody>
      </p:sp>
    </p:spTree>
    <p:extLst>
      <p:ext uri="{BB962C8B-B14F-4D97-AF65-F5344CB8AC3E}">
        <p14:creationId xmlns:p14="http://schemas.microsoft.com/office/powerpoint/2010/main" val="3977504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indent="0">
              <a:lnSpc>
                <a:spcPct val="125000"/>
              </a:lnSpc>
              <a:spcAft>
                <a:spcPts val="600"/>
              </a:spcAft>
              <a:buNone/>
            </a:pPr>
            <a:r>
              <a:rPr lang="en-US" dirty="0"/>
              <a:t>At smaller spatial scales, climate factors (microclimate) and variation in soil factors result in different forest types distributed across the landscape</a:t>
            </a:r>
          </a:p>
        </p:txBody>
      </p:sp>
      <p:sp>
        <p:nvSpPr>
          <p:cNvPr id="4" name="Content Placeholder 3"/>
          <p:cNvSpPr>
            <a:spLocks noGrp="1"/>
          </p:cNvSpPr>
          <p:nvPr>
            <p:ph sz="half" idx="2"/>
          </p:nvPr>
        </p:nvSpPr>
        <p:spPr/>
        <p:txBody>
          <a:bodyPr/>
          <a:lstStyle/>
          <a:p>
            <a:endParaRPr lang="en-US"/>
          </a:p>
        </p:txBody>
      </p:sp>
      <p:sp>
        <p:nvSpPr>
          <p:cNvPr id="2" name="Title 1"/>
          <p:cNvSpPr>
            <a:spLocks noGrp="1"/>
          </p:cNvSpPr>
          <p:nvPr>
            <p:ph type="title"/>
          </p:nvPr>
        </p:nvSpPr>
        <p:spPr/>
        <p:txBody>
          <a:bodyPr/>
          <a:lstStyle/>
          <a:p>
            <a:r>
              <a:rPr lang="en-US" dirty="0"/>
              <a:t>Landscape Variation</a:t>
            </a:r>
          </a:p>
        </p:txBody>
      </p:sp>
      <p:pic>
        <p:nvPicPr>
          <p:cNvPr id="3074" name="Picture 2" descr="Map of forest cover in Thai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3989" y="1297119"/>
            <a:ext cx="4241709" cy="55608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28414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Visit the </a:t>
            </a:r>
            <a:r>
              <a:rPr lang="en-US" b="1" u="sng" dirty="0">
                <a:hlinkClick r:id="rId3"/>
              </a:rPr>
              <a:t>GRID-Arendal website</a:t>
            </a:r>
            <a:r>
              <a:rPr lang="en-US" b="1" dirty="0"/>
              <a:t> </a:t>
            </a:r>
            <a:r>
              <a:rPr lang="en-US" dirty="0"/>
              <a:t>to explore information on variations in carbon stocks of different biomes (or information in hard copy is provided and answer the following questions)</a:t>
            </a:r>
          </a:p>
          <a:p>
            <a:pPr lvl="1"/>
            <a:r>
              <a:rPr lang="en-US" dirty="0"/>
              <a:t>What are the top two biomes that store the greatest amount of carbon? </a:t>
            </a:r>
          </a:p>
          <a:p>
            <a:pPr lvl="1"/>
            <a:r>
              <a:rPr lang="en-US" dirty="0"/>
              <a:t>Where majority of their carbon is stored and why?</a:t>
            </a:r>
          </a:p>
          <a:p>
            <a:pPr lvl="1"/>
            <a:endParaRPr lang="en-US" dirty="0"/>
          </a:p>
          <a:p>
            <a:pPr marL="457200" lvl="1" indent="0">
              <a:buNone/>
            </a:pPr>
            <a:endParaRPr lang="th-TH" dirty="0"/>
          </a:p>
        </p:txBody>
      </p:sp>
      <p:sp>
        <p:nvSpPr>
          <p:cNvPr id="4" name="Title 3"/>
          <p:cNvSpPr>
            <a:spLocks noGrp="1"/>
          </p:cNvSpPr>
          <p:nvPr>
            <p:ph type="title"/>
          </p:nvPr>
        </p:nvSpPr>
        <p:spPr/>
        <p:txBody>
          <a:bodyPr>
            <a:normAutofit/>
          </a:bodyPr>
          <a:lstStyle/>
          <a:p>
            <a:r>
              <a:rPr lang="en-US" b="1" dirty="0"/>
              <a:t>Class Exercise  Individual exploration</a:t>
            </a:r>
          </a:p>
        </p:txBody>
      </p:sp>
    </p:spTree>
    <p:extLst>
      <p:ext uri="{BB962C8B-B14F-4D97-AF65-F5344CB8AC3E}">
        <p14:creationId xmlns:p14="http://schemas.microsoft.com/office/powerpoint/2010/main" val="380366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4867"/>
          <a:stretch/>
        </p:blipFill>
        <p:spPr>
          <a:xfrm>
            <a:off x="1524001" y="1638280"/>
            <a:ext cx="9327145" cy="4529156"/>
          </a:xfrm>
          <a:prstGeom prst="rect">
            <a:avLst/>
          </a:prstGeom>
        </p:spPr>
      </p:pic>
      <p:sp>
        <p:nvSpPr>
          <p:cNvPr id="8" name="Rectangle 7"/>
          <p:cNvSpPr/>
          <p:nvPr/>
        </p:nvSpPr>
        <p:spPr>
          <a:xfrm>
            <a:off x="3738546" y="6448032"/>
            <a:ext cx="6715172" cy="338554"/>
          </a:xfrm>
          <a:prstGeom prst="rect">
            <a:avLst/>
          </a:prstGeom>
        </p:spPr>
        <p:txBody>
          <a:bodyPr wrap="square">
            <a:spAutoFit/>
          </a:bodyPr>
          <a:lstStyle/>
          <a:p>
            <a:pPr algn="r"/>
            <a:r>
              <a:rPr lang="en-US" sz="1600" dirty="0">
                <a:latin typeface="Arial" pitchFamily="34" charset="0"/>
              </a:rPr>
              <a:t>Source: www.grida.no</a:t>
            </a:r>
            <a:endParaRPr lang="th-TH" sz="1600" dirty="0">
              <a:latin typeface="Arial" pitchFamily="34" charset="0"/>
            </a:endParaRPr>
          </a:p>
        </p:txBody>
      </p:sp>
      <p:sp>
        <p:nvSpPr>
          <p:cNvPr id="5" name="Oval 4"/>
          <p:cNvSpPr/>
          <p:nvPr/>
        </p:nvSpPr>
        <p:spPr>
          <a:xfrm>
            <a:off x="2724277" y="1933532"/>
            <a:ext cx="1285884" cy="6763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4" name="Title 3"/>
          <p:cNvSpPr>
            <a:spLocks noGrp="1"/>
          </p:cNvSpPr>
          <p:nvPr>
            <p:ph type="title"/>
          </p:nvPr>
        </p:nvSpPr>
        <p:spPr/>
        <p:txBody>
          <a:bodyPr>
            <a:normAutofit/>
          </a:bodyPr>
          <a:lstStyle/>
          <a:p>
            <a:r>
              <a:rPr lang="en-US" dirty="0"/>
              <a:t>Biomass and soil - C stocks in different biomes</a:t>
            </a:r>
          </a:p>
        </p:txBody>
      </p:sp>
      <p:sp>
        <p:nvSpPr>
          <p:cNvPr id="11" name="Oval 10"/>
          <p:cNvSpPr/>
          <p:nvPr/>
        </p:nvSpPr>
        <p:spPr>
          <a:xfrm>
            <a:off x="2724277" y="5041935"/>
            <a:ext cx="1285884" cy="6763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Tree>
    <p:extLst>
      <p:ext uri="{BB962C8B-B14F-4D97-AF65-F5344CB8AC3E}">
        <p14:creationId xmlns:p14="http://schemas.microsoft.com/office/powerpoint/2010/main" val="1136126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Summary of Carbon Stocks and Trends in Different Biomes and Oceans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70300" y="1326319"/>
            <a:ext cx="9000000" cy="4820083"/>
          </a:xfrm>
          <a:prstGeom prst="rect">
            <a:avLst/>
          </a:prstGeom>
          <a:noFill/>
          <a:ln w="9525">
            <a:noFill/>
            <a:miter lim="800000"/>
            <a:headEnd/>
            <a:tailEnd/>
          </a:ln>
        </p:spPr>
      </p:pic>
      <p:sp>
        <p:nvSpPr>
          <p:cNvPr id="4" name="Rectangle 3"/>
          <p:cNvSpPr/>
          <p:nvPr/>
        </p:nvSpPr>
        <p:spPr>
          <a:xfrm>
            <a:off x="7837438" y="6423923"/>
            <a:ext cx="2582633" cy="307777"/>
          </a:xfrm>
          <a:prstGeom prst="rect">
            <a:avLst/>
          </a:prstGeom>
        </p:spPr>
        <p:txBody>
          <a:bodyPr wrap="none">
            <a:spAutoFit/>
          </a:bodyPr>
          <a:lstStyle/>
          <a:p>
            <a:r>
              <a:rPr lang="en-US" sz="1400" b="1" dirty="0">
                <a:latin typeface="Arial" pitchFamily="34" charset="0"/>
                <a:cs typeface="Arial" pitchFamily="34" charset="0"/>
              </a:rPr>
              <a:t>Source: </a:t>
            </a:r>
            <a:r>
              <a:rPr lang="en-US" sz="1400" dirty="0" err="1">
                <a:latin typeface="Arial" pitchFamily="34" charset="0"/>
                <a:cs typeface="Arial" pitchFamily="34" charset="0"/>
              </a:rPr>
              <a:t>Trumper</a:t>
            </a:r>
            <a:r>
              <a:rPr lang="en-US" sz="1400" dirty="0">
                <a:latin typeface="Arial" pitchFamily="34" charset="0"/>
                <a:cs typeface="Arial" pitchFamily="34" charset="0"/>
              </a:rPr>
              <a:t> et al. (2009)</a:t>
            </a:r>
            <a:endParaRPr lang="th-TH" sz="1400" dirty="0">
              <a:latin typeface="Arial" pitchFamily="34" charset="0"/>
            </a:endParaRPr>
          </a:p>
        </p:txBody>
      </p:sp>
      <p:sp>
        <p:nvSpPr>
          <p:cNvPr id="5" name="Rectangle 4"/>
          <p:cNvSpPr/>
          <p:nvPr/>
        </p:nvSpPr>
        <p:spPr>
          <a:xfrm>
            <a:off x="1570300" y="4694261"/>
            <a:ext cx="9000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Rectangle 5"/>
          <p:cNvSpPr/>
          <p:nvPr/>
        </p:nvSpPr>
        <p:spPr>
          <a:xfrm>
            <a:off x="1570300" y="2391789"/>
            <a:ext cx="9000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367889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Consider the </a:t>
            </a:r>
            <a:r>
              <a:rPr lang="en-US" sz="2400" b="1" dirty="0"/>
              <a:t>Table Carbon stock in forest by region and sub-region in 2010</a:t>
            </a:r>
            <a:r>
              <a:rPr lang="en-US" sz="2400" dirty="0"/>
              <a:t> and answer the following questions</a:t>
            </a:r>
          </a:p>
          <a:p>
            <a:pPr lvl="1"/>
            <a:r>
              <a:rPr lang="en-US" dirty="0"/>
              <a:t>Which region has the highest total carbon stock? Why?</a:t>
            </a:r>
          </a:p>
          <a:p>
            <a:pPr lvl="1"/>
            <a:r>
              <a:rPr lang="en-US" dirty="0"/>
              <a:t>What percent of the global carbon stock does it account for ?  </a:t>
            </a:r>
          </a:p>
          <a:p>
            <a:pPr lvl="1"/>
            <a:r>
              <a:rPr lang="en-US" dirty="0"/>
              <a:t>Please also look at the data of total Carbon stock in Asia. What can you say about this?</a:t>
            </a:r>
          </a:p>
          <a:p>
            <a:pPr marL="457200" lvl="1" indent="0">
              <a:buNone/>
            </a:pPr>
            <a:endParaRPr lang="th-TH" dirty="0"/>
          </a:p>
        </p:txBody>
      </p:sp>
      <p:sp>
        <p:nvSpPr>
          <p:cNvPr id="4" name="Title 3"/>
          <p:cNvSpPr>
            <a:spLocks noGrp="1"/>
          </p:cNvSpPr>
          <p:nvPr>
            <p:ph type="title"/>
          </p:nvPr>
        </p:nvSpPr>
        <p:spPr/>
        <p:txBody>
          <a:bodyPr/>
          <a:lstStyle/>
          <a:p>
            <a:r>
              <a:rPr lang="en-US" b="1" dirty="0"/>
              <a:t>Class Exercise  Analytical skill</a:t>
            </a:r>
          </a:p>
        </p:txBody>
      </p:sp>
    </p:spTree>
    <p:extLst>
      <p:ext uri="{BB962C8B-B14F-4D97-AF65-F5344CB8AC3E}">
        <p14:creationId xmlns:p14="http://schemas.microsoft.com/office/powerpoint/2010/main" val="397852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Carbon in Forest by Region/Sub-region in 2010</a:t>
            </a:r>
          </a:p>
        </p:txBody>
      </p:sp>
      <p:pic>
        <p:nvPicPr>
          <p:cNvPr id="1026" name="Picture 2"/>
          <p:cNvPicPr>
            <a:picLocks noChangeAspect="1" noChangeArrowheads="1"/>
          </p:cNvPicPr>
          <p:nvPr/>
        </p:nvPicPr>
        <p:blipFill rotWithShape="1">
          <a:blip r:embed="rId3" cstate="print"/>
          <a:srcRect l="-1" t="1353" r="1195" b="3196"/>
          <a:stretch/>
        </p:blipFill>
        <p:spPr bwMode="auto">
          <a:xfrm>
            <a:off x="1615738" y="1226641"/>
            <a:ext cx="8892480" cy="5251606"/>
          </a:xfrm>
          <a:prstGeom prst="rect">
            <a:avLst/>
          </a:prstGeom>
          <a:noFill/>
          <a:ln w="9525">
            <a:noFill/>
            <a:miter lim="800000"/>
            <a:headEnd/>
            <a:tailEnd/>
          </a:ln>
        </p:spPr>
      </p:pic>
      <p:sp>
        <p:nvSpPr>
          <p:cNvPr id="6" name="Rectangle 5"/>
          <p:cNvSpPr/>
          <p:nvPr/>
        </p:nvSpPr>
        <p:spPr>
          <a:xfrm>
            <a:off x="8626659" y="6492840"/>
            <a:ext cx="1933617" cy="338554"/>
          </a:xfrm>
          <a:prstGeom prst="rect">
            <a:avLst/>
          </a:prstGeom>
        </p:spPr>
        <p:txBody>
          <a:bodyPr wrap="none">
            <a:spAutoFit/>
          </a:bodyPr>
          <a:lstStyle/>
          <a:p>
            <a:r>
              <a:rPr lang="en-US" sz="1600" b="1" dirty="0">
                <a:latin typeface="Arial" pitchFamily="34" charset="0"/>
                <a:cs typeface="Arial" pitchFamily="34" charset="0"/>
              </a:rPr>
              <a:t>Source: </a:t>
            </a:r>
            <a:r>
              <a:rPr lang="en-US" sz="1400" dirty="0">
                <a:latin typeface="Arial" pitchFamily="34" charset="0"/>
                <a:cs typeface="Arial" pitchFamily="34" charset="0"/>
              </a:rPr>
              <a:t>FAO (2010)</a:t>
            </a:r>
            <a:endParaRPr lang="th-TH" sz="1400" dirty="0">
              <a:latin typeface="Arial" pitchFamily="34" charset="0"/>
            </a:endParaRPr>
          </a:p>
        </p:txBody>
      </p:sp>
      <p:sp>
        <p:nvSpPr>
          <p:cNvPr id="5" name="Rectangle 4"/>
          <p:cNvSpPr/>
          <p:nvPr/>
        </p:nvSpPr>
        <p:spPr>
          <a:xfrm>
            <a:off x="1750810" y="5933454"/>
            <a:ext cx="8676000" cy="216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268704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t>Total Carbon Stock in Forest by Region in 2010</a:t>
            </a:r>
          </a:p>
        </p:txBody>
      </p:sp>
      <p:graphicFrame>
        <p:nvGraphicFramePr>
          <p:cNvPr id="4" name="Content Placeholder 3"/>
          <p:cNvGraphicFramePr>
            <a:graphicFrameLocks noGrp="1"/>
          </p:cNvGraphicFramePr>
          <p:nvPr>
            <p:ph idx="4294967295"/>
          </p:nvPr>
        </p:nvGraphicFramePr>
        <p:xfrm>
          <a:off x="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7202205" y="6240139"/>
            <a:ext cx="3023985" cy="338554"/>
          </a:xfrm>
          <a:prstGeom prst="rect">
            <a:avLst/>
          </a:prstGeom>
        </p:spPr>
        <p:txBody>
          <a:bodyPr wrap="none">
            <a:spAutoFit/>
          </a:bodyPr>
          <a:lstStyle/>
          <a:p>
            <a:r>
              <a:rPr lang="en-US" sz="1600" b="1" dirty="0">
                <a:latin typeface="Arial" pitchFamily="34" charset="0"/>
                <a:cs typeface="Arial" pitchFamily="34" charset="0"/>
              </a:rPr>
              <a:t>Source: </a:t>
            </a:r>
            <a:r>
              <a:rPr lang="en-US" sz="1600" dirty="0">
                <a:latin typeface="Arial" pitchFamily="34" charset="0"/>
                <a:cs typeface="Arial" pitchFamily="34" charset="0"/>
              </a:rPr>
              <a:t>Data from FAO (2010)</a:t>
            </a:r>
            <a:endParaRPr lang="th-TH" sz="1600" dirty="0">
              <a:latin typeface="Arial" pitchFamily="34" charset="0"/>
            </a:endParaRPr>
          </a:p>
        </p:txBody>
      </p:sp>
    </p:spTree>
    <p:extLst>
      <p:ext uri="{BB962C8B-B14F-4D97-AF65-F5344CB8AC3E}">
        <p14:creationId xmlns:p14="http://schemas.microsoft.com/office/powerpoint/2010/main" val="173708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Consider the </a:t>
            </a:r>
            <a:r>
              <a:rPr lang="en-US" sz="2400" b="1" dirty="0"/>
              <a:t>Table Trends in carbon stocks in forest biomass by region and sub-region, 1990–2010</a:t>
            </a:r>
            <a:r>
              <a:rPr lang="en-US" sz="2400" dirty="0"/>
              <a:t> and answer the following questions</a:t>
            </a:r>
          </a:p>
          <a:p>
            <a:pPr lvl="1"/>
            <a:r>
              <a:rPr lang="en-US" dirty="0">
                <a:solidFill>
                  <a:srgbClr val="3366FF"/>
                </a:solidFill>
              </a:rPr>
              <a:t>Which region has the </a:t>
            </a:r>
            <a:r>
              <a:rPr lang="en-US" b="1" dirty="0">
                <a:solidFill>
                  <a:srgbClr val="3366FF"/>
                </a:solidFill>
              </a:rPr>
              <a:t>lowest carbon stock in forest biomass per unit land area </a:t>
            </a:r>
            <a:r>
              <a:rPr lang="en-US" dirty="0">
                <a:solidFill>
                  <a:srgbClr val="3366FF"/>
                </a:solidFill>
              </a:rPr>
              <a:t>during 1990-2010 ? Why?</a:t>
            </a:r>
          </a:p>
          <a:p>
            <a:pPr lvl="1"/>
            <a:r>
              <a:rPr lang="en-US" dirty="0">
                <a:solidFill>
                  <a:srgbClr val="FF0000"/>
                </a:solidFill>
              </a:rPr>
              <a:t>Which region has </a:t>
            </a:r>
            <a:r>
              <a:rPr lang="en-US" b="1" dirty="0">
                <a:solidFill>
                  <a:srgbClr val="FF0000"/>
                </a:solidFill>
              </a:rPr>
              <a:t>the lowest carbon stocks in forest biomass in</a:t>
            </a:r>
            <a:r>
              <a:rPr lang="en-US" dirty="0">
                <a:solidFill>
                  <a:srgbClr val="FF0000"/>
                </a:solidFill>
              </a:rPr>
              <a:t> 2010 ?  Why?</a:t>
            </a:r>
          </a:p>
          <a:p>
            <a:pPr lvl="1"/>
            <a:endParaRPr lang="th-TH" dirty="0"/>
          </a:p>
        </p:txBody>
      </p:sp>
      <p:sp>
        <p:nvSpPr>
          <p:cNvPr id="4" name="Title 3"/>
          <p:cNvSpPr>
            <a:spLocks noGrp="1"/>
          </p:cNvSpPr>
          <p:nvPr>
            <p:ph type="title"/>
          </p:nvPr>
        </p:nvSpPr>
        <p:spPr/>
        <p:txBody>
          <a:bodyPr/>
          <a:lstStyle/>
          <a:p>
            <a:r>
              <a:rPr lang="en-US" b="1" dirty="0"/>
              <a:t>Class Exercise:  Analytical skill</a:t>
            </a:r>
          </a:p>
        </p:txBody>
      </p:sp>
    </p:spTree>
    <p:extLst>
      <p:ext uri="{BB962C8B-B14F-4D97-AF65-F5344CB8AC3E}">
        <p14:creationId xmlns:p14="http://schemas.microsoft.com/office/powerpoint/2010/main" val="237531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Trends in forest C stocks by region and sub-region, 1990–2010</a:t>
            </a:r>
          </a:p>
        </p:txBody>
      </p:sp>
      <p:pic>
        <p:nvPicPr>
          <p:cNvPr id="2050" name="Picture 2"/>
          <p:cNvPicPr>
            <a:picLocks noChangeAspect="1" noChangeArrowheads="1"/>
          </p:cNvPicPr>
          <p:nvPr/>
        </p:nvPicPr>
        <p:blipFill rotWithShape="1">
          <a:blip r:embed="rId3" cstate="print"/>
          <a:srcRect/>
          <a:stretch/>
        </p:blipFill>
        <p:spPr bwMode="auto">
          <a:xfrm>
            <a:off x="1731560" y="1312410"/>
            <a:ext cx="8725948" cy="4996910"/>
          </a:xfrm>
          <a:prstGeom prst="rect">
            <a:avLst/>
          </a:prstGeom>
          <a:noFill/>
          <a:ln w="9525">
            <a:noFill/>
            <a:miter lim="800000"/>
            <a:headEnd/>
            <a:tailEnd/>
          </a:ln>
        </p:spPr>
      </p:pic>
      <p:sp>
        <p:nvSpPr>
          <p:cNvPr id="6" name="Rectangle 5"/>
          <p:cNvSpPr/>
          <p:nvPr/>
        </p:nvSpPr>
        <p:spPr>
          <a:xfrm>
            <a:off x="9970906" y="6519446"/>
            <a:ext cx="2054869" cy="338554"/>
          </a:xfrm>
          <a:prstGeom prst="rect">
            <a:avLst/>
          </a:prstGeom>
        </p:spPr>
        <p:txBody>
          <a:bodyPr wrap="none">
            <a:spAutoFit/>
          </a:bodyPr>
          <a:lstStyle/>
          <a:p>
            <a:r>
              <a:rPr lang="en-US" sz="1600" b="1" dirty="0">
                <a:latin typeface="Arial" pitchFamily="34" charset="0"/>
                <a:cs typeface="Arial" pitchFamily="34" charset="0"/>
              </a:rPr>
              <a:t>Source</a:t>
            </a:r>
            <a:r>
              <a:rPr lang="en-US" sz="1600" dirty="0">
                <a:latin typeface="Arial" pitchFamily="34" charset="0"/>
                <a:cs typeface="Arial" pitchFamily="34" charset="0"/>
              </a:rPr>
              <a:t>: FAO (2010)</a:t>
            </a:r>
            <a:endParaRPr lang="th-TH" sz="1600" dirty="0">
              <a:latin typeface="Arial" pitchFamily="34" charset="0"/>
            </a:endParaRPr>
          </a:p>
        </p:txBody>
      </p:sp>
      <p:sp>
        <p:nvSpPr>
          <p:cNvPr id="5" name="Rectangle 4"/>
          <p:cNvSpPr>
            <a:spLocks noChangeAspect="1"/>
          </p:cNvSpPr>
          <p:nvPr/>
        </p:nvSpPr>
        <p:spPr>
          <a:xfrm>
            <a:off x="7454900" y="4178301"/>
            <a:ext cx="2915296" cy="244989"/>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Rectangle 7"/>
          <p:cNvSpPr>
            <a:spLocks noChangeAspect="1"/>
          </p:cNvSpPr>
          <p:nvPr/>
        </p:nvSpPr>
        <p:spPr>
          <a:xfrm>
            <a:off x="4254500" y="5422901"/>
            <a:ext cx="3136900" cy="2807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Rectangle 8"/>
          <p:cNvSpPr>
            <a:spLocks noChangeAspect="1"/>
          </p:cNvSpPr>
          <p:nvPr/>
        </p:nvSpPr>
        <p:spPr>
          <a:xfrm>
            <a:off x="6629400" y="4423289"/>
            <a:ext cx="762000" cy="2934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415809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de-DE" sz="4000" dirty="0"/>
              <a:t>Module 3: Forest Carbon Measurement and Monitoring</a:t>
            </a:r>
            <a:endParaRPr lang="en-US" sz="4000" dirty="0"/>
          </a:p>
        </p:txBody>
      </p:sp>
      <p:sp>
        <p:nvSpPr>
          <p:cNvPr id="3" name="Subtitle 2"/>
          <p:cNvSpPr>
            <a:spLocks noGrp="1"/>
          </p:cNvSpPr>
          <p:nvPr>
            <p:ph type="subTitle" idx="1"/>
          </p:nvPr>
        </p:nvSpPr>
        <p:spPr>
          <a:xfrm>
            <a:off x="106017" y="3650977"/>
            <a:ext cx="11953461" cy="2325754"/>
          </a:xfrm>
        </p:spPr>
        <p:txBody>
          <a:bodyPr>
            <a:noAutofit/>
          </a:bodyPr>
          <a:lstStyle/>
          <a:p>
            <a:r>
              <a:rPr lang="de-DE" sz="3600" dirty="0"/>
              <a:t>SECTION II: </a:t>
            </a:r>
            <a:r>
              <a:rPr lang="en-US" sz="3600" dirty="0"/>
              <a:t>FOREST CARBON STOCKS AND IPCC GUIDELINES</a:t>
            </a:r>
          </a:p>
          <a:p>
            <a:r>
              <a:rPr lang="en-US" sz="4000" dirty="0">
                <a:solidFill>
                  <a:srgbClr val="FFC000"/>
                </a:solidFill>
              </a:rPr>
              <a:t>2.1. Overview of Forest Carbon Pools (Stocks)</a:t>
            </a:r>
          </a:p>
        </p:txBody>
      </p:sp>
    </p:spTree>
    <p:extLst>
      <p:ext uri="{BB962C8B-B14F-4D97-AF65-F5344CB8AC3E}">
        <p14:creationId xmlns:p14="http://schemas.microsoft.com/office/powerpoint/2010/main" val="500284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Carbon stock in forest biomass by region in 2010</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186594075"/>
              </p:ext>
            </p:extLst>
          </p:nvPr>
        </p:nvGraphicFramePr>
        <p:xfrm>
          <a:off x="1248937" y="1080000"/>
          <a:ext cx="9946887" cy="577799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7848976" y="6519446"/>
            <a:ext cx="3023985" cy="338554"/>
          </a:xfrm>
          <a:prstGeom prst="rect">
            <a:avLst/>
          </a:prstGeom>
        </p:spPr>
        <p:txBody>
          <a:bodyPr wrap="none">
            <a:spAutoFit/>
          </a:bodyPr>
          <a:lstStyle/>
          <a:p>
            <a:r>
              <a:rPr lang="en-US" sz="1600" b="1" dirty="0">
                <a:latin typeface="Arial" pitchFamily="34" charset="0"/>
                <a:cs typeface="Arial" pitchFamily="34" charset="0"/>
              </a:rPr>
              <a:t>Source: </a:t>
            </a:r>
            <a:r>
              <a:rPr lang="en-US" sz="1600" dirty="0">
                <a:latin typeface="Arial" pitchFamily="34" charset="0"/>
                <a:cs typeface="Arial" pitchFamily="34" charset="0"/>
              </a:rPr>
              <a:t>Data from FAO (2010)</a:t>
            </a:r>
            <a:endParaRPr lang="th-TH" sz="1600" dirty="0">
              <a:latin typeface="Arial" pitchFamily="34" charset="0"/>
            </a:endParaRPr>
          </a:p>
        </p:txBody>
      </p:sp>
    </p:spTree>
    <p:extLst>
      <p:ext uri="{BB962C8B-B14F-4D97-AF65-F5344CB8AC3E}">
        <p14:creationId xmlns:p14="http://schemas.microsoft.com/office/powerpoint/2010/main" val="2515331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nSpc>
                <a:spcPct val="125000"/>
              </a:lnSpc>
              <a:spcAft>
                <a:spcPts val="600"/>
              </a:spcAft>
            </a:pPr>
            <a:r>
              <a:rPr lang="en-US" dirty="0"/>
              <a:t>All forests have 5 major pools where carbon is stored with aboveground biomass and soil that are the most important pools</a:t>
            </a:r>
          </a:p>
          <a:p>
            <a:pPr>
              <a:lnSpc>
                <a:spcPct val="125000"/>
              </a:lnSpc>
              <a:spcAft>
                <a:spcPts val="600"/>
              </a:spcAft>
            </a:pPr>
            <a:r>
              <a:rPr lang="en-US" dirty="0"/>
              <a:t>The distribution of forest biomes is largely driven by precipitation and temperature</a:t>
            </a:r>
          </a:p>
          <a:p>
            <a:pPr>
              <a:lnSpc>
                <a:spcPct val="125000"/>
              </a:lnSpc>
              <a:spcAft>
                <a:spcPts val="600"/>
              </a:spcAft>
            </a:pPr>
            <a:r>
              <a:rPr lang="en-US" dirty="0"/>
              <a:t>The absolute and proportional amounts of carbon in soil and aboveground biomass are controlled by precipitation and temperature, and at local scales by soil nutrients as well.</a:t>
            </a:r>
          </a:p>
        </p:txBody>
      </p:sp>
      <p:sp>
        <p:nvSpPr>
          <p:cNvPr id="2" name="Title 1"/>
          <p:cNvSpPr>
            <a:spLocks noGrp="1"/>
          </p:cNvSpPr>
          <p:nvPr>
            <p:ph type="title"/>
          </p:nvPr>
        </p:nvSpPr>
        <p:spPr/>
        <p:txBody>
          <a:bodyPr/>
          <a:lstStyle/>
          <a:p>
            <a:r>
              <a:rPr lang="en-US" dirty="0"/>
              <a:t>Take Home Message</a:t>
            </a:r>
            <a:endParaRPr lang="en-US" b="1" dirty="0"/>
          </a:p>
        </p:txBody>
      </p:sp>
    </p:spTree>
    <p:extLst>
      <p:ext uri="{BB962C8B-B14F-4D97-AF65-F5344CB8AC3E}">
        <p14:creationId xmlns:p14="http://schemas.microsoft.com/office/powerpoint/2010/main" val="191748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775" y="1187007"/>
            <a:ext cx="11880000" cy="5554263"/>
          </a:xfrm>
        </p:spPr>
        <p:txBody>
          <a:bodyPr>
            <a:noAutofit/>
          </a:bodyPr>
          <a:lstStyle/>
          <a:p>
            <a:pPr>
              <a:spcBef>
                <a:spcPts val="0"/>
              </a:spcBef>
              <a:spcAft>
                <a:spcPts val="1000"/>
              </a:spcAft>
            </a:pPr>
            <a:r>
              <a:rPr lang="de-DE" sz="1600" dirty="0"/>
              <a:t>USAID. 2015. USAID LEAF‘s </a:t>
            </a:r>
            <a:r>
              <a:rPr lang="en-US" sz="1600" i="1" dirty="0"/>
              <a:t>Climate Change Curriculum</a:t>
            </a:r>
            <a:r>
              <a:rPr lang="en-US" sz="1600" dirty="0"/>
              <a:t>. USAID Lowering Emissions in Asia Forests Program (USAID LEAF). </a:t>
            </a:r>
            <a:r>
              <a:rPr lang="en-US" sz="1600" dirty="0" err="1"/>
              <a:t>Winrock</a:t>
            </a:r>
            <a:r>
              <a:rPr lang="en-US" sz="1600" dirty="0"/>
              <a:t> International and US Forest Service. Bangkok, Thailand.</a:t>
            </a:r>
          </a:p>
          <a:p>
            <a:pPr>
              <a:spcBef>
                <a:spcPts val="0"/>
              </a:spcBef>
              <a:spcAft>
                <a:spcPts val="1000"/>
              </a:spcAft>
            </a:pPr>
            <a:r>
              <a:rPr lang="en-US" sz="1600" dirty="0"/>
              <a:t>FAO. 2010. Forest Genetic Resources Assessment 2010: Main Report. Food and Agriculture Organization of The United Nations, Rome.</a:t>
            </a:r>
          </a:p>
          <a:p>
            <a:pPr>
              <a:spcBef>
                <a:spcPts val="0"/>
              </a:spcBef>
              <a:spcAft>
                <a:spcPts val="1000"/>
              </a:spcAft>
            </a:pPr>
            <a:r>
              <a:rPr lang="en-US" sz="1600" dirty="0"/>
              <a:t>FAO. 2012. Community Guidelines for Accessing Forestry Voluntary Carbon Markets. RAP Publication 2012/16. Food and Agriculture Organization of The United Nations, Rome.</a:t>
            </a:r>
          </a:p>
          <a:p>
            <a:pPr>
              <a:spcBef>
                <a:spcPts val="0"/>
              </a:spcBef>
              <a:spcAft>
                <a:spcPts val="1000"/>
              </a:spcAft>
            </a:pPr>
            <a:r>
              <a:rPr lang="nl-NL" sz="1600" dirty="0" err="1"/>
              <a:t>Trumper</a:t>
            </a:r>
            <a:r>
              <a:rPr lang="nl-NL" sz="1600" dirty="0"/>
              <a:t>, K., </a:t>
            </a:r>
            <a:r>
              <a:rPr lang="nl-NL" sz="1600" dirty="0" err="1"/>
              <a:t>Bertzky</a:t>
            </a:r>
            <a:r>
              <a:rPr lang="nl-NL" sz="1600" dirty="0"/>
              <a:t>, M., </a:t>
            </a:r>
            <a:r>
              <a:rPr lang="nl-NL" sz="1600" dirty="0" err="1"/>
              <a:t>Dickson</a:t>
            </a:r>
            <a:r>
              <a:rPr lang="nl-NL" sz="1600" dirty="0"/>
              <a:t>, B., van der Heijden, G.,</a:t>
            </a:r>
            <a:r>
              <a:rPr lang="en-US" sz="1600" dirty="0"/>
              <a:t>Jenkins, M., Manning, P. June 2009. The Natural Fix? The Role of Ecosystems in Climate Mitigation. A UNEP Rapid Response Assessment. </a:t>
            </a:r>
            <a:r>
              <a:rPr lang="fr-FR" sz="1600" dirty="0"/>
              <a:t>United Nations </a:t>
            </a:r>
            <a:r>
              <a:rPr lang="en-US" sz="1600" dirty="0"/>
              <a:t>Environment</a:t>
            </a:r>
            <a:r>
              <a:rPr lang="fr-FR" sz="1600" dirty="0"/>
              <a:t> Programme, UNEPWCMC, </a:t>
            </a:r>
            <a:r>
              <a:rPr lang="en-US" sz="1600" dirty="0"/>
              <a:t>Cambridge.</a:t>
            </a:r>
          </a:p>
          <a:p>
            <a:pPr>
              <a:spcBef>
                <a:spcPts val="0"/>
              </a:spcBef>
              <a:spcAft>
                <a:spcPts val="1000"/>
              </a:spcAft>
            </a:pPr>
            <a:r>
              <a:rPr lang="en-AU" sz="1600" dirty="0"/>
              <a:t>Le </a:t>
            </a:r>
            <a:r>
              <a:rPr lang="en-AU" sz="1600" dirty="0" err="1"/>
              <a:t>Quéré</a:t>
            </a:r>
            <a:r>
              <a:rPr lang="en-AU" sz="1600" dirty="0"/>
              <a:t>, C., R. Andres, T. </a:t>
            </a:r>
            <a:r>
              <a:rPr lang="en-AU" sz="1600" dirty="0" err="1"/>
              <a:t>Boden</a:t>
            </a:r>
            <a:r>
              <a:rPr lang="en-AU" sz="1600" dirty="0"/>
              <a:t>, T. Conway, R. Houghton, J. House, G. </a:t>
            </a:r>
            <a:r>
              <a:rPr lang="en-AU" sz="1600" dirty="0" err="1"/>
              <a:t>Marland</a:t>
            </a:r>
            <a:r>
              <a:rPr lang="en-AU" sz="1600" dirty="0"/>
              <a:t>, G. Peters, G. van der </a:t>
            </a:r>
            <a:r>
              <a:rPr lang="en-AU" sz="1600" dirty="0" err="1"/>
              <a:t>Werf</a:t>
            </a:r>
            <a:r>
              <a:rPr lang="en-AU" sz="1600" dirty="0"/>
              <a:t>, A. </a:t>
            </a:r>
            <a:r>
              <a:rPr lang="en-AU" sz="1600" dirty="0" err="1"/>
              <a:t>Ahlström</a:t>
            </a:r>
            <a:r>
              <a:rPr lang="en-AU" sz="1600" dirty="0"/>
              <a:t>, R. Andrew,  L. Bopp, J. </a:t>
            </a:r>
            <a:r>
              <a:rPr lang="en-AU" sz="1600" dirty="0" err="1"/>
              <a:t>Canadell</a:t>
            </a:r>
            <a:r>
              <a:rPr lang="en-AU" sz="1600" dirty="0"/>
              <a:t>, P. </a:t>
            </a:r>
            <a:r>
              <a:rPr lang="en-AU" sz="1600" dirty="0" err="1"/>
              <a:t>Ciais</a:t>
            </a:r>
            <a:r>
              <a:rPr lang="en-AU" sz="1600" dirty="0"/>
              <a:t>, S. </a:t>
            </a:r>
            <a:r>
              <a:rPr lang="en-AU" sz="1600" dirty="0" err="1"/>
              <a:t>Doney</a:t>
            </a:r>
            <a:r>
              <a:rPr lang="en-AU" sz="1600" dirty="0"/>
              <a:t>, C. Enright, P. </a:t>
            </a:r>
            <a:r>
              <a:rPr lang="en-AU" sz="1600" dirty="0" err="1"/>
              <a:t>Friedlingstein</a:t>
            </a:r>
            <a:r>
              <a:rPr lang="en-AU" sz="1600" dirty="0"/>
              <a:t>, C. </a:t>
            </a:r>
            <a:r>
              <a:rPr lang="en-AU" sz="1600" dirty="0" err="1"/>
              <a:t>Huntingford</a:t>
            </a:r>
            <a:r>
              <a:rPr lang="en-AU" sz="1600" dirty="0"/>
              <a:t>, A. Jain, C. </a:t>
            </a:r>
            <a:r>
              <a:rPr lang="en-AU" sz="1600" dirty="0" err="1"/>
              <a:t>Jourdain</a:t>
            </a:r>
            <a:r>
              <a:rPr lang="en-AU" sz="1600" dirty="0"/>
              <a:t>, E. Kato, R. Keeling, K. Klein </a:t>
            </a:r>
            <a:r>
              <a:rPr lang="en-GB" sz="1600" dirty="0" err="1"/>
              <a:t>Goldewijk</a:t>
            </a:r>
            <a:r>
              <a:rPr lang="en-GB" sz="1600" dirty="0"/>
              <a:t>, </a:t>
            </a:r>
            <a:r>
              <a:rPr lang="en-AU" sz="1600" dirty="0"/>
              <a:t>S. Levis, P. Levy, M. Lomas, B. </a:t>
            </a:r>
            <a:r>
              <a:rPr lang="en-AU" sz="1600" dirty="0" err="1"/>
              <a:t>Poulter</a:t>
            </a:r>
            <a:r>
              <a:rPr lang="en-AU" sz="1600" dirty="0"/>
              <a:t>, M. </a:t>
            </a:r>
            <a:r>
              <a:rPr lang="en-AU" sz="1600" dirty="0" err="1"/>
              <a:t>Raupach</a:t>
            </a:r>
            <a:r>
              <a:rPr lang="en-AU" sz="1600" dirty="0"/>
              <a:t>, J. Schwinger, S. </a:t>
            </a:r>
            <a:r>
              <a:rPr lang="en-AU" sz="1600" dirty="0" err="1"/>
              <a:t>Sitch</a:t>
            </a:r>
            <a:r>
              <a:rPr lang="en-AU" sz="1600" dirty="0"/>
              <a:t>, B. Stocker, N. </a:t>
            </a:r>
            <a:r>
              <a:rPr lang="en-AU" sz="1600" dirty="0" err="1"/>
              <a:t>Viovy</a:t>
            </a:r>
            <a:r>
              <a:rPr lang="en-AU" sz="1600" dirty="0"/>
              <a:t>, S. </a:t>
            </a:r>
            <a:r>
              <a:rPr lang="en-AU" sz="1600" dirty="0" err="1"/>
              <a:t>Zaehle</a:t>
            </a:r>
            <a:r>
              <a:rPr lang="en-AU" sz="1600" dirty="0"/>
              <a:t> and N. Zeng (2012), “The Global Carbon Budget 1959–2011”, Earth System Science Data, http://www.earth-syst-sci-data.net/6/235/2014/essd-6-235-2014.html, DOI:10.5194/essdd-5-1107-2012</a:t>
            </a:r>
          </a:p>
          <a:p>
            <a:pPr>
              <a:spcBef>
                <a:spcPts val="0"/>
              </a:spcBef>
              <a:spcAft>
                <a:spcPts val="1000"/>
              </a:spcAft>
            </a:pPr>
            <a:r>
              <a:rPr lang="en-AU" sz="1600" dirty="0"/>
              <a:t>Global Carbon Budget. 2012. Carbon Budget 2012: An Annual Updates of Global Carbon Budget and Trends. Available Source: </a:t>
            </a:r>
            <a:r>
              <a:rPr lang="en-AU" sz="1600" dirty="0">
                <a:hlinkClick r:id="rId3"/>
              </a:rPr>
              <a:t>http://www.globalcarbonproject.org/carbonbudget/index.htm</a:t>
            </a:r>
            <a:r>
              <a:rPr lang="en-AU" sz="1600" dirty="0"/>
              <a:t>.</a:t>
            </a:r>
          </a:p>
          <a:p>
            <a:pPr>
              <a:spcBef>
                <a:spcPts val="0"/>
              </a:spcBef>
              <a:spcAft>
                <a:spcPts val="1000"/>
              </a:spcAft>
            </a:pPr>
            <a:r>
              <a:rPr lang="en-US" sz="1600" dirty="0"/>
              <a:t>Kissinger, G., M. </a:t>
            </a:r>
            <a:r>
              <a:rPr lang="en-US" sz="1600" dirty="0" err="1"/>
              <a:t>Herold</a:t>
            </a:r>
            <a:r>
              <a:rPr lang="en-US" sz="1600" dirty="0"/>
              <a:t>, V. De </a:t>
            </a:r>
            <a:r>
              <a:rPr lang="en-US" sz="1600" dirty="0" err="1"/>
              <a:t>Sy</a:t>
            </a:r>
            <a:r>
              <a:rPr lang="en-US" sz="1600" dirty="0"/>
              <a:t>. 2012. Drivers of Deforestation and Forest Degradation: A Synthesis Report for REDD+ Policymakers. Lexeme Consulting, Vancouver.</a:t>
            </a:r>
          </a:p>
          <a:p>
            <a:pPr>
              <a:spcBef>
                <a:spcPts val="0"/>
              </a:spcBef>
              <a:spcAft>
                <a:spcPts val="1000"/>
              </a:spcAft>
            </a:pPr>
            <a:r>
              <a:rPr lang="en-US" sz="1600" dirty="0"/>
              <a:t>GRID-</a:t>
            </a:r>
            <a:r>
              <a:rPr lang="en-US" sz="1600" dirty="0" err="1"/>
              <a:t>Arendal</a:t>
            </a:r>
            <a:r>
              <a:rPr lang="en-US" sz="1600" dirty="0"/>
              <a:t> website:</a:t>
            </a:r>
            <a:r>
              <a:rPr lang="en-US" sz="1600" dirty="0">
                <a:hlinkClick r:id="rId4"/>
              </a:rPr>
              <a:t> http://www.grida.no/publications/rr/natural-fix/page/3724.aspx</a:t>
            </a:r>
            <a:endParaRPr lang="en-US" sz="1600" dirty="0"/>
          </a:p>
          <a:p>
            <a:pPr>
              <a:spcBef>
                <a:spcPts val="0"/>
              </a:spcBef>
              <a:spcAft>
                <a:spcPts val="1000"/>
              </a:spcAft>
            </a:pPr>
            <a:r>
              <a:rPr lang="en-US" sz="1600" dirty="0" err="1"/>
              <a:t>Earthlabs</a:t>
            </a:r>
            <a:r>
              <a:rPr lang="en-US" sz="1600" dirty="0"/>
              <a:t> website: </a:t>
            </a:r>
            <a:r>
              <a:rPr lang="en-US" sz="1600" dirty="0">
                <a:hlinkClick r:id="rId4"/>
              </a:rPr>
              <a:t>http://www.grida.no/publications/rr/natural-fix/page/3724.aspx</a:t>
            </a:r>
            <a:endParaRPr lang="en-US" sz="1600" dirty="0"/>
          </a:p>
          <a:p>
            <a:pPr>
              <a:spcBef>
                <a:spcPts val="0"/>
              </a:spcBef>
              <a:spcAft>
                <a:spcPts val="1000"/>
              </a:spcAft>
            </a:pPr>
            <a:endParaRPr lang="th-TH" sz="1600" dirty="0"/>
          </a:p>
        </p:txBody>
      </p:sp>
      <p:sp>
        <p:nvSpPr>
          <p:cNvPr id="4" name="Title 3"/>
          <p:cNvSpPr>
            <a:spLocks noGrp="1"/>
          </p:cNvSpPr>
          <p:nvPr>
            <p:ph type="title"/>
          </p:nvPr>
        </p:nvSpPr>
        <p:spPr/>
        <p:txBody>
          <a:bodyPr/>
          <a:lstStyle/>
          <a:p>
            <a:r>
              <a:rPr lang="en-US" dirty="0"/>
              <a:t>References and Resources</a:t>
            </a:r>
          </a:p>
        </p:txBody>
      </p:sp>
    </p:spTree>
    <p:extLst>
      <p:ext uri="{BB962C8B-B14F-4D97-AF65-F5344CB8AC3E}">
        <p14:creationId xmlns:p14="http://schemas.microsoft.com/office/powerpoint/2010/main" val="3310213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5737" y="1567542"/>
            <a:ext cx="10846319" cy="4949371"/>
          </a:xfrm>
        </p:spPr>
        <p:txBody>
          <a:bodyPr>
            <a:noAutofit/>
          </a:bodyPr>
          <a:lstStyle/>
          <a:p>
            <a:pPr marL="0" indent="0">
              <a:buNone/>
            </a:pPr>
            <a:r>
              <a:rPr lang="en-US" sz="2000" dirty="0"/>
              <a:t>The curriculum of USAID’s Climate-Resilient Ecosystems and Livelihoods (CREL) in Bangladesh is a free resource of teaching materials for university professors, teachers and climate change training experts.</a:t>
            </a:r>
          </a:p>
          <a:p>
            <a:pPr marL="0" indent="0">
              <a:buNone/>
            </a:pPr>
            <a:r>
              <a:rPr lang="en-US" sz="2000" dirty="0"/>
              <a:t>Reproduction of CREL’s curriculum </a:t>
            </a:r>
            <a:r>
              <a:rPr lang="de-DE" sz="2000" dirty="0"/>
              <a:t>materials </a:t>
            </a:r>
            <a:r>
              <a:rPr lang="en-US" sz="2000" dirty="0"/>
              <a:t>for educational or other non-commercial purposes is authorized without prior written permission from the copyright holder, provided the source is fully acknowledged.</a:t>
            </a:r>
          </a:p>
          <a:p>
            <a:pPr marL="0" indent="0">
              <a:buNone/>
            </a:pPr>
            <a:endParaRPr lang="de-DE" sz="2000" dirty="0"/>
          </a:p>
          <a:p>
            <a:pPr marL="0" indent="0">
              <a:buNone/>
            </a:pPr>
            <a:r>
              <a:rPr lang="de-DE" sz="2000" b="1" dirty="0"/>
              <a:t>Suggested citation</a:t>
            </a:r>
            <a:r>
              <a:rPr lang="de-DE" sz="2000" dirty="0"/>
              <a:t>: Winrock International. 2016. </a:t>
            </a:r>
            <a:r>
              <a:rPr lang="de-DE" sz="2000" i="1" dirty="0"/>
              <a:t>USAID‘s Climate-Resilient </a:t>
            </a:r>
            <a:r>
              <a:rPr lang="en-US" sz="2000" i="1" dirty="0"/>
              <a:t>Ecosystems and Livelihoods (CREL)</a:t>
            </a:r>
            <a:r>
              <a:rPr lang="en-US" sz="2000" dirty="0"/>
              <a:t>. </a:t>
            </a:r>
            <a:r>
              <a:rPr lang="en-US" sz="2000" dirty="0" err="1"/>
              <a:t>Winrock</a:t>
            </a:r>
            <a:r>
              <a:rPr lang="en-US" sz="2000" dirty="0"/>
              <a:t> International. Dhaka, Bangladesh. </a:t>
            </a:r>
          </a:p>
          <a:p>
            <a:pPr marL="0" indent="0">
              <a:buNone/>
            </a:pPr>
            <a:endParaRPr lang="de-DE" sz="2000" dirty="0"/>
          </a:p>
          <a:p>
            <a:pPr marL="0" indent="0">
              <a:buNone/>
            </a:pPr>
            <a:r>
              <a:rPr lang="en-US" sz="2000" b="1" dirty="0"/>
              <a:t>Disclaimer:</a:t>
            </a:r>
            <a:r>
              <a:rPr lang="en-US" sz="2000" dirty="0"/>
              <a:t> The CREL’s curriculum is made possible by the support of the American People through the United States Agency for International Development (USAID). The contents of the curriculum do not necessarily reflect the views of USAID or the US Government.</a:t>
            </a:r>
            <a:endParaRPr lang="en-US" sz="2000" b="1" dirty="0"/>
          </a:p>
        </p:txBody>
      </p:sp>
      <p:sp>
        <p:nvSpPr>
          <p:cNvPr id="3" name="Title 2"/>
          <p:cNvSpPr>
            <a:spLocks noGrp="1"/>
          </p:cNvSpPr>
          <p:nvPr>
            <p:ph type="title"/>
          </p:nvPr>
        </p:nvSpPr>
        <p:spPr/>
        <p:txBody>
          <a:bodyPr/>
          <a:lstStyle/>
          <a:p>
            <a:r>
              <a:rPr lang="en-US"/>
              <a:t>References and Resources</a:t>
            </a:r>
            <a:endParaRPr lang="en-US" dirty="0"/>
          </a:p>
        </p:txBody>
      </p:sp>
    </p:spTree>
    <p:extLst>
      <p:ext uri="{BB962C8B-B14F-4D97-AF65-F5344CB8AC3E}">
        <p14:creationId xmlns:p14="http://schemas.microsoft.com/office/powerpoint/2010/main" val="4271738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481711"/>
            <a:ext cx="9013371" cy="3641832"/>
          </a:xfrm>
        </p:spPr>
        <p:txBody>
          <a:bodyPr>
            <a:noAutofit/>
          </a:bodyPr>
          <a:lstStyle/>
          <a:p>
            <a:pPr algn="l"/>
            <a:r>
              <a:rPr lang="de-DE" sz="2400" dirty="0">
                <a:effectLst/>
              </a:rPr>
              <a:t>USAID</a:t>
            </a:r>
            <a:r>
              <a:rPr lang="de-DE" sz="2400" dirty="0">
                <a:effectLst/>
                <a:latin typeface="Calibri" panose="020F0502020204030204" pitchFamily="34" charset="0"/>
              </a:rPr>
              <a:t>'s Climate-Resilient Ecosystems and Livelihoods (CREL) Project</a:t>
            </a:r>
            <a:br>
              <a:rPr lang="de-DE" sz="2400" dirty="0">
                <a:effectLst/>
                <a:latin typeface="Calibri" panose="020F0502020204030204" pitchFamily="34" charset="0"/>
              </a:rPr>
            </a:br>
            <a:r>
              <a:rPr lang="de-DE" sz="2400" dirty="0">
                <a:effectLst/>
                <a:latin typeface="Calibri" panose="020F0502020204030204" pitchFamily="34" charset="0"/>
              </a:rPr>
              <a:t/>
            </a:r>
            <a:br>
              <a:rPr lang="de-DE" sz="2400" dirty="0">
                <a:effectLst/>
                <a:latin typeface="Calibri" panose="020F0502020204030204" pitchFamily="34" charset="0"/>
              </a:rPr>
            </a:br>
            <a:r>
              <a:rPr lang="de-DE" sz="2400" dirty="0">
                <a:effectLst/>
                <a:latin typeface="Calibri" panose="020F0502020204030204" pitchFamily="34" charset="0"/>
              </a:rPr>
              <a:t/>
            </a:r>
            <a:br>
              <a:rPr lang="de-DE" sz="2400" dirty="0">
                <a:effectLst/>
                <a:latin typeface="Calibri" panose="020F0502020204030204" pitchFamily="34" charset="0"/>
              </a:rPr>
            </a:br>
            <a:r>
              <a:rPr lang="de-DE" sz="2400" dirty="0">
                <a:effectLst/>
                <a:latin typeface="Calibri" panose="020F0502020204030204" pitchFamily="34" charset="0"/>
              </a:rPr>
              <a:t>Winrock International Headquarters</a:t>
            </a:r>
            <a:br>
              <a:rPr lang="de-DE" sz="2400" dirty="0">
                <a:effectLst/>
                <a:latin typeface="Calibri" panose="020F0502020204030204" pitchFamily="34" charset="0"/>
              </a:rPr>
            </a:br>
            <a:r>
              <a:rPr lang="de-DE" sz="2400" b="0" dirty="0">
                <a:effectLst/>
                <a:latin typeface="Calibri" panose="020F0502020204030204" pitchFamily="34" charset="0"/>
              </a:rPr>
              <a:t>2101 Riverfront Drive, Little Rock</a:t>
            </a:r>
            <a:br>
              <a:rPr lang="de-DE" sz="2400" b="0" dirty="0">
                <a:effectLst/>
                <a:latin typeface="Calibri" panose="020F0502020204030204" pitchFamily="34" charset="0"/>
              </a:rPr>
            </a:br>
            <a:r>
              <a:rPr lang="de-DE" sz="2400" b="0" dirty="0">
                <a:effectLst/>
                <a:latin typeface="Calibri" panose="020F0502020204030204" pitchFamily="34" charset="0"/>
              </a:rPr>
              <a:t>Arkansas 72202-1748 USA</a:t>
            </a:r>
            <a:br>
              <a:rPr lang="de-DE" sz="2400" b="0" dirty="0">
                <a:effectLst/>
                <a:latin typeface="Calibri" panose="020F0502020204030204" pitchFamily="34" charset="0"/>
              </a:rPr>
            </a:br>
            <a:r>
              <a:rPr lang="de-DE" sz="2400" b="0" dirty="0">
                <a:effectLst/>
                <a:latin typeface="Calibri" panose="020F0502020204030204" pitchFamily="34" charset="0"/>
              </a:rPr>
              <a:t>Tel: </a:t>
            </a:r>
            <a:r>
              <a:rPr lang="en-US" sz="2400" b="0" dirty="0">
                <a:effectLst/>
              </a:rPr>
              <a:t>1-501-280-3000</a:t>
            </a:r>
            <a:br>
              <a:rPr lang="en-US" sz="2400" b="0" dirty="0">
                <a:effectLst/>
              </a:rPr>
            </a:br>
            <a:r>
              <a:rPr lang="en-US" sz="2400" b="0" dirty="0">
                <a:effectLst/>
              </a:rPr>
              <a:t>Web: </a:t>
            </a:r>
            <a:r>
              <a:rPr lang="en-US" sz="2400" b="0" dirty="0">
                <a:effectLst/>
                <a:hlinkClick r:id="rId2"/>
              </a:rPr>
              <a:t>www.winrock.org</a:t>
            </a:r>
            <a:endParaRPr lang="en-US" sz="2400" dirty="0"/>
          </a:p>
        </p:txBody>
      </p:sp>
    </p:spTree>
    <p:extLst>
      <p:ext uri="{BB962C8B-B14F-4D97-AF65-F5344CB8AC3E}">
        <p14:creationId xmlns:p14="http://schemas.microsoft.com/office/powerpoint/2010/main" val="3059237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800" dirty="0"/>
              <a:t>Forest Carbon Measurement and Monitoring </a:t>
            </a:r>
            <a:r>
              <a:rPr lang="en-US" dirty="0"/>
              <a:t>(</a:t>
            </a:r>
            <a:r>
              <a:rPr lang="en-US" dirty="0" err="1"/>
              <a:t>FCMM</a:t>
            </a:r>
            <a:r>
              <a:rPr lang="en-US" dirty="0"/>
              <a:t>) </a:t>
            </a:r>
          </a:p>
        </p:txBody>
      </p:sp>
      <p:sp>
        <p:nvSpPr>
          <p:cNvPr id="4" name="Rectangle 3"/>
          <p:cNvSpPr/>
          <p:nvPr/>
        </p:nvSpPr>
        <p:spPr>
          <a:xfrm>
            <a:off x="1761564" y="350331"/>
            <a:ext cx="10082093" cy="6241709"/>
          </a:xfrm>
          <a:prstGeom prst="rect">
            <a:avLst/>
          </a:prstGeom>
        </p:spPr>
        <p:txBody>
          <a:bodyPr wrap="square">
            <a:spAutoFit/>
          </a:bodyPr>
          <a:lstStyle/>
          <a:p>
            <a:pPr marL="400050" lvl="0" indent="-400050">
              <a:lnSpc>
                <a:spcPct val="105000"/>
              </a:lnSpc>
              <a:spcBef>
                <a:spcPts val="600"/>
              </a:spcBef>
              <a:buFont typeface="+mj-lt"/>
              <a:buAutoNum type="romanUcPeriod"/>
            </a:pPr>
            <a:r>
              <a:rPr lang="en-US" sz="2400" b="1" dirty="0">
                <a:solidFill>
                  <a:schemeClr val="bg2">
                    <a:lumMod val="10000"/>
                  </a:schemeClr>
                </a:solidFill>
              </a:rPr>
              <a:t>FUNDAMENTALS OF FOREST CARBON IN REDD+ CONTEXT</a:t>
            </a:r>
            <a:endParaRPr lang="en-US" sz="2400" dirty="0">
              <a:solidFill>
                <a:schemeClr val="bg2">
                  <a:lumMod val="10000"/>
                </a:schemeClr>
              </a:solidFill>
            </a:endParaRPr>
          </a:p>
          <a:p>
            <a:pPr lvl="1">
              <a:lnSpc>
                <a:spcPct val="105000"/>
              </a:lnSpc>
            </a:pPr>
            <a:r>
              <a:rPr lang="en-US" sz="2000" dirty="0"/>
              <a:t>1.1.	Forests, the Global Carbon Cycle and Climate Change</a:t>
            </a:r>
          </a:p>
          <a:p>
            <a:pPr lvl="1">
              <a:lnSpc>
                <a:spcPct val="105000"/>
              </a:lnSpc>
            </a:pPr>
            <a:r>
              <a:rPr lang="en-US" sz="2000" dirty="0"/>
              <a:t>1.2.	The Roles of Forests and Forest Carbon in Global Climate Negotiations</a:t>
            </a:r>
          </a:p>
          <a:p>
            <a:pPr lvl="1">
              <a:lnSpc>
                <a:spcPct val="105000"/>
              </a:lnSpc>
            </a:pPr>
            <a:r>
              <a:rPr lang="en-US" sz="2000" dirty="0"/>
              <a:t>1.3.	Challenges for Forest-based Climate Change Mitigation</a:t>
            </a:r>
          </a:p>
          <a:p>
            <a:pPr marL="400050" lvl="0" indent="-400050">
              <a:lnSpc>
                <a:spcPct val="105000"/>
              </a:lnSpc>
              <a:spcBef>
                <a:spcPts val="1800"/>
              </a:spcBef>
              <a:buFont typeface="+mj-lt"/>
              <a:buAutoNum type="romanUcPeriod"/>
            </a:pPr>
            <a:r>
              <a:rPr lang="en-US" sz="2400" b="1" dirty="0">
                <a:solidFill>
                  <a:schemeClr val="bg2">
                    <a:lumMod val="10000"/>
                  </a:schemeClr>
                </a:solidFill>
              </a:rPr>
              <a:t>FOREST CARBON STOCKS AND IPCC GUIDELINES</a:t>
            </a:r>
            <a:endParaRPr lang="en-US" sz="2400" dirty="0">
              <a:solidFill>
                <a:schemeClr val="bg2">
                  <a:lumMod val="10000"/>
                </a:schemeClr>
              </a:solidFill>
            </a:endParaRPr>
          </a:p>
          <a:p>
            <a:pPr lvl="1">
              <a:lnSpc>
                <a:spcPct val="105000"/>
              </a:lnSpc>
            </a:pPr>
            <a:r>
              <a:rPr lang="en-US" sz="2000" b="1" dirty="0">
                <a:solidFill>
                  <a:srgbClr val="FF0000"/>
                </a:solidFill>
              </a:rPr>
              <a:t>2.1.	Overview of Forest Carbon Pools (Stocks)</a:t>
            </a:r>
          </a:p>
          <a:p>
            <a:pPr lvl="1">
              <a:lnSpc>
                <a:spcPct val="105000"/>
              </a:lnSpc>
            </a:pPr>
            <a:r>
              <a:rPr lang="en-US" sz="2000" dirty="0">
                <a:solidFill>
                  <a:schemeClr val="bg2">
                    <a:lumMod val="10000"/>
                  </a:schemeClr>
                </a:solidFill>
              </a:rPr>
              <a:t>2.2.	Land Use, Land Use Change, and Forestry (</a:t>
            </a:r>
            <a:r>
              <a:rPr lang="en-US" sz="2000" dirty="0" err="1">
                <a:solidFill>
                  <a:schemeClr val="bg2">
                    <a:lumMod val="10000"/>
                  </a:schemeClr>
                </a:solidFill>
              </a:rPr>
              <a:t>LULUCF</a:t>
            </a:r>
            <a:r>
              <a:rPr lang="en-US" sz="2000" dirty="0">
                <a:solidFill>
                  <a:schemeClr val="bg2">
                    <a:lumMod val="10000"/>
                  </a:schemeClr>
                </a:solidFill>
              </a:rPr>
              <a:t>)</a:t>
            </a:r>
          </a:p>
          <a:p>
            <a:pPr lvl="1">
              <a:lnSpc>
                <a:spcPct val="105000"/>
              </a:lnSpc>
            </a:pPr>
            <a:r>
              <a:rPr lang="en-US" sz="2000" dirty="0">
                <a:solidFill>
                  <a:schemeClr val="bg2">
                    <a:lumMod val="10000"/>
                  </a:schemeClr>
                </a:solidFill>
              </a:rPr>
              <a:t>2.3.	IPCC Guidelines for Forest Carbon Measurement and Monitoring</a:t>
            </a:r>
          </a:p>
          <a:p>
            <a:pPr lvl="1">
              <a:lnSpc>
                <a:spcPct val="105000"/>
              </a:lnSpc>
            </a:pPr>
            <a:r>
              <a:rPr lang="en-US" sz="2000" dirty="0">
                <a:solidFill>
                  <a:schemeClr val="bg2">
                    <a:lumMod val="10000"/>
                  </a:schemeClr>
                </a:solidFill>
              </a:rPr>
              <a:t>2.4.	Reference Levels – Monitoring against a Baseline</a:t>
            </a:r>
          </a:p>
          <a:p>
            <a:pPr marL="400050" lvl="0" indent="-400050">
              <a:lnSpc>
                <a:spcPct val="105000"/>
              </a:lnSpc>
              <a:spcBef>
                <a:spcPts val="1800"/>
              </a:spcBef>
              <a:buFont typeface="+mj-lt"/>
              <a:buAutoNum type="romanUcPeriod"/>
            </a:pPr>
            <a:r>
              <a:rPr lang="en-US" sz="2400" b="1" dirty="0">
                <a:solidFill>
                  <a:schemeClr val="bg2">
                    <a:lumMod val="10000"/>
                  </a:schemeClr>
                </a:solidFill>
              </a:rPr>
              <a:t>FOREST CARBON MEASUREMENT AND MONITORING METHODS</a:t>
            </a:r>
            <a:endParaRPr lang="en-US" sz="2400" dirty="0">
              <a:solidFill>
                <a:schemeClr val="bg2">
                  <a:lumMod val="10000"/>
                </a:schemeClr>
              </a:solidFill>
            </a:endParaRPr>
          </a:p>
          <a:p>
            <a:pPr lvl="1">
              <a:lnSpc>
                <a:spcPct val="105000"/>
              </a:lnSpc>
            </a:pPr>
            <a:r>
              <a:rPr lang="en-US" sz="2000" dirty="0">
                <a:solidFill>
                  <a:schemeClr val="bg2">
                    <a:lumMod val="10000"/>
                  </a:schemeClr>
                </a:solidFill>
              </a:rPr>
              <a:t>3.1.	Overview of Forest Carbon Measurement and Monitoring</a:t>
            </a:r>
          </a:p>
          <a:p>
            <a:pPr lvl="1">
              <a:lnSpc>
                <a:spcPct val="105000"/>
              </a:lnSpc>
            </a:pPr>
            <a:r>
              <a:rPr lang="en-US" sz="2000" dirty="0">
                <a:solidFill>
                  <a:schemeClr val="bg2">
                    <a:lumMod val="10000"/>
                  </a:schemeClr>
                </a:solidFill>
              </a:rPr>
              <a:t>3.2.	Quality Assurance and Quality Control (QA/QC)</a:t>
            </a:r>
          </a:p>
          <a:p>
            <a:pPr lvl="1">
              <a:lnSpc>
                <a:spcPct val="105000"/>
              </a:lnSpc>
            </a:pPr>
            <a:r>
              <a:rPr lang="en-US" sz="2000" dirty="0">
                <a:solidFill>
                  <a:schemeClr val="bg2">
                    <a:lumMod val="10000"/>
                  </a:schemeClr>
                </a:solidFill>
              </a:rPr>
              <a:t>3.3.	Field Sampling Design Methods</a:t>
            </a:r>
          </a:p>
          <a:p>
            <a:pPr lvl="1">
              <a:lnSpc>
                <a:spcPct val="105000"/>
              </a:lnSpc>
            </a:pPr>
            <a:r>
              <a:rPr lang="en-US" sz="2000" dirty="0">
                <a:solidFill>
                  <a:schemeClr val="bg2">
                    <a:lumMod val="10000"/>
                  </a:schemeClr>
                </a:solidFill>
              </a:rPr>
              <a:t>3.4.	Forest Carbon Field Measurement Methods</a:t>
            </a:r>
          </a:p>
          <a:p>
            <a:pPr lvl="1">
              <a:lnSpc>
                <a:spcPct val="105000"/>
              </a:lnSpc>
            </a:pPr>
            <a:r>
              <a:rPr lang="en-US" sz="2000" dirty="0">
                <a:solidFill>
                  <a:schemeClr val="bg2">
                    <a:lumMod val="10000"/>
                  </a:schemeClr>
                </a:solidFill>
              </a:rPr>
              <a:t>3.5.	Carbon Stock Calculation and Available Tools</a:t>
            </a:r>
          </a:p>
          <a:p>
            <a:pPr lvl="1">
              <a:lnSpc>
                <a:spcPct val="105000"/>
              </a:lnSpc>
            </a:pPr>
            <a:r>
              <a:rPr lang="en-US" sz="2000" dirty="0">
                <a:solidFill>
                  <a:schemeClr val="bg2">
                    <a:lumMod val="10000"/>
                  </a:schemeClr>
                </a:solidFill>
              </a:rPr>
              <a:t>3.6.	Creating Activity Data and Emissions Factors</a:t>
            </a:r>
          </a:p>
          <a:p>
            <a:pPr lvl="1">
              <a:lnSpc>
                <a:spcPct val="105000"/>
              </a:lnSpc>
            </a:pPr>
            <a:r>
              <a:rPr lang="en-US" sz="2000" dirty="0">
                <a:solidFill>
                  <a:schemeClr val="bg2">
                    <a:lumMod val="10000"/>
                  </a:schemeClr>
                </a:solidFill>
              </a:rPr>
              <a:t>3.7. Considerations in Developing a Monitoring System</a:t>
            </a:r>
            <a:endParaRPr lang="en-US" sz="2000" dirty="0"/>
          </a:p>
        </p:txBody>
      </p:sp>
      <p:sp>
        <p:nvSpPr>
          <p:cNvPr id="5" name="Right Arrow 4"/>
          <p:cNvSpPr>
            <a:spLocks noChangeArrowheads="1"/>
          </p:cNvSpPr>
          <p:nvPr/>
        </p:nvSpPr>
        <p:spPr bwMode="auto">
          <a:xfrm>
            <a:off x="1761564" y="2406343"/>
            <a:ext cx="385763" cy="242888"/>
          </a:xfrm>
          <a:prstGeom prst="rightArrow">
            <a:avLst>
              <a:gd name="adj1" fmla="val 50000"/>
              <a:gd name="adj2" fmla="val 49993"/>
            </a:avLst>
          </a:prstGeom>
          <a:solidFill>
            <a:srgbClr val="FF0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217899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6050" y="0"/>
            <a:ext cx="11879263" cy="1079500"/>
          </a:xfrm>
        </p:spPr>
        <p:txBody>
          <a:bodyPr rtlCol="0">
            <a:normAutofit/>
          </a:bodyPr>
          <a:lstStyle/>
          <a:p>
            <a:pPr eaLnBrk="1" fontAlgn="auto" hangingPunct="1">
              <a:spcAft>
                <a:spcPts val="0"/>
              </a:spcAft>
              <a:defRPr/>
            </a:pPr>
            <a:r>
              <a:rPr lang="en-US" dirty="0"/>
              <a:t>Acknowledgements</a:t>
            </a:r>
          </a:p>
        </p:txBody>
      </p:sp>
      <p:graphicFrame>
        <p:nvGraphicFramePr>
          <p:cNvPr id="4" name="Table 3"/>
          <p:cNvGraphicFramePr>
            <a:graphicFrameLocks noGrp="1"/>
          </p:cNvGraphicFramePr>
          <p:nvPr>
            <p:extLst/>
          </p:nvPr>
        </p:nvGraphicFramePr>
        <p:xfrm>
          <a:off x="238540" y="1855322"/>
          <a:ext cx="4861494" cy="3657600"/>
        </p:xfrm>
        <a:graphic>
          <a:graphicData uri="http://schemas.openxmlformats.org/drawingml/2006/table">
            <a:tbl>
              <a:tblPr firstRow="1" bandRow="1">
                <a:tableStyleId>{5C22544A-7EE6-4342-B048-85BDC9FD1C3A}</a:tableStyleId>
              </a:tblPr>
              <a:tblGrid>
                <a:gridCol w="4861494">
                  <a:extLst>
                    <a:ext uri="{9D8B030D-6E8A-4147-A177-3AD203B41FA5}">
                      <a16:colId xmlns="" xmlns:a16="http://schemas.microsoft.com/office/drawing/2014/main" val="2152013341"/>
                    </a:ext>
                  </a:extLst>
                </a:gridCol>
              </a:tblGrid>
              <a:tr h="339242">
                <a:tc>
                  <a:txBody>
                    <a:bodyPr/>
                    <a:lstStyle/>
                    <a:p>
                      <a:r>
                        <a:rPr lang="en-US" dirty="0"/>
                        <a:t>UNIVERSITIES</a:t>
                      </a:r>
                      <a:endParaRPr lang="en-SG" dirty="0"/>
                    </a:p>
                  </a:txBody>
                  <a:tcPr>
                    <a:solidFill>
                      <a:schemeClr val="accent2">
                        <a:lumMod val="75000"/>
                      </a:schemeClr>
                    </a:solidFill>
                  </a:tcPr>
                </a:tc>
                <a:extLst>
                  <a:ext uri="{0D108BD9-81ED-4DB2-BD59-A6C34878D82A}">
                    <a16:rowId xmlns="" xmlns:a16="http://schemas.microsoft.com/office/drawing/2014/main" val="3951541938"/>
                  </a:ext>
                </a:extLst>
              </a:tr>
              <a:tr h="339242">
                <a:tc>
                  <a:txBody>
                    <a:bodyPr/>
                    <a:lstStyle/>
                    <a:p>
                      <a:r>
                        <a:rPr lang="en-US" sz="1800" b="1" kern="1200" dirty="0">
                          <a:solidFill>
                            <a:schemeClr val="dk1"/>
                          </a:solidFill>
                          <a:effectLst/>
                          <a:latin typeface="+mn-lt"/>
                          <a:ea typeface="+mn-ea"/>
                          <a:cs typeface="+mn-cs"/>
                        </a:rPr>
                        <a:t>Bangladesh Agricultural University </a:t>
                      </a:r>
                      <a:endParaRPr lang="en-SG" dirty="0"/>
                    </a:p>
                  </a:txBody>
                  <a:tcPr/>
                </a:tc>
                <a:extLst>
                  <a:ext uri="{0D108BD9-81ED-4DB2-BD59-A6C34878D82A}">
                    <a16:rowId xmlns="" xmlns:a16="http://schemas.microsoft.com/office/drawing/2014/main" val="361843141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University of </a:t>
                      </a:r>
                      <a:r>
                        <a:rPr lang="en-US" b="1" dirty="0"/>
                        <a:t>Chittagong</a:t>
                      </a:r>
                      <a:endParaRPr lang="en-SG" b="1" dirty="0"/>
                    </a:p>
                  </a:txBody>
                  <a:tcPr/>
                </a:tc>
                <a:extLst>
                  <a:ext uri="{0D108BD9-81ED-4DB2-BD59-A6C34878D82A}">
                    <a16:rowId xmlns="" xmlns:a16="http://schemas.microsoft.com/office/drawing/2014/main" val="1565770784"/>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Dhaka University</a:t>
                      </a:r>
                      <a:endParaRPr lang="en-SG" b="1" dirty="0"/>
                    </a:p>
                  </a:txBody>
                  <a:tcPr/>
                </a:tc>
                <a:extLst>
                  <a:ext uri="{0D108BD9-81ED-4DB2-BD59-A6C34878D82A}">
                    <a16:rowId xmlns="" xmlns:a16="http://schemas.microsoft.com/office/drawing/2014/main" val="121734228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Independent University, Bangladesh</a:t>
                      </a:r>
                      <a:endParaRPr lang="en-SG" b="1" dirty="0"/>
                    </a:p>
                  </a:txBody>
                  <a:tcPr/>
                </a:tc>
                <a:extLst>
                  <a:ext uri="{0D108BD9-81ED-4DB2-BD59-A6C34878D82A}">
                    <a16:rowId xmlns="" xmlns:a16="http://schemas.microsoft.com/office/drawing/2014/main" val="232038122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Khulna</a:t>
                      </a:r>
                      <a:r>
                        <a:rPr lang="en-US" b="1" baseline="0" dirty="0"/>
                        <a:t> University</a:t>
                      </a:r>
                      <a:endParaRPr lang="en-SG" b="1" dirty="0"/>
                    </a:p>
                  </a:txBody>
                  <a:tcPr/>
                </a:tc>
                <a:extLst>
                  <a:ext uri="{0D108BD9-81ED-4DB2-BD59-A6C34878D82A}">
                    <a16:rowId xmlns="" xmlns:a16="http://schemas.microsoft.com/office/drawing/2014/main" val="392130644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Noakhali</a:t>
                      </a:r>
                      <a:r>
                        <a:rPr lang="en-US" b="1" dirty="0"/>
                        <a:t> University of Science and Technology</a:t>
                      </a:r>
                      <a:endParaRPr lang="en-SG" b="1" dirty="0"/>
                    </a:p>
                  </a:txBody>
                  <a:tcPr/>
                </a:tc>
                <a:extLst>
                  <a:ext uri="{0D108BD9-81ED-4DB2-BD59-A6C34878D82A}">
                    <a16:rowId xmlns="" xmlns:a16="http://schemas.microsoft.com/office/drawing/2014/main" val="1131339479"/>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Shahjalal</a:t>
                      </a:r>
                      <a:r>
                        <a:rPr lang="en-US" b="1" baseline="0" dirty="0"/>
                        <a:t> University </a:t>
                      </a:r>
                      <a:r>
                        <a:rPr lang="en-US" b="1" dirty="0"/>
                        <a:t>of Science and Technology</a:t>
                      </a:r>
                      <a:endParaRPr lang="en-SG" b="1" dirty="0"/>
                    </a:p>
                  </a:txBody>
                  <a:tcPr/>
                </a:tc>
                <a:extLst>
                  <a:ext uri="{0D108BD9-81ED-4DB2-BD59-A6C34878D82A}">
                    <a16:rowId xmlns="" xmlns:a16="http://schemas.microsoft.com/office/drawing/2014/main" val="495297682"/>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Sher-e-Bangla</a:t>
                      </a:r>
                      <a:r>
                        <a:rPr lang="en-US" b="1" baseline="0" dirty="0"/>
                        <a:t> Agriculture University</a:t>
                      </a:r>
                      <a:endParaRPr lang="en-SG" b="1" dirty="0"/>
                    </a:p>
                  </a:txBody>
                  <a:tcPr/>
                </a:tc>
                <a:extLst>
                  <a:ext uri="{0D108BD9-81ED-4DB2-BD59-A6C34878D82A}">
                    <a16:rowId xmlns="" xmlns:a16="http://schemas.microsoft.com/office/drawing/2014/main" val="354190507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North South University</a:t>
                      </a:r>
                    </a:p>
                  </a:txBody>
                  <a:tcPr/>
                </a:tc>
                <a:extLst>
                  <a:ext uri="{0D108BD9-81ED-4DB2-BD59-A6C34878D82A}">
                    <a16:rowId xmlns="" xmlns:a16="http://schemas.microsoft.com/office/drawing/2014/main" val="10009"/>
                  </a:ext>
                </a:extLst>
              </a:tr>
            </a:tbl>
          </a:graphicData>
        </a:graphic>
      </p:graphicFrame>
      <p:graphicFrame>
        <p:nvGraphicFramePr>
          <p:cNvPr id="7" name="Table 6"/>
          <p:cNvGraphicFramePr>
            <a:graphicFrameLocks noGrp="1"/>
          </p:cNvGraphicFramePr>
          <p:nvPr>
            <p:extLst/>
          </p:nvPr>
        </p:nvGraphicFramePr>
        <p:xfrm>
          <a:off x="5370490" y="1198785"/>
          <a:ext cx="6556467" cy="2348478"/>
        </p:xfrm>
        <a:graphic>
          <a:graphicData uri="http://schemas.openxmlformats.org/drawingml/2006/table">
            <a:tbl>
              <a:tblPr firstRow="1" bandRow="1">
                <a:tableStyleId>{5C22544A-7EE6-4342-B048-85BDC9FD1C3A}</a:tableStyleId>
              </a:tblPr>
              <a:tblGrid>
                <a:gridCol w="2975020">
                  <a:extLst>
                    <a:ext uri="{9D8B030D-6E8A-4147-A177-3AD203B41FA5}">
                      <a16:colId xmlns="" xmlns:a16="http://schemas.microsoft.com/office/drawing/2014/main" val="4155131984"/>
                    </a:ext>
                  </a:extLst>
                </a:gridCol>
                <a:gridCol w="3581447">
                  <a:extLst>
                    <a:ext uri="{9D8B030D-6E8A-4147-A177-3AD203B41FA5}">
                      <a16:colId xmlns="" xmlns:a16="http://schemas.microsoft.com/office/drawing/2014/main" val="2614824422"/>
                    </a:ext>
                  </a:extLst>
                </a:gridCol>
              </a:tblGrid>
              <a:tr h="319634">
                <a:tc>
                  <a:txBody>
                    <a:bodyPr/>
                    <a:lstStyle/>
                    <a:p>
                      <a:r>
                        <a:rPr lang="en-US" dirty="0"/>
                        <a:t>EXPERT</a:t>
                      </a:r>
                      <a:r>
                        <a:rPr lang="en-US" baseline="0" dirty="0"/>
                        <a:t> CONTRIBUTORS</a:t>
                      </a:r>
                      <a:endParaRPr lang="en-SG" dirty="0"/>
                    </a:p>
                  </a:txBody>
                  <a:tcPr>
                    <a:solidFill>
                      <a:schemeClr val="accent6"/>
                    </a:solidFill>
                  </a:tcPr>
                </a:tc>
                <a:tc>
                  <a:txBody>
                    <a:bodyPr/>
                    <a:lstStyle/>
                    <a:p>
                      <a:r>
                        <a:rPr lang="en-US" dirty="0"/>
                        <a:t>SPECIFIC INPUTS</a:t>
                      </a:r>
                      <a:endParaRPr lang="en-SG" dirty="0"/>
                    </a:p>
                  </a:txBody>
                  <a:tcPr>
                    <a:solidFill>
                      <a:schemeClr val="accent6"/>
                    </a:solidFill>
                  </a:tcPr>
                </a:tc>
                <a:extLst>
                  <a:ext uri="{0D108BD9-81ED-4DB2-BD59-A6C34878D82A}">
                    <a16:rowId xmlns="" xmlns:a16="http://schemas.microsoft.com/office/drawing/2014/main" val="588621041"/>
                  </a:ext>
                </a:extLst>
              </a:tr>
              <a:tr h="319634">
                <a:tc>
                  <a:txBody>
                    <a:bodyPr/>
                    <a:lstStyle/>
                    <a:p>
                      <a:r>
                        <a:rPr lang="en-US" sz="1800" b="0" i="0" kern="1200" dirty="0">
                          <a:solidFill>
                            <a:schemeClr val="dk1"/>
                          </a:solidFill>
                          <a:effectLst/>
                          <a:latin typeface="+mn-lt"/>
                          <a:ea typeface="+mn-ea"/>
                          <a:cs typeface="+mn-cs"/>
                        </a:rPr>
                        <a:t>Prof. (Dr.) </a:t>
                      </a:r>
                      <a:r>
                        <a:rPr lang="en-US" sz="1800" b="0" i="0" kern="1200" dirty="0" err="1">
                          <a:solidFill>
                            <a:schemeClr val="dk1"/>
                          </a:solidFill>
                          <a:effectLst/>
                          <a:latin typeface="+mn-lt"/>
                          <a:ea typeface="+mn-ea"/>
                          <a:cs typeface="+mn-cs"/>
                        </a:rPr>
                        <a:t>Manzoor</a:t>
                      </a:r>
                      <a:r>
                        <a:rPr lang="en-US" sz="1800" b="0" i="0" kern="1200" dirty="0">
                          <a:solidFill>
                            <a:schemeClr val="dk1"/>
                          </a:solidFill>
                          <a:effectLst/>
                          <a:latin typeface="+mn-lt"/>
                          <a:ea typeface="+mn-ea"/>
                          <a:cs typeface="+mn-cs"/>
                        </a:rPr>
                        <a:t> Rashid</a:t>
                      </a:r>
                      <a:endParaRPr lang="en-SG" dirty="0"/>
                    </a:p>
                  </a:txBody>
                  <a:tcPr/>
                </a:tc>
                <a:tc>
                  <a:txBody>
                    <a:bodyPr/>
                    <a:lstStyle/>
                    <a:p>
                      <a:r>
                        <a:rPr lang="en-US" sz="1800" b="0" i="0" kern="1200" dirty="0">
                          <a:solidFill>
                            <a:schemeClr val="dk1"/>
                          </a:solidFill>
                          <a:effectLst/>
                          <a:latin typeface="+mn-lt"/>
                          <a:ea typeface="+mn-ea"/>
                          <a:cs typeface="+mn-cs"/>
                        </a:rPr>
                        <a:t>Curriculum</a:t>
                      </a:r>
                      <a:r>
                        <a:rPr lang="en-US" sz="1800" b="0" i="0" kern="1200" baseline="0" dirty="0">
                          <a:solidFill>
                            <a:schemeClr val="dk1"/>
                          </a:solidFill>
                          <a:effectLst/>
                          <a:latin typeface="+mn-lt"/>
                          <a:ea typeface="+mn-ea"/>
                          <a:cs typeface="+mn-cs"/>
                        </a:rPr>
                        <a:t> Development for all topics</a:t>
                      </a:r>
                      <a:endParaRPr lang="en-SG" b="0" dirty="0"/>
                    </a:p>
                  </a:txBody>
                  <a:tcPr/>
                </a:tc>
                <a:extLst>
                  <a:ext uri="{0D108BD9-81ED-4DB2-BD59-A6C34878D82A}">
                    <a16:rowId xmlns="" xmlns:a16="http://schemas.microsoft.com/office/drawing/2014/main" val="126233955"/>
                  </a:ext>
                </a:extLst>
              </a:tr>
              <a:tr h="428238">
                <a:tc>
                  <a:txBody>
                    <a:bodyPr/>
                    <a:lstStyle/>
                    <a:p>
                      <a:r>
                        <a:rPr lang="en-US" dirty="0"/>
                        <a:t>Prof. (Dr.) Md. </a:t>
                      </a:r>
                      <a:r>
                        <a:rPr lang="en-US" dirty="0" err="1"/>
                        <a:t>Danesh</a:t>
                      </a:r>
                      <a:r>
                        <a:rPr lang="en-US" dirty="0"/>
                        <a:t> Miah</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REDD+, Forest</a:t>
                      </a:r>
                      <a:r>
                        <a:rPr lang="en-US" sz="1800" b="0" i="0" kern="1200" baseline="0" dirty="0">
                          <a:solidFill>
                            <a:schemeClr val="dk1"/>
                          </a:solidFill>
                          <a:effectLst/>
                          <a:latin typeface="+mn-lt"/>
                          <a:ea typeface="+mn-ea"/>
                          <a:cs typeface="+mn-cs"/>
                        </a:rPr>
                        <a:t> Carbon</a:t>
                      </a:r>
                      <a:endParaRPr lang="en-SG" b="0" dirty="0"/>
                    </a:p>
                  </a:txBody>
                  <a:tcPr/>
                </a:tc>
                <a:extLst>
                  <a:ext uri="{0D108BD9-81ED-4DB2-BD59-A6C34878D82A}">
                    <a16:rowId xmlns="" xmlns:a16="http://schemas.microsoft.com/office/drawing/2014/main" val="2857115431"/>
                  </a:ext>
                </a:extLst>
              </a:tr>
              <a:tr h="428238">
                <a:tc>
                  <a:txBody>
                    <a:bodyPr/>
                    <a:lstStyle/>
                    <a:p>
                      <a:r>
                        <a:rPr lang="en-US" sz="1800" b="0" i="0" kern="1200" dirty="0">
                          <a:solidFill>
                            <a:schemeClr val="dk1"/>
                          </a:solidFill>
                          <a:effectLst/>
                          <a:latin typeface="+mn-lt"/>
                          <a:ea typeface="+mn-ea"/>
                          <a:cs typeface="+mn-cs"/>
                        </a:rPr>
                        <a:t>Prof. (Dr.) Md. </a:t>
                      </a:r>
                      <a:r>
                        <a:rPr lang="en-US" sz="1800" b="0" i="0" kern="1200" dirty="0" err="1">
                          <a:solidFill>
                            <a:schemeClr val="dk1"/>
                          </a:solidFill>
                          <a:effectLst/>
                          <a:latin typeface="+mn-lt"/>
                          <a:ea typeface="+mn-ea"/>
                          <a:cs typeface="+mn-cs"/>
                        </a:rPr>
                        <a:t>Jakariya</a:t>
                      </a:r>
                      <a:r>
                        <a:rPr lang="en-US" sz="1800" b="0" i="0" kern="1200" dirty="0">
                          <a:solidFill>
                            <a:schemeClr val="dk1"/>
                          </a:solidFill>
                          <a:effectLst/>
                          <a:latin typeface="+mn-lt"/>
                          <a:ea typeface="+mn-ea"/>
                          <a:cs typeface="+mn-cs"/>
                        </a:rPr>
                        <a:t> </a:t>
                      </a:r>
                      <a:endParaRPr lang="en-SG" dirty="0"/>
                    </a:p>
                  </a:txBody>
                  <a:tcPr/>
                </a:tc>
                <a:tc>
                  <a:txBody>
                    <a:bodyPr/>
                    <a:lstStyle/>
                    <a:p>
                      <a:r>
                        <a:rPr lang="en-US" dirty="0"/>
                        <a:t>Community NR</a:t>
                      </a:r>
                      <a:r>
                        <a:rPr lang="en-US" baseline="0" dirty="0"/>
                        <a:t> Management, Climate Change, Natural Resources Management</a:t>
                      </a:r>
                      <a:endParaRPr lang="en-US" dirty="0"/>
                    </a:p>
                  </a:txBody>
                  <a:tcPr/>
                </a:tc>
                <a:extLst>
                  <a:ext uri="{0D108BD9-81ED-4DB2-BD59-A6C34878D82A}">
                    <a16:rowId xmlns="" xmlns:a16="http://schemas.microsoft.com/office/drawing/2014/main" val="10003"/>
                  </a:ext>
                </a:extLst>
              </a:tr>
            </a:tbl>
          </a:graphicData>
        </a:graphic>
      </p:graphicFrame>
      <p:sp>
        <p:nvSpPr>
          <p:cNvPr id="9" name="TextBox 8"/>
          <p:cNvSpPr txBox="1"/>
          <p:nvPr/>
        </p:nvSpPr>
        <p:spPr>
          <a:xfrm>
            <a:off x="238540" y="6288744"/>
            <a:ext cx="11509113" cy="369332"/>
          </a:xfrm>
          <a:prstGeom prst="rect">
            <a:avLst/>
          </a:prstGeom>
          <a:solidFill>
            <a:schemeClr val="bg1">
              <a:lumMod val="65000"/>
            </a:schemeClr>
          </a:solidFill>
        </p:spPr>
        <p:txBody>
          <a:bodyPr wrap="none" rtlCol="0">
            <a:spAutoFit/>
          </a:bodyPr>
          <a:lstStyle/>
          <a:p>
            <a:r>
              <a:rPr lang="en-US" b="1" dirty="0"/>
              <a:t>DESIGN, LAYOUT AND CONTENT DEVELOPMENT:  Ms. Chi Pham, Curriculum Development Expert, Bangkok, Thailand</a:t>
            </a:r>
            <a:endParaRPr lang="en-SG" b="1" dirty="0"/>
          </a:p>
        </p:txBody>
      </p:sp>
      <p:graphicFrame>
        <p:nvGraphicFramePr>
          <p:cNvPr id="2" name="Table 1"/>
          <p:cNvGraphicFramePr>
            <a:graphicFrameLocks noGrp="1"/>
          </p:cNvGraphicFramePr>
          <p:nvPr>
            <p:extLst/>
          </p:nvPr>
        </p:nvGraphicFramePr>
        <p:xfrm>
          <a:off x="5357236" y="3642695"/>
          <a:ext cx="6582973" cy="2590800"/>
        </p:xfrm>
        <a:graphic>
          <a:graphicData uri="http://schemas.openxmlformats.org/drawingml/2006/table">
            <a:tbl>
              <a:tblPr firstRow="1" bandRow="1">
                <a:tableStyleId>{5C22544A-7EE6-4342-B048-85BDC9FD1C3A}</a:tableStyleId>
              </a:tblPr>
              <a:tblGrid>
                <a:gridCol w="2975020">
                  <a:extLst>
                    <a:ext uri="{9D8B030D-6E8A-4147-A177-3AD203B41FA5}">
                      <a16:colId xmlns="" xmlns:a16="http://schemas.microsoft.com/office/drawing/2014/main" val="60904169"/>
                    </a:ext>
                  </a:extLst>
                </a:gridCol>
                <a:gridCol w="3607953">
                  <a:extLst>
                    <a:ext uri="{9D8B030D-6E8A-4147-A177-3AD203B41FA5}">
                      <a16:colId xmlns="" xmlns:a16="http://schemas.microsoft.com/office/drawing/2014/main" val="515064804"/>
                    </a:ext>
                  </a:extLst>
                </a:gridCol>
              </a:tblGrid>
              <a:tr h="370840">
                <a:tc>
                  <a:txBody>
                    <a:bodyPr/>
                    <a:lstStyle/>
                    <a:p>
                      <a:r>
                        <a:rPr lang="en-US" dirty="0"/>
                        <a:t>CREL</a:t>
                      </a:r>
                      <a:r>
                        <a:rPr lang="en-US" baseline="0" dirty="0"/>
                        <a:t> STAFF</a:t>
                      </a:r>
                      <a:endParaRPr lang="en-SG" dirty="0"/>
                    </a:p>
                  </a:txBody>
                  <a:tcPr>
                    <a:solidFill>
                      <a:srgbClr val="7030A0"/>
                    </a:solidFill>
                  </a:tcPr>
                </a:tc>
                <a:tc>
                  <a:txBody>
                    <a:bodyPr/>
                    <a:lstStyle/>
                    <a:p>
                      <a:r>
                        <a:rPr lang="en-US" dirty="0"/>
                        <a:t>CREL STAFF</a:t>
                      </a:r>
                      <a:endParaRPr lang="en-SG" dirty="0"/>
                    </a:p>
                  </a:txBody>
                  <a:tcPr>
                    <a:solidFill>
                      <a:srgbClr val="7030A0"/>
                    </a:solidFill>
                  </a:tcPr>
                </a:tc>
                <a:extLst>
                  <a:ext uri="{0D108BD9-81ED-4DB2-BD59-A6C34878D82A}">
                    <a16:rowId xmlns="" xmlns:a16="http://schemas.microsoft.com/office/drawing/2014/main" val="27335484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John A Dorr</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Utpal Dutta</a:t>
                      </a:r>
                      <a:endParaRPr lang="en-SG" dirty="0"/>
                    </a:p>
                  </a:txBody>
                  <a:tcPr/>
                </a:tc>
                <a:extLst>
                  <a:ext uri="{0D108BD9-81ED-4DB2-BD59-A6C34878D82A}">
                    <a16:rowId xmlns="" xmlns:a16="http://schemas.microsoft.com/office/drawing/2014/main" val="23730397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Abu Mostafa Kamal Uddin</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Ruhul Mohaiman Chowdhury</a:t>
                      </a:r>
                      <a:endParaRPr lang="en-US" sz="1800" dirty="0">
                        <a:latin typeface="+mn-lt"/>
                      </a:endParaRPr>
                    </a:p>
                  </a:txBody>
                  <a:tcPr/>
                </a:tc>
                <a:extLst>
                  <a:ext uri="{0D108BD9-81ED-4DB2-BD59-A6C34878D82A}">
                    <a16:rowId xmlns="" xmlns:a16="http://schemas.microsoft.com/office/drawing/2014/main" val="29908904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Kevin  T. Kamp</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Rahima Khatun</a:t>
                      </a:r>
                      <a:endParaRPr lang="en-US" sz="1800" dirty="0">
                        <a:latin typeface="+mn-lt"/>
                      </a:endParaRPr>
                    </a:p>
                  </a:txBody>
                  <a:tcPr/>
                </a:tc>
                <a:extLst>
                  <a:ext uri="{0D108BD9-81ED-4DB2-BD59-A6C34878D82A}">
                    <a16:rowId xmlns="" xmlns:a16="http://schemas.microsoft.com/office/drawing/2014/main" val="2112081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Paul Thompson</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mn-lt"/>
                          <a:ea typeface="Calibri" panose="020F0502020204030204" pitchFamily="34" charset="0"/>
                          <a:cs typeface="Times New Roman" panose="02020603050405020304" pitchFamily="18" charset="0"/>
                        </a:rPr>
                        <a:t>Sultana Razia Zummi</a:t>
                      </a:r>
                      <a:endParaRPr lang="en-US" sz="18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 xmlns:a16="http://schemas.microsoft.com/office/drawing/2014/main" val="8966633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Abdul</a:t>
                      </a:r>
                      <a:r>
                        <a:rPr lang="de-DE" sz="1800" baseline="0" dirty="0"/>
                        <a:t> Wahab</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Shams Uddin </a:t>
                      </a:r>
                      <a:endParaRPr lang="en-SG" dirty="0"/>
                    </a:p>
                  </a:txBody>
                  <a:tcPr/>
                </a:tc>
                <a:extLst>
                  <a:ext uri="{0D108BD9-81ED-4DB2-BD59-A6C34878D82A}">
                    <a16:rowId xmlns="" xmlns:a16="http://schemas.microsoft.com/office/drawing/2014/main" val="4130319332"/>
                  </a:ext>
                </a:extLst>
              </a:tr>
              <a:tr h="18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Shahzia </a:t>
                      </a:r>
                      <a:r>
                        <a:rPr lang="en-US" sz="1800" kern="1200" dirty="0" err="1">
                          <a:effectLst/>
                        </a:rPr>
                        <a:t>Mohsin</a:t>
                      </a:r>
                      <a:r>
                        <a:rPr lang="en-US" sz="1800" kern="1200" dirty="0">
                          <a:effectLst/>
                        </a:rPr>
                        <a:t> Khan</a:t>
                      </a:r>
                      <a:endParaRPr lang="en-US" sz="1800" dirty="0"/>
                    </a:p>
                  </a:txBody>
                  <a:tcPr/>
                </a:tc>
                <a:tc>
                  <a:txBody>
                    <a:bodyPr/>
                    <a:lstStyle/>
                    <a:p>
                      <a:endParaRPr lang="en-SG" dirty="0"/>
                    </a:p>
                  </a:txBody>
                  <a:tcPr/>
                </a:tc>
                <a:extLst>
                  <a:ext uri="{0D108BD9-81ED-4DB2-BD59-A6C34878D82A}">
                    <a16:rowId xmlns="" xmlns:a16="http://schemas.microsoft.com/office/drawing/2014/main" val="1770384977"/>
                  </a:ext>
                </a:extLst>
              </a:tr>
            </a:tbl>
          </a:graphicData>
        </a:graphic>
      </p:graphicFrame>
    </p:spTree>
    <p:extLst>
      <p:ext uri="{BB962C8B-B14F-4D97-AF65-F5344CB8AC3E}">
        <p14:creationId xmlns:p14="http://schemas.microsoft.com/office/powerpoint/2010/main" val="4230981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lnSpc>
                <a:spcPct val="125000"/>
              </a:lnSpc>
              <a:spcAft>
                <a:spcPts val="600"/>
              </a:spcAft>
              <a:buNone/>
            </a:pPr>
            <a:r>
              <a:rPr lang="en-US" i="1" dirty="0"/>
              <a:t>At the end of this session</a:t>
            </a:r>
            <a:r>
              <a:rPr lang="en-US" i="1"/>
              <a:t>, students will </a:t>
            </a:r>
            <a:r>
              <a:rPr lang="en-US" i="1" dirty="0"/>
              <a:t>be able to:</a:t>
            </a:r>
          </a:p>
          <a:p>
            <a:pPr>
              <a:lnSpc>
                <a:spcPct val="125000"/>
              </a:lnSpc>
              <a:spcAft>
                <a:spcPts val="600"/>
              </a:spcAft>
            </a:pPr>
            <a:r>
              <a:rPr lang="en-US" dirty="0"/>
              <a:t>Define the major forest carbon pools</a:t>
            </a:r>
          </a:p>
          <a:p>
            <a:pPr>
              <a:lnSpc>
                <a:spcPct val="125000"/>
              </a:lnSpc>
              <a:spcAft>
                <a:spcPts val="600"/>
              </a:spcAft>
            </a:pPr>
            <a:r>
              <a:rPr lang="en-US" dirty="0"/>
              <a:t>Analyze drivers of variation in forest carbon stocks</a:t>
            </a:r>
          </a:p>
        </p:txBody>
      </p:sp>
      <p:sp>
        <p:nvSpPr>
          <p:cNvPr id="4" name="Title 3"/>
          <p:cNvSpPr>
            <a:spLocks noGrp="1"/>
          </p:cNvSpPr>
          <p:nvPr>
            <p:ph type="title"/>
          </p:nvPr>
        </p:nvSpPr>
        <p:spPr/>
        <p:txBody>
          <a:bodyPr/>
          <a:lstStyle/>
          <a:p>
            <a:r>
              <a:rPr lang="en-US" dirty="0"/>
              <a:t>Learning Objectives</a:t>
            </a:r>
          </a:p>
        </p:txBody>
      </p:sp>
    </p:spTree>
    <p:extLst>
      <p:ext uri="{BB962C8B-B14F-4D97-AF65-F5344CB8AC3E}">
        <p14:creationId xmlns:p14="http://schemas.microsoft.com/office/powerpoint/2010/main" val="321747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664" y="1468786"/>
            <a:ext cx="10515600" cy="4351338"/>
          </a:xfrm>
        </p:spPr>
        <p:txBody>
          <a:bodyPr>
            <a:normAutofit/>
          </a:bodyPr>
          <a:lstStyle/>
          <a:p>
            <a:pPr marL="0" indent="0">
              <a:buNone/>
            </a:pPr>
            <a:r>
              <a:rPr lang="en-US" b="1" dirty="0"/>
              <a:t>Where is carbon found in forests?</a:t>
            </a:r>
          </a:p>
        </p:txBody>
      </p:sp>
      <p:sp>
        <p:nvSpPr>
          <p:cNvPr id="2" name="Title 1"/>
          <p:cNvSpPr>
            <a:spLocks noGrp="1"/>
          </p:cNvSpPr>
          <p:nvPr>
            <p:ph type="title"/>
          </p:nvPr>
        </p:nvSpPr>
        <p:spPr/>
        <p:txBody>
          <a:bodyPr/>
          <a:lstStyle/>
          <a:p>
            <a:r>
              <a:rPr lang="en-US" dirty="0"/>
              <a:t>Brainstorming</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16523" b="5126"/>
          <a:stretch/>
        </p:blipFill>
        <p:spPr>
          <a:xfrm>
            <a:off x="1020647" y="2241236"/>
            <a:ext cx="10130255" cy="4460647"/>
          </a:xfrm>
          <a:prstGeom prst="rect">
            <a:avLst/>
          </a:prstGeom>
        </p:spPr>
      </p:pic>
    </p:spTree>
    <p:extLst>
      <p:ext uri="{BB962C8B-B14F-4D97-AF65-F5344CB8AC3E}">
        <p14:creationId xmlns:p14="http://schemas.microsoft.com/office/powerpoint/2010/main" val="3041089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cstate="print"/>
          <a:srcRect l="11821" t="2122" r="15146" b="1957"/>
          <a:stretch/>
        </p:blipFill>
        <p:spPr bwMode="auto">
          <a:xfrm>
            <a:off x="6085775" y="1080001"/>
            <a:ext cx="4772722" cy="5620215"/>
          </a:xfrm>
          <a:prstGeom prst="rect">
            <a:avLst/>
          </a:prstGeom>
          <a:noFill/>
          <a:ln w="9525">
            <a:noFill/>
            <a:miter lim="800000"/>
            <a:headEnd/>
            <a:tailEnd/>
          </a:ln>
        </p:spPr>
      </p:pic>
      <p:sp>
        <p:nvSpPr>
          <p:cNvPr id="5" name="Content Placeholder 2"/>
          <p:cNvSpPr>
            <a:spLocks noGrp="1"/>
          </p:cNvSpPr>
          <p:nvPr>
            <p:ph sz="half" idx="1"/>
          </p:nvPr>
        </p:nvSpPr>
        <p:spPr/>
        <p:txBody>
          <a:bodyPr>
            <a:normAutofit lnSpcReduction="10000"/>
          </a:bodyPr>
          <a:lstStyle/>
          <a:p>
            <a:pPr marL="0" indent="0">
              <a:buNone/>
            </a:pPr>
            <a:r>
              <a:rPr lang="en-US" sz="2400" dirty="0"/>
              <a:t>Forest carbon is stored in five pools within and around vegetation</a:t>
            </a:r>
          </a:p>
          <a:p>
            <a:pPr marL="914400" lvl="1" indent="-457200">
              <a:buFont typeface="+mj-lt"/>
              <a:buAutoNum type="arabicPeriod"/>
            </a:pPr>
            <a:r>
              <a:rPr lang="en-US" sz="2000" b="1" dirty="0"/>
              <a:t>Above-ground biomass</a:t>
            </a:r>
            <a:r>
              <a:rPr lang="en-US" sz="2000" dirty="0"/>
              <a:t>: </a:t>
            </a:r>
            <a:br>
              <a:rPr lang="en-US" sz="2000" dirty="0"/>
            </a:br>
            <a:r>
              <a:rPr lang="en-US" sz="2000" dirty="0"/>
              <a:t>stems, bark, leaves, etc.</a:t>
            </a:r>
          </a:p>
          <a:p>
            <a:pPr marL="914400" lvl="1" indent="-457200">
              <a:buFont typeface="+mj-lt"/>
              <a:buAutoNum type="arabicPeriod"/>
            </a:pPr>
            <a:r>
              <a:rPr lang="en-US" sz="2000" b="1" dirty="0"/>
              <a:t>Below-ground biomass</a:t>
            </a:r>
            <a:r>
              <a:rPr lang="en-US" sz="2000" dirty="0"/>
              <a:t>: </a:t>
            </a:r>
            <a:br>
              <a:rPr lang="en-US" sz="2000" dirty="0"/>
            </a:br>
            <a:r>
              <a:rPr lang="en-US" sz="2000" dirty="0"/>
              <a:t>roots of all sizes</a:t>
            </a:r>
          </a:p>
          <a:p>
            <a:pPr marL="914400" lvl="1" indent="-457200">
              <a:buFont typeface="+mj-lt"/>
              <a:buAutoNum type="arabicPeriod"/>
            </a:pPr>
            <a:r>
              <a:rPr lang="en-US" sz="2000" b="1" dirty="0"/>
              <a:t>Dead wood </a:t>
            </a:r>
            <a:r>
              <a:rPr lang="en-US" sz="2000" dirty="0"/>
              <a:t>or dead </a:t>
            </a:r>
            <a:br>
              <a:rPr lang="en-US" sz="2000" dirty="0"/>
            </a:br>
            <a:r>
              <a:rPr lang="en-US" sz="2000" dirty="0"/>
              <a:t>organic matter in dead wood</a:t>
            </a:r>
          </a:p>
          <a:p>
            <a:pPr marL="914400" lvl="1" indent="-457200">
              <a:buFont typeface="+mj-lt"/>
              <a:buAutoNum type="arabicPeriod"/>
            </a:pPr>
            <a:r>
              <a:rPr lang="en-US" sz="2000" b="1" dirty="0"/>
              <a:t>Litter </a:t>
            </a:r>
            <a:r>
              <a:rPr lang="en-US" sz="2000" dirty="0"/>
              <a:t>or dead organic matter in </a:t>
            </a:r>
            <a:br>
              <a:rPr lang="en-US" sz="2000" dirty="0"/>
            </a:br>
            <a:r>
              <a:rPr lang="en-US" sz="2000" dirty="0"/>
              <a:t>litter</a:t>
            </a:r>
          </a:p>
          <a:p>
            <a:pPr marL="914400" lvl="1" indent="-457200">
              <a:buFont typeface="+mj-lt"/>
              <a:buAutoNum type="arabicPeriod"/>
            </a:pPr>
            <a:r>
              <a:rPr lang="en-US" sz="2000" b="1" dirty="0"/>
              <a:t>Soil organic carbon</a:t>
            </a:r>
            <a:r>
              <a:rPr lang="en-US" sz="2000" dirty="0"/>
              <a:t> (SOC)</a:t>
            </a:r>
          </a:p>
          <a:p>
            <a:endParaRPr lang="th-TH" sz="2400" dirty="0"/>
          </a:p>
        </p:txBody>
      </p:sp>
      <p:sp>
        <p:nvSpPr>
          <p:cNvPr id="4" name="Content Placeholder 3"/>
          <p:cNvSpPr>
            <a:spLocks noGrp="1"/>
          </p:cNvSpPr>
          <p:nvPr>
            <p:ph sz="half" idx="2"/>
          </p:nvPr>
        </p:nvSpPr>
        <p:spPr/>
        <p:txBody>
          <a:bodyPr/>
          <a:lstStyle/>
          <a:p>
            <a:endParaRPr lang="en-US"/>
          </a:p>
        </p:txBody>
      </p:sp>
      <p:sp>
        <p:nvSpPr>
          <p:cNvPr id="2" name="Title 1"/>
          <p:cNvSpPr>
            <a:spLocks noGrp="1"/>
          </p:cNvSpPr>
          <p:nvPr>
            <p:ph type="title"/>
          </p:nvPr>
        </p:nvSpPr>
        <p:spPr/>
        <p:txBody>
          <a:bodyPr/>
          <a:lstStyle/>
          <a:p>
            <a:r>
              <a:rPr lang="en-US" dirty="0"/>
              <a:t>Forest Carbon Pools</a:t>
            </a:r>
          </a:p>
        </p:txBody>
      </p:sp>
    </p:spTree>
    <p:extLst>
      <p:ext uri="{BB962C8B-B14F-4D97-AF65-F5344CB8AC3E}">
        <p14:creationId xmlns:p14="http://schemas.microsoft.com/office/powerpoint/2010/main" val="108804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linds(horizontal)">
                                      <p:cBhvr>
                                        <p:cTn id="16" dur="500"/>
                                        <p:tgtEl>
                                          <p:spTgt spid="5">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linds(horizontal)">
                                      <p:cBhvr>
                                        <p:cTn id="19" dur="500"/>
                                        <p:tgtEl>
                                          <p:spTgt spid="5">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linds(horizontal)">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Flows Among Carbon Pools</a:t>
            </a:r>
          </a:p>
        </p:txBody>
      </p:sp>
      <p:grpSp>
        <p:nvGrpSpPr>
          <p:cNvPr id="3" name="Group 2"/>
          <p:cNvGrpSpPr/>
          <p:nvPr/>
        </p:nvGrpSpPr>
        <p:grpSpPr>
          <a:xfrm>
            <a:off x="2189293" y="1438277"/>
            <a:ext cx="7681110" cy="5095421"/>
            <a:chOff x="665293" y="1438276"/>
            <a:chExt cx="7681110" cy="5095421"/>
          </a:xfrm>
        </p:grpSpPr>
        <p:pic>
          <p:nvPicPr>
            <p:cNvPr id="6" name="Picture 5"/>
            <p:cNvPicPr/>
            <p:nvPr/>
          </p:nvPicPr>
          <p:blipFill>
            <a:blip r:embed="rId3" cstate="print"/>
            <a:srcRect l="8286" r="11307"/>
            <a:stretch>
              <a:fillRect/>
            </a:stretch>
          </p:blipFill>
          <p:spPr bwMode="auto">
            <a:xfrm>
              <a:off x="2010793" y="2025789"/>
              <a:ext cx="4608512" cy="4507908"/>
            </a:xfrm>
            <a:prstGeom prst="rect">
              <a:avLst/>
            </a:prstGeom>
            <a:noFill/>
            <a:ln w="9525">
              <a:noFill/>
              <a:miter lim="800000"/>
              <a:headEnd/>
              <a:tailEnd/>
            </a:ln>
          </p:spPr>
        </p:pic>
        <p:sp>
          <p:nvSpPr>
            <p:cNvPr id="19" name="Up Arrow 18"/>
            <p:cNvSpPr/>
            <p:nvPr/>
          </p:nvSpPr>
          <p:spPr>
            <a:xfrm>
              <a:off x="5858940" y="3771900"/>
              <a:ext cx="409577" cy="1143000"/>
            </a:xfrm>
            <a:prstGeom prs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urved Left Arrow 3"/>
            <p:cNvSpPr/>
            <p:nvPr/>
          </p:nvSpPr>
          <p:spPr>
            <a:xfrm>
              <a:off x="5210174" y="1656756"/>
              <a:ext cx="1171575" cy="1962744"/>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562350" y="1438276"/>
              <a:ext cx="1625261" cy="1015663"/>
            </a:xfrm>
            <a:prstGeom prst="rect">
              <a:avLst/>
            </a:prstGeom>
            <a:noFill/>
          </p:spPr>
          <p:txBody>
            <a:bodyPr wrap="square" rtlCol="0">
              <a:spAutoFit/>
            </a:bodyPr>
            <a:lstStyle/>
            <a:p>
              <a:r>
                <a:rPr lang="en-US" sz="2000" b="1" dirty="0"/>
                <a:t>Atmospheric Carbon (CO2)</a:t>
              </a:r>
            </a:p>
            <a:p>
              <a:endParaRPr lang="en-US" sz="2000" b="1" dirty="0"/>
            </a:p>
          </p:txBody>
        </p:sp>
        <p:sp>
          <p:nvSpPr>
            <p:cNvPr id="8" name="Down Arrow 7"/>
            <p:cNvSpPr/>
            <p:nvPr/>
          </p:nvSpPr>
          <p:spPr>
            <a:xfrm>
              <a:off x="3209925" y="4953000"/>
              <a:ext cx="219075" cy="371475"/>
            </a:xfrm>
            <a:prstGeom prst="downArrow">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urved Left Arrow 8"/>
            <p:cNvSpPr/>
            <p:nvPr/>
          </p:nvSpPr>
          <p:spPr>
            <a:xfrm rot="10800000">
              <a:off x="2152649" y="1628181"/>
              <a:ext cx="1171575" cy="1962744"/>
            </a:xfrm>
            <a:prstGeom prst="curved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Up Arrow 9"/>
            <p:cNvSpPr/>
            <p:nvPr/>
          </p:nvSpPr>
          <p:spPr>
            <a:xfrm rot="19283898">
              <a:off x="3060907" y="5535665"/>
              <a:ext cx="298034" cy="755526"/>
            </a:xfrm>
            <a:prstGeom prst="upArrow">
              <a:avLst>
                <a:gd name="adj1" fmla="val 50000"/>
                <a:gd name="adj2" fmla="val 41534"/>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3988228">
              <a:off x="4505798" y="4041356"/>
              <a:ext cx="708077" cy="406682"/>
            </a:xfrm>
            <a:prstGeom prst="rightArrow">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6895514">
              <a:off x="3308969" y="4088796"/>
              <a:ext cx="700032" cy="406682"/>
            </a:xfrm>
            <a:prstGeom prst="rightArrow">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Up Arrow 12"/>
            <p:cNvSpPr/>
            <p:nvPr/>
          </p:nvSpPr>
          <p:spPr>
            <a:xfrm>
              <a:off x="2152648" y="3314699"/>
              <a:ext cx="409577" cy="2009775"/>
            </a:xfrm>
            <a:prstGeom prs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Up Arrow 13"/>
            <p:cNvSpPr/>
            <p:nvPr/>
          </p:nvSpPr>
          <p:spPr>
            <a:xfrm>
              <a:off x="2638425" y="3619500"/>
              <a:ext cx="409577" cy="1143000"/>
            </a:xfrm>
            <a:prstGeom prs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448424" y="2025789"/>
              <a:ext cx="1897979" cy="400110"/>
            </a:xfrm>
            <a:prstGeom prst="rect">
              <a:avLst/>
            </a:prstGeom>
            <a:noFill/>
          </p:spPr>
          <p:txBody>
            <a:bodyPr wrap="square" rtlCol="0">
              <a:spAutoFit/>
            </a:bodyPr>
            <a:lstStyle/>
            <a:p>
              <a:r>
                <a:rPr lang="en-US" sz="2000" b="1" dirty="0">
                  <a:solidFill>
                    <a:schemeClr val="tx2">
                      <a:lumMod val="60000"/>
                      <a:lumOff val="40000"/>
                    </a:schemeClr>
                  </a:solidFill>
                </a:rPr>
                <a:t>Photosynthesis</a:t>
              </a:r>
            </a:p>
          </p:txBody>
        </p:sp>
        <p:sp>
          <p:nvSpPr>
            <p:cNvPr id="16" name="TextBox 15"/>
            <p:cNvSpPr txBox="1"/>
            <p:nvPr/>
          </p:nvSpPr>
          <p:spPr>
            <a:xfrm>
              <a:off x="665293" y="2945367"/>
              <a:ext cx="1579758" cy="400110"/>
            </a:xfrm>
            <a:prstGeom prst="rect">
              <a:avLst/>
            </a:prstGeom>
            <a:noFill/>
          </p:spPr>
          <p:txBody>
            <a:bodyPr wrap="square" rtlCol="0">
              <a:spAutoFit/>
            </a:bodyPr>
            <a:lstStyle/>
            <a:p>
              <a:r>
                <a:rPr lang="en-US" sz="2000" b="1" dirty="0">
                  <a:solidFill>
                    <a:srgbClr val="FFC000"/>
                  </a:solidFill>
                </a:rPr>
                <a:t>Respiration</a:t>
              </a:r>
            </a:p>
          </p:txBody>
        </p:sp>
        <p:sp>
          <p:nvSpPr>
            <p:cNvPr id="17" name="TextBox 16"/>
            <p:cNvSpPr txBox="1"/>
            <p:nvPr/>
          </p:nvSpPr>
          <p:spPr>
            <a:xfrm>
              <a:off x="4886325" y="3958709"/>
              <a:ext cx="1304925" cy="400110"/>
            </a:xfrm>
            <a:prstGeom prst="rect">
              <a:avLst/>
            </a:prstGeom>
            <a:noFill/>
          </p:spPr>
          <p:txBody>
            <a:bodyPr wrap="square" rtlCol="0">
              <a:spAutoFit/>
            </a:bodyPr>
            <a:lstStyle/>
            <a:p>
              <a:r>
                <a:rPr lang="en-US" sz="2000" b="1" dirty="0"/>
                <a:t>Mortality</a:t>
              </a:r>
            </a:p>
          </p:txBody>
        </p:sp>
        <p:sp>
          <p:nvSpPr>
            <p:cNvPr id="18" name="TextBox 17"/>
            <p:cNvSpPr txBox="1"/>
            <p:nvPr/>
          </p:nvSpPr>
          <p:spPr>
            <a:xfrm>
              <a:off x="1254985" y="5698093"/>
              <a:ext cx="1907315" cy="400110"/>
            </a:xfrm>
            <a:prstGeom prst="rect">
              <a:avLst/>
            </a:prstGeom>
            <a:noFill/>
          </p:spPr>
          <p:txBody>
            <a:bodyPr wrap="square" rtlCol="0">
              <a:spAutoFit/>
            </a:bodyPr>
            <a:lstStyle/>
            <a:p>
              <a:r>
                <a:rPr lang="en-US" sz="2000" b="1" dirty="0">
                  <a:solidFill>
                    <a:schemeClr val="accent6">
                      <a:lumMod val="75000"/>
                    </a:schemeClr>
                  </a:solidFill>
                </a:rPr>
                <a:t>Decomposition</a:t>
              </a:r>
            </a:p>
          </p:txBody>
        </p:sp>
        <p:sp>
          <p:nvSpPr>
            <p:cNvPr id="20" name="Up Arrow 19"/>
            <p:cNvSpPr/>
            <p:nvPr/>
          </p:nvSpPr>
          <p:spPr>
            <a:xfrm rot="19283898">
              <a:off x="3430172" y="5485960"/>
              <a:ext cx="221325" cy="468337"/>
            </a:xfrm>
            <a:prstGeom prst="upArrow">
              <a:avLst>
                <a:gd name="adj1" fmla="val 50000"/>
                <a:gd name="adj2" fmla="val 41534"/>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3697216" y="5882759"/>
              <a:ext cx="1265309" cy="400110"/>
            </a:xfrm>
            <a:prstGeom prst="rect">
              <a:avLst/>
            </a:prstGeom>
            <a:solidFill>
              <a:schemeClr val="bg1"/>
            </a:solidFill>
          </p:spPr>
          <p:txBody>
            <a:bodyPr wrap="square" rtlCol="0">
              <a:spAutoFit/>
            </a:bodyPr>
            <a:lstStyle/>
            <a:p>
              <a:r>
                <a:rPr lang="en-US" sz="2000" b="1" dirty="0">
                  <a:solidFill>
                    <a:srgbClr val="285F30"/>
                  </a:solidFill>
                </a:rPr>
                <a:t>Exudation</a:t>
              </a:r>
            </a:p>
          </p:txBody>
        </p:sp>
      </p:grpSp>
    </p:spTree>
    <p:extLst>
      <p:ext uri="{BB962C8B-B14F-4D97-AF65-F5344CB8AC3E}">
        <p14:creationId xmlns:p14="http://schemas.microsoft.com/office/powerpoint/2010/main" val="1347155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Variation in forest carbon stocks</a:t>
            </a:r>
          </a:p>
        </p:txBody>
      </p:sp>
      <p:grpSp>
        <p:nvGrpSpPr>
          <p:cNvPr id="7" name="Group 6"/>
          <p:cNvGrpSpPr/>
          <p:nvPr/>
        </p:nvGrpSpPr>
        <p:grpSpPr>
          <a:xfrm>
            <a:off x="1914526" y="1747094"/>
            <a:ext cx="2248183" cy="2997577"/>
            <a:chOff x="294992" y="1257878"/>
            <a:chExt cx="2248183" cy="2997577"/>
          </a:xfrm>
        </p:grpSpPr>
        <p:pic>
          <p:nvPicPr>
            <p:cNvPr id="1026" name="Picture 2" descr="C:\Users\Megan\Pictures\images\03262007\P10000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992" y="1257878"/>
              <a:ext cx="2248183" cy="299757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390525" y="3819525"/>
              <a:ext cx="2076450" cy="369332"/>
            </a:xfrm>
            <a:prstGeom prst="rect">
              <a:avLst/>
            </a:prstGeom>
            <a:solidFill>
              <a:schemeClr val="bg1"/>
            </a:solidFill>
          </p:spPr>
          <p:txBody>
            <a:bodyPr wrap="square" rtlCol="0">
              <a:spAutoFit/>
            </a:bodyPr>
            <a:lstStyle/>
            <a:p>
              <a:r>
                <a:rPr lang="en-US" dirty="0"/>
                <a:t>Dry tropical forest</a:t>
              </a:r>
            </a:p>
          </p:txBody>
        </p:sp>
      </p:grpSp>
      <p:grpSp>
        <p:nvGrpSpPr>
          <p:cNvPr id="6" name="Group 5"/>
          <p:cNvGrpSpPr/>
          <p:nvPr/>
        </p:nvGrpSpPr>
        <p:grpSpPr>
          <a:xfrm>
            <a:off x="4086508" y="1642073"/>
            <a:ext cx="3563708" cy="2010154"/>
            <a:chOff x="3002190" y="1266447"/>
            <a:chExt cx="3563708" cy="2010154"/>
          </a:xfrm>
        </p:grpSpPr>
        <p:pic>
          <p:nvPicPr>
            <p:cNvPr id="3" name="Picture 2" descr="Borneo_forrest_w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2190" y="1266447"/>
              <a:ext cx="3563708" cy="201015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3581400" y="2857500"/>
              <a:ext cx="2076450" cy="369332"/>
            </a:xfrm>
            <a:prstGeom prst="rect">
              <a:avLst/>
            </a:prstGeom>
            <a:solidFill>
              <a:schemeClr val="bg1"/>
            </a:solidFill>
          </p:spPr>
          <p:txBody>
            <a:bodyPr wrap="square" rtlCol="0">
              <a:spAutoFit/>
            </a:bodyPr>
            <a:lstStyle/>
            <a:p>
              <a:r>
                <a:rPr lang="en-US" dirty="0"/>
                <a:t>Wet tropical forest</a:t>
              </a:r>
            </a:p>
          </p:txBody>
        </p:sp>
      </p:grpSp>
      <p:grpSp>
        <p:nvGrpSpPr>
          <p:cNvPr id="11" name="Group 10"/>
          <p:cNvGrpSpPr/>
          <p:nvPr/>
        </p:nvGrpSpPr>
        <p:grpSpPr>
          <a:xfrm>
            <a:off x="7322426" y="3233127"/>
            <a:ext cx="3238500" cy="2129315"/>
            <a:chOff x="5798426" y="3233126"/>
            <a:chExt cx="3238500" cy="2129315"/>
          </a:xfrm>
        </p:grpSpPr>
        <p:pic>
          <p:nvPicPr>
            <p:cNvPr id="1030" name="Picture 6" descr="https://tce-staging.s3.amazonaws.com/media/media/237da66a-8ecd-47b0-b964-1cf3a06f109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8426" y="3233126"/>
              <a:ext cx="3238500" cy="2129315"/>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Box 11"/>
            <p:cNvSpPr txBox="1"/>
            <p:nvPr/>
          </p:nvSpPr>
          <p:spPr>
            <a:xfrm>
              <a:off x="6655087" y="3328147"/>
              <a:ext cx="1525178" cy="369332"/>
            </a:xfrm>
            <a:prstGeom prst="rect">
              <a:avLst/>
            </a:prstGeom>
            <a:solidFill>
              <a:schemeClr val="bg1"/>
            </a:solidFill>
          </p:spPr>
          <p:txBody>
            <a:bodyPr wrap="square" rtlCol="0">
              <a:spAutoFit/>
            </a:bodyPr>
            <a:lstStyle/>
            <a:p>
              <a:r>
                <a:rPr lang="en-US" dirty="0"/>
                <a:t>Boreal forest</a:t>
              </a:r>
            </a:p>
          </p:txBody>
        </p:sp>
      </p:grpSp>
      <p:pic>
        <p:nvPicPr>
          <p:cNvPr id="1032" name="Picture 8" descr="Organic soil profile, Click to enlarge in a pop-up windo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5392" y="3943161"/>
            <a:ext cx="1239807" cy="2551696"/>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Ultic soil profile, Click to enlarge in a pop-up wind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0130" y="3961090"/>
            <a:ext cx="1275848" cy="2551696"/>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4498875" y="6179313"/>
            <a:ext cx="1023374" cy="646331"/>
          </a:xfrm>
          <a:prstGeom prst="rect">
            <a:avLst/>
          </a:prstGeom>
          <a:solidFill>
            <a:schemeClr val="bg1"/>
          </a:solidFill>
        </p:spPr>
        <p:txBody>
          <a:bodyPr wrap="square" rtlCol="0">
            <a:spAutoFit/>
          </a:bodyPr>
          <a:lstStyle/>
          <a:p>
            <a:pPr algn="ctr"/>
            <a:r>
              <a:rPr lang="en-US" dirty="0"/>
              <a:t>Organic </a:t>
            </a:r>
          </a:p>
          <a:p>
            <a:pPr algn="ctr"/>
            <a:r>
              <a:rPr lang="en-US" dirty="0"/>
              <a:t>soil</a:t>
            </a:r>
          </a:p>
        </p:txBody>
      </p:sp>
      <p:sp>
        <p:nvSpPr>
          <p:cNvPr id="17" name="TextBox 16"/>
          <p:cNvSpPr txBox="1"/>
          <p:nvPr/>
        </p:nvSpPr>
        <p:spPr>
          <a:xfrm>
            <a:off x="5978021" y="6206210"/>
            <a:ext cx="1023374" cy="646331"/>
          </a:xfrm>
          <a:prstGeom prst="rect">
            <a:avLst/>
          </a:prstGeom>
          <a:solidFill>
            <a:schemeClr val="bg1"/>
          </a:solidFill>
        </p:spPr>
        <p:txBody>
          <a:bodyPr wrap="square" rtlCol="0">
            <a:spAutoFit/>
          </a:bodyPr>
          <a:lstStyle/>
          <a:p>
            <a:pPr algn="ctr"/>
            <a:r>
              <a:rPr lang="en-US" dirty="0" err="1"/>
              <a:t>Ultic</a:t>
            </a:r>
            <a:r>
              <a:rPr lang="en-US" dirty="0"/>
              <a:t> </a:t>
            </a:r>
          </a:p>
          <a:p>
            <a:pPr algn="ctr"/>
            <a:r>
              <a:rPr lang="en-US" dirty="0"/>
              <a:t>soil</a:t>
            </a:r>
          </a:p>
        </p:txBody>
      </p:sp>
    </p:spTree>
    <p:extLst>
      <p:ext uri="{BB962C8B-B14F-4D97-AF65-F5344CB8AC3E}">
        <p14:creationId xmlns:p14="http://schemas.microsoft.com/office/powerpoint/2010/main" val="4031231730"/>
      </p:ext>
    </p:extLst>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2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2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ppt/theme/themeOverride2.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1886</TotalTime>
  <Words>2803</Words>
  <Application>Microsoft Office PowerPoint</Application>
  <PresentationFormat>Widescreen</PresentationFormat>
  <Paragraphs>288</Paragraphs>
  <Slides>24</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Cordia New</vt:lpstr>
      <vt:lpstr>Times New Roman</vt:lpstr>
      <vt:lpstr>Wingdings</vt:lpstr>
      <vt:lpstr>Office Theme</vt:lpstr>
      <vt:lpstr>Bangladesh Climate-Resilient Ecosystem Curriculum (BACUM)</vt:lpstr>
      <vt:lpstr>Module 3: Forest Carbon Measurement and Monitoring</vt:lpstr>
      <vt:lpstr>Forest Carbon Measurement and Monitoring (FCMM) </vt:lpstr>
      <vt:lpstr>Acknowledgements</vt:lpstr>
      <vt:lpstr>Learning Objectives</vt:lpstr>
      <vt:lpstr>Brainstorming</vt:lpstr>
      <vt:lpstr>Forest Carbon Pools</vt:lpstr>
      <vt:lpstr>Flows Among Carbon Pools</vt:lpstr>
      <vt:lpstr>Variation in forest carbon stocks</vt:lpstr>
      <vt:lpstr>Introduction to forest biomes</vt:lpstr>
      <vt:lpstr>Landscape Variation</vt:lpstr>
      <vt:lpstr>Class Exercise  Individual exploration</vt:lpstr>
      <vt:lpstr>Biomass and soil - C stocks in different biomes</vt:lpstr>
      <vt:lpstr>Summary of Carbon Stocks and Trends in Different Biomes and Oceans </vt:lpstr>
      <vt:lpstr>Class Exercise  Analytical skill</vt:lpstr>
      <vt:lpstr>Carbon in Forest by Region/Sub-region in 2010</vt:lpstr>
      <vt:lpstr>Total Carbon Stock in Forest by Region in 2010</vt:lpstr>
      <vt:lpstr>Class Exercise:  Analytical skill</vt:lpstr>
      <vt:lpstr>Trends in forest C stocks by region and sub-region, 1990–2010</vt:lpstr>
      <vt:lpstr>Carbon stock in forest biomass by region in 2010</vt:lpstr>
      <vt:lpstr>Take Home Message</vt:lpstr>
      <vt:lpstr>References and Resources</vt:lpstr>
      <vt:lpstr>References and Resources</vt:lpstr>
      <vt:lpstr>USAID's Climate-Resilient Ecosystems and Livelihoods (CREL) Project   Winrock International Headquarters 2101 Riverfront Drive, Little Rock Arkansas 72202-1748 USA Tel: 1-501-280-3000 Web: www.winrock.org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 Pham</dc:creator>
  <cp:lastModifiedBy>jalal</cp:lastModifiedBy>
  <cp:revision>361</cp:revision>
  <dcterms:created xsi:type="dcterms:W3CDTF">2016-05-20T10:07:21Z</dcterms:created>
  <dcterms:modified xsi:type="dcterms:W3CDTF">2017-01-23T08:01:49Z</dcterms:modified>
</cp:coreProperties>
</file>