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2"/>
  </p:notesMasterIdLst>
  <p:sldIdLst>
    <p:sldId id="257" r:id="rId2"/>
    <p:sldId id="887" r:id="rId3"/>
    <p:sldId id="820" r:id="rId4"/>
    <p:sldId id="890" r:id="rId5"/>
    <p:sldId id="822" r:id="rId6"/>
    <p:sldId id="823" r:id="rId7"/>
    <p:sldId id="824" r:id="rId8"/>
    <p:sldId id="825" r:id="rId9"/>
    <p:sldId id="826" r:id="rId10"/>
    <p:sldId id="827" r:id="rId11"/>
    <p:sldId id="828" r:id="rId12"/>
    <p:sldId id="829" r:id="rId13"/>
    <p:sldId id="830" r:id="rId14"/>
    <p:sldId id="831" r:id="rId15"/>
    <p:sldId id="832" r:id="rId16"/>
    <p:sldId id="833" r:id="rId17"/>
    <p:sldId id="834" r:id="rId18"/>
    <p:sldId id="835" r:id="rId19"/>
    <p:sldId id="836" r:id="rId20"/>
    <p:sldId id="837" r:id="rId21"/>
    <p:sldId id="838" r:id="rId22"/>
    <p:sldId id="839" r:id="rId23"/>
    <p:sldId id="840" r:id="rId24"/>
    <p:sldId id="841" r:id="rId25"/>
    <p:sldId id="842" r:id="rId26"/>
    <p:sldId id="843" r:id="rId27"/>
    <p:sldId id="844" r:id="rId28"/>
    <p:sldId id="845" r:id="rId29"/>
    <p:sldId id="846" r:id="rId30"/>
    <p:sldId id="847" r:id="rId31"/>
    <p:sldId id="848" r:id="rId32"/>
    <p:sldId id="849" r:id="rId33"/>
    <p:sldId id="850" r:id="rId34"/>
    <p:sldId id="851" r:id="rId35"/>
    <p:sldId id="852" r:id="rId36"/>
    <p:sldId id="853" r:id="rId37"/>
    <p:sldId id="854" r:id="rId38"/>
    <p:sldId id="855" r:id="rId39"/>
    <p:sldId id="856" r:id="rId40"/>
    <p:sldId id="857" r:id="rId41"/>
    <p:sldId id="858" r:id="rId42"/>
    <p:sldId id="859" r:id="rId43"/>
    <p:sldId id="860" r:id="rId44"/>
    <p:sldId id="861" r:id="rId45"/>
    <p:sldId id="862" r:id="rId46"/>
    <p:sldId id="863" r:id="rId47"/>
    <p:sldId id="864" r:id="rId48"/>
    <p:sldId id="865" r:id="rId49"/>
    <p:sldId id="866" r:id="rId50"/>
    <p:sldId id="867" r:id="rId51"/>
    <p:sldId id="868" r:id="rId52"/>
    <p:sldId id="869" r:id="rId53"/>
    <p:sldId id="870" r:id="rId54"/>
    <p:sldId id="871" r:id="rId55"/>
    <p:sldId id="872" r:id="rId56"/>
    <p:sldId id="873" r:id="rId57"/>
    <p:sldId id="874" r:id="rId58"/>
    <p:sldId id="875" r:id="rId59"/>
    <p:sldId id="876" r:id="rId60"/>
    <p:sldId id="877" r:id="rId61"/>
    <p:sldId id="878" r:id="rId62"/>
    <p:sldId id="879" r:id="rId63"/>
    <p:sldId id="880" r:id="rId64"/>
    <p:sldId id="881" r:id="rId65"/>
    <p:sldId id="882" r:id="rId66"/>
    <p:sldId id="883" r:id="rId67"/>
    <p:sldId id="884" r:id="rId68"/>
    <p:sldId id="885" r:id="rId69"/>
    <p:sldId id="888" r:id="rId70"/>
    <p:sldId id="88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33" autoAdjust="0"/>
    <p:restoredTop sz="75224" autoAdjust="0"/>
  </p:normalViewPr>
  <p:slideViewPr>
    <p:cSldViewPr snapToGrid="0">
      <p:cViewPr varScale="1">
        <p:scale>
          <a:sx n="56" d="100"/>
          <a:sy n="56" d="100"/>
        </p:scale>
        <p:origin x="1062" y="66"/>
      </p:cViewPr>
      <p:guideLst/>
    </p:cSldViewPr>
  </p:slideViewPr>
  <p:outlineViewPr>
    <p:cViewPr>
      <p:scale>
        <a:sx n="33" d="100"/>
        <a:sy n="33" d="100"/>
      </p:scale>
      <p:origin x="0" y="-48"/>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Workbook1"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016895426408"/>
          <c:y val="3.3179067664667501E-2"/>
          <c:w val="0.91805443648464302"/>
          <c:h val="0.90686930125709597"/>
        </c:manualLayout>
      </c:layout>
      <c:barChart>
        <c:barDir val="col"/>
        <c:grouping val="clustered"/>
        <c:varyColors val="0"/>
        <c:ser>
          <c:idx val="0"/>
          <c:order val="0"/>
          <c:invertIfNegative val="0"/>
          <c:cat>
            <c:strRef>
              <c:f>Sheet1!$A$2:$A$5</c:f>
              <c:strCache>
                <c:ptCount val="4"/>
                <c:pt idx="0">
                  <c:v>vegetation</c:v>
                </c:pt>
                <c:pt idx="1">
                  <c:v>atmosphere</c:v>
                </c:pt>
                <c:pt idx="2">
                  <c:v>surface oceans</c:v>
                </c:pt>
                <c:pt idx="3">
                  <c:v>soils</c:v>
                </c:pt>
              </c:strCache>
            </c:strRef>
          </c:cat>
          <c:val>
            <c:numRef>
              <c:f>Sheet1!$B$2:$B$5</c:f>
              <c:numCache>
                <c:formatCode>General</c:formatCode>
                <c:ptCount val="4"/>
                <c:pt idx="0">
                  <c:v>560</c:v>
                </c:pt>
                <c:pt idx="1">
                  <c:v>750</c:v>
                </c:pt>
                <c:pt idx="2">
                  <c:v>900</c:v>
                </c:pt>
                <c:pt idx="3">
                  <c:v>1500</c:v>
                </c:pt>
              </c:numCache>
            </c:numRef>
          </c:val>
          <c:extLst xmlns:c16r2="http://schemas.microsoft.com/office/drawing/2015/06/chart">
            <c:ext xmlns:c16="http://schemas.microsoft.com/office/drawing/2014/chart" uri="{C3380CC4-5D6E-409C-BE32-E72D297353CC}">
              <c16:uniqueId val="{00000000-0460-4D6D-9AFA-B39121C1CCA2}"/>
            </c:ext>
          </c:extLst>
        </c:ser>
        <c:dLbls>
          <c:showLegendKey val="0"/>
          <c:showVal val="0"/>
          <c:showCatName val="0"/>
          <c:showSerName val="0"/>
          <c:showPercent val="0"/>
          <c:showBubbleSize val="0"/>
        </c:dLbls>
        <c:gapWidth val="150"/>
        <c:axId val="153340944"/>
        <c:axId val="153341328"/>
      </c:barChart>
      <c:catAx>
        <c:axId val="153340944"/>
        <c:scaling>
          <c:orientation val="minMax"/>
        </c:scaling>
        <c:delete val="0"/>
        <c:axPos val="b"/>
        <c:numFmt formatCode="General" sourceLinked="0"/>
        <c:majorTickMark val="out"/>
        <c:minorTickMark val="none"/>
        <c:tickLblPos val="nextTo"/>
        <c:crossAx val="153341328"/>
        <c:crosses val="autoZero"/>
        <c:auto val="1"/>
        <c:lblAlgn val="ctr"/>
        <c:lblOffset val="100"/>
        <c:noMultiLvlLbl val="0"/>
      </c:catAx>
      <c:valAx>
        <c:axId val="153341328"/>
        <c:scaling>
          <c:orientation val="minMax"/>
        </c:scaling>
        <c:delete val="0"/>
        <c:axPos val="l"/>
        <c:majorGridlines>
          <c:spPr>
            <a:ln>
              <a:noFill/>
            </a:ln>
          </c:spPr>
        </c:majorGridlines>
        <c:numFmt formatCode="General" sourceLinked="1"/>
        <c:majorTickMark val="out"/>
        <c:minorTickMark val="none"/>
        <c:tickLblPos val="nextTo"/>
        <c:crossAx val="153340944"/>
        <c:crosses val="autoZero"/>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Sheet1!$A$2:$A$6</c:f>
              <c:strCache>
                <c:ptCount val="5"/>
                <c:pt idx="0">
                  <c:v>vegetation</c:v>
                </c:pt>
                <c:pt idx="1">
                  <c:v>atmosphere</c:v>
                </c:pt>
                <c:pt idx="2">
                  <c:v>surface oceans</c:v>
                </c:pt>
                <c:pt idx="3">
                  <c:v>soils</c:v>
                </c:pt>
                <c:pt idx="4">
                  <c:v>fossil fuels</c:v>
                </c:pt>
              </c:strCache>
            </c:strRef>
          </c:cat>
          <c:val>
            <c:numRef>
              <c:f>Sheet1!$B$2:$B$6</c:f>
              <c:numCache>
                <c:formatCode>General</c:formatCode>
                <c:ptCount val="5"/>
                <c:pt idx="0">
                  <c:v>560</c:v>
                </c:pt>
                <c:pt idx="1">
                  <c:v>750</c:v>
                </c:pt>
                <c:pt idx="2">
                  <c:v>900</c:v>
                </c:pt>
                <c:pt idx="3">
                  <c:v>1500</c:v>
                </c:pt>
                <c:pt idx="4">
                  <c:v>4000</c:v>
                </c:pt>
              </c:numCache>
            </c:numRef>
          </c:val>
          <c:extLst xmlns:c16r2="http://schemas.microsoft.com/office/drawing/2015/06/chart">
            <c:ext xmlns:c16="http://schemas.microsoft.com/office/drawing/2014/chart" uri="{C3380CC4-5D6E-409C-BE32-E72D297353CC}">
              <c16:uniqueId val="{00000000-00FE-4B67-B704-634DBA2264F3}"/>
            </c:ext>
          </c:extLst>
        </c:ser>
        <c:dLbls>
          <c:showLegendKey val="0"/>
          <c:showVal val="0"/>
          <c:showCatName val="0"/>
          <c:showSerName val="0"/>
          <c:showPercent val="0"/>
          <c:showBubbleSize val="0"/>
        </c:dLbls>
        <c:gapWidth val="150"/>
        <c:axId val="8485480"/>
        <c:axId val="8485872"/>
      </c:barChart>
      <c:catAx>
        <c:axId val="8485480"/>
        <c:scaling>
          <c:orientation val="minMax"/>
        </c:scaling>
        <c:delete val="0"/>
        <c:axPos val="b"/>
        <c:numFmt formatCode="General" sourceLinked="0"/>
        <c:majorTickMark val="out"/>
        <c:minorTickMark val="none"/>
        <c:tickLblPos val="nextTo"/>
        <c:crossAx val="8485872"/>
        <c:crosses val="autoZero"/>
        <c:auto val="1"/>
        <c:lblAlgn val="ctr"/>
        <c:lblOffset val="100"/>
        <c:noMultiLvlLbl val="0"/>
      </c:catAx>
      <c:valAx>
        <c:axId val="8485872"/>
        <c:scaling>
          <c:orientation val="minMax"/>
        </c:scaling>
        <c:delete val="0"/>
        <c:axPos val="l"/>
        <c:majorGridlines>
          <c:spPr>
            <a:ln>
              <a:noFill/>
            </a:ln>
          </c:spPr>
        </c:majorGridlines>
        <c:numFmt formatCode="General" sourceLinked="1"/>
        <c:majorTickMark val="out"/>
        <c:minorTickMark val="none"/>
        <c:tickLblPos val="nextTo"/>
        <c:crossAx val="8485480"/>
        <c:crosses val="autoZero"/>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748672261334"/>
          <c:y val="3.8892871482227101E-2"/>
          <c:w val="0.88898958128053895"/>
          <c:h val="0.83255269362522399"/>
        </c:manualLayout>
      </c:layout>
      <c:barChart>
        <c:barDir val="col"/>
        <c:grouping val="clustered"/>
        <c:varyColors val="0"/>
        <c:ser>
          <c:idx val="0"/>
          <c:order val="0"/>
          <c:invertIfNegative val="0"/>
          <c:cat>
            <c:strRef>
              <c:f>Sheet1!$A$2:$A$7</c:f>
              <c:strCache>
                <c:ptCount val="6"/>
                <c:pt idx="0">
                  <c:v>vegetation</c:v>
                </c:pt>
                <c:pt idx="1">
                  <c:v>atmosphere</c:v>
                </c:pt>
                <c:pt idx="2">
                  <c:v>surface oceans</c:v>
                </c:pt>
                <c:pt idx="3">
                  <c:v>soils</c:v>
                </c:pt>
                <c:pt idx="4">
                  <c:v>fossil fuels</c:v>
                </c:pt>
                <c:pt idx="5">
                  <c:v>deep oceans</c:v>
                </c:pt>
              </c:strCache>
            </c:strRef>
          </c:cat>
          <c:val>
            <c:numRef>
              <c:f>Sheet1!$B$2:$B$7</c:f>
              <c:numCache>
                <c:formatCode>General</c:formatCode>
                <c:ptCount val="6"/>
                <c:pt idx="0">
                  <c:v>560</c:v>
                </c:pt>
                <c:pt idx="1">
                  <c:v>750</c:v>
                </c:pt>
                <c:pt idx="2">
                  <c:v>900</c:v>
                </c:pt>
                <c:pt idx="3">
                  <c:v>1500</c:v>
                </c:pt>
                <c:pt idx="4">
                  <c:v>4000</c:v>
                </c:pt>
                <c:pt idx="5">
                  <c:v>37000</c:v>
                </c:pt>
              </c:numCache>
            </c:numRef>
          </c:val>
          <c:extLst xmlns:c16r2="http://schemas.microsoft.com/office/drawing/2015/06/chart">
            <c:ext xmlns:c16="http://schemas.microsoft.com/office/drawing/2014/chart" uri="{C3380CC4-5D6E-409C-BE32-E72D297353CC}">
              <c16:uniqueId val="{00000000-5656-4EDD-BD87-F8FEA49C91DC}"/>
            </c:ext>
          </c:extLst>
        </c:ser>
        <c:dLbls>
          <c:showLegendKey val="0"/>
          <c:showVal val="0"/>
          <c:showCatName val="0"/>
          <c:showSerName val="0"/>
          <c:showPercent val="0"/>
          <c:showBubbleSize val="0"/>
        </c:dLbls>
        <c:gapWidth val="150"/>
        <c:axId val="8486656"/>
        <c:axId val="8487048"/>
      </c:barChart>
      <c:catAx>
        <c:axId val="8486656"/>
        <c:scaling>
          <c:orientation val="minMax"/>
        </c:scaling>
        <c:delete val="0"/>
        <c:axPos val="b"/>
        <c:numFmt formatCode="General" sourceLinked="0"/>
        <c:majorTickMark val="out"/>
        <c:minorTickMark val="none"/>
        <c:tickLblPos val="nextTo"/>
        <c:crossAx val="8487048"/>
        <c:crosses val="autoZero"/>
        <c:auto val="1"/>
        <c:lblAlgn val="ctr"/>
        <c:lblOffset val="100"/>
        <c:noMultiLvlLbl val="0"/>
      </c:catAx>
      <c:valAx>
        <c:axId val="8487048"/>
        <c:scaling>
          <c:orientation val="minMax"/>
        </c:scaling>
        <c:delete val="0"/>
        <c:axPos val="l"/>
        <c:majorGridlines>
          <c:spPr>
            <a:ln>
              <a:noFill/>
            </a:ln>
          </c:spPr>
        </c:majorGridlines>
        <c:numFmt formatCode="General" sourceLinked="1"/>
        <c:majorTickMark val="out"/>
        <c:minorTickMark val="none"/>
        <c:tickLblPos val="nextTo"/>
        <c:crossAx val="8486656"/>
        <c:crosses val="autoZero"/>
        <c:crossBetween val="between"/>
      </c:valAx>
    </c:plotArea>
    <c:plotVisOnly val="1"/>
    <c:dispBlanksAs val="gap"/>
    <c:showDLblsOverMax val="0"/>
  </c:chart>
  <c:txPr>
    <a:bodyPr/>
    <a:lstStyle/>
    <a:p>
      <a:pPr>
        <a:defRPr sz="16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Sheet1!$B$3:$B$6</c:f>
              <c:strCache>
                <c:ptCount val="4"/>
                <c:pt idx="0">
                  <c:v>vegetation</c:v>
                </c:pt>
                <c:pt idx="1">
                  <c:v>atmosphere</c:v>
                </c:pt>
                <c:pt idx="2">
                  <c:v>surface oceans</c:v>
                </c:pt>
                <c:pt idx="3">
                  <c:v>soils</c:v>
                </c:pt>
              </c:strCache>
            </c:strRef>
          </c:cat>
          <c:val>
            <c:numRef>
              <c:f>Sheet1!$C$3:$C$6</c:f>
              <c:numCache>
                <c:formatCode>General</c:formatCode>
                <c:ptCount val="4"/>
                <c:pt idx="0">
                  <c:v>560</c:v>
                </c:pt>
                <c:pt idx="1">
                  <c:v>750</c:v>
                </c:pt>
                <c:pt idx="2">
                  <c:v>900</c:v>
                </c:pt>
                <c:pt idx="3">
                  <c:v>1500</c:v>
                </c:pt>
              </c:numCache>
            </c:numRef>
          </c:val>
          <c:extLst xmlns:c16r2="http://schemas.microsoft.com/office/drawing/2015/06/chart">
            <c:ext xmlns:c16="http://schemas.microsoft.com/office/drawing/2014/chart" uri="{C3380CC4-5D6E-409C-BE32-E72D297353CC}">
              <c16:uniqueId val="{00000000-06F5-4432-899E-2E436F133240}"/>
            </c:ext>
          </c:extLst>
        </c:ser>
        <c:dLbls>
          <c:showLegendKey val="0"/>
          <c:showVal val="0"/>
          <c:showCatName val="0"/>
          <c:showSerName val="0"/>
          <c:showPercent val="0"/>
          <c:showBubbleSize val="0"/>
        </c:dLbls>
        <c:gapWidth val="87"/>
        <c:axId val="8487832"/>
        <c:axId val="8488224"/>
      </c:barChart>
      <c:catAx>
        <c:axId val="8487832"/>
        <c:scaling>
          <c:orientation val="minMax"/>
        </c:scaling>
        <c:delete val="0"/>
        <c:axPos val="b"/>
        <c:numFmt formatCode="General" sourceLinked="0"/>
        <c:majorTickMark val="out"/>
        <c:minorTickMark val="none"/>
        <c:tickLblPos val="nextTo"/>
        <c:crossAx val="8488224"/>
        <c:crosses val="autoZero"/>
        <c:auto val="0"/>
        <c:lblAlgn val="ctr"/>
        <c:lblOffset val="100"/>
        <c:noMultiLvlLbl val="0"/>
      </c:catAx>
      <c:valAx>
        <c:axId val="8488224"/>
        <c:scaling>
          <c:orientation val="minMax"/>
        </c:scaling>
        <c:delete val="0"/>
        <c:axPos val="l"/>
        <c:majorGridlines/>
        <c:numFmt formatCode="General" sourceLinked="1"/>
        <c:majorTickMark val="out"/>
        <c:minorTickMark val="none"/>
        <c:tickLblPos val="nextTo"/>
        <c:crossAx val="84878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0.6925</cdr:x>
      <cdr:y>0.68561</cdr:y>
    </cdr:from>
    <cdr:to>
      <cdr:x>0.83629</cdr:x>
      <cdr:y>0.76777</cdr:y>
    </cdr:to>
    <cdr:sp macro="" textlink="">
      <cdr:nvSpPr>
        <cdr:cNvPr id="12" name="TextBox 14"/>
        <cdr:cNvSpPr txBox="1"/>
      </cdr:nvSpPr>
      <cdr:spPr>
        <a:xfrm xmlns:a="http://schemas.openxmlformats.org/drawingml/2006/main">
          <a:off x="6015644" y="3852352"/>
          <a:ext cx="124906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dirty="0">
              <a:solidFill>
                <a:schemeClr val="tx1"/>
              </a:solidFill>
            </a:rPr>
            <a:t>4,000 Gt</a:t>
          </a:r>
        </a:p>
      </cdr:txBody>
    </cdr:sp>
  </cdr:relSizeAnchor>
  <cdr:relSizeAnchor xmlns:cdr="http://schemas.openxmlformats.org/drawingml/2006/chartDrawing">
    <cdr:from>
      <cdr:x>0.12867</cdr:x>
      <cdr:y>0.76957</cdr:y>
    </cdr:from>
    <cdr:to>
      <cdr:x>0.24835</cdr:x>
      <cdr:y>0.85173</cdr:y>
    </cdr:to>
    <cdr:sp macro="" textlink="">
      <cdr:nvSpPr>
        <cdr:cNvPr id="13" name="TextBox 15"/>
        <cdr:cNvSpPr txBox="1"/>
      </cdr:nvSpPr>
      <cdr:spPr>
        <a:xfrm xmlns:a="http://schemas.openxmlformats.org/drawingml/2006/main">
          <a:off x="1117769" y="4324127"/>
          <a:ext cx="1039637" cy="46166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dirty="0"/>
            <a:t>560 </a:t>
          </a:r>
          <a:r>
            <a:rPr lang="en-US" sz="2400" dirty="0" err="1"/>
            <a:t>Gt</a:t>
          </a:r>
          <a:endParaRPr lang="en-US" sz="2400" dirty="0"/>
        </a:p>
      </cdr:txBody>
    </cdr:sp>
  </cdr:relSizeAnchor>
  <cdr:relSizeAnchor xmlns:cdr="http://schemas.openxmlformats.org/drawingml/2006/chartDrawing">
    <cdr:from>
      <cdr:x>0.2642</cdr:x>
      <cdr:y>0.7559</cdr:y>
    </cdr:from>
    <cdr:to>
      <cdr:x>0.38754</cdr:x>
      <cdr:y>0.83806</cdr:y>
    </cdr:to>
    <cdr:sp macro="" textlink="">
      <cdr:nvSpPr>
        <cdr:cNvPr id="14" name="TextBox 17"/>
        <cdr:cNvSpPr txBox="1"/>
      </cdr:nvSpPr>
      <cdr:spPr>
        <a:xfrm xmlns:a="http://schemas.openxmlformats.org/drawingml/2006/main">
          <a:off x="2295093" y="4247297"/>
          <a:ext cx="1071405" cy="46166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dirty="0"/>
            <a:t>750 </a:t>
          </a:r>
          <a:r>
            <a:rPr lang="en-US" sz="2400" dirty="0" err="1"/>
            <a:t>Gt</a:t>
          </a:r>
          <a:endParaRPr lang="en-US" sz="2400" dirty="0"/>
        </a:p>
      </cdr:txBody>
    </cdr:sp>
  </cdr:relSizeAnchor>
  <cdr:relSizeAnchor xmlns:cdr="http://schemas.openxmlformats.org/drawingml/2006/chartDrawing">
    <cdr:from>
      <cdr:x>0.41865</cdr:x>
      <cdr:y>0.73554</cdr:y>
    </cdr:from>
    <cdr:to>
      <cdr:x>0.53833</cdr:x>
      <cdr:y>0.81771</cdr:y>
    </cdr:to>
    <cdr:sp macro="" textlink="">
      <cdr:nvSpPr>
        <cdr:cNvPr id="15" name="TextBox 21"/>
        <cdr:cNvSpPr txBox="1"/>
      </cdr:nvSpPr>
      <cdr:spPr>
        <a:xfrm xmlns:a="http://schemas.openxmlformats.org/drawingml/2006/main">
          <a:off x="3636715" y="4132939"/>
          <a:ext cx="1039637" cy="46166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dirty="0"/>
            <a:t>900 </a:t>
          </a:r>
          <a:r>
            <a:rPr lang="en-US" sz="2400" dirty="0" err="1"/>
            <a:t>Gt</a:t>
          </a:r>
          <a:endParaRPr lang="en-US" sz="2400" dirty="0"/>
        </a:p>
      </cdr:txBody>
    </cdr:sp>
  </cdr:relSizeAnchor>
  <cdr:relSizeAnchor xmlns:cdr="http://schemas.openxmlformats.org/drawingml/2006/chartDrawing">
    <cdr:from>
      <cdr:x>0.55471</cdr:x>
      <cdr:y>0.72406</cdr:y>
    </cdr:from>
    <cdr:to>
      <cdr:x>0.69565</cdr:x>
      <cdr:y>0.80768</cdr:y>
    </cdr:to>
    <cdr:sp macro="" textlink="">
      <cdr:nvSpPr>
        <cdr:cNvPr id="16" name="TextBox 22"/>
        <cdr:cNvSpPr txBox="1"/>
      </cdr:nvSpPr>
      <cdr:spPr>
        <a:xfrm xmlns:a="http://schemas.openxmlformats.org/drawingml/2006/main">
          <a:off x="4818696" y="4068393"/>
          <a:ext cx="1224295" cy="4698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dirty="0"/>
            <a:t>1500 Gt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B4E34-0737-4005-A282-A301D861A543}"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63BA-FD1A-4882-8BB0-8C8D1EBA163D}" type="slidenum">
              <a:rPr lang="en-US" smtClean="0"/>
              <a:t>‹#›</a:t>
            </a:fld>
            <a:endParaRPr lang="en-US"/>
          </a:p>
        </p:txBody>
      </p:sp>
    </p:spTree>
    <p:extLst>
      <p:ext uri="{BB962C8B-B14F-4D97-AF65-F5344CB8AC3E}">
        <p14:creationId xmlns:p14="http://schemas.microsoft.com/office/powerpoint/2010/main" val="73607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youtube.com/watch?v=gBTlIaf12-4"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earth-syst-sci-data-discuss.net/6/689/2013"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cdiac.ornl.gov/trends/emis/meth_reg.html"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2</a:t>
            </a:fld>
            <a:endParaRPr lang="en-US" dirty="0"/>
          </a:p>
        </p:txBody>
      </p:sp>
    </p:spTree>
    <p:extLst>
      <p:ext uri="{BB962C8B-B14F-4D97-AF65-F5344CB8AC3E}">
        <p14:creationId xmlns:p14="http://schemas.microsoft.com/office/powerpoint/2010/main" val="3283268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see text slide and….So</a:t>
            </a:r>
            <a:r>
              <a:rPr lang="en-US" baseline="0" dirty="0"/>
              <a:t> today we are going to discuss how forests especially tropical forests affect these climate drivers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Good</a:t>
            </a:r>
            <a:r>
              <a:rPr lang="en-US" baseline="0" dirty="0"/>
              <a:t> opportunity to have students think about other ways forests can affect climate- if there is time to have them offer ideas </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Photo</a:t>
            </a:r>
            <a:r>
              <a:rPr lang="en-US" b="1" i="0" baseline="0" dirty="0"/>
              <a:t> Source:</a:t>
            </a:r>
            <a:endParaRPr lang="en-US" b="1" i="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i="0" dirty="0"/>
              <a:t>Photo courtesy of Deborah</a:t>
            </a:r>
            <a:r>
              <a:rPr lang="en-US" b="0" i="0" baseline="0" dirty="0"/>
              <a:t> Lawrence</a:t>
            </a:r>
            <a:endParaRPr lang="en-US" b="0" i="0" dirty="0"/>
          </a:p>
          <a:p>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13</a:t>
            </a:fld>
            <a:endParaRPr lang="en-US"/>
          </a:p>
        </p:txBody>
      </p:sp>
    </p:spTree>
    <p:extLst>
      <p:ext uri="{BB962C8B-B14F-4D97-AF65-F5344CB8AC3E}">
        <p14:creationId xmlns:p14="http://schemas.microsoft.com/office/powerpoint/2010/main" val="272719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r>
              <a:rPr lang="en-US" baseline="0" dirty="0"/>
              <a:t>Evapotranspiration is very important particularly at local to regional scales.</a:t>
            </a:r>
            <a:endParaRPr lang="en-US" dirty="0"/>
          </a:p>
          <a:p>
            <a:endParaRPr lang="en-US" dirty="0"/>
          </a:p>
          <a:p>
            <a:r>
              <a:rPr lang="en-US" b="0" dirty="0"/>
              <a:t>Notes: </a:t>
            </a:r>
          </a:p>
          <a:p>
            <a:r>
              <a:rPr lang="en-US" dirty="0"/>
              <a:t>In addition to the 4 climate drivers we have already discussed forests can influence</a:t>
            </a:r>
            <a:r>
              <a:rPr lang="en-US" baseline="0" dirty="0"/>
              <a:t> climate through evapotranspiration: the movement of water from the soil to the atmosphere through the trees.  </a:t>
            </a:r>
          </a:p>
          <a:p>
            <a:endParaRPr lang="en-US" baseline="0" dirty="0"/>
          </a:p>
          <a:p>
            <a:r>
              <a:rPr lang="en-US" b="1" baseline="0" dirty="0"/>
              <a:t>Image source:</a:t>
            </a:r>
          </a:p>
          <a:p>
            <a:pPr marL="171450" indent="-171450">
              <a:buFont typeface="Arial" panose="020B0604020202020204" pitchFamily="34" charset="0"/>
              <a:buChar char="•"/>
            </a:pPr>
            <a:r>
              <a:rPr lang="en-US" baseline="0" dirty="0"/>
              <a:t>Evaporation image source: http://en.wikipedia.org/wiki/Evapotranspiration</a:t>
            </a:r>
          </a:p>
          <a:p>
            <a:pPr marL="171450" indent="-171450">
              <a:buFont typeface="Arial" panose="020B0604020202020204" pitchFamily="34" charset="0"/>
              <a:buChar char="•"/>
            </a:pPr>
            <a:r>
              <a:rPr lang="en-US" dirty="0"/>
              <a:t>Fire</a:t>
            </a:r>
            <a:r>
              <a:rPr lang="en-US" baseline="0" dirty="0"/>
              <a:t> image source: </a:t>
            </a:r>
            <a:r>
              <a:rPr lang="en-US" dirty="0"/>
              <a:t>http://www.fire.uni-freiburg.de/GFMCnew/2013/07/25/indonesia_oli_2013176.jpg</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Source of albedo image: </a:t>
            </a:r>
            <a:r>
              <a:rPr lang="en-US" sz="1200" kern="1200" dirty="0">
                <a:solidFill>
                  <a:schemeClr val="tx1"/>
                </a:solidFill>
                <a:effectLst/>
                <a:latin typeface="+mn-lt"/>
                <a:ea typeface="+mn-ea"/>
                <a:cs typeface="+mn-cs"/>
              </a:rPr>
              <a:t>NASA's Aqua satellite shows the state of Arctic sea ice on September 10 2008 Photo: REUTERS </a:t>
            </a:r>
            <a:endParaRPr lang="en-US"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of graphic of </a:t>
            </a:r>
            <a:r>
              <a:rPr lang="en-US" dirty="0" err="1"/>
              <a:t>gh</a:t>
            </a:r>
            <a:r>
              <a:rPr lang="en-US" dirty="0"/>
              <a:t> effect: Mann and </a:t>
            </a:r>
            <a:r>
              <a:rPr lang="en-US" dirty="0" err="1"/>
              <a:t>Kump</a:t>
            </a:r>
            <a:r>
              <a:rPr lang="en-US" dirty="0"/>
              <a:t> 2007</a:t>
            </a:r>
          </a:p>
          <a:p>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14</a:t>
            </a:fld>
            <a:endParaRPr lang="en-US"/>
          </a:p>
        </p:txBody>
      </p:sp>
    </p:spTree>
    <p:extLst>
      <p:ext uri="{BB962C8B-B14F-4D97-AF65-F5344CB8AC3E}">
        <p14:creationId xmlns:p14="http://schemas.microsoft.com/office/powerpoint/2010/main" val="344271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r>
              <a:rPr lang="en-US" dirty="0"/>
              <a:t>To review today’s lecture will cover</a:t>
            </a:r>
            <a:r>
              <a:rPr lang="en-US" baseline="0" dirty="0"/>
              <a:t> three topics</a:t>
            </a:r>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15</a:t>
            </a:fld>
            <a:endParaRPr lang="en-US"/>
          </a:p>
        </p:txBody>
      </p:sp>
    </p:spTree>
    <p:extLst>
      <p:ext uri="{BB962C8B-B14F-4D97-AF65-F5344CB8AC3E}">
        <p14:creationId xmlns:p14="http://schemas.microsoft.com/office/powerpoint/2010/main" val="547936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r>
              <a:rPr lang="en-US" dirty="0"/>
              <a:t>There</a:t>
            </a:r>
            <a:r>
              <a:rPr lang="en-US" baseline="0" dirty="0"/>
              <a:t> are four ways that forests affect climate, but the biggest impact comes from the role forests play in the global carbon cycle.  It is important to understand the carbon cycle and the role forests play in order to understand climate change.</a:t>
            </a:r>
          </a:p>
          <a:p>
            <a:endParaRPr lang="en-US" dirty="0"/>
          </a:p>
          <a:p>
            <a:r>
              <a:rPr lang="en-US" b="1" dirty="0"/>
              <a:t>Image Source: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of graphic of greenhouse effect: Mann, M.E. and L.R. </a:t>
            </a:r>
            <a:r>
              <a:rPr lang="en-US" dirty="0" err="1"/>
              <a:t>Kump</a:t>
            </a:r>
            <a:r>
              <a:rPr lang="en-US" dirty="0"/>
              <a:t>. 2008.</a:t>
            </a:r>
            <a:r>
              <a:rPr lang="en-US" baseline="0" dirty="0"/>
              <a:t> Dire Predictions: Understanding global warming. The illustrated guide to the findings of the IPCC (Intergovernmental Panel on Climate Change). DK, Publishing, NY, NY. ISBN 978-0-7566-3995-2.</a:t>
            </a:r>
            <a:endParaRPr lang="en-US" dirty="0"/>
          </a:p>
          <a:p>
            <a:pPr marL="171450" indent="-171450">
              <a:buFont typeface="Arial" panose="020B0604020202020204" pitchFamily="34" charset="0"/>
              <a:buChar char="•"/>
            </a:pPr>
            <a:r>
              <a:rPr lang="en-US" dirty="0"/>
              <a:t>Fire</a:t>
            </a:r>
            <a:r>
              <a:rPr lang="en-US" baseline="0" dirty="0"/>
              <a:t> image source: </a:t>
            </a:r>
            <a:r>
              <a:rPr lang="en-US" dirty="0"/>
              <a:t>http://</a:t>
            </a:r>
            <a:r>
              <a:rPr lang="en-US" dirty="0" err="1"/>
              <a:t>www.fire.uni-freiburg.de</a:t>
            </a:r>
            <a:r>
              <a:rPr lang="en-US" dirty="0"/>
              <a:t>/</a:t>
            </a:r>
            <a:r>
              <a:rPr lang="en-US" dirty="0" err="1"/>
              <a:t>GFMCnew</a:t>
            </a:r>
            <a:r>
              <a:rPr lang="en-US" dirty="0"/>
              <a:t>/2013/07/25/indonesia_oli_2013176.jpg</a:t>
            </a:r>
          </a:p>
          <a:p>
            <a:pPr marL="171450" indent="-171450">
              <a:buFont typeface="Arial" panose="020B0604020202020204" pitchFamily="34" charset="0"/>
              <a:buChar char="•"/>
            </a:pPr>
            <a:r>
              <a:rPr lang="en-US" baseline="0" dirty="0"/>
              <a:t>Source of albedo image: </a:t>
            </a:r>
            <a:r>
              <a:rPr lang="en-US" sz="1200" kern="1200" dirty="0">
                <a:solidFill>
                  <a:schemeClr val="tx1"/>
                </a:solidFill>
                <a:effectLst/>
                <a:latin typeface="+mn-lt"/>
                <a:ea typeface="+mn-ea"/>
                <a:cs typeface="+mn-cs"/>
              </a:rPr>
              <a:t>NASA's Aqua satellite shows the state of Arctic sea ice on September 10 2008 Photo: REUTERS </a:t>
            </a:r>
            <a:endParaRPr lang="en-US"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of evapotranspiration</a:t>
            </a:r>
            <a:r>
              <a:rPr lang="en-US" baseline="0" dirty="0"/>
              <a:t> image: Evaporation image source: http://en.wikipedia.org/wiki/Evapotranspiration</a:t>
            </a:r>
            <a:endParaRPr lang="en-US" dirty="0"/>
          </a:p>
          <a:p>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16</a:t>
            </a:fld>
            <a:endParaRPr lang="en-US"/>
          </a:p>
        </p:txBody>
      </p:sp>
    </p:spTree>
    <p:extLst>
      <p:ext uri="{BB962C8B-B14F-4D97-AF65-F5344CB8AC3E}">
        <p14:creationId xmlns:p14="http://schemas.microsoft.com/office/powerpoint/2010/main" val="354086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r>
              <a:rPr lang="en-US" dirty="0"/>
              <a:t>To understand the link between</a:t>
            </a:r>
            <a:r>
              <a:rPr lang="en-US" baseline="0" dirty="0"/>
              <a:t> forests and climate you need to understand the carbon cycle. </a:t>
            </a:r>
          </a:p>
          <a:p>
            <a:endParaRPr lang="en-US" baseline="0" dirty="0"/>
          </a:p>
          <a:p>
            <a:r>
              <a:rPr lang="en-US" b="0" baseline="0" dirty="0"/>
              <a:t>Notes:</a:t>
            </a:r>
          </a:p>
          <a:p>
            <a:r>
              <a:rPr lang="en-US" baseline="0" dirty="0"/>
              <a:t>Ideally students have watched the video listed here before class or have studied the carbon cycle in earlier classes.  Have them share what they learned.  Many of the questions they might have or the ideas they offer will be covered in more detail in the following slides. </a:t>
            </a:r>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17</a:t>
            </a:fld>
            <a:endParaRPr lang="en-US"/>
          </a:p>
        </p:txBody>
      </p:sp>
    </p:spTree>
    <p:extLst>
      <p:ext uri="{BB962C8B-B14F-4D97-AF65-F5344CB8AC3E}">
        <p14:creationId xmlns:p14="http://schemas.microsoft.com/office/powerpoint/2010/main" val="2953593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r>
              <a:rPr lang="en-US" dirty="0"/>
              <a:t>The carbon cycle describes the movement</a:t>
            </a:r>
            <a:r>
              <a:rPr lang="en-US" baseline="0" dirty="0"/>
              <a:t> of carbon atoms through the atmosphere, the oceans, the biota (living things) and the earth’s surface (minerals or rocks). There are many paths connecting these components.</a:t>
            </a:r>
          </a:p>
          <a:p>
            <a:endParaRPr lang="en-US" baseline="0" dirty="0"/>
          </a:p>
          <a:p>
            <a:r>
              <a:rPr lang="en-US" b="1" baseline="0" dirty="0"/>
              <a:t>Image Source:</a:t>
            </a:r>
          </a:p>
          <a:p>
            <a:r>
              <a:rPr lang="en-US" baseline="0" dirty="0"/>
              <a:t>modified from: http://dataintheclassroom.noaa.gov/Documents/OA%20Level%202.pdf</a:t>
            </a:r>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18</a:t>
            </a:fld>
            <a:endParaRPr lang="en-US"/>
          </a:p>
        </p:txBody>
      </p:sp>
    </p:spTree>
    <p:extLst>
      <p:ext uri="{BB962C8B-B14F-4D97-AF65-F5344CB8AC3E}">
        <p14:creationId xmlns:p14="http://schemas.microsoft.com/office/powerpoint/2010/main" val="3956041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r>
              <a:rPr lang="en-US" baseline="0" dirty="0"/>
              <a:t>As I said in the previous slide, there are many pathways connecting the cycle’s components and while the slow cycle gives an overview of a broad pattern occurring over millions of years, looking at the cycles on shorter time scales (decades to centuries) you can see more of the details and the multiple pathways between the atmosphere the biota etc.</a:t>
            </a:r>
          </a:p>
          <a:p>
            <a:endParaRPr lang="en-US" dirty="0"/>
          </a:p>
          <a:p>
            <a:r>
              <a:rPr lang="en-US" b="0" dirty="0"/>
              <a:t>Notes:</a:t>
            </a:r>
            <a:r>
              <a:rPr lang="en-US" b="0" baseline="0" dirty="0"/>
              <a:t> </a:t>
            </a:r>
            <a:endParaRPr lang="en-US" b="0" dirty="0"/>
          </a:p>
          <a:p>
            <a:r>
              <a:rPr lang="en-US" dirty="0"/>
              <a:t>The slow cycle (over millions of years): carbon is taken from the atmosphere by plants and moves</a:t>
            </a:r>
            <a:r>
              <a:rPr lang="en-US" baseline="0" dirty="0"/>
              <a:t> into the soil when the plant dies and decomposes. Then the carbon in the soil is washed into the ocean by erosion where it has a long residence time. Eventually through geologic uplift, the carbon in the ocean bottom is brought up to the land surface where it can once again be released to the atmosphere and the cycle begins again.</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Image Source</a:t>
            </a:r>
            <a:r>
              <a:rPr lang="en-US" baseline="0" dirty="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modified from: http://dataintheclassroom.noaa.gov/Documents/OA%20Level%202.pdf</a:t>
            </a:r>
            <a:endParaRPr lang="en-US" dirty="0"/>
          </a:p>
          <a:p>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19</a:t>
            </a:fld>
            <a:endParaRPr lang="en-US"/>
          </a:p>
        </p:txBody>
      </p:sp>
    </p:spTree>
    <p:extLst>
      <p:ext uri="{BB962C8B-B14F-4D97-AF65-F5344CB8AC3E}">
        <p14:creationId xmlns:p14="http://schemas.microsoft.com/office/powerpoint/2010/main" val="869926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The C cycle</a:t>
            </a:r>
            <a:r>
              <a:rPr lang="en-US" b="0" baseline="0" dirty="0"/>
              <a:t> can be described by studying C stocks (or reservoirs, circles) and fluxes (lines showing transfers between reservoirs).</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Notes: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Reservoirs or stocks are components that can store carbon for</a:t>
            </a:r>
            <a:r>
              <a:rPr lang="en-US" baseline="0" dirty="0"/>
              <a:t> long periods and they include the atmosphere, the deep ocean, the ocean bed, forests, carbonate minerals and fossil fuel reserves (oil, coal and natural gas). </a:t>
            </a:r>
            <a:r>
              <a:rPr lang="en-US" dirty="0"/>
              <a:t>Fluxes are another essential</a:t>
            </a:r>
            <a:r>
              <a:rPr lang="en-US" baseline="0" dirty="0"/>
              <a:t> part of the carbon cycle (both the fast and slow cycles) and they represent the transfer from one reservoir to another.  The rate of fluxes and the size of the reservoirs are both important to understanding the carbon cycle.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Image 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modified from: http://dataintheclassroom.noaa.gov/Documents/OA%20Level%202.pdf</a:t>
            </a:r>
            <a:endParaRPr lang="en-US" dirty="0"/>
          </a:p>
          <a:p>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20</a:t>
            </a:fld>
            <a:endParaRPr lang="en-US"/>
          </a:p>
        </p:txBody>
      </p:sp>
    </p:spTree>
    <p:extLst>
      <p:ext uri="{BB962C8B-B14F-4D97-AF65-F5344CB8AC3E}">
        <p14:creationId xmlns:p14="http://schemas.microsoft.com/office/powerpoint/2010/main" val="3404178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graph gives the sizes of some</a:t>
            </a:r>
            <a:r>
              <a:rPr lang="en-US" baseline="0" dirty="0"/>
              <a:t> of the major carbon reservoirs on Earth.  You can see that soils are a very important reservoir- twice the size of the atmosphere.  Also a good chance to review units- a </a:t>
            </a:r>
            <a:r>
              <a:rPr lang="en-US" baseline="0" dirty="0" err="1"/>
              <a:t>Gigaton</a:t>
            </a:r>
            <a:r>
              <a:rPr lang="en-US" baseline="0" dirty="0"/>
              <a:t> is the same as a </a:t>
            </a:r>
            <a:r>
              <a:rPr lang="en-US" baseline="0" dirty="0" err="1"/>
              <a:t>Petagram</a:t>
            </a:r>
            <a:r>
              <a:rPr lang="en-US" baseline="0" dirty="0"/>
              <a:t> or 10^15 grams.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Image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Graph created with data from: </a:t>
            </a:r>
            <a:r>
              <a:rPr lang="en-US" dirty="0"/>
              <a:t>Schlesinger Biogeochemistry 1997 and 2013 editions.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Full</a:t>
            </a:r>
            <a:r>
              <a:rPr lang="en-US" baseline="0" dirty="0"/>
              <a:t> citation for 2013 edition: </a:t>
            </a:r>
            <a:r>
              <a:rPr lang="en-US" dirty="0"/>
              <a:t>Schlesinger,</a:t>
            </a:r>
            <a:r>
              <a:rPr lang="en-US" baseline="0" dirty="0"/>
              <a:t> W.H. and E.S. Bernhardt. 2013. </a:t>
            </a:r>
            <a:r>
              <a:rPr lang="en-US" dirty="0"/>
              <a:t>Biogeochemistry: An</a:t>
            </a:r>
            <a:r>
              <a:rPr lang="en-US" baseline="0" dirty="0"/>
              <a:t> analysis of global change.</a:t>
            </a:r>
            <a:r>
              <a:rPr lang="en-US" dirty="0"/>
              <a:t> 3</a:t>
            </a:r>
            <a:r>
              <a:rPr lang="en-US" baseline="30000" dirty="0"/>
              <a:t>rd</a:t>
            </a:r>
            <a:r>
              <a:rPr lang="en-US" baseline="0" dirty="0"/>
              <a:t> Edition. </a:t>
            </a:r>
            <a:r>
              <a:rPr lang="en-US" dirty="0"/>
              <a:t>Elsevier, Amsterdam.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21</a:t>
            </a:fld>
            <a:endParaRPr lang="en-US"/>
          </a:p>
        </p:txBody>
      </p:sp>
    </p:spTree>
    <p:extLst>
      <p:ext uri="{BB962C8B-B14F-4D97-AF65-F5344CB8AC3E}">
        <p14:creationId xmlns:p14="http://schemas.microsoft.com/office/powerpoint/2010/main" val="3357686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Fossil fuel</a:t>
            </a:r>
            <a:r>
              <a:rPr lang="en-US" baseline="0" dirty="0"/>
              <a:t> reservoirs are almost 7 times larger than the soil reservoir.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t>Until the industrial age </a:t>
            </a:r>
            <a:r>
              <a:rPr lang="en-US" b="1" baseline="0" dirty="0"/>
              <a:t>fossil fuels were not an active pool </a:t>
            </a:r>
            <a:r>
              <a:rPr lang="en-US" baseline="0" dirty="0"/>
              <a:t>– pools are hard to estimate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Image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Graph created with data from: </a:t>
            </a:r>
            <a:r>
              <a:rPr lang="en-US" dirty="0"/>
              <a:t>Schlesinger Biogeochemistry 1997 and 2013 editions.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Full</a:t>
            </a:r>
            <a:r>
              <a:rPr lang="en-US" baseline="0" dirty="0"/>
              <a:t> citation for 2013 edition: </a:t>
            </a:r>
            <a:r>
              <a:rPr lang="en-US" dirty="0"/>
              <a:t>Schlesinger,</a:t>
            </a:r>
            <a:r>
              <a:rPr lang="en-US" baseline="0" dirty="0"/>
              <a:t> W.H. and E.S. Bernhardt. 2013. </a:t>
            </a:r>
            <a:r>
              <a:rPr lang="en-US" dirty="0"/>
              <a:t>Biogeochemistry: An</a:t>
            </a:r>
            <a:r>
              <a:rPr lang="en-US" baseline="0" dirty="0"/>
              <a:t> analysis of global change.</a:t>
            </a:r>
            <a:r>
              <a:rPr lang="en-US" dirty="0"/>
              <a:t> 3</a:t>
            </a:r>
            <a:r>
              <a:rPr lang="en-US" baseline="30000" dirty="0"/>
              <a:t>rd</a:t>
            </a:r>
            <a:r>
              <a:rPr lang="en-US" baseline="0" dirty="0"/>
              <a:t> Edition. </a:t>
            </a:r>
            <a:r>
              <a:rPr lang="en-US" dirty="0"/>
              <a:t>Elsevier, Amsterdam.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Fossil fuel data from </a:t>
            </a:r>
            <a:r>
              <a:rPr lang="en-US" baseline="0" dirty="0" err="1"/>
              <a:t>Sudquist</a:t>
            </a:r>
            <a:r>
              <a:rPr lang="en-US" baseline="0" dirty="0"/>
              <a:t> and </a:t>
            </a:r>
            <a:r>
              <a:rPr lang="en-US" baseline="0" dirty="0" err="1"/>
              <a:t>Visser</a:t>
            </a:r>
            <a:r>
              <a:rPr lang="en-US" baseline="0" dirty="0"/>
              <a:t> 2005 cited in Schlesinger &amp; Bernhardt 2013</a:t>
            </a:r>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22</a:t>
            </a:fld>
            <a:endParaRPr lang="en-US"/>
          </a:p>
        </p:txBody>
      </p:sp>
    </p:spTree>
    <p:extLst>
      <p:ext uri="{BB962C8B-B14F-4D97-AF65-F5344CB8AC3E}">
        <p14:creationId xmlns:p14="http://schemas.microsoft.com/office/powerpoint/2010/main" val="4177449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9EFE7C-57AF-45CC-AF53-591D05E6A11B}"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1966326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r>
              <a:rPr lang="en-US" dirty="0"/>
              <a:t>Deep oceans are the largest carbon reservoir</a:t>
            </a:r>
            <a:r>
              <a:rPr lang="en-US" baseline="0" dirty="0"/>
              <a:t> and </a:t>
            </a:r>
            <a:r>
              <a:rPr lang="en-US" u="sng" baseline="0" dirty="0"/>
              <a:t>are not </a:t>
            </a:r>
            <a:r>
              <a:rPr lang="en-US" baseline="0" dirty="0"/>
              <a:t>actively exchanging with the other reservoirs on the time scale of decades to centuries-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Image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Graph created with data from: </a:t>
            </a:r>
            <a:r>
              <a:rPr lang="en-US" dirty="0"/>
              <a:t>Schlesinger Biogeochemistry 1997 and 2013 editions.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Full</a:t>
            </a:r>
            <a:r>
              <a:rPr lang="en-US" baseline="0" dirty="0"/>
              <a:t> citation for 2013 edition: </a:t>
            </a:r>
            <a:r>
              <a:rPr lang="en-US" dirty="0"/>
              <a:t>Schlesinger,</a:t>
            </a:r>
            <a:r>
              <a:rPr lang="en-US" baseline="0" dirty="0"/>
              <a:t> W.H. and E.S. Bernhardt. 2013. </a:t>
            </a:r>
            <a:r>
              <a:rPr lang="en-US" dirty="0"/>
              <a:t>Biogeochemistry: An</a:t>
            </a:r>
            <a:r>
              <a:rPr lang="en-US" baseline="0" dirty="0"/>
              <a:t> analysis of global change.</a:t>
            </a:r>
            <a:r>
              <a:rPr lang="en-US" dirty="0"/>
              <a:t> 3</a:t>
            </a:r>
            <a:r>
              <a:rPr lang="en-US" baseline="30000" dirty="0"/>
              <a:t>rd</a:t>
            </a:r>
            <a:r>
              <a:rPr lang="en-US" baseline="0" dirty="0"/>
              <a:t> Edition. </a:t>
            </a:r>
            <a:r>
              <a:rPr lang="en-US" dirty="0"/>
              <a:t>Elsevier, Amsterdam. </a:t>
            </a:r>
          </a:p>
        </p:txBody>
      </p:sp>
      <p:sp>
        <p:nvSpPr>
          <p:cNvPr id="4" name="Slide Number Placeholder 3"/>
          <p:cNvSpPr>
            <a:spLocks noGrp="1"/>
          </p:cNvSpPr>
          <p:nvPr>
            <p:ph type="sldNum" sz="quarter" idx="10"/>
          </p:nvPr>
        </p:nvSpPr>
        <p:spPr/>
        <p:txBody>
          <a:bodyPr/>
          <a:lstStyle/>
          <a:p>
            <a:fld id="{656939F8-6BFA-6E43-866A-34A0E524B2CF}" type="slidenum">
              <a:rPr lang="en-US" smtClean="0"/>
              <a:t>23</a:t>
            </a:fld>
            <a:endParaRPr lang="en-US"/>
          </a:p>
        </p:txBody>
      </p:sp>
    </p:spTree>
    <p:extLst>
      <p:ext uri="{BB962C8B-B14F-4D97-AF65-F5344CB8AC3E}">
        <p14:creationId xmlns:p14="http://schemas.microsoft.com/office/powerpoint/2010/main" val="266537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r>
              <a:rPr lang="en-US" dirty="0"/>
              <a:t>In summary here</a:t>
            </a:r>
            <a:r>
              <a:rPr lang="en-US" baseline="0" dirty="0"/>
              <a:t> are the carbon cycle reservoirs active on in the short term cycle and their relative sizes.</a:t>
            </a:r>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24</a:t>
            </a:fld>
            <a:endParaRPr lang="en-US"/>
          </a:p>
        </p:txBody>
      </p:sp>
    </p:spTree>
    <p:extLst>
      <p:ext uri="{BB962C8B-B14F-4D97-AF65-F5344CB8AC3E}">
        <p14:creationId xmlns:p14="http://schemas.microsoft.com/office/powerpoint/2010/main" val="116517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r>
              <a:rPr lang="en-US" dirty="0"/>
              <a:t>Deep oceans</a:t>
            </a:r>
            <a:r>
              <a:rPr lang="en-US" baseline="0" dirty="0"/>
              <a:t> are a significant reservoir but as I said previously they are also </a:t>
            </a:r>
            <a:r>
              <a:rPr lang="en-US" b="1" baseline="0" dirty="0"/>
              <a:t>very inactive </a:t>
            </a:r>
            <a:r>
              <a:rPr lang="en-US" baseline="0" dirty="0"/>
              <a:t>and only exchange with the other reservoirs on much longer time scales ( 100’s of thousands of years)</a:t>
            </a:r>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25</a:t>
            </a:fld>
            <a:endParaRPr lang="en-US"/>
          </a:p>
        </p:txBody>
      </p:sp>
    </p:spTree>
    <p:extLst>
      <p:ext uri="{BB962C8B-B14F-4D97-AF65-F5344CB8AC3E}">
        <p14:creationId xmlns:p14="http://schemas.microsoft.com/office/powerpoint/2010/main" val="1249586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MESSAGES: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Classroom</a:t>
            </a:r>
            <a:r>
              <a:rPr lang="en-US" baseline="0" dirty="0"/>
              <a:t> activity to encourage students to actively learn!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Notes: </a:t>
            </a:r>
            <a:r>
              <a:rPr lang="en-US" dirty="0"/>
              <a:t>You can assign specific pools to each pair of students and ask them to estimate how much (what fraction) of each reservoir moves into the other each year.  There may be more than one pathway connecting reservoirs.  When they are done discussing have the pairs come to the board and see if together the class can reconstruct the C cycle diagram based on their discussions</a:t>
            </a:r>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26</a:t>
            </a:fld>
            <a:endParaRPr lang="en-US"/>
          </a:p>
        </p:txBody>
      </p:sp>
    </p:spTree>
    <p:extLst>
      <p:ext uri="{BB962C8B-B14F-4D97-AF65-F5344CB8AC3E}">
        <p14:creationId xmlns:p14="http://schemas.microsoft.com/office/powerpoint/2010/main" val="3141280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MESSAGES: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a:t>
            </a:r>
            <a:r>
              <a:rPr lang="en-US" baseline="0" dirty="0"/>
              <a:t> addition to the reservoirs the carbon cycle is driven by the fluxes between reservoirs- each flux is driven by a different process. </a:t>
            </a:r>
            <a:r>
              <a:rPr lang="en-US" dirty="0"/>
              <a:t>The processes in green are biological in nature</a:t>
            </a:r>
            <a:r>
              <a:rPr lang="en-US" baseline="0" dirty="0"/>
              <a:t>, in red both natural and driven by human activities and in blue physical/ chemical</a:t>
            </a:r>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27</a:t>
            </a:fld>
            <a:endParaRPr lang="en-US"/>
          </a:p>
        </p:txBody>
      </p:sp>
    </p:spTree>
    <p:extLst>
      <p:ext uri="{BB962C8B-B14F-4D97-AF65-F5344CB8AC3E}">
        <p14:creationId xmlns:p14="http://schemas.microsoft.com/office/powerpoint/2010/main" val="730987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r>
              <a:rPr lang="en-US" dirty="0"/>
              <a:t>Here, remind students that because climate change is driven</a:t>
            </a:r>
            <a:r>
              <a:rPr lang="en-US" baseline="0" dirty="0"/>
              <a:t> by changes in ATMOSPHERIC CO2, we focus on and are concerned about fluxes into or out of the atmosphere. </a:t>
            </a:r>
          </a:p>
          <a:p>
            <a:endParaRPr lang="en-US" baseline="0" dirty="0"/>
          </a:p>
          <a:p>
            <a:r>
              <a:rPr lang="en-US" b="1" baseline="0" dirty="0"/>
              <a:t>Brainstorming Question</a:t>
            </a:r>
            <a:r>
              <a:rPr lang="en-US" baseline="0" dirty="0"/>
              <a:t>: What processes are controlling the accumulation of CO2 in the atmosphere?</a:t>
            </a:r>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28</a:t>
            </a:fld>
            <a:endParaRPr lang="en-US"/>
          </a:p>
        </p:txBody>
      </p:sp>
    </p:spTree>
    <p:extLst>
      <p:ext uri="{BB962C8B-B14F-4D97-AF65-F5344CB8AC3E}">
        <p14:creationId xmlns:p14="http://schemas.microsoft.com/office/powerpoint/2010/main" val="1142393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r>
              <a:rPr lang="en-US" dirty="0"/>
              <a:t>Looking at just the</a:t>
            </a:r>
            <a:r>
              <a:rPr lang="en-US" baseline="0" dirty="0"/>
              <a:t> annual fluxes between the atmosphere and the other reservoirs you can see that the largest fluxes are in balance (equal amounts going in and out of the atmosphere on an annual basis- for example the exchanges with the oceans and the biosphere).  </a:t>
            </a:r>
          </a:p>
          <a:p>
            <a:endParaRPr lang="en-US" baseline="0" dirty="0"/>
          </a:p>
          <a:p>
            <a:r>
              <a:rPr lang="en-US" b="0" baseline="0" dirty="0"/>
              <a:t>Notes:</a:t>
            </a:r>
            <a:r>
              <a:rPr lang="en-US" baseline="0" dirty="0"/>
              <a:t> </a:t>
            </a:r>
          </a:p>
          <a:p>
            <a:r>
              <a:rPr lang="en-US" baseline="0" dirty="0"/>
              <a:t>Data sources for the #s shown in this slide are missing. A similar graphic with different values for atmosphere-ocean fluxes and fossil fuel flux is at this link. </a:t>
            </a:r>
          </a:p>
          <a:p>
            <a:endParaRPr lang="en-US" baseline="0" dirty="0"/>
          </a:p>
          <a:p>
            <a:r>
              <a:rPr lang="en-US" b="1" baseline="0" dirty="0"/>
              <a:t>Reference:</a:t>
            </a:r>
          </a:p>
          <a:p>
            <a:r>
              <a:rPr lang="en-US" baseline="0" dirty="0"/>
              <a:t>http://</a:t>
            </a:r>
            <a:r>
              <a:rPr lang="en-US" baseline="0" dirty="0" err="1"/>
              <a:t>eesc.columbia.edu</a:t>
            </a:r>
            <a:r>
              <a:rPr lang="en-US" baseline="0" dirty="0"/>
              <a:t>/courses/</a:t>
            </a:r>
            <a:r>
              <a:rPr lang="en-US" baseline="0" dirty="0" err="1"/>
              <a:t>ees</a:t>
            </a:r>
            <a:r>
              <a:rPr lang="en-US" baseline="0" dirty="0"/>
              <a:t>/slides/climate/</a:t>
            </a:r>
            <a:r>
              <a:rPr lang="en-US" baseline="0" dirty="0" err="1"/>
              <a:t>carbon_res_flux.gif</a:t>
            </a:r>
            <a:r>
              <a:rPr lang="en-US" baseline="0" dirty="0"/>
              <a:t>. </a:t>
            </a:r>
            <a:r>
              <a:rPr lang="en-US" baseline="0" dirty="0" err="1"/>
              <a:t>SkepticalScience.com</a:t>
            </a:r>
            <a:r>
              <a:rPr lang="en-US" baseline="0" dirty="0"/>
              <a:t> provides a graphic (at the following link), which shows fluxes of similar magnitude (as the one in this slide) but lower flux for fossil fuels: http://</a:t>
            </a:r>
            <a:r>
              <a:rPr lang="en-US" baseline="0" dirty="0" err="1"/>
              <a:t>upload.wikimedia.org</a:t>
            </a:r>
            <a:r>
              <a:rPr lang="en-US" baseline="0" dirty="0"/>
              <a:t>/</a:t>
            </a:r>
            <a:r>
              <a:rPr lang="en-US" baseline="0" dirty="0" err="1"/>
              <a:t>wikipedia</a:t>
            </a:r>
            <a:r>
              <a:rPr lang="en-US" baseline="0" dirty="0"/>
              <a:t>/commons/thumb/8/82/</a:t>
            </a:r>
            <a:r>
              <a:rPr lang="en-US" baseline="0" dirty="0" err="1"/>
              <a:t>Carbon_cycle-cute_diagram.svg</a:t>
            </a:r>
            <a:r>
              <a:rPr lang="en-US" baseline="0" dirty="0"/>
              <a:t>/1000px-Carbon_cycle-cute_diagram.svg.png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29</a:t>
            </a:fld>
            <a:endParaRPr lang="en-US"/>
          </a:p>
        </p:txBody>
      </p:sp>
    </p:spTree>
    <p:extLst>
      <p:ext uri="{BB962C8B-B14F-4D97-AF65-F5344CB8AC3E}">
        <p14:creationId xmlns:p14="http://schemas.microsoft.com/office/powerpoint/2010/main" val="2770503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r>
              <a:rPr lang="en-US" dirty="0"/>
              <a:t>These balanced fluxes</a:t>
            </a:r>
            <a:r>
              <a:rPr lang="en-US" baseline="0" dirty="0"/>
              <a:t> are “natural” fluxes- note that in the absence of fossil fuel burning and land cover change (and burning) the carbon fluxes are close to balanced</a:t>
            </a:r>
          </a:p>
          <a:p>
            <a:endParaRPr lang="en-US" baseline="0" dirty="0"/>
          </a:p>
          <a:p>
            <a:r>
              <a:rPr lang="en-US" b="0" baseline="0" dirty="0"/>
              <a:t>Notes: </a:t>
            </a:r>
          </a:p>
          <a:p>
            <a:r>
              <a:rPr lang="en-US" baseline="0" dirty="0"/>
              <a:t>Data sources for the #s shown in this slide are missing. A similar graphic with different values for atmosphere-ocean fluxes and fossil fuel flux is at this link. </a:t>
            </a:r>
          </a:p>
          <a:p>
            <a:endParaRPr lang="en-US" baseline="0" dirty="0"/>
          </a:p>
          <a:p>
            <a:r>
              <a:rPr lang="en-US" b="1" baseline="0" dirty="0"/>
              <a:t>Reference:</a:t>
            </a:r>
          </a:p>
          <a:p>
            <a:r>
              <a:rPr lang="en-US" baseline="0" dirty="0"/>
              <a:t>http://</a:t>
            </a:r>
            <a:r>
              <a:rPr lang="en-US" baseline="0" dirty="0" err="1"/>
              <a:t>eesc.columbia.edu</a:t>
            </a:r>
            <a:r>
              <a:rPr lang="en-US" baseline="0" dirty="0"/>
              <a:t>/courses/</a:t>
            </a:r>
            <a:r>
              <a:rPr lang="en-US" baseline="0" dirty="0" err="1"/>
              <a:t>ees</a:t>
            </a:r>
            <a:r>
              <a:rPr lang="en-US" baseline="0" dirty="0"/>
              <a:t>/slides/climate/</a:t>
            </a:r>
            <a:r>
              <a:rPr lang="en-US" baseline="0" dirty="0" err="1"/>
              <a:t>carbon_res_flux.gif</a:t>
            </a:r>
            <a:r>
              <a:rPr lang="en-US" baseline="0" dirty="0"/>
              <a:t>. </a:t>
            </a:r>
            <a:r>
              <a:rPr lang="en-US" baseline="0" dirty="0" err="1"/>
              <a:t>SkepticalScience.com</a:t>
            </a:r>
            <a:r>
              <a:rPr lang="en-US" baseline="0" dirty="0"/>
              <a:t> provides a graphic (at the following link), which shows fluxes of similar magnitude (as the one in this slide) but lower flux for fossil fuels: http://</a:t>
            </a:r>
            <a:r>
              <a:rPr lang="en-US" baseline="0" dirty="0" err="1"/>
              <a:t>upload.wikimedia.org</a:t>
            </a:r>
            <a:r>
              <a:rPr lang="en-US" baseline="0" dirty="0"/>
              <a:t>/</a:t>
            </a:r>
            <a:r>
              <a:rPr lang="en-US" baseline="0" dirty="0" err="1"/>
              <a:t>wikipedia</a:t>
            </a:r>
            <a:r>
              <a:rPr lang="en-US" baseline="0" dirty="0"/>
              <a:t>/commons/thumb/8/82/</a:t>
            </a:r>
            <a:r>
              <a:rPr lang="en-US" baseline="0" dirty="0" err="1"/>
              <a:t>Carbon_cycle-cute_diagram.svg</a:t>
            </a:r>
            <a:r>
              <a:rPr lang="en-US" baseline="0" dirty="0"/>
              <a:t>/1000px-Carbon_cycle-cute_diagram.svg.png</a:t>
            </a:r>
          </a:p>
          <a:p>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30</a:t>
            </a:fld>
            <a:endParaRPr lang="en-US"/>
          </a:p>
        </p:txBody>
      </p:sp>
    </p:spTree>
    <p:extLst>
      <p:ext uri="{BB962C8B-B14F-4D97-AF65-F5344CB8AC3E}">
        <p14:creationId xmlns:p14="http://schemas.microsoft.com/office/powerpoint/2010/main" val="3756732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r>
              <a:rPr lang="en-US" dirty="0"/>
              <a:t>Anthropogenic</a:t>
            </a:r>
            <a:r>
              <a:rPr lang="en-US" baseline="0" dirty="0"/>
              <a:t> fluxes (those driven by human activities) are much smaller but important because they are not balanced by an equal flux out of the atmosphere the anthropogenic flux from the biosphere represents deforestation and biomass burning</a:t>
            </a:r>
          </a:p>
          <a:p>
            <a:endParaRPr lang="en-US" baseline="0" dirty="0"/>
          </a:p>
          <a:p>
            <a:r>
              <a:rPr lang="en-US" b="0" baseline="0" dirty="0"/>
              <a:t>Notes: </a:t>
            </a:r>
          </a:p>
          <a:p>
            <a:r>
              <a:rPr lang="en-US" baseline="0" dirty="0"/>
              <a:t>Data sources for the #s shown in this slide are missing. A similar graphic with different values for atmosphere-ocean fluxes and fossil fuel flux is at this link.</a:t>
            </a:r>
          </a:p>
          <a:p>
            <a:endParaRPr lang="en-US" baseline="0" dirty="0"/>
          </a:p>
          <a:p>
            <a:r>
              <a:rPr lang="en-US" b="1" baseline="0" dirty="0"/>
              <a:t>Reference:</a:t>
            </a:r>
            <a:r>
              <a:rPr lang="en-US" baseline="0" dirty="0"/>
              <a:t> </a:t>
            </a:r>
          </a:p>
          <a:p>
            <a:r>
              <a:rPr lang="en-US" baseline="0" dirty="0"/>
              <a:t>http://</a:t>
            </a:r>
            <a:r>
              <a:rPr lang="en-US" baseline="0" dirty="0" err="1"/>
              <a:t>eesc.columbia.edu</a:t>
            </a:r>
            <a:r>
              <a:rPr lang="en-US" baseline="0" dirty="0"/>
              <a:t>/courses/</a:t>
            </a:r>
            <a:r>
              <a:rPr lang="en-US" baseline="0" dirty="0" err="1"/>
              <a:t>ees</a:t>
            </a:r>
            <a:r>
              <a:rPr lang="en-US" baseline="0" dirty="0"/>
              <a:t>/slides/climate/</a:t>
            </a:r>
            <a:r>
              <a:rPr lang="en-US" baseline="0" dirty="0" err="1"/>
              <a:t>carbon_res_flux.gif</a:t>
            </a:r>
            <a:r>
              <a:rPr lang="en-US" baseline="0" dirty="0"/>
              <a:t>. </a:t>
            </a:r>
            <a:r>
              <a:rPr lang="en-US" baseline="0" dirty="0" err="1"/>
              <a:t>SkepticalScience.com</a:t>
            </a:r>
            <a:r>
              <a:rPr lang="en-US" baseline="0" dirty="0"/>
              <a:t> provides a graphic (at the following link), which shows fluxes of similar magnitude (as the one in this slide) but lower flux for fossil fuels: http://</a:t>
            </a:r>
            <a:r>
              <a:rPr lang="en-US" baseline="0" dirty="0" err="1"/>
              <a:t>upload.wikimedia.org</a:t>
            </a:r>
            <a:r>
              <a:rPr lang="en-US" baseline="0" dirty="0"/>
              <a:t>/</a:t>
            </a:r>
            <a:r>
              <a:rPr lang="en-US" baseline="0" dirty="0" err="1"/>
              <a:t>wikipedia</a:t>
            </a:r>
            <a:r>
              <a:rPr lang="en-US" baseline="0" dirty="0"/>
              <a:t>/commons/thumb/8/82/</a:t>
            </a:r>
            <a:r>
              <a:rPr lang="en-US" baseline="0" dirty="0" err="1"/>
              <a:t>Carbon_cycle-cute_diagram.svg</a:t>
            </a:r>
            <a:r>
              <a:rPr lang="en-US" baseline="0" dirty="0"/>
              <a:t>/1000px-Carbon_cycle-cute_diagram.svg.png</a:t>
            </a:r>
          </a:p>
          <a:p>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31</a:t>
            </a:fld>
            <a:endParaRPr lang="en-US"/>
          </a:p>
        </p:txBody>
      </p:sp>
    </p:spTree>
    <p:extLst>
      <p:ext uri="{BB962C8B-B14F-4D97-AF65-F5344CB8AC3E}">
        <p14:creationId xmlns:p14="http://schemas.microsoft.com/office/powerpoint/2010/main" val="3899804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pPr algn="l"/>
            <a:r>
              <a:rPr lang="en-US" baseline="0" dirty="0">
                <a:solidFill>
                  <a:schemeClr val="bg1"/>
                </a:solidFill>
                <a:latin typeface="Arial" pitchFamily="34" charset="0"/>
                <a:cs typeface="Arial" pitchFamily="34" charset="0"/>
              </a:rPr>
              <a:t>Only about half of the flux attributed to human activity ends up in the atmosphere. Vegetation and the ocean take up the other half.</a:t>
            </a:r>
          </a:p>
          <a:p>
            <a:pPr algn="l"/>
            <a:r>
              <a:rPr lang="en-US" dirty="0">
                <a:solidFill>
                  <a:schemeClr val="bg1"/>
                </a:solidFill>
                <a:latin typeface="Arial" pitchFamily="34" charset="0"/>
                <a:cs typeface="Arial" pitchFamily="34" charset="0"/>
              </a:rPr>
              <a:t>Land sink</a:t>
            </a:r>
            <a:r>
              <a:rPr lang="en-US" baseline="0" dirty="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Calculated as the residual</a:t>
            </a:r>
            <a:r>
              <a:rPr lang="en-US" baseline="0" dirty="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of all other flux components: atmospheric and ocean sinks can be measured (</a:t>
            </a:r>
            <a:r>
              <a:rPr lang="en-US" dirty="0" err="1">
                <a:solidFill>
                  <a:schemeClr val="bg1"/>
                </a:solidFill>
                <a:latin typeface="Arial" pitchFamily="34" charset="0"/>
                <a:cs typeface="Arial" pitchFamily="34" charset="0"/>
              </a:rPr>
              <a:t>ie</a:t>
            </a:r>
            <a:r>
              <a:rPr lang="en-US" dirty="0">
                <a:solidFill>
                  <a:schemeClr val="bg1"/>
                </a:solidFill>
                <a:latin typeface="Arial" pitchFamily="34" charset="0"/>
                <a:cs typeface="Arial" pitchFamily="34" charset="0"/>
              </a:rPr>
              <a:t> the Keeling curve</a:t>
            </a:r>
            <a:r>
              <a:rPr lang="en-US" baseline="0" dirty="0">
                <a:solidFill>
                  <a:schemeClr val="bg1"/>
                </a:solidFill>
                <a:latin typeface="Arial" pitchFamily="34" charset="0"/>
                <a:cs typeface="Arial" pitchFamily="34" charset="0"/>
              </a:rPr>
              <a:t> we saw in the last lecture): So almost half of the carbon emitted each year from human activities ends up in the atmosphere</a:t>
            </a:r>
            <a:r>
              <a:rPr lang="en-US" u="sng" baseline="0" dirty="0">
                <a:solidFill>
                  <a:schemeClr val="bg1"/>
                </a:solidFill>
                <a:latin typeface="Arial" pitchFamily="34" charset="0"/>
                <a:cs typeface="Arial" pitchFamily="34" charset="0"/>
              </a:rPr>
              <a:t>.  Increases in atmospheric CO2 would be much more rapid if oceans and vegetation on land were not taking up the other half of human emissions</a:t>
            </a:r>
            <a:endParaRPr lang="en-AU" u="sng" dirty="0">
              <a:solidFill>
                <a:schemeClr val="bg1"/>
              </a:solidFill>
              <a:latin typeface="Arial" pitchFamily="34" charset="0"/>
              <a:cs typeface="Arial" pitchFamily="34" charset="0"/>
            </a:endParaRPr>
          </a:p>
          <a:p>
            <a:endParaRPr lang="en-US" dirty="0"/>
          </a:p>
          <a:p>
            <a:r>
              <a:rPr lang="en-US" b="0" dirty="0"/>
              <a:t>Notes:</a:t>
            </a:r>
          </a:p>
          <a:p>
            <a:r>
              <a:rPr lang="en-US" dirty="0"/>
              <a:t>The</a:t>
            </a:r>
            <a:r>
              <a:rPr lang="en-US" baseline="0" dirty="0"/>
              <a:t> #s shown in this slide are continually updated by The Global Carbon Project. The latest update (based on 2004-2013 averages) is available at this link:</a:t>
            </a:r>
          </a:p>
          <a:p>
            <a:endParaRPr lang="en-US" dirty="0"/>
          </a:p>
          <a:p>
            <a:r>
              <a:rPr lang="en-US" b="1" dirty="0"/>
              <a:t>Reference:</a:t>
            </a:r>
          </a:p>
          <a:p>
            <a:r>
              <a:rPr lang="en-US" dirty="0"/>
              <a:t>http://</a:t>
            </a:r>
            <a:r>
              <a:rPr lang="en-US" dirty="0" err="1"/>
              <a:t>www.globalcarbonproject.org</a:t>
            </a:r>
            <a:r>
              <a:rPr lang="en-US" dirty="0"/>
              <a:t>/</a:t>
            </a:r>
            <a:r>
              <a:rPr lang="en-US" dirty="0" err="1"/>
              <a:t>carbonbudget</a:t>
            </a:r>
            <a:r>
              <a:rPr lang="en-US" dirty="0"/>
              <a:t>/14/files/GCP_budget_2014_lowres_v1.02.pdf</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rPr>
              <a:t>Image</a:t>
            </a:r>
            <a:r>
              <a:rPr lang="en-GB" sz="1200" b="1" kern="1200" baseline="0" dirty="0">
                <a:solidFill>
                  <a:srgbClr val="000000"/>
                </a:solidFill>
              </a:rPr>
              <a:t> </a:t>
            </a:r>
            <a:r>
              <a:rPr lang="en-GB" sz="1200" b="1" kern="1200" dirty="0">
                <a:solidFill>
                  <a:srgbClr val="000000"/>
                </a:solidFill>
              </a:rPr>
              <a:t>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rgbClr val="000090"/>
                </a:solidFill>
              </a:rPr>
              <a:t>Le </a:t>
            </a:r>
            <a:r>
              <a:rPr lang="en-US" sz="1200" kern="1200" dirty="0" err="1">
                <a:solidFill>
                  <a:srgbClr val="000090"/>
                </a:solidFill>
              </a:rPr>
              <a:t>Quéré</a:t>
            </a:r>
            <a:r>
              <a:rPr lang="en-US" sz="1200" kern="1200" dirty="0">
                <a:solidFill>
                  <a:srgbClr val="000090"/>
                </a:solidFill>
              </a:rPr>
              <a:t> et al. 2012; Global Carbon Project 2012</a:t>
            </a:r>
            <a:endParaRPr lang="en-GB" sz="1200" kern="12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32</a:t>
            </a:fld>
            <a:endParaRPr lang="en-US"/>
          </a:p>
        </p:txBody>
      </p:sp>
    </p:spTree>
    <p:extLst>
      <p:ext uri="{BB962C8B-B14F-4D97-AF65-F5344CB8AC3E}">
        <p14:creationId xmlns:p14="http://schemas.microsoft.com/office/powerpoint/2010/main" val="149228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a:t>
            </a:r>
          </a:p>
          <a:p>
            <a:endParaRPr lang="en-US" b="1" dirty="0"/>
          </a:p>
          <a:p>
            <a:r>
              <a:rPr lang="en-US" b="1" dirty="0"/>
              <a:t>Homework 1:  </a:t>
            </a:r>
            <a:r>
              <a:rPr lang="en-US" b="0" dirty="0"/>
              <a:t>The video is very clear.  Might be too low level depending</a:t>
            </a:r>
            <a:r>
              <a:rPr lang="en-US" b="0" baseline="0" dirty="0"/>
              <a:t> on students</a:t>
            </a:r>
            <a:endParaRPr lang="en-US" b="1" dirty="0"/>
          </a:p>
          <a:p>
            <a:endParaRPr lang="en-US" b="1" dirty="0"/>
          </a:p>
          <a:p>
            <a:r>
              <a:rPr lang="en-US" b="1" dirty="0"/>
              <a:t>Homework</a:t>
            </a:r>
            <a:r>
              <a:rPr lang="en-US" b="1" baseline="0" dirty="0"/>
              <a:t> 2</a:t>
            </a:r>
            <a:r>
              <a:rPr lang="en-US" baseline="0" dirty="0"/>
              <a:t>:</a:t>
            </a:r>
          </a:p>
          <a:p>
            <a:r>
              <a:rPr lang="en-US" b="1" dirty="0"/>
              <a:t>Harris</a:t>
            </a:r>
            <a:r>
              <a:rPr lang="en-US" dirty="0"/>
              <a:t>, N et al 2012. Baseline map of carbon emissions from deforestation in tropical regions. Science 336:1573</a:t>
            </a:r>
          </a:p>
          <a:p>
            <a:r>
              <a:rPr lang="en-US" b="1" dirty="0"/>
              <a:t>Houghton</a:t>
            </a:r>
            <a:r>
              <a:rPr lang="en-US" dirty="0"/>
              <a:t> 2003. Revised estimates of the annual net flux of carbon to the atmosphere from changes in land use and management 1850-present. </a:t>
            </a:r>
            <a:r>
              <a:rPr lang="en-US" dirty="0" err="1"/>
              <a:t>Tellus</a:t>
            </a:r>
            <a:r>
              <a:rPr lang="en-US" dirty="0"/>
              <a:t> 55B: 378</a:t>
            </a:r>
          </a:p>
        </p:txBody>
      </p:sp>
      <p:sp>
        <p:nvSpPr>
          <p:cNvPr id="4" name="Slide Number Placeholder 3"/>
          <p:cNvSpPr>
            <a:spLocks noGrp="1"/>
          </p:cNvSpPr>
          <p:nvPr>
            <p:ph type="sldNum" sz="quarter" idx="10"/>
          </p:nvPr>
        </p:nvSpPr>
        <p:spPr/>
        <p:txBody>
          <a:bodyPr/>
          <a:lstStyle/>
          <a:p>
            <a:fld id="{CFC0BFBD-3EFA-4943-9035-EB69CB5A88B1}" type="slidenum">
              <a:rPr lang="en-US" smtClean="0"/>
              <a:t>6</a:t>
            </a:fld>
            <a:endParaRPr lang="en-US"/>
          </a:p>
        </p:txBody>
      </p:sp>
    </p:spTree>
    <p:extLst>
      <p:ext uri="{BB962C8B-B14F-4D97-AF65-F5344CB8AC3E}">
        <p14:creationId xmlns:p14="http://schemas.microsoft.com/office/powerpoint/2010/main" val="4122086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r>
              <a:rPr lang="en-US" dirty="0"/>
              <a:t>The</a:t>
            </a:r>
            <a:r>
              <a:rPr lang="en-US" baseline="0" dirty="0"/>
              <a:t> e</a:t>
            </a:r>
            <a:r>
              <a:rPr lang="en-US" dirty="0"/>
              <a:t>mbedded video</a:t>
            </a:r>
            <a:r>
              <a:rPr lang="en-US" baseline="0" dirty="0"/>
              <a:t> shows the change in atmospheric CO2 over multiple time scales- the early part (1979- to present) is due to anthropogenic fluxes and you can compare their impact to other forces over the past several hundred thousand years of Earth’s history- If you are not going to have internet access in the classroom you might want to download at least a set of key screenshots to show the main points of the video</a:t>
            </a:r>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33</a:t>
            </a:fld>
            <a:endParaRPr lang="en-US"/>
          </a:p>
        </p:txBody>
      </p:sp>
    </p:spTree>
    <p:extLst>
      <p:ext uri="{BB962C8B-B14F-4D97-AF65-F5344CB8AC3E}">
        <p14:creationId xmlns:p14="http://schemas.microsoft.com/office/powerpoint/2010/main" val="48017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r>
              <a:rPr lang="en-US" dirty="0"/>
              <a:t>Going back</a:t>
            </a:r>
            <a:r>
              <a:rPr lang="en-US" baseline="0" dirty="0"/>
              <a:t> to the graph on active carbon reservoirs,  forests represent 50% of the vegetation pool and tropical forests are 50% of the forest pool (or 25% of the total vegetation pool)</a:t>
            </a:r>
          </a:p>
          <a:p>
            <a:endParaRPr lang="en-US" baseline="0" dirty="0"/>
          </a:p>
          <a:p>
            <a:r>
              <a:rPr lang="en-US" b="0" dirty="0"/>
              <a:t>Notes:</a:t>
            </a:r>
          </a:p>
          <a:p>
            <a:r>
              <a:rPr lang="en-US" i="1" dirty="0"/>
              <a:t>Ask students</a:t>
            </a:r>
            <a:r>
              <a:rPr lang="en-US" dirty="0"/>
              <a:t> -- Now that you</a:t>
            </a:r>
            <a:r>
              <a:rPr lang="en-US" baseline="0" dirty="0"/>
              <a:t> have a general sense of the carbon cycle both the rapid and the slow components where do the forests fit in?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What role do forests play in the carbon cycle?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Image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Graph created with data from: </a:t>
            </a:r>
            <a:r>
              <a:rPr lang="en-US" dirty="0"/>
              <a:t>Schlesinger Biogeochemistry 1997 and 2013 editions.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Full</a:t>
            </a:r>
            <a:r>
              <a:rPr lang="en-US" baseline="0" dirty="0"/>
              <a:t> citation for 2013 edition: </a:t>
            </a:r>
            <a:r>
              <a:rPr lang="en-US" dirty="0"/>
              <a:t>Schlesinger,</a:t>
            </a:r>
            <a:r>
              <a:rPr lang="en-US" baseline="0" dirty="0"/>
              <a:t> W.H. and E.S. Bernhardt. 2013. </a:t>
            </a:r>
            <a:r>
              <a:rPr lang="en-US" dirty="0"/>
              <a:t>Biogeochemistry: An</a:t>
            </a:r>
            <a:r>
              <a:rPr lang="en-US" baseline="0" dirty="0"/>
              <a:t> analysis of global change.</a:t>
            </a:r>
            <a:r>
              <a:rPr lang="en-US" dirty="0"/>
              <a:t> 3</a:t>
            </a:r>
            <a:r>
              <a:rPr lang="en-US" baseline="30000" dirty="0"/>
              <a:t>rd</a:t>
            </a:r>
            <a:r>
              <a:rPr lang="en-US" baseline="0" dirty="0"/>
              <a:t> Edition. </a:t>
            </a:r>
            <a:r>
              <a:rPr lang="en-US" dirty="0"/>
              <a:t>Elsevier, Amsterdam. </a:t>
            </a:r>
          </a:p>
          <a:p>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34</a:t>
            </a:fld>
            <a:endParaRPr lang="en-US"/>
          </a:p>
        </p:txBody>
      </p:sp>
    </p:spTree>
    <p:extLst>
      <p:ext uri="{BB962C8B-B14F-4D97-AF65-F5344CB8AC3E}">
        <p14:creationId xmlns:p14="http://schemas.microsoft.com/office/powerpoint/2010/main" val="1607761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r>
              <a:rPr lang="en-US" dirty="0"/>
              <a:t>Tropical</a:t>
            </a:r>
            <a:r>
              <a:rPr lang="en-US" baseline="0" dirty="0"/>
              <a:t> forests are also a major source of biomass burning and if the burning is associated with land use change (rather than a natural fire followed by regrowth) there is no balancing flux down from the atmosphere into forest regrowth</a:t>
            </a:r>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35</a:t>
            </a:fld>
            <a:endParaRPr lang="en-US"/>
          </a:p>
        </p:txBody>
      </p:sp>
    </p:spTree>
    <p:extLst>
      <p:ext uri="{BB962C8B-B14F-4D97-AF65-F5344CB8AC3E}">
        <p14:creationId xmlns:p14="http://schemas.microsoft.com/office/powerpoint/2010/main" val="872985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r>
              <a:rPr lang="en-US" dirty="0"/>
              <a:t>This is the fundamental idea behind REDD+</a:t>
            </a:r>
            <a:r>
              <a:rPr lang="en-US" baseline="0" dirty="0"/>
              <a:t> : increase the flux of CO2 out of the atmosphere by maintaining and expanding tropical forests.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Note that we cannot alter the rate of photosynthesis, but rather we alter the</a:t>
            </a:r>
            <a:r>
              <a:rPr lang="en-US" baseline="0" dirty="0"/>
              <a:t> amount of land where photosynthesis occurs and we alter the size of the trees doing photosynthesis.</a:t>
            </a:r>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36</a:t>
            </a:fld>
            <a:endParaRPr lang="en-US"/>
          </a:p>
        </p:txBody>
      </p:sp>
    </p:spTree>
    <p:extLst>
      <p:ext uri="{BB962C8B-B14F-4D97-AF65-F5344CB8AC3E}">
        <p14:creationId xmlns:p14="http://schemas.microsoft.com/office/powerpoint/2010/main" val="3253751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r>
              <a:rPr lang="en-US" dirty="0"/>
              <a:t>REDD stands</a:t>
            </a:r>
            <a:r>
              <a:rPr lang="en-US" baseline="0" dirty="0"/>
              <a:t> for Reducing emissions from deforestation and forest degradation and the + indicates the inclusion of sustainable forest management, forest conservation and enhancement of forest carbon stocks</a:t>
            </a:r>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37</a:t>
            </a:fld>
            <a:endParaRPr lang="en-US"/>
          </a:p>
        </p:txBody>
      </p:sp>
    </p:spTree>
    <p:extLst>
      <p:ext uri="{BB962C8B-B14F-4D97-AF65-F5344CB8AC3E}">
        <p14:creationId xmlns:p14="http://schemas.microsoft.com/office/powerpoint/2010/main" val="3076926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r>
              <a:rPr lang="en-US" dirty="0"/>
              <a:t>Combustion is also largely</a:t>
            </a:r>
            <a:r>
              <a:rPr lang="en-US" baseline="0" dirty="0"/>
              <a:t> under human control and we can reduce CO2 flux to the atmosphere by reducing biomass burning</a:t>
            </a:r>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38</a:t>
            </a:fld>
            <a:endParaRPr lang="en-US"/>
          </a:p>
        </p:txBody>
      </p:sp>
    </p:spTree>
    <p:extLst>
      <p:ext uri="{BB962C8B-B14F-4D97-AF65-F5344CB8AC3E}">
        <p14:creationId xmlns:p14="http://schemas.microsoft.com/office/powerpoint/2010/main" val="689927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r>
              <a:rPr lang="en-US" dirty="0"/>
              <a:t>Burning</a:t>
            </a:r>
            <a:r>
              <a:rPr lang="en-US" baseline="0" dirty="0"/>
              <a:t> in tropical forests is generally associated with deforestation and land use change and is included in REDD+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Notes: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Processes controlling the major fluxes of carbon</a:t>
            </a:r>
          </a:p>
          <a:p>
            <a:endParaRPr lang="en-US" dirty="0"/>
          </a:p>
          <a:p>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39</a:t>
            </a:fld>
            <a:endParaRPr lang="en-US"/>
          </a:p>
        </p:txBody>
      </p:sp>
    </p:spTree>
    <p:extLst>
      <p:ext uri="{BB962C8B-B14F-4D97-AF65-F5344CB8AC3E}">
        <p14:creationId xmlns:p14="http://schemas.microsoft.com/office/powerpoint/2010/main" val="1840813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r>
              <a:rPr lang="en-US" b="0" baseline="0" dirty="0">
                <a:solidFill>
                  <a:srgbClr val="C00000"/>
                </a:solidFill>
              </a:rPr>
              <a:t>Forests absorb about one quarter of the emissions from human activities</a:t>
            </a:r>
          </a:p>
          <a:p>
            <a:r>
              <a:rPr lang="en-US" b="0" baseline="0" dirty="0">
                <a:solidFill>
                  <a:srgbClr val="C00000"/>
                </a:solidFill>
              </a:rPr>
              <a:t/>
            </a:r>
            <a:br>
              <a:rPr lang="en-US" b="0" baseline="0" dirty="0">
                <a:solidFill>
                  <a:srgbClr val="C00000"/>
                </a:solidFill>
              </a:rPr>
            </a:br>
            <a:r>
              <a:rPr lang="en-US" b="0" baseline="0" dirty="0">
                <a:solidFill>
                  <a:srgbClr val="C00000"/>
                </a:solidFill>
              </a:rPr>
              <a:t>Another quarter is absorbed by the ocean resulting in only half of the emissions stay in the atmosphere.  Without the forest and ocean sinks, atmospheric CO2 concentrations today would be significantly higher.</a:t>
            </a:r>
          </a:p>
          <a:p>
            <a:endParaRPr lang="en-US" b="0" baseline="0" dirty="0">
              <a:solidFill>
                <a:srgbClr val="C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rPr>
              <a:t>Image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rgbClr val="000090"/>
                </a:solidFill>
              </a:rPr>
              <a:t>Le </a:t>
            </a:r>
            <a:r>
              <a:rPr lang="en-US" sz="1200" kern="1200" dirty="0" err="1">
                <a:solidFill>
                  <a:srgbClr val="000090"/>
                </a:solidFill>
              </a:rPr>
              <a:t>Quéré</a:t>
            </a:r>
            <a:r>
              <a:rPr lang="en-US" sz="1200" kern="1200" dirty="0">
                <a:solidFill>
                  <a:srgbClr val="000090"/>
                </a:solidFill>
              </a:rPr>
              <a:t> et al. 2012; Global Carbon Project 2012</a:t>
            </a:r>
            <a:endParaRPr lang="en-GB" sz="1200" kern="1200" dirty="0">
              <a:solidFill>
                <a:srgbClr val="000000"/>
              </a:solidFill>
            </a:endParaRPr>
          </a:p>
          <a:p>
            <a:r>
              <a:rPr lang="en-US" baseline="0" dirty="0"/>
              <a:t>The latest update (based on 2004-2013 averages) is available at this link: </a:t>
            </a:r>
            <a:r>
              <a:rPr lang="en-US" dirty="0"/>
              <a:t>http://</a:t>
            </a:r>
            <a:r>
              <a:rPr lang="en-US" dirty="0" err="1"/>
              <a:t>www.globalcarbonproject.org</a:t>
            </a:r>
            <a:r>
              <a:rPr lang="en-US" dirty="0"/>
              <a:t>/</a:t>
            </a:r>
            <a:r>
              <a:rPr lang="en-US" dirty="0" err="1"/>
              <a:t>carbonbudget</a:t>
            </a:r>
            <a:r>
              <a:rPr lang="en-US" dirty="0"/>
              <a:t>/14/files/GCP_budget_2014_lowres_v1.02.pdf</a:t>
            </a:r>
          </a:p>
          <a:p>
            <a:endParaRPr lang="en-US" b="1" baseline="0" dirty="0">
              <a:solidFill>
                <a:srgbClr val="C00000"/>
              </a:solidFill>
            </a:endParaRPr>
          </a:p>
          <a:p>
            <a:endParaRPr lang="en-US" baseline="0" dirty="0"/>
          </a:p>
        </p:txBody>
      </p:sp>
      <p:sp>
        <p:nvSpPr>
          <p:cNvPr id="4" name="Slide Number Placeholder 3"/>
          <p:cNvSpPr>
            <a:spLocks noGrp="1"/>
          </p:cNvSpPr>
          <p:nvPr>
            <p:ph type="sldNum" sz="quarter" idx="10"/>
          </p:nvPr>
        </p:nvSpPr>
        <p:spPr/>
        <p:txBody>
          <a:bodyPr/>
          <a:lstStyle/>
          <a:p>
            <a:fld id="{CFC0BFBD-3EFA-4943-9035-EB69CB5A88B1}" type="slidenum">
              <a:rPr lang="en-US" smtClean="0"/>
              <a:t>40</a:t>
            </a:fld>
            <a:endParaRPr lang="en-US"/>
          </a:p>
        </p:txBody>
      </p:sp>
    </p:spTree>
    <p:extLst>
      <p:ext uri="{BB962C8B-B14F-4D97-AF65-F5344CB8AC3E}">
        <p14:creationId xmlns:p14="http://schemas.microsoft.com/office/powerpoint/2010/main" val="1876385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Photo 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Photo courtesy of Deborah</a:t>
            </a:r>
            <a:r>
              <a:rPr lang="en-US" baseline="0" dirty="0"/>
              <a:t> Lawrence</a:t>
            </a: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41</a:t>
            </a:fld>
            <a:endParaRPr lang="en-US"/>
          </a:p>
        </p:txBody>
      </p:sp>
    </p:spTree>
    <p:extLst>
      <p:ext uri="{BB962C8B-B14F-4D97-AF65-F5344CB8AC3E}">
        <p14:creationId xmlns:p14="http://schemas.microsoft.com/office/powerpoint/2010/main" val="25758304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MESSAGES: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slide reviews what we have discussed</a:t>
            </a:r>
            <a:r>
              <a:rPr lang="en-US" baseline="0" dirty="0"/>
              <a:t> so far about how forests affect the global carbon cycle.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Notes: </a:t>
            </a:r>
            <a:r>
              <a:rPr lang="en-US" baseline="0" dirty="0"/>
              <a:t>It’s important at this stage to help students loop back to previous understanding of factors influencing climate and how forests influence those factors so students can clearly see link between forests, C pools and fluxes, and climate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Photo 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Photo courtesy of Deborah</a:t>
            </a:r>
            <a:r>
              <a:rPr lang="en-US" baseline="0" dirty="0"/>
              <a:t> Lawrence</a:t>
            </a: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42</a:t>
            </a:fld>
            <a:endParaRPr lang="en-US"/>
          </a:p>
        </p:txBody>
      </p:sp>
    </p:spTree>
    <p:extLst>
      <p:ext uri="{BB962C8B-B14F-4D97-AF65-F5344CB8AC3E}">
        <p14:creationId xmlns:p14="http://schemas.microsoft.com/office/powerpoint/2010/main" val="1164185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See text on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Photo</a:t>
            </a:r>
            <a:r>
              <a:rPr lang="en-US" b="1" i="0" baseline="0" dirty="0"/>
              <a:t> Source:</a:t>
            </a:r>
            <a:endParaRPr lang="en-US" b="1" i="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Photo courtesy of Deborah</a:t>
            </a:r>
            <a:r>
              <a:rPr lang="en-US" baseline="0" dirty="0"/>
              <a:t> Lawrence</a:t>
            </a: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7</a:t>
            </a:fld>
            <a:endParaRPr lang="en-US"/>
          </a:p>
        </p:txBody>
      </p:sp>
    </p:spTree>
    <p:extLst>
      <p:ext uri="{BB962C8B-B14F-4D97-AF65-F5344CB8AC3E}">
        <p14:creationId xmlns:p14="http://schemas.microsoft.com/office/powerpoint/2010/main" val="3751739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r>
              <a:rPr lang="en-US" dirty="0"/>
              <a:t>So</a:t>
            </a:r>
            <a:r>
              <a:rPr lang="en-US" baseline="0" dirty="0"/>
              <a:t> now we are going to consider how forests affect albedo…</a:t>
            </a:r>
          </a:p>
          <a:p>
            <a:endParaRPr lang="en-US" baseline="0" dirty="0"/>
          </a:p>
          <a:p>
            <a:r>
              <a:rPr lang="en-US" b="0" baseline="0" dirty="0"/>
              <a:t>Notes: </a:t>
            </a:r>
            <a:r>
              <a:rPr lang="en-US" baseline="0" dirty="0"/>
              <a:t>may need to remind students about definition of albedo</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Photo 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Photo courtesy of Deborah</a:t>
            </a:r>
            <a:r>
              <a:rPr lang="en-US" baseline="0" dirty="0"/>
              <a:t> Lawrence</a:t>
            </a: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43</a:t>
            </a:fld>
            <a:endParaRPr lang="en-US"/>
          </a:p>
        </p:txBody>
      </p:sp>
    </p:spTree>
    <p:extLst>
      <p:ext uri="{BB962C8B-B14F-4D97-AF65-F5344CB8AC3E}">
        <p14:creationId xmlns:p14="http://schemas.microsoft.com/office/powerpoint/2010/main" val="19585646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r>
              <a:rPr lang="en-US" dirty="0"/>
              <a:t>Forest</a:t>
            </a:r>
            <a:r>
              <a:rPr lang="en-US" baseline="0" dirty="0"/>
              <a:t> cover has a very low albedo reflecting back only a small fraction of the sunlight energy it receives and absorbing most of it.  On average forests reflect back only 10% of the sunlight they receive.</a:t>
            </a:r>
          </a:p>
          <a:p>
            <a:endParaRPr lang="en-US" baseline="0" dirty="0"/>
          </a:p>
          <a:p>
            <a:r>
              <a:rPr lang="en-US" b="1" baseline="0" dirty="0"/>
              <a:t>Photo Source:</a:t>
            </a:r>
          </a:p>
          <a:p>
            <a:r>
              <a:rPr lang="en-US" baseline="0" dirty="0"/>
              <a:t>Photo courtesy of Megan </a:t>
            </a:r>
            <a:r>
              <a:rPr lang="en-US" baseline="0" dirty="0" err="1"/>
              <a:t>McGroddy</a:t>
            </a:r>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44</a:t>
            </a:fld>
            <a:endParaRPr lang="en-US"/>
          </a:p>
        </p:txBody>
      </p:sp>
    </p:spTree>
    <p:extLst>
      <p:ext uri="{BB962C8B-B14F-4D97-AF65-F5344CB8AC3E}">
        <p14:creationId xmlns:p14="http://schemas.microsoft.com/office/powerpoint/2010/main" val="3701439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r>
              <a:rPr lang="en-US" dirty="0"/>
              <a:t>In contrast</a:t>
            </a:r>
            <a:r>
              <a:rPr lang="en-US" baseline="0" dirty="0"/>
              <a:t> pastures and grasslands have a higher albedo and reflect about 25% of the sunlight received back as shortwave radiation absorbing only 75%.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Photo 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Photo courtesy of Megan </a:t>
            </a:r>
            <a:r>
              <a:rPr lang="en-US" baseline="0" dirty="0" err="1"/>
              <a:t>McGroddy</a:t>
            </a:r>
            <a:endParaRPr lang="en-US" dirty="0"/>
          </a:p>
          <a:p>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45</a:t>
            </a:fld>
            <a:endParaRPr lang="en-US"/>
          </a:p>
        </p:txBody>
      </p:sp>
    </p:spTree>
    <p:extLst>
      <p:ext uri="{BB962C8B-B14F-4D97-AF65-F5344CB8AC3E}">
        <p14:creationId xmlns:p14="http://schemas.microsoft.com/office/powerpoint/2010/main" val="25223588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KEY MESSAGES</a:t>
            </a:r>
            <a:r>
              <a:rPr lang="en-U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So converting a forest to a grassland results in a doubling of the amount of energy reflected back to space and a net cooling of the land surface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Photo 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Photo courtesy of Megan </a:t>
            </a:r>
            <a:r>
              <a:rPr lang="en-US" baseline="0" dirty="0" err="1"/>
              <a:t>McGroddy</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656939F8-6BFA-6E43-866A-34A0E524B2CF}" type="slidenum">
              <a:rPr lang="en-US" smtClean="0"/>
              <a:t>46</a:t>
            </a:fld>
            <a:endParaRPr lang="en-US"/>
          </a:p>
        </p:txBody>
      </p:sp>
    </p:spTree>
    <p:extLst>
      <p:ext uri="{BB962C8B-B14F-4D97-AF65-F5344CB8AC3E}">
        <p14:creationId xmlns:p14="http://schemas.microsoft.com/office/powerpoint/2010/main" val="24398231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MESSAGES</a:t>
            </a:r>
            <a:r>
              <a:rPr lang="en-US" baseline="0" dirty="0"/>
              <a:t>: </a:t>
            </a:r>
          </a:p>
          <a:p>
            <a:r>
              <a:rPr lang="en-US" dirty="0"/>
              <a:t>In summary forests absorb 90%</a:t>
            </a:r>
            <a:r>
              <a:rPr lang="en-US" baseline="0" dirty="0"/>
              <a:t> of the sunlight they receive (low albedo) and warm the environment.  Converting forests to pastures results in a decrease in sunlight absorbed and a net cooling effect</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Photo 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Photo courtesy of Deborah</a:t>
            </a:r>
            <a:r>
              <a:rPr lang="en-US" baseline="0" dirty="0"/>
              <a:t> Lawrence</a:t>
            </a: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47</a:t>
            </a:fld>
            <a:endParaRPr lang="en-US"/>
          </a:p>
        </p:txBody>
      </p:sp>
    </p:spTree>
    <p:extLst>
      <p:ext uri="{BB962C8B-B14F-4D97-AF65-F5344CB8AC3E}">
        <p14:creationId xmlns:p14="http://schemas.microsoft.com/office/powerpoint/2010/main" val="1977259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p>
          <a:p>
            <a:r>
              <a:rPr lang="en-US" dirty="0"/>
              <a:t>So now we will turn to the third</a:t>
            </a:r>
            <a:r>
              <a:rPr lang="en-US" baseline="0" dirty="0"/>
              <a:t> way in which forests affect climate: evapotranspiration</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Photo 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Photo courtesy of Deborah</a:t>
            </a:r>
            <a:r>
              <a:rPr lang="en-US" baseline="0" dirty="0"/>
              <a:t> Lawrence</a:t>
            </a: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48</a:t>
            </a:fld>
            <a:endParaRPr lang="en-US"/>
          </a:p>
        </p:txBody>
      </p:sp>
    </p:spTree>
    <p:extLst>
      <p:ext uri="{BB962C8B-B14F-4D97-AF65-F5344CB8AC3E}">
        <p14:creationId xmlns:p14="http://schemas.microsoft.com/office/powerpoint/2010/main" val="3073554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p>
          <a:p>
            <a:r>
              <a:rPr lang="en-US" b="0" baseline="0" dirty="0"/>
              <a:t>Evapotranspiration moves water from the ground to the atmosphere; some of the water may move directly from soil to the air and some flows from the ground through vegetation to the air. The net result (not shown on the graphic) is </a:t>
            </a:r>
            <a:r>
              <a:rPr lang="en-US" b="0" u="sng" baseline="0" dirty="0"/>
              <a:t>cooling</a:t>
            </a:r>
            <a:r>
              <a:rPr lang="en-US" b="0" baseline="0" dirty="0"/>
              <a:t>.  Take some time with students to discuss how this process works.</a:t>
            </a:r>
          </a:p>
          <a:p>
            <a:endParaRPr lang="en-US" b="0" baseline="0" dirty="0"/>
          </a:p>
          <a:p>
            <a:r>
              <a:rPr lang="en-US" b="1" dirty="0"/>
              <a:t>Brainstorming</a:t>
            </a:r>
            <a:r>
              <a:rPr lang="en-US" b="1" baseline="0" dirty="0"/>
              <a:t> question</a:t>
            </a:r>
            <a:r>
              <a:rPr lang="en-US" baseline="0" dirty="0"/>
              <a:t>: </a:t>
            </a:r>
            <a:r>
              <a:rPr lang="en-US" dirty="0"/>
              <a:t>How does evapotranspiration work? </a:t>
            </a:r>
          </a:p>
          <a:p>
            <a:endParaRPr lang="en-US" b="1" dirty="0"/>
          </a:p>
          <a:p>
            <a:r>
              <a:rPr lang="en-US" b="0" dirty="0"/>
              <a:t>Notes: </a:t>
            </a:r>
          </a:p>
          <a:p>
            <a:pPr marL="0" marR="0" indent="0" algn="l" defTabSz="457200" rtl="0" eaLnBrk="1" fontAlgn="auto" latinLnBrk="0" hangingPunct="1">
              <a:lnSpc>
                <a:spcPct val="100000"/>
              </a:lnSpc>
              <a:spcBef>
                <a:spcPts val="0"/>
              </a:spcBef>
              <a:spcAft>
                <a:spcPts val="0"/>
              </a:spcAft>
              <a:buClrTx/>
              <a:buSzTx/>
              <a:buFontTx/>
              <a:buNone/>
              <a:tabLst/>
              <a:defRPr/>
            </a:pPr>
            <a:r>
              <a:rPr lang="en-US" b="0" i="1" baseline="0" dirty="0"/>
              <a:t>Evaporation</a:t>
            </a:r>
            <a:r>
              <a:rPr lang="en-US" baseline="0" dirty="0"/>
              <a:t> is a physical process where water moves directly from the soil to the atmosphere and is driven by the difference in water concentration ( moves from moist soil to dry air). </a:t>
            </a:r>
            <a:endParaRPr lang="en-US" dirty="0"/>
          </a:p>
          <a:p>
            <a:r>
              <a:rPr lang="en-US" b="0" i="1" dirty="0"/>
              <a:t>In transpiration</a:t>
            </a:r>
            <a:r>
              <a:rPr lang="en-US" dirty="0"/>
              <a:t>:</a:t>
            </a:r>
            <a:r>
              <a:rPr lang="en-US" baseline="0" dirty="0"/>
              <a:t> </a:t>
            </a:r>
            <a:r>
              <a:rPr lang="en-US" dirty="0"/>
              <a:t>Trees transport water from a moist environment (the soil) up through</a:t>
            </a:r>
            <a:r>
              <a:rPr lang="en-US" baseline="0" dirty="0"/>
              <a:t> the stem and out to the atmosphere through their leaves.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a:t>
            </a:r>
            <a:r>
              <a:rPr lang="en-US" baseline="0" dirty="0"/>
              <a:t> both processes water moves from the moist soil to the drier air but transpiration requires transport through the plants and evaporation is most effective at a bare surface (greatest contact between moist soil and dry air). Because it is difficult to determine whether an individual molecule of water moved from the soil to the atmosphere via evaporation or via transpiration we generally refer to the two processes together as evapotranspiration.</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Image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http://</a:t>
            </a:r>
            <a:r>
              <a:rPr lang="en-US" baseline="0" dirty="0" err="1"/>
              <a:t>en.wikipedia.org</a:t>
            </a:r>
            <a:r>
              <a:rPr lang="en-US" baseline="0" dirty="0"/>
              <a:t>/wiki/Evapotranspiration</a:t>
            </a:r>
            <a:endParaRPr lang="en-US"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656939F8-6BFA-6E43-866A-34A0E524B2CF}" type="slidenum">
              <a:rPr lang="en-US" smtClean="0"/>
              <a:t>49</a:t>
            </a:fld>
            <a:endParaRPr lang="en-US"/>
          </a:p>
        </p:txBody>
      </p:sp>
    </p:spTree>
    <p:extLst>
      <p:ext uri="{BB962C8B-B14F-4D97-AF65-F5344CB8AC3E}">
        <p14:creationId xmlns:p14="http://schemas.microsoft.com/office/powerpoint/2010/main" val="41797886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p>
          <a:p>
            <a:r>
              <a:rPr lang="en-US" baseline="0" dirty="0"/>
              <a:t>Higher rates of evapotranspiration mean greater cooling.</a:t>
            </a:r>
          </a:p>
          <a:p>
            <a:endParaRPr lang="en-US" baseline="0" dirty="0"/>
          </a:p>
          <a:p>
            <a:r>
              <a:rPr lang="en-US" b="1" baseline="0" dirty="0"/>
              <a:t>Notes:</a:t>
            </a:r>
          </a:p>
          <a:p>
            <a:r>
              <a:rPr lang="en-US" baseline="0" dirty="0"/>
              <a:t>Ask students: How does that work?</a:t>
            </a:r>
          </a:p>
          <a:p>
            <a:r>
              <a:rPr lang="en-US" dirty="0"/>
              <a:t>Because plants can actively</a:t>
            </a:r>
            <a:r>
              <a:rPr lang="en-US" baseline="0" dirty="0"/>
              <a:t> take up water from the soil and from fairly deep in the soil as well as surface layers and because forests can have several meters of leaf surface per meter of soil surface evapotranspiration in forested areas is much stronger than in deforested areas.  Converting water from liquid to gas form requires energy and results in a net cooling (just as it does for us when we sweat)</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Image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http://en.wikipedia.org/wiki/Evapotranspiration</a:t>
            </a:r>
          </a:p>
          <a:p>
            <a:endParaRPr lang="en-US" baseline="0" dirty="0"/>
          </a:p>
        </p:txBody>
      </p:sp>
      <p:sp>
        <p:nvSpPr>
          <p:cNvPr id="4" name="Slide Number Placeholder 3"/>
          <p:cNvSpPr>
            <a:spLocks noGrp="1"/>
          </p:cNvSpPr>
          <p:nvPr>
            <p:ph type="sldNum" sz="quarter" idx="10"/>
          </p:nvPr>
        </p:nvSpPr>
        <p:spPr/>
        <p:txBody>
          <a:bodyPr/>
          <a:lstStyle/>
          <a:p>
            <a:fld id="{656939F8-6BFA-6E43-866A-34A0E524B2CF}" type="slidenum">
              <a:rPr lang="en-US" smtClean="0"/>
              <a:t>50</a:t>
            </a:fld>
            <a:endParaRPr lang="en-US"/>
          </a:p>
        </p:txBody>
      </p:sp>
    </p:spTree>
    <p:extLst>
      <p:ext uri="{BB962C8B-B14F-4D97-AF65-F5344CB8AC3E}">
        <p14:creationId xmlns:p14="http://schemas.microsoft.com/office/powerpoint/2010/main" val="691009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MESSAGES: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 addition to the cooling</a:t>
            </a:r>
            <a:r>
              <a:rPr lang="en-US" baseline="0" dirty="0"/>
              <a:t> effect of evapotranspiration there is also a positive effect on rainfall.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 the air above the forest moves upward (now with lots of water vapor) it cools and the water vapor condenses out and falls back to the ground as rain. So ET also acts as a pump- allowing rainfall to be recycled from the soil back to the atmosphere.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Image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http://en.wikipedia.org/wiki/Evapotranspiration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51</a:t>
            </a:fld>
            <a:endParaRPr lang="en-US"/>
          </a:p>
        </p:txBody>
      </p:sp>
    </p:spTree>
    <p:extLst>
      <p:ext uri="{BB962C8B-B14F-4D97-AF65-F5344CB8AC3E}">
        <p14:creationId xmlns:p14="http://schemas.microsoft.com/office/powerpoint/2010/main" val="15178816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p>
          <a:p>
            <a:r>
              <a:rPr lang="en-US" dirty="0"/>
              <a:t>In summary</a:t>
            </a:r>
            <a:r>
              <a:rPr lang="en-US" baseline="0" dirty="0"/>
              <a:t> high levels of ET in forests result in cooler temperatures and higher rainfall at the local to regional scale.</a:t>
            </a:r>
          </a:p>
          <a:p>
            <a:endParaRPr lang="en-US" baseline="0" dirty="0"/>
          </a:p>
          <a:p>
            <a:r>
              <a:rPr lang="en-US" dirty="0"/>
              <a:t>The next factor I</a:t>
            </a:r>
            <a:r>
              <a:rPr lang="en-US" baseline="0" dirty="0"/>
              <a:t> am going to present is the effect of forests on atmospheric aerosols.  We discussed in the last lecture how aerosols like those from volcanoes can reflect sunlight back to space from the atmosphere resulting in a net cooling effect.  Large volcanic eruptions are easily detected in the record of mean global temperatures.</a:t>
            </a:r>
            <a:endParaRPr lang="en-US" dirty="0"/>
          </a:p>
          <a:p>
            <a:endParaRPr lang="en-US" dirty="0"/>
          </a:p>
          <a:p>
            <a:r>
              <a:rPr lang="en-US" b="1" dirty="0"/>
              <a:t>Image Source: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of graphic of greenhouse effect: Mann, M.E. and L.R. </a:t>
            </a:r>
            <a:r>
              <a:rPr lang="en-US" dirty="0" err="1"/>
              <a:t>Kump</a:t>
            </a:r>
            <a:r>
              <a:rPr lang="en-US" dirty="0"/>
              <a:t>. 2008.</a:t>
            </a:r>
            <a:r>
              <a:rPr lang="en-US" baseline="0" dirty="0"/>
              <a:t> Dire Predictions: Understanding global warming. The illustrated guide to the findings of the IPCC (Intergovernmental Panel on Climate Change). DK, Publishing, NY, NY. ISBN 978-0-7566-3995-2.</a:t>
            </a:r>
            <a:endParaRPr lang="en-US" dirty="0"/>
          </a:p>
          <a:p>
            <a:pPr marL="171450" indent="-171450">
              <a:buFont typeface="Arial" panose="020B0604020202020204" pitchFamily="34" charset="0"/>
              <a:buChar char="•"/>
            </a:pPr>
            <a:r>
              <a:rPr lang="en-US" baseline="0" dirty="0"/>
              <a:t>Source of albedo image: </a:t>
            </a:r>
            <a:r>
              <a:rPr lang="en-US" sz="1200" kern="1200" dirty="0">
                <a:solidFill>
                  <a:schemeClr val="tx1"/>
                </a:solidFill>
                <a:effectLst/>
                <a:latin typeface="+mn-lt"/>
                <a:ea typeface="+mn-ea"/>
                <a:cs typeface="+mn-cs"/>
              </a:rPr>
              <a:t>NASA's Aqua satellite shows the state of Arctic sea ice on September 10 2008 Photo: REUTERS </a:t>
            </a:r>
            <a:endParaRPr lang="en-US"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of evapotranspiration</a:t>
            </a:r>
            <a:r>
              <a:rPr lang="en-US" baseline="0" dirty="0"/>
              <a:t> image: Evaporation image source: http://</a:t>
            </a:r>
            <a:r>
              <a:rPr lang="en-US" baseline="0" dirty="0" err="1"/>
              <a:t>en.wikipedia.org</a:t>
            </a:r>
            <a:r>
              <a:rPr lang="en-US" baseline="0" dirty="0"/>
              <a:t>/wiki/Evapotranspiration</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52</a:t>
            </a:fld>
            <a:endParaRPr lang="en-US"/>
          </a:p>
        </p:txBody>
      </p:sp>
    </p:spTree>
    <p:extLst>
      <p:ext uri="{BB962C8B-B14F-4D97-AF65-F5344CB8AC3E}">
        <p14:creationId xmlns:p14="http://schemas.microsoft.com/office/powerpoint/2010/main" val="3070378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1" baseline="0" dirty="0"/>
              <a:t> </a:t>
            </a:r>
          </a:p>
          <a:p>
            <a:r>
              <a:rPr lang="en-US" dirty="0"/>
              <a:t>As</a:t>
            </a:r>
            <a:r>
              <a:rPr lang="en-US" baseline="0" dirty="0"/>
              <a:t> with the previous activity you could do this either as a quiz to check each student’s understanding or have the class work together to choose answers</a:t>
            </a:r>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8</a:t>
            </a:fld>
            <a:endParaRPr lang="en-US"/>
          </a:p>
        </p:txBody>
      </p:sp>
    </p:spTree>
    <p:extLst>
      <p:ext uri="{BB962C8B-B14F-4D97-AF65-F5344CB8AC3E}">
        <p14:creationId xmlns:p14="http://schemas.microsoft.com/office/powerpoint/2010/main" val="2928036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p>
          <a:p>
            <a:r>
              <a:rPr lang="en-US" dirty="0"/>
              <a:t>The next factor I</a:t>
            </a:r>
            <a:r>
              <a:rPr lang="en-US" baseline="0" dirty="0"/>
              <a:t> am going to present is the effect of forests on atmospheric aerosols.  We discussed in the last lecture how aerosols like those from volcanoes can reflect sunlight back to space from the atmosphere resulting in a net cooling effect.  Large volcanic eruptions are easily detected in the record of mean global temperatures.</a:t>
            </a:r>
            <a:endParaRPr lang="en-US" dirty="0"/>
          </a:p>
          <a:p>
            <a:endParaRPr lang="en-US" dirty="0"/>
          </a:p>
          <a:p>
            <a:r>
              <a:rPr lang="en-US" b="1" dirty="0"/>
              <a:t>Image Source: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of graphic of greenhouse effect: Mann, M.E. and L.R. </a:t>
            </a:r>
            <a:r>
              <a:rPr lang="en-US" dirty="0" err="1"/>
              <a:t>Kump</a:t>
            </a:r>
            <a:r>
              <a:rPr lang="en-US" dirty="0"/>
              <a:t>. 2008.</a:t>
            </a:r>
            <a:r>
              <a:rPr lang="en-US" baseline="0" dirty="0"/>
              <a:t> Dire Predictions: Understanding global warming. The illustrated guide to the findings of the IPCC (Intergovernmental Panel on Climate Change). DK, Publishing, NY, NY. ISBN 978-0-7566-3995-2.</a:t>
            </a:r>
            <a:endParaRPr lang="en-US" dirty="0"/>
          </a:p>
          <a:p>
            <a:pPr marL="171450" indent="-171450">
              <a:buFont typeface="Arial" panose="020B0604020202020204" pitchFamily="34" charset="0"/>
              <a:buChar char="•"/>
            </a:pPr>
            <a:r>
              <a:rPr lang="en-US" baseline="0" dirty="0"/>
              <a:t>Source of albedo image: </a:t>
            </a:r>
            <a:r>
              <a:rPr lang="en-US" sz="1200" kern="1200" dirty="0">
                <a:solidFill>
                  <a:schemeClr val="tx1"/>
                </a:solidFill>
                <a:effectLst/>
                <a:latin typeface="+mn-lt"/>
                <a:ea typeface="+mn-ea"/>
                <a:cs typeface="+mn-cs"/>
              </a:rPr>
              <a:t>NASA's Aqua satellite shows the state of Arctic sea ice on September 10 2008 Photo: REUTERS </a:t>
            </a:r>
            <a:endParaRPr lang="en-US"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of evapotranspiration</a:t>
            </a:r>
            <a:r>
              <a:rPr lang="en-US" baseline="0" dirty="0"/>
              <a:t> image: Evaporation image source: http://</a:t>
            </a:r>
            <a:r>
              <a:rPr lang="en-US" baseline="0" dirty="0" err="1"/>
              <a:t>en.wikipedia.org</a:t>
            </a:r>
            <a:r>
              <a:rPr lang="en-US" baseline="0" dirty="0"/>
              <a:t>/wiki/Evapotranspiration</a:t>
            </a:r>
            <a:endParaRPr lang="en-US"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Fire</a:t>
            </a:r>
            <a:r>
              <a:rPr lang="en-US" baseline="0" dirty="0"/>
              <a:t> image source: </a:t>
            </a:r>
            <a:r>
              <a:rPr lang="en-US" dirty="0"/>
              <a:t>http://</a:t>
            </a:r>
            <a:r>
              <a:rPr lang="en-US" dirty="0" err="1"/>
              <a:t>www.fire.uni-freiburg.de</a:t>
            </a:r>
            <a:r>
              <a:rPr lang="en-US" dirty="0"/>
              <a:t>/</a:t>
            </a:r>
            <a:r>
              <a:rPr lang="en-US" dirty="0" err="1"/>
              <a:t>GFMCnew</a:t>
            </a:r>
            <a:r>
              <a:rPr lang="en-US" dirty="0"/>
              <a:t>/2013/07/25/indonesia_oli_2013176.jpg</a:t>
            </a:r>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53</a:t>
            </a:fld>
            <a:endParaRPr lang="en-US"/>
          </a:p>
        </p:txBody>
      </p:sp>
    </p:spTree>
    <p:extLst>
      <p:ext uri="{BB962C8B-B14F-4D97-AF65-F5344CB8AC3E}">
        <p14:creationId xmlns:p14="http://schemas.microsoft.com/office/powerpoint/2010/main" val="38909779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p>
          <a:p>
            <a:r>
              <a:rPr lang="en-US" dirty="0"/>
              <a:t>In</a:t>
            </a:r>
            <a:r>
              <a:rPr lang="en-US" baseline="0" dirty="0"/>
              <a:t> the last lecture we talked about the effects of aerosols from volcanoes. </a:t>
            </a:r>
            <a:r>
              <a:rPr lang="en-US" dirty="0"/>
              <a:t>Forests also emit aerosols</a:t>
            </a:r>
            <a:r>
              <a:rPr lang="en-US" baseline="0" dirty="0"/>
              <a:t> both as part of normal tree metabolism (VOCs) as well as during burning.  While the effect is not as dramatic as that seen in the case of volcanic eruptions it is still significant</a:t>
            </a:r>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54</a:t>
            </a:fld>
            <a:endParaRPr lang="en-US"/>
          </a:p>
        </p:txBody>
      </p:sp>
    </p:spTree>
    <p:extLst>
      <p:ext uri="{BB962C8B-B14F-4D97-AF65-F5344CB8AC3E}">
        <p14:creationId xmlns:p14="http://schemas.microsoft.com/office/powerpoint/2010/main" val="2613403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p>
          <a:p>
            <a:r>
              <a:rPr lang="en-US" dirty="0"/>
              <a:t>VOCs and other aerosols</a:t>
            </a:r>
            <a:r>
              <a:rPr lang="en-US" baseline="0" dirty="0"/>
              <a:t> emitted by trees or biomass burning affect rainfall through their role as cloud condensation nuclei- this is a complex relationship and the size and nature of the aerosol determines the direction of the effect on rainfall.  As with aerosols emitted by volcanoes some aerosols emitted by trees either through natural metabolism or biomass burning reflect the sunlight back before it reaches the Earth’s surface thereby cooling the planet’s surface.  Finally VOCs are reactive and interact with one another and other molecules in the atmosphere leading to changes in the atmosphere</a:t>
            </a:r>
          </a:p>
          <a:p>
            <a:endParaRPr lang="en-US" baseline="0" dirty="0"/>
          </a:p>
          <a:p>
            <a:r>
              <a:rPr lang="en-US" b="1" dirty="0"/>
              <a:t>Image</a:t>
            </a:r>
            <a:r>
              <a:rPr lang="en-US" b="1" baseline="0" dirty="0"/>
              <a:t> source: </a:t>
            </a:r>
          </a:p>
          <a:p>
            <a:r>
              <a:rPr lang="en-US" dirty="0"/>
              <a:t>http://www.atmo.arizona.edu/students/courselinks/fall12/atmo170a1s1/coming_up/week_8/nucleus_droplet_raindrop.jpg</a:t>
            </a:r>
          </a:p>
        </p:txBody>
      </p:sp>
      <p:sp>
        <p:nvSpPr>
          <p:cNvPr id="4" name="Slide Number Placeholder 3"/>
          <p:cNvSpPr>
            <a:spLocks noGrp="1"/>
          </p:cNvSpPr>
          <p:nvPr>
            <p:ph type="sldNum" sz="quarter" idx="10"/>
          </p:nvPr>
        </p:nvSpPr>
        <p:spPr/>
        <p:txBody>
          <a:bodyPr/>
          <a:lstStyle/>
          <a:p>
            <a:fld id="{656939F8-6BFA-6E43-866A-34A0E524B2CF}" type="slidenum">
              <a:rPr lang="en-US" smtClean="0"/>
              <a:t>55</a:t>
            </a:fld>
            <a:endParaRPr lang="en-US"/>
          </a:p>
        </p:txBody>
      </p:sp>
    </p:spTree>
    <p:extLst>
      <p:ext uri="{BB962C8B-B14F-4D97-AF65-F5344CB8AC3E}">
        <p14:creationId xmlns:p14="http://schemas.microsoft.com/office/powerpoint/2010/main" val="23604436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p>
          <a:p>
            <a:r>
              <a:rPr lang="en-US" dirty="0"/>
              <a:t>As discussed</a:t>
            </a:r>
            <a:r>
              <a:rPr lang="en-US" baseline="0" dirty="0"/>
              <a:t> in the previous slide the effect of aerosols from both metabolism and biomass burning are complex but overall it is thought they generally act to cool the Earth’s surface slightly.</a:t>
            </a:r>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56</a:t>
            </a:fld>
            <a:endParaRPr lang="en-US"/>
          </a:p>
        </p:txBody>
      </p:sp>
    </p:spTree>
    <p:extLst>
      <p:ext uri="{BB962C8B-B14F-4D97-AF65-F5344CB8AC3E}">
        <p14:creationId xmlns:p14="http://schemas.microsoft.com/office/powerpoint/2010/main" val="9483523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p>
          <a:p>
            <a:r>
              <a:rPr lang="en-US" dirty="0"/>
              <a:t>So</a:t>
            </a:r>
            <a:r>
              <a:rPr lang="en-US" baseline="0" dirty="0"/>
              <a:t> we have looked at how forests affect climate in various ways. Now we are going to look at what controls forest cover- where forests are and how large and dense they grow.  There are two major factors to consider: climate and human activity</a:t>
            </a: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57</a:t>
            </a:fld>
            <a:endParaRPr lang="en-US"/>
          </a:p>
        </p:txBody>
      </p:sp>
    </p:spTree>
    <p:extLst>
      <p:ext uri="{BB962C8B-B14F-4D97-AF65-F5344CB8AC3E}">
        <p14:creationId xmlns:p14="http://schemas.microsoft.com/office/powerpoint/2010/main" val="30598835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MESSAGES: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Forests</a:t>
            </a:r>
            <a:r>
              <a:rPr lang="en-US" baseline="0" dirty="0"/>
              <a:t> can be found almost everywhere on the Earth. On this map you can see that forests and woodlands are the most common ecosystem types.</a:t>
            </a:r>
            <a:endParaRPr lang="en-US" dirty="0"/>
          </a:p>
          <a:p>
            <a:endParaRPr lang="en-US" dirty="0"/>
          </a:p>
          <a:p>
            <a:r>
              <a:rPr lang="en-US" b="1" dirty="0"/>
              <a:t>Image Source: </a:t>
            </a:r>
          </a:p>
          <a:p>
            <a:r>
              <a:rPr lang="en-US" dirty="0"/>
              <a:t>http://www.plantsciences.ucdavis.edu/gepts/pb143/LEC10/Pb143l10.htm</a:t>
            </a:r>
          </a:p>
        </p:txBody>
      </p:sp>
      <p:sp>
        <p:nvSpPr>
          <p:cNvPr id="4" name="Slide Number Placeholder 3"/>
          <p:cNvSpPr>
            <a:spLocks noGrp="1"/>
          </p:cNvSpPr>
          <p:nvPr>
            <p:ph type="sldNum" sz="quarter" idx="10"/>
          </p:nvPr>
        </p:nvSpPr>
        <p:spPr/>
        <p:txBody>
          <a:bodyPr/>
          <a:lstStyle/>
          <a:p>
            <a:fld id="{656939F8-6BFA-6E43-866A-34A0E524B2CF}" type="slidenum">
              <a:rPr lang="en-US" smtClean="0"/>
              <a:t>58</a:t>
            </a:fld>
            <a:endParaRPr lang="en-US"/>
          </a:p>
        </p:txBody>
      </p:sp>
    </p:spTree>
    <p:extLst>
      <p:ext uri="{BB962C8B-B14F-4D97-AF65-F5344CB8AC3E}">
        <p14:creationId xmlns:p14="http://schemas.microsoft.com/office/powerpoint/2010/main" val="14369765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MESSAGES: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a:t>
            </a:r>
            <a:r>
              <a:rPr lang="en-US" baseline="0" dirty="0"/>
              <a:t> image shows </a:t>
            </a:r>
            <a:r>
              <a:rPr lang="en-US" sz="1200" b="0" i="0" kern="1200" baseline="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e distribution of biomes related to temperature and precipitation.</a:t>
            </a:r>
            <a:r>
              <a:rPr lang="en-US" sz="1200" b="0" i="0" kern="1200" baseline="0" dirty="0">
                <a:solidFill>
                  <a:schemeClr val="tx1"/>
                </a:solidFill>
                <a:effectLst/>
                <a:latin typeface="+mn-lt"/>
                <a:ea typeface="+mn-ea"/>
                <a:cs typeface="+mn-cs"/>
              </a:rPr>
              <a:t> </a:t>
            </a:r>
            <a:r>
              <a:rPr lang="en-US" dirty="0"/>
              <a:t>Here you</a:t>
            </a:r>
            <a:r>
              <a:rPr lang="en-US" baseline="0" dirty="0"/>
              <a:t> can clearly see that forest cover is strongly linked to temperature and precipitation.  As climate gets warmer and drier forests are replaced by woodland/grasslands and then deserts.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Image Source</a:t>
            </a:r>
            <a:r>
              <a:rPr lang="en-US" dirty="0"/>
              <a:t>: </a:t>
            </a:r>
          </a:p>
          <a:p>
            <a:r>
              <a:rPr lang="en-US" dirty="0"/>
              <a:t>http://www.globalchange.umich.edu/globalchange1/current/lectures/kling/ecosystem/ecosystem.html</a:t>
            </a:r>
          </a:p>
        </p:txBody>
      </p:sp>
      <p:sp>
        <p:nvSpPr>
          <p:cNvPr id="4" name="Slide Number Placeholder 3"/>
          <p:cNvSpPr>
            <a:spLocks noGrp="1"/>
          </p:cNvSpPr>
          <p:nvPr>
            <p:ph type="sldNum" sz="quarter" idx="10"/>
          </p:nvPr>
        </p:nvSpPr>
        <p:spPr/>
        <p:txBody>
          <a:bodyPr/>
          <a:lstStyle/>
          <a:p>
            <a:fld id="{656939F8-6BFA-6E43-866A-34A0E524B2CF}" type="slidenum">
              <a:rPr lang="en-US" smtClean="0"/>
              <a:t>59</a:t>
            </a:fld>
            <a:endParaRPr lang="en-US"/>
          </a:p>
        </p:txBody>
      </p:sp>
    </p:spTree>
    <p:extLst>
      <p:ext uri="{BB962C8B-B14F-4D97-AF65-F5344CB8AC3E}">
        <p14:creationId xmlns:p14="http://schemas.microsoft.com/office/powerpoint/2010/main" val="11844987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p>
          <a:p>
            <a:r>
              <a:rPr lang="en-US" dirty="0"/>
              <a:t>Humans</a:t>
            </a:r>
            <a:r>
              <a:rPr lang="en-US" baseline="0" dirty="0"/>
              <a:t> have had an enormous impact on the extent of forest cover cutting and burning forests for timber products and to convert forests to pastures, crops and cities.</a:t>
            </a:r>
          </a:p>
          <a:p>
            <a:endParaRPr lang="en-US" b="1" baseline="0" dirty="0"/>
          </a:p>
          <a:p>
            <a:r>
              <a:rPr lang="en-US" b="1" baseline="0" dirty="0"/>
              <a:t>Image source: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1"/>
                </a:solidFill>
              </a:rPr>
              <a:t>http://understory.ran.org/2010/02/24/cargill-leaves-a-palm-oil-mess-in-papua-new-guinea/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FFFF"/>
                </a:solidFill>
              </a:rPr>
              <a:t>http://www.ens-newswire.com/ens/may2007/2007-05-30-03.asp</a:t>
            </a: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60</a:t>
            </a:fld>
            <a:endParaRPr lang="en-US"/>
          </a:p>
        </p:txBody>
      </p:sp>
    </p:spTree>
    <p:extLst>
      <p:ext uri="{BB962C8B-B14F-4D97-AF65-F5344CB8AC3E}">
        <p14:creationId xmlns:p14="http://schemas.microsoft.com/office/powerpoint/2010/main" val="27976744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MESSAGES: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Use</a:t>
            </a:r>
            <a:r>
              <a:rPr lang="en-US" b="0" baseline="0" dirty="0"/>
              <a:t> this slide to review and consolidate lessons from previous slides, and to ask students how forest cover has changed in the past 8000 years.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Question for discussion</a:t>
            </a:r>
            <a:r>
              <a:rPr lang="en-US" baseline="0" dirty="0"/>
              <a:t>: </a:t>
            </a:r>
            <a:r>
              <a:rPr lang="en-US" dirty="0"/>
              <a:t>So given that climate</a:t>
            </a:r>
            <a:r>
              <a:rPr lang="en-US" baseline="0" dirty="0"/>
              <a:t> controls where forests can occur and humans have actively altered forest cover what do we know about how forest cover has changed at different time scales?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Notes: </a:t>
            </a:r>
            <a:r>
              <a:rPr lang="en-US" dirty="0"/>
              <a:t>the embedded</a:t>
            </a:r>
            <a:r>
              <a:rPr lang="en-US" baseline="0" dirty="0"/>
              <a:t> animation at this link &lt;</a:t>
            </a:r>
            <a:r>
              <a:rPr lang="en-US" sz="1200" dirty="0">
                <a:hlinkClick r:id="rId3"/>
              </a:rPr>
              <a:t>http://www.youtube.com/watch?v=gBTlIaf12-4</a:t>
            </a:r>
            <a:r>
              <a:rPr lang="en-US" sz="1200" dirty="0"/>
              <a:t>&gt;</a:t>
            </a:r>
            <a:r>
              <a:rPr lang="en-US" sz="1200" baseline="0" dirty="0"/>
              <a:t> </a:t>
            </a:r>
            <a:r>
              <a:rPr lang="en-US" baseline="0" dirty="0"/>
              <a:t>covers the time period from 8000 years ago up to current.  </a:t>
            </a:r>
          </a:p>
          <a:p>
            <a:endParaRPr lang="en-US" baseline="0" dirty="0"/>
          </a:p>
          <a:p>
            <a:r>
              <a:rPr lang="en-US" baseline="0" dirty="0"/>
              <a:t>Be prepared to pause the animation at 200 years ago to allow the students to focus on the more recent changes (150 years  approximately at 1:17 and 40 year 1:20 time periods).  There is an English language narration which you can use or mute as you see fit.</a:t>
            </a:r>
          </a:p>
          <a:p>
            <a:endParaRPr lang="en-US" baseline="0" dirty="0"/>
          </a:p>
          <a:p>
            <a:r>
              <a:rPr lang="en-US" dirty="0"/>
              <a:t>First</a:t>
            </a:r>
            <a:r>
              <a:rPr lang="en-US" baseline="0" dirty="0"/>
              <a:t> let’s look at the longest time scale:  how has forest cover changed over the past 8000 years- since humans began to practice agriculture.  </a:t>
            </a:r>
          </a:p>
          <a:p>
            <a:endParaRPr lang="en-US" baseline="0" dirty="0"/>
          </a:p>
          <a:p>
            <a:r>
              <a:rPr lang="en-US" baseline="0" dirty="0"/>
              <a:t>As you watch the video  you can see natural vegetation cover disappear as different cultures develop starting in the Fertile Crescent and China.  The final seconds of the video representing the last 150- 100 years show a much more dramatic and widespread change in vegetation cover</a:t>
            </a: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61</a:t>
            </a:fld>
            <a:endParaRPr lang="en-US"/>
          </a:p>
        </p:txBody>
      </p:sp>
    </p:spTree>
    <p:extLst>
      <p:ext uri="{BB962C8B-B14F-4D97-AF65-F5344CB8AC3E}">
        <p14:creationId xmlns:p14="http://schemas.microsoft.com/office/powerpoint/2010/main" val="19022324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MESSAGES: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The effect</a:t>
            </a:r>
            <a:r>
              <a:rPr lang="en-US" baseline="0" dirty="0">
                <a:solidFill>
                  <a:schemeClr val="bg1"/>
                </a:solidFill>
              </a:rPr>
              <a:t> of changing patterns in land cover change are reflected in measurements of C flux.  This graph shows the flux of C from land use change since 1860 roughly the period we refer to as the Industrial Age</a:t>
            </a:r>
            <a:endParaRPr lang="en-US" dirty="0">
              <a:solidFill>
                <a:schemeClr val="bg1"/>
              </a:solidFill>
            </a:endParaRPr>
          </a:p>
          <a:p>
            <a:endParaRPr lang="en-US" dirty="0">
              <a:solidFill>
                <a:schemeClr val="bg1"/>
              </a:solidFill>
            </a:endParaRPr>
          </a:p>
          <a:p>
            <a:r>
              <a:rPr lang="en-US" b="1" dirty="0">
                <a:solidFill>
                  <a:schemeClr val="bg1"/>
                </a:solidFill>
              </a:rPr>
              <a:t>Reference</a:t>
            </a:r>
            <a:r>
              <a:rPr lang="en-US" dirty="0">
                <a:solidFill>
                  <a:schemeClr val="bg1"/>
                </a:solidFill>
              </a:rPr>
              <a:t>:</a:t>
            </a:r>
          </a:p>
          <a:p>
            <a:r>
              <a:rPr lang="en-US" dirty="0">
                <a:solidFill>
                  <a:schemeClr val="bg1"/>
                </a:solidFill>
              </a:rPr>
              <a:t>Image: Houghton 2005 in </a:t>
            </a:r>
            <a:r>
              <a:rPr lang="en-US" dirty="0" err="1">
                <a:solidFill>
                  <a:schemeClr val="bg1"/>
                </a:solidFill>
              </a:rPr>
              <a:t>Moutinho</a:t>
            </a:r>
            <a:r>
              <a:rPr lang="en-US" dirty="0">
                <a:solidFill>
                  <a:schemeClr val="bg1"/>
                </a:solidFill>
              </a:rPr>
              <a:t> and </a:t>
            </a:r>
            <a:r>
              <a:rPr lang="en-US" dirty="0" err="1">
                <a:solidFill>
                  <a:schemeClr val="bg1"/>
                </a:solidFill>
              </a:rPr>
              <a:t>Schwarzmann</a:t>
            </a:r>
            <a:r>
              <a:rPr lang="en-US" dirty="0">
                <a:solidFill>
                  <a:schemeClr val="bg1"/>
                </a:solidFill>
              </a:rPr>
              <a:t>. Found at http://www.desdemonadespair.net/2009/11/graph-of-day-annual-carbon-flux-from.html</a:t>
            </a:r>
          </a:p>
        </p:txBody>
      </p:sp>
      <p:sp>
        <p:nvSpPr>
          <p:cNvPr id="4" name="Slide Number Placeholder 3"/>
          <p:cNvSpPr>
            <a:spLocks noGrp="1"/>
          </p:cNvSpPr>
          <p:nvPr>
            <p:ph type="sldNum" sz="quarter" idx="10"/>
          </p:nvPr>
        </p:nvSpPr>
        <p:spPr/>
        <p:txBody>
          <a:bodyPr/>
          <a:lstStyle/>
          <a:p>
            <a:fld id="{656939F8-6BFA-6E43-866A-34A0E524B2CF}" type="slidenum">
              <a:rPr lang="en-US" smtClean="0"/>
              <a:t>62</a:t>
            </a:fld>
            <a:endParaRPr lang="en-US"/>
          </a:p>
        </p:txBody>
      </p:sp>
    </p:spTree>
    <p:extLst>
      <p:ext uri="{BB962C8B-B14F-4D97-AF65-F5344CB8AC3E}">
        <p14:creationId xmlns:p14="http://schemas.microsoft.com/office/powerpoint/2010/main" val="745284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r>
              <a:rPr lang="en-US" dirty="0"/>
              <a:t>Today’s lecture focusses</a:t>
            </a:r>
            <a:r>
              <a:rPr lang="en-US" baseline="0" dirty="0"/>
              <a:t> on how land cover and land use affect climate and what drivers are affecting land cover and land use changes.  You can start by seeing what ideas the students have on how land use change affects climate</a:t>
            </a:r>
            <a:endParaRPr lang="en-US" dirty="0"/>
          </a:p>
          <a:p>
            <a:endParaRPr lang="en-US" dirty="0"/>
          </a:p>
          <a:p>
            <a:r>
              <a:rPr lang="en-US" b="1" i="0" dirty="0"/>
              <a:t>Photo</a:t>
            </a:r>
            <a:r>
              <a:rPr lang="en-US" b="1" i="0" baseline="0" dirty="0"/>
              <a:t> Source:</a:t>
            </a:r>
            <a:endParaRPr lang="en-US" b="1" i="0" dirty="0"/>
          </a:p>
          <a:p>
            <a:r>
              <a:rPr lang="en-US" b="0" i="0" dirty="0"/>
              <a:t>Photo courtesy</a:t>
            </a:r>
            <a:r>
              <a:rPr lang="en-US" b="0" i="0" baseline="0" dirty="0"/>
              <a:t> of Megan </a:t>
            </a:r>
            <a:r>
              <a:rPr lang="en-US" b="0" i="0" baseline="0" dirty="0" err="1"/>
              <a:t>McGroddy</a:t>
            </a:r>
            <a:endParaRPr lang="en-US" b="0" i="0" dirty="0"/>
          </a:p>
        </p:txBody>
      </p:sp>
      <p:sp>
        <p:nvSpPr>
          <p:cNvPr id="4" name="Slide Number Placeholder 3"/>
          <p:cNvSpPr>
            <a:spLocks noGrp="1"/>
          </p:cNvSpPr>
          <p:nvPr>
            <p:ph type="sldNum" sz="quarter" idx="10"/>
          </p:nvPr>
        </p:nvSpPr>
        <p:spPr/>
        <p:txBody>
          <a:bodyPr/>
          <a:lstStyle/>
          <a:p>
            <a:fld id="{CFC0BFBD-3EFA-4943-9035-EB69CB5A88B1}" type="slidenum">
              <a:rPr lang="en-US" smtClean="0"/>
              <a:t>9</a:t>
            </a:fld>
            <a:endParaRPr lang="en-US"/>
          </a:p>
        </p:txBody>
      </p:sp>
    </p:spTree>
    <p:extLst>
      <p:ext uri="{BB962C8B-B14F-4D97-AF65-F5344CB8AC3E}">
        <p14:creationId xmlns:p14="http://schemas.microsoft.com/office/powerpoint/2010/main" val="16598262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MESSAGES: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The pattern</a:t>
            </a:r>
            <a:r>
              <a:rPr lang="en-US" baseline="0" dirty="0">
                <a:solidFill>
                  <a:schemeClr val="bg1"/>
                </a:solidFill>
              </a:rPr>
              <a:t> in temperate regions has been a decline since the 1960s ( remember this is only C flux from land cover change not totals)</a:t>
            </a:r>
            <a:endParaRPr lang="en-US" dirty="0">
              <a:solidFill>
                <a:schemeClr val="bg1"/>
              </a:solidFill>
            </a:endParaRPr>
          </a:p>
          <a:p>
            <a:endParaRPr lang="en-US" dirty="0">
              <a:solidFill>
                <a:schemeClr val="bg1"/>
              </a:solidFill>
            </a:endParaRPr>
          </a:p>
          <a:p>
            <a:r>
              <a:rPr lang="en-US" b="1" dirty="0">
                <a:solidFill>
                  <a:schemeClr val="bg1"/>
                </a:solidFill>
              </a:rPr>
              <a:t>Reference:</a:t>
            </a:r>
          </a:p>
          <a:p>
            <a:r>
              <a:rPr lang="en-US" dirty="0">
                <a:solidFill>
                  <a:schemeClr val="bg1"/>
                </a:solidFill>
              </a:rPr>
              <a:t>Houghton 2005 in </a:t>
            </a:r>
            <a:r>
              <a:rPr lang="en-US" dirty="0" err="1">
                <a:solidFill>
                  <a:schemeClr val="bg1"/>
                </a:solidFill>
              </a:rPr>
              <a:t>Moutinho</a:t>
            </a:r>
            <a:r>
              <a:rPr lang="en-US" dirty="0">
                <a:solidFill>
                  <a:schemeClr val="bg1"/>
                </a:solidFill>
              </a:rPr>
              <a:t> and </a:t>
            </a:r>
            <a:r>
              <a:rPr lang="en-US" dirty="0" err="1">
                <a:solidFill>
                  <a:schemeClr val="bg1"/>
                </a:solidFill>
              </a:rPr>
              <a:t>Schwarzmann</a:t>
            </a:r>
            <a:r>
              <a:rPr lang="en-US" dirty="0">
                <a:solidFill>
                  <a:schemeClr val="bg1"/>
                </a:solidFill>
              </a:rPr>
              <a:t>. Found at http://www.desdemonadespair.net/2009/11/graph-of-day-annual-carbon-flux-from.html</a:t>
            </a: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656939F8-6BFA-6E43-866A-34A0E524B2CF}" type="slidenum">
              <a:rPr lang="en-US" smtClean="0"/>
              <a:t>63</a:t>
            </a:fld>
            <a:endParaRPr lang="en-US"/>
          </a:p>
        </p:txBody>
      </p:sp>
    </p:spTree>
    <p:extLst>
      <p:ext uri="{BB962C8B-B14F-4D97-AF65-F5344CB8AC3E}">
        <p14:creationId xmlns:p14="http://schemas.microsoft.com/office/powerpoint/2010/main" val="2166382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p>
          <a:p>
            <a:r>
              <a:rPr lang="en-US" dirty="0">
                <a:solidFill>
                  <a:schemeClr val="bg1"/>
                </a:solidFill>
              </a:rPr>
              <a:t>Tropical</a:t>
            </a:r>
            <a:r>
              <a:rPr lang="en-US" baseline="0" dirty="0">
                <a:solidFill>
                  <a:schemeClr val="bg1"/>
                </a:solidFill>
              </a:rPr>
              <a:t> regions in contrast saw a rapid rise in land cover associated C emissions starting in the 1960s and only slowing recently.</a:t>
            </a:r>
            <a:endParaRPr lang="en-US" dirty="0">
              <a:solidFill>
                <a:schemeClr val="bg1"/>
              </a:solidFill>
            </a:endParaRPr>
          </a:p>
          <a:p>
            <a:endParaRPr lang="en-US" dirty="0">
              <a:solidFill>
                <a:schemeClr val="bg1"/>
              </a:solidFill>
            </a:endParaRPr>
          </a:p>
          <a:p>
            <a:r>
              <a:rPr lang="en-US" b="1" dirty="0">
                <a:solidFill>
                  <a:schemeClr val="bg1"/>
                </a:solidFill>
              </a:rPr>
              <a:t>Reference</a:t>
            </a:r>
            <a:r>
              <a:rPr lang="en-US" dirty="0">
                <a:solidFill>
                  <a:schemeClr val="bg1"/>
                </a:solidFill>
              </a:rPr>
              <a:t>:</a:t>
            </a:r>
          </a:p>
          <a:p>
            <a:r>
              <a:rPr lang="en-US" dirty="0">
                <a:solidFill>
                  <a:schemeClr val="bg1"/>
                </a:solidFill>
              </a:rPr>
              <a:t>Houghton 2005 in </a:t>
            </a:r>
            <a:r>
              <a:rPr lang="en-US" dirty="0" err="1">
                <a:solidFill>
                  <a:schemeClr val="bg1"/>
                </a:solidFill>
              </a:rPr>
              <a:t>Moutinho</a:t>
            </a:r>
            <a:r>
              <a:rPr lang="en-US" dirty="0">
                <a:solidFill>
                  <a:schemeClr val="bg1"/>
                </a:solidFill>
              </a:rPr>
              <a:t> and </a:t>
            </a:r>
            <a:r>
              <a:rPr lang="en-US" dirty="0" err="1">
                <a:solidFill>
                  <a:schemeClr val="bg1"/>
                </a:solidFill>
              </a:rPr>
              <a:t>Schwarzmann</a:t>
            </a:r>
            <a:r>
              <a:rPr lang="en-US" dirty="0">
                <a:solidFill>
                  <a:schemeClr val="bg1"/>
                </a:solidFill>
              </a:rPr>
              <a:t>. Found at http://www.desdemonadespair.net/2009/11/graph-of-day-annual-carbon-flux-from.html</a:t>
            </a: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656939F8-6BFA-6E43-866A-34A0E524B2CF}" type="slidenum">
              <a:rPr lang="en-US" smtClean="0"/>
              <a:t>64</a:t>
            </a:fld>
            <a:endParaRPr lang="en-US"/>
          </a:p>
        </p:txBody>
      </p:sp>
    </p:spTree>
    <p:extLst>
      <p:ext uri="{BB962C8B-B14F-4D97-AF65-F5344CB8AC3E}">
        <p14:creationId xmlns:p14="http://schemas.microsoft.com/office/powerpoint/2010/main" val="17277744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b="1" dirty="0"/>
              <a:t>KEY MESSAGES:</a:t>
            </a:r>
          </a:p>
          <a:p>
            <a:pPr marL="0" marR="0" indent="0" algn="l" defTabSz="457200" rtl="0" eaLnBrk="1" fontAlgn="auto" latinLnBrk="0" hangingPunct="1">
              <a:lnSpc>
                <a:spcPct val="90000"/>
              </a:lnSpc>
              <a:spcBef>
                <a:spcPts val="0"/>
              </a:spcBef>
              <a:spcAft>
                <a:spcPts val="0"/>
              </a:spcAft>
              <a:buClrTx/>
              <a:buSzTx/>
              <a:buFontTx/>
              <a:buNone/>
              <a:tabLst/>
              <a:defRPr/>
            </a:pPr>
            <a:r>
              <a:rPr lang="en-AU" sz="1200" dirty="0">
                <a:latin typeface="Arial Narrow" charset="0"/>
                <a:cs typeface="ＭＳ Ｐゴシック" charset="0"/>
              </a:rPr>
              <a:t>This</a:t>
            </a:r>
            <a:r>
              <a:rPr lang="en-AU" sz="1200" baseline="0" dirty="0">
                <a:latin typeface="Arial Narrow" charset="0"/>
                <a:cs typeface="ＭＳ Ｐゴシック" charset="0"/>
              </a:rPr>
              <a:t> graph shows the patterns in CO2 emissions from land use change and industrial emissions for the last 50  years. </a:t>
            </a:r>
          </a:p>
          <a:p>
            <a:pPr marL="0" marR="0" indent="0" algn="l" defTabSz="457200" rtl="0" eaLnBrk="1" fontAlgn="auto" latinLnBrk="0" hangingPunct="1">
              <a:lnSpc>
                <a:spcPct val="90000"/>
              </a:lnSpc>
              <a:spcBef>
                <a:spcPts val="0"/>
              </a:spcBef>
              <a:spcAft>
                <a:spcPts val="0"/>
              </a:spcAft>
              <a:buClrTx/>
              <a:buSzTx/>
              <a:buFontTx/>
              <a:buNone/>
              <a:tabLst/>
              <a:defRPr/>
            </a:pPr>
            <a:endParaRPr lang="en-AU" sz="1200" baseline="0" dirty="0">
              <a:latin typeface="Arial Narrow" charset="0"/>
              <a:cs typeface="ＭＳ Ｐゴシック" charset="0"/>
            </a:endParaRPr>
          </a:p>
          <a:p>
            <a:pPr marL="0" marR="0" indent="0" algn="l" defTabSz="457200" rtl="0" eaLnBrk="1" fontAlgn="auto" latinLnBrk="0" hangingPunct="1">
              <a:lnSpc>
                <a:spcPct val="90000"/>
              </a:lnSpc>
              <a:spcBef>
                <a:spcPts val="0"/>
              </a:spcBef>
              <a:spcAft>
                <a:spcPts val="0"/>
              </a:spcAft>
              <a:buClrTx/>
              <a:buSzTx/>
              <a:buFontTx/>
              <a:buNone/>
              <a:tabLst/>
              <a:defRPr/>
            </a:pPr>
            <a:r>
              <a:rPr lang="en-AU" sz="1200" baseline="0" dirty="0">
                <a:latin typeface="Arial Narrow" charset="0"/>
                <a:cs typeface="ＭＳ Ｐゴシック" charset="0"/>
              </a:rPr>
              <a:t>While in the last graph we saw a shift in source from temperate to tropical areas as the major source of C from land use change we see here that globally the total emissions have declined slightly despite the increase in deforestation in tropical regions and as a percent of total C emissions land use has declined significantly due to the sharp increase in fossil fuel and cement emissions.</a:t>
            </a:r>
            <a:endParaRPr lang="en-AU" sz="1200" dirty="0">
              <a:latin typeface="Arial Narrow" charset="0"/>
              <a:cs typeface="ＭＳ Ｐゴシック" charset="0"/>
            </a:endParaRPr>
          </a:p>
          <a:p>
            <a:pPr>
              <a:lnSpc>
                <a:spcPct val="90000"/>
              </a:lnSpc>
            </a:pPr>
            <a:endParaRPr lang="en-GB" dirty="0">
              <a:solidFill>
                <a:srgbClr val="000000"/>
              </a:solidFill>
              <a:latin typeface="Arial Narrow" charset="0"/>
              <a:cs typeface="Arial Narrow" charset="0"/>
            </a:endParaRPr>
          </a:p>
          <a:p>
            <a:pPr>
              <a:lnSpc>
                <a:spcPct val="90000"/>
              </a:lnSpc>
            </a:pPr>
            <a:r>
              <a:rPr lang="en-GB" dirty="0">
                <a:solidFill>
                  <a:srgbClr val="000000"/>
                </a:solidFill>
                <a:latin typeface="Arial Narrow" charset="0"/>
                <a:cs typeface="Arial Narrow" charset="0"/>
              </a:rPr>
              <a:t>Total global emissions: 10.5 ± 0.7 </a:t>
            </a:r>
            <a:r>
              <a:rPr lang="en-GB" dirty="0" err="1">
                <a:solidFill>
                  <a:srgbClr val="000000"/>
                </a:solidFill>
                <a:latin typeface="Arial Narrow" charset="0"/>
                <a:cs typeface="Arial Narrow" charset="0"/>
              </a:rPr>
              <a:t>GtC</a:t>
            </a:r>
            <a:r>
              <a:rPr lang="en-GB" dirty="0">
                <a:solidFill>
                  <a:srgbClr val="000000"/>
                </a:solidFill>
                <a:latin typeface="Arial Narrow" charset="0"/>
                <a:cs typeface="Arial Narrow" charset="0"/>
              </a:rPr>
              <a:t> in 2012, 43% above 1990 emissions</a:t>
            </a:r>
          </a:p>
          <a:p>
            <a:pPr>
              <a:lnSpc>
                <a:spcPct val="90000"/>
              </a:lnSpc>
            </a:pPr>
            <a:r>
              <a:rPr lang="en-GB" dirty="0">
                <a:solidFill>
                  <a:srgbClr val="000000"/>
                </a:solidFill>
                <a:latin typeface="Arial Narrow" charset="0"/>
                <a:cs typeface="Arial Narrow" charset="0"/>
              </a:rPr>
              <a:t>Percentage attributed</a:t>
            </a:r>
            <a:r>
              <a:rPr lang="en-GB" baseline="0" dirty="0">
                <a:solidFill>
                  <a:srgbClr val="000000"/>
                </a:solidFill>
                <a:latin typeface="Arial Narrow" charset="0"/>
                <a:cs typeface="Arial Narrow" charset="0"/>
              </a:rPr>
              <a:t> to </a:t>
            </a:r>
            <a:r>
              <a:rPr lang="en-GB" dirty="0">
                <a:solidFill>
                  <a:srgbClr val="000000"/>
                </a:solidFill>
                <a:latin typeface="Arial Narrow" charset="0"/>
                <a:cs typeface="Arial Narrow" charset="0"/>
              </a:rPr>
              <a:t>land-use change: 38% in 1960, 17% in 1990, 8% in 2012 mostly from shifting</a:t>
            </a:r>
            <a:r>
              <a:rPr lang="en-GB" baseline="0" dirty="0">
                <a:solidFill>
                  <a:srgbClr val="000000"/>
                </a:solidFill>
                <a:latin typeface="Arial Narrow" charset="0"/>
                <a:cs typeface="Arial Narrow" charset="0"/>
              </a:rPr>
              <a:t> cultivation and burning in the tropics</a:t>
            </a:r>
            <a:endParaRPr lang="en-GB" dirty="0">
              <a:solidFill>
                <a:srgbClr val="000000"/>
              </a:solidFill>
              <a:latin typeface="Arial Narrow" charset="0"/>
              <a:cs typeface="Arial Narrow" charset="0"/>
            </a:endParaRPr>
          </a:p>
          <a:p>
            <a:endParaRPr lang="en-US" baseline="0"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Reference</a:t>
            </a:r>
            <a:r>
              <a:rPr lang="en-GB" sz="1200" b="1" dirty="0">
                <a:solidFill>
                  <a:srgbClr val="000000"/>
                </a:solidFill>
                <a:latin typeface="Arial Narrow" charset="0"/>
                <a:cs typeface="Arial Narrow"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a:latin typeface="Arial Narrow" charset="0"/>
                <a:cs typeface="Arial Narrow" charset="0"/>
                <a:hlinkClick r:id="rId3"/>
              </a:rPr>
              <a:t>Le </a:t>
            </a:r>
            <a:r>
              <a:rPr lang="en-AU" sz="1200" dirty="0" err="1">
                <a:latin typeface="Arial Narrow" charset="0"/>
                <a:cs typeface="Arial Narrow" charset="0"/>
                <a:hlinkClick r:id="rId3"/>
              </a:rPr>
              <a:t>Quéré</a:t>
            </a:r>
            <a:r>
              <a:rPr lang="en-AU" sz="1200" dirty="0">
                <a:latin typeface="Arial Narrow" charset="0"/>
                <a:cs typeface="Arial Narrow" charset="0"/>
                <a:hlinkClick r:id="rId3"/>
              </a:rPr>
              <a:t> et al 2013</a:t>
            </a:r>
            <a:r>
              <a:rPr lang="en-AU" sz="1200" dirty="0">
                <a:latin typeface="Arial Narrow" charset="0"/>
                <a:cs typeface="Arial Narrow" charset="0"/>
              </a:rPr>
              <a:t>; </a:t>
            </a:r>
            <a:r>
              <a:rPr lang="en-AU" sz="1200" dirty="0">
                <a:solidFill>
                  <a:srgbClr val="FF0000"/>
                </a:solidFill>
                <a:latin typeface="Arial Narrow" charset="0"/>
                <a:cs typeface="Arial Narrow" charset="0"/>
                <a:hlinkClick r:id="rId4"/>
              </a:rPr>
              <a:t>CDIAC Data</a:t>
            </a:r>
            <a:r>
              <a:rPr lang="en-US" sz="1200" dirty="0">
                <a:solidFill>
                  <a:srgbClr val="000000"/>
                </a:solidFill>
                <a:latin typeface="Arial Narrow" charset="0"/>
                <a:cs typeface="Arial Narrow" charset="0"/>
              </a:rPr>
              <a:t>; </a:t>
            </a:r>
            <a:r>
              <a:rPr lang="en-GB" sz="1200" dirty="0">
                <a:solidFill>
                  <a:srgbClr val="000000"/>
                </a:solidFill>
                <a:latin typeface="Arial Narrow" charset="0"/>
                <a:cs typeface="Arial Narrow" charset="0"/>
              </a:rPr>
              <a:t>Houghton &amp; Hackler (in review)</a:t>
            </a:r>
            <a:r>
              <a:rPr lang="en-AU" sz="1200" dirty="0">
                <a:latin typeface="Arial Narrow" charset="0"/>
                <a:cs typeface="ＭＳ Ｐゴシック" charset="0"/>
              </a:rPr>
              <a:t>;</a:t>
            </a:r>
            <a:r>
              <a:rPr lang="en-US" sz="1200" dirty="0">
                <a:solidFill>
                  <a:srgbClr val="000000"/>
                </a:solidFill>
                <a:latin typeface="Arial Narrow" charset="0"/>
                <a:cs typeface="ＭＳ Ｐゴシック" charset="0"/>
              </a:rPr>
              <a:t> </a:t>
            </a:r>
            <a:r>
              <a:rPr lang="en-AU" sz="1200" dirty="0">
                <a:latin typeface="Arial Narrow" charset="0"/>
                <a:cs typeface="ＭＳ Ｐゴシック" charset="0"/>
              </a:rPr>
              <a:t>Global Carbon Project 2013.</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dirty="0">
              <a:latin typeface="Arial Narrow"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a:latin typeface="Arial Narrow" charset="0"/>
                <a:cs typeface="ＭＳ Ｐゴシック" charset="0"/>
              </a:rPr>
              <a:t>Image Source: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a:latin typeface="Arial Narrow" charset="0"/>
                <a:cs typeface="ＭＳ Ｐゴシック" charset="0"/>
              </a:rPr>
              <a:t>http://</a:t>
            </a:r>
            <a:r>
              <a:rPr lang="en-AU" sz="1200" dirty="0" err="1">
                <a:latin typeface="Arial Narrow" charset="0"/>
                <a:cs typeface="ＭＳ Ｐゴシック" charset="0"/>
              </a:rPr>
              <a:t>www.globalcarbonproject.org</a:t>
            </a:r>
            <a:r>
              <a:rPr lang="en-AU" sz="1200" dirty="0">
                <a:latin typeface="Arial Narrow" charset="0"/>
                <a:cs typeface="ＭＳ Ｐゴシック" charset="0"/>
              </a:rPr>
              <a:t>/</a:t>
            </a:r>
            <a:r>
              <a:rPr lang="en-AU" sz="1200" dirty="0" err="1">
                <a:latin typeface="Arial Narrow" charset="0"/>
                <a:cs typeface="ＭＳ Ｐゴシック" charset="0"/>
              </a:rPr>
              <a:t>carbonbudget</a:t>
            </a:r>
            <a:r>
              <a:rPr lang="en-AU" sz="1200" dirty="0">
                <a:latin typeface="Arial Narrow" charset="0"/>
                <a:cs typeface="ＭＳ Ｐゴシック" charset="0"/>
              </a:rPr>
              <a:t>/14/files/GCP_budget_2014_lowres_v1.02.pdf</a:t>
            </a:r>
          </a:p>
        </p:txBody>
      </p:sp>
      <p:sp>
        <p:nvSpPr>
          <p:cNvPr id="4" name="Slide Number Placeholder 3"/>
          <p:cNvSpPr>
            <a:spLocks noGrp="1"/>
          </p:cNvSpPr>
          <p:nvPr>
            <p:ph type="sldNum" sz="quarter" idx="10"/>
          </p:nvPr>
        </p:nvSpPr>
        <p:spPr/>
        <p:txBody>
          <a:bodyPr/>
          <a:lstStyle/>
          <a:p>
            <a:fld id="{656939F8-6BFA-6E43-866A-34A0E524B2CF}" type="slidenum">
              <a:rPr lang="en-US" smtClean="0"/>
              <a:t>65</a:t>
            </a:fld>
            <a:endParaRPr lang="en-US"/>
          </a:p>
        </p:txBody>
      </p:sp>
    </p:spTree>
    <p:extLst>
      <p:ext uri="{BB962C8B-B14F-4D97-AF65-F5344CB8AC3E}">
        <p14:creationId xmlns:p14="http://schemas.microsoft.com/office/powerpoint/2010/main" val="10243896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p>
          <a:p>
            <a:r>
              <a:rPr lang="en-US" dirty="0"/>
              <a:t>This website has a great option that</a:t>
            </a:r>
            <a:r>
              <a:rPr lang="en-US" baseline="0" dirty="0"/>
              <a:t> can be done as homework or a classroom activity.</a:t>
            </a:r>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66</a:t>
            </a:fld>
            <a:endParaRPr lang="en-US"/>
          </a:p>
        </p:txBody>
      </p:sp>
    </p:spTree>
    <p:extLst>
      <p:ext uri="{BB962C8B-B14F-4D97-AF65-F5344CB8AC3E}">
        <p14:creationId xmlns:p14="http://schemas.microsoft.com/office/powerpoint/2010/main" val="37312809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67</a:t>
            </a:fld>
            <a:endParaRPr lang="en-US"/>
          </a:p>
        </p:txBody>
      </p:sp>
    </p:spTree>
    <p:extLst>
      <p:ext uri="{BB962C8B-B14F-4D97-AF65-F5344CB8AC3E}">
        <p14:creationId xmlns:p14="http://schemas.microsoft.com/office/powerpoint/2010/main" val="36116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endParaRPr lang="en-US" b="1" dirty="0"/>
          </a:p>
          <a:p>
            <a:r>
              <a:rPr lang="en-US" b="1" dirty="0"/>
              <a:t>Reminder</a:t>
            </a:r>
            <a:r>
              <a:rPr lang="en-US" b="1" baseline="0" dirty="0"/>
              <a:t> of previous lecture</a:t>
            </a:r>
            <a:r>
              <a:rPr lang="en-US" baseline="0" dirty="0"/>
              <a:t>: </a:t>
            </a:r>
            <a:r>
              <a:rPr lang="en-US" dirty="0"/>
              <a:t>The last lecture</a:t>
            </a:r>
            <a:r>
              <a:rPr lang="en-US" baseline="0" dirty="0"/>
              <a:t> covered the first four topics listed.  </a:t>
            </a:r>
          </a:p>
          <a:p>
            <a:endParaRPr lang="en-US" baseline="0" dirty="0"/>
          </a:p>
          <a:p>
            <a:r>
              <a:rPr lang="en-US" b="1" dirty="0"/>
              <a:t>Today</a:t>
            </a:r>
            <a:r>
              <a:rPr lang="en-US" b="1" baseline="0" dirty="0"/>
              <a:t>’s lecture: </a:t>
            </a:r>
            <a:r>
              <a:rPr lang="en-US" dirty="0"/>
              <a:t>Today’s lecture is going to focus on how forests affect climate, what factors control</a:t>
            </a:r>
            <a:r>
              <a:rPr lang="en-US" baseline="0" dirty="0"/>
              <a:t> the amount and location of forests and how forest cover has changed over time</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Photo</a:t>
            </a:r>
            <a:r>
              <a:rPr lang="en-US" b="1" i="0" baseline="0" dirty="0"/>
              <a:t> Source:</a:t>
            </a:r>
            <a:endParaRPr lang="en-US" b="1" i="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Photo courtesy of Deborah</a:t>
            </a:r>
            <a:r>
              <a:rPr lang="en-US" baseline="0" dirty="0"/>
              <a:t> Lawrence</a:t>
            </a:r>
            <a:endParaRPr lang="en-US" dirty="0"/>
          </a:p>
          <a:p>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10</a:t>
            </a:fld>
            <a:endParaRPr lang="en-US"/>
          </a:p>
        </p:txBody>
      </p:sp>
    </p:spTree>
    <p:extLst>
      <p:ext uri="{BB962C8B-B14F-4D97-AF65-F5344CB8AC3E}">
        <p14:creationId xmlns:p14="http://schemas.microsoft.com/office/powerpoint/2010/main" val="1229713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KEY MESSAGES:</a:t>
            </a:r>
            <a:r>
              <a:rPr lang="en-US" sz="1200" b="1" kern="1200" baseline="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Last time we talked about</a:t>
            </a:r>
            <a:r>
              <a:rPr lang="en-US" sz="1200" kern="1200" baseline="0" dirty="0">
                <a:solidFill>
                  <a:schemeClr val="tx1"/>
                </a:solidFill>
                <a:effectLst/>
                <a:latin typeface="+mn-lt"/>
                <a:ea typeface="+mn-ea"/>
                <a:cs typeface="+mn-cs"/>
              </a:rPr>
              <a:t> the 4 most important factors controlling climate on the scale of decades to centuries: solar radiation, atmospheric aerosols, albedo and atmospheric GHG concentrations primarily CO2.</a:t>
            </a:r>
            <a:endParaRPr lang="en-US" dirty="0">
              <a:effectLst/>
            </a:endParaRPr>
          </a:p>
          <a:p>
            <a:endParaRPr lang="en-US" dirty="0"/>
          </a:p>
          <a:p>
            <a:r>
              <a:rPr lang="en-US" b="1" dirty="0"/>
              <a:t>Image</a:t>
            </a:r>
            <a:r>
              <a:rPr lang="en-US" b="1" baseline="0" dirty="0"/>
              <a:t> Source:</a:t>
            </a:r>
            <a:endParaRPr lang="en-US" b="1"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of graphic of greenhouse effect: Michael Mann and Lee </a:t>
            </a:r>
            <a:r>
              <a:rPr lang="en-US" dirty="0" err="1"/>
              <a:t>Kump</a:t>
            </a:r>
            <a:r>
              <a:rPr lang="en-US" dirty="0"/>
              <a:t>. 2007</a:t>
            </a:r>
            <a:r>
              <a:rPr lang="en-US" baseline="0" dirty="0"/>
              <a:t>. Dire Predictions: Understanding Global Warming – The Illustrated Guide to the Findings of the IPCC. DK Publishing, New York.</a:t>
            </a:r>
            <a:r>
              <a:rPr lang="en-US" dirty="0"/>
              <a:t> See p. 23.</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of volcano</a:t>
            </a:r>
            <a:r>
              <a:rPr lang="en-US" baseline="0" dirty="0"/>
              <a:t> image: </a:t>
            </a:r>
            <a:r>
              <a:rPr lang="en-US" dirty="0"/>
              <a:t>http://geology.com/volcanoes/santa-maria/el-caliente-eruption.jpg</a:t>
            </a:r>
            <a:endParaRPr lang="en-US" baseline="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Source of albedo image: </a:t>
            </a:r>
            <a:r>
              <a:rPr lang="en-US" sz="1200" kern="1200" dirty="0">
                <a:solidFill>
                  <a:schemeClr val="tx1"/>
                </a:solidFill>
                <a:effectLst/>
                <a:latin typeface="+mn-lt"/>
                <a:ea typeface="+mn-ea"/>
                <a:cs typeface="+mn-cs"/>
              </a:rPr>
              <a:t>NASA's Aqua satellite shows the state of Arctic sea ice on September 10 2008 Photo: REUTERS.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(Likely</a:t>
            </a:r>
            <a:r>
              <a:rPr lang="en-US" sz="1200" kern="1200" baseline="0" dirty="0">
                <a:solidFill>
                  <a:schemeClr val="tx1"/>
                </a:solidFill>
                <a:effectLst/>
                <a:latin typeface="+mn-lt"/>
                <a:ea typeface="+mn-ea"/>
                <a:cs typeface="+mn-cs"/>
              </a:rPr>
              <a:t> shown in many newspapers, due to the Reuters source, this link is but one of many: http://</a:t>
            </a:r>
            <a:r>
              <a:rPr lang="en-US" sz="1200" kern="1200" baseline="0" dirty="0" err="1">
                <a:solidFill>
                  <a:schemeClr val="tx1"/>
                </a:solidFill>
                <a:effectLst/>
                <a:latin typeface="+mn-lt"/>
                <a:ea typeface="+mn-ea"/>
                <a:cs typeface="+mn-cs"/>
              </a:rPr>
              <a:t>i.telegraph.co.uk</a:t>
            </a:r>
            <a:r>
              <a:rPr lang="en-US" sz="1200" kern="1200" baseline="0" dirty="0">
                <a:solidFill>
                  <a:schemeClr val="tx1"/>
                </a:solidFill>
                <a:effectLst/>
                <a:latin typeface="+mn-lt"/>
                <a:ea typeface="+mn-ea"/>
                <a:cs typeface="+mn-cs"/>
              </a:rPr>
              <a:t>/multimedia/archive/01439/NASA_arcticSea_1439012c.jpg)</a:t>
            </a:r>
          </a:p>
          <a:p>
            <a:endParaRPr lang="en-US" dirty="0"/>
          </a:p>
          <a:p>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11</a:t>
            </a:fld>
            <a:endParaRPr lang="en-US"/>
          </a:p>
        </p:txBody>
      </p:sp>
    </p:spTree>
    <p:extLst>
      <p:ext uri="{BB962C8B-B14F-4D97-AF65-F5344CB8AC3E}">
        <p14:creationId xmlns:p14="http://schemas.microsoft.com/office/powerpoint/2010/main" val="742786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KEY MESSAGES</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as we discussed all of these except solar radiation are influenced</a:t>
            </a:r>
            <a:r>
              <a:rPr lang="en-US" sz="1200" kern="1200" baseline="0" dirty="0">
                <a:solidFill>
                  <a:schemeClr val="tx1"/>
                </a:solidFill>
                <a:effectLst/>
                <a:latin typeface="+mn-lt"/>
                <a:ea typeface="+mn-ea"/>
                <a:cs typeface="+mn-cs"/>
              </a:rPr>
              <a:t> by the amount of forest cover.</a:t>
            </a:r>
            <a:endParaRPr lang="en-US" dirty="0">
              <a:effectLst/>
            </a:endParaRPr>
          </a:p>
          <a:p>
            <a:endParaRPr lang="en-US" dirty="0"/>
          </a:p>
          <a:p>
            <a:r>
              <a:rPr lang="en-US" b="0" dirty="0"/>
              <a:t>Notes:</a:t>
            </a:r>
            <a:r>
              <a:rPr lang="en-US" dirty="0"/>
              <a:t> </a:t>
            </a:r>
          </a:p>
          <a:p>
            <a:r>
              <a:rPr lang="en-US" dirty="0"/>
              <a:t>If</a:t>
            </a:r>
            <a:r>
              <a:rPr lang="en-US" baseline="0" dirty="0"/>
              <a:t> students ask how </a:t>
            </a:r>
            <a:r>
              <a:rPr lang="en-US" baseline="0" dirty="0" err="1"/>
              <a:t>areosols</a:t>
            </a:r>
            <a:r>
              <a:rPr lang="en-US" baseline="0" dirty="0"/>
              <a:t> are affected by forest cover, skip ahead 2 slides or make it a classroom discussion. Forests affect aerosols primarily via fires. So, the image of a volcano here is used mainly to be consistent with previous materials the students would have seen.</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Image Source: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Greenhouse</a:t>
            </a:r>
            <a:r>
              <a:rPr lang="en-US" baseline="0" dirty="0"/>
              <a:t> Effect</a:t>
            </a:r>
            <a:r>
              <a:rPr lang="en-US" dirty="0"/>
              <a:t>: Michael Mann and Lee </a:t>
            </a:r>
            <a:r>
              <a:rPr lang="en-US" dirty="0" err="1"/>
              <a:t>Kump</a:t>
            </a:r>
            <a:r>
              <a:rPr lang="en-US" dirty="0"/>
              <a:t>. 2007</a:t>
            </a:r>
            <a:r>
              <a:rPr lang="en-US" baseline="0" dirty="0"/>
              <a:t>. Dire Predictions: Understanding Global Warming – The Illustrated Guide to the Findings of the IPCC. DK Publishing, New York.</a:t>
            </a:r>
            <a:r>
              <a:rPr lang="en-US" dirty="0"/>
              <a:t> See p. 23.</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of volcano</a:t>
            </a:r>
            <a:r>
              <a:rPr lang="en-US" baseline="0" dirty="0"/>
              <a:t> image: </a:t>
            </a:r>
            <a:r>
              <a:rPr lang="en-US" dirty="0"/>
              <a:t>http://geology.com/volcanoes/santa-maria/el-caliente-eruption.jpg</a:t>
            </a:r>
            <a:endParaRPr lang="en-US" baseline="0" dirty="0"/>
          </a:p>
          <a:p>
            <a:pPr marL="171450" indent="-171450">
              <a:buFont typeface="Arial" panose="020B0604020202020204" pitchFamily="34" charset="0"/>
              <a:buChar char="•"/>
            </a:pPr>
            <a:r>
              <a:rPr lang="en-US" baseline="0" dirty="0"/>
              <a:t>Source of albedo image: </a:t>
            </a:r>
            <a:r>
              <a:rPr lang="en-US" sz="1200" kern="1200" dirty="0">
                <a:solidFill>
                  <a:schemeClr val="tx1"/>
                </a:solidFill>
                <a:effectLst/>
                <a:latin typeface="+mn-lt"/>
                <a:ea typeface="+mn-ea"/>
                <a:cs typeface="+mn-cs"/>
              </a:rPr>
              <a:t>NASA's Aqua satellite shows the state of Arctic sea ice on September 10 2008 Photo: REUTERS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56939F8-6BFA-6E43-866A-34A0E524B2CF}" type="slidenum">
              <a:rPr lang="en-US" smtClean="0"/>
              <a:t>12</a:t>
            </a:fld>
            <a:endParaRPr lang="en-US"/>
          </a:p>
        </p:txBody>
      </p:sp>
    </p:spTree>
    <p:extLst>
      <p:ext uri="{BB962C8B-B14F-4D97-AF65-F5344CB8AC3E}">
        <p14:creationId xmlns:p14="http://schemas.microsoft.com/office/powerpoint/2010/main" val="3602684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5531" y="1263997"/>
            <a:ext cx="11754678"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85531" y="4055170"/>
            <a:ext cx="11754678"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C93E3405-DA97-4B1A-ABA4-DAAD55BE279D}"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1669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amp;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778AD399-7B6C-43CD-BC09-2188D991CC8E}"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05174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aphic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F7168FB3-01B5-4A81-9ED7-E58E0E31EA72}"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82956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CEEB532D-36D6-44C7-84B0-82D6B672F27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188138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White_graph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AD109C82-50F3-469A-B754-EBED598355C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853196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DD82E17A-A670-47E5-9E27-17E307DD842A}"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3719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FAC13DC-4AEB-4C3A-A2B1-423559E0879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454222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xercise_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9E4FBAF2-E96E-4E3F-AE02-9E379DF67BE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3018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ercise_2field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9779E47A-C799-4F2D-83E6-23340E759294}"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759112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kehome Mess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CF509BC-38FE-4456-AB2E-633B7089FBD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515369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kehome Message_2field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3DF27384-0D48-4B7E-8BE1-2DD5D2CFA440}"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70732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dule Title &amp; Top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6016" y="1822930"/>
            <a:ext cx="11953461" cy="1909903"/>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i="0" baseline="0">
                <a:solidFill>
                  <a:schemeClr val="bg1"/>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06017" y="3922643"/>
            <a:ext cx="11953461" cy="2054087"/>
          </a:xfrm>
        </p:spPr>
        <p:txBody>
          <a:bodyPr anchor="ctr">
            <a:normAutofit/>
          </a:bodyPr>
          <a:lstStyle>
            <a:lvl1pPr marL="0" indent="0" algn="ctr">
              <a:lnSpc>
                <a:spcPct val="150000"/>
              </a:lnSpc>
              <a:buNone/>
              <a:defRPr sz="4400" b="1" i="0"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p>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92B61794-0936-4D5D-BA63-CF59DFCBD0DE}"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2779442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2EB6B89F-A49C-483F-AFB9-F8CAC7D5C1E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136211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urther Reading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ED74A6AC-9048-49F7-ADB0-12BC67758D9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77780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BBD12841-EF40-4803-9220-D61412D8DE67}"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10"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Tree>
    <p:extLst>
      <p:ext uri="{BB962C8B-B14F-4D97-AF65-F5344CB8AC3E}">
        <p14:creationId xmlns:p14="http://schemas.microsoft.com/office/powerpoint/2010/main" val="42204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ut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C8BBF02E-EBF9-4126-AC83-F0053A6A4FF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869608" y="2889000"/>
            <a:ext cx="6858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874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Regul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2557E4B9-8BB9-4795-8B44-9D57D0A33F6D}"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064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13A5AF9F-44D9-4F06-9BB5-9FB60A44658A}"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9496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0B8EE310-4EEC-4695-92A9-EB04F16801BA}"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51718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on_title_box">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3" y="0"/>
            <a:ext cx="12192000" cy="6858000"/>
          </a:xfrm>
          <a:prstGeom prst="rect">
            <a:avLst/>
          </a:prstGeom>
        </p:spPr>
      </p:pic>
      <p:sp>
        <p:nvSpPr>
          <p:cNvPr id="3" name="Text Placeholder 2"/>
          <p:cNvSpPr>
            <a:spLocks noGrp="1"/>
          </p:cNvSpPr>
          <p:nvPr>
            <p:ph type="body" idx="1"/>
          </p:nvPr>
        </p:nvSpPr>
        <p:spPr>
          <a:xfrm>
            <a:off x="463825" y="1535113"/>
            <a:ext cx="5386917"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4" name="Content Placeholder 3"/>
          <p:cNvSpPr>
            <a:spLocks noGrp="1"/>
          </p:cNvSpPr>
          <p:nvPr>
            <p:ph sz="half" idx="2"/>
          </p:nvPr>
        </p:nvSpPr>
        <p:spPr>
          <a:xfrm>
            <a:off x="463825" y="2174875"/>
            <a:ext cx="5386917"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914400" indent="0">
              <a:lnSpc>
                <a:spcPct val="110000"/>
              </a:lnSpc>
              <a:spcBef>
                <a:spcPts val="300"/>
              </a:spcBef>
              <a:spcAft>
                <a:spcPts val="300"/>
              </a:spcAft>
              <a:buFont typeface="Wingdings" charset="2"/>
              <a:buNone/>
              <a:defRPr sz="1800"/>
            </a:lvl3pPr>
            <a:lvl4pPr marL="1371600" indent="0">
              <a:lnSpc>
                <a:spcPct val="110000"/>
              </a:lnSpc>
              <a:spcBef>
                <a:spcPts val="300"/>
              </a:spcBef>
              <a:spcAft>
                <a:spcPts val="300"/>
              </a:spcAft>
              <a:buFont typeface="Wingdings" charset="2"/>
              <a:buNone/>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4"/>
          <p:cNvSpPr>
            <a:spLocks noGrp="1"/>
          </p:cNvSpPr>
          <p:nvPr>
            <p:ph type="body" sz="quarter" idx="3"/>
          </p:nvPr>
        </p:nvSpPr>
        <p:spPr>
          <a:xfrm>
            <a:off x="6445160" y="1535113"/>
            <a:ext cx="5389033"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6" name="Content Placeholder 5"/>
          <p:cNvSpPr>
            <a:spLocks noGrp="1"/>
          </p:cNvSpPr>
          <p:nvPr>
            <p:ph sz="quarter" idx="4"/>
          </p:nvPr>
        </p:nvSpPr>
        <p:spPr>
          <a:xfrm>
            <a:off x="6445160" y="2174875"/>
            <a:ext cx="5389033"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1143000" indent="-228600">
              <a:lnSpc>
                <a:spcPct val="110000"/>
              </a:lnSpc>
              <a:spcBef>
                <a:spcPts val="300"/>
              </a:spcBef>
              <a:spcAft>
                <a:spcPts val="300"/>
              </a:spcAft>
              <a:buFont typeface="Wingdings" charset="2"/>
              <a:buChar char="§"/>
              <a:defRPr sz="1800"/>
            </a:lvl3pPr>
            <a:lvl4pPr marL="1600200" indent="-228600">
              <a:lnSpc>
                <a:spcPct val="110000"/>
              </a:lnSpc>
              <a:spcBef>
                <a:spcPts val="300"/>
              </a:spcBef>
              <a:spcAft>
                <a:spcPts val="300"/>
              </a:spcAft>
              <a:buFont typeface="Wingdings" charset="2"/>
              <a:buChar char="§"/>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7" name="Date Placeholder 6"/>
          <p:cNvSpPr>
            <a:spLocks noGrp="1"/>
          </p:cNvSpPr>
          <p:nvPr>
            <p:ph type="dt" sz="half" idx="10"/>
          </p:nvPr>
        </p:nvSpPr>
        <p:spPr/>
        <p:txBody>
          <a:bodyPr/>
          <a:lstStyle/>
          <a:p>
            <a:fld id="{6DA10FE5-D447-4804-8D0C-E4B6429C54E6}" type="datetime1">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17112-0BBC-CD41-90CF-8B6E80C642C3}" type="slidenum">
              <a:rPr lang="en-US" smtClean="0"/>
              <a:t>‹#›</a:t>
            </a:fld>
            <a:endParaRPr lang="en-US"/>
          </a:p>
        </p:txBody>
      </p:sp>
      <p:sp>
        <p:nvSpPr>
          <p:cNvPr id="12"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9741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D449E3CF-D30F-4D7D-B9BB-D0DFF9FF30EF}"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28306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0B8EE310-4EEC-4695-92A9-EB04F16801BA}"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1567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E68E3-C7C9-47C4-9680-DDBD151E9519}" type="datetime1">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4D1-FDD9-4227-AB8F-CBC9F09C9B0C}" type="slidenum">
              <a:rPr lang="en-US" smtClean="0"/>
              <a:t>‹#›</a:t>
            </a:fld>
            <a:endParaRPr lang="en-US"/>
          </a:p>
        </p:txBody>
      </p:sp>
    </p:spTree>
    <p:extLst>
      <p:ext uri="{BB962C8B-B14F-4D97-AF65-F5344CB8AC3E}">
        <p14:creationId xmlns:p14="http://schemas.microsoft.com/office/powerpoint/2010/main" val="122075051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85" r:id="rId4"/>
    <p:sldLayoutId id="2147483725" r:id="rId5"/>
    <p:sldLayoutId id="2147483652" r:id="rId6"/>
    <p:sldLayoutId id="2147483721" r:id="rId7"/>
    <p:sldLayoutId id="2147483695" r:id="rId8"/>
    <p:sldLayoutId id="2147483727" r:id="rId9"/>
    <p:sldLayoutId id="2147483654" r:id="rId10"/>
    <p:sldLayoutId id="2147483696" r:id="rId11"/>
    <p:sldLayoutId id="2147483691" r:id="rId12"/>
    <p:sldLayoutId id="2147483722" r:id="rId13"/>
    <p:sldLayoutId id="2147483697" r:id="rId14"/>
    <p:sldLayoutId id="2147483665" r:id="rId15"/>
    <p:sldLayoutId id="2147483724" r:id="rId16"/>
    <p:sldLayoutId id="2147483708" r:id="rId17"/>
    <p:sldLayoutId id="2147483666" r:id="rId18"/>
    <p:sldLayoutId id="2147483709" r:id="rId19"/>
    <p:sldLayoutId id="2147483667" r:id="rId20"/>
    <p:sldLayoutId id="2147483692" r:id="rId21"/>
    <p:sldLayoutId id="2147483663" r:id="rId2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7.jpeg"/><Relationship Id="rId5" Type="http://schemas.microsoft.com/office/2007/relationships/hdphoto" Target="../media/hdphoto2.wdp"/><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6.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2.png"/><Relationship Id="rId5" Type="http://schemas.microsoft.com/office/2007/relationships/hdphoto" Target="../media/hdphoto3.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epa.gov/climatestudents/basics/today/carbon-dioxide.htm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SXHDwdd7Tf8"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0.jpeg"/><Relationship Id="rId7" Type="http://schemas.openxmlformats.org/officeDocument/2006/relationships/image" Target="../media/image32.png"/><Relationship Id="rId12" Type="http://schemas.microsoft.com/office/2007/relationships/hdphoto" Target="../media/hdphoto8.wdp"/><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microsoft.com/office/2007/relationships/hdphoto" Target="../media/hdphoto5.wdp"/><Relationship Id="rId11" Type="http://schemas.openxmlformats.org/officeDocument/2006/relationships/image" Target="../media/image34.jpeg"/><Relationship Id="rId5" Type="http://schemas.openxmlformats.org/officeDocument/2006/relationships/image" Target="../media/image31.jpe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6.jpeg"/><Relationship Id="rId4" Type="http://schemas.openxmlformats.org/officeDocument/2006/relationships/image" Target="../media/image11.jpeg"/></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10.xml"/><Relationship Id="rId5" Type="http://schemas.microsoft.com/office/2007/relationships/hdphoto" Target="../media/hdphoto2.wdp"/><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10.xml"/><Relationship Id="rId5" Type="http://schemas.microsoft.com/office/2007/relationships/hdphoto" Target="../media/hdphoto2.wdp"/><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10.xml"/><Relationship Id="rId5" Type="http://schemas.microsoft.com/office/2007/relationships/hdphoto" Target="../media/hdphoto2.wdp"/><Relationship Id="rId4" Type="http://schemas.openxmlformats.org/officeDocument/2006/relationships/image" Target="../media/image16.jpeg"/></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6.jpeg"/><Relationship Id="rId4" Type="http://schemas.openxmlformats.org/officeDocument/2006/relationships/image" Target="../media/image11.jpeg"/></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6.jpeg"/><Relationship Id="rId4" Type="http://schemas.openxmlformats.org/officeDocument/2006/relationships/image" Target="../media/image11.jpe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6.jpeg"/><Relationship Id="rId4" Type="http://schemas.openxmlformats.org/officeDocument/2006/relationships/image" Target="../media/image11.jpeg"/></Relationships>
</file>

<file path=ppt/slides/_rels/slide5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9.jpeg"/><Relationship Id="rId7"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6.jpeg"/><Relationship Id="rId4" Type="http://schemas.openxmlformats.org/officeDocument/2006/relationships/image" Target="../media/image11.jpeg"/></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5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9.jpeg"/><Relationship Id="rId7"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6.jpeg"/><Relationship Id="rId4" Type="http://schemas.openxmlformats.org/officeDocument/2006/relationships/image" Target="../media/image11.jpeg"/></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epa.gov/climatestudents/basics/today/carbon-dioxide.html"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10.xml"/><Relationship Id="rId5" Type="http://schemas.openxmlformats.org/officeDocument/2006/relationships/image" Target="../media/image45.png"/><Relationship Id="rId4" Type="http://schemas.openxmlformats.org/officeDocument/2006/relationships/image" Target="../media/image44.jpeg"/></Relationships>
</file>

<file path=ppt/slides/_rels/slide66.xml.rels><?xml version="1.0" encoding="UTF-8" standalone="yes"?>
<Relationships xmlns="http://schemas.openxmlformats.org/package/2006/relationships"><Relationship Id="rId3" Type="http://schemas.openxmlformats.org/officeDocument/2006/relationships/hyperlink" Target="http://www.challenger.org/blog/sciencechallenges/cc-earth-4-u-online-interactives/" TargetMode="External"/><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hyperlink" Target="http://www.winrock.org/" TargetMode="Externa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Bangladesh Climate-Resilient Ecosystem Curriculum (BACUM)</a:t>
            </a:r>
            <a:endParaRPr lang="en-US" dirty="0"/>
          </a:p>
        </p:txBody>
      </p:sp>
      <p:sp>
        <p:nvSpPr>
          <p:cNvPr id="3" name="Subtitle 2"/>
          <p:cNvSpPr>
            <a:spLocks noGrp="1"/>
          </p:cNvSpPr>
          <p:nvPr>
            <p:ph type="subTitle" idx="1"/>
          </p:nvPr>
        </p:nvSpPr>
        <p:spPr>
          <a:xfrm>
            <a:off x="185530" y="3790122"/>
            <a:ext cx="12006470" cy="1444484"/>
          </a:xfrm>
        </p:spPr>
        <p:txBody>
          <a:bodyPr>
            <a:normAutofit/>
          </a:bodyPr>
          <a:lstStyle/>
          <a:p>
            <a:r>
              <a:rPr lang="de-DE" sz="4000" dirty="0"/>
              <a:t>Module 3: Forest Carbon Measurement and Monitoring</a:t>
            </a:r>
            <a:endParaRPr lang="en-US" sz="4000" dirty="0"/>
          </a:p>
        </p:txBody>
      </p:sp>
    </p:spTree>
    <p:extLst>
      <p:ext uri="{BB962C8B-B14F-4D97-AF65-F5344CB8AC3E}">
        <p14:creationId xmlns:p14="http://schemas.microsoft.com/office/powerpoint/2010/main" val="373111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4-01JPG.JPG                                                   000055E5Macintosh HD                   ABA78158:"/>
          <p:cNvPicPr>
            <a:picLocks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68016" y="1103051"/>
            <a:ext cx="9144000" cy="5754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p:txBody>
          <a:bodyPr>
            <a:noAutofit/>
          </a:bodyPr>
          <a:lstStyle/>
          <a:p>
            <a:r>
              <a:rPr lang="en-US" sz="2700" dirty="0"/>
              <a:t>Today – </a:t>
            </a:r>
            <a:br>
              <a:rPr lang="en-US" sz="2700" dirty="0"/>
            </a:br>
            <a:r>
              <a:rPr lang="en-US" sz="2700" dirty="0"/>
              <a:t>Relating Tropical Forests and Climate Change</a:t>
            </a:r>
          </a:p>
        </p:txBody>
      </p:sp>
      <p:sp>
        <p:nvSpPr>
          <p:cNvPr id="6" name="Content Placeholder 5"/>
          <p:cNvSpPr>
            <a:spLocks noGrp="1"/>
          </p:cNvSpPr>
          <p:nvPr>
            <p:ph idx="4294967295"/>
          </p:nvPr>
        </p:nvSpPr>
        <p:spPr>
          <a:xfrm>
            <a:off x="1623526" y="1804856"/>
            <a:ext cx="9591869" cy="4351338"/>
          </a:xfrm>
        </p:spPr>
        <p:txBody>
          <a:bodyPr>
            <a:normAutofit/>
          </a:bodyPr>
          <a:lstStyle/>
          <a:p>
            <a:r>
              <a:rPr lang="en-US" dirty="0">
                <a:solidFill>
                  <a:schemeClr val="bg1"/>
                </a:solidFill>
              </a:rPr>
              <a:t>What is climate?</a:t>
            </a:r>
          </a:p>
          <a:p>
            <a:r>
              <a:rPr lang="en-US" dirty="0">
                <a:solidFill>
                  <a:schemeClr val="bg1"/>
                </a:solidFill>
              </a:rPr>
              <a:t>What controls climate?</a:t>
            </a:r>
          </a:p>
          <a:p>
            <a:r>
              <a:rPr lang="en-US" dirty="0">
                <a:solidFill>
                  <a:schemeClr val="bg1"/>
                </a:solidFill>
              </a:rPr>
              <a:t>How has climate changed?</a:t>
            </a:r>
          </a:p>
          <a:p>
            <a:r>
              <a:rPr lang="en-US" dirty="0">
                <a:solidFill>
                  <a:schemeClr val="bg1"/>
                </a:solidFill>
              </a:rPr>
              <a:t>Why has climate changed?</a:t>
            </a:r>
          </a:p>
          <a:p>
            <a:endParaRPr lang="en-US" dirty="0">
              <a:solidFill>
                <a:schemeClr val="bg1"/>
              </a:solidFill>
            </a:endParaRPr>
          </a:p>
          <a:p>
            <a:r>
              <a:rPr lang="en-US" dirty="0">
                <a:solidFill>
                  <a:schemeClr val="bg1"/>
                </a:solidFill>
              </a:rPr>
              <a:t>How do forests affect climate?</a:t>
            </a:r>
          </a:p>
          <a:p>
            <a:r>
              <a:rPr lang="en-US" dirty="0">
                <a:solidFill>
                  <a:schemeClr val="bg1"/>
                </a:solidFill>
              </a:rPr>
              <a:t>What controls forest cover?</a:t>
            </a:r>
          </a:p>
          <a:p>
            <a:r>
              <a:rPr lang="en-US" dirty="0">
                <a:solidFill>
                  <a:schemeClr val="bg1"/>
                </a:solidFill>
              </a:rPr>
              <a:t>How has forest cover changed?</a:t>
            </a:r>
          </a:p>
          <a:p>
            <a:endParaRPr lang="en-US" dirty="0">
              <a:solidFill>
                <a:schemeClr val="bg1"/>
              </a:solidFill>
            </a:endParaRPr>
          </a:p>
        </p:txBody>
      </p:sp>
    </p:spTree>
    <p:extLst>
      <p:ext uri="{BB962C8B-B14F-4D97-AF65-F5344CB8AC3E}">
        <p14:creationId xmlns:p14="http://schemas.microsoft.com/office/powerpoint/2010/main" val="1126062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Drivers of Climate</a:t>
            </a:r>
          </a:p>
        </p:txBody>
      </p:sp>
      <p:sp>
        <p:nvSpPr>
          <p:cNvPr id="13" name="TextBox 12"/>
          <p:cNvSpPr txBox="1"/>
          <p:nvPr/>
        </p:nvSpPr>
        <p:spPr>
          <a:xfrm>
            <a:off x="6660876" y="4175062"/>
            <a:ext cx="3668455" cy="307777"/>
          </a:xfrm>
          <a:prstGeom prst="rect">
            <a:avLst/>
          </a:prstGeom>
          <a:noFill/>
        </p:spPr>
        <p:txBody>
          <a:bodyPr wrap="square" rtlCol="0">
            <a:spAutoFit/>
          </a:bodyPr>
          <a:lstStyle/>
          <a:p>
            <a:r>
              <a:rPr lang="en-US" sz="1400" dirty="0">
                <a:solidFill>
                  <a:schemeClr val="bg1"/>
                </a:solidFill>
              </a:rPr>
              <a:t>       1700              1800              1900              2000</a:t>
            </a:r>
          </a:p>
        </p:txBody>
      </p:sp>
      <p:grpSp>
        <p:nvGrpSpPr>
          <p:cNvPr id="32" name="Group 31"/>
          <p:cNvGrpSpPr/>
          <p:nvPr/>
        </p:nvGrpSpPr>
        <p:grpSpPr>
          <a:xfrm>
            <a:off x="2008442" y="618420"/>
            <a:ext cx="1295640" cy="2104828"/>
            <a:chOff x="457200" y="-246745"/>
            <a:chExt cx="3352800" cy="6080278"/>
          </a:xfrm>
        </p:grpSpPr>
        <p:sp>
          <p:nvSpPr>
            <p:cNvPr id="11" name="Line 11"/>
            <p:cNvSpPr>
              <a:spLocks noChangeShapeType="1"/>
            </p:cNvSpPr>
            <p:nvPr/>
          </p:nvSpPr>
          <p:spPr bwMode="auto">
            <a:xfrm>
              <a:off x="1143000" y="3868661"/>
              <a:ext cx="304800" cy="1964872"/>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Oval 4"/>
            <p:cNvSpPr>
              <a:spLocks noChangeArrowheads="1"/>
            </p:cNvSpPr>
            <p:nvPr/>
          </p:nvSpPr>
          <p:spPr bwMode="auto">
            <a:xfrm flipH="1">
              <a:off x="457200" y="1963661"/>
              <a:ext cx="1676400" cy="1676400"/>
            </a:xfrm>
            <a:prstGeom prst="ellipse">
              <a:avLst/>
            </a:prstGeom>
            <a:solidFill>
              <a:srgbClr val="FFFF00"/>
            </a:solidFill>
            <a:ln w="9525">
              <a:solidFill>
                <a:srgbClr val="FFFF00"/>
              </a:solidFill>
              <a:round/>
              <a:headEnd/>
              <a:tailEnd/>
            </a:ln>
            <a:effectLst/>
            <a:extLst/>
          </p:spPr>
          <p:txBody>
            <a:bodyPr wrap="none" anchor="ctr"/>
            <a:lstStyle/>
            <a:p>
              <a:pPr>
                <a:defRPr/>
              </a:pPr>
              <a:endParaRPr lang="en-US"/>
            </a:p>
          </p:txBody>
        </p:sp>
        <p:sp>
          <p:nvSpPr>
            <p:cNvPr id="7" name="Line 6"/>
            <p:cNvSpPr>
              <a:spLocks noChangeShapeType="1"/>
            </p:cNvSpPr>
            <p:nvPr/>
          </p:nvSpPr>
          <p:spPr bwMode="auto">
            <a:xfrm>
              <a:off x="2209800" y="3335261"/>
              <a:ext cx="1371600" cy="9906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 name="Line 8"/>
            <p:cNvSpPr>
              <a:spLocks noChangeShapeType="1"/>
            </p:cNvSpPr>
            <p:nvPr/>
          </p:nvSpPr>
          <p:spPr bwMode="auto">
            <a:xfrm>
              <a:off x="2362200" y="3106661"/>
              <a:ext cx="1447800" cy="6096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Line 9"/>
            <p:cNvSpPr>
              <a:spLocks noChangeShapeType="1"/>
            </p:cNvSpPr>
            <p:nvPr/>
          </p:nvSpPr>
          <p:spPr bwMode="auto">
            <a:xfrm>
              <a:off x="1752599" y="3716260"/>
              <a:ext cx="1007533" cy="1541539"/>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 name="Line 10"/>
            <p:cNvSpPr>
              <a:spLocks noChangeShapeType="1"/>
            </p:cNvSpPr>
            <p:nvPr/>
          </p:nvSpPr>
          <p:spPr bwMode="auto">
            <a:xfrm>
              <a:off x="1447800" y="3868661"/>
              <a:ext cx="762000" cy="17526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Line 12"/>
            <p:cNvSpPr>
              <a:spLocks noChangeShapeType="1"/>
            </p:cNvSpPr>
            <p:nvPr/>
          </p:nvSpPr>
          <p:spPr bwMode="auto">
            <a:xfrm>
              <a:off x="2057400" y="3606195"/>
              <a:ext cx="1092200" cy="12192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Line 15"/>
            <p:cNvSpPr>
              <a:spLocks noChangeShapeType="1"/>
            </p:cNvSpPr>
            <p:nvPr/>
          </p:nvSpPr>
          <p:spPr bwMode="auto">
            <a:xfrm flipH="1">
              <a:off x="457200" y="3792461"/>
              <a:ext cx="304800" cy="18288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 name="Line 8"/>
            <p:cNvSpPr>
              <a:spLocks noChangeShapeType="1"/>
            </p:cNvSpPr>
            <p:nvPr/>
          </p:nvSpPr>
          <p:spPr bwMode="auto">
            <a:xfrm flipH="1">
              <a:off x="2438400" y="2751674"/>
              <a:ext cx="1371600" cy="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0" name="Oval 4"/>
            <p:cNvSpPr>
              <a:spLocks noChangeArrowheads="1"/>
            </p:cNvSpPr>
            <p:nvPr/>
          </p:nvSpPr>
          <p:spPr bwMode="auto">
            <a:xfrm flipH="1" flipV="1">
              <a:off x="457200" y="1946727"/>
              <a:ext cx="1676400" cy="1676400"/>
            </a:xfrm>
            <a:prstGeom prst="ellipse">
              <a:avLst/>
            </a:prstGeom>
            <a:solidFill>
              <a:srgbClr val="FFFF00"/>
            </a:solidFill>
            <a:ln w="9525">
              <a:solidFill>
                <a:srgbClr val="FFFF00"/>
              </a:solidFill>
              <a:round/>
              <a:headEnd/>
              <a:tailEnd/>
            </a:ln>
            <a:effectLst/>
            <a:extLst/>
          </p:spPr>
          <p:txBody>
            <a:bodyPr wrap="none" anchor="ctr"/>
            <a:lstStyle/>
            <a:p>
              <a:pPr>
                <a:defRPr/>
              </a:pPr>
              <a:endParaRPr lang="en-US"/>
            </a:p>
          </p:txBody>
        </p:sp>
        <p:sp>
          <p:nvSpPr>
            <p:cNvPr id="21" name="Line 6"/>
            <p:cNvSpPr>
              <a:spLocks noChangeShapeType="1"/>
            </p:cNvSpPr>
            <p:nvPr/>
          </p:nvSpPr>
          <p:spPr bwMode="auto">
            <a:xfrm flipV="1">
              <a:off x="2209800" y="1260927"/>
              <a:ext cx="1371600" cy="9906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2" name="Line 8"/>
            <p:cNvSpPr>
              <a:spLocks noChangeShapeType="1"/>
            </p:cNvSpPr>
            <p:nvPr/>
          </p:nvSpPr>
          <p:spPr bwMode="auto">
            <a:xfrm flipV="1">
              <a:off x="2362200" y="1870527"/>
              <a:ext cx="1447800" cy="6096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3" name="Line 9"/>
            <p:cNvSpPr>
              <a:spLocks noChangeShapeType="1"/>
            </p:cNvSpPr>
            <p:nvPr/>
          </p:nvSpPr>
          <p:spPr bwMode="auto">
            <a:xfrm flipV="1">
              <a:off x="1752599" y="328989"/>
              <a:ext cx="1007533" cy="1541539"/>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4" name="Line 10"/>
            <p:cNvSpPr>
              <a:spLocks noChangeShapeType="1"/>
            </p:cNvSpPr>
            <p:nvPr/>
          </p:nvSpPr>
          <p:spPr bwMode="auto">
            <a:xfrm flipV="1">
              <a:off x="1447800" y="-34473"/>
              <a:ext cx="762000" cy="17526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 name="Line 11"/>
            <p:cNvSpPr>
              <a:spLocks noChangeShapeType="1"/>
            </p:cNvSpPr>
            <p:nvPr/>
          </p:nvSpPr>
          <p:spPr bwMode="auto">
            <a:xfrm flipV="1">
              <a:off x="1143000" y="-246745"/>
              <a:ext cx="304800" cy="1964872"/>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 name="Line 12"/>
            <p:cNvSpPr>
              <a:spLocks noChangeShapeType="1"/>
            </p:cNvSpPr>
            <p:nvPr/>
          </p:nvSpPr>
          <p:spPr bwMode="auto">
            <a:xfrm flipV="1">
              <a:off x="2057400" y="761393"/>
              <a:ext cx="1092200" cy="12192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9" name="Line 15"/>
            <p:cNvSpPr>
              <a:spLocks noChangeShapeType="1"/>
            </p:cNvSpPr>
            <p:nvPr/>
          </p:nvSpPr>
          <p:spPr bwMode="auto">
            <a:xfrm flipH="1" flipV="1">
              <a:off x="457200" y="-34473"/>
              <a:ext cx="304800" cy="18288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grpSp>
        <p:nvGrpSpPr>
          <p:cNvPr id="34" name="Group 33"/>
          <p:cNvGrpSpPr/>
          <p:nvPr/>
        </p:nvGrpSpPr>
        <p:grpSpPr>
          <a:xfrm>
            <a:off x="7095069" y="4057039"/>
            <a:ext cx="2639509" cy="1514539"/>
            <a:chOff x="1896533" y="1964266"/>
            <a:chExt cx="1678178" cy="745165"/>
          </a:xfrm>
        </p:grpSpPr>
        <p:pic>
          <p:nvPicPr>
            <p:cNvPr id="27" name="Picture 26" descr="img018.jpg"/>
            <p:cNvPicPr>
              <a:picLocks noChangeAspect="1"/>
            </p:cNvPicPr>
            <p:nvPr/>
          </p:nvPicPr>
          <p:blipFill rotWithShape="1">
            <a:blip r:embed="rId3" cstate="email">
              <a:extLst>
                <a:ext uri="{28A0092B-C50C-407E-A947-70E740481C1C}">
                  <a14:useLocalDpi xmlns:a14="http://schemas.microsoft.com/office/drawing/2010/main" val="0"/>
                </a:ext>
              </a:extLst>
            </a:blip>
            <a:srcRect l="40552" t="45432" b="7893"/>
            <a:stretch/>
          </p:blipFill>
          <p:spPr>
            <a:xfrm>
              <a:off x="1896533" y="1964266"/>
              <a:ext cx="1678178" cy="745165"/>
            </a:xfrm>
            <a:prstGeom prst="rect">
              <a:avLst/>
            </a:prstGeom>
          </p:spPr>
        </p:pic>
        <p:sp>
          <p:nvSpPr>
            <p:cNvPr id="19" name="Rectangle 18"/>
            <p:cNvSpPr/>
            <p:nvPr/>
          </p:nvSpPr>
          <p:spPr>
            <a:xfrm>
              <a:off x="2154919" y="2176178"/>
              <a:ext cx="413290" cy="196857"/>
            </a:xfrm>
            <a:prstGeom prst="rect">
              <a:avLst/>
            </a:prstGeom>
            <a:solidFill>
              <a:schemeClr val="bg1"/>
            </a:solidFill>
          </p:spPr>
          <p:txBody>
            <a:bodyPr wrap="square">
              <a:spAutoFit/>
            </a:bodyPr>
            <a:lstStyle/>
            <a:p>
              <a:pPr algn="r"/>
              <a:r>
                <a:rPr lang="en-US" sz="2000" dirty="0"/>
                <a:t>CO</a:t>
              </a:r>
              <a:r>
                <a:rPr lang="en-US" sz="2000" baseline="-25000" dirty="0"/>
                <a:t>2</a:t>
              </a:r>
            </a:p>
          </p:txBody>
        </p:sp>
      </p:grpSp>
      <p:grpSp>
        <p:nvGrpSpPr>
          <p:cNvPr id="14" name="Group 13"/>
          <p:cNvGrpSpPr/>
          <p:nvPr/>
        </p:nvGrpSpPr>
        <p:grpSpPr>
          <a:xfrm>
            <a:off x="2827867" y="3534674"/>
            <a:ext cx="2434530" cy="2188793"/>
            <a:chOff x="123376" y="1557872"/>
            <a:chExt cx="5921823" cy="4914702"/>
          </a:xfrm>
        </p:grpSpPr>
        <p:pic>
          <p:nvPicPr>
            <p:cNvPr id="28" name="Picture 27" descr="artic sea ice, land, ocean albedo.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3376" y="2748221"/>
              <a:ext cx="5921823" cy="3724353"/>
            </a:xfrm>
            <a:prstGeom prst="rect">
              <a:avLst/>
            </a:prstGeom>
          </p:spPr>
        </p:pic>
        <p:cxnSp>
          <p:nvCxnSpPr>
            <p:cNvPr id="40" name="Straight Arrow Connector 39"/>
            <p:cNvCxnSpPr/>
            <p:nvPr/>
          </p:nvCxnSpPr>
          <p:spPr>
            <a:xfrm>
              <a:off x="3165165" y="1557872"/>
              <a:ext cx="0" cy="1447793"/>
            </a:xfrm>
            <a:prstGeom prst="straightConnector1">
              <a:avLst/>
            </a:prstGeom>
            <a:ln w="762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3505530" y="1557872"/>
              <a:ext cx="1" cy="1401266"/>
            </a:xfrm>
            <a:prstGeom prst="straightConnector1">
              <a:avLst/>
            </a:prstGeom>
            <a:ln w="254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1981201" y="2723249"/>
            <a:ext cx="3411200" cy="523220"/>
          </a:xfrm>
          <a:prstGeom prst="rect">
            <a:avLst/>
          </a:prstGeom>
          <a:noFill/>
        </p:spPr>
        <p:txBody>
          <a:bodyPr wrap="square" rtlCol="0">
            <a:spAutoFit/>
          </a:bodyPr>
          <a:lstStyle/>
          <a:p>
            <a:r>
              <a:rPr lang="en-US" sz="2800" dirty="0"/>
              <a:t>Solar radiation</a:t>
            </a:r>
          </a:p>
        </p:txBody>
      </p:sp>
      <p:sp>
        <p:nvSpPr>
          <p:cNvPr id="39" name="TextBox 38"/>
          <p:cNvSpPr txBox="1"/>
          <p:nvPr/>
        </p:nvSpPr>
        <p:spPr>
          <a:xfrm>
            <a:off x="5454266" y="3350009"/>
            <a:ext cx="5047702" cy="523220"/>
          </a:xfrm>
          <a:prstGeom prst="rect">
            <a:avLst/>
          </a:prstGeom>
          <a:noFill/>
        </p:spPr>
        <p:txBody>
          <a:bodyPr wrap="square" rtlCol="0">
            <a:spAutoFit/>
          </a:bodyPr>
          <a:lstStyle/>
          <a:p>
            <a:r>
              <a:rPr lang="en-US" sz="2800" dirty="0"/>
              <a:t>Volcanoes and aerosols</a:t>
            </a:r>
          </a:p>
        </p:txBody>
      </p:sp>
      <p:sp>
        <p:nvSpPr>
          <p:cNvPr id="41" name="TextBox 40"/>
          <p:cNvSpPr txBox="1"/>
          <p:nvPr/>
        </p:nvSpPr>
        <p:spPr>
          <a:xfrm>
            <a:off x="3422613" y="5985489"/>
            <a:ext cx="3411200" cy="523220"/>
          </a:xfrm>
          <a:prstGeom prst="rect">
            <a:avLst/>
          </a:prstGeom>
          <a:noFill/>
        </p:spPr>
        <p:txBody>
          <a:bodyPr wrap="square" rtlCol="0">
            <a:spAutoFit/>
          </a:bodyPr>
          <a:lstStyle/>
          <a:p>
            <a:r>
              <a:rPr lang="en-US" sz="2800" dirty="0"/>
              <a:t>Albedo</a:t>
            </a:r>
          </a:p>
        </p:txBody>
      </p:sp>
      <p:sp>
        <p:nvSpPr>
          <p:cNvPr id="43" name="TextBox 42"/>
          <p:cNvSpPr txBox="1"/>
          <p:nvPr/>
        </p:nvSpPr>
        <p:spPr>
          <a:xfrm>
            <a:off x="6799600" y="5723467"/>
            <a:ext cx="3411200" cy="954107"/>
          </a:xfrm>
          <a:prstGeom prst="rect">
            <a:avLst/>
          </a:prstGeom>
          <a:noFill/>
        </p:spPr>
        <p:txBody>
          <a:bodyPr wrap="square" rtlCol="0">
            <a:spAutoFit/>
          </a:bodyPr>
          <a:lstStyle/>
          <a:p>
            <a:r>
              <a:rPr lang="en-US" sz="2800" dirty="0"/>
              <a:t>CO</a:t>
            </a:r>
            <a:r>
              <a:rPr lang="en-US" sz="2800" baseline="-25000" dirty="0"/>
              <a:t>2</a:t>
            </a:r>
            <a:r>
              <a:rPr lang="en-US" sz="2800" dirty="0"/>
              <a:t> and other greenhouse gases</a:t>
            </a:r>
          </a:p>
        </p:txBody>
      </p:sp>
      <p:pic>
        <p:nvPicPr>
          <p:cNvPr id="35" name="Picture 2" descr="http://geology.com/volcanoes/santa-maria/el-caliente-eruption-l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818" y="1359165"/>
            <a:ext cx="2680311" cy="20102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1195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6831754" y="3928274"/>
            <a:ext cx="2824851" cy="1795193"/>
            <a:chOff x="1896533" y="1964266"/>
            <a:chExt cx="1678178" cy="745165"/>
          </a:xfrm>
        </p:grpSpPr>
        <p:pic>
          <p:nvPicPr>
            <p:cNvPr id="27" name="Picture 26" descr="img018.jpg"/>
            <p:cNvPicPr>
              <a:picLocks noChangeAspect="1"/>
            </p:cNvPicPr>
            <p:nvPr/>
          </p:nvPicPr>
          <p:blipFill rotWithShape="1">
            <a:blip r:embed="rId3" cstate="email">
              <a:extLst>
                <a:ext uri="{28A0092B-C50C-407E-A947-70E740481C1C}">
                  <a14:useLocalDpi xmlns:a14="http://schemas.microsoft.com/office/drawing/2010/main" val="0"/>
                </a:ext>
              </a:extLst>
            </a:blip>
            <a:srcRect l="40552" t="45432" b="7893"/>
            <a:stretch/>
          </p:blipFill>
          <p:spPr>
            <a:xfrm>
              <a:off x="1896533" y="1964266"/>
              <a:ext cx="1678178" cy="745165"/>
            </a:xfrm>
            <a:prstGeom prst="rect">
              <a:avLst/>
            </a:prstGeom>
          </p:spPr>
        </p:pic>
        <p:sp>
          <p:nvSpPr>
            <p:cNvPr id="19" name="Rectangle 18"/>
            <p:cNvSpPr/>
            <p:nvPr/>
          </p:nvSpPr>
          <p:spPr>
            <a:xfrm>
              <a:off x="2154919" y="2176178"/>
              <a:ext cx="413290" cy="166081"/>
            </a:xfrm>
            <a:prstGeom prst="rect">
              <a:avLst/>
            </a:prstGeom>
            <a:solidFill>
              <a:schemeClr val="bg1"/>
            </a:solidFill>
          </p:spPr>
          <p:txBody>
            <a:bodyPr wrap="square">
              <a:spAutoFit/>
            </a:bodyPr>
            <a:lstStyle/>
            <a:p>
              <a:pPr algn="r"/>
              <a:r>
                <a:rPr lang="en-US" sz="2000" dirty="0"/>
                <a:t>CO</a:t>
              </a:r>
              <a:r>
                <a:rPr lang="en-US" sz="2000" baseline="-25000" dirty="0"/>
                <a:t>2</a:t>
              </a:r>
            </a:p>
          </p:txBody>
        </p:sp>
      </p:grpSp>
      <p:pic>
        <p:nvPicPr>
          <p:cNvPr id="28" name="Picture 27" descr="artic sea ice, land, ocean albedo.png"/>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27475" y="3928274"/>
            <a:ext cx="2634923" cy="1795193"/>
          </a:xfrm>
          <a:prstGeom prst="rect">
            <a:avLst/>
          </a:prstGeom>
        </p:spPr>
      </p:pic>
      <p:cxnSp>
        <p:nvCxnSpPr>
          <p:cNvPr id="40" name="Straight Arrow Connector 39"/>
          <p:cNvCxnSpPr/>
          <p:nvPr/>
        </p:nvCxnSpPr>
        <p:spPr>
          <a:xfrm>
            <a:off x="3145458" y="4057038"/>
            <a:ext cx="0" cy="644784"/>
          </a:xfrm>
          <a:prstGeom prst="straightConnector1">
            <a:avLst/>
          </a:prstGeom>
          <a:ln w="762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3285386" y="4057038"/>
            <a:ext cx="0" cy="624062"/>
          </a:xfrm>
          <a:prstGeom prst="straightConnector1">
            <a:avLst/>
          </a:prstGeom>
          <a:ln w="254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827748" y="3350010"/>
            <a:ext cx="2828856" cy="461665"/>
          </a:xfrm>
          <a:prstGeom prst="rect">
            <a:avLst/>
          </a:prstGeom>
          <a:noFill/>
        </p:spPr>
        <p:txBody>
          <a:bodyPr wrap="square" rtlCol="0">
            <a:spAutoFit/>
          </a:bodyPr>
          <a:lstStyle/>
          <a:p>
            <a:pPr algn="ctr"/>
            <a:r>
              <a:rPr lang="en-US" sz="2400" dirty="0"/>
              <a:t>Aerosols</a:t>
            </a:r>
          </a:p>
        </p:txBody>
      </p:sp>
      <p:sp>
        <p:nvSpPr>
          <p:cNvPr id="41" name="TextBox 40"/>
          <p:cNvSpPr txBox="1"/>
          <p:nvPr/>
        </p:nvSpPr>
        <p:spPr>
          <a:xfrm>
            <a:off x="2827867" y="5974458"/>
            <a:ext cx="2434530" cy="461665"/>
          </a:xfrm>
          <a:prstGeom prst="rect">
            <a:avLst/>
          </a:prstGeom>
          <a:noFill/>
        </p:spPr>
        <p:txBody>
          <a:bodyPr wrap="square" rtlCol="0">
            <a:spAutoFit/>
          </a:bodyPr>
          <a:lstStyle/>
          <a:p>
            <a:pPr algn="ctr"/>
            <a:r>
              <a:rPr lang="en-US" sz="2400" dirty="0"/>
              <a:t>Albedo</a:t>
            </a:r>
          </a:p>
        </p:txBody>
      </p:sp>
      <p:sp>
        <p:nvSpPr>
          <p:cNvPr id="43" name="TextBox 42"/>
          <p:cNvSpPr txBox="1"/>
          <p:nvPr/>
        </p:nvSpPr>
        <p:spPr>
          <a:xfrm>
            <a:off x="7095069" y="5723467"/>
            <a:ext cx="2639509" cy="830997"/>
          </a:xfrm>
          <a:prstGeom prst="rect">
            <a:avLst/>
          </a:prstGeom>
          <a:noFill/>
        </p:spPr>
        <p:txBody>
          <a:bodyPr wrap="square" rtlCol="0">
            <a:spAutoFit/>
          </a:bodyPr>
          <a:lstStyle/>
          <a:p>
            <a:r>
              <a:rPr lang="en-US" sz="2400" dirty="0"/>
              <a:t>CO</a:t>
            </a:r>
            <a:r>
              <a:rPr lang="en-US" sz="2400" baseline="-25000" dirty="0"/>
              <a:t>2</a:t>
            </a:r>
            <a:r>
              <a:rPr lang="en-US" sz="2400" dirty="0"/>
              <a:t> and other greenhouse gases</a:t>
            </a:r>
          </a:p>
        </p:txBody>
      </p:sp>
      <p:sp>
        <p:nvSpPr>
          <p:cNvPr id="35" name="Title 1"/>
          <p:cNvSpPr txBox="1">
            <a:spLocks/>
          </p:cNvSpPr>
          <p:nvPr/>
        </p:nvSpPr>
        <p:spPr>
          <a:xfrm>
            <a:off x="2878649" y="225198"/>
            <a:ext cx="8229600" cy="1571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4" name="TextBox 3"/>
          <p:cNvSpPr txBox="1"/>
          <p:nvPr/>
        </p:nvSpPr>
        <p:spPr>
          <a:xfrm>
            <a:off x="2627474" y="2000864"/>
            <a:ext cx="3466574" cy="1292662"/>
          </a:xfrm>
          <a:prstGeom prst="rect">
            <a:avLst/>
          </a:prstGeom>
          <a:noFill/>
        </p:spPr>
        <p:txBody>
          <a:bodyPr wrap="square" rtlCol="0">
            <a:spAutoFit/>
          </a:bodyPr>
          <a:lstStyle/>
          <a:p>
            <a:r>
              <a:rPr lang="en-US" sz="2600" dirty="0"/>
              <a:t>And some of those factors are influenced </a:t>
            </a:r>
          </a:p>
          <a:p>
            <a:r>
              <a:rPr lang="en-US" sz="2600" dirty="0"/>
              <a:t>by forest cover</a:t>
            </a:r>
          </a:p>
        </p:txBody>
      </p:sp>
      <p:sp>
        <p:nvSpPr>
          <p:cNvPr id="2" name="Title 1"/>
          <p:cNvSpPr>
            <a:spLocks noGrp="1"/>
          </p:cNvSpPr>
          <p:nvPr>
            <p:ph type="title"/>
          </p:nvPr>
        </p:nvSpPr>
        <p:spPr>
          <a:noFill/>
        </p:spPr>
        <p:txBody>
          <a:bodyPr/>
          <a:lstStyle/>
          <a:p>
            <a:r>
              <a:rPr lang="en-US" dirty="0"/>
              <a:t>Drivers of Climate</a:t>
            </a:r>
          </a:p>
        </p:txBody>
      </p:sp>
      <p:pic>
        <p:nvPicPr>
          <p:cNvPr id="15" name="Picture 2" descr="http://geology.com/volcanoes/santa-maria/el-caliente-eruption-l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1754" y="1409052"/>
            <a:ext cx="2512633" cy="1884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24785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4-01JPG.JPG                                                   000055E5Macintosh HD                   ABA78158:"/>
          <p:cNvPicPr>
            <a:picLocks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524000" y="1103052"/>
            <a:ext cx="9144000" cy="5754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p:txBody>
          <a:bodyPr>
            <a:noAutofit/>
          </a:bodyPr>
          <a:lstStyle/>
          <a:p>
            <a:r>
              <a:rPr lang="en-US" dirty="0"/>
              <a:t>Drivers of Climate</a:t>
            </a:r>
          </a:p>
        </p:txBody>
      </p:sp>
      <p:sp>
        <p:nvSpPr>
          <p:cNvPr id="6" name="Content Placeholder 5"/>
          <p:cNvSpPr>
            <a:spLocks noGrp="1"/>
          </p:cNvSpPr>
          <p:nvPr>
            <p:ph idx="4294967295"/>
          </p:nvPr>
        </p:nvSpPr>
        <p:spPr>
          <a:xfrm>
            <a:off x="1735494" y="1768799"/>
            <a:ext cx="8229600" cy="1450975"/>
          </a:xfrm>
        </p:spPr>
        <p:txBody>
          <a:bodyPr>
            <a:normAutofit fontScale="40000" lnSpcReduction="20000"/>
          </a:bodyPr>
          <a:lstStyle/>
          <a:p>
            <a:pPr marL="0" indent="0" algn="r">
              <a:buNone/>
            </a:pPr>
            <a:endParaRPr lang="en-US" dirty="0">
              <a:solidFill>
                <a:schemeClr val="bg1"/>
              </a:solidFill>
            </a:endParaRPr>
          </a:p>
          <a:p>
            <a:pPr marL="0" indent="0" algn="r">
              <a:buNone/>
            </a:pPr>
            <a:r>
              <a:rPr lang="en-US" sz="11100" dirty="0">
                <a:solidFill>
                  <a:schemeClr val="bg1"/>
                </a:solidFill>
              </a:rPr>
              <a:t>We will analyze how forests affect each of these climate factors</a:t>
            </a:r>
          </a:p>
        </p:txBody>
      </p:sp>
      <p:sp>
        <p:nvSpPr>
          <p:cNvPr id="8" name="Content Placeholder 5"/>
          <p:cNvSpPr txBox="1">
            <a:spLocks/>
          </p:cNvSpPr>
          <p:nvPr/>
        </p:nvSpPr>
        <p:spPr>
          <a:xfrm>
            <a:off x="2133600" y="4597737"/>
            <a:ext cx="8229600" cy="1451792"/>
          </a:xfrm>
          <a:prstGeom prst="rect">
            <a:avLst/>
          </a:prstGeom>
        </p:spPr>
        <p:txBody>
          <a:bodyPr vert="horz" lIns="91440" tIns="45720" rIns="91440" bIns="45720" rtlCol="0">
            <a:normAutofit/>
          </a:bodyPr>
          <a:lstStyle>
            <a:lvl1pPr marL="342900" indent="-342900" algn="l" defTabSz="457200" rtl="0" eaLnBrk="1" latinLnBrk="0" hangingPunct="1">
              <a:lnSpc>
                <a:spcPct val="110000"/>
              </a:lnSpc>
              <a:spcBef>
                <a:spcPts val="300"/>
              </a:spcBef>
              <a:spcAft>
                <a:spcPts val="300"/>
              </a:spcAft>
              <a:buSzPct val="79000"/>
              <a:buFont typeface="Wingdings" charset="2"/>
              <a:buChar char="§"/>
              <a:defRPr sz="2600" kern="1200">
                <a:solidFill>
                  <a:schemeClr val="tx1">
                    <a:lumMod val="85000"/>
                    <a:lumOff val="15000"/>
                  </a:schemeClr>
                </a:solidFill>
                <a:latin typeface="+mn-lt"/>
                <a:ea typeface="+mn-ea"/>
                <a:cs typeface="+mn-cs"/>
              </a:defRPr>
            </a:lvl1pPr>
            <a:lvl2pPr marL="742950" indent="-285750" algn="l" defTabSz="457200" rtl="0" eaLnBrk="1" latinLnBrk="0" hangingPunct="1">
              <a:lnSpc>
                <a:spcPct val="110000"/>
              </a:lnSpc>
              <a:spcBef>
                <a:spcPts val="300"/>
              </a:spcBef>
              <a:spcAft>
                <a:spcPts val="300"/>
              </a:spcAft>
              <a:buSzPct val="79000"/>
              <a:buFont typeface="Wingdings" charset="2"/>
              <a:buChar char="§"/>
              <a:defRPr sz="2400" kern="1200">
                <a:solidFill>
                  <a:schemeClr val="tx1">
                    <a:lumMod val="85000"/>
                    <a:lumOff val="15000"/>
                  </a:schemeClr>
                </a:solidFill>
                <a:latin typeface="+mn-lt"/>
                <a:ea typeface="+mn-ea"/>
                <a:cs typeface="+mn-cs"/>
              </a:defRPr>
            </a:lvl2pPr>
            <a:lvl3pPr marL="1143000" indent="-228600" algn="l" defTabSz="457200" rtl="0" eaLnBrk="1" latinLnBrk="0" hangingPunct="1">
              <a:lnSpc>
                <a:spcPct val="110000"/>
              </a:lnSpc>
              <a:spcBef>
                <a:spcPts val="300"/>
              </a:spcBef>
              <a:spcAft>
                <a:spcPts val="300"/>
              </a:spcAft>
              <a:buSzPct val="79000"/>
              <a:buFont typeface="Wingdings" charset="2"/>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lnSpc>
                <a:spcPct val="110000"/>
              </a:lnSpc>
              <a:spcBef>
                <a:spcPts val="300"/>
              </a:spcBef>
              <a:spcAft>
                <a:spcPts val="300"/>
              </a:spcAft>
              <a:buSzPct val="79000"/>
              <a:buFont typeface="Wingdings" charset="2"/>
              <a:buChar char="§"/>
              <a:defRPr sz="2400" kern="1200">
                <a:solidFill>
                  <a:schemeClr val="tx1">
                    <a:lumMod val="85000"/>
                    <a:lumOff val="15000"/>
                  </a:schemeClr>
                </a:solidFill>
                <a:latin typeface="+mn-lt"/>
                <a:ea typeface="+mn-ea"/>
                <a:cs typeface="+mn-cs"/>
              </a:defRPr>
            </a:lvl4pPr>
            <a:lvl5pPr marL="2057400" indent="-228600" algn="l" defTabSz="457200" rtl="0" eaLnBrk="1" latinLnBrk="0" hangingPunct="1">
              <a:lnSpc>
                <a:spcPct val="110000"/>
              </a:lnSpc>
              <a:spcBef>
                <a:spcPts val="300"/>
              </a:spcBef>
              <a:spcAft>
                <a:spcPts val="300"/>
              </a:spcAft>
              <a:buSzPct val="79000"/>
              <a:buFont typeface="Wingdings" charset="2"/>
              <a:buChar char="§"/>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dirty="0">
                <a:solidFill>
                  <a:schemeClr val="bg1"/>
                </a:solidFill>
              </a:rPr>
              <a:t>but there is one more way that forests affect climate…</a:t>
            </a:r>
          </a:p>
        </p:txBody>
      </p:sp>
    </p:spTree>
    <p:extLst>
      <p:ext uri="{BB962C8B-B14F-4D97-AF65-F5344CB8AC3E}">
        <p14:creationId xmlns:p14="http://schemas.microsoft.com/office/powerpoint/2010/main" val="394390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ire.uni-freiburg.de/GFMCnew/2013/07/25/indonesia_oli_20131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793" y="1209154"/>
            <a:ext cx="3418635" cy="227909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4" name="Group 33"/>
          <p:cNvGrpSpPr/>
          <p:nvPr/>
        </p:nvGrpSpPr>
        <p:grpSpPr>
          <a:xfrm>
            <a:off x="6766578" y="4158035"/>
            <a:ext cx="3159743" cy="1827455"/>
            <a:chOff x="1896533" y="1964266"/>
            <a:chExt cx="1678178" cy="745165"/>
          </a:xfrm>
        </p:grpSpPr>
        <p:pic>
          <p:nvPicPr>
            <p:cNvPr id="27" name="Picture 26" descr="img018.jpg"/>
            <p:cNvPicPr>
              <a:picLocks noChangeAspect="1"/>
            </p:cNvPicPr>
            <p:nvPr/>
          </p:nvPicPr>
          <p:blipFill rotWithShape="1">
            <a:blip r:embed="rId4" cstate="email">
              <a:extLst>
                <a:ext uri="{28A0092B-C50C-407E-A947-70E740481C1C}">
                  <a14:useLocalDpi xmlns:a14="http://schemas.microsoft.com/office/drawing/2010/main" val="0"/>
                </a:ext>
              </a:extLst>
            </a:blip>
            <a:srcRect l="40552" t="45432" b="7893"/>
            <a:stretch/>
          </p:blipFill>
          <p:spPr>
            <a:xfrm>
              <a:off x="1896533" y="1964266"/>
              <a:ext cx="1678178" cy="745165"/>
            </a:xfrm>
            <a:prstGeom prst="rect">
              <a:avLst/>
            </a:prstGeom>
          </p:spPr>
        </p:pic>
        <p:sp>
          <p:nvSpPr>
            <p:cNvPr id="19" name="Rectangle 18"/>
            <p:cNvSpPr/>
            <p:nvPr/>
          </p:nvSpPr>
          <p:spPr>
            <a:xfrm>
              <a:off x="2154919" y="2176178"/>
              <a:ext cx="413290" cy="163149"/>
            </a:xfrm>
            <a:prstGeom prst="rect">
              <a:avLst/>
            </a:prstGeom>
            <a:solidFill>
              <a:schemeClr val="bg1"/>
            </a:solidFill>
          </p:spPr>
          <p:txBody>
            <a:bodyPr wrap="square">
              <a:spAutoFit/>
            </a:bodyPr>
            <a:lstStyle/>
            <a:p>
              <a:pPr algn="r"/>
              <a:r>
                <a:rPr lang="en-US" sz="2000" dirty="0"/>
                <a:t>CO</a:t>
              </a:r>
              <a:r>
                <a:rPr lang="en-US" sz="2000" baseline="-25000" dirty="0"/>
                <a:t>2</a:t>
              </a:r>
            </a:p>
          </p:txBody>
        </p:sp>
      </p:grpSp>
      <p:pic>
        <p:nvPicPr>
          <p:cNvPr id="28" name="Picture 27" descr="artic sea ice, land, ocean albedo.png"/>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24165" y="4158034"/>
            <a:ext cx="2772404" cy="1797448"/>
          </a:xfrm>
          <a:prstGeom prst="rect">
            <a:avLst/>
          </a:prstGeom>
        </p:spPr>
      </p:pic>
      <p:cxnSp>
        <p:nvCxnSpPr>
          <p:cNvPr id="40" name="Straight Arrow Connector 39"/>
          <p:cNvCxnSpPr/>
          <p:nvPr/>
        </p:nvCxnSpPr>
        <p:spPr>
          <a:xfrm>
            <a:off x="3145458" y="4179870"/>
            <a:ext cx="0" cy="644784"/>
          </a:xfrm>
          <a:prstGeom prst="straightConnector1">
            <a:avLst/>
          </a:prstGeom>
          <a:ln w="762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3285386" y="4166222"/>
            <a:ext cx="0" cy="624062"/>
          </a:xfrm>
          <a:prstGeom prst="straightConnector1">
            <a:avLst/>
          </a:prstGeom>
          <a:ln w="254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503119" y="5985490"/>
            <a:ext cx="3411200" cy="461665"/>
          </a:xfrm>
          <a:prstGeom prst="rect">
            <a:avLst/>
          </a:prstGeom>
          <a:noFill/>
        </p:spPr>
        <p:txBody>
          <a:bodyPr wrap="square" rtlCol="0">
            <a:spAutoFit/>
          </a:bodyPr>
          <a:lstStyle/>
          <a:p>
            <a:r>
              <a:rPr lang="en-US" sz="2400" dirty="0"/>
              <a:t>Albedo</a:t>
            </a:r>
          </a:p>
        </p:txBody>
      </p:sp>
      <p:sp>
        <p:nvSpPr>
          <p:cNvPr id="43" name="TextBox 42"/>
          <p:cNvSpPr txBox="1"/>
          <p:nvPr/>
        </p:nvSpPr>
        <p:spPr>
          <a:xfrm>
            <a:off x="6799600" y="5985490"/>
            <a:ext cx="3868400" cy="461665"/>
          </a:xfrm>
          <a:prstGeom prst="rect">
            <a:avLst/>
          </a:prstGeom>
          <a:noFill/>
        </p:spPr>
        <p:txBody>
          <a:bodyPr wrap="square" rtlCol="0">
            <a:spAutoFit/>
          </a:bodyPr>
          <a:lstStyle/>
          <a:p>
            <a:r>
              <a:rPr lang="en-US" sz="2400" dirty="0"/>
              <a:t>CO</a:t>
            </a:r>
            <a:r>
              <a:rPr lang="en-US" sz="2400" baseline="-25000" dirty="0"/>
              <a:t>2</a:t>
            </a:r>
            <a:r>
              <a:rPr lang="en-US" sz="2400" dirty="0"/>
              <a:t> and the carbon cycle</a:t>
            </a:r>
          </a:p>
        </p:txBody>
      </p:sp>
      <p:pic>
        <p:nvPicPr>
          <p:cNvPr id="4" name="Picture 3" descr="evapotranspiration image.png"/>
          <p:cNvPicPr>
            <a:picLocks noChangeAspect="1"/>
          </p:cNvPicPr>
          <p:nvPr/>
        </p:nvPicPr>
        <p:blipFill rotWithShape="1">
          <a:blip r:embed="rId7" cstate="email">
            <a:extLst>
              <a:ext uri="{28A0092B-C50C-407E-A947-70E740481C1C}">
                <a14:useLocalDpi xmlns:a14="http://schemas.microsoft.com/office/drawing/2010/main" val="0"/>
              </a:ext>
            </a:extLst>
          </a:blip>
          <a:srcRect t="14872" b="34383"/>
          <a:stretch/>
        </p:blipFill>
        <p:spPr>
          <a:xfrm>
            <a:off x="2624165" y="1542162"/>
            <a:ext cx="2772404" cy="2006104"/>
          </a:xfrm>
          <a:prstGeom prst="rect">
            <a:avLst/>
          </a:prstGeom>
        </p:spPr>
      </p:pic>
      <p:sp>
        <p:nvSpPr>
          <p:cNvPr id="5" name="TextBox 4"/>
          <p:cNvSpPr txBox="1"/>
          <p:nvPr/>
        </p:nvSpPr>
        <p:spPr>
          <a:xfrm>
            <a:off x="2503119" y="3488245"/>
            <a:ext cx="2567830" cy="461665"/>
          </a:xfrm>
          <a:prstGeom prst="rect">
            <a:avLst/>
          </a:prstGeom>
          <a:noFill/>
        </p:spPr>
        <p:txBody>
          <a:bodyPr wrap="none" rtlCol="0">
            <a:spAutoFit/>
          </a:bodyPr>
          <a:lstStyle/>
          <a:p>
            <a:r>
              <a:rPr lang="en-US" sz="2400" dirty="0"/>
              <a:t>Evapotranspiration</a:t>
            </a:r>
          </a:p>
        </p:txBody>
      </p:sp>
      <p:sp>
        <p:nvSpPr>
          <p:cNvPr id="37" name="TextBox 36"/>
          <p:cNvSpPr txBox="1"/>
          <p:nvPr/>
        </p:nvSpPr>
        <p:spPr>
          <a:xfrm>
            <a:off x="6824999" y="3577312"/>
            <a:ext cx="2379196" cy="461665"/>
          </a:xfrm>
          <a:prstGeom prst="rect">
            <a:avLst/>
          </a:prstGeom>
          <a:noFill/>
        </p:spPr>
        <p:txBody>
          <a:bodyPr wrap="square" rtlCol="0">
            <a:spAutoFit/>
          </a:bodyPr>
          <a:lstStyle/>
          <a:p>
            <a:r>
              <a:rPr lang="en-US" sz="2400" dirty="0">
                <a:solidFill>
                  <a:schemeClr val="bg1">
                    <a:lumMod val="50000"/>
                    <a:lumOff val="50000"/>
                  </a:schemeClr>
                </a:solidFill>
              </a:rPr>
              <a:t> </a:t>
            </a:r>
            <a:r>
              <a:rPr lang="en-US" sz="2400" dirty="0"/>
              <a:t>Aerosols</a:t>
            </a:r>
          </a:p>
        </p:txBody>
      </p:sp>
      <p:sp>
        <p:nvSpPr>
          <p:cNvPr id="18" name="TextBox 17"/>
          <p:cNvSpPr txBox="1"/>
          <p:nvPr/>
        </p:nvSpPr>
        <p:spPr>
          <a:xfrm>
            <a:off x="8283788" y="1286728"/>
            <a:ext cx="1642533" cy="646331"/>
          </a:xfrm>
          <a:prstGeom prst="rect">
            <a:avLst/>
          </a:prstGeom>
          <a:solidFill>
            <a:schemeClr val="tx2">
              <a:lumMod val="75000"/>
              <a:alpha val="45000"/>
            </a:schemeClr>
          </a:solidFill>
        </p:spPr>
        <p:txBody>
          <a:bodyPr wrap="square" rtlCol="0">
            <a:spAutoFit/>
          </a:bodyPr>
          <a:lstStyle/>
          <a:p>
            <a:r>
              <a:rPr lang="en-US" dirty="0">
                <a:solidFill>
                  <a:schemeClr val="bg1"/>
                </a:solidFill>
              </a:rPr>
              <a:t>Not Volcanoes, but forest fires</a:t>
            </a:r>
          </a:p>
        </p:txBody>
      </p:sp>
      <p:sp>
        <p:nvSpPr>
          <p:cNvPr id="2" name="Title 1"/>
          <p:cNvSpPr>
            <a:spLocks noGrp="1"/>
          </p:cNvSpPr>
          <p:nvPr>
            <p:ph type="title"/>
          </p:nvPr>
        </p:nvSpPr>
        <p:spPr/>
        <p:txBody>
          <a:bodyPr>
            <a:normAutofit/>
          </a:bodyPr>
          <a:lstStyle/>
          <a:p>
            <a:r>
              <a:rPr lang="en-US" dirty="0"/>
              <a:t>Four Ways that Forests Affect Climate</a:t>
            </a:r>
          </a:p>
        </p:txBody>
      </p:sp>
    </p:spTree>
    <p:extLst>
      <p:ext uri="{BB962C8B-B14F-4D97-AF65-F5344CB8AC3E}">
        <p14:creationId xmlns:p14="http://schemas.microsoft.com/office/powerpoint/2010/main" val="2116798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5000"/>
              </a:lnSpc>
              <a:spcAft>
                <a:spcPts val="600"/>
              </a:spcAft>
            </a:pPr>
            <a:r>
              <a:rPr lang="en-US" sz="2800" dirty="0"/>
              <a:t>Four ways that forests affect climate</a:t>
            </a:r>
          </a:p>
          <a:p>
            <a:pPr>
              <a:lnSpc>
                <a:spcPct val="125000"/>
              </a:lnSpc>
              <a:spcAft>
                <a:spcPts val="600"/>
              </a:spcAft>
            </a:pPr>
            <a:r>
              <a:rPr lang="en-US" sz="2800" dirty="0"/>
              <a:t>Drivers of variation in forest cover and forest cover change</a:t>
            </a:r>
          </a:p>
          <a:p>
            <a:pPr>
              <a:lnSpc>
                <a:spcPct val="125000"/>
              </a:lnSpc>
              <a:spcAft>
                <a:spcPts val="600"/>
              </a:spcAft>
            </a:pPr>
            <a:r>
              <a:rPr lang="en-US" sz="2800" dirty="0"/>
              <a:t>Historic change in forest cover</a:t>
            </a:r>
          </a:p>
          <a:p>
            <a:pPr>
              <a:lnSpc>
                <a:spcPct val="125000"/>
              </a:lnSpc>
              <a:spcAft>
                <a:spcPts val="600"/>
              </a:spcAft>
            </a:pPr>
            <a:endParaRPr lang="en-US" sz="2400" dirty="0"/>
          </a:p>
        </p:txBody>
      </p:sp>
      <p:sp>
        <p:nvSpPr>
          <p:cNvPr id="2" name="Title 1"/>
          <p:cNvSpPr>
            <a:spLocks noGrp="1"/>
          </p:cNvSpPr>
          <p:nvPr>
            <p:ph type="title"/>
          </p:nvPr>
        </p:nvSpPr>
        <p:spPr>
          <a:noFill/>
        </p:spPr>
        <p:txBody>
          <a:bodyPr/>
          <a:lstStyle/>
          <a:p>
            <a:r>
              <a:rPr lang="en-US" dirty="0"/>
              <a:t>Outline for Today</a:t>
            </a:r>
          </a:p>
        </p:txBody>
      </p:sp>
    </p:spTree>
    <p:extLst>
      <p:ext uri="{BB962C8B-B14F-4D97-AF65-F5344CB8AC3E}">
        <p14:creationId xmlns:p14="http://schemas.microsoft.com/office/powerpoint/2010/main" val="1428228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60876" y="4175062"/>
            <a:ext cx="3668455" cy="307777"/>
          </a:xfrm>
          <a:prstGeom prst="rect">
            <a:avLst/>
          </a:prstGeom>
          <a:noFill/>
        </p:spPr>
        <p:txBody>
          <a:bodyPr wrap="square" rtlCol="0">
            <a:spAutoFit/>
          </a:bodyPr>
          <a:lstStyle/>
          <a:p>
            <a:r>
              <a:rPr lang="en-US" sz="1400" dirty="0">
                <a:solidFill>
                  <a:schemeClr val="bg1"/>
                </a:solidFill>
              </a:rPr>
              <a:t>       1700              1800              1900              2000</a:t>
            </a:r>
          </a:p>
        </p:txBody>
      </p:sp>
      <p:pic>
        <p:nvPicPr>
          <p:cNvPr id="27" name="Picture 26" descr="img018.jpg"/>
          <p:cNvPicPr>
            <a:picLocks noChangeAspect="1"/>
          </p:cNvPicPr>
          <p:nvPr/>
        </p:nvPicPr>
        <p:blipFill rotWithShape="1">
          <a:blip r:embed="rId3" cstate="email">
            <a:extLst>
              <a:ext uri="{28A0092B-C50C-407E-A947-70E740481C1C}">
                <a14:useLocalDpi xmlns:a14="http://schemas.microsoft.com/office/drawing/2010/main" val="0"/>
              </a:ext>
            </a:extLst>
          </a:blip>
          <a:srcRect l="41983" t="47698" b="7893"/>
          <a:stretch/>
        </p:blipFill>
        <p:spPr>
          <a:xfrm>
            <a:off x="5249840" y="2932714"/>
            <a:ext cx="4808561" cy="2484694"/>
          </a:xfrm>
          <a:prstGeom prst="rect">
            <a:avLst/>
          </a:prstGeom>
        </p:spPr>
      </p:pic>
      <p:sp>
        <p:nvSpPr>
          <p:cNvPr id="43" name="TextBox 42"/>
          <p:cNvSpPr txBox="1"/>
          <p:nvPr/>
        </p:nvSpPr>
        <p:spPr>
          <a:xfrm>
            <a:off x="5187243" y="1835630"/>
            <a:ext cx="5422314" cy="923330"/>
          </a:xfrm>
          <a:prstGeom prst="rect">
            <a:avLst/>
          </a:prstGeom>
          <a:noFill/>
        </p:spPr>
        <p:txBody>
          <a:bodyPr wrap="square" rtlCol="0">
            <a:spAutoFit/>
          </a:bodyPr>
          <a:lstStyle/>
          <a:p>
            <a:r>
              <a:rPr lang="en-US" sz="2700" dirty="0"/>
              <a:t>Biggest effect:</a:t>
            </a:r>
          </a:p>
          <a:p>
            <a:r>
              <a:rPr lang="en-US" sz="2700" dirty="0"/>
              <a:t>CO</a:t>
            </a:r>
            <a:r>
              <a:rPr lang="en-US" sz="2700" baseline="-25000" dirty="0"/>
              <a:t>2</a:t>
            </a:r>
            <a:r>
              <a:rPr lang="en-US" sz="2700" dirty="0"/>
              <a:t> and the carbon cycle</a:t>
            </a:r>
          </a:p>
        </p:txBody>
      </p:sp>
      <p:sp>
        <p:nvSpPr>
          <p:cNvPr id="41" name="TextBox 40"/>
          <p:cNvSpPr txBox="1"/>
          <p:nvPr/>
        </p:nvSpPr>
        <p:spPr>
          <a:xfrm>
            <a:off x="3439914" y="4564043"/>
            <a:ext cx="1328733" cy="430887"/>
          </a:xfrm>
          <a:prstGeom prst="rect">
            <a:avLst/>
          </a:prstGeom>
          <a:noFill/>
        </p:spPr>
        <p:txBody>
          <a:bodyPr wrap="square" rtlCol="0">
            <a:spAutoFit/>
          </a:bodyPr>
          <a:lstStyle/>
          <a:p>
            <a:r>
              <a:rPr lang="en-US" sz="2200" dirty="0"/>
              <a:t>Albedo</a:t>
            </a:r>
          </a:p>
        </p:txBody>
      </p:sp>
      <p:sp>
        <p:nvSpPr>
          <p:cNvPr id="5" name="TextBox 4"/>
          <p:cNvSpPr txBox="1"/>
          <p:nvPr/>
        </p:nvSpPr>
        <p:spPr>
          <a:xfrm>
            <a:off x="2399414" y="1253923"/>
            <a:ext cx="2369233" cy="430887"/>
          </a:xfrm>
          <a:prstGeom prst="rect">
            <a:avLst/>
          </a:prstGeom>
          <a:noFill/>
        </p:spPr>
        <p:txBody>
          <a:bodyPr wrap="none" rtlCol="0">
            <a:spAutoFit/>
          </a:bodyPr>
          <a:lstStyle/>
          <a:p>
            <a:r>
              <a:rPr lang="en-US" sz="2200" dirty="0"/>
              <a:t>Evapotranspiration</a:t>
            </a:r>
          </a:p>
        </p:txBody>
      </p:sp>
      <p:sp>
        <p:nvSpPr>
          <p:cNvPr id="37" name="TextBox 36"/>
          <p:cNvSpPr txBox="1"/>
          <p:nvPr/>
        </p:nvSpPr>
        <p:spPr>
          <a:xfrm>
            <a:off x="3374176" y="2964889"/>
            <a:ext cx="1394471" cy="430887"/>
          </a:xfrm>
          <a:prstGeom prst="rect">
            <a:avLst/>
          </a:prstGeom>
          <a:noFill/>
        </p:spPr>
        <p:txBody>
          <a:bodyPr wrap="square" rtlCol="0">
            <a:spAutoFit/>
          </a:bodyPr>
          <a:lstStyle/>
          <a:p>
            <a:r>
              <a:rPr lang="en-US" sz="2200" dirty="0">
                <a:solidFill>
                  <a:schemeClr val="bg1">
                    <a:lumMod val="50000"/>
                    <a:lumOff val="50000"/>
                  </a:schemeClr>
                </a:solidFill>
              </a:rPr>
              <a:t> </a:t>
            </a:r>
            <a:r>
              <a:rPr lang="en-US" sz="2200" dirty="0"/>
              <a:t>Aerosols</a:t>
            </a:r>
          </a:p>
        </p:txBody>
      </p:sp>
      <p:pic>
        <p:nvPicPr>
          <p:cNvPr id="28" name="Picture 27" descr="artic sea ice, land, ocean albedo.png"/>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399415" y="4952832"/>
            <a:ext cx="1738765" cy="1272722"/>
          </a:xfrm>
          <a:prstGeom prst="rect">
            <a:avLst/>
          </a:prstGeom>
        </p:spPr>
      </p:pic>
      <p:pic>
        <p:nvPicPr>
          <p:cNvPr id="4" name="Picture 3" descr="evapotranspiration image.png"/>
          <p:cNvPicPr>
            <a:picLocks noChangeAspect="1"/>
          </p:cNvPicPr>
          <p:nvPr/>
        </p:nvPicPr>
        <p:blipFill rotWithShape="1">
          <a:blip r:embed="rId6" cstate="email">
            <a:extLst>
              <a:ext uri="{28A0092B-C50C-407E-A947-70E740481C1C}">
                <a14:useLocalDpi xmlns:a14="http://schemas.microsoft.com/office/drawing/2010/main" val="0"/>
              </a:ext>
            </a:extLst>
          </a:blip>
          <a:srcRect t="14872" b="34383"/>
          <a:stretch/>
        </p:blipFill>
        <p:spPr>
          <a:xfrm>
            <a:off x="2399414" y="1724212"/>
            <a:ext cx="1738765" cy="1243558"/>
          </a:xfrm>
          <a:prstGeom prst="rect">
            <a:avLst/>
          </a:prstGeom>
        </p:spPr>
      </p:pic>
      <p:cxnSp>
        <p:nvCxnSpPr>
          <p:cNvPr id="40" name="Straight Arrow Connector 39"/>
          <p:cNvCxnSpPr/>
          <p:nvPr/>
        </p:nvCxnSpPr>
        <p:spPr>
          <a:xfrm>
            <a:off x="2802226" y="4432612"/>
            <a:ext cx="0" cy="644784"/>
          </a:xfrm>
          <a:prstGeom prst="straightConnector1">
            <a:avLst/>
          </a:prstGeom>
          <a:ln w="762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2942154" y="4432612"/>
            <a:ext cx="0" cy="624062"/>
          </a:xfrm>
          <a:prstGeom prst="straightConnector1">
            <a:avLst/>
          </a:prstGeom>
          <a:ln w="254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sz="3000" dirty="0"/>
              <a:t>Role of Forests in the Global Carbon Cycle</a:t>
            </a:r>
          </a:p>
        </p:txBody>
      </p:sp>
      <p:pic>
        <p:nvPicPr>
          <p:cNvPr id="15" name="Picture 2" descr="http://www.fire.uni-freiburg.de/GFMCnew/2013/07/25/indonesia_oli_201317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9413" y="3395776"/>
            <a:ext cx="1849940" cy="12332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26901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Pre-class assignment or homework: </a:t>
            </a:r>
            <a:r>
              <a:rPr lang="en-US" dirty="0"/>
              <a:t>watch this video on the global carbon cycle</a:t>
            </a:r>
          </a:p>
          <a:p>
            <a:endParaRPr lang="en-US" sz="2800" dirty="0"/>
          </a:p>
          <a:p>
            <a:r>
              <a:rPr lang="en-US" sz="2800" dirty="0">
                <a:hlinkClick r:id="rId3"/>
              </a:rPr>
              <a:t>http://epa.gov/climatestudents/basics/today/carbon-dioxide.html</a:t>
            </a:r>
            <a:r>
              <a:rPr lang="en-US" sz="2800" dirty="0"/>
              <a:t> </a:t>
            </a:r>
          </a:p>
          <a:p>
            <a:endParaRPr lang="en-US" dirty="0"/>
          </a:p>
        </p:txBody>
      </p:sp>
      <p:sp>
        <p:nvSpPr>
          <p:cNvPr id="4" name="Title 3"/>
          <p:cNvSpPr>
            <a:spLocks noGrp="1"/>
          </p:cNvSpPr>
          <p:nvPr>
            <p:ph type="title"/>
          </p:nvPr>
        </p:nvSpPr>
        <p:spPr>
          <a:noFill/>
        </p:spPr>
        <p:txBody>
          <a:bodyPr/>
          <a:lstStyle/>
          <a:p>
            <a:r>
              <a:rPr lang="en-US" dirty="0"/>
              <a:t>What is the Carbon Cycle?</a:t>
            </a:r>
          </a:p>
        </p:txBody>
      </p:sp>
    </p:spTree>
    <p:extLst>
      <p:ext uri="{BB962C8B-B14F-4D97-AF65-F5344CB8AC3E}">
        <p14:creationId xmlns:p14="http://schemas.microsoft.com/office/powerpoint/2010/main" val="4235701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344079" y="1098012"/>
            <a:ext cx="7503842" cy="5759988"/>
            <a:chOff x="902656" y="1098012"/>
            <a:chExt cx="7503842" cy="5759988"/>
          </a:xfrm>
        </p:grpSpPr>
        <p:pic>
          <p:nvPicPr>
            <p:cNvPr id="5" name="Picture 4" descr=" C cycle NOAA.pdf"/>
            <p:cNvPicPr>
              <a:picLocks noChangeAspect="1"/>
            </p:cNvPicPr>
            <p:nvPr/>
          </p:nvPicPr>
          <p:blipFill rotWithShape="1">
            <a:blip r:embed="rId3">
              <a:extLst>
                <a:ext uri="{28A0092B-C50C-407E-A947-70E740481C1C}">
                  <a14:useLocalDpi xmlns:a14="http://schemas.microsoft.com/office/drawing/2010/main" val="0"/>
                </a:ext>
              </a:extLst>
            </a:blip>
            <a:srcRect l="4631" t="3765" r="5684" b="43039"/>
            <a:stretch/>
          </p:blipFill>
          <p:spPr>
            <a:xfrm>
              <a:off x="902656" y="1098012"/>
              <a:ext cx="7503842" cy="5759988"/>
            </a:xfrm>
            <a:prstGeom prst="rect">
              <a:avLst/>
            </a:prstGeom>
          </p:spPr>
        </p:pic>
        <p:sp>
          <p:nvSpPr>
            <p:cNvPr id="7" name="Freeform 6"/>
            <p:cNvSpPr/>
            <p:nvPr/>
          </p:nvSpPr>
          <p:spPr>
            <a:xfrm>
              <a:off x="5681396" y="4121727"/>
              <a:ext cx="2340387" cy="2435364"/>
            </a:xfrm>
            <a:custGeom>
              <a:avLst/>
              <a:gdLst>
                <a:gd name="connsiteX0" fmla="*/ 2218355 w 2799074"/>
                <a:gd name="connsiteY0" fmla="*/ 0 h 2777200"/>
                <a:gd name="connsiteX1" fmla="*/ 2184488 w 2799074"/>
                <a:gd name="connsiteY1" fmla="*/ 2048934 h 2777200"/>
                <a:gd name="connsiteX2" fmla="*/ 1659555 w 2799074"/>
                <a:gd name="connsiteY2" fmla="*/ 2472267 h 2777200"/>
                <a:gd name="connsiteX3" fmla="*/ 728221 w 2799074"/>
                <a:gd name="connsiteY3" fmla="*/ 2556934 h 2777200"/>
                <a:gd name="connsiteX4" fmla="*/ 84755 w 2799074"/>
                <a:gd name="connsiteY4" fmla="*/ 2777067 h 2777200"/>
                <a:gd name="connsiteX5" fmla="*/ 2692488 w 2799074"/>
                <a:gd name="connsiteY5" fmla="*/ 2523067 h 2777200"/>
                <a:gd name="connsiteX6" fmla="*/ 2286088 w 2799074"/>
                <a:gd name="connsiteY6" fmla="*/ 2167467 h 2777200"/>
                <a:gd name="connsiteX7" fmla="*/ 2201421 w 2799074"/>
                <a:gd name="connsiteY7" fmla="*/ 1930400 h 27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074" h="2777200">
                  <a:moveTo>
                    <a:pt x="2218355" y="0"/>
                  </a:moveTo>
                  <a:cubicBezTo>
                    <a:pt x="2247988" y="818445"/>
                    <a:pt x="2277621" y="1636890"/>
                    <a:pt x="2184488" y="2048934"/>
                  </a:cubicBezTo>
                  <a:cubicBezTo>
                    <a:pt x="2091355" y="2460978"/>
                    <a:pt x="1902266" y="2387600"/>
                    <a:pt x="1659555" y="2472267"/>
                  </a:cubicBezTo>
                  <a:cubicBezTo>
                    <a:pt x="1416844" y="2556934"/>
                    <a:pt x="990687" y="2506134"/>
                    <a:pt x="728221" y="2556934"/>
                  </a:cubicBezTo>
                  <a:cubicBezTo>
                    <a:pt x="465755" y="2607734"/>
                    <a:pt x="-242623" y="2782711"/>
                    <a:pt x="84755" y="2777067"/>
                  </a:cubicBezTo>
                  <a:cubicBezTo>
                    <a:pt x="412133" y="2771423"/>
                    <a:pt x="2325599" y="2624667"/>
                    <a:pt x="2692488" y="2523067"/>
                  </a:cubicBezTo>
                  <a:cubicBezTo>
                    <a:pt x="3059377" y="2421467"/>
                    <a:pt x="2367932" y="2266245"/>
                    <a:pt x="2286088" y="2167467"/>
                  </a:cubicBezTo>
                  <a:cubicBezTo>
                    <a:pt x="2204244" y="2068689"/>
                    <a:pt x="2201421" y="1930400"/>
                    <a:pt x="2201421" y="1930400"/>
                  </a:cubicBezTo>
                </a:path>
              </a:pathLst>
            </a:custGeom>
            <a:solidFill>
              <a:schemeClr val="bg1"/>
            </a:solidFill>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Title 8"/>
          <p:cNvSpPr>
            <a:spLocks noGrp="1"/>
          </p:cNvSpPr>
          <p:nvPr>
            <p:ph type="title"/>
          </p:nvPr>
        </p:nvSpPr>
        <p:spPr/>
        <p:txBody>
          <a:bodyPr>
            <a:noAutofit/>
          </a:bodyPr>
          <a:lstStyle/>
          <a:p>
            <a:r>
              <a:rPr lang="en-US" dirty="0"/>
              <a:t>Carbon Cycle</a:t>
            </a:r>
          </a:p>
        </p:txBody>
      </p:sp>
      <p:sp>
        <p:nvSpPr>
          <p:cNvPr id="12" name="Rectangle 11"/>
          <p:cNvSpPr/>
          <p:nvPr/>
        </p:nvSpPr>
        <p:spPr>
          <a:xfrm>
            <a:off x="3452091" y="2154319"/>
            <a:ext cx="5287819" cy="1292662"/>
          </a:xfrm>
          <a:prstGeom prst="rect">
            <a:avLst/>
          </a:prstGeom>
          <a:solidFill>
            <a:srgbClr val="17375E">
              <a:alpha val="82000"/>
            </a:srgbClr>
          </a:solidFill>
        </p:spPr>
        <p:txBody>
          <a:bodyPr wrap="square">
            <a:spAutoFit/>
          </a:bodyPr>
          <a:lstStyle/>
          <a:p>
            <a:r>
              <a:rPr lang="en-US" sz="2600" dirty="0">
                <a:solidFill>
                  <a:srgbClr val="FFFFFF"/>
                </a:solidFill>
              </a:rPr>
              <a:t>The movement of carbon </a:t>
            </a:r>
            <a:br>
              <a:rPr lang="en-US" sz="2600" dirty="0">
                <a:solidFill>
                  <a:srgbClr val="FFFFFF"/>
                </a:solidFill>
              </a:rPr>
            </a:br>
            <a:r>
              <a:rPr lang="en-US" sz="2600" dirty="0">
                <a:solidFill>
                  <a:srgbClr val="FFFFFF"/>
                </a:solidFill>
              </a:rPr>
              <a:t>through the atmosphere, the oceans, </a:t>
            </a:r>
            <a:br>
              <a:rPr lang="en-US" sz="2600" dirty="0">
                <a:solidFill>
                  <a:srgbClr val="FFFFFF"/>
                </a:solidFill>
              </a:rPr>
            </a:br>
            <a:r>
              <a:rPr lang="en-US" sz="2600" dirty="0">
                <a:solidFill>
                  <a:srgbClr val="FFFFFF"/>
                </a:solidFill>
              </a:rPr>
              <a:t>the earth’s surface and living things</a:t>
            </a:r>
          </a:p>
        </p:txBody>
      </p:sp>
    </p:spTree>
    <p:extLst>
      <p:ext uri="{BB962C8B-B14F-4D97-AF65-F5344CB8AC3E}">
        <p14:creationId xmlns:p14="http://schemas.microsoft.com/office/powerpoint/2010/main" val="84797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426656" y="1098012"/>
            <a:ext cx="7503842" cy="5759988"/>
            <a:chOff x="902656" y="1098012"/>
            <a:chExt cx="7503842" cy="5759988"/>
          </a:xfrm>
        </p:grpSpPr>
        <p:pic>
          <p:nvPicPr>
            <p:cNvPr id="16" name="Picture 15" descr=" C cycle NOAA.pdf"/>
            <p:cNvPicPr>
              <a:picLocks noChangeAspect="1"/>
            </p:cNvPicPr>
            <p:nvPr/>
          </p:nvPicPr>
          <p:blipFill rotWithShape="1">
            <a:blip r:embed="rId3">
              <a:extLst>
                <a:ext uri="{28A0092B-C50C-407E-A947-70E740481C1C}">
                  <a14:useLocalDpi xmlns:a14="http://schemas.microsoft.com/office/drawing/2010/main" val="0"/>
                </a:ext>
              </a:extLst>
            </a:blip>
            <a:srcRect l="4631" t="3765" r="5684" b="43039"/>
            <a:stretch/>
          </p:blipFill>
          <p:spPr>
            <a:xfrm>
              <a:off x="902656" y="1098012"/>
              <a:ext cx="7503842" cy="5759988"/>
            </a:xfrm>
            <a:prstGeom prst="rect">
              <a:avLst/>
            </a:prstGeom>
          </p:spPr>
        </p:pic>
        <p:sp>
          <p:nvSpPr>
            <p:cNvPr id="17" name="Freeform 16"/>
            <p:cNvSpPr/>
            <p:nvPr/>
          </p:nvSpPr>
          <p:spPr>
            <a:xfrm>
              <a:off x="5681396" y="4121727"/>
              <a:ext cx="2340387" cy="2435364"/>
            </a:xfrm>
            <a:custGeom>
              <a:avLst/>
              <a:gdLst>
                <a:gd name="connsiteX0" fmla="*/ 2218355 w 2799074"/>
                <a:gd name="connsiteY0" fmla="*/ 0 h 2777200"/>
                <a:gd name="connsiteX1" fmla="*/ 2184488 w 2799074"/>
                <a:gd name="connsiteY1" fmla="*/ 2048934 h 2777200"/>
                <a:gd name="connsiteX2" fmla="*/ 1659555 w 2799074"/>
                <a:gd name="connsiteY2" fmla="*/ 2472267 h 2777200"/>
                <a:gd name="connsiteX3" fmla="*/ 728221 w 2799074"/>
                <a:gd name="connsiteY3" fmla="*/ 2556934 h 2777200"/>
                <a:gd name="connsiteX4" fmla="*/ 84755 w 2799074"/>
                <a:gd name="connsiteY4" fmla="*/ 2777067 h 2777200"/>
                <a:gd name="connsiteX5" fmla="*/ 2692488 w 2799074"/>
                <a:gd name="connsiteY5" fmla="*/ 2523067 h 2777200"/>
                <a:gd name="connsiteX6" fmla="*/ 2286088 w 2799074"/>
                <a:gd name="connsiteY6" fmla="*/ 2167467 h 2777200"/>
                <a:gd name="connsiteX7" fmla="*/ 2201421 w 2799074"/>
                <a:gd name="connsiteY7" fmla="*/ 1930400 h 27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074" h="2777200">
                  <a:moveTo>
                    <a:pt x="2218355" y="0"/>
                  </a:moveTo>
                  <a:cubicBezTo>
                    <a:pt x="2247988" y="818445"/>
                    <a:pt x="2277621" y="1636890"/>
                    <a:pt x="2184488" y="2048934"/>
                  </a:cubicBezTo>
                  <a:cubicBezTo>
                    <a:pt x="2091355" y="2460978"/>
                    <a:pt x="1902266" y="2387600"/>
                    <a:pt x="1659555" y="2472267"/>
                  </a:cubicBezTo>
                  <a:cubicBezTo>
                    <a:pt x="1416844" y="2556934"/>
                    <a:pt x="990687" y="2506134"/>
                    <a:pt x="728221" y="2556934"/>
                  </a:cubicBezTo>
                  <a:cubicBezTo>
                    <a:pt x="465755" y="2607734"/>
                    <a:pt x="-242623" y="2782711"/>
                    <a:pt x="84755" y="2777067"/>
                  </a:cubicBezTo>
                  <a:cubicBezTo>
                    <a:pt x="412133" y="2771423"/>
                    <a:pt x="2325599" y="2624667"/>
                    <a:pt x="2692488" y="2523067"/>
                  </a:cubicBezTo>
                  <a:cubicBezTo>
                    <a:pt x="3059377" y="2421467"/>
                    <a:pt x="2367932" y="2266245"/>
                    <a:pt x="2286088" y="2167467"/>
                  </a:cubicBezTo>
                  <a:cubicBezTo>
                    <a:pt x="2204244" y="2068689"/>
                    <a:pt x="2201421" y="1930400"/>
                    <a:pt x="2201421" y="1930400"/>
                  </a:cubicBezTo>
                </a:path>
              </a:pathLst>
            </a:custGeom>
            <a:solidFill>
              <a:schemeClr val="bg1"/>
            </a:solidFill>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Title 8"/>
          <p:cNvSpPr>
            <a:spLocks noGrp="1"/>
          </p:cNvSpPr>
          <p:nvPr>
            <p:ph type="title"/>
          </p:nvPr>
        </p:nvSpPr>
        <p:spPr/>
        <p:txBody>
          <a:bodyPr/>
          <a:lstStyle/>
          <a:p>
            <a:r>
              <a:rPr lang="en-US" dirty="0"/>
              <a:t>Carbon Cycle</a:t>
            </a:r>
          </a:p>
        </p:txBody>
      </p:sp>
      <p:sp>
        <p:nvSpPr>
          <p:cNvPr id="10" name="TextBox 9"/>
          <p:cNvSpPr txBox="1"/>
          <p:nvPr/>
        </p:nvSpPr>
        <p:spPr>
          <a:xfrm>
            <a:off x="4073239" y="5074074"/>
            <a:ext cx="3842015" cy="769441"/>
          </a:xfrm>
          <a:prstGeom prst="rect">
            <a:avLst/>
          </a:prstGeom>
          <a:solidFill>
            <a:schemeClr val="tx2">
              <a:lumMod val="75000"/>
              <a:alpha val="50000"/>
            </a:schemeClr>
          </a:solidFill>
        </p:spPr>
        <p:txBody>
          <a:bodyPr wrap="square" rtlCol="0">
            <a:spAutoFit/>
          </a:bodyPr>
          <a:lstStyle/>
          <a:p>
            <a:r>
              <a:rPr lang="en-US" sz="2200" dirty="0">
                <a:solidFill>
                  <a:srgbClr val="000000"/>
                </a:solidFill>
              </a:rPr>
              <a:t>Fast cycle (small darker arrows)</a:t>
            </a:r>
          </a:p>
          <a:p>
            <a:pPr algn="r"/>
            <a:r>
              <a:rPr lang="en-US" sz="2200" i="1" dirty="0">
                <a:solidFill>
                  <a:srgbClr val="000000"/>
                </a:solidFill>
              </a:rPr>
              <a:t>10s-100s of years</a:t>
            </a:r>
          </a:p>
        </p:txBody>
      </p:sp>
      <p:sp>
        <p:nvSpPr>
          <p:cNvPr id="11" name="Bent Arrow 10"/>
          <p:cNvSpPr/>
          <p:nvPr/>
        </p:nvSpPr>
        <p:spPr>
          <a:xfrm flipH="1">
            <a:off x="4419603" y="1841681"/>
            <a:ext cx="372533" cy="795866"/>
          </a:xfrm>
          <a:prstGeom prst="bentArrow">
            <a:avLst/>
          </a:prstGeom>
          <a:solidFill>
            <a:srgbClr val="17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5022267" y="1868107"/>
            <a:ext cx="3599872" cy="769441"/>
          </a:xfrm>
          <a:prstGeom prst="rect">
            <a:avLst/>
          </a:prstGeom>
          <a:solidFill>
            <a:schemeClr val="tx2">
              <a:lumMod val="75000"/>
              <a:alpha val="50000"/>
            </a:schemeClr>
          </a:solidFill>
        </p:spPr>
        <p:txBody>
          <a:bodyPr wrap="square" rtlCol="0">
            <a:spAutoFit/>
          </a:bodyPr>
          <a:lstStyle/>
          <a:p>
            <a:r>
              <a:rPr lang="en-US" sz="2200" dirty="0">
                <a:solidFill>
                  <a:schemeClr val="bg1"/>
                </a:solidFill>
              </a:rPr>
              <a:t>Slow cycle (large light arrows)</a:t>
            </a:r>
          </a:p>
          <a:p>
            <a:pPr algn="r"/>
            <a:r>
              <a:rPr lang="en-US" sz="2200" i="1" dirty="0">
                <a:solidFill>
                  <a:schemeClr val="bg1"/>
                </a:solidFill>
              </a:rPr>
              <a:t>millions of years</a:t>
            </a:r>
          </a:p>
        </p:txBody>
      </p:sp>
    </p:spTree>
    <p:extLst>
      <p:ext uri="{BB962C8B-B14F-4D97-AF65-F5344CB8AC3E}">
        <p14:creationId xmlns:p14="http://schemas.microsoft.com/office/powerpoint/2010/main" val="3186102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e-DE" sz="4000" dirty="0"/>
              <a:t>Module 3: Forest Carbon Measurement and Monitoring</a:t>
            </a:r>
            <a:endParaRPr lang="en-US" sz="4000" dirty="0"/>
          </a:p>
        </p:txBody>
      </p:sp>
      <p:sp>
        <p:nvSpPr>
          <p:cNvPr id="3" name="Subtitle 2"/>
          <p:cNvSpPr>
            <a:spLocks noGrp="1"/>
          </p:cNvSpPr>
          <p:nvPr>
            <p:ph type="subTitle" idx="1"/>
          </p:nvPr>
        </p:nvSpPr>
        <p:spPr>
          <a:xfrm>
            <a:off x="106017" y="3650977"/>
            <a:ext cx="11953461" cy="2325754"/>
          </a:xfrm>
        </p:spPr>
        <p:txBody>
          <a:bodyPr>
            <a:noAutofit/>
          </a:bodyPr>
          <a:lstStyle/>
          <a:p>
            <a:r>
              <a:rPr lang="de-DE" sz="3200" dirty="0"/>
              <a:t>SECTION I: </a:t>
            </a:r>
            <a:r>
              <a:rPr lang="en-US" sz="3200" dirty="0"/>
              <a:t>FUNDAMENTALS OF FOREST CARBON IN REDD+ CONTEXT</a:t>
            </a:r>
          </a:p>
          <a:p>
            <a:r>
              <a:rPr lang="en-US" sz="3200" dirty="0">
                <a:solidFill>
                  <a:srgbClr val="FFC000"/>
                </a:solidFill>
              </a:rPr>
              <a:t>1.1. Tropical Forests, the Global Carbon Cycle and Climate Change</a:t>
            </a:r>
          </a:p>
        </p:txBody>
      </p:sp>
    </p:spTree>
    <p:extLst>
      <p:ext uri="{BB962C8B-B14F-4D97-AF65-F5344CB8AC3E}">
        <p14:creationId xmlns:p14="http://schemas.microsoft.com/office/powerpoint/2010/main" val="2870697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426656" y="1098012"/>
            <a:ext cx="7503842" cy="5759988"/>
            <a:chOff x="902656" y="1098012"/>
            <a:chExt cx="7503842" cy="5759988"/>
          </a:xfrm>
        </p:grpSpPr>
        <p:pic>
          <p:nvPicPr>
            <p:cNvPr id="16" name="Picture 15" descr=" C cycle NOAA.pdf"/>
            <p:cNvPicPr>
              <a:picLocks noChangeAspect="1"/>
            </p:cNvPicPr>
            <p:nvPr/>
          </p:nvPicPr>
          <p:blipFill rotWithShape="1">
            <a:blip r:embed="rId3">
              <a:extLst>
                <a:ext uri="{28A0092B-C50C-407E-A947-70E740481C1C}">
                  <a14:useLocalDpi xmlns:a14="http://schemas.microsoft.com/office/drawing/2010/main" val="0"/>
                </a:ext>
              </a:extLst>
            </a:blip>
            <a:srcRect l="4631" t="3765" r="5684" b="43039"/>
            <a:stretch/>
          </p:blipFill>
          <p:spPr>
            <a:xfrm>
              <a:off x="902656" y="1098012"/>
              <a:ext cx="7503842" cy="5759988"/>
            </a:xfrm>
            <a:prstGeom prst="rect">
              <a:avLst/>
            </a:prstGeom>
          </p:spPr>
        </p:pic>
        <p:sp>
          <p:nvSpPr>
            <p:cNvPr id="17" name="Freeform 16"/>
            <p:cNvSpPr/>
            <p:nvPr/>
          </p:nvSpPr>
          <p:spPr>
            <a:xfrm>
              <a:off x="5681396" y="4121727"/>
              <a:ext cx="2340387" cy="2435364"/>
            </a:xfrm>
            <a:custGeom>
              <a:avLst/>
              <a:gdLst>
                <a:gd name="connsiteX0" fmla="*/ 2218355 w 2799074"/>
                <a:gd name="connsiteY0" fmla="*/ 0 h 2777200"/>
                <a:gd name="connsiteX1" fmla="*/ 2184488 w 2799074"/>
                <a:gd name="connsiteY1" fmla="*/ 2048934 h 2777200"/>
                <a:gd name="connsiteX2" fmla="*/ 1659555 w 2799074"/>
                <a:gd name="connsiteY2" fmla="*/ 2472267 h 2777200"/>
                <a:gd name="connsiteX3" fmla="*/ 728221 w 2799074"/>
                <a:gd name="connsiteY3" fmla="*/ 2556934 h 2777200"/>
                <a:gd name="connsiteX4" fmla="*/ 84755 w 2799074"/>
                <a:gd name="connsiteY4" fmla="*/ 2777067 h 2777200"/>
                <a:gd name="connsiteX5" fmla="*/ 2692488 w 2799074"/>
                <a:gd name="connsiteY5" fmla="*/ 2523067 h 2777200"/>
                <a:gd name="connsiteX6" fmla="*/ 2286088 w 2799074"/>
                <a:gd name="connsiteY6" fmla="*/ 2167467 h 2777200"/>
                <a:gd name="connsiteX7" fmla="*/ 2201421 w 2799074"/>
                <a:gd name="connsiteY7" fmla="*/ 1930400 h 27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074" h="2777200">
                  <a:moveTo>
                    <a:pt x="2218355" y="0"/>
                  </a:moveTo>
                  <a:cubicBezTo>
                    <a:pt x="2247988" y="818445"/>
                    <a:pt x="2277621" y="1636890"/>
                    <a:pt x="2184488" y="2048934"/>
                  </a:cubicBezTo>
                  <a:cubicBezTo>
                    <a:pt x="2091355" y="2460978"/>
                    <a:pt x="1902266" y="2387600"/>
                    <a:pt x="1659555" y="2472267"/>
                  </a:cubicBezTo>
                  <a:cubicBezTo>
                    <a:pt x="1416844" y="2556934"/>
                    <a:pt x="990687" y="2506134"/>
                    <a:pt x="728221" y="2556934"/>
                  </a:cubicBezTo>
                  <a:cubicBezTo>
                    <a:pt x="465755" y="2607734"/>
                    <a:pt x="-242623" y="2782711"/>
                    <a:pt x="84755" y="2777067"/>
                  </a:cubicBezTo>
                  <a:cubicBezTo>
                    <a:pt x="412133" y="2771423"/>
                    <a:pt x="2325599" y="2624667"/>
                    <a:pt x="2692488" y="2523067"/>
                  </a:cubicBezTo>
                  <a:cubicBezTo>
                    <a:pt x="3059377" y="2421467"/>
                    <a:pt x="2367932" y="2266245"/>
                    <a:pt x="2286088" y="2167467"/>
                  </a:cubicBezTo>
                  <a:cubicBezTo>
                    <a:pt x="2204244" y="2068689"/>
                    <a:pt x="2201421" y="1930400"/>
                    <a:pt x="2201421" y="1930400"/>
                  </a:cubicBezTo>
                </a:path>
              </a:pathLst>
            </a:custGeom>
            <a:solidFill>
              <a:schemeClr val="bg1"/>
            </a:solidFill>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Title 8"/>
          <p:cNvSpPr>
            <a:spLocks noGrp="1"/>
          </p:cNvSpPr>
          <p:nvPr>
            <p:ph type="title"/>
          </p:nvPr>
        </p:nvSpPr>
        <p:spPr/>
        <p:txBody>
          <a:bodyPr/>
          <a:lstStyle/>
          <a:p>
            <a:r>
              <a:rPr lang="en-US" dirty="0"/>
              <a:t>Carbon Cycle</a:t>
            </a:r>
          </a:p>
        </p:txBody>
      </p:sp>
      <p:sp>
        <p:nvSpPr>
          <p:cNvPr id="12" name="TextBox 11"/>
          <p:cNvSpPr txBox="1"/>
          <p:nvPr/>
        </p:nvSpPr>
        <p:spPr>
          <a:xfrm>
            <a:off x="4733636" y="1927663"/>
            <a:ext cx="3359729" cy="507831"/>
          </a:xfrm>
          <a:prstGeom prst="rect">
            <a:avLst/>
          </a:prstGeom>
          <a:solidFill>
            <a:srgbClr val="17375E">
              <a:alpha val="50000"/>
            </a:srgbClr>
          </a:solidFill>
        </p:spPr>
        <p:txBody>
          <a:bodyPr wrap="square" rtlCol="0">
            <a:spAutoFit/>
          </a:bodyPr>
          <a:lstStyle/>
          <a:p>
            <a:pPr algn="ctr"/>
            <a:r>
              <a:rPr lang="en-US" sz="2700" dirty="0">
                <a:solidFill>
                  <a:srgbClr val="FFFFFF"/>
                </a:solidFill>
              </a:rPr>
              <a:t>Reservoirs</a:t>
            </a:r>
            <a:r>
              <a:rPr lang="en-US" sz="2700" dirty="0">
                <a:solidFill>
                  <a:srgbClr val="000000"/>
                </a:solidFill>
              </a:rPr>
              <a:t> </a:t>
            </a:r>
            <a:r>
              <a:rPr lang="en-US" sz="2700" dirty="0">
                <a:solidFill>
                  <a:srgbClr val="0000FF"/>
                </a:solidFill>
              </a:rPr>
              <a:t>(stocks)</a:t>
            </a:r>
          </a:p>
        </p:txBody>
      </p:sp>
      <p:sp>
        <p:nvSpPr>
          <p:cNvPr id="13" name="Oval 12"/>
          <p:cNvSpPr/>
          <p:nvPr/>
        </p:nvSpPr>
        <p:spPr>
          <a:xfrm>
            <a:off x="5723467" y="1357893"/>
            <a:ext cx="1689353" cy="524282"/>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201449" y="3456843"/>
            <a:ext cx="1689353" cy="524282"/>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7674649" y="4152013"/>
            <a:ext cx="1689353" cy="524282"/>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266264" y="5211618"/>
            <a:ext cx="1689353" cy="524282"/>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205396" y="5477933"/>
            <a:ext cx="1689353" cy="524282"/>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8457298" y="5935133"/>
            <a:ext cx="1473200" cy="4572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874819" y="3444740"/>
            <a:ext cx="1714117" cy="1483740"/>
          </a:xfrm>
          <a:prstGeom prst="rect">
            <a:avLst/>
          </a:prstGeom>
          <a:solidFill>
            <a:srgbClr val="17375E">
              <a:alpha val="52000"/>
            </a:srgbClr>
          </a:solidFill>
        </p:spPr>
        <p:txBody>
          <a:bodyPr wrap="square" rtlCol="0">
            <a:spAutoFit/>
          </a:bodyPr>
          <a:lstStyle/>
          <a:p>
            <a:pPr algn="ctr">
              <a:lnSpc>
                <a:spcPct val="90000"/>
              </a:lnSpc>
            </a:pPr>
            <a:r>
              <a:rPr lang="en-US" sz="2500" dirty="0">
                <a:solidFill>
                  <a:srgbClr val="000000"/>
                </a:solidFill>
              </a:rPr>
              <a:t> </a:t>
            </a:r>
            <a:r>
              <a:rPr lang="en-US" sz="2500" dirty="0">
                <a:solidFill>
                  <a:schemeClr val="bg1"/>
                </a:solidFill>
              </a:rPr>
              <a:t>Fluxes</a:t>
            </a:r>
            <a:r>
              <a:rPr lang="en-US" sz="2500" dirty="0">
                <a:solidFill>
                  <a:srgbClr val="FFFF00"/>
                </a:solidFill>
              </a:rPr>
              <a:t> (transfers between reservoirs)</a:t>
            </a:r>
          </a:p>
        </p:txBody>
      </p:sp>
      <p:cxnSp>
        <p:nvCxnSpPr>
          <p:cNvPr id="24" name="Straight Arrow Connector 23"/>
          <p:cNvCxnSpPr/>
          <p:nvPr/>
        </p:nvCxnSpPr>
        <p:spPr>
          <a:xfrm flipV="1">
            <a:off x="4131734" y="3024909"/>
            <a:ext cx="1042169" cy="41983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4588933" y="3024909"/>
            <a:ext cx="1134534" cy="43193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707467" y="3914043"/>
            <a:ext cx="822806" cy="854136"/>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588933" y="4116022"/>
            <a:ext cx="941340" cy="1116379"/>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4385732" y="4234552"/>
            <a:ext cx="788171" cy="135344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690533" y="3594437"/>
            <a:ext cx="2109740" cy="14278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4707468" y="2435493"/>
            <a:ext cx="3749831" cy="115894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221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P spid="20" grpId="0" animBg="1"/>
      <p:bldP spid="21"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nvPr>
        </p:nvGraphicFramePr>
        <p:xfrm>
          <a:off x="2279374" y="1495911"/>
          <a:ext cx="7909740" cy="4865133"/>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rot="16200000">
            <a:off x="1056835" y="3364284"/>
            <a:ext cx="1457550" cy="523220"/>
          </a:xfrm>
          <a:prstGeom prst="rect">
            <a:avLst/>
          </a:prstGeom>
          <a:noFill/>
        </p:spPr>
        <p:txBody>
          <a:bodyPr wrap="none" rtlCol="0">
            <a:spAutoFit/>
          </a:bodyPr>
          <a:lstStyle/>
          <a:p>
            <a:r>
              <a:rPr lang="en-US" sz="2800" dirty="0" err="1"/>
              <a:t>Gt</a:t>
            </a:r>
            <a:r>
              <a:rPr lang="en-US" sz="2800" dirty="0"/>
              <a:t> (</a:t>
            </a:r>
            <a:r>
              <a:rPr lang="en-US" sz="2800" dirty="0" err="1"/>
              <a:t>Pg</a:t>
            </a:r>
            <a:r>
              <a:rPr lang="en-US" sz="2800" dirty="0"/>
              <a:t>) C</a:t>
            </a:r>
          </a:p>
        </p:txBody>
      </p:sp>
      <p:sp>
        <p:nvSpPr>
          <p:cNvPr id="5" name="TextBox 4"/>
          <p:cNvSpPr txBox="1"/>
          <p:nvPr/>
        </p:nvSpPr>
        <p:spPr>
          <a:xfrm>
            <a:off x="3482828" y="3893005"/>
            <a:ext cx="1016625" cy="461665"/>
          </a:xfrm>
          <a:prstGeom prst="rect">
            <a:avLst/>
          </a:prstGeom>
          <a:solidFill>
            <a:schemeClr val="bg1"/>
          </a:solidFill>
        </p:spPr>
        <p:txBody>
          <a:bodyPr wrap="none" rtlCol="0">
            <a:spAutoFit/>
          </a:bodyPr>
          <a:lstStyle/>
          <a:p>
            <a:r>
              <a:rPr lang="en-US" sz="2400" dirty="0"/>
              <a:t>560 </a:t>
            </a:r>
            <a:r>
              <a:rPr lang="en-US" sz="2400" dirty="0" err="1"/>
              <a:t>Gt</a:t>
            </a:r>
            <a:endParaRPr lang="en-US" sz="2400" dirty="0"/>
          </a:p>
        </p:txBody>
      </p:sp>
      <p:sp>
        <p:nvSpPr>
          <p:cNvPr id="19" name="TextBox 18"/>
          <p:cNvSpPr txBox="1"/>
          <p:nvPr/>
        </p:nvSpPr>
        <p:spPr>
          <a:xfrm>
            <a:off x="5208896" y="3431340"/>
            <a:ext cx="1016625" cy="461665"/>
          </a:xfrm>
          <a:prstGeom prst="rect">
            <a:avLst/>
          </a:prstGeom>
          <a:solidFill>
            <a:schemeClr val="bg1"/>
          </a:solidFill>
        </p:spPr>
        <p:txBody>
          <a:bodyPr wrap="none" rtlCol="0">
            <a:spAutoFit/>
          </a:bodyPr>
          <a:lstStyle/>
          <a:p>
            <a:r>
              <a:rPr lang="en-US" sz="2400" dirty="0"/>
              <a:t>750 </a:t>
            </a:r>
            <a:r>
              <a:rPr lang="en-US" sz="2400" dirty="0" err="1"/>
              <a:t>Gt</a:t>
            </a:r>
            <a:endParaRPr lang="en-US" sz="2400" dirty="0"/>
          </a:p>
        </p:txBody>
      </p:sp>
      <p:sp>
        <p:nvSpPr>
          <p:cNvPr id="20" name="TextBox 19"/>
          <p:cNvSpPr txBox="1"/>
          <p:nvPr/>
        </p:nvSpPr>
        <p:spPr>
          <a:xfrm>
            <a:off x="7025305" y="3107432"/>
            <a:ext cx="1016625" cy="461665"/>
          </a:xfrm>
          <a:prstGeom prst="rect">
            <a:avLst/>
          </a:prstGeom>
          <a:solidFill>
            <a:schemeClr val="bg1"/>
          </a:solidFill>
        </p:spPr>
        <p:txBody>
          <a:bodyPr wrap="none" rtlCol="0">
            <a:spAutoFit/>
          </a:bodyPr>
          <a:lstStyle/>
          <a:p>
            <a:r>
              <a:rPr lang="en-US" sz="2400" dirty="0"/>
              <a:t>900 </a:t>
            </a:r>
            <a:r>
              <a:rPr lang="en-US" sz="2400" dirty="0" err="1"/>
              <a:t>Gt</a:t>
            </a:r>
            <a:endParaRPr lang="en-US" sz="2400" dirty="0"/>
          </a:p>
        </p:txBody>
      </p:sp>
      <p:sp>
        <p:nvSpPr>
          <p:cNvPr id="16" name="Title 15"/>
          <p:cNvSpPr>
            <a:spLocks noGrp="1"/>
          </p:cNvSpPr>
          <p:nvPr>
            <p:ph type="title"/>
          </p:nvPr>
        </p:nvSpPr>
        <p:spPr>
          <a:noFill/>
        </p:spPr>
        <p:txBody>
          <a:bodyPr/>
          <a:lstStyle/>
          <a:p>
            <a:r>
              <a:rPr lang="en-US" dirty="0"/>
              <a:t>Carbon Reservoirs </a:t>
            </a:r>
          </a:p>
        </p:txBody>
      </p:sp>
      <p:sp>
        <p:nvSpPr>
          <p:cNvPr id="21" name="TextBox 20"/>
          <p:cNvSpPr txBox="1"/>
          <p:nvPr/>
        </p:nvSpPr>
        <p:spPr>
          <a:xfrm>
            <a:off x="8683374" y="1478688"/>
            <a:ext cx="1505741" cy="461665"/>
          </a:xfrm>
          <a:prstGeom prst="rect">
            <a:avLst/>
          </a:prstGeom>
          <a:noFill/>
        </p:spPr>
        <p:txBody>
          <a:bodyPr wrap="square" rtlCol="0">
            <a:spAutoFit/>
          </a:bodyPr>
          <a:lstStyle/>
          <a:p>
            <a:r>
              <a:rPr lang="en-US" sz="2400" dirty="0"/>
              <a:t>1500 Gt</a:t>
            </a:r>
          </a:p>
        </p:txBody>
      </p:sp>
    </p:spTree>
    <p:extLst>
      <p:ext uri="{BB962C8B-B14F-4D97-AF65-F5344CB8AC3E}">
        <p14:creationId xmlns:p14="http://schemas.microsoft.com/office/powerpoint/2010/main" val="548591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nvPr>
        </p:nvGraphicFramePr>
        <p:xfrm>
          <a:off x="1981201" y="1362668"/>
          <a:ext cx="8348870" cy="503813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rot="16200000">
            <a:off x="990815" y="2737226"/>
            <a:ext cx="1457550" cy="523220"/>
          </a:xfrm>
          <a:prstGeom prst="rect">
            <a:avLst/>
          </a:prstGeom>
          <a:noFill/>
        </p:spPr>
        <p:txBody>
          <a:bodyPr wrap="none" rtlCol="0">
            <a:spAutoFit/>
          </a:bodyPr>
          <a:lstStyle/>
          <a:p>
            <a:r>
              <a:rPr lang="en-US" sz="2800" dirty="0" err="1"/>
              <a:t>Gt</a:t>
            </a:r>
            <a:r>
              <a:rPr lang="en-US" sz="2800" dirty="0"/>
              <a:t> (</a:t>
            </a:r>
            <a:r>
              <a:rPr lang="en-US" sz="2800" dirty="0" err="1"/>
              <a:t>Pg</a:t>
            </a:r>
            <a:r>
              <a:rPr lang="en-US" sz="2800" dirty="0"/>
              <a:t>) C</a:t>
            </a:r>
          </a:p>
        </p:txBody>
      </p:sp>
      <p:sp>
        <p:nvSpPr>
          <p:cNvPr id="15" name="TextBox 14"/>
          <p:cNvSpPr txBox="1"/>
          <p:nvPr/>
        </p:nvSpPr>
        <p:spPr>
          <a:xfrm>
            <a:off x="8857270" y="1555309"/>
            <a:ext cx="1402948" cy="461665"/>
          </a:xfrm>
          <a:prstGeom prst="rect">
            <a:avLst/>
          </a:prstGeom>
          <a:noFill/>
        </p:spPr>
        <p:txBody>
          <a:bodyPr wrap="none" rtlCol="0">
            <a:spAutoFit/>
          </a:bodyPr>
          <a:lstStyle/>
          <a:p>
            <a:r>
              <a:rPr lang="en-US" sz="2400" dirty="0">
                <a:solidFill>
                  <a:srgbClr val="FF0000"/>
                </a:solidFill>
              </a:rPr>
              <a:t>4,000 Gt*</a:t>
            </a:r>
          </a:p>
        </p:txBody>
      </p:sp>
      <p:sp>
        <p:nvSpPr>
          <p:cNvPr id="9" name="TextBox 8"/>
          <p:cNvSpPr txBox="1"/>
          <p:nvPr/>
        </p:nvSpPr>
        <p:spPr>
          <a:xfrm>
            <a:off x="4428559" y="2644893"/>
            <a:ext cx="2715908" cy="707886"/>
          </a:xfrm>
          <a:prstGeom prst="rect">
            <a:avLst/>
          </a:prstGeom>
          <a:solidFill>
            <a:schemeClr val="bg1"/>
          </a:solidFill>
        </p:spPr>
        <p:txBody>
          <a:bodyPr wrap="none" rtlCol="0">
            <a:spAutoFit/>
          </a:bodyPr>
          <a:lstStyle/>
          <a:p>
            <a:r>
              <a:rPr lang="en-US" sz="4000" dirty="0">
                <a:solidFill>
                  <a:srgbClr val="00B050"/>
                </a:solidFill>
              </a:rPr>
              <a:t>Active pools</a:t>
            </a:r>
          </a:p>
        </p:txBody>
      </p:sp>
      <p:sp>
        <p:nvSpPr>
          <p:cNvPr id="3" name="Title 2"/>
          <p:cNvSpPr>
            <a:spLocks noGrp="1"/>
          </p:cNvSpPr>
          <p:nvPr>
            <p:ph type="title"/>
          </p:nvPr>
        </p:nvSpPr>
        <p:spPr/>
        <p:txBody>
          <a:bodyPr/>
          <a:lstStyle/>
          <a:p>
            <a:r>
              <a:rPr lang="en-US" dirty="0"/>
              <a:t>Carbon Reservoirs</a:t>
            </a:r>
          </a:p>
        </p:txBody>
      </p:sp>
      <p:sp>
        <p:nvSpPr>
          <p:cNvPr id="16" name="TextBox 15"/>
          <p:cNvSpPr txBox="1"/>
          <p:nvPr/>
        </p:nvSpPr>
        <p:spPr>
          <a:xfrm>
            <a:off x="3045506" y="4670893"/>
            <a:ext cx="1016625" cy="461665"/>
          </a:xfrm>
          <a:prstGeom prst="rect">
            <a:avLst/>
          </a:prstGeom>
          <a:solidFill>
            <a:schemeClr val="bg1"/>
          </a:solidFill>
        </p:spPr>
        <p:txBody>
          <a:bodyPr wrap="none" rtlCol="0">
            <a:spAutoFit/>
          </a:bodyPr>
          <a:lstStyle/>
          <a:p>
            <a:r>
              <a:rPr lang="en-US" sz="2400" dirty="0"/>
              <a:t>560 </a:t>
            </a:r>
            <a:r>
              <a:rPr lang="en-US" sz="2400" dirty="0" err="1"/>
              <a:t>Gt</a:t>
            </a:r>
            <a:endParaRPr lang="en-US" sz="2400" dirty="0"/>
          </a:p>
        </p:txBody>
      </p:sp>
      <p:sp>
        <p:nvSpPr>
          <p:cNvPr id="18" name="TextBox 17"/>
          <p:cNvSpPr txBox="1"/>
          <p:nvPr/>
        </p:nvSpPr>
        <p:spPr>
          <a:xfrm>
            <a:off x="4453522" y="4409283"/>
            <a:ext cx="1016625" cy="461665"/>
          </a:xfrm>
          <a:prstGeom prst="rect">
            <a:avLst/>
          </a:prstGeom>
          <a:solidFill>
            <a:schemeClr val="bg1"/>
          </a:solidFill>
        </p:spPr>
        <p:txBody>
          <a:bodyPr wrap="none" rtlCol="0">
            <a:spAutoFit/>
          </a:bodyPr>
          <a:lstStyle/>
          <a:p>
            <a:r>
              <a:rPr lang="en-US" sz="2400" dirty="0"/>
              <a:t>750 </a:t>
            </a:r>
            <a:r>
              <a:rPr lang="en-US" sz="2400" dirty="0" err="1"/>
              <a:t>Gt</a:t>
            </a:r>
            <a:endParaRPr lang="en-US" sz="2400" dirty="0"/>
          </a:p>
        </p:txBody>
      </p:sp>
      <p:sp>
        <p:nvSpPr>
          <p:cNvPr id="22" name="TextBox 21"/>
          <p:cNvSpPr txBox="1"/>
          <p:nvPr/>
        </p:nvSpPr>
        <p:spPr>
          <a:xfrm>
            <a:off x="5983573" y="4300801"/>
            <a:ext cx="1016625" cy="461665"/>
          </a:xfrm>
          <a:prstGeom prst="rect">
            <a:avLst/>
          </a:prstGeom>
          <a:solidFill>
            <a:schemeClr val="bg1"/>
          </a:solidFill>
        </p:spPr>
        <p:txBody>
          <a:bodyPr wrap="none" rtlCol="0">
            <a:spAutoFit/>
          </a:bodyPr>
          <a:lstStyle/>
          <a:p>
            <a:r>
              <a:rPr lang="en-US" sz="2400" dirty="0"/>
              <a:t>900 </a:t>
            </a:r>
            <a:r>
              <a:rPr lang="en-US" sz="2400" dirty="0" err="1"/>
              <a:t>Gt</a:t>
            </a:r>
            <a:endParaRPr lang="en-US" sz="2400" dirty="0"/>
          </a:p>
        </p:txBody>
      </p:sp>
      <p:sp>
        <p:nvSpPr>
          <p:cNvPr id="23" name="TextBox 22"/>
          <p:cNvSpPr txBox="1"/>
          <p:nvPr/>
        </p:nvSpPr>
        <p:spPr>
          <a:xfrm>
            <a:off x="7351530" y="3727612"/>
            <a:ext cx="1505741" cy="461665"/>
          </a:xfrm>
          <a:prstGeom prst="rect">
            <a:avLst/>
          </a:prstGeom>
          <a:noFill/>
        </p:spPr>
        <p:txBody>
          <a:bodyPr wrap="square" rtlCol="0">
            <a:spAutoFit/>
          </a:bodyPr>
          <a:lstStyle/>
          <a:p>
            <a:r>
              <a:rPr lang="en-US" sz="2400" dirty="0"/>
              <a:t>1500 Gt</a:t>
            </a:r>
          </a:p>
        </p:txBody>
      </p:sp>
    </p:spTree>
    <p:extLst>
      <p:ext uri="{BB962C8B-B14F-4D97-AF65-F5344CB8AC3E}">
        <p14:creationId xmlns:p14="http://schemas.microsoft.com/office/powerpoint/2010/main" val="230741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nvPr>
        </p:nvGraphicFramePr>
        <p:xfrm>
          <a:off x="1981201" y="1080078"/>
          <a:ext cx="8686801" cy="561889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rot="16200000">
            <a:off x="1130403" y="2932578"/>
            <a:ext cx="1556432" cy="529727"/>
          </a:xfrm>
          <a:prstGeom prst="rect">
            <a:avLst/>
          </a:prstGeom>
          <a:noFill/>
        </p:spPr>
        <p:txBody>
          <a:bodyPr wrap="square" rtlCol="0">
            <a:spAutoFit/>
          </a:bodyPr>
          <a:lstStyle/>
          <a:p>
            <a:r>
              <a:rPr lang="en-US" sz="2800" dirty="0" err="1"/>
              <a:t>Gt</a:t>
            </a:r>
            <a:r>
              <a:rPr lang="en-US" sz="2800" dirty="0"/>
              <a:t> (</a:t>
            </a:r>
            <a:r>
              <a:rPr lang="en-US" sz="2800" dirty="0" err="1"/>
              <a:t>Pg</a:t>
            </a:r>
            <a:r>
              <a:rPr lang="en-US" sz="2800" dirty="0"/>
              <a:t>) C</a:t>
            </a:r>
          </a:p>
        </p:txBody>
      </p:sp>
      <p:sp>
        <p:nvSpPr>
          <p:cNvPr id="16" name="TextBox 15"/>
          <p:cNvSpPr txBox="1"/>
          <p:nvPr/>
        </p:nvSpPr>
        <p:spPr>
          <a:xfrm>
            <a:off x="8999555" y="1216179"/>
            <a:ext cx="1404552" cy="461665"/>
          </a:xfrm>
          <a:prstGeom prst="rect">
            <a:avLst/>
          </a:prstGeom>
          <a:solidFill>
            <a:schemeClr val="bg1"/>
          </a:solidFill>
        </p:spPr>
        <p:txBody>
          <a:bodyPr wrap="none" rtlCol="0">
            <a:spAutoFit/>
          </a:bodyPr>
          <a:lstStyle/>
          <a:p>
            <a:r>
              <a:rPr lang="en-US" sz="2400" dirty="0">
                <a:solidFill>
                  <a:srgbClr val="FF0000"/>
                </a:solidFill>
              </a:rPr>
              <a:t>37,000 Gt</a:t>
            </a:r>
          </a:p>
        </p:txBody>
      </p:sp>
      <p:sp>
        <p:nvSpPr>
          <p:cNvPr id="2" name="Title 1"/>
          <p:cNvSpPr>
            <a:spLocks noGrp="1"/>
          </p:cNvSpPr>
          <p:nvPr>
            <p:ph type="title"/>
          </p:nvPr>
        </p:nvSpPr>
        <p:spPr/>
        <p:txBody>
          <a:bodyPr/>
          <a:lstStyle/>
          <a:p>
            <a:r>
              <a:rPr lang="en-US" dirty="0"/>
              <a:t>Carbon Reservoirs</a:t>
            </a:r>
          </a:p>
        </p:txBody>
      </p:sp>
    </p:spTree>
    <p:extLst>
      <p:ext uri="{BB962C8B-B14F-4D97-AF65-F5344CB8AC3E}">
        <p14:creationId xmlns:p14="http://schemas.microsoft.com/office/powerpoint/2010/main" val="2439942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The Carbon Cycle</a:t>
            </a:r>
          </a:p>
        </p:txBody>
      </p:sp>
      <p:sp>
        <p:nvSpPr>
          <p:cNvPr id="3" name="Content Placeholder 2"/>
          <p:cNvSpPr>
            <a:spLocks noGrp="1"/>
          </p:cNvSpPr>
          <p:nvPr>
            <p:ph idx="4294967295"/>
          </p:nvPr>
        </p:nvSpPr>
        <p:spPr>
          <a:xfrm>
            <a:off x="1360769" y="1529179"/>
            <a:ext cx="3265488" cy="4525962"/>
          </a:xfrm>
        </p:spPr>
        <p:txBody>
          <a:bodyPr>
            <a:normAutofit/>
          </a:bodyPr>
          <a:lstStyle/>
          <a:p>
            <a:pPr>
              <a:lnSpc>
                <a:spcPct val="150000"/>
              </a:lnSpc>
              <a:spcAft>
                <a:spcPts val="600"/>
              </a:spcAft>
            </a:pPr>
            <a:r>
              <a:rPr lang="en-US" sz="2800" dirty="0"/>
              <a:t>Vegetation 	</a:t>
            </a:r>
          </a:p>
          <a:p>
            <a:pPr>
              <a:lnSpc>
                <a:spcPct val="150000"/>
              </a:lnSpc>
              <a:spcAft>
                <a:spcPts val="600"/>
              </a:spcAft>
            </a:pPr>
            <a:r>
              <a:rPr lang="en-US" sz="2800" dirty="0"/>
              <a:t>Atmosphere  </a:t>
            </a:r>
            <a:endParaRPr lang="en-US" sz="2800" dirty="0">
              <a:solidFill>
                <a:srgbClr val="7F7F7F"/>
              </a:solidFill>
            </a:endParaRPr>
          </a:p>
          <a:p>
            <a:pPr>
              <a:lnSpc>
                <a:spcPct val="150000"/>
              </a:lnSpc>
              <a:spcAft>
                <a:spcPts val="600"/>
              </a:spcAft>
            </a:pPr>
            <a:r>
              <a:rPr lang="en-US" sz="2800" dirty="0"/>
              <a:t>Oceans 		</a:t>
            </a:r>
          </a:p>
          <a:p>
            <a:pPr>
              <a:lnSpc>
                <a:spcPct val="150000"/>
              </a:lnSpc>
              <a:spcAft>
                <a:spcPts val="600"/>
              </a:spcAft>
            </a:pPr>
            <a:r>
              <a:rPr lang="en-US" sz="2800" dirty="0"/>
              <a:t>Soil 		</a:t>
            </a:r>
          </a:p>
          <a:p>
            <a:pPr>
              <a:lnSpc>
                <a:spcPct val="150000"/>
              </a:lnSpc>
              <a:spcAft>
                <a:spcPts val="600"/>
              </a:spcAft>
            </a:pPr>
            <a:r>
              <a:rPr lang="en-US" sz="2800" dirty="0"/>
              <a:t>Fossil fuels	</a:t>
            </a:r>
            <a:endParaRPr lang="en-US" sz="2800" baseline="-25000" dirty="0"/>
          </a:p>
        </p:txBody>
      </p:sp>
      <p:sp>
        <p:nvSpPr>
          <p:cNvPr id="7" name="TextBox 6"/>
          <p:cNvSpPr txBox="1"/>
          <p:nvPr/>
        </p:nvSpPr>
        <p:spPr>
          <a:xfrm>
            <a:off x="4439544" y="2282140"/>
            <a:ext cx="886681" cy="769441"/>
          </a:xfrm>
          <a:prstGeom prst="rect">
            <a:avLst/>
          </a:prstGeom>
          <a:solidFill>
            <a:schemeClr val="bg1"/>
          </a:solidFill>
        </p:spPr>
        <p:txBody>
          <a:bodyPr wrap="none" rtlCol="0">
            <a:spAutoFit/>
          </a:bodyPr>
          <a:lstStyle/>
          <a:p>
            <a:r>
              <a:rPr lang="en-US" sz="4400" dirty="0"/>
              <a:t>Big</a:t>
            </a:r>
          </a:p>
        </p:txBody>
      </p:sp>
      <p:sp>
        <p:nvSpPr>
          <p:cNvPr id="8" name="TextBox 7"/>
          <p:cNvSpPr txBox="1"/>
          <p:nvPr/>
        </p:nvSpPr>
        <p:spPr>
          <a:xfrm>
            <a:off x="4439543" y="3022719"/>
            <a:ext cx="2251362" cy="769441"/>
          </a:xfrm>
          <a:prstGeom prst="rect">
            <a:avLst/>
          </a:prstGeom>
          <a:solidFill>
            <a:schemeClr val="bg1"/>
          </a:solidFill>
        </p:spPr>
        <p:txBody>
          <a:bodyPr wrap="none" rtlCol="0">
            <a:spAutoFit/>
          </a:bodyPr>
          <a:lstStyle/>
          <a:p>
            <a:r>
              <a:rPr lang="en-US" sz="4400" dirty="0"/>
              <a:t>Big </a:t>
            </a:r>
            <a:r>
              <a:rPr lang="en-US" sz="3200" dirty="0"/>
              <a:t>(active)</a:t>
            </a:r>
          </a:p>
        </p:txBody>
      </p:sp>
      <p:sp>
        <p:nvSpPr>
          <p:cNvPr id="9" name="TextBox 8"/>
          <p:cNvSpPr txBox="1"/>
          <p:nvPr/>
        </p:nvSpPr>
        <p:spPr>
          <a:xfrm>
            <a:off x="4439543" y="3806724"/>
            <a:ext cx="2992614" cy="769441"/>
          </a:xfrm>
          <a:prstGeom prst="rect">
            <a:avLst/>
          </a:prstGeom>
          <a:solidFill>
            <a:schemeClr val="bg1"/>
          </a:solidFill>
        </p:spPr>
        <p:txBody>
          <a:bodyPr wrap="none" rtlCol="0">
            <a:spAutoFit/>
          </a:bodyPr>
          <a:lstStyle/>
          <a:p>
            <a:r>
              <a:rPr lang="en-US" sz="4400" b="1" dirty="0"/>
              <a:t>Twice as big</a:t>
            </a:r>
          </a:p>
        </p:txBody>
      </p:sp>
      <p:sp>
        <p:nvSpPr>
          <p:cNvPr id="10" name="TextBox 9"/>
          <p:cNvSpPr txBox="1"/>
          <p:nvPr/>
        </p:nvSpPr>
        <p:spPr>
          <a:xfrm>
            <a:off x="4439544" y="1588987"/>
            <a:ext cx="886681" cy="769441"/>
          </a:xfrm>
          <a:prstGeom prst="rect">
            <a:avLst/>
          </a:prstGeom>
          <a:solidFill>
            <a:schemeClr val="bg1"/>
          </a:solidFill>
        </p:spPr>
        <p:txBody>
          <a:bodyPr wrap="none" rtlCol="0">
            <a:spAutoFit/>
          </a:bodyPr>
          <a:lstStyle/>
          <a:p>
            <a:r>
              <a:rPr lang="en-US" sz="4400" dirty="0"/>
              <a:t>Big</a:t>
            </a:r>
          </a:p>
        </p:txBody>
      </p:sp>
      <p:sp>
        <p:nvSpPr>
          <p:cNvPr id="11" name="TextBox 10"/>
          <p:cNvSpPr txBox="1"/>
          <p:nvPr/>
        </p:nvSpPr>
        <p:spPr>
          <a:xfrm>
            <a:off x="4439544" y="4477261"/>
            <a:ext cx="5611293" cy="1015663"/>
          </a:xfrm>
          <a:prstGeom prst="rect">
            <a:avLst/>
          </a:prstGeom>
          <a:noFill/>
        </p:spPr>
        <p:txBody>
          <a:bodyPr wrap="square" rtlCol="0">
            <a:spAutoFit/>
          </a:bodyPr>
          <a:lstStyle/>
          <a:p>
            <a:r>
              <a:rPr lang="en-US" sz="6000" b="1" dirty="0"/>
              <a:t>Very big</a:t>
            </a:r>
          </a:p>
        </p:txBody>
      </p:sp>
      <p:sp>
        <p:nvSpPr>
          <p:cNvPr id="4" name="TextBox 3"/>
          <p:cNvSpPr txBox="1"/>
          <p:nvPr/>
        </p:nvSpPr>
        <p:spPr>
          <a:xfrm>
            <a:off x="7244937" y="1642399"/>
            <a:ext cx="2552131" cy="707886"/>
          </a:xfrm>
          <a:prstGeom prst="rect">
            <a:avLst/>
          </a:prstGeom>
          <a:noFill/>
        </p:spPr>
        <p:txBody>
          <a:bodyPr wrap="square" rtlCol="0">
            <a:spAutoFit/>
          </a:bodyPr>
          <a:lstStyle/>
          <a:p>
            <a:r>
              <a:rPr lang="en-US" sz="4000" dirty="0">
                <a:solidFill>
                  <a:schemeClr val="tx2">
                    <a:lumMod val="75000"/>
                  </a:schemeClr>
                </a:solidFill>
              </a:rPr>
              <a:t>Reservoirs</a:t>
            </a:r>
          </a:p>
        </p:txBody>
      </p:sp>
    </p:spTree>
    <p:extLst>
      <p:ext uri="{BB962C8B-B14F-4D97-AF65-F5344CB8AC3E}">
        <p14:creationId xmlns:p14="http://schemas.microsoft.com/office/powerpoint/2010/main" val="3780860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439543" y="3806724"/>
            <a:ext cx="2992614" cy="769441"/>
          </a:xfrm>
          <a:prstGeom prst="rect">
            <a:avLst/>
          </a:prstGeom>
          <a:solidFill>
            <a:schemeClr val="bg1"/>
          </a:solidFill>
        </p:spPr>
        <p:txBody>
          <a:bodyPr wrap="none" rtlCol="0">
            <a:spAutoFit/>
          </a:bodyPr>
          <a:lstStyle/>
          <a:p>
            <a:r>
              <a:rPr lang="en-US" sz="4400" b="1" dirty="0"/>
              <a:t>Twice as big</a:t>
            </a:r>
          </a:p>
        </p:txBody>
      </p:sp>
      <p:sp>
        <p:nvSpPr>
          <p:cNvPr id="2" name="Title 1"/>
          <p:cNvSpPr>
            <a:spLocks noGrp="1"/>
          </p:cNvSpPr>
          <p:nvPr>
            <p:ph type="title"/>
          </p:nvPr>
        </p:nvSpPr>
        <p:spPr>
          <a:noFill/>
        </p:spPr>
        <p:txBody>
          <a:bodyPr>
            <a:normAutofit/>
          </a:bodyPr>
          <a:lstStyle/>
          <a:p>
            <a:r>
              <a:rPr lang="en-US" dirty="0"/>
              <a:t>The Carbon Cycle</a:t>
            </a:r>
          </a:p>
        </p:txBody>
      </p:sp>
      <p:sp>
        <p:nvSpPr>
          <p:cNvPr id="3" name="Content Placeholder 2"/>
          <p:cNvSpPr>
            <a:spLocks noGrp="1"/>
          </p:cNvSpPr>
          <p:nvPr>
            <p:ph idx="4294967295"/>
          </p:nvPr>
        </p:nvSpPr>
        <p:spPr>
          <a:xfrm>
            <a:off x="1453080" y="1512220"/>
            <a:ext cx="3377682" cy="4525963"/>
          </a:xfrm>
        </p:spPr>
        <p:txBody>
          <a:bodyPr>
            <a:normAutofit/>
          </a:bodyPr>
          <a:lstStyle/>
          <a:p>
            <a:pPr>
              <a:lnSpc>
                <a:spcPct val="150000"/>
              </a:lnSpc>
              <a:spcAft>
                <a:spcPts val="600"/>
              </a:spcAft>
            </a:pPr>
            <a:r>
              <a:rPr lang="en-US" sz="2800" dirty="0"/>
              <a:t>Vegetation 	</a:t>
            </a:r>
          </a:p>
          <a:p>
            <a:pPr>
              <a:lnSpc>
                <a:spcPct val="150000"/>
              </a:lnSpc>
              <a:spcAft>
                <a:spcPts val="600"/>
              </a:spcAft>
            </a:pPr>
            <a:r>
              <a:rPr lang="en-US" sz="2800" dirty="0"/>
              <a:t>Atmosphere  </a:t>
            </a:r>
            <a:endParaRPr lang="en-US" sz="2800" dirty="0">
              <a:solidFill>
                <a:srgbClr val="7F7F7F"/>
              </a:solidFill>
            </a:endParaRPr>
          </a:p>
          <a:p>
            <a:pPr>
              <a:lnSpc>
                <a:spcPct val="150000"/>
              </a:lnSpc>
              <a:spcAft>
                <a:spcPts val="600"/>
              </a:spcAft>
            </a:pPr>
            <a:r>
              <a:rPr lang="en-US" sz="2800" dirty="0"/>
              <a:t>Oceans 		</a:t>
            </a:r>
          </a:p>
          <a:p>
            <a:pPr>
              <a:lnSpc>
                <a:spcPct val="150000"/>
              </a:lnSpc>
              <a:spcAft>
                <a:spcPts val="600"/>
              </a:spcAft>
            </a:pPr>
            <a:r>
              <a:rPr lang="en-US" sz="2800" dirty="0"/>
              <a:t>Soil 		</a:t>
            </a:r>
          </a:p>
          <a:p>
            <a:pPr>
              <a:lnSpc>
                <a:spcPct val="150000"/>
              </a:lnSpc>
              <a:spcAft>
                <a:spcPts val="600"/>
              </a:spcAft>
            </a:pPr>
            <a:r>
              <a:rPr lang="en-US" sz="2800" dirty="0"/>
              <a:t>Fossil fuels	</a:t>
            </a:r>
            <a:endParaRPr lang="en-US" sz="2800" baseline="-25000" dirty="0"/>
          </a:p>
        </p:txBody>
      </p:sp>
      <p:sp>
        <p:nvSpPr>
          <p:cNvPr id="7" name="TextBox 6"/>
          <p:cNvSpPr txBox="1"/>
          <p:nvPr/>
        </p:nvSpPr>
        <p:spPr>
          <a:xfrm>
            <a:off x="4439544" y="2282140"/>
            <a:ext cx="886681" cy="769441"/>
          </a:xfrm>
          <a:prstGeom prst="rect">
            <a:avLst/>
          </a:prstGeom>
          <a:solidFill>
            <a:schemeClr val="bg1"/>
          </a:solidFill>
        </p:spPr>
        <p:txBody>
          <a:bodyPr wrap="none" rtlCol="0">
            <a:spAutoFit/>
          </a:bodyPr>
          <a:lstStyle/>
          <a:p>
            <a:r>
              <a:rPr lang="en-US" sz="4400" dirty="0"/>
              <a:t>Big</a:t>
            </a:r>
          </a:p>
        </p:txBody>
      </p:sp>
      <p:sp>
        <p:nvSpPr>
          <p:cNvPr id="8" name="TextBox 7"/>
          <p:cNvSpPr txBox="1"/>
          <p:nvPr/>
        </p:nvSpPr>
        <p:spPr>
          <a:xfrm>
            <a:off x="4439543" y="3022719"/>
            <a:ext cx="2251362" cy="769441"/>
          </a:xfrm>
          <a:prstGeom prst="rect">
            <a:avLst/>
          </a:prstGeom>
          <a:solidFill>
            <a:schemeClr val="bg1"/>
          </a:solidFill>
        </p:spPr>
        <p:txBody>
          <a:bodyPr wrap="none" rtlCol="0">
            <a:spAutoFit/>
          </a:bodyPr>
          <a:lstStyle/>
          <a:p>
            <a:r>
              <a:rPr lang="en-US" sz="4400" dirty="0"/>
              <a:t>Big </a:t>
            </a:r>
            <a:r>
              <a:rPr lang="en-US" sz="3200" dirty="0"/>
              <a:t>(active)</a:t>
            </a:r>
          </a:p>
        </p:txBody>
      </p:sp>
      <p:sp>
        <p:nvSpPr>
          <p:cNvPr id="10" name="TextBox 9"/>
          <p:cNvSpPr txBox="1"/>
          <p:nvPr/>
        </p:nvSpPr>
        <p:spPr>
          <a:xfrm>
            <a:off x="4439544" y="1588987"/>
            <a:ext cx="886681" cy="769441"/>
          </a:xfrm>
          <a:prstGeom prst="rect">
            <a:avLst/>
          </a:prstGeom>
          <a:solidFill>
            <a:schemeClr val="bg1"/>
          </a:solidFill>
        </p:spPr>
        <p:txBody>
          <a:bodyPr wrap="none" rtlCol="0">
            <a:spAutoFit/>
          </a:bodyPr>
          <a:lstStyle/>
          <a:p>
            <a:r>
              <a:rPr lang="en-US" sz="4400" dirty="0"/>
              <a:t>Big</a:t>
            </a:r>
          </a:p>
        </p:txBody>
      </p:sp>
      <p:sp>
        <p:nvSpPr>
          <p:cNvPr id="4" name="TextBox 3"/>
          <p:cNvSpPr txBox="1"/>
          <p:nvPr/>
        </p:nvSpPr>
        <p:spPr>
          <a:xfrm>
            <a:off x="7244937" y="1642399"/>
            <a:ext cx="2552131" cy="707886"/>
          </a:xfrm>
          <a:prstGeom prst="rect">
            <a:avLst/>
          </a:prstGeom>
          <a:noFill/>
        </p:spPr>
        <p:txBody>
          <a:bodyPr wrap="square" rtlCol="0">
            <a:spAutoFit/>
          </a:bodyPr>
          <a:lstStyle/>
          <a:p>
            <a:r>
              <a:rPr lang="en-US" sz="4000" dirty="0">
                <a:solidFill>
                  <a:schemeClr val="tx2">
                    <a:lumMod val="75000"/>
                  </a:schemeClr>
                </a:solidFill>
              </a:rPr>
              <a:t>Reservoirs</a:t>
            </a:r>
          </a:p>
        </p:txBody>
      </p:sp>
      <p:sp>
        <p:nvSpPr>
          <p:cNvPr id="12" name="TextBox 11"/>
          <p:cNvSpPr txBox="1"/>
          <p:nvPr/>
        </p:nvSpPr>
        <p:spPr>
          <a:xfrm>
            <a:off x="7375317" y="2997319"/>
            <a:ext cx="2835484" cy="2123658"/>
          </a:xfrm>
          <a:prstGeom prst="rect">
            <a:avLst/>
          </a:prstGeom>
          <a:solidFill>
            <a:schemeClr val="bg1"/>
          </a:solidFill>
        </p:spPr>
        <p:txBody>
          <a:bodyPr wrap="square" rtlCol="0">
            <a:spAutoFit/>
          </a:bodyPr>
          <a:lstStyle/>
          <a:p>
            <a:r>
              <a:rPr lang="en-US" sz="6600" b="1" dirty="0">
                <a:solidFill>
                  <a:srgbClr val="0000FF"/>
                </a:solidFill>
              </a:rPr>
              <a:t>Huge </a:t>
            </a:r>
            <a:r>
              <a:rPr lang="en-US" sz="3300" b="1" dirty="0">
                <a:solidFill>
                  <a:srgbClr val="0000FF"/>
                </a:solidFill>
              </a:rPr>
              <a:t>(inactive deep oceans) </a:t>
            </a:r>
          </a:p>
        </p:txBody>
      </p:sp>
      <p:cxnSp>
        <p:nvCxnSpPr>
          <p:cNvPr id="13" name="Straight Arrow Connector 12"/>
          <p:cNvCxnSpPr/>
          <p:nvPr/>
        </p:nvCxnSpPr>
        <p:spPr>
          <a:xfrm>
            <a:off x="4990726" y="3775202"/>
            <a:ext cx="238459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439544" y="4477261"/>
            <a:ext cx="5611293" cy="1015663"/>
          </a:xfrm>
          <a:prstGeom prst="rect">
            <a:avLst/>
          </a:prstGeom>
          <a:noFill/>
        </p:spPr>
        <p:txBody>
          <a:bodyPr wrap="square" rtlCol="0">
            <a:spAutoFit/>
          </a:bodyPr>
          <a:lstStyle/>
          <a:p>
            <a:r>
              <a:rPr lang="en-US" sz="6000" b="1" dirty="0"/>
              <a:t>Very big</a:t>
            </a:r>
          </a:p>
        </p:txBody>
      </p:sp>
    </p:spTree>
    <p:extLst>
      <p:ext uri="{BB962C8B-B14F-4D97-AF65-F5344CB8AC3E}">
        <p14:creationId xmlns:p14="http://schemas.microsoft.com/office/powerpoint/2010/main" val="995730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a:t>Pair work: </a:t>
            </a:r>
            <a:r>
              <a:rPr lang="en-US" sz="2800" dirty="0"/>
              <a:t>Turn to your neighbor and discuss</a:t>
            </a:r>
          </a:p>
          <a:p>
            <a:pPr marL="0" indent="0">
              <a:buNone/>
            </a:pPr>
            <a:endParaRPr lang="en-US" dirty="0"/>
          </a:p>
          <a:p>
            <a:r>
              <a:rPr lang="en-US" dirty="0"/>
              <a:t>Estimate how much (what fraction) of each reservoir moves into the other each year.  </a:t>
            </a:r>
          </a:p>
          <a:p>
            <a:r>
              <a:rPr lang="en-US" i="1" dirty="0"/>
              <a:t>Reminder</a:t>
            </a:r>
            <a:r>
              <a:rPr lang="en-US" dirty="0"/>
              <a:t>: There may be more than one pathway connecting reservoirs. </a:t>
            </a:r>
          </a:p>
        </p:txBody>
      </p:sp>
      <p:sp>
        <p:nvSpPr>
          <p:cNvPr id="2" name="Title 1"/>
          <p:cNvSpPr>
            <a:spLocks noGrp="1"/>
          </p:cNvSpPr>
          <p:nvPr>
            <p:ph type="title"/>
          </p:nvPr>
        </p:nvSpPr>
        <p:spPr>
          <a:noFill/>
        </p:spPr>
        <p:txBody>
          <a:bodyPr>
            <a:noAutofit/>
          </a:bodyPr>
          <a:lstStyle/>
          <a:p>
            <a:r>
              <a:rPr lang="en-US" dirty="0"/>
              <a:t/>
            </a:r>
            <a:br>
              <a:rPr lang="en-US" dirty="0"/>
            </a:br>
            <a:r>
              <a:rPr lang="en-US" dirty="0"/>
              <a:t>Classroom Activity</a:t>
            </a:r>
            <a:br>
              <a:rPr lang="en-US" dirty="0"/>
            </a:br>
            <a:endParaRPr lang="en-US" dirty="0"/>
          </a:p>
        </p:txBody>
      </p:sp>
    </p:spTree>
    <p:extLst>
      <p:ext uri="{BB962C8B-B14F-4D97-AF65-F5344CB8AC3E}">
        <p14:creationId xmlns:p14="http://schemas.microsoft.com/office/powerpoint/2010/main" val="1054152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Processes Controlling the Major Fluxes of Carbon</a:t>
            </a:r>
          </a:p>
        </p:txBody>
      </p:sp>
      <p:sp>
        <p:nvSpPr>
          <p:cNvPr id="3" name="Content Placeholder 2"/>
          <p:cNvSpPr>
            <a:spLocks noGrp="1"/>
          </p:cNvSpPr>
          <p:nvPr>
            <p:ph idx="4294967295"/>
          </p:nvPr>
        </p:nvSpPr>
        <p:spPr>
          <a:xfrm>
            <a:off x="1922106" y="1675579"/>
            <a:ext cx="3862873" cy="4351338"/>
          </a:xfrm>
        </p:spPr>
        <p:txBody>
          <a:bodyPr>
            <a:normAutofit/>
          </a:bodyPr>
          <a:lstStyle/>
          <a:p>
            <a:pPr>
              <a:spcAft>
                <a:spcPts val="1200"/>
              </a:spcAft>
            </a:pPr>
            <a:r>
              <a:rPr lang="en-US" sz="3200" dirty="0">
                <a:solidFill>
                  <a:srgbClr val="00C800"/>
                </a:solidFill>
              </a:rPr>
              <a:t>Photosynthesis</a:t>
            </a:r>
          </a:p>
          <a:p>
            <a:pPr>
              <a:spcAft>
                <a:spcPts val="1200"/>
              </a:spcAft>
            </a:pPr>
            <a:r>
              <a:rPr lang="en-US" sz="3200" dirty="0">
                <a:solidFill>
                  <a:srgbClr val="00C800"/>
                </a:solidFill>
              </a:rPr>
              <a:t>Respiration</a:t>
            </a:r>
          </a:p>
          <a:p>
            <a:pPr>
              <a:spcAft>
                <a:spcPts val="1200"/>
              </a:spcAft>
            </a:pPr>
            <a:r>
              <a:rPr lang="en-US" sz="3200" dirty="0">
                <a:solidFill>
                  <a:srgbClr val="00C800"/>
                </a:solidFill>
              </a:rPr>
              <a:t>Decomposition</a:t>
            </a:r>
          </a:p>
          <a:p>
            <a:pPr>
              <a:spcAft>
                <a:spcPts val="1200"/>
              </a:spcAft>
            </a:pPr>
            <a:r>
              <a:rPr lang="en-US" sz="3200" dirty="0">
                <a:solidFill>
                  <a:srgbClr val="FF0000"/>
                </a:solidFill>
              </a:rPr>
              <a:t>Combustion</a:t>
            </a:r>
          </a:p>
          <a:p>
            <a:pPr>
              <a:spcAft>
                <a:spcPts val="1200"/>
              </a:spcAft>
            </a:pPr>
            <a:r>
              <a:rPr lang="en-US" sz="3200" dirty="0">
                <a:solidFill>
                  <a:srgbClr val="3366FF"/>
                </a:solidFill>
              </a:rPr>
              <a:t>Diffusion</a:t>
            </a:r>
          </a:p>
          <a:p>
            <a:pPr marL="0" indent="0">
              <a:buNone/>
            </a:pPr>
            <a:endParaRPr lang="en-US" baseline="-25000" dirty="0"/>
          </a:p>
        </p:txBody>
      </p:sp>
      <p:sp>
        <p:nvSpPr>
          <p:cNvPr id="4" name="TextBox 3"/>
          <p:cNvSpPr txBox="1"/>
          <p:nvPr/>
        </p:nvSpPr>
        <p:spPr>
          <a:xfrm>
            <a:off x="5540375" y="2410250"/>
            <a:ext cx="4095750" cy="553998"/>
          </a:xfrm>
          <a:prstGeom prst="rect">
            <a:avLst/>
          </a:prstGeom>
          <a:noFill/>
        </p:spPr>
        <p:txBody>
          <a:bodyPr wrap="square" rtlCol="0">
            <a:spAutoFit/>
          </a:bodyPr>
          <a:lstStyle/>
          <a:p>
            <a:r>
              <a:rPr lang="en-US" sz="3000" i="1" dirty="0">
                <a:solidFill>
                  <a:srgbClr val="00C800"/>
                </a:solidFill>
              </a:rPr>
              <a:t>Biological</a:t>
            </a:r>
          </a:p>
        </p:txBody>
      </p:sp>
      <p:sp>
        <p:nvSpPr>
          <p:cNvPr id="5" name="TextBox 4"/>
          <p:cNvSpPr txBox="1"/>
          <p:nvPr/>
        </p:nvSpPr>
        <p:spPr>
          <a:xfrm>
            <a:off x="5362924" y="3851248"/>
            <a:ext cx="3649595" cy="553998"/>
          </a:xfrm>
          <a:prstGeom prst="rect">
            <a:avLst/>
          </a:prstGeom>
          <a:noFill/>
        </p:spPr>
        <p:txBody>
          <a:bodyPr wrap="square" rtlCol="0">
            <a:spAutoFit/>
          </a:bodyPr>
          <a:lstStyle/>
          <a:p>
            <a:r>
              <a:rPr lang="en-US" sz="3000" i="1" dirty="0">
                <a:solidFill>
                  <a:srgbClr val="FF0000"/>
                </a:solidFill>
              </a:rPr>
              <a:t>Human (and natural)</a:t>
            </a:r>
          </a:p>
        </p:txBody>
      </p:sp>
      <p:sp>
        <p:nvSpPr>
          <p:cNvPr id="6" name="TextBox 5"/>
          <p:cNvSpPr txBox="1"/>
          <p:nvPr/>
        </p:nvSpPr>
        <p:spPr>
          <a:xfrm>
            <a:off x="5428073" y="4566933"/>
            <a:ext cx="3286125" cy="553998"/>
          </a:xfrm>
          <a:prstGeom prst="rect">
            <a:avLst/>
          </a:prstGeom>
          <a:noFill/>
        </p:spPr>
        <p:txBody>
          <a:bodyPr wrap="square" rtlCol="0">
            <a:spAutoFit/>
          </a:bodyPr>
          <a:lstStyle/>
          <a:p>
            <a:r>
              <a:rPr lang="en-US" sz="3000" i="1" dirty="0">
                <a:solidFill>
                  <a:srgbClr val="3366FF"/>
                </a:solidFill>
              </a:rPr>
              <a:t>Physical/Chemical</a:t>
            </a:r>
          </a:p>
        </p:txBody>
      </p:sp>
      <p:sp>
        <p:nvSpPr>
          <p:cNvPr id="7" name="Right Brace 6"/>
          <p:cNvSpPr/>
          <p:nvPr/>
        </p:nvSpPr>
        <p:spPr>
          <a:xfrm>
            <a:off x="5152685" y="1950519"/>
            <a:ext cx="387691" cy="1564951"/>
          </a:xfrm>
          <a:prstGeom prst="rightBrace">
            <a:avLst/>
          </a:prstGeom>
          <a:ln>
            <a:solidFill>
              <a:srgbClr val="64E12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9724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Fluxes to/from the Atmosphere</a:t>
            </a:r>
          </a:p>
        </p:txBody>
      </p:sp>
      <p:sp>
        <p:nvSpPr>
          <p:cNvPr id="3" name="Content Placeholder 2"/>
          <p:cNvSpPr>
            <a:spLocks noGrp="1"/>
          </p:cNvSpPr>
          <p:nvPr>
            <p:ph idx="4294967295"/>
          </p:nvPr>
        </p:nvSpPr>
        <p:spPr>
          <a:xfrm>
            <a:off x="1975668" y="1699007"/>
            <a:ext cx="3289768" cy="4351338"/>
          </a:xfrm>
        </p:spPr>
        <p:txBody>
          <a:bodyPr>
            <a:normAutofit/>
          </a:bodyPr>
          <a:lstStyle/>
          <a:p>
            <a:pPr>
              <a:spcAft>
                <a:spcPts val="1200"/>
              </a:spcAft>
            </a:pPr>
            <a:r>
              <a:rPr lang="en-US" sz="3200" dirty="0">
                <a:solidFill>
                  <a:srgbClr val="00B050"/>
                </a:solidFill>
              </a:rPr>
              <a:t>Photosynthesis</a:t>
            </a:r>
          </a:p>
          <a:p>
            <a:pPr>
              <a:spcAft>
                <a:spcPts val="1200"/>
              </a:spcAft>
            </a:pPr>
            <a:r>
              <a:rPr lang="en-US" sz="3200" dirty="0">
                <a:solidFill>
                  <a:srgbClr val="00B050"/>
                </a:solidFill>
              </a:rPr>
              <a:t>Respiration</a:t>
            </a:r>
          </a:p>
          <a:p>
            <a:pPr>
              <a:spcAft>
                <a:spcPts val="1200"/>
              </a:spcAft>
            </a:pPr>
            <a:r>
              <a:rPr lang="en-US" sz="3200" dirty="0">
                <a:solidFill>
                  <a:srgbClr val="00B050"/>
                </a:solidFill>
              </a:rPr>
              <a:t>Decomposition</a:t>
            </a:r>
          </a:p>
          <a:p>
            <a:pPr>
              <a:spcAft>
                <a:spcPts val="1200"/>
              </a:spcAft>
            </a:pPr>
            <a:r>
              <a:rPr lang="en-US" sz="3200" dirty="0">
                <a:solidFill>
                  <a:srgbClr val="FF0000"/>
                </a:solidFill>
              </a:rPr>
              <a:t>Combustion</a:t>
            </a:r>
          </a:p>
          <a:p>
            <a:pPr>
              <a:spcAft>
                <a:spcPts val="1200"/>
              </a:spcAft>
            </a:pPr>
            <a:r>
              <a:rPr lang="en-US" sz="3200" dirty="0">
                <a:solidFill>
                  <a:srgbClr val="0070C0"/>
                </a:solidFill>
              </a:rPr>
              <a:t>Diffusion</a:t>
            </a:r>
          </a:p>
          <a:p>
            <a:pPr marL="0" indent="0">
              <a:buNone/>
            </a:pPr>
            <a:endParaRPr lang="en-US" baseline="-25000" dirty="0"/>
          </a:p>
        </p:txBody>
      </p:sp>
      <p:cxnSp>
        <p:nvCxnSpPr>
          <p:cNvPr id="9" name="Straight Arrow Connector 8"/>
          <p:cNvCxnSpPr/>
          <p:nvPr/>
        </p:nvCxnSpPr>
        <p:spPr>
          <a:xfrm>
            <a:off x="4533900" y="4597400"/>
            <a:ext cx="0" cy="603250"/>
          </a:xfrm>
          <a:prstGeom prst="straightConnector1">
            <a:avLst/>
          </a:prstGeom>
          <a:ln w="57150" cmpd="sng">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5507203" y="3127375"/>
            <a:ext cx="0" cy="603250"/>
          </a:xfrm>
          <a:prstGeom prst="straightConnector1">
            <a:avLst/>
          </a:prstGeom>
          <a:ln w="57150" cmpd="sng">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5162550" y="2322241"/>
            <a:ext cx="0" cy="603250"/>
          </a:xfrm>
          <a:prstGeom prst="straightConnector1">
            <a:avLst/>
          </a:prstGeom>
          <a:ln w="57150" cmpd="sng">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5162362" y="3804959"/>
            <a:ext cx="0" cy="60325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848225" y="4561542"/>
            <a:ext cx="0" cy="603250"/>
          </a:xfrm>
          <a:prstGeom prst="straightConnector1">
            <a:avLst/>
          </a:prstGeom>
          <a:ln w="57150" cmpd="sng">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955805" y="1719094"/>
            <a:ext cx="3368166" cy="523220"/>
          </a:xfrm>
          <a:prstGeom prst="rect">
            <a:avLst/>
          </a:prstGeom>
          <a:noFill/>
        </p:spPr>
        <p:txBody>
          <a:bodyPr wrap="none" rtlCol="0">
            <a:spAutoFit/>
          </a:bodyPr>
          <a:lstStyle/>
          <a:p>
            <a:r>
              <a:rPr lang="en-US" sz="2800" dirty="0"/>
              <a:t>(   out of atmosphere)</a:t>
            </a:r>
          </a:p>
        </p:txBody>
      </p:sp>
      <p:sp>
        <p:nvSpPr>
          <p:cNvPr id="15" name="TextBox 14"/>
          <p:cNvSpPr txBox="1"/>
          <p:nvPr/>
        </p:nvSpPr>
        <p:spPr>
          <a:xfrm>
            <a:off x="7067438" y="3543349"/>
            <a:ext cx="3144900" cy="523220"/>
          </a:xfrm>
          <a:prstGeom prst="rect">
            <a:avLst/>
          </a:prstGeom>
          <a:noFill/>
        </p:spPr>
        <p:txBody>
          <a:bodyPr wrap="none" rtlCol="0">
            <a:spAutoFit/>
          </a:bodyPr>
          <a:lstStyle/>
          <a:p>
            <a:r>
              <a:rPr lang="en-US" sz="2800" dirty="0"/>
              <a:t>(    into atmosphere)</a:t>
            </a:r>
          </a:p>
        </p:txBody>
      </p:sp>
      <p:cxnSp>
        <p:nvCxnSpPr>
          <p:cNvPr id="18" name="Straight Arrow Connector 17"/>
          <p:cNvCxnSpPr/>
          <p:nvPr/>
        </p:nvCxnSpPr>
        <p:spPr>
          <a:xfrm>
            <a:off x="5507203" y="1699007"/>
            <a:ext cx="0" cy="603250"/>
          </a:xfrm>
          <a:prstGeom prst="straightConnector1">
            <a:avLst/>
          </a:prstGeom>
          <a:ln w="57150" cmpd="sng">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7276533" y="1719094"/>
            <a:ext cx="0" cy="60325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7425823" y="3463319"/>
            <a:ext cx="0" cy="60325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6782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dirty="0"/>
              <a:t>Major Annual Fluxes into and Out of the Atmosphere</a:t>
            </a:r>
          </a:p>
        </p:txBody>
      </p:sp>
      <p:sp>
        <p:nvSpPr>
          <p:cNvPr id="19" name="TextBox 18"/>
          <p:cNvSpPr txBox="1"/>
          <p:nvPr/>
        </p:nvSpPr>
        <p:spPr>
          <a:xfrm>
            <a:off x="5574404" y="1227032"/>
            <a:ext cx="1795809" cy="477054"/>
          </a:xfrm>
          <a:prstGeom prst="rect">
            <a:avLst/>
          </a:prstGeom>
          <a:noFill/>
        </p:spPr>
        <p:txBody>
          <a:bodyPr wrap="none" rtlCol="0">
            <a:spAutoFit/>
          </a:bodyPr>
          <a:lstStyle/>
          <a:p>
            <a:r>
              <a:rPr lang="en-US" sz="2500" dirty="0"/>
              <a:t>Atmosphere</a:t>
            </a:r>
          </a:p>
        </p:txBody>
      </p:sp>
      <p:sp>
        <p:nvSpPr>
          <p:cNvPr id="28" name="TextBox 27"/>
          <p:cNvSpPr txBox="1"/>
          <p:nvPr/>
        </p:nvSpPr>
        <p:spPr>
          <a:xfrm>
            <a:off x="5611828" y="5776634"/>
            <a:ext cx="1904920" cy="477054"/>
          </a:xfrm>
          <a:prstGeom prst="rect">
            <a:avLst/>
          </a:prstGeom>
          <a:noFill/>
        </p:spPr>
        <p:txBody>
          <a:bodyPr wrap="none" rtlCol="0">
            <a:spAutoFit/>
          </a:bodyPr>
          <a:lstStyle/>
          <a:p>
            <a:r>
              <a:rPr lang="en-US" sz="2500" dirty="0"/>
              <a:t>Carbon pools</a:t>
            </a:r>
          </a:p>
        </p:txBody>
      </p:sp>
      <p:sp>
        <p:nvSpPr>
          <p:cNvPr id="30" name="TextBox 29"/>
          <p:cNvSpPr txBox="1"/>
          <p:nvPr/>
        </p:nvSpPr>
        <p:spPr>
          <a:xfrm>
            <a:off x="1605417" y="1541379"/>
            <a:ext cx="946562" cy="477054"/>
          </a:xfrm>
          <a:prstGeom prst="rect">
            <a:avLst/>
          </a:prstGeom>
          <a:noFill/>
        </p:spPr>
        <p:txBody>
          <a:bodyPr wrap="none" rtlCol="0">
            <a:spAutoFit/>
          </a:bodyPr>
          <a:lstStyle/>
          <a:p>
            <a:r>
              <a:rPr lang="en-US" sz="2500" dirty="0"/>
              <a:t>fluxes</a:t>
            </a:r>
          </a:p>
        </p:txBody>
      </p:sp>
      <p:sp>
        <p:nvSpPr>
          <p:cNvPr id="31" name="TextBox 30"/>
          <p:cNvSpPr txBox="1"/>
          <p:nvPr/>
        </p:nvSpPr>
        <p:spPr>
          <a:xfrm>
            <a:off x="2676269" y="1096070"/>
            <a:ext cx="1054264" cy="477054"/>
          </a:xfrm>
          <a:prstGeom prst="rect">
            <a:avLst/>
          </a:prstGeom>
          <a:noFill/>
        </p:spPr>
        <p:txBody>
          <a:bodyPr wrap="none" rtlCol="0">
            <a:spAutoFit/>
          </a:bodyPr>
          <a:lstStyle/>
          <a:p>
            <a:r>
              <a:rPr lang="en-US" sz="2500" dirty="0"/>
              <a:t>120 </a:t>
            </a:r>
            <a:r>
              <a:rPr lang="en-US" sz="2500" dirty="0" err="1"/>
              <a:t>Gt</a:t>
            </a:r>
            <a:endParaRPr lang="en-US" sz="2500" dirty="0"/>
          </a:p>
        </p:txBody>
      </p:sp>
      <p:sp>
        <p:nvSpPr>
          <p:cNvPr id="32" name="TextBox 31"/>
          <p:cNvSpPr txBox="1"/>
          <p:nvPr/>
        </p:nvSpPr>
        <p:spPr>
          <a:xfrm>
            <a:off x="3827604" y="1095209"/>
            <a:ext cx="1054264" cy="477054"/>
          </a:xfrm>
          <a:prstGeom prst="rect">
            <a:avLst/>
          </a:prstGeom>
          <a:noFill/>
        </p:spPr>
        <p:txBody>
          <a:bodyPr wrap="none" rtlCol="0">
            <a:spAutoFit/>
          </a:bodyPr>
          <a:lstStyle/>
          <a:p>
            <a:r>
              <a:rPr lang="en-US" sz="2500" dirty="0"/>
              <a:t>120 </a:t>
            </a:r>
            <a:r>
              <a:rPr lang="en-US" sz="2500" dirty="0" err="1"/>
              <a:t>Gt</a:t>
            </a:r>
            <a:endParaRPr lang="en-US" sz="2500" dirty="0"/>
          </a:p>
        </p:txBody>
      </p:sp>
      <p:grpSp>
        <p:nvGrpSpPr>
          <p:cNvPr id="45" name="Group 44"/>
          <p:cNvGrpSpPr/>
          <p:nvPr/>
        </p:nvGrpSpPr>
        <p:grpSpPr>
          <a:xfrm>
            <a:off x="1605417" y="1543082"/>
            <a:ext cx="9130312" cy="5303476"/>
            <a:chOff x="81417" y="1361419"/>
            <a:chExt cx="9130312" cy="5303476"/>
          </a:xfrm>
        </p:grpSpPr>
        <p:sp>
          <p:nvSpPr>
            <p:cNvPr id="38" name="Right Triangle 37"/>
            <p:cNvSpPr/>
            <p:nvPr/>
          </p:nvSpPr>
          <p:spPr>
            <a:xfrm flipH="1">
              <a:off x="5846212" y="4567764"/>
              <a:ext cx="440270" cy="261610"/>
            </a:xfrm>
            <a:prstGeom prst="rtTriangle">
              <a:avLst/>
            </a:prstGeom>
            <a:solidFill>
              <a:schemeClr val="bg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ight Triangle 41"/>
            <p:cNvSpPr/>
            <p:nvPr/>
          </p:nvSpPr>
          <p:spPr>
            <a:xfrm flipH="1">
              <a:off x="8585193" y="4567764"/>
              <a:ext cx="440270" cy="261610"/>
            </a:xfrm>
            <a:prstGeom prst="rtTriangle">
              <a:avLst/>
            </a:prstGeom>
            <a:solidFill>
              <a:schemeClr val="bg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81417" y="3810010"/>
              <a:ext cx="913031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982129" y="3810010"/>
              <a:ext cx="2573866" cy="77892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708395" y="3810010"/>
              <a:ext cx="2573866" cy="778920"/>
            </a:xfrm>
            <a:prstGeom prst="rect">
              <a:avLst/>
            </a:prstGeom>
            <a:solidFill>
              <a:schemeClr val="bg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434661" y="3810010"/>
              <a:ext cx="2573866" cy="778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725328" y="4741330"/>
              <a:ext cx="2556933" cy="694267"/>
            </a:xfrm>
            <a:prstGeom prst="rect">
              <a:avLst/>
            </a:prstGeom>
            <a:solidFill>
              <a:srgbClr val="FFFFFF"/>
            </a:solidFill>
            <a:ln>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451597" y="4746818"/>
              <a:ext cx="2573866" cy="19180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391268" y="3914998"/>
              <a:ext cx="1651990" cy="523220"/>
            </a:xfrm>
            <a:prstGeom prst="rect">
              <a:avLst/>
            </a:prstGeom>
            <a:noFill/>
          </p:spPr>
          <p:txBody>
            <a:bodyPr wrap="none" rtlCol="0">
              <a:spAutoFit/>
            </a:bodyPr>
            <a:lstStyle/>
            <a:p>
              <a:r>
                <a:rPr lang="en-US" sz="2800" dirty="0"/>
                <a:t>Biosphere</a:t>
              </a:r>
            </a:p>
          </p:txBody>
        </p:sp>
        <p:sp>
          <p:nvSpPr>
            <p:cNvPr id="14" name="TextBox 13"/>
            <p:cNvSpPr txBox="1"/>
            <p:nvPr/>
          </p:nvSpPr>
          <p:spPr>
            <a:xfrm>
              <a:off x="4080921" y="3928533"/>
              <a:ext cx="1821006" cy="523220"/>
            </a:xfrm>
            <a:prstGeom prst="rect">
              <a:avLst/>
            </a:prstGeom>
            <a:noFill/>
          </p:spPr>
          <p:txBody>
            <a:bodyPr wrap="none" rtlCol="0">
              <a:spAutoFit/>
            </a:bodyPr>
            <a:lstStyle/>
            <a:p>
              <a:r>
                <a:rPr lang="en-US" sz="2800" dirty="0"/>
                <a:t>Fossil Fuels</a:t>
              </a:r>
            </a:p>
          </p:txBody>
        </p:sp>
        <p:sp>
          <p:nvSpPr>
            <p:cNvPr id="15" name="TextBox 14"/>
            <p:cNvSpPr txBox="1"/>
            <p:nvPr/>
          </p:nvSpPr>
          <p:spPr>
            <a:xfrm>
              <a:off x="6976529" y="3962399"/>
              <a:ext cx="1253994" cy="523220"/>
            </a:xfrm>
            <a:prstGeom prst="rect">
              <a:avLst/>
            </a:prstGeom>
            <a:noFill/>
          </p:spPr>
          <p:txBody>
            <a:bodyPr wrap="none" rtlCol="0">
              <a:spAutoFit/>
            </a:bodyPr>
            <a:lstStyle/>
            <a:p>
              <a:r>
                <a:rPr lang="en-US" sz="2800" dirty="0"/>
                <a:t>Oceans</a:t>
              </a:r>
            </a:p>
          </p:txBody>
        </p:sp>
        <p:sp>
          <p:nvSpPr>
            <p:cNvPr id="21" name="Up Arrow 20"/>
            <p:cNvSpPr/>
            <p:nvPr/>
          </p:nvSpPr>
          <p:spPr>
            <a:xfrm>
              <a:off x="1209696" y="1524000"/>
              <a:ext cx="1194834" cy="2284313"/>
            </a:xfrm>
            <a:prstGeom prst="upArrow">
              <a:avLst/>
            </a:prstGeom>
            <a:solidFill>
              <a:srgbClr val="15FF5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Up Arrow 21"/>
            <p:cNvSpPr/>
            <p:nvPr/>
          </p:nvSpPr>
          <p:spPr>
            <a:xfrm>
              <a:off x="6526111" y="2099733"/>
              <a:ext cx="1194834" cy="170858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Up Arrow 22"/>
            <p:cNvSpPr/>
            <p:nvPr/>
          </p:nvSpPr>
          <p:spPr>
            <a:xfrm flipV="1">
              <a:off x="7533678" y="2057391"/>
              <a:ext cx="1194834" cy="175092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Up Arrow 23"/>
            <p:cNvSpPr/>
            <p:nvPr/>
          </p:nvSpPr>
          <p:spPr>
            <a:xfrm flipV="1">
              <a:off x="2217263" y="1532461"/>
              <a:ext cx="1194834" cy="2284313"/>
            </a:xfrm>
            <a:prstGeom prst="upArrow">
              <a:avLst/>
            </a:prstGeom>
            <a:solidFill>
              <a:srgbClr val="15FF5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Up Arrow 24"/>
            <p:cNvSpPr/>
            <p:nvPr/>
          </p:nvSpPr>
          <p:spPr>
            <a:xfrm>
              <a:off x="1132463" y="3505200"/>
              <a:ext cx="264532" cy="311574"/>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Up Arrow 25"/>
            <p:cNvSpPr/>
            <p:nvPr/>
          </p:nvSpPr>
          <p:spPr>
            <a:xfrm>
              <a:off x="4646128" y="3513662"/>
              <a:ext cx="586267" cy="303112"/>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6557053" y="1361419"/>
              <a:ext cx="891772" cy="477054"/>
            </a:xfrm>
            <a:prstGeom prst="rect">
              <a:avLst/>
            </a:prstGeom>
            <a:noFill/>
          </p:spPr>
          <p:txBody>
            <a:bodyPr wrap="none" rtlCol="0">
              <a:spAutoFit/>
            </a:bodyPr>
            <a:lstStyle/>
            <a:p>
              <a:r>
                <a:rPr lang="en-US" sz="2500" dirty="0"/>
                <a:t>90 </a:t>
              </a:r>
              <a:r>
                <a:rPr lang="en-US" sz="2500" dirty="0" err="1"/>
                <a:t>Gt</a:t>
              </a:r>
              <a:endParaRPr lang="en-US" sz="2500" dirty="0"/>
            </a:p>
          </p:txBody>
        </p:sp>
        <p:sp>
          <p:nvSpPr>
            <p:cNvPr id="34" name="TextBox 33"/>
            <p:cNvSpPr txBox="1"/>
            <p:nvPr/>
          </p:nvSpPr>
          <p:spPr>
            <a:xfrm>
              <a:off x="7802956" y="1361419"/>
              <a:ext cx="891772" cy="477054"/>
            </a:xfrm>
            <a:prstGeom prst="rect">
              <a:avLst/>
            </a:prstGeom>
            <a:noFill/>
          </p:spPr>
          <p:txBody>
            <a:bodyPr wrap="none" rtlCol="0">
              <a:spAutoFit/>
            </a:bodyPr>
            <a:lstStyle/>
            <a:p>
              <a:r>
                <a:rPr lang="en-US" sz="2500" dirty="0"/>
                <a:t>92 </a:t>
              </a:r>
              <a:r>
                <a:rPr lang="en-US" sz="2500" dirty="0" err="1"/>
                <a:t>Gt</a:t>
              </a:r>
              <a:endParaRPr lang="en-US" sz="2500" dirty="0"/>
            </a:p>
          </p:txBody>
        </p:sp>
        <p:sp>
          <p:nvSpPr>
            <p:cNvPr id="35" name="TextBox 34"/>
            <p:cNvSpPr txBox="1"/>
            <p:nvPr/>
          </p:nvSpPr>
          <p:spPr>
            <a:xfrm>
              <a:off x="4553856" y="2876910"/>
              <a:ext cx="989924" cy="477054"/>
            </a:xfrm>
            <a:prstGeom prst="rect">
              <a:avLst/>
            </a:prstGeom>
            <a:noFill/>
          </p:spPr>
          <p:txBody>
            <a:bodyPr wrap="none" rtlCol="0">
              <a:spAutoFit/>
            </a:bodyPr>
            <a:lstStyle/>
            <a:p>
              <a:r>
                <a:rPr lang="en-US" sz="2500" dirty="0"/>
                <a:t>8-9 </a:t>
              </a:r>
              <a:r>
                <a:rPr lang="en-US" sz="2500" dirty="0" err="1"/>
                <a:t>Gt</a:t>
              </a:r>
              <a:endParaRPr lang="en-US" sz="2500" dirty="0"/>
            </a:p>
          </p:txBody>
        </p:sp>
        <p:sp>
          <p:nvSpPr>
            <p:cNvPr id="43" name="Right Triangle 42"/>
            <p:cNvSpPr/>
            <p:nvPr/>
          </p:nvSpPr>
          <p:spPr>
            <a:xfrm rot="10800000" flipV="1">
              <a:off x="8596035" y="4390817"/>
              <a:ext cx="416728" cy="210813"/>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91909" y="2876910"/>
              <a:ext cx="1233349" cy="477054"/>
            </a:xfrm>
            <a:prstGeom prst="rect">
              <a:avLst/>
            </a:prstGeom>
            <a:noFill/>
          </p:spPr>
          <p:txBody>
            <a:bodyPr wrap="none" rtlCol="0">
              <a:spAutoFit/>
            </a:bodyPr>
            <a:lstStyle/>
            <a:p>
              <a:r>
                <a:rPr lang="en-US" sz="2500" dirty="0"/>
                <a:t>1-1.5 </a:t>
              </a:r>
              <a:r>
                <a:rPr lang="en-US" sz="2500" dirty="0" err="1"/>
                <a:t>Gt</a:t>
              </a:r>
              <a:endParaRPr lang="en-US" sz="2500" dirty="0"/>
            </a:p>
          </p:txBody>
        </p:sp>
      </p:grpSp>
      <p:grpSp>
        <p:nvGrpSpPr>
          <p:cNvPr id="50" name="Group 49"/>
          <p:cNvGrpSpPr/>
          <p:nvPr/>
        </p:nvGrpSpPr>
        <p:grpSpPr>
          <a:xfrm>
            <a:off x="1494314" y="5460613"/>
            <a:ext cx="4117514" cy="1016134"/>
            <a:chOff x="4050241" y="3578790"/>
            <a:chExt cx="4117514" cy="1016134"/>
          </a:xfrm>
        </p:grpSpPr>
        <p:sp>
          <p:nvSpPr>
            <p:cNvPr id="47" name="TextBox 46"/>
            <p:cNvSpPr txBox="1"/>
            <p:nvPr/>
          </p:nvSpPr>
          <p:spPr>
            <a:xfrm>
              <a:off x="4072005" y="3578790"/>
              <a:ext cx="4095750" cy="400110"/>
            </a:xfrm>
            <a:prstGeom prst="rect">
              <a:avLst/>
            </a:prstGeom>
            <a:noFill/>
          </p:spPr>
          <p:txBody>
            <a:bodyPr wrap="square" rtlCol="0">
              <a:spAutoFit/>
            </a:bodyPr>
            <a:lstStyle/>
            <a:p>
              <a:r>
                <a:rPr lang="en-US" sz="2000" i="1" dirty="0">
                  <a:solidFill>
                    <a:srgbClr val="00C800"/>
                  </a:solidFill>
                </a:rPr>
                <a:t>Photosynthesis/respiration</a:t>
              </a:r>
            </a:p>
          </p:txBody>
        </p:sp>
        <p:sp>
          <p:nvSpPr>
            <p:cNvPr id="48" name="TextBox 47"/>
            <p:cNvSpPr txBox="1"/>
            <p:nvPr/>
          </p:nvSpPr>
          <p:spPr>
            <a:xfrm>
              <a:off x="4072005" y="3894811"/>
              <a:ext cx="3649595" cy="400110"/>
            </a:xfrm>
            <a:prstGeom prst="rect">
              <a:avLst/>
            </a:prstGeom>
            <a:noFill/>
          </p:spPr>
          <p:txBody>
            <a:bodyPr wrap="square" rtlCol="0">
              <a:spAutoFit/>
            </a:bodyPr>
            <a:lstStyle/>
            <a:p>
              <a:r>
                <a:rPr lang="en-US" sz="2000" i="1" dirty="0">
                  <a:solidFill>
                    <a:srgbClr val="FF0000"/>
                  </a:solidFill>
                </a:rPr>
                <a:t>Combustion</a:t>
              </a:r>
            </a:p>
          </p:txBody>
        </p:sp>
        <p:sp>
          <p:nvSpPr>
            <p:cNvPr id="49" name="TextBox 48"/>
            <p:cNvSpPr txBox="1"/>
            <p:nvPr/>
          </p:nvSpPr>
          <p:spPr>
            <a:xfrm>
              <a:off x="4050241" y="4194814"/>
              <a:ext cx="1836208" cy="400110"/>
            </a:xfrm>
            <a:prstGeom prst="rect">
              <a:avLst/>
            </a:prstGeom>
            <a:noFill/>
          </p:spPr>
          <p:txBody>
            <a:bodyPr wrap="square" rtlCol="0">
              <a:spAutoFit/>
            </a:bodyPr>
            <a:lstStyle/>
            <a:p>
              <a:r>
                <a:rPr lang="en-US" sz="2000" i="1" dirty="0">
                  <a:solidFill>
                    <a:srgbClr val="3366FF"/>
                  </a:solidFill>
                </a:rPr>
                <a:t>Diffusion</a:t>
              </a:r>
            </a:p>
          </p:txBody>
        </p:sp>
      </p:grpSp>
      <p:sp>
        <p:nvSpPr>
          <p:cNvPr id="40" name="Right Triangle 39"/>
          <p:cNvSpPr/>
          <p:nvPr/>
        </p:nvSpPr>
        <p:spPr>
          <a:xfrm rot="10800000" flipV="1">
            <a:off x="4670528" y="4574246"/>
            <a:ext cx="416728" cy="210813"/>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ight Triangle 40"/>
          <p:cNvSpPr/>
          <p:nvPr/>
        </p:nvSpPr>
        <p:spPr>
          <a:xfrm rot="10800000" flipV="1">
            <a:off x="7389533" y="4561876"/>
            <a:ext cx="416728" cy="210813"/>
          </a:xfrm>
          <a:prstGeom prst="r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2505016" y="4897995"/>
            <a:ext cx="2573866" cy="2032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04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a:t>Forest Carbon Measurement and Monitoring </a:t>
            </a:r>
            <a:r>
              <a:rPr lang="en-US" dirty="0"/>
              <a:t>(</a:t>
            </a:r>
            <a:r>
              <a:rPr lang="en-US" dirty="0" err="1"/>
              <a:t>FCMM</a:t>
            </a:r>
            <a:r>
              <a:rPr lang="en-US" dirty="0"/>
              <a:t>) </a:t>
            </a:r>
          </a:p>
        </p:txBody>
      </p:sp>
      <p:sp>
        <p:nvSpPr>
          <p:cNvPr id="4" name="Rectangle 3"/>
          <p:cNvSpPr/>
          <p:nvPr/>
        </p:nvSpPr>
        <p:spPr>
          <a:xfrm>
            <a:off x="1761564" y="462297"/>
            <a:ext cx="10082093" cy="6241709"/>
          </a:xfrm>
          <a:prstGeom prst="rect">
            <a:avLst/>
          </a:prstGeom>
        </p:spPr>
        <p:txBody>
          <a:bodyPr wrap="square">
            <a:spAutoFit/>
          </a:bodyPr>
          <a:lstStyle/>
          <a:p>
            <a:pPr marL="400050" lvl="0" indent="-400050">
              <a:lnSpc>
                <a:spcPct val="105000"/>
              </a:lnSpc>
              <a:spcBef>
                <a:spcPts val="1800"/>
              </a:spcBef>
              <a:buFont typeface="+mj-lt"/>
              <a:buAutoNum type="romanUcPeriod"/>
            </a:pPr>
            <a:r>
              <a:rPr lang="en-US" sz="2400" b="1" dirty="0">
                <a:solidFill>
                  <a:schemeClr val="bg2">
                    <a:lumMod val="10000"/>
                  </a:schemeClr>
                </a:solidFill>
              </a:rPr>
              <a:t>FUNDAMENTALS OF FOREST CARBON IN REDD+ CONTEXT</a:t>
            </a:r>
            <a:endParaRPr lang="en-US" sz="2400" dirty="0">
              <a:solidFill>
                <a:schemeClr val="bg2">
                  <a:lumMod val="10000"/>
                </a:schemeClr>
              </a:solidFill>
            </a:endParaRPr>
          </a:p>
          <a:p>
            <a:pPr lvl="1">
              <a:lnSpc>
                <a:spcPct val="105000"/>
              </a:lnSpc>
            </a:pPr>
            <a:r>
              <a:rPr lang="en-US" sz="2000" b="1" dirty="0">
                <a:solidFill>
                  <a:srgbClr val="FF0000"/>
                </a:solidFill>
              </a:rPr>
              <a:t>1.1.	Forests, the Global Carbon Cycle and Climate Change</a:t>
            </a:r>
          </a:p>
          <a:p>
            <a:pPr lvl="1">
              <a:lnSpc>
                <a:spcPct val="105000"/>
              </a:lnSpc>
            </a:pPr>
            <a:r>
              <a:rPr lang="en-US" sz="2000" dirty="0">
                <a:solidFill>
                  <a:schemeClr val="bg2">
                    <a:lumMod val="10000"/>
                  </a:schemeClr>
                </a:solidFill>
              </a:rPr>
              <a:t>1.2.	The Roles of Forests and Forest Carbon in Global Climate Negotiations</a:t>
            </a:r>
          </a:p>
          <a:p>
            <a:pPr lvl="1">
              <a:lnSpc>
                <a:spcPct val="105000"/>
              </a:lnSpc>
            </a:pPr>
            <a:r>
              <a:rPr lang="en-US" sz="2000" dirty="0">
                <a:solidFill>
                  <a:schemeClr val="bg2">
                    <a:lumMod val="10000"/>
                  </a:schemeClr>
                </a:solidFill>
              </a:rPr>
              <a:t>1.3.	Challenges for Forest-based Climate Change Mitigation</a:t>
            </a:r>
          </a:p>
          <a:p>
            <a:pPr marL="400050" lvl="0" indent="-400050">
              <a:lnSpc>
                <a:spcPct val="105000"/>
              </a:lnSpc>
              <a:spcBef>
                <a:spcPts val="1800"/>
              </a:spcBef>
              <a:buFont typeface="+mj-lt"/>
              <a:buAutoNum type="romanUcPeriod"/>
            </a:pPr>
            <a:r>
              <a:rPr lang="en-US" sz="2400" b="1" dirty="0">
                <a:solidFill>
                  <a:schemeClr val="bg2">
                    <a:lumMod val="10000"/>
                  </a:schemeClr>
                </a:solidFill>
              </a:rPr>
              <a:t>FOREST CARBON STOCKS AND IPCC GUIDELINES</a:t>
            </a:r>
            <a:endParaRPr lang="en-US" sz="2400" dirty="0">
              <a:solidFill>
                <a:schemeClr val="bg2">
                  <a:lumMod val="10000"/>
                </a:schemeClr>
              </a:solidFill>
            </a:endParaRPr>
          </a:p>
          <a:p>
            <a:pPr lvl="1">
              <a:lnSpc>
                <a:spcPct val="105000"/>
              </a:lnSpc>
            </a:pPr>
            <a:r>
              <a:rPr lang="en-US" sz="2000" dirty="0">
                <a:solidFill>
                  <a:schemeClr val="bg2">
                    <a:lumMod val="10000"/>
                  </a:schemeClr>
                </a:solidFill>
              </a:rPr>
              <a:t>2.1.	Overview of Forest Carbon Pools (Stocks)</a:t>
            </a:r>
          </a:p>
          <a:p>
            <a:pPr lvl="1">
              <a:lnSpc>
                <a:spcPct val="105000"/>
              </a:lnSpc>
            </a:pPr>
            <a:r>
              <a:rPr lang="en-US" sz="2000" dirty="0">
                <a:solidFill>
                  <a:schemeClr val="bg2">
                    <a:lumMod val="10000"/>
                  </a:schemeClr>
                </a:solidFill>
              </a:rPr>
              <a:t>2.2.	Land Use, Land Use Change, and Forestry (</a:t>
            </a:r>
            <a:r>
              <a:rPr lang="en-US" sz="2000" dirty="0" err="1">
                <a:solidFill>
                  <a:schemeClr val="bg2">
                    <a:lumMod val="10000"/>
                  </a:schemeClr>
                </a:solidFill>
              </a:rPr>
              <a:t>LULUCF</a:t>
            </a:r>
            <a:r>
              <a:rPr lang="en-US" sz="2000" dirty="0">
                <a:solidFill>
                  <a:schemeClr val="bg2">
                    <a:lumMod val="10000"/>
                  </a:schemeClr>
                </a:solidFill>
              </a:rPr>
              <a:t>)</a:t>
            </a:r>
          </a:p>
          <a:p>
            <a:pPr lvl="1">
              <a:lnSpc>
                <a:spcPct val="105000"/>
              </a:lnSpc>
            </a:pPr>
            <a:r>
              <a:rPr lang="en-US" sz="2000" dirty="0">
                <a:solidFill>
                  <a:schemeClr val="bg2">
                    <a:lumMod val="10000"/>
                  </a:schemeClr>
                </a:solidFill>
              </a:rPr>
              <a:t>2.3.	IPCC Guidelines for Forest Carbon Measurement and Monitoring</a:t>
            </a:r>
          </a:p>
          <a:p>
            <a:pPr lvl="1">
              <a:lnSpc>
                <a:spcPct val="105000"/>
              </a:lnSpc>
            </a:pPr>
            <a:r>
              <a:rPr lang="en-US" sz="2000" dirty="0">
                <a:solidFill>
                  <a:schemeClr val="bg2">
                    <a:lumMod val="10000"/>
                  </a:schemeClr>
                </a:solidFill>
              </a:rPr>
              <a:t>2.4.	Reference Levels – Monitoring against a Baseline</a:t>
            </a:r>
          </a:p>
          <a:p>
            <a:pPr marL="400050" lvl="0" indent="-400050">
              <a:lnSpc>
                <a:spcPct val="105000"/>
              </a:lnSpc>
              <a:spcBef>
                <a:spcPts val="1800"/>
              </a:spcBef>
              <a:buFont typeface="+mj-lt"/>
              <a:buAutoNum type="romanUcPeriod"/>
            </a:pPr>
            <a:r>
              <a:rPr lang="en-US" sz="2400" b="1" dirty="0">
                <a:solidFill>
                  <a:schemeClr val="bg2">
                    <a:lumMod val="10000"/>
                  </a:schemeClr>
                </a:solidFill>
              </a:rPr>
              <a:t>FOREST CARBON MEASUREMENT AND MONITORING METHODS</a:t>
            </a:r>
            <a:endParaRPr lang="en-US" sz="2400" dirty="0">
              <a:solidFill>
                <a:schemeClr val="bg2">
                  <a:lumMod val="10000"/>
                </a:schemeClr>
              </a:solidFill>
            </a:endParaRPr>
          </a:p>
          <a:p>
            <a:pPr lvl="1">
              <a:lnSpc>
                <a:spcPct val="105000"/>
              </a:lnSpc>
            </a:pPr>
            <a:r>
              <a:rPr lang="en-US" sz="2000" dirty="0">
                <a:solidFill>
                  <a:schemeClr val="bg2">
                    <a:lumMod val="10000"/>
                  </a:schemeClr>
                </a:solidFill>
              </a:rPr>
              <a:t>3.1.	Overview of Forest Carbon Measurement and Monitoring</a:t>
            </a:r>
          </a:p>
          <a:p>
            <a:pPr lvl="1">
              <a:lnSpc>
                <a:spcPct val="105000"/>
              </a:lnSpc>
            </a:pPr>
            <a:r>
              <a:rPr lang="en-US" sz="2000" dirty="0">
                <a:solidFill>
                  <a:schemeClr val="bg2">
                    <a:lumMod val="10000"/>
                  </a:schemeClr>
                </a:solidFill>
              </a:rPr>
              <a:t>3.2.	Quality Assurance and Quality Control (QA/QC)</a:t>
            </a:r>
          </a:p>
          <a:p>
            <a:pPr lvl="1">
              <a:lnSpc>
                <a:spcPct val="105000"/>
              </a:lnSpc>
            </a:pPr>
            <a:r>
              <a:rPr lang="en-US" sz="2000" dirty="0">
                <a:solidFill>
                  <a:schemeClr val="bg2">
                    <a:lumMod val="10000"/>
                  </a:schemeClr>
                </a:solidFill>
              </a:rPr>
              <a:t>3.3.	Field Sampling Design Methods</a:t>
            </a:r>
          </a:p>
          <a:p>
            <a:pPr lvl="1">
              <a:lnSpc>
                <a:spcPct val="105000"/>
              </a:lnSpc>
            </a:pPr>
            <a:r>
              <a:rPr lang="en-US" sz="2000" dirty="0">
                <a:solidFill>
                  <a:schemeClr val="bg2">
                    <a:lumMod val="10000"/>
                  </a:schemeClr>
                </a:solidFill>
              </a:rPr>
              <a:t>3.4.	Forest Carbon Field Measurement Methods</a:t>
            </a:r>
          </a:p>
          <a:p>
            <a:pPr lvl="1">
              <a:lnSpc>
                <a:spcPct val="105000"/>
              </a:lnSpc>
            </a:pPr>
            <a:r>
              <a:rPr lang="en-US" sz="2000" dirty="0">
                <a:solidFill>
                  <a:schemeClr val="bg2">
                    <a:lumMod val="10000"/>
                  </a:schemeClr>
                </a:solidFill>
              </a:rPr>
              <a:t>3.5.	Carbon Stock Calculation and Available Tools</a:t>
            </a:r>
          </a:p>
          <a:p>
            <a:pPr lvl="1">
              <a:lnSpc>
                <a:spcPct val="105000"/>
              </a:lnSpc>
            </a:pPr>
            <a:r>
              <a:rPr lang="en-US" sz="2000" dirty="0">
                <a:solidFill>
                  <a:schemeClr val="bg2">
                    <a:lumMod val="10000"/>
                  </a:schemeClr>
                </a:solidFill>
              </a:rPr>
              <a:t>3.6.	Creating Activity Data and Emissions Factors</a:t>
            </a:r>
          </a:p>
          <a:p>
            <a:pPr lvl="1">
              <a:lnSpc>
                <a:spcPct val="105000"/>
              </a:lnSpc>
            </a:pPr>
            <a:r>
              <a:rPr lang="en-US" sz="2000" dirty="0">
                <a:solidFill>
                  <a:schemeClr val="bg2">
                    <a:lumMod val="10000"/>
                  </a:schemeClr>
                </a:solidFill>
              </a:rPr>
              <a:t>3.7. Considerations in Developing a Monitoring System</a:t>
            </a:r>
            <a:endParaRPr lang="en-US" sz="2000" dirty="0"/>
          </a:p>
        </p:txBody>
      </p:sp>
      <p:sp>
        <p:nvSpPr>
          <p:cNvPr id="5" name="Right Arrow 4"/>
          <p:cNvSpPr>
            <a:spLocks noChangeArrowheads="1"/>
          </p:cNvSpPr>
          <p:nvPr/>
        </p:nvSpPr>
        <p:spPr bwMode="auto">
          <a:xfrm>
            <a:off x="1761564" y="883187"/>
            <a:ext cx="385763" cy="242888"/>
          </a:xfrm>
          <a:prstGeom prst="rightArrow">
            <a:avLst>
              <a:gd name="adj1" fmla="val 50000"/>
              <a:gd name="adj2" fmla="val 49993"/>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1413028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Natural Annual Fluxes</a:t>
            </a:r>
          </a:p>
        </p:txBody>
      </p:sp>
      <p:sp>
        <p:nvSpPr>
          <p:cNvPr id="19" name="TextBox 18"/>
          <p:cNvSpPr txBox="1"/>
          <p:nvPr/>
        </p:nvSpPr>
        <p:spPr>
          <a:xfrm>
            <a:off x="5574404" y="1227032"/>
            <a:ext cx="1795809" cy="477054"/>
          </a:xfrm>
          <a:prstGeom prst="rect">
            <a:avLst/>
          </a:prstGeom>
          <a:noFill/>
        </p:spPr>
        <p:txBody>
          <a:bodyPr wrap="none" rtlCol="0">
            <a:spAutoFit/>
          </a:bodyPr>
          <a:lstStyle/>
          <a:p>
            <a:r>
              <a:rPr lang="en-US" sz="2500" dirty="0"/>
              <a:t>Atmosphere</a:t>
            </a:r>
          </a:p>
        </p:txBody>
      </p:sp>
      <p:sp>
        <p:nvSpPr>
          <p:cNvPr id="28" name="TextBox 27"/>
          <p:cNvSpPr txBox="1"/>
          <p:nvPr/>
        </p:nvSpPr>
        <p:spPr>
          <a:xfrm>
            <a:off x="5611828" y="5776634"/>
            <a:ext cx="1904920" cy="477054"/>
          </a:xfrm>
          <a:prstGeom prst="rect">
            <a:avLst/>
          </a:prstGeom>
          <a:noFill/>
        </p:spPr>
        <p:txBody>
          <a:bodyPr wrap="none" rtlCol="0">
            <a:spAutoFit/>
          </a:bodyPr>
          <a:lstStyle/>
          <a:p>
            <a:r>
              <a:rPr lang="en-US" sz="2500" dirty="0"/>
              <a:t>Carbon pools</a:t>
            </a:r>
          </a:p>
        </p:txBody>
      </p:sp>
      <p:sp>
        <p:nvSpPr>
          <p:cNvPr id="30" name="TextBox 29"/>
          <p:cNvSpPr txBox="1"/>
          <p:nvPr/>
        </p:nvSpPr>
        <p:spPr>
          <a:xfrm>
            <a:off x="1605417" y="1541379"/>
            <a:ext cx="946562" cy="477054"/>
          </a:xfrm>
          <a:prstGeom prst="rect">
            <a:avLst/>
          </a:prstGeom>
          <a:noFill/>
        </p:spPr>
        <p:txBody>
          <a:bodyPr wrap="none" rtlCol="0">
            <a:spAutoFit/>
          </a:bodyPr>
          <a:lstStyle/>
          <a:p>
            <a:r>
              <a:rPr lang="en-US" sz="2500" dirty="0"/>
              <a:t>fluxes</a:t>
            </a:r>
          </a:p>
        </p:txBody>
      </p:sp>
      <p:sp>
        <p:nvSpPr>
          <p:cNvPr id="31" name="TextBox 30"/>
          <p:cNvSpPr txBox="1"/>
          <p:nvPr/>
        </p:nvSpPr>
        <p:spPr>
          <a:xfrm>
            <a:off x="2676269" y="1096070"/>
            <a:ext cx="1054264" cy="477054"/>
          </a:xfrm>
          <a:prstGeom prst="rect">
            <a:avLst/>
          </a:prstGeom>
          <a:noFill/>
        </p:spPr>
        <p:txBody>
          <a:bodyPr wrap="none" rtlCol="0">
            <a:spAutoFit/>
          </a:bodyPr>
          <a:lstStyle/>
          <a:p>
            <a:r>
              <a:rPr lang="en-US" sz="2500" dirty="0"/>
              <a:t>120 </a:t>
            </a:r>
            <a:r>
              <a:rPr lang="en-US" sz="2500" dirty="0" err="1"/>
              <a:t>Gt</a:t>
            </a:r>
            <a:endParaRPr lang="en-US" sz="2500" dirty="0"/>
          </a:p>
        </p:txBody>
      </p:sp>
      <p:sp>
        <p:nvSpPr>
          <p:cNvPr id="32" name="TextBox 31"/>
          <p:cNvSpPr txBox="1"/>
          <p:nvPr/>
        </p:nvSpPr>
        <p:spPr>
          <a:xfrm>
            <a:off x="3827604" y="1095209"/>
            <a:ext cx="1054264" cy="477054"/>
          </a:xfrm>
          <a:prstGeom prst="rect">
            <a:avLst/>
          </a:prstGeom>
          <a:noFill/>
        </p:spPr>
        <p:txBody>
          <a:bodyPr wrap="none" rtlCol="0">
            <a:spAutoFit/>
          </a:bodyPr>
          <a:lstStyle/>
          <a:p>
            <a:r>
              <a:rPr lang="en-US" sz="2500" dirty="0"/>
              <a:t>120 </a:t>
            </a:r>
            <a:r>
              <a:rPr lang="en-US" sz="2500" dirty="0" err="1"/>
              <a:t>Gt</a:t>
            </a:r>
            <a:endParaRPr lang="en-US" sz="2500" dirty="0"/>
          </a:p>
        </p:txBody>
      </p:sp>
      <p:grpSp>
        <p:nvGrpSpPr>
          <p:cNvPr id="45" name="Group 44"/>
          <p:cNvGrpSpPr/>
          <p:nvPr/>
        </p:nvGrpSpPr>
        <p:grpSpPr>
          <a:xfrm>
            <a:off x="1605417" y="1543082"/>
            <a:ext cx="9130312" cy="5303476"/>
            <a:chOff x="81417" y="1361419"/>
            <a:chExt cx="9130312" cy="5303476"/>
          </a:xfrm>
        </p:grpSpPr>
        <p:sp>
          <p:nvSpPr>
            <p:cNvPr id="38" name="Right Triangle 37"/>
            <p:cNvSpPr/>
            <p:nvPr/>
          </p:nvSpPr>
          <p:spPr>
            <a:xfrm flipH="1">
              <a:off x="5846212" y="4567764"/>
              <a:ext cx="440270" cy="261610"/>
            </a:xfrm>
            <a:prstGeom prst="rtTriangle">
              <a:avLst/>
            </a:prstGeom>
            <a:solidFill>
              <a:schemeClr val="bg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ight Triangle 41"/>
            <p:cNvSpPr/>
            <p:nvPr/>
          </p:nvSpPr>
          <p:spPr>
            <a:xfrm flipH="1">
              <a:off x="8585193" y="4567764"/>
              <a:ext cx="440270" cy="261610"/>
            </a:xfrm>
            <a:prstGeom prst="rtTriangle">
              <a:avLst/>
            </a:prstGeom>
            <a:solidFill>
              <a:schemeClr val="bg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81417" y="3810010"/>
              <a:ext cx="913031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982129" y="3810010"/>
              <a:ext cx="2573866" cy="77892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708395" y="3810010"/>
              <a:ext cx="2573866" cy="778920"/>
            </a:xfrm>
            <a:prstGeom prst="rect">
              <a:avLst/>
            </a:prstGeom>
            <a:solidFill>
              <a:schemeClr val="bg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434661" y="3810010"/>
              <a:ext cx="2573866" cy="778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725328" y="4741330"/>
              <a:ext cx="2556933" cy="694267"/>
            </a:xfrm>
            <a:prstGeom prst="rect">
              <a:avLst/>
            </a:prstGeom>
            <a:solidFill>
              <a:srgbClr val="FFFFFF"/>
            </a:solidFill>
            <a:ln>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451597" y="4746818"/>
              <a:ext cx="2573866" cy="19180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391268" y="3914998"/>
              <a:ext cx="1651990" cy="523220"/>
            </a:xfrm>
            <a:prstGeom prst="rect">
              <a:avLst/>
            </a:prstGeom>
            <a:noFill/>
          </p:spPr>
          <p:txBody>
            <a:bodyPr wrap="none" rtlCol="0">
              <a:spAutoFit/>
            </a:bodyPr>
            <a:lstStyle/>
            <a:p>
              <a:r>
                <a:rPr lang="en-US" sz="2800" dirty="0"/>
                <a:t>Biosphere</a:t>
              </a:r>
            </a:p>
          </p:txBody>
        </p:sp>
        <p:sp>
          <p:nvSpPr>
            <p:cNvPr id="14" name="TextBox 13"/>
            <p:cNvSpPr txBox="1"/>
            <p:nvPr/>
          </p:nvSpPr>
          <p:spPr>
            <a:xfrm>
              <a:off x="4080921" y="3928533"/>
              <a:ext cx="1821006" cy="523220"/>
            </a:xfrm>
            <a:prstGeom prst="rect">
              <a:avLst/>
            </a:prstGeom>
            <a:noFill/>
          </p:spPr>
          <p:txBody>
            <a:bodyPr wrap="none" rtlCol="0">
              <a:spAutoFit/>
            </a:bodyPr>
            <a:lstStyle/>
            <a:p>
              <a:r>
                <a:rPr lang="en-US" sz="2800" dirty="0"/>
                <a:t>Fossil Fuels</a:t>
              </a:r>
            </a:p>
          </p:txBody>
        </p:sp>
        <p:sp>
          <p:nvSpPr>
            <p:cNvPr id="15" name="TextBox 14"/>
            <p:cNvSpPr txBox="1"/>
            <p:nvPr/>
          </p:nvSpPr>
          <p:spPr>
            <a:xfrm>
              <a:off x="6976529" y="3962399"/>
              <a:ext cx="1253994" cy="523220"/>
            </a:xfrm>
            <a:prstGeom prst="rect">
              <a:avLst/>
            </a:prstGeom>
            <a:noFill/>
          </p:spPr>
          <p:txBody>
            <a:bodyPr wrap="none" rtlCol="0">
              <a:spAutoFit/>
            </a:bodyPr>
            <a:lstStyle/>
            <a:p>
              <a:r>
                <a:rPr lang="en-US" sz="2800" dirty="0"/>
                <a:t>Oceans</a:t>
              </a:r>
            </a:p>
          </p:txBody>
        </p:sp>
        <p:sp>
          <p:nvSpPr>
            <p:cNvPr id="21" name="Up Arrow 20"/>
            <p:cNvSpPr/>
            <p:nvPr/>
          </p:nvSpPr>
          <p:spPr>
            <a:xfrm>
              <a:off x="1209696" y="1524000"/>
              <a:ext cx="1194834" cy="2284313"/>
            </a:xfrm>
            <a:prstGeom prst="upArrow">
              <a:avLst/>
            </a:prstGeom>
            <a:solidFill>
              <a:srgbClr val="15FF5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Up Arrow 21"/>
            <p:cNvSpPr/>
            <p:nvPr/>
          </p:nvSpPr>
          <p:spPr>
            <a:xfrm>
              <a:off x="6526111" y="2099733"/>
              <a:ext cx="1194834" cy="170858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Up Arrow 22"/>
            <p:cNvSpPr/>
            <p:nvPr/>
          </p:nvSpPr>
          <p:spPr>
            <a:xfrm flipV="1">
              <a:off x="7533678" y="2057391"/>
              <a:ext cx="1194834" cy="175092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Up Arrow 23"/>
            <p:cNvSpPr/>
            <p:nvPr/>
          </p:nvSpPr>
          <p:spPr>
            <a:xfrm flipV="1">
              <a:off x="2217263" y="1532461"/>
              <a:ext cx="1194834" cy="2284313"/>
            </a:xfrm>
            <a:prstGeom prst="upArrow">
              <a:avLst/>
            </a:prstGeom>
            <a:solidFill>
              <a:srgbClr val="15FF5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Up Arrow 24"/>
            <p:cNvSpPr/>
            <p:nvPr/>
          </p:nvSpPr>
          <p:spPr>
            <a:xfrm>
              <a:off x="1132463" y="3505200"/>
              <a:ext cx="264532" cy="311574"/>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Up Arrow 25"/>
            <p:cNvSpPr/>
            <p:nvPr/>
          </p:nvSpPr>
          <p:spPr>
            <a:xfrm>
              <a:off x="4646128" y="3513662"/>
              <a:ext cx="586267" cy="303112"/>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6557053" y="1361419"/>
              <a:ext cx="891772" cy="477054"/>
            </a:xfrm>
            <a:prstGeom prst="rect">
              <a:avLst/>
            </a:prstGeom>
            <a:noFill/>
          </p:spPr>
          <p:txBody>
            <a:bodyPr wrap="none" rtlCol="0">
              <a:spAutoFit/>
            </a:bodyPr>
            <a:lstStyle/>
            <a:p>
              <a:r>
                <a:rPr lang="en-US" sz="2500" dirty="0"/>
                <a:t>90 </a:t>
              </a:r>
              <a:r>
                <a:rPr lang="en-US" sz="2500" dirty="0" err="1"/>
                <a:t>Gt</a:t>
              </a:r>
              <a:endParaRPr lang="en-US" sz="2500" dirty="0"/>
            </a:p>
          </p:txBody>
        </p:sp>
        <p:sp>
          <p:nvSpPr>
            <p:cNvPr id="34" name="TextBox 33"/>
            <p:cNvSpPr txBox="1"/>
            <p:nvPr/>
          </p:nvSpPr>
          <p:spPr>
            <a:xfrm>
              <a:off x="7802956" y="1361419"/>
              <a:ext cx="891772" cy="477054"/>
            </a:xfrm>
            <a:prstGeom prst="rect">
              <a:avLst/>
            </a:prstGeom>
            <a:noFill/>
          </p:spPr>
          <p:txBody>
            <a:bodyPr wrap="none" rtlCol="0">
              <a:spAutoFit/>
            </a:bodyPr>
            <a:lstStyle/>
            <a:p>
              <a:r>
                <a:rPr lang="en-US" sz="2500" dirty="0"/>
                <a:t>92 </a:t>
              </a:r>
              <a:r>
                <a:rPr lang="en-US" sz="2500" dirty="0" err="1"/>
                <a:t>Gt</a:t>
              </a:r>
              <a:endParaRPr lang="en-US" sz="2500" dirty="0"/>
            </a:p>
          </p:txBody>
        </p:sp>
        <p:sp>
          <p:nvSpPr>
            <p:cNvPr id="35" name="TextBox 34"/>
            <p:cNvSpPr txBox="1"/>
            <p:nvPr/>
          </p:nvSpPr>
          <p:spPr>
            <a:xfrm>
              <a:off x="4553856" y="2876910"/>
              <a:ext cx="989924" cy="477054"/>
            </a:xfrm>
            <a:prstGeom prst="rect">
              <a:avLst/>
            </a:prstGeom>
            <a:noFill/>
          </p:spPr>
          <p:txBody>
            <a:bodyPr wrap="none" rtlCol="0">
              <a:spAutoFit/>
            </a:bodyPr>
            <a:lstStyle/>
            <a:p>
              <a:r>
                <a:rPr lang="en-US" sz="2500" dirty="0"/>
                <a:t>8-9 </a:t>
              </a:r>
              <a:r>
                <a:rPr lang="en-US" sz="2500" dirty="0" err="1"/>
                <a:t>Gt</a:t>
              </a:r>
              <a:endParaRPr lang="en-US" sz="2500" dirty="0"/>
            </a:p>
          </p:txBody>
        </p:sp>
        <p:sp>
          <p:nvSpPr>
            <p:cNvPr id="43" name="Right Triangle 42"/>
            <p:cNvSpPr/>
            <p:nvPr/>
          </p:nvSpPr>
          <p:spPr>
            <a:xfrm rot="10800000" flipV="1">
              <a:off x="8596035" y="4390817"/>
              <a:ext cx="416728" cy="210813"/>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91909" y="2876910"/>
              <a:ext cx="1233349" cy="477054"/>
            </a:xfrm>
            <a:prstGeom prst="rect">
              <a:avLst/>
            </a:prstGeom>
            <a:noFill/>
          </p:spPr>
          <p:txBody>
            <a:bodyPr wrap="none" rtlCol="0">
              <a:spAutoFit/>
            </a:bodyPr>
            <a:lstStyle/>
            <a:p>
              <a:r>
                <a:rPr lang="en-US" sz="2500" dirty="0"/>
                <a:t>1-1.5 </a:t>
              </a:r>
              <a:r>
                <a:rPr lang="en-US" sz="2500" dirty="0" err="1"/>
                <a:t>Gt</a:t>
              </a:r>
              <a:endParaRPr lang="en-US" sz="2500" dirty="0"/>
            </a:p>
          </p:txBody>
        </p:sp>
      </p:grpSp>
      <p:grpSp>
        <p:nvGrpSpPr>
          <p:cNvPr id="50" name="Group 49"/>
          <p:cNvGrpSpPr/>
          <p:nvPr/>
        </p:nvGrpSpPr>
        <p:grpSpPr>
          <a:xfrm>
            <a:off x="1494314" y="5460613"/>
            <a:ext cx="4117514" cy="1016134"/>
            <a:chOff x="4050241" y="3578790"/>
            <a:chExt cx="4117514" cy="1016134"/>
          </a:xfrm>
        </p:grpSpPr>
        <p:sp>
          <p:nvSpPr>
            <p:cNvPr id="47" name="TextBox 46"/>
            <p:cNvSpPr txBox="1"/>
            <p:nvPr/>
          </p:nvSpPr>
          <p:spPr>
            <a:xfrm>
              <a:off x="4072005" y="3578790"/>
              <a:ext cx="4095750" cy="400110"/>
            </a:xfrm>
            <a:prstGeom prst="rect">
              <a:avLst/>
            </a:prstGeom>
            <a:noFill/>
          </p:spPr>
          <p:txBody>
            <a:bodyPr wrap="square" rtlCol="0">
              <a:spAutoFit/>
            </a:bodyPr>
            <a:lstStyle/>
            <a:p>
              <a:r>
                <a:rPr lang="en-US" sz="2000" i="1" dirty="0">
                  <a:solidFill>
                    <a:srgbClr val="00C800"/>
                  </a:solidFill>
                </a:rPr>
                <a:t>Photosynthesis/respiration</a:t>
              </a:r>
            </a:p>
          </p:txBody>
        </p:sp>
        <p:sp>
          <p:nvSpPr>
            <p:cNvPr id="48" name="TextBox 47"/>
            <p:cNvSpPr txBox="1"/>
            <p:nvPr/>
          </p:nvSpPr>
          <p:spPr>
            <a:xfrm>
              <a:off x="4072005" y="3894811"/>
              <a:ext cx="3649595" cy="400110"/>
            </a:xfrm>
            <a:prstGeom prst="rect">
              <a:avLst/>
            </a:prstGeom>
            <a:noFill/>
          </p:spPr>
          <p:txBody>
            <a:bodyPr wrap="square" rtlCol="0">
              <a:spAutoFit/>
            </a:bodyPr>
            <a:lstStyle/>
            <a:p>
              <a:r>
                <a:rPr lang="en-US" sz="2000" i="1" dirty="0">
                  <a:solidFill>
                    <a:srgbClr val="FF0000"/>
                  </a:solidFill>
                </a:rPr>
                <a:t>Combustion</a:t>
              </a:r>
            </a:p>
          </p:txBody>
        </p:sp>
        <p:sp>
          <p:nvSpPr>
            <p:cNvPr id="49" name="TextBox 48"/>
            <p:cNvSpPr txBox="1"/>
            <p:nvPr/>
          </p:nvSpPr>
          <p:spPr>
            <a:xfrm>
              <a:off x="4050241" y="4194814"/>
              <a:ext cx="1836208" cy="400110"/>
            </a:xfrm>
            <a:prstGeom prst="rect">
              <a:avLst/>
            </a:prstGeom>
            <a:noFill/>
          </p:spPr>
          <p:txBody>
            <a:bodyPr wrap="square" rtlCol="0">
              <a:spAutoFit/>
            </a:bodyPr>
            <a:lstStyle/>
            <a:p>
              <a:r>
                <a:rPr lang="en-US" sz="2000" i="1" dirty="0">
                  <a:solidFill>
                    <a:srgbClr val="3366FF"/>
                  </a:solidFill>
                </a:rPr>
                <a:t>Diffusion</a:t>
              </a:r>
            </a:p>
          </p:txBody>
        </p:sp>
      </p:grpSp>
      <p:sp>
        <p:nvSpPr>
          <p:cNvPr id="40" name="Right Triangle 39"/>
          <p:cNvSpPr/>
          <p:nvPr/>
        </p:nvSpPr>
        <p:spPr>
          <a:xfrm rot="10800000" flipV="1">
            <a:off x="4670528" y="4574246"/>
            <a:ext cx="416728" cy="210813"/>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ight Triangle 40"/>
          <p:cNvSpPr/>
          <p:nvPr/>
        </p:nvSpPr>
        <p:spPr>
          <a:xfrm rot="10800000" flipV="1">
            <a:off x="7389533" y="4561876"/>
            <a:ext cx="416728" cy="210813"/>
          </a:xfrm>
          <a:prstGeom prst="r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2505016" y="4897995"/>
            <a:ext cx="2573866" cy="2032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2189437" y="1236113"/>
            <a:ext cx="3166533" cy="3081866"/>
          </a:xfrm>
          <a:prstGeom prst="ellipse">
            <a:avLst/>
          </a:prstGeom>
          <a:noFill/>
          <a:ln w="38100" cmpd="sng">
            <a:solidFill>
              <a:srgbClr val="15FF5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7569197" y="1236113"/>
            <a:ext cx="3166533" cy="3081866"/>
          </a:xfrm>
          <a:prstGeom prst="ellipse">
            <a:avLst/>
          </a:prstGeom>
          <a:noFill/>
          <a:ln w="38100" cmpd="sng">
            <a:solidFill>
              <a:srgbClr val="15FF5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707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sz="4000" dirty="0"/>
              <a:t>Anthropogenic Fluxes</a:t>
            </a:r>
            <a:br>
              <a:rPr lang="en-US" sz="4000" dirty="0"/>
            </a:br>
            <a:r>
              <a:rPr lang="en-US" dirty="0"/>
              <a:t>(Small But Important)</a:t>
            </a:r>
          </a:p>
        </p:txBody>
      </p:sp>
      <p:sp>
        <p:nvSpPr>
          <p:cNvPr id="19" name="TextBox 18"/>
          <p:cNvSpPr txBox="1"/>
          <p:nvPr/>
        </p:nvSpPr>
        <p:spPr>
          <a:xfrm>
            <a:off x="5574404" y="1227032"/>
            <a:ext cx="1795809" cy="477054"/>
          </a:xfrm>
          <a:prstGeom prst="rect">
            <a:avLst/>
          </a:prstGeom>
          <a:noFill/>
        </p:spPr>
        <p:txBody>
          <a:bodyPr wrap="none" rtlCol="0">
            <a:spAutoFit/>
          </a:bodyPr>
          <a:lstStyle/>
          <a:p>
            <a:r>
              <a:rPr lang="en-US" sz="2500" dirty="0"/>
              <a:t>Atmosphere</a:t>
            </a:r>
          </a:p>
        </p:txBody>
      </p:sp>
      <p:sp>
        <p:nvSpPr>
          <p:cNvPr id="28" name="TextBox 27"/>
          <p:cNvSpPr txBox="1"/>
          <p:nvPr/>
        </p:nvSpPr>
        <p:spPr>
          <a:xfrm>
            <a:off x="5611828" y="5776634"/>
            <a:ext cx="1904920" cy="477054"/>
          </a:xfrm>
          <a:prstGeom prst="rect">
            <a:avLst/>
          </a:prstGeom>
          <a:noFill/>
        </p:spPr>
        <p:txBody>
          <a:bodyPr wrap="none" rtlCol="0">
            <a:spAutoFit/>
          </a:bodyPr>
          <a:lstStyle/>
          <a:p>
            <a:r>
              <a:rPr lang="en-US" sz="2500" dirty="0"/>
              <a:t>Carbon pools</a:t>
            </a:r>
          </a:p>
        </p:txBody>
      </p:sp>
      <p:sp>
        <p:nvSpPr>
          <p:cNvPr id="30" name="TextBox 29"/>
          <p:cNvSpPr txBox="1"/>
          <p:nvPr/>
        </p:nvSpPr>
        <p:spPr>
          <a:xfrm>
            <a:off x="1605417" y="1541379"/>
            <a:ext cx="946562" cy="477054"/>
          </a:xfrm>
          <a:prstGeom prst="rect">
            <a:avLst/>
          </a:prstGeom>
          <a:noFill/>
        </p:spPr>
        <p:txBody>
          <a:bodyPr wrap="none" rtlCol="0">
            <a:spAutoFit/>
          </a:bodyPr>
          <a:lstStyle/>
          <a:p>
            <a:r>
              <a:rPr lang="en-US" sz="2500" dirty="0"/>
              <a:t>fluxes</a:t>
            </a:r>
          </a:p>
        </p:txBody>
      </p:sp>
      <p:sp>
        <p:nvSpPr>
          <p:cNvPr id="31" name="TextBox 30"/>
          <p:cNvSpPr txBox="1"/>
          <p:nvPr/>
        </p:nvSpPr>
        <p:spPr>
          <a:xfrm>
            <a:off x="2676269" y="1096070"/>
            <a:ext cx="1054264" cy="477054"/>
          </a:xfrm>
          <a:prstGeom prst="rect">
            <a:avLst/>
          </a:prstGeom>
          <a:noFill/>
        </p:spPr>
        <p:txBody>
          <a:bodyPr wrap="none" rtlCol="0">
            <a:spAutoFit/>
          </a:bodyPr>
          <a:lstStyle/>
          <a:p>
            <a:r>
              <a:rPr lang="en-US" sz="2500" dirty="0"/>
              <a:t>120 </a:t>
            </a:r>
            <a:r>
              <a:rPr lang="en-US" sz="2500" dirty="0" err="1"/>
              <a:t>Gt</a:t>
            </a:r>
            <a:endParaRPr lang="en-US" sz="2500" dirty="0"/>
          </a:p>
        </p:txBody>
      </p:sp>
      <p:sp>
        <p:nvSpPr>
          <p:cNvPr id="32" name="TextBox 31"/>
          <p:cNvSpPr txBox="1"/>
          <p:nvPr/>
        </p:nvSpPr>
        <p:spPr>
          <a:xfrm>
            <a:off x="3827604" y="1095209"/>
            <a:ext cx="1054264" cy="477054"/>
          </a:xfrm>
          <a:prstGeom prst="rect">
            <a:avLst/>
          </a:prstGeom>
          <a:noFill/>
        </p:spPr>
        <p:txBody>
          <a:bodyPr wrap="none" rtlCol="0">
            <a:spAutoFit/>
          </a:bodyPr>
          <a:lstStyle/>
          <a:p>
            <a:r>
              <a:rPr lang="en-US" sz="2500" dirty="0"/>
              <a:t>120 </a:t>
            </a:r>
            <a:r>
              <a:rPr lang="en-US" sz="2500" dirty="0" err="1"/>
              <a:t>Gt</a:t>
            </a:r>
            <a:endParaRPr lang="en-US" sz="2500" dirty="0"/>
          </a:p>
        </p:txBody>
      </p:sp>
      <p:grpSp>
        <p:nvGrpSpPr>
          <p:cNvPr id="45" name="Group 44"/>
          <p:cNvGrpSpPr/>
          <p:nvPr/>
        </p:nvGrpSpPr>
        <p:grpSpPr>
          <a:xfrm>
            <a:off x="1605417" y="1543082"/>
            <a:ext cx="9130312" cy="5303476"/>
            <a:chOff x="81417" y="1361419"/>
            <a:chExt cx="9130312" cy="5303476"/>
          </a:xfrm>
        </p:grpSpPr>
        <p:sp>
          <p:nvSpPr>
            <p:cNvPr id="38" name="Right Triangle 37"/>
            <p:cNvSpPr/>
            <p:nvPr/>
          </p:nvSpPr>
          <p:spPr>
            <a:xfrm flipH="1">
              <a:off x="5846212" y="4567764"/>
              <a:ext cx="440270" cy="261610"/>
            </a:xfrm>
            <a:prstGeom prst="rtTriangle">
              <a:avLst/>
            </a:prstGeom>
            <a:solidFill>
              <a:schemeClr val="bg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ight Triangle 41"/>
            <p:cNvSpPr/>
            <p:nvPr/>
          </p:nvSpPr>
          <p:spPr>
            <a:xfrm flipH="1">
              <a:off x="8585193" y="4567764"/>
              <a:ext cx="440270" cy="261610"/>
            </a:xfrm>
            <a:prstGeom prst="rtTriangle">
              <a:avLst/>
            </a:prstGeom>
            <a:solidFill>
              <a:schemeClr val="bg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81417" y="3810010"/>
              <a:ext cx="913031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982129" y="3810010"/>
              <a:ext cx="2573866" cy="77892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708395" y="3810010"/>
              <a:ext cx="2573866" cy="778920"/>
            </a:xfrm>
            <a:prstGeom prst="rect">
              <a:avLst/>
            </a:prstGeom>
            <a:solidFill>
              <a:schemeClr val="bg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434661" y="3810010"/>
              <a:ext cx="2573866" cy="778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725328" y="4741330"/>
              <a:ext cx="2556933" cy="694267"/>
            </a:xfrm>
            <a:prstGeom prst="rect">
              <a:avLst/>
            </a:prstGeom>
            <a:solidFill>
              <a:srgbClr val="FFFFFF"/>
            </a:solidFill>
            <a:ln>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451597" y="4746818"/>
              <a:ext cx="2573866" cy="19180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391268" y="3914998"/>
              <a:ext cx="1651990" cy="523220"/>
            </a:xfrm>
            <a:prstGeom prst="rect">
              <a:avLst/>
            </a:prstGeom>
            <a:noFill/>
          </p:spPr>
          <p:txBody>
            <a:bodyPr wrap="none" rtlCol="0">
              <a:spAutoFit/>
            </a:bodyPr>
            <a:lstStyle/>
            <a:p>
              <a:r>
                <a:rPr lang="en-US" sz="2800" dirty="0"/>
                <a:t>Biosphere</a:t>
              </a:r>
            </a:p>
          </p:txBody>
        </p:sp>
        <p:sp>
          <p:nvSpPr>
            <p:cNvPr id="14" name="TextBox 13"/>
            <p:cNvSpPr txBox="1"/>
            <p:nvPr/>
          </p:nvSpPr>
          <p:spPr>
            <a:xfrm>
              <a:off x="4080921" y="3928533"/>
              <a:ext cx="1821006" cy="523220"/>
            </a:xfrm>
            <a:prstGeom prst="rect">
              <a:avLst/>
            </a:prstGeom>
            <a:noFill/>
          </p:spPr>
          <p:txBody>
            <a:bodyPr wrap="none" rtlCol="0">
              <a:spAutoFit/>
            </a:bodyPr>
            <a:lstStyle/>
            <a:p>
              <a:r>
                <a:rPr lang="en-US" sz="2800" dirty="0"/>
                <a:t>Fossil Fuels</a:t>
              </a:r>
            </a:p>
          </p:txBody>
        </p:sp>
        <p:sp>
          <p:nvSpPr>
            <p:cNvPr id="15" name="TextBox 14"/>
            <p:cNvSpPr txBox="1"/>
            <p:nvPr/>
          </p:nvSpPr>
          <p:spPr>
            <a:xfrm>
              <a:off x="6976529" y="3962399"/>
              <a:ext cx="1253994" cy="523220"/>
            </a:xfrm>
            <a:prstGeom prst="rect">
              <a:avLst/>
            </a:prstGeom>
            <a:noFill/>
          </p:spPr>
          <p:txBody>
            <a:bodyPr wrap="none" rtlCol="0">
              <a:spAutoFit/>
            </a:bodyPr>
            <a:lstStyle/>
            <a:p>
              <a:r>
                <a:rPr lang="en-US" sz="2800" dirty="0"/>
                <a:t>Oceans</a:t>
              </a:r>
            </a:p>
          </p:txBody>
        </p:sp>
        <p:sp>
          <p:nvSpPr>
            <p:cNvPr id="21" name="Up Arrow 20"/>
            <p:cNvSpPr/>
            <p:nvPr/>
          </p:nvSpPr>
          <p:spPr>
            <a:xfrm>
              <a:off x="1209696" y="1512558"/>
              <a:ext cx="1194834" cy="2284313"/>
            </a:xfrm>
            <a:prstGeom prst="upArrow">
              <a:avLst/>
            </a:prstGeom>
            <a:solidFill>
              <a:srgbClr val="15FF5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Up Arrow 21"/>
            <p:cNvSpPr/>
            <p:nvPr/>
          </p:nvSpPr>
          <p:spPr>
            <a:xfrm>
              <a:off x="6526111" y="2088291"/>
              <a:ext cx="1194834" cy="170858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Up Arrow 22"/>
            <p:cNvSpPr/>
            <p:nvPr/>
          </p:nvSpPr>
          <p:spPr>
            <a:xfrm flipV="1">
              <a:off x="7533678" y="2045949"/>
              <a:ext cx="1194834" cy="175092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Up Arrow 23"/>
            <p:cNvSpPr/>
            <p:nvPr/>
          </p:nvSpPr>
          <p:spPr>
            <a:xfrm flipV="1">
              <a:off x="2217263" y="1521019"/>
              <a:ext cx="1194834" cy="2284313"/>
            </a:xfrm>
            <a:prstGeom prst="upArrow">
              <a:avLst/>
            </a:prstGeom>
            <a:solidFill>
              <a:srgbClr val="15FF5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Up Arrow 24"/>
            <p:cNvSpPr/>
            <p:nvPr/>
          </p:nvSpPr>
          <p:spPr>
            <a:xfrm>
              <a:off x="1132463" y="3505200"/>
              <a:ext cx="264532" cy="311574"/>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Up Arrow 25"/>
            <p:cNvSpPr/>
            <p:nvPr/>
          </p:nvSpPr>
          <p:spPr>
            <a:xfrm>
              <a:off x="4646128" y="3513662"/>
              <a:ext cx="586267" cy="303112"/>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6557053" y="1361419"/>
              <a:ext cx="891772" cy="477054"/>
            </a:xfrm>
            <a:prstGeom prst="rect">
              <a:avLst/>
            </a:prstGeom>
            <a:noFill/>
          </p:spPr>
          <p:txBody>
            <a:bodyPr wrap="none" rtlCol="0">
              <a:spAutoFit/>
            </a:bodyPr>
            <a:lstStyle/>
            <a:p>
              <a:r>
                <a:rPr lang="en-US" sz="2500" dirty="0"/>
                <a:t>90 </a:t>
              </a:r>
              <a:r>
                <a:rPr lang="en-US" sz="2500" dirty="0" err="1"/>
                <a:t>Gt</a:t>
              </a:r>
              <a:endParaRPr lang="en-US" sz="2500" dirty="0"/>
            </a:p>
          </p:txBody>
        </p:sp>
        <p:sp>
          <p:nvSpPr>
            <p:cNvPr id="34" name="TextBox 33"/>
            <p:cNvSpPr txBox="1"/>
            <p:nvPr/>
          </p:nvSpPr>
          <p:spPr>
            <a:xfrm>
              <a:off x="7802956" y="1361419"/>
              <a:ext cx="891772" cy="477054"/>
            </a:xfrm>
            <a:prstGeom prst="rect">
              <a:avLst/>
            </a:prstGeom>
            <a:noFill/>
          </p:spPr>
          <p:txBody>
            <a:bodyPr wrap="none" rtlCol="0">
              <a:spAutoFit/>
            </a:bodyPr>
            <a:lstStyle/>
            <a:p>
              <a:r>
                <a:rPr lang="en-US" sz="2500" dirty="0"/>
                <a:t>92 </a:t>
              </a:r>
              <a:r>
                <a:rPr lang="en-US" sz="2500" dirty="0" err="1"/>
                <a:t>Gt</a:t>
              </a:r>
              <a:endParaRPr lang="en-US" sz="2500" dirty="0"/>
            </a:p>
          </p:txBody>
        </p:sp>
        <p:sp>
          <p:nvSpPr>
            <p:cNvPr id="35" name="TextBox 34"/>
            <p:cNvSpPr txBox="1"/>
            <p:nvPr/>
          </p:nvSpPr>
          <p:spPr>
            <a:xfrm>
              <a:off x="4553856" y="2876910"/>
              <a:ext cx="989924" cy="477054"/>
            </a:xfrm>
            <a:prstGeom prst="rect">
              <a:avLst/>
            </a:prstGeom>
            <a:noFill/>
          </p:spPr>
          <p:txBody>
            <a:bodyPr wrap="none" rtlCol="0">
              <a:spAutoFit/>
            </a:bodyPr>
            <a:lstStyle/>
            <a:p>
              <a:r>
                <a:rPr lang="en-US" sz="2500" dirty="0"/>
                <a:t>8-9 </a:t>
              </a:r>
              <a:r>
                <a:rPr lang="en-US" sz="2500" dirty="0" err="1"/>
                <a:t>Gt</a:t>
              </a:r>
              <a:endParaRPr lang="en-US" sz="2500" dirty="0"/>
            </a:p>
          </p:txBody>
        </p:sp>
        <p:sp>
          <p:nvSpPr>
            <p:cNvPr id="43" name="Right Triangle 42"/>
            <p:cNvSpPr/>
            <p:nvPr/>
          </p:nvSpPr>
          <p:spPr>
            <a:xfrm rot="10800000" flipV="1">
              <a:off x="8596035" y="4390817"/>
              <a:ext cx="416728" cy="210813"/>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91909" y="2876910"/>
              <a:ext cx="1233349" cy="477054"/>
            </a:xfrm>
            <a:prstGeom prst="rect">
              <a:avLst/>
            </a:prstGeom>
            <a:noFill/>
          </p:spPr>
          <p:txBody>
            <a:bodyPr wrap="none" rtlCol="0">
              <a:spAutoFit/>
            </a:bodyPr>
            <a:lstStyle/>
            <a:p>
              <a:r>
                <a:rPr lang="en-US" sz="2500" dirty="0"/>
                <a:t>1-1.5 </a:t>
              </a:r>
              <a:r>
                <a:rPr lang="en-US" sz="2500" dirty="0" err="1"/>
                <a:t>Gt</a:t>
              </a:r>
              <a:endParaRPr lang="en-US" sz="2500" dirty="0"/>
            </a:p>
          </p:txBody>
        </p:sp>
      </p:grpSp>
      <p:grpSp>
        <p:nvGrpSpPr>
          <p:cNvPr id="50" name="Group 49"/>
          <p:cNvGrpSpPr/>
          <p:nvPr/>
        </p:nvGrpSpPr>
        <p:grpSpPr>
          <a:xfrm>
            <a:off x="1494314" y="5460613"/>
            <a:ext cx="4117514" cy="1016134"/>
            <a:chOff x="4050241" y="3578790"/>
            <a:chExt cx="4117514" cy="1016134"/>
          </a:xfrm>
        </p:grpSpPr>
        <p:sp>
          <p:nvSpPr>
            <p:cNvPr id="47" name="TextBox 46"/>
            <p:cNvSpPr txBox="1"/>
            <p:nvPr/>
          </p:nvSpPr>
          <p:spPr>
            <a:xfrm>
              <a:off x="4072005" y="3578790"/>
              <a:ext cx="4095750" cy="400110"/>
            </a:xfrm>
            <a:prstGeom prst="rect">
              <a:avLst/>
            </a:prstGeom>
            <a:noFill/>
          </p:spPr>
          <p:txBody>
            <a:bodyPr wrap="square" rtlCol="0">
              <a:spAutoFit/>
            </a:bodyPr>
            <a:lstStyle/>
            <a:p>
              <a:r>
                <a:rPr lang="en-US" sz="2000" i="1" dirty="0">
                  <a:solidFill>
                    <a:srgbClr val="00C800"/>
                  </a:solidFill>
                </a:rPr>
                <a:t>Photosynthesis/respiration</a:t>
              </a:r>
            </a:p>
          </p:txBody>
        </p:sp>
        <p:sp>
          <p:nvSpPr>
            <p:cNvPr id="48" name="TextBox 47"/>
            <p:cNvSpPr txBox="1"/>
            <p:nvPr/>
          </p:nvSpPr>
          <p:spPr>
            <a:xfrm>
              <a:off x="4072005" y="3894811"/>
              <a:ext cx="3649595" cy="400110"/>
            </a:xfrm>
            <a:prstGeom prst="rect">
              <a:avLst/>
            </a:prstGeom>
            <a:noFill/>
          </p:spPr>
          <p:txBody>
            <a:bodyPr wrap="square" rtlCol="0">
              <a:spAutoFit/>
            </a:bodyPr>
            <a:lstStyle/>
            <a:p>
              <a:r>
                <a:rPr lang="en-US" sz="2000" i="1" dirty="0">
                  <a:solidFill>
                    <a:srgbClr val="FF0000"/>
                  </a:solidFill>
                </a:rPr>
                <a:t>Combustion</a:t>
              </a:r>
            </a:p>
          </p:txBody>
        </p:sp>
        <p:sp>
          <p:nvSpPr>
            <p:cNvPr id="49" name="TextBox 48"/>
            <p:cNvSpPr txBox="1"/>
            <p:nvPr/>
          </p:nvSpPr>
          <p:spPr>
            <a:xfrm>
              <a:off x="4050241" y="4194814"/>
              <a:ext cx="1836208" cy="400110"/>
            </a:xfrm>
            <a:prstGeom prst="rect">
              <a:avLst/>
            </a:prstGeom>
            <a:noFill/>
          </p:spPr>
          <p:txBody>
            <a:bodyPr wrap="square" rtlCol="0">
              <a:spAutoFit/>
            </a:bodyPr>
            <a:lstStyle/>
            <a:p>
              <a:r>
                <a:rPr lang="en-US" sz="2000" i="1" dirty="0">
                  <a:solidFill>
                    <a:srgbClr val="3366FF"/>
                  </a:solidFill>
                </a:rPr>
                <a:t>Diffusion</a:t>
              </a:r>
            </a:p>
          </p:txBody>
        </p:sp>
      </p:grpSp>
      <p:sp>
        <p:nvSpPr>
          <p:cNvPr id="40" name="Right Triangle 39"/>
          <p:cNvSpPr/>
          <p:nvPr/>
        </p:nvSpPr>
        <p:spPr>
          <a:xfrm rot="10800000" flipV="1">
            <a:off x="4670528" y="4574246"/>
            <a:ext cx="416728" cy="210813"/>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ight Triangle 40"/>
          <p:cNvSpPr/>
          <p:nvPr/>
        </p:nvSpPr>
        <p:spPr>
          <a:xfrm rot="10800000" flipV="1">
            <a:off x="7389533" y="4561876"/>
            <a:ext cx="416728" cy="210813"/>
          </a:xfrm>
          <a:prstGeom prst="r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2505016" y="4897995"/>
            <a:ext cx="2573866" cy="2032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235201" y="3027253"/>
            <a:ext cx="1134533" cy="115146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5808268" y="2886703"/>
            <a:ext cx="1356277" cy="1432569"/>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441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Fate of Anthropogenic CO</a:t>
            </a:r>
            <a:r>
              <a:rPr lang="en-US" baseline="-25000" dirty="0"/>
              <a:t>2</a:t>
            </a:r>
            <a:r>
              <a:rPr lang="en-US" dirty="0"/>
              <a:t> Emissions </a:t>
            </a:r>
          </a:p>
        </p:txBody>
      </p:sp>
      <p:pic>
        <p:nvPicPr>
          <p:cNvPr id="32" name="Picture 23"/>
          <p:cNvPicPr>
            <a:picLocks noChangeAspect="1" noChangeArrowheads="1"/>
          </p:cNvPicPr>
          <p:nvPr/>
        </p:nvPicPr>
        <p:blipFill>
          <a:blip r:embed="rId3" cstate="print"/>
          <a:srcRect/>
          <a:stretch>
            <a:fillRect/>
          </a:stretch>
        </p:blipFill>
        <p:spPr bwMode="auto">
          <a:xfrm>
            <a:off x="1898650" y="1247775"/>
            <a:ext cx="2844800" cy="1847850"/>
          </a:xfrm>
          <a:prstGeom prst="rect">
            <a:avLst/>
          </a:prstGeom>
          <a:ln>
            <a:noFill/>
          </a:ln>
          <a:effectLst>
            <a:softEdge rad="112500"/>
          </a:effectLst>
        </p:spPr>
      </p:pic>
      <p:pic>
        <p:nvPicPr>
          <p:cNvPr id="33" name="Picture 22"/>
          <p:cNvPicPr>
            <a:picLocks noChangeAspect="1" noChangeArrowheads="1"/>
          </p:cNvPicPr>
          <p:nvPr/>
        </p:nvPicPr>
        <p:blipFill>
          <a:blip r:embed="rId4" cstate="print"/>
          <a:srcRect/>
          <a:stretch>
            <a:fillRect/>
          </a:stretch>
        </p:blipFill>
        <p:spPr bwMode="auto">
          <a:xfrm>
            <a:off x="7745413" y="3027611"/>
            <a:ext cx="2430462" cy="1666875"/>
          </a:xfrm>
          <a:prstGeom prst="rect">
            <a:avLst/>
          </a:prstGeom>
          <a:ln>
            <a:noFill/>
          </a:ln>
          <a:effectLst>
            <a:softEdge rad="112500"/>
          </a:effectLst>
        </p:spPr>
      </p:pic>
      <p:pic>
        <p:nvPicPr>
          <p:cNvPr id="34" name="Picture 21"/>
          <p:cNvPicPr>
            <a:picLocks noChangeAspect="1" noChangeArrowheads="1"/>
          </p:cNvPicPr>
          <p:nvPr/>
        </p:nvPicPr>
        <p:blipFill>
          <a:blip r:embed="rId5" cstate="print"/>
          <a:srcRect/>
          <a:stretch>
            <a:fillRect/>
          </a:stretch>
        </p:blipFill>
        <p:spPr bwMode="auto">
          <a:xfrm>
            <a:off x="7727951" y="1190254"/>
            <a:ext cx="2447925" cy="1590675"/>
          </a:xfrm>
          <a:prstGeom prst="rect">
            <a:avLst/>
          </a:prstGeom>
          <a:ln>
            <a:noFill/>
          </a:ln>
          <a:effectLst>
            <a:softEdge rad="112500"/>
          </a:effectLst>
        </p:spPr>
      </p:pic>
      <p:sp>
        <p:nvSpPr>
          <p:cNvPr id="35" name="Text Box 5"/>
          <p:cNvSpPr txBox="1">
            <a:spLocks noChangeArrowheads="1"/>
          </p:cNvSpPr>
          <p:nvPr/>
        </p:nvSpPr>
        <p:spPr bwMode="auto">
          <a:xfrm>
            <a:off x="2159001" y="1455561"/>
            <a:ext cx="2020355" cy="461665"/>
          </a:xfrm>
          <a:prstGeom prst="rect">
            <a:avLst/>
          </a:prstGeom>
          <a:noFill/>
          <a:ln w="9525">
            <a:noFill/>
            <a:miter lim="800000"/>
            <a:headEnd/>
            <a:tailEnd/>
          </a:ln>
        </p:spPr>
        <p:txBody>
          <a:bodyPr wrap="none">
            <a:spAutoFit/>
          </a:bodyPr>
          <a:lstStyle/>
          <a:p>
            <a:r>
              <a:rPr lang="en-AU" sz="2400" dirty="0">
                <a:solidFill>
                  <a:schemeClr val="bg1"/>
                </a:solidFill>
                <a:latin typeface="Calibri" panose="020F0502020204030204" pitchFamily="34" charset="0"/>
                <a:cs typeface="Arial" pitchFamily="34" charset="0"/>
              </a:rPr>
              <a:t>8.3±0.4 </a:t>
            </a:r>
            <a:r>
              <a:rPr lang="en-AU" sz="2400" dirty="0" err="1">
                <a:solidFill>
                  <a:schemeClr val="bg1"/>
                </a:solidFill>
                <a:latin typeface="Calibri" panose="020F0502020204030204" pitchFamily="34" charset="0"/>
                <a:cs typeface="Arial" pitchFamily="34" charset="0"/>
              </a:rPr>
              <a:t>PgC</a:t>
            </a:r>
            <a:r>
              <a:rPr lang="en-AU" sz="2400" dirty="0">
                <a:solidFill>
                  <a:schemeClr val="bg1"/>
                </a:solidFill>
                <a:latin typeface="Calibri" panose="020F0502020204030204" pitchFamily="34" charset="0"/>
                <a:cs typeface="Arial" pitchFamily="34" charset="0"/>
              </a:rPr>
              <a:t>/</a:t>
            </a:r>
            <a:r>
              <a:rPr lang="en-AU" sz="2400" dirty="0" err="1">
                <a:solidFill>
                  <a:schemeClr val="bg1"/>
                </a:solidFill>
                <a:latin typeface="Calibri" panose="020F0502020204030204" pitchFamily="34" charset="0"/>
                <a:cs typeface="Arial" pitchFamily="34" charset="0"/>
              </a:rPr>
              <a:t>yr</a:t>
            </a:r>
            <a:endParaRPr lang="en-AU" sz="2400" dirty="0">
              <a:solidFill>
                <a:schemeClr val="bg1"/>
              </a:solidFill>
              <a:latin typeface="Calibri" panose="020F0502020204030204" pitchFamily="34" charset="0"/>
              <a:cs typeface="Arial" pitchFamily="34" charset="0"/>
            </a:endParaRPr>
          </a:p>
        </p:txBody>
      </p:sp>
      <p:sp>
        <p:nvSpPr>
          <p:cNvPr id="36" name="Text Box 6"/>
          <p:cNvSpPr txBox="1">
            <a:spLocks noChangeArrowheads="1"/>
          </p:cNvSpPr>
          <p:nvPr/>
        </p:nvSpPr>
        <p:spPr bwMode="auto">
          <a:xfrm>
            <a:off x="1974850" y="3570289"/>
            <a:ext cx="184150" cy="579437"/>
          </a:xfrm>
          <a:prstGeom prst="rect">
            <a:avLst/>
          </a:prstGeom>
          <a:noFill/>
          <a:ln w="9525">
            <a:noFill/>
            <a:miter lim="800000"/>
            <a:headEnd/>
            <a:tailEnd/>
          </a:ln>
        </p:spPr>
        <p:txBody>
          <a:bodyPr wrap="none">
            <a:spAutoFit/>
          </a:bodyPr>
          <a:lstStyle/>
          <a:p>
            <a:endParaRPr lang="en-US" sz="3200">
              <a:latin typeface="Arial" pitchFamily="34" charset="0"/>
              <a:cs typeface="Arial" pitchFamily="34" charset="0"/>
            </a:endParaRPr>
          </a:p>
        </p:txBody>
      </p:sp>
      <p:sp>
        <p:nvSpPr>
          <p:cNvPr id="37" name="Text Box 7"/>
          <p:cNvSpPr txBox="1">
            <a:spLocks noChangeArrowheads="1"/>
          </p:cNvSpPr>
          <p:nvPr/>
        </p:nvSpPr>
        <p:spPr bwMode="auto">
          <a:xfrm>
            <a:off x="4914901" y="3030052"/>
            <a:ext cx="556563" cy="769441"/>
          </a:xfrm>
          <a:prstGeom prst="rect">
            <a:avLst/>
          </a:prstGeom>
          <a:noFill/>
          <a:ln w="9525">
            <a:noFill/>
            <a:miter lim="800000"/>
            <a:headEnd/>
            <a:tailEnd/>
          </a:ln>
        </p:spPr>
        <p:txBody>
          <a:bodyPr wrap="none">
            <a:spAutoFit/>
          </a:bodyPr>
          <a:lstStyle/>
          <a:p>
            <a:r>
              <a:rPr lang="en-AU" sz="4400" dirty="0">
                <a:latin typeface="Arial Black" pitchFamily="34" charset="0"/>
                <a:cs typeface="Arial" pitchFamily="34" charset="0"/>
              </a:rPr>
              <a:t>+</a:t>
            </a:r>
          </a:p>
        </p:txBody>
      </p:sp>
      <p:sp>
        <p:nvSpPr>
          <p:cNvPr id="38" name="Text Box 12"/>
          <p:cNvSpPr txBox="1">
            <a:spLocks noChangeArrowheads="1"/>
          </p:cNvSpPr>
          <p:nvPr/>
        </p:nvSpPr>
        <p:spPr bwMode="auto">
          <a:xfrm>
            <a:off x="6688896" y="3147960"/>
            <a:ext cx="724601" cy="461665"/>
          </a:xfrm>
          <a:prstGeom prst="rect">
            <a:avLst/>
          </a:prstGeom>
          <a:noFill/>
          <a:ln w="9525">
            <a:noFill/>
            <a:miter lim="800000"/>
            <a:headEnd/>
            <a:tailEnd/>
          </a:ln>
        </p:spPr>
        <p:txBody>
          <a:bodyPr wrap="square">
            <a:spAutoFit/>
          </a:bodyPr>
          <a:lstStyle/>
          <a:p>
            <a:r>
              <a:rPr lang="en-AU" sz="2400" dirty="0">
                <a:latin typeface="Calibri" panose="020F0502020204030204" pitchFamily="34" charset="0"/>
                <a:cs typeface="Arial" pitchFamily="34" charset="0"/>
              </a:rPr>
              <a:t>28%</a:t>
            </a:r>
          </a:p>
        </p:txBody>
      </p:sp>
      <p:sp>
        <p:nvSpPr>
          <p:cNvPr id="39" name="Line 13"/>
          <p:cNvSpPr>
            <a:spLocks noChangeShapeType="1"/>
          </p:cNvSpPr>
          <p:nvPr/>
        </p:nvSpPr>
        <p:spPr bwMode="auto">
          <a:xfrm flipV="1">
            <a:off x="5500689" y="3462339"/>
            <a:ext cx="1038225" cy="14287"/>
          </a:xfrm>
          <a:prstGeom prst="line">
            <a:avLst/>
          </a:prstGeom>
          <a:noFill/>
          <a:ln w="57150">
            <a:solidFill>
              <a:srgbClr val="00B050"/>
            </a:solidFill>
            <a:round/>
            <a:headEnd/>
            <a:tailEnd type="stealth" w="lg" len="med"/>
          </a:ln>
        </p:spPr>
        <p:txBody>
          <a:bodyPr/>
          <a:lstStyle/>
          <a:p>
            <a:endParaRPr lang="th-TH">
              <a:latin typeface="Arial" pitchFamily="34" charset="0"/>
            </a:endParaRPr>
          </a:p>
        </p:txBody>
      </p:sp>
      <p:sp>
        <p:nvSpPr>
          <p:cNvPr id="40" name="Text Box 16"/>
          <p:cNvSpPr txBox="1">
            <a:spLocks noChangeArrowheads="1"/>
          </p:cNvSpPr>
          <p:nvPr/>
        </p:nvSpPr>
        <p:spPr bwMode="auto">
          <a:xfrm>
            <a:off x="6692864" y="1409250"/>
            <a:ext cx="716662" cy="461665"/>
          </a:xfrm>
          <a:prstGeom prst="rect">
            <a:avLst/>
          </a:prstGeom>
          <a:noFill/>
          <a:ln w="9525">
            <a:noFill/>
            <a:miter lim="800000"/>
            <a:headEnd/>
            <a:tailEnd/>
          </a:ln>
        </p:spPr>
        <p:txBody>
          <a:bodyPr wrap="none">
            <a:spAutoFit/>
          </a:bodyPr>
          <a:lstStyle/>
          <a:p>
            <a:pPr algn="r"/>
            <a:r>
              <a:rPr lang="en-AU" sz="2400" dirty="0">
                <a:latin typeface="Calibri" panose="020F0502020204030204" pitchFamily="34" charset="0"/>
                <a:cs typeface="Arial" pitchFamily="34" charset="0"/>
              </a:rPr>
              <a:t>46%</a:t>
            </a:r>
          </a:p>
        </p:txBody>
      </p:sp>
      <p:sp>
        <p:nvSpPr>
          <p:cNvPr id="41" name="Line 17"/>
          <p:cNvSpPr>
            <a:spLocks noChangeShapeType="1"/>
          </p:cNvSpPr>
          <p:nvPr/>
        </p:nvSpPr>
        <p:spPr bwMode="auto">
          <a:xfrm flipV="1">
            <a:off x="5500689" y="1592264"/>
            <a:ext cx="1038225" cy="1690687"/>
          </a:xfrm>
          <a:prstGeom prst="line">
            <a:avLst/>
          </a:prstGeom>
          <a:noFill/>
          <a:ln w="57150">
            <a:solidFill>
              <a:srgbClr val="00B050"/>
            </a:solidFill>
            <a:round/>
            <a:headEnd/>
            <a:tailEnd type="stealth" w="lg" len="med"/>
          </a:ln>
        </p:spPr>
        <p:txBody>
          <a:bodyPr/>
          <a:lstStyle/>
          <a:p>
            <a:endParaRPr lang="th-TH">
              <a:latin typeface="Arial" pitchFamily="34" charset="0"/>
            </a:endParaRPr>
          </a:p>
        </p:txBody>
      </p:sp>
      <p:sp>
        <p:nvSpPr>
          <p:cNvPr id="42" name="Text Box 20"/>
          <p:cNvSpPr txBox="1">
            <a:spLocks noChangeArrowheads="1"/>
          </p:cNvSpPr>
          <p:nvPr/>
        </p:nvSpPr>
        <p:spPr bwMode="auto">
          <a:xfrm>
            <a:off x="6696834" y="5214293"/>
            <a:ext cx="716663" cy="461665"/>
          </a:xfrm>
          <a:prstGeom prst="rect">
            <a:avLst/>
          </a:prstGeom>
          <a:noFill/>
          <a:ln w="9525">
            <a:noFill/>
            <a:miter lim="800000"/>
            <a:headEnd/>
            <a:tailEnd/>
          </a:ln>
        </p:spPr>
        <p:txBody>
          <a:bodyPr wrap="none">
            <a:spAutoFit/>
          </a:bodyPr>
          <a:lstStyle/>
          <a:p>
            <a:pPr algn="r"/>
            <a:r>
              <a:rPr lang="en-AU" sz="2400" dirty="0">
                <a:latin typeface="Calibri" panose="020F0502020204030204" pitchFamily="34" charset="0"/>
                <a:cs typeface="Arial" pitchFamily="34" charset="0"/>
              </a:rPr>
              <a:t>26%</a:t>
            </a:r>
          </a:p>
        </p:txBody>
      </p:sp>
      <p:sp>
        <p:nvSpPr>
          <p:cNvPr id="43" name="Line 21"/>
          <p:cNvSpPr>
            <a:spLocks noChangeShapeType="1"/>
          </p:cNvSpPr>
          <p:nvPr/>
        </p:nvSpPr>
        <p:spPr bwMode="auto">
          <a:xfrm>
            <a:off x="5500689" y="3678239"/>
            <a:ext cx="1038225" cy="1766887"/>
          </a:xfrm>
          <a:prstGeom prst="line">
            <a:avLst/>
          </a:prstGeom>
          <a:noFill/>
          <a:ln w="57150">
            <a:solidFill>
              <a:srgbClr val="00B050"/>
            </a:solidFill>
            <a:round/>
            <a:headEnd/>
            <a:tailEnd type="stealth" w="lg" len="med"/>
          </a:ln>
        </p:spPr>
        <p:txBody>
          <a:bodyPr/>
          <a:lstStyle/>
          <a:p>
            <a:endParaRPr lang="th-TH">
              <a:latin typeface="Arial" pitchFamily="34" charset="0"/>
            </a:endParaRPr>
          </a:p>
        </p:txBody>
      </p:sp>
      <p:pic>
        <p:nvPicPr>
          <p:cNvPr id="44" name="Picture 25"/>
          <p:cNvPicPr>
            <a:picLocks noChangeAspect="1" noChangeArrowheads="1"/>
          </p:cNvPicPr>
          <p:nvPr/>
        </p:nvPicPr>
        <p:blipFill>
          <a:blip r:embed="rId6" cstate="print"/>
          <a:srcRect/>
          <a:stretch>
            <a:fillRect/>
          </a:stretch>
        </p:blipFill>
        <p:spPr bwMode="auto">
          <a:xfrm>
            <a:off x="7737476" y="4940225"/>
            <a:ext cx="2473325" cy="1611312"/>
          </a:xfrm>
          <a:prstGeom prst="rect">
            <a:avLst/>
          </a:prstGeom>
          <a:ln>
            <a:noFill/>
          </a:ln>
          <a:effectLst>
            <a:softEdge rad="112500"/>
          </a:effectLst>
        </p:spPr>
      </p:pic>
      <p:sp>
        <p:nvSpPr>
          <p:cNvPr id="45" name="TextBox 44"/>
          <p:cNvSpPr txBox="1"/>
          <p:nvPr/>
        </p:nvSpPr>
        <p:spPr>
          <a:xfrm>
            <a:off x="7745414" y="2695515"/>
            <a:ext cx="2371061" cy="400110"/>
          </a:xfrm>
          <a:prstGeom prst="rect">
            <a:avLst/>
          </a:prstGeom>
          <a:noFill/>
        </p:spPr>
        <p:txBody>
          <a:bodyPr wrap="square" rtlCol="0">
            <a:spAutoFit/>
          </a:bodyPr>
          <a:lstStyle/>
          <a:p>
            <a:pPr algn="r"/>
            <a:r>
              <a:rPr lang="en-US" sz="2000" dirty="0">
                <a:latin typeface="Calibri" panose="020F0502020204030204" pitchFamily="34" charset="0"/>
              </a:rPr>
              <a:t>Atmospheric growth</a:t>
            </a:r>
            <a:endParaRPr lang="th-TH" sz="2000" dirty="0">
              <a:latin typeface="Calibri" panose="020F0502020204030204" pitchFamily="34" charset="0"/>
            </a:endParaRPr>
          </a:p>
        </p:txBody>
      </p:sp>
      <p:sp>
        <p:nvSpPr>
          <p:cNvPr id="46" name="TextBox 45"/>
          <p:cNvSpPr txBox="1"/>
          <p:nvPr/>
        </p:nvSpPr>
        <p:spPr>
          <a:xfrm>
            <a:off x="1974851" y="3139402"/>
            <a:ext cx="2923355" cy="430887"/>
          </a:xfrm>
          <a:prstGeom prst="rect">
            <a:avLst/>
          </a:prstGeom>
          <a:noFill/>
        </p:spPr>
        <p:txBody>
          <a:bodyPr wrap="square" rtlCol="0">
            <a:spAutoFit/>
          </a:bodyPr>
          <a:lstStyle/>
          <a:p>
            <a:r>
              <a:rPr lang="en-US" sz="2200" dirty="0">
                <a:latin typeface="Calibri" panose="020F0502020204030204" pitchFamily="34" charset="0"/>
              </a:rPr>
              <a:t>Fossil fuels and cement</a:t>
            </a:r>
            <a:endParaRPr lang="th-TH" sz="2200" dirty="0">
              <a:latin typeface="Calibri" panose="020F0502020204030204" pitchFamily="34" charset="0"/>
            </a:endParaRPr>
          </a:p>
        </p:txBody>
      </p:sp>
      <p:sp>
        <p:nvSpPr>
          <p:cNvPr id="47" name="TextBox 46"/>
          <p:cNvSpPr txBox="1"/>
          <p:nvPr/>
        </p:nvSpPr>
        <p:spPr>
          <a:xfrm>
            <a:off x="1981201" y="5771673"/>
            <a:ext cx="2371061" cy="430887"/>
          </a:xfrm>
          <a:prstGeom prst="rect">
            <a:avLst/>
          </a:prstGeom>
          <a:noFill/>
        </p:spPr>
        <p:txBody>
          <a:bodyPr wrap="square" rtlCol="0">
            <a:spAutoFit/>
          </a:bodyPr>
          <a:lstStyle/>
          <a:p>
            <a:pPr algn="ctr"/>
            <a:r>
              <a:rPr lang="en-US" sz="2200" dirty="0">
                <a:latin typeface="Calibri" panose="020F0502020204030204" pitchFamily="34" charset="0"/>
              </a:rPr>
              <a:t>Land-use change</a:t>
            </a:r>
            <a:endParaRPr lang="th-TH" sz="2200" dirty="0">
              <a:latin typeface="Calibri" panose="020F0502020204030204" pitchFamily="34" charset="0"/>
            </a:endParaRPr>
          </a:p>
        </p:txBody>
      </p:sp>
      <p:sp>
        <p:nvSpPr>
          <p:cNvPr id="48" name="TextBox 47"/>
          <p:cNvSpPr txBox="1"/>
          <p:nvPr/>
        </p:nvSpPr>
        <p:spPr>
          <a:xfrm>
            <a:off x="7804815" y="4620317"/>
            <a:ext cx="1227383" cy="400110"/>
          </a:xfrm>
          <a:prstGeom prst="rect">
            <a:avLst/>
          </a:prstGeom>
          <a:noFill/>
        </p:spPr>
        <p:txBody>
          <a:bodyPr wrap="square" rtlCol="0">
            <a:spAutoFit/>
          </a:bodyPr>
          <a:lstStyle/>
          <a:p>
            <a:r>
              <a:rPr lang="en-US" sz="2000" dirty="0">
                <a:latin typeface="Calibri" panose="020F0502020204030204" pitchFamily="34" charset="0"/>
              </a:rPr>
              <a:t>Land sink</a:t>
            </a:r>
            <a:endParaRPr lang="th-TH" sz="2000" dirty="0">
              <a:latin typeface="Calibri" panose="020F0502020204030204" pitchFamily="34" charset="0"/>
            </a:endParaRPr>
          </a:p>
        </p:txBody>
      </p:sp>
      <p:sp>
        <p:nvSpPr>
          <p:cNvPr id="49" name="TextBox 48"/>
          <p:cNvSpPr txBox="1"/>
          <p:nvPr/>
        </p:nvSpPr>
        <p:spPr>
          <a:xfrm>
            <a:off x="7839740" y="6457890"/>
            <a:ext cx="1366777" cy="400110"/>
          </a:xfrm>
          <a:prstGeom prst="rect">
            <a:avLst/>
          </a:prstGeom>
          <a:noFill/>
        </p:spPr>
        <p:txBody>
          <a:bodyPr wrap="square" rtlCol="0">
            <a:spAutoFit/>
          </a:bodyPr>
          <a:lstStyle/>
          <a:p>
            <a:r>
              <a:rPr lang="en-US" sz="2000" dirty="0">
                <a:latin typeface="Calibri" panose="020F0502020204030204" pitchFamily="34" charset="0"/>
              </a:rPr>
              <a:t>Ocean sink</a:t>
            </a:r>
            <a:endParaRPr lang="th-TH" sz="2000" dirty="0">
              <a:latin typeface="Calibri" panose="020F0502020204030204" pitchFamily="34" charset="0"/>
            </a:endParaRPr>
          </a:p>
        </p:txBody>
      </p:sp>
      <p:pic>
        <p:nvPicPr>
          <p:cNvPr id="50" name="Content Placeholder 12" descr="IMG_2097.JPG"/>
          <p:cNvPicPr>
            <a:picLocks/>
          </p:cNvPicPr>
          <p:nvPr/>
        </p:nvPicPr>
        <p:blipFill>
          <a:blip r:embed="rId7" cstate="print"/>
          <a:srcRect l="20263" r="11881" b="15057"/>
          <a:stretch>
            <a:fillRect/>
          </a:stretch>
        </p:blipFill>
        <p:spPr>
          <a:xfrm>
            <a:off x="1847528" y="3861048"/>
            <a:ext cx="2916000" cy="1872000"/>
          </a:xfrm>
          <a:prstGeom prst="rect">
            <a:avLst/>
          </a:prstGeom>
          <a:ln>
            <a:noFill/>
          </a:ln>
          <a:effectLst>
            <a:softEdge rad="112500"/>
          </a:effectLst>
        </p:spPr>
      </p:pic>
      <p:sp>
        <p:nvSpPr>
          <p:cNvPr id="51" name="Text Box 5"/>
          <p:cNvSpPr txBox="1">
            <a:spLocks noChangeArrowheads="1"/>
          </p:cNvSpPr>
          <p:nvPr/>
        </p:nvSpPr>
        <p:spPr bwMode="auto">
          <a:xfrm>
            <a:off x="4607104" y="2310919"/>
            <a:ext cx="716663" cy="461665"/>
          </a:xfrm>
          <a:prstGeom prst="rect">
            <a:avLst/>
          </a:prstGeom>
          <a:noFill/>
          <a:ln w="9525">
            <a:noFill/>
            <a:miter lim="800000"/>
            <a:headEnd/>
            <a:tailEnd/>
          </a:ln>
        </p:spPr>
        <p:txBody>
          <a:bodyPr wrap="none">
            <a:spAutoFit/>
          </a:bodyPr>
          <a:lstStyle/>
          <a:p>
            <a:r>
              <a:rPr lang="en-AU" sz="2400" dirty="0">
                <a:latin typeface="Calibri" panose="020F0502020204030204" pitchFamily="34" charset="0"/>
                <a:cs typeface="Arial" pitchFamily="34" charset="0"/>
              </a:rPr>
              <a:t>90%</a:t>
            </a:r>
          </a:p>
        </p:txBody>
      </p:sp>
      <p:sp>
        <p:nvSpPr>
          <p:cNvPr id="52" name="Text Box 8"/>
          <p:cNvSpPr txBox="1">
            <a:spLocks noChangeArrowheads="1"/>
          </p:cNvSpPr>
          <p:nvPr/>
        </p:nvSpPr>
        <p:spPr bwMode="auto">
          <a:xfrm>
            <a:off x="2159001" y="4158653"/>
            <a:ext cx="2020355" cy="461665"/>
          </a:xfrm>
          <a:prstGeom prst="rect">
            <a:avLst/>
          </a:prstGeom>
          <a:noFill/>
          <a:ln w="9525">
            <a:noFill/>
            <a:miter lim="800000"/>
            <a:headEnd/>
            <a:tailEnd/>
          </a:ln>
        </p:spPr>
        <p:txBody>
          <a:bodyPr wrap="none">
            <a:spAutoFit/>
          </a:bodyPr>
          <a:lstStyle/>
          <a:p>
            <a:r>
              <a:rPr lang="en-AU" sz="2400" dirty="0">
                <a:solidFill>
                  <a:srgbClr val="FFFFFF"/>
                </a:solidFill>
                <a:latin typeface="Calibri" panose="020F0502020204030204" pitchFamily="34" charset="0"/>
                <a:cs typeface="Arial" pitchFamily="34" charset="0"/>
              </a:rPr>
              <a:t>1.0±0.5 </a:t>
            </a:r>
            <a:r>
              <a:rPr lang="en-AU" sz="2400" dirty="0" err="1">
                <a:solidFill>
                  <a:srgbClr val="FFFFFF"/>
                </a:solidFill>
                <a:latin typeface="Calibri" panose="020F0502020204030204" pitchFamily="34" charset="0"/>
                <a:cs typeface="Arial" pitchFamily="34" charset="0"/>
              </a:rPr>
              <a:t>PgC</a:t>
            </a:r>
            <a:r>
              <a:rPr lang="en-AU" sz="2400" dirty="0">
                <a:solidFill>
                  <a:srgbClr val="FFFFFF"/>
                </a:solidFill>
                <a:latin typeface="Calibri" panose="020F0502020204030204" pitchFamily="34" charset="0"/>
                <a:cs typeface="Arial" pitchFamily="34" charset="0"/>
              </a:rPr>
              <a:t>/</a:t>
            </a:r>
            <a:r>
              <a:rPr lang="en-AU" sz="2400" dirty="0" err="1">
                <a:solidFill>
                  <a:srgbClr val="FFFFFF"/>
                </a:solidFill>
                <a:latin typeface="Calibri" panose="020F0502020204030204" pitchFamily="34" charset="0"/>
                <a:cs typeface="Arial" pitchFamily="34" charset="0"/>
              </a:rPr>
              <a:t>yr</a:t>
            </a:r>
            <a:endParaRPr lang="en-AU" sz="2400" baseline="30000" dirty="0">
              <a:solidFill>
                <a:srgbClr val="FFFFFF"/>
              </a:solidFill>
              <a:latin typeface="Calibri" panose="020F0502020204030204" pitchFamily="34" charset="0"/>
              <a:cs typeface="Arial" pitchFamily="34" charset="0"/>
            </a:endParaRPr>
          </a:p>
        </p:txBody>
      </p:sp>
      <p:sp>
        <p:nvSpPr>
          <p:cNvPr id="53" name="Text Box 5"/>
          <p:cNvSpPr txBox="1">
            <a:spLocks noChangeArrowheads="1"/>
          </p:cNvSpPr>
          <p:nvPr/>
        </p:nvSpPr>
        <p:spPr bwMode="auto">
          <a:xfrm>
            <a:off x="4607104" y="4158653"/>
            <a:ext cx="716663" cy="461665"/>
          </a:xfrm>
          <a:prstGeom prst="rect">
            <a:avLst/>
          </a:prstGeom>
          <a:noFill/>
          <a:ln w="9525">
            <a:noFill/>
            <a:miter lim="800000"/>
            <a:headEnd/>
            <a:tailEnd/>
          </a:ln>
        </p:spPr>
        <p:txBody>
          <a:bodyPr wrap="none">
            <a:spAutoFit/>
          </a:bodyPr>
          <a:lstStyle/>
          <a:p>
            <a:r>
              <a:rPr lang="en-AU" sz="2400" dirty="0">
                <a:latin typeface="Calibri" panose="020F0502020204030204" pitchFamily="34" charset="0"/>
                <a:cs typeface="Arial" pitchFamily="34" charset="0"/>
              </a:rPr>
              <a:t>10%</a:t>
            </a:r>
          </a:p>
        </p:txBody>
      </p:sp>
      <p:sp>
        <p:nvSpPr>
          <p:cNvPr id="54" name="Rectangle 53"/>
          <p:cNvSpPr/>
          <p:nvPr/>
        </p:nvSpPr>
        <p:spPr>
          <a:xfrm>
            <a:off x="8022020" y="5214293"/>
            <a:ext cx="2020355" cy="461665"/>
          </a:xfrm>
          <a:prstGeom prst="rect">
            <a:avLst/>
          </a:prstGeom>
          <a:solidFill>
            <a:schemeClr val="accent1">
              <a:lumMod val="50000"/>
              <a:alpha val="48000"/>
            </a:schemeClr>
          </a:solidFill>
        </p:spPr>
        <p:txBody>
          <a:bodyPr wrap="none">
            <a:spAutoFit/>
          </a:bodyPr>
          <a:lstStyle/>
          <a:p>
            <a:pPr algn="r"/>
            <a:r>
              <a:rPr lang="en-AU" sz="2400" dirty="0">
                <a:solidFill>
                  <a:srgbClr val="FFFFFF"/>
                </a:solidFill>
                <a:latin typeface="Calibri" panose="020F0502020204030204" pitchFamily="34" charset="0"/>
                <a:cs typeface="Arial" pitchFamily="34" charset="0"/>
              </a:rPr>
              <a:t>2.5±0.5 </a:t>
            </a:r>
            <a:r>
              <a:rPr lang="en-AU" sz="2400" dirty="0" err="1">
                <a:solidFill>
                  <a:srgbClr val="FFFFFF"/>
                </a:solidFill>
                <a:latin typeface="Calibri" panose="020F0502020204030204" pitchFamily="34" charset="0"/>
                <a:cs typeface="Arial" pitchFamily="34" charset="0"/>
              </a:rPr>
              <a:t>PgC</a:t>
            </a:r>
            <a:r>
              <a:rPr lang="en-AU" sz="2400" dirty="0">
                <a:solidFill>
                  <a:srgbClr val="FFFFFF"/>
                </a:solidFill>
                <a:latin typeface="Calibri" panose="020F0502020204030204" pitchFamily="34" charset="0"/>
                <a:cs typeface="Arial" pitchFamily="34" charset="0"/>
              </a:rPr>
              <a:t>/</a:t>
            </a:r>
            <a:r>
              <a:rPr lang="en-AU" sz="2400" dirty="0" err="1">
                <a:solidFill>
                  <a:srgbClr val="FFFFFF"/>
                </a:solidFill>
                <a:latin typeface="Calibri" panose="020F0502020204030204" pitchFamily="34" charset="0"/>
                <a:cs typeface="Arial" pitchFamily="34" charset="0"/>
              </a:rPr>
              <a:t>yr</a:t>
            </a:r>
            <a:endParaRPr lang="en-AU" sz="2400" dirty="0">
              <a:solidFill>
                <a:srgbClr val="FFFFFF"/>
              </a:solidFill>
              <a:latin typeface="Calibri" panose="020F0502020204030204" pitchFamily="34" charset="0"/>
              <a:cs typeface="Arial" pitchFamily="34" charset="0"/>
            </a:endParaRPr>
          </a:p>
        </p:txBody>
      </p:sp>
      <p:sp>
        <p:nvSpPr>
          <p:cNvPr id="55" name="Text Placeholder 3"/>
          <p:cNvSpPr txBox="1">
            <a:spLocks/>
          </p:cNvSpPr>
          <p:nvPr/>
        </p:nvSpPr>
        <p:spPr bwMode="auto">
          <a:xfrm>
            <a:off x="1949925" y="6234241"/>
            <a:ext cx="4976258" cy="447299"/>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p>
            <a:pPr>
              <a:spcBef>
                <a:spcPts val="1200"/>
              </a:spcBef>
            </a:pPr>
            <a:r>
              <a:rPr lang="en-GB" sz="1600" b="1" dirty="0">
                <a:solidFill>
                  <a:srgbClr val="000000"/>
                </a:solidFill>
              </a:rPr>
              <a:t>Source: </a:t>
            </a:r>
            <a:r>
              <a:rPr lang="en-US" sz="1600" dirty="0">
                <a:solidFill>
                  <a:srgbClr val="000090"/>
                </a:solidFill>
              </a:rPr>
              <a:t>Le </a:t>
            </a:r>
            <a:r>
              <a:rPr lang="en-US" sz="1600" dirty="0" err="1">
                <a:solidFill>
                  <a:srgbClr val="000090"/>
                </a:solidFill>
              </a:rPr>
              <a:t>Quéré</a:t>
            </a:r>
            <a:r>
              <a:rPr lang="en-US" sz="1600" dirty="0">
                <a:solidFill>
                  <a:srgbClr val="000090"/>
                </a:solidFill>
              </a:rPr>
              <a:t> et al. 2012; Global Carbon Project 2012</a:t>
            </a:r>
            <a:endParaRPr lang="en-GB" sz="1600" dirty="0">
              <a:solidFill>
                <a:srgbClr val="000000"/>
              </a:solidFill>
            </a:endParaRPr>
          </a:p>
          <a:p>
            <a:endParaRPr lang="en-GB" sz="1600" dirty="0"/>
          </a:p>
        </p:txBody>
      </p:sp>
      <p:sp>
        <p:nvSpPr>
          <p:cNvPr id="56" name="Rectangle 55"/>
          <p:cNvSpPr/>
          <p:nvPr/>
        </p:nvSpPr>
        <p:spPr>
          <a:xfrm>
            <a:off x="8022020" y="3264391"/>
            <a:ext cx="2020355" cy="461665"/>
          </a:xfrm>
          <a:prstGeom prst="rect">
            <a:avLst/>
          </a:prstGeom>
          <a:solidFill>
            <a:schemeClr val="accent1">
              <a:lumMod val="50000"/>
              <a:alpha val="48000"/>
            </a:schemeClr>
          </a:solidFill>
        </p:spPr>
        <p:txBody>
          <a:bodyPr wrap="none">
            <a:spAutoFit/>
          </a:bodyPr>
          <a:lstStyle/>
          <a:p>
            <a:pPr algn="r"/>
            <a:r>
              <a:rPr lang="en-AU" sz="2400" dirty="0">
                <a:solidFill>
                  <a:srgbClr val="FFFFFF"/>
                </a:solidFill>
                <a:latin typeface="Calibri" panose="020F0502020204030204" pitchFamily="34" charset="0"/>
                <a:cs typeface="Arial" pitchFamily="34" charset="0"/>
              </a:rPr>
              <a:t>2.6±0.8 </a:t>
            </a:r>
            <a:r>
              <a:rPr lang="en-AU" sz="2400" dirty="0" err="1">
                <a:solidFill>
                  <a:srgbClr val="FFFFFF"/>
                </a:solidFill>
                <a:latin typeface="Calibri" panose="020F0502020204030204" pitchFamily="34" charset="0"/>
                <a:cs typeface="Arial" pitchFamily="34" charset="0"/>
              </a:rPr>
              <a:t>PgC</a:t>
            </a:r>
            <a:r>
              <a:rPr lang="en-AU" sz="2400" dirty="0">
                <a:solidFill>
                  <a:srgbClr val="FFFFFF"/>
                </a:solidFill>
                <a:latin typeface="Calibri" panose="020F0502020204030204" pitchFamily="34" charset="0"/>
                <a:cs typeface="Arial" pitchFamily="34" charset="0"/>
              </a:rPr>
              <a:t>/</a:t>
            </a:r>
            <a:r>
              <a:rPr lang="en-AU" sz="2400" dirty="0" err="1">
                <a:solidFill>
                  <a:srgbClr val="FFFFFF"/>
                </a:solidFill>
                <a:latin typeface="Calibri" panose="020F0502020204030204" pitchFamily="34" charset="0"/>
                <a:cs typeface="Arial" pitchFamily="34" charset="0"/>
              </a:rPr>
              <a:t>yr</a:t>
            </a:r>
            <a:endParaRPr lang="en-AU" sz="2400" dirty="0">
              <a:solidFill>
                <a:srgbClr val="FFFFFF"/>
              </a:solidFill>
              <a:latin typeface="Calibri" panose="020F0502020204030204" pitchFamily="34" charset="0"/>
              <a:cs typeface="Arial" pitchFamily="34" charset="0"/>
            </a:endParaRPr>
          </a:p>
        </p:txBody>
      </p:sp>
      <p:sp>
        <p:nvSpPr>
          <p:cNvPr id="57" name="Rectangle 56"/>
          <p:cNvSpPr/>
          <p:nvPr/>
        </p:nvSpPr>
        <p:spPr>
          <a:xfrm>
            <a:off x="8022020" y="1468907"/>
            <a:ext cx="2020355" cy="461665"/>
          </a:xfrm>
          <a:prstGeom prst="rect">
            <a:avLst/>
          </a:prstGeom>
          <a:solidFill>
            <a:schemeClr val="accent1">
              <a:lumMod val="50000"/>
              <a:alpha val="48000"/>
            </a:schemeClr>
          </a:solidFill>
        </p:spPr>
        <p:txBody>
          <a:bodyPr wrap="none">
            <a:spAutoFit/>
          </a:bodyPr>
          <a:lstStyle/>
          <a:p>
            <a:pPr algn="r"/>
            <a:r>
              <a:rPr lang="en-AU" sz="2400" dirty="0">
                <a:solidFill>
                  <a:srgbClr val="FFFFFF"/>
                </a:solidFill>
                <a:latin typeface="Calibri" panose="020F0502020204030204" pitchFamily="34" charset="0"/>
                <a:cs typeface="Arial" pitchFamily="34" charset="0"/>
              </a:rPr>
              <a:t>4.3±0.1 </a:t>
            </a:r>
            <a:r>
              <a:rPr lang="en-AU" sz="2400" dirty="0" err="1">
                <a:solidFill>
                  <a:srgbClr val="FFFFFF"/>
                </a:solidFill>
                <a:latin typeface="Calibri" panose="020F0502020204030204" pitchFamily="34" charset="0"/>
                <a:cs typeface="Arial" pitchFamily="34" charset="0"/>
              </a:rPr>
              <a:t>PgC</a:t>
            </a:r>
            <a:r>
              <a:rPr lang="en-AU" sz="2400" dirty="0">
                <a:solidFill>
                  <a:srgbClr val="FFFFFF"/>
                </a:solidFill>
                <a:latin typeface="Calibri" panose="020F0502020204030204" pitchFamily="34" charset="0"/>
                <a:cs typeface="Arial" pitchFamily="34" charset="0"/>
              </a:rPr>
              <a:t>/</a:t>
            </a:r>
            <a:r>
              <a:rPr lang="en-AU" sz="2400" dirty="0" err="1">
                <a:solidFill>
                  <a:srgbClr val="FFFFFF"/>
                </a:solidFill>
                <a:latin typeface="Calibri" panose="020F0502020204030204" pitchFamily="34" charset="0"/>
                <a:cs typeface="Arial" pitchFamily="34" charset="0"/>
              </a:rPr>
              <a:t>yr</a:t>
            </a:r>
            <a:endParaRPr lang="en-AU" sz="2400" dirty="0">
              <a:solidFill>
                <a:srgbClr val="FFFFFF"/>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3601199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Effect of Anthropogenic Fluxes</a:t>
            </a:r>
          </a:p>
        </p:txBody>
      </p:sp>
      <p:sp>
        <p:nvSpPr>
          <p:cNvPr id="3" name="TextBox 2"/>
          <p:cNvSpPr txBox="1"/>
          <p:nvPr/>
        </p:nvSpPr>
        <p:spPr>
          <a:xfrm>
            <a:off x="3674534" y="4979580"/>
            <a:ext cx="4934539" cy="646331"/>
          </a:xfrm>
          <a:prstGeom prst="rect">
            <a:avLst/>
          </a:prstGeom>
          <a:noFill/>
        </p:spPr>
        <p:txBody>
          <a:bodyPr wrap="none" rtlCol="0">
            <a:spAutoFit/>
          </a:bodyPr>
          <a:lstStyle/>
          <a:p>
            <a:r>
              <a:rPr lang="en-US" dirty="0">
                <a:hlinkClick r:id="rId3"/>
              </a:rPr>
              <a:t>http://www.youtube.com/watch?v=SXHDwdd7Tf8</a:t>
            </a:r>
            <a:endParaRPr lang="en-US" dirty="0"/>
          </a:p>
          <a:p>
            <a:endParaRPr lang="en-US" dirty="0"/>
          </a:p>
        </p:txBody>
      </p:sp>
      <p:sp>
        <p:nvSpPr>
          <p:cNvPr id="7" name="TextBox 6"/>
          <p:cNvSpPr txBox="1"/>
          <p:nvPr/>
        </p:nvSpPr>
        <p:spPr>
          <a:xfrm>
            <a:off x="2861481" y="2415654"/>
            <a:ext cx="6469038" cy="1507079"/>
          </a:xfrm>
          <a:prstGeom prst="rect">
            <a:avLst/>
          </a:prstGeom>
          <a:noFill/>
        </p:spPr>
        <p:txBody>
          <a:bodyPr wrap="square" rtlCol="0">
            <a:spAutoFit/>
          </a:bodyPr>
          <a:lstStyle/>
          <a:p>
            <a:pPr algn="ctr">
              <a:lnSpc>
                <a:spcPct val="110000"/>
              </a:lnSpc>
              <a:spcBef>
                <a:spcPts val="300"/>
              </a:spcBef>
              <a:spcAft>
                <a:spcPts val="300"/>
              </a:spcAft>
            </a:pPr>
            <a:r>
              <a:rPr lang="en-US" sz="2800" dirty="0"/>
              <a:t>Small anthropogenic fluxes (about 10 Gt per year) add up to big changes in the atmospheric carbon pool</a:t>
            </a:r>
          </a:p>
        </p:txBody>
      </p:sp>
    </p:spTree>
    <p:extLst>
      <p:ext uri="{BB962C8B-B14F-4D97-AF65-F5344CB8AC3E}">
        <p14:creationId xmlns:p14="http://schemas.microsoft.com/office/powerpoint/2010/main" val="2464735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4301" y="3851305"/>
            <a:ext cx="3921125" cy="400110"/>
          </a:xfrm>
          <a:prstGeom prst="rect">
            <a:avLst/>
          </a:prstGeom>
          <a:noFill/>
        </p:spPr>
        <p:txBody>
          <a:bodyPr wrap="square" rtlCol="0">
            <a:spAutoFit/>
          </a:bodyPr>
          <a:lstStyle/>
          <a:p>
            <a:r>
              <a:rPr lang="en-US" sz="2000" i="1" dirty="0"/>
              <a:t>Deep waters	Marine sediments</a:t>
            </a:r>
          </a:p>
        </p:txBody>
      </p:sp>
      <p:sp>
        <p:nvSpPr>
          <p:cNvPr id="8" name="Rectangle 7"/>
          <p:cNvSpPr/>
          <p:nvPr/>
        </p:nvSpPr>
        <p:spPr>
          <a:xfrm>
            <a:off x="5873750" y="3851306"/>
            <a:ext cx="4572000" cy="28024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hart 6"/>
          <p:cNvGraphicFramePr>
            <a:graphicFrameLocks/>
          </p:cNvGraphicFramePr>
          <p:nvPr>
            <p:extLst/>
          </p:nvPr>
        </p:nvGraphicFramePr>
        <p:xfrm>
          <a:off x="2944847" y="838275"/>
          <a:ext cx="7038907" cy="568346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081191" y="4943006"/>
            <a:ext cx="829881" cy="1150038"/>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917634" y="4345350"/>
            <a:ext cx="1546667" cy="646331"/>
          </a:xfrm>
          <a:prstGeom prst="rect">
            <a:avLst/>
          </a:prstGeom>
          <a:solidFill>
            <a:schemeClr val="bg1"/>
          </a:solidFill>
          <a:ln>
            <a:solidFill>
              <a:srgbClr val="285F30"/>
            </a:solidFill>
          </a:ln>
        </p:spPr>
        <p:txBody>
          <a:bodyPr wrap="none" rtlCol="0">
            <a:spAutoFit/>
          </a:bodyPr>
          <a:lstStyle/>
          <a:p>
            <a:r>
              <a:rPr lang="en-US" sz="3600" dirty="0">
                <a:solidFill>
                  <a:srgbClr val="008000"/>
                </a:solidFill>
              </a:rPr>
              <a:t>Forests</a:t>
            </a:r>
          </a:p>
        </p:txBody>
      </p:sp>
      <p:sp>
        <p:nvSpPr>
          <p:cNvPr id="13" name="TextBox 12"/>
          <p:cNvSpPr txBox="1"/>
          <p:nvPr/>
        </p:nvSpPr>
        <p:spPr>
          <a:xfrm>
            <a:off x="1601773" y="4389008"/>
            <a:ext cx="1693333" cy="1107996"/>
          </a:xfrm>
          <a:prstGeom prst="rect">
            <a:avLst/>
          </a:prstGeom>
          <a:noFill/>
        </p:spPr>
        <p:txBody>
          <a:bodyPr wrap="square" rtlCol="0">
            <a:spAutoFit/>
          </a:bodyPr>
          <a:lstStyle/>
          <a:p>
            <a:pPr algn="ctr"/>
            <a:r>
              <a:rPr lang="en-US" sz="3300" dirty="0">
                <a:solidFill>
                  <a:srgbClr val="15FF52"/>
                </a:solidFill>
              </a:rPr>
              <a:t>Tropical Forests</a:t>
            </a:r>
          </a:p>
        </p:txBody>
      </p:sp>
      <p:sp>
        <p:nvSpPr>
          <p:cNvPr id="14" name="Rectangle 13"/>
          <p:cNvSpPr/>
          <p:nvPr/>
        </p:nvSpPr>
        <p:spPr>
          <a:xfrm>
            <a:off x="4045332" y="5525192"/>
            <a:ext cx="824160" cy="558089"/>
          </a:xfrm>
          <a:prstGeom prst="rect">
            <a:avLst/>
          </a:prstGeom>
          <a:solidFill>
            <a:srgbClr val="15FF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944434" y="4991681"/>
            <a:ext cx="3074730" cy="461665"/>
          </a:xfrm>
          <a:prstGeom prst="rect">
            <a:avLst/>
          </a:prstGeom>
          <a:solidFill>
            <a:schemeClr val="bg1"/>
          </a:solidFill>
          <a:ln>
            <a:solidFill>
              <a:srgbClr val="285F30"/>
            </a:solidFill>
          </a:ln>
        </p:spPr>
        <p:txBody>
          <a:bodyPr wrap="none" rtlCol="0">
            <a:spAutoFit/>
          </a:bodyPr>
          <a:lstStyle/>
          <a:p>
            <a:r>
              <a:rPr lang="en-US" sz="2400" dirty="0">
                <a:solidFill>
                  <a:srgbClr val="008000"/>
                </a:solidFill>
              </a:rPr>
              <a:t>50% of vegetation pool</a:t>
            </a:r>
          </a:p>
        </p:txBody>
      </p:sp>
      <p:sp>
        <p:nvSpPr>
          <p:cNvPr id="16" name="TextBox 15"/>
          <p:cNvSpPr txBox="1"/>
          <p:nvPr/>
        </p:nvSpPr>
        <p:spPr>
          <a:xfrm>
            <a:off x="1588198" y="5489204"/>
            <a:ext cx="2035892" cy="830997"/>
          </a:xfrm>
          <a:prstGeom prst="rect">
            <a:avLst/>
          </a:prstGeom>
          <a:solidFill>
            <a:schemeClr val="bg1"/>
          </a:solidFill>
          <a:ln>
            <a:solidFill>
              <a:srgbClr val="285F30"/>
            </a:solidFill>
          </a:ln>
        </p:spPr>
        <p:txBody>
          <a:bodyPr wrap="square" rtlCol="0">
            <a:spAutoFit/>
          </a:bodyPr>
          <a:lstStyle/>
          <a:p>
            <a:r>
              <a:rPr lang="en-US" sz="2400" dirty="0">
                <a:solidFill>
                  <a:srgbClr val="15FF52"/>
                </a:solidFill>
              </a:rPr>
              <a:t>50% of forest pool</a:t>
            </a:r>
          </a:p>
        </p:txBody>
      </p:sp>
      <p:sp>
        <p:nvSpPr>
          <p:cNvPr id="17" name="TextBox 16"/>
          <p:cNvSpPr txBox="1"/>
          <p:nvPr/>
        </p:nvSpPr>
        <p:spPr>
          <a:xfrm rot="16200000">
            <a:off x="2031456" y="2664689"/>
            <a:ext cx="1457450" cy="523220"/>
          </a:xfrm>
          <a:prstGeom prst="rect">
            <a:avLst/>
          </a:prstGeom>
          <a:noFill/>
        </p:spPr>
        <p:txBody>
          <a:bodyPr wrap="none" rtlCol="0">
            <a:spAutoFit/>
          </a:bodyPr>
          <a:lstStyle/>
          <a:p>
            <a:r>
              <a:rPr lang="en-US" sz="2800" dirty="0" err="1"/>
              <a:t>Gt</a:t>
            </a:r>
            <a:r>
              <a:rPr lang="en-US" sz="2800" dirty="0"/>
              <a:t> (</a:t>
            </a:r>
            <a:r>
              <a:rPr lang="en-US" sz="2800" dirty="0" err="1"/>
              <a:t>Pg</a:t>
            </a:r>
            <a:r>
              <a:rPr lang="en-US" sz="2800" dirty="0"/>
              <a:t>) C</a:t>
            </a:r>
          </a:p>
        </p:txBody>
      </p:sp>
      <p:sp>
        <p:nvSpPr>
          <p:cNvPr id="2" name="Title 1"/>
          <p:cNvSpPr>
            <a:spLocks noGrp="1"/>
          </p:cNvSpPr>
          <p:nvPr>
            <p:ph type="title"/>
          </p:nvPr>
        </p:nvSpPr>
        <p:spPr/>
        <p:txBody>
          <a:bodyPr/>
          <a:lstStyle/>
          <a:p>
            <a:r>
              <a:rPr lang="en-US" dirty="0"/>
              <a:t>Carbon Reservoirs &amp; Forest Pool</a:t>
            </a:r>
          </a:p>
        </p:txBody>
      </p:sp>
    </p:spTree>
    <p:extLst>
      <p:ext uri="{BB962C8B-B14F-4D97-AF65-F5344CB8AC3E}">
        <p14:creationId xmlns:p14="http://schemas.microsoft.com/office/powerpoint/2010/main" val="2486086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5266184" y="4605872"/>
            <a:ext cx="2556933" cy="694267"/>
          </a:xfrm>
          <a:prstGeom prst="rect">
            <a:avLst/>
          </a:prstGeom>
          <a:solidFill>
            <a:srgbClr val="FFFFFF"/>
          </a:solidFill>
          <a:ln>
            <a:solidFill>
              <a:schemeClr val="accent1">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310366" y="1293699"/>
            <a:ext cx="1795809" cy="477054"/>
          </a:xfrm>
          <a:prstGeom prst="rect">
            <a:avLst/>
          </a:prstGeom>
          <a:noFill/>
        </p:spPr>
        <p:txBody>
          <a:bodyPr wrap="none" rtlCol="0">
            <a:spAutoFit/>
          </a:bodyPr>
          <a:lstStyle/>
          <a:p>
            <a:r>
              <a:rPr lang="en-US" sz="2500" dirty="0"/>
              <a:t>Atmosphere</a:t>
            </a:r>
          </a:p>
        </p:txBody>
      </p:sp>
      <p:sp>
        <p:nvSpPr>
          <p:cNvPr id="28" name="TextBox 27"/>
          <p:cNvSpPr txBox="1"/>
          <p:nvPr/>
        </p:nvSpPr>
        <p:spPr>
          <a:xfrm>
            <a:off x="5147728" y="5486418"/>
            <a:ext cx="1904920" cy="477054"/>
          </a:xfrm>
          <a:prstGeom prst="rect">
            <a:avLst/>
          </a:prstGeom>
          <a:noFill/>
        </p:spPr>
        <p:txBody>
          <a:bodyPr wrap="none" rtlCol="0">
            <a:spAutoFit/>
          </a:bodyPr>
          <a:lstStyle/>
          <a:p>
            <a:r>
              <a:rPr lang="en-US" sz="2500" dirty="0"/>
              <a:t>Carbon pools</a:t>
            </a:r>
          </a:p>
        </p:txBody>
      </p:sp>
      <p:sp>
        <p:nvSpPr>
          <p:cNvPr id="30" name="TextBox 29"/>
          <p:cNvSpPr txBox="1"/>
          <p:nvPr/>
        </p:nvSpPr>
        <p:spPr>
          <a:xfrm>
            <a:off x="1605417" y="1293699"/>
            <a:ext cx="946562" cy="477054"/>
          </a:xfrm>
          <a:prstGeom prst="rect">
            <a:avLst/>
          </a:prstGeom>
          <a:noFill/>
        </p:spPr>
        <p:txBody>
          <a:bodyPr wrap="none" rtlCol="0">
            <a:spAutoFit/>
          </a:bodyPr>
          <a:lstStyle/>
          <a:p>
            <a:r>
              <a:rPr lang="en-US" sz="2500" dirty="0"/>
              <a:t>fluxes</a:t>
            </a:r>
          </a:p>
        </p:txBody>
      </p:sp>
      <p:grpSp>
        <p:nvGrpSpPr>
          <p:cNvPr id="45" name="Group 44"/>
          <p:cNvGrpSpPr/>
          <p:nvPr/>
        </p:nvGrpSpPr>
        <p:grpSpPr>
          <a:xfrm>
            <a:off x="1531336" y="1371612"/>
            <a:ext cx="9130312" cy="5317063"/>
            <a:chOff x="7336" y="1524000"/>
            <a:chExt cx="9130312" cy="5317063"/>
          </a:xfrm>
        </p:grpSpPr>
        <p:sp>
          <p:nvSpPr>
            <p:cNvPr id="42" name="Right Triangle 41"/>
            <p:cNvSpPr/>
            <p:nvPr/>
          </p:nvSpPr>
          <p:spPr>
            <a:xfrm flipH="1">
              <a:off x="8585193" y="4567764"/>
              <a:ext cx="440270" cy="261610"/>
            </a:xfrm>
            <a:prstGeom prst="rtTriangle">
              <a:avLst/>
            </a:prstGeom>
            <a:solidFill>
              <a:schemeClr val="bg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7336" y="3810010"/>
              <a:ext cx="913031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982129" y="3810010"/>
              <a:ext cx="2573866" cy="77892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708395" y="3810010"/>
              <a:ext cx="2573866" cy="778920"/>
            </a:xfrm>
            <a:prstGeom prst="rect">
              <a:avLst/>
            </a:prstGeom>
            <a:solidFill>
              <a:schemeClr val="bg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434661" y="3810010"/>
              <a:ext cx="2573866" cy="778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982129" y="4741330"/>
              <a:ext cx="2573866" cy="2032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451597" y="4758260"/>
              <a:ext cx="2573866" cy="20828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391268" y="3914998"/>
              <a:ext cx="1651990" cy="523220"/>
            </a:xfrm>
            <a:prstGeom prst="rect">
              <a:avLst/>
            </a:prstGeom>
            <a:noFill/>
          </p:spPr>
          <p:txBody>
            <a:bodyPr wrap="none" rtlCol="0">
              <a:spAutoFit/>
            </a:bodyPr>
            <a:lstStyle/>
            <a:p>
              <a:r>
                <a:rPr lang="en-US" sz="2800" dirty="0"/>
                <a:t>Biosphere</a:t>
              </a:r>
            </a:p>
          </p:txBody>
        </p:sp>
        <p:sp>
          <p:nvSpPr>
            <p:cNvPr id="14" name="TextBox 13"/>
            <p:cNvSpPr txBox="1"/>
            <p:nvPr/>
          </p:nvSpPr>
          <p:spPr>
            <a:xfrm>
              <a:off x="4080921" y="3928533"/>
              <a:ext cx="1821006" cy="523220"/>
            </a:xfrm>
            <a:prstGeom prst="rect">
              <a:avLst/>
            </a:prstGeom>
            <a:noFill/>
          </p:spPr>
          <p:txBody>
            <a:bodyPr wrap="none" rtlCol="0">
              <a:spAutoFit/>
            </a:bodyPr>
            <a:lstStyle/>
            <a:p>
              <a:r>
                <a:rPr lang="en-US" sz="2800" dirty="0"/>
                <a:t>Fossil Fuels</a:t>
              </a:r>
            </a:p>
          </p:txBody>
        </p:sp>
        <p:sp>
          <p:nvSpPr>
            <p:cNvPr id="15" name="TextBox 14"/>
            <p:cNvSpPr txBox="1"/>
            <p:nvPr/>
          </p:nvSpPr>
          <p:spPr>
            <a:xfrm>
              <a:off x="6976529" y="3962399"/>
              <a:ext cx="1253994" cy="523220"/>
            </a:xfrm>
            <a:prstGeom prst="rect">
              <a:avLst/>
            </a:prstGeom>
            <a:noFill/>
          </p:spPr>
          <p:txBody>
            <a:bodyPr wrap="none" rtlCol="0">
              <a:spAutoFit/>
            </a:bodyPr>
            <a:lstStyle/>
            <a:p>
              <a:r>
                <a:rPr lang="en-US" sz="2800" dirty="0"/>
                <a:t>Oceans</a:t>
              </a:r>
            </a:p>
          </p:txBody>
        </p:sp>
        <p:sp>
          <p:nvSpPr>
            <p:cNvPr id="21" name="Up Arrow 20"/>
            <p:cNvSpPr/>
            <p:nvPr/>
          </p:nvSpPr>
          <p:spPr>
            <a:xfrm>
              <a:off x="1209696" y="1524000"/>
              <a:ext cx="1194834" cy="2284313"/>
            </a:xfrm>
            <a:prstGeom prst="upArrow">
              <a:avLst/>
            </a:prstGeom>
            <a:solidFill>
              <a:srgbClr val="15FF52"/>
            </a:solidFill>
            <a:ln>
              <a:solidFill>
                <a:srgbClr val="285F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285F30"/>
                  </a:solidFill>
                </a:ln>
              </a:endParaRPr>
            </a:p>
          </p:txBody>
        </p:sp>
        <p:sp>
          <p:nvSpPr>
            <p:cNvPr id="22" name="Up Arrow 21"/>
            <p:cNvSpPr/>
            <p:nvPr/>
          </p:nvSpPr>
          <p:spPr>
            <a:xfrm>
              <a:off x="6526111" y="2097617"/>
              <a:ext cx="1194834" cy="170858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Up Arrow 22"/>
            <p:cNvSpPr/>
            <p:nvPr/>
          </p:nvSpPr>
          <p:spPr>
            <a:xfrm flipV="1">
              <a:off x="7533678" y="2055275"/>
              <a:ext cx="1194834" cy="175092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Up Arrow 23"/>
            <p:cNvSpPr/>
            <p:nvPr/>
          </p:nvSpPr>
          <p:spPr>
            <a:xfrm flipV="1">
              <a:off x="2217263" y="1532461"/>
              <a:ext cx="1194834" cy="2284313"/>
            </a:xfrm>
            <a:prstGeom prst="upArrow">
              <a:avLst/>
            </a:prstGeom>
            <a:solidFill>
              <a:srgbClr val="15FF52"/>
            </a:solidFill>
            <a:ln>
              <a:solidFill>
                <a:srgbClr val="285F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285F30"/>
                  </a:solidFill>
                </a:ln>
              </a:endParaRPr>
            </a:p>
          </p:txBody>
        </p:sp>
        <p:sp>
          <p:nvSpPr>
            <p:cNvPr id="25" name="Up Arrow 24"/>
            <p:cNvSpPr/>
            <p:nvPr/>
          </p:nvSpPr>
          <p:spPr>
            <a:xfrm>
              <a:off x="1132463" y="3505200"/>
              <a:ext cx="264532" cy="311574"/>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Up Arrow 25"/>
            <p:cNvSpPr/>
            <p:nvPr/>
          </p:nvSpPr>
          <p:spPr>
            <a:xfrm>
              <a:off x="4646128" y="3513662"/>
              <a:ext cx="586267" cy="303112"/>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4553856" y="2883711"/>
              <a:ext cx="1086555" cy="523220"/>
            </a:xfrm>
            <a:prstGeom prst="rect">
              <a:avLst/>
            </a:prstGeom>
            <a:noFill/>
          </p:spPr>
          <p:txBody>
            <a:bodyPr wrap="none" rtlCol="0">
              <a:spAutoFit/>
            </a:bodyPr>
            <a:lstStyle/>
            <a:p>
              <a:r>
                <a:rPr lang="en-US" sz="2800" dirty="0"/>
                <a:t>8-9 </a:t>
              </a:r>
              <a:r>
                <a:rPr lang="en-US" sz="2800" dirty="0" err="1"/>
                <a:t>Gt</a:t>
              </a:r>
              <a:endParaRPr lang="en-US" sz="2800" dirty="0"/>
            </a:p>
          </p:txBody>
        </p:sp>
        <p:sp>
          <p:nvSpPr>
            <p:cNvPr id="37" name="Right Triangle 36"/>
            <p:cNvSpPr/>
            <p:nvPr/>
          </p:nvSpPr>
          <p:spPr>
            <a:xfrm rot="10800000" flipV="1">
              <a:off x="3159367" y="4378117"/>
              <a:ext cx="416728" cy="210813"/>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ight Triangle 42"/>
            <p:cNvSpPr/>
            <p:nvPr/>
          </p:nvSpPr>
          <p:spPr>
            <a:xfrm rot="10800000" flipV="1">
              <a:off x="8596035" y="4390817"/>
              <a:ext cx="416728" cy="210813"/>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91909" y="2870109"/>
              <a:ext cx="1359191" cy="523220"/>
            </a:xfrm>
            <a:prstGeom prst="rect">
              <a:avLst/>
            </a:prstGeom>
            <a:noFill/>
          </p:spPr>
          <p:txBody>
            <a:bodyPr wrap="none" rtlCol="0">
              <a:spAutoFit/>
            </a:bodyPr>
            <a:lstStyle/>
            <a:p>
              <a:r>
                <a:rPr lang="en-US" sz="2800" dirty="0"/>
                <a:t>1-1.5 </a:t>
              </a:r>
              <a:r>
                <a:rPr lang="en-US" sz="2800" dirty="0" err="1"/>
                <a:t>Gt</a:t>
              </a:r>
              <a:endParaRPr lang="en-US" sz="2800" dirty="0"/>
            </a:p>
          </p:txBody>
        </p:sp>
      </p:grpSp>
      <p:sp>
        <p:nvSpPr>
          <p:cNvPr id="3" name="Oval 2"/>
          <p:cNvSpPr/>
          <p:nvPr/>
        </p:nvSpPr>
        <p:spPr>
          <a:xfrm>
            <a:off x="2235201" y="2912555"/>
            <a:ext cx="1134533" cy="1151466"/>
          </a:xfrm>
          <a:prstGeom prst="ellipse">
            <a:avLst/>
          </a:prstGeom>
          <a:solidFill>
            <a:srgbClr val="FF0000">
              <a:alpha val="41000"/>
            </a:srgbClr>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p:nvGrpSpPr>
        <p:grpSpPr>
          <a:xfrm>
            <a:off x="1494314" y="5126561"/>
            <a:ext cx="4117514" cy="1016134"/>
            <a:chOff x="4050241" y="3578790"/>
            <a:chExt cx="4117514" cy="1016134"/>
          </a:xfrm>
        </p:grpSpPr>
        <p:sp>
          <p:nvSpPr>
            <p:cNvPr id="47" name="TextBox 46"/>
            <p:cNvSpPr txBox="1"/>
            <p:nvPr/>
          </p:nvSpPr>
          <p:spPr>
            <a:xfrm>
              <a:off x="4072005" y="3578790"/>
              <a:ext cx="4095750" cy="400110"/>
            </a:xfrm>
            <a:prstGeom prst="rect">
              <a:avLst/>
            </a:prstGeom>
            <a:noFill/>
          </p:spPr>
          <p:txBody>
            <a:bodyPr wrap="square" rtlCol="0">
              <a:spAutoFit/>
            </a:bodyPr>
            <a:lstStyle/>
            <a:p>
              <a:r>
                <a:rPr lang="en-US" sz="2000" i="1" dirty="0">
                  <a:solidFill>
                    <a:srgbClr val="00C800"/>
                  </a:solidFill>
                </a:rPr>
                <a:t>Photosynthesis/respiration</a:t>
              </a:r>
            </a:p>
          </p:txBody>
        </p:sp>
        <p:sp>
          <p:nvSpPr>
            <p:cNvPr id="48" name="TextBox 47"/>
            <p:cNvSpPr txBox="1"/>
            <p:nvPr/>
          </p:nvSpPr>
          <p:spPr>
            <a:xfrm>
              <a:off x="4072005" y="3894811"/>
              <a:ext cx="3649595" cy="400110"/>
            </a:xfrm>
            <a:prstGeom prst="rect">
              <a:avLst/>
            </a:prstGeom>
            <a:noFill/>
          </p:spPr>
          <p:txBody>
            <a:bodyPr wrap="square" rtlCol="0">
              <a:spAutoFit/>
            </a:bodyPr>
            <a:lstStyle/>
            <a:p>
              <a:r>
                <a:rPr lang="en-US" sz="2000" i="1" dirty="0">
                  <a:solidFill>
                    <a:srgbClr val="FF0000"/>
                  </a:solidFill>
                </a:rPr>
                <a:t>Combustion</a:t>
              </a:r>
            </a:p>
          </p:txBody>
        </p:sp>
        <p:sp>
          <p:nvSpPr>
            <p:cNvPr id="49" name="TextBox 48"/>
            <p:cNvSpPr txBox="1"/>
            <p:nvPr/>
          </p:nvSpPr>
          <p:spPr>
            <a:xfrm>
              <a:off x="4050241" y="4194814"/>
              <a:ext cx="1836208" cy="400110"/>
            </a:xfrm>
            <a:prstGeom prst="rect">
              <a:avLst/>
            </a:prstGeom>
            <a:noFill/>
          </p:spPr>
          <p:txBody>
            <a:bodyPr wrap="square" rtlCol="0">
              <a:spAutoFit/>
            </a:bodyPr>
            <a:lstStyle/>
            <a:p>
              <a:r>
                <a:rPr lang="en-US" sz="2000" i="1" dirty="0">
                  <a:solidFill>
                    <a:srgbClr val="3366FF"/>
                  </a:solidFill>
                </a:rPr>
                <a:t>Diffusion</a:t>
              </a:r>
            </a:p>
          </p:txBody>
        </p:sp>
      </p:grpSp>
      <p:sp>
        <p:nvSpPr>
          <p:cNvPr id="41" name="Right Triangle 40"/>
          <p:cNvSpPr/>
          <p:nvPr/>
        </p:nvSpPr>
        <p:spPr>
          <a:xfrm rot="10800000" flipV="1">
            <a:off x="7389533" y="4238430"/>
            <a:ext cx="416728" cy="210813"/>
          </a:xfrm>
          <a:prstGeom prst="r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2800" dirty="0"/>
              <a:t>Biomass Burning Happens in Forests, Especially </a:t>
            </a:r>
            <a:br>
              <a:rPr lang="en-US" sz="2800" dirty="0"/>
            </a:br>
            <a:r>
              <a:rPr lang="en-US" sz="2800" dirty="0"/>
              <a:t>with Land Use Change in the Tropics</a:t>
            </a:r>
          </a:p>
        </p:txBody>
      </p:sp>
    </p:spTree>
    <p:extLst>
      <p:ext uri="{BB962C8B-B14F-4D97-AF65-F5344CB8AC3E}">
        <p14:creationId xmlns:p14="http://schemas.microsoft.com/office/powerpoint/2010/main" val="2948605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ormAutofit/>
          </a:bodyPr>
          <a:lstStyle/>
          <a:p>
            <a:r>
              <a:rPr lang="en-US" dirty="0"/>
              <a:t>Carbon Fluxes Critical to Climate Mitigation</a:t>
            </a:r>
          </a:p>
        </p:txBody>
      </p:sp>
      <p:sp>
        <p:nvSpPr>
          <p:cNvPr id="3" name="Content Placeholder 2"/>
          <p:cNvSpPr>
            <a:spLocks noGrp="1"/>
          </p:cNvSpPr>
          <p:nvPr>
            <p:ph idx="4294967295"/>
          </p:nvPr>
        </p:nvSpPr>
        <p:spPr>
          <a:xfrm>
            <a:off x="1602314" y="1600200"/>
            <a:ext cx="3748307" cy="4525963"/>
          </a:xfrm>
        </p:spPr>
        <p:txBody>
          <a:bodyPr>
            <a:normAutofit/>
          </a:bodyPr>
          <a:lstStyle/>
          <a:p>
            <a:pPr>
              <a:spcAft>
                <a:spcPts val="1200"/>
              </a:spcAft>
            </a:pPr>
            <a:r>
              <a:rPr lang="en-US" sz="3200" dirty="0">
                <a:solidFill>
                  <a:srgbClr val="00C800"/>
                </a:solidFill>
              </a:rPr>
              <a:t>Photosynthesis</a:t>
            </a:r>
            <a:endParaRPr lang="en-US" sz="3200" dirty="0"/>
          </a:p>
          <a:p>
            <a:pPr>
              <a:spcAft>
                <a:spcPts val="1200"/>
              </a:spcAft>
            </a:pPr>
            <a:r>
              <a:rPr lang="en-US" sz="3200" dirty="0"/>
              <a:t>Respiration</a:t>
            </a:r>
          </a:p>
          <a:p>
            <a:pPr>
              <a:spcAft>
                <a:spcPts val="1200"/>
              </a:spcAft>
            </a:pPr>
            <a:r>
              <a:rPr lang="en-US" sz="3200" dirty="0"/>
              <a:t>Decomposition</a:t>
            </a:r>
          </a:p>
          <a:p>
            <a:pPr>
              <a:spcAft>
                <a:spcPts val="1200"/>
              </a:spcAft>
            </a:pPr>
            <a:r>
              <a:rPr lang="en-US" sz="3200" dirty="0"/>
              <a:t>Combustion</a:t>
            </a:r>
          </a:p>
          <a:p>
            <a:pPr>
              <a:spcAft>
                <a:spcPts val="1200"/>
              </a:spcAft>
            </a:pPr>
            <a:r>
              <a:rPr lang="en-US" sz="3200" dirty="0"/>
              <a:t>Diffusion</a:t>
            </a:r>
          </a:p>
          <a:p>
            <a:pPr marL="0" indent="0">
              <a:buNone/>
            </a:pPr>
            <a:endParaRPr lang="en-US" baseline="-25000" dirty="0"/>
          </a:p>
        </p:txBody>
      </p:sp>
      <p:cxnSp>
        <p:nvCxnSpPr>
          <p:cNvPr id="8" name="Straight Arrow Connector 7"/>
          <p:cNvCxnSpPr/>
          <p:nvPr/>
        </p:nvCxnSpPr>
        <p:spPr>
          <a:xfrm>
            <a:off x="5556250" y="1570577"/>
            <a:ext cx="0" cy="603250"/>
          </a:xfrm>
          <a:prstGeom prst="straightConnector1">
            <a:avLst/>
          </a:prstGeom>
          <a:ln w="57150" cmpd="sng">
            <a:solidFill>
              <a:srgbClr val="15FF52"/>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397578" y="4520712"/>
            <a:ext cx="0" cy="60325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5350622" y="3021926"/>
            <a:ext cx="0" cy="60325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929281" y="2297351"/>
            <a:ext cx="0" cy="60325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929281" y="3653377"/>
            <a:ext cx="0" cy="60325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704790" y="4520712"/>
            <a:ext cx="0" cy="60325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397578" y="4648835"/>
            <a:ext cx="5543142" cy="1477328"/>
          </a:xfrm>
          <a:prstGeom prst="rect">
            <a:avLst/>
          </a:prstGeom>
          <a:noFill/>
        </p:spPr>
        <p:txBody>
          <a:bodyPr wrap="none" rtlCol="0">
            <a:spAutoFit/>
          </a:bodyPr>
          <a:lstStyle/>
          <a:p>
            <a:pPr algn="r"/>
            <a:r>
              <a:rPr lang="en-US" sz="3000" dirty="0">
                <a:solidFill>
                  <a:srgbClr val="FF0000"/>
                </a:solidFill>
              </a:rPr>
              <a:t>This is the basis of REDD+:</a:t>
            </a:r>
          </a:p>
          <a:p>
            <a:pPr algn="r"/>
            <a:r>
              <a:rPr lang="en-US" sz="3000" dirty="0"/>
              <a:t>Maintain and expand forests </a:t>
            </a:r>
          </a:p>
          <a:p>
            <a:pPr algn="r"/>
            <a:r>
              <a:rPr lang="en-US" sz="3000" dirty="0"/>
              <a:t>so they continue to absorb carbon</a:t>
            </a:r>
          </a:p>
        </p:txBody>
      </p:sp>
      <p:sp>
        <p:nvSpPr>
          <p:cNvPr id="18" name="TextBox 17"/>
          <p:cNvSpPr txBox="1"/>
          <p:nvPr/>
        </p:nvSpPr>
        <p:spPr>
          <a:xfrm>
            <a:off x="7158566" y="1597604"/>
            <a:ext cx="2730500" cy="2400657"/>
          </a:xfrm>
          <a:prstGeom prst="rect">
            <a:avLst/>
          </a:prstGeom>
          <a:noFill/>
          <a:ln>
            <a:solidFill>
              <a:srgbClr val="285F30"/>
            </a:solidFill>
          </a:ln>
        </p:spPr>
        <p:txBody>
          <a:bodyPr wrap="square" rtlCol="0">
            <a:spAutoFit/>
          </a:bodyPr>
          <a:lstStyle/>
          <a:p>
            <a:r>
              <a:rPr lang="en-US" sz="2500" dirty="0"/>
              <a:t>Photosynthesis: the only real, large, </a:t>
            </a:r>
            <a:r>
              <a:rPr lang="en-US" sz="2500" u="sng" dirty="0"/>
              <a:t>viable</a:t>
            </a:r>
            <a:r>
              <a:rPr lang="en-US" sz="2500" dirty="0"/>
              <a:t> pathway </a:t>
            </a:r>
            <a:r>
              <a:rPr lang="en-US" sz="2500" b="1" dirty="0"/>
              <a:t>OUT </a:t>
            </a:r>
            <a:r>
              <a:rPr lang="en-US" sz="2500" dirty="0"/>
              <a:t>of the atmosphere that humans can control</a:t>
            </a:r>
          </a:p>
        </p:txBody>
      </p:sp>
    </p:spTree>
    <p:extLst>
      <p:ext uri="{BB962C8B-B14F-4D97-AF65-F5344CB8AC3E}">
        <p14:creationId xmlns:p14="http://schemas.microsoft.com/office/powerpoint/2010/main" val="105460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5000"/>
              </a:lnSpc>
              <a:spcAft>
                <a:spcPts val="600"/>
              </a:spcAft>
            </a:pPr>
            <a:r>
              <a:rPr lang="en-US" sz="3600" dirty="0">
                <a:solidFill>
                  <a:srgbClr val="FF0000"/>
                </a:solidFill>
              </a:rPr>
              <a:t>R</a:t>
            </a:r>
            <a:r>
              <a:rPr lang="en-US" sz="3600" dirty="0"/>
              <a:t>educing </a:t>
            </a:r>
            <a:r>
              <a:rPr lang="en-US" sz="3600" dirty="0">
                <a:solidFill>
                  <a:srgbClr val="FF0000"/>
                </a:solidFill>
              </a:rPr>
              <a:t>e</a:t>
            </a:r>
            <a:r>
              <a:rPr lang="en-US" sz="3600" dirty="0"/>
              <a:t>missions from </a:t>
            </a:r>
            <a:r>
              <a:rPr lang="en-US" sz="3600" dirty="0">
                <a:solidFill>
                  <a:srgbClr val="FF0000"/>
                </a:solidFill>
              </a:rPr>
              <a:t>d</a:t>
            </a:r>
            <a:r>
              <a:rPr lang="en-US" sz="3600" dirty="0"/>
              <a:t>eforestation, forest </a:t>
            </a:r>
            <a:r>
              <a:rPr lang="en-US" sz="3600" dirty="0">
                <a:solidFill>
                  <a:srgbClr val="FF0000"/>
                </a:solidFill>
              </a:rPr>
              <a:t>d</a:t>
            </a:r>
            <a:r>
              <a:rPr lang="en-US" sz="3600" dirty="0"/>
              <a:t>egradation, conservation of forests, sustainable forest management and enhancement of forest carbon stocks</a:t>
            </a:r>
          </a:p>
        </p:txBody>
      </p:sp>
      <p:sp>
        <p:nvSpPr>
          <p:cNvPr id="2" name="Title 1"/>
          <p:cNvSpPr>
            <a:spLocks noGrp="1"/>
          </p:cNvSpPr>
          <p:nvPr>
            <p:ph type="title"/>
          </p:nvPr>
        </p:nvSpPr>
        <p:spPr>
          <a:noFill/>
        </p:spPr>
        <p:txBody>
          <a:bodyPr/>
          <a:lstStyle/>
          <a:p>
            <a:r>
              <a:rPr lang="en-US" dirty="0"/>
              <a:t>REDD+</a:t>
            </a:r>
          </a:p>
        </p:txBody>
      </p:sp>
    </p:spTree>
    <p:extLst>
      <p:ext uri="{BB962C8B-B14F-4D97-AF65-F5344CB8AC3E}">
        <p14:creationId xmlns:p14="http://schemas.microsoft.com/office/powerpoint/2010/main" val="3153057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4"/>
          <p:cNvSpPr>
            <a:spLocks noGrp="1"/>
          </p:cNvSpPr>
          <p:nvPr>
            <p:ph type="title"/>
          </p:nvPr>
        </p:nvSpPr>
        <p:spPr>
          <a:noFill/>
        </p:spPr>
        <p:txBody>
          <a:bodyPr>
            <a:normAutofit/>
          </a:bodyPr>
          <a:lstStyle/>
          <a:p>
            <a:r>
              <a:rPr lang="en-US" dirty="0"/>
              <a:t>Carbon Fluxes Critical to Climate Mitigation</a:t>
            </a:r>
          </a:p>
        </p:txBody>
      </p:sp>
      <p:sp>
        <p:nvSpPr>
          <p:cNvPr id="3" name="Content Placeholder 2"/>
          <p:cNvSpPr>
            <a:spLocks noGrp="1"/>
          </p:cNvSpPr>
          <p:nvPr>
            <p:ph idx="4294967295"/>
          </p:nvPr>
        </p:nvSpPr>
        <p:spPr>
          <a:xfrm>
            <a:off x="1686641" y="1698812"/>
            <a:ext cx="3572934" cy="4525963"/>
          </a:xfrm>
        </p:spPr>
        <p:txBody>
          <a:bodyPr>
            <a:normAutofit/>
          </a:bodyPr>
          <a:lstStyle/>
          <a:p>
            <a:pPr>
              <a:spcAft>
                <a:spcPts val="1200"/>
              </a:spcAft>
            </a:pPr>
            <a:r>
              <a:rPr lang="en-US" sz="3200" dirty="0"/>
              <a:t>Photosynthesis</a:t>
            </a:r>
          </a:p>
          <a:p>
            <a:pPr>
              <a:spcAft>
                <a:spcPts val="1200"/>
              </a:spcAft>
            </a:pPr>
            <a:r>
              <a:rPr lang="en-US" sz="3200" dirty="0"/>
              <a:t>Respiration</a:t>
            </a:r>
          </a:p>
          <a:p>
            <a:pPr>
              <a:spcAft>
                <a:spcPts val="1200"/>
              </a:spcAft>
            </a:pPr>
            <a:r>
              <a:rPr lang="en-US" sz="3200" dirty="0"/>
              <a:t>Decomposition</a:t>
            </a:r>
          </a:p>
          <a:p>
            <a:pPr>
              <a:spcAft>
                <a:spcPts val="1200"/>
              </a:spcAft>
            </a:pPr>
            <a:r>
              <a:rPr lang="en-US" sz="3200" dirty="0">
                <a:solidFill>
                  <a:srgbClr val="FF0000"/>
                </a:solidFill>
              </a:rPr>
              <a:t>Combustion</a:t>
            </a:r>
          </a:p>
          <a:p>
            <a:pPr>
              <a:spcAft>
                <a:spcPts val="1200"/>
              </a:spcAft>
            </a:pPr>
            <a:r>
              <a:rPr lang="en-US" sz="3200" dirty="0"/>
              <a:t>Diffusion</a:t>
            </a:r>
          </a:p>
          <a:p>
            <a:pPr marL="0" indent="0">
              <a:buNone/>
            </a:pPr>
            <a:endParaRPr lang="en-US" baseline="-25000" dirty="0"/>
          </a:p>
        </p:txBody>
      </p:sp>
      <p:cxnSp>
        <p:nvCxnSpPr>
          <p:cNvPr id="8" name="Straight Arrow Connector 7"/>
          <p:cNvCxnSpPr/>
          <p:nvPr/>
        </p:nvCxnSpPr>
        <p:spPr>
          <a:xfrm>
            <a:off x="5556250" y="1698812"/>
            <a:ext cx="0" cy="60325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533900" y="4597400"/>
            <a:ext cx="0" cy="60325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5565775" y="3062754"/>
            <a:ext cx="0" cy="60325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936751" y="2302062"/>
            <a:ext cx="0" cy="60325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953373" y="3666004"/>
            <a:ext cx="0" cy="60325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848225" y="4597400"/>
            <a:ext cx="0" cy="60325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841067" y="3174999"/>
            <a:ext cx="3217333" cy="1778692"/>
          </a:xfrm>
          <a:prstGeom prst="rect">
            <a:avLst/>
          </a:prstGeom>
          <a:noFill/>
          <a:ln>
            <a:solidFill>
              <a:srgbClr val="285F30"/>
            </a:solidFill>
          </a:ln>
        </p:spPr>
        <p:txBody>
          <a:bodyPr wrap="square" rtlCol="0">
            <a:spAutoFit/>
          </a:bodyPr>
          <a:lstStyle/>
          <a:p>
            <a:pPr>
              <a:lnSpc>
                <a:spcPct val="110000"/>
              </a:lnSpc>
              <a:spcBef>
                <a:spcPts val="300"/>
              </a:spcBef>
              <a:spcAft>
                <a:spcPts val="300"/>
              </a:spcAft>
            </a:pPr>
            <a:r>
              <a:rPr lang="en-US" sz="2500" dirty="0"/>
              <a:t>Combustion- Critical flux INTO the atmosphere humans can  control</a:t>
            </a:r>
          </a:p>
        </p:txBody>
      </p:sp>
    </p:spTree>
    <p:extLst>
      <p:ext uri="{BB962C8B-B14F-4D97-AF65-F5344CB8AC3E}">
        <p14:creationId xmlns:p14="http://schemas.microsoft.com/office/powerpoint/2010/main" val="894295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normAutofit fontScale="90000"/>
          </a:bodyPr>
          <a:lstStyle/>
          <a:p>
            <a:r>
              <a:rPr lang="en-US" dirty="0"/>
              <a:t/>
            </a:r>
            <a:br>
              <a:rPr lang="en-US" dirty="0"/>
            </a:br>
            <a:r>
              <a:rPr lang="en-US" dirty="0"/>
              <a:t>Processes Controlling the Major Fluxes of Carbon</a:t>
            </a:r>
            <a:br>
              <a:rPr lang="en-US" dirty="0"/>
            </a:br>
            <a:endParaRPr lang="en-US" dirty="0"/>
          </a:p>
        </p:txBody>
      </p:sp>
      <p:sp>
        <p:nvSpPr>
          <p:cNvPr id="3" name="Content Placeholder 2"/>
          <p:cNvSpPr>
            <a:spLocks noGrp="1"/>
          </p:cNvSpPr>
          <p:nvPr>
            <p:ph idx="4294967295"/>
          </p:nvPr>
        </p:nvSpPr>
        <p:spPr>
          <a:xfrm>
            <a:off x="1671672" y="1589767"/>
            <a:ext cx="4106863" cy="4525963"/>
          </a:xfrm>
        </p:spPr>
        <p:txBody>
          <a:bodyPr>
            <a:normAutofit/>
          </a:bodyPr>
          <a:lstStyle/>
          <a:p>
            <a:pPr>
              <a:spcAft>
                <a:spcPts val="1200"/>
              </a:spcAft>
            </a:pPr>
            <a:r>
              <a:rPr lang="en-US" sz="3200" dirty="0"/>
              <a:t>Photosynthesis</a:t>
            </a:r>
          </a:p>
          <a:p>
            <a:pPr>
              <a:spcAft>
                <a:spcPts val="1200"/>
              </a:spcAft>
            </a:pPr>
            <a:r>
              <a:rPr lang="en-US" sz="3200" dirty="0"/>
              <a:t>Respiration</a:t>
            </a:r>
          </a:p>
          <a:p>
            <a:pPr>
              <a:spcAft>
                <a:spcPts val="1200"/>
              </a:spcAft>
            </a:pPr>
            <a:r>
              <a:rPr lang="en-US" sz="3200" dirty="0"/>
              <a:t>Decomposition</a:t>
            </a:r>
          </a:p>
          <a:p>
            <a:pPr>
              <a:spcAft>
                <a:spcPts val="1200"/>
              </a:spcAft>
            </a:pPr>
            <a:r>
              <a:rPr lang="en-US" sz="3200" dirty="0">
                <a:solidFill>
                  <a:srgbClr val="FF0000"/>
                </a:solidFill>
              </a:rPr>
              <a:t>Combustion</a:t>
            </a:r>
          </a:p>
          <a:p>
            <a:pPr>
              <a:spcAft>
                <a:spcPts val="1200"/>
              </a:spcAft>
            </a:pPr>
            <a:r>
              <a:rPr lang="en-US" sz="3200" dirty="0"/>
              <a:t>Diffusion</a:t>
            </a:r>
          </a:p>
          <a:p>
            <a:pPr marL="0" indent="0">
              <a:buNone/>
            </a:pPr>
            <a:endParaRPr lang="en-US" baseline="-25000" dirty="0"/>
          </a:p>
        </p:txBody>
      </p:sp>
      <p:cxnSp>
        <p:nvCxnSpPr>
          <p:cNvPr id="8" name="Straight Arrow Connector 7"/>
          <p:cNvCxnSpPr/>
          <p:nvPr/>
        </p:nvCxnSpPr>
        <p:spPr>
          <a:xfrm>
            <a:off x="5556250" y="1600200"/>
            <a:ext cx="0" cy="60325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533900" y="4597400"/>
            <a:ext cx="0" cy="60325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5565775" y="3058277"/>
            <a:ext cx="0" cy="60325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5089525" y="2307480"/>
            <a:ext cx="0" cy="60325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5001001" y="3769101"/>
            <a:ext cx="0" cy="60325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848225" y="4597400"/>
            <a:ext cx="0" cy="60325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780916" y="3175000"/>
            <a:ext cx="3112558" cy="1355499"/>
          </a:xfrm>
          <a:prstGeom prst="rect">
            <a:avLst/>
          </a:prstGeom>
          <a:noFill/>
        </p:spPr>
        <p:txBody>
          <a:bodyPr wrap="square" rtlCol="0">
            <a:spAutoFit/>
          </a:bodyPr>
          <a:lstStyle/>
          <a:p>
            <a:pPr algn="r">
              <a:lnSpc>
                <a:spcPct val="110000"/>
              </a:lnSpc>
              <a:spcBef>
                <a:spcPts val="300"/>
              </a:spcBef>
              <a:spcAft>
                <a:spcPts val="300"/>
              </a:spcAft>
            </a:pPr>
            <a:r>
              <a:rPr lang="en-US" sz="2500" dirty="0"/>
              <a:t>Critical flux INTO the atmosphere humans can  control</a:t>
            </a:r>
          </a:p>
        </p:txBody>
      </p:sp>
      <p:sp>
        <p:nvSpPr>
          <p:cNvPr id="15" name="TextBox 14"/>
          <p:cNvSpPr txBox="1"/>
          <p:nvPr/>
        </p:nvSpPr>
        <p:spPr>
          <a:xfrm>
            <a:off x="3133428" y="5372105"/>
            <a:ext cx="6760046" cy="1015663"/>
          </a:xfrm>
          <a:prstGeom prst="rect">
            <a:avLst/>
          </a:prstGeom>
          <a:noFill/>
        </p:spPr>
        <p:txBody>
          <a:bodyPr wrap="none" rtlCol="0">
            <a:spAutoFit/>
          </a:bodyPr>
          <a:lstStyle/>
          <a:p>
            <a:pPr algn="r"/>
            <a:r>
              <a:rPr lang="en-US" sz="3000" b="1" dirty="0"/>
              <a:t>Also the basis of REDD+</a:t>
            </a:r>
          </a:p>
          <a:p>
            <a:pPr algn="r"/>
            <a:r>
              <a:rPr lang="en-US" sz="3000" dirty="0">
                <a:solidFill>
                  <a:srgbClr val="FFFFFF"/>
                </a:solidFill>
              </a:rPr>
              <a:t>Avoid deforestation and release of carbon</a:t>
            </a:r>
          </a:p>
        </p:txBody>
      </p:sp>
      <p:sp>
        <p:nvSpPr>
          <p:cNvPr id="17" name="Title 1"/>
          <p:cNvSpPr txBox="1">
            <a:spLocks/>
          </p:cNvSpPr>
          <p:nvPr/>
        </p:nvSpPr>
        <p:spPr>
          <a:xfrm>
            <a:off x="2150536" y="-17921"/>
            <a:ext cx="8415867" cy="18367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4140032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050" y="0"/>
            <a:ext cx="11879263" cy="1079500"/>
          </a:xfrm>
        </p:spPr>
        <p:txBody>
          <a:bodyPr rtlCol="0">
            <a:normAutofit/>
          </a:bodyPr>
          <a:lstStyle/>
          <a:p>
            <a:pPr eaLnBrk="1" fontAlgn="auto" hangingPunct="1">
              <a:spcAft>
                <a:spcPts val="0"/>
              </a:spcAft>
              <a:defRPr/>
            </a:pPr>
            <a:r>
              <a:rPr lang="en-US" dirty="0"/>
              <a:t>Acknowledgements</a:t>
            </a:r>
          </a:p>
        </p:txBody>
      </p:sp>
      <p:graphicFrame>
        <p:nvGraphicFramePr>
          <p:cNvPr id="4" name="Table 3"/>
          <p:cNvGraphicFramePr>
            <a:graphicFrameLocks noGrp="1"/>
          </p:cNvGraphicFramePr>
          <p:nvPr>
            <p:extLst/>
          </p:nvPr>
        </p:nvGraphicFramePr>
        <p:xfrm>
          <a:off x="238540" y="1855322"/>
          <a:ext cx="4861494" cy="3657600"/>
        </p:xfrm>
        <a:graphic>
          <a:graphicData uri="http://schemas.openxmlformats.org/drawingml/2006/table">
            <a:tbl>
              <a:tblPr firstRow="1" bandRow="1">
                <a:tableStyleId>{5C22544A-7EE6-4342-B048-85BDC9FD1C3A}</a:tableStyleId>
              </a:tblPr>
              <a:tblGrid>
                <a:gridCol w="4861494">
                  <a:extLst>
                    <a:ext uri="{9D8B030D-6E8A-4147-A177-3AD203B41FA5}">
                      <a16:colId xmlns="" xmlns:a16="http://schemas.microsoft.com/office/drawing/2014/main" val="2152013341"/>
                    </a:ext>
                  </a:extLst>
                </a:gridCol>
              </a:tblGrid>
              <a:tr h="339242">
                <a:tc>
                  <a:txBody>
                    <a:bodyPr/>
                    <a:lstStyle/>
                    <a:p>
                      <a:r>
                        <a:rPr lang="en-US" dirty="0"/>
                        <a:t>UNIVERSITIES</a:t>
                      </a:r>
                      <a:endParaRPr lang="en-SG" dirty="0"/>
                    </a:p>
                  </a:txBody>
                  <a:tcPr>
                    <a:solidFill>
                      <a:schemeClr val="accent2">
                        <a:lumMod val="75000"/>
                      </a:schemeClr>
                    </a:solidFill>
                  </a:tcPr>
                </a:tc>
                <a:extLst>
                  <a:ext uri="{0D108BD9-81ED-4DB2-BD59-A6C34878D82A}">
                    <a16:rowId xmlns="" xmlns:a16="http://schemas.microsoft.com/office/drawing/2014/main" val="3951541938"/>
                  </a:ext>
                </a:extLst>
              </a:tr>
              <a:tr h="339242">
                <a:tc>
                  <a:txBody>
                    <a:bodyPr/>
                    <a:lstStyle/>
                    <a:p>
                      <a:r>
                        <a:rPr lang="en-US" sz="1800" b="1" kern="1200" dirty="0">
                          <a:solidFill>
                            <a:schemeClr val="dk1"/>
                          </a:solidFill>
                          <a:effectLst/>
                          <a:latin typeface="+mn-lt"/>
                          <a:ea typeface="+mn-ea"/>
                          <a:cs typeface="+mn-cs"/>
                        </a:rPr>
                        <a:t>Bangladesh Agricultural University </a:t>
                      </a:r>
                      <a:endParaRPr lang="en-SG" dirty="0"/>
                    </a:p>
                  </a:txBody>
                  <a:tcPr/>
                </a:tc>
                <a:extLst>
                  <a:ext uri="{0D108BD9-81ED-4DB2-BD59-A6C34878D82A}">
                    <a16:rowId xmlns="" xmlns:a16="http://schemas.microsoft.com/office/drawing/2014/main" val="361843141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University of </a:t>
                      </a:r>
                      <a:r>
                        <a:rPr lang="en-US" b="1" dirty="0"/>
                        <a:t>Chittagong</a:t>
                      </a:r>
                      <a:endParaRPr lang="en-SG" b="1" dirty="0"/>
                    </a:p>
                  </a:txBody>
                  <a:tcPr/>
                </a:tc>
                <a:extLst>
                  <a:ext uri="{0D108BD9-81ED-4DB2-BD59-A6C34878D82A}">
                    <a16:rowId xmlns="" xmlns:a16="http://schemas.microsoft.com/office/drawing/2014/main" val="1565770784"/>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Dhaka University</a:t>
                      </a:r>
                      <a:endParaRPr lang="en-SG" b="1" dirty="0"/>
                    </a:p>
                  </a:txBody>
                  <a:tcPr/>
                </a:tc>
                <a:extLst>
                  <a:ext uri="{0D108BD9-81ED-4DB2-BD59-A6C34878D82A}">
                    <a16:rowId xmlns="" xmlns:a16="http://schemas.microsoft.com/office/drawing/2014/main" val="121734228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Independent University, Bangladesh</a:t>
                      </a:r>
                      <a:endParaRPr lang="en-SG" b="1" dirty="0"/>
                    </a:p>
                  </a:txBody>
                  <a:tcPr/>
                </a:tc>
                <a:extLst>
                  <a:ext uri="{0D108BD9-81ED-4DB2-BD59-A6C34878D82A}">
                    <a16:rowId xmlns="" xmlns:a16="http://schemas.microsoft.com/office/drawing/2014/main" val="232038122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Khulna</a:t>
                      </a:r>
                      <a:r>
                        <a:rPr lang="en-US" b="1" baseline="0" dirty="0"/>
                        <a:t> University</a:t>
                      </a:r>
                      <a:endParaRPr lang="en-SG" b="1" dirty="0"/>
                    </a:p>
                  </a:txBody>
                  <a:tcPr/>
                </a:tc>
                <a:extLst>
                  <a:ext uri="{0D108BD9-81ED-4DB2-BD59-A6C34878D82A}">
                    <a16:rowId xmlns="" xmlns:a16="http://schemas.microsoft.com/office/drawing/2014/main" val="392130644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Noakhali</a:t>
                      </a:r>
                      <a:r>
                        <a:rPr lang="en-US" b="1" dirty="0"/>
                        <a:t> University of Science and Technology</a:t>
                      </a:r>
                      <a:endParaRPr lang="en-SG" b="1" dirty="0"/>
                    </a:p>
                  </a:txBody>
                  <a:tcPr/>
                </a:tc>
                <a:extLst>
                  <a:ext uri="{0D108BD9-81ED-4DB2-BD59-A6C34878D82A}">
                    <a16:rowId xmlns="" xmlns:a16="http://schemas.microsoft.com/office/drawing/2014/main" val="1131339479"/>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Shahjalal</a:t>
                      </a:r>
                      <a:r>
                        <a:rPr lang="en-US" b="1" baseline="0" dirty="0"/>
                        <a:t> University </a:t>
                      </a:r>
                      <a:r>
                        <a:rPr lang="en-US" b="1" dirty="0"/>
                        <a:t>of Science and Technology</a:t>
                      </a:r>
                      <a:endParaRPr lang="en-SG" b="1" dirty="0"/>
                    </a:p>
                  </a:txBody>
                  <a:tcPr/>
                </a:tc>
                <a:extLst>
                  <a:ext uri="{0D108BD9-81ED-4DB2-BD59-A6C34878D82A}">
                    <a16:rowId xmlns="" xmlns:a16="http://schemas.microsoft.com/office/drawing/2014/main" val="495297682"/>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Sher-e-Bangla</a:t>
                      </a:r>
                      <a:r>
                        <a:rPr lang="en-US" b="1" baseline="0" dirty="0"/>
                        <a:t> Agriculture University</a:t>
                      </a:r>
                      <a:endParaRPr lang="en-SG" b="1" dirty="0"/>
                    </a:p>
                  </a:txBody>
                  <a:tcPr/>
                </a:tc>
                <a:extLst>
                  <a:ext uri="{0D108BD9-81ED-4DB2-BD59-A6C34878D82A}">
                    <a16:rowId xmlns="" xmlns:a16="http://schemas.microsoft.com/office/drawing/2014/main" val="354190507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North South University</a:t>
                      </a:r>
                    </a:p>
                  </a:txBody>
                  <a:tcPr/>
                </a:tc>
                <a:extLst>
                  <a:ext uri="{0D108BD9-81ED-4DB2-BD59-A6C34878D82A}">
                    <a16:rowId xmlns="" xmlns:a16="http://schemas.microsoft.com/office/drawing/2014/main" val="10009"/>
                  </a:ext>
                </a:extLst>
              </a:tr>
            </a:tbl>
          </a:graphicData>
        </a:graphic>
      </p:graphicFrame>
      <p:graphicFrame>
        <p:nvGraphicFramePr>
          <p:cNvPr id="7" name="Table 6"/>
          <p:cNvGraphicFramePr>
            <a:graphicFrameLocks noGrp="1"/>
          </p:cNvGraphicFramePr>
          <p:nvPr>
            <p:extLst/>
          </p:nvPr>
        </p:nvGraphicFramePr>
        <p:xfrm>
          <a:off x="5370490" y="1198785"/>
          <a:ext cx="6556467" cy="2348478"/>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4155131984"/>
                    </a:ext>
                  </a:extLst>
                </a:gridCol>
                <a:gridCol w="3581447">
                  <a:extLst>
                    <a:ext uri="{9D8B030D-6E8A-4147-A177-3AD203B41FA5}">
                      <a16:colId xmlns="" xmlns:a16="http://schemas.microsoft.com/office/drawing/2014/main" val="2614824422"/>
                    </a:ext>
                  </a:extLst>
                </a:gridCol>
              </a:tblGrid>
              <a:tr h="319634">
                <a:tc>
                  <a:txBody>
                    <a:bodyPr/>
                    <a:lstStyle/>
                    <a:p>
                      <a:r>
                        <a:rPr lang="en-US" dirty="0"/>
                        <a:t>EXPERT</a:t>
                      </a:r>
                      <a:r>
                        <a:rPr lang="en-US" baseline="0" dirty="0"/>
                        <a:t> CONTRIBUTORS</a:t>
                      </a:r>
                      <a:endParaRPr lang="en-SG" dirty="0"/>
                    </a:p>
                  </a:txBody>
                  <a:tcPr>
                    <a:solidFill>
                      <a:schemeClr val="accent6"/>
                    </a:solidFill>
                  </a:tcPr>
                </a:tc>
                <a:tc>
                  <a:txBody>
                    <a:bodyPr/>
                    <a:lstStyle/>
                    <a:p>
                      <a:r>
                        <a:rPr lang="en-US" dirty="0"/>
                        <a:t>SPECIFIC INPUTS</a:t>
                      </a:r>
                      <a:endParaRPr lang="en-SG" dirty="0"/>
                    </a:p>
                  </a:txBody>
                  <a:tcPr>
                    <a:solidFill>
                      <a:schemeClr val="accent6"/>
                    </a:solidFill>
                  </a:tcPr>
                </a:tc>
                <a:extLst>
                  <a:ext uri="{0D108BD9-81ED-4DB2-BD59-A6C34878D82A}">
                    <a16:rowId xmlns="" xmlns:a16="http://schemas.microsoft.com/office/drawing/2014/main" val="588621041"/>
                  </a:ext>
                </a:extLst>
              </a:tr>
              <a:tr h="319634">
                <a:tc>
                  <a:txBody>
                    <a:bodyPr/>
                    <a:lstStyle/>
                    <a:p>
                      <a:r>
                        <a:rPr lang="en-US" sz="1800" b="0" i="0" kern="1200" dirty="0">
                          <a:solidFill>
                            <a:schemeClr val="dk1"/>
                          </a:solidFill>
                          <a:effectLst/>
                          <a:latin typeface="+mn-lt"/>
                          <a:ea typeface="+mn-ea"/>
                          <a:cs typeface="+mn-cs"/>
                        </a:rPr>
                        <a:t>Prof. (Dr.) </a:t>
                      </a:r>
                      <a:r>
                        <a:rPr lang="en-US" sz="1800" b="0" i="0" kern="1200" dirty="0" err="1">
                          <a:solidFill>
                            <a:schemeClr val="dk1"/>
                          </a:solidFill>
                          <a:effectLst/>
                          <a:latin typeface="+mn-lt"/>
                          <a:ea typeface="+mn-ea"/>
                          <a:cs typeface="+mn-cs"/>
                        </a:rPr>
                        <a:t>Manzoor</a:t>
                      </a:r>
                      <a:r>
                        <a:rPr lang="en-US" sz="1800" b="0" i="0" kern="1200" dirty="0">
                          <a:solidFill>
                            <a:schemeClr val="dk1"/>
                          </a:solidFill>
                          <a:effectLst/>
                          <a:latin typeface="+mn-lt"/>
                          <a:ea typeface="+mn-ea"/>
                          <a:cs typeface="+mn-cs"/>
                        </a:rPr>
                        <a:t> Rashid</a:t>
                      </a:r>
                      <a:endParaRPr lang="en-SG" dirty="0"/>
                    </a:p>
                  </a:txBody>
                  <a:tcPr/>
                </a:tc>
                <a:tc>
                  <a:txBody>
                    <a:bodyPr/>
                    <a:lstStyle/>
                    <a:p>
                      <a:r>
                        <a:rPr lang="en-US" sz="1800" b="0" i="0" kern="1200" dirty="0">
                          <a:solidFill>
                            <a:schemeClr val="dk1"/>
                          </a:solidFill>
                          <a:effectLst/>
                          <a:latin typeface="+mn-lt"/>
                          <a:ea typeface="+mn-ea"/>
                          <a:cs typeface="+mn-cs"/>
                        </a:rPr>
                        <a:t>Curriculum</a:t>
                      </a:r>
                      <a:r>
                        <a:rPr lang="en-US" sz="1800" b="0" i="0" kern="1200" baseline="0" dirty="0">
                          <a:solidFill>
                            <a:schemeClr val="dk1"/>
                          </a:solidFill>
                          <a:effectLst/>
                          <a:latin typeface="+mn-lt"/>
                          <a:ea typeface="+mn-ea"/>
                          <a:cs typeface="+mn-cs"/>
                        </a:rPr>
                        <a:t> Development for all topics</a:t>
                      </a:r>
                      <a:endParaRPr lang="en-SG" b="0" dirty="0"/>
                    </a:p>
                  </a:txBody>
                  <a:tcPr/>
                </a:tc>
                <a:extLst>
                  <a:ext uri="{0D108BD9-81ED-4DB2-BD59-A6C34878D82A}">
                    <a16:rowId xmlns="" xmlns:a16="http://schemas.microsoft.com/office/drawing/2014/main" val="126233955"/>
                  </a:ext>
                </a:extLst>
              </a:tr>
              <a:tr h="428238">
                <a:tc>
                  <a:txBody>
                    <a:bodyPr/>
                    <a:lstStyle/>
                    <a:p>
                      <a:r>
                        <a:rPr lang="en-US" dirty="0"/>
                        <a:t>Prof. (Dr.) Md. </a:t>
                      </a:r>
                      <a:r>
                        <a:rPr lang="en-US" dirty="0" err="1"/>
                        <a:t>Danesh</a:t>
                      </a:r>
                      <a:r>
                        <a:rPr lang="en-US" dirty="0"/>
                        <a:t> Miah</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REDD+, Forest</a:t>
                      </a:r>
                      <a:r>
                        <a:rPr lang="en-US" sz="1800" b="0" i="0" kern="1200" baseline="0" dirty="0">
                          <a:solidFill>
                            <a:schemeClr val="dk1"/>
                          </a:solidFill>
                          <a:effectLst/>
                          <a:latin typeface="+mn-lt"/>
                          <a:ea typeface="+mn-ea"/>
                          <a:cs typeface="+mn-cs"/>
                        </a:rPr>
                        <a:t> Carbon</a:t>
                      </a:r>
                      <a:endParaRPr lang="en-SG" b="0" dirty="0"/>
                    </a:p>
                  </a:txBody>
                  <a:tcPr/>
                </a:tc>
                <a:extLst>
                  <a:ext uri="{0D108BD9-81ED-4DB2-BD59-A6C34878D82A}">
                    <a16:rowId xmlns="" xmlns:a16="http://schemas.microsoft.com/office/drawing/2014/main" val="2857115431"/>
                  </a:ext>
                </a:extLst>
              </a:tr>
              <a:tr h="428238">
                <a:tc>
                  <a:txBody>
                    <a:bodyPr/>
                    <a:lstStyle/>
                    <a:p>
                      <a:r>
                        <a:rPr lang="en-US" sz="1800" b="0" i="0" kern="1200" dirty="0">
                          <a:solidFill>
                            <a:schemeClr val="dk1"/>
                          </a:solidFill>
                          <a:effectLst/>
                          <a:latin typeface="+mn-lt"/>
                          <a:ea typeface="+mn-ea"/>
                          <a:cs typeface="+mn-cs"/>
                        </a:rPr>
                        <a:t>Prof. (Dr.) Md. </a:t>
                      </a:r>
                      <a:r>
                        <a:rPr lang="en-US" sz="1800" b="0" i="0" kern="1200" dirty="0" err="1">
                          <a:solidFill>
                            <a:schemeClr val="dk1"/>
                          </a:solidFill>
                          <a:effectLst/>
                          <a:latin typeface="+mn-lt"/>
                          <a:ea typeface="+mn-ea"/>
                          <a:cs typeface="+mn-cs"/>
                        </a:rPr>
                        <a:t>Jakariya</a:t>
                      </a:r>
                      <a:r>
                        <a:rPr lang="en-US" sz="1800" b="0" i="0" kern="1200" dirty="0">
                          <a:solidFill>
                            <a:schemeClr val="dk1"/>
                          </a:solidFill>
                          <a:effectLst/>
                          <a:latin typeface="+mn-lt"/>
                          <a:ea typeface="+mn-ea"/>
                          <a:cs typeface="+mn-cs"/>
                        </a:rPr>
                        <a:t> </a:t>
                      </a:r>
                      <a:endParaRPr lang="en-SG" dirty="0"/>
                    </a:p>
                  </a:txBody>
                  <a:tcPr/>
                </a:tc>
                <a:tc>
                  <a:txBody>
                    <a:bodyPr/>
                    <a:lstStyle/>
                    <a:p>
                      <a:r>
                        <a:rPr lang="en-US" dirty="0"/>
                        <a:t>Community NR</a:t>
                      </a:r>
                      <a:r>
                        <a:rPr lang="en-US" baseline="0" dirty="0"/>
                        <a:t> Management, Climate Change, Natural Resources Management</a:t>
                      </a:r>
                      <a:endParaRPr lang="en-US" dirty="0"/>
                    </a:p>
                  </a:txBody>
                  <a:tcPr/>
                </a:tc>
                <a:extLst>
                  <a:ext uri="{0D108BD9-81ED-4DB2-BD59-A6C34878D82A}">
                    <a16:rowId xmlns="" xmlns:a16="http://schemas.microsoft.com/office/drawing/2014/main" val="10003"/>
                  </a:ext>
                </a:extLst>
              </a:tr>
            </a:tbl>
          </a:graphicData>
        </a:graphic>
      </p:graphicFrame>
      <p:sp>
        <p:nvSpPr>
          <p:cNvPr id="9" name="TextBox 8"/>
          <p:cNvSpPr txBox="1"/>
          <p:nvPr/>
        </p:nvSpPr>
        <p:spPr>
          <a:xfrm>
            <a:off x="238540" y="6288744"/>
            <a:ext cx="11509113" cy="369332"/>
          </a:xfrm>
          <a:prstGeom prst="rect">
            <a:avLst/>
          </a:prstGeom>
          <a:solidFill>
            <a:schemeClr val="bg1">
              <a:lumMod val="65000"/>
            </a:schemeClr>
          </a:solidFill>
        </p:spPr>
        <p:txBody>
          <a:bodyPr wrap="none" rtlCol="0">
            <a:spAutoFit/>
          </a:bodyPr>
          <a:lstStyle/>
          <a:p>
            <a:r>
              <a:rPr lang="en-US" b="1" dirty="0"/>
              <a:t>DESIGN, LAYOUT AND CONTENT DEVELOPMENT:  Ms. Chi Pham, Curriculum Development Expert, Bangkok, Thailand</a:t>
            </a:r>
            <a:endParaRPr lang="en-SG" b="1" dirty="0"/>
          </a:p>
        </p:txBody>
      </p:sp>
      <p:graphicFrame>
        <p:nvGraphicFramePr>
          <p:cNvPr id="2" name="Table 1"/>
          <p:cNvGraphicFramePr>
            <a:graphicFrameLocks noGrp="1"/>
          </p:cNvGraphicFramePr>
          <p:nvPr>
            <p:extLst/>
          </p:nvPr>
        </p:nvGraphicFramePr>
        <p:xfrm>
          <a:off x="5357236" y="3642695"/>
          <a:ext cx="6582973" cy="2590800"/>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60904169"/>
                    </a:ext>
                  </a:extLst>
                </a:gridCol>
                <a:gridCol w="3607953">
                  <a:extLst>
                    <a:ext uri="{9D8B030D-6E8A-4147-A177-3AD203B41FA5}">
                      <a16:colId xmlns="" xmlns:a16="http://schemas.microsoft.com/office/drawing/2014/main" val="515064804"/>
                    </a:ext>
                  </a:extLst>
                </a:gridCol>
              </a:tblGrid>
              <a:tr h="370840">
                <a:tc>
                  <a:txBody>
                    <a:bodyPr/>
                    <a:lstStyle/>
                    <a:p>
                      <a:r>
                        <a:rPr lang="en-US" dirty="0"/>
                        <a:t>CREL</a:t>
                      </a:r>
                      <a:r>
                        <a:rPr lang="en-US" baseline="0" dirty="0"/>
                        <a:t> STAFF</a:t>
                      </a:r>
                      <a:endParaRPr lang="en-SG" dirty="0"/>
                    </a:p>
                  </a:txBody>
                  <a:tcPr>
                    <a:solidFill>
                      <a:srgbClr val="7030A0"/>
                    </a:solidFill>
                  </a:tcPr>
                </a:tc>
                <a:tc>
                  <a:txBody>
                    <a:bodyPr/>
                    <a:lstStyle/>
                    <a:p>
                      <a:r>
                        <a:rPr lang="en-US" dirty="0"/>
                        <a:t>CREL STAFF</a:t>
                      </a:r>
                      <a:endParaRPr lang="en-SG" dirty="0"/>
                    </a:p>
                  </a:txBody>
                  <a:tcPr>
                    <a:solidFill>
                      <a:srgbClr val="7030A0"/>
                    </a:solidFill>
                  </a:tcPr>
                </a:tc>
                <a:extLst>
                  <a:ext uri="{0D108BD9-81ED-4DB2-BD59-A6C34878D82A}">
                    <a16:rowId xmlns="" xmlns:a16="http://schemas.microsoft.com/office/drawing/2014/main" val="2733548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John A Dorr</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Utpal Dutta</a:t>
                      </a:r>
                      <a:endParaRPr lang="en-SG" dirty="0"/>
                    </a:p>
                  </a:txBody>
                  <a:tcPr/>
                </a:tc>
                <a:extLst>
                  <a:ext uri="{0D108BD9-81ED-4DB2-BD59-A6C34878D82A}">
                    <a16:rowId xmlns="" xmlns:a16="http://schemas.microsoft.com/office/drawing/2014/main" val="2373039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Abu Mostafa Kamal Uddin</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Ruhul Mohaiman Chowdhury</a:t>
                      </a:r>
                      <a:endParaRPr lang="en-US" sz="1800" dirty="0">
                        <a:latin typeface="+mn-lt"/>
                      </a:endParaRPr>
                    </a:p>
                  </a:txBody>
                  <a:tcPr/>
                </a:tc>
                <a:extLst>
                  <a:ext uri="{0D108BD9-81ED-4DB2-BD59-A6C34878D82A}">
                    <a16:rowId xmlns="" xmlns:a16="http://schemas.microsoft.com/office/drawing/2014/main" val="2990890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Kevin  T. Kamp</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Rahima Khatun</a:t>
                      </a:r>
                      <a:endParaRPr lang="en-US" sz="1800" dirty="0">
                        <a:latin typeface="+mn-lt"/>
                      </a:endParaRPr>
                    </a:p>
                  </a:txBody>
                  <a:tcPr/>
                </a:tc>
                <a:extLst>
                  <a:ext uri="{0D108BD9-81ED-4DB2-BD59-A6C34878D82A}">
                    <a16:rowId xmlns="" xmlns:a16="http://schemas.microsoft.com/office/drawing/2014/main" val="21120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Paul Thompson</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mn-lt"/>
                          <a:ea typeface="Calibri" panose="020F0502020204030204" pitchFamily="34" charset="0"/>
                          <a:cs typeface="Times New Roman" panose="02020603050405020304" pitchFamily="18" charset="0"/>
                        </a:rPr>
                        <a:t>Sultana Razia Zummi</a:t>
                      </a:r>
                      <a:endParaRPr lang="en-US" sz="18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896663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Abdul</a:t>
                      </a:r>
                      <a:r>
                        <a:rPr lang="de-DE" sz="1800" baseline="0" dirty="0"/>
                        <a:t> Wahab</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Shams Uddin </a:t>
                      </a:r>
                      <a:endParaRPr lang="en-SG" dirty="0"/>
                    </a:p>
                  </a:txBody>
                  <a:tcPr/>
                </a:tc>
                <a:extLst>
                  <a:ext uri="{0D108BD9-81ED-4DB2-BD59-A6C34878D82A}">
                    <a16:rowId xmlns="" xmlns:a16="http://schemas.microsoft.com/office/drawing/2014/main" val="4130319332"/>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Shahzia </a:t>
                      </a:r>
                      <a:r>
                        <a:rPr lang="en-US" sz="1800" kern="1200" dirty="0" err="1">
                          <a:effectLst/>
                        </a:rPr>
                        <a:t>Mohsin</a:t>
                      </a:r>
                      <a:r>
                        <a:rPr lang="en-US" sz="1800" kern="1200" dirty="0">
                          <a:effectLst/>
                        </a:rPr>
                        <a:t> Khan</a:t>
                      </a:r>
                      <a:endParaRPr lang="en-US" sz="1800" dirty="0"/>
                    </a:p>
                  </a:txBody>
                  <a:tcPr/>
                </a:tc>
                <a:tc>
                  <a:txBody>
                    <a:bodyPr/>
                    <a:lstStyle/>
                    <a:p>
                      <a:endParaRPr lang="en-SG" dirty="0"/>
                    </a:p>
                  </a:txBody>
                  <a:tcPr/>
                </a:tc>
                <a:extLst>
                  <a:ext uri="{0D108BD9-81ED-4DB2-BD59-A6C34878D82A}">
                    <a16:rowId xmlns="" xmlns:a16="http://schemas.microsoft.com/office/drawing/2014/main" val="1770384977"/>
                  </a:ext>
                </a:extLst>
              </a:tr>
            </a:tbl>
          </a:graphicData>
        </a:graphic>
      </p:graphicFrame>
    </p:spTree>
    <p:extLst>
      <p:ext uri="{BB962C8B-B14F-4D97-AF65-F5344CB8AC3E}">
        <p14:creationId xmlns:p14="http://schemas.microsoft.com/office/powerpoint/2010/main" val="2034690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Forests are an Important Sink for Natural &amp; Anthropogenic Emissions</a:t>
            </a:r>
          </a:p>
        </p:txBody>
      </p:sp>
      <p:grpSp>
        <p:nvGrpSpPr>
          <p:cNvPr id="17" name="Group 16"/>
          <p:cNvGrpSpPr/>
          <p:nvPr/>
        </p:nvGrpSpPr>
        <p:grpSpPr>
          <a:xfrm>
            <a:off x="2343786" y="1702753"/>
            <a:ext cx="6786612" cy="4294247"/>
            <a:chOff x="1412441" y="2344208"/>
            <a:chExt cx="6786612" cy="4294247"/>
          </a:xfrm>
        </p:grpSpPr>
        <p:grpSp>
          <p:nvGrpSpPr>
            <p:cNvPr id="13" name="Group 12"/>
            <p:cNvGrpSpPr/>
            <p:nvPr/>
          </p:nvGrpSpPr>
          <p:grpSpPr>
            <a:xfrm>
              <a:off x="1412441" y="2344208"/>
              <a:ext cx="6398688" cy="4294247"/>
              <a:chOff x="374650" y="876948"/>
              <a:chExt cx="7974501" cy="5737166"/>
            </a:xfrm>
          </p:grpSpPr>
          <p:pic>
            <p:nvPicPr>
              <p:cNvPr id="4" name="Picture 2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rcRect/>
              <a:stretch>
                <a:fillRect/>
              </a:stretch>
            </p:blipFill>
            <p:spPr bwMode="auto">
              <a:xfrm>
                <a:off x="384175" y="4349740"/>
                <a:ext cx="2830513" cy="1838325"/>
              </a:xfrm>
              <a:prstGeom prst="rect">
                <a:avLst/>
              </a:prstGeom>
              <a:noFill/>
              <a:ln w="19050">
                <a:solidFill>
                  <a:schemeClr val="tx1"/>
                </a:solidFill>
                <a:miter lim="800000"/>
                <a:headEnd/>
                <a:tailEnd/>
              </a:ln>
              <a:effectLst>
                <a:outerShdw dist="103779" dir="2700000" algn="tl" rotWithShape="0">
                  <a:schemeClr val="bg2">
                    <a:alpha val="64999"/>
                  </a:schemeClr>
                </a:outerShdw>
              </a:effectLst>
            </p:spPr>
          </p:pic>
          <p:pic>
            <p:nvPicPr>
              <p:cNvPr id="5" name="Picture 23"/>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Lst>
              </a:blip>
              <a:srcRect/>
              <a:stretch>
                <a:fillRect/>
              </a:stretch>
            </p:blipFill>
            <p:spPr bwMode="auto">
              <a:xfrm>
                <a:off x="374650" y="1755765"/>
                <a:ext cx="2844800" cy="1847850"/>
              </a:xfrm>
              <a:prstGeom prst="rect">
                <a:avLst/>
              </a:prstGeom>
              <a:noFill/>
              <a:ln w="19050">
                <a:solidFill>
                  <a:schemeClr val="tx1"/>
                </a:solidFill>
                <a:miter lim="800000"/>
                <a:headEnd/>
                <a:tailEnd/>
              </a:ln>
              <a:effectLst>
                <a:outerShdw dist="103779" dir="2700000" algn="tl" rotWithShape="0">
                  <a:schemeClr val="bg2">
                    <a:alpha val="64999"/>
                  </a:schemeClr>
                </a:outerShdw>
              </a:effectLst>
            </p:spPr>
          </p:pic>
          <p:pic>
            <p:nvPicPr>
              <p:cNvPr id="6" name="Picture 22"/>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Effect>
                          <a14:brightnessContrast bright="-20000"/>
                        </a14:imgEffect>
                      </a14:imgLayer>
                    </a14:imgProps>
                  </a:ext>
                </a:extLst>
              </a:blip>
              <a:srcRect/>
              <a:stretch>
                <a:fillRect/>
              </a:stretch>
            </p:blipFill>
            <p:spPr bwMode="auto">
              <a:xfrm>
                <a:off x="5883765" y="2913057"/>
                <a:ext cx="2430462" cy="1666876"/>
              </a:xfrm>
              <a:prstGeom prst="rect">
                <a:avLst/>
              </a:prstGeom>
              <a:noFill/>
              <a:ln w="19050">
                <a:solidFill>
                  <a:schemeClr val="tx1"/>
                </a:solidFill>
                <a:miter lim="800000"/>
                <a:headEnd/>
                <a:tailEnd/>
              </a:ln>
              <a:effectLst>
                <a:outerShdw dist="103779" dir="2700000" algn="tl" rotWithShape="0">
                  <a:schemeClr val="bg2">
                    <a:alpha val="64999"/>
                  </a:schemeClr>
                </a:outerShdw>
              </a:effectLst>
            </p:spPr>
          </p:pic>
          <p:pic>
            <p:nvPicPr>
              <p:cNvPr id="7" name="Picture 21"/>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Lst>
              </a:blip>
              <a:srcRect/>
              <a:stretch>
                <a:fillRect/>
              </a:stretch>
            </p:blipFill>
            <p:spPr bwMode="auto">
              <a:xfrm>
                <a:off x="5866302" y="876948"/>
                <a:ext cx="2447926" cy="1590675"/>
              </a:xfrm>
              <a:prstGeom prst="rect">
                <a:avLst/>
              </a:prstGeom>
              <a:noFill/>
              <a:ln w="19050">
                <a:solidFill>
                  <a:schemeClr val="tx1"/>
                </a:solidFill>
                <a:miter lim="800000"/>
                <a:headEnd/>
                <a:tailEnd/>
              </a:ln>
              <a:effectLst>
                <a:outerShdw dist="103779" dir="2700000" algn="tl" rotWithShape="0">
                  <a:schemeClr val="bg2">
                    <a:alpha val="64999"/>
                  </a:schemeClr>
                </a:outerShdw>
              </a:effectLst>
            </p:spPr>
          </p:pic>
          <p:sp>
            <p:nvSpPr>
              <p:cNvPr id="8" name="Text Box 7"/>
              <p:cNvSpPr txBox="1">
                <a:spLocks noChangeArrowheads="1"/>
              </p:cNvSpPr>
              <p:nvPr/>
            </p:nvSpPr>
            <p:spPr bwMode="auto">
              <a:xfrm>
                <a:off x="3179870" y="3093094"/>
                <a:ext cx="845459" cy="1480296"/>
              </a:xfrm>
              <a:prstGeom prst="rect">
                <a:avLst/>
              </a:prstGeom>
              <a:noFill/>
              <a:ln w="9525">
                <a:noFill/>
                <a:miter lim="800000"/>
                <a:headEnd/>
                <a:tailEnd/>
              </a:ln>
            </p:spPr>
            <p:txBody>
              <a:bodyPr wrap="none">
                <a:spAutoFit/>
              </a:bodyPr>
              <a:lstStyle/>
              <a:p>
                <a:r>
                  <a:rPr lang="en-AU" sz="6600" dirty="0">
                    <a:latin typeface="Arial" pitchFamily="34" charset="0"/>
                    <a:cs typeface="Arial" pitchFamily="34" charset="0"/>
                  </a:rPr>
                  <a:t>+</a:t>
                </a:r>
              </a:p>
            </p:txBody>
          </p:sp>
          <p:sp>
            <p:nvSpPr>
              <p:cNvPr id="9" name="Line 13"/>
              <p:cNvSpPr>
                <a:spLocks noChangeShapeType="1"/>
              </p:cNvSpPr>
              <p:nvPr/>
            </p:nvSpPr>
            <p:spPr bwMode="auto">
              <a:xfrm flipV="1">
                <a:off x="4078378" y="3778053"/>
                <a:ext cx="1038225" cy="14287"/>
              </a:xfrm>
              <a:prstGeom prst="line">
                <a:avLst/>
              </a:prstGeom>
              <a:noFill/>
              <a:ln w="57150">
                <a:solidFill>
                  <a:schemeClr val="tx1"/>
                </a:solidFill>
                <a:round/>
                <a:headEnd/>
                <a:tailEnd type="stealth" w="lg" len="med"/>
              </a:ln>
            </p:spPr>
            <p:txBody>
              <a:bodyPr/>
              <a:lstStyle/>
              <a:p>
                <a:endParaRPr lang="th-TH">
                  <a:latin typeface="Arial" pitchFamily="34" charset="0"/>
                </a:endParaRPr>
              </a:p>
            </p:txBody>
          </p:sp>
          <p:sp>
            <p:nvSpPr>
              <p:cNvPr id="10" name="Line 17"/>
              <p:cNvSpPr>
                <a:spLocks noChangeShapeType="1"/>
              </p:cNvSpPr>
              <p:nvPr/>
            </p:nvSpPr>
            <p:spPr bwMode="auto">
              <a:xfrm flipV="1">
                <a:off x="3943029" y="2181183"/>
                <a:ext cx="1173574" cy="1367528"/>
              </a:xfrm>
              <a:prstGeom prst="line">
                <a:avLst/>
              </a:prstGeom>
              <a:noFill/>
              <a:ln w="57150">
                <a:solidFill>
                  <a:schemeClr val="tx1"/>
                </a:solidFill>
                <a:round/>
                <a:headEnd/>
                <a:tailEnd type="stealth" w="lg" len="med"/>
              </a:ln>
            </p:spPr>
            <p:txBody>
              <a:bodyPr/>
              <a:lstStyle/>
              <a:p>
                <a:endParaRPr lang="th-TH">
                  <a:latin typeface="Arial" pitchFamily="34" charset="0"/>
                </a:endParaRPr>
              </a:p>
            </p:txBody>
          </p:sp>
          <p:sp>
            <p:nvSpPr>
              <p:cNvPr id="11" name="Line 21"/>
              <p:cNvSpPr>
                <a:spLocks noChangeShapeType="1"/>
              </p:cNvSpPr>
              <p:nvPr/>
            </p:nvSpPr>
            <p:spPr bwMode="auto">
              <a:xfrm>
                <a:off x="3976689" y="4149724"/>
                <a:ext cx="1130828" cy="1110735"/>
              </a:xfrm>
              <a:prstGeom prst="line">
                <a:avLst/>
              </a:prstGeom>
              <a:noFill/>
              <a:ln w="57150">
                <a:solidFill>
                  <a:schemeClr val="tx1"/>
                </a:solidFill>
                <a:round/>
                <a:headEnd/>
                <a:tailEnd type="stealth" w="lg" len="med"/>
              </a:ln>
            </p:spPr>
            <p:txBody>
              <a:bodyPr/>
              <a:lstStyle/>
              <a:p>
                <a:endParaRPr lang="th-TH">
                  <a:latin typeface="Arial" pitchFamily="34" charset="0"/>
                </a:endParaRPr>
              </a:p>
            </p:txBody>
          </p:sp>
          <p:pic>
            <p:nvPicPr>
              <p:cNvPr id="12" name="Picture 25"/>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40000" contrast="-40000"/>
                        </a14:imgEffect>
                      </a14:imgLayer>
                    </a14:imgProps>
                  </a:ext>
                </a:extLst>
              </a:blip>
              <a:srcRect/>
              <a:stretch>
                <a:fillRect/>
              </a:stretch>
            </p:blipFill>
            <p:spPr bwMode="auto">
              <a:xfrm>
                <a:off x="5875826" y="5002802"/>
                <a:ext cx="2473325" cy="1611312"/>
              </a:xfrm>
              <a:prstGeom prst="rect">
                <a:avLst/>
              </a:prstGeom>
              <a:noFill/>
              <a:ln w="19050">
                <a:solidFill>
                  <a:schemeClr val="tx1"/>
                </a:solidFill>
                <a:miter lim="800000"/>
                <a:headEnd/>
                <a:tailEnd/>
              </a:ln>
              <a:effectLst>
                <a:outerShdw dist="103779" dir="2700000" algn="tl" rotWithShape="0">
                  <a:schemeClr val="bg2">
                    <a:alpha val="64999"/>
                  </a:schemeClr>
                </a:outerShdw>
              </a:effectLst>
            </p:spPr>
          </p:pic>
        </p:grpSp>
        <p:sp>
          <p:nvSpPr>
            <p:cNvPr id="14" name="Oval 13"/>
            <p:cNvSpPr/>
            <p:nvPr/>
          </p:nvSpPr>
          <p:spPr>
            <a:xfrm>
              <a:off x="5439819" y="3460741"/>
              <a:ext cx="2759234" cy="200671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p:cNvSpPr txBox="1"/>
          <p:nvPr/>
        </p:nvSpPr>
        <p:spPr>
          <a:xfrm>
            <a:off x="9077102" y="3423247"/>
            <a:ext cx="938666" cy="738664"/>
          </a:xfrm>
          <a:prstGeom prst="rect">
            <a:avLst/>
          </a:prstGeom>
          <a:noFill/>
        </p:spPr>
        <p:txBody>
          <a:bodyPr wrap="none" rtlCol="0">
            <a:spAutoFit/>
          </a:bodyPr>
          <a:lstStyle/>
          <a:p>
            <a:r>
              <a:rPr lang="en-US" sz="4200" dirty="0"/>
              <a:t>1/4</a:t>
            </a:r>
          </a:p>
        </p:txBody>
      </p:sp>
      <p:sp>
        <p:nvSpPr>
          <p:cNvPr id="15" name="TextBox 14"/>
          <p:cNvSpPr txBox="1"/>
          <p:nvPr/>
        </p:nvSpPr>
        <p:spPr>
          <a:xfrm>
            <a:off x="9077102" y="1857900"/>
            <a:ext cx="938666" cy="738664"/>
          </a:xfrm>
          <a:prstGeom prst="rect">
            <a:avLst/>
          </a:prstGeom>
          <a:noFill/>
        </p:spPr>
        <p:txBody>
          <a:bodyPr wrap="none" rtlCol="0">
            <a:spAutoFit/>
          </a:bodyPr>
          <a:lstStyle/>
          <a:p>
            <a:r>
              <a:rPr lang="en-US" sz="4200" dirty="0"/>
              <a:t>1/2</a:t>
            </a:r>
          </a:p>
        </p:txBody>
      </p:sp>
      <p:sp>
        <p:nvSpPr>
          <p:cNvPr id="16" name="TextBox 15"/>
          <p:cNvSpPr txBox="1"/>
          <p:nvPr/>
        </p:nvSpPr>
        <p:spPr>
          <a:xfrm>
            <a:off x="9077102" y="4983113"/>
            <a:ext cx="938666" cy="738664"/>
          </a:xfrm>
          <a:prstGeom prst="rect">
            <a:avLst/>
          </a:prstGeom>
          <a:noFill/>
        </p:spPr>
        <p:txBody>
          <a:bodyPr wrap="none" rtlCol="0">
            <a:spAutoFit/>
          </a:bodyPr>
          <a:lstStyle/>
          <a:p>
            <a:r>
              <a:rPr lang="en-US" sz="4200" dirty="0"/>
              <a:t>1/4</a:t>
            </a:r>
          </a:p>
        </p:txBody>
      </p:sp>
    </p:spTree>
    <p:extLst>
      <p:ext uri="{BB962C8B-B14F-4D97-AF65-F5344CB8AC3E}">
        <p14:creationId xmlns:p14="http://schemas.microsoft.com/office/powerpoint/2010/main" val="4057468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04-01JPG.JPG                                                   000055E5Macintosh HD                   ABA78158:"/>
          <p:cNvPicPr>
            <a:picLocks noChangeArrowheads="1"/>
          </p:cNvPicPr>
          <p:nvPr/>
        </p:nvPicPr>
        <p:blipFill rotWithShape="1">
          <a:blip r:embed="rId3" cstate="email">
            <a:lum bright="-12000"/>
            <a:extLst>
              <a:ext uri="{28A0092B-C50C-407E-A947-70E740481C1C}">
                <a14:useLocalDpi xmlns:a14="http://schemas.microsoft.com/office/drawing/2010/main" val="0"/>
              </a:ext>
            </a:extLst>
          </a:blip>
          <a:srcRect l="4124" r="6618"/>
          <a:stretch/>
        </p:blipFill>
        <p:spPr bwMode="auto">
          <a:xfrm>
            <a:off x="1524000" y="1098014"/>
            <a:ext cx="9144000" cy="575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a:t>Forest Have Always Affected Climate</a:t>
            </a:r>
          </a:p>
        </p:txBody>
      </p:sp>
      <p:sp>
        <p:nvSpPr>
          <p:cNvPr id="6" name="Content Placeholder 2"/>
          <p:cNvSpPr txBox="1">
            <a:spLocks/>
          </p:cNvSpPr>
          <p:nvPr/>
        </p:nvSpPr>
        <p:spPr>
          <a:xfrm>
            <a:off x="1981201" y="2472294"/>
            <a:ext cx="5842021" cy="1972706"/>
          </a:xfrm>
          <a:prstGeom prst="rect">
            <a:avLst/>
          </a:prstGeom>
          <a:solidFill>
            <a:schemeClr val="tx1">
              <a:lumMod val="85000"/>
              <a:lumOff val="15000"/>
              <a:alpha val="53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
            </a:pPr>
            <a:r>
              <a:rPr lang="en-US" sz="2800" dirty="0">
                <a:solidFill>
                  <a:srgbClr val="FFFF00"/>
                </a:solidFill>
              </a:rPr>
              <a:t>How do forests affect climate?</a:t>
            </a:r>
          </a:p>
          <a:p>
            <a:pPr>
              <a:buFont typeface="Wingdings" charset="2"/>
              <a:buChar char="§"/>
            </a:pPr>
            <a:r>
              <a:rPr lang="en-US" sz="2800" dirty="0">
                <a:solidFill>
                  <a:schemeClr val="bg1"/>
                </a:solidFill>
              </a:rPr>
              <a:t>What controls forest cover?</a:t>
            </a:r>
          </a:p>
          <a:p>
            <a:pPr>
              <a:buFont typeface="Wingdings" charset="2"/>
              <a:buChar char="§"/>
            </a:pPr>
            <a:r>
              <a:rPr lang="en-US" sz="2800" dirty="0">
                <a:solidFill>
                  <a:schemeClr val="bg1"/>
                </a:solidFill>
              </a:rPr>
              <a:t>How has forest cover changed?</a:t>
            </a:r>
          </a:p>
        </p:txBody>
      </p:sp>
    </p:spTree>
    <p:extLst>
      <p:ext uri="{BB962C8B-B14F-4D97-AF65-F5344CB8AC3E}">
        <p14:creationId xmlns:p14="http://schemas.microsoft.com/office/powerpoint/2010/main" val="656262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04-01JPG.JPG                                                   000055E5Macintosh HD                   ABA78158:"/>
          <p:cNvPicPr>
            <a:picLocks noChangeArrowheads="1"/>
          </p:cNvPicPr>
          <p:nvPr/>
        </p:nvPicPr>
        <p:blipFill rotWithShape="1">
          <a:blip r:embed="rId3" cstate="email">
            <a:lum bright="-12000"/>
            <a:extLst>
              <a:ext uri="{28A0092B-C50C-407E-A947-70E740481C1C}">
                <a14:useLocalDpi xmlns:a14="http://schemas.microsoft.com/office/drawing/2010/main" val="0"/>
              </a:ext>
            </a:extLst>
          </a:blip>
          <a:srcRect l="4124" r="6618"/>
          <a:stretch/>
        </p:blipFill>
        <p:spPr bwMode="auto">
          <a:xfrm>
            <a:off x="1524000" y="1098014"/>
            <a:ext cx="9144000" cy="575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a:t>Forests Impact the Global Carbon Cycle</a:t>
            </a:r>
          </a:p>
        </p:txBody>
      </p:sp>
      <p:sp>
        <p:nvSpPr>
          <p:cNvPr id="20" name="Content Placeholder 2"/>
          <p:cNvSpPr txBox="1">
            <a:spLocks/>
          </p:cNvSpPr>
          <p:nvPr/>
        </p:nvSpPr>
        <p:spPr>
          <a:xfrm>
            <a:off x="4465711" y="1487226"/>
            <a:ext cx="6101358" cy="5080388"/>
          </a:xfrm>
          <a:prstGeom prst="rect">
            <a:avLst/>
          </a:prstGeom>
          <a:solidFill>
            <a:schemeClr val="tx1">
              <a:lumMod val="85000"/>
              <a:lumOff val="15000"/>
              <a:alpha val="53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300"/>
              </a:spcBef>
              <a:spcAft>
                <a:spcPts val="300"/>
              </a:spcAft>
              <a:buFont typeface="Wingdings" charset="2"/>
              <a:buChar char="§"/>
            </a:pPr>
            <a:r>
              <a:rPr lang="en-US" sz="2600" dirty="0">
                <a:solidFill>
                  <a:srgbClr val="FFFF00"/>
                </a:solidFill>
              </a:rPr>
              <a:t>How do forests affect climate?</a:t>
            </a:r>
          </a:p>
          <a:p>
            <a:pPr>
              <a:lnSpc>
                <a:spcPct val="110000"/>
              </a:lnSpc>
              <a:spcBef>
                <a:spcPts val="300"/>
              </a:spcBef>
              <a:spcAft>
                <a:spcPts val="300"/>
              </a:spcAft>
              <a:buFont typeface="Wingdings" charset="2"/>
              <a:buChar char="§"/>
            </a:pPr>
            <a:r>
              <a:rPr lang="en-US" sz="2600" dirty="0">
                <a:solidFill>
                  <a:schemeClr val="bg1"/>
                </a:solidFill>
              </a:rPr>
              <a:t>What controls forest cover?</a:t>
            </a:r>
          </a:p>
          <a:p>
            <a:pPr>
              <a:lnSpc>
                <a:spcPct val="110000"/>
              </a:lnSpc>
              <a:spcBef>
                <a:spcPts val="300"/>
              </a:spcBef>
              <a:spcAft>
                <a:spcPts val="300"/>
              </a:spcAft>
              <a:buFont typeface="Wingdings" charset="2"/>
              <a:buChar char="§"/>
            </a:pPr>
            <a:r>
              <a:rPr lang="en-US" sz="2600" dirty="0">
                <a:solidFill>
                  <a:schemeClr val="bg1"/>
                </a:solidFill>
              </a:rPr>
              <a:t>How has forest cover changed?</a:t>
            </a:r>
          </a:p>
          <a:p>
            <a:pPr>
              <a:lnSpc>
                <a:spcPct val="110000"/>
              </a:lnSpc>
              <a:spcBef>
                <a:spcPts val="300"/>
              </a:spcBef>
              <a:spcAft>
                <a:spcPts val="300"/>
              </a:spcAft>
              <a:buFont typeface="Wingdings" charset="2"/>
              <a:buChar char="§"/>
            </a:pPr>
            <a:endParaRPr lang="en-US" sz="2600" dirty="0">
              <a:solidFill>
                <a:schemeClr val="bg1"/>
              </a:solidFill>
            </a:endParaRPr>
          </a:p>
          <a:p>
            <a:pPr marL="0" indent="0">
              <a:lnSpc>
                <a:spcPct val="110000"/>
              </a:lnSpc>
              <a:spcBef>
                <a:spcPts val="300"/>
              </a:spcBef>
              <a:spcAft>
                <a:spcPts val="300"/>
              </a:spcAft>
              <a:buNone/>
            </a:pPr>
            <a:r>
              <a:rPr lang="en-US" sz="2600" b="1" dirty="0">
                <a:solidFill>
                  <a:schemeClr val="bg1"/>
                </a:solidFill>
              </a:rPr>
              <a:t>1. Forests impact the global carbon cycle</a:t>
            </a:r>
          </a:p>
          <a:p>
            <a:pPr lvl="1">
              <a:lnSpc>
                <a:spcPct val="110000"/>
              </a:lnSpc>
              <a:spcBef>
                <a:spcPts val="300"/>
              </a:spcBef>
              <a:spcAft>
                <a:spcPts val="300"/>
              </a:spcAft>
              <a:buFont typeface="Wingdings" charset="2"/>
              <a:buChar char="§"/>
            </a:pPr>
            <a:r>
              <a:rPr lang="en-US" sz="2200" dirty="0">
                <a:solidFill>
                  <a:schemeClr val="bg1"/>
                </a:solidFill>
              </a:rPr>
              <a:t>Forests are half of global vegetation pool</a:t>
            </a:r>
          </a:p>
          <a:p>
            <a:pPr lvl="1">
              <a:lnSpc>
                <a:spcPct val="110000"/>
              </a:lnSpc>
              <a:spcBef>
                <a:spcPts val="300"/>
              </a:spcBef>
              <a:spcAft>
                <a:spcPts val="300"/>
              </a:spcAft>
              <a:buFont typeface="Wingdings" charset="2"/>
              <a:buChar char="§"/>
            </a:pPr>
            <a:r>
              <a:rPr lang="en-US" sz="2200" dirty="0">
                <a:solidFill>
                  <a:schemeClr val="bg1"/>
                </a:solidFill>
              </a:rPr>
              <a:t>Tropical forests are ¼ of global vegetation pool</a:t>
            </a:r>
          </a:p>
          <a:p>
            <a:pPr lvl="1">
              <a:lnSpc>
                <a:spcPct val="110000"/>
              </a:lnSpc>
              <a:spcBef>
                <a:spcPts val="300"/>
              </a:spcBef>
              <a:spcAft>
                <a:spcPts val="300"/>
              </a:spcAft>
              <a:buFont typeface="Wingdings" charset="2"/>
              <a:buChar char="§"/>
            </a:pPr>
            <a:r>
              <a:rPr lang="en-US" sz="2200" dirty="0">
                <a:solidFill>
                  <a:schemeClr val="bg1"/>
                </a:solidFill>
              </a:rPr>
              <a:t>Large natural flux and critical carbon sink</a:t>
            </a:r>
          </a:p>
          <a:p>
            <a:pPr lvl="1">
              <a:lnSpc>
                <a:spcPct val="110000"/>
              </a:lnSpc>
              <a:spcBef>
                <a:spcPts val="300"/>
              </a:spcBef>
              <a:spcAft>
                <a:spcPts val="300"/>
              </a:spcAft>
              <a:buFont typeface="Wingdings" charset="2"/>
              <a:buChar char="§"/>
            </a:pPr>
            <a:r>
              <a:rPr lang="en-US" sz="2200" dirty="0">
                <a:solidFill>
                  <a:schemeClr val="bg1"/>
                </a:solidFill>
              </a:rPr>
              <a:t>Small, but important anthropogenic flux</a:t>
            </a:r>
            <a:endParaRPr lang="en-US" dirty="0">
              <a:solidFill>
                <a:srgbClr val="FFFF00"/>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p:txBody>
      </p:sp>
      <p:grpSp>
        <p:nvGrpSpPr>
          <p:cNvPr id="21" name="Group 20"/>
          <p:cNvGrpSpPr/>
          <p:nvPr/>
        </p:nvGrpSpPr>
        <p:grpSpPr>
          <a:xfrm>
            <a:off x="1636281" y="1519786"/>
            <a:ext cx="2639509" cy="1514539"/>
            <a:chOff x="1896533" y="1964266"/>
            <a:chExt cx="1678178" cy="745165"/>
          </a:xfrm>
        </p:grpSpPr>
        <p:pic>
          <p:nvPicPr>
            <p:cNvPr id="22" name="Picture 21" descr="img018.jpg"/>
            <p:cNvPicPr>
              <a:picLocks noChangeAspect="1"/>
            </p:cNvPicPr>
            <p:nvPr/>
          </p:nvPicPr>
          <p:blipFill rotWithShape="1">
            <a:blip r:embed="rId4" cstate="email">
              <a:extLst>
                <a:ext uri="{28A0092B-C50C-407E-A947-70E740481C1C}">
                  <a14:useLocalDpi xmlns:a14="http://schemas.microsoft.com/office/drawing/2010/main" val="0"/>
                </a:ext>
              </a:extLst>
            </a:blip>
            <a:srcRect l="40552" t="45432" b="7893"/>
            <a:stretch/>
          </p:blipFill>
          <p:spPr>
            <a:xfrm>
              <a:off x="1896533" y="1964266"/>
              <a:ext cx="1678178" cy="745165"/>
            </a:xfrm>
            <a:prstGeom prst="rect">
              <a:avLst/>
            </a:prstGeom>
          </p:spPr>
        </p:pic>
        <p:sp>
          <p:nvSpPr>
            <p:cNvPr id="23" name="Rectangle 22"/>
            <p:cNvSpPr/>
            <p:nvPr/>
          </p:nvSpPr>
          <p:spPr>
            <a:xfrm>
              <a:off x="2154919" y="2176178"/>
              <a:ext cx="413290" cy="166571"/>
            </a:xfrm>
            <a:prstGeom prst="rect">
              <a:avLst/>
            </a:prstGeom>
            <a:solidFill>
              <a:schemeClr val="bg1"/>
            </a:solidFill>
          </p:spPr>
          <p:txBody>
            <a:bodyPr wrap="square">
              <a:spAutoFit/>
            </a:bodyPr>
            <a:lstStyle/>
            <a:p>
              <a:pPr algn="r"/>
              <a:r>
                <a:rPr lang="en-US" sz="1600" dirty="0"/>
                <a:t>CO</a:t>
              </a:r>
              <a:r>
                <a:rPr lang="en-US" sz="1600" baseline="-25000" dirty="0"/>
                <a:t>2</a:t>
              </a:r>
            </a:p>
          </p:txBody>
        </p:sp>
      </p:grpSp>
      <p:sp>
        <p:nvSpPr>
          <p:cNvPr id="24" name="TextBox 23"/>
          <p:cNvSpPr txBox="1"/>
          <p:nvPr/>
        </p:nvSpPr>
        <p:spPr>
          <a:xfrm>
            <a:off x="1636280" y="2949151"/>
            <a:ext cx="3115733" cy="707886"/>
          </a:xfrm>
          <a:prstGeom prst="rect">
            <a:avLst/>
          </a:prstGeom>
          <a:noFill/>
        </p:spPr>
        <p:txBody>
          <a:bodyPr wrap="square" rtlCol="0">
            <a:spAutoFit/>
          </a:bodyPr>
          <a:lstStyle/>
          <a:p>
            <a:r>
              <a:rPr lang="en-US" sz="2000" dirty="0">
                <a:solidFill>
                  <a:schemeClr val="bg1"/>
                </a:solidFill>
              </a:rPr>
              <a:t>Forests and the </a:t>
            </a:r>
          </a:p>
          <a:p>
            <a:r>
              <a:rPr lang="en-US" sz="2000" dirty="0">
                <a:solidFill>
                  <a:schemeClr val="bg1"/>
                </a:solidFill>
              </a:rPr>
              <a:t>carbon cycle</a:t>
            </a:r>
          </a:p>
        </p:txBody>
      </p:sp>
    </p:spTree>
    <p:extLst>
      <p:ext uri="{BB962C8B-B14F-4D97-AF65-F5344CB8AC3E}">
        <p14:creationId xmlns:p14="http://schemas.microsoft.com/office/powerpoint/2010/main" val="504920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04-01JPG.JPG                                                   000055E5Macintosh HD                   ABA78158:"/>
          <p:cNvPicPr>
            <a:picLocks noChangeArrowheads="1"/>
          </p:cNvPicPr>
          <p:nvPr/>
        </p:nvPicPr>
        <p:blipFill rotWithShape="1">
          <a:blip r:embed="rId3" cstate="email">
            <a:lum bright="-12000"/>
            <a:extLst>
              <a:ext uri="{28A0092B-C50C-407E-A947-70E740481C1C}">
                <a14:useLocalDpi xmlns:a14="http://schemas.microsoft.com/office/drawing/2010/main" val="0"/>
              </a:ext>
            </a:extLst>
          </a:blip>
          <a:srcRect l="4124" r="6618"/>
          <a:stretch/>
        </p:blipFill>
        <p:spPr bwMode="auto">
          <a:xfrm>
            <a:off x="1524000" y="1098014"/>
            <a:ext cx="9144000" cy="575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a:t>Forests Impact the Global Carbon Cycle</a:t>
            </a:r>
          </a:p>
        </p:txBody>
      </p:sp>
      <p:sp>
        <p:nvSpPr>
          <p:cNvPr id="20" name="Content Placeholder 2"/>
          <p:cNvSpPr txBox="1">
            <a:spLocks/>
          </p:cNvSpPr>
          <p:nvPr/>
        </p:nvSpPr>
        <p:spPr>
          <a:xfrm>
            <a:off x="4465711" y="1487226"/>
            <a:ext cx="6101358" cy="3897132"/>
          </a:xfrm>
          <a:prstGeom prst="rect">
            <a:avLst/>
          </a:prstGeom>
          <a:solidFill>
            <a:schemeClr val="tx1">
              <a:lumMod val="85000"/>
              <a:lumOff val="15000"/>
              <a:alpha val="53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300"/>
              </a:spcBef>
              <a:spcAft>
                <a:spcPts val="300"/>
              </a:spcAft>
              <a:buFont typeface="Wingdings" charset="2"/>
              <a:buChar char="§"/>
            </a:pPr>
            <a:r>
              <a:rPr lang="en-US" sz="2600" dirty="0">
                <a:solidFill>
                  <a:srgbClr val="FFFF00"/>
                </a:solidFill>
              </a:rPr>
              <a:t>How do forests affect climate?</a:t>
            </a:r>
          </a:p>
          <a:p>
            <a:pPr>
              <a:lnSpc>
                <a:spcPct val="110000"/>
              </a:lnSpc>
              <a:spcBef>
                <a:spcPts val="300"/>
              </a:spcBef>
              <a:spcAft>
                <a:spcPts val="300"/>
              </a:spcAft>
              <a:buFont typeface="Wingdings" charset="2"/>
              <a:buChar char="§"/>
            </a:pPr>
            <a:r>
              <a:rPr lang="en-US" sz="2600" dirty="0">
                <a:solidFill>
                  <a:schemeClr val="bg1"/>
                </a:solidFill>
              </a:rPr>
              <a:t>What controls forest cover?</a:t>
            </a:r>
          </a:p>
          <a:p>
            <a:pPr>
              <a:lnSpc>
                <a:spcPct val="110000"/>
              </a:lnSpc>
              <a:spcBef>
                <a:spcPts val="300"/>
              </a:spcBef>
              <a:spcAft>
                <a:spcPts val="300"/>
              </a:spcAft>
              <a:buFont typeface="Wingdings" charset="2"/>
              <a:buChar char="§"/>
            </a:pPr>
            <a:r>
              <a:rPr lang="en-US" sz="2600" dirty="0">
                <a:solidFill>
                  <a:schemeClr val="bg1"/>
                </a:solidFill>
              </a:rPr>
              <a:t>How has forest cover changed?</a:t>
            </a:r>
          </a:p>
          <a:p>
            <a:pPr marL="0" indent="0">
              <a:lnSpc>
                <a:spcPct val="110000"/>
              </a:lnSpc>
              <a:spcBef>
                <a:spcPts val="300"/>
              </a:spcBef>
              <a:spcAft>
                <a:spcPts val="300"/>
              </a:spcAft>
              <a:buNone/>
            </a:pPr>
            <a:endParaRPr lang="en-US" sz="2600" dirty="0">
              <a:solidFill>
                <a:schemeClr val="bg1"/>
              </a:solidFill>
            </a:endParaRPr>
          </a:p>
          <a:p>
            <a:pPr marL="0" indent="0">
              <a:lnSpc>
                <a:spcPct val="110000"/>
              </a:lnSpc>
              <a:spcBef>
                <a:spcPts val="300"/>
              </a:spcBef>
              <a:spcAft>
                <a:spcPts val="300"/>
              </a:spcAft>
              <a:buNone/>
            </a:pPr>
            <a:endParaRPr lang="en-US" sz="2600" dirty="0">
              <a:solidFill>
                <a:schemeClr val="bg1"/>
              </a:solidFill>
            </a:endParaRPr>
          </a:p>
          <a:p>
            <a:pPr marL="0" indent="0">
              <a:lnSpc>
                <a:spcPct val="110000"/>
              </a:lnSpc>
              <a:spcBef>
                <a:spcPts val="300"/>
              </a:spcBef>
              <a:spcAft>
                <a:spcPts val="300"/>
              </a:spcAft>
              <a:buNone/>
            </a:pPr>
            <a:r>
              <a:rPr lang="en-US" sz="2600" dirty="0">
                <a:solidFill>
                  <a:schemeClr val="bg1"/>
                </a:solidFill>
              </a:rPr>
              <a:t>Q: How does forest cover affect the reflectance of incoming solar radiation?</a:t>
            </a: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p:txBody>
      </p:sp>
      <p:grpSp>
        <p:nvGrpSpPr>
          <p:cNvPr id="21" name="Group 20"/>
          <p:cNvGrpSpPr/>
          <p:nvPr/>
        </p:nvGrpSpPr>
        <p:grpSpPr>
          <a:xfrm>
            <a:off x="1636281" y="1519786"/>
            <a:ext cx="2639509" cy="1514539"/>
            <a:chOff x="1896533" y="1964266"/>
            <a:chExt cx="1678178" cy="745165"/>
          </a:xfrm>
        </p:grpSpPr>
        <p:pic>
          <p:nvPicPr>
            <p:cNvPr id="22" name="Picture 21" descr="img018.jpg"/>
            <p:cNvPicPr>
              <a:picLocks noChangeAspect="1"/>
            </p:cNvPicPr>
            <p:nvPr/>
          </p:nvPicPr>
          <p:blipFill rotWithShape="1">
            <a:blip r:embed="rId4" cstate="email">
              <a:extLst>
                <a:ext uri="{28A0092B-C50C-407E-A947-70E740481C1C}">
                  <a14:useLocalDpi xmlns:a14="http://schemas.microsoft.com/office/drawing/2010/main" val="0"/>
                </a:ext>
              </a:extLst>
            </a:blip>
            <a:srcRect l="40552" t="45432" b="7893"/>
            <a:stretch/>
          </p:blipFill>
          <p:spPr>
            <a:xfrm>
              <a:off x="1896533" y="1964266"/>
              <a:ext cx="1678178" cy="745165"/>
            </a:xfrm>
            <a:prstGeom prst="rect">
              <a:avLst/>
            </a:prstGeom>
          </p:spPr>
        </p:pic>
        <p:sp>
          <p:nvSpPr>
            <p:cNvPr id="23" name="Rectangle 22"/>
            <p:cNvSpPr/>
            <p:nvPr/>
          </p:nvSpPr>
          <p:spPr>
            <a:xfrm>
              <a:off x="2154919" y="2176178"/>
              <a:ext cx="413290" cy="166571"/>
            </a:xfrm>
            <a:prstGeom prst="rect">
              <a:avLst/>
            </a:prstGeom>
            <a:solidFill>
              <a:schemeClr val="bg1"/>
            </a:solidFill>
          </p:spPr>
          <p:txBody>
            <a:bodyPr wrap="square">
              <a:spAutoFit/>
            </a:bodyPr>
            <a:lstStyle/>
            <a:p>
              <a:pPr algn="r"/>
              <a:r>
                <a:rPr lang="en-US" sz="1600" dirty="0"/>
                <a:t>CO</a:t>
              </a:r>
              <a:r>
                <a:rPr lang="en-US" sz="1600" baseline="-25000" dirty="0"/>
                <a:t>2</a:t>
              </a:r>
            </a:p>
          </p:txBody>
        </p:sp>
      </p:grpSp>
      <p:sp>
        <p:nvSpPr>
          <p:cNvPr id="24" name="TextBox 23"/>
          <p:cNvSpPr txBox="1"/>
          <p:nvPr/>
        </p:nvSpPr>
        <p:spPr>
          <a:xfrm>
            <a:off x="1636280" y="2949151"/>
            <a:ext cx="3115733" cy="707886"/>
          </a:xfrm>
          <a:prstGeom prst="rect">
            <a:avLst/>
          </a:prstGeom>
          <a:noFill/>
        </p:spPr>
        <p:txBody>
          <a:bodyPr wrap="square" rtlCol="0">
            <a:spAutoFit/>
          </a:bodyPr>
          <a:lstStyle/>
          <a:p>
            <a:r>
              <a:rPr lang="en-US" sz="2000" dirty="0">
                <a:solidFill>
                  <a:schemeClr val="bg1"/>
                </a:solidFill>
              </a:rPr>
              <a:t>Forests and the </a:t>
            </a:r>
          </a:p>
          <a:p>
            <a:r>
              <a:rPr lang="en-US" sz="2000" dirty="0">
                <a:solidFill>
                  <a:schemeClr val="bg1"/>
                </a:solidFill>
              </a:rPr>
              <a:t>carbon cycle</a:t>
            </a:r>
          </a:p>
        </p:txBody>
      </p:sp>
      <p:pic>
        <p:nvPicPr>
          <p:cNvPr id="9" name="Picture 8" descr="artic sea ice, land, ocean albedo.png"/>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36281" y="4052781"/>
            <a:ext cx="2639509" cy="1658664"/>
          </a:xfrm>
          <a:prstGeom prst="rect">
            <a:avLst/>
          </a:prstGeom>
        </p:spPr>
      </p:pic>
      <p:sp>
        <p:nvSpPr>
          <p:cNvPr id="10" name="TextBox 9"/>
          <p:cNvSpPr txBox="1"/>
          <p:nvPr/>
        </p:nvSpPr>
        <p:spPr>
          <a:xfrm>
            <a:off x="1636282" y="5659128"/>
            <a:ext cx="1517133" cy="400110"/>
          </a:xfrm>
          <a:prstGeom prst="rect">
            <a:avLst/>
          </a:prstGeom>
          <a:noFill/>
        </p:spPr>
        <p:txBody>
          <a:bodyPr wrap="square" rtlCol="0">
            <a:spAutoFit/>
          </a:bodyPr>
          <a:lstStyle/>
          <a:p>
            <a:r>
              <a:rPr lang="en-US" sz="2000" dirty="0">
                <a:solidFill>
                  <a:schemeClr val="bg1"/>
                </a:solidFill>
              </a:rPr>
              <a:t>Albedo</a:t>
            </a:r>
          </a:p>
        </p:txBody>
      </p:sp>
    </p:spTree>
    <p:extLst>
      <p:ext uri="{BB962C8B-B14F-4D97-AF65-F5344CB8AC3E}">
        <p14:creationId xmlns:p14="http://schemas.microsoft.com/office/powerpoint/2010/main" val="1672876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Megan\Pictures\sri_lanka\rice_harve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479005"/>
            <a:ext cx="9144001" cy="597497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noFill/>
        </p:spPr>
        <p:txBody>
          <a:bodyPr>
            <a:normAutofit/>
          </a:bodyPr>
          <a:lstStyle/>
          <a:p>
            <a:r>
              <a:rPr lang="en-US" dirty="0"/>
              <a:t>Albedo</a:t>
            </a:r>
          </a:p>
        </p:txBody>
      </p:sp>
      <p:grpSp>
        <p:nvGrpSpPr>
          <p:cNvPr id="15" name="Group 14"/>
          <p:cNvGrpSpPr/>
          <p:nvPr/>
        </p:nvGrpSpPr>
        <p:grpSpPr>
          <a:xfrm>
            <a:off x="1871939" y="1350132"/>
            <a:ext cx="2434530" cy="1666428"/>
            <a:chOff x="1303867" y="4057038"/>
            <a:chExt cx="2434530" cy="1666428"/>
          </a:xfrm>
        </p:grpSpPr>
        <p:pic>
          <p:nvPicPr>
            <p:cNvPr id="11" name="Picture 10" descr="artic sea ice, land, ocean albedo.png"/>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303867" y="4064802"/>
              <a:ext cx="2434530" cy="1658664"/>
            </a:xfrm>
            <a:prstGeom prst="rect">
              <a:avLst/>
            </a:prstGeom>
          </p:spPr>
        </p:pic>
        <p:cxnSp>
          <p:nvCxnSpPr>
            <p:cNvPr id="12" name="Straight Arrow Connector 11"/>
            <p:cNvCxnSpPr/>
            <p:nvPr/>
          </p:nvCxnSpPr>
          <p:spPr>
            <a:xfrm>
              <a:off x="1621458" y="4057038"/>
              <a:ext cx="0" cy="644784"/>
            </a:xfrm>
            <a:prstGeom prst="straightConnector1">
              <a:avLst/>
            </a:prstGeom>
            <a:ln w="762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761386" y="4057038"/>
              <a:ext cx="0" cy="624062"/>
            </a:xfrm>
            <a:prstGeom prst="straightConnector1">
              <a:avLst/>
            </a:prstGeom>
            <a:ln w="254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cxnSp>
        <p:nvCxnSpPr>
          <p:cNvPr id="21" name="Straight Arrow Connector 20"/>
          <p:cNvCxnSpPr/>
          <p:nvPr/>
        </p:nvCxnSpPr>
        <p:spPr>
          <a:xfrm>
            <a:off x="2804730" y="3160059"/>
            <a:ext cx="614694" cy="904449"/>
          </a:xfrm>
          <a:prstGeom prst="straightConnector1">
            <a:avLst/>
          </a:prstGeom>
          <a:ln w="1524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7" name="Content Placeholder 2"/>
          <p:cNvSpPr txBox="1">
            <a:spLocks/>
          </p:cNvSpPr>
          <p:nvPr/>
        </p:nvSpPr>
        <p:spPr>
          <a:xfrm>
            <a:off x="4483463" y="1368062"/>
            <a:ext cx="5854350" cy="1639175"/>
          </a:xfrm>
          <a:prstGeom prst="rect">
            <a:avLst/>
          </a:prstGeom>
          <a:solidFill>
            <a:schemeClr val="tx1">
              <a:lumMod val="85000"/>
              <a:lumOff val="15000"/>
              <a:alpha val="53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300"/>
              </a:spcBef>
              <a:spcAft>
                <a:spcPts val="300"/>
              </a:spcAft>
              <a:buFont typeface="Wingdings" charset="2"/>
              <a:buChar char="§"/>
            </a:pPr>
            <a:r>
              <a:rPr lang="en-US" sz="2600" dirty="0">
                <a:solidFill>
                  <a:srgbClr val="FFFF00"/>
                </a:solidFill>
              </a:rPr>
              <a:t>How do forests affect climate?</a:t>
            </a:r>
          </a:p>
          <a:p>
            <a:pPr>
              <a:lnSpc>
                <a:spcPct val="110000"/>
              </a:lnSpc>
              <a:spcBef>
                <a:spcPts val="300"/>
              </a:spcBef>
              <a:spcAft>
                <a:spcPts val="300"/>
              </a:spcAft>
              <a:buFont typeface="Wingdings" charset="2"/>
              <a:buChar char="§"/>
            </a:pPr>
            <a:r>
              <a:rPr lang="en-US" sz="2600" dirty="0">
                <a:solidFill>
                  <a:schemeClr val="bg1"/>
                </a:solidFill>
              </a:rPr>
              <a:t>What controls forest cover?</a:t>
            </a:r>
          </a:p>
          <a:p>
            <a:pPr>
              <a:lnSpc>
                <a:spcPct val="110000"/>
              </a:lnSpc>
              <a:spcBef>
                <a:spcPts val="300"/>
              </a:spcBef>
              <a:spcAft>
                <a:spcPts val="300"/>
              </a:spcAft>
              <a:buFont typeface="Wingdings" charset="2"/>
              <a:buChar char="§"/>
            </a:pPr>
            <a:r>
              <a:rPr lang="en-US" sz="2600" dirty="0">
                <a:solidFill>
                  <a:schemeClr val="bg1"/>
                </a:solidFill>
              </a:rPr>
              <a:t>How has forest cover changed?</a:t>
            </a:r>
          </a:p>
          <a:p>
            <a:pPr marL="457200" lvl="1" indent="0">
              <a:lnSpc>
                <a:spcPct val="110000"/>
              </a:lnSpc>
              <a:spcBef>
                <a:spcPts val="300"/>
              </a:spcBef>
              <a:spcAft>
                <a:spcPts val="300"/>
              </a:spcAft>
              <a:buNone/>
            </a:pPr>
            <a:endParaRPr lang="en-US" sz="26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p:txBody>
      </p:sp>
      <p:cxnSp>
        <p:nvCxnSpPr>
          <p:cNvPr id="22" name="Straight Arrow Connector 21"/>
          <p:cNvCxnSpPr/>
          <p:nvPr/>
        </p:nvCxnSpPr>
        <p:spPr>
          <a:xfrm flipH="1" flipV="1">
            <a:off x="3356214" y="3016561"/>
            <a:ext cx="663387" cy="1047947"/>
          </a:xfrm>
          <a:prstGeom prst="straightConnector1">
            <a:avLst/>
          </a:prstGeom>
          <a:ln w="508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415792" y="4787848"/>
            <a:ext cx="4478832" cy="954107"/>
          </a:xfrm>
          <a:prstGeom prst="rect">
            <a:avLst/>
          </a:prstGeom>
          <a:solidFill>
            <a:schemeClr val="tx1">
              <a:lumMod val="75000"/>
              <a:lumOff val="25000"/>
              <a:alpha val="53000"/>
            </a:schemeClr>
          </a:solidFill>
        </p:spPr>
        <p:txBody>
          <a:bodyPr wrap="square" rtlCol="0">
            <a:spAutoFit/>
          </a:bodyPr>
          <a:lstStyle/>
          <a:p>
            <a:r>
              <a:rPr lang="en-US" sz="2800" dirty="0">
                <a:solidFill>
                  <a:schemeClr val="bg1"/>
                </a:solidFill>
              </a:rPr>
              <a:t>Forests (dark color) absorb sunlight energy</a:t>
            </a:r>
          </a:p>
        </p:txBody>
      </p:sp>
    </p:spTree>
    <p:extLst>
      <p:ext uri="{BB962C8B-B14F-4D97-AF65-F5344CB8AC3E}">
        <p14:creationId xmlns:p14="http://schemas.microsoft.com/office/powerpoint/2010/main" val="555237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Megan\Pictures\sri_lanka\rice_harve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297045"/>
            <a:ext cx="9144000" cy="597497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noFill/>
        </p:spPr>
        <p:txBody>
          <a:bodyPr>
            <a:normAutofit/>
          </a:bodyPr>
          <a:lstStyle/>
          <a:p>
            <a:r>
              <a:rPr lang="en-US" dirty="0"/>
              <a:t>Albedo</a:t>
            </a:r>
          </a:p>
        </p:txBody>
      </p:sp>
      <p:grpSp>
        <p:nvGrpSpPr>
          <p:cNvPr id="15" name="Group 14"/>
          <p:cNvGrpSpPr/>
          <p:nvPr/>
        </p:nvGrpSpPr>
        <p:grpSpPr>
          <a:xfrm>
            <a:off x="1871939" y="1583209"/>
            <a:ext cx="2434530" cy="1666428"/>
            <a:chOff x="1303867" y="4057038"/>
            <a:chExt cx="2434530" cy="1666428"/>
          </a:xfrm>
        </p:grpSpPr>
        <p:pic>
          <p:nvPicPr>
            <p:cNvPr id="11" name="Picture 10" descr="artic sea ice, land, ocean albedo.png"/>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303867" y="4064802"/>
              <a:ext cx="2434530" cy="1658664"/>
            </a:xfrm>
            <a:prstGeom prst="rect">
              <a:avLst/>
            </a:prstGeom>
          </p:spPr>
        </p:pic>
        <p:cxnSp>
          <p:nvCxnSpPr>
            <p:cNvPr id="12" name="Straight Arrow Connector 11"/>
            <p:cNvCxnSpPr/>
            <p:nvPr/>
          </p:nvCxnSpPr>
          <p:spPr>
            <a:xfrm>
              <a:off x="1621458" y="4057038"/>
              <a:ext cx="0" cy="644784"/>
            </a:xfrm>
            <a:prstGeom prst="straightConnector1">
              <a:avLst/>
            </a:prstGeom>
            <a:ln w="762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761386" y="4057038"/>
              <a:ext cx="0" cy="624062"/>
            </a:xfrm>
            <a:prstGeom prst="straightConnector1">
              <a:avLst/>
            </a:prstGeom>
            <a:ln w="254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sp>
        <p:nvSpPr>
          <p:cNvPr id="17" name="Content Placeholder 2"/>
          <p:cNvSpPr txBox="1">
            <a:spLocks/>
          </p:cNvSpPr>
          <p:nvPr/>
        </p:nvSpPr>
        <p:spPr>
          <a:xfrm>
            <a:off x="4483463" y="1583210"/>
            <a:ext cx="5854350" cy="1639175"/>
          </a:xfrm>
          <a:prstGeom prst="rect">
            <a:avLst/>
          </a:prstGeom>
          <a:solidFill>
            <a:schemeClr val="tx1">
              <a:lumMod val="85000"/>
              <a:lumOff val="15000"/>
              <a:alpha val="53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300"/>
              </a:spcBef>
              <a:spcAft>
                <a:spcPts val="300"/>
              </a:spcAft>
              <a:buFont typeface="Wingdings" charset="2"/>
              <a:buChar char="§"/>
            </a:pPr>
            <a:r>
              <a:rPr lang="en-US" sz="2600" dirty="0">
                <a:solidFill>
                  <a:srgbClr val="FFFF00"/>
                </a:solidFill>
              </a:rPr>
              <a:t>How do forests affect climate?</a:t>
            </a:r>
          </a:p>
          <a:p>
            <a:pPr>
              <a:lnSpc>
                <a:spcPct val="110000"/>
              </a:lnSpc>
              <a:spcBef>
                <a:spcPts val="300"/>
              </a:spcBef>
              <a:spcAft>
                <a:spcPts val="300"/>
              </a:spcAft>
              <a:buFont typeface="Wingdings" charset="2"/>
              <a:buChar char="§"/>
            </a:pPr>
            <a:r>
              <a:rPr lang="en-US" sz="2600" dirty="0">
                <a:solidFill>
                  <a:schemeClr val="bg1"/>
                </a:solidFill>
              </a:rPr>
              <a:t>What controls forest cover?</a:t>
            </a:r>
          </a:p>
          <a:p>
            <a:pPr>
              <a:lnSpc>
                <a:spcPct val="110000"/>
              </a:lnSpc>
              <a:spcBef>
                <a:spcPts val="300"/>
              </a:spcBef>
              <a:spcAft>
                <a:spcPts val="300"/>
              </a:spcAft>
              <a:buFont typeface="Wingdings" charset="2"/>
              <a:buChar char="§"/>
            </a:pPr>
            <a:r>
              <a:rPr lang="en-US" sz="2600" dirty="0">
                <a:solidFill>
                  <a:schemeClr val="bg1"/>
                </a:solidFill>
              </a:rPr>
              <a:t>How has forest cover changed?</a:t>
            </a:r>
          </a:p>
          <a:p>
            <a:pPr marL="457200" lvl="1" indent="0">
              <a:lnSpc>
                <a:spcPct val="110000"/>
              </a:lnSpc>
              <a:spcBef>
                <a:spcPts val="300"/>
              </a:spcBef>
              <a:spcAft>
                <a:spcPts val="300"/>
              </a:spcAft>
              <a:buNone/>
            </a:pPr>
            <a:endParaRPr lang="en-US" sz="26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p:txBody>
      </p:sp>
      <p:sp>
        <p:nvSpPr>
          <p:cNvPr id="5" name="TextBox 4"/>
          <p:cNvSpPr txBox="1"/>
          <p:nvPr/>
        </p:nvSpPr>
        <p:spPr>
          <a:xfrm>
            <a:off x="2635506" y="5284535"/>
            <a:ext cx="6649836" cy="954107"/>
          </a:xfrm>
          <a:prstGeom prst="rect">
            <a:avLst/>
          </a:prstGeom>
          <a:solidFill>
            <a:schemeClr val="tx1">
              <a:lumMod val="75000"/>
              <a:lumOff val="25000"/>
              <a:alpha val="53000"/>
            </a:schemeClr>
          </a:solidFill>
        </p:spPr>
        <p:txBody>
          <a:bodyPr wrap="square" rtlCol="0">
            <a:spAutoFit/>
          </a:bodyPr>
          <a:lstStyle/>
          <a:p>
            <a:r>
              <a:rPr lang="en-US" sz="2800" dirty="0">
                <a:solidFill>
                  <a:schemeClr val="bg1"/>
                </a:solidFill>
              </a:rPr>
              <a:t>Cropland and pasture (light color) reflect sunlight energy</a:t>
            </a:r>
          </a:p>
        </p:txBody>
      </p:sp>
      <p:cxnSp>
        <p:nvCxnSpPr>
          <p:cNvPr id="16" name="Straight Arrow Connector 15"/>
          <p:cNvCxnSpPr/>
          <p:nvPr/>
        </p:nvCxnSpPr>
        <p:spPr>
          <a:xfrm flipH="1" flipV="1">
            <a:off x="4389975" y="3343513"/>
            <a:ext cx="650806" cy="1706100"/>
          </a:xfrm>
          <a:prstGeom prst="straightConnector1">
            <a:avLst/>
          </a:prstGeom>
          <a:ln w="1524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767666" y="3593190"/>
            <a:ext cx="1077607" cy="1517302"/>
          </a:xfrm>
          <a:prstGeom prst="straightConnector1">
            <a:avLst/>
          </a:prstGeom>
          <a:ln w="508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977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Megan\Pictures\sri_lanka\rice_harve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297045"/>
            <a:ext cx="9144000" cy="597497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noFill/>
        </p:spPr>
        <p:txBody>
          <a:bodyPr>
            <a:normAutofit/>
          </a:bodyPr>
          <a:lstStyle/>
          <a:p>
            <a:r>
              <a:rPr lang="en-US" dirty="0"/>
              <a:t>Albedo</a:t>
            </a:r>
          </a:p>
        </p:txBody>
      </p:sp>
      <p:grpSp>
        <p:nvGrpSpPr>
          <p:cNvPr id="15" name="Group 14"/>
          <p:cNvGrpSpPr/>
          <p:nvPr/>
        </p:nvGrpSpPr>
        <p:grpSpPr>
          <a:xfrm>
            <a:off x="1871939" y="1583209"/>
            <a:ext cx="2434530" cy="1666428"/>
            <a:chOff x="1303867" y="4057038"/>
            <a:chExt cx="2434530" cy="1666428"/>
          </a:xfrm>
        </p:grpSpPr>
        <p:pic>
          <p:nvPicPr>
            <p:cNvPr id="11" name="Picture 10" descr="artic sea ice, land, ocean albedo.png"/>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303867" y="4064802"/>
              <a:ext cx="2434530" cy="1658664"/>
            </a:xfrm>
            <a:prstGeom prst="rect">
              <a:avLst/>
            </a:prstGeom>
          </p:spPr>
        </p:pic>
        <p:cxnSp>
          <p:nvCxnSpPr>
            <p:cNvPr id="12" name="Straight Arrow Connector 11"/>
            <p:cNvCxnSpPr/>
            <p:nvPr/>
          </p:nvCxnSpPr>
          <p:spPr>
            <a:xfrm>
              <a:off x="1621458" y="4057038"/>
              <a:ext cx="0" cy="644784"/>
            </a:xfrm>
            <a:prstGeom prst="straightConnector1">
              <a:avLst/>
            </a:prstGeom>
            <a:ln w="762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761386" y="4057038"/>
              <a:ext cx="0" cy="624062"/>
            </a:xfrm>
            <a:prstGeom prst="straightConnector1">
              <a:avLst/>
            </a:prstGeom>
            <a:ln w="254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sp>
        <p:nvSpPr>
          <p:cNvPr id="17" name="Content Placeholder 2"/>
          <p:cNvSpPr txBox="1">
            <a:spLocks/>
          </p:cNvSpPr>
          <p:nvPr/>
        </p:nvSpPr>
        <p:spPr>
          <a:xfrm>
            <a:off x="4483463" y="1583210"/>
            <a:ext cx="5854350" cy="1639175"/>
          </a:xfrm>
          <a:prstGeom prst="rect">
            <a:avLst/>
          </a:prstGeom>
          <a:solidFill>
            <a:schemeClr val="tx1">
              <a:lumMod val="85000"/>
              <a:lumOff val="15000"/>
              <a:alpha val="53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300"/>
              </a:spcBef>
              <a:spcAft>
                <a:spcPts val="300"/>
              </a:spcAft>
              <a:buFont typeface="Wingdings" charset="2"/>
              <a:buChar char="§"/>
            </a:pPr>
            <a:r>
              <a:rPr lang="en-US" sz="2600" dirty="0">
                <a:solidFill>
                  <a:srgbClr val="FFFF00"/>
                </a:solidFill>
              </a:rPr>
              <a:t>How do forests affect climate?</a:t>
            </a:r>
          </a:p>
          <a:p>
            <a:pPr>
              <a:lnSpc>
                <a:spcPct val="110000"/>
              </a:lnSpc>
              <a:spcBef>
                <a:spcPts val="300"/>
              </a:spcBef>
              <a:spcAft>
                <a:spcPts val="300"/>
              </a:spcAft>
              <a:buFont typeface="Wingdings" charset="2"/>
              <a:buChar char="§"/>
            </a:pPr>
            <a:r>
              <a:rPr lang="en-US" sz="2600" dirty="0">
                <a:solidFill>
                  <a:schemeClr val="bg1"/>
                </a:solidFill>
              </a:rPr>
              <a:t>What controls forest cover?</a:t>
            </a:r>
          </a:p>
          <a:p>
            <a:pPr>
              <a:lnSpc>
                <a:spcPct val="110000"/>
              </a:lnSpc>
              <a:spcBef>
                <a:spcPts val="300"/>
              </a:spcBef>
              <a:spcAft>
                <a:spcPts val="300"/>
              </a:spcAft>
              <a:buFont typeface="Wingdings" charset="2"/>
              <a:buChar char="§"/>
            </a:pPr>
            <a:r>
              <a:rPr lang="en-US" sz="2600" dirty="0">
                <a:solidFill>
                  <a:schemeClr val="bg1"/>
                </a:solidFill>
              </a:rPr>
              <a:t>How has forest cover changed?</a:t>
            </a:r>
          </a:p>
          <a:p>
            <a:pPr marL="457200" lvl="1" indent="0">
              <a:lnSpc>
                <a:spcPct val="110000"/>
              </a:lnSpc>
              <a:spcBef>
                <a:spcPts val="300"/>
              </a:spcBef>
              <a:spcAft>
                <a:spcPts val="300"/>
              </a:spcAft>
              <a:buNone/>
            </a:pPr>
            <a:endParaRPr lang="en-US" sz="26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p:txBody>
      </p:sp>
      <p:sp>
        <p:nvSpPr>
          <p:cNvPr id="5" name="TextBox 4"/>
          <p:cNvSpPr txBox="1"/>
          <p:nvPr/>
        </p:nvSpPr>
        <p:spPr>
          <a:xfrm>
            <a:off x="2635506" y="5284534"/>
            <a:ext cx="6649836" cy="523220"/>
          </a:xfrm>
          <a:prstGeom prst="rect">
            <a:avLst/>
          </a:prstGeom>
          <a:solidFill>
            <a:schemeClr val="tx1">
              <a:lumMod val="75000"/>
              <a:lumOff val="25000"/>
              <a:alpha val="53000"/>
            </a:schemeClr>
          </a:solidFill>
        </p:spPr>
        <p:txBody>
          <a:bodyPr wrap="square" rtlCol="0">
            <a:spAutoFit/>
          </a:bodyPr>
          <a:lstStyle/>
          <a:p>
            <a:r>
              <a:rPr lang="en-US" sz="2800" dirty="0">
                <a:solidFill>
                  <a:schemeClr val="bg1"/>
                </a:solidFill>
              </a:rPr>
              <a:t>Deforestation increases albedo</a:t>
            </a:r>
          </a:p>
        </p:txBody>
      </p:sp>
      <p:cxnSp>
        <p:nvCxnSpPr>
          <p:cNvPr id="16" name="Straight Arrow Connector 15"/>
          <p:cNvCxnSpPr/>
          <p:nvPr/>
        </p:nvCxnSpPr>
        <p:spPr>
          <a:xfrm flipH="1" flipV="1">
            <a:off x="4306469" y="3343513"/>
            <a:ext cx="650806" cy="1706100"/>
          </a:xfrm>
          <a:prstGeom prst="straightConnector1">
            <a:avLst/>
          </a:prstGeom>
          <a:ln w="1524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666388" y="3532311"/>
            <a:ext cx="1077607" cy="1517302"/>
          </a:xfrm>
          <a:prstGeom prst="straightConnector1">
            <a:avLst/>
          </a:prstGeom>
          <a:ln w="508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6519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04-01JPG.JPG                                                   000055E5Macintosh HD                   ABA78158:"/>
          <p:cNvPicPr>
            <a:picLocks noChangeArrowheads="1"/>
          </p:cNvPicPr>
          <p:nvPr/>
        </p:nvPicPr>
        <p:blipFill rotWithShape="1">
          <a:blip r:embed="rId3" cstate="email">
            <a:lum bright="-12000"/>
            <a:extLst>
              <a:ext uri="{28A0092B-C50C-407E-A947-70E740481C1C}">
                <a14:useLocalDpi xmlns:a14="http://schemas.microsoft.com/office/drawing/2010/main" val="0"/>
              </a:ext>
            </a:extLst>
          </a:blip>
          <a:srcRect l="4124" r="6618"/>
          <a:stretch/>
        </p:blipFill>
        <p:spPr bwMode="auto">
          <a:xfrm>
            <a:off x="1524000" y="1098014"/>
            <a:ext cx="9144000" cy="575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txBox="1">
            <a:spLocks/>
          </p:cNvSpPr>
          <p:nvPr/>
        </p:nvSpPr>
        <p:spPr>
          <a:xfrm>
            <a:off x="4465711" y="1487226"/>
            <a:ext cx="6101358" cy="4897271"/>
          </a:xfrm>
          <a:prstGeom prst="rect">
            <a:avLst/>
          </a:prstGeom>
          <a:solidFill>
            <a:schemeClr val="tx1">
              <a:lumMod val="85000"/>
              <a:lumOff val="15000"/>
              <a:alpha val="53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300"/>
              </a:spcBef>
              <a:spcAft>
                <a:spcPts val="300"/>
              </a:spcAft>
              <a:buFont typeface="Wingdings" charset="2"/>
              <a:buChar char="§"/>
            </a:pPr>
            <a:r>
              <a:rPr lang="en-US" sz="2800" dirty="0">
                <a:solidFill>
                  <a:srgbClr val="FFFF00"/>
                </a:solidFill>
              </a:rPr>
              <a:t>How do forests affect climate?</a:t>
            </a:r>
          </a:p>
          <a:p>
            <a:pPr>
              <a:lnSpc>
                <a:spcPct val="110000"/>
              </a:lnSpc>
              <a:spcBef>
                <a:spcPts val="300"/>
              </a:spcBef>
              <a:spcAft>
                <a:spcPts val="300"/>
              </a:spcAft>
              <a:buFont typeface="Wingdings" charset="2"/>
              <a:buChar char="§"/>
            </a:pPr>
            <a:r>
              <a:rPr lang="en-US" sz="2800" dirty="0">
                <a:solidFill>
                  <a:schemeClr val="bg1"/>
                </a:solidFill>
              </a:rPr>
              <a:t>What controls forest cover?</a:t>
            </a:r>
          </a:p>
          <a:p>
            <a:pPr>
              <a:lnSpc>
                <a:spcPct val="110000"/>
              </a:lnSpc>
              <a:spcBef>
                <a:spcPts val="300"/>
              </a:spcBef>
              <a:spcAft>
                <a:spcPts val="300"/>
              </a:spcAft>
              <a:buFont typeface="Wingdings" charset="2"/>
              <a:buChar char="§"/>
            </a:pPr>
            <a:r>
              <a:rPr lang="en-US" sz="2800" dirty="0">
                <a:solidFill>
                  <a:schemeClr val="bg1"/>
                </a:solidFill>
              </a:rPr>
              <a:t>How has forest cover changed?</a:t>
            </a: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r>
              <a:rPr lang="en-US" sz="2600" b="1" dirty="0">
                <a:solidFill>
                  <a:schemeClr val="bg1"/>
                </a:solidFill>
              </a:rPr>
              <a:t>2. Forests have a low albedo</a:t>
            </a:r>
          </a:p>
          <a:p>
            <a:pPr>
              <a:lnSpc>
                <a:spcPct val="110000"/>
              </a:lnSpc>
              <a:spcBef>
                <a:spcPts val="300"/>
              </a:spcBef>
              <a:spcAft>
                <a:spcPts val="300"/>
              </a:spcAft>
              <a:buFont typeface="Wingdings" charset="2"/>
              <a:buChar char="§"/>
            </a:pPr>
            <a:r>
              <a:rPr lang="en-US" sz="2200" dirty="0">
                <a:solidFill>
                  <a:schemeClr val="bg1"/>
                </a:solidFill>
              </a:rPr>
              <a:t>This is a warming effect</a:t>
            </a:r>
          </a:p>
          <a:p>
            <a:pPr>
              <a:lnSpc>
                <a:spcPct val="110000"/>
              </a:lnSpc>
              <a:spcBef>
                <a:spcPts val="300"/>
              </a:spcBef>
              <a:spcAft>
                <a:spcPts val="300"/>
              </a:spcAft>
              <a:buFont typeface="Wingdings" charset="2"/>
              <a:buChar char="§"/>
            </a:pPr>
            <a:r>
              <a:rPr lang="en-US" sz="2200" dirty="0">
                <a:solidFill>
                  <a:schemeClr val="bg1"/>
                </a:solidFill>
              </a:rPr>
              <a:t>Land use change in forests increases albedo (produces a cooling effect)</a:t>
            </a: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p:txBody>
      </p:sp>
      <p:grpSp>
        <p:nvGrpSpPr>
          <p:cNvPr id="8" name="Group 7"/>
          <p:cNvGrpSpPr/>
          <p:nvPr/>
        </p:nvGrpSpPr>
        <p:grpSpPr>
          <a:xfrm>
            <a:off x="1636281" y="1519786"/>
            <a:ext cx="2639509" cy="1514539"/>
            <a:chOff x="1896533" y="1964266"/>
            <a:chExt cx="1678178" cy="745165"/>
          </a:xfrm>
        </p:grpSpPr>
        <p:pic>
          <p:nvPicPr>
            <p:cNvPr id="9" name="Picture 8" descr="img018.jpg"/>
            <p:cNvPicPr>
              <a:picLocks noChangeAspect="1"/>
            </p:cNvPicPr>
            <p:nvPr/>
          </p:nvPicPr>
          <p:blipFill rotWithShape="1">
            <a:blip r:embed="rId4" cstate="email">
              <a:extLst>
                <a:ext uri="{28A0092B-C50C-407E-A947-70E740481C1C}">
                  <a14:useLocalDpi xmlns:a14="http://schemas.microsoft.com/office/drawing/2010/main" val="0"/>
                </a:ext>
              </a:extLst>
            </a:blip>
            <a:srcRect l="40552" t="45432" b="7893"/>
            <a:stretch/>
          </p:blipFill>
          <p:spPr>
            <a:xfrm>
              <a:off x="1896533" y="1964266"/>
              <a:ext cx="1678178" cy="745165"/>
            </a:xfrm>
            <a:prstGeom prst="rect">
              <a:avLst/>
            </a:prstGeom>
          </p:spPr>
        </p:pic>
        <p:sp>
          <p:nvSpPr>
            <p:cNvPr id="10" name="Rectangle 9"/>
            <p:cNvSpPr/>
            <p:nvPr/>
          </p:nvSpPr>
          <p:spPr>
            <a:xfrm>
              <a:off x="2154919" y="2176178"/>
              <a:ext cx="413290" cy="166571"/>
            </a:xfrm>
            <a:prstGeom prst="rect">
              <a:avLst/>
            </a:prstGeom>
            <a:solidFill>
              <a:schemeClr val="bg1"/>
            </a:solidFill>
          </p:spPr>
          <p:txBody>
            <a:bodyPr wrap="square">
              <a:spAutoFit/>
            </a:bodyPr>
            <a:lstStyle/>
            <a:p>
              <a:pPr algn="r"/>
              <a:r>
                <a:rPr lang="en-US" sz="1600" dirty="0"/>
                <a:t>CO</a:t>
              </a:r>
              <a:r>
                <a:rPr lang="en-US" sz="1600" baseline="-25000" dirty="0"/>
                <a:t>2</a:t>
              </a:r>
            </a:p>
          </p:txBody>
        </p:sp>
      </p:grpSp>
      <p:sp>
        <p:nvSpPr>
          <p:cNvPr id="11" name="TextBox 10"/>
          <p:cNvSpPr txBox="1"/>
          <p:nvPr/>
        </p:nvSpPr>
        <p:spPr>
          <a:xfrm>
            <a:off x="1636280" y="2949151"/>
            <a:ext cx="3115733" cy="707886"/>
          </a:xfrm>
          <a:prstGeom prst="rect">
            <a:avLst/>
          </a:prstGeom>
          <a:noFill/>
        </p:spPr>
        <p:txBody>
          <a:bodyPr wrap="square" rtlCol="0">
            <a:spAutoFit/>
          </a:bodyPr>
          <a:lstStyle/>
          <a:p>
            <a:r>
              <a:rPr lang="en-US" sz="2000" dirty="0">
                <a:solidFill>
                  <a:schemeClr val="bg1"/>
                </a:solidFill>
              </a:rPr>
              <a:t>Forests and the </a:t>
            </a:r>
          </a:p>
          <a:p>
            <a:r>
              <a:rPr lang="en-US" sz="2000" dirty="0">
                <a:solidFill>
                  <a:schemeClr val="bg1"/>
                </a:solidFill>
              </a:rPr>
              <a:t>carbon cycle</a:t>
            </a:r>
          </a:p>
        </p:txBody>
      </p:sp>
      <p:pic>
        <p:nvPicPr>
          <p:cNvPr id="12" name="Picture 11" descr="artic sea ice, land, ocean albedo.png"/>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36280" y="3780148"/>
            <a:ext cx="2639509" cy="1658664"/>
          </a:xfrm>
          <a:prstGeom prst="rect">
            <a:avLst/>
          </a:prstGeom>
        </p:spPr>
      </p:pic>
      <p:sp>
        <p:nvSpPr>
          <p:cNvPr id="13" name="TextBox 12"/>
          <p:cNvSpPr txBox="1"/>
          <p:nvPr/>
        </p:nvSpPr>
        <p:spPr>
          <a:xfrm>
            <a:off x="1636281" y="5386495"/>
            <a:ext cx="1517133" cy="400110"/>
          </a:xfrm>
          <a:prstGeom prst="rect">
            <a:avLst/>
          </a:prstGeom>
          <a:noFill/>
        </p:spPr>
        <p:txBody>
          <a:bodyPr wrap="square" rtlCol="0">
            <a:spAutoFit/>
          </a:bodyPr>
          <a:lstStyle/>
          <a:p>
            <a:r>
              <a:rPr lang="en-US" sz="2000" dirty="0">
                <a:solidFill>
                  <a:schemeClr val="bg1"/>
                </a:solidFill>
              </a:rPr>
              <a:t>Albedo</a:t>
            </a:r>
          </a:p>
        </p:txBody>
      </p:sp>
      <p:sp>
        <p:nvSpPr>
          <p:cNvPr id="3" name="Title 2"/>
          <p:cNvSpPr>
            <a:spLocks noGrp="1"/>
          </p:cNvSpPr>
          <p:nvPr>
            <p:ph type="title"/>
          </p:nvPr>
        </p:nvSpPr>
        <p:spPr/>
        <p:txBody>
          <a:bodyPr>
            <a:normAutofit/>
          </a:bodyPr>
          <a:lstStyle/>
          <a:p>
            <a:r>
              <a:rPr lang="en-US" dirty="0"/>
              <a:t>Forests Impact the Global Carbon Cycle</a:t>
            </a:r>
          </a:p>
        </p:txBody>
      </p:sp>
    </p:spTree>
    <p:extLst>
      <p:ext uri="{BB962C8B-B14F-4D97-AF65-F5344CB8AC3E}">
        <p14:creationId xmlns:p14="http://schemas.microsoft.com/office/powerpoint/2010/main" val="2592664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04-01JPG.JPG                                                   000055E5Macintosh HD                   ABA78158:"/>
          <p:cNvPicPr>
            <a:picLocks noChangeArrowheads="1"/>
          </p:cNvPicPr>
          <p:nvPr/>
        </p:nvPicPr>
        <p:blipFill rotWithShape="1">
          <a:blip r:embed="rId3" cstate="email">
            <a:lum bright="-12000"/>
            <a:extLst>
              <a:ext uri="{28A0092B-C50C-407E-A947-70E740481C1C}">
                <a14:useLocalDpi xmlns:a14="http://schemas.microsoft.com/office/drawing/2010/main" val="0"/>
              </a:ext>
            </a:extLst>
          </a:blip>
          <a:srcRect l="4124" r="6618"/>
          <a:stretch/>
        </p:blipFill>
        <p:spPr bwMode="auto">
          <a:xfrm>
            <a:off x="1524000" y="1098014"/>
            <a:ext cx="9144000" cy="575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Content Placeholder 2"/>
          <p:cNvSpPr txBox="1">
            <a:spLocks/>
          </p:cNvSpPr>
          <p:nvPr/>
        </p:nvSpPr>
        <p:spPr>
          <a:xfrm>
            <a:off x="4465711" y="1487226"/>
            <a:ext cx="6101358" cy="4897271"/>
          </a:xfrm>
          <a:prstGeom prst="rect">
            <a:avLst/>
          </a:prstGeom>
          <a:solidFill>
            <a:schemeClr val="tx1">
              <a:lumMod val="85000"/>
              <a:lumOff val="15000"/>
              <a:alpha val="53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300"/>
              </a:spcBef>
              <a:spcAft>
                <a:spcPts val="300"/>
              </a:spcAft>
              <a:buFont typeface="Wingdings" charset="2"/>
              <a:buChar char="§"/>
            </a:pPr>
            <a:r>
              <a:rPr lang="en-US" sz="2800" dirty="0">
                <a:solidFill>
                  <a:srgbClr val="FFFF00"/>
                </a:solidFill>
              </a:rPr>
              <a:t>How do forests affect climate?</a:t>
            </a:r>
          </a:p>
          <a:p>
            <a:pPr>
              <a:lnSpc>
                <a:spcPct val="110000"/>
              </a:lnSpc>
              <a:spcBef>
                <a:spcPts val="300"/>
              </a:spcBef>
              <a:spcAft>
                <a:spcPts val="300"/>
              </a:spcAft>
              <a:buFont typeface="Wingdings" charset="2"/>
              <a:buChar char="§"/>
            </a:pPr>
            <a:r>
              <a:rPr lang="en-US" sz="2800" dirty="0">
                <a:solidFill>
                  <a:schemeClr val="bg1"/>
                </a:solidFill>
              </a:rPr>
              <a:t>What controls forest cover?</a:t>
            </a:r>
          </a:p>
          <a:p>
            <a:pPr>
              <a:lnSpc>
                <a:spcPct val="110000"/>
              </a:lnSpc>
              <a:spcBef>
                <a:spcPts val="300"/>
              </a:spcBef>
              <a:spcAft>
                <a:spcPts val="300"/>
              </a:spcAft>
              <a:buFont typeface="Wingdings" charset="2"/>
              <a:buChar char="§"/>
            </a:pPr>
            <a:r>
              <a:rPr lang="en-US" sz="2800" dirty="0">
                <a:solidFill>
                  <a:schemeClr val="bg1"/>
                </a:solidFill>
              </a:rPr>
              <a:t>How has forest cover changed?</a:t>
            </a: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600" dirty="0">
              <a:solidFill>
                <a:schemeClr val="bg1"/>
              </a:solidFill>
            </a:endParaRPr>
          </a:p>
          <a:p>
            <a:pPr marL="0" indent="0">
              <a:lnSpc>
                <a:spcPct val="110000"/>
              </a:lnSpc>
              <a:spcBef>
                <a:spcPts val="300"/>
              </a:spcBef>
              <a:spcAft>
                <a:spcPts val="300"/>
              </a:spcAft>
              <a:buNone/>
            </a:pPr>
            <a:endParaRPr lang="en-US" sz="2600" dirty="0">
              <a:solidFill>
                <a:schemeClr val="bg1"/>
              </a:solidFill>
            </a:endParaRPr>
          </a:p>
          <a:p>
            <a:pPr marL="0" indent="0">
              <a:lnSpc>
                <a:spcPct val="110000"/>
              </a:lnSpc>
              <a:spcBef>
                <a:spcPts val="300"/>
              </a:spcBef>
              <a:spcAft>
                <a:spcPts val="300"/>
              </a:spcAft>
              <a:buNone/>
            </a:pPr>
            <a:endParaRPr lang="en-US" sz="2600" dirty="0">
              <a:solidFill>
                <a:schemeClr val="bg1"/>
              </a:solidFill>
            </a:endParaRPr>
          </a:p>
          <a:p>
            <a:pPr marL="0" indent="0">
              <a:lnSpc>
                <a:spcPct val="110000"/>
              </a:lnSpc>
              <a:spcBef>
                <a:spcPts val="300"/>
              </a:spcBef>
              <a:spcAft>
                <a:spcPts val="300"/>
              </a:spcAft>
              <a:buNone/>
            </a:pPr>
            <a:r>
              <a:rPr lang="en-US" sz="2600" dirty="0">
                <a:solidFill>
                  <a:schemeClr val="bg1"/>
                </a:solidFill>
              </a:rPr>
              <a:t>Q: How does forest cover effect evapotranspiration?</a:t>
            </a: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p:txBody>
      </p:sp>
      <p:grpSp>
        <p:nvGrpSpPr>
          <p:cNvPr id="8" name="Group 7"/>
          <p:cNvGrpSpPr/>
          <p:nvPr/>
        </p:nvGrpSpPr>
        <p:grpSpPr>
          <a:xfrm>
            <a:off x="1636281" y="1096402"/>
            <a:ext cx="2639509" cy="1514539"/>
            <a:chOff x="1896533" y="1964266"/>
            <a:chExt cx="1678178" cy="745165"/>
          </a:xfrm>
        </p:grpSpPr>
        <p:pic>
          <p:nvPicPr>
            <p:cNvPr id="9" name="Picture 8" descr="img018.jpg"/>
            <p:cNvPicPr>
              <a:picLocks noChangeAspect="1"/>
            </p:cNvPicPr>
            <p:nvPr/>
          </p:nvPicPr>
          <p:blipFill rotWithShape="1">
            <a:blip r:embed="rId4" cstate="email">
              <a:extLst>
                <a:ext uri="{28A0092B-C50C-407E-A947-70E740481C1C}">
                  <a14:useLocalDpi xmlns:a14="http://schemas.microsoft.com/office/drawing/2010/main" val="0"/>
                </a:ext>
              </a:extLst>
            </a:blip>
            <a:srcRect l="40552" t="45432" b="7893"/>
            <a:stretch/>
          </p:blipFill>
          <p:spPr>
            <a:xfrm>
              <a:off x="1896533" y="1964266"/>
              <a:ext cx="1678178" cy="745165"/>
            </a:xfrm>
            <a:prstGeom prst="rect">
              <a:avLst/>
            </a:prstGeom>
          </p:spPr>
        </p:pic>
        <p:sp>
          <p:nvSpPr>
            <p:cNvPr id="10" name="Rectangle 9"/>
            <p:cNvSpPr/>
            <p:nvPr/>
          </p:nvSpPr>
          <p:spPr>
            <a:xfrm>
              <a:off x="2154919" y="2176178"/>
              <a:ext cx="413290" cy="166571"/>
            </a:xfrm>
            <a:prstGeom prst="rect">
              <a:avLst/>
            </a:prstGeom>
            <a:solidFill>
              <a:schemeClr val="bg1"/>
            </a:solidFill>
          </p:spPr>
          <p:txBody>
            <a:bodyPr wrap="square">
              <a:spAutoFit/>
            </a:bodyPr>
            <a:lstStyle/>
            <a:p>
              <a:pPr algn="r"/>
              <a:r>
                <a:rPr lang="en-US" sz="1600" dirty="0"/>
                <a:t>CO</a:t>
              </a:r>
              <a:r>
                <a:rPr lang="en-US" sz="1600" baseline="-25000" dirty="0"/>
                <a:t>2</a:t>
              </a:r>
            </a:p>
          </p:txBody>
        </p:sp>
      </p:grpSp>
      <p:pic>
        <p:nvPicPr>
          <p:cNvPr id="12" name="Picture 11" descr="artic sea ice, land, ocean albedo.png"/>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36280" y="2911668"/>
            <a:ext cx="2639509" cy="1658664"/>
          </a:xfrm>
          <a:prstGeom prst="rect">
            <a:avLst/>
          </a:prstGeom>
        </p:spPr>
      </p:pic>
      <p:pic>
        <p:nvPicPr>
          <p:cNvPr id="14" name="Picture 13" descr="evapotranspiration image.png"/>
          <p:cNvPicPr>
            <a:picLocks noChangeAspect="1"/>
          </p:cNvPicPr>
          <p:nvPr/>
        </p:nvPicPr>
        <p:blipFill rotWithShape="1">
          <a:blip r:embed="rId7" cstate="email">
            <a:extLst>
              <a:ext uri="{28A0092B-C50C-407E-A947-70E740481C1C}">
                <a14:useLocalDpi xmlns:a14="http://schemas.microsoft.com/office/drawing/2010/main" val="0"/>
              </a:ext>
            </a:extLst>
          </a:blip>
          <a:srcRect t="14872" b="34383"/>
          <a:stretch/>
        </p:blipFill>
        <p:spPr>
          <a:xfrm>
            <a:off x="1637557" y="4983435"/>
            <a:ext cx="2638232" cy="1728210"/>
          </a:xfrm>
          <a:prstGeom prst="rect">
            <a:avLst/>
          </a:prstGeom>
        </p:spPr>
      </p:pic>
      <p:sp>
        <p:nvSpPr>
          <p:cNvPr id="3" name="Title 2"/>
          <p:cNvSpPr>
            <a:spLocks noGrp="1"/>
          </p:cNvSpPr>
          <p:nvPr>
            <p:ph type="title"/>
          </p:nvPr>
        </p:nvSpPr>
        <p:spPr/>
        <p:txBody>
          <a:bodyPr>
            <a:normAutofit/>
          </a:bodyPr>
          <a:lstStyle/>
          <a:p>
            <a:r>
              <a:rPr lang="en-US" dirty="0"/>
              <a:t>Forests Impact the Global Carbon Cycle</a:t>
            </a:r>
          </a:p>
        </p:txBody>
      </p:sp>
      <p:sp>
        <p:nvSpPr>
          <p:cNvPr id="16" name="TextBox 15"/>
          <p:cNvSpPr txBox="1"/>
          <p:nvPr/>
        </p:nvSpPr>
        <p:spPr>
          <a:xfrm>
            <a:off x="4275789" y="6311535"/>
            <a:ext cx="2567172" cy="400110"/>
          </a:xfrm>
          <a:prstGeom prst="rect">
            <a:avLst/>
          </a:prstGeom>
          <a:noFill/>
        </p:spPr>
        <p:txBody>
          <a:bodyPr wrap="square" rtlCol="0">
            <a:spAutoFit/>
          </a:bodyPr>
          <a:lstStyle/>
          <a:p>
            <a:r>
              <a:rPr lang="en-US" sz="2000" dirty="0">
                <a:solidFill>
                  <a:schemeClr val="bg1">
                    <a:lumMod val="50000"/>
                    <a:lumOff val="50000"/>
                  </a:schemeClr>
                </a:solidFill>
              </a:rPr>
              <a:t>Evapotranspiration</a:t>
            </a:r>
            <a:endParaRPr lang="en-US" sz="2000" dirty="0">
              <a:solidFill>
                <a:schemeClr val="bg1"/>
              </a:solidFill>
            </a:endParaRPr>
          </a:p>
        </p:txBody>
      </p:sp>
    </p:spTree>
    <p:extLst>
      <p:ext uri="{BB962C8B-B14F-4D97-AF65-F5344CB8AC3E}">
        <p14:creationId xmlns:p14="http://schemas.microsoft.com/office/powerpoint/2010/main" val="3179275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Evapotranspiration</a:t>
            </a:r>
          </a:p>
        </p:txBody>
      </p:sp>
      <p:sp>
        <p:nvSpPr>
          <p:cNvPr id="3" name="Content Placeholder 2"/>
          <p:cNvSpPr>
            <a:spLocks noGrp="1"/>
          </p:cNvSpPr>
          <p:nvPr>
            <p:ph idx="4294967295"/>
          </p:nvPr>
        </p:nvSpPr>
        <p:spPr>
          <a:xfrm>
            <a:off x="8751888" y="1600200"/>
            <a:ext cx="3440112" cy="4525963"/>
          </a:xfrm>
        </p:spPr>
        <p:txBody>
          <a:bodyPr>
            <a:normAutofit/>
          </a:bodyPr>
          <a:lstStyle/>
          <a:p>
            <a:r>
              <a:rPr lang="en-US" sz="2400" dirty="0"/>
              <a:t>Water moves from moist to dry conditions (from soil to atmosphere)</a:t>
            </a:r>
          </a:p>
          <a:p>
            <a:r>
              <a:rPr lang="en-US" sz="2400" dirty="0"/>
              <a:t>Evaporation from bare surface </a:t>
            </a:r>
          </a:p>
          <a:p>
            <a:r>
              <a:rPr lang="en-US" sz="2400" dirty="0">
                <a:solidFill>
                  <a:srgbClr val="000000"/>
                </a:solidFill>
              </a:rPr>
              <a:t>Transpiration through plants</a:t>
            </a:r>
          </a:p>
        </p:txBody>
      </p:sp>
      <p:pic>
        <p:nvPicPr>
          <p:cNvPr id="11" name="Picture 10" descr="evapotranspiration image.png"/>
          <p:cNvPicPr>
            <a:picLocks noChangeAspect="1"/>
          </p:cNvPicPr>
          <p:nvPr/>
        </p:nvPicPr>
        <p:blipFill rotWithShape="1">
          <a:blip r:embed="rId3">
            <a:extLst>
              <a:ext uri="{28A0092B-C50C-407E-A947-70E740481C1C}">
                <a14:useLocalDpi xmlns:a14="http://schemas.microsoft.com/office/drawing/2010/main" val="0"/>
              </a:ext>
            </a:extLst>
          </a:blip>
          <a:srcRect t="14872" b="34383"/>
          <a:stretch/>
        </p:blipFill>
        <p:spPr>
          <a:xfrm>
            <a:off x="1792561" y="1417639"/>
            <a:ext cx="4977506" cy="3784881"/>
          </a:xfrm>
          <a:prstGeom prst="rect">
            <a:avLst/>
          </a:prstGeom>
        </p:spPr>
      </p:pic>
      <p:sp>
        <p:nvSpPr>
          <p:cNvPr id="4" name="Oval 3"/>
          <p:cNvSpPr/>
          <p:nvPr/>
        </p:nvSpPr>
        <p:spPr>
          <a:xfrm>
            <a:off x="4250267" y="2692403"/>
            <a:ext cx="2827866" cy="2065867"/>
          </a:xfrm>
          <a:prstGeom prst="ellipse">
            <a:avLst/>
          </a:prstGeom>
          <a:noFill/>
          <a:ln w="38100" cmpd="sng">
            <a:solidFill>
              <a:srgbClr val="1DE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387600" y="1417639"/>
            <a:ext cx="2827866" cy="2065867"/>
          </a:xfrm>
          <a:prstGeom prst="ellipse">
            <a:avLst/>
          </a:prstGeom>
          <a:noFill/>
          <a:ln w="38100" cmpd="sng">
            <a:solidFill>
              <a:srgbClr val="1DE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16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a:bodyPr>
          <a:lstStyle/>
          <a:p>
            <a:pPr marL="0" indent="0">
              <a:spcAft>
                <a:spcPts val="600"/>
              </a:spcAft>
              <a:buNone/>
            </a:pPr>
            <a:r>
              <a:rPr lang="en-US" i="1" dirty="0"/>
              <a:t>At the end of this session, students will be able to:</a:t>
            </a:r>
          </a:p>
          <a:p>
            <a:pPr lvl="0"/>
            <a:r>
              <a:rPr lang="en-US" dirty="0"/>
              <a:t>Identify the major ways that forests affect climate</a:t>
            </a:r>
          </a:p>
          <a:p>
            <a:pPr lvl="0"/>
            <a:r>
              <a:rPr lang="en-US" dirty="0"/>
              <a:t>Describe drivers of variation in forest cover and forest cover change</a:t>
            </a:r>
          </a:p>
          <a:p>
            <a:r>
              <a:rPr lang="en-US" dirty="0"/>
              <a:t>Explain patterns in historic forest cover change</a:t>
            </a:r>
          </a:p>
          <a:p>
            <a:pPr marL="457200" lvl="1" indent="0">
              <a:spcAft>
                <a:spcPts val="600"/>
              </a:spcAft>
              <a:buNone/>
            </a:pPr>
            <a:endParaRPr lang="en-US" sz="3200" dirty="0"/>
          </a:p>
          <a:p>
            <a:pPr marL="457200" lvl="1" indent="0">
              <a:spcAft>
                <a:spcPts val="600"/>
              </a:spcAft>
              <a:buNone/>
            </a:pPr>
            <a:endParaRPr lang="en-US" sz="3200" dirty="0"/>
          </a:p>
          <a:p>
            <a:pPr>
              <a:spcAft>
                <a:spcPts val="600"/>
              </a:spcAft>
            </a:pPr>
            <a:endParaRPr lang="en-US" dirty="0"/>
          </a:p>
        </p:txBody>
      </p:sp>
      <p:sp>
        <p:nvSpPr>
          <p:cNvPr id="5" name="Title 4"/>
          <p:cNvSpPr>
            <a:spLocks noGrp="1"/>
          </p:cNvSpPr>
          <p:nvPr>
            <p:ph type="title"/>
          </p:nvPr>
        </p:nvSpPr>
        <p:spPr>
          <a:noFill/>
        </p:spPr>
        <p:txBody>
          <a:bodyPr>
            <a:noAutofit/>
          </a:bodyPr>
          <a:lstStyle/>
          <a:p>
            <a:r>
              <a:rPr lang="en-US" dirty="0"/>
              <a:t>Learning Objectives</a:t>
            </a:r>
          </a:p>
        </p:txBody>
      </p:sp>
    </p:spTree>
    <p:extLst>
      <p:ext uri="{BB962C8B-B14F-4D97-AF65-F5344CB8AC3E}">
        <p14:creationId xmlns:p14="http://schemas.microsoft.com/office/powerpoint/2010/main" val="1751145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Evapotranspiration</a:t>
            </a:r>
          </a:p>
        </p:txBody>
      </p:sp>
      <p:pic>
        <p:nvPicPr>
          <p:cNvPr id="11" name="Picture 10" descr="evapotranspiration image.png"/>
          <p:cNvPicPr>
            <a:picLocks noChangeAspect="1"/>
          </p:cNvPicPr>
          <p:nvPr/>
        </p:nvPicPr>
        <p:blipFill rotWithShape="1">
          <a:blip r:embed="rId3">
            <a:extLst>
              <a:ext uri="{28A0092B-C50C-407E-A947-70E740481C1C}">
                <a14:useLocalDpi xmlns:a14="http://schemas.microsoft.com/office/drawing/2010/main" val="0"/>
              </a:ext>
            </a:extLst>
          </a:blip>
          <a:srcRect t="14872" b="34383"/>
          <a:stretch/>
        </p:blipFill>
        <p:spPr>
          <a:xfrm>
            <a:off x="3722962" y="1129778"/>
            <a:ext cx="4692905" cy="3568471"/>
          </a:xfrm>
          <a:prstGeom prst="rect">
            <a:avLst/>
          </a:prstGeom>
        </p:spPr>
      </p:pic>
      <p:sp>
        <p:nvSpPr>
          <p:cNvPr id="4" name="TextBox 3"/>
          <p:cNvSpPr txBox="1"/>
          <p:nvPr/>
        </p:nvSpPr>
        <p:spPr>
          <a:xfrm>
            <a:off x="1650364" y="5012358"/>
            <a:ext cx="8857397" cy="523220"/>
          </a:xfrm>
          <a:prstGeom prst="rect">
            <a:avLst/>
          </a:prstGeom>
          <a:solidFill>
            <a:schemeClr val="bg1"/>
          </a:solidFill>
          <a:ln w="28575">
            <a:solidFill>
              <a:schemeClr val="accent3">
                <a:lumMod val="75000"/>
              </a:schemeClr>
            </a:solidFill>
          </a:ln>
        </p:spPr>
        <p:txBody>
          <a:bodyPr wrap="square" rtlCol="0">
            <a:spAutoFit/>
          </a:bodyPr>
          <a:lstStyle/>
          <a:p>
            <a:pPr algn="ctr"/>
            <a:r>
              <a:rPr lang="en-US" sz="2800" dirty="0"/>
              <a:t>Bigger plants = more leaf area = more ET = more cooling </a:t>
            </a:r>
          </a:p>
        </p:txBody>
      </p:sp>
      <p:sp>
        <p:nvSpPr>
          <p:cNvPr id="6" name="Up Arrow 5"/>
          <p:cNvSpPr/>
          <p:nvPr/>
        </p:nvSpPr>
        <p:spPr>
          <a:xfrm>
            <a:off x="3993890" y="1129777"/>
            <a:ext cx="2085172" cy="132555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Up Arrow 12"/>
          <p:cNvSpPr/>
          <p:nvPr/>
        </p:nvSpPr>
        <p:spPr>
          <a:xfrm>
            <a:off x="6079063" y="1129778"/>
            <a:ext cx="660405" cy="273577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334935" y="3342334"/>
            <a:ext cx="1470875" cy="523220"/>
          </a:xfrm>
          <a:prstGeom prst="rect">
            <a:avLst/>
          </a:prstGeom>
          <a:solidFill>
            <a:srgbClr val="578D17"/>
          </a:solidFill>
        </p:spPr>
        <p:txBody>
          <a:bodyPr wrap="none" rtlCol="0">
            <a:spAutoFit/>
          </a:bodyPr>
          <a:lstStyle/>
          <a:p>
            <a:r>
              <a:rPr lang="en-US" sz="2800" dirty="0">
                <a:solidFill>
                  <a:srgbClr val="285F30"/>
                </a:solidFill>
              </a:rPr>
              <a:t>Forested</a:t>
            </a:r>
          </a:p>
        </p:txBody>
      </p:sp>
      <p:sp>
        <p:nvSpPr>
          <p:cNvPr id="14" name="TextBox 13"/>
          <p:cNvSpPr txBox="1"/>
          <p:nvPr/>
        </p:nvSpPr>
        <p:spPr>
          <a:xfrm>
            <a:off x="5977465" y="3921108"/>
            <a:ext cx="1815045" cy="523220"/>
          </a:xfrm>
          <a:prstGeom prst="rect">
            <a:avLst/>
          </a:prstGeom>
          <a:solidFill>
            <a:srgbClr val="578D17"/>
          </a:solidFill>
        </p:spPr>
        <p:txBody>
          <a:bodyPr wrap="none" rtlCol="0">
            <a:spAutoFit/>
          </a:bodyPr>
          <a:lstStyle/>
          <a:p>
            <a:r>
              <a:rPr lang="en-US" sz="2800" dirty="0">
                <a:solidFill>
                  <a:srgbClr val="285F30"/>
                </a:solidFill>
              </a:rPr>
              <a:t>Deforested</a:t>
            </a:r>
          </a:p>
        </p:txBody>
      </p:sp>
    </p:spTree>
    <p:extLst>
      <p:ext uri="{BB962C8B-B14F-4D97-AF65-F5344CB8AC3E}">
        <p14:creationId xmlns:p14="http://schemas.microsoft.com/office/powerpoint/2010/main" val="3676027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Evapotranspiration</a:t>
            </a:r>
          </a:p>
        </p:txBody>
      </p:sp>
      <p:sp>
        <p:nvSpPr>
          <p:cNvPr id="3" name="Content Placeholder 2"/>
          <p:cNvSpPr>
            <a:spLocks noGrp="1"/>
          </p:cNvSpPr>
          <p:nvPr>
            <p:ph idx="4294967295"/>
          </p:nvPr>
        </p:nvSpPr>
        <p:spPr>
          <a:xfrm>
            <a:off x="1045028" y="1600201"/>
            <a:ext cx="3184525" cy="4525963"/>
          </a:xfrm>
        </p:spPr>
        <p:txBody>
          <a:bodyPr>
            <a:normAutofit/>
          </a:bodyPr>
          <a:lstStyle/>
          <a:p>
            <a:r>
              <a:rPr lang="en-US" dirty="0"/>
              <a:t>Cools the atmosphere above the canopy (or land surface)</a:t>
            </a:r>
          </a:p>
          <a:p>
            <a:r>
              <a:rPr lang="en-US" dirty="0">
                <a:solidFill>
                  <a:srgbClr val="000000"/>
                </a:solidFill>
              </a:rPr>
              <a:t>Creates a ‘pump’ to recycle water and enhance rainfall</a:t>
            </a:r>
          </a:p>
        </p:txBody>
      </p:sp>
      <p:pic>
        <p:nvPicPr>
          <p:cNvPr id="11" name="Picture 10" descr="evapotranspiration image.png"/>
          <p:cNvPicPr>
            <a:picLocks noChangeAspect="1"/>
          </p:cNvPicPr>
          <p:nvPr/>
        </p:nvPicPr>
        <p:blipFill rotWithShape="1">
          <a:blip r:embed="rId3">
            <a:extLst>
              <a:ext uri="{28A0092B-C50C-407E-A947-70E740481C1C}">
                <a14:useLocalDpi xmlns:a14="http://schemas.microsoft.com/office/drawing/2010/main" val="0"/>
              </a:ext>
            </a:extLst>
          </a:blip>
          <a:srcRect t="14872" b="34383"/>
          <a:stretch/>
        </p:blipFill>
        <p:spPr>
          <a:xfrm>
            <a:off x="5165560" y="1600201"/>
            <a:ext cx="5502440" cy="4184039"/>
          </a:xfrm>
          <a:prstGeom prst="rect">
            <a:avLst/>
          </a:prstGeom>
        </p:spPr>
      </p:pic>
    </p:spTree>
    <p:extLst>
      <p:ext uri="{BB962C8B-B14F-4D97-AF65-F5344CB8AC3E}">
        <p14:creationId xmlns:p14="http://schemas.microsoft.com/office/powerpoint/2010/main" val="40052724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04-01JPG.JPG                                                   000055E5Macintosh HD                   ABA78158:"/>
          <p:cNvPicPr>
            <a:picLocks noChangeArrowheads="1"/>
          </p:cNvPicPr>
          <p:nvPr/>
        </p:nvPicPr>
        <p:blipFill rotWithShape="1">
          <a:blip r:embed="rId3" cstate="email">
            <a:lum bright="-12000"/>
            <a:extLst>
              <a:ext uri="{28A0092B-C50C-407E-A947-70E740481C1C}">
                <a14:useLocalDpi xmlns:a14="http://schemas.microsoft.com/office/drawing/2010/main" val="0"/>
              </a:ext>
            </a:extLst>
          </a:blip>
          <a:srcRect l="4124" r="6618"/>
          <a:stretch/>
        </p:blipFill>
        <p:spPr bwMode="auto">
          <a:xfrm>
            <a:off x="1524000" y="1098014"/>
            <a:ext cx="9144000" cy="575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txBox="1">
            <a:spLocks/>
          </p:cNvSpPr>
          <p:nvPr/>
        </p:nvSpPr>
        <p:spPr>
          <a:xfrm>
            <a:off x="4628537" y="1487226"/>
            <a:ext cx="5938532" cy="3626642"/>
          </a:xfrm>
          <a:prstGeom prst="rect">
            <a:avLst/>
          </a:prstGeom>
          <a:solidFill>
            <a:schemeClr val="tx1">
              <a:lumMod val="85000"/>
              <a:lumOff val="15000"/>
              <a:alpha val="53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300"/>
              </a:spcBef>
              <a:spcAft>
                <a:spcPts val="300"/>
              </a:spcAft>
              <a:buFont typeface="Wingdings" charset="2"/>
              <a:buChar char="§"/>
            </a:pPr>
            <a:r>
              <a:rPr lang="en-US" sz="2800" dirty="0">
                <a:solidFill>
                  <a:srgbClr val="FFFF00"/>
                </a:solidFill>
              </a:rPr>
              <a:t>How do forests affect climate?</a:t>
            </a:r>
          </a:p>
          <a:p>
            <a:pPr>
              <a:lnSpc>
                <a:spcPct val="110000"/>
              </a:lnSpc>
              <a:spcBef>
                <a:spcPts val="300"/>
              </a:spcBef>
              <a:spcAft>
                <a:spcPts val="300"/>
              </a:spcAft>
              <a:buFont typeface="Wingdings" charset="2"/>
              <a:buChar char="§"/>
            </a:pPr>
            <a:r>
              <a:rPr lang="en-US" sz="2800" dirty="0">
                <a:solidFill>
                  <a:schemeClr val="bg1"/>
                </a:solidFill>
              </a:rPr>
              <a:t>What controls forest cover?</a:t>
            </a:r>
          </a:p>
          <a:p>
            <a:pPr>
              <a:lnSpc>
                <a:spcPct val="110000"/>
              </a:lnSpc>
              <a:spcBef>
                <a:spcPts val="300"/>
              </a:spcBef>
              <a:spcAft>
                <a:spcPts val="300"/>
              </a:spcAft>
              <a:buFont typeface="Wingdings" charset="2"/>
              <a:buChar char="§"/>
            </a:pPr>
            <a:r>
              <a:rPr lang="en-US" sz="2800" dirty="0">
                <a:solidFill>
                  <a:schemeClr val="bg1"/>
                </a:solidFill>
              </a:rPr>
              <a:t>How has forest cover changed?</a:t>
            </a: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r>
              <a:rPr lang="en-US" sz="2800" b="1" dirty="0">
                <a:solidFill>
                  <a:schemeClr val="bg1"/>
                </a:solidFill>
              </a:rPr>
              <a:t>3. Evapotranspiration is high in forests</a:t>
            </a:r>
          </a:p>
          <a:p>
            <a:pPr>
              <a:lnSpc>
                <a:spcPct val="110000"/>
              </a:lnSpc>
              <a:spcBef>
                <a:spcPts val="300"/>
              </a:spcBef>
              <a:spcAft>
                <a:spcPts val="300"/>
              </a:spcAft>
              <a:buFont typeface="Wingdings" charset="2"/>
              <a:buChar char="§"/>
            </a:pPr>
            <a:r>
              <a:rPr lang="en-US" sz="2800" dirty="0">
                <a:solidFill>
                  <a:schemeClr val="bg1"/>
                </a:solidFill>
              </a:rPr>
              <a:t>Results in a cooling effect</a:t>
            </a:r>
          </a:p>
          <a:p>
            <a:pPr>
              <a:lnSpc>
                <a:spcPct val="110000"/>
              </a:lnSpc>
              <a:spcBef>
                <a:spcPts val="300"/>
              </a:spcBef>
              <a:spcAft>
                <a:spcPts val="300"/>
              </a:spcAft>
              <a:buFont typeface="Wingdings" charset="2"/>
              <a:buChar char="§"/>
            </a:pPr>
            <a:r>
              <a:rPr lang="en-US" sz="2800" dirty="0">
                <a:solidFill>
                  <a:schemeClr val="bg1"/>
                </a:solidFill>
              </a:rPr>
              <a:t>Enhances local-regional rainfall</a:t>
            </a: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p:txBody>
      </p:sp>
      <p:grpSp>
        <p:nvGrpSpPr>
          <p:cNvPr id="8" name="Group 7"/>
          <p:cNvGrpSpPr/>
          <p:nvPr/>
        </p:nvGrpSpPr>
        <p:grpSpPr>
          <a:xfrm>
            <a:off x="1636281" y="1096402"/>
            <a:ext cx="2639509" cy="1514539"/>
            <a:chOff x="1896533" y="1964266"/>
            <a:chExt cx="1678178" cy="745165"/>
          </a:xfrm>
        </p:grpSpPr>
        <p:pic>
          <p:nvPicPr>
            <p:cNvPr id="9" name="Picture 8" descr="img018.jpg"/>
            <p:cNvPicPr>
              <a:picLocks noChangeAspect="1"/>
            </p:cNvPicPr>
            <p:nvPr/>
          </p:nvPicPr>
          <p:blipFill rotWithShape="1">
            <a:blip r:embed="rId4" cstate="email">
              <a:extLst>
                <a:ext uri="{28A0092B-C50C-407E-A947-70E740481C1C}">
                  <a14:useLocalDpi xmlns:a14="http://schemas.microsoft.com/office/drawing/2010/main" val="0"/>
                </a:ext>
              </a:extLst>
            </a:blip>
            <a:srcRect l="40552" t="45432" b="7893"/>
            <a:stretch/>
          </p:blipFill>
          <p:spPr>
            <a:xfrm>
              <a:off x="1896533" y="1964266"/>
              <a:ext cx="1678178" cy="745165"/>
            </a:xfrm>
            <a:prstGeom prst="rect">
              <a:avLst/>
            </a:prstGeom>
          </p:spPr>
        </p:pic>
        <p:sp>
          <p:nvSpPr>
            <p:cNvPr id="10" name="Rectangle 9"/>
            <p:cNvSpPr/>
            <p:nvPr/>
          </p:nvSpPr>
          <p:spPr>
            <a:xfrm>
              <a:off x="2154919" y="2176178"/>
              <a:ext cx="413290" cy="166571"/>
            </a:xfrm>
            <a:prstGeom prst="rect">
              <a:avLst/>
            </a:prstGeom>
            <a:solidFill>
              <a:schemeClr val="bg1"/>
            </a:solidFill>
          </p:spPr>
          <p:txBody>
            <a:bodyPr wrap="square">
              <a:spAutoFit/>
            </a:bodyPr>
            <a:lstStyle/>
            <a:p>
              <a:pPr algn="r"/>
              <a:r>
                <a:rPr lang="en-US" sz="1600" dirty="0"/>
                <a:t>CO</a:t>
              </a:r>
              <a:r>
                <a:rPr lang="en-US" sz="1600" baseline="-25000" dirty="0"/>
                <a:t>2</a:t>
              </a:r>
            </a:p>
          </p:txBody>
        </p:sp>
      </p:grpSp>
      <p:sp>
        <p:nvSpPr>
          <p:cNvPr id="11" name="TextBox 10"/>
          <p:cNvSpPr txBox="1"/>
          <p:nvPr/>
        </p:nvSpPr>
        <p:spPr>
          <a:xfrm>
            <a:off x="1636279" y="2525767"/>
            <a:ext cx="3220213" cy="400110"/>
          </a:xfrm>
          <a:prstGeom prst="rect">
            <a:avLst/>
          </a:prstGeom>
          <a:noFill/>
        </p:spPr>
        <p:txBody>
          <a:bodyPr wrap="square" rtlCol="0">
            <a:spAutoFit/>
          </a:bodyPr>
          <a:lstStyle/>
          <a:p>
            <a:r>
              <a:rPr lang="en-US" sz="2000" dirty="0">
                <a:solidFill>
                  <a:schemeClr val="bg1"/>
                </a:solidFill>
              </a:rPr>
              <a:t>Forests and the carbon cycle</a:t>
            </a:r>
          </a:p>
        </p:txBody>
      </p:sp>
      <p:pic>
        <p:nvPicPr>
          <p:cNvPr id="12" name="Picture 11" descr="artic sea ice, land, ocean albedo.png"/>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36280" y="2911668"/>
            <a:ext cx="2639509" cy="1658664"/>
          </a:xfrm>
          <a:prstGeom prst="rect">
            <a:avLst/>
          </a:prstGeom>
        </p:spPr>
      </p:pic>
      <p:sp>
        <p:nvSpPr>
          <p:cNvPr id="13" name="TextBox 12"/>
          <p:cNvSpPr txBox="1"/>
          <p:nvPr/>
        </p:nvSpPr>
        <p:spPr>
          <a:xfrm>
            <a:off x="1636281" y="4583325"/>
            <a:ext cx="1517133" cy="400110"/>
          </a:xfrm>
          <a:prstGeom prst="rect">
            <a:avLst/>
          </a:prstGeom>
          <a:noFill/>
        </p:spPr>
        <p:txBody>
          <a:bodyPr wrap="square" rtlCol="0">
            <a:spAutoFit/>
          </a:bodyPr>
          <a:lstStyle/>
          <a:p>
            <a:r>
              <a:rPr lang="en-US" sz="2000" dirty="0">
                <a:solidFill>
                  <a:schemeClr val="bg1"/>
                </a:solidFill>
              </a:rPr>
              <a:t>Albedo</a:t>
            </a:r>
          </a:p>
        </p:txBody>
      </p:sp>
      <p:pic>
        <p:nvPicPr>
          <p:cNvPr id="14" name="Picture 13" descr="evapotranspiration image.png"/>
          <p:cNvPicPr>
            <a:picLocks noChangeAspect="1"/>
          </p:cNvPicPr>
          <p:nvPr/>
        </p:nvPicPr>
        <p:blipFill rotWithShape="1">
          <a:blip r:embed="rId7" cstate="email">
            <a:extLst>
              <a:ext uri="{28A0092B-C50C-407E-A947-70E740481C1C}">
                <a14:useLocalDpi xmlns:a14="http://schemas.microsoft.com/office/drawing/2010/main" val="0"/>
              </a:ext>
            </a:extLst>
          </a:blip>
          <a:srcRect t="14872" b="34383"/>
          <a:stretch/>
        </p:blipFill>
        <p:spPr>
          <a:xfrm>
            <a:off x="1637557" y="4983435"/>
            <a:ext cx="2638232" cy="1728210"/>
          </a:xfrm>
          <a:prstGeom prst="rect">
            <a:avLst/>
          </a:prstGeom>
        </p:spPr>
      </p:pic>
      <p:sp>
        <p:nvSpPr>
          <p:cNvPr id="3" name="Title 2"/>
          <p:cNvSpPr>
            <a:spLocks noGrp="1"/>
          </p:cNvSpPr>
          <p:nvPr>
            <p:ph type="title"/>
          </p:nvPr>
        </p:nvSpPr>
        <p:spPr/>
        <p:txBody>
          <a:bodyPr>
            <a:normAutofit/>
          </a:bodyPr>
          <a:lstStyle/>
          <a:p>
            <a:r>
              <a:rPr lang="en-US" dirty="0"/>
              <a:t>Forests Impact the Global Carbon Cycle</a:t>
            </a:r>
          </a:p>
        </p:txBody>
      </p:sp>
      <p:sp>
        <p:nvSpPr>
          <p:cNvPr id="15" name="TextBox 14"/>
          <p:cNvSpPr txBox="1"/>
          <p:nvPr/>
        </p:nvSpPr>
        <p:spPr>
          <a:xfrm>
            <a:off x="4275789" y="6311535"/>
            <a:ext cx="2567172" cy="400110"/>
          </a:xfrm>
          <a:prstGeom prst="rect">
            <a:avLst/>
          </a:prstGeom>
          <a:noFill/>
        </p:spPr>
        <p:txBody>
          <a:bodyPr wrap="square" rtlCol="0">
            <a:spAutoFit/>
          </a:bodyPr>
          <a:lstStyle/>
          <a:p>
            <a:r>
              <a:rPr lang="en-US" sz="2000" dirty="0">
                <a:solidFill>
                  <a:schemeClr val="bg1">
                    <a:lumMod val="50000"/>
                    <a:lumOff val="50000"/>
                  </a:schemeClr>
                </a:solidFill>
              </a:rPr>
              <a:t>Evapotranspiration</a:t>
            </a:r>
            <a:endParaRPr lang="en-US" sz="2000" dirty="0">
              <a:solidFill>
                <a:schemeClr val="bg1"/>
              </a:solidFill>
            </a:endParaRPr>
          </a:p>
        </p:txBody>
      </p:sp>
    </p:spTree>
    <p:extLst>
      <p:ext uri="{BB962C8B-B14F-4D97-AF65-F5344CB8AC3E}">
        <p14:creationId xmlns:p14="http://schemas.microsoft.com/office/powerpoint/2010/main" val="3544096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04-01JPG.JPG                                                   000055E5Macintosh HD                   ABA78158:"/>
          <p:cNvPicPr>
            <a:picLocks noChangeArrowheads="1"/>
          </p:cNvPicPr>
          <p:nvPr/>
        </p:nvPicPr>
        <p:blipFill rotWithShape="1">
          <a:blip r:embed="rId3" cstate="email">
            <a:lum bright="-12000"/>
            <a:extLst>
              <a:ext uri="{28A0092B-C50C-407E-A947-70E740481C1C}">
                <a14:useLocalDpi xmlns:a14="http://schemas.microsoft.com/office/drawing/2010/main" val="0"/>
              </a:ext>
            </a:extLst>
          </a:blip>
          <a:srcRect l="4124" r="6618"/>
          <a:stretch/>
        </p:blipFill>
        <p:spPr bwMode="auto">
          <a:xfrm>
            <a:off x="1524000" y="1098014"/>
            <a:ext cx="9144000" cy="575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txBox="1">
            <a:spLocks/>
          </p:cNvSpPr>
          <p:nvPr/>
        </p:nvSpPr>
        <p:spPr>
          <a:xfrm>
            <a:off x="4628537" y="1487226"/>
            <a:ext cx="5938532" cy="3795974"/>
          </a:xfrm>
          <a:prstGeom prst="rect">
            <a:avLst/>
          </a:prstGeom>
          <a:solidFill>
            <a:schemeClr val="tx1">
              <a:lumMod val="85000"/>
              <a:lumOff val="15000"/>
              <a:alpha val="53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300"/>
              </a:spcBef>
              <a:spcAft>
                <a:spcPts val="300"/>
              </a:spcAft>
              <a:buFont typeface="Wingdings" charset="2"/>
              <a:buChar char="§"/>
            </a:pPr>
            <a:r>
              <a:rPr lang="en-US" sz="2800" dirty="0">
                <a:solidFill>
                  <a:srgbClr val="FFFF00"/>
                </a:solidFill>
              </a:rPr>
              <a:t>How do forests affect climate?</a:t>
            </a:r>
          </a:p>
          <a:p>
            <a:pPr>
              <a:lnSpc>
                <a:spcPct val="110000"/>
              </a:lnSpc>
              <a:spcBef>
                <a:spcPts val="300"/>
              </a:spcBef>
              <a:spcAft>
                <a:spcPts val="300"/>
              </a:spcAft>
              <a:buFont typeface="Wingdings" charset="2"/>
              <a:buChar char="§"/>
            </a:pPr>
            <a:r>
              <a:rPr lang="en-US" sz="2800" dirty="0">
                <a:solidFill>
                  <a:schemeClr val="bg1"/>
                </a:solidFill>
              </a:rPr>
              <a:t>What controls forest cover?</a:t>
            </a:r>
          </a:p>
          <a:p>
            <a:pPr>
              <a:lnSpc>
                <a:spcPct val="110000"/>
              </a:lnSpc>
              <a:spcBef>
                <a:spcPts val="300"/>
              </a:spcBef>
              <a:spcAft>
                <a:spcPts val="300"/>
              </a:spcAft>
              <a:buFont typeface="Wingdings" charset="2"/>
              <a:buChar char="§"/>
            </a:pPr>
            <a:r>
              <a:rPr lang="en-US" sz="2800" dirty="0">
                <a:solidFill>
                  <a:schemeClr val="bg1"/>
                </a:solidFill>
              </a:rPr>
              <a:t>How has forest cover changed?</a:t>
            </a:r>
          </a:p>
          <a:p>
            <a:pPr>
              <a:lnSpc>
                <a:spcPct val="110000"/>
              </a:lnSpc>
              <a:spcBef>
                <a:spcPts val="300"/>
              </a:spcBef>
              <a:spcAft>
                <a:spcPts val="300"/>
              </a:spcAft>
              <a:buFont typeface="Wingdings" charset="2"/>
              <a:buChar char="§"/>
            </a:pPr>
            <a:endParaRPr lang="en-US" sz="2800" dirty="0">
              <a:solidFill>
                <a:schemeClr val="bg1"/>
              </a:solidFill>
            </a:endParaRPr>
          </a:p>
          <a:p>
            <a:pPr marL="0" indent="0">
              <a:lnSpc>
                <a:spcPct val="110000"/>
              </a:lnSpc>
              <a:spcBef>
                <a:spcPts val="300"/>
              </a:spcBef>
              <a:spcAft>
                <a:spcPts val="300"/>
              </a:spcAft>
              <a:buNone/>
            </a:pPr>
            <a:r>
              <a:rPr lang="en-US" sz="2800" dirty="0">
                <a:solidFill>
                  <a:schemeClr val="bg1"/>
                </a:solidFill>
              </a:rPr>
              <a:t>Q: How does forest cover affect atmospheric aerosols?</a:t>
            </a:r>
          </a:p>
          <a:p>
            <a:pPr marL="0" indent="0">
              <a:lnSpc>
                <a:spcPct val="110000"/>
              </a:lnSpc>
              <a:spcBef>
                <a:spcPts val="300"/>
              </a:spcBef>
              <a:spcAft>
                <a:spcPts val="300"/>
              </a:spcAft>
              <a:buNone/>
            </a:pPr>
            <a:endParaRPr lang="en-US" sz="2800" dirty="0">
              <a:solidFill>
                <a:schemeClr val="bg1"/>
              </a:solidFill>
            </a:endParaRPr>
          </a:p>
          <a:p>
            <a:pPr>
              <a:lnSpc>
                <a:spcPct val="110000"/>
              </a:lnSpc>
              <a:spcBef>
                <a:spcPts val="300"/>
              </a:spcBef>
              <a:spcAft>
                <a:spcPts val="300"/>
              </a:spcAft>
              <a:buFont typeface="Wingdings" charset="2"/>
              <a:buChar char="§"/>
            </a:pPr>
            <a:endParaRPr lang="en-US" sz="2800" dirty="0">
              <a:solidFill>
                <a:schemeClr val="bg1"/>
              </a:solidFill>
            </a:endParaRPr>
          </a:p>
        </p:txBody>
      </p:sp>
      <p:grpSp>
        <p:nvGrpSpPr>
          <p:cNvPr id="8" name="Group 7"/>
          <p:cNvGrpSpPr/>
          <p:nvPr/>
        </p:nvGrpSpPr>
        <p:grpSpPr>
          <a:xfrm>
            <a:off x="1636281" y="1096402"/>
            <a:ext cx="2639509" cy="1514539"/>
            <a:chOff x="1896533" y="1964266"/>
            <a:chExt cx="1678178" cy="745165"/>
          </a:xfrm>
        </p:grpSpPr>
        <p:pic>
          <p:nvPicPr>
            <p:cNvPr id="9" name="Picture 8" descr="img018.jpg"/>
            <p:cNvPicPr>
              <a:picLocks noChangeAspect="1"/>
            </p:cNvPicPr>
            <p:nvPr/>
          </p:nvPicPr>
          <p:blipFill rotWithShape="1">
            <a:blip r:embed="rId4" cstate="email">
              <a:extLst>
                <a:ext uri="{28A0092B-C50C-407E-A947-70E740481C1C}">
                  <a14:useLocalDpi xmlns:a14="http://schemas.microsoft.com/office/drawing/2010/main" val="0"/>
                </a:ext>
              </a:extLst>
            </a:blip>
            <a:srcRect l="40552" t="45432" b="7893"/>
            <a:stretch/>
          </p:blipFill>
          <p:spPr>
            <a:xfrm>
              <a:off x="1896533" y="1964266"/>
              <a:ext cx="1678178" cy="745165"/>
            </a:xfrm>
            <a:prstGeom prst="rect">
              <a:avLst/>
            </a:prstGeom>
          </p:spPr>
        </p:pic>
        <p:sp>
          <p:nvSpPr>
            <p:cNvPr id="10" name="Rectangle 9"/>
            <p:cNvSpPr/>
            <p:nvPr/>
          </p:nvSpPr>
          <p:spPr>
            <a:xfrm>
              <a:off x="2154919" y="2176178"/>
              <a:ext cx="413290" cy="166571"/>
            </a:xfrm>
            <a:prstGeom prst="rect">
              <a:avLst/>
            </a:prstGeom>
            <a:solidFill>
              <a:schemeClr val="bg1"/>
            </a:solidFill>
          </p:spPr>
          <p:txBody>
            <a:bodyPr wrap="square">
              <a:spAutoFit/>
            </a:bodyPr>
            <a:lstStyle/>
            <a:p>
              <a:pPr algn="r"/>
              <a:r>
                <a:rPr lang="en-US" sz="1600" dirty="0"/>
                <a:t>CO</a:t>
              </a:r>
              <a:r>
                <a:rPr lang="en-US" sz="1600" baseline="-25000" dirty="0"/>
                <a:t>2</a:t>
              </a:r>
            </a:p>
          </p:txBody>
        </p:sp>
      </p:grpSp>
      <p:sp>
        <p:nvSpPr>
          <p:cNvPr id="11" name="TextBox 10"/>
          <p:cNvSpPr txBox="1"/>
          <p:nvPr/>
        </p:nvSpPr>
        <p:spPr>
          <a:xfrm>
            <a:off x="1636279" y="2525767"/>
            <a:ext cx="3220213" cy="400110"/>
          </a:xfrm>
          <a:prstGeom prst="rect">
            <a:avLst/>
          </a:prstGeom>
          <a:noFill/>
        </p:spPr>
        <p:txBody>
          <a:bodyPr wrap="square" rtlCol="0">
            <a:spAutoFit/>
          </a:bodyPr>
          <a:lstStyle/>
          <a:p>
            <a:r>
              <a:rPr lang="en-US" sz="2000" dirty="0">
                <a:solidFill>
                  <a:schemeClr val="bg1"/>
                </a:solidFill>
              </a:rPr>
              <a:t>Forests and the carbon cycle</a:t>
            </a:r>
          </a:p>
        </p:txBody>
      </p:sp>
      <p:pic>
        <p:nvPicPr>
          <p:cNvPr id="12" name="Picture 11" descr="artic sea ice, land, ocean albedo.png"/>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36280" y="2911668"/>
            <a:ext cx="2639509" cy="1658664"/>
          </a:xfrm>
          <a:prstGeom prst="rect">
            <a:avLst/>
          </a:prstGeom>
        </p:spPr>
      </p:pic>
      <p:sp>
        <p:nvSpPr>
          <p:cNvPr id="13" name="TextBox 12"/>
          <p:cNvSpPr txBox="1"/>
          <p:nvPr/>
        </p:nvSpPr>
        <p:spPr>
          <a:xfrm>
            <a:off x="1636281" y="4583325"/>
            <a:ext cx="1517133" cy="400110"/>
          </a:xfrm>
          <a:prstGeom prst="rect">
            <a:avLst/>
          </a:prstGeom>
          <a:noFill/>
        </p:spPr>
        <p:txBody>
          <a:bodyPr wrap="square" rtlCol="0">
            <a:spAutoFit/>
          </a:bodyPr>
          <a:lstStyle/>
          <a:p>
            <a:r>
              <a:rPr lang="en-US" sz="2000" dirty="0">
                <a:solidFill>
                  <a:schemeClr val="bg1"/>
                </a:solidFill>
              </a:rPr>
              <a:t>Albedo</a:t>
            </a:r>
          </a:p>
        </p:txBody>
      </p:sp>
      <p:pic>
        <p:nvPicPr>
          <p:cNvPr id="14" name="Picture 13" descr="evapotranspiration image.png"/>
          <p:cNvPicPr>
            <a:picLocks noChangeAspect="1"/>
          </p:cNvPicPr>
          <p:nvPr/>
        </p:nvPicPr>
        <p:blipFill rotWithShape="1">
          <a:blip r:embed="rId7" cstate="email">
            <a:extLst>
              <a:ext uri="{28A0092B-C50C-407E-A947-70E740481C1C}">
                <a14:useLocalDpi xmlns:a14="http://schemas.microsoft.com/office/drawing/2010/main" val="0"/>
              </a:ext>
            </a:extLst>
          </a:blip>
          <a:srcRect t="14872" b="34383"/>
          <a:stretch/>
        </p:blipFill>
        <p:spPr>
          <a:xfrm>
            <a:off x="1637557" y="4983435"/>
            <a:ext cx="2638232" cy="1728210"/>
          </a:xfrm>
          <a:prstGeom prst="rect">
            <a:avLst/>
          </a:prstGeom>
        </p:spPr>
      </p:pic>
      <p:sp>
        <p:nvSpPr>
          <p:cNvPr id="3" name="Title 2"/>
          <p:cNvSpPr>
            <a:spLocks noGrp="1"/>
          </p:cNvSpPr>
          <p:nvPr>
            <p:ph type="title"/>
          </p:nvPr>
        </p:nvSpPr>
        <p:spPr/>
        <p:txBody>
          <a:bodyPr>
            <a:normAutofit/>
          </a:bodyPr>
          <a:lstStyle/>
          <a:p>
            <a:r>
              <a:rPr lang="en-US" dirty="0"/>
              <a:t>Forests Impact the Global Carbon Cycle</a:t>
            </a:r>
          </a:p>
        </p:txBody>
      </p:sp>
      <p:sp>
        <p:nvSpPr>
          <p:cNvPr id="16" name="TextBox 15"/>
          <p:cNvSpPr txBox="1"/>
          <p:nvPr/>
        </p:nvSpPr>
        <p:spPr>
          <a:xfrm>
            <a:off x="9089951" y="6311535"/>
            <a:ext cx="1244686" cy="400110"/>
          </a:xfrm>
          <a:prstGeom prst="rect">
            <a:avLst/>
          </a:prstGeom>
          <a:noFill/>
        </p:spPr>
        <p:txBody>
          <a:bodyPr wrap="square" rtlCol="0">
            <a:spAutoFit/>
          </a:bodyPr>
          <a:lstStyle/>
          <a:p>
            <a:r>
              <a:rPr lang="en-US" sz="2000" dirty="0">
                <a:solidFill>
                  <a:schemeClr val="bg1">
                    <a:lumMod val="50000"/>
                    <a:lumOff val="50000"/>
                  </a:schemeClr>
                </a:solidFill>
              </a:rPr>
              <a:t> </a:t>
            </a:r>
            <a:r>
              <a:rPr lang="en-US" sz="2000" dirty="0">
                <a:solidFill>
                  <a:schemeClr val="bg1"/>
                </a:solidFill>
              </a:rPr>
              <a:t>Aerosols</a:t>
            </a:r>
          </a:p>
        </p:txBody>
      </p:sp>
      <p:sp>
        <p:nvSpPr>
          <p:cNvPr id="18" name="TextBox 17"/>
          <p:cNvSpPr txBox="1"/>
          <p:nvPr/>
        </p:nvSpPr>
        <p:spPr>
          <a:xfrm>
            <a:off x="4275789" y="6311535"/>
            <a:ext cx="2567172" cy="400110"/>
          </a:xfrm>
          <a:prstGeom prst="rect">
            <a:avLst/>
          </a:prstGeom>
          <a:noFill/>
        </p:spPr>
        <p:txBody>
          <a:bodyPr wrap="square" rtlCol="0">
            <a:spAutoFit/>
          </a:bodyPr>
          <a:lstStyle/>
          <a:p>
            <a:r>
              <a:rPr lang="en-US" sz="2000" dirty="0">
                <a:solidFill>
                  <a:schemeClr val="bg1">
                    <a:lumMod val="50000"/>
                    <a:lumOff val="50000"/>
                  </a:schemeClr>
                </a:solidFill>
              </a:rPr>
              <a:t>Evapotranspiration</a:t>
            </a:r>
            <a:endParaRPr lang="en-US" sz="2000" dirty="0">
              <a:solidFill>
                <a:schemeClr val="bg1"/>
              </a:solidFill>
            </a:endParaRPr>
          </a:p>
        </p:txBody>
      </p:sp>
      <p:pic>
        <p:nvPicPr>
          <p:cNvPr id="17" name="Picture 2" descr="http://www.fire.uni-freiburg.de/GFMCnew/2013/07/25/indonesia_oli_201317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84697" y="4983436"/>
            <a:ext cx="1849940" cy="12332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253915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Aerosols</a:t>
            </a:r>
          </a:p>
        </p:txBody>
      </p:sp>
      <p:sp>
        <p:nvSpPr>
          <p:cNvPr id="5" name="Content Placeholder 4"/>
          <p:cNvSpPr>
            <a:spLocks noGrp="1"/>
          </p:cNvSpPr>
          <p:nvPr>
            <p:ph idx="4294967295"/>
          </p:nvPr>
        </p:nvSpPr>
        <p:spPr>
          <a:xfrm>
            <a:off x="599375" y="1600200"/>
            <a:ext cx="10972800" cy="4525963"/>
          </a:xfrm>
        </p:spPr>
        <p:txBody>
          <a:bodyPr>
            <a:normAutofit/>
          </a:bodyPr>
          <a:lstStyle/>
          <a:p>
            <a:pPr marL="0" indent="0">
              <a:buNone/>
            </a:pPr>
            <a:r>
              <a:rPr lang="en-US" sz="2800" dirty="0"/>
              <a:t>Aerosols are produced by forests via two pathways:</a:t>
            </a:r>
          </a:p>
          <a:p>
            <a:r>
              <a:rPr lang="en-US" sz="2800" dirty="0"/>
              <a:t>Volatile organic compounds (VOC) are a natural byproduct of tree metabolism </a:t>
            </a:r>
          </a:p>
          <a:p>
            <a:r>
              <a:rPr lang="en-US" sz="2800" dirty="0"/>
              <a:t>Biomass burning releases VOC, smoke and soot</a:t>
            </a:r>
          </a:p>
        </p:txBody>
      </p:sp>
      <p:pic>
        <p:nvPicPr>
          <p:cNvPr id="7" name="Picture 2" descr="http://www.fire.uni-freiburg.de/GFMCnew/2013/07/25/indonesia_oli_20131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301" y="3726612"/>
            <a:ext cx="3795623" cy="2802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76461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Aerosols</a:t>
            </a:r>
          </a:p>
        </p:txBody>
      </p:sp>
      <p:sp>
        <p:nvSpPr>
          <p:cNvPr id="5" name="Content Placeholder 4"/>
          <p:cNvSpPr>
            <a:spLocks noGrp="1"/>
          </p:cNvSpPr>
          <p:nvPr>
            <p:ph idx="4294967295"/>
          </p:nvPr>
        </p:nvSpPr>
        <p:spPr>
          <a:xfrm>
            <a:off x="1034113" y="4431281"/>
            <a:ext cx="6120882" cy="2562806"/>
          </a:xfrm>
        </p:spPr>
        <p:txBody>
          <a:bodyPr>
            <a:normAutofit/>
          </a:bodyPr>
          <a:lstStyle/>
          <a:p>
            <a:r>
              <a:rPr lang="en-US" sz="2400" dirty="0"/>
              <a:t>Critical to cloud formation</a:t>
            </a:r>
          </a:p>
          <a:p>
            <a:r>
              <a:rPr lang="en-US" sz="2400" dirty="0"/>
              <a:t>Affect amount of incoming solar radiation</a:t>
            </a:r>
          </a:p>
          <a:p>
            <a:r>
              <a:rPr lang="en-US" sz="2400" dirty="0"/>
              <a:t>Affect rainfall</a:t>
            </a:r>
          </a:p>
          <a:p>
            <a:r>
              <a:rPr lang="en-US" sz="2400" dirty="0"/>
              <a:t>Alter chemistry of the atmosphere</a:t>
            </a:r>
          </a:p>
        </p:txBody>
      </p:sp>
      <p:pic>
        <p:nvPicPr>
          <p:cNvPr id="4" name="Picture 3"/>
          <p:cNvPicPr>
            <a:picLocks noChangeAspect="1"/>
          </p:cNvPicPr>
          <p:nvPr/>
        </p:nvPicPr>
        <p:blipFill>
          <a:blip r:embed="rId3"/>
          <a:stretch>
            <a:fillRect/>
          </a:stretch>
        </p:blipFill>
        <p:spPr>
          <a:xfrm>
            <a:off x="2332638" y="1080001"/>
            <a:ext cx="7506273" cy="2879272"/>
          </a:xfrm>
          <a:prstGeom prst="rect">
            <a:avLst/>
          </a:prstGeom>
        </p:spPr>
      </p:pic>
      <p:pic>
        <p:nvPicPr>
          <p:cNvPr id="7" name="Picture 2" descr="http://www.fire.uni-freiburg.de/GFMCnew/2013/07/25/indonesia_oli_20131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5828" y="4155235"/>
            <a:ext cx="3844211" cy="256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164703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04-01JPG.JPG                                                   000055E5Macintosh HD                   ABA78158:"/>
          <p:cNvPicPr>
            <a:picLocks noChangeArrowheads="1"/>
          </p:cNvPicPr>
          <p:nvPr/>
        </p:nvPicPr>
        <p:blipFill rotWithShape="1">
          <a:blip r:embed="rId3" cstate="email">
            <a:lum bright="-12000"/>
            <a:extLst>
              <a:ext uri="{28A0092B-C50C-407E-A947-70E740481C1C}">
                <a14:useLocalDpi xmlns:a14="http://schemas.microsoft.com/office/drawing/2010/main" val="0"/>
              </a:ext>
            </a:extLst>
          </a:blip>
          <a:srcRect l="4124" r="6618"/>
          <a:stretch/>
        </p:blipFill>
        <p:spPr bwMode="auto">
          <a:xfrm>
            <a:off x="1524000" y="1098014"/>
            <a:ext cx="9144000" cy="575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txBox="1">
            <a:spLocks/>
          </p:cNvSpPr>
          <p:nvPr/>
        </p:nvSpPr>
        <p:spPr>
          <a:xfrm>
            <a:off x="4628537" y="1487226"/>
            <a:ext cx="5938532" cy="3496210"/>
          </a:xfrm>
          <a:prstGeom prst="rect">
            <a:avLst/>
          </a:prstGeom>
          <a:solidFill>
            <a:schemeClr val="tx1">
              <a:lumMod val="85000"/>
              <a:lumOff val="15000"/>
              <a:alpha val="53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300"/>
              </a:spcBef>
              <a:spcAft>
                <a:spcPts val="300"/>
              </a:spcAft>
              <a:buFont typeface="Wingdings" charset="2"/>
              <a:buChar char="§"/>
            </a:pPr>
            <a:r>
              <a:rPr lang="en-US" sz="2800" dirty="0">
                <a:solidFill>
                  <a:srgbClr val="FFFF00"/>
                </a:solidFill>
              </a:rPr>
              <a:t>How do forests affect climate?</a:t>
            </a:r>
          </a:p>
          <a:p>
            <a:pPr>
              <a:lnSpc>
                <a:spcPct val="110000"/>
              </a:lnSpc>
              <a:spcBef>
                <a:spcPts val="300"/>
              </a:spcBef>
              <a:spcAft>
                <a:spcPts val="300"/>
              </a:spcAft>
              <a:buFont typeface="Wingdings" charset="2"/>
              <a:buChar char="§"/>
            </a:pPr>
            <a:r>
              <a:rPr lang="en-US" sz="2800" dirty="0">
                <a:solidFill>
                  <a:schemeClr val="bg1"/>
                </a:solidFill>
              </a:rPr>
              <a:t>What controls forest cover?</a:t>
            </a:r>
          </a:p>
          <a:p>
            <a:pPr>
              <a:lnSpc>
                <a:spcPct val="110000"/>
              </a:lnSpc>
              <a:spcBef>
                <a:spcPts val="300"/>
              </a:spcBef>
              <a:spcAft>
                <a:spcPts val="300"/>
              </a:spcAft>
              <a:buFont typeface="Wingdings" charset="2"/>
              <a:buChar char="§"/>
            </a:pPr>
            <a:r>
              <a:rPr lang="en-US" sz="2800" dirty="0">
                <a:solidFill>
                  <a:schemeClr val="bg1"/>
                </a:solidFill>
              </a:rPr>
              <a:t>How has forest cover changed?</a:t>
            </a:r>
          </a:p>
          <a:p>
            <a:pPr marL="0" indent="0">
              <a:lnSpc>
                <a:spcPct val="110000"/>
              </a:lnSpc>
              <a:spcBef>
                <a:spcPts val="300"/>
              </a:spcBef>
              <a:spcAft>
                <a:spcPts val="300"/>
              </a:spcAft>
              <a:buNone/>
            </a:pPr>
            <a:r>
              <a:rPr lang="en-US" sz="2800" dirty="0">
                <a:solidFill>
                  <a:schemeClr val="bg1"/>
                </a:solidFill>
              </a:rPr>
              <a:t>4. Forests produce aerosols</a:t>
            </a:r>
          </a:p>
          <a:p>
            <a:pPr lvl="1" indent="-342900">
              <a:lnSpc>
                <a:spcPct val="110000"/>
              </a:lnSpc>
              <a:spcBef>
                <a:spcPts val="300"/>
              </a:spcBef>
              <a:spcAft>
                <a:spcPts val="300"/>
              </a:spcAft>
              <a:buFont typeface="Wingdings" charset="2"/>
              <a:buChar char="§"/>
            </a:pPr>
            <a:r>
              <a:rPr lang="en-US" sz="2400" dirty="0">
                <a:solidFill>
                  <a:schemeClr val="bg1"/>
                </a:solidFill>
              </a:rPr>
              <a:t>Complex net effect: cooling?</a:t>
            </a: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p:txBody>
      </p:sp>
      <p:grpSp>
        <p:nvGrpSpPr>
          <p:cNvPr id="8" name="Group 7"/>
          <p:cNvGrpSpPr/>
          <p:nvPr/>
        </p:nvGrpSpPr>
        <p:grpSpPr>
          <a:xfrm>
            <a:off x="1636281" y="1096402"/>
            <a:ext cx="2639509" cy="1514539"/>
            <a:chOff x="1896533" y="1964266"/>
            <a:chExt cx="1678178" cy="745165"/>
          </a:xfrm>
        </p:grpSpPr>
        <p:pic>
          <p:nvPicPr>
            <p:cNvPr id="9" name="Picture 8" descr="img018.jpg"/>
            <p:cNvPicPr>
              <a:picLocks noChangeAspect="1"/>
            </p:cNvPicPr>
            <p:nvPr/>
          </p:nvPicPr>
          <p:blipFill rotWithShape="1">
            <a:blip r:embed="rId4" cstate="email">
              <a:extLst>
                <a:ext uri="{28A0092B-C50C-407E-A947-70E740481C1C}">
                  <a14:useLocalDpi xmlns:a14="http://schemas.microsoft.com/office/drawing/2010/main" val="0"/>
                </a:ext>
              </a:extLst>
            </a:blip>
            <a:srcRect l="40552" t="45432" b="7893"/>
            <a:stretch/>
          </p:blipFill>
          <p:spPr>
            <a:xfrm>
              <a:off x="1896533" y="1964266"/>
              <a:ext cx="1678178" cy="745165"/>
            </a:xfrm>
            <a:prstGeom prst="rect">
              <a:avLst/>
            </a:prstGeom>
          </p:spPr>
        </p:pic>
        <p:sp>
          <p:nvSpPr>
            <p:cNvPr id="10" name="Rectangle 9"/>
            <p:cNvSpPr/>
            <p:nvPr/>
          </p:nvSpPr>
          <p:spPr>
            <a:xfrm>
              <a:off x="2154919" y="2176178"/>
              <a:ext cx="413290" cy="166571"/>
            </a:xfrm>
            <a:prstGeom prst="rect">
              <a:avLst/>
            </a:prstGeom>
            <a:solidFill>
              <a:schemeClr val="bg1"/>
            </a:solidFill>
          </p:spPr>
          <p:txBody>
            <a:bodyPr wrap="square">
              <a:spAutoFit/>
            </a:bodyPr>
            <a:lstStyle/>
            <a:p>
              <a:pPr algn="r"/>
              <a:r>
                <a:rPr lang="en-US" sz="1600" dirty="0"/>
                <a:t>CO</a:t>
              </a:r>
              <a:r>
                <a:rPr lang="en-US" sz="1600" baseline="-25000" dirty="0"/>
                <a:t>2</a:t>
              </a:r>
            </a:p>
          </p:txBody>
        </p:sp>
      </p:grpSp>
      <p:sp>
        <p:nvSpPr>
          <p:cNvPr id="11" name="TextBox 10"/>
          <p:cNvSpPr txBox="1"/>
          <p:nvPr/>
        </p:nvSpPr>
        <p:spPr>
          <a:xfrm>
            <a:off x="1636279" y="2525767"/>
            <a:ext cx="3220213" cy="400110"/>
          </a:xfrm>
          <a:prstGeom prst="rect">
            <a:avLst/>
          </a:prstGeom>
          <a:noFill/>
        </p:spPr>
        <p:txBody>
          <a:bodyPr wrap="square" rtlCol="0">
            <a:spAutoFit/>
          </a:bodyPr>
          <a:lstStyle/>
          <a:p>
            <a:r>
              <a:rPr lang="en-US" sz="2000" dirty="0">
                <a:solidFill>
                  <a:schemeClr val="bg1"/>
                </a:solidFill>
              </a:rPr>
              <a:t>Forests and the carbon cycle</a:t>
            </a:r>
          </a:p>
        </p:txBody>
      </p:sp>
      <p:pic>
        <p:nvPicPr>
          <p:cNvPr id="12" name="Picture 11" descr="artic sea ice, land, ocean albedo.png"/>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36280" y="2911668"/>
            <a:ext cx="2639509" cy="1658664"/>
          </a:xfrm>
          <a:prstGeom prst="rect">
            <a:avLst/>
          </a:prstGeom>
        </p:spPr>
      </p:pic>
      <p:sp>
        <p:nvSpPr>
          <p:cNvPr id="13" name="TextBox 12"/>
          <p:cNvSpPr txBox="1"/>
          <p:nvPr/>
        </p:nvSpPr>
        <p:spPr>
          <a:xfrm>
            <a:off x="1636281" y="4583325"/>
            <a:ext cx="1517133" cy="400110"/>
          </a:xfrm>
          <a:prstGeom prst="rect">
            <a:avLst/>
          </a:prstGeom>
          <a:noFill/>
        </p:spPr>
        <p:txBody>
          <a:bodyPr wrap="square" rtlCol="0">
            <a:spAutoFit/>
          </a:bodyPr>
          <a:lstStyle/>
          <a:p>
            <a:r>
              <a:rPr lang="en-US" sz="2000" dirty="0">
                <a:solidFill>
                  <a:schemeClr val="bg1"/>
                </a:solidFill>
              </a:rPr>
              <a:t>Albedo</a:t>
            </a:r>
          </a:p>
        </p:txBody>
      </p:sp>
      <p:pic>
        <p:nvPicPr>
          <p:cNvPr id="14" name="Picture 13" descr="evapotranspiration image.png"/>
          <p:cNvPicPr>
            <a:picLocks noChangeAspect="1"/>
          </p:cNvPicPr>
          <p:nvPr/>
        </p:nvPicPr>
        <p:blipFill rotWithShape="1">
          <a:blip r:embed="rId7" cstate="email">
            <a:extLst>
              <a:ext uri="{28A0092B-C50C-407E-A947-70E740481C1C}">
                <a14:useLocalDpi xmlns:a14="http://schemas.microsoft.com/office/drawing/2010/main" val="0"/>
              </a:ext>
            </a:extLst>
          </a:blip>
          <a:srcRect t="14872" b="34383"/>
          <a:stretch/>
        </p:blipFill>
        <p:spPr>
          <a:xfrm>
            <a:off x="1637557" y="4983435"/>
            <a:ext cx="2638232" cy="1728210"/>
          </a:xfrm>
          <a:prstGeom prst="rect">
            <a:avLst/>
          </a:prstGeom>
        </p:spPr>
      </p:pic>
      <p:sp>
        <p:nvSpPr>
          <p:cNvPr id="3" name="Title 2"/>
          <p:cNvSpPr>
            <a:spLocks noGrp="1"/>
          </p:cNvSpPr>
          <p:nvPr>
            <p:ph type="title"/>
          </p:nvPr>
        </p:nvSpPr>
        <p:spPr/>
        <p:txBody>
          <a:bodyPr>
            <a:normAutofit/>
          </a:bodyPr>
          <a:lstStyle/>
          <a:p>
            <a:r>
              <a:rPr lang="en-US" dirty="0"/>
              <a:t>Forests Impact the Global Carbon Cycle</a:t>
            </a:r>
          </a:p>
        </p:txBody>
      </p:sp>
      <p:sp>
        <p:nvSpPr>
          <p:cNvPr id="16" name="TextBox 15"/>
          <p:cNvSpPr txBox="1"/>
          <p:nvPr/>
        </p:nvSpPr>
        <p:spPr>
          <a:xfrm>
            <a:off x="9089951" y="6311535"/>
            <a:ext cx="1244686" cy="400110"/>
          </a:xfrm>
          <a:prstGeom prst="rect">
            <a:avLst/>
          </a:prstGeom>
          <a:noFill/>
        </p:spPr>
        <p:txBody>
          <a:bodyPr wrap="square" rtlCol="0">
            <a:spAutoFit/>
          </a:bodyPr>
          <a:lstStyle/>
          <a:p>
            <a:r>
              <a:rPr lang="en-US" sz="2000" dirty="0">
                <a:solidFill>
                  <a:schemeClr val="bg1">
                    <a:lumMod val="50000"/>
                    <a:lumOff val="50000"/>
                  </a:schemeClr>
                </a:solidFill>
              </a:rPr>
              <a:t> </a:t>
            </a:r>
            <a:r>
              <a:rPr lang="en-US" sz="2000" dirty="0">
                <a:solidFill>
                  <a:schemeClr val="bg1"/>
                </a:solidFill>
              </a:rPr>
              <a:t>Aerosols</a:t>
            </a:r>
          </a:p>
        </p:txBody>
      </p:sp>
      <p:sp>
        <p:nvSpPr>
          <p:cNvPr id="18" name="TextBox 17"/>
          <p:cNvSpPr txBox="1"/>
          <p:nvPr/>
        </p:nvSpPr>
        <p:spPr>
          <a:xfrm>
            <a:off x="4275789" y="6311535"/>
            <a:ext cx="2567172" cy="400110"/>
          </a:xfrm>
          <a:prstGeom prst="rect">
            <a:avLst/>
          </a:prstGeom>
          <a:noFill/>
        </p:spPr>
        <p:txBody>
          <a:bodyPr wrap="square" rtlCol="0">
            <a:spAutoFit/>
          </a:bodyPr>
          <a:lstStyle/>
          <a:p>
            <a:r>
              <a:rPr lang="en-US" sz="2000" dirty="0">
                <a:solidFill>
                  <a:schemeClr val="bg1">
                    <a:lumMod val="50000"/>
                    <a:lumOff val="50000"/>
                  </a:schemeClr>
                </a:solidFill>
              </a:rPr>
              <a:t>Evapotranspiration</a:t>
            </a:r>
            <a:endParaRPr lang="en-US" sz="2000" dirty="0">
              <a:solidFill>
                <a:schemeClr val="bg1"/>
              </a:solidFill>
            </a:endParaRPr>
          </a:p>
        </p:txBody>
      </p:sp>
      <p:pic>
        <p:nvPicPr>
          <p:cNvPr id="17" name="Picture 2" descr="http://www.fire.uni-freiburg.de/GFMCnew/2013/07/25/indonesia_oli_201317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0011" y="5350082"/>
            <a:ext cx="1849940" cy="12332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89695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04-01JPG.JPG                                                   000055E5Macintosh HD                   ABA78158:"/>
          <p:cNvPicPr>
            <a:picLocks noChangeArrowheads="1"/>
          </p:cNvPicPr>
          <p:nvPr/>
        </p:nvPicPr>
        <p:blipFill rotWithShape="1">
          <a:blip r:embed="rId3" cstate="email">
            <a:lum bright="-12000"/>
            <a:extLst>
              <a:ext uri="{28A0092B-C50C-407E-A947-70E740481C1C}">
                <a14:useLocalDpi xmlns:a14="http://schemas.microsoft.com/office/drawing/2010/main" val="0"/>
              </a:ext>
            </a:extLst>
          </a:blip>
          <a:srcRect l="4124" r="6618"/>
          <a:stretch/>
        </p:blipFill>
        <p:spPr bwMode="auto">
          <a:xfrm>
            <a:off x="1524000" y="1100923"/>
            <a:ext cx="9144000" cy="575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txBox="1">
            <a:spLocks/>
          </p:cNvSpPr>
          <p:nvPr/>
        </p:nvSpPr>
        <p:spPr>
          <a:xfrm>
            <a:off x="4628537" y="1487226"/>
            <a:ext cx="5938532" cy="3496210"/>
          </a:xfrm>
          <a:prstGeom prst="rect">
            <a:avLst/>
          </a:prstGeom>
          <a:solidFill>
            <a:schemeClr val="tx1">
              <a:lumMod val="85000"/>
              <a:lumOff val="15000"/>
              <a:alpha val="53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300"/>
              </a:spcBef>
              <a:spcAft>
                <a:spcPts val="300"/>
              </a:spcAft>
              <a:buFont typeface="Wingdings" charset="2"/>
              <a:buChar char="§"/>
            </a:pPr>
            <a:r>
              <a:rPr lang="en-US" sz="2800" dirty="0">
                <a:solidFill>
                  <a:schemeClr val="bg1"/>
                </a:solidFill>
              </a:rPr>
              <a:t>How do forests affect climate?</a:t>
            </a:r>
          </a:p>
          <a:p>
            <a:pPr>
              <a:lnSpc>
                <a:spcPct val="110000"/>
              </a:lnSpc>
              <a:spcBef>
                <a:spcPts val="300"/>
              </a:spcBef>
              <a:spcAft>
                <a:spcPts val="300"/>
              </a:spcAft>
              <a:buFont typeface="Wingdings" charset="2"/>
              <a:buChar char="§"/>
            </a:pPr>
            <a:r>
              <a:rPr lang="en-US" sz="2800" dirty="0">
                <a:solidFill>
                  <a:srgbClr val="FFFF00"/>
                </a:solidFill>
              </a:rPr>
              <a:t>What controls forest cover?</a:t>
            </a:r>
          </a:p>
          <a:p>
            <a:pPr>
              <a:lnSpc>
                <a:spcPct val="110000"/>
              </a:lnSpc>
              <a:spcBef>
                <a:spcPts val="300"/>
              </a:spcBef>
              <a:spcAft>
                <a:spcPts val="300"/>
              </a:spcAft>
              <a:buFont typeface="Wingdings" charset="2"/>
              <a:buChar char="§"/>
            </a:pPr>
            <a:r>
              <a:rPr lang="en-US" sz="2800" dirty="0">
                <a:solidFill>
                  <a:schemeClr val="bg1"/>
                </a:solidFill>
              </a:rPr>
              <a:t>How has forest cover changed?</a:t>
            </a:r>
          </a:p>
          <a:p>
            <a:pPr>
              <a:lnSpc>
                <a:spcPct val="110000"/>
              </a:lnSpc>
              <a:spcBef>
                <a:spcPts val="300"/>
              </a:spcBef>
              <a:spcAft>
                <a:spcPts val="300"/>
              </a:spcAft>
              <a:buFont typeface="Wingdings" charset="2"/>
              <a:buChar char="§"/>
            </a:pPr>
            <a:endParaRPr lang="en-US" sz="2800" dirty="0">
              <a:solidFill>
                <a:schemeClr val="bg1"/>
              </a:solidFill>
            </a:endParaRPr>
          </a:p>
          <a:p>
            <a:pPr>
              <a:buFont typeface="Wingdings" charset="2"/>
              <a:buChar char="§"/>
            </a:pPr>
            <a:r>
              <a:rPr lang="en-US" sz="2800" dirty="0">
                <a:solidFill>
                  <a:schemeClr val="bg1"/>
                </a:solidFill>
              </a:rPr>
              <a:t>Climate</a:t>
            </a:r>
          </a:p>
          <a:p>
            <a:pPr>
              <a:buFont typeface="Wingdings" charset="2"/>
              <a:buChar char="§"/>
            </a:pPr>
            <a:r>
              <a:rPr lang="en-US" sz="2800" dirty="0">
                <a:solidFill>
                  <a:schemeClr val="bg1"/>
                </a:solidFill>
              </a:rPr>
              <a:t>Humans</a:t>
            </a:r>
          </a:p>
          <a:p>
            <a:pPr>
              <a:lnSpc>
                <a:spcPct val="110000"/>
              </a:lnSpc>
              <a:spcBef>
                <a:spcPts val="300"/>
              </a:spcBef>
              <a:spcAft>
                <a:spcPts val="300"/>
              </a:spcAft>
              <a:buFont typeface="Wingdings" charset="2"/>
              <a:buChar char="§"/>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p:txBody>
      </p:sp>
      <p:sp>
        <p:nvSpPr>
          <p:cNvPr id="3" name="Title 2"/>
          <p:cNvSpPr>
            <a:spLocks noGrp="1"/>
          </p:cNvSpPr>
          <p:nvPr>
            <p:ph type="title"/>
          </p:nvPr>
        </p:nvSpPr>
        <p:spPr/>
        <p:txBody>
          <a:bodyPr>
            <a:normAutofit/>
          </a:bodyPr>
          <a:lstStyle/>
          <a:p>
            <a:r>
              <a:rPr lang="en-US" dirty="0"/>
              <a:t>Forests Impact the Global Carbon Cycle</a:t>
            </a:r>
          </a:p>
        </p:txBody>
      </p:sp>
    </p:spTree>
    <p:extLst>
      <p:ext uri="{BB962C8B-B14F-4D97-AF65-F5344CB8AC3E}">
        <p14:creationId xmlns:p14="http://schemas.microsoft.com/office/powerpoint/2010/main" val="3951213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Forests are Widespread</a:t>
            </a:r>
          </a:p>
        </p:txBody>
      </p:sp>
      <p:pic>
        <p:nvPicPr>
          <p:cNvPr id="4" name="Content Placeholder 3" descr="biomes davis.png"/>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1639" r="219"/>
          <a:stretch/>
        </p:blipFill>
        <p:spPr>
          <a:xfrm>
            <a:off x="2362200" y="1079500"/>
            <a:ext cx="7467600" cy="5638800"/>
          </a:xfrm>
        </p:spPr>
      </p:pic>
    </p:spTree>
    <p:extLst>
      <p:ext uri="{BB962C8B-B14F-4D97-AF65-F5344CB8AC3E}">
        <p14:creationId xmlns:p14="http://schemas.microsoft.com/office/powerpoint/2010/main" val="2571580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globalchange.umich.edu/globalchange1/current/lectures/kling/ecosystem/fogreen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767" y="1392068"/>
            <a:ext cx="5879707" cy="52119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reeform 4"/>
          <p:cNvSpPr/>
          <p:nvPr/>
        </p:nvSpPr>
        <p:spPr>
          <a:xfrm>
            <a:off x="3052539" y="2388354"/>
            <a:ext cx="4293948" cy="3281962"/>
          </a:xfrm>
          <a:custGeom>
            <a:avLst/>
            <a:gdLst>
              <a:gd name="connsiteX0" fmla="*/ 830760 w 4617291"/>
              <a:gd name="connsiteY0" fmla="*/ 152840 h 3532988"/>
              <a:gd name="connsiteX1" fmla="*/ 81460 w 4617291"/>
              <a:gd name="connsiteY1" fmla="*/ 440 h 3532988"/>
              <a:gd name="connsiteX2" fmla="*/ 17960 w 4617291"/>
              <a:gd name="connsiteY2" fmla="*/ 114740 h 3532988"/>
              <a:gd name="connsiteX3" fmla="*/ 5260 w 4617291"/>
              <a:gd name="connsiteY3" fmla="*/ 343340 h 3532988"/>
              <a:gd name="connsiteX4" fmla="*/ 94160 w 4617291"/>
              <a:gd name="connsiteY4" fmla="*/ 597340 h 3532988"/>
              <a:gd name="connsiteX5" fmla="*/ 322760 w 4617291"/>
              <a:gd name="connsiteY5" fmla="*/ 991040 h 3532988"/>
              <a:gd name="connsiteX6" fmla="*/ 640260 w 4617291"/>
              <a:gd name="connsiteY6" fmla="*/ 1181540 h 3532988"/>
              <a:gd name="connsiteX7" fmla="*/ 970460 w 4617291"/>
              <a:gd name="connsiteY7" fmla="*/ 1613340 h 3532988"/>
              <a:gd name="connsiteX8" fmla="*/ 1237160 w 4617291"/>
              <a:gd name="connsiteY8" fmla="*/ 2121340 h 3532988"/>
              <a:gd name="connsiteX9" fmla="*/ 1414960 w 4617291"/>
              <a:gd name="connsiteY9" fmla="*/ 2553140 h 3532988"/>
              <a:gd name="connsiteX10" fmla="*/ 1453060 w 4617291"/>
              <a:gd name="connsiteY10" fmla="*/ 2934140 h 3532988"/>
              <a:gd name="connsiteX11" fmla="*/ 1287960 w 4617291"/>
              <a:gd name="connsiteY11" fmla="*/ 3353240 h 3532988"/>
              <a:gd name="connsiteX12" fmla="*/ 1186360 w 4617291"/>
              <a:gd name="connsiteY12" fmla="*/ 3442140 h 3532988"/>
              <a:gd name="connsiteX13" fmla="*/ 1199060 w 4617291"/>
              <a:gd name="connsiteY13" fmla="*/ 3531040 h 3532988"/>
              <a:gd name="connsiteX14" fmla="*/ 1516560 w 4617291"/>
              <a:gd name="connsiteY14" fmla="*/ 3505640 h 3532988"/>
              <a:gd name="connsiteX15" fmla="*/ 4043860 w 4617291"/>
              <a:gd name="connsiteY15" fmla="*/ 3353240 h 3532988"/>
              <a:gd name="connsiteX16" fmla="*/ 4437560 w 4617291"/>
              <a:gd name="connsiteY16" fmla="*/ 3289740 h 3532988"/>
              <a:gd name="connsiteX17" fmla="*/ 4602660 w 4617291"/>
              <a:gd name="connsiteY17" fmla="*/ 3162740 h 3532988"/>
              <a:gd name="connsiteX18" fmla="*/ 4564560 w 4617291"/>
              <a:gd name="connsiteY18" fmla="*/ 3061140 h 3532988"/>
              <a:gd name="connsiteX19" fmla="*/ 4208960 w 4617291"/>
              <a:gd name="connsiteY19" fmla="*/ 2959540 h 3532988"/>
              <a:gd name="connsiteX20" fmla="*/ 3853360 w 4617291"/>
              <a:gd name="connsiteY20" fmla="*/ 2819840 h 3532988"/>
              <a:gd name="connsiteX21" fmla="*/ 3396160 w 4617291"/>
              <a:gd name="connsiteY21" fmla="*/ 2553140 h 3532988"/>
              <a:gd name="connsiteX22" fmla="*/ 2507160 w 4617291"/>
              <a:gd name="connsiteY22" fmla="*/ 1816540 h 3532988"/>
              <a:gd name="connsiteX23" fmla="*/ 1948360 w 4617291"/>
              <a:gd name="connsiteY23" fmla="*/ 1245040 h 3532988"/>
              <a:gd name="connsiteX24" fmla="*/ 1656260 w 4617291"/>
              <a:gd name="connsiteY24" fmla="*/ 927540 h 3532988"/>
              <a:gd name="connsiteX25" fmla="*/ 1389560 w 4617291"/>
              <a:gd name="connsiteY25" fmla="*/ 698940 h 3532988"/>
              <a:gd name="connsiteX26" fmla="*/ 1135560 w 4617291"/>
              <a:gd name="connsiteY26" fmla="*/ 444940 h 3532988"/>
              <a:gd name="connsiteX27" fmla="*/ 830760 w 4617291"/>
              <a:gd name="connsiteY27" fmla="*/ 152840 h 353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17291" h="3532988">
                <a:moveTo>
                  <a:pt x="830760" y="152840"/>
                </a:moveTo>
                <a:cubicBezTo>
                  <a:pt x="655077" y="78757"/>
                  <a:pt x="216927" y="6790"/>
                  <a:pt x="81460" y="440"/>
                </a:cubicBezTo>
                <a:cubicBezTo>
                  <a:pt x="-54007" y="-5910"/>
                  <a:pt x="30660" y="57590"/>
                  <a:pt x="17960" y="114740"/>
                </a:cubicBezTo>
                <a:cubicBezTo>
                  <a:pt x="5260" y="171890"/>
                  <a:pt x="-7440" y="262907"/>
                  <a:pt x="5260" y="343340"/>
                </a:cubicBezTo>
                <a:cubicBezTo>
                  <a:pt x="17960" y="423773"/>
                  <a:pt x="41243" y="489390"/>
                  <a:pt x="94160" y="597340"/>
                </a:cubicBezTo>
                <a:cubicBezTo>
                  <a:pt x="147077" y="705290"/>
                  <a:pt x="231743" y="893673"/>
                  <a:pt x="322760" y="991040"/>
                </a:cubicBezTo>
                <a:cubicBezTo>
                  <a:pt x="413777" y="1088407"/>
                  <a:pt x="532310" y="1077823"/>
                  <a:pt x="640260" y="1181540"/>
                </a:cubicBezTo>
                <a:cubicBezTo>
                  <a:pt x="748210" y="1285257"/>
                  <a:pt x="870977" y="1456707"/>
                  <a:pt x="970460" y="1613340"/>
                </a:cubicBezTo>
                <a:cubicBezTo>
                  <a:pt x="1069943" y="1769973"/>
                  <a:pt x="1163077" y="1964707"/>
                  <a:pt x="1237160" y="2121340"/>
                </a:cubicBezTo>
                <a:cubicBezTo>
                  <a:pt x="1311243" y="2277973"/>
                  <a:pt x="1378977" y="2417673"/>
                  <a:pt x="1414960" y="2553140"/>
                </a:cubicBezTo>
                <a:cubicBezTo>
                  <a:pt x="1450943" y="2688607"/>
                  <a:pt x="1474227" y="2800790"/>
                  <a:pt x="1453060" y="2934140"/>
                </a:cubicBezTo>
                <a:cubicBezTo>
                  <a:pt x="1431893" y="3067490"/>
                  <a:pt x="1332410" y="3268573"/>
                  <a:pt x="1287960" y="3353240"/>
                </a:cubicBezTo>
                <a:cubicBezTo>
                  <a:pt x="1243510" y="3437907"/>
                  <a:pt x="1201177" y="3412507"/>
                  <a:pt x="1186360" y="3442140"/>
                </a:cubicBezTo>
                <a:cubicBezTo>
                  <a:pt x="1171543" y="3471773"/>
                  <a:pt x="1144027" y="3520457"/>
                  <a:pt x="1199060" y="3531040"/>
                </a:cubicBezTo>
                <a:cubicBezTo>
                  <a:pt x="1254093" y="3541623"/>
                  <a:pt x="1516560" y="3505640"/>
                  <a:pt x="1516560" y="3505640"/>
                </a:cubicBezTo>
                <a:lnTo>
                  <a:pt x="4043860" y="3353240"/>
                </a:lnTo>
                <a:cubicBezTo>
                  <a:pt x="4530693" y="3317257"/>
                  <a:pt x="4344427" y="3321490"/>
                  <a:pt x="4437560" y="3289740"/>
                </a:cubicBezTo>
                <a:cubicBezTo>
                  <a:pt x="4530693" y="3257990"/>
                  <a:pt x="4581493" y="3200840"/>
                  <a:pt x="4602660" y="3162740"/>
                </a:cubicBezTo>
                <a:cubicBezTo>
                  <a:pt x="4623827" y="3124640"/>
                  <a:pt x="4630177" y="3095007"/>
                  <a:pt x="4564560" y="3061140"/>
                </a:cubicBezTo>
                <a:cubicBezTo>
                  <a:pt x="4498943" y="3027273"/>
                  <a:pt x="4327493" y="2999757"/>
                  <a:pt x="4208960" y="2959540"/>
                </a:cubicBezTo>
                <a:cubicBezTo>
                  <a:pt x="4090427" y="2919323"/>
                  <a:pt x="3988827" y="2887573"/>
                  <a:pt x="3853360" y="2819840"/>
                </a:cubicBezTo>
                <a:cubicBezTo>
                  <a:pt x="3717893" y="2752107"/>
                  <a:pt x="3620527" y="2720357"/>
                  <a:pt x="3396160" y="2553140"/>
                </a:cubicBezTo>
                <a:cubicBezTo>
                  <a:pt x="3171793" y="2385923"/>
                  <a:pt x="2748460" y="2034557"/>
                  <a:pt x="2507160" y="1816540"/>
                </a:cubicBezTo>
                <a:cubicBezTo>
                  <a:pt x="2265860" y="1598523"/>
                  <a:pt x="2090177" y="1393207"/>
                  <a:pt x="1948360" y="1245040"/>
                </a:cubicBezTo>
                <a:cubicBezTo>
                  <a:pt x="1806543" y="1096873"/>
                  <a:pt x="1749393" y="1018557"/>
                  <a:pt x="1656260" y="927540"/>
                </a:cubicBezTo>
                <a:cubicBezTo>
                  <a:pt x="1563127" y="836523"/>
                  <a:pt x="1476343" y="779373"/>
                  <a:pt x="1389560" y="698940"/>
                </a:cubicBezTo>
                <a:cubicBezTo>
                  <a:pt x="1302777" y="618507"/>
                  <a:pt x="1232927" y="533840"/>
                  <a:pt x="1135560" y="444940"/>
                </a:cubicBezTo>
                <a:cubicBezTo>
                  <a:pt x="1038193" y="356040"/>
                  <a:pt x="1006443" y="226923"/>
                  <a:pt x="830760" y="15284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346487" y="1631223"/>
            <a:ext cx="4404049" cy="1514261"/>
          </a:xfrm>
          <a:prstGeom prst="rect">
            <a:avLst/>
          </a:prstGeom>
          <a:noFill/>
        </p:spPr>
        <p:txBody>
          <a:bodyPr wrap="square" rtlCol="0">
            <a:spAutoFit/>
          </a:bodyPr>
          <a:lstStyle/>
          <a:p>
            <a:pPr>
              <a:lnSpc>
                <a:spcPct val="110000"/>
              </a:lnSpc>
              <a:spcBef>
                <a:spcPts val="300"/>
              </a:spcBef>
              <a:spcAft>
                <a:spcPts val="300"/>
              </a:spcAft>
            </a:pPr>
            <a:r>
              <a:rPr lang="en-US" sz="2800" dirty="0"/>
              <a:t>Temperature and precipitation control where forests are found</a:t>
            </a:r>
          </a:p>
        </p:txBody>
      </p:sp>
      <p:sp>
        <p:nvSpPr>
          <p:cNvPr id="6" name="Title 5"/>
          <p:cNvSpPr>
            <a:spLocks noGrp="1"/>
          </p:cNvSpPr>
          <p:nvPr>
            <p:ph type="title"/>
          </p:nvPr>
        </p:nvSpPr>
        <p:spPr/>
        <p:txBody>
          <a:bodyPr/>
          <a:lstStyle/>
          <a:p>
            <a:r>
              <a:rPr lang="en-US" dirty="0"/>
              <a:t>Forest Biomes</a:t>
            </a:r>
          </a:p>
        </p:txBody>
      </p:sp>
    </p:spTree>
    <p:extLst>
      <p:ext uri="{BB962C8B-B14F-4D97-AF65-F5344CB8AC3E}">
        <p14:creationId xmlns:p14="http://schemas.microsoft.com/office/powerpoint/2010/main" val="3948083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Aft>
                <a:spcPts val="600"/>
              </a:spcAft>
              <a:buNone/>
            </a:pPr>
            <a:r>
              <a:rPr lang="en-US" dirty="0"/>
              <a:t>Choose one of the following options:</a:t>
            </a:r>
          </a:p>
          <a:p>
            <a:pPr marL="0" indent="0">
              <a:spcAft>
                <a:spcPts val="600"/>
              </a:spcAft>
              <a:buNone/>
            </a:pPr>
            <a:endParaRPr lang="en-US" dirty="0"/>
          </a:p>
          <a:p>
            <a:pPr marL="0" indent="0">
              <a:spcAft>
                <a:spcPts val="600"/>
              </a:spcAft>
              <a:buNone/>
            </a:pPr>
            <a:r>
              <a:rPr lang="en-US" sz="2400" b="1" dirty="0"/>
              <a:t>Homework 1</a:t>
            </a:r>
            <a:r>
              <a:rPr lang="en-US" sz="2400" dirty="0"/>
              <a:t>:  </a:t>
            </a:r>
          </a:p>
          <a:p>
            <a:pPr marL="0" indent="0">
              <a:spcAft>
                <a:spcPts val="600"/>
              </a:spcAft>
              <a:buNone/>
            </a:pPr>
            <a:r>
              <a:rPr lang="en-US" sz="2400" dirty="0"/>
              <a:t>Watch this video on the global carbon cycle</a:t>
            </a:r>
          </a:p>
          <a:p>
            <a:pPr marL="0" indent="0">
              <a:spcAft>
                <a:spcPts val="600"/>
              </a:spcAft>
              <a:buNone/>
            </a:pPr>
            <a:r>
              <a:rPr lang="en-US" sz="2000" dirty="0">
                <a:hlinkClick r:id="rId3"/>
              </a:rPr>
              <a:t>http://epa.gov/climatestudents/basics/today/carbon-dioxide.html</a:t>
            </a:r>
            <a:endParaRPr lang="en-US" sz="2000" dirty="0"/>
          </a:p>
          <a:p>
            <a:pPr marL="0" indent="0">
              <a:spcAft>
                <a:spcPts val="600"/>
              </a:spcAft>
              <a:buNone/>
            </a:pPr>
            <a:endParaRPr lang="en-US" sz="2400" dirty="0"/>
          </a:p>
          <a:p>
            <a:pPr marL="0" indent="0">
              <a:spcAft>
                <a:spcPts val="600"/>
              </a:spcAft>
              <a:buNone/>
            </a:pPr>
            <a:r>
              <a:rPr lang="en-US" sz="2400" b="1" dirty="0"/>
              <a:t>Homework 2</a:t>
            </a:r>
            <a:r>
              <a:rPr lang="en-US" sz="2400" dirty="0"/>
              <a:t>:  </a:t>
            </a:r>
          </a:p>
          <a:p>
            <a:pPr marL="0" indent="0">
              <a:spcAft>
                <a:spcPts val="600"/>
              </a:spcAft>
              <a:buNone/>
            </a:pPr>
            <a:r>
              <a:rPr lang="en-US" sz="2400" dirty="0"/>
              <a:t>Assigned reading: </a:t>
            </a:r>
            <a:r>
              <a:rPr lang="en-US" sz="2400" b="1" dirty="0"/>
              <a:t>Harris 2012, Houghton 2003</a:t>
            </a:r>
          </a:p>
          <a:p>
            <a:pPr marL="0" indent="0">
              <a:spcAft>
                <a:spcPts val="600"/>
              </a:spcAft>
              <a:buNone/>
            </a:pPr>
            <a:endParaRPr lang="en-US" sz="2400" dirty="0"/>
          </a:p>
          <a:p>
            <a:pPr marL="0" indent="0">
              <a:spcAft>
                <a:spcPts val="600"/>
              </a:spcAft>
              <a:buNone/>
            </a:pPr>
            <a:endParaRPr lang="en-US" sz="2400" dirty="0"/>
          </a:p>
          <a:p>
            <a:pPr marL="0" indent="0">
              <a:spcAft>
                <a:spcPts val="600"/>
              </a:spcAft>
              <a:buNone/>
            </a:pPr>
            <a:endParaRPr lang="en-US" dirty="0"/>
          </a:p>
          <a:p>
            <a:pPr marL="0" indent="0">
              <a:spcAft>
                <a:spcPts val="600"/>
              </a:spcAft>
              <a:buNone/>
            </a:pPr>
            <a:endParaRPr lang="en-US" dirty="0"/>
          </a:p>
        </p:txBody>
      </p:sp>
      <p:sp>
        <p:nvSpPr>
          <p:cNvPr id="4" name="Title 3"/>
          <p:cNvSpPr>
            <a:spLocks noGrp="1"/>
          </p:cNvSpPr>
          <p:nvPr>
            <p:ph type="title"/>
          </p:nvPr>
        </p:nvSpPr>
        <p:spPr>
          <a:noFill/>
        </p:spPr>
        <p:txBody>
          <a:bodyPr/>
          <a:lstStyle/>
          <a:p>
            <a:r>
              <a:rPr lang="en-US" b="1" dirty="0"/>
              <a:t>Pre-class Assignment</a:t>
            </a:r>
          </a:p>
        </p:txBody>
      </p:sp>
    </p:spTree>
    <p:extLst>
      <p:ext uri="{BB962C8B-B14F-4D97-AF65-F5344CB8AC3E}">
        <p14:creationId xmlns:p14="http://schemas.microsoft.com/office/powerpoint/2010/main" val="632475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Humans Cut and Use Forests</a:t>
            </a:r>
          </a:p>
        </p:txBody>
      </p:sp>
      <p:pic>
        <p:nvPicPr>
          <p:cNvPr id="5" name="Content Placeholder 4"/>
          <p:cNvPicPr>
            <a:picLocks noGrp="1" noChangeAspect="1"/>
          </p:cNvPicPr>
          <p:nvPr>
            <p:ph idx="4294967295"/>
          </p:nvPr>
        </p:nvPicPr>
        <p:blipFill>
          <a:blip r:embed="rId3"/>
          <a:srcRect t="15339" b="15339"/>
          <a:stretch>
            <a:fillRect/>
          </a:stretch>
        </p:blipFill>
        <p:spPr>
          <a:xfrm>
            <a:off x="1981201" y="2332037"/>
            <a:ext cx="8229600" cy="4525962"/>
          </a:xfrm>
        </p:spPr>
      </p:pic>
      <p:pic>
        <p:nvPicPr>
          <p:cNvPr id="8" name="Picture 7"/>
          <p:cNvPicPr>
            <a:picLocks noChangeAspect="1"/>
          </p:cNvPicPr>
          <p:nvPr/>
        </p:nvPicPr>
        <p:blipFill>
          <a:blip r:embed="rId4"/>
          <a:stretch>
            <a:fillRect/>
          </a:stretch>
        </p:blipFill>
        <p:spPr>
          <a:xfrm>
            <a:off x="5067300" y="2332037"/>
            <a:ext cx="5143500" cy="3380014"/>
          </a:xfrm>
          <a:prstGeom prst="rect">
            <a:avLst/>
          </a:prstGeom>
        </p:spPr>
      </p:pic>
      <p:sp>
        <p:nvSpPr>
          <p:cNvPr id="9" name="TextBox 8"/>
          <p:cNvSpPr txBox="1"/>
          <p:nvPr/>
        </p:nvSpPr>
        <p:spPr>
          <a:xfrm>
            <a:off x="1981201" y="1214291"/>
            <a:ext cx="8229599" cy="492443"/>
          </a:xfrm>
          <a:prstGeom prst="rect">
            <a:avLst/>
          </a:prstGeom>
          <a:noFill/>
        </p:spPr>
        <p:txBody>
          <a:bodyPr wrap="square" rtlCol="0">
            <a:spAutoFit/>
          </a:bodyPr>
          <a:lstStyle/>
          <a:p>
            <a:r>
              <a:rPr lang="en-US" sz="2600" dirty="0"/>
              <a:t>altering stand structure and forest cover on the landscape</a:t>
            </a:r>
          </a:p>
        </p:txBody>
      </p:sp>
    </p:spTree>
    <p:extLst>
      <p:ext uri="{BB962C8B-B14F-4D97-AF65-F5344CB8AC3E}">
        <p14:creationId xmlns:p14="http://schemas.microsoft.com/office/powerpoint/2010/main" val="26875637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04-01JPG.JPG                                                   000055E5Macintosh HD                   ABA78158:"/>
          <p:cNvPicPr>
            <a:picLocks noChangeArrowheads="1"/>
          </p:cNvPicPr>
          <p:nvPr/>
        </p:nvPicPr>
        <p:blipFill rotWithShape="1">
          <a:blip r:embed="rId3" cstate="email">
            <a:lum bright="-12000"/>
            <a:extLst>
              <a:ext uri="{28A0092B-C50C-407E-A947-70E740481C1C}">
                <a14:useLocalDpi xmlns:a14="http://schemas.microsoft.com/office/drawing/2010/main" val="0"/>
              </a:ext>
            </a:extLst>
          </a:blip>
          <a:srcRect l="4124" r="6618"/>
          <a:stretch/>
        </p:blipFill>
        <p:spPr bwMode="auto">
          <a:xfrm>
            <a:off x="1524000" y="1100923"/>
            <a:ext cx="9144000" cy="575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txBox="1">
            <a:spLocks/>
          </p:cNvSpPr>
          <p:nvPr/>
        </p:nvSpPr>
        <p:spPr>
          <a:xfrm>
            <a:off x="4628537" y="1487226"/>
            <a:ext cx="5938532" cy="4059965"/>
          </a:xfrm>
          <a:prstGeom prst="rect">
            <a:avLst/>
          </a:prstGeom>
          <a:solidFill>
            <a:schemeClr val="tx1">
              <a:lumMod val="85000"/>
              <a:lumOff val="15000"/>
              <a:alpha val="53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300"/>
              </a:spcBef>
              <a:spcAft>
                <a:spcPts val="300"/>
              </a:spcAft>
              <a:buFont typeface="Wingdings" charset="2"/>
              <a:buChar char="§"/>
            </a:pPr>
            <a:r>
              <a:rPr lang="en-US" sz="2800" dirty="0">
                <a:solidFill>
                  <a:schemeClr val="bg1"/>
                </a:solidFill>
              </a:rPr>
              <a:t>How do forests affect climate?</a:t>
            </a:r>
          </a:p>
          <a:p>
            <a:pPr>
              <a:lnSpc>
                <a:spcPct val="110000"/>
              </a:lnSpc>
              <a:spcBef>
                <a:spcPts val="300"/>
              </a:spcBef>
              <a:spcAft>
                <a:spcPts val="300"/>
              </a:spcAft>
              <a:buFont typeface="Wingdings" charset="2"/>
              <a:buChar char="§"/>
            </a:pPr>
            <a:r>
              <a:rPr lang="en-US" sz="2800" dirty="0">
                <a:solidFill>
                  <a:srgbClr val="FFFFFF"/>
                </a:solidFill>
              </a:rPr>
              <a:t>What controls forest cover?</a:t>
            </a:r>
          </a:p>
          <a:p>
            <a:pPr>
              <a:lnSpc>
                <a:spcPct val="110000"/>
              </a:lnSpc>
              <a:spcBef>
                <a:spcPts val="300"/>
              </a:spcBef>
              <a:spcAft>
                <a:spcPts val="300"/>
              </a:spcAft>
              <a:buFont typeface="Wingdings" charset="2"/>
              <a:buChar char="§"/>
            </a:pPr>
            <a:r>
              <a:rPr lang="en-US" sz="2800" dirty="0">
                <a:solidFill>
                  <a:srgbClr val="FFFF00"/>
                </a:solidFill>
              </a:rPr>
              <a:t>How has forest cover changed?</a:t>
            </a:r>
          </a:p>
          <a:p>
            <a:pPr>
              <a:lnSpc>
                <a:spcPct val="110000"/>
              </a:lnSpc>
              <a:spcBef>
                <a:spcPts val="300"/>
              </a:spcBef>
              <a:spcAft>
                <a:spcPts val="300"/>
              </a:spcAft>
              <a:buFont typeface="Wingdings" charset="2"/>
              <a:buChar char="§"/>
            </a:pPr>
            <a:endParaRPr lang="en-US" sz="2800" dirty="0">
              <a:solidFill>
                <a:schemeClr val="bg1"/>
              </a:solidFill>
            </a:endParaRPr>
          </a:p>
          <a:p>
            <a:pPr>
              <a:buFont typeface="Wingdings" charset="2"/>
              <a:buChar char="§"/>
            </a:pPr>
            <a:r>
              <a:rPr lang="en-US" sz="2800" dirty="0">
                <a:solidFill>
                  <a:srgbClr val="FFFF00"/>
                </a:solidFill>
              </a:rPr>
              <a:t>Past 8000 years</a:t>
            </a:r>
          </a:p>
          <a:p>
            <a:pPr>
              <a:buFont typeface="Wingdings" charset="2"/>
              <a:buChar char="§"/>
            </a:pPr>
            <a:r>
              <a:rPr lang="en-US" sz="2800" dirty="0">
                <a:solidFill>
                  <a:schemeClr val="bg1"/>
                </a:solidFill>
              </a:rPr>
              <a:t>Past 150 years</a:t>
            </a:r>
          </a:p>
          <a:p>
            <a:pPr>
              <a:buFont typeface="Wingdings" charset="2"/>
              <a:buChar char="§"/>
            </a:pPr>
            <a:r>
              <a:rPr lang="en-US" sz="2800" dirty="0">
                <a:solidFill>
                  <a:schemeClr val="bg1"/>
                </a:solidFill>
              </a:rPr>
              <a:t>Past 40 years</a:t>
            </a:r>
          </a:p>
          <a:p>
            <a:pPr>
              <a:lnSpc>
                <a:spcPct val="110000"/>
              </a:lnSpc>
              <a:spcBef>
                <a:spcPts val="300"/>
              </a:spcBef>
              <a:spcAft>
                <a:spcPts val="300"/>
              </a:spcAft>
              <a:buFont typeface="Wingdings" charset="2"/>
              <a:buChar char="§"/>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a:p>
            <a:pPr marL="0" indent="0">
              <a:lnSpc>
                <a:spcPct val="110000"/>
              </a:lnSpc>
              <a:spcBef>
                <a:spcPts val="300"/>
              </a:spcBef>
              <a:spcAft>
                <a:spcPts val="300"/>
              </a:spcAft>
              <a:buNone/>
            </a:pPr>
            <a:endParaRPr lang="en-US" sz="2800" dirty="0">
              <a:solidFill>
                <a:schemeClr val="bg1"/>
              </a:solidFill>
            </a:endParaRPr>
          </a:p>
        </p:txBody>
      </p:sp>
      <p:sp>
        <p:nvSpPr>
          <p:cNvPr id="3" name="Title 2"/>
          <p:cNvSpPr>
            <a:spLocks noGrp="1"/>
          </p:cNvSpPr>
          <p:nvPr>
            <p:ph type="title"/>
          </p:nvPr>
        </p:nvSpPr>
        <p:spPr/>
        <p:txBody>
          <a:bodyPr>
            <a:normAutofit/>
          </a:bodyPr>
          <a:lstStyle/>
          <a:p>
            <a:r>
              <a:rPr lang="en-US" dirty="0"/>
              <a:t>Forests Impact the Global Carbon Cycle</a:t>
            </a:r>
          </a:p>
        </p:txBody>
      </p:sp>
    </p:spTree>
    <p:extLst>
      <p:ext uri="{BB962C8B-B14F-4D97-AF65-F5344CB8AC3E}">
        <p14:creationId xmlns:p14="http://schemas.microsoft.com/office/powerpoint/2010/main" val="25968192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Emissions from Land Use Change </a:t>
            </a:r>
          </a:p>
        </p:txBody>
      </p:sp>
      <p:pic>
        <p:nvPicPr>
          <p:cNvPr id="4" name="Content Placeholder 3" descr="land use emissions 1850 to present.png"/>
          <p:cNvPicPr>
            <a:picLocks noGrp="1"/>
          </p:cNvPicPr>
          <p:nvPr>
            <p:ph idx="4294967295"/>
          </p:nvPr>
        </p:nvPicPr>
        <p:blipFill rotWithShape="1">
          <a:blip r:embed="rId3">
            <a:extLst>
              <a:ext uri="{28A0092B-C50C-407E-A947-70E740481C1C}">
                <a14:useLocalDpi xmlns:a14="http://schemas.microsoft.com/office/drawing/2010/main" val="0"/>
              </a:ext>
            </a:extLst>
          </a:blip>
          <a:srcRect l="-67" r="-4976"/>
          <a:stretch/>
        </p:blipFill>
        <p:spPr>
          <a:xfrm>
            <a:off x="2981290" y="1173306"/>
            <a:ext cx="9360000" cy="5580000"/>
          </a:xfrm>
        </p:spPr>
      </p:pic>
      <p:sp>
        <p:nvSpPr>
          <p:cNvPr id="3" name="TextBox 2"/>
          <p:cNvSpPr txBox="1"/>
          <p:nvPr/>
        </p:nvSpPr>
        <p:spPr>
          <a:xfrm>
            <a:off x="145775" y="3209730"/>
            <a:ext cx="2667564" cy="523220"/>
          </a:xfrm>
          <a:prstGeom prst="rect">
            <a:avLst/>
          </a:prstGeom>
          <a:noFill/>
        </p:spPr>
        <p:txBody>
          <a:bodyPr wrap="square" rtlCol="0">
            <a:spAutoFit/>
          </a:bodyPr>
          <a:lstStyle/>
          <a:p>
            <a:r>
              <a:rPr lang="en-US" sz="2800" dirty="0"/>
              <a:t>1850 - present</a:t>
            </a:r>
          </a:p>
        </p:txBody>
      </p:sp>
    </p:spTree>
    <p:extLst>
      <p:ext uri="{BB962C8B-B14F-4D97-AF65-F5344CB8AC3E}">
        <p14:creationId xmlns:p14="http://schemas.microsoft.com/office/powerpoint/2010/main" val="41218964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Emissions from Land Use Change</a:t>
            </a:r>
          </a:p>
        </p:txBody>
      </p:sp>
      <p:pic>
        <p:nvPicPr>
          <p:cNvPr id="6" name="Content Placeholder 3" descr="land use emissions 1850 to present.png"/>
          <p:cNvPicPr>
            <a:picLocks/>
          </p:cNvPicPr>
          <p:nvPr/>
        </p:nvPicPr>
        <p:blipFill rotWithShape="1">
          <a:blip r:embed="rId3">
            <a:extLst>
              <a:ext uri="{28A0092B-C50C-407E-A947-70E740481C1C}">
                <a14:useLocalDpi xmlns:a14="http://schemas.microsoft.com/office/drawing/2010/main" val="0"/>
              </a:ext>
            </a:extLst>
          </a:blip>
          <a:srcRect l="-67" r="-4976"/>
          <a:stretch/>
        </p:blipFill>
        <p:spPr>
          <a:xfrm>
            <a:off x="2981290" y="1173306"/>
            <a:ext cx="9360000" cy="5580000"/>
          </a:xfrm>
          <a:prstGeom prst="rect">
            <a:avLst/>
          </a:prstGeom>
        </p:spPr>
      </p:pic>
      <p:sp>
        <p:nvSpPr>
          <p:cNvPr id="3" name="Freeform 2"/>
          <p:cNvSpPr/>
          <p:nvPr/>
        </p:nvSpPr>
        <p:spPr>
          <a:xfrm>
            <a:off x="4404049" y="4683967"/>
            <a:ext cx="7035281" cy="858416"/>
          </a:xfrm>
          <a:custGeom>
            <a:avLst/>
            <a:gdLst>
              <a:gd name="connsiteX0" fmla="*/ 0 w 5232400"/>
              <a:gd name="connsiteY0" fmla="*/ 0 h 711200"/>
              <a:gd name="connsiteX1" fmla="*/ 2963333 w 5232400"/>
              <a:gd name="connsiteY1" fmla="*/ 118533 h 711200"/>
              <a:gd name="connsiteX2" fmla="*/ 4402666 w 5232400"/>
              <a:gd name="connsiteY2" fmla="*/ 355600 h 711200"/>
              <a:gd name="connsiteX3" fmla="*/ 5232400 w 5232400"/>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5232400" h="711200">
                <a:moveTo>
                  <a:pt x="0" y="0"/>
                </a:moveTo>
                <a:cubicBezTo>
                  <a:pt x="1114777" y="29633"/>
                  <a:pt x="2229555" y="59266"/>
                  <a:pt x="2963333" y="118533"/>
                </a:cubicBezTo>
                <a:cubicBezTo>
                  <a:pt x="3697111" y="177800"/>
                  <a:pt x="4024488" y="256822"/>
                  <a:pt x="4402666" y="355600"/>
                </a:cubicBezTo>
                <a:cubicBezTo>
                  <a:pt x="4780844" y="454378"/>
                  <a:pt x="5232400" y="711200"/>
                  <a:pt x="5232400" y="711200"/>
                </a:cubicBezTo>
              </a:path>
            </a:pathLst>
          </a:custGeom>
          <a:ln w="63500" cmpd="sng">
            <a:solidFill>
              <a:srgbClr val="1DEC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145775" y="2157955"/>
            <a:ext cx="2944501" cy="1815882"/>
          </a:xfrm>
          <a:prstGeom prst="rect">
            <a:avLst/>
          </a:prstGeom>
          <a:solidFill>
            <a:schemeClr val="bg1"/>
          </a:solidFill>
        </p:spPr>
        <p:txBody>
          <a:bodyPr wrap="square" rtlCol="0">
            <a:spAutoFit/>
          </a:bodyPr>
          <a:lstStyle/>
          <a:p>
            <a:r>
              <a:rPr lang="en-US" sz="2800" dirty="0"/>
              <a:t>Temperate forest emissions have declined since 1960</a:t>
            </a:r>
          </a:p>
        </p:txBody>
      </p:sp>
    </p:spTree>
    <p:extLst>
      <p:ext uri="{BB962C8B-B14F-4D97-AF65-F5344CB8AC3E}">
        <p14:creationId xmlns:p14="http://schemas.microsoft.com/office/powerpoint/2010/main" val="36700126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Emissions from Land Use Change</a:t>
            </a:r>
          </a:p>
        </p:txBody>
      </p:sp>
      <p:sp>
        <p:nvSpPr>
          <p:cNvPr id="13" name="TextBox 12"/>
          <p:cNvSpPr txBox="1"/>
          <p:nvPr/>
        </p:nvSpPr>
        <p:spPr>
          <a:xfrm>
            <a:off x="380729" y="2463412"/>
            <a:ext cx="2191426" cy="1569660"/>
          </a:xfrm>
          <a:prstGeom prst="rect">
            <a:avLst/>
          </a:prstGeom>
          <a:solidFill>
            <a:schemeClr val="bg1"/>
          </a:solidFill>
        </p:spPr>
        <p:txBody>
          <a:bodyPr wrap="square" rtlCol="0">
            <a:spAutoFit/>
          </a:bodyPr>
          <a:lstStyle/>
          <a:p>
            <a:r>
              <a:rPr lang="en-US" sz="2400" dirty="0"/>
              <a:t>Tropical forest emissions </a:t>
            </a:r>
            <a:br>
              <a:rPr lang="en-US" sz="2400" dirty="0"/>
            </a:br>
            <a:r>
              <a:rPr lang="en-US" sz="2400" dirty="0"/>
              <a:t>grew rapidly from the 1940s</a:t>
            </a:r>
          </a:p>
        </p:txBody>
      </p:sp>
      <p:pic>
        <p:nvPicPr>
          <p:cNvPr id="7" name="Content Placeholder 3" descr="land use emissions 1850 to present.png"/>
          <p:cNvPicPr>
            <a:picLocks/>
          </p:cNvPicPr>
          <p:nvPr/>
        </p:nvPicPr>
        <p:blipFill rotWithShape="1">
          <a:blip r:embed="rId3">
            <a:extLst>
              <a:ext uri="{28A0092B-C50C-407E-A947-70E740481C1C}">
                <a14:useLocalDpi xmlns:a14="http://schemas.microsoft.com/office/drawing/2010/main" val="0"/>
              </a:ext>
            </a:extLst>
          </a:blip>
          <a:srcRect l="-67" r="-4976"/>
          <a:stretch/>
        </p:blipFill>
        <p:spPr>
          <a:xfrm>
            <a:off x="2981290" y="1173306"/>
            <a:ext cx="9360000" cy="5580000"/>
          </a:xfrm>
          <a:prstGeom prst="rect">
            <a:avLst/>
          </a:prstGeom>
        </p:spPr>
      </p:pic>
      <p:sp>
        <p:nvSpPr>
          <p:cNvPr id="6" name="Freeform 5"/>
          <p:cNvSpPr/>
          <p:nvPr/>
        </p:nvSpPr>
        <p:spPr>
          <a:xfrm>
            <a:off x="4422710" y="1959429"/>
            <a:ext cx="7016621" cy="2631232"/>
          </a:xfrm>
          <a:custGeom>
            <a:avLst/>
            <a:gdLst>
              <a:gd name="connsiteX0" fmla="*/ 0 w 5249334"/>
              <a:gd name="connsiteY0" fmla="*/ 2064572 h 2064572"/>
              <a:gd name="connsiteX1" fmla="*/ 3335867 w 5249334"/>
              <a:gd name="connsiteY1" fmla="*/ 1725906 h 2064572"/>
              <a:gd name="connsiteX2" fmla="*/ 4419600 w 5249334"/>
              <a:gd name="connsiteY2" fmla="*/ 896172 h 2064572"/>
              <a:gd name="connsiteX3" fmla="*/ 4842934 w 5249334"/>
              <a:gd name="connsiteY3" fmla="*/ 32572 h 2064572"/>
              <a:gd name="connsiteX4" fmla="*/ 5249334 w 5249334"/>
              <a:gd name="connsiteY4" fmla="*/ 168039 h 206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9334" h="2064572">
                <a:moveTo>
                  <a:pt x="0" y="2064572"/>
                </a:moveTo>
                <a:cubicBezTo>
                  <a:pt x="1299633" y="1992605"/>
                  <a:pt x="2599267" y="1920639"/>
                  <a:pt x="3335867" y="1725906"/>
                </a:cubicBezTo>
                <a:cubicBezTo>
                  <a:pt x="4072467" y="1531173"/>
                  <a:pt x="4168422" y="1178394"/>
                  <a:pt x="4419600" y="896172"/>
                </a:cubicBezTo>
                <a:cubicBezTo>
                  <a:pt x="4670778" y="613950"/>
                  <a:pt x="4704645" y="153927"/>
                  <a:pt x="4842934" y="32572"/>
                </a:cubicBezTo>
                <a:cubicBezTo>
                  <a:pt x="4981223" y="-88784"/>
                  <a:pt x="5249334" y="168039"/>
                  <a:pt x="5249334" y="168039"/>
                </a:cubicBezTo>
              </a:path>
            </a:pathLst>
          </a:custGeom>
          <a:ln w="63500" cmpd="sng">
            <a:solidFill>
              <a:srgbClr val="1DEC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523441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Emissions from Land Use Change </a:t>
            </a:r>
          </a:p>
        </p:txBody>
      </p:sp>
      <p:pic>
        <p:nvPicPr>
          <p:cNvPr id="9" name="Picture Placeholder 8"/>
          <p:cNvPicPr>
            <a:picLocks noChangeAspect="1"/>
          </p:cNvPicPr>
          <p:nvPr/>
        </p:nvPicPr>
        <p:blipFill rotWithShape="1">
          <a:blip r:embed="rId3" cstate="email">
            <a:extLst>
              <a:ext uri="{28A0092B-C50C-407E-A947-70E740481C1C}">
                <a14:useLocalDpi xmlns:a14="http://schemas.microsoft.com/office/drawing/2010/main" val="0"/>
              </a:ext>
            </a:extLst>
          </a:blip>
          <a:srcRect l="1690" t="4330" r="273" b="5926"/>
          <a:stretch/>
        </p:blipFill>
        <p:spPr>
          <a:xfrm>
            <a:off x="532555" y="1252459"/>
            <a:ext cx="7875329" cy="5148342"/>
          </a:xfrm>
          <a:prstGeom prst="rect">
            <a:avLst/>
          </a:prstGeom>
          <a:solidFill>
            <a:schemeClr val="bg1"/>
          </a:solidFill>
        </p:spPr>
      </p:pic>
      <p:pic>
        <p:nvPicPr>
          <p:cNvPr id="10" name="Picture 2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02158" y="1252458"/>
            <a:ext cx="2954928" cy="1921972"/>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2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702158" y="4372995"/>
            <a:ext cx="2954928" cy="191732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Text Placeholder 2"/>
          <p:cNvSpPr txBox="1">
            <a:spLocks/>
          </p:cNvSpPr>
          <p:nvPr/>
        </p:nvSpPr>
        <p:spPr>
          <a:xfrm>
            <a:off x="3559028" y="1491923"/>
            <a:ext cx="4836236" cy="6842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endParaRPr lang="en-GB" dirty="0">
              <a:solidFill>
                <a:srgbClr val="000000"/>
              </a:solidFill>
              <a:latin typeface="Arial Narrow" charset="0"/>
              <a:cs typeface="Arial Narrow" charset="0"/>
            </a:endParaRPr>
          </a:p>
        </p:txBody>
      </p:sp>
      <p:sp>
        <p:nvSpPr>
          <p:cNvPr id="6" name="TextBox 5"/>
          <p:cNvSpPr txBox="1"/>
          <p:nvPr/>
        </p:nvSpPr>
        <p:spPr>
          <a:xfrm>
            <a:off x="1551747" y="1591360"/>
            <a:ext cx="3125337" cy="584775"/>
          </a:xfrm>
          <a:prstGeom prst="rect">
            <a:avLst/>
          </a:prstGeom>
          <a:noFill/>
        </p:spPr>
        <p:txBody>
          <a:bodyPr wrap="square" rtlCol="0">
            <a:spAutoFit/>
          </a:bodyPr>
          <a:lstStyle/>
          <a:p>
            <a:r>
              <a:rPr lang="en-US" sz="3200" dirty="0"/>
              <a:t>The last 50 years</a:t>
            </a:r>
          </a:p>
        </p:txBody>
      </p:sp>
      <p:sp>
        <p:nvSpPr>
          <p:cNvPr id="5" name="TextBox 4"/>
          <p:cNvSpPr txBox="1"/>
          <p:nvPr/>
        </p:nvSpPr>
        <p:spPr>
          <a:xfrm>
            <a:off x="6425488" y="6400801"/>
            <a:ext cx="2662528" cy="400110"/>
          </a:xfrm>
          <a:prstGeom prst="rect">
            <a:avLst/>
          </a:prstGeom>
          <a:noFill/>
        </p:spPr>
        <p:txBody>
          <a:bodyPr wrap="square" rtlCol="0">
            <a:spAutoFit/>
          </a:bodyPr>
          <a:lstStyle/>
          <a:p>
            <a:r>
              <a:rPr lang="en-US" sz="2000" dirty="0"/>
              <a:t>Global Carbon Project</a:t>
            </a:r>
          </a:p>
        </p:txBody>
      </p:sp>
    </p:spTree>
    <p:extLst>
      <p:ext uri="{BB962C8B-B14F-4D97-AF65-F5344CB8AC3E}">
        <p14:creationId xmlns:p14="http://schemas.microsoft.com/office/powerpoint/2010/main" val="31663636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Amazing model with deforestation scenario and climate/carbon cycle model linked to temperature</a:t>
            </a:r>
          </a:p>
          <a:p>
            <a:r>
              <a:rPr lang="en-US" dirty="0"/>
              <a:t>Have students use the model, look at carbon storage in different pools and climate effects</a:t>
            </a:r>
          </a:p>
        </p:txBody>
      </p:sp>
      <p:sp>
        <p:nvSpPr>
          <p:cNvPr id="2" name="Title 1"/>
          <p:cNvSpPr>
            <a:spLocks noGrp="1"/>
          </p:cNvSpPr>
          <p:nvPr>
            <p:ph type="title"/>
          </p:nvPr>
        </p:nvSpPr>
        <p:spPr>
          <a:noFill/>
        </p:spPr>
        <p:txBody>
          <a:bodyPr/>
          <a:lstStyle/>
          <a:p>
            <a:r>
              <a:rPr lang="en-US" b="1" dirty="0"/>
              <a:t>Classroom or Homework Activity</a:t>
            </a:r>
          </a:p>
        </p:txBody>
      </p:sp>
      <p:sp>
        <p:nvSpPr>
          <p:cNvPr id="4" name="Rectangle 3"/>
          <p:cNvSpPr/>
          <p:nvPr/>
        </p:nvSpPr>
        <p:spPr>
          <a:xfrm>
            <a:off x="2042604" y="4550087"/>
            <a:ext cx="8168196" cy="646331"/>
          </a:xfrm>
          <a:prstGeom prst="rect">
            <a:avLst/>
          </a:prstGeom>
        </p:spPr>
        <p:txBody>
          <a:bodyPr wrap="square">
            <a:spAutoFit/>
          </a:bodyPr>
          <a:lstStyle/>
          <a:p>
            <a:r>
              <a:rPr lang="en-US" dirty="0">
                <a:hlinkClick r:id="rId3"/>
              </a:rPr>
              <a:t>http://www.challenger.org/blog/sciencechallenges/cc-earth-4-u-online-interactives/</a:t>
            </a:r>
            <a:endParaRPr lang="en-US" dirty="0"/>
          </a:p>
          <a:p>
            <a:endParaRPr lang="en-US" dirty="0"/>
          </a:p>
        </p:txBody>
      </p:sp>
    </p:spTree>
    <p:extLst>
      <p:ext uri="{BB962C8B-B14F-4D97-AF65-F5344CB8AC3E}">
        <p14:creationId xmlns:p14="http://schemas.microsoft.com/office/powerpoint/2010/main" val="6736210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600"/>
              </a:spcAft>
            </a:pPr>
            <a:r>
              <a:rPr lang="en-US" dirty="0"/>
              <a:t>Tropical forests have a net cooling effect on  climate, at present</a:t>
            </a:r>
          </a:p>
          <a:p>
            <a:pPr>
              <a:spcAft>
                <a:spcPts val="600"/>
              </a:spcAft>
            </a:pPr>
            <a:r>
              <a:rPr lang="en-US" dirty="0"/>
              <a:t>Forest cover is largely controlled by climate (temperature and precipitation) and human activities</a:t>
            </a:r>
          </a:p>
          <a:p>
            <a:pPr>
              <a:spcAft>
                <a:spcPts val="600"/>
              </a:spcAft>
            </a:pPr>
            <a:r>
              <a:rPr lang="en-US" dirty="0"/>
              <a:t>Over time human impacts on forest cover have increased in intensity and extent as human populations have increased</a:t>
            </a:r>
          </a:p>
          <a:p>
            <a:pPr>
              <a:spcAft>
                <a:spcPts val="600"/>
              </a:spcAft>
            </a:pPr>
            <a:endParaRPr lang="en-US" dirty="0"/>
          </a:p>
        </p:txBody>
      </p:sp>
      <p:sp>
        <p:nvSpPr>
          <p:cNvPr id="2" name="Title 1"/>
          <p:cNvSpPr>
            <a:spLocks noGrp="1"/>
          </p:cNvSpPr>
          <p:nvPr>
            <p:ph type="title"/>
          </p:nvPr>
        </p:nvSpPr>
        <p:spPr>
          <a:noFill/>
        </p:spPr>
        <p:txBody>
          <a:bodyPr>
            <a:noAutofit/>
          </a:bodyPr>
          <a:lstStyle/>
          <a:p>
            <a:r>
              <a:rPr lang="en-US" b="1" dirty="0"/>
              <a:t/>
            </a:r>
            <a:br>
              <a:rPr lang="en-US" b="1" dirty="0"/>
            </a:br>
            <a:r>
              <a:rPr lang="en-US" b="1" dirty="0"/>
              <a:t>Take Home Message</a:t>
            </a:r>
            <a:br>
              <a:rPr lang="en-US" b="1" dirty="0"/>
            </a:br>
            <a:endParaRPr lang="en-US" b="1" dirty="0"/>
          </a:p>
        </p:txBody>
      </p:sp>
    </p:spTree>
    <p:extLst>
      <p:ext uri="{BB962C8B-B14F-4D97-AF65-F5344CB8AC3E}">
        <p14:creationId xmlns:p14="http://schemas.microsoft.com/office/powerpoint/2010/main" val="28768841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706100" cy="4351338"/>
          </a:xfrm>
        </p:spPr>
        <p:txBody>
          <a:bodyPr>
            <a:normAutofit/>
          </a:bodyPr>
          <a:lstStyle/>
          <a:p>
            <a:pPr marL="185738" lvl="1" indent="-185738"/>
            <a:r>
              <a:rPr lang="de-DE" sz="2000" dirty="0"/>
              <a:t>USAID. 2015. USAID LEAF‘s </a:t>
            </a:r>
            <a:r>
              <a:rPr lang="en-US" sz="2000" i="1" dirty="0"/>
              <a:t>Climate Change Curriculum</a:t>
            </a:r>
            <a:r>
              <a:rPr lang="en-US" sz="2000" dirty="0"/>
              <a:t>. USAID Lowering Emissions in Asia Forests Program (USAID LEAF). </a:t>
            </a:r>
            <a:r>
              <a:rPr lang="en-US" sz="2000" dirty="0" err="1"/>
              <a:t>Winrock</a:t>
            </a:r>
            <a:r>
              <a:rPr lang="en-US" sz="2000" dirty="0"/>
              <a:t> International and US Forest Service. Bangkok, Thailand.</a:t>
            </a:r>
          </a:p>
          <a:p>
            <a:pPr marL="185738" lvl="1" indent="-185738"/>
            <a:r>
              <a:rPr lang="en-US" sz="2000" dirty="0"/>
              <a:t>Harris, N et al 2012. Baseline map of carbon emissions from deforestation in tropical regions. Science 336:1573</a:t>
            </a:r>
          </a:p>
          <a:p>
            <a:pPr marL="185738" lvl="1" indent="-185738"/>
            <a:r>
              <a:rPr lang="en-US" sz="2000" dirty="0"/>
              <a:t>Houghton 2003. Revised estimates of the annual net flux of carbon to the atmosphere from changes in land use and management 1850-present. </a:t>
            </a:r>
            <a:r>
              <a:rPr lang="en-US" sz="2000" dirty="0" err="1"/>
              <a:t>Tellus</a:t>
            </a:r>
            <a:r>
              <a:rPr lang="en-US" sz="2000" dirty="0"/>
              <a:t> 55B: 378</a:t>
            </a:r>
          </a:p>
          <a:p>
            <a:pPr marL="185738" lvl="1" indent="-185738"/>
            <a:r>
              <a:rPr lang="en-US" sz="2000" dirty="0"/>
              <a:t>Forests and Climate Change: </a:t>
            </a:r>
            <a:r>
              <a:rPr lang="en-US" sz="2000" dirty="0" err="1"/>
              <a:t>Forcings</a:t>
            </a:r>
            <a:r>
              <a:rPr lang="en-US" sz="2000" dirty="0"/>
              <a:t>, Feedbacks, and the Climate Benefits of Forests</a:t>
            </a:r>
            <a:br>
              <a:rPr lang="en-US" sz="2000" dirty="0"/>
            </a:br>
            <a:r>
              <a:rPr lang="en-US" sz="2000" dirty="0"/>
              <a:t>Gordon B. </a:t>
            </a:r>
            <a:r>
              <a:rPr lang="en-US" sz="2000" dirty="0" err="1"/>
              <a:t>Bonan</a:t>
            </a:r>
            <a:r>
              <a:rPr lang="en-US" sz="2000" dirty="0"/>
              <a:t>, </a:t>
            </a:r>
            <a:r>
              <a:rPr lang="en-US" sz="2000" i="1" dirty="0"/>
              <a:t>et al. </a:t>
            </a:r>
            <a:r>
              <a:rPr lang="en-US" sz="2000" dirty="0"/>
              <a:t>2008</a:t>
            </a:r>
            <a:r>
              <a:rPr lang="en-US" sz="2000" i="1" dirty="0"/>
              <a:t>. Science </a:t>
            </a:r>
            <a:r>
              <a:rPr lang="en-US" sz="2000" b="1" dirty="0"/>
              <a:t>320</a:t>
            </a:r>
            <a:r>
              <a:rPr lang="en-US" sz="2000" dirty="0"/>
              <a:t>, 1444 (2008); DOI: 10.1126/science.1155121</a:t>
            </a:r>
          </a:p>
          <a:p>
            <a:endParaRPr lang="en-US" sz="2000" dirty="0"/>
          </a:p>
        </p:txBody>
      </p:sp>
      <p:sp>
        <p:nvSpPr>
          <p:cNvPr id="2" name="Title 1"/>
          <p:cNvSpPr>
            <a:spLocks noGrp="1"/>
          </p:cNvSpPr>
          <p:nvPr>
            <p:ph type="title"/>
          </p:nvPr>
        </p:nvSpPr>
        <p:spPr>
          <a:noFill/>
        </p:spPr>
        <p:txBody>
          <a:bodyPr>
            <a:normAutofit/>
          </a:bodyPr>
          <a:lstStyle/>
          <a:p>
            <a:r>
              <a:rPr lang="en-US" dirty="0"/>
              <a:t>References and Resources</a:t>
            </a:r>
          </a:p>
        </p:txBody>
      </p:sp>
    </p:spTree>
    <p:extLst>
      <p:ext uri="{BB962C8B-B14F-4D97-AF65-F5344CB8AC3E}">
        <p14:creationId xmlns:p14="http://schemas.microsoft.com/office/powerpoint/2010/main" val="1898870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737" y="1567542"/>
            <a:ext cx="10846319" cy="4949371"/>
          </a:xfrm>
        </p:spPr>
        <p:txBody>
          <a:bodyPr>
            <a:noAutofit/>
          </a:bodyPr>
          <a:lstStyle/>
          <a:p>
            <a:pPr marL="0" indent="0">
              <a:buNone/>
            </a:pPr>
            <a:r>
              <a:rPr lang="en-US" sz="2000" dirty="0"/>
              <a:t>The curriculum of USAID’s Climate-Resilient Ecosystems and Livelihoods (CREL) in Bangladesh is a free resource of teaching materials for university professors, teachers and climate change training experts.</a:t>
            </a:r>
          </a:p>
          <a:p>
            <a:pPr marL="0" indent="0">
              <a:buNone/>
            </a:pPr>
            <a:r>
              <a:rPr lang="en-US" sz="2000" dirty="0"/>
              <a:t>Reproduction of CREL’s curriculum </a:t>
            </a:r>
            <a:r>
              <a:rPr lang="de-DE" sz="2000" dirty="0"/>
              <a:t>materials </a:t>
            </a:r>
            <a:r>
              <a:rPr lang="en-US" sz="2000" dirty="0"/>
              <a:t>for educational or other non-commercial purposes is authorized without prior written permission from the copyright holder, provided the source is fully acknowledged.</a:t>
            </a:r>
          </a:p>
          <a:p>
            <a:pPr marL="0" indent="0">
              <a:buNone/>
            </a:pPr>
            <a:endParaRPr lang="de-DE" sz="2000" dirty="0"/>
          </a:p>
          <a:p>
            <a:pPr marL="0" indent="0">
              <a:buNone/>
            </a:pPr>
            <a:r>
              <a:rPr lang="de-DE" sz="2000" b="1" dirty="0"/>
              <a:t>Suggested citation</a:t>
            </a:r>
            <a:r>
              <a:rPr lang="de-DE" sz="2000" dirty="0"/>
              <a:t>: Winrock International. 2016. </a:t>
            </a:r>
            <a:r>
              <a:rPr lang="de-DE" sz="2000" i="1" dirty="0"/>
              <a:t>USAID‘s Climate-Resilient </a:t>
            </a:r>
            <a:r>
              <a:rPr lang="en-US" sz="2000" i="1" dirty="0"/>
              <a:t>Ecosystems and Livelihoods (CREL)</a:t>
            </a:r>
            <a:r>
              <a:rPr lang="en-US" sz="2000" dirty="0"/>
              <a:t>. </a:t>
            </a:r>
            <a:r>
              <a:rPr lang="en-US" sz="2000" dirty="0" err="1"/>
              <a:t>Winrock</a:t>
            </a:r>
            <a:r>
              <a:rPr lang="en-US" sz="2000" dirty="0"/>
              <a:t> International. Dhaka, Bangladesh. </a:t>
            </a:r>
          </a:p>
          <a:p>
            <a:pPr marL="0" indent="0">
              <a:buNone/>
            </a:pPr>
            <a:endParaRPr lang="de-DE" sz="2000" dirty="0"/>
          </a:p>
          <a:p>
            <a:pPr marL="0" indent="0">
              <a:buNone/>
            </a:pPr>
            <a:r>
              <a:rPr lang="en-US" sz="2000" b="1" dirty="0"/>
              <a:t>Disclaimer:</a:t>
            </a:r>
            <a:r>
              <a:rPr lang="en-US" sz="2000" dirty="0"/>
              <a:t> The CREL’s curriculum is made possible by the support of the American People through the United States Agency for International Development (USAID). The contents of the curriculum do not necessarily reflect the views of USAID or the US Government.</a:t>
            </a:r>
            <a:endParaRPr lang="en-US" sz="2000" b="1" dirty="0"/>
          </a:p>
        </p:txBody>
      </p:sp>
      <p:sp>
        <p:nvSpPr>
          <p:cNvPr id="3" name="Title 2"/>
          <p:cNvSpPr>
            <a:spLocks noGrp="1"/>
          </p:cNvSpPr>
          <p:nvPr>
            <p:ph type="title"/>
          </p:nvPr>
        </p:nvSpPr>
        <p:spPr/>
        <p:txBody>
          <a:bodyPr/>
          <a:lstStyle/>
          <a:p>
            <a:r>
              <a:rPr lang="en-US"/>
              <a:t>References and Resources</a:t>
            </a:r>
            <a:endParaRPr lang="en-US" dirty="0"/>
          </a:p>
        </p:txBody>
      </p:sp>
    </p:spTree>
    <p:extLst>
      <p:ext uri="{BB962C8B-B14F-4D97-AF65-F5344CB8AC3E}">
        <p14:creationId xmlns:p14="http://schemas.microsoft.com/office/powerpoint/2010/main" val="266096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04-01JPG.JPG                                                   000055E5Macintosh HD                   ABA78158:"/>
          <p:cNvPicPr>
            <a:picLocks noChangeArrowheads="1"/>
          </p:cNvPicPr>
          <p:nvPr/>
        </p:nvPicPr>
        <p:blipFill rotWithShape="1">
          <a:blip r:embed="rId3" cstate="email">
            <a:lum bright="-12000"/>
            <a:extLst>
              <a:ext uri="{28A0092B-C50C-407E-A947-70E740481C1C}">
                <a14:useLocalDpi xmlns:a14="http://schemas.microsoft.com/office/drawing/2010/main" val="0"/>
              </a:ext>
            </a:extLst>
          </a:blip>
          <a:srcRect l="4124" r="6618"/>
          <a:stretch/>
        </p:blipFill>
        <p:spPr bwMode="auto">
          <a:xfrm>
            <a:off x="1524000" y="1098014"/>
            <a:ext cx="9144000" cy="575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1854101" y="1382130"/>
            <a:ext cx="8584877" cy="769441"/>
          </a:xfrm>
          <a:prstGeom prst="rect">
            <a:avLst/>
          </a:prstGeom>
        </p:spPr>
        <p:txBody>
          <a:bodyPr wrap="none">
            <a:spAutoFit/>
          </a:bodyPr>
          <a:lstStyle/>
          <a:p>
            <a:r>
              <a:rPr lang="en-US" sz="4400" dirty="0">
                <a:solidFill>
                  <a:schemeClr val="bg1"/>
                </a:solidFill>
              </a:rPr>
              <a:t>Forests have always affected climate</a:t>
            </a:r>
          </a:p>
        </p:txBody>
      </p:sp>
      <p:sp>
        <p:nvSpPr>
          <p:cNvPr id="2" name="Title 1"/>
          <p:cNvSpPr>
            <a:spLocks noGrp="1"/>
          </p:cNvSpPr>
          <p:nvPr>
            <p:ph type="title"/>
          </p:nvPr>
        </p:nvSpPr>
        <p:spPr/>
        <p:txBody>
          <a:bodyPr/>
          <a:lstStyle/>
          <a:p>
            <a:r>
              <a:rPr lang="en-US" dirty="0"/>
              <a:t>Tropical Forests and Climate</a:t>
            </a:r>
          </a:p>
        </p:txBody>
      </p:sp>
    </p:spTree>
    <p:extLst>
      <p:ext uri="{BB962C8B-B14F-4D97-AF65-F5344CB8AC3E}">
        <p14:creationId xmlns:p14="http://schemas.microsoft.com/office/powerpoint/2010/main" val="39920801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481711"/>
            <a:ext cx="9013371" cy="3641832"/>
          </a:xfrm>
        </p:spPr>
        <p:txBody>
          <a:bodyPr>
            <a:noAutofit/>
          </a:bodyPr>
          <a:lstStyle/>
          <a:p>
            <a:pPr algn="l"/>
            <a:r>
              <a:rPr lang="de-DE" sz="2400" dirty="0">
                <a:effectLst/>
              </a:rPr>
              <a:t>USAID</a:t>
            </a:r>
            <a:r>
              <a:rPr lang="de-DE" sz="2400" dirty="0">
                <a:effectLst/>
                <a:latin typeface="Calibri" panose="020F0502020204030204" pitchFamily="34" charset="0"/>
              </a:rPr>
              <a:t>'s Climate-Resilient Ecosystems and Livelihoods (CREL) Project</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Winrock International Headquarters</a:t>
            </a:r>
            <a:br>
              <a:rPr lang="de-DE" sz="2400" dirty="0">
                <a:effectLst/>
                <a:latin typeface="Calibri" panose="020F0502020204030204" pitchFamily="34" charset="0"/>
              </a:rPr>
            </a:br>
            <a:r>
              <a:rPr lang="de-DE" sz="2400" b="0" dirty="0">
                <a:effectLst/>
                <a:latin typeface="Calibri" panose="020F0502020204030204" pitchFamily="34" charset="0"/>
              </a:rPr>
              <a:t>2101 Riverfront Drive, Little Rock</a:t>
            </a:r>
            <a:br>
              <a:rPr lang="de-DE" sz="2400" b="0" dirty="0">
                <a:effectLst/>
                <a:latin typeface="Calibri" panose="020F0502020204030204" pitchFamily="34" charset="0"/>
              </a:rPr>
            </a:br>
            <a:r>
              <a:rPr lang="de-DE" sz="2400" b="0" dirty="0">
                <a:effectLst/>
                <a:latin typeface="Calibri" panose="020F0502020204030204" pitchFamily="34" charset="0"/>
              </a:rPr>
              <a:t>Arkansas 72202-1748 USA</a:t>
            </a:r>
            <a:br>
              <a:rPr lang="de-DE" sz="2400" b="0" dirty="0">
                <a:effectLst/>
                <a:latin typeface="Calibri" panose="020F0502020204030204" pitchFamily="34" charset="0"/>
              </a:rPr>
            </a:br>
            <a:r>
              <a:rPr lang="de-DE" sz="2400" b="0" dirty="0">
                <a:effectLst/>
                <a:latin typeface="Calibri" panose="020F0502020204030204" pitchFamily="34" charset="0"/>
              </a:rPr>
              <a:t>Tel: </a:t>
            </a:r>
            <a:r>
              <a:rPr lang="en-US" sz="2400" b="0" dirty="0">
                <a:effectLst/>
              </a:rPr>
              <a:t>1-501-280-3000</a:t>
            </a:r>
            <a:br>
              <a:rPr lang="en-US" sz="2400" b="0" dirty="0">
                <a:effectLst/>
              </a:rPr>
            </a:br>
            <a:r>
              <a:rPr lang="en-US" sz="2400" b="0" dirty="0">
                <a:effectLst/>
              </a:rPr>
              <a:t>Web: </a:t>
            </a:r>
            <a:r>
              <a:rPr lang="en-US" sz="2400" b="0" dirty="0">
                <a:effectLst/>
                <a:hlinkClick r:id="rId2"/>
              </a:rPr>
              <a:t>www.winrock.org</a:t>
            </a:r>
            <a:endParaRPr lang="en-US" sz="2400" dirty="0"/>
          </a:p>
        </p:txBody>
      </p:sp>
    </p:spTree>
    <p:extLst>
      <p:ext uri="{BB962C8B-B14F-4D97-AF65-F5344CB8AC3E}">
        <p14:creationId xmlns:p14="http://schemas.microsoft.com/office/powerpoint/2010/main" val="1948756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http://geology.com/volcanoes/santa-maria/el-caliente-eruption-l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6818" y="1785613"/>
            <a:ext cx="2111712" cy="1583784"/>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Title 17"/>
          <p:cNvSpPr>
            <a:spLocks noGrp="1"/>
          </p:cNvSpPr>
          <p:nvPr>
            <p:ph type="title"/>
          </p:nvPr>
        </p:nvSpPr>
        <p:spPr>
          <a:noFill/>
        </p:spPr>
        <p:txBody>
          <a:bodyPr>
            <a:normAutofit/>
          </a:bodyPr>
          <a:lstStyle/>
          <a:p>
            <a:r>
              <a:rPr lang="de-DE" sz="4000" dirty="0"/>
              <a:t>Quick Reminder</a:t>
            </a:r>
            <a:endParaRPr lang="en-US" sz="4000" dirty="0"/>
          </a:p>
        </p:txBody>
      </p:sp>
      <p:sp>
        <p:nvSpPr>
          <p:cNvPr id="2" name="Content Placeholder 1"/>
          <p:cNvSpPr>
            <a:spLocks noGrp="1"/>
          </p:cNvSpPr>
          <p:nvPr>
            <p:ph idx="4294967295"/>
          </p:nvPr>
        </p:nvSpPr>
        <p:spPr>
          <a:xfrm>
            <a:off x="725001" y="1402303"/>
            <a:ext cx="4937993" cy="5180360"/>
          </a:xfrm>
        </p:spPr>
        <p:txBody>
          <a:bodyPr>
            <a:noAutofit/>
          </a:bodyPr>
          <a:lstStyle/>
          <a:p>
            <a:pPr marL="0" indent="0">
              <a:lnSpc>
                <a:spcPct val="100000"/>
              </a:lnSpc>
              <a:buNone/>
            </a:pPr>
            <a:r>
              <a:rPr lang="en-US" sz="2400" dirty="0"/>
              <a:t>Which climate factors are affected by tropical forests?</a:t>
            </a:r>
          </a:p>
          <a:p>
            <a:pPr>
              <a:lnSpc>
                <a:spcPct val="100000"/>
              </a:lnSpc>
            </a:pPr>
            <a:r>
              <a:rPr lang="en-US" sz="2400" dirty="0">
                <a:solidFill>
                  <a:schemeClr val="tx1">
                    <a:lumMod val="50000"/>
                    <a:lumOff val="50000"/>
                  </a:schemeClr>
                </a:solidFill>
              </a:rPr>
              <a:t>A</a:t>
            </a:r>
          </a:p>
          <a:p>
            <a:pPr>
              <a:lnSpc>
                <a:spcPct val="100000"/>
              </a:lnSpc>
            </a:pPr>
            <a:r>
              <a:rPr lang="en-US" sz="2400" dirty="0">
                <a:solidFill>
                  <a:schemeClr val="tx1">
                    <a:lumMod val="50000"/>
                    <a:lumOff val="50000"/>
                  </a:schemeClr>
                </a:solidFill>
              </a:rPr>
              <a:t>B</a:t>
            </a:r>
          </a:p>
          <a:p>
            <a:pPr>
              <a:lnSpc>
                <a:spcPct val="100000"/>
              </a:lnSpc>
            </a:pPr>
            <a:r>
              <a:rPr lang="en-US" sz="2400" dirty="0">
                <a:solidFill>
                  <a:schemeClr val="tx1">
                    <a:lumMod val="50000"/>
                    <a:lumOff val="50000"/>
                  </a:schemeClr>
                </a:solidFill>
              </a:rPr>
              <a:t>C</a:t>
            </a:r>
          </a:p>
          <a:p>
            <a:pPr>
              <a:lnSpc>
                <a:spcPct val="100000"/>
              </a:lnSpc>
            </a:pPr>
            <a:r>
              <a:rPr lang="en-US" sz="2400" dirty="0">
                <a:solidFill>
                  <a:schemeClr val="tx1">
                    <a:lumMod val="50000"/>
                    <a:lumOff val="50000"/>
                  </a:schemeClr>
                </a:solidFill>
              </a:rPr>
              <a:t>D</a:t>
            </a:r>
          </a:p>
          <a:p>
            <a:pPr>
              <a:lnSpc>
                <a:spcPct val="100000"/>
              </a:lnSpc>
            </a:pPr>
            <a:r>
              <a:rPr lang="en-US" sz="2700" b="1" dirty="0">
                <a:solidFill>
                  <a:schemeClr val="tx1"/>
                </a:solidFill>
              </a:rPr>
              <a:t>A, B, D</a:t>
            </a:r>
          </a:p>
          <a:p>
            <a:pPr>
              <a:lnSpc>
                <a:spcPct val="100000"/>
              </a:lnSpc>
            </a:pPr>
            <a:r>
              <a:rPr lang="en-US" sz="2400" dirty="0">
                <a:solidFill>
                  <a:schemeClr val="tx1">
                    <a:lumMod val="50000"/>
                    <a:lumOff val="50000"/>
                  </a:schemeClr>
                </a:solidFill>
              </a:rPr>
              <a:t>B and D</a:t>
            </a:r>
          </a:p>
          <a:p>
            <a:pPr>
              <a:lnSpc>
                <a:spcPct val="100000"/>
              </a:lnSpc>
            </a:pPr>
            <a:r>
              <a:rPr lang="en-US" sz="2400" dirty="0">
                <a:solidFill>
                  <a:schemeClr val="tx1">
                    <a:lumMod val="50000"/>
                    <a:lumOff val="50000"/>
                  </a:schemeClr>
                </a:solidFill>
              </a:rPr>
              <a:t>A and D</a:t>
            </a:r>
          </a:p>
          <a:p>
            <a:pPr marL="0" indent="0">
              <a:lnSpc>
                <a:spcPct val="100000"/>
              </a:lnSpc>
              <a:buNone/>
            </a:pPr>
            <a:endParaRPr lang="en-US" sz="2400" dirty="0"/>
          </a:p>
          <a:p>
            <a:pPr marL="0" indent="0">
              <a:lnSpc>
                <a:spcPct val="100000"/>
              </a:lnSpc>
              <a:buNone/>
            </a:pPr>
            <a:endParaRPr lang="en-US" sz="2400" dirty="0"/>
          </a:p>
        </p:txBody>
      </p:sp>
      <p:sp>
        <p:nvSpPr>
          <p:cNvPr id="13" name="TextBox 12"/>
          <p:cNvSpPr txBox="1"/>
          <p:nvPr/>
        </p:nvSpPr>
        <p:spPr>
          <a:xfrm>
            <a:off x="6660876" y="4175062"/>
            <a:ext cx="3668455" cy="307777"/>
          </a:xfrm>
          <a:prstGeom prst="rect">
            <a:avLst/>
          </a:prstGeom>
          <a:noFill/>
        </p:spPr>
        <p:txBody>
          <a:bodyPr wrap="square" rtlCol="0">
            <a:spAutoFit/>
          </a:bodyPr>
          <a:lstStyle/>
          <a:p>
            <a:r>
              <a:rPr lang="en-US" sz="1400" dirty="0">
                <a:solidFill>
                  <a:schemeClr val="bg1"/>
                </a:solidFill>
              </a:rPr>
              <a:t>       1700              1800              1900              2000</a:t>
            </a:r>
          </a:p>
        </p:txBody>
      </p:sp>
      <p:grpSp>
        <p:nvGrpSpPr>
          <p:cNvPr id="32" name="Group 31"/>
          <p:cNvGrpSpPr/>
          <p:nvPr/>
        </p:nvGrpSpPr>
        <p:grpSpPr>
          <a:xfrm>
            <a:off x="9371170" y="1675135"/>
            <a:ext cx="1004341" cy="1829852"/>
            <a:chOff x="457200" y="-246745"/>
            <a:chExt cx="3352800" cy="6080278"/>
          </a:xfrm>
        </p:grpSpPr>
        <p:sp>
          <p:nvSpPr>
            <p:cNvPr id="11" name="Line 11"/>
            <p:cNvSpPr>
              <a:spLocks noChangeShapeType="1"/>
            </p:cNvSpPr>
            <p:nvPr/>
          </p:nvSpPr>
          <p:spPr bwMode="auto">
            <a:xfrm>
              <a:off x="1143000" y="3868661"/>
              <a:ext cx="304800" cy="1964872"/>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Oval 4"/>
            <p:cNvSpPr>
              <a:spLocks noChangeArrowheads="1"/>
            </p:cNvSpPr>
            <p:nvPr/>
          </p:nvSpPr>
          <p:spPr bwMode="auto">
            <a:xfrm flipH="1">
              <a:off x="457200" y="1963661"/>
              <a:ext cx="1676400" cy="1676400"/>
            </a:xfrm>
            <a:prstGeom prst="ellipse">
              <a:avLst/>
            </a:prstGeom>
            <a:solidFill>
              <a:srgbClr val="FFFF00"/>
            </a:solidFill>
            <a:ln w="9525">
              <a:solidFill>
                <a:srgbClr val="FFFF00"/>
              </a:solidFill>
              <a:round/>
              <a:headEnd/>
              <a:tailEnd/>
            </a:ln>
            <a:effectLst/>
            <a:extLst/>
          </p:spPr>
          <p:txBody>
            <a:bodyPr wrap="none" anchor="ctr"/>
            <a:lstStyle/>
            <a:p>
              <a:pPr>
                <a:defRPr/>
              </a:pPr>
              <a:endParaRPr lang="en-US"/>
            </a:p>
          </p:txBody>
        </p:sp>
        <p:sp>
          <p:nvSpPr>
            <p:cNvPr id="7" name="Line 6"/>
            <p:cNvSpPr>
              <a:spLocks noChangeShapeType="1"/>
            </p:cNvSpPr>
            <p:nvPr/>
          </p:nvSpPr>
          <p:spPr bwMode="auto">
            <a:xfrm>
              <a:off x="2209800" y="3335261"/>
              <a:ext cx="1371600" cy="9906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 name="Line 8"/>
            <p:cNvSpPr>
              <a:spLocks noChangeShapeType="1"/>
            </p:cNvSpPr>
            <p:nvPr/>
          </p:nvSpPr>
          <p:spPr bwMode="auto">
            <a:xfrm>
              <a:off x="2362200" y="3106661"/>
              <a:ext cx="1447800" cy="6096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Line 9"/>
            <p:cNvSpPr>
              <a:spLocks noChangeShapeType="1"/>
            </p:cNvSpPr>
            <p:nvPr/>
          </p:nvSpPr>
          <p:spPr bwMode="auto">
            <a:xfrm>
              <a:off x="1752599" y="3716260"/>
              <a:ext cx="1007533" cy="1541539"/>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 name="Line 10"/>
            <p:cNvSpPr>
              <a:spLocks noChangeShapeType="1"/>
            </p:cNvSpPr>
            <p:nvPr/>
          </p:nvSpPr>
          <p:spPr bwMode="auto">
            <a:xfrm>
              <a:off x="1447800" y="3868661"/>
              <a:ext cx="762000" cy="17526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Line 12"/>
            <p:cNvSpPr>
              <a:spLocks noChangeShapeType="1"/>
            </p:cNvSpPr>
            <p:nvPr/>
          </p:nvSpPr>
          <p:spPr bwMode="auto">
            <a:xfrm>
              <a:off x="2057400" y="3606195"/>
              <a:ext cx="1092200" cy="12192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Line 15"/>
            <p:cNvSpPr>
              <a:spLocks noChangeShapeType="1"/>
            </p:cNvSpPr>
            <p:nvPr/>
          </p:nvSpPr>
          <p:spPr bwMode="auto">
            <a:xfrm flipH="1">
              <a:off x="457200" y="3792461"/>
              <a:ext cx="304800" cy="18288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 name="Line 8"/>
            <p:cNvSpPr>
              <a:spLocks noChangeShapeType="1"/>
            </p:cNvSpPr>
            <p:nvPr/>
          </p:nvSpPr>
          <p:spPr bwMode="auto">
            <a:xfrm flipH="1">
              <a:off x="2438400" y="2751674"/>
              <a:ext cx="1371600" cy="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0" name="Oval 4"/>
            <p:cNvSpPr>
              <a:spLocks noChangeArrowheads="1"/>
            </p:cNvSpPr>
            <p:nvPr/>
          </p:nvSpPr>
          <p:spPr bwMode="auto">
            <a:xfrm flipH="1" flipV="1">
              <a:off x="457200" y="1946727"/>
              <a:ext cx="1676400" cy="1676400"/>
            </a:xfrm>
            <a:prstGeom prst="ellipse">
              <a:avLst/>
            </a:prstGeom>
            <a:solidFill>
              <a:srgbClr val="FFFF00"/>
            </a:solidFill>
            <a:ln w="9525">
              <a:solidFill>
                <a:srgbClr val="FFFF00"/>
              </a:solidFill>
              <a:round/>
              <a:headEnd/>
              <a:tailEnd/>
            </a:ln>
            <a:effectLst/>
            <a:extLst/>
          </p:spPr>
          <p:txBody>
            <a:bodyPr wrap="none" anchor="ctr"/>
            <a:lstStyle/>
            <a:p>
              <a:pPr>
                <a:defRPr/>
              </a:pPr>
              <a:endParaRPr lang="en-US"/>
            </a:p>
          </p:txBody>
        </p:sp>
        <p:sp>
          <p:nvSpPr>
            <p:cNvPr id="21" name="Line 6"/>
            <p:cNvSpPr>
              <a:spLocks noChangeShapeType="1"/>
            </p:cNvSpPr>
            <p:nvPr/>
          </p:nvSpPr>
          <p:spPr bwMode="auto">
            <a:xfrm flipV="1">
              <a:off x="2209800" y="1260927"/>
              <a:ext cx="1371600" cy="9906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2" name="Line 8"/>
            <p:cNvSpPr>
              <a:spLocks noChangeShapeType="1"/>
            </p:cNvSpPr>
            <p:nvPr/>
          </p:nvSpPr>
          <p:spPr bwMode="auto">
            <a:xfrm flipV="1">
              <a:off x="2362200" y="1870527"/>
              <a:ext cx="1447800" cy="6096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3" name="Line 9"/>
            <p:cNvSpPr>
              <a:spLocks noChangeShapeType="1"/>
            </p:cNvSpPr>
            <p:nvPr/>
          </p:nvSpPr>
          <p:spPr bwMode="auto">
            <a:xfrm flipV="1">
              <a:off x="1752599" y="328989"/>
              <a:ext cx="1007533" cy="1541539"/>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4" name="Line 10"/>
            <p:cNvSpPr>
              <a:spLocks noChangeShapeType="1"/>
            </p:cNvSpPr>
            <p:nvPr/>
          </p:nvSpPr>
          <p:spPr bwMode="auto">
            <a:xfrm flipV="1">
              <a:off x="1447800" y="-34473"/>
              <a:ext cx="762000" cy="17526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 name="Line 11"/>
            <p:cNvSpPr>
              <a:spLocks noChangeShapeType="1"/>
            </p:cNvSpPr>
            <p:nvPr/>
          </p:nvSpPr>
          <p:spPr bwMode="auto">
            <a:xfrm flipV="1">
              <a:off x="1143000" y="-246745"/>
              <a:ext cx="304800" cy="1964872"/>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 name="Line 12"/>
            <p:cNvSpPr>
              <a:spLocks noChangeShapeType="1"/>
            </p:cNvSpPr>
            <p:nvPr/>
          </p:nvSpPr>
          <p:spPr bwMode="auto">
            <a:xfrm flipV="1">
              <a:off x="2057400" y="761393"/>
              <a:ext cx="1092200" cy="12192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9" name="Line 15"/>
            <p:cNvSpPr>
              <a:spLocks noChangeShapeType="1"/>
            </p:cNvSpPr>
            <p:nvPr/>
          </p:nvSpPr>
          <p:spPr bwMode="auto">
            <a:xfrm flipH="1" flipV="1">
              <a:off x="457200" y="-34473"/>
              <a:ext cx="304800" cy="182880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pic>
        <p:nvPicPr>
          <p:cNvPr id="27" name="Picture 26" descr="img018.jpg"/>
          <p:cNvPicPr>
            <a:picLocks noChangeAspect="1"/>
          </p:cNvPicPr>
          <p:nvPr/>
        </p:nvPicPr>
        <p:blipFill rotWithShape="1">
          <a:blip r:embed="rId4" cstate="email">
            <a:extLst>
              <a:ext uri="{28A0092B-C50C-407E-A947-70E740481C1C}">
                <a14:useLocalDpi xmlns:a14="http://schemas.microsoft.com/office/drawing/2010/main" val="0"/>
              </a:ext>
            </a:extLst>
          </a:blip>
          <a:srcRect l="40552" t="45432" b="7893"/>
          <a:stretch/>
        </p:blipFill>
        <p:spPr>
          <a:xfrm>
            <a:off x="8439439" y="4227863"/>
            <a:ext cx="2046068" cy="1615588"/>
          </a:xfrm>
          <a:prstGeom prst="rect">
            <a:avLst/>
          </a:prstGeom>
        </p:spPr>
      </p:pic>
      <p:sp>
        <p:nvSpPr>
          <p:cNvPr id="19" name="Rectangle 18"/>
          <p:cNvSpPr/>
          <p:nvPr/>
        </p:nvSpPr>
        <p:spPr>
          <a:xfrm>
            <a:off x="8502523" y="4331685"/>
            <a:ext cx="503891" cy="605294"/>
          </a:xfrm>
          <a:prstGeom prst="rect">
            <a:avLst/>
          </a:prstGeom>
          <a:solidFill>
            <a:schemeClr val="bg1"/>
          </a:solidFill>
        </p:spPr>
        <p:txBody>
          <a:bodyPr wrap="square">
            <a:spAutoFit/>
          </a:bodyPr>
          <a:lstStyle/>
          <a:p>
            <a:pPr algn="r"/>
            <a:r>
              <a:rPr lang="en-US" sz="2000" dirty="0"/>
              <a:t>CO</a:t>
            </a:r>
            <a:r>
              <a:rPr lang="en-US" sz="2000" baseline="-25000" dirty="0"/>
              <a:t>2</a:t>
            </a:r>
          </a:p>
        </p:txBody>
      </p:sp>
      <p:grpSp>
        <p:nvGrpSpPr>
          <p:cNvPr id="14" name="Group 13"/>
          <p:cNvGrpSpPr/>
          <p:nvPr/>
        </p:nvGrpSpPr>
        <p:grpSpPr>
          <a:xfrm>
            <a:off x="6155101" y="3684741"/>
            <a:ext cx="2162380" cy="2158710"/>
            <a:chOff x="123376" y="1557872"/>
            <a:chExt cx="5921823" cy="4914702"/>
          </a:xfrm>
        </p:grpSpPr>
        <p:pic>
          <p:nvPicPr>
            <p:cNvPr id="28" name="Picture 27" descr="artic sea ice, land, ocean albedo.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3376" y="2748221"/>
              <a:ext cx="5921823" cy="3724353"/>
            </a:xfrm>
            <a:prstGeom prst="rect">
              <a:avLst/>
            </a:prstGeom>
          </p:spPr>
        </p:pic>
        <p:cxnSp>
          <p:nvCxnSpPr>
            <p:cNvPr id="40" name="Straight Arrow Connector 39"/>
            <p:cNvCxnSpPr/>
            <p:nvPr/>
          </p:nvCxnSpPr>
          <p:spPr>
            <a:xfrm>
              <a:off x="3165165" y="1557872"/>
              <a:ext cx="0" cy="1447793"/>
            </a:xfrm>
            <a:prstGeom prst="straightConnector1">
              <a:avLst/>
            </a:prstGeom>
            <a:ln w="762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3505530" y="1557872"/>
              <a:ext cx="1" cy="1401266"/>
            </a:xfrm>
            <a:prstGeom prst="straightConnector1">
              <a:avLst/>
            </a:prstGeom>
            <a:ln w="254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6169642" y="3317688"/>
            <a:ext cx="2218351" cy="400110"/>
          </a:xfrm>
          <a:prstGeom prst="rect">
            <a:avLst/>
          </a:prstGeom>
          <a:noFill/>
        </p:spPr>
        <p:txBody>
          <a:bodyPr wrap="none" rtlCol="0">
            <a:spAutoFit/>
          </a:bodyPr>
          <a:lstStyle/>
          <a:p>
            <a:r>
              <a:rPr lang="en-US" sz="2000" dirty="0">
                <a:solidFill>
                  <a:schemeClr val="tx2">
                    <a:lumMod val="75000"/>
                  </a:schemeClr>
                </a:solidFill>
              </a:rPr>
              <a:t>Aerosols/volcanoes</a:t>
            </a:r>
          </a:p>
        </p:txBody>
      </p:sp>
      <p:sp>
        <p:nvSpPr>
          <p:cNvPr id="38" name="TextBox 37"/>
          <p:cNvSpPr txBox="1"/>
          <p:nvPr/>
        </p:nvSpPr>
        <p:spPr>
          <a:xfrm>
            <a:off x="6256279" y="5799869"/>
            <a:ext cx="1341878" cy="400110"/>
          </a:xfrm>
          <a:prstGeom prst="rect">
            <a:avLst/>
          </a:prstGeom>
          <a:noFill/>
        </p:spPr>
        <p:txBody>
          <a:bodyPr wrap="square" rtlCol="0">
            <a:spAutoFit/>
          </a:bodyPr>
          <a:lstStyle/>
          <a:p>
            <a:r>
              <a:rPr lang="en-US" sz="2000" dirty="0">
                <a:solidFill>
                  <a:schemeClr val="tx2">
                    <a:lumMod val="75000"/>
                  </a:schemeClr>
                </a:solidFill>
              </a:rPr>
              <a:t>Albedo</a:t>
            </a:r>
          </a:p>
        </p:txBody>
      </p:sp>
      <p:sp>
        <p:nvSpPr>
          <p:cNvPr id="44" name="TextBox 43"/>
          <p:cNvSpPr txBox="1"/>
          <p:nvPr/>
        </p:nvSpPr>
        <p:spPr>
          <a:xfrm>
            <a:off x="8387993" y="5799869"/>
            <a:ext cx="2088357" cy="400110"/>
          </a:xfrm>
          <a:prstGeom prst="rect">
            <a:avLst/>
          </a:prstGeom>
          <a:noFill/>
        </p:spPr>
        <p:txBody>
          <a:bodyPr wrap="none" rtlCol="0">
            <a:spAutoFit/>
          </a:bodyPr>
          <a:lstStyle/>
          <a:p>
            <a:r>
              <a:rPr lang="en-US" sz="2000" dirty="0">
                <a:solidFill>
                  <a:schemeClr val="tx2">
                    <a:lumMod val="75000"/>
                  </a:schemeClr>
                </a:solidFill>
              </a:rPr>
              <a:t>Greenhouse gases</a:t>
            </a:r>
          </a:p>
        </p:txBody>
      </p:sp>
      <p:sp>
        <p:nvSpPr>
          <p:cNvPr id="46" name="TextBox 45"/>
          <p:cNvSpPr txBox="1"/>
          <p:nvPr/>
        </p:nvSpPr>
        <p:spPr>
          <a:xfrm>
            <a:off x="8676162" y="3342090"/>
            <a:ext cx="1708521" cy="400110"/>
          </a:xfrm>
          <a:prstGeom prst="rect">
            <a:avLst/>
          </a:prstGeom>
          <a:noFill/>
        </p:spPr>
        <p:txBody>
          <a:bodyPr wrap="none" rtlCol="0">
            <a:spAutoFit/>
          </a:bodyPr>
          <a:lstStyle/>
          <a:p>
            <a:r>
              <a:rPr lang="en-US" sz="2000" dirty="0">
                <a:solidFill>
                  <a:schemeClr val="tx2">
                    <a:lumMod val="75000"/>
                  </a:schemeClr>
                </a:solidFill>
              </a:rPr>
              <a:t>Solar radiation</a:t>
            </a:r>
          </a:p>
        </p:txBody>
      </p:sp>
      <p:sp>
        <p:nvSpPr>
          <p:cNvPr id="51" name="TextBox 50"/>
          <p:cNvSpPr txBox="1"/>
          <p:nvPr/>
        </p:nvSpPr>
        <p:spPr>
          <a:xfrm>
            <a:off x="6493927" y="2198754"/>
            <a:ext cx="718466" cy="1200329"/>
          </a:xfrm>
          <a:prstGeom prst="rect">
            <a:avLst/>
          </a:prstGeom>
          <a:noFill/>
        </p:spPr>
        <p:txBody>
          <a:bodyPr wrap="none" rtlCol="0">
            <a:spAutoFit/>
          </a:bodyPr>
          <a:lstStyle/>
          <a:p>
            <a:r>
              <a:rPr lang="en-US" sz="7200" dirty="0">
                <a:solidFill>
                  <a:srgbClr val="1DECFF"/>
                </a:solidFill>
              </a:rPr>
              <a:t>A</a:t>
            </a:r>
          </a:p>
        </p:txBody>
      </p:sp>
      <p:sp>
        <p:nvSpPr>
          <p:cNvPr id="53" name="TextBox 52"/>
          <p:cNvSpPr txBox="1"/>
          <p:nvPr/>
        </p:nvSpPr>
        <p:spPr>
          <a:xfrm>
            <a:off x="6506333" y="4515993"/>
            <a:ext cx="686406" cy="1200329"/>
          </a:xfrm>
          <a:prstGeom prst="rect">
            <a:avLst/>
          </a:prstGeom>
          <a:noFill/>
        </p:spPr>
        <p:txBody>
          <a:bodyPr wrap="none" rtlCol="0">
            <a:spAutoFit/>
          </a:bodyPr>
          <a:lstStyle/>
          <a:p>
            <a:r>
              <a:rPr lang="en-US" sz="7200" dirty="0">
                <a:solidFill>
                  <a:srgbClr val="1DECFF"/>
                </a:solidFill>
              </a:rPr>
              <a:t>B</a:t>
            </a:r>
          </a:p>
        </p:txBody>
      </p:sp>
      <p:sp>
        <p:nvSpPr>
          <p:cNvPr id="54" name="TextBox 53"/>
          <p:cNvSpPr txBox="1"/>
          <p:nvPr/>
        </p:nvSpPr>
        <p:spPr>
          <a:xfrm>
            <a:off x="8765322" y="4515993"/>
            <a:ext cx="752129" cy="1200329"/>
          </a:xfrm>
          <a:prstGeom prst="rect">
            <a:avLst/>
          </a:prstGeom>
          <a:noFill/>
        </p:spPr>
        <p:txBody>
          <a:bodyPr wrap="none" rtlCol="0">
            <a:spAutoFit/>
          </a:bodyPr>
          <a:lstStyle/>
          <a:p>
            <a:r>
              <a:rPr lang="en-US" sz="7200" dirty="0">
                <a:solidFill>
                  <a:srgbClr val="1DECFF"/>
                </a:solidFill>
              </a:rPr>
              <a:t>D</a:t>
            </a:r>
          </a:p>
        </p:txBody>
      </p:sp>
      <p:sp>
        <p:nvSpPr>
          <p:cNvPr id="55" name="TextBox 54"/>
          <p:cNvSpPr txBox="1"/>
          <p:nvPr/>
        </p:nvSpPr>
        <p:spPr>
          <a:xfrm>
            <a:off x="8794678" y="2198754"/>
            <a:ext cx="676788" cy="1200329"/>
          </a:xfrm>
          <a:prstGeom prst="rect">
            <a:avLst/>
          </a:prstGeom>
          <a:noFill/>
        </p:spPr>
        <p:txBody>
          <a:bodyPr wrap="none" rtlCol="0">
            <a:spAutoFit/>
          </a:bodyPr>
          <a:lstStyle/>
          <a:p>
            <a:r>
              <a:rPr lang="en-US" sz="7200" dirty="0">
                <a:solidFill>
                  <a:srgbClr val="1DECFF"/>
                </a:solidFill>
              </a:rPr>
              <a:t>C</a:t>
            </a:r>
          </a:p>
        </p:txBody>
      </p:sp>
    </p:spTree>
    <p:extLst>
      <p:ext uri="{BB962C8B-B14F-4D97-AF65-F5344CB8AC3E}">
        <p14:creationId xmlns:p14="http://schemas.microsoft.com/office/powerpoint/2010/main" val="278360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egan\Pictures\sri_lanka\rice_harve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9780" y="1121643"/>
            <a:ext cx="8652440" cy="597497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7"/>
          <p:cNvSpPr>
            <a:spLocks noGrp="1"/>
          </p:cNvSpPr>
          <p:nvPr>
            <p:ph type="title"/>
          </p:nvPr>
        </p:nvSpPr>
        <p:spPr/>
        <p:txBody>
          <a:bodyPr/>
          <a:lstStyle/>
          <a:p>
            <a:r>
              <a:rPr lang="en-US" dirty="0"/>
              <a:t>Tropical Forests and Climate</a:t>
            </a:r>
          </a:p>
        </p:txBody>
      </p:sp>
      <p:sp>
        <p:nvSpPr>
          <p:cNvPr id="9" name="Rectangle 8"/>
          <p:cNvSpPr/>
          <p:nvPr/>
        </p:nvSpPr>
        <p:spPr>
          <a:xfrm>
            <a:off x="2701361" y="4739628"/>
            <a:ext cx="6810278" cy="1200329"/>
          </a:xfrm>
          <a:prstGeom prst="rect">
            <a:avLst/>
          </a:prstGeom>
          <a:solidFill>
            <a:schemeClr val="tx1">
              <a:lumMod val="75000"/>
              <a:lumOff val="25000"/>
              <a:alpha val="50000"/>
            </a:schemeClr>
          </a:solidFill>
        </p:spPr>
        <p:txBody>
          <a:bodyPr wrap="none">
            <a:spAutoFit/>
          </a:bodyPr>
          <a:lstStyle/>
          <a:p>
            <a:r>
              <a:rPr lang="en-US" sz="3600" dirty="0">
                <a:solidFill>
                  <a:schemeClr val="bg1"/>
                </a:solidFill>
              </a:rPr>
              <a:t>Land use change </a:t>
            </a:r>
            <a:br>
              <a:rPr lang="en-US" sz="3600" dirty="0">
                <a:solidFill>
                  <a:schemeClr val="bg1"/>
                </a:solidFill>
              </a:rPr>
            </a:br>
            <a:r>
              <a:rPr lang="en-US" sz="3600" dirty="0">
                <a:solidFill>
                  <a:schemeClr val="bg1"/>
                </a:solidFill>
              </a:rPr>
              <a:t>has affected climate for a long time</a:t>
            </a:r>
          </a:p>
        </p:txBody>
      </p:sp>
    </p:spTree>
    <p:extLst>
      <p:ext uri="{BB962C8B-B14F-4D97-AF65-F5344CB8AC3E}">
        <p14:creationId xmlns:p14="http://schemas.microsoft.com/office/powerpoint/2010/main" val="1618172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2243</TotalTime>
  <Words>6696</Words>
  <Application>Microsoft Office PowerPoint</Application>
  <PresentationFormat>Widescreen</PresentationFormat>
  <Paragraphs>963</Paragraphs>
  <Slides>70</Slides>
  <Notes>64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ＭＳ Ｐゴシック</vt:lpstr>
      <vt:lpstr>Arial</vt:lpstr>
      <vt:lpstr>Arial Black</vt:lpstr>
      <vt:lpstr>Arial Narrow</vt:lpstr>
      <vt:lpstr>Calibri</vt:lpstr>
      <vt:lpstr>Calibri Light</vt:lpstr>
      <vt:lpstr>Cordia New</vt:lpstr>
      <vt:lpstr>Times New Roman</vt:lpstr>
      <vt:lpstr>Wingdings</vt:lpstr>
      <vt:lpstr>Office Theme</vt:lpstr>
      <vt:lpstr>Bangladesh Climate-Resilient Ecosystem Curriculum (BACUM)</vt:lpstr>
      <vt:lpstr>Module 3: Forest Carbon Measurement and Monitoring</vt:lpstr>
      <vt:lpstr>Forest Carbon Measurement and Monitoring (FCMM) </vt:lpstr>
      <vt:lpstr>Acknowledgements</vt:lpstr>
      <vt:lpstr>Learning Objectives</vt:lpstr>
      <vt:lpstr>Pre-class Assignment</vt:lpstr>
      <vt:lpstr>Tropical Forests and Climate</vt:lpstr>
      <vt:lpstr>Quick Reminder</vt:lpstr>
      <vt:lpstr>Tropical Forests and Climate</vt:lpstr>
      <vt:lpstr>Today –  Relating Tropical Forests and Climate Change</vt:lpstr>
      <vt:lpstr>Drivers of Climate</vt:lpstr>
      <vt:lpstr>Drivers of Climate</vt:lpstr>
      <vt:lpstr>Drivers of Climate</vt:lpstr>
      <vt:lpstr>Four Ways that Forests Affect Climate</vt:lpstr>
      <vt:lpstr>Outline for Today</vt:lpstr>
      <vt:lpstr>Role of Forests in the Global Carbon Cycle</vt:lpstr>
      <vt:lpstr>What is the Carbon Cycle?</vt:lpstr>
      <vt:lpstr>Carbon Cycle</vt:lpstr>
      <vt:lpstr>Carbon Cycle</vt:lpstr>
      <vt:lpstr>Carbon Cycle</vt:lpstr>
      <vt:lpstr>Carbon Reservoirs </vt:lpstr>
      <vt:lpstr>Carbon Reservoirs</vt:lpstr>
      <vt:lpstr>Carbon Reservoirs</vt:lpstr>
      <vt:lpstr>The Carbon Cycle</vt:lpstr>
      <vt:lpstr>The Carbon Cycle</vt:lpstr>
      <vt:lpstr> Classroom Activity </vt:lpstr>
      <vt:lpstr>Processes Controlling the Major Fluxes of Carbon</vt:lpstr>
      <vt:lpstr>Fluxes to/from the Atmosphere</vt:lpstr>
      <vt:lpstr>Major Annual Fluxes into and Out of the Atmosphere</vt:lpstr>
      <vt:lpstr>Natural Annual Fluxes</vt:lpstr>
      <vt:lpstr>Anthropogenic Fluxes (Small But Important)</vt:lpstr>
      <vt:lpstr>Fate of Anthropogenic CO2 Emissions </vt:lpstr>
      <vt:lpstr>Effect of Anthropogenic Fluxes</vt:lpstr>
      <vt:lpstr>Carbon Reservoirs &amp; Forest Pool</vt:lpstr>
      <vt:lpstr>Biomass Burning Happens in Forests, Especially  with Land Use Change in the Tropics</vt:lpstr>
      <vt:lpstr>Carbon Fluxes Critical to Climate Mitigation</vt:lpstr>
      <vt:lpstr>REDD+</vt:lpstr>
      <vt:lpstr>Carbon Fluxes Critical to Climate Mitigation</vt:lpstr>
      <vt:lpstr> Processes Controlling the Major Fluxes of Carbon </vt:lpstr>
      <vt:lpstr>Forests are an Important Sink for Natural &amp; Anthropogenic Emissions</vt:lpstr>
      <vt:lpstr>Forest Have Always Affected Climate</vt:lpstr>
      <vt:lpstr>Forests Impact the Global Carbon Cycle</vt:lpstr>
      <vt:lpstr>Forests Impact the Global Carbon Cycle</vt:lpstr>
      <vt:lpstr>Albedo</vt:lpstr>
      <vt:lpstr>Albedo</vt:lpstr>
      <vt:lpstr>Albedo</vt:lpstr>
      <vt:lpstr>Forests Impact the Global Carbon Cycle</vt:lpstr>
      <vt:lpstr>Forests Impact the Global Carbon Cycle</vt:lpstr>
      <vt:lpstr>Evapotranspiration</vt:lpstr>
      <vt:lpstr>Evapotranspiration</vt:lpstr>
      <vt:lpstr>Evapotranspiration</vt:lpstr>
      <vt:lpstr>Forests Impact the Global Carbon Cycle</vt:lpstr>
      <vt:lpstr>Forests Impact the Global Carbon Cycle</vt:lpstr>
      <vt:lpstr>Aerosols</vt:lpstr>
      <vt:lpstr>Aerosols</vt:lpstr>
      <vt:lpstr>Forests Impact the Global Carbon Cycle</vt:lpstr>
      <vt:lpstr>Forests Impact the Global Carbon Cycle</vt:lpstr>
      <vt:lpstr>Forests are Widespread</vt:lpstr>
      <vt:lpstr>Forest Biomes</vt:lpstr>
      <vt:lpstr>Humans Cut and Use Forests</vt:lpstr>
      <vt:lpstr>Forests Impact the Global Carbon Cycle</vt:lpstr>
      <vt:lpstr>Emissions from Land Use Change </vt:lpstr>
      <vt:lpstr>Emissions from Land Use Change</vt:lpstr>
      <vt:lpstr>Emissions from Land Use Change</vt:lpstr>
      <vt:lpstr>Emissions from Land Use Change </vt:lpstr>
      <vt:lpstr>Classroom or Homework Activity</vt:lpstr>
      <vt:lpstr> Take Home Message </vt:lpstr>
      <vt:lpstr>References and Resources</vt:lpstr>
      <vt:lpstr>References and Resources</vt:lpstr>
      <vt:lpstr>USAID's Climate-Resilient Ecosystems and Livelihoods (CREL) Project   Winrock International Headquarters 2101 Riverfront Drive, Little Rock Arkansas 72202-1748 USA Tel: 1-501-280-3000 Web: www.winrock.org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 Pham</dc:creator>
  <cp:lastModifiedBy>jalal</cp:lastModifiedBy>
  <cp:revision>373</cp:revision>
  <dcterms:created xsi:type="dcterms:W3CDTF">2016-05-20T10:07:21Z</dcterms:created>
  <dcterms:modified xsi:type="dcterms:W3CDTF">2017-01-23T08:01:11Z</dcterms:modified>
</cp:coreProperties>
</file>